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499" r:id="rId2"/>
    <p:sldId id="947" r:id="rId3"/>
    <p:sldId id="965" r:id="rId4"/>
    <p:sldId id="946" r:id="rId5"/>
    <p:sldId id="669" r:id="rId6"/>
    <p:sldId id="666" r:id="rId7"/>
    <p:sldId id="667" r:id="rId8"/>
    <p:sldId id="663" r:id="rId9"/>
    <p:sldId id="622" r:id="rId10"/>
    <p:sldId id="664" r:id="rId11"/>
    <p:sldId id="665" r:id="rId12"/>
    <p:sldId id="617" r:id="rId13"/>
    <p:sldId id="670" r:id="rId14"/>
    <p:sldId id="618" r:id="rId15"/>
    <p:sldId id="671" r:id="rId16"/>
    <p:sldId id="672" r:id="rId17"/>
    <p:sldId id="668" r:id="rId18"/>
    <p:sldId id="619" r:id="rId19"/>
    <p:sldId id="621" r:id="rId20"/>
    <p:sldId id="673" r:id="rId21"/>
    <p:sldId id="674" r:id="rId22"/>
    <p:sldId id="675" r:id="rId23"/>
    <p:sldId id="676" r:id="rId24"/>
    <p:sldId id="677" r:id="rId25"/>
    <p:sldId id="953" r:id="rId26"/>
    <p:sldId id="954" r:id="rId27"/>
    <p:sldId id="688" r:id="rId28"/>
    <p:sldId id="690" r:id="rId29"/>
    <p:sldId id="687" r:id="rId30"/>
    <p:sldId id="691" r:id="rId31"/>
    <p:sldId id="693" r:id="rId32"/>
    <p:sldId id="966" r:id="rId33"/>
    <p:sldId id="661" r:id="rId34"/>
    <p:sldId id="623" r:id="rId35"/>
    <p:sldId id="662" r:id="rId36"/>
    <p:sldId id="955" r:id="rId37"/>
    <p:sldId id="626" r:id="rId38"/>
    <p:sldId id="956" r:id="rId39"/>
    <p:sldId id="678" r:id="rId40"/>
    <p:sldId id="957" r:id="rId41"/>
    <p:sldId id="958" r:id="rId42"/>
    <p:sldId id="959" r:id="rId43"/>
    <p:sldId id="960" r:id="rId44"/>
    <p:sldId id="961" r:id="rId45"/>
    <p:sldId id="962" r:id="rId46"/>
    <p:sldId id="963" r:id="rId47"/>
    <p:sldId id="628" r:id="rId48"/>
    <p:sldId id="96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8" y="1341783"/>
            <a:ext cx="7772400" cy="1795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Congestion Control</a:t>
            </a:r>
            <a:b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(Part 2)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ea typeface="ＭＳ Ｐゴシック" charset="0"/>
              </a:rPr>
              <a:t>Lecture 16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FA1A-E57D-794D-98A3-920B7F31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a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6B326-0719-7944-82FA-5DD11E408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I’m thinking of a positive integer. You need to guess the number I have in mind.</a:t>
            </a:r>
          </a:p>
          <a:p>
            <a:endParaRPr lang="en-US" dirty="0"/>
          </a:p>
          <a:p>
            <a:r>
              <a:rPr lang="en-US" dirty="0"/>
              <a:t>Each time you guess, I will tell you whether your number is smaller or larger than (or the same as) the one I’m thinking of</a:t>
            </a:r>
          </a:p>
          <a:p>
            <a:endParaRPr lang="en-US" dirty="0"/>
          </a:p>
          <a:p>
            <a:r>
              <a:rPr lang="en-US" dirty="0"/>
              <a:t>Note that my number can be very large</a:t>
            </a:r>
          </a:p>
          <a:p>
            <a:endParaRPr lang="en-US" dirty="0"/>
          </a:p>
          <a:p>
            <a:r>
              <a:rPr lang="en-US" dirty="0"/>
              <a:t>How would you go about guessing the number?</a:t>
            </a:r>
          </a:p>
        </p:txBody>
      </p:sp>
    </p:spTree>
    <p:extLst>
      <p:ext uri="{BB962C8B-B14F-4D97-AF65-F5344CB8AC3E}">
        <p14:creationId xmlns:p14="http://schemas.microsoft.com/office/powerpoint/2010/main" val="314600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33DC-AFB0-0248-9850-0B01F04C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right congestion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A370B-C7E3-0F48-A5DC-E4D52BA2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1306"/>
          </a:xfrm>
        </p:spPr>
        <p:txBody>
          <a:bodyPr>
            <a:normAutofit/>
          </a:bodyPr>
          <a:lstStyle/>
          <a:p>
            <a:r>
              <a:rPr lang="en-US" dirty="0"/>
              <a:t>TCP congestion control algorithms solve a similar problem!</a:t>
            </a:r>
          </a:p>
          <a:p>
            <a:endParaRPr lang="en-US" dirty="0"/>
          </a:p>
          <a:p>
            <a:r>
              <a:rPr lang="en-US" dirty="0"/>
              <a:t>There is an </a:t>
            </a:r>
            <a:r>
              <a:rPr lang="en-US" dirty="0">
                <a:solidFill>
                  <a:srgbClr val="C00000"/>
                </a:solidFill>
              </a:rPr>
              <a:t>unknown</a:t>
            </a:r>
            <a:r>
              <a:rPr lang="en-US" dirty="0"/>
              <a:t> bottleneck link rate that the sender must match</a:t>
            </a:r>
          </a:p>
          <a:p>
            <a:endParaRPr lang="en-US" dirty="0"/>
          </a:p>
          <a:p>
            <a:r>
              <a:rPr lang="en-US" dirty="0"/>
              <a:t>If sender sends more than the bottleneck link rate:</a:t>
            </a:r>
          </a:p>
          <a:p>
            <a:pPr lvl="1"/>
            <a:r>
              <a:rPr lang="en-US" dirty="0"/>
              <a:t>packet loss, delays, etc.</a:t>
            </a:r>
          </a:p>
          <a:p>
            <a:endParaRPr lang="en-US" dirty="0"/>
          </a:p>
          <a:p>
            <a:r>
              <a:rPr lang="en-US" dirty="0"/>
              <a:t>If sender sends less than the bottleneck link rate:</a:t>
            </a:r>
          </a:p>
          <a:p>
            <a:pPr lvl="1"/>
            <a:r>
              <a:rPr lang="en-US" dirty="0"/>
              <a:t>all packets get through; successful ACKs</a:t>
            </a:r>
          </a:p>
        </p:txBody>
      </p:sp>
    </p:spTree>
    <p:extLst>
      <p:ext uri="{BB962C8B-B14F-4D97-AF65-F5344CB8AC3E}">
        <p14:creationId xmlns:p14="http://schemas.microsoft.com/office/powerpoint/2010/main" val="34596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D89B-39F6-A245-AE5C-4FDFDF11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Quickly finding a rate: TCP slow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127E8-8A18-224D-9FA1-FB7164122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5786" cy="4915144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  <a:defRPr/>
            </a:pPr>
            <a:r>
              <a:rPr lang="en-US" dirty="0"/>
              <a:t>Initially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= 1 MSS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MSS is “maximum segment size”</a:t>
            </a:r>
          </a:p>
          <a:p>
            <a:pPr>
              <a:buFont typeface="Arial"/>
              <a:buChar char="•"/>
              <a:defRPr/>
            </a:pPr>
            <a:endParaRPr lang="en-US" dirty="0"/>
          </a:p>
          <a:p>
            <a:pPr>
              <a:buFont typeface="Arial"/>
              <a:buChar char="•"/>
              <a:defRPr/>
            </a:pPr>
            <a:r>
              <a:rPr lang="en-US" dirty="0"/>
              <a:t>Upon receiving an ACK of each MSS, increase the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by 1 MSS</a:t>
            </a:r>
          </a:p>
          <a:p>
            <a:pPr>
              <a:buFont typeface="Arial"/>
              <a:buChar char="•"/>
              <a:defRPr/>
            </a:pPr>
            <a:endParaRPr lang="en-US" dirty="0"/>
          </a:p>
          <a:p>
            <a:pPr>
              <a:buFont typeface="Arial"/>
              <a:buChar char="•"/>
              <a:defRPr/>
            </a:pPr>
            <a:r>
              <a:rPr lang="en-US" dirty="0"/>
              <a:t>Effectively, double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every RTT</a:t>
            </a:r>
          </a:p>
          <a:p>
            <a:pPr>
              <a:buFont typeface="Wingdings" charset="2"/>
              <a:buChar char="§"/>
              <a:defRPr/>
            </a:pPr>
            <a:endParaRPr lang="en-US" i="1" u="sng" dirty="0">
              <a:solidFill>
                <a:srgbClr val="CC0000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Initial rate is slow but ramps up </a:t>
            </a:r>
            <a:r>
              <a:rPr lang="en-US" dirty="0">
                <a:solidFill>
                  <a:srgbClr val="C00000"/>
                </a:solidFill>
              </a:rPr>
              <a:t>exponentially fast</a:t>
            </a:r>
          </a:p>
          <a:p>
            <a:pPr>
              <a:buFont typeface="Wingdings" charset="2"/>
              <a:buChar char="§"/>
              <a:defRPr/>
            </a:pPr>
            <a:endParaRPr lang="en-US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On loss (RTO), restart from </a:t>
            </a:r>
            <a:r>
              <a:rPr lang="en-US" sz="2600" dirty="0" err="1">
                <a:latin typeface="Courier" pitchFamily="2" charset="0"/>
              </a:rPr>
              <a:t>cwnd</a:t>
            </a:r>
            <a:r>
              <a:rPr lang="en-US" sz="2600" dirty="0">
                <a:latin typeface="Courier" pitchFamily="2" charset="0"/>
              </a:rPr>
              <a:t> := 1 MSS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42EC9F7F-1181-204D-8A53-1E081A978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5653" y="2843214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3E6D1E4D-E41B-3648-8D31-DA07844DC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427" y="1704976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 A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A540B02-5F6D-9B43-93C2-C7FBA9D14711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202127" y="2809875"/>
            <a:ext cx="1208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one segment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37C51D12-EB6D-864F-B342-36C9BB76FBD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753534" y="3047207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RTT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409033F3-FAB0-3E49-A368-8765C9595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9240" y="169068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 B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6FD247F9-8668-BD45-B5BA-508A6C76B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0890" y="26574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229951FB-A266-0742-8FBB-7B6012AB6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5490" y="26955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873290F0-DE72-3C47-BAD0-53A9DF6051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09915" y="2806701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B06B7177-0914-DD46-B987-ACB227941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9440" y="34131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26587D59-13B2-6F4D-BA3A-E207E2132C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1841" y="3248026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4107F2CA-D25A-4F41-A2E3-C0EC16E3B337}"/>
              </a:ext>
            </a:extLst>
          </p:cNvPr>
          <p:cNvGrpSpPr>
            <a:grpSpLocks/>
          </p:cNvGrpSpPr>
          <p:nvPr/>
        </p:nvGrpSpPr>
        <p:grpSpPr bwMode="auto">
          <a:xfrm>
            <a:off x="10419740" y="5989638"/>
            <a:ext cx="615950" cy="366712"/>
            <a:chOff x="3317" y="3527"/>
            <a:chExt cx="388" cy="231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8F8CD2E7-B4D4-DF43-9D8D-81DEFD521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16" name="Text Box 20">
              <a:extLst>
                <a:ext uri="{FF2B5EF4-FFF2-40B4-BE49-F238E27FC236}">
                  <a16:creationId xmlns:a16="http://schemas.microsoft.com/office/drawing/2014/main" id="{811DE8CE-A79A-DF4B-80E2-04EF49A17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time</a:t>
              </a:r>
              <a:endParaRPr lang="en-US" altLang="en-US" sz="1000">
                <a:latin typeface="Arial" panose="020B0604020202020204" pitchFamily="34" charset="0"/>
              </a:endParaRPr>
            </a:p>
          </p:txBody>
        </p:sp>
      </p:grpSp>
      <p:sp>
        <p:nvSpPr>
          <p:cNvPr id="17" name="Line 21">
            <a:extLst>
              <a:ext uri="{FF2B5EF4-FFF2-40B4-BE49-F238E27FC236}">
                <a16:creationId xmlns:a16="http://schemas.microsoft.com/office/drawing/2014/main" id="{B41BDC01-0BE3-A04D-8347-4BBB59B8F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0416" y="3624264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0FABD25F-1380-0B4F-B131-E26B0DFFB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5653" y="3709989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C04B1DEB-4075-3F49-B0FB-F0CE0A8B11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95652" y="4233863"/>
            <a:ext cx="2528888" cy="3619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105FA6D7-AC90-1442-9DED-647E754A50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8666" y="4494214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9A2615BC-D34E-6A42-982B-53D1AA59705F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200541" y="3595688"/>
            <a:ext cx="1277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two segments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FA41857B-CE16-E54F-8E60-1167839DBF47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292615" y="4610100"/>
            <a:ext cx="1306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four segments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grpSp>
        <p:nvGrpSpPr>
          <p:cNvPr id="23" name="Group 27">
            <a:extLst>
              <a:ext uri="{FF2B5EF4-FFF2-40B4-BE49-F238E27FC236}">
                <a16:creationId xmlns:a16="http://schemas.microsoft.com/office/drawing/2014/main" id="{549E6E03-B5CC-3A4D-9332-EAB1984E6835}"/>
              </a:ext>
            </a:extLst>
          </p:cNvPr>
          <p:cNvGrpSpPr>
            <a:grpSpLocks/>
          </p:cNvGrpSpPr>
          <p:nvPr/>
        </p:nvGrpSpPr>
        <p:grpSpPr bwMode="auto">
          <a:xfrm>
            <a:off x="8190890" y="4629151"/>
            <a:ext cx="2519362" cy="652463"/>
            <a:chOff x="3954" y="2214"/>
            <a:chExt cx="1587" cy="411"/>
          </a:xfrm>
        </p:grpSpPr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965C330E-88C5-3E4C-AEE7-4582BB34E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9">
              <a:extLst>
                <a:ext uri="{FF2B5EF4-FFF2-40B4-BE49-F238E27FC236}">
                  <a16:creationId xmlns:a16="http://schemas.microsoft.com/office/drawing/2014/main" id="{711FA423-3C2D-1B47-850E-07F874DED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6C3D94F1-5882-6844-A0B2-F0A7B6072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1">
              <a:extLst>
                <a:ext uri="{FF2B5EF4-FFF2-40B4-BE49-F238E27FC236}">
                  <a16:creationId xmlns:a16="http://schemas.microsoft.com/office/drawing/2014/main" id="{B28B37A7-7130-064F-BB2D-0E0B0E4A2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32">
            <a:extLst>
              <a:ext uri="{FF2B5EF4-FFF2-40B4-BE49-F238E27FC236}">
                <a16:creationId xmlns:a16="http://schemas.microsoft.com/office/drawing/2014/main" id="{8E08C848-6EDA-6B47-90DD-0A9716BF326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445118" y="5011017"/>
            <a:ext cx="2228850" cy="604838"/>
            <a:chOff x="3954" y="2214"/>
            <a:chExt cx="1587" cy="411"/>
          </a:xfrm>
        </p:grpSpPr>
        <p:sp>
          <p:nvSpPr>
            <p:cNvPr id="29" name="Line 33">
              <a:extLst>
                <a:ext uri="{FF2B5EF4-FFF2-40B4-BE49-F238E27FC236}">
                  <a16:creationId xmlns:a16="http://schemas.microsoft.com/office/drawing/2014/main" id="{2E01F91F-1E42-4549-B740-1F7042A2B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4">
              <a:extLst>
                <a:ext uri="{FF2B5EF4-FFF2-40B4-BE49-F238E27FC236}">
                  <a16:creationId xmlns:a16="http://schemas.microsoft.com/office/drawing/2014/main" id="{A6584283-2075-8046-9944-028DA53874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5">
              <a:extLst>
                <a:ext uri="{FF2B5EF4-FFF2-40B4-BE49-F238E27FC236}">
                  <a16:creationId xmlns:a16="http://schemas.microsoft.com/office/drawing/2014/main" id="{622E231E-5174-884A-BC90-793337018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6">
              <a:extLst>
                <a:ext uri="{FF2B5EF4-FFF2-40B4-BE49-F238E27FC236}">
                  <a16:creationId xmlns:a16="http://schemas.microsoft.com/office/drawing/2014/main" id="{CC2D1AEC-4278-5241-85D0-3B31EE120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43">
            <a:extLst>
              <a:ext uri="{FF2B5EF4-FFF2-40B4-BE49-F238E27FC236}">
                <a16:creationId xmlns:a16="http://schemas.microsoft.com/office/drawing/2014/main" id="{FC8F57BE-BA57-E54F-A28C-6234C55EA5BA}"/>
              </a:ext>
            </a:extLst>
          </p:cNvPr>
          <p:cNvGrpSpPr>
            <a:grpSpLocks/>
          </p:cNvGrpSpPr>
          <p:nvPr/>
        </p:nvGrpSpPr>
        <p:grpSpPr bwMode="auto">
          <a:xfrm>
            <a:off x="7752740" y="2028826"/>
            <a:ext cx="654050" cy="601663"/>
            <a:chOff x="-44" y="1473"/>
            <a:chExt cx="981" cy="1105"/>
          </a:xfrm>
        </p:grpSpPr>
        <p:pic>
          <p:nvPicPr>
            <p:cNvPr id="34" name="Picture 44" descr="desktop_computer_stylized_medium">
              <a:extLst>
                <a:ext uri="{FF2B5EF4-FFF2-40B4-BE49-F238E27FC236}">
                  <a16:creationId xmlns:a16="http://schemas.microsoft.com/office/drawing/2014/main" id="{59F222C5-ECC5-F84D-AF76-36F4E7F43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D6672549-707D-AE4D-9C82-7E5FBF4987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" name="Group 46">
            <a:extLst>
              <a:ext uri="{FF2B5EF4-FFF2-40B4-BE49-F238E27FC236}">
                <a16:creationId xmlns:a16="http://schemas.microsoft.com/office/drawing/2014/main" id="{983FD372-A889-C543-AADA-C25B26DA8342}"/>
              </a:ext>
            </a:extLst>
          </p:cNvPr>
          <p:cNvGrpSpPr>
            <a:grpSpLocks/>
          </p:cNvGrpSpPr>
          <p:nvPr/>
        </p:nvGrpSpPr>
        <p:grpSpPr bwMode="auto">
          <a:xfrm>
            <a:off x="10488002" y="2043114"/>
            <a:ext cx="382588" cy="547687"/>
            <a:chOff x="4140" y="429"/>
            <a:chExt cx="1425" cy="2396"/>
          </a:xfrm>
        </p:grpSpPr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69E502C7-BD7B-1542-A922-1213C45CC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5 w 354"/>
                <a:gd name="T1" fmla="*/ 0 h 2742"/>
                <a:gd name="T2" fmla="*/ 24 w 354"/>
                <a:gd name="T3" fmla="*/ 38 h 2742"/>
                <a:gd name="T4" fmla="*/ 24 w 354"/>
                <a:gd name="T5" fmla="*/ 295 h 2742"/>
                <a:gd name="T6" fmla="*/ 0 w 354"/>
                <a:gd name="T7" fmla="*/ 309 h 2742"/>
                <a:gd name="T8" fmla="*/ 5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48">
              <a:extLst>
                <a:ext uri="{FF2B5EF4-FFF2-40B4-BE49-F238E27FC236}">
                  <a16:creationId xmlns:a16="http://schemas.microsoft.com/office/drawing/2014/main" id="{F15BD19A-239E-3F44-9CBC-4510DF476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CE8FC58C-878F-AC4B-A6E4-9DB47896D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4 w 211"/>
                <a:gd name="T3" fmla="*/ 25 h 2537"/>
                <a:gd name="T4" fmla="*/ 2 w 211"/>
                <a:gd name="T5" fmla="*/ 282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2F5C9DF2-02BA-C44E-B4ED-207E70C24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5 h 226"/>
                <a:gd name="T4" fmla="*/ 23 w 328"/>
                <a:gd name="T5" fmla="*/ 27 h 226"/>
                <a:gd name="T6" fmla="*/ 0 w 328"/>
                <a:gd name="T7" fmla="*/ 1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51">
              <a:extLst>
                <a:ext uri="{FF2B5EF4-FFF2-40B4-BE49-F238E27FC236}">
                  <a16:creationId xmlns:a16="http://schemas.microsoft.com/office/drawing/2014/main" id="{29924B22-7124-2548-8E2D-8850F2318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2" name="Group 52">
              <a:extLst>
                <a:ext uri="{FF2B5EF4-FFF2-40B4-BE49-F238E27FC236}">
                  <a16:creationId xmlns:a16="http://schemas.microsoft.com/office/drawing/2014/main" id="{9323EA00-CAA1-DE45-9E39-1476229EC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" name="AutoShape 53">
                <a:extLst>
                  <a:ext uri="{FF2B5EF4-FFF2-40B4-BE49-F238E27FC236}">
                    <a16:creationId xmlns:a16="http://schemas.microsoft.com/office/drawing/2014/main" id="{43F33A17-4214-EC45-A641-02238388F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8" name="AutoShape 54">
                <a:extLst>
                  <a:ext uri="{FF2B5EF4-FFF2-40B4-BE49-F238E27FC236}">
                    <a16:creationId xmlns:a16="http://schemas.microsoft.com/office/drawing/2014/main" id="{F85F2356-C862-084C-A61C-032E9B956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3" name="Rectangle 55">
              <a:extLst>
                <a:ext uri="{FF2B5EF4-FFF2-40B4-BE49-F238E27FC236}">
                  <a16:creationId xmlns:a16="http://schemas.microsoft.com/office/drawing/2014/main" id="{93E7D005-9BFB-6145-BAB2-07BE4B668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4" name="Group 56">
              <a:extLst>
                <a:ext uri="{FF2B5EF4-FFF2-40B4-BE49-F238E27FC236}">
                  <a16:creationId xmlns:a16="http://schemas.microsoft.com/office/drawing/2014/main" id="{C8938580-7212-164A-B9C9-C7184B5A8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5" name="AutoShape 57">
                <a:extLst>
                  <a:ext uri="{FF2B5EF4-FFF2-40B4-BE49-F238E27FC236}">
                    <a16:creationId xmlns:a16="http://schemas.microsoft.com/office/drawing/2014/main" id="{E6461A90-46B2-9D4B-B387-72ACD2993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6" name="AutoShape 58">
                <a:extLst>
                  <a:ext uri="{FF2B5EF4-FFF2-40B4-BE49-F238E27FC236}">
                    <a16:creationId xmlns:a16="http://schemas.microsoft.com/office/drawing/2014/main" id="{29F3CDFE-918F-5946-827C-B616F180D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7364F1EE-46B6-C342-8EB4-67AF0E11F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6" name="Rectangle 60">
              <a:extLst>
                <a:ext uri="{FF2B5EF4-FFF2-40B4-BE49-F238E27FC236}">
                  <a16:creationId xmlns:a16="http://schemas.microsoft.com/office/drawing/2014/main" id="{6814A1D1-96E9-2140-928D-011DD5ED3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7" name="Group 61">
              <a:extLst>
                <a:ext uri="{FF2B5EF4-FFF2-40B4-BE49-F238E27FC236}">
                  <a16:creationId xmlns:a16="http://schemas.microsoft.com/office/drawing/2014/main" id="{6E11B592-10F1-8E49-A4DF-5ECB9F6C7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" name="AutoShape 62">
                <a:extLst>
                  <a:ext uri="{FF2B5EF4-FFF2-40B4-BE49-F238E27FC236}">
                    <a16:creationId xmlns:a16="http://schemas.microsoft.com/office/drawing/2014/main" id="{611532BC-32FD-AB4D-AE9E-375C7E0FD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4" name="AutoShape 63">
                <a:extLst>
                  <a:ext uri="{FF2B5EF4-FFF2-40B4-BE49-F238E27FC236}">
                    <a16:creationId xmlns:a16="http://schemas.microsoft.com/office/drawing/2014/main" id="{9BBEA71E-630C-CB45-BF16-1D9F5AED0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8" name="Freeform 64">
              <a:extLst>
                <a:ext uri="{FF2B5EF4-FFF2-40B4-BE49-F238E27FC236}">
                  <a16:creationId xmlns:a16="http://schemas.microsoft.com/office/drawing/2014/main" id="{0C74802D-DD7E-E448-80E6-63681751D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4 h 226"/>
                <a:gd name="T4" fmla="*/ 23 w 328"/>
                <a:gd name="T5" fmla="*/ 25 h 226"/>
                <a:gd name="T6" fmla="*/ 0 w 328"/>
                <a:gd name="T7" fmla="*/ 1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65">
              <a:extLst>
                <a:ext uri="{FF2B5EF4-FFF2-40B4-BE49-F238E27FC236}">
                  <a16:creationId xmlns:a16="http://schemas.microsoft.com/office/drawing/2014/main" id="{906EB24C-5D32-D543-AE98-123F843B62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" name="AutoShape 66">
                <a:extLst>
                  <a:ext uri="{FF2B5EF4-FFF2-40B4-BE49-F238E27FC236}">
                    <a16:creationId xmlns:a16="http://schemas.microsoft.com/office/drawing/2014/main" id="{4B1AF8A5-8100-3146-8E03-7F0BE845B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2" name="AutoShape 67">
                <a:extLst>
                  <a:ext uri="{FF2B5EF4-FFF2-40B4-BE49-F238E27FC236}">
                    <a16:creationId xmlns:a16="http://schemas.microsoft.com/office/drawing/2014/main" id="{6A974AC5-7728-1044-A511-974A6E6AB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50" name="Rectangle 68">
              <a:extLst>
                <a:ext uri="{FF2B5EF4-FFF2-40B4-BE49-F238E27FC236}">
                  <a16:creationId xmlns:a16="http://schemas.microsoft.com/office/drawing/2014/main" id="{208F6130-4C07-DA4F-A03D-0612D5DEE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1" name="Freeform 69">
              <a:extLst>
                <a:ext uri="{FF2B5EF4-FFF2-40B4-BE49-F238E27FC236}">
                  <a16:creationId xmlns:a16="http://schemas.microsoft.com/office/drawing/2014/main" id="{6AE7248A-A579-C041-90A8-787FCCB47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1 w 296"/>
                <a:gd name="T3" fmla="*/ 15 h 256"/>
                <a:gd name="T4" fmla="*/ 21 w 296"/>
                <a:gd name="T5" fmla="*/ 28 h 256"/>
                <a:gd name="T6" fmla="*/ 0 w 296"/>
                <a:gd name="T7" fmla="*/ 10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0">
              <a:extLst>
                <a:ext uri="{FF2B5EF4-FFF2-40B4-BE49-F238E27FC236}">
                  <a16:creationId xmlns:a16="http://schemas.microsoft.com/office/drawing/2014/main" id="{21375480-3826-144C-9C65-6D5C8C2B8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2 w 304"/>
                <a:gd name="T3" fmla="*/ 19 h 288"/>
                <a:gd name="T4" fmla="*/ 20 w 304"/>
                <a:gd name="T5" fmla="*/ 33 h 288"/>
                <a:gd name="T6" fmla="*/ 2 w 304"/>
                <a:gd name="T7" fmla="*/ 1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F8FA7245-EAD5-FF47-8862-D58E604C7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4" name="Freeform 72">
              <a:extLst>
                <a:ext uri="{FF2B5EF4-FFF2-40B4-BE49-F238E27FC236}">
                  <a16:creationId xmlns:a16="http://schemas.microsoft.com/office/drawing/2014/main" id="{E65DC736-5BDE-EF46-A223-D0B5BADC6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3 h 240"/>
                <a:gd name="T2" fmla="*/ 2 w 306"/>
                <a:gd name="T3" fmla="*/ 28 h 240"/>
                <a:gd name="T4" fmla="*/ 22 w 306"/>
                <a:gd name="T5" fmla="*/ 13 h 240"/>
                <a:gd name="T6" fmla="*/ 21 w 306"/>
                <a:gd name="T7" fmla="*/ 0 h 240"/>
                <a:gd name="T8" fmla="*/ 0 w 306"/>
                <a:gd name="T9" fmla="*/ 1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73">
              <a:extLst>
                <a:ext uri="{FF2B5EF4-FFF2-40B4-BE49-F238E27FC236}">
                  <a16:creationId xmlns:a16="http://schemas.microsoft.com/office/drawing/2014/main" id="{1A46C3E8-9441-1642-95FA-E06E3DD32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6" name="AutoShape 74">
              <a:extLst>
                <a:ext uri="{FF2B5EF4-FFF2-40B4-BE49-F238E27FC236}">
                  <a16:creationId xmlns:a16="http://schemas.microsoft.com/office/drawing/2014/main" id="{9EDDB2D2-F406-CC40-81C6-B1BC40498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32CF8E36-D7AC-D545-83C8-51AC6B955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E5F6E137-08D1-8342-9287-5AA207513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94A8BC10-96A2-5D4E-A2DA-F5EB6005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0" name="Rectangle 78">
              <a:extLst>
                <a:ext uri="{FF2B5EF4-FFF2-40B4-BE49-F238E27FC236}">
                  <a16:creationId xmlns:a16="http://schemas.microsoft.com/office/drawing/2014/main" id="{CC08AF0A-0653-CD48-979F-07E9C51F5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9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C46A-1E89-1A49-BCD9-AA5D3614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of slow start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27BA0B-E2E0-7245-9B53-83ED3CF448E5}"/>
              </a:ext>
            </a:extLst>
          </p:cNvPr>
          <p:cNvCxnSpPr>
            <a:cxnSpLocks/>
          </p:cNvCxnSpPr>
          <p:nvPr/>
        </p:nvCxnSpPr>
        <p:spPr>
          <a:xfrm flipV="1">
            <a:off x="2128838" y="2286000"/>
            <a:ext cx="0" cy="3700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05C690-B62C-E048-9CD7-131476B229D4}"/>
              </a:ext>
            </a:extLst>
          </p:cNvPr>
          <p:cNvCxnSpPr>
            <a:cxnSpLocks/>
          </p:cNvCxnSpPr>
          <p:nvPr/>
        </p:nvCxnSpPr>
        <p:spPr>
          <a:xfrm>
            <a:off x="2114550" y="5986467"/>
            <a:ext cx="89439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51272401-A19D-1941-B532-48E137CFA066}"/>
              </a:ext>
            </a:extLst>
          </p:cNvPr>
          <p:cNvSpPr/>
          <p:nvPr/>
        </p:nvSpPr>
        <p:spPr>
          <a:xfrm>
            <a:off x="2128838" y="3114675"/>
            <a:ext cx="2543175" cy="2686050"/>
          </a:xfrm>
          <a:custGeom>
            <a:avLst/>
            <a:gdLst>
              <a:gd name="connsiteX0" fmla="*/ 0 w 2543175"/>
              <a:gd name="connsiteY0" fmla="*/ 2686050 h 2686050"/>
              <a:gd name="connsiteX1" fmla="*/ 1157287 w 2543175"/>
              <a:gd name="connsiteY1" fmla="*/ 2314575 h 2686050"/>
              <a:gd name="connsiteX2" fmla="*/ 2028825 w 2543175"/>
              <a:gd name="connsiteY2" fmla="*/ 1571625 h 2686050"/>
              <a:gd name="connsiteX3" fmla="*/ 2543175 w 2543175"/>
              <a:gd name="connsiteY3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2686050">
                <a:moveTo>
                  <a:pt x="0" y="2686050"/>
                </a:moveTo>
                <a:cubicBezTo>
                  <a:pt x="409575" y="2593181"/>
                  <a:pt x="819150" y="2500312"/>
                  <a:pt x="1157287" y="2314575"/>
                </a:cubicBezTo>
                <a:cubicBezTo>
                  <a:pt x="1495425" y="2128837"/>
                  <a:pt x="1797844" y="1957387"/>
                  <a:pt x="2028825" y="1571625"/>
                </a:cubicBezTo>
                <a:cubicBezTo>
                  <a:pt x="2259806" y="1185863"/>
                  <a:pt x="2401490" y="592931"/>
                  <a:pt x="254317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A77A3F-8C7A-A848-86AD-8D0B3E01E6F4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672013" y="3114675"/>
            <a:ext cx="42862" cy="27289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A0398D10-56CF-0948-851A-A663E4E8AC2E}"/>
              </a:ext>
            </a:extLst>
          </p:cNvPr>
          <p:cNvSpPr/>
          <p:nvPr/>
        </p:nvSpPr>
        <p:spPr>
          <a:xfrm>
            <a:off x="4714875" y="3114677"/>
            <a:ext cx="2543175" cy="2686050"/>
          </a:xfrm>
          <a:custGeom>
            <a:avLst/>
            <a:gdLst>
              <a:gd name="connsiteX0" fmla="*/ 0 w 2543175"/>
              <a:gd name="connsiteY0" fmla="*/ 2686050 h 2686050"/>
              <a:gd name="connsiteX1" fmla="*/ 1157287 w 2543175"/>
              <a:gd name="connsiteY1" fmla="*/ 2314575 h 2686050"/>
              <a:gd name="connsiteX2" fmla="*/ 2028825 w 2543175"/>
              <a:gd name="connsiteY2" fmla="*/ 1571625 h 2686050"/>
              <a:gd name="connsiteX3" fmla="*/ 2543175 w 2543175"/>
              <a:gd name="connsiteY3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2686050">
                <a:moveTo>
                  <a:pt x="0" y="2686050"/>
                </a:moveTo>
                <a:cubicBezTo>
                  <a:pt x="409575" y="2593181"/>
                  <a:pt x="819150" y="2500312"/>
                  <a:pt x="1157287" y="2314575"/>
                </a:cubicBezTo>
                <a:cubicBezTo>
                  <a:pt x="1495425" y="2128837"/>
                  <a:pt x="1797844" y="1957387"/>
                  <a:pt x="2028825" y="1571625"/>
                </a:cubicBezTo>
                <a:cubicBezTo>
                  <a:pt x="2259806" y="1185863"/>
                  <a:pt x="2401490" y="592931"/>
                  <a:pt x="254317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6DEE92-BA71-7040-8F72-67FFE5441A42}"/>
              </a:ext>
            </a:extLst>
          </p:cNvPr>
          <p:cNvCxnSpPr>
            <a:cxnSpLocks/>
            <a:stCxn id="13" idx="3"/>
            <a:endCxn id="16" idx="0"/>
          </p:cNvCxnSpPr>
          <p:nvPr/>
        </p:nvCxnSpPr>
        <p:spPr>
          <a:xfrm>
            <a:off x="7258050" y="3114677"/>
            <a:ext cx="42862" cy="268604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4621397C-3C82-F24A-81EE-8CFC9704A360}"/>
              </a:ext>
            </a:extLst>
          </p:cNvPr>
          <p:cNvSpPr/>
          <p:nvPr/>
        </p:nvSpPr>
        <p:spPr>
          <a:xfrm>
            <a:off x="7300912" y="3114675"/>
            <a:ext cx="2543175" cy="2686050"/>
          </a:xfrm>
          <a:custGeom>
            <a:avLst/>
            <a:gdLst>
              <a:gd name="connsiteX0" fmla="*/ 0 w 2543175"/>
              <a:gd name="connsiteY0" fmla="*/ 2686050 h 2686050"/>
              <a:gd name="connsiteX1" fmla="*/ 1157287 w 2543175"/>
              <a:gd name="connsiteY1" fmla="*/ 2314575 h 2686050"/>
              <a:gd name="connsiteX2" fmla="*/ 2028825 w 2543175"/>
              <a:gd name="connsiteY2" fmla="*/ 1571625 h 2686050"/>
              <a:gd name="connsiteX3" fmla="*/ 2543175 w 2543175"/>
              <a:gd name="connsiteY3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2686050">
                <a:moveTo>
                  <a:pt x="0" y="2686050"/>
                </a:moveTo>
                <a:cubicBezTo>
                  <a:pt x="409575" y="2593181"/>
                  <a:pt x="819150" y="2500312"/>
                  <a:pt x="1157287" y="2314575"/>
                </a:cubicBezTo>
                <a:cubicBezTo>
                  <a:pt x="1495425" y="2128837"/>
                  <a:pt x="1797844" y="1957387"/>
                  <a:pt x="2028825" y="1571625"/>
                </a:cubicBezTo>
                <a:cubicBezTo>
                  <a:pt x="2259806" y="1185863"/>
                  <a:pt x="2401490" y="592931"/>
                  <a:pt x="254317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D52FB5-2EC7-294B-A915-4531AE40026E}"/>
              </a:ext>
            </a:extLst>
          </p:cNvPr>
          <p:cNvCxnSpPr>
            <a:stCxn id="16" idx="3"/>
          </p:cNvCxnSpPr>
          <p:nvPr/>
        </p:nvCxnSpPr>
        <p:spPr>
          <a:xfrm>
            <a:off x="9844087" y="3114675"/>
            <a:ext cx="42862" cy="25860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9EBBEB-9983-314B-B5AF-109E5F85D37A}"/>
              </a:ext>
            </a:extLst>
          </p:cNvPr>
          <p:cNvCxnSpPr>
            <a:cxnSpLocks/>
          </p:cNvCxnSpPr>
          <p:nvPr/>
        </p:nvCxnSpPr>
        <p:spPr>
          <a:xfrm flipV="1">
            <a:off x="2128838" y="5736434"/>
            <a:ext cx="8929687" cy="78579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F2EC7E7-0C9A-BA46-8435-9E28A8DA7566}"/>
              </a:ext>
            </a:extLst>
          </p:cNvPr>
          <p:cNvSpPr txBox="1"/>
          <p:nvPr/>
        </p:nvSpPr>
        <p:spPr>
          <a:xfrm>
            <a:off x="952501" y="5591057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1 MSS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C5518D-6D56-7846-9B03-E35EA5BAB338}"/>
              </a:ext>
            </a:extLst>
          </p:cNvPr>
          <p:cNvSpPr txBox="1"/>
          <p:nvPr/>
        </p:nvSpPr>
        <p:spPr>
          <a:xfrm>
            <a:off x="90488" y="3576697"/>
            <a:ext cx="188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Congestion Window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2B333A-6484-C54C-A692-04675362FF51}"/>
              </a:ext>
            </a:extLst>
          </p:cNvPr>
          <p:cNvSpPr txBox="1"/>
          <p:nvPr/>
        </p:nvSpPr>
        <p:spPr>
          <a:xfrm>
            <a:off x="5155406" y="6129347"/>
            <a:ext cx="18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F3F7AB-20E0-9E41-B9C2-1F1B118B23F6}"/>
              </a:ext>
            </a:extLst>
          </p:cNvPr>
          <p:cNvSpPr txBox="1"/>
          <p:nvPr/>
        </p:nvSpPr>
        <p:spPr>
          <a:xfrm>
            <a:off x="5126831" y="201401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Packet drops/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RTO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E784307-7915-034E-BE50-986C93FB2A2C}"/>
              </a:ext>
            </a:extLst>
          </p:cNvPr>
          <p:cNvCxnSpPr>
            <a:cxnSpLocks/>
          </p:cNvCxnSpPr>
          <p:nvPr/>
        </p:nvCxnSpPr>
        <p:spPr>
          <a:xfrm flipH="1">
            <a:off x="4714875" y="2658647"/>
            <a:ext cx="914400" cy="35476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DCAE4A1-9C81-0C47-A5D0-BFC44008FE06}"/>
              </a:ext>
            </a:extLst>
          </p:cNvPr>
          <p:cNvSpPr txBox="1"/>
          <p:nvPr/>
        </p:nvSpPr>
        <p:spPr>
          <a:xfrm rot="19039414">
            <a:off x="2714625" y="4543533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Slow start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DA436F0-A39E-834B-B847-D35E05CB8F25}"/>
              </a:ext>
            </a:extLst>
          </p:cNvPr>
          <p:cNvCxnSpPr>
            <a:cxnSpLocks/>
          </p:cNvCxnSpPr>
          <p:nvPr/>
        </p:nvCxnSpPr>
        <p:spPr>
          <a:xfrm>
            <a:off x="6272213" y="2689785"/>
            <a:ext cx="942974" cy="333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9F5CCC-43C0-5A45-807A-FC7365E48648}"/>
              </a:ext>
            </a:extLst>
          </p:cNvPr>
          <p:cNvCxnSpPr>
            <a:cxnSpLocks/>
          </p:cNvCxnSpPr>
          <p:nvPr/>
        </p:nvCxnSpPr>
        <p:spPr>
          <a:xfrm>
            <a:off x="6400800" y="2533799"/>
            <a:ext cx="3314700" cy="63196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9EBBA07-27E0-7146-AC6B-6E59C00619D6}"/>
              </a:ext>
            </a:extLst>
          </p:cNvPr>
          <p:cNvSpPr txBox="1"/>
          <p:nvPr/>
        </p:nvSpPr>
        <p:spPr>
          <a:xfrm rot="19039414">
            <a:off x="5054351" y="4660241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start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5CE5A3-656D-2342-86F7-313B0DE3AADA}"/>
              </a:ext>
            </a:extLst>
          </p:cNvPr>
          <p:cNvSpPr txBox="1"/>
          <p:nvPr/>
        </p:nvSpPr>
        <p:spPr>
          <a:xfrm rot="19039414">
            <a:off x="7653039" y="4685178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start</a:t>
            </a:r>
          </a:p>
        </p:txBody>
      </p:sp>
    </p:spTree>
    <p:extLst>
      <p:ext uri="{BB962C8B-B14F-4D97-AF65-F5344CB8AC3E}">
        <p14:creationId xmlns:p14="http://schemas.microsoft.com/office/powerpoint/2010/main" val="1191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24" grpId="0"/>
      <p:bldP spid="25" grpId="0"/>
      <p:bldP spid="26" grpId="0"/>
      <p:bldP spid="29" grpId="0"/>
      <p:bldP spid="33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0EAF-9CD0-2845-96DB-7D7CFB0B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start has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58C68-E9DA-264A-BF28-7F9BBF5B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2365"/>
          </a:xfrm>
        </p:spPr>
        <p:txBody>
          <a:bodyPr>
            <a:normAutofit/>
          </a:bodyPr>
          <a:lstStyle/>
          <a:p>
            <a:r>
              <a:rPr lang="en-US" dirty="0"/>
              <a:t>Congestion window </a:t>
            </a:r>
            <a:r>
              <a:rPr lang="en-US" dirty="0">
                <a:solidFill>
                  <a:srgbClr val="C00000"/>
                </a:solidFill>
              </a:rPr>
              <a:t>increases too rapidly</a:t>
            </a:r>
          </a:p>
          <a:p>
            <a:pPr lvl="1"/>
            <a:r>
              <a:rPr lang="en-US" dirty="0"/>
              <a:t>Example: suppose the “right” window size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is 17</a:t>
            </a:r>
          </a:p>
          <a:p>
            <a:pPr lvl="1"/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would go from 16 to 32 and then dropping down to 1</a:t>
            </a:r>
          </a:p>
          <a:p>
            <a:pPr lvl="1"/>
            <a:r>
              <a:rPr lang="en-US" dirty="0"/>
              <a:t>Result: massive packet drops</a:t>
            </a:r>
          </a:p>
          <a:p>
            <a:pPr lvl="1"/>
            <a:endParaRPr lang="en-US" dirty="0"/>
          </a:p>
          <a:p>
            <a:r>
              <a:rPr lang="en-US" dirty="0"/>
              <a:t>Congestion window </a:t>
            </a:r>
            <a:r>
              <a:rPr lang="en-US" dirty="0">
                <a:solidFill>
                  <a:srgbClr val="C00000"/>
                </a:solidFill>
              </a:rPr>
              <a:t>decreases too rapidly</a:t>
            </a:r>
          </a:p>
          <a:p>
            <a:pPr lvl="1"/>
            <a:r>
              <a:rPr lang="en-US" dirty="0"/>
              <a:t>Suppose the right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is 31, and there is a loss when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is 32</a:t>
            </a:r>
          </a:p>
          <a:p>
            <a:pPr lvl="1"/>
            <a:r>
              <a:rPr lang="en-US" dirty="0"/>
              <a:t>Slow start will resume all the way back from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1</a:t>
            </a:r>
          </a:p>
          <a:p>
            <a:pPr lvl="1"/>
            <a:r>
              <a:rPr lang="en-US" dirty="0"/>
              <a:t>Result: unnecessarily low throughput</a:t>
            </a:r>
          </a:p>
          <a:p>
            <a:pPr lvl="1"/>
            <a:endParaRPr lang="en-US" dirty="0"/>
          </a:p>
          <a:p>
            <a:r>
              <a:rPr lang="en-US" dirty="0"/>
              <a:t>Instead, perform </a:t>
            </a:r>
            <a:r>
              <a:rPr lang="en-US" dirty="0">
                <a:solidFill>
                  <a:srgbClr val="C00000"/>
                </a:solidFill>
              </a:rPr>
              <a:t>finer adjustments</a:t>
            </a:r>
            <a:r>
              <a:rPr lang="en-US" dirty="0"/>
              <a:t> of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based on signals</a:t>
            </a:r>
          </a:p>
        </p:txBody>
      </p:sp>
    </p:spTree>
    <p:extLst>
      <p:ext uri="{BB962C8B-B14F-4D97-AF65-F5344CB8AC3E}">
        <p14:creationId xmlns:p14="http://schemas.microsoft.com/office/powerpoint/2010/main" val="387998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3F6F-66B5-B344-AD23-44C6FBE2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slow start mainly at the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F0E7C-3784-4048-B5ED-F6CF66018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903788"/>
          </a:xfrm>
        </p:spPr>
        <p:txBody>
          <a:bodyPr>
            <a:normAutofit/>
          </a:bodyPr>
          <a:lstStyle/>
          <a:p>
            <a:r>
              <a:rPr lang="en-US" dirty="0"/>
              <a:t>You might accelerate your car a lot when you start, but you want to make only small adjustments after.</a:t>
            </a:r>
          </a:p>
          <a:p>
            <a:pPr lvl="1"/>
            <a:r>
              <a:rPr lang="en-US" dirty="0"/>
              <a:t>Want a smooth ride, not a jerky one!</a:t>
            </a:r>
          </a:p>
          <a:p>
            <a:endParaRPr lang="en-US" dirty="0"/>
          </a:p>
          <a:p>
            <a:r>
              <a:rPr lang="en-US" dirty="0"/>
              <a:t>Slow start is a good algorithm to get close to the bottleneck link rate when there is little info available about the bottleneck, e.g., starting of a connection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Once close enough to the bottleneck link rate,</a:t>
            </a:r>
            <a:r>
              <a:rPr lang="en-US" dirty="0"/>
              <a:t> use a different set of strategies to perform smaller adjustments to </a:t>
            </a:r>
            <a:r>
              <a:rPr lang="en-US" dirty="0" err="1">
                <a:latin typeface="Courier" pitchFamily="2" charset="0"/>
              </a:rPr>
              <a:t>cwnd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dirty="0"/>
              <a:t>Called TCP </a:t>
            </a:r>
            <a:r>
              <a:rPr lang="en-US" dirty="0">
                <a:solidFill>
                  <a:srgbClr val="C00000"/>
                </a:solidFill>
              </a:rPr>
              <a:t>congestion avoidance</a:t>
            </a:r>
          </a:p>
        </p:txBody>
      </p:sp>
    </p:spTree>
    <p:extLst>
      <p:ext uri="{BB962C8B-B14F-4D97-AF65-F5344CB8AC3E}">
        <p14:creationId xmlns:p14="http://schemas.microsoft.com/office/powerpoint/2010/main" val="45396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18D0-8F08-C549-A669-6087C34D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Congestion Avoidance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B0A14-C6C1-0C4E-A71A-E8B11EB27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59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2B57-5CCD-3B49-8250-003E7645D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congestion control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8180F-6522-6241-ADB1-63608ECAC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6868"/>
            <a:ext cx="5494420" cy="53211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TCP New Reno</a:t>
            </a:r>
          </a:p>
          <a:p>
            <a:r>
              <a:rPr lang="en-US" dirty="0"/>
              <a:t>The most studied, classic “textbook” TCP algorithm</a:t>
            </a:r>
          </a:p>
          <a:p>
            <a:endParaRPr lang="en-US" dirty="0"/>
          </a:p>
          <a:p>
            <a:r>
              <a:rPr lang="en-US" dirty="0"/>
              <a:t>The primary knob is </a:t>
            </a:r>
            <a:r>
              <a:rPr lang="en-US" dirty="0">
                <a:solidFill>
                  <a:srgbClr val="C00000"/>
                </a:solidFill>
              </a:rPr>
              <a:t>congestion window</a:t>
            </a:r>
          </a:p>
          <a:p>
            <a:endParaRPr lang="en-US" dirty="0"/>
          </a:p>
          <a:p>
            <a:r>
              <a:rPr lang="en-US" dirty="0"/>
              <a:t>The primary signal is </a:t>
            </a:r>
            <a:r>
              <a:rPr lang="en-US" dirty="0">
                <a:solidFill>
                  <a:srgbClr val="C00000"/>
                </a:solidFill>
              </a:rPr>
              <a:t>packet loss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RTO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Adjustment using </a:t>
            </a:r>
            <a:r>
              <a:rPr lang="en-US" dirty="0">
                <a:solidFill>
                  <a:srgbClr val="C00000"/>
                </a:solidFill>
              </a:rPr>
              <a:t>additive increase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14C61-7C65-1445-93AE-E17106159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2620" y="1536868"/>
            <a:ext cx="5650832" cy="53211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TCP BBR</a:t>
            </a:r>
          </a:p>
          <a:p>
            <a:r>
              <a:rPr lang="en-US" dirty="0"/>
              <a:t>Recent algorithm developed &amp; deployed by Google</a:t>
            </a:r>
          </a:p>
          <a:p>
            <a:endParaRPr lang="en-US" dirty="0"/>
          </a:p>
          <a:p>
            <a:r>
              <a:rPr lang="en-US" dirty="0"/>
              <a:t>The primary knob is </a:t>
            </a:r>
            <a:r>
              <a:rPr lang="en-US" dirty="0">
                <a:solidFill>
                  <a:srgbClr val="C00000"/>
                </a:solidFill>
              </a:rPr>
              <a:t>sending rate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primary signal is </a:t>
            </a:r>
            <a:r>
              <a:rPr lang="en-US" dirty="0">
                <a:solidFill>
                  <a:srgbClr val="C00000"/>
                </a:solidFill>
              </a:rPr>
              <a:t>rate of incoming ACKs</a:t>
            </a:r>
            <a:endParaRPr lang="en-US" dirty="0"/>
          </a:p>
          <a:p>
            <a:endParaRPr lang="en-US" dirty="0"/>
          </a:p>
          <a:p>
            <a:r>
              <a:rPr lang="en-US" dirty="0"/>
              <a:t>Adjustment using </a:t>
            </a:r>
            <a:r>
              <a:rPr lang="en-US" dirty="0">
                <a:solidFill>
                  <a:srgbClr val="C00000"/>
                </a:solidFill>
              </a:rPr>
              <a:t>gain cycling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filters</a:t>
            </a:r>
          </a:p>
        </p:txBody>
      </p:sp>
    </p:spTree>
    <p:extLst>
      <p:ext uri="{BB962C8B-B14F-4D97-AF65-F5344CB8AC3E}">
        <p14:creationId xmlns:p14="http://schemas.microsoft.com/office/powerpoint/2010/main" val="25424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9819-EFA7-3A4E-BB8F-863E464B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New Reno: Additive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C41AA-AD2F-6149-9E7F-3A05BAA1A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162675" cy="4803775"/>
          </a:xfrm>
        </p:spPr>
        <p:txBody>
          <a:bodyPr>
            <a:normAutofit/>
          </a:bodyPr>
          <a:lstStyle/>
          <a:p>
            <a:r>
              <a:rPr lang="en-US" dirty="0"/>
              <a:t>Remember the recent past to find a good estimate of link rate</a:t>
            </a:r>
          </a:p>
          <a:p>
            <a:r>
              <a:rPr lang="en-US" dirty="0"/>
              <a:t>The last good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without packet drop is a good indicator</a:t>
            </a:r>
          </a:p>
          <a:p>
            <a:pPr lvl="1"/>
            <a:r>
              <a:rPr lang="en-US" dirty="0"/>
              <a:t>TCP New Reno calls this the </a:t>
            </a:r>
            <a:r>
              <a:rPr lang="en-US" dirty="0">
                <a:solidFill>
                  <a:srgbClr val="C00000"/>
                </a:solidFill>
              </a:rPr>
              <a:t>slow start threshold (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ssthresh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Increase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 by 1 MSS every RTT </a:t>
            </a:r>
            <a:r>
              <a:rPr lang="en-US" dirty="0"/>
              <a:t>after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hits </a:t>
            </a:r>
            <a:r>
              <a:rPr lang="en-US" dirty="0" err="1">
                <a:latin typeface="Courier" pitchFamily="2" charset="0"/>
              </a:rPr>
              <a:t>ssthresh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dirty="0"/>
              <a:t>Effect: increase window </a:t>
            </a:r>
            <a:r>
              <a:rPr lang="en-US" dirty="0">
                <a:solidFill>
                  <a:srgbClr val="C00000"/>
                </a:solidFill>
              </a:rPr>
              <a:t>additively</a:t>
            </a:r>
            <a:r>
              <a:rPr lang="en-US" dirty="0"/>
              <a:t> per RTT</a:t>
            </a:r>
          </a:p>
          <a:p>
            <a:endParaRPr lang="en-US" dirty="0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16774AC-8773-A749-A87E-F7600A45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052" y="1704976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 A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9D7334A-6C10-604B-B55A-0A53D1B5D6C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182159" y="3047207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RTT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B6B5A368-5E86-254F-B6E8-13C1D5FFB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7865" y="169068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 B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991E5FD8-D93E-5F42-865B-1AE3E4197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9515" y="26574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B8B57E37-08E5-0840-9923-406B7A1F8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34115" y="26955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E3D3E21F-D583-0B45-A2FE-8DC30AB9EE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38540" y="2806701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71F11DE2-9F85-E442-91C2-057A3874CA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38540" y="3413125"/>
            <a:ext cx="0" cy="179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6D7FBA1F-2AE1-774D-A3F8-A2E7550F9782}"/>
              </a:ext>
            </a:extLst>
          </p:cNvPr>
          <p:cNvGrpSpPr>
            <a:grpSpLocks/>
          </p:cNvGrpSpPr>
          <p:nvPr/>
        </p:nvGrpSpPr>
        <p:grpSpPr bwMode="auto">
          <a:xfrm>
            <a:off x="10848365" y="5989638"/>
            <a:ext cx="615950" cy="366712"/>
            <a:chOff x="3317" y="3527"/>
            <a:chExt cx="388" cy="231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7DDCBE06-7301-8F4F-A02E-7A84A35F0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16" name="Text Box 20">
              <a:extLst>
                <a:ext uri="{FF2B5EF4-FFF2-40B4-BE49-F238E27FC236}">
                  <a16:creationId xmlns:a16="http://schemas.microsoft.com/office/drawing/2014/main" id="{7A1753C5-D005-4349-B96F-83717E9E8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time</a:t>
              </a:r>
              <a:endParaRPr lang="en-US" altLang="en-US" sz="1000">
                <a:latin typeface="Arial" panose="020B0604020202020204" pitchFamily="34" charset="0"/>
              </a:endParaRPr>
            </a:p>
          </p:txBody>
        </p:sp>
      </p:grpSp>
      <p:sp>
        <p:nvSpPr>
          <p:cNvPr id="22" name="Text Box 26">
            <a:extLst>
              <a:ext uri="{FF2B5EF4-FFF2-40B4-BE49-F238E27FC236}">
                <a16:creationId xmlns:a16="http://schemas.microsoft.com/office/drawing/2014/main" id="{EB247D5E-ACE3-AA43-A9B5-D2552EFD9B27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528391" y="2748090"/>
            <a:ext cx="1306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four segments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grpSp>
        <p:nvGrpSpPr>
          <p:cNvPr id="23" name="Group 27">
            <a:extLst>
              <a:ext uri="{FF2B5EF4-FFF2-40B4-BE49-F238E27FC236}">
                <a16:creationId xmlns:a16="http://schemas.microsoft.com/office/drawing/2014/main" id="{5A988FBB-3179-8345-B62B-098FE971E673}"/>
              </a:ext>
            </a:extLst>
          </p:cNvPr>
          <p:cNvGrpSpPr>
            <a:grpSpLocks/>
          </p:cNvGrpSpPr>
          <p:nvPr/>
        </p:nvGrpSpPr>
        <p:grpSpPr bwMode="auto">
          <a:xfrm>
            <a:off x="8629040" y="2830694"/>
            <a:ext cx="2519362" cy="652463"/>
            <a:chOff x="3954" y="2214"/>
            <a:chExt cx="1587" cy="411"/>
          </a:xfrm>
        </p:grpSpPr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5FA30CAF-0A18-5E48-990F-746AF6A12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9">
              <a:extLst>
                <a:ext uri="{FF2B5EF4-FFF2-40B4-BE49-F238E27FC236}">
                  <a16:creationId xmlns:a16="http://schemas.microsoft.com/office/drawing/2014/main" id="{59B287AD-905D-BD48-93B9-57326C674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3FC8724C-3C1C-574A-B9E3-DFEC25FCF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1">
              <a:extLst>
                <a:ext uri="{FF2B5EF4-FFF2-40B4-BE49-F238E27FC236}">
                  <a16:creationId xmlns:a16="http://schemas.microsoft.com/office/drawing/2014/main" id="{ACB4BB1C-473C-9143-8CF2-457AF48A4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32">
            <a:extLst>
              <a:ext uri="{FF2B5EF4-FFF2-40B4-BE49-F238E27FC236}">
                <a16:creationId xmlns:a16="http://schemas.microsoft.com/office/drawing/2014/main" id="{0BA65452-F071-AE48-A5BC-2B3F62305A8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835517" y="3212560"/>
            <a:ext cx="2276601" cy="604838"/>
            <a:chOff x="3920" y="2214"/>
            <a:chExt cx="1621" cy="411"/>
          </a:xfrm>
        </p:grpSpPr>
        <p:sp>
          <p:nvSpPr>
            <p:cNvPr id="29" name="Line 33">
              <a:extLst>
                <a:ext uri="{FF2B5EF4-FFF2-40B4-BE49-F238E27FC236}">
                  <a16:creationId xmlns:a16="http://schemas.microsoft.com/office/drawing/2014/main" id="{6E70C7C9-62B6-FC41-BB62-B9F4D949B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4">
              <a:extLst>
                <a:ext uri="{FF2B5EF4-FFF2-40B4-BE49-F238E27FC236}">
                  <a16:creationId xmlns:a16="http://schemas.microsoft.com/office/drawing/2014/main" id="{7073EB2F-3D08-3A4B-98B7-61C9D7C235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5">
              <a:extLst>
                <a:ext uri="{FF2B5EF4-FFF2-40B4-BE49-F238E27FC236}">
                  <a16:creationId xmlns:a16="http://schemas.microsoft.com/office/drawing/2014/main" id="{E35D656E-A9FC-5640-87A4-98B8CBCA0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6">
              <a:extLst>
                <a:ext uri="{FF2B5EF4-FFF2-40B4-BE49-F238E27FC236}">
                  <a16:creationId xmlns:a16="http://schemas.microsoft.com/office/drawing/2014/main" id="{7662FD56-5881-9C41-B107-C24FCD7E3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0" y="2401"/>
              <a:ext cx="1615" cy="22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43">
            <a:extLst>
              <a:ext uri="{FF2B5EF4-FFF2-40B4-BE49-F238E27FC236}">
                <a16:creationId xmlns:a16="http://schemas.microsoft.com/office/drawing/2014/main" id="{FD2C02DF-CBDF-F04F-802A-38429992B20A}"/>
              </a:ext>
            </a:extLst>
          </p:cNvPr>
          <p:cNvGrpSpPr>
            <a:grpSpLocks/>
          </p:cNvGrpSpPr>
          <p:nvPr/>
        </p:nvGrpSpPr>
        <p:grpSpPr bwMode="auto">
          <a:xfrm>
            <a:off x="8181365" y="2028826"/>
            <a:ext cx="654050" cy="601663"/>
            <a:chOff x="-44" y="1473"/>
            <a:chExt cx="981" cy="1105"/>
          </a:xfrm>
        </p:grpSpPr>
        <p:pic>
          <p:nvPicPr>
            <p:cNvPr id="34" name="Picture 44" descr="desktop_computer_stylized_medium">
              <a:extLst>
                <a:ext uri="{FF2B5EF4-FFF2-40B4-BE49-F238E27FC236}">
                  <a16:creationId xmlns:a16="http://schemas.microsoft.com/office/drawing/2014/main" id="{740C5454-4D10-6B48-B233-A69C9C69A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4D34B7AC-508D-6946-BA07-DA2AFDFC12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" name="Group 46">
            <a:extLst>
              <a:ext uri="{FF2B5EF4-FFF2-40B4-BE49-F238E27FC236}">
                <a16:creationId xmlns:a16="http://schemas.microsoft.com/office/drawing/2014/main" id="{BA7880FA-4D9B-6C4B-A679-1746258D987B}"/>
              </a:ext>
            </a:extLst>
          </p:cNvPr>
          <p:cNvGrpSpPr>
            <a:grpSpLocks/>
          </p:cNvGrpSpPr>
          <p:nvPr/>
        </p:nvGrpSpPr>
        <p:grpSpPr bwMode="auto">
          <a:xfrm>
            <a:off x="10916627" y="2043114"/>
            <a:ext cx="382588" cy="547687"/>
            <a:chOff x="4140" y="429"/>
            <a:chExt cx="1425" cy="2396"/>
          </a:xfrm>
        </p:grpSpPr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0EEC81B9-412E-D145-8947-45E9E8ED1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5 w 354"/>
                <a:gd name="T1" fmla="*/ 0 h 2742"/>
                <a:gd name="T2" fmla="*/ 24 w 354"/>
                <a:gd name="T3" fmla="*/ 38 h 2742"/>
                <a:gd name="T4" fmla="*/ 24 w 354"/>
                <a:gd name="T5" fmla="*/ 295 h 2742"/>
                <a:gd name="T6" fmla="*/ 0 w 354"/>
                <a:gd name="T7" fmla="*/ 309 h 2742"/>
                <a:gd name="T8" fmla="*/ 5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48">
              <a:extLst>
                <a:ext uri="{FF2B5EF4-FFF2-40B4-BE49-F238E27FC236}">
                  <a16:creationId xmlns:a16="http://schemas.microsoft.com/office/drawing/2014/main" id="{C365649C-DA63-1C40-8076-E3045AA5F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8FBAE15D-4AA5-0B43-9F39-68BB93676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4 w 211"/>
                <a:gd name="T3" fmla="*/ 25 h 2537"/>
                <a:gd name="T4" fmla="*/ 2 w 211"/>
                <a:gd name="T5" fmla="*/ 282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38AA084E-BA51-DE47-AEFA-F67D7AC7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5 h 226"/>
                <a:gd name="T4" fmla="*/ 23 w 328"/>
                <a:gd name="T5" fmla="*/ 27 h 226"/>
                <a:gd name="T6" fmla="*/ 0 w 328"/>
                <a:gd name="T7" fmla="*/ 1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51">
              <a:extLst>
                <a:ext uri="{FF2B5EF4-FFF2-40B4-BE49-F238E27FC236}">
                  <a16:creationId xmlns:a16="http://schemas.microsoft.com/office/drawing/2014/main" id="{74358B34-032D-724A-9245-7BA7AEB25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2" name="Group 52">
              <a:extLst>
                <a:ext uri="{FF2B5EF4-FFF2-40B4-BE49-F238E27FC236}">
                  <a16:creationId xmlns:a16="http://schemas.microsoft.com/office/drawing/2014/main" id="{C31B7E34-6775-C149-877A-4003F853B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" name="AutoShape 53">
                <a:extLst>
                  <a:ext uri="{FF2B5EF4-FFF2-40B4-BE49-F238E27FC236}">
                    <a16:creationId xmlns:a16="http://schemas.microsoft.com/office/drawing/2014/main" id="{88B2F2FF-D5F1-9A4B-809D-C112CA030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8" name="AutoShape 54">
                <a:extLst>
                  <a:ext uri="{FF2B5EF4-FFF2-40B4-BE49-F238E27FC236}">
                    <a16:creationId xmlns:a16="http://schemas.microsoft.com/office/drawing/2014/main" id="{19C12166-5755-3A48-97C0-D8AAEEE56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3" name="Rectangle 55">
              <a:extLst>
                <a:ext uri="{FF2B5EF4-FFF2-40B4-BE49-F238E27FC236}">
                  <a16:creationId xmlns:a16="http://schemas.microsoft.com/office/drawing/2014/main" id="{9D9A9485-DD34-0F41-AFB5-954B8A72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4" name="Group 56">
              <a:extLst>
                <a:ext uri="{FF2B5EF4-FFF2-40B4-BE49-F238E27FC236}">
                  <a16:creationId xmlns:a16="http://schemas.microsoft.com/office/drawing/2014/main" id="{2FFA3B08-E875-FD48-94E1-F4371505A7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5" name="AutoShape 57">
                <a:extLst>
                  <a:ext uri="{FF2B5EF4-FFF2-40B4-BE49-F238E27FC236}">
                    <a16:creationId xmlns:a16="http://schemas.microsoft.com/office/drawing/2014/main" id="{76476184-6444-564E-8F2D-0791E67E7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6" name="AutoShape 58">
                <a:extLst>
                  <a:ext uri="{FF2B5EF4-FFF2-40B4-BE49-F238E27FC236}">
                    <a16:creationId xmlns:a16="http://schemas.microsoft.com/office/drawing/2014/main" id="{B3BB2EFD-E42B-2B42-987E-379968D98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B5302017-91FF-2F49-BAD2-9CC13F4DC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6" name="Rectangle 60">
              <a:extLst>
                <a:ext uri="{FF2B5EF4-FFF2-40B4-BE49-F238E27FC236}">
                  <a16:creationId xmlns:a16="http://schemas.microsoft.com/office/drawing/2014/main" id="{BE2B79DB-5FFC-8E45-BFC5-0CFF47EF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7" name="Group 61">
              <a:extLst>
                <a:ext uri="{FF2B5EF4-FFF2-40B4-BE49-F238E27FC236}">
                  <a16:creationId xmlns:a16="http://schemas.microsoft.com/office/drawing/2014/main" id="{3D8C05D2-59BB-334F-8265-8797C04AF7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" name="AutoShape 62">
                <a:extLst>
                  <a:ext uri="{FF2B5EF4-FFF2-40B4-BE49-F238E27FC236}">
                    <a16:creationId xmlns:a16="http://schemas.microsoft.com/office/drawing/2014/main" id="{8D541DFB-C680-FA4D-9379-35CA1E6C2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4" name="AutoShape 63">
                <a:extLst>
                  <a:ext uri="{FF2B5EF4-FFF2-40B4-BE49-F238E27FC236}">
                    <a16:creationId xmlns:a16="http://schemas.microsoft.com/office/drawing/2014/main" id="{EE12AFD5-29EA-0B41-BB09-C4CD1CFAA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8" name="Freeform 64">
              <a:extLst>
                <a:ext uri="{FF2B5EF4-FFF2-40B4-BE49-F238E27FC236}">
                  <a16:creationId xmlns:a16="http://schemas.microsoft.com/office/drawing/2014/main" id="{51F65051-4D18-D943-BCA0-CFCF16AB3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4 h 226"/>
                <a:gd name="T4" fmla="*/ 23 w 328"/>
                <a:gd name="T5" fmla="*/ 25 h 226"/>
                <a:gd name="T6" fmla="*/ 0 w 328"/>
                <a:gd name="T7" fmla="*/ 1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65">
              <a:extLst>
                <a:ext uri="{FF2B5EF4-FFF2-40B4-BE49-F238E27FC236}">
                  <a16:creationId xmlns:a16="http://schemas.microsoft.com/office/drawing/2014/main" id="{0040AEED-C3DB-7C41-84EC-5FD0D356C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" name="AutoShape 66">
                <a:extLst>
                  <a:ext uri="{FF2B5EF4-FFF2-40B4-BE49-F238E27FC236}">
                    <a16:creationId xmlns:a16="http://schemas.microsoft.com/office/drawing/2014/main" id="{BBEACDCA-DF60-E845-8A73-DF0401D09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2" name="AutoShape 67">
                <a:extLst>
                  <a:ext uri="{FF2B5EF4-FFF2-40B4-BE49-F238E27FC236}">
                    <a16:creationId xmlns:a16="http://schemas.microsoft.com/office/drawing/2014/main" id="{0C5CC1B4-7EA2-9640-926D-A69E38B14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50" name="Rectangle 68">
              <a:extLst>
                <a:ext uri="{FF2B5EF4-FFF2-40B4-BE49-F238E27FC236}">
                  <a16:creationId xmlns:a16="http://schemas.microsoft.com/office/drawing/2014/main" id="{F6E87732-186A-FD40-8A21-2B25FC0B6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1" name="Freeform 69">
              <a:extLst>
                <a:ext uri="{FF2B5EF4-FFF2-40B4-BE49-F238E27FC236}">
                  <a16:creationId xmlns:a16="http://schemas.microsoft.com/office/drawing/2014/main" id="{3FC3EF41-5A7D-324B-A226-90A202A8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1 w 296"/>
                <a:gd name="T3" fmla="*/ 15 h 256"/>
                <a:gd name="T4" fmla="*/ 21 w 296"/>
                <a:gd name="T5" fmla="*/ 28 h 256"/>
                <a:gd name="T6" fmla="*/ 0 w 296"/>
                <a:gd name="T7" fmla="*/ 10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0">
              <a:extLst>
                <a:ext uri="{FF2B5EF4-FFF2-40B4-BE49-F238E27FC236}">
                  <a16:creationId xmlns:a16="http://schemas.microsoft.com/office/drawing/2014/main" id="{2F77E2E9-E9BA-1546-95D2-DDBC9D18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2 w 304"/>
                <a:gd name="T3" fmla="*/ 19 h 288"/>
                <a:gd name="T4" fmla="*/ 20 w 304"/>
                <a:gd name="T5" fmla="*/ 33 h 288"/>
                <a:gd name="T6" fmla="*/ 2 w 304"/>
                <a:gd name="T7" fmla="*/ 1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C5C37FA6-4A1A-644A-991D-4E9F4BDF7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4" name="Freeform 72">
              <a:extLst>
                <a:ext uri="{FF2B5EF4-FFF2-40B4-BE49-F238E27FC236}">
                  <a16:creationId xmlns:a16="http://schemas.microsoft.com/office/drawing/2014/main" id="{019F4BD4-C4C2-ED4B-9FF4-E9FDB074C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3 h 240"/>
                <a:gd name="T2" fmla="*/ 2 w 306"/>
                <a:gd name="T3" fmla="*/ 28 h 240"/>
                <a:gd name="T4" fmla="*/ 22 w 306"/>
                <a:gd name="T5" fmla="*/ 13 h 240"/>
                <a:gd name="T6" fmla="*/ 21 w 306"/>
                <a:gd name="T7" fmla="*/ 0 h 240"/>
                <a:gd name="T8" fmla="*/ 0 w 306"/>
                <a:gd name="T9" fmla="*/ 1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73">
              <a:extLst>
                <a:ext uri="{FF2B5EF4-FFF2-40B4-BE49-F238E27FC236}">
                  <a16:creationId xmlns:a16="http://schemas.microsoft.com/office/drawing/2014/main" id="{DEE84281-BBBC-AB48-9B4D-26D47F41D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6" name="AutoShape 74">
              <a:extLst>
                <a:ext uri="{FF2B5EF4-FFF2-40B4-BE49-F238E27FC236}">
                  <a16:creationId xmlns:a16="http://schemas.microsoft.com/office/drawing/2014/main" id="{D6DE68F2-91E4-104E-9B12-4EC6B13A9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D05AF487-4D4B-6F4B-8F88-4BEC85649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1C3E3CA6-0CB3-284D-A761-7870D1CE0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F6CD6B25-C136-054E-B1AA-DAE6A1C8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0" name="Rectangle 78">
              <a:extLst>
                <a:ext uri="{FF2B5EF4-FFF2-40B4-BE49-F238E27FC236}">
                  <a16:creationId xmlns:a16="http://schemas.microsoft.com/office/drawing/2014/main" id="{DFF45D9F-663D-D74E-8CF5-AD3F5C130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EBE96DF-EF0F-A442-85E5-A8B1FA04F6F9}"/>
              </a:ext>
            </a:extLst>
          </p:cNvPr>
          <p:cNvGrpSpPr/>
          <p:nvPr/>
        </p:nvGrpSpPr>
        <p:grpSpPr>
          <a:xfrm>
            <a:off x="8620613" y="3644503"/>
            <a:ext cx="2519362" cy="757237"/>
            <a:chOff x="8620613" y="3517286"/>
            <a:chExt cx="2519362" cy="757237"/>
          </a:xfrm>
        </p:grpSpPr>
        <p:grpSp>
          <p:nvGrpSpPr>
            <p:cNvPr id="69" name="Group 27">
              <a:extLst>
                <a:ext uri="{FF2B5EF4-FFF2-40B4-BE49-F238E27FC236}">
                  <a16:creationId xmlns:a16="http://schemas.microsoft.com/office/drawing/2014/main" id="{E2C31389-FD25-D84A-84C0-E746EE0678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20613" y="3517286"/>
              <a:ext cx="2519362" cy="652463"/>
              <a:chOff x="3954" y="2214"/>
              <a:chExt cx="1587" cy="411"/>
            </a:xfrm>
          </p:grpSpPr>
          <p:sp>
            <p:nvSpPr>
              <p:cNvPr id="70" name="Line 28">
                <a:extLst>
                  <a:ext uri="{FF2B5EF4-FFF2-40B4-BE49-F238E27FC236}">
                    <a16:creationId xmlns:a16="http://schemas.microsoft.com/office/drawing/2014/main" id="{6CF54A8E-22E1-5C46-95C9-AED4BDD21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214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29">
                <a:extLst>
                  <a:ext uri="{FF2B5EF4-FFF2-40B4-BE49-F238E27FC236}">
                    <a16:creationId xmlns:a16="http://schemas.microsoft.com/office/drawing/2014/main" id="{943B4CF8-0F40-154A-8747-DD06173C2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2274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30">
                <a:extLst>
                  <a:ext uri="{FF2B5EF4-FFF2-40B4-BE49-F238E27FC236}">
                    <a16:creationId xmlns:a16="http://schemas.microsoft.com/office/drawing/2014/main" id="{4ED2591C-F102-6E42-AC9A-A0D8CD300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340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31">
                <a:extLst>
                  <a:ext uri="{FF2B5EF4-FFF2-40B4-BE49-F238E27FC236}">
                    <a16:creationId xmlns:a16="http://schemas.microsoft.com/office/drawing/2014/main" id="{E1587A0B-8745-DD41-8504-95C3558D6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7" y="2403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" name="Line 31">
              <a:extLst>
                <a:ext uri="{FF2B5EF4-FFF2-40B4-BE49-F238E27FC236}">
                  <a16:creationId xmlns:a16="http://schemas.microsoft.com/office/drawing/2014/main" id="{A2AD7391-475E-1747-9621-095ED3991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3802" y="3922098"/>
              <a:ext cx="2505075" cy="35242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55A30AF-FABD-784F-BBC7-D137A6C7523A}"/>
              </a:ext>
            </a:extLst>
          </p:cNvPr>
          <p:cNvGrpSpPr/>
          <p:nvPr/>
        </p:nvGrpSpPr>
        <p:grpSpPr>
          <a:xfrm>
            <a:off x="8865578" y="4026369"/>
            <a:ext cx="2238113" cy="717456"/>
            <a:chOff x="8865578" y="3899152"/>
            <a:chExt cx="2238113" cy="717456"/>
          </a:xfrm>
        </p:grpSpPr>
        <p:grpSp>
          <p:nvGrpSpPr>
            <p:cNvPr id="74" name="Group 32">
              <a:extLst>
                <a:ext uri="{FF2B5EF4-FFF2-40B4-BE49-F238E27FC236}">
                  <a16:creationId xmlns:a16="http://schemas.microsoft.com/office/drawing/2014/main" id="{D5D0CFE0-967D-3A44-983F-1DC5624E45B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8874841" y="3899152"/>
              <a:ext cx="2228850" cy="604838"/>
              <a:chOff x="3954" y="2214"/>
              <a:chExt cx="1587" cy="411"/>
            </a:xfrm>
          </p:grpSpPr>
          <p:sp>
            <p:nvSpPr>
              <p:cNvPr id="75" name="Line 33">
                <a:extLst>
                  <a:ext uri="{FF2B5EF4-FFF2-40B4-BE49-F238E27FC236}">
                    <a16:creationId xmlns:a16="http://schemas.microsoft.com/office/drawing/2014/main" id="{189E9A25-0E86-8943-8D87-490FE3F2E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214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34">
                <a:extLst>
                  <a:ext uri="{FF2B5EF4-FFF2-40B4-BE49-F238E27FC236}">
                    <a16:creationId xmlns:a16="http://schemas.microsoft.com/office/drawing/2014/main" id="{25D33CA5-137D-B54B-9B56-D4679B6CD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2274"/>
                <a:ext cx="1578" cy="22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35">
                <a:extLst>
                  <a:ext uri="{FF2B5EF4-FFF2-40B4-BE49-F238E27FC236}">
                    <a16:creationId xmlns:a16="http://schemas.microsoft.com/office/drawing/2014/main" id="{8F4172C4-7863-6042-B2CF-5FCA472CC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340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36">
                <a:extLst>
                  <a:ext uri="{FF2B5EF4-FFF2-40B4-BE49-F238E27FC236}">
                    <a16:creationId xmlns:a16="http://schemas.microsoft.com/office/drawing/2014/main" id="{97A61225-768D-8143-95DD-C3A297452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7" y="2403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" name="Line 33">
              <a:extLst>
                <a:ext uri="{FF2B5EF4-FFF2-40B4-BE49-F238E27FC236}">
                  <a16:creationId xmlns:a16="http://schemas.microsoft.com/office/drawing/2014/main" id="{65AA6AC7-0BEA-444B-B5C2-90A329081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65578" y="4289907"/>
              <a:ext cx="2216210" cy="32670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Text Box 26">
            <a:extLst>
              <a:ext uri="{FF2B5EF4-FFF2-40B4-BE49-F238E27FC236}">
                <a16:creationId xmlns:a16="http://schemas.microsoft.com/office/drawing/2014/main" id="{2AA64127-A1C1-C149-9139-4CCA4B23F14D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925770" y="3644647"/>
            <a:ext cx="128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five segments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98" name="Text Box 26">
            <a:extLst>
              <a:ext uri="{FF2B5EF4-FFF2-40B4-BE49-F238E27FC236}">
                <a16:creationId xmlns:a16="http://schemas.microsoft.com/office/drawing/2014/main" id="{03A340FD-E9C2-EB4C-8182-44CF1BA2A342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974792" y="4532507"/>
            <a:ext cx="1229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six segments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99" name="Text Box 10">
            <a:extLst>
              <a:ext uri="{FF2B5EF4-FFF2-40B4-BE49-F238E27FC236}">
                <a16:creationId xmlns:a16="http://schemas.microsoft.com/office/drawing/2014/main" id="{4A78BB69-1E03-C344-BBA1-F29408B16B4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182493" y="3873968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RTT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00" name="Line 15">
            <a:extLst>
              <a:ext uri="{FF2B5EF4-FFF2-40B4-BE49-F238E27FC236}">
                <a16:creationId xmlns:a16="http://schemas.microsoft.com/office/drawing/2014/main" id="{017648BA-7EE0-A544-8AA5-A2B33E0213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38874" y="3633462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16">
            <a:extLst>
              <a:ext uri="{FF2B5EF4-FFF2-40B4-BE49-F238E27FC236}">
                <a16:creationId xmlns:a16="http://schemas.microsoft.com/office/drawing/2014/main" id="{2128764F-CC0A-BF49-98F5-DFCB7F2550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38540" y="4239886"/>
            <a:ext cx="0" cy="3489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770959C-5CD7-574F-8FF5-1EA4DE693C25}"/>
              </a:ext>
            </a:extLst>
          </p:cNvPr>
          <p:cNvSpPr txBox="1"/>
          <p:nvPr/>
        </p:nvSpPr>
        <p:spPr>
          <a:xfrm>
            <a:off x="8831283" y="2324321"/>
            <a:ext cx="208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say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Helvetica" pitchFamily="2" charset="0"/>
              </a:rPr>
              <a:t>=4</a:t>
            </a:r>
          </a:p>
        </p:txBody>
      </p:sp>
      <p:sp>
        <p:nvSpPr>
          <p:cNvPr id="103" name="Text Box 26">
            <a:extLst>
              <a:ext uri="{FF2B5EF4-FFF2-40B4-BE49-F238E27FC236}">
                <a16:creationId xmlns:a16="http://schemas.microsoft.com/office/drawing/2014/main" id="{D2AD1570-C279-AD46-8316-48ABA3F81855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731289" y="5472592"/>
            <a:ext cx="14879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seven segments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8554012-DDCC-ED48-8D06-58FD2CA7669A}"/>
              </a:ext>
            </a:extLst>
          </p:cNvPr>
          <p:cNvSpPr txBox="1"/>
          <p:nvPr/>
        </p:nvSpPr>
        <p:spPr>
          <a:xfrm>
            <a:off x="9423061" y="5564568"/>
            <a:ext cx="115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…</a:t>
            </a:r>
          </a:p>
        </p:txBody>
      </p:sp>
      <p:sp>
        <p:nvSpPr>
          <p:cNvPr id="105" name="Text Box 10">
            <a:extLst>
              <a:ext uri="{FF2B5EF4-FFF2-40B4-BE49-F238E27FC236}">
                <a16:creationId xmlns:a16="http://schemas.microsoft.com/office/drawing/2014/main" id="{E1B7DE45-EBFE-DD49-AB8B-5598B569842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183008" y="4823758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RTT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06" name="Line 15">
            <a:extLst>
              <a:ext uri="{FF2B5EF4-FFF2-40B4-BE49-F238E27FC236}">
                <a16:creationId xmlns:a16="http://schemas.microsoft.com/office/drawing/2014/main" id="{795D18E2-14B3-4046-B2F4-826280452D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39389" y="4583252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16">
            <a:extLst>
              <a:ext uri="{FF2B5EF4-FFF2-40B4-BE49-F238E27FC236}">
                <a16:creationId xmlns:a16="http://schemas.microsoft.com/office/drawing/2014/main" id="{1DE1821D-1EA0-4E49-BE7F-99A1F8E01D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39055" y="5189676"/>
            <a:ext cx="0" cy="3489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CAD1D5F-DA62-0A45-9A75-DAC99663FA98}"/>
              </a:ext>
            </a:extLst>
          </p:cNvPr>
          <p:cNvGrpSpPr/>
          <p:nvPr/>
        </p:nvGrpSpPr>
        <p:grpSpPr>
          <a:xfrm>
            <a:off x="8641240" y="4538758"/>
            <a:ext cx="2522928" cy="871917"/>
            <a:chOff x="8641240" y="4538758"/>
            <a:chExt cx="2522928" cy="87191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9855456-66F2-5642-A1CD-A44CCC82EFD4}"/>
                </a:ext>
              </a:extLst>
            </p:cNvPr>
            <p:cNvGrpSpPr/>
            <p:nvPr/>
          </p:nvGrpSpPr>
          <p:grpSpPr>
            <a:xfrm>
              <a:off x="8644806" y="4538758"/>
              <a:ext cx="2519362" cy="757237"/>
              <a:chOff x="8620613" y="3517286"/>
              <a:chExt cx="2519362" cy="757237"/>
            </a:xfrm>
          </p:grpSpPr>
          <p:grpSp>
            <p:nvGrpSpPr>
              <p:cNvPr id="85" name="Group 27">
                <a:extLst>
                  <a:ext uri="{FF2B5EF4-FFF2-40B4-BE49-F238E27FC236}">
                    <a16:creationId xmlns:a16="http://schemas.microsoft.com/office/drawing/2014/main" id="{B3545617-1C79-824C-BCDA-696988E87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20613" y="3517286"/>
                <a:ext cx="2519362" cy="652463"/>
                <a:chOff x="3954" y="2214"/>
                <a:chExt cx="1587" cy="411"/>
              </a:xfrm>
            </p:grpSpPr>
            <p:sp>
              <p:nvSpPr>
                <p:cNvPr id="87" name="Line 28">
                  <a:extLst>
                    <a:ext uri="{FF2B5EF4-FFF2-40B4-BE49-F238E27FC236}">
                      <a16:creationId xmlns:a16="http://schemas.microsoft.com/office/drawing/2014/main" id="{FD0EBF05-44CE-8340-BABE-269395FCE9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3" y="2214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Line 29">
                  <a:extLst>
                    <a:ext uri="{FF2B5EF4-FFF2-40B4-BE49-F238E27FC236}">
                      <a16:creationId xmlns:a16="http://schemas.microsoft.com/office/drawing/2014/main" id="{E8B20EE6-9D5C-F542-9800-3C063AFF21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4" y="2274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30">
                  <a:extLst>
                    <a:ext uri="{FF2B5EF4-FFF2-40B4-BE49-F238E27FC236}">
                      <a16:creationId xmlns:a16="http://schemas.microsoft.com/office/drawing/2014/main" id="{70D96B8C-1FDE-254C-81BA-7E307AE7A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3" y="2340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Line 31">
                  <a:extLst>
                    <a:ext uri="{FF2B5EF4-FFF2-40B4-BE49-F238E27FC236}">
                      <a16:creationId xmlns:a16="http://schemas.microsoft.com/office/drawing/2014/main" id="{19EB2260-675C-254F-9C31-3AB65E5C7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7" y="2403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" name="Line 31">
                <a:extLst>
                  <a:ext uri="{FF2B5EF4-FFF2-40B4-BE49-F238E27FC236}">
                    <a16:creationId xmlns:a16="http://schemas.microsoft.com/office/drawing/2014/main" id="{FB469DF3-F1B1-5E49-9D6D-2E717B516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3802" y="3922098"/>
                <a:ext cx="2505075" cy="352425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" name="Line 31">
              <a:extLst>
                <a:ext uri="{FF2B5EF4-FFF2-40B4-BE49-F238E27FC236}">
                  <a16:creationId xmlns:a16="http://schemas.microsoft.com/office/drawing/2014/main" id="{FC81BF95-8F2B-0846-B214-DD7FE1C41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1240" y="5058250"/>
              <a:ext cx="2505075" cy="35242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9FAB63C-0658-7F4D-B737-C9B41A3551DB}"/>
              </a:ext>
            </a:extLst>
          </p:cNvPr>
          <p:cNvGrpSpPr/>
          <p:nvPr/>
        </p:nvGrpSpPr>
        <p:grpSpPr>
          <a:xfrm>
            <a:off x="8889771" y="4920624"/>
            <a:ext cx="2238113" cy="807848"/>
            <a:chOff x="8889771" y="4920624"/>
            <a:chExt cx="2238113" cy="807848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3570DD2-D9ED-544A-BEAE-2CE75CD5D0A6}"/>
                </a:ext>
              </a:extLst>
            </p:cNvPr>
            <p:cNvGrpSpPr/>
            <p:nvPr/>
          </p:nvGrpSpPr>
          <p:grpSpPr>
            <a:xfrm>
              <a:off x="8889771" y="4920624"/>
              <a:ext cx="2238113" cy="717456"/>
              <a:chOff x="8865578" y="3899152"/>
              <a:chExt cx="2238113" cy="717456"/>
            </a:xfrm>
          </p:grpSpPr>
          <p:grpSp>
            <p:nvGrpSpPr>
              <p:cNvPr id="92" name="Group 32">
                <a:extLst>
                  <a:ext uri="{FF2B5EF4-FFF2-40B4-BE49-F238E27FC236}">
                    <a16:creationId xmlns:a16="http://schemas.microsoft.com/office/drawing/2014/main" id="{41ACE3D6-1A7B-0C49-B311-27084301D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8874841" y="3899152"/>
                <a:ext cx="2228850" cy="604838"/>
                <a:chOff x="3954" y="2214"/>
                <a:chExt cx="1587" cy="411"/>
              </a:xfrm>
            </p:grpSpPr>
            <p:sp>
              <p:nvSpPr>
                <p:cNvPr id="94" name="Line 33">
                  <a:extLst>
                    <a:ext uri="{FF2B5EF4-FFF2-40B4-BE49-F238E27FC236}">
                      <a16:creationId xmlns:a16="http://schemas.microsoft.com/office/drawing/2014/main" id="{D3F62816-9D2D-C248-86EC-E87A695DC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3" y="2214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34">
                  <a:extLst>
                    <a:ext uri="{FF2B5EF4-FFF2-40B4-BE49-F238E27FC236}">
                      <a16:creationId xmlns:a16="http://schemas.microsoft.com/office/drawing/2014/main" id="{3C3E2F68-2B9B-FA4F-A6B0-5725C8ECF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4" y="2274"/>
                  <a:ext cx="1578" cy="220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35">
                  <a:extLst>
                    <a:ext uri="{FF2B5EF4-FFF2-40B4-BE49-F238E27FC236}">
                      <a16:creationId xmlns:a16="http://schemas.microsoft.com/office/drawing/2014/main" id="{33C59597-E2E7-004B-A03E-1C20482EE3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3" y="2340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36">
                  <a:extLst>
                    <a:ext uri="{FF2B5EF4-FFF2-40B4-BE49-F238E27FC236}">
                      <a16:creationId xmlns:a16="http://schemas.microsoft.com/office/drawing/2014/main" id="{1FC1898B-AAE2-614E-90A2-A03E75FB05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7" y="2403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3" name="Line 33">
                <a:extLst>
                  <a:ext uri="{FF2B5EF4-FFF2-40B4-BE49-F238E27FC236}">
                    <a16:creationId xmlns:a16="http://schemas.microsoft.com/office/drawing/2014/main" id="{627D2EFF-5E95-914C-9BF4-154EEDC56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65578" y="4289907"/>
                <a:ext cx="2216210" cy="326701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" name="Line 33">
              <a:extLst>
                <a:ext uri="{FF2B5EF4-FFF2-40B4-BE49-F238E27FC236}">
                  <a16:creationId xmlns:a16="http://schemas.microsoft.com/office/drawing/2014/main" id="{EB7BDA89-36DD-E54E-81D8-F276012624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10088" y="5401771"/>
              <a:ext cx="2216210" cy="32670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7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22" grpId="0"/>
      <p:bldP spid="83" grpId="0"/>
      <p:bldP spid="98" grpId="0"/>
      <p:bldP spid="99" grpId="0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 animBg="1"/>
      <p:bldP spid="1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BF492-FD49-2D46-AE15-0A7F6170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New Reno: Additive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10FC7-5A50-684F-B306-9E69113A3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with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Courier" pitchFamily="2" charset="0"/>
              </a:rPr>
              <a:t> = 64K bytes</a:t>
            </a:r>
            <a:r>
              <a:rPr lang="en-US" dirty="0"/>
              <a:t> (TCP default)</a:t>
            </a:r>
          </a:p>
          <a:p>
            <a:r>
              <a:rPr lang="en-US" dirty="0"/>
              <a:t>Do slow start until </a:t>
            </a:r>
            <a:r>
              <a:rPr lang="en-US" dirty="0" err="1">
                <a:latin typeface="Courier" pitchFamily="2" charset="0"/>
              </a:rPr>
              <a:t>ssthresh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Once the threshold is passed, do </a:t>
            </a:r>
            <a:r>
              <a:rPr lang="en-US" dirty="0">
                <a:solidFill>
                  <a:srgbClr val="C00000"/>
                </a:solidFill>
              </a:rPr>
              <a:t>additive increase</a:t>
            </a:r>
          </a:p>
          <a:p>
            <a:pPr lvl="1"/>
            <a:r>
              <a:rPr lang="en-US" dirty="0"/>
              <a:t>Add one MSS to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for each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worth data </a:t>
            </a:r>
            <a:r>
              <a:rPr lang="en-US" dirty="0" err="1"/>
              <a:t>ACK’ed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For each MSS </a:t>
            </a:r>
            <a:r>
              <a:rPr lang="en-US" dirty="0" err="1"/>
              <a:t>ACK’ed</a:t>
            </a:r>
            <a:r>
              <a:rPr lang="en-US" dirty="0"/>
              <a:t>,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Courier" pitchFamily="2" charset="0"/>
              </a:rPr>
              <a:t> + (MSS * MSS) / </a:t>
            </a:r>
            <a:r>
              <a:rPr lang="en-US" dirty="0" err="1">
                <a:latin typeface="Courier" pitchFamily="2" charset="0"/>
              </a:rPr>
              <a:t>cwnd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Upon a TCP timeout (RTO),</a:t>
            </a:r>
          </a:p>
          <a:p>
            <a:pPr lvl="1"/>
            <a:r>
              <a:rPr lang="en-US" dirty="0"/>
              <a:t>Set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Courier" pitchFamily="2" charset="0"/>
              </a:rPr>
              <a:t> = 1 MSS</a:t>
            </a:r>
          </a:p>
          <a:p>
            <a:pPr lvl="1"/>
            <a:r>
              <a:rPr lang="en-US" dirty="0"/>
              <a:t>Set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Courier" pitchFamily="2" charset="0"/>
              </a:rPr>
              <a:t> = max(2 * MSS, 0.5 *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lvl="1"/>
            <a:r>
              <a:rPr lang="en-US" dirty="0"/>
              <a:t>i.e., </a:t>
            </a:r>
            <a:r>
              <a:rPr lang="en-US" dirty="0">
                <a:solidFill>
                  <a:srgbClr val="C00000"/>
                </a:solidFill>
              </a:rPr>
              <a:t>the next linear increase will start at half the current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endParaRPr lang="en-US" dirty="0">
              <a:solidFill>
                <a:srgbClr val="C00000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>
            <a:extLst>
              <a:ext uri="{FF2B5EF4-FFF2-40B4-BE49-F238E27FC236}">
                <a16:creationId xmlns:a16="http://schemas.microsoft.com/office/drawing/2014/main" id="{C5F06E77-CA57-7B46-8D95-1EC9C1354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1552" y="305915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5" name="Oval 31">
            <a:extLst>
              <a:ext uri="{FF2B5EF4-FFF2-40B4-BE49-F238E27FC236}">
                <a16:creationId xmlns:a16="http://schemas.microsoft.com/office/drawing/2014/main" id="{722E154F-D52E-7C43-9C63-A36176FD8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1302" y="363065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Helvetica" pitchFamily="2" charset="0"/>
              </a:rPr>
              <a:t>application</a:t>
            </a:r>
          </a:p>
          <a:p>
            <a:r>
              <a:rPr lang="en-US" altLang="en-US" dirty="0">
                <a:latin typeface="Helvetica" pitchFamily="2" charset="0"/>
              </a:rPr>
              <a:t>process</a:t>
            </a:r>
          </a:p>
        </p:txBody>
      </p:sp>
      <p:grpSp>
        <p:nvGrpSpPr>
          <p:cNvPr id="6" name="Group 47">
            <a:extLst>
              <a:ext uri="{FF2B5EF4-FFF2-40B4-BE49-F238E27FC236}">
                <a16:creationId xmlns:a16="http://schemas.microsoft.com/office/drawing/2014/main" id="{30927639-3537-CC47-B2BD-5FED3F6D7AA7}"/>
              </a:ext>
            </a:extLst>
          </p:cNvPr>
          <p:cNvGrpSpPr>
            <a:grpSpLocks/>
          </p:cNvGrpSpPr>
          <p:nvPr/>
        </p:nvGrpSpPr>
        <p:grpSpPr bwMode="auto">
          <a:xfrm>
            <a:off x="8879528" y="1431453"/>
            <a:ext cx="1795463" cy="688975"/>
            <a:chOff x="1173" y="2345"/>
            <a:chExt cx="1131" cy="434"/>
          </a:xfrm>
        </p:grpSpPr>
        <p:sp>
          <p:nvSpPr>
            <p:cNvPr id="7" name="Rectangle 44">
              <a:extLst>
                <a:ext uri="{FF2B5EF4-FFF2-40B4-BE49-F238E27FC236}">
                  <a16:creationId xmlns:a16="http://schemas.microsoft.com/office/drawing/2014/main" id="{06199C6F-6E60-CF46-A5E1-E3867BDF0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8" name="Text Box 46">
              <a:extLst>
                <a:ext uri="{FF2B5EF4-FFF2-40B4-BE49-F238E27FC236}">
                  <a16:creationId xmlns:a16="http://schemas.microsoft.com/office/drawing/2014/main" id="{251AFE48-8929-1F4F-8FFD-349C8FEEF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" y="2368"/>
              <a:ext cx="10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TCP socket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receiver buffers</a:t>
              </a:r>
            </a:p>
          </p:txBody>
        </p:sp>
      </p:grpSp>
      <p:sp>
        <p:nvSpPr>
          <p:cNvPr id="9" name="Oval 48">
            <a:extLst>
              <a:ext uri="{FF2B5EF4-FFF2-40B4-BE49-F238E27FC236}">
                <a16:creationId xmlns:a16="http://schemas.microsoft.com/office/drawing/2014/main" id="{5C49C840-84FC-7541-86F7-2128F5FF3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802" y="2455390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10" name="Text Box 64">
            <a:extLst>
              <a:ext uri="{FF2B5EF4-FFF2-40B4-BE49-F238E27FC236}">
                <a16:creationId xmlns:a16="http://schemas.microsoft.com/office/drawing/2014/main" id="{FBF8975D-6FDB-8148-A3D3-19D6F0542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1091" y="2479202"/>
            <a:ext cx="572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TCP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code</a:t>
            </a: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41914BBB-DCCE-6549-8A57-3B534DDC8A63}"/>
              </a:ext>
            </a:extLst>
          </p:cNvPr>
          <p:cNvSpPr>
            <a:spLocks/>
          </p:cNvSpPr>
          <p:nvPr/>
        </p:nvSpPr>
        <p:spPr bwMode="auto">
          <a:xfrm>
            <a:off x="9557391" y="1998191"/>
            <a:ext cx="530225" cy="1616013"/>
          </a:xfrm>
          <a:custGeom>
            <a:avLst/>
            <a:gdLst>
              <a:gd name="T0" fmla="*/ 2147483646 w 412"/>
              <a:gd name="T1" fmla="*/ 2147483646 h 2005"/>
              <a:gd name="T2" fmla="*/ 2147483646 w 412"/>
              <a:gd name="T3" fmla="*/ 0 h 2005"/>
              <a:gd name="T4" fmla="*/ 2147483646 w 412"/>
              <a:gd name="T5" fmla="*/ 2147483646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" name="Line 69">
            <a:extLst>
              <a:ext uri="{FF2B5EF4-FFF2-40B4-BE49-F238E27FC236}">
                <a16:creationId xmlns:a16="http://schemas.microsoft.com/office/drawing/2014/main" id="{35C3EBE2-9D5B-E446-B363-6B72B0E9C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7902" y="1339377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3" name="Freeform 63">
            <a:extLst>
              <a:ext uri="{FF2B5EF4-FFF2-40B4-BE49-F238E27FC236}">
                <a16:creationId xmlns:a16="http://schemas.microsoft.com/office/drawing/2014/main" id="{EBBC2774-5A9A-6646-B30A-9FA57B546CC7}"/>
              </a:ext>
            </a:extLst>
          </p:cNvPr>
          <p:cNvSpPr>
            <a:spLocks/>
          </p:cNvSpPr>
          <p:nvPr/>
        </p:nvSpPr>
        <p:spPr bwMode="auto">
          <a:xfrm rot="10800000">
            <a:off x="9546278" y="893290"/>
            <a:ext cx="530225" cy="595312"/>
          </a:xfrm>
          <a:custGeom>
            <a:avLst/>
            <a:gdLst>
              <a:gd name="T0" fmla="*/ 2147483646 w 412"/>
              <a:gd name="T1" fmla="*/ 2147483646 h 2005"/>
              <a:gd name="T2" fmla="*/ 2147483646 w 412"/>
              <a:gd name="T3" fmla="*/ 0 h 2005"/>
              <a:gd name="T4" fmla="*/ 2147483646 w 412"/>
              <a:gd name="T5" fmla="*/ 2147483646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4" name="Rectangle 86">
            <a:extLst>
              <a:ext uri="{FF2B5EF4-FFF2-40B4-BE49-F238E27FC236}">
                <a16:creationId xmlns:a16="http://schemas.microsoft.com/office/drawing/2014/main" id="{8E50FDDD-2CD5-B640-805F-7D3CC9E76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878" y="2199802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15" name="Text Box 103">
            <a:extLst>
              <a:ext uri="{FF2B5EF4-FFF2-40B4-BE49-F238E27FC236}">
                <a16:creationId xmlns:a16="http://schemas.microsoft.com/office/drawing/2014/main" id="{F2765DE8-B154-5F46-9A90-79E653C6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797" y="4388116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receiver</a:t>
            </a:r>
          </a:p>
        </p:txBody>
      </p:sp>
      <p:sp>
        <p:nvSpPr>
          <p:cNvPr id="16" name="Text Box 116">
            <a:extLst>
              <a:ext uri="{FF2B5EF4-FFF2-40B4-BE49-F238E27FC236}">
                <a16:creationId xmlns:a16="http://schemas.microsoft.com/office/drawing/2014/main" id="{5B56D47C-4BA9-5846-9332-5A303BCC6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882" y="3165551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from sender</a:t>
            </a:r>
          </a:p>
        </p:txBody>
      </p:sp>
      <p:grpSp>
        <p:nvGrpSpPr>
          <p:cNvPr id="17" name="Group 124">
            <a:extLst>
              <a:ext uri="{FF2B5EF4-FFF2-40B4-BE49-F238E27FC236}">
                <a16:creationId xmlns:a16="http://schemas.microsoft.com/office/drawing/2014/main" id="{959C2DC4-79FB-A347-A313-FB74C91C355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744599" y="4272547"/>
            <a:ext cx="869950" cy="906462"/>
            <a:chOff x="-44" y="1473"/>
            <a:chExt cx="981" cy="1105"/>
          </a:xfrm>
        </p:grpSpPr>
        <p:pic>
          <p:nvPicPr>
            <p:cNvPr id="18" name="Picture 125" descr="desktop_computer_stylized_medium">
              <a:extLst>
                <a:ext uri="{FF2B5EF4-FFF2-40B4-BE49-F238E27FC236}">
                  <a16:creationId xmlns:a16="http://schemas.microsoft.com/office/drawing/2014/main" id="{F1B744A6-CB36-594F-8625-791092E8C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126">
              <a:extLst>
                <a:ext uri="{FF2B5EF4-FFF2-40B4-BE49-F238E27FC236}">
                  <a16:creationId xmlns:a16="http://schemas.microsoft.com/office/drawing/2014/main" id="{1ACC163B-ADFF-F442-8C28-69BD2D45AE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533736-434C-784D-B2F5-97E991793F53}"/>
              </a:ext>
            </a:extLst>
          </p:cNvPr>
          <p:cNvCxnSpPr/>
          <p:nvPr/>
        </p:nvCxnSpPr>
        <p:spPr>
          <a:xfrm>
            <a:off x="9637485" y="3662623"/>
            <a:ext cx="0" cy="411162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B00F31-1980-F243-9F8E-581686B22CA4}"/>
              </a:ext>
            </a:extLst>
          </p:cNvPr>
          <p:cNvCxnSpPr/>
          <p:nvPr/>
        </p:nvCxnSpPr>
        <p:spPr>
          <a:xfrm>
            <a:off x="9987591" y="3650900"/>
            <a:ext cx="0" cy="411162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9FABD3-C0F5-4E44-A91B-12FE0C79008C}"/>
              </a:ext>
            </a:extLst>
          </p:cNvPr>
          <p:cNvSpPr txBox="1"/>
          <p:nvPr/>
        </p:nvSpPr>
        <p:spPr>
          <a:xfrm>
            <a:off x="10087616" y="959965"/>
            <a:ext cx="93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recv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</p:txBody>
      </p:sp>
      <p:grpSp>
        <p:nvGrpSpPr>
          <p:cNvPr id="24" name="Group 124">
            <a:extLst>
              <a:ext uri="{FF2B5EF4-FFF2-40B4-BE49-F238E27FC236}">
                <a16:creationId xmlns:a16="http://schemas.microsoft.com/office/drawing/2014/main" id="{CBA98D77-0E11-674A-8C61-F73B27F2CD6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77547" y="163509"/>
            <a:ext cx="869950" cy="906462"/>
            <a:chOff x="-44" y="1473"/>
            <a:chExt cx="981" cy="1105"/>
          </a:xfrm>
        </p:grpSpPr>
        <p:pic>
          <p:nvPicPr>
            <p:cNvPr id="25" name="Picture 125" descr="desktop_computer_stylized_medium">
              <a:extLst>
                <a:ext uri="{FF2B5EF4-FFF2-40B4-BE49-F238E27FC236}">
                  <a16:creationId xmlns:a16="http://schemas.microsoft.com/office/drawing/2014/main" id="{AA237512-39B3-A94B-AD53-2975C5333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26">
              <a:extLst>
                <a:ext uri="{FF2B5EF4-FFF2-40B4-BE49-F238E27FC236}">
                  <a16:creationId xmlns:a16="http://schemas.microsoft.com/office/drawing/2014/main" id="{67C59CCB-B10D-F645-A29A-811E1A5699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27" name="Text Box 103">
            <a:extLst>
              <a:ext uri="{FF2B5EF4-FFF2-40B4-BE49-F238E27FC236}">
                <a16:creationId xmlns:a16="http://schemas.microsoft.com/office/drawing/2014/main" id="{201894F4-63D2-DB43-8B58-7CCF52C83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788" y="392580"/>
            <a:ext cx="968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sender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77C16666-78E7-2A4B-AACD-F22034B6F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05" y="1898909"/>
            <a:ext cx="1203652" cy="88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8E2A1FA-A1F1-4847-B8CB-20B494B19DD0}"/>
              </a:ext>
            </a:extLst>
          </p:cNvPr>
          <p:cNvCxnSpPr>
            <a:cxnSpLocks/>
          </p:cNvCxnSpPr>
          <p:nvPr/>
        </p:nvCxnSpPr>
        <p:spPr>
          <a:xfrm>
            <a:off x="4675281" y="2497564"/>
            <a:ext cx="1568832" cy="2350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9" descr="Router Clip Art">
            <a:extLst>
              <a:ext uri="{FF2B5EF4-FFF2-40B4-BE49-F238E27FC236}">
                <a16:creationId xmlns:a16="http://schemas.microsoft.com/office/drawing/2014/main" id="{C0ED1B2C-AF43-E04B-8FA2-C1DA1BC7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62" y="2490787"/>
            <a:ext cx="1203652" cy="88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7E12A3E-0BED-794B-AA9D-AEEE1976E7D0}"/>
              </a:ext>
            </a:extLst>
          </p:cNvPr>
          <p:cNvCxnSpPr>
            <a:cxnSpLocks/>
          </p:cNvCxnSpPr>
          <p:nvPr/>
        </p:nvCxnSpPr>
        <p:spPr>
          <a:xfrm>
            <a:off x="7627224" y="3219264"/>
            <a:ext cx="960141" cy="12808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FADD576-2126-B94B-8A4F-F9FDDE4D1266}"/>
              </a:ext>
            </a:extLst>
          </p:cNvPr>
          <p:cNvCxnSpPr>
            <a:cxnSpLocks/>
          </p:cNvCxnSpPr>
          <p:nvPr/>
        </p:nvCxnSpPr>
        <p:spPr>
          <a:xfrm>
            <a:off x="1576252" y="1002015"/>
            <a:ext cx="1671363" cy="115855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close up of a flower&#10;&#10;Description automatically generated">
            <a:extLst>
              <a:ext uri="{FF2B5EF4-FFF2-40B4-BE49-F238E27FC236}">
                <a16:creationId xmlns:a16="http://schemas.microsoft.com/office/drawing/2014/main" id="{12F2AB8E-3028-9240-9395-2014F13C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962" y="2120428"/>
            <a:ext cx="939800" cy="1016000"/>
          </a:xfrm>
          <a:prstGeom prst="rect">
            <a:avLst/>
          </a:prstGeom>
        </p:spPr>
      </p:pic>
      <p:grpSp>
        <p:nvGrpSpPr>
          <p:cNvPr id="42" name="Group 124">
            <a:extLst>
              <a:ext uri="{FF2B5EF4-FFF2-40B4-BE49-F238E27FC236}">
                <a16:creationId xmlns:a16="http://schemas.microsoft.com/office/drawing/2014/main" id="{A9EE9651-87B8-D34D-A01E-C8811302212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821129" y="387275"/>
            <a:ext cx="869950" cy="906462"/>
            <a:chOff x="-44" y="1473"/>
            <a:chExt cx="981" cy="1105"/>
          </a:xfrm>
        </p:grpSpPr>
        <p:pic>
          <p:nvPicPr>
            <p:cNvPr id="43" name="Picture 125" descr="desktop_computer_stylized_medium">
              <a:extLst>
                <a:ext uri="{FF2B5EF4-FFF2-40B4-BE49-F238E27FC236}">
                  <a16:creationId xmlns:a16="http://schemas.microsoft.com/office/drawing/2014/main" id="{C0F59A6C-33FB-5041-AE77-02BCAA926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126">
              <a:extLst>
                <a:ext uri="{FF2B5EF4-FFF2-40B4-BE49-F238E27FC236}">
                  <a16:creationId xmlns:a16="http://schemas.microsoft.com/office/drawing/2014/main" id="{7E5B0E0D-C50A-734E-B90A-3EFBA1AC63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BDC19A3-A725-0F43-AEB4-01477FB324C9}"/>
              </a:ext>
            </a:extLst>
          </p:cNvPr>
          <p:cNvCxnSpPr>
            <a:cxnSpLocks/>
          </p:cNvCxnSpPr>
          <p:nvPr/>
        </p:nvCxnSpPr>
        <p:spPr>
          <a:xfrm>
            <a:off x="3157162" y="1279949"/>
            <a:ext cx="373865" cy="5401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124">
            <a:extLst>
              <a:ext uri="{FF2B5EF4-FFF2-40B4-BE49-F238E27FC236}">
                <a16:creationId xmlns:a16="http://schemas.microsoft.com/office/drawing/2014/main" id="{0C96A072-80CF-A54D-BDD3-3BF06BEA1CA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18472" y="3239227"/>
            <a:ext cx="869950" cy="906462"/>
            <a:chOff x="-44" y="1473"/>
            <a:chExt cx="981" cy="1105"/>
          </a:xfrm>
        </p:grpSpPr>
        <p:pic>
          <p:nvPicPr>
            <p:cNvPr id="48" name="Picture 125" descr="desktop_computer_stylized_medium">
              <a:extLst>
                <a:ext uri="{FF2B5EF4-FFF2-40B4-BE49-F238E27FC236}">
                  <a16:creationId xmlns:a16="http://schemas.microsoft.com/office/drawing/2014/main" id="{2D161DFF-FE38-6A48-82FD-E34E5E4CF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Freeform 126">
              <a:extLst>
                <a:ext uri="{FF2B5EF4-FFF2-40B4-BE49-F238E27FC236}">
                  <a16:creationId xmlns:a16="http://schemas.microsoft.com/office/drawing/2014/main" id="{73B99719-6253-B84A-97C0-99CE9952BC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B489F57-0438-7C4C-8662-70160530709D}"/>
              </a:ext>
            </a:extLst>
          </p:cNvPr>
          <p:cNvCxnSpPr>
            <a:cxnSpLocks/>
            <a:endCxn id="48" idx="0"/>
          </p:cNvCxnSpPr>
          <p:nvPr/>
        </p:nvCxnSpPr>
        <p:spPr>
          <a:xfrm flipH="1">
            <a:off x="2953447" y="2807788"/>
            <a:ext cx="626804" cy="43143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A close up of a flower&#10;&#10;Description automatically generated">
            <a:extLst>
              <a:ext uri="{FF2B5EF4-FFF2-40B4-BE49-F238E27FC236}">
                <a16:creationId xmlns:a16="http://schemas.microsoft.com/office/drawing/2014/main" id="{1C590F89-A87A-9746-9B7B-F9C071F67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403" y="152498"/>
            <a:ext cx="916912" cy="991256"/>
          </a:xfrm>
          <a:prstGeom prst="rect">
            <a:avLst/>
          </a:prstGeom>
        </p:spPr>
      </p:pic>
      <p:pic>
        <p:nvPicPr>
          <p:cNvPr id="54" name="Picture 53" descr="A close up of a flower&#10;&#10;Description automatically generated">
            <a:extLst>
              <a:ext uri="{FF2B5EF4-FFF2-40B4-BE49-F238E27FC236}">
                <a16:creationId xmlns:a16="http://schemas.microsoft.com/office/drawing/2014/main" id="{A6BD33E3-B7FA-F146-9E81-9508B16DE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197" y="1458075"/>
            <a:ext cx="889800" cy="96194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25CF02A-4080-BB4F-B41B-7AF3AC9518D5}"/>
              </a:ext>
            </a:extLst>
          </p:cNvPr>
          <p:cNvSpPr txBox="1"/>
          <p:nvPr/>
        </p:nvSpPr>
        <p:spPr>
          <a:xfrm>
            <a:off x="4333711" y="337748"/>
            <a:ext cx="3017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Multiple locations for bottlenecks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BDE5E-0781-1746-87E4-B07FC62DDA90}"/>
              </a:ext>
            </a:extLst>
          </p:cNvPr>
          <p:cNvCxnSpPr>
            <a:cxnSpLocks/>
          </p:cNvCxnSpPr>
          <p:nvPr/>
        </p:nvCxnSpPr>
        <p:spPr>
          <a:xfrm>
            <a:off x="7049642" y="902979"/>
            <a:ext cx="1920374" cy="68492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B7BF3CD-ED1C-C349-87B1-B6AAF1224008}"/>
              </a:ext>
            </a:extLst>
          </p:cNvPr>
          <p:cNvCxnSpPr>
            <a:cxnSpLocks/>
          </p:cNvCxnSpPr>
          <p:nvPr/>
        </p:nvCxnSpPr>
        <p:spPr>
          <a:xfrm>
            <a:off x="7085254" y="1112499"/>
            <a:ext cx="1703377" cy="81492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55724CB-F147-3940-A0AC-A6DF1B1EF894}"/>
              </a:ext>
            </a:extLst>
          </p:cNvPr>
          <p:cNvCxnSpPr>
            <a:cxnSpLocks/>
          </p:cNvCxnSpPr>
          <p:nvPr/>
        </p:nvCxnSpPr>
        <p:spPr>
          <a:xfrm flipH="1">
            <a:off x="5759208" y="1346895"/>
            <a:ext cx="426308" cy="947513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10B0B3F5-6B90-0F48-8540-35A2220B2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18" y="1492254"/>
            <a:ext cx="1078246" cy="107824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C199D68-D5F2-B545-8A91-7A219362A573}"/>
              </a:ext>
            </a:extLst>
          </p:cNvPr>
          <p:cNvSpPr txBox="1"/>
          <p:nvPr/>
        </p:nvSpPr>
        <p:spPr>
          <a:xfrm>
            <a:off x="325354" y="2605097"/>
            <a:ext cx="2151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What’s the bottleneck? How to adapt </a:t>
            </a:r>
            <a:r>
              <a:rPr lang="en-US" sz="2000" dirty="0">
                <a:latin typeface="Helvetica" pitchFamily="2" charset="0"/>
              </a:rPr>
              <a:t>how much data to keep in flight?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4764196-8629-334D-BE0E-FE99CFFD4DEF}"/>
              </a:ext>
            </a:extLst>
          </p:cNvPr>
          <p:cNvSpPr txBox="1"/>
          <p:nvPr/>
        </p:nvSpPr>
        <p:spPr>
          <a:xfrm rot="16200000">
            <a:off x="10019906" y="1682709"/>
            <a:ext cx="301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Flow Control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2B56B1-12EE-1146-A01E-882D2D92BBBB}"/>
              </a:ext>
            </a:extLst>
          </p:cNvPr>
          <p:cNvSpPr txBox="1"/>
          <p:nvPr/>
        </p:nvSpPr>
        <p:spPr>
          <a:xfrm>
            <a:off x="4531399" y="1550045"/>
            <a:ext cx="425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Congestion Control</a:t>
            </a:r>
          </a:p>
        </p:txBody>
      </p:sp>
      <p:pic>
        <p:nvPicPr>
          <p:cNvPr id="52" name="Picture 5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7C82F0F-C8F7-984F-82C1-A2B310511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200" y="4383620"/>
            <a:ext cx="3531254" cy="2370748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26B0F006-79DD-2F43-BB71-7CE815A2C33A}"/>
              </a:ext>
            </a:extLst>
          </p:cNvPr>
          <p:cNvSpPr/>
          <p:nvPr/>
        </p:nvSpPr>
        <p:spPr>
          <a:xfrm>
            <a:off x="2078579" y="5224955"/>
            <a:ext cx="1501671" cy="45076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A642D3-1251-B542-9566-E4C7A1073678}"/>
              </a:ext>
            </a:extLst>
          </p:cNvPr>
          <p:cNvSpPr txBox="1"/>
          <p:nvPr/>
        </p:nvSpPr>
        <p:spPr>
          <a:xfrm>
            <a:off x="3345995" y="3524595"/>
            <a:ext cx="471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Flow Control: </a:t>
            </a:r>
            <a:r>
              <a:rPr lang="en-US" sz="2400" dirty="0">
                <a:latin typeface="Helvetica" pitchFamily="2" charset="0"/>
              </a:rPr>
              <a:t>Receiver informs sender free buffer over time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32D300-130D-144D-B196-C2356D3B39EE}"/>
              </a:ext>
            </a:extLst>
          </p:cNvPr>
          <p:cNvCxnSpPr>
            <a:cxnSpLocks/>
          </p:cNvCxnSpPr>
          <p:nvPr/>
        </p:nvCxnSpPr>
        <p:spPr>
          <a:xfrm flipH="1">
            <a:off x="3077987" y="4104379"/>
            <a:ext cx="585827" cy="13323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B6F693F-C492-8C43-9CDC-BC470B1E56E6}"/>
              </a:ext>
            </a:extLst>
          </p:cNvPr>
          <p:cNvGrpSpPr/>
          <p:nvPr/>
        </p:nvGrpSpPr>
        <p:grpSpPr>
          <a:xfrm>
            <a:off x="5155779" y="5384012"/>
            <a:ext cx="4098976" cy="493632"/>
            <a:chOff x="2038352" y="4479756"/>
            <a:chExt cx="7478713" cy="636306"/>
          </a:xfrm>
        </p:grpSpPr>
        <p:grpSp>
          <p:nvGrpSpPr>
            <p:cNvPr id="61" name="Group 2">
              <a:extLst>
                <a:ext uri="{FF2B5EF4-FFF2-40B4-BE49-F238E27FC236}">
                  <a16:creationId xmlns:a16="http://schemas.microsoft.com/office/drawing/2014/main" id="{A0FEDCD0-4DFD-9D47-BB43-948C0B75F8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8352" y="4479756"/>
              <a:ext cx="7478713" cy="636306"/>
              <a:chOff x="514350" y="4883611"/>
              <a:chExt cx="7479030" cy="635679"/>
            </a:xfrm>
          </p:grpSpPr>
          <p:sp>
            <p:nvSpPr>
              <p:cNvPr id="77" name="Rectangle 1">
                <a:extLst>
                  <a:ext uri="{FF2B5EF4-FFF2-40B4-BE49-F238E27FC236}">
                    <a16:creationId xmlns:a16="http://schemas.microsoft.com/office/drawing/2014/main" id="{C6358918-A5FF-7C4F-9FFE-89B0B3354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730" y="4883612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324F306-3F57-334E-85B0-3C5DCE229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340" y="4887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BBE132E-05A8-F745-B8AC-1AF792D5E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720" y="4883611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9069F0D-5FF5-534E-880F-54F7D8719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100" y="488973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8B6A35B-410C-6A4E-B81E-C0E476CF2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480" y="488592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70C7326-4F7D-8B43-9C96-37DF56775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5859" y="4883613"/>
                <a:ext cx="754379" cy="63567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81D4F16-C33D-DC4F-94C0-5A36DF833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0240" y="488823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2FC0A40-EC43-9040-BF23-7D2B4ECFF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62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A92FAA8-56A9-F744-B498-5215DE9DC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001" y="4883612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32B8A37-D43F-6B4F-86CB-B67DA3AEB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35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991064B-C668-0443-BF03-D13483460364}"/>
                </a:ext>
              </a:extLst>
            </p:cNvPr>
            <p:cNvSpPr txBox="1"/>
            <p:nvPr/>
          </p:nvSpPr>
          <p:spPr>
            <a:xfrm>
              <a:off x="2242315" y="456091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D427E9-5DF9-F74C-935E-426725B21A1E}"/>
                </a:ext>
              </a:extLst>
            </p:cNvPr>
            <p:cNvSpPr txBox="1"/>
            <p:nvPr/>
          </p:nvSpPr>
          <p:spPr>
            <a:xfrm>
              <a:off x="2925286" y="456854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19AB468-ACD0-A343-84EB-5038076E16AE}"/>
                </a:ext>
              </a:extLst>
            </p:cNvPr>
            <p:cNvSpPr txBox="1"/>
            <p:nvPr/>
          </p:nvSpPr>
          <p:spPr>
            <a:xfrm>
              <a:off x="3640658" y="457782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79DD735-A247-4A4A-B4FB-2C03E5820168}"/>
                </a:ext>
              </a:extLst>
            </p:cNvPr>
            <p:cNvSpPr txBox="1"/>
            <p:nvPr/>
          </p:nvSpPr>
          <p:spPr>
            <a:xfrm>
              <a:off x="4343508" y="456557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A63EE2C-B1EF-EB4F-B352-14DDD6906194}"/>
                </a:ext>
              </a:extLst>
            </p:cNvPr>
            <p:cNvSpPr txBox="1"/>
            <p:nvPr/>
          </p:nvSpPr>
          <p:spPr>
            <a:xfrm>
              <a:off x="5159214" y="4570193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EB114C7-8DAC-FC40-B857-99E403EC300B}"/>
                </a:ext>
              </a:extLst>
            </p:cNvPr>
            <p:cNvSpPr txBox="1"/>
            <p:nvPr/>
          </p:nvSpPr>
          <p:spPr>
            <a:xfrm>
              <a:off x="5842186" y="457782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C307515-790A-C84D-86B0-682EDA36625D}"/>
                </a:ext>
              </a:extLst>
            </p:cNvPr>
            <p:cNvSpPr txBox="1"/>
            <p:nvPr/>
          </p:nvSpPr>
          <p:spPr>
            <a:xfrm>
              <a:off x="6631205" y="4587103"/>
              <a:ext cx="3418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9CAB0E1-4F34-1148-87BB-9F1F99DCF101}"/>
                </a:ext>
              </a:extLst>
            </p:cNvPr>
            <p:cNvSpPr txBox="1"/>
            <p:nvPr/>
          </p:nvSpPr>
          <p:spPr>
            <a:xfrm>
              <a:off x="7397532" y="458377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E0DB036-B54F-6649-B591-5196C7D199AB}"/>
                </a:ext>
              </a:extLst>
            </p:cNvPr>
            <p:cNvSpPr txBox="1"/>
            <p:nvPr/>
          </p:nvSpPr>
          <p:spPr>
            <a:xfrm>
              <a:off x="8934505" y="4576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F94200C-1045-D04B-81F6-6F0DF7A7062B}"/>
                </a:ext>
              </a:extLst>
            </p:cNvPr>
            <p:cNvSpPr txBox="1"/>
            <p:nvPr/>
          </p:nvSpPr>
          <p:spPr>
            <a:xfrm>
              <a:off x="8152786" y="4569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AF62B50-4A51-CA4E-BB5C-4C217D7B5DC9}"/>
              </a:ext>
            </a:extLst>
          </p:cNvPr>
          <p:cNvGrpSpPr/>
          <p:nvPr/>
        </p:nvGrpSpPr>
        <p:grpSpPr>
          <a:xfrm>
            <a:off x="4168653" y="4553540"/>
            <a:ext cx="2271948" cy="864577"/>
            <a:chOff x="1438413" y="5401314"/>
            <a:chExt cx="2065510" cy="83007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C436C36-A060-BD4B-AE5D-5457A13BCF7A}"/>
                </a:ext>
              </a:extLst>
            </p:cNvPr>
            <p:cNvSpPr txBox="1"/>
            <p:nvPr/>
          </p:nvSpPr>
          <p:spPr>
            <a:xfrm>
              <a:off x="1438413" y="5401314"/>
              <a:ext cx="2065510" cy="72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3AD2E11-2EB2-A14B-9C17-CAB77774DF4F}"/>
                </a:ext>
              </a:extLst>
            </p:cNvPr>
            <p:cNvCxnSpPr>
              <a:cxnSpLocks/>
            </p:cNvCxnSpPr>
            <p:nvPr/>
          </p:nvCxnSpPr>
          <p:spPr>
            <a:xfrm>
              <a:off x="3314697" y="5833219"/>
              <a:ext cx="0" cy="39816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D231DCE-0B58-4F48-B6ED-72E071FBD878}"/>
              </a:ext>
            </a:extLst>
          </p:cNvPr>
          <p:cNvGrpSpPr/>
          <p:nvPr/>
        </p:nvGrpSpPr>
        <p:grpSpPr>
          <a:xfrm>
            <a:off x="6505033" y="4471961"/>
            <a:ext cx="2271948" cy="932559"/>
            <a:chOff x="1860718" y="5901025"/>
            <a:chExt cx="2065510" cy="89534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9DB832A-52B4-A24B-88DF-FB4ABEDD3640}"/>
                </a:ext>
              </a:extLst>
            </p:cNvPr>
            <p:cNvSpPr txBox="1"/>
            <p:nvPr/>
          </p:nvSpPr>
          <p:spPr>
            <a:xfrm>
              <a:off x="1860718" y="5901025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transmitted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8648E43-1EC9-5F45-A84B-BE45617A494F}"/>
                </a:ext>
              </a:extLst>
            </p:cNvPr>
            <p:cNvCxnSpPr>
              <a:cxnSpLocks/>
            </p:cNvCxnSpPr>
            <p:nvPr/>
          </p:nvCxnSpPr>
          <p:spPr>
            <a:xfrm>
              <a:off x="3366012" y="6294318"/>
              <a:ext cx="11919" cy="50204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D949D012-B14B-6D4F-9398-8CD805E5FACE}"/>
              </a:ext>
            </a:extLst>
          </p:cNvPr>
          <p:cNvSpPr txBox="1"/>
          <p:nvPr/>
        </p:nvSpPr>
        <p:spPr>
          <a:xfrm>
            <a:off x="4983301" y="6226517"/>
            <a:ext cx="5235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Window &lt;=  Advertised window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CED6CAE-09D7-3641-B927-FD652AC8BEC1}"/>
              </a:ext>
            </a:extLst>
          </p:cNvPr>
          <p:cNvSpPr txBox="1"/>
          <p:nvPr/>
        </p:nvSpPr>
        <p:spPr>
          <a:xfrm>
            <a:off x="3163645" y="5300725"/>
            <a:ext cx="181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Sender’s view: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A1FDD95-7BAD-204B-A154-DE967FAE2BF9}"/>
              </a:ext>
            </a:extLst>
          </p:cNvPr>
          <p:cNvCxnSpPr>
            <a:cxnSpLocks/>
          </p:cNvCxnSpPr>
          <p:nvPr/>
        </p:nvCxnSpPr>
        <p:spPr>
          <a:xfrm>
            <a:off x="6394074" y="6092929"/>
            <a:ext cx="2112939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6" grpId="1"/>
      <p:bldP spid="22" grpId="0"/>
      <p:bldP spid="22" grpId="1"/>
      <p:bldP spid="27" grpId="0"/>
      <p:bldP spid="56" grpId="0"/>
      <p:bldP spid="56" grpId="1"/>
      <p:bldP spid="68" grpId="0"/>
      <p:bldP spid="68" grpId="1"/>
      <p:bldP spid="70" grpId="0"/>
      <p:bldP spid="70" grpId="1"/>
      <p:bldP spid="71" grpId="0"/>
      <p:bldP spid="30" grpId="0" animBg="1"/>
      <p:bldP spid="30" grpId="1" animBg="1"/>
      <p:bldP spid="31" grpId="0"/>
      <p:bldP spid="31" grpId="1"/>
      <p:bldP spid="93" grpId="0"/>
      <p:bldP spid="93" grpId="1"/>
      <p:bldP spid="95" grpId="0"/>
      <p:bldP spid="9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CCBD-4A27-6442-BB71-ED866F19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of Additive Increase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5BDA53-813F-104B-A560-A6F549B88A04}"/>
              </a:ext>
            </a:extLst>
          </p:cNvPr>
          <p:cNvCxnSpPr>
            <a:cxnSpLocks/>
          </p:cNvCxnSpPr>
          <p:nvPr/>
        </p:nvCxnSpPr>
        <p:spPr>
          <a:xfrm flipV="1">
            <a:off x="2128838" y="2494546"/>
            <a:ext cx="0" cy="3700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50E337-9895-C24A-B030-44E2397F065B}"/>
              </a:ext>
            </a:extLst>
          </p:cNvPr>
          <p:cNvCxnSpPr>
            <a:cxnSpLocks/>
          </p:cNvCxnSpPr>
          <p:nvPr/>
        </p:nvCxnSpPr>
        <p:spPr>
          <a:xfrm>
            <a:off x="2114550" y="6195013"/>
            <a:ext cx="89439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E9C775F0-CAF6-FE45-8F10-F3C9EB7E9CB3}"/>
              </a:ext>
            </a:extLst>
          </p:cNvPr>
          <p:cNvSpPr/>
          <p:nvPr/>
        </p:nvSpPr>
        <p:spPr>
          <a:xfrm>
            <a:off x="2128838" y="3323221"/>
            <a:ext cx="2543175" cy="2686050"/>
          </a:xfrm>
          <a:custGeom>
            <a:avLst/>
            <a:gdLst>
              <a:gd name="connsiteX0" fmla="*/ 0 w 2543175"/>
              <a:gd name="connsiteY0" fmla="*/ 2686050 h 2686050"/>
              <a:gd name="connsiteX1" fmla="*/ 1157287 w 2543175"/>
              <a:gd name="connsiteY1" fmla="*/ 2314575 h 2686050"/>
              <a:gd name="connsiteX2" fmla="*/ 2028825 w 2543175"/>
              <a:gd name="connsiteY2" fmla="*/ 1571625 h 2686050"/>
              <a:gd name="connsiteX3" fmla="*/ 2543175 w 2543175"/>
              <a:gd name="connsiteY3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2686050">
                <a:moveTo>
                  <a:pt x="0" y="2686050"/>
                </a:moveTo>
                <a:cubicBezTo>
                  <a:pt x="409575" y="2593181"/>
                  <a:pt x="819150" y="2500312"/>
                  <a:pt x="1157287" y="2314575"/>
                </a:cubicBezTo>
                <a:cubicBezTo>
                  <a:pt x="1495425" y="2128837"/>
                  <a:pt x="1797844" y="1957387"/>
                  <a:pt x="2028825" y="1571625"/>
                </a:cubicBezTo>
                <a:cubicBezTo>
                  <a:pt x="2259806" y="1185863"/>
                  <a:pt x="2401490" y="592931"/>
                  <a:pt x="254317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E9CEFD-B3CF-2242-B357-296D225C3BD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672013" y="3323221"/>
            <a:ext cx="42862" cy="27289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7A096A-5950-6A43-B398-EAE439E4A559}"/>
              </a:ext>
            </a:extLst>
          </p:cNvPr>
          <p:cNvCxnSpPr>
            <a:cxnSpLocks/>
          </p:cNvCxnSpPr>
          <p:nvPr/>
        </p:nvCxnSpPr>
        <p:spPr>
          <a:xfrm flipV="1">
            <a:off x="2128838" y="6015700"/>
            <a:ext cx="6918909" cy="786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7268E-0D2C-5F40-A0B9-0390C2839CC8}"/>
              </a:ext>
            </a:extLst>
          </p:cNvPr>
          <p:cNvSpPr txBox="1"/>
          <p:nvPr/>
        </p:nvSpPr>
        <p:spPr>
          <a:xfrm>
            <a:off x="952501" y="5799603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1K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AE71D-EF1C-0244-9B29-BD0E22F18B85}"/>
              </a:ext>
            </a:extLst>
          </p:cNvPr>
          <p:cNvSpPr txBox="1"/>
          <p:nvPr/>
        </p:nvSpPr>
        <p:spPr>
          <a:xfrm>
            <a:off x="5155406" y="6337893"/>
            <a:ext cx="18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775D69-B5C0-594E-9FDE-EAB99EEE1F57}"/>
              </a:ext>
            </a:extLst>
          </p:cNvPr>
          <p:cNvSpPr txBox="1"/>
          <p:nvPr/>
        </p:nvSpPr>
        <p:spPr>
          <a:xfrm>
            <a:off x="5126831" y="222255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Packet drops/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RTO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618B1D-6E4D-814A-A2E7-DFACD9F5D26A}"/>
              </a:ext>
            </a:extLst>
          </p:cNvPr>
          <p:cNvCxnSpPr>
            <a:cxnSpLocks/>
          </p:cNvCxnSpPr>
          <p:nvPr/>
        </p:nvCxnSpPr>
        <p:spPr>
          <a:xfrm flipH="1">
            <a:off x="4714875" y="2867193"/>
            <a:ext cx="914400" cy="35476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583323-556F-364B-8754-3F27D9D21A0D}"/>
              </a:ext>
            </a:extLst>
          </p:cNvPr>
          <p:cNvSpPr txBox="1"/>
          <p:nvPr/>
        </p:nvSpPr>
        <p:spPr>
          <a:xfrm rot="19039414">
            <a:off x="2503903" y="4904757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start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57B465-255D-3E42-9E87-CFB385FCA515}"/>
              </a:ext>
            </a:extLst>
          </p:cNvPr>
          <p:cNvCxnSpPr>
            <a:cxnSpLocks/>
          </p:cNvCxnSpPr>
          <p:nvPr/>
        </p:nvCxnSpPr>
        <p:spPr>
          <a:xfrm>
            <a:off x="6272213" y="2898331"/>
            <a:ext cx="2355054" cy="75807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1EF7CF7-B5F9-FD4A-8452-A1DDC047A5B1}"/>
              </a:ext>
            </a:extLst>
          </p:cNvPr>
          <p:cNvSpPr txBox="1"/>
          <p:nvPr/>
        </p:nvSpPr>
        <p:spPr>
          <a:xfrm rot="19039414">
            <a:off x="5388454" y="4932836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start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43EBA-5E70-D944-8095-8A62E1491213}"/>
              </a:ext>
            </a:extLst>
          </p:cNvPr>
          <p:cNvSpPr txBox="1"/>
          <p:nvPr/>
        </p:nvSpPr>
        <p:spPr>
          <a:xfrm>
            <a:off x="99630" y="4250747"/>
            <a:ext cx="188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Congestion Window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830E70-EBBC-6340-9E2A-9CB9BB86905D}"/>
              </a:ext>
            </a:extLst>
          </p:cNvPr>
          <p:cNvSpPr txBox="1"/>
          <p:nvPr/>
        </p:nvSpPr>
        <p:spPr>
          <a:xfrm>
            <a:off x="815766" y="1362984"/>
            <a:ext cx="5169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Say </a:t>
            </a:r>
            <a:r>
              <a:rPr lang="en-US" sz="2400" dirty="0">
                <a:latin typeface="Courier" pitchFamily="2" charset="0"/>
              </a:rPr>
              <a:t>MSS </a:t>
            </a:r>
            <a:r>
              <a:rPr lang="en-US" sz="2400" dirty="0">
                <a:latin typeface="Helvetica" pitchFamily="2" charset="0"/>
              </a:rPr>
              <a:t>= 1 </a:t>
            </a:r>
            <a:r>
              <a:rPr lang="en-US" sz="2400" dirty="0" err="1">
                <a:latin typeface="Helvetica" pitchFamily="2" charset="0"/>
              </a:rPr>
              <a:t>KByte</a:t>
            </a:r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Default </a:t>
            </a:r>
            <a:r>
              <a:rPr lang="en-US" sz="2400" dirty="0" err="1">
                <a:latin typeface="Courier" pitchFamily="2" charset="0"/>
              </a:rPr>
              <a:t>ssthresh</a:t>
            </a:r>
            <a:r>
              <a:rPr lang="en-US" sz="2400" dirty="0">
                <a:latin typeface="Helvetica" pitchFamily="2" charset="0"/>
              </a:rPr>
              <a:t> = 64KB = 64 </a:t>
            </a:r>
            <a:r>
              <a:rPr lang="en-US" sz="2400" dirty="0">
                <a:latin typeface="Courier" pitchFamily="2" charset="0"/>
              </a:rPr>
              <a:t>MSS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C72EE57-FBF7-A243-BD2E-D0BF35388994}"/>
              </a:ext>
            </a:extLst>
          </p:cNvPr>
          <p:cNvCxnSpPr/>
          <p:nvPr/>
        </p:nvCxnSpPr>
        <p:spPr>
          <a:xfrm>
            <a:off x="2128838" y="3374310"/>
            <a:ext cx="2543175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91264FB-C0A7-2546-A55F-B0C624FCC7CB}"/>
              </a:ext>
            </a:extLst>
          </p:cNvPr>
          <p:cNvSpPr txBox="1"/>
          <p:nvPr/>
        </p:nvSpPr>
        <p:spPr>
          <a:xfrm>
            <a:off x="973932" y="3189644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54 MSS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1585EA-780F-4841-BFB5-26B61835901A}"/>
              </a:ext>
            </a:extLst>
          </p:cNvPr>
          <p:cNvCxnSpPr>
            <a:cxnSpLocks/>
          </p:cNvCxnSpPr>
          <p:nvPr/>
        </p:nvCxnSpPr>
        <p:spPr>
          <a:xfrm flipV="1">
            <a:off x="4575972" y="4506391"/>
            <a:ext cx="3204449" cy="1460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ECF874D-8930-B844-8000-D9C05DFEB860}"/>
              </a:ext>
            </a:extLst>
          </p:cNvPr>
          <p:cNvSpPr txBox="1"/>
          <p:nvPr/>
        </p:nvSpPr>
        <p:spPr>
          <a:xfrm>
            <a:off x="4714875" y="3904891"/>
            <a:ext cx="216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Set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ssthresh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27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MSS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66B1CBB-C7DC-D94A-BEBE-C0026247675C}"/>
              </a:ext>
            </a:extLst>
          </p:cNvPr>
          <p:cNvSpPr/>
          <p:nvPr/>
        </p:nvSpPr>
        <p:spPr>
          <a:xfrm>
            <a:off x="4716379" y="4491789"/>
            <a:ext cx="2550695" cy="1491916"/>
          </a:xfrm>
          <a:custGeom>
            <a:avLst/>
            <a:gdLst>
              <a:gd name="connsiteX0" fmla="*/ 0 w 2550695"/>
              <a:gd name="connsiteY0" fmla="*/ 1491916 h 1491916"/>
              <a:gd name="connsiteX1" fmla="*/ 1540042 w 2550695"/>
              <a:gd name="connsiteY1" fmla="*/ 1058779 h 1491916"/>
              <a:gd name="connsiteX2" fmla="*/ 2550695 w 2550695"/>
              <a:gd name="connsiteY2" fmla="*/ 0 h 149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0695" h="1491916">
                <a:moveTo>
                  <a:pt x="0" y="1491916"/>
                </a:moveTo>
                <a:cubicBezTo>
                  <a:pt x="557463" y="1399674"/>
                  <a:pt x="1114926" y="1307432"/>
                  <a:pt x="1540042" y="1058779"/>
                </a:cubicBezTo>
                <a:cubicBezTo>
                  <a:pt x="1965158" y="810126"/>
                  <a:pt x="2257926" y="405063"/>
                  <a:pt x="255069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4A5412-2E53-E446-90D8-7588BCFCD2CE}"/>
              </a:ext>
            </a:extLst>
          </p:cNvPr>
          <p:cNvCxnSpPr>
            <a:cxnSpLocks/>
            <a:stCxn id="32" idx="2"/>
          </p:cNvCxnSpPr>
          <p:nvPr/>
        </p:nvCxnSpPr>
        <p:spPr>
          <a:xfrm flipV="1">
            <a:off x="7267074" y="3705727"/>
            <a:ext cx="1507958" cy="78606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3FF5F1-7987-5443-A0DB-5380DF48F928}"/>
              </a:ext>
            </a:extLst>
          </p:cNvPr>
          <p:cNvSpPr txBox="1"/>
          <p:nvPr/>
        </p:nvSpPr>
        <p:spPr>
          <a:xfrm>
            <a:off x="8473024" y="2867193"/>
            <a:ext cx="177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Loss occurs at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= 40K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B93330-959A-C647-ADC2-3C77472FE128}"/>
              </a:ext>
            </a:extLst>
          </p:cNvPr>
          <p:cNvSpPr txBox="1"/>
          <p:nvPr/>
        </p:nvSpPr>
        <p:spPr>
          <a:xfrm>
            <a:off x="2294235" y="2627194"/>
            <a:ext cx="177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Loss occurs at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= 54K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FCF71F-D88C-9C4D-8F96-81086269A105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8775032" y="3697706"/>
            <a:ext cx="48126" cy="225391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4F1F38C-C11F-E54A-A8CF-85D4EEF1C8A0}"/>
              </a:ext>
            </a:extLst>
          </p:cNvPr>
          <p:cNvCxnSpPr>
            <a:cxnSpLocks/>
          </p:cNvCxnSpPr>
          <p:nvPr/>
        </p:nvCxnSpPr>
        <p:spPr>
          <a:xfrm>
            <a:off x="8499665" y="5121225"/>
            <a:ext cx="2639215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6E4F36E-2470-A24C-BC49-8FF881768E42}"/>
              </a:ext>
            </a:extLst>
          </p:cNvPr>
          <p:cNvSpPr txBox="1"/>
          <p:nvPr/>
        </p:nvSpPr>
        <p:spPr>
          <a:xfrm>
            <a:off x="8775032" y="4454450"/>
            <a:ext cx="204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Set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Helvetica" pitchFamily="2" charset="0"/>
              </a:rPr>
              <a:t> to</a:t>
            </a:r>
          </a:p>
          <a:p>
            <a:r>
              <a:rPr lang="en-US" dirty="0">
                <a:latin typeface="Helvetica" pitchFamily="2" charset="0"/>
              </a:rPr>
              <a:t>20 </a:t>
            </a:r>
            <a:r>
              <a:rPr lang="en-US" dirty="0">
                <a:latin typeface="Courier" pitchFamily="2" charset="0"/>
              </a:rPr>
              <a:t>MSS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35BE1C5A-A509-894D-B866-1A1B7E57DBF4}"/>
              </a:ext>
            </a:extLst>
          </p:cNvPr>
          <p:cNvSpPr/>
          <p:nvPr/>
        </p:nvSpPr>
        <p:spPr>
          <a:xfrm>
            <a:off x="8823158" y="5117432"/>
            <a:ext cx="1010653" cy="834189"/>
          </a:xfrm>
          <a:custGeom>
            <a:avLst/>
            <a:gdLst>
              <a:gd name="connsiteX0" fmla="*/ 0 w 1010653"/>
              <a:gd name="connsiteY0" fmla="*/ 834189 h 834189"/>
              <a:gd name="connsiteX1" fmla="*/ 641684 w 1010653"/>
              <a:gd name="connsiteY1" fmla="*/ 529389 h 834189"/>
              <a:gd name="connsiteX2" fmla="*/ 1010653 w 1010653"/>
              <a:gd name="connsiteY2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653" h="834189">
                <a:moveTo>
                  <a:pt x="0" y="834189"/>
                </a:moveTo>
                <a:cubicBezTo>
                  <a:pt x="236621" y="751304"/>
                  <a:pt x="473242" y="668420"/>
                  <a:pt x="641684" y="529389"/>
                </a:cubicBezTo>
                <a:cubicBezTo>
                  <a:pt x="810126" y="390357"/>
                  <a:pt x="910389" y="195178"/>
                  <a:pt x="1010653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30EDB4D-E8DD-6546-90CD-1E916EF6553C}"/>
              </a:ext>
            </a:extLst>
          </p:cNvPr>
          <p:cNvCxnSpPr>
            <a:cxnSpLocks/>
          </p:cNvCxnSpPr>
          <p:nvPr/>
        </p:nvCxnSpPr>
        <p:spPr>
          <a:xfrm flipV="1">
            <a:off x="9829339" y="4250747"/>
            <a:ext cx="2011239" cy="8602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DE9BF1C-4FFB-DA4D-9817-B7BCA6AE55D3}"/>
              </a:ext>
            </a:extLst>
          </p:cNvPr>
          <p:cNvSpPr txBox="1"/>
          <p:nvPr/>
        </p:nvSpPr>
        <p:spPr>
          <a:xfrm rot="19947845">
            <a:off x="6981200" y="3475314"/>
            <a:ext cx="157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Additive increase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40FFF7-C66D-B243-9EAE-F68F1691C564}"/>
              </a:ext>
            </a:extLst>
          </p:cNvPr>
          <p:cNvSpPr txBox="1"/>
          <p:nvPr/>
        </p:nvSpPr>
        <p:spPr>
          <a:xfrm rot="19039414">
            <a:off x="9464364" y="5352786"/>
            <a:ext cx="917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start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F5AFC6-1B66-FC42-AA7E-F9F798B022EA}"/>
              </a:ext>
            </a:extLst>
          </p:cNvPr>
          <p:cNvSpPr txBox="1"/>
          <p:nvPr/>
        </p:nvSpPr>
        <p:spPr>
          <a:xfrm rot="20224594">
            <a:off x="10549363" y="3775109"/>
            <a:ext cx="119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Additive increase</a:t>
            </a:r>
          </a:p>
        </p:txBody>
      </p:sp>
    </p:spTree>
    <p:extLst>
      <p:ext uri="{BB962C8B-B14F-4D97-AF65-F5344CB8AC3E}">
        <p14:creationId xmlns:p14="http://schemas.microsoft.com/office/powerpoint/2010/main" val="34085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17" grpId="0"/>
      <p:bldP spid="20" grpId="0"/>
      <p:bldP spid="22" grpId="0"/>
      <p:bldP spid="26" grpId="0"/>
      <p:bldP spid="28" grpId="0"/>
      <p:bldP spid="32" grpId="0" animBg="1"/>
      <p:bldP spid="37" grpId="0"/>
      <p:bldP spid="38" grpId="0"/>
      <p:bldP spid="42" grpId="0"/>
      <p:bldP spid="43" grpId="0" animBg="1"/>
      <p:bldP spid="45" grpId="0"/>
      <p:bldP spid="47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E78E0-F4AD-1443-BC68-86F830DC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BBR: finding the bottleneck link rate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84FC61-6509-6340-B490-5C5622CC572F}"/>
              </a:ext>
            </a:extLst>
          </p:cNvPr>
          <p:cNvGrpSpPr/>
          <p:nvPr/>
        </p:nvGrpSpPr>
        <p:grpSpPr>
          <a:xfrm>
            <a:off x="2327564" y="2211184"/>
            <a:ext cx="7980218" cy="1625465"/>
            <a:chOff x="612891" y="2626821"/>
            <a:chExt cx="13075746" cy="1625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4B4B1B1-CD48-3041-9A6E-632F2BB9E774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012241-731A-BD40-9792-33ADEC78E8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A40AD2D-CACB-2846-9F14-BA4E7D0E39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73C0AD8-A8E9-F54B-9FE8-8FD41D8CAF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A36D556-CE10-B244-91D0-08BA2FB869F0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3D90A77-65E9-DA4E-AB22-DD90EEE33C80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B7CA57-B43E-BF47-9C51-C48797E2D970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2DF22D-8988-4E40-A7B3-3DE21A916184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F947AAE-16C3-4049-B600-6BE685041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28739F-BF36-8E4D-B376-34877C7612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7BA7EC-CBD9-8247-A82E-94BBD47DE28E}"/>
              </a:ext>
            </a:extLst>
          </p:cNvPr>
          <p:cNvGrpSpPr/>
          <p:nvPr/>
        </p:nvGrpSpPr>
        <p:grpSpPr>
          <a:xfrm>
            <a:off x="2873727" y="2211184"/>
            <a:ext cx="741239" cy="1601152"/>
            <a:chOff x="2873727" y="2211184"/>
            <a:chExt cx="741239" cy="160115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86A8903-FAA8-6346-A712-DCFF02697CFE}"/>
                </a:ext>
              </a:extLst>
            </p:cNvPr>
            <p:cNvSpPr/>
            <p:nvPr/>
          </p:nvSpPr>
          <p:spPr>
            <a:xfrm>
              <a:off x="3134806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71562ABA-D8FF-A748-8E42-7BAAE71AF91F}"/>
                </a:ext>
              </a:extLst>
            </p:cNvPr>
            <p:cNvSpPr/>
            <p:nvPr/>
          </p:nvSpPr>
          <p:spPr>
            <a:xfrm>
              <a:off x="3384188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14850AC-202C-B147-A6BE-545C553A3D31}"/>
                </a:ext>
              </a:extLst>
            </p:cNvPr>
            <p:cNvSpPr/>
            <p:nvPr/>
          </p:nvSpPr>
          <p:spPr>
            <a:xfrm>
              <a:off x="2873727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6BA4EC-8DD4-C348-B014-FCE88A6E0065}"/>
              </a:ext>
            </a:extLst>
          </p:cNvPr>
          <p:cNvGrpSpPr/>
          <p:nvPr/>
        </p:nvGrpSpPr>
        <p:grpSpPr>
          <a:xfrm>
            <a:off x="4327823" y="2896686"/>
            <a:ext cx="2899315" cy="278775"/>
            <a:chOff x="4327823" y="2896686"/>
            <a:chExt cx="2899315" cy="278775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56E0CAC-9002-544A-9432-D8357EF76CA2}"/>
                </a:ext>
              </a:extLst>
            </p:cNvPr>
            <p:cNvSpPr/>
            <p:nvPr/>
          </p:nvSpPr>
          <p:spPr>
            <a:xfrm>
              <a:off x="432782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4E7E668-0AC7-2346-B9BA-AD3D8563BCCB}"/>
                </a:ext>
              </a:extLst>
            </p:cNvPr>
            <p:cNvSpPr/>
            <p:nvPr/>
          </p:nvSpPr>
          <p:spPr>
            <a:xfrm>
              <a:off x="5301338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565168B-6F02-3449-B665-5958BE2B4336}"/>
                </a:ext>
              </a:extLst>
            </p:cNvPr>
            <p:cNvSpPr/>
            <p:nvPr/>
          </p:nvSpPr>
          <p:spPr>
            <a:xfrm>
              <a:off x="627485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550DD0-9FA5-B940-BD98-DC874EE86E31}"/>
              </a:ext>
            </a:extLst>
          </p:cNvPr>
          <p:cNvGrpSpPr/>
          <p:nvPr/>
        </p:nvGrpSpPr>
        <p:grpSpPr>
          <a:xfrm>
            <a:off x="8161600" y="2211184"/>
            <a:ext cx="1736380" cy="1625465"/>
            <a:chOff x="8161600" y="2211184"/>
            <a:chExt cx="1736380" cy="1625465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CAA385C-B369-B44A-9AFE-01BD8C2EE8DA}"/>
                </a:ext>
              </a:extLst>
            </p:cNvPr>
            <p:cNvSpPr/>
            <p:nvPr/>
          </p:nvSpPr>
          <p:spPr>
            <a:xfrm>
              <a:off x="8161600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570C7EC-E73E-B146-8FA5-421E92FBE5D8}"/>
                </a:ext>
              </a:extLst>
            </p:cNvPr>
            <p:cNvSpPr/>
            <p:nvPr/>
          </p:nvSpPr>
          <p:spPr>
            <a:xfrm>
              <a:off x="8902839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3486122-3AB3-524E-93B6-DC2867BBBE09}"/>
                </a:ext>
              </a:extLst>
            </p:cNvPr>
            <p:cNvSpPr/>
            <p:nvPr/>
          </p:nvSpPr>
          <p:spPr>
            <a:xfrm>
              <a:off x="9667202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0BB59C-C003-9D4E-AF7E-E5F5EE75A59C}"/>
              </a:ext>
            </a:extLst>
          </p:cNvPr>
          <p:cNvGrpSpPr/>
          <p:nvPr/>
        </p:nvGrpSpPr>
        <p:grpSpPr>
          <a:xfrm>
            <a:off x="2327564" y="4748469"/>
            <a:ext cx="7980218" cy="1625465"/>
            <a:chOff x="612891" y="2626821"/>
            <a:chExt cx="13075746" cy="162546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0384DC-958B-5F4F-892A-316276B77872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48DCDF1-E74F-2641-A067-45644C3C81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A3386F8-A84E-CE4B-8F02-ADD4522007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687AA3A-DA55-E247-89A5-8378EF1FDF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E1E323-F345-CD42-A4D0-8B66C67221C5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CD55F58-534D-E746-8F2B-DC91E98F573B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76150B-C734-C440-A5C4-AA3EDDE1C2CF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046D6AD-77E4-5E4D-9FDF-1D755619B5FA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8F1DDD-2B42-8A40-A901-5837CF6760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772D8FE-2DBD-A440-BA17-69ABB2843E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A872279-A514-DD4D-AFEB-C5612B8684B3}"/>
              </a:ext>
            </a:extLst>
          </p:cNvPr>
          <p:cNvGrpSpPr/>
          <p:nvPr/>
        </p:nvGrpSpPr>
        <p:grpSpPr>
          <a:xfrm>
            <a:off x="4327823" y="5430112"/>
            <a:ext cx="2254600" cy="282634"/>
            <a:chOff x="4327823" y="5430112"/>
            <a:chExt cx="2254600" cy="282634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4A188D85-C010-A444-9317-6A0F98901B3B}"/>
                </a:ext>
              </a:extLst>
            </p:cNvPr>
            <p:cNvSpPr/>
            <p:nvPr/>
          </p:nvSpPr>
          <p:spPr>
            <a:xfrm>
              <a:off x="4327823" y="5433971"/>
              <a:ext cx="274320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AEB8F30-A401-DA4D-B654-4A5AB9FCCF9B}"/>
                </a:ext>
              </a:extLst>
            </p:cNvPr>
            <p:cNvSpPr/>
            <p:nvPr/>
          </p:nvSpPr>
          <p:spPr>
            <a:xfrm>
              <a:off x="5317962" y="5430112"/>
              <a:ext cx="274320" cy="274320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7E79A74C-C27E-CF4B-901F-8401BA0E3EF1}"/>
                </a:ext>
              </a:extLst>
            </p:cNvPr>
            <p:cNvSpPr/>
            <p:nvPr/>
          </p:nvSpPr>
          <p:spPr>
            <a:xfrm>
              <a:off x="6308103" y="5433971"/>
              <a:ext cx="274320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6B6367-DCDD-3A43-A056-C833EE4CE20C}"/>
              </a:ext>
            </a:extLst>
          </p:cNvPr>
          <p:cNvGrpSpPr/>
          <p:nvPr/>
        </p:nvGrpSpPr>
        <p:grpSpPr>
          <a:xfrm>
            <a:off x="8161600" y="4748469"/>
            <a:ext cx="1597042" cy="1625465"/>
            <a:chOff x="8161600" y="4748469"/>
            <a:chExt cx="1597042" cy="162546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07223919-D73B-5941-9F6B-902820357A17}"/>
                </a:ext>
              </a:extLst>
            </p:cNvPr>
            <p:cNvSpPr/>
            <p:nvPr/>
          </p:nvSpPr>
          <p:spPr>
            <a:xfrm>
              <a:off x="8161600" y="4772782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3A77698D-C547-9C49-8F48-161613316762}"/>
                </a:ext>
              </a:extLst>
            </p:cNvPr>
            <p:cNvSpPr/>
            <p:nvPr/>
          </p:nvSpPr>
          <p:spPr>
            <a:xfrm>
              <a:off x="8902839" y="4772782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7D9BC301-D8B8-7D4D-8655-D4A6FF59A6CA}"/>
                </a:ext>
              </a:extLst>
            </p:cNvPr>
            <p:cNvSpPr/>
            <p:nvPr/>
          </p:nvSpPr>
          <p:spPr>
            <a:xfrm>
              <a:off x="9667202" y="4748469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06A4F60-50E9-2349-AC8F-09469A4D2B1C}"/>
              </a:ext>
            </a:extLst>
          </p:cNvPr>
          <p:cNvGrpSpPr/>
          <p:nvPr/>
        </p:nvGrpSpPr>
        <p:grpSpPr>
          <a:xfrm>
            <a:off x="2650055" y="4748469"/>
            <a:ext cx="855803" cy="1625465"/>
            <a:chOff x="2650055" y="4748469"/>
            <a:chExt cx="855803" cy="162546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78C06450-A836-2A40-BE85-532F0BB78DD3}"/>
                </a:ext>
              </a:extLst>
            </p:cNvPr>
            <p:cNvSpPr/>
            <p:nvPr/>
          </p:nvSpPr>
          <p:spPr>
            <a:xfrm>
              <a:off x="2650055" y="4772782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4AA6D413-891C-AD41-8D55-7F9ED31CF857}"/>
                </a:ext>
              </a:extLst>
            </p:cNvPr>
            <p:cNvSpPr/>
            <p:nvPr/>
          </p:nvSpPr>
          <p:spPr>
            <a:xfrm>
              <a:off x="3414418" y="4748469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12A29B5-D818-CB46-9452-59D021A6E977}"/>
              </a:ext>
            </a:extLst>
          </p:cNvPr>
          <p:cNvSpPr txBox="1"/>
          <p:nvPr/>
        </p:nvSpPr>
        <p:spPr>
          <a:xfrm>
            <a:off x="399341" y="3988014"/>
            <a:ext cx="169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Sender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CF9FCB-8EC4-5F44-A0C0-EEEC0E60F77E}"/>
              </a:ext>
            </a:extLst>
          </p:cNvPr>
          <p:cNvSpPr txBox="1"/>
          <p:nvPr/>
        </p:nvSpPr>
        <p:spPr>
          <a:xfrm>
            <a:off x="10307782" y="3988015"/>
            <a:ext cx="183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Receiver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5399D6-20F3-0842-9607-E38CE065A466}"/>
              </a:ext>
            </a:extLst>
          </p:cNvPr>
          <p:cNvSpPr txBox="1"/>
          <p:nvPr/>
        </p:nvSpPr>
        <p:spPr>
          <a:xfrm>
            <a:off x="298723" y="1545058"/>
            <a:ext cx="202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1. Send data at a specific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rate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2716C0F-858F-114B-BBD1-F364AD3B953F}"/>
              </a:ext>
            </a:extLst>
          </p:cNvPr>
          <p:cNvCxnSpPr/>
          <p:nvPr/>
        </p:nvCxnSpPr>
        <p:spPr>
          <a:xfrm>
            <a:off x="298723" y="2468388"/>
            <a:ext cx="235133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31F9999-4665-CC4B-A1CF-B20533D52F2E}"/>
              </a:ext>
            </a:extLst>
          </p:cNvPr>
          <p:cNvSpPr txBox="1"/>
          <p:nvPr/>
        </p:nvSpPr>
        <p:spPr>
          <a:xfrm>
            <a:off x="3879521" y="1666524"/>
            <a:ext cx="476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Data gets across the bottleneck at the bottleneck link rate.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E5EC90A-7929-F346-98A1-28BBA419F592}"/>
              </a:ext>
            </a:extLst>
          </p:cNvPr>
          <p:cNvSpPr txBox="1"/>
          <p:nvPr/>
        </p:nvSpPr>
        <p:spPr>
          <a:xfrm>
            <a:off x="10283730" y="2309025"/>
            <a:ext cx="179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2. Receive data packet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381592-F8FF-6846-A415-E51FEED2A9E1}"/>
              </a:ext>
            </a:extLst>
          </p:cNvPr>
          <p:cNvSpPr txBox="1"/>
          <p:nvPr/>
        </p:nvSpPr>
        <p:spPr>
          <a:xfrm>
            <a:off x="10359785" y="5865740"/>
            <a:ext cx="179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3. Send ACK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59425D-CB0C-824B-A418-AF49411576EB}"/>
              </a:ext>
            </a:extLst>
          </p:cNvPr>
          <p:cNvSpPr txBox="1"/>
          <p:nvPr/>
        </p:nvSpPr>
        <p:spPr>
          <a:xfrm>
            <a:off x="319029" y="5865740"/>
            <a:ext cx="1796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4. Measure rate of incoming ACKs</a:t>
            </a: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A18DA8EE-0C53-5646-A9AF-541FD3D43A0A}"/>
              </a:ext>
            </a:extLst>
          </p:cNvPr>
          <p:cNvSpPr/>
          <p:nvPr/>
        </p:nvSpPr>
        <p:spPr>
          <a:xfrm>
            <a:off x="10257905" y="3183881"/>
            <a:ext cx="964277" cy="872730"/>
          </a:xfrm>
          <a:custGeom>
            <a:avLst/>
            <a:gdLst>
              <a:gd name="connsiteX0" fmla="*/ 0 w 964277"/>
              <a:gd name="connsiteY0" fmla="*/ 8206 h 872730"/>
              <a:gd name="connsiteX1" fmla="*/ 798022 w 964277"/>
              <a:gd name="connsiteY1" fmla="*/ 124584 h 872730"/>
              <a:gd name="connsiteX2" fmla="*/ 964277 w 964277"/>
              <a:gd name="connsiteY2" fmla="*/ 872730 h 87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277" h="872730">
                <a:moveTo>
                  <a:pt x="0" y="8206"/>
                </a:moveTo>
                <a:cubicBezTo>
                  <a:pt x="318654" y="-5649"/>
                  <a:pt x="637309" y="-19503"/>
                  <a:pt x="798022" y="124584"/>
                </a:cubicBezTo>
                <a:cubicBezTo>
                  <a:pt x="958735" y="268671"/>
                  <a:pt x="961506" y="570700"/>
                  <a:pt x="964277" y="87273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5E427465-8B08-C449-BB45-0143374F3C62}"/>
              </a:ext>
            </a:extLst>
          </p:cNvPr>
          <p:cNvSpPr/>
          <p:nvPr/>
        </p:nvSpPr>
        <p:spPr>
          <a:xfrm>
            <a:off x="10257905" y="4688378"/>
            <a:ext cx="961824" cy="1080655"/>
          </a:xfrm>
          <a:custGeom>
            <a:avLst/>
            <a:gdLst>
              <a:gd name="connsiteX0" fmla="*/ 947651 w 961824"/>
              <a:gd name="connsiteY0" fmla="*/ 0 h 1080655"/>
              <a:gd name="connsiteX1" fmla="*/ 831273 w 961824"/>
              <a:gd name="connsiteY1" fmla="*/ 714895 h 1080655"/>
              <a:gd name="connsiteX2" fmla="*/ 0 w 961824"/>
              <a:gd name="connsiteY2" fmla="*/ 1080655 h 108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824" h="1080655">
                <a:moveTo>
                  <a:pt x="947651" y="0"/>
                </a:moveTo>
                <a:cubicBezTo>
                  <a:pt x="968433" y="267393"/>
                  <a:pt x="989215" y="534786"/>
                  <a:pt x="831273" y="714895"/>
                </a:cubicBezTo>
                <a:cubicBezTo>
                  <a:pt x="673331" y="895004"/>
                  <a:pt x="336665" y="987829"/>
                  <a:pt x="0" y="108065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56466195-16C9-6449-89F8-0A336F697523}"/>
              </a:ext>
            </a:extLst>
          </p:cNvPr>
          <p:cNvSpPr/>
          <p:nvPr/>
        </p:nvSpPr>
        <p:spPr>
          <a:xfrm>
            <a:off x="1064029" y="4572000"/>
            <a:ext cx="1130531" cy="988616"/>
          </a:xfrm>
          <a:custGeom>
            <a:avLst/>
            <a:gdLst>
              <a:gd name="connsiteX0" fmla="*/ 1130531 w 1130531"/>
              <a:gd name="connsiteY0" fmla="*/ 964276 h 988616"/>
              <a:gd name="connsiteX1" fmla="*/ 232756 w 1130531"/>
              <a:gd name="connsiteY1" fmla="*/ 864524 h 988616"/>
              <a:gd name="connsiteX2" fmla="*/ 0 w 1130531"/>
              <a:gd name="connsiteY2" fmla="*/ 0 h 98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531" h="988616">
                <a:moveTo>
                  <a:pt x="1130531" y="964276"/>
                </a:moveTo>
                <a:cubicBezTo>
                  <a:pt x="775854" y="994756"/>
                  <a:pt x="421178" y="1025237"/>
                  <a:pt x="232756" y="864524"/>
                </a:cubicBezTo>
                <a:cubicBezTo>
                  <a:pt x="44334" y="703811"/>
                  <a:pt x="22167" y="351905"/>
                  <a:pt x="0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FB15D2F-2B49-8645-BC88-C107713D5B12}"/>
              </a:ext>
            </a:extLst>
          </p:cNvPr>
          <p:cNvSpPr txBox="1"/>
          <p:nvPr/>
        </p:nvSpPr>
        <p:spPr>
          <a:xfrm>
            <a:off x="4692732" y="33523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0CE4D20-1E0E-6F48-AD22-E965384091E1}"/>
              </a:ext>
            </a:extLst>
          </p:cNvPr>
          <p:cNvCxnSpPr>
            <a:cxnSpLocks/>
          </p:cNvCxnSpPr>
          <p:nvPr/>
        </p:nvCxnSpPr>
        <p:spPr>
          <a:xfrm>
            <a:off x="5541699" y="35589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F8B49EDA-4879-8846-BABD-05C12640EA8F}"/>
              </a:ext>
            </a:extLst>
          </p:cNvPr>
          <p:cNvSpPr txBox="1"/>
          <p:nvPr/>
        </p:nvSpPr>
        <p:spPr>
          <a:xfrm>
            <a:off x="5794105" y="6012003"/>
            <a:ext cx="102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ACKs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FFBA0CD-6BB8-0A41-8116-1EDC931541D6}"/>
              </a:ext>
            </a:extLst>
          </p:cNvPr>
          <p:cNvCxnSpPr>
            <a:cxnSpLocks/>
          </p:cNvCxnSpPr>
          <p:nvPr/>
        </p:nvCxnSpPr>
        <p:spPr>
          <a:xfrm flipH="1">
            <a:off x="4299904" y="6219184"/>
            <a:ext cx="14752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reeform 81">
            <a:extLst>
              <a:ext uri="{FF2B5EF4-FFF2-40B4-BE49-F238E27FC236}">
                <a16:creationId xmlns:a16="http://schemas.microsoft.com/office/drawing/2014/main" id="{6D5F39BD-6480-064D-A16B-A300D36FD604}"/>
              </a:ext>
            </a:extLst>
          </p:cNvPr>
          <p:cNvSpPr/>
          <p:nvPr/>
        </p:nvSpPr>
        <p:spPr>
          <a:xfrm>
            <a:off x="1080588" y="3086568"/>
            <a:ext cx="1429856" cy="820414"/>
          </a:xfrm>
          <a:custGeom>
            <a:avLst/>
            <a:gdLst>
              <a:gd name="connsiteX0" fmla="*/ 16692 w 1429856"/>
              <a:gd name="connsiteY0" fmla="*/ 820414 h 820414"/>
              <a:gd name="connsiteX1" fmla="*/ 199572 w 1429856"/>
              <a:gd name="connsiteY1" fmla="*/ 88894 h 820414"/>
              <a:gd name="connsiteX2" fmla="*/ 1429856 w 1429856"/>
              <a:gd name="connsiteY2" fmla="*/ 39017 h 82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856" h="820414">
                <a:moveTo>
                  <a:pt x="16692" y="820414"/>
                </a:moveTo>
                <a:cubicBezTo>
                  <a:pt x="-9632" y="519770"/>
                  <a:pt x="-35955" y="219127"/>
                  <a:pt x="199572" y="88894"/>
                </a:cubicBezTo>
                <a:cubicBezTo>
                  <a:pt x="435099" y="-41339"/>
                  <a:pt x="932477" y="-1161"/>
                  <a:pt x="1429856" y="39017"/>
                </a:cubicBezTo>
              </a:path>
            </a:pathLst>
          </a:custGeom>
          <a:noFill/>
          <a:ln w="25400">
            <a:solidFill>
              <a:schemeClr val="bg2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781F909-9828-3341-A963-349FE707AC31}"/>
              </a:ext>
            </a:extLst>
          </p:cNvPr>
          <p:cNvSpPr txBox="1"/>
          <p:nvPr/>
        </p:nvSpPr>
        <p:spPr>
          <a:xfrm>
            <a:off x="166359" y="2667362"/>
            <a:ext cx="2803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Use ACK receive rate to determine sending rate</a:t>
            </a:r>
          </a:p>
        </p:txBody>
      </p:sp>
    </p:spTree>
    <p:extLst>
      <p:ext uri="{BB962C8B-B14F-4D97-AF65-F5344CB8AC3E}">
        <p14:creationId xmlns:p14="http://schemas.microsoft.com/office/powerpoint/2010/main" val="30462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82" grpId="0" animBg="1"/>
      <p:bldP spid="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C6B7-F0EE-8F4A-A93C-BF51B10AC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BBR: finding the bottleneck link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AE35C-AF07-2340-B5A8-321EDC6E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97126" cy="5032375"/>
          </a:xfrm>
        </p:spPr>
        <p:txBody>
          <a:bodyPr>
            <a:normAutofit/>
          </a:bodyPr>
          <a:lstStyle/>
          <a:p>
            <a:r>
              <a:rPr lang="en-US" dirty="0"/>
              <a:t>Assuming that the link rate of the bottleneck</a:t>
            </a:r>
          </a:p>
          <a:p>
            <a:pPr lvl="1"/>
            <a:r>
              <a:rPr lang="en-US" dirty="0"/>
              <a:t>== the rate of data getting across the bottleneck link</a:t>
            </a:r>
          </a:p>
          <a:p>
            <a:pPr lvl="1"/>
            <a:r>
              <a:rPr lang="en-US" dirty="0"/>
              <a:t>== the rate of data getting to the receiver</a:t>
            </a:r>
          </a:p>
          <a:p>
            <a:pPr lvl="1"/>
            <a:r>
              <a:rPr lang="en-US" dirty="0"/>
              <a:t>== the rate at which ACKs are generated by the receiver</a:t>
            </a:r>
          </a:p>
          <a:p>
            <a:pPr lvl="1"/>
            <a:r>
              <a:rPr lang="en-US" dirty="0"/>
              <a:t>== the rate at which ACKs reach the sender</a:t>
            </a:r>
          </a:p>
          <a:p>
            <a:r>
              <a:rPr lang="en-US" dirty="0"/>
              <a:t>Measuring ACK rate provides an estimate of bottleneck link rate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BBR: Send at the maximum ACK rate measured in the recent past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Update max with new bottleneck rate estimates, i.e., larger ACK rate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Forget estimates last measured a long time ago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Incorporated into a rate </a:t>
            </a:r>
            <a:r>
              <a:rPr lang="en-US" dirty="0">
                <a:solidFill>
                  <a:srgbClr val="C00000"/>
                </a:solidFill>
              </a:rPr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38611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E0A0-F531-E44B-93E0-4D23CCC2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BBR: Adjustments by gain cycling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F6DB3-4A94-0844-9664-4FDF444BA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83"/>
            <a:ext cx="10515600" cy="4351338"/>
          </a:xfrm>
        </p:spPr>
        <p:txBody>
          <a:bodyPr/>
          <a:lstStyle/>
          <a:p>
            <a:r>
              <a:rPr lang="en-US" dirty="0"/>
              <a:t>BBR periodically increases its sending rate by a gain factor to see if the link rate has increased (e.g., due to a path change)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1BF224-A707-694C-A327-FB4931D18F33}"/>
              </a:ext>
            </a:extLst>
          </p:cNvPr>
          <p:cNvCxnSpPr>
            <a:cxnSpLocks/>
          </p:cNvCxnSpPr>
          <p:nvPr/>
        </p:nvCxnSpPr>
        <p:spPr>
          <a:xfrm flipV="1">
            <a:off x="838199" y="4716379"/>
            <a:ext cx="1134980" cy="138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9D1D9C-FD11-C746-9998-5BD5370ACE42}"/>
              </a:ext>
            </a:extLst>
          </p:cNvPr>
          <p:cNvCxnSpPr>
            <a:cxnSpLocks/>
          </p:cNvCxnSpPr>
          <p:nvPr/>
        </p:nvCxnSpPr>
        <p:spPr>
          <a:xfrm flipV="1">
            <a:off x="1973179" y="3790258"/>
            <a:ext cx="125085" cy="9261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2C6CFF-E377-A54F-8494-93FA05630E14}"/>
              </a:ext>
            </a:extLst>
          </p:cNvPr>
          <p:cNvCxnSpPr>
            <a:cxnSpLocks/>
          </p:cNvCxnSpPr>
          <p:nvPr/>
        </p:nvCxnSpPr>
        <p:spPr>
          <a:xfrm flipH="1" flipV="1">
            <a:off x="2103395" y="3827986"/>
            <a:ext cx="98756" cy="17183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043492-0B5C-F840-96B6-86CA1C473BE1}"/>
              </a:ext>
            </a:extLst>
          </p:cNvPr>
          <p:cNvCxnSpPr>
            <a:cxnSpLocks/>
          </p:cNvCxnSpPr>
          <p:nvPr/>
        </p:nvCxnSpPr>
        <p:spPr>
          <a:xfrm flipV="1">
            <a:off x="2228480" y="4687176"/>
            <a:ext cx="148137" cy="8591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4C993-5301-D44D-896B-EB301F209FDC}"/>
              </a:ext>
            </a:extLst>
          </p:cNvPr>
          <p:cNvCxnSpPr>
            <a:cxnSpLocks/>
          </p:cNvCxnSpPr>
          <p:nvPr/>
        </p:nvCxnSpPr>
        <p:spPr>
          <a:xfrm>
            <a:off x="2390271" y="4716057"/>
            <a:ext cx="529392" cy="3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D34042-DC24-AF47-9E02-F7F8AF22AFCE}"/>
              </a:ext>
            </a:extLst>
          </p:cNvPr>
          <p:cNvCxnSpPr>
            <a:cxnSpLocks/>
          </p:cNvCxnSpPr>
          <p:nvPr/>
        </p:nvCxnSpPr>
        <p:spPr>
          <a:xfrm flipV="1">
            <a:off x="838200" y="2620695"/>
            <a:ext cx="0" cy="333092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721BFC-850F-0744-82E6-DC297ECAE62F}"/>
              </a:ext>
            </a:extLst>
          </p:cNvPr>
          <p:cNvCxnSpPr>
            <a:cxnSpLocks/>
          </p:cNvCxnSpPr>
          <p:nvPr/>
        </p:nvCxnSpPr>
        <p:spPr>
          <a:xfrm flipV="1">
            <a:off x="838199" y="5951621"/>
            <a:ext cx="10888580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0B7A7E1-E9E9-A145-A245-432C5E1651AB}"/>
              </a:ext>
            </a:extLst>
          </p:cNvPr>
          <p:cNvCxnSpPr>
            <a:cxnSpLocks/>
          </p:cNvCxnSpPr>
          <p:nvPr/>
        </p:nvCxnSpPr>
        <p:spPr>
          <a:xfrm flipV="1">
            <a:off x="2952899" y="3816666"/>
            <a:ext cx="125085" cy="9261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E2E3F7B-22EC-DB41-BB0D-83E72BFCAB3D}"/>
              </a:ext>
            </a:extLst>
          </p:cNvPr>
          <p:cNvCxnSpPr>
            <a:cxnSpLocks/>
          </p:cNvCxnSpPr>
          <p:nvPr/>
        </p:nvCxnSpPr>
        <p:spPr>
          <a:xfrm flipH="1" flipV="1">
            <a:off x="3083115" y="3854394"/>
            <a:ext cx="98756" cy="17183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3C2C3F9-7DA4-BD47-928E-688A6959534C}"/>
              </a:ext>
            </a:extLst>
          </p:cNvPr>
          <p:cNvCxnSpPr>
            <a:cxnSpLocks/>
          </p:cNvCxnSpPr>
          <p:nvPr/>
        </p:nvCxnSpPr>
        <p:spPr>
          <a:xfrm flipV="1">
            <a:off x="3208200" y="4088601"/>
            <a:ext cx="122375" cy="148417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38F847-B63D-C149-BE94-F7C965BFD746}"/>
              </a:ext>
            </a:extLst>
          </p:cNvPr>
          <p:cNvCxnSpPr>
            <a:cxnSpLocks/>
          </p:cNvCxnSpPr>
          <p:nvPr/>
        </p:nvCxnSpPr>
        <p:spPr>
          <a:xfrm>
            <a:off x="3330575" y="4088601"/>
            <a:ext cx="630369" cy="765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6783412-329C-EF48-9A95-178E27BF9E02}"/>
              </a:ext>
            </a:extLst>
          </p:cNvPr>
          <p:cNvCxnSpPr>
            <a:cxnSpLocks/>
          </p:cNvCxnSpPr>
          <p:nvPr/>
        </p:nvCxnSpPr>
        <p:spPr>
          <a:xfrm flipV="1">
            <a:off x="3989738" y="3186169"/>
            <a:ext cx="125085" cy="9261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9ED7690-D3EC-CF44-96DC-CD9A0CA955C8}"/>
              </a:ext>
            </a:extLst>
          </p:cNvPr>
          <p:cNvCxnSpPr>
            <a:cxnSpLocks/>
          </p:cNvCxnSpPr>
          <p:nvPr/>
        </p:nvCxnSpPr>
        <p:spPr>
          <a:xfrm flipH="1" flipV="1">
            <a:off x="4119954" y="3223897"/>
            <a:ext cx="98756" cy="17183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6ACEA00-F2FE-2F4C-BB36-73C9EA1B3AE4}"/>
              </a:ext>
            </a:extLst>
          </p:cNvPr>
          <p:cNvCxnSpPr>
            <a:cxnSpLocks/>
          </p:cNvCxnSpPr>
          <p:nvPr/>
        </p:nvCxnSpPr>
        <p:spPr>
          <a:xfrm flipV="1">
            <a:off x="4245039" y="3458104"/>
            <a:ext cx="122375" cy="148417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323A9-860E-CB4C-B455-1AA91094296D}"/>
              </a:ext>
            </a:extLst>
          </p:cNvPr>
          <p:cNvCxnSpPr>
            <a:cxnSpLocks/>
          </p:cNvCxnSpPr>
          <p:nvPr/>
        </p:nvCxnSpPr>
        <p:spPr>
          <a:xfrm>
            <a:off x="4367414" y="3458104"/>
            <a:ext cx="63626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B7B1A1E-E7BD-B74B-9F15-B44A0AEF3BF8}"/>
              </a:ext>
            </a:extLst>
          </p:cNvPr>
          <p:cNvCxnSpPr>
            <a:cxnSpLocks/>
          </p:cNvCxnSpPr>
          <p:nvPr/>
        </p:nvCxnSpPr>
        <p:spPr>
          <a:xfrm flipV="1">
            <a:off x="4999298" y="2556047"/>
            <a:ext cx="125085" cy="9261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17198B5-67C9-2446-BB77-3EA8CC943A24}"/>
              </a:ext>
            </a:extLst>
          </p:cNvPr>
          <p:cNvCxnSpPr>
            <a:cxnSpLocks/>
          </p:cNvCxnSpPr>
          <p:nvPr/>
        </p:nvCxnSpPr>
        <p:spPr>
          <a:xfrm flipH="1" flipV="1">
            <a:off x="5129514" y="2593775"/>
            <a:ext cx="98756" cy="17183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09FA59B-0983-054B-9B40-2DB925913C9B}"/>
              </a:ext>
            </a:extLst>
          </p:cNvPr>
          <p:cNvCxnSpPr>
            <a:cxnSpLocks/>
          </p:cNvCxnSpPr>
          <p:nvPr/>
        </p:nvCxnSpPr>
        <p:spPr>
          <a:xfrm flipV="1">
            <a:off x="5254599" y="3452965"/>
            <a:ext cx="148137" cy="8591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60CA2BC-37F4-4E4B-AF1D-931CDC98AB21}"/>
              </a:ext>
            </a:extLst>
          </p:cNvPr>
          <p:cNvCxnSpPr>
            <a:cxnSpLocks/>
          </p:cNvCxnSpPr>
          <p:nvPr/>
        </p:nvCxnSpPr>
        <p:spPr>
          <a:xfrm flipV="1">
            <a:off x="7088234" y="2582967"/>
            <a:ext cx="125085" cy="9261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D9552EF-2346-5D40-8E27-A402C5ADF9B5}"/>
              </a:ext>
            </a:extLst>
          </p:cNvPr>
          <p:cNvCxnSpPr>
            <a:cxnSpLocks/>
          </p:cNvCxnSpPr>
          <p:nvPr/>
        </p:nvCxnSpPr>
        <p:spPr>
          <a:xfrm flipH="1" flipV="1">
            <a:off x="7218450" y="2620695"/>
            <a:ext cx="98756" cy="17183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9862DFA2-7C97-844F-86C4-9F6DB824C778}"/>
              </a:ext>
            </a:extLst>
          </p:cNvPr>
          <p:cNvSpPr txBox="1"/>
          <p:nvPr/>
        </p:nvSpPr>
        <p:spPr>
          <a:xfrm>
            <a:off x="5917045" y="2899519"/>
            <a:ext cx="892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atin typeface="Helvetica" pitchFamily="2" charset="0"/>
              </a:rPr>
              <a:t>…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619B442-31AD-C049-9C5B-7A8BDDD54F63}"/>
              </a:ext>
            </a:extLst>
          </p:cNvPr>
          <p:cNvCxnSpPr>
            <a:cxnSpLocks/>
          </p:cNvCxnSpPr>
          <p:nvPr/>
        </p:nvCxnSpPr>
        <p:spPr>
          <a:xfrm>
            <a:off x="5402736" y="3452965"/>
            <a:ext cx="35638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D33EF77-471C-8B4D-8CC5-03451DCABC0C}"/>
              </a:ext>
            </a:extLst>
          </p:cNvPr>
          <p:cNvCxnSpPr>
            <a:cxnSpLocks/>
          </p:cNvCxnSpPr>
          <p:nvPr/>
        </p:nvCxnSpPr>
        <p:spPr>
          <a:xfrm>
            <a:off x="6731854" y="3475776"/>
            <a:ext cx="35638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B43A2897-1F7D-294C-8079-2D9FCF8E5A44}"/>
              </a:ext>
            </a:extLst>
          </p:cNvPr>
          <p:cNvSpPr txBox="1"/>
          <p:nvPr/>
        </p:nvSpPr>
        <p:spPr>
          <a:xfrm>
            <a:off x="4035858" y="6168795"/>
            <a:ext cx="18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Time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DB61D37-7DD3-134F-8519-2953C4705E67}"/>
              </a:ext>
            </a:extLst>
          </p:cNvPr>
          <p:cNvSpPr txBox="1"/>
          <p:nvPr/>
        </p:nvSpPr>
        <p:spPr>
          <a:xfrm rot="16200000">
            <a:off x="-547656" y="3983007"/>
            <a:ext cx="202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Sending rate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BC77625-CE60-784E-B6AF-EC50820A5594}"/>
              </a:ext>
            </a:extLst>
          </p:cNvPr>
          <p:cNvSpPr txBox="1"/>
          <p:nvPr/>
        </p:nvSpPr>
        <p:spPr>
          <a:xfrm>
            <a:off x="1056911" y="2588771"/>
            <a:ext cx="2714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Steady state operation: constant sending rate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6FADC40-9342-7D4E-BA4F-F36678B1BF86}"/>
              </a:ext>
            </a:extLst>
          </p:cNvPr>
          <p:cNvCxnSpPr>
            <a:cxnSpLocks/>
          </p:cNvCxnSpPr>
          <p:nvPr/>
        </p:nvCxnSpPr>
        <p:spPr>
          <a:xfrm flipH="1">
            <a:off x="1207162" y="3235102"/>
            <a:ext cx="220585" cy="13099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ECEAC4E-9A16-8843-AD99-51A6C8147120}"/>
              </a:ext>
            </a:extLst>
          </p:cNvPr>
          <p:cNvSpPr txBox="1"/>
          <p:nvPr/>
        </p:nvSpPr>
        <p:spPr>
          <a:xfrm>
            <a:off x="1671047" y="3238701"/>
            <a:ext cx="218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Gain cycle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FA976D5-87CD-A440-A652-5E17FD74136F}"/>
              </a:ext>
            </a:extLst>
          </p:cNvPr>
          <p:cNvSpPr txBox="1"/>
          <p:nvPr/>
        </p:nvSpPr>
        <p:spPr>
          <a:xfrm>
            <a:off x="3478802" y="5286056"/>
            <a:ext cx="258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Detect higher ACK rate: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Update sending rate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F57D22C-9C11-A94C-A2E1-4C4345B65E97}"/>
              </a:ext>
            </a:extLst>
          </p:cNvPr>
          <p:cNvCxnSpPr>
            <a:cxnSpLocks/>
          </p:cNvCxnSpPr>
          <p:nvPr/>
        </p:nvCxnSpPr>
        <p:spPr>
          <a:xfrm flipH="1" flipV="1">
            <a:off x="3589819" y="4296927"/>
            <a:ext cx="310130" cy="92833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E7B598E-7A62-6D48-8F2A-64168662D5B8}"/>
              </a:ext>
            </a:extLst>
          </p:cNvPr>
          <p:cNvCxnSpPr>
            <a:cxnSpLocks/>
          </p:cNvCxnSpPr>
          <p:nvPr/>
        </p:nvCxnSpPr>
        <p:spPr>
          <a:xfrm flipV="1">
            <a:off x="4642362" y="3613946"/>
            <a:ext cx="50616" cy="15028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691A4A2-8405-144E-8BD0-DD3977A6358E}"/>
              </a:ext>
            </a:extLst>
          </p:cNvPr>
          <p:cNvCxnSpPr>
            <a:cxnSpLocks/>
          </p:cNvCxnSpPr>
          <p:nvPr/>
        </p:nvCxnSpPr>
        <p:spPr>
          <a:xfrm flipV="1">
            <a:off x="7347817" y="3448763"/>
            <a:ext cx="148137" cy="8591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56703B3-484C-5B44-B21B-DB80E4369035}"/>
              </a:ext>
            </a:extLst>
          </p:cNvPr>
          <p:cNvCxnSpPr>
            <a:cxnSpLocks/>
          </p:cNvCxnSpPr>
          <p:nvPr/>
        </p:nvCxnSpPr>
        <p:spPr>
          <a:xfrm>
            <a:off x="7495954" y="3467465"/>
            <a:ext cx="35638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1452AF3-AAB0-F842-9B75-7BC2F8B98B72}"/>
              </a:ext>
            </a:extLst>
          </p:cNvPr>
          <p:cNvCxnSpPr>
            <a:cxnSpLocks/>
          </p:cNvCxnSpPr>
          <p:nvPr/>
        </p:nvCxnSpPr>
        <p:spPr>
          <a:xfrm flipH="1" flipV="1">
            <a:off x="7869645" y="3426968"/>
            <a:ext cx="93396" cy="161584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02D4F8A-F3AF-3843-852C-466288E458E5}"/>
              </a:ext>
            </a:extLst>
          </p:cNvPr>
          <p:cNvCxnSpPr>
            <a:cxnSpLocks/>
          </p:cNvCxnSpPr>
          <p:nvPr/>
        </p:nvCxnSpPr>
        <p:spPr>
          <a:xfrm flipV="1">
            <a:off x="8307093" y="4096274"/>
            <a:ext cx="125085" cy="9261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EDE0460-B6C1-F744-BD78-5AA4099CDCB4}"/>
              </a:ext>
            </a:extLst>
          </p:cNvPr>
          <p:cNvCxnSpPr>
            <a:cxnSpLocks/>
          </p:cNvCxnSpPr>
          <p:nvPr/>
        </p:nvCxnSpPr>
        <p:spPr>
          <a:xfrm flipH="1" flipV="1">
            <a:off x="8437309" y="4134002"/>
            <a:ext cx="98756" cy="17183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C294290-39ED-9A4F-8A4C-9A3578AF8230}"/>
              </a:ext>
            </a:extLst>
          </p:cNvPr>
          <p:cNvCxnSpPr>
            <a:cxnSpLocks/>
          </p:cNvCxnSpPr>
          <p:nvPr/>
        </p:nvCxnSpPr>
        <p:spPr>
          <a:xfrm>
            <a:off x="7950713" y="4989083"/>
            <a:ext cx="35638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EB3B62A-6DCB-D545-A2DC-8A33DD38D75F}"/>
              </a:ext>
            </a:extLst>
          </p:cNvPr>
          <p:cNvCxnSpPr>
            <a:cxnSpLocks/>
          </p:cNvCxnSpPr>
          <p:nvPr/>
        </p:nvCxnSpPr>
        <p:spPr>
          <a:xfrm flipV="1">
            <a:off x="8566676" y="4962070"/>
            <a:ext cx="148137" cy="8591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9955A88-B1CB-0B49-910D-6714709B39CA}"/>
              </a:ext>
            </a:extLst>
          </p:cNvPr>
          <p:cNvCxnSpPr>
            <a:cxnSpLocks/>
          </p:cNvCxnSpPr>
          <p:nvPr/>
        </p:nvCxnSpPr>
        <p:spPr>
          <a:xfrm>
            <a:off x="8714813" y="4980772"/>
            <a:ext cx="35638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085F1AF-31DD-F14E-8B0E-4D1D1FDC7DCB}"/>
              </a:ext>
            </a:extLst>
          </p:cNvPr>
          <p:cNvSpPr txBox="1"/>
          <p:nvPr/>
        </p:nvSpPr>
        <p:spPr>
          <a:xfrm>
            <a:off x="8632481" y="2759414"/>
            <a:ext cx="258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Last max ACK rate was measured a while ago. Forget it &amp; use a more recent max ACK rate 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68EDB45-77AA-4E45-8B50-CC81CD5C42C7}"/>
              </a:ext>
            </a:extLst>
          </p:cNvPr>
          <p:cNvCxnSpPr/>
          <p:nvPr/>
        </p:nvCxnSpPr>
        <p:spPr>
          <a:xfrm flipH="1">
            <a:off x="8042709" y="3204734"/>
            <a:ext cx="523646" cy="55487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D06811AD-A3E3-E14D-A96D-1A87D028D444}"/>
              </a:ext>
            </a:extLst>
          </p:cNvPr>
          <p:cNvSpPr txBox="1"/>
          <p:nvPr/>
        </p:nvSpPr>
        <p:spPr>
          <a:xfrm>
            <a:off x="9180168" y="4394268"/>
            <a:ext cx="892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atin typeface="Helvetica" pitchFamily="2" charset="0"/>
              </a:rPr>
              <a:t>…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7401B9D-C59E-2E4C-8706-D6D0D9A4ABB1}"/>
              </a:ext>
            </a:extLst>
          </p:cNvPr>
          <p:cNvSpPr txBox="1"/>
          <p:nvPr/>
        </p:nvSpPr>
        <p:spPr>
          <a:xfrm>
            <a:off x="746274" y="5197016"/>
            <a:ext cx="143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No change</a:t>
            </a:r>
          </a:p>
          <a:p>
            <a:pPr algn="r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 in ACK rate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2987EB7-A599-6747-A362-D867CF9FC5F4}"/>
              </a:ext>
            </a:extLst>
          </p:cNvPr>
          <p:cNvCxnSpPr>
            <a:cxnSpLocks/>
          </p:cNvCxnSpPr>
          <p:nvPr/>
        </p:nvCxnSpPr>
        <p:spPr>
          <a:xfrm flipV="1">
            <a:off x="2654967" y="3790259"/>
            <a:ext cx="0" cy="2161362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D39CE604-5DE5-2841-853E-F9120D825A65}"/>
              </a:ext>
            </a:extLst>
          </p:cNvPr>
          <p:cNvSpPr txBox="1"/>
          <p:nvPr/>
        </p:nvSpPr>
        <p:spPr>
          <a:xfrm>
            <a:off x="1853384" y="6073799"/>
            <a:ext cx="181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Bottleneck link rate increase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E2DA60D-FC14-4242-BDA3-1968937B6349}"/>
              </a:ext>
            </a:extLst>
          </p:cNvPr>
          <p:cNvCxnSpPr>
            <a:cxnSpLocks/>
          </p:cNvCxnSpPr>
          <p:nvPr/>
        </p:nvCxnSpPr>
        <p:spPr>
          <a:xfrm flipV="1">
            <a:off x="6560699" y="2620695"/>
            <a:ext cx="0" cy="3358481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B9CA8C0B-E030-2341-B9E6-F1E0C297CDFA}"/>
              </a:ext>
            </a:extLst>
          </p:cNvPr>
          <p:cNvSpPr txBox="1"/>
          <p:nvPr/>
        </p:nvSpPr>
        <p:spPr>
          <a:xfrm>
            <a:off x="5759116" y="6101353"/>
            <a:ext cx="181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Bottleneck link rate decrease</a:t>
            </a:r>
          </a:p>
        </p:txBody>
      </p:sp>
    </p:spTree>
    <p:extLst>
      <p:ext uri="{BB962C8B-B14F-4D97-AF65-F5344CB8AC3E}">
        <p14:creationId xmlns:p14="http://schemas.microsoft.com/office/powerpoint/2010/main" val="42657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2" grpId="0"/>
      <p:bldP spid="93" grpId="0"/>
      <p:bldP spid="95" grpId="0"/>
      <p:bldP spid="99" grpId="0"/>
      <p:bldP spid="100" grpId="0"/>
      <p:bldP spid="122" grpId="0"/>
      <p:bldP spid="125" grpId="0"/>
      <p:bldP spid="126" grpId="0"/>
      <p:bldP spid="130" grpId="0"/>
      <p:bldP spid="1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D9BF9-0684-B449-99A9-18290CF0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Getting to Steady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9564B-FF58-4741-9E91-356BA6D29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/>
              <a:t>Want to get to highest sending rate that doesn’t congest the bottleneck link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Slow start</a:t>
            </a:r>
            <a:r>
              <a:rPr lang="en-US" dirty="0"/>
              <a:t>: Exponential increase towards a reasonable estimate of link rate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Congestion avoidance:</a:t>
            </a:r>
            <a:r>
              <a:rPr lang="en-US" dirty="0"/>
              <a:t> milder adjustments to get close to correct link rate estimate.</a:t>
            </a:r>
          </a:p>
          <a:p>
            <a:r>
              <a:rPr lang="en-US" dirty="0"/>
              <a:t>TCP New Reno: </a:t>
            </a:r>
            <a:r>
              <a:rPr lang="en-US" dirty="0">
                <a:solidFill>
                  <a:srgbClr val="C00000"/>
                </a:solidFill>
              </a:rPr>
              <a:t>additive increase</a:t>
            </a:r>
            <a:r>
              <a:rPr lang="en-US" dirty="0"/>
              <a:t> </a:t>
            </a:r>
          </a:p>
          <a:p>
            <a:r>
              <a:rPr lang="en-US" dirty="0"/>
              <a:t>TCP BBR: </a:t>
            </a:r>
            <a:r>
              <a:rPr lang="en-US" dirty="0">
                <a:solidFill>
                  <a:srgbClr val="C00000"/>
                </a:solidFill>
              </a:rPr>
              <a:t>gain cycling </a:t>
            </a:r>
            <a:r>
              <a:rPr lang="en-US" dirty="0"/>
              <a:t>and filters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19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19B5-6D64-7840-BFE9-93DBCB60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Bandwidth-Delay Product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7897E-C5DB-D94C-9E65-8A43BB9DC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6189-9743-0B41-8A65-BBE8B3F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Goal of steady state operation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41F955-EB26-D143-AEC4-0C9714A71D3C}"/>
              </a:ext>
            </a:extLst>
          </p:cNvPr>
          <p:cNvGrpSpPr/>
          <p:nvPr/>
        </p:nvGrpSpPr>
        <p:grpSpPr>
          <a:xfrm>
            <a:off x="2327564" y="2211184"/>
            <a:ext cx="7980218" cy="1625465"/>
            <a:chOff x="612891" y="2626821"/>
            <a:chExt cx="13075746" cy="1625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0F2164-EEE7-CE4A-A0B5-6BD495553BAA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7E0884-1525-D24B-8124-151DE43B9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2037FD-A775-9E42-ADA2-AB97978BE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593350-2F43-E745-9284-F346896461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35B124-1C85-8846-B445-673D712ED361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33344A-86AA-5E4E-AD81-9FEC9818124B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B9CA32-CDE8-E348-BF2D-145CB6327480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F7E720-14C2-754A-88F8-2C8AAECC57B8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6363655-EDD5-2043-B64A-02C60B72A5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112FD0D-61BD-1D4F-8FC5-57CCF130D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4B958DB-0253-1247-92BA-1A7C8DE17DEA}"/>
              </a:ext>
            </a:extLst>
          </p:cNvPr>
          <p:cNvGrpSpPr/>
          <p:nvPr/>
        </p:nvGrpSpPr>
        <p:grpSpPr>
          <a:xfrm>
            <a:off x="2873727" y="2211184"/>
            <a:ext cx="741239" cy="1601152"/>
            <a:chOff x="2873727" y="2211184"/>
            <a:chExt cx="741239" cy="1601152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3012A76-16E4-3E45-A6BC-4C5003DA51FA}"/>
                </a:ext>
              </a:extLst>
            </p:cNvPr>
            <p:cNvSpPr/>
            <p:nvPr/>
          </p:nvSpPr>
          <p:spPr>
            <a:xfrm>
              <a:off x="3134806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16B75DA-3D30-1A42-8062-9DDF624DCF3C}"/>
                </a:ext>
              </a:extLst>
            </p:cNvPr>
            <p:cNvSpPr/>
            <p:nvPr/>
          </p:nvSpPr>
          <p:spPr>
            <a:xfrm>
              <a:off x="3384188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CCEE1725-53AF-484E-AAA4-E276AC9313C4}"/>
                </a:ext>
              </a:extLst>
            </p:cNvPr>
            <p:cNvSpPr/>
            <p:nvPr/>
          </p:nvSpPr>
          <p:spPr>
            <a:xfrm>
              <a:off x="2873727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AC091DE-5D7A-A941-8F2C-4078C2C0C465}"/>
              </a:ext>
            </a:extLst>
          </p:cNvPr>
          <p:cNvGrpSpPr/>
          <p:nvPr/>
        </p:nvGrpSpPr>
        <p:grpSpPr>
          <a:xfrm>
            <a:off x="4327823" y="2896686"/>
            <a:ext cx="2899315" cy="278775"/>
            <a:chOff x="4327823" y="2896686"/>
            <a:chExt cx="2899315" cy="27877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46F1B5A6-BD56-A743-8009-A3C3DDBE74A6}"/>
                </a:ext>
              </a:extLst>
            </p:cNvPr>
            <p:cNvSpPr/>
            <p:nvPr/>
          </p:nvSpPr>
          <p:spPr>
            <a:xfrm>
              <a:off x="432782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31F3C92B-D1FE-034A-A03D-C1E4A5F78E3B}"/>
                </a:ext>
              </a:extLst>
            </p:cNvPr>
            <p:cNvSpPr/>
            <p:nvPr/>
          </p:nvSpPr>
          <p:spPr>
            <a:xfrm>
              <a:off x="5301338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2BD86247-5986-E14E-BA7E-E24960D07913}"/>
                </a:ext>
              </a:extLst>
            </p:cNvPr>
            <p:cNvSpPr/>
            <p:nvPr/>
          </p:nvSpPr>
          <p:spPr>
            <a:xfrm>
              <a:off x="627485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036E5EF-F852-B745-8056-DCCBF5901559}"/>
              </a:ext>
            </a:extLst>
          </p:cNvPr>
          <p:cNvGrpSpPr/>
          <p:nvPr/>
        </p:nvGrpSpPr>
        <p:grpSpPr>
          <a:xfrm>
            <a:off x="8161600" y="2211184"/>
            <a:ext cx="1736380" cy="1625465"/>
            <a:chOff x="8161600" y="2211184"/>
            <a:chExt cx="1736380" cy="162546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5665CF7-F0E1-384D-AE01-D586B706D3F9}"/>
                </a:ext>
              </a:extLst>
            </p:cNvPr>
            <p:cNvSpPr/>
            <p:nvPr/>
          </p:nvSpPr>
          <p:spPr>
            <a:xfrm>
              <a:off x="8161600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DEA108B5-4F5E-0C41-8D53-A5A3BD083E3D}"/>
                </a:ext>
              </a:extLst>
            </p:cNvPr>
            <p:cNvSpPr/>
            <p:nvPr/>
          </p:nvSpPr>
          <p:spPr>
            <a:xfrm>
              <a:off x="8902839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B9671AC1-4EA0-2E46-81E7-F174CCB0F7A3}"/>
                </a:ext>
              </a:extLst>
            </p:cNvPr>
            <p:cNvSpPr/>
            <p:nvPr/>
          </p:nvSpPr>
          <p:spPr>
            <a:xfrm>
              <a:off x="9667202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E646587-597C-F146-9F73-893B47B1F04B}"/>
              </a:ext>
            </a:extLst>
          </p:cNvPr>
          <p:cNvGrpSpPr/>
          <p:nvPr/>
        </p:nvGrpSpPr>
        <p:grpSpPr>
          <a:xfrm>
            <a:off x="2327564" y="4748469"/>
            <a:ext cx="7980218" cy="1625465"/>
            <a:chOff x="612891" y="2626821"/>
            <a:chExt cx="13075746" cy="162546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E7722DE-0179-DA4D-BB2F-1D1AD4DBA913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98DD49-AF62-CE4A-9E3B-64DD2BAD3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37BEFF2-29F6-C34C-91DB-EEEE783F90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8FCB39-62E8-674B-B3B1-03B090B08E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9CB4632-FB81-2245-A061-A6A7260A71FF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1774522-F5F3-3D4D-8D84-E0567F8EB507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6749FEF-062C-D04A-9952-2BF1BBAFDEB8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3C42D6B-125F-B643-AF1E-03576A4CEB40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DAEFE3B-6B02-D742-A75F-04C32BB29B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B409DB-2C44-DA43-AA78-4B229BB19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AACE545-8961-B64B-8FD6-95BAD3DF6B4B}"/>
              </a:ext>
            </a:extLst>
          </p:cNvPr>
          <p:cNvGrpSpPr/>
          <p:nvPr/>
        </p:nvGrpSpPr>
        <p:grpSpPr>
          <a:xfrm>
            <a:off x="4327823" y="5430112"/>
            <a:ext cx="2254600" cy="282634"/>
            <a:chOff x="4327823" y="5430112"/>
            <a:chExt cx="2254600" cy="282634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53F701AE-1012-5144-BD2D-715014AD6AFC}"/>
                </a:ext>
              </a:extLst>
            </p:cNvPr>
            <p:cNvSpPr/>
            <p:nvPr/>
          </p:nvSpPr>
          <p:spPr>
            <a:xfrm>
              <a:off x="4327823" y="5433971"/>
              <a:ext cx="274320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0FA4F024-E7BD-D74D-A480-B7F341C5C708}"/>
                </a:ext>
              </a:extLst>
            </p:cNvPr>
            <p:cNvSpPr/>
            <p:nvPr/>
          </p:nvSpPr>
          <p:spPr>
            <a:xfrm>
              <a:off x="5317962" y="5430112"/>
              <a:ext cx="274320" cy="274320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E1B120FE-D445-734F-A793-BBB94D87CF3E}"/>
                </a:ext>
              </a:extLst>
            </p:cNvPr>
            <p:cNvSpPr/>
            <p:nvPr/>
          </p:nvSpPr>
          <p:spPr>
            <a:xfrm>
              <a:off x="6308103" y="5433971"/>
              <a:ext cx="274320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3F9C990-2C19-0642-81DF-F21C45BBC05F}"/>
              </a:ext>
            </a:extLst>
          </p:cNvPr>
          <p:cNvGrpSpPr/>
          <p:nvPr/>
        </p:nvGrpSpPr>
        <p:grpSpPr>
          <a:xfrm>
            <a:off x="8161600" y="4748469"/>
            <a:ext cx="1597042" cy="1625465"/>
            <a:chOff x="8161600" y="4748469"/>
            <a:chExt cx="1597042" cy="1625465"/>
          </a:xfrm>
        </p:grpSpPr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64F61D2A-3A93-274C-A19D-C79D0EBC9CBA}"/>
                </a:ext>
              </a:extLst>
            </p:cNvPr>
            <p:cNvSpPr/>
            <p:nvPr/>
          </p:nvSpPr>
          <p:spPr>
            <a:xfrm>
              <a:off x="8161600" y="4772782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983AF289-9B39-6148-AC1B-02D288454FD1}"/>
                </a:ext>
              </a:extLst>
            </p:cNvPr>
            <p:cNvSpPr/>
            <p:nvPr/>
          </p:nvSpPr>
          <p:spPr>
            <a:xfrm>
              <a:off x="8902839" y="4772782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928D0197-A719-2E48-AE70-EC6502A4B4CE}"/>
                </a:ext>
              </a:extLst>
            </p:cNvPr>
            <p:cNvSpPr/>
            <p:nvPr/>
          </p:nvSpPr>
          <p:spPr>
            <a:xfrm>
              <a:off x="9667202" y="4748469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36341CA-51B3-8240-B356-0521EEC137C8}"/>
              </a:ext>
            </a:extLst>
          </p:cNvPr>
          <p:cNvGrpSpPr/>
          <p:nvPr/>
        </p:nvGrpSpPr>
        <p:grpSpPr>
          <a:xfrm>
            <a:off x="2650055" y="4748469"/>
            <a:ext cx="855803" cy="1625465"/>
            <a:chOff x="2650055" y="4748469"/>
            <a:chExt cx="855803" cy="1625465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7F23B9C2-80B1-2547-BDEF-BF6A25D1EFC2}"/>
                </a:ext>
              </a:extLst>
            </p:cNvPr>
            <p:cNvSpPr/>
            <p:nvPr/>
          </p:nvSpPr>
          <p:spPr>
            <a:xfrm>
              <a:off x="2650055" y="4772782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C66FD89A-4C7B-8A48-881E-87DA186B71A3}"/>
                </a:ext>
              </a:extLst>
            </p:cNvPr>
            <p:cNvSpPr/>
            <p:nvPr/>
          </p:nvSpPr>
          <p:spPr>
            <a:xfrm>
              <a:off x="3414418" y="4748469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9611BF3C-F04C-5D45-98D8-C3F0A63C5B94}"/>
              </a:ext>
            </a:extLst>
          </p:cNvPr>
          <p:cNvSpPr txBox="1"/>
          <p:nvPr/>
        </p:nvSpPr>
        <p:spPr>
          <a:xfrm>
            <a:off x="399341" y="3988014"/>
            <a:ext cx="169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Sender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F41CD55-177A-AB40-B9D1-4A28D264F9AA}"/>
              </a:ext>
            </a:extLst>
          </p:cNvPr>
          <p:cNvSpPr txBox="1"/>
          <p:nvPr/>
        </p:nvSpPr>
        <p:spPr>
          <a:xfrm>
            <a:off x="10307782" y="3988015"/>
            <a:ext cx="183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Receiver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34DB1AA-399A-2D4A-8EC2-83E3E66368A2}"/>
              </a:ext>
            </a:extLst>
          </p:cNvPr>
          <p:cNvSpPr txBox="1"/>
          <p:nvPr/>
        </p:nvSpPr>
        <p:spPr>
          <a:xfrm>
            <a:off x="298723" y="1865898"/>
            <a:ext cx="202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Send packet burst (as allowed by window)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9C18370-E8DC-E547-AE1F-21BE32F31242}"/>
              </a:ext>
            </a:extLst>
          </p:cNvPr>
          <p:cNvCxnSpPr/>
          <p:nvPr/>
        </p:nvCxnSpPr>
        <p:spPr>
          <a:xfrm>
            <a:off x="298723" y="2789228"/>
            <a:ext cx="235133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4B0A3861-6DCD-094B-8515-51DB9097FEBC}"/>
              </a:ext>
            </a:extLst>
          </p:cNvPr>
          <p:cNvSpPr txBox="1"/>
          <p:nvPr/>
        </p:nvSpPr>
        <p:spPr>
          <a:xfrm>
            <a:off x="10283730" y="2309025"/>
            <a:ext cx="179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Receive data packet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45B1939-867E-4243-8948-BDE9C12869EC}"/>
              </a:ext>
            </a:extLst>
          </p:cNvPr>
          <p:cNvSpPr txBox="1"/>
          <p:nvPr/>
        </p:nvSpPr>
        <p:spPr>
          <a:xfrm>
            <a:off x="10359785" y="5865740"/>
            <a:ext cx="179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Send ACK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C92CE62-A144-CD40-938C-DF9A41A210B6}"/>
              </a:ext>
            </a:extLst>
          </p:cNvPr>
          <p:cNvSpPr txBox="1"/>
          <p:nvPr/>
        </p:nvSpPr>
        <p:spPr>
          <a:xfrm>
            <a:off x="319029" y="5865740"/>
            <a:ext cx="179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Receive ACK</a:t>
            </a:r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6B8AB38C-9D2B-824D-B75A-51B94E2F4BC6}"/>
              </a:ext>
            </a:extLst>
          </p:cNvPr>
          <p:cNvSpPr/>
          <p:nvPr/>
        </p:nvSpPr>
        <p:spPr>
          <a:xfrm>
            <a:off x="10257905" y="3183881"/>
            <a:ext cx="964277" cy="872730"/>
          </a:xfrm>
          <a:custGeom>
            <a:avLst/>
            <a:gdLst>
              <a:gd name="connsiteX0" fmla="*/ 0 w 964277"/>
              <a:gd name="connsiteY0" fmla="*/ 8206 h 872730"/>
              <a:gd name="connsiteX1" fmla="*/ 798022 w 964277"/>
              <a:gd name="connsiteY1" fmla="*/ 124584 h 872730"/>
              <a:gd name="connsiteX2" fmla="*/ 964277 w 964277"/>
              <a:gd name="connsiteY2" fmla="*/ 872730 h 87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277" h="872730">
                <a:moveTo>
                  <a:pt x="0" y="8206"/>
                </a:moveTo>
                <a:cubicBezTo>
                  <a:pt x="318654" y="-5649"/>
                  <a:pt x="637309" y="-19503"/>
                  <a:pt x="798022" y="124584"/>
                </a:cubicBezTo>
                <a:cubicBezTo>
                  <a:pt x="958735" y="268671"/>
                  <a:pt x="961506" y="570700"/>
                  <a:pt x="964277" y="87273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>
            <a:extLst>
              <a:ext uri="{FF2B5EF4-FFF2-40B4-BE49-F238E27FC236}">
                <a16:creationId xmlns:a16="http://schemas.microsoft.com/office/drawing/2014/main" id="{02BB93BF-A1E8-1D4C-8607-FC6D5ED1BF65}"/>
              </a:ext>
            </a:extLst>
          </p:cNvPr>
          <p:cNvSpPr/>
          <p:nvPr/>
        </p:nvSpPr>
        <p:spPr>
          <a:xfrm>
            <a:off x="10257905" y="4688378"/>
            <a:ext cx="961824" cy="1080655"/>
          </a:xfrm>
          <a:custGeom>
            <a:avLst/>
            <a:gdLst>
              <a:gd name="connsiteX0" fmla="*/ 947651 w 961824"/>
              <a:gd name="connsiteY0" fmla="*/ 0 h 1080655"/>
              <a:gd name="connsiteX1" fmla="*/ 831273 w 961824"/>
              <a:gd name="connsiteY1" fmla="*/ 714895 h 1080655"/>
              <a:gd name="connsiteX2" fmla="*/ 0 w 961824"/>
              <a:gd name="connsiteY2" fmla="*/ 1080655 h 108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824" h="1080655">
                <a:moveTo>
                  <a:pt x="947651" y="0"/>
                </a:moveTo>
                <a:cubicBezTo>
                  <a:pt x="968433" y="267393"/>
                  <a:pt x="989215" y="534786"/>
                  <a:pt x="831273" y="714895"/>
                </a:cubicBezTo>
                <a:cubicBezTo>
                  <a:pt x="673331" y="895004"/>
                  <a:pt x="336665" y="987829"/>
                  <a:pt x="0" y="108065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B7B30AD7-B24C-B043-ADEA-B04666DB9B62}"/>
              </a:ext>
            </a:extLst>
          </p:cNvPr>
          <p:cNvSpPr/>
          <p:nvPr/>
        </p:nvSpPr>
        <p:spPr>
          <a:xfrm>
            <a:off x="1064029" y="4572000"/>
            <a:ext cx="1130531" cy="988616"/>
          </a:xfrm>
          <a:custGeom>
            <a:avLst/>
            <a:gdLst>
              <a:gd name="connsiteX0" fmla="*/ 1130531 w 1130531"/>
              <a:gd name="connsiteY0" fmla="*/ 964276 h 988616"/>
              <a:gd name="connsiteX1" fmla="*/ 232756 w 1130531"/>
              <a:gd name="connsiteY1" fmla="*/ 864524 h 988616"/>
              <a:gd name="connsiteX2" fmla="*/ 0 w 1130531"/>
              <a:gd name="connsiteY2" fmla="*/ 0 h 98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531" h="988616">
                <a:moveTo>
                  <a:pt x="1130531" y="964276"/>
                </a:moveTo>
                <a:cubicBezTo>
                  <a:pt x="775854" y="994756"/>
                  <a:pt x="421178" y="1025237"/>
                  <a:pt x="232756" y="864524"/>
                </a:cubicBezTo>
                <a:cubicBezTo>
                  <a:pt x="44334" y="703811"/>
                  <a:pt x="22167" y="351905"/>
                  <a:pt x="0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A531A3D1-F1EB-334D-94BB-52D69DBD5420}"/>
              </a:ext>
            </a:extLst>
          </p:cNvPr>
          <p:cNvSpPr/>
          <p:nvPr/>
        </p:nvSpPr>
        <p:spPr>
          <a:xfrm>
            <a:off x="1080588" y="3086568"/>
            <a:ext cx="1429856" cy="820414"/>
          </a:xfrm>
          <a:custGeom>
            <a:avLst/>
            <a:gdLst>
              <a:gd name="connsiteX0" fmla="*/ 16692 w 1429856"/>
              <a:gd name="connsiteY0" fmla="*/ 820414 h 820414"/>
              <a:gd name="connsiteX1" fmla="*/ 199572 w 1429856"/>
              <a:gd name="connsiteY1" fmla="*/ 88894 h 820414"/>
              <a:gd name="connsiteX2" fmla="*/ 1429856 w 1429856"/>
              <a:gd name="connsiteY2" fmla="*/ 39017 h 82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856" h="820414">
                <a:moveTo>
                  <a:pt x="16692" y="820414"/>
                </a:moveTo>
                <a:cubicBezTo>
                  <a:pt x="-9632" y="519770"/>
                  <a:pt x="-35955" y="219127"/>
                  <a:pt x="199572" y="88894"/>
                </a:cubicBezTo>
                <a:cubicBezTo>
                  <a:pt x="435099" y="-41339"/>
                  <a:pt x="932477" y="-1161"/>
                  <a:pt x="1429856" y="39017"/>
                </a:cubicBezTo>
              </a:path>
            </a:pathLst>
          </a:custGeom>
          <a:noFill/>
          <a:ln w="25400">
            <a:solidFill>
              <a:schemeClr val="bg2">
                <a:lumMod val="9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BDB4BB0-B0E9-D141-A499-020C2118E682}"/>
              </a:ext>
            </a:extLst>
          </p:cNvPr>
          <p:cNvSpPr txBox="1"/>
          <p:nvPr/>
        </p:nvSpPr>
        <p:spPr>
          <a:xfrm>
            <a:off x="4692732" y="33523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4FC635F-3C4C-514E-8620-DA60DF9716E1}"/>
              </a:ext>
            </a:extLst>
          </p:cNvPr>
          <p:cNvCxnSpPr>
            <a:cxnSpLocks/>
          </p:cNvCxnSpPr>
          <p:nvPr/>
        </p:nvCxnSpPr>
        <p:spPr>
          <a:xfrm>
            <a:off x="5541699" y="35589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E47BD84D-2605-1846-BDEF-51CAFE331F86}"/>
              </a:ext>
            </a:extLst>
          </p:cNvPr>
          <p:cNvSpPr txBox="1"/>
          <p:nvPr/>
        </p:nvSpPr>
        <p:spPr>
          <a:xfrm>
            <a:off x="5794105" y="6012003"/>
            <a:ext cx="102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ACKs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A3DAE2D-CF7D-894D-B935-0FDACCA069E1}"/>
              </a:ext>
            </a:extLst>
          </p:cNvPr>
          <p:cNvCxnSpPr>
            <a:cxnSpLocks/>
          </p:cNvCxnSpPr>
          <p:nvPr/>
        </p:nvCxnSpPr>
        <p:spPr>
          <a:xfrm flipH="1">
            <a:off x="4299904" y="6219184"/>
            <a:ext cx="14752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B9B98AC2-B634-E141-B968-A9AE8168352F}"/>
              </a:ext>
            </a:extLst>
          </p:cNvPr>
          <p:cNvSpPr txBox="1"/>
          <p:nvPr/>
        </p:nvSpPr>
        <p:spPr>
          <a:xfrm>
            <a:off x="242674" y="3105606"/>
            <a:ext cx="2743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(1)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Keep transmissions ACK-clocked: </a:t>
            </a:r>
            <a:r>
              <a:rPr lang="en-US" dirty="0">
                <a:latin typeface="Helvetica" pitchFamily="2" charset="0"/>
              </a:rPr>
              <a:t>Send new data on 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4D509-5188-0449-8162-8812C5618034}"/>
              </a:ext>
            </a:extLst>
          </p:cNvPr>
          <p:cNvSpPr txBox="1"/>
          <p:nvPr/>
        </p:nvSpPr>
        <p:spPr>
          <a:xfrm>
            <a:off x="3182622" y="1480079"/>
            <a:ext cx="472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(2) Keep transmissions over the bottleneck link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back to back</a:t>
            </a:r>
          </a:p>
        </p:txBody>
      </p:sp>
    </p:spTree>
    <p:extLst>
      <p:ext uri="{BB962C8B-B14F-4D97-AF65-F5344CB8AC3E}">
        <p14:creationId xmlns:p14="http://schemas.microsoft.com/office/powerpoint/2010/main" val="28703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20" grpId="0"/>
      <p:bldP spid="121" grpId="0"/>
      <p:bldP spid="122" grpId="0"/>
      <p:bldP spid="126" grpId="0" animBg="1"/>
      <p:bldP spid="127" grpId="0" animBg="1"/>
      <p:bldP spid="128" grpId="0" animBg="1"/>
      <p:bldP spid="129" grpId="0" animBg="1"/>
      <p:bldP spid="123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AA7D-B769-0B4D-B7D5-28E31616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for a single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AE29-34BD-3947-B472-2D8E07F49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570"/>
            <a:ext cx="11049000" cy="52464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Suppose the bottleneck link has rate C</a:t>
            </a:r>
          </a:p>
          <a:p>
            <a:r>
              <a:rPr lang="en-US" dirty="0"/>
              <a:t>Suppose the propagation round-trip delay (</a:t>
            </a:r>
            <a:r>
              <a:rPr lang="en-US" dirty="0" err="1"/>
              <a:t>propRTT</a:t>
            </a:r>
            <a:r>
              <a:rPr lang="en-US" dirty="0"/>
              <a:t>) between sender and receiver is T</a:t>
            </a:r>
          </a:p>
          <a:p>
            <a:r>
              <a:rPr lang="en-US" dirty="0"/>
              <a:t>Ignore transmission delays for this example; </a:t>
            </a:r>
          </a:p>
          <a:p>
            <a:r>
              <a:rPr lang="en-US" dirty="0"/>
              <a:t>Assume steady state: highest sending rate with no bottleneck congestion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Q: how much data is in flight over a single RTT?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C * T data i.e., amount of data </a:t>
            </a:r>
            <a:r>
              <a:rPr lang="en-US" dirty="0" err="1">
                <a:solidFill>
                  <a:srgbClr val="C00000"/>
                </a:solidFill>
              </a:rPr>
              <a:t>unACKed</a:t>
            </a:r>
            <a:r>
              <a:rPr lang="en-US" dirty="0">
                <a:solidFill>
                  <a:srgbClr val="C00000"/>
                </a:solidFill>
              </a:rPr>
              <a:t> at any point in time</a:t>
            </a:r>
          </a:p>
          <a:p>
            <a:r>
              <a:rPr lang="en-US" dirty="0"/>
              <a:t>ACKs take time T to arrive (without any queueing). In the meantime, sender is transmitting at rate C</a:t>
            </a:r>
          </a:p>
        </p:txBody>
      </p:sp>
    </p:spTree>
    <p:extLst>
      <p:ext uri="{BB962C8B-B14F-4D97-AF65-F5344CB8AC3E}">
        <p14:creationId xmlns:p14="http://schemas.microsoft.com/office/powerpoint/2010/main" val="37822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0F06-BA86-B447-973E-C021D018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Bandwidth-Delay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BAC22-67DD-C14F-B162-2A4DEC1A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09960" cy="4834255"/>
          </a:xfrm>
        </p:spPr>
        <p:txBody>
          <a:bodyPr>
            <a:normAutofit/>
          </a:bodyPr>
          <a:lstStyle/>
          <a:p>
            <a:r>
              <a:rPr lang="en-US" dirty="0"/>
              <a:t>C * T = </a:t>
            </a:r>
            <a:r>
              <a:rPr lang="en-US" dirty="0">
                <a:solidFill>
                  <a:srgbClr val="C00000"/>
                </a:solidFill>
              </a:rPr>
              <a:t>bandwidth-delay product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The amount of data in flight for a sender transmitting at the ideal rate during the ideal round-trip delay of a packet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Note: this is just the amount of data “on the pipe”</a:t>
            </a:r>
          </a:p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2EEA60-4570-1A4A-989A-55D585DE3FB9}"/>
              </a:ext>
            </a:extLst>
          </p:cNvPr>
          <p:cNvGrpSpPr/>
          <p:nvPr/>
        </p:nvGrpSpPr>
        <p:grpSpPr>
          <a:xfrm>
            <a:off x="1733204" y="4344784"/>
            <a:ext cx="7980218" cy="1625465"/>
            <a:chOff x="612891" y="2626821"/>
            <a:chExt cx="13075746" cy="162546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F75BD2-9586-F749-B54B-F63230B1B6F9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706FD45-127B-EE4D-B937-44E88EEBA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631E11-7B0C-1E4D-8BF5-3A28AA3BE0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59E95F3-5E03-424F-82D5-4A25B78174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645A86-9C4A-2443-9848-C750784DEA5C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DA0444-58EC-FB43-8906-560C727677E3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1D90F05-8B42-9D49-BEC7-5D0AB1587738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1EDA80D-584A-4447-B080-B9150E59B595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F60AA18-CF84-7A46-B784-F8F2C24EB9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C5B6FB4-5E71-5B4D-A0FC-6C1055D67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1C7E4FC-C031-7C44-AF8B-CB43C8CDA01F}"/>
              </a:ext>
            </a:extLst>
          </p:cNvPr>
          <p:cNvGrpSpPr/>
          <p:nvPr/>
        </p:nvGrpSpPr>
        <p:grpSpPr>
          <a:xfrm>
            <a:off x="2279367" y="4344784"/>
            <a:ext cx="741239" cy="1601152"/>
            <a:chOff x="2873727" y="2211184"/>
            <a:chExt cx="741239" cy="1601152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C838537C-615F-B046-84E1-8CBDDABB3E7E}"/>
                </a:ext>
              </a:extLst>
            </p:cNvPr>
            <p:cNvSpPr/>
            <p:nvPr/>
          </p:nvSpPr>
          <p:spPr>
            <a:xfrm>
              <a:off x="3134806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6A469863-7016-DC4C-905E-652C8ADE150C}"/>
                </a:ext>
              </a:extLst>
            </p:cNvPr>
            <p:cNvSpPr/>
            <p:nvPr/>
          </p:nvSpPr>
          <p:spPr>
            <a:xfrm>
              <a:off x="3384188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07EA606D-80DE-854A-8F9F-4F5D0C21AD2E}"/>
                </a:ext>
              </a:extLst>
            </p:cNvPr>
            <p:cNvSpPr/>
            <p:nvPr/>
          </p:nvSpPr>
          <p:spPr>
            <a:xfrm>
              <a:off x="2873727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9608E6C-FC4B-DA44-91A5-2EC9E3DDB52C}"/>
              </a:ext>
            </a:extLst>
          </p:cNvPr>
          <p:cNvGrpSpPr/>
          <p:nvPr/>
        </p:nvGrpSpPr>
        <p:grpSpPr>
          <a:xfrm>
            <a:off x="3733463" y="5030286"/>
            <a:ext cx="2899315" cy="278775"/>
            <a:chOff x="4327823" y="2896686"/>
            <a:chExt cx="2899315" cy="27877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569485A3-7FCB-4E45-9255-C847A768E272}"/>
                </a:ext>
              </a:extLst>
            </p:cNvPr>
            <p:cNvSpPr/>
            <p:nvPr/>
          </p:nvSpPr>
          <p:spPr>
            <a:xfrm>
              <a:off x="432782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3D57C20A-95F1-5741-8BEF-DF408A3AD12A}"/>
                </a:ext>
              </a:extLst>
            </p:cNvPr>
            <p:cNvSpPr/>
            <p:nvPr/>
          </p:nvSpPr>
          <p:spPr>
            <a:xfrm>
              <a:off x="5301338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8B3999BD-C2E9-B442-AEA6-362ABB7912E3}"/>
                </a:ext>
              </a:extLst>
            </p:cNvPr>
            <p:cNvSpPr/>
            <p:nvPr/>
          </p:nvSpPr>
          <p:spPr>
            <a:xfrm>
              <a:off x="627485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0B5E25C-EFCE-0A49-966B-9371C7F5A7A3}"/>
              </a:ext>
            </a:extLst>
          </p:cNvPr>
          <p:cNvGrpSpPr/>
          <p:nvPr/>
        </p:nvGrpSpPr>
        <p:grpSpPr>
          <a:xfrm>
            <a:off x="7567240" y="4344784"/>
            <a:ext cx="1736380" cy="1625465"/>
            <a:chOff x="8161600" y="2211184"/>
            <a:chExt cx="1736380" cy="1625465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427D60C9-6DD1-0F44-9ADA-214B292A28E5}"/>
                </a:ext>
              </a:extLst>
            </p:cNvPr>
            <p:cNvSpPr/>
            <p:nvPr/>
          </p:nvSpPr>
          <p:spPr>
            <a:xfrm>
              <a:off x="8161600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F65D2B42-F9B3-A740-94C5-653C60155A91}"/>
                </a:ext>
              </a:extLst>
            </p:cNvPr>
            <p:cNvSpPr/>
            <p:nvPr/>
          </p:nvSpPr>
          <p:spPr>
            <a:xfrm>
              <a:off x="8902839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2DF84A03-C5D5-ED4C-9280-3C2067CD5416}"/>
                </a:ext>
              </a:extLst>
            </p:cNvPr>
            <p:cNvSpPr/>
            <p:nvPr/>
          </p:nvSpPr>
          <p:spPr>
            <a:xfrm>
              <a:off x="9667202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41859B1-0C5A-C045-933E-B6A42A1A7F87}"/>
              </a:ext>
            </a:extLst>
          </p:cNvPr>
          <p:cNvSpPr txBox="1"/>
          <p:nvPr/>
        </p:nvSpPr>
        <p:spPr>
          <a:xfrm>
            <a:off x="4098372" y="54859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C8D0236-7195-3946-9577-9048C267B90B}"/>
              </a:ext>
            </a:extLst>
          </p:cNvPr>
          <p:cNvCxnSpPr>
            <a:cxnSpLocks/>
          </p:cNvCxnSpPr>
          <p:nvPr/>
        </p:nvCxnSpPr>
        <p:spPr>
          <a:xfrm>
            <a:off x="4947339" y="56925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>
            <a:extLst>
              <a:ext uri="{FF2B5EF4-FFF2-40B4-BE49-F238E27FC236}">
                <a16:creationId xmlns:a16="http://schemas.microsoft.com/office/drawing/2014/main" id="{8D62D3A8-D11D-D244-9827-182EF3611696}"/>
              </a:ext>
            </a:extLst>
          </p:cNvPr>
          <p:cNvSpPr/>
          <p:nvPr/>
        </p:nvSpPr>
        <p:spPr>
          <a:xfrm rot="5400000">
            <a:off x="5466656" y="1943343"/>
            <a:ext cx="427672" cy="8614855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5F74B7A-1E03-2348-A916-DDAAF3EEFDA6}"/>
              </a:ext>
            </a:extLst>
          </p:cNvPr>
          <p:cNvSpPr txBox="1"/>
          <p:nvPr/>
        </p:nvSpPr>
        <p:spPr>
          <a:xfrm>
            <a:off x="5105342" y="6387973"/>
            <a:ext cx="128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C * T </a:t>
            </a:r>
          </a:p>
        </p:txBody>
      </p:sp>
    </p:spTree>
    <p:extLst>
      <p:ext uri="{BB962C8B-B14F-4D97-AF65-F5344CB8AC3E}">
        <p14:creationId xmlns:p14="http://schemas.microsoft.com/office/powerpoint/2010/main" val="8116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0F06-BA86-B447-973E-C021D018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Bandwidth-Delay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BAC22-67DD-C14F-B162-2A4DEC1A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09960" cy="4834255"/>
          </a:xfrm>
        </p:spPr>
        <p:txBody>
          <a:bodyPr>
            <a:normAutofit/>
          </a:bodyPr>
          <a:lstStyle/>
          <a:p>
            <a:r>
              <a:rPr lang="en-US" dirty="0"/>
              <a:t>Q: </a:t>
            </a:r>
            <a:r>
              <a:rPr lang="en-US" dirty="0">
                <a:solidFill>
                  <a:srgbClr val="C00000"/>
                </a:solidFill>
              </a:rPr>
              <a:t>What happens if </a:t>
            </a:r>
            <a:r>
              <a:rPr lang="en-US" dirty="0" err="1">
                <a:solidFill>
                  <a:srgbClr val="C00000"/>
                </a:solidFill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 &gt; C * T?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i.e., where are the rest of the in-flight packets?</a:t>
            </a:r>
          </a:p>
          <a:p>
            <a:endParaRPr lang="en-US" dirty="0"/>
          </a:p>
          <a:p>
            <a:r>
              <a:rPr lang="en-US" dirty="0"/>
              <a:t>A: </a:t>
            </a:r>
            <a:r>
              <a:rPr lang="en-US" dirty="0">
                <a:solidFill>
                  <a:srgbClr val="C00000"/>
                </a:solidFill>
              </a:rPr>
              <a:t>Waiting at the bottleneck router queues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ABAC56-1BED-FF4F-A811-C984CF215DEB}"/>
              </a:ext>
            </a:extLst>
          </p:cNvPr>
          <p:cNvGrpSpPr/>
          <p:nvPr/>
        </p:nvGrpSpPr>
        <p:grpSpPr>
          <a:xfrm>
            <a:off x="1733204" y="4344784"/>
            <a:ext cx="7980218" cy="1625465"/>
            <a:chOff x="612891" y="2626821"/>
            <a:chExt cx="13075746" cy="1625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BB57F66-9398-384F-B36B-E41B1544D612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6C1AE6D-71A1-4644-B41E-D2E8F90EF1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C4FE5A-7089-8144-ADC4-67403FD6FA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A1AC47-D7DA-CF4B-825D-E7DABFE251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90634-6376-594D-998A-F611C988FBDE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8847420-95E3-D14D-AD2A-33E2FA0EF768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0EF009-0032-CF47-BE51-3515D86DB9AA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31CBE80-0797-2C4C-889A-01CBBADB8371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24F1A5-33E1-CC42-B6CE-A7D0B0C43F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621280-2F7F-1449-A76E-CFA27E759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DFF740-B3DC-FB45-B1EA-6E9E4F97B98A}"/>
              </a:ext>
            </a:extLst>
          </p:cNvPr>
          <p:cNvGrpSpPr/>
          <p:nvPr/>
        </p:nvGrpSpPr>
        <p:grpSpPr>
          <a:xfrm>
            <a:off x="2279367" y="4344784"/>
            <a:ext cx="741239" cy="1601152"/>
            <a:chOff x="2873727" y="2211184"/>
            <a:chExt cx="741239" cy="160115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6815EED-640B-DD4A-B7F7-B22120BC16D0}"/>
                </a:ext>
              </a:extLst>
            </p:cNvPr>
            <p:cNvSpPr/>
            <p:nvPr/>
          </p:nvSpPr>
          <p:spPr>
            <a:xfrm>
              <a:off x="3134806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C26EFF6-398F-6741-831B-98541B28BE34}"/>
                </a:ext>
              </a:extLst>
            </p:cNvPr>
            <p:cNvSpPr/>
            <p:nvPr/>
          </p:nvSpPr>
          <p:spPr>
            <a:xfrm>
              <a:off x="3384188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99E2B2F-9F26-3348-83E1-25F7C991CA96}"/>
                </a:ext>
              </a:extLst>
            </p:cNvPr>
            <p:cNvSpPr/>
            <p:nvPr/>
          </p:nvSpPr>
          <p:spPr>
            <a:xfrm>
              <a:off x="2873727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C203B0-5006-5A42-BFE2-73ED75FE1B75}"/>
              </a:ext>
            </a:extLst>
          </p:cNvPr>
          <p:cNvGrpSpPr/>
          <p:nvPr/>
        </p:nvGrpSpPr>
        <p:grpSpPr>
          <a:xfrm>
            <a:off x="3733463" y="5030286"/>
            <a:ext cx="2899315" cy="278775"/>
            <a:chOff x="4327823" y="2896686"/>
            <a:chExt cx="2899315" cy="278775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CC22F4F-16DD-6842-9C4A-703B2D805CD5}"/>
                </a:ext>
              </a:extLst>
            </p:cNvPr>
            <p:cNvSpPr/>
            <p:nvPr/>
          </p:nvSpPr>
          <p:spPr>
            <a:xfrm>
              <a:off x="432782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9D5E59B5-77FD-7346-912C-D5FFAD45552A}"/>
                </a:ext>
              </a:extLst>
            </p:cNvPr>
            <p:cNvSpPr/>
            <p:nvPr/>
          </p:nvSpPr>
          <p:spPr>
            <a:xfrm>
              <a:off x="5301338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77A781-1A01-7141-A62C-BB6C54B306C9}"/>
                </a:ext>
              </a:extLst>
            </p:cNvPr>
            <p:cNvSpPr/>
            <p:nvPr/>
          </p:nvSpPr>
          <p:spPr>
            <a:xfrm>
              <a:off x="627485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BDA2C2-0448-B449-8413-32433A5B727C}"/>
              </a:ext>
            </a:extLst>
          </p:cNvPr>
          <p:cNvGrpSpPr/>
          <p:nvPr/>
        </p:nvGrpSpPr>
        <p:grpSpPr>
          <a:xfrm>
            <a:off x="7567240" y="4344784"/>
            <a:ext cx="1736380" cy="1625465"/>
            <a:chOff x="8161600" y="2211184"/>
            <a:chExt cx="1736380" cy="1625465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137067A-78EB-A145-B62A-8BE769D25117}"/>
                </a:ext>
              </a:extLst>
            </p:cNvPr>
            <p:cNvSpPr/>
            <p:nvPr/>
          </p:nvSpPr>
          <p:spPr>
            <a:xfrm>
              <a:off x="8161600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4F56F7C-FB05-E048-9716-B76BB7FE8C6B}"/>
                </a:ext>
              </a:extLst>
            </p:cNvPr>
            <p:cNvSpPr/>
            <p:nvPr/>
          </p:nvSpPr>
          <p:spPr>
            <a:xfrm>
              <a:off x="8902839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9D78FBA-E41B-BD44-B515-62054BA288D5}"/>
                </a:ext>
              </a:extLst>
            </p:cNvPr>
            <p:cNvSpPr/>
            <p:nvPr/>
          </p:nvSpPr>
          <p:spPr>
            <a:xfrm>
              <a:off x="9667202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418A939-08A3-394E-AB9E-7FCAA403A4ED}"/>
              </a:ext>
            </a:extLst>
          </p:cNvPr>
          <p:cNvSpPr txBox="1"/>
          <p:nvPr/>
        </p:nvSpPr>
        <p:spPr>
          <a:xfrm>
            <a:off x="4098372" y="54859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111AF8-C91B-B34C-9692-3329C486EF0A}"/>
              </a:ext>
            </a:extLst>
          </p:cNvPr>
          <p:cNvCxnSpPr>
            <a:cxnSpLocks/>
          </p:cNvCxnSpPr>
          <p:nvPr/>
        </p:nvCxnSpPr>
        <p:spPr>
          <a:xfrm>
            <a:off x="4947339" y="56925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9" descr="Router Clip Art">
            <a:extLst>
              <a:ext uri="{FF2B5EF4-FFF2-40B4-BE49-F238E27FC236}">
                <a16:creationId xmlns:a16="http://schemas.microsoft.com/office/drawing/2014/main" id="{7BB4B7E2-F861-F745-BBB8-C7194BCC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55" y="384355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1EFE5A8-F1B1-0144-A647-015F24E1D5DB}"/>
              </a:ext>
            </a:extLst>
          </p:cNvPr>
          <p:cNvGrpSpPr/>
          <p:nvPr/>
        </p:nvGrpSpPr>
        <p:grpSpPr>
          <a:xfrm>
            <a:off x="5079409" y="3917761"/>
            <a:ext cx="1694190" cy="379750"/>
            <a:chOff x="7779380" y="719528"/>
            <a:chExt cx="1694190" cy="37975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3DE1EB1-A72B-0B41-8500-A321061099B9}"/>
                </a:ext>
              </a:extLst>
            </p:cNvPr>
            <p:cNvCxnSpPr/>
            <p:nvPr/>
          </p:nvCxnSpPr>
          <p:spPr>
            <a:xfrm>
              <a:off x="7779380" y="71952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767E50-454C-E844-864F-A94EEC8F4481}"/>
                </a:ext>
              </a:extLst>
            </p:cNvPr>
            <p:cNvCxnSpPr/>
            <p:nvPr/>
          </p:nvCxnSpPr>
          <p:spPr>
            <a:xfrm>
              <a:off x="7779380" y="109678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1117163-D624-E94C-A196-70D70217A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9380" y="719528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7BE1007-6919-9A46-A345-9FDA3AF5F5A0}"/>
              </a:ext>
            </a:extLst>
          </p:cNvPr>
          <p:cNvSpPr/>
          <p:nvPr/>
        </p:nvSpPr>
        <p:spPr>
          <a:xfrm>
            <a:off x="6501198" y="3946749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E4320D4-4DAE-7F4F-AE43-BBA4D1A5500B}"/>
              </a:ext>
            </a:extLst>
          </p:cNvPr>
          <p:cNvSpPr/>
          <p:nvPr/>
        </p:nvSpPr>
        <p:spPr>
          <a:xfrm>
            <a:off x="6222333" y="3949031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9151B90-095A-4E47-A6BC-9CFCADB11C52}"/>
              </a:ext>
            </a:extLst>
          </p:cNvPr>
          <p:cNvSpPr/>
          <p:nvPr/>
        </p:nvSpPr>
        <p:spPr>
          <a:xfrm>
            <a:off x="5943468" y="3950582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38ACA2F-CF79-0746-BA42-A7378AEFE7E6}"/>
              </a:ext>
            </a:extLst>
          </p:cNvPr>
          <p:cNvSpPr/>
          <p:nvPr/>
        </p:nvSpPr>
        <p:spPr>
          <a:xfrm>
            <a:off x="5664603" y="3952864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0F5A7FB-406E-A14C-BDC0-AD6093D59A20}"/>
              </a:ext>
            </a:extLst>
          </p:cNvPr>
          <p:cNvSpPr/>
          <p:nvPr/>
        </p:nvSpPr>
        <p:spPr>
          <a:xfrm>
            <a:off x="5392202" y="3947051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544B7D5-D0CA-2848-9CE1-395D5E4D95BA}"/>
              </a:ext>
            </a:extLst>
          </p:cNvPr>
          <p:cNvSpPr/>
          <p:nvPr/>
        </p:nvSpPr>
        <p:spPr>
          <a:xfrm>
            <a:off x="5113337" y="3949333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DCCBD438-0F02-0D45-A1C6-355E1D616312}"/>
              </a:ext>
            </a:extLst>
          </p:cNvPr>
          <p:cNvSpPr/>
          <p:nvPr/>
        </p:nvSpPr>
        <p:spPr>
          <a:xfrm rot="5400000">
            <a:off x="5466656" y="1943343"/>
            <a:ext cx="427672" cy="8614855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C6AF3D-38DD-404B-B2A9-18AF130943F9}"/>
              </a:ext>
            </a:extLst>
          </p:cNvPr>
          <p:cNvSpPr txBox="1"/>
          <p:nvPr/>
        </p:nvSpPr>
        <p:spPr>
          <a:xfrm>
            <a:off x="5105342" y="6387973"/>
            <a:ext cx="128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C * T </a:t>
            </a:r>
          </a:p>
        </p:txBody>
      </p:sp>
    </p:spTree>
    <p:extLst>
      <p:ext uri="{BB962C8B-B14F-4D97-AF65-F5344CB8AC3E}">
        <p14:creationId xmlns:p14="http://schemas.microsoft.com/office/powerpoint/2010/main" val="1028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752478" y="301107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distributed algorithm</a:t>
            </a:r>
            <a:r>
              <a:rPr lang="en-US" sz="3200" dirty="0">
                <a:latin typeface="Helvetica" pitchFamily="2" charset="0"/>
              </a:rPr>
              <a:t> to converge to an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efficient </a:t>
            </a:r>
            <a:r>
              <a:rPr lang="en-US" sz="3200" dirty="0">
                <a:latin typeface="Helvetica" pitchFamily="2" charset="0"/>
              </a:rPr>
              <a:t>and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fair </a:t>
            </a:r>
            <a:r>
              <a:rPr lang="en-US" sz="3200" dirty="0">
                <a:latin typeface="Helvetica" pitchFamily="2" charset="0"/>
              </a:rPr>
              <a:t>outcome.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CF0762-7151-934A-B7BE-8A0F80319AD5}"/>
              </a:ext>
            </a:extLst>
          </p:cNvPr>
          <p:cNvGrpSpPr/>
          <p:nvPr/>
        </p:nvGrpSpPr>
        <p:grpSpPr>
          <a:xfrm>
            <a:off x="2327564" y="2211184"/>
            <a:ext cx="7980218" cy="1625465"/>
            <a:chOff x="612891" y="2626821"/>
            <a:chExt cx="13075746" cy="162546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4E6B71D-6467-9B4B-B3C1-1F44DC8565CD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EB6080A-3A71-294D-80A9-E0114C09F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9513512-934B-A84C-B52A-9E726FAEDD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0548E5-EA92-DD40-AFAC-AF979FF85D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0191947-E055-C543-8D1A-969FE33C82C0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78C1AD7-63A2-7E4A-9760-7CDD9D20AC8A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8F9C5BE-449D-E347-ACA6-2A6A11C9785A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54847A-5E5F-404A-A3AB-37071249856A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8CC007-B7FF-2C4A-8B56-AF35C5FF39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AB2DA0-5C76-B648-8939-D629603099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306393-EA8B-E847-82AF-AE0D31CC0E8E}"/>
              </a:ext>
            </a:extLst>
          </p:cNvPr>
          <p:cNvGrpSpPr/>
          <p:nvPr/>
        </p:nvGrpSpPr>
        <p:grpSpPr>
          <a:xfrm>
            <a:off x="2873727" y="2211184"/>
            <a:ext cx="741239" cy="1601152"/>
            <a:chOff x="2873727" y="2211184"/>
            <a:chExt cx="741239" cy="160115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1E66780-0A51-7D46-9ED3-AD1EFF1851CB}"/>
                </a:ext>
              </a:extLst>
            </p:cNvPr>
            <p:cNvSpPr/>
            <p:nvPr/>
          </p:nvSpPr>
          <p:spPr>
            <a:xfrm>
              <a:off x="3134806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E7A554D-56EE-6141-ACE6-26A627347AF1}"/>
                </a:ext>
              </a:extLst>
            </p:cNvPr>
            <p:cNvSpPr/>
            <p:nvPr/>
          </p:nvSpPr>
          <p:spPr>
            <a:xfrm>
              <a:off x="3384188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A599439-134D-6D4A-B36B-A521FE253C03}"/>
                </a:ext>
              </a:extLst>
            </p:cNvPr>
            <p:cNvSpPr/>
            <p:nvPr/>
          </p:nvSpPr>
          <p:spPr>
            <a:xfrm>
              <a:off x="2873727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B92D87-B729-E14F-B86C-655E8D6DC597}"/>
              </a:ext>
            </a:extLst>
          </p:cNvPr>
          <p:cNvGrpSpPr/>
          <p:nvPr/>
        </p:nvGrpSpPr>
        <p:grpSpPr>
          <a:xfrm>
            <a:off x="4327823" y="2896686"/>
            <a:ext cx="2899315" cy="278775"/>
            <a:chOff x="4327823" y="2896686"/>
            <a:chExt cx="2899315" cy="278775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543FFDA-64D3-594D-BD28-976391972516}"/>
                </a:ext>
              </a:extLst>
            </p:cNvPr>
            <p:cNvSpPr/>
            <p:nvPr/>
          </p:nvSpPr>
          <p:spPr>
            <a:xfrm>
              <a:off x="432782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8CE8735-072A-8548-96E6-6E7821C05D0E}"/>
                </a:ext>
              </a:extLst>
            </p:cNvPr>
            <p:cNvSpPr/>
            <p:nvPr/>
          </p:nvSpPr>
          <p:spPr>
            <a:xfrm>
              <a:off x="5301338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D06A296-7DFB-5248-B9E5-1FC93E860C16}"/>
                </a:ext>
              </a:extLst>
            </p:cNvPr>
            <p:cNvSpPr/>
            <p:nvPr/>
          </p:nvSpPr>
          <p:spPr>
            <a:xfrm>
              <a:off x="627485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693F16-4F92-F945-84C4-2D6B74D5223B}"/>
              </a:ext>
            </a:extLst>
          </p:cNvPr>
          <p:cNvGrpSpPr/>
          <p:nvPr/>
        </p:nvGrpSpPr>
        <p:grpSpPr>
          <a:xfrm>
            <a:off x="8161600" y="2211184"/>
            <a:ext cx="1736380" cy="1625465"/>
            <a:chOff x="8161600" y="2211184"/>
            <a:chExt cx="1736380" cy="1625465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C5DC9BB-F01D-924C-8726-FC63A6371922}"/>
                </a:ext>
              </a:extLst>
            </p:cNvPr>
            <p:cNvSpPr/>
            <p:nvPr/>
          </p:nvSpPr>
          <p:spPr>
            <a:xfrm>
              <a:off x="8161600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B3358B2-6F21-FD4F-8838-5CB384AA7FAC}"/>
                </a:ext>
              </a:extLst>
            </p:cNvPr>
            <p:cNvSpPr/>
            <p:nvPr/>
          </p:nvSpPr>
          <p:spPr>
            <a:xfrm>
              <a:off x="8902839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3A36ED0-4E8B-2A41-8033-DDAB0332DA06}"/>
                </a:ext>
              </a:extLst>
            </p:cNvPr>
            <p:cNvSpPr/>
            <p:nvPr/>
          </p:nvSpPr>
          <p:spPr>
            <a:xfrm>
              <a:off x="9667202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E3E4BD-8929-4240-BCEF-EE3C9A2F730A}"/>
              </a:ext>
            </a:extLst>
          </p:cNvPr>
          <p:cNvGrpSpPr/>
          <p:nvPr/>
        </p:nvGrpSpPr>
        <p:grpSpPr>
          <a:xfrm>
            <a:off x="2327564" y="4748469"/>
            <a:ext cx="7980218" cy="1625465"/>
            <a:chOff x="612891" y="2626821"/>
            <a:chExt cx="13075746" cy="162546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E1DFF4-D530-6B47-A1FF-60FEB9C33683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5013FBA-1E03-4347-BDC8-28A3547D4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7B244C8-3D76-4442-ABB2-CA82630EB0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2AA5B46-8AF0-224E-8C2A-23656BF4B2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77445E3-76FA-364F-A0D1-0E51423D2A1B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39B09F-DA88-3348-A840-DAA7703BD852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7E4A77-6440-5145-86D2-957DEEDBD8C6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C01622A-E6EF-5F46-BB1D-C4259F5268A8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725384F-97C0-414F-A7A1-F2B263C5AA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8404581-F362-0447-A4CC-21638AB5E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873E66-1F5B-4A4A-8D92-B45864D2462F}"/>
              </a:ext>
            </a:extLst>
          </p:cNvPr>
          <p:cNvGrpSpPr/>
          <p:nvPr/>
        </p:nvGrpSpPr>
        <p:grpSpPr>
          <a:xfrm>
            <a:off x="4327823" y="5430112"/>
            <a:ext cx="2254600" cy="282634"/>
            <a:chOff x="4327823" y="5430112"/>
            <a:chExt cx="2254600" cy="282634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F7E82A2D-9E24-6843-9A7F-D3BE7985AD1D}"/>
                </a:ext>
              </a:extLst>
            </p:cNvPr>
            <p:cNvSpPr/>
            <p:nvPr/>
          </p:nvSpPr>
          <p:spPr>
            <a:xfrm>
              <a:off x="4327823" y="5433971"/>
              <a:ext cx="274320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6D81287-6239-0048-8A7B-5A864B0CFBDC}"/>
                </a:ext>
              </a:extLst>
            </p:cNvPr>
            <p:cNvSpPr/>
            <p:nvPr/>
          </p:nvSpPr>
          <p:spPr>
            <a:xfrm>
              <a:off x="5317962" y="5430112"/>
              <a:ext cx="274320" cy="274320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7F9D5764-5C16-7D46-AEDD-987489B079BB}"/>
                </a:ext>
              </a:extLst>
            </p:cNvPr>
            <p:cNvSpPr/>
            <p:nvPr/>
          </p:nvSpPr>
          <p:spPr>
            <a:xfrm>
              <a:off x="6308103" y="5433971"/>
              <a:ext cx="274320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3EAE25D-B089-C94A-BBE6-0D697566298D}"/>
              </a:ext>
            </a:extLst>
          </p:cNvPr>
          <p:cNvGrpSpPr/>
          <p:nvPr/>
        </p:nvGrpSpPr>
        <p:grpSpPr>
          <a:xfrm>
            <a:off x="8161600" y="4748469"/>
            <a:ext cx="1597042" cy="1625465"/>
            <a:chOff x="8161600" y="4748469"/>
            <a:chExt cx="1597042" cy="1625465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0621E612-3E1C-2F47-AB98-55E23AB4AE78}"/>
                </a:ext>
              </a:extLst>
            </p:cNvPr>
            <p:cNvSpPr/>
            <p:nvPr/>
          </p:nvSpPr>
          <p:spPr>
            <a:xfrm>
              <a:off x="8161600" y="4772782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1CDECEE-F105-A147-BD6A-E10795D5E084}"/>
                </a:ext>
              </a:extLst>
            </p:cNvPr>
            <p:cNvSpPr/>
            <p:nvPr/>
          </p:nvSpPr>
          <p:spPr>
            <a:xfrm>
              <a:off x="8902839" y="4772782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58F551D5-562A-9040-A097-E0F1890AB47F}"/>
                </a:ext>
              </a:extLst>
            </p:cNvPr>
            <p:cNvSpPr/>
            <p:nvPr/>
          </p:nvSpPr>
          <p:spPr>
            <a:xfrm>
              <a:off x="9667202" y="4748469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52298B-9446-AD47-9E41-6AEB0F982610}"/>
              </a:ext>
            </a:extLst>
          </p:cNvPr>
          <p:cNvGrpSpPr/>
          <p:nvPr/>
        </p:nvGrpSpPr>
        <p:grpSpPr>
          <a:xfrm>
            <a:off x="2650055" y="4748469"/>
            <a:ext cx="855803" cy="1625465"/>
            <a:chOff x="2650055" y="4748469"/>
            <a:chExt cx="855803" cy="1625465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E39C618-600C-3F44-BEE3-2DC1497D5C43}"/>
                </a:ext>
              </a:extLst>
            </p:cNvPr>
            <p:cNvSpPr/>
            <p:nvPr/>
          </p:nvSpPr>
          <p:spPr>
            <a:xfrm>
              <a:off x="2650055" y="4772782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2EC51A16-30E5-9A4E-B49D-253EB5D6A519}"/>
                </a:ext>
              </a:extLst>
            </p:cNvPr>
            <p:cNvSpPr/>
            <p:nvPr/>
          </p:nvSpPr>
          <p:spPr>
            <a:xfrm>
              <a:off x="3414418" y="4748469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FE81942-C36B-D448-8FD5-B23A746EEC76}"/>
              </a:ext>
            </a:extLst>
          </p:cNvPr>
          <p:cNvSpPr txBox="1"/>
          <p:nvPr/>
        </p:nvSpPr>
        <p:spPr>
          <a:xfrm>
            <a:off x="399341" y="3988014"/>
            <a:ext cx="169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Sender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58B5CB-5725-3345-AFCD-632B04EF7764}"/>
              </a:ext>
            </a:extLst>
          </p:cNvPr>
          <p:cNvSpPr txBox="1"/>
          <p:nvPr/>
        </p:nvSpPr>
        <p:spPr>
          <a:xfrm>
            <a:off x="10307782" y="3988015"/>
            <a:ext cx="183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Receiver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600859-BA46-AC46-99A4-E99C90689959}"/>
              </a:ext>
            </a:extLst>
          </p:cNvPr>
          <p:cNvSpPr txBox="1"/>
          <p:nvPr/>
        </p:nvSpPr>
        <p:spPr>
          <a:xfrm>
            <a:off x="298723" y="1865898"/>
            <a:ext cx="202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1. Send packet burst (as allowed by window)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5FA2B69-75FF-6C48-A823-3D84A8476B54}"/>
              </a:ext>
            </a:extLst>
          </p:cNvPr>
          <p:cNvCxnSpPr/>
          <p:nvPr/>
        </p:nvCxnSpPr>
        <p:spPr>
          <a:xfrm>
            <a:off x="298723" y="2789228"/>
            <a:ext cx="235133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7E2D934-767E-714E-B249-83F82DD979AC}"/>
              </a:ext>
            </a:extLst>
          </p:cNvPr>
          <p:cNvSpPr txBox="1"/>
          <p:nvPr/>
        </p:nvSpPr>
        <p:spPr>
          <a:xfrm>
            <a:off x="2585727" y="1664598"/>
            <a:ext cx="1328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Fast link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D1A61E-BEF6-FD4A-A506-ACB1AE94C760}"/>
              </a:ext>
            </a:extLst>
          </p:cNvPr>
          <p:cNvSpPr txBox="1"/>
          <p:nvPr/>
        </p:nvSpPr>
        <p:spPr>
          <a:xfrm>
            <a:off x="4884279" y="1663070"/>
            <a:ext cx="242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Bottleneck link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BF2FE4-6BE6-5E49-A13B-3E5B90082257}"/>
              </a:ext>
            </a:extLst>
          </p:cNvPr>
          <p:cNvGrpSpPr/>
          <p:nvPr/>
        </p:nvGrpSpPr>
        <p:grpSpPr>
          <a:xfrm>
            <a:off x="4712358" y="2209156"/>
            <a:ext cx="2389616" cy="434047"/>
            <a:chOff x="4712358" y="2209156"/>
            <a:chExt cx="2389616" cy="43404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618C238-0247-D44E-8743-7D5E975DA0D3}"/>
                </a:ext>
              </a:extLst>
            </p:cNvPr>
            <p:cNvSpPr txBox="1"/>
            <p:nvPr/>
          </p:nvSpPr>
          <p:spPr>
            <a:xfrm>
              <a:off x="4712358" y="2209156"/>
              <a:ext cx="2389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Inter-packet delay T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0C2E5AB-DD69-1244-95CE-E99F9FEF3F1A}"/>
                </a:ext>
              </a:extLst>
            </p:cNvPr>
            <p:cNvCxnSpPr>
              <a:cxnSpLocks/>
            </p:cNvCxnSpPr>
            <p:nvPr/>
          </p:nvCxnSpPr>
          <p:spPr>
            <a:xfrm>
              <a:off x="5280108" y="2643203"/>
              <a:ext cx="9901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130FE5B-9F25-6146-B27D-CFC9CB4A56ED}"/>
              </a:ext>
            </a:extLst>
          </p:cNvPr>
          <p:cNvGrpSpPr/>
          <p:nvPr/>
        </p:nvGrpSpPr>
        <p:grpSpPr>
          <a:xfrm>
            <a:off x="8866513" y="1372177"/>
            <a:ext cx="990140" cy="580048"/>
            <a:chOff x="8866513" y="1372177"/>
            <a:chExt cx="990140" cy="58004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C464D9-06E0-4F4A-80F6-48C12EACCB46}"/>
                </a:ext>
              </a:extLst>
            </p:cNvPr>
            <p:cNvSpPr txBox="1"/>
            <p:nvPr/>
          </p:nvSpPr>
          <p:spPr>
            <a:xfrm>
              <a:off x="9039499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T</a:t>
              </a:r>
              <a:endParaRPr lang="en-U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F224BB5-C7DB-0245-BB53-6B15E0973D03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990140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FEBED59-09A0-5F4A-878D-6F5BF56D9353}"/>
              </a:ext>
            </a:extLst>
          </p:cNvPr>
          <p:cNvGrpSpPr/>
          <p:nvPr/>
        </p:nvGrpSpPr>
        <p:grpSpPr>
          <a:xfrm>
            <a:off x="8792451" y="3892445"/>
            <a:ext cx="990140" cy="580048"/>
            <a:chOff x="8866513" y="1372177"/>
            <a:chExt cx="990140" cy="58004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730AD70-9CF9-B14D-A584-EFE7FFB789DB}"/>
                </a:ext>
              </a:extLst>
            </p:cNvPr>
            <p:cNvSpPr txBox="1"/>
            <p:nvPr/>
          </p:nvSpPr>
          <p:spPr>
            <a:xfrm>
              <a:off x="9039499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T</a:t>
              </a:r>
              <a:endParaRPr lang="en-U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82E8ECB-2A0E-4A49-9F51-7B42F38DEC7A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990140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DED9FC7-77C4-FB4D-A932-E76DDEDE9DE6}"/>
              </a:ext>
            </a:extLst>
          </p:cNvPr>
          <p:cNvGrpSpPr/>
          <p:nvPr/>
        </p:nvGrpSpPr>
        <p:grpSpPr>
          <a:xfrm>
            <a:off x="5336595" y="4526490"/>
            <a:ext cx="990140" cy="580048"/>
            <a:chOff x="8866513" y="1372177"/>
            <a:chExt cx="990140" cy="58004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89DB56E-0B5A-BA44-A623-7E9C19E2AA47}"/>
                </a:ext>
              </a:extLst>
            </p:cNvPr>
            <p:cNvSpPr txBox="1"/>
            <p:nvPr/>
          </p:nvSpPr>
          <p:spPr>
            <a:xfrm>
              <a:off x="9039499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T</a:t>
              </a:r>
              <a:endParaRPr lang="en-U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F559C21-8BA1-B64E-A167-884E8FE2DF8A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990140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C9CD56B-E46E-EE4E-9D10-295718B8DD85}"/>
              </a:ext>
            </a:extLst>
          </p:cNvPr>
          <p:cNvGrpSpPr/>
          <p:nvPr/>
        </p:nvGrpSpPr>
        <p:grpSpPr>
          <a:xfrm>
            <a:off x="2585727" y="3921053"/>
            <a:ext cx="990140" cy="580048"/>
            <a:chOff x="8866513" y="1372177"/>
            <a:chExt cx="990140" cy="58004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132EF85-7066-0340-AC5E-5F4E7BBDE93A}"/>
                </a:ext>
              </a:extLst>
            </p:cNvPr>
            <p:cNvSpPr txBox="1"/>
            <p:nvPr/>
          </p:nvSpPr>
          <p:spPr>
            <a:xfrm>
              <a:off x="9039499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T</a:t>
              </a:r>
              <a:endParaRPr lang="en-U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0B3E4B2-D71E-E341-A8B4-1526B40DCEBE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990140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7CEC66B-6744-934E-8A00-9F0562855BC7}"/>
              </a:ext>
            </a:extLst>
          </p:cNvPr>
          <p:cNvSpPr txBox="1"/>
          <p:nvPr/>
        </p:nvSpPr>
        <p:spPr>
          <a:xfrm>
            <a:off x="10283730" y="2309025"/>
            <a:ext cx="179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2. Receive data packet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972B4D5-2D19-9240-A703-D5CBCF6112DC}"/>
              </a:ext>
            </a:extLst>
          </p:cNvPr>
          <p:cNvSpPr txBox="1"/>
          <p:nvPr/>
        </p:nvSpPr>
        <p:spPr>
          <a:xfrm>
            <a:off x="10359785" y="5865740"/>
            <a:ext cx="179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3. Send ACK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59B6F8C-2E1E-954F-9D76-17F72EB0FAD7}"/>
              </a:ext>
            </a:extLst>
          </p:cNvPr>
          <p:cNvSpPr txBox="1"/>
          <p:nvPr/>
        </p:nvSpPr>
        <p:spPr>
          <a:xfrm>
            <a:off x="319029" y="5865740"/>
            <a:ext cx="179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4. Receive ACK</a:t>
            </a: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5F1E2522-3C04-A54E-BDC7-92700DDEC89D}"/>
              </a:ext>
            </a:extLst>
          </p:cNvPr>
          <p:cNvSpPr/>
          <p:nvPr/>
        </p:nvSpPr>
        <p:spPr>
          <a:xfrm>
            <a:off x="10257905" y="3183881"/>
            <a:ext cx="964277" cy="872730"/>
          </a:xfrm>
          <a:custGeom>
            <a:avLst/>
            <a:gdLst>
              <a:gd name="connsiteX0" fmla="*/ 0 w 964277"/>
              <a:gd name="connsiteY0" fmla="*/ 8206 h 872730"/>
              <a:gd name="connsiteX1" fmla="*/ 798022 w 964277"/>
              <a:gd name="connsiteY1" fmla="*/ 124584 h 872730"/>
              <a:gd name="connsiteX2" fmla="*/ 964277 w 964277"/>
              <a:gd name="connsiteY2" fmla="*/ 872730 h 87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277" h="872730">
                <a:moveTo>
                  <a:pt x="0" y="8206"/>
                </a:moveTo>
                <a:cubicBezTo>
                  <a:pt x="318654" y="-5649"/>
                  <a:pt x="637309" y="-19503"/>
                  <a:pt x="798022" y="124584"/>
                </a:cubicBezTo>
                <a:cubicBezTo>
                  <a:pt x="958735" y="268671"/>
                  <a:pt x="961506" y="570700"/>
                  <a:pt x="964277" y="87273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1DA21A53-DC0B-764C-8723-F35BB6024F44}"/>
              </a:ext>
            </a:extLst>
          </p:cNvPr>
          <p:cNvSpPr/>
          <p:nvPr/>
        </p:nvSpPr>
        <p:spPr>
          <a:xfrm>
            <a:off x="10257905" y="4688378"/>
            <a:ext cx="961824" cy="1080655"/>
          </a:xfrm>
          <a:custGeom>
            <a:avLst/>
            <a:gdLst>
              <a:gd name="connsiteX0" fmla="*/ 947651 w 961824"/>
              <a:gd name="connsiteY0" fmla="*/ 0 h 1080655"/>
              <a:gd name="connsiteX1" fmla="*/ 831273 w 961824"/>
              <a:gd name="connsiteY1" fmla="*/ 714895 h 1080655"/>
              <a:gd name="connsiteX2" fmla="*/ 0 w 961824"/>
              <a:gd name="connsiteY2" fmla="*/ 1080655 h 108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824" h="1080655">
                <a:moveTo>
                  <a:pt x="947651" y="0"/>
                </a:moveTo>
                <a:cubicBezTo>
                  <a:pt x="968433" y="267393"/>
                  <a:pt x="989215" y="534786"/>
                  <a:pt x="831273" y="714895"/>
                </a:cubicBezTo>
                <a:cubicBezTo>
                  <a:pt x="673331" y="895004"/>
                  <a:pt x="336665" y="987829"/>
                  <a:pt x="0" y="108065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0EA7005F-2E8E-E241-974E-450919FC1E21}"/>
              </a:ext>
            </a:extLst>
          </p:cNvPr>
          <p:cNvSpPr/>
          <p:nvPr/>
        </p:nvSpPr>
        <p:spPr>
          <a:xfrm>
            <a:off x="1064029" y="4572000"/>
            <a:ext cx="1130531" cy="988616"/>
          </a:xfrm>
          <a:custGeom>
            <a:avLst/>
            <a:gdLst>
              <a:gd name="connsiteX0" fmla="*/ 1130531 w 1130531"/>
              <a:gd name="connsiteY0" fmla="*/ 964276 h 988616"/>
              <a:gd name="connsiteX1" fmla="*/ 232756 w 1130531"/>
              <a:gd name="connsiteY1" fmla="*/ 864524 h 988616"/>
              <a:gd name="connsiteX2" fmla="*/ 0 w 1130531"/>
              <a:gd name="connsiteY2" fmla="*/ 0 h 98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531" h="988616">
                <a:moveTo>
                  <a:pt x="1130531" y="964276"/>
                </a:moveTo>
                <a:cubicBezTo>
                  <a:pt x="775854" y="994756"/>
                  <a:pt x="421178" y="1025237"/>
                  <a:pt x="232756" y="864524"/>
                </a:cubicBezTo>
                <a:cubicBezTo>
                  <a:pt x="44334" y="703811"/>
                  <a:pt x="22167" y="351905"/>
                  <a:pt x="0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D0FE2970-FAE2-0A49-A858-04288717532C}"/>
              </a:ext>
            </a:extLst>
          </p:cNvPr>
          <p:cNvSpPr/>
          <p:nvPr/>
        </p:nvSpPr>
        <p:spPr>
          <a:xfrm>
            <a:off x="1080588" y="3086568"/>
            <a:ext cx="1429856" cy="820414"/>
          </a:xfrm>
          <a:custGeom>
            <a:avLst/>
            <a:gdLst>
              <a:gd name="connsiteX0" fmla="*/ 16692 w 1429856"/>
              <a:gd name="connsiteY0" fmla="*/ 820414 h 820414"/>
              <a:gd name="connsiteX1" fmla="*/ 199572 w 1429856"/>
              <a:gd name="connsiteY1" fmla="*/ 88894 h 820414"/>
              <a:gd name="connsiteX2" fmla="*/ 1429856 w 1429856"/>
              <a:gd name="connsiteY2" fmla="*/ 39017 h 82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856" h="820414">
                <a:moveTo>
                  <a:pt x="16692" y="820414"/>
                </a:moveTo>
                <a:cubicBezTo>
                  <a:pt x="-9632" y="519770"/>
                  <a:pt x="-35955" y="219127"/>
                  <a:pt x="199572" y="88894"/>
                </a:cubicBezTo>
                <a:cubicBezTo>
                  <a:pt x="435099" y="-41339"/>
                  <a:pt x="932477" y="-1161"/>
                  <a:pt x="1429856" y="39017"/>
                </a:cubicBezTo>
              </a:path>
            </a:pathLst>
          </a:custGeom>
          <a:noFill/>
          <a:ln w="25400">
            <a:solidFill>
              <a:schemeClr val="bg2">
                <a:lumMod val="9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CC71072-A124-6E4C-8015-7535A38601C4}"/>
              </a:ext>
            </a:extLst>
          </p:cNvPr>
          <p:cNvSpPr txBox="1"/>
          <p:nvPr/>
        </p:nvSpPr>
        <p:spPr>
          <a:xfrm>
            <a:off x="4692732" y="33523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8550A50-39D3-DD4F-99E7-8A2B2AF39AFA}"/>
              </a:ext>
            </a:extLst>
          </p:cNvPr>
          <p:cNvCxnSpPr>
            <a:cxnSpLocks/>
          </p:cNvCxnSpPr>
          <p:nvPr/>
        </p:nvCxnSpPr>
        <p:spPr>
          <a:xfrm>
            <a:off x="5541699" y="35589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7E1A6D4-2DB4-4944-8F8C-6DE724BE76BB}"/>
              </a:ext>
            </a:extLst>
          </p:cNvPr>
          <p:cNvSpPr txBox="1"/>
          <p:nvPr/>
        </p:nvSpPr>
        <p:spPr>
          <a:xfrm>
            <a:off x="5794105" y="6012003"/>
            <a:ext cx="102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ACKs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20EA563-BB02-2647-BEF2-27CE5FD5DE0F}"/>
              </a:ext>
            </a:extLst>
          </p:cNvPr>
          <p:cNvCxnSpPr>
            <a:cxnSpLocks/>
          </p:cNvCxnSpPr>
          <p:nvPr/>
        </p:nvCxnSpPr>
        <p:spPr>
          <a:xfrm flipH="1">
            <a:off x="4299904" y="6219184"/>
            <a:ext cx="14752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ABF6AE60-9634-6749-A647-B0D712FCD04A}"/>
              </a:ext>
            </a:extLst>
          </p:cNvPr>
          <p:cNvSpPr txBox="1"/>
          <p:nvPr/>
        </p:nvSpPr>
        <p:spPr>
          <a:xfrm>
            <a:off x="157245" y="2961381"/>
            <a:ext cx="3271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5. Send data </a:t>
            </a:r>
          </a:p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ACK clocking</a:t>
            </a:r>
          </a:p>
        </p:txBody>
      </p:sp>
      <p:pic>
        <p:nvPicPr>
          <p:cNvPr id="82" name="Picture 81" descr="A group of people outside a building&#10;&#10;Description automatically generated">
            <a:extLst>
              <a:ext uri="{FF2B5EF4-FFF2-40B4-BE49-F238E27FC236}">
                <a16:creationId xmlns:a16="http://schemas.microsoft.com/office/drawing/2014/main" id="{0A265CB3-43F9-8C44-9860-20B9E877C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5" y="3106147"/>
            <a:ext cx="4243588" cy="170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53" grpId="0"/>
      <p:bldP spid="69" grpId="0"/>
      <p:bldP spid="70" grpId="0"/>
      <p:bldP spid="71" grpId="0"/>
      <p:bldP spid="72" grpId="0" animBg="1"/>
      <p:bldP spid="73" grpId="0" animBg="1"/>
      <p:bldP spid="74" grpId="0" animBg="1"/>
      <p:bldP spid="75" grpId="0" animBg="1"/>
      <p:bldP spid="76" grpId="0"/>
      <p:bldP spid="78" grpId="0"/>
      <p:bldP spid="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0F06-BA86-B447-973E-C021D018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buffers and the max </a:t>
            </a:r>
            <a:r>
              <a:rPr lang="en-US" dirty="0" err="1">
                <a:latin typeface="Courier" pitchFamily="2" charset="0"/>
              </a:rPr>
              <a:t>cwnd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BAC22-67DD-C14F-B162-2A4DEC1A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09960" cy="4834255"/>
          </a:xfrm>
        </p:spPr>
        <p:txBody>
          <a:bodyPr>
            <a:normAutofit/>
          </a:bodyPr>
          <a:lstStyle/>
          <a:p>
            <a:r>
              <a:rPr lang="en-US" dirty="0"/>
              <a:t>Router buffer memory is finite: queues can only be so long</a:t>
            </a:r>
          </a:p>
          <a:p>
            <a:pPr lvl="1"/>
            <a:r>
              <a:rPr lang="en-US" dirty="0"/>
              <a:t>If the router buffer size is B, there is at most B data waiting in the queue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 increases beyond C * T + B, data is dropped!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ABAC56-1BED-FF4F-A811-C984CF215DEB}"/>
              </a:ext>
            </a:extLst>
          </p:cNvPr>
          <p:cNvGrpSpPr/>
          <p:nvPr/>
        </p:nvGrpSpPr>
        <p:grpSpPr>
          <a:xfrm>
            <a:off x="1733204" y="4344784"/>
            <a:ext cx="7980218" cy="1625465"/>
            <a:chOff x="612891" y="2626821"/>
            <a:chExt cx="13075746" cy="1625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BB57F66-9398-384F-B36B-E41B1544D612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6C1AE6D-71A1-4644-B41E-D2E8F90EF1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C4FE5A-7089-8144-ADC4-67403FD6FA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A1AC47-D7DA-CF4B-825D-E7DABFE251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90634-6376-594D-998A-F611C988FBDE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8847420-95E3-D14D-AD2A-33E2FA0EF768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0EF009-0032-CF47-BE51-3515D86DB9AA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31CBE80-0797-2C4C-889A-01CBBADB8371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24F1A5-33E1-CC42-B6CE-A7D0B0C43F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621280-2F7F-1449-A76E-CFA27E759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DFF740-B3DC-FB45-B1EA-6E9E4F97B98A}"/>
              </a:ext>
            </a:extLst>
          </p:cNvPr>
          <p:cNvGrpSpPr/>
          <p:nvPr/>
        </p:nvGrpSpPr>
        <p:grpSpPr>
          <a:xfrm>
            <a:off x="2279367" y="4344784"/>
            <a:ext cx="741239" cy="1601152"/>
            <a:chOff x="2873727" y="2211184"/>
            <a:chExt cx="741239" cy="160115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6815EED-640B-DD4A-B7F7-B22120BC16D0}"/>
                </a:ext>
              </a:extLst>
            </p:cNvPr>
            <p:cNvSpPr/>
            <p:nvPr/>
          </p:nvSpPr>
          <p:spPr>
            <a:xfrm>
              <a:off x="3134806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C26EFF6-398F-6741-831B-98541B28BE34}"/>
                </a:ext>
              </a:extLst>
            </p:cNvPr>
            <p:cNvSpPr/>
            <p:nvPr/>
          </p:nvSpPr>
          <p:spPr>
            <a:xfrm>
              <a:off x="3384188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99E2B2F-9F26-3348-83E1-25F7C991CA96}"/>
                </a:ext>
              </a:extLst>
            </p:cNvPr>
            <p:cNvSpPr/>
            <p:nvPr/>
          </p:nvSpPr>
          <p:spPr>
            <a:xfrm>
              <a:off x="2873727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C203B0-5006-5A42-BFE2-73ED75FE1B75}"/>
              </a:ext>
            </a:extLst>
          </p:cNvPr>
          <p:cNvGrpSpPr/>
          <p:nvPr/>
        </p:nvGrpSpPr>
        <p:grpSpPr>
          <a:xfrm>
            <a:off x="3733463" y="5030286"/>
            <a:ext cx="2899315" cy="278775"/>
            <a:chOff x="4327823" y="2896686"/>
            <a:chExt cx="2899315" cy="278775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CC22F4F-16DD-6842-9C4A-703B2D805CD5}"/>
                </a:ext>
              </a:extLst>
            </p:cNvPr>
            <p:cNvSpPr/>
            <p:nvPr/>
          </p:nvSpPr>
          <p:spPr>
            <a:xfrm>
              <a:off x="432782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9D5E59B5-77FD-7346-912C-D5FFAD45552A}"/>
                </a:ext>
              </a:extLst>
            </p:cNvPr>
            <p:cNvSpPr/>
            <p:nvPr/>
          </p:nvSpPr>
          <p:spPr>
            <a:xfrm>
              <a:off x="5301338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77A781-1A01-7141-A62C-BB6C54B306C9}"/>
                </a:ext>
              </a:extLst>
            </p:cNvPr>
            <p:cNvSpPr/>
            <p:nvPr/>
          </p:nvSpPr>
          <p:spPr>
            <a:xfrm>
              <a:off x="627485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BDA2C2-0448-B449-8413-32433A5B727C}"/>
              </a:ext>
            </a:extLst>
          </p:cNvPr>
          <p:cNvGrpSpPr/>
          <p:nvPr/>
        </p:nvGrpSpPr>
        <p:grpSpPr>
          <a:xfrm>
            <a:off x="7567240" y="4344784"/>
            <a:ext cx="1736380" cy="1625465"/>
            <a:chOff x="8161600" y="2211184"/>
            <a:chExt cx="1736380" cy="1625465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137067A-78EB-A145-B62A-8BE769D25117}"/>
                </a:ext>
              </a:extLst>
            </p:cNvPr>
            <p:cNvSpPr/>
            <p:nvPr/>
          </p:nvSpPr>
          <p:spPr>
            <a:xfrm>
              <a:off x="8161600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4F56F7C-FB05-E048-9716-B76BB7FE8C6B}"/>
                </a:ext>
              </a:extLst>
            </p:cNvPr>
            <p:cNvSpPr/>
            <p:nvPr/>
          </p:nvSpPr>
          <p:spPr>
            <a:xfrm>
              <a:off x="8902839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9D78FBA-E41B-BD44-B515-62054BA288D5}"/>
                </a:ext>
              </a:extLst>
            </p:cNvPr>
            <p:cNvSpPr/>
            <p:nvPr/>
          </p:nvSpPr>
          <p:spPr>
            <a:xfrm>
              <a:off x="9667202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418A939-08A3-394E-AB9E-7FCAA403A4ED}"/>
              </a:ext>
            </a:extLst>
          </p:cNvPr>
          <p:cNvSpPr txBox="1"/>
          <p:nvPr/>
        </p:nvSpPr>
        <p:spPr>
          <a:xfrm>
            <a:off x="4098372" y="54859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111AF8-C91B-B34C-9692-3329C486EF0A}"/>
              </a:ext>
            </a:extLst>
          </p:cNvPr>
          <p:cNvCxnSpPr>
            <a:cxnSpLocks/>
          </p:cNvCxnSpPr>
          <p:nvPr/>
        </p:nvCxnSpPr>
        <p:spPr>
          <a:xfrm>
            <a:off x="4947339" y="56925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9" descr="Router Clip Art">
            <a:extLst>
              <a:ext uri="{FF2B5EF4-FFF2-40B4-BE49-F238E27FC236}">
                <a16:creationId xmlns:a16="http://schemas.microsoft.com/office/drawing/2014/main" id="{7BB4B7E2-F861-F745-BBB8-C7194BCC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55" y="384355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1EFE5A8-F1B1-0144-A647-015F24E1D5DB}"/>
              </a:ext>
            </a:extLst>
          </p:cNvPr>
          <p:cNvGrpSpPr/>
          <p:nvPr/>
        </p:nvGrpSpPr>
        <p:grpSpPr>
          <a:xfrm>
            <a:off x="5079409" y="3917761"/>
            <a:ext cx="1694190" cy="379750"/>
            <a:chOff x="7779380" y="719528"/>
            <a:chExt cx="1694190" cy="37975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3DE1EB1-A72B-0B41-8500-A321061099B9}"/>
                </a:ext>
              </a:extLst>
            </p:cNvPr>
            <p:cNvCxnSpPr/>
            <p:nvPr/>
          </p:nvCxnSpPr>
          <p:spPr>
            <a:xfrm>
              <a:off x="7779380" y="71952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767E50-454C-E844-864F-A94EEC8F4481}"/>
                </a:ext>
              </a:extLst>
            </p:cNvPr>
            <p:cNvCxnSpPr/>
            <p:nvPr/>
          </p:nvCxnSpPr>
          <p:spPr>
            <a:xfrm>
              <a:off x="7779380" y="109678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1117163-D624-E94C-A196-70D70217A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9380" y="719528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7BE1007-6919-9A46-A345-9FDA3AF5F5A0}"/>
              </a:ext>
            </a:extLst>
          </p:cNvPr>
          <p:cNvSpPr/>
          <p:nvPr/>
        </p:nvSpPr>
        <p:spPr>
          <a:xfrm>
            <a:off x="6501198" y="3946749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E4320D4-4DAE-7F4F-AE43-BBA4D1A5500B}"/>
              </a:ext>
            </a:extLst>
          </p:cNvPr>
          <p:cNvSpPr/>
          <p:nvPr/>
        </p:nvSpPr>
        <p:spPr>
          <a:xfrm>
            <a:off x="6222333" y="3949031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9151B90-095A-4E47-A6BC-9CFCADB11C52}"/>
              </a:ext>
            </a:extLst>
          </p:cNvPr>
          <p:cNvSpPr/>
          <p:nvPr/>
        </p:nvSpPr>
        <p:spPr>
          <a:xfrm>
            <a:off x="5943468" y="3950582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38ACA2F-CF79-0746-BA42-A7378AEFE7E6}"/>
              </a:ext>
            </a:extLst>
          </p:cNvPr>
          <p:cNvSpPr/>
          <p:nvPr/>
        </p:nvSpPr>
        <p:spPr>
          <a:xfrm>
            <a:off x="5664603" y="3952864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0F5A7FB-406E-A14C-BDC0-AD6093D59A20}"/>
              </a:ext>
            </a:extLst>
          </p:cNvPr>
          <p:cNvSpPr/>
          <p:nvPr/>
        </p:nvSpPr>
        <p:spPr>
          <a:xfrm>
            <a:off x="5392202" y="3947051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544B7D5-D0CA-2848-9CE1-395D5E4D95BA}"/>
              </a:ext>
            </a:extLst>
          </p:cNvPr>
          <p:cNvSpPr/>
          <p:nvPr/>
        </p:nvSpPr>
        <p:spPr>
          <a:xfrm>
            <a:off x="5113337" y="3949333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97D7A437-0A55-8C4A-9270-8B7EFE986C65}"/>
              </a:ext>
            </a:extLst>
          </p:cNvPr>
          <p:cNvSpPr/>
          <p:nvPr/>
        </p:nvSpPr>
        <p:spPr>
          <a:xfrm rot="5400000">
            <a:off x="5466656" y="1943343"/>
            <a:ext cx="427672" cy="8614855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D33D5-93F4-B24F-BB0F-8E477D069998}"/>
              </a:ext>
            </a:extLst>
          </p:cNvPr>
          <p:cNvSpPr txBox="1"/>
          <p:nvPr/>
        </p:nvSpPr>
        <p:spPr>
          <a:xfrm>
            <a:off x="5105342" y="6387973"/>
            <a:ext cx="128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C * T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586238-2298-1C4A-834F-5B05D08BF6D1}"/>
              </a:ext>
            </a:extLst>
          </p:cNvPr>
          <p:cNvSpPr txBox="1"/>
          <p:nvPr/>
        </p:nvSpPr>
        <p:spPr>
          <a:xfrm>
            <a:off x="5694509" y="4466101"/>
            <a:ext cx="44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B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B1C8AA1-19C4-624C-9EA9-414BC7E269F1}"/>
              </a:ext>
            </a:extLst>
          </p:cNvPr>
          <p:cNvCxnSpPr/>
          <p:nvPr/>
        </p:nvCxnSpPr>
        <p:spPr>
          <a:xfrm>
            <a:off x="5079409" y="4450769"/>
            <a:ext cx="1731824" cy="0"/>
          </a:xfrm>
          <a:prstGeom prst="straightConnector1">
            <a:avLst/>
          </a:prstGeom>
          <a:ln w="50800">
            <a:solidFill>
              <a:srgbClr val="C0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09EA3F-9D5E-1449-ACF3-002EC00B0FE3}"/>
              </a:ext>
            </a:extLst>
          </p:cNvPr>
          <p:cNvSpPr/>
          <p:nvPr/>
        </p:nvSpPr>
        <p:spPr>
          <a:xfrm>
            <a:off x="7203939" y="3748658"/>
            <a:ext cx="272401" cy="316949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33CDBA0-C474-234E-82EC-3D777BDA8B0D}"/>
              </a:ext>
            </a:extLst>
          </p:cNvPr>
          <p:cNvSpPr/>
          <p:nvPr/>
        </p:nvSpPr>
        <p:spPr>
          <a:xfrm>
            <a:off x="7101738" y="3870716"/>
            <a:ext cx="272401" cy="316949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1940421-C8E9-A54C-BA16-3D9B1C0B81FE}"/>
              </a:ext>
            </a:extLst>
          </p:cNvPr>
          <p:cNvSpPr/>
          <p:nvPr/>
        </p:nvSpPr>
        <p:spPr>
          <a:xfrm>
            <a:off x="6989695" y="3978064"/>
            <a:ext cx="272401" cy="316949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7BBB-70EF-8540-A096-24AD86D5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E2074-1BC6-F649-8F93-06528C51B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Bandwidth-Delay Product (BDP) governs the window size of a single flow at steady state</a:t>
            </a:r>
          </a:p>
          <a:p>
            <a:endParaRPr lang="en-US" dirty="0"/>
          </a:p>
          <a:p>
            <a:r>
              <a:rPr lang="en-US" dirty="0"/>
              <a:t>The bottleneck router buffer size governs how much the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can exceed the BDP before packet drops occur</a:t>
            </a:r>
          </a:p>
        </p:txBody>
      </p:sp>
    </p:spTree>
    <p:extLst>
      <p:ext uri="{BB962C8B-B14F-4D97-AF65-F5344CB8AC3E}">
        <p14:creationId xmlns:p14="http://schemas.microsoft.com/office/powerpoint/2010/main" val="6711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5DE5-0215-DE4E-A88A-089C6746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and Reacting to Packet Loss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AF692-8E19-D645-B4B7-210A28472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20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CFCE-30A9-B347-929F-10BA7B6E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packet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33BF-2EF4-DE4E-9397-62F8D5D1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916138"/>
          </a:xfrm>
        </p:spPr>
        <p:txBody>
          <a:bodyPr>
            <a:normAutofit/>
          </a:bodyPr>
          <a:lstStyle/>
          <a:p>
            <a:r>
              <a:rPr lang="en-US" dirty="0"/>
              <a:t>So far, all the algorithms we’ve studied have a coarse loss detection mechanism: RTO timer expiration</a:t>
            </a:r>
          </a:p>
          <a:p>
            <a:pPr lvl="1"/>
            <a:r>
              <a:rPr lang="en-US" dirty="0"/>
              <a:t>Let the RTO expire, drop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all the way to 1 MSS</a:t>
            </a:r>
          </a:p>
          <a:p>
            <a:endParaRPr lang="en-US" dirty="0"/>
          </a:p>
          <a:p>
            <a:r>
              <a:rPr lang="en-US" dirty="0"/>
              <a:t>Analogy: you’re driving a car</a:t>
            </a:r>
          </a:p>
          <a:p>
            <a:pPr lvl="1"/>
            <a:r>
              <a:rPr lang="en-US" dirty="0"/>
              <a:t>You’re waiting until the next car in front is super close to you (RTO) and then hitting the brakes really hard (set </a:t>
            </a:r>
            <a:r>
              <a:rPr lang="en-US" dirty="0" err="1"/>
              <a:t>cwnd</a:t>
            </a:r>
            <a:r>
              <a:rPr lang="en-US" dirty="0"/>
              <a:t> := 1)</a:t>
            </a:r>
          </a:p>
          <a:p>
            <a:pPr lvl="1"/>
            <a:r>
              <a:rPr lang="en-US" dirty="0"/>
              <a:t>Q: Can you see obstacles from afar and slow down proportionately?</a:t>
            </a:r>
          </a:p>
          <a:p>
            <a:endParaRPr lang="en-US" dirty="0"/>
          </a:p>
          <a:p>
            <a:r>
              <a:rPr lang="en-US" dirty="0"/>
              <a:t>That is, can the sender see packet loss coming in advance?</a:t>
            </a:r>
          </a:p>
          <a:p>
            <a:pPr lvl="1"/>
            <a:r>
              <a:rPr lang="en-US" dirty="0"/>
              <a:t>And reduce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more gently?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6DBCE-C46C-B841-B3B5-FB9328DF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detect loss earlier than RTO?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A993C-63D9-0C4C-8727-A19EB3D0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02505" cy="4952365"/>
          </a:xfrm>
        </p:spPr>
        <p:txBody>
          <a:bodyPr>
            <a:normAutofit/>
          </a:bodyPr>
          <a:lstStyle/>
          <a:p>
            <a:r>
              <a:rPr lang="en-US" dirty="0"/>
              <a:t>Key idea: use the information in the ACKs. </a:t>
            </a:r>
            <a:r>
              <a:rPr lang="en-US" dirty="0">
                <a:solidFill>
                  <a:srgbClr val="C00000"/>
                </a:solidFill>
              </a:rPr>
              <a:t>How?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Suppose successive (cumulative) ACKs contain the same ACK#</a:t>
            </a:r>
          </a:p>
          <a:p>
            <a:pPr lvl="1"/>
            <a:r>
              <a:rPr lang="en-US" dirty="0"/>
              <a:t>Also called </a:t>
            </a:r>
            <a:r>
              <a:rPr lang="en-US" dirty="0">
                <a:solidFill>
                  <a:srgbClr val="C00000"/>
                </a:solidFill>
              </a:rPr>
              <a:t>duplicate ACKs</a:t>
            </a:r>
          </a:p>
          <a:p>
            <a:pPr lvl="1"/>
            <a:r>
              <a:rPr lang="en-US" dirty="0"/>
              <a:t>Occur when network is reordering packets, or one (but not most) packets in the window were lost</a:t>
            </a:r>
          </a:p>
          <a:p>
            <a:pPr lvl="1"/>
            <a:endParaRPr lang="en-US" dirty="0"/>
          </a:p>
          <a:p>
            <a:r>
              <a:rPr lang="en-US" dirty="0"/>
              <a:t>Reduce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when you see many duplicate ACKs</a:t>
            </a:r>
          </a:p>
          <a:p>
            <a:pPr lvl="1"/>
            <a:r>
              <a:rPr lang="en-US" dirty="0"/>
              <a:t>Consider many dup ACKs a strong indication that packet was lost</a:t>
            </a:r>
          </a:p>
          <a:p>
            <a:pPr lvl="1"/>
            <a:r>
              <a:rPr lang="en-US" dirty="0"/>
              <a:t>Default threshold: 3 dup ACKs, i.e., </a:t>
            </a:r>
            <a:r>
              <a:rPr lang="en-US" dirty="0">
                <a:solidFill>
                  <a:srgbClr val="C00000"/>
                </a:solidFill>
              </a:rPr>
              <a:t>triple duplicate ACK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Make </a:t>
            </a:r>
            <a:r>
              <a:rPr lang="en-US" dirty="0" err="1">
                <a:solidFill>
                  <a:srgbClr val="C00000"/>
                </a:solidFill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 reduction gentler than setting </a:t>
            </a:r>
            <a:r>
              <a:rPr lang="en-US" dirty="0" err="1">
                <a:solidFill>
                  <a:srgbClr val="C00000"/>
                </a:solidFill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 = 1; recover faster</a:t>
            </a:r>
          </a:p>
        </p:txBody>
      </p:sp>
    </p:spTree>
    <p:extLst>
      <p:ext uri="{BB962C8B-B14F-4D97-AF65-F5344CB8AC3E}">
        <p14:creationId xmlns:p14="http://schemas.microsoft.com/office/powerpoint/2010/main" val="25810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9A6-F09B-CE47-8EAE-183C8DD2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Retransmit &amp; Fast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64D0E-DBE3-FE4C-9E3C-94FC56ADB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87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EE51-4C03-B44C-93A2-EF63527E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Distinction: In-flight versus window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71CF8-4B35-8649-A6B2-2ED4ECBB38BF}"/>
              </a:ext>
            </a:extLst>
          </p:cNvPr>
          <p:cNvSpPr txBox="1"/>
          <p:nvPr/>
        </p:nvSpPr>
        <p:spPr>
          <a:xfrm>
            <a:off x="838200" y="169068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So far, window and in-flight referred to the same data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Fast retransmit &amp; fast recovery differentiate the two notions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B65598-4BAF-8647-8785-B236B8E8A228}"/>
              </a:ext>
            </a:extLst>
          </p:cNvPr>
          <p:cNvGrpSpPr/>
          <p:nvPr/>
        </p:nvGrpSpPr>
        <p:grpSpPr>
          <a:xfrm>
            <a:off x="1262033" y="4288317"/>
            <a:ext cx="4098976" cy="493632"/>
            <a:chOff x="2038352" y="4479756"/>
            <a:chExt cx="7478713" cy="636306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AFEDCA90-2546-BB4D-A1AF-809C87328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8352" y="4479756"/>
              <a:ext cx="7478713" cy="636306"/>
              <a:chOff x="514350" y="4883611"/>
              <a:chExt cx="7479030" cy="635679"/>
            </a:xfrm>
          </p:grpSpPr>
          <p:sp>
            <p:nvSpPr>
              <p:cNvPr id="18" name="Rectangle 1">
                <a:extLst>
                  <a:ext uri="{FF2B5EF4-FFF2-40B4-BE49-F238E27FC236}">
                    <a16:creationId xmlns:a16="http://schemas.microsoft.com/office/drawing/2014/main" id="{6DEF4E3B-0B3B-0649-93C3-1E2BDA731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730" y="4883612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D54AA17-2CA5-A64B-A32F-0A51C4624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340" y="4887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0F942F9-D422-8A4B-A1A1-5BBC59097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720" y="4883611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C1E150-9344-FE4B-80E5-A4F6C20E0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100" y="488973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CF9B829-6ECC-984E-83AB-AAF9D4919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480" y="488592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FD09D9-05D0-474B-BEEA-B3BA254AD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5859" y="4883613"/>
                <a:ext cx="754379" cy="63567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01B6607-C28A-A849-9181-D3BBB6302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0240" y="488823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2E6217-5BA2-FD44-BE56-EEA5F43F8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62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C39D8DF-1616-BD40-93C9-5656BC0AA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001" y="4883612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9F66B73-8C06-2D4A-8173-9073C9EF3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35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CE6918-C584-C342-A1BD-46615EF208C2}"/>
                </a:ext>
              </a:extLst>
            </p:cNvPr>
            <p:cNvSpPr txBox="1"/>
            <p:nvPr/>
          </p:nvSpPr>
          <p:spPr>
            <a:xfrm>
              <a:off x="2242315" y="456091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EAD086-9850-9140-8461-9EDE2B870E0C}"/>
                </a:ext>
              </a:extLst>
            </p:cNvPr>
            <p:cNvSpPr txBox="1"/>
            <p:nvPr/>
          </p:nvSpPr>
          <p:spPr>
            <a:xfrm>
              <a:off x="2925286" y="456854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AA594F-36ED-1049-8304-F1D36DC37322}"/>
                </a:ext>
              </a:extLst>
            </p:cNvPr>
            <p:cNvSpPr txBox="1"/>
            <p:nvPr/>
          </p:nvSpPr>
          <p:spPr>
            <a:xfrm>
              <a:off x="3640658" y="457782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6B1B1C-3382-CD4A-B01C-E5738AE8F8F4}"/>
                </a:ext>
              </a:extLst>
            </p:cNvPr>
            <p:cNvSpPr txBox="1"/>
            <p:nvPr/>
          </p:nvSpPr>
          <p:spPr>
            <a:xfrm>
              <a:off x="4343508" y="456557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A8F870-AD4F-3345-AFBC-43E65529070E}"/>
                </a:ext>
              </a:extLst>
            </p:cNvPr>
            <p:cNvSpPr txBox="1"/>
            <p:nvPr/>
          </p:nvSpPr>
          <p:spPr>
            <a:xfrm>
              <a:off x="5159214" y="4570193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95F874-5DD5-654F-87CD-F83E9C84F053}"/>
                </a:ext>
              </a:extLst>
            </p:cNvPr>
            <p:cNvSpPr txBox="1"/>
            <p:nvPr/>
          </p:nvSpPr>
          <p:spPr>
            <a:xfrm>
              <a:off x="5842186" y="457782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609B25-FACB-994B-8309-2DA2ED909ECB}"/>
                </a:ext>
              </a:extLst>
            </p:cNvPr>
            <p:cNvSpPr txBox="1"/>
            <p:nvPr/>
          </p:nvSpPr>
          <p:spPr>
            <a:xfrm>
              <a:off x="6631205" y="4587103"/>
              <a:ext cx="3418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FC94F6-B525-8C44-828F-ADE983EFA393}"/>
                </a:ext>
              </a:extLst>
            </p:cNvPr>
            <p:cNvSpPr txBox="1"/>
            <p:nvPr/>
          </p:nvSpPr>
          <p:spPr>
            <a:xfrm>
              <a:off x="7397532" y="458377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9ADBDA-45AD-B04B-A2CB-1DF8FCD32C98}"/>
                </a:ext>
              </a:extLst>
            </p:cNvPr>
            <p:cNvSpPr txBox="1"/>
            <p:nvPr/>
          </p:nvSpPr>
          <p:spPr>
            <a:xfrm>
              <a:off x="8934505" y="4576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2FFA0B-DCE0-7B42-AD80-6C1C2A9F8953}"/>
                </a:ext>
              </a:extLst>
            </p:cNvPr>
            <p:cNvSpPr txBox="1"/>
            <p:nvPr/>
          </p:nvSpPr>
          <p:spPr>
            <a:xfrm>
              <a:off x="8152786" y="4569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29181C-F3A2-FF42-92A2-ACCB9D05B3A1}"/>
              </a:ext>
            </a:extLst>
          </p:cNvPr>
          <p:cNvGrpSpPr/>
          <p:nvPr/>
        </p:nvGrpSpPr>
        <p:grpSpPr>
          <a:xfrm>
            <a:off x="1043127" y="4888651"/>
            <a:ext cx="2271948" cy="1189758"/>
            <a:chOff x="2265162" y="5155302"/>
            <a:chExt cx="2065510" cy="11422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2F8308-4C5F-2242-B276-E38396B016BE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72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A4E3CAC-DC4E-6348-81CB-F518623B610A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DEEEFA-0F2C-D14A-BA67-73BC96BFDB88}"/>
              </a:ext>
            </a:extLst>
          </p:cNvPr>
          <p:cNvGrpSpPr/>
          <p:nvPr/>
        </p:nvGrpSpPr>
        <p:grpSpPr>
          <a:xfrm>
            <a:off x="3506723" y="4903060"/>
            <a:ext cx="2271948" cy="1140442"/>
            <a:chOff x="2265162" y="5155302"/>
            <a:chExt cx="2065510" cy="109492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DD86D24-17B6-8047-854F-8DD007A7B7E5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transmitted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727D221-F317-624C-89CA-13CC8913C833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D037712-7C05-644E-80F0-D27AF2D51978}"/>
              </a:ext>
            </a:extLst>
          </p:cNvPr>
          <p:cNvSpPr txBox="1"/>
          <p:nvPr/>
        </p:nvSpPr>
        <p:spPr>
          <a:xfrm>
            <a:off x="1851207" y="3035134"/>
            <a:ext cx="383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Helvetica" pitchFamily="2" charset="0"/>
              </a:rPr>
              <a:t>cwnd</a:t>
            </a:r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 = 6</a:t>
            </a:r>
            <a:endParaRPr lang="en-US" sz="3600" dirty="0">
              <a:latin typeface="Helvetica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53C1486-2BC3-A540-A269-FE0D88D2FA80}"/>
              </a:ext>
            </a:extLst>
          </p:cNvPr>
          <p:cNvCxnSpPr>
            <a:cxnSpLocks/>
          </p:cNvCxnSpPr>
          <p:nvPr/>
        </p:nvCxnSpPr>
        <p:spPr>
          <a:xfrm>
            <a:off x="2466877" y="3845616"/>
            <a:ext cx="2480684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2">
            <a:extLst>
              <a:ext uri="{FF2B5EF4-FFF2-40B4-BE49-F238E27FC236}">
                <a16:creationId xmlns:a16="http://schemas.microsoft.com/office/drawing/2014/main" id="{1AB4ACDB-A045-0F4E-9FB1-12C1ABFC286E}"/>
              </a:ext>
            </a:extLst>
          </p:cNvPr>
          <p:cNvGrpSpPr>
            <a:grpSpLocks/>
          </p:cNvGrpSpPr>
          <p:nvPr/>
        </p:nvGrpSpPr>
        <p:grpSpPr bwMode="auto">
          <a:xfrm>
            <a:off x="6554663" y="4288317"/>
            <a:ext cx="4098976" cy="493632"/>
            <a:chOff x="514350" y="4883611"/>
            <a:chExt cx="7479030" cy="635679"/>
          </a:xfrm>
        </p:grpSpPr>
        <p:sp>
          <p:nvSpPr>
            <p:cNvPr id="49" name="Rectangle 1">
              <a:extLst>
                <a:ext uri="{FF2B5EF4-FFF2-40B4-BE49-F238E27FC236}">
                  <a16:creationId xmlns:a16="http://schemas.microsoft.com/office/drawing/2014/main" id="{44E2B962-2F9C-6045-BFAB-09C22B99C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730" y="4883612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EA39427-BCFA-E042-9AB9-D1809F1A3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340" y="4887420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1357221-2081-4E4F-9A7E-D025F5C8E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720" y="4883611"/>
              <a:ext cx="754379" cy="63417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AC6ABCB-8CB0-594D-86E9-329D6AE3C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100" y="4889731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B5AA6B-57D9-3C4D-898C-E58063D44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480" y="4885921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30C7A29-E825-BB4F-A5E3-408B0E8AF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859" y="4883613"/>
              <a:ext cx="754379" cy="63567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D23E11-FEFA-4640-A613-73EFF0CA9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0240" y="4888230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C75187-10BF-1646-862E-A18325381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4620" y="4884420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59A9084-2894-A649-96D8-163BF709D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1" y="4883612"/>
              <a:ext cx="754379" cy="63417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5E748D1-9B02-1045-8ECF-C07DAABDC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350" y="4884420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D20711B-4B95-B445-BE5D-3F0F60D1E900}"/>
              </a:ext>
            </a:extLst>
          </p:cNvPr>
          <p:cNvSpPr txBox="1"/>
          <p:nvPr/>
        </p:nvSpPr>
        <p:spPr>
          <a:xfrm>
            <a:off x="6666452" y="4351275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2979D7-8BC7-5548-B9C9-796DF135D583}"/>
              </a:ext>
            </a:extLst>
          </p:cNvPr>
          <p:cNvSpPr txBox="1"/>
          <p:nvPr/>
        </p:nvSpPr>
        <p:spPr>
          <a:xfrm>
            <a:off x="7040779" y="4357194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816C73-2568-1E47-A1CB-AF225886601B}"/>
              </a:ext>
            </a:extLst>
          </p:cNvPr>
          <p:cNvSpPr txBox="1"/>
          <p:nvPr/>
        </p:nvSpPr>
        <p:spPr>
          <a:xfrm>
            <a:off x="7432864" y="4364393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617005-AE1F-334E-82D9-39E9183E413B}"/>
              </a:ext>
            </a:extLst>
          </p:cNvPr>
          <p:cNvSpPr txBox="1"/>
          <p:nvPr/>
        </p:nvSpPr>
        <p:spPr>
          <a:xfrm>
            <a:off x="7818086" y="4354890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EE7389-451B-5949-8AC2-21FC6DCBED3E}"/>
              </a:ext>
            </a:extLst>
          </p:cNvPr>
          <p:cNvSpPr txBox="1"/>
          <p:nvPr/>
        </p:nvSpPr>
        <p:spPr>
          <a:xfrm>
            <a:off x="8265163" y="4358476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B8757D-5548-954D-A269-86B2AEF8342D}"/>
              </a:ext>
            </a:extLst>
          </p:cNvPr>
          <p:cNvSpPr txBox="1"/>
          <p:nvPr/>
        </p:nvSpPr>
        <p:spPr>
          <a:xfrm>
            <a:off x="8639490" y="4364394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261CD1-959E-1F4B-AE94-F00FC3BD76BD}"/>
              </a:ext>
            </a:extLst>
          </p:cNvPr>
          <p:cNvSpPr txBox="1"/>
          <p:nvPr/>
        </p:nvSpPr>
        <p:spPr>
          <a:xfrm>
            <a:off x="9071940" y="4371594"/>
            <a:ext cx="187379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21C5AB-AF32-8F49-BA47-FE054B8296A7}"/>
              </a:ext>
            </a:extLst>
          </p:cNvPr>
          <p:cNvSpPr txBox="1"/>
          <p:nvPr/>
        </p:nvSpPr>
        <p:spPr>
          <a:xfrm>
            <a:off x="9491953" y="4369009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A39E0C-DDE9-6642-AC5B-FA287BEC5090}"/>
              </a:ext>
            </a:extLst>
          </p:cNvPr>
          <p:cNvSpPr txBox="1"/>
          <p:nvPr/>
        </p:nvSpPr>
        <p:spPr>
          <a:xfrm>
            <a:off x="10334346" y="4363616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EA29ED-43FE-874B-9E90-CAC436BF4621}"/>
              </a:ext>
            </a:extLst>
          </p:cNvPr>
          <p:cNvSpPr txBox="1"/>
          <p:nvPr/>
        </p:nvSpPr>
        <p:spPr>
          <a:xfrm>
            <a:off x="9905897" y="4358185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F0C108-6ED7-0B45-A784-3DF1D12EE0E8}"/>
              </a:ext>
            </a:extLst>
          </p:cNvPr>
          <p:cNvSpPr txBox="1"/>
          <p:nvPr/>
        </p:nvSpPr>
        <p:spPr>
          <a:xfrm>
            <a:off x="7842756" y="3030929"/>
            <a:ext cx="255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inflight = 3</a:t>
            </a:r>
            <a:endParaRPr lang="en-US" sz="3600" dirty="0">
              <a:latin typeface="Helvetica" pitchFamily="2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1B12CED-F509-3C43-9FED-C8ECE0477D06}"/>
              </a:ext>
            </a:extLst>
          </p:cNvPr>
          <p:cNvCxnSpPr>
            <a:cxnSpLocks/>
          </p:cNvCxnSpPr>
          <p:nvPr/>
        </p:nvCxnSpPr>
        <p:spPr>
          <a:xfrm>
            <a:off x="7759507" y="3845616"/>
            <a:ext cx="2480684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176B5711-9542-0E46-9419-0687C82E6174}"/>
              </a:ext>
            </a:extLst>
          </p:cNvPr>
          <p:cNvSpPr txBox="1"/>
          <p:nvPr/>
        </p:nvSpPr>
        <p:spPr>
          <a:xfrm>
            <a:off x="6406282" y="5136547"/>
            <a:ext cx="4530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Triple duplicate ACKs</a:t>
            </a:r>
          </a:p>
          <a:p>
            <a:pPr algn="ctr"/>
            <a:r>
              <a:rPr lang="en-US" sz="2000" dirty="0">
                <a:latin typeface="Helvetica" pitchFamily="2" charset="0"/>
              </a:rPr>
              <a:t> (assume subsequent 3 pieces of data were successfully received)</a:t>
            </a:r>
          </a:p>
        </p:txBody>
      </p:sp>
      <p:sp>
        <p:nvSpPr>
          <p:cNvPr id="100" name="Right Brace 99">
            <a:extLst>
              <a:ext uri="{FF2B5EF4-FFF2-40B4-BE49-F238E27FC236}">
                <a16:creationId xmlns:a16="http://schemas.microsoft.com/office/drawing/2014/main" id="{B1AA626E-5990-8B4D-B763-AFB3AAD2C2C8}"/>
              </a:ext>
            </a:extLst>
          </p:cNvPr>
          <p:cNvSpPr/>
          <p:nvPr/>
        </p:nvSpPr>
        <p:spPr>
          <a:xfrm rot="5400000">
            <a:off x="8703425" y="4448913"/>
            <a:ext cx="257130" cy="116261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2BC025B-0A4A-8E4A-88A4-41FE4DC7CCE0}"/>
              </a:ext>
            </a:extLst>
          </p:cNvPr>
          <p:cNvSpPr txBox="1"/>
          <p:nvPr/>
        </p:nvSpPr>
        <p:spPr>
          <a:xfrm>
            <a:off x="-31756" y="4278909"/>
            <a:ext cx="115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Sender’s view: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269D1F-0BB6-ED40-9250-E50FA911ADE2}"/>
              </a:ext>
            </a:extLst>
          </p:cNvPr>
          <p:cNvSpPr txBox="1"/>
          <p:nvPr/>
        </p:nvSpPr>
        <p:spPr>
          <a:xfrm>
            <a:off x="0" y="6095699"/>
            <a:ext cx="620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urier" pitchFamily="2" charset="0"/>
              </a:rPr>
              <a:t>cwnd</a:t>
            </a:r>
            <a:r>
              <a:rPr lang="en-US" sz="2000" dirty="0">
                <a:latin typeface="Helvetica" pitchFamily="2" charset="0"/>
              </a:rPr>
              <a:t> is the interval between the last cumulatively </a:t>
            </a:r>
            <a:r>
              <a:rPr lang="en-US" sz="2000" dirty="0" err="1">
                <a:latin typeface="Helvetica" pitchFamily="2" charset="0"/>
              </a:rPr>
              <a:t>ACK’ed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seq</a:t>
            </a:r>
            <a:r>
              <a:rPr lang="en-US" sz="2000" dirty="0">
                <a:latin typeface="Helvetica" pitchFamily="2" charset="0"/>
              </a:rPr>
              <a:t># and the last transmitted </a:t>
            </a:r>
            <a:r>
              <a:rPr lang="en-US" sz="2000" dirty="0" err="1">
                <a:latin typeface="Helvetica" pitchFamily="2" charset="0"/>
              </a:rPr>
              <a:t>seq</a:t>
            </a:r>
            <a:r>
              <a:rPr lang="en-US" sz="2000" dirty="0">
                <a:latin typeface="Helvetica" pitchFamily="2" charset="0"/>
              </a:rPr>
              <a:t>#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0B37F27-6A8F-6841-9AF4-FEE4680F9024}"/>
              </a:ext>
            </a:extLst>
          </p:cNvPr>
          <p:cNvSpPr txBox="1"/>
          <p:nvPr/>
        </p:nvSpPr>
        <p:spPr>
          <a:xfrm>
            <a:off x="6486833" y="6138692"/>
            <a:ext cx="4449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" pitchFamily="2" charset="0"/>
              </a:rPr>
              <a:t>inflight</a:t>
            </a:r>
            <a:r>
              <a:rPr lang="en-US" sz="2000" dirty="0">
                <a:latin typeface="Helvetica" pitchFamily="2" charset="0"/>
              </a:rPr>
              <a:t> is the data currently believed to be in flight.</a:t>
            </a:r>
          </a:p>
        </p:txBody>
      </p:sp>
    </p:spTree>
    <p:extLst>
      <p:ext uri="{BB962C8B-B14F-4D97-AF65-F5344CB8AC3E}">
        <p14:creationId xmlns:p14="http://schemas.microsoft.com/office/powerpoint/2010/main" val="30191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0" grpId="0"/>
      <p:bldP spid="41" grpId="0"/>
      <p:bldP spid="42" grpId="0"/>
      <p:bldP spid="43" grpId="0"/>
      <p:bldP spid="43" grpId="1"/>
      <p:bldP spid="44" grpId="0"/>
      <p:bldP spid="44" grpId="1"/>
      <p:bldP spid="45" grpId="0"/>
      <p:bldP spid="45" grpId="1"/>
      <p:bldP spid="46" grpId="0"/>
      <p:bldP spid="47" grpId="0"/>
      <p:bldP spid="48" grpId="0"/>
      <p:bldP spid="65" grpId="0"/>
      <p:bldP spid="98" grpId="0"/>
      <p:bldP spid="100" grpId="0" animBg="1"/>
      <p:bldP spid="101" grpId="0"/>
      <p:bldP spid="104" grpId="0"/>
      <p:bldP spid="10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DEE4-7340-A94B-9220-AE8FBC38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retransmit </a:t>
            </a:r>
            <a:r>
              <a:rPr lang="en-US" dirty="0"/>
              <a:t>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3644-E1B9-E14A-B3E8-5F5569CF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916139"/>
          </a:xfrm>
        </p:spPr>
        <p:txBody>
          <a:bodyPr>
            <a:normAutofit/>
          </a:bodyPr>
          <a:lstStyle/>
          <a:p>
            <a:r>
              <a:rPr lang="en-US" dirty="0"/>
              <a:t>The fact that ACKs are coming means that data is getting delivered to the receiver, albeit with some loss.</a:t>
            </a:r>
          </a:p>
          <a:p>
            <a:r>
              <a:rPr lang="en-US" dirty="0"/>
              <a:t>Note: Before the dup ACKs arrive, we assume </a:t>
            </a:r>
            <a:r>
              <a:rPr lang="en-US" dirty="0">
                <a:latin typeface="Courier" pitchFamily="2" charset="0"/>
              </a:rPr>
              <a:t>inflight = </a:t>
            </a:r>
            <a:r>
              <a:rPr lang="en-US" dirty="0" err="1">
                <a:latin typeface="Courier" pitchFamily="2" charset="0"/>
              </a:rPr>
              <a:t>cwnd</a:t>
            </a:r>
            <a:endParaRPr lang="en-US" dirty="0"/>
          </a:p>
          <a:p>
            <a:endParaRPr lang="en-US" dirty="0"/>
          </a:p>
          <a:p>
            <a:r>
              <a:rPr lang="en-US" dirty="0"/>
              <a:t>TCP sender does two actions with fast retransmit</a:t>
            </a:r>
          </a:p>
        </p:txBody>
      </p:sp>
    </p:spTree>
    <p:extLst>
      <p:ext uri="{BB962C8B-B14F-4D97-AF65-F5344CB8AC3E}">
        <p14:creationId xmlns:p14="http://schemas.microsoft.com/office/powerpoint/2010/main" val="109660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DEE4-7340-A94B-9220-AE8FBC38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retransmit </a:t>
            </a:r>
            <a:r>
              <a:rPr lang="en-US" dirty="0"/>
              <a:t>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3644-E1B9-E14A-B3E8-5F5569CF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916139"/>
          </a:xfrm>
        </p:spPr>
        <p:txBody>
          <a:bodyPr>
            <a:normAutofit/>
          </a:bodyPr>
          <a:lstStyle/>
          <a:p>
            <a:r>
              <a:rPr lang="en-US" dirty="0"/>
              <a:t>(1) Reduce the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and </a:t>
            </a:r>
            <a:r>
              <a:rPr lang="en-US" dirty="0">
                <a:latin typeface="Courier" pitchFamily="2" charset="0"/>
              </a:rPr>
              <a:t>in-flight</a:t>
            </a:r>
            <a:r>
              <a:rPr lang="en-US" dirty="0"/>
              <a:t> gently</a:t>
            </a:r>
          </a:p>
          <a:p>
            <a:pPr lvl="1"/>
            <a:r>
              <a:rPr lang="en-US" dirty="0"/>
              <a:t>Don’t drop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all the way down to 1 MSS</a:t>
            </a:r>
          </a:p>
          <a:p>
            <a:endParaRPr lang="en-US" dirty="0"/>
          </a:p>
          <a:p>
            <a:r>
              <a:rPr lang="en-US" dirty="0"/>
              <a:t>Reduce the amount of in-flight data </a:t>
            </a:r>
            <a:r>
              <a:rPr lang="en-US" dirty="0">
                <a:solidFill>
                  <a:srgbClr val="C00000"/>
                </a:solidFill>
              </a:rPr>
              <a:t>multiplicatively</a:t>
            </a:r>
          </a:p>
          <a:p>
            <a:pPr lvl="1"/>
            <a:r>
              <a:rPr lang="en-US" dirty="0"/>
              <a:t>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inflight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  <a:sym typeface="Wingdings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inflight / 2</a:t>
            </a:r>
          </a:p>
          <a:p>
            <a:pPr lvl="1"/>
            <a:r>
              <a:rPr lang="en-US" dirty="0"/>
              <a:t>That is, 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 = (inflight / 2) + 3MSS</a:t>
            </a:r>
          </a:p>
          <a:p>
            <a:pPr lvl="1"/>
            <a:r>
              <a:rPr lang="en-US" dirty="0"/>
              <a:t>This step is called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multiplicative decrease</a:t>
            </a:r>
          </a:p>
          <a:p>
            <a:pPr lvl="1"/>
            <a:r>
              <a:rPr lang="en-US" dirty="0"/>
              <a:t>Algorithm also sets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/>
              <a:t> to </a:t>
            </a:r>
            <a:r>
              <a:rPr lang="en-US" dirty="0">
                <a:latin typeface="Courier" pitchFamily="2" charset="0"/>
              </a:rPr>
              <a:t>inflight / 2</a:t>
            </a:r>
          </a:p>
        </p:txBody>
      </p:sp>
    </p:spTree>
    <p:extLst>
      <p:ext uri="{BB962C8B-B14F-4D97-AF65-F5344CB8AC3E}">
        <p14:creationId xmlns:p14="http://schemas.microsoft.com/office/powerpoint/2010/main" val="24778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46B8-FE42-4945-81CB-828694AF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retransmit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14937-687E-A84C-909A-A3CB0A676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Suppose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and </a:t>
            </a:r>
            <a:r>
              <a:rPr lang="en-US" dirty="0">
                <a:latin typeface="Courier" pitchFamily="2" charset="0"/>
              </a:rPr>
              <a:t>inflight</a:t>
            </a:r>
            <a:r>
              <a:rPr lang="en-US" dirty="0"/>
              <a:t> (before triple dup ACK) were both 8 MSS. </a:t>
            </a:r>
          </a:p>
          <a:p>
            <a:r>
              <a:rPr lang="en-US" dirty="0"/>
              <a:t>After triple dup ACK, reduce </a:t>
            </a:r>
            <a:r>
              <a:rPr lang="en-US" dirty="0">
                <a:latin typeface="Courier" pitchFamily="2" charset="0"/>
              </a:rPr>
              <a:t>inflight</a:t>
            </a:r>
            <a:r>
              <a:rPr lang="en-US" dirty="0"/>
              <a:t> to 4 MSS</a:t>
            </a:r>
          </a:p>
          <a:p>
            <a:r>
              <a:rPr lang="en-US" i="1" dirty="0"/>
              <a:t>Assume</a:t>
            </a:r>
            <a:r>
              <a:rPr lang="en-US" dirty="0"/>
              <a:t> 3 of those 8 MSS no longer in flight; set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= 7 MSS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35BAA9-4EFF-1749-AC4C-B418DEAF44F5}"/>
              </a:ext>
            </a:extLst>
          </p:cNvPr>
          <p:cNvGrpSpPr/>
          <p:nvPr/>
        </p:nvGrpSpPr>
        <p:grpSpPr>
          <a:xfrm>
            <a:off x="1293677" y="5666764"/>
            <a:ext cx="2271948" cy="1182433"/>
            <a:chOff x="1619362" y="5155302"/>
            <a:chExt cx="2065510" cy="11352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6B13D0-209B-6149-92A7-FB5C609D3521}"/>
                </a:ext>
              </a:extLst>
            </p:cNvPr>
            <p:cNvSpPr txBox="1"/>
            <p:nvPr/>
          </p:nvSpPr>
          <p:spPr>
            <a:xfrm>
              <a:off x="1619362" y="5610909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B02CB64-071F-EE46-B920-30DB047CB78E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CDB7AD-0863-8346-ADDB-59180FED6868}"/>
              </a:ext>
            </a:extLst>
          </p:cNvPr>
          <p:cNvSpPr txBox="1"/>
          <p:nvPr/>
        </p:nvSpPr>
        <p:spPr>
          <a:xfrm>
            <a:off x="3341844" y="4116067"/>
            <a:ext cx="410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" pitchFamily="2" charset="0"/>
              </a:rPr>
              <a:t>cwnd</a:t>
            </a:r>
            <a:r>
              <a:rPr lang="en-US" sz="2400" dirty="0">
                <a:latin typeface="Courier" pitchFamily="2" charset="0"/>
              </a:rPr>
              <a:t> = inflight = 8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E79FFB-596A-CD4A-84A1-102396784F0A}"/>
              </a:ext>
            </a:extLst>
          </p:cNvPr>
          <p:cNvCxnSpPr>
            <a:cxnSpLocks/>
          </p:cNvCxnSpPr>
          <p:nvPr/>
        </p:nvCxnSpPr>
        <p:spPr>
          <a:xfrm>
            <a:off x="3427772" y="4645938"/>
            <a:ext cx="3323645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C372B4-EC63-3148-9F29-2E7F5E4725FF}"/>
              </a:ext>
            </a:extLst>
          </p:cNvPr>
          <p:cNvSpPr txBox="1"/>
          <p:nvPr/>
        </p:nvSpPr>
        <p:spPr>
          <a:xfrm>
            <a:off x="7857733" y="5866567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5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8CEA4A-CC70-3A4E-9D23-DEF125A7C834}"/>
              </a:ext>
            </a:extLst>
          </p:cNvPr>
          <p:cNvGrpSpPr/>
          <p:nvPr/>
        </p:nvGrpSpPr>
        <p:grpSpPr>
          <a:xfrm>
            <a:off x="2222928" y="5066429"/>
            <a:ext cx="7422621" cy="504868"/>
            <a:chOff x="2222928" y="5066429"/>
            <a:chExt cx="7422621" cy="5048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078E7B-1397-0540-B3AB-262F96CCBFF3}"/>
                </a:ext>
              </a:extLst>
            </p:cNvPr>
            <p:cNvGrpSpPr/>
            <p:nvPr/>
          </p:nvGrpSpPr>
          <p:grpSpPr>
            <a:xfrm>
              <a:off x="2222928" y="5066429"/>
              <a:ext cx="4098976" cy="493632"/>
              <a:chOff x="2038352" y="4479756"/>
              <a:chExt cx="7478713" cy="636306"/>
            </a:xfrm>
          </p:grpSpPr>
          <p:grpSp>
            <p:nvGrpSpPr>
              <p:cNvPr id="28" name="Group 2">
                <a:extLst>
                  <a:ext uri="{FF2B5EF4-FFF2-40B4-BE49-F238E27FC236}">
                    <a16:creationId xmlns:a16="http://schemas.microsoft.com/office/drawing/2014/main" id="{6A5DE898-B5EC-B143-BC39-8011A6BB8B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8352" y="4479756"/>
                <a:ext cx="7478713" cy="636306"/>
                <a:chOff x="514350" y="4883611"/>
                <a:chExt cx="7479030" cy="635679"/>
              </a:xfrm>
            </p:grpSpPr>
            <p:sp>
              <p:nvSpPr>
                <p:cNvPr id="39" name="Rectangle 1">
                  <a:extLst>
                    <a:ext uri="{FF2B5EF4-FFF2-40B4-BE49-F238E27FC236}">
                      <a16:creationId xmlns:a16="http://schemas.microsoft.com/office/drawing/2014/main" id="{4E75EA9A-E01A-6448-9512-059C09E02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730" y="4883612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75F7ACC-9E80-EE4A-821A-1B3D12654C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340" y="4887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2D3AE4A-EC12-A84F-BA38-C74D003F4A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720" y="4883611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80B016A-C90C-374D-B57F-6EB4FECA56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488973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226B6F2-259F-0E41-9AA9-A9445B3047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80" y="488592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4266F81-D9D8-114E-A25A-2DEFDB148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5859" y="4883613"/>
                  <a:ext cx="754379" cy="63567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B9D2B48-2807-D54B-82C9-939FD16073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240" y="488823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76BC657-7F86-4847-8BC3-D415B85D3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62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A2016A0-B9C3-644D-8397-6BA212128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1" y="4883612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93B3DDC-F8DF-AF4D-8D25-5157F8273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4291EB-3BE5-0F40-816D-3E7839240CD4}"/>
                  </a:ext>
                </a:extLst>
              </p:cNvPr>
              <p:cNvSpPr txBox="1"/>
              <p:nvPr/>
            </p:nvSpPr>
            <p:spPr>
              <a:xfrm>
                <a:off x="2242315" y="456091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8C300E-7314-9149-B6A9-58C29277E68C}"/>
                  </a:ext>
                </a:extLst>
              </p:cNvPr>
              <p:cNvSpPr txBox="1"/>
              <p:nvPr/>
            </p:nvSpPr>
            <p:spPr>
              <a:xfrm>
                <a:off x="2925286" y="456854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29B1016-ED94-BC46-8650-39D2695C857F}"/>
                  </a:ext>
                </a:extLst>
              </p:cNvPr>
              <p:cNvSpPr txBox="1"/>
              <p:nvPr/>
            </p:nvSpPr>
            <p:spPr>
              <a:xfrm>
                <a:off x="3640658" y="457782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240759-3F50-F745-8B71-DEAA7A266C5F}"/>
                  </a:ext>
                </a:extLst>
              </p:cNvPr>
              <p:cNvSpPr txBox="1"/>
              <p:nvPr/>
            </p:nvSpPr>
            <p:spPr>
              <a:xfrm>
                <a:off x="4343508" y="456557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4434A24-214D-0846-90B6-C7944D0CF543}"/>
                  </a:ext>
                </a:extLst>
              </p:cNvPr>
              <p:cNvSpPr txBox="1"/>
              <p:nvPr/>
            </p:nvSpPr>
            <p:spPr>
              <a:xfrm>
                <a:off x="5159214" y="4570193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813B94-FC1F-904D-B51C-B8934A606EBF}"/>
                  </a:ext>
                </a:extLst>
              </p:cNvPr>
              <p:cNvSpPr txBox="1"/>
              <p:nvPr/>
            </p:nvSpPr>
            <p:spPr>
              <a:xfrm>
                <a:off x="5842186" y="457782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3D70CF-9AE9-7548-B9D8-A0161B284215}"/>
                  </a:ext>
                </a:extLst>
              </p:cNvPr>
              <p:cNvSpPr txBox="1"/>
              <p:nvPr/>
            </p:nvSpPr>
            <p:spPr>
              <a:xfrm>
                <a:off x="6631205" y="4587103"/>
                <a:ext cx="341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5C2C9C-B1AA-734F-AE6A-3423E7FF3E19}"/>
                  </a:ext>
                </a:extLst>
              </p:cNvPr>
              <p:cNvSpPr txBox="1"/>
              <p:nvPr/>
            </p:nvSpPr>
            <p:spPr>
              <a:xfrm>
                <a:off x="7397532" y="458377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0AC30D7-862E-7A43-B799-5FACAEEDE37C}"/>
                  </a:ext>
                </a:extLst>
              </p:cNvPr>
              <p:cNvSpPr txBox="1"/>
              <p:nvPr/>
            </p:nvSpPr>
            <p:spPr>
              <a:xfrm>
                <a:off x="8934505" y="4576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41EFCB2-2F25-4E47-BB56-DC3FBF679608}"/>
                  </a:ext>
                </a:extLst>
              </p:cNvPr>
              <p:cNvSpPr txBox="1"/>
              <p:nvPr/>
            </p:nvSpPr>
            <p:spPr>
              <a:xfrm>
                <a:off x="8152786" y="4569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6F7643-A628-3B44-8653-32F6CFE65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970" y="5080623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1AB600-D225-204A-9CF0-4D725DF28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417" y="5077665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ACD218-3E6A-FB40-B9EC-7ACC5B8A4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865" y="5082417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9D4438-024D-2A4E-AF4E-107E0A00F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312" y="5079459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602CE8-4907-2E41-8F41-011D41B80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759" y="5077667"/>
              <a:ext cx="413447" cy="493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0C6CB50-E81E-A047-9CE2-6F1193D19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207" y="508125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B3C12D-1B49-6343-A5F7-814EA87AA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654" y="5078293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C6C1B4-58B4-9643-88A8-F720935FF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2102" y="5077666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AD685D-7FF4-A845-8F88-C1C5FD53BBB5}"/>
                </a:ext>
              </a:extLst>
            </p:cNvPr>
            <p:cNvSpPr txBox="1"/>
            <p:nvPr/>
          </p:nvSpPr>
          <p:spPr>
            <a:xfrm>
              <a:off x="7627347" y="5129387"/>
              <a:ext cx="206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013869-0437-E84B-8771-F2F247A0D787}"/>
                </a:ext>
              </a:extLst>
            </p:cNvPr>
            <p:cNvSpPr txBox="1"/>
            <p:nvPr/>
          </p:nvSpPr>
          <p:spPr>
            <a:xfrm>
              <a:off x="6424774" y="5153741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D34F9E-D400-9E4E-9715-94AC3372D5D5}"/>
                </a:ext>
              </a:extLst>
            </p:cNvPr>
            <p:cNvSpPr txBox="1"/>
            <p:nvPr/>
          </p:nvSpPr>
          <p:spPr>
            <a:xfrm>
              <a:off x="6809996" y="5144238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CE03B2-141A-AA4E-AC56-C56015B385FC}"/>
                </a:ext>
              </a:extLst>
            </p:cNvPr>
            <p:cNvSpPr txBox="1"/>
            <p:nvPr/>
          </p:nvSpPr>
          <p:spPr>
            <a:xfrm>
              <a:off x="7257073" y="5147824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702F83-8856-0841-8254-718D7F028EDC}"/>
                </a:ext>
              </a:extLst>
            </p:cNvPr>
            <p:cNvSpPr txBox="1"/>
            <p:nvPr/>
          </p:nvSpPr>
          <p:spPr>
            <a:xfrm>
              <a:off x="8063850" y="5160942"/>
              <a:ext cx="187379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4DA3F7-532D-E841-9385-AC42998F5233}"/>
                </a:ext>
              </a:extLst>
            </p:cNvPr>
            <p:cNvSpPr txBox="1"/>
            <p:nvPr/>
          </p:nvSpPr>
          <p:spPr>
            <a:xfrm>
              <a:off x="8483863" y="5158357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B29A69-9F6C-EC43-B0C5-308E8894956D}"/>
                </a:ext>
              </a:extLst>
            </p:cNvPr>
            <p:cNvSpPr txBox="1"/>
            <p:nvPr/>
          </p:nvSpPr>
          <p:spPr>
            <a:xfrm>
              <a:off x="9326256" y="5152964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6226E6-18D0-2A44-8ACB-A619B0018912}"/>
                </a:ext>
              </a:extLst>
            </p:cNvPr>
            <p:cNvSpPr txBox="1"/>
            <p:nvPr/>
          </p:nvSpPr>
          <p:spPr>
            <a:xfrm>
              <a:off x="8897807" y="514753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sp>
        <p:nvSpPr>
          <p:cNvPr id="49" name="Right Brace 48">
            <a:extLst>
              <a:ext uri="{FF2B5EF4-FFF2-40B4-BE49-F238E27FC236}">
                <a16:creationId xmlns:a16="http://schemas.microsoft.com/office/drawing/2014/main" id="{B3283E32-02E1-7C4F-8FF8-524FC3C1EC23}"/>
              </a:ext>
            </a:extLst>
          </p:cNvPr>
          <p:cNvSpPr/>
          <p:nvPr/>
        </p:nvSpPr>
        <p:spPr>
          <a:xfrm rot="5400000">
            <a:off x="4320143" y="5345860"/>
            <a:ext cx="387457" cy="108488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CCFBFA-7693-444A-A98B-8778C47A0BC3}"/>
              </a:ext>
            </a:extLst>
          </p:cNvPr>
          <p:cNvSpPr txBox="1"/>
          <p:nvPr/>
        </p:nvSpPr>
        <p:spPr>
          <a:xfrm>
            <a:off x="3992834" y="6129837"/>
            <a:ext cx="222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Assumed not in flight (dup ACK)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963140-EC67-D143-AAED-38D3DB2F3819}"/>
              </a:ext>
            </a:extLst>
          </p:cNvPr>
          <p:cNvSpPr txBox="1"/>
          <p:nvPr/>
        </p:nvSpPr>
        <p:spPr>
          <a:xfrm>
            <a:off x="8689980" y="3919074"/>
            <a:ext cx="246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inflight = 4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7</a:t>
            </a: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F0450E49-7291-344F-843A-DDD56662F15A}"/>
              </a:ext>
            </a:extLst>
          </p:cNvPr>
          <p:cNvSpPr/>
          <p:nvPr/>
        </p:nvSpPr>
        <p:spPr>
          <a:xfrm>
            <a:off x="7257073" y="4126823"/>
            <a:ext cx="1202573" cy="415498"/>
          </a:xfrm>
          <a:prstGeom prst="rightArrow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" grpId="0" animBg="1"/>
      <p:bldP spid="50" grpId="0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8471-B12A-9E48-A9B1-E8022452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a fast ACK clock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3C89-F9C7-5F40-9E82-F910C6121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The Feedback Loop</a:t>
            </a:r>
          </a:p>
        </p:txBody>
      </p:sp>
    </p:spTree>
    <p:extLst>
      <p:ext uri="{BB962C8B-B14F-4D97-AF65-F5344CB8AC3E}">
        <p14:creationId xmlns:p14="http://schemas.microsoft.com/office/powerpoint/2010/main" val="1343837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DEE4-7340-A94B-9220-AE8FBC38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retransmit </a:t>
            </a:r>
            <a:r>
              <a:rPr lang="en-US" dirty="0"/>
              <a:t>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3644-E1B9-E14A-B3E8-5F5569CF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18003" cy="4872355"/>
          </a:xfrm>
        </p:spPr>
        <p:txBody>
          <a:bodyPr>
            <a:normAutofit/>
          </a:bodyPr>
          <a:lstStyle/>
          <a:p>
            <a:r>
              <a:rPr lang="en-US" dirty="0"/>
              <a:t>(2) The seq# from dup ACKs is </a:t>
            </a:r>
            <a:r>
              <a:rPr lang="en-US" dirty="0">
                <a:solidFill>
                  <a:srgbClr val="C00000"/>
                </a:solidFill>
              </a:rPr>
              <a:t>immediately retransmitted</a:t>
            </a:r>
          </a:p>
          <a:p>
            <a:pPr lvl="1"/>
            <a:endParaRPr lang="en-US" dirty="0"/>
          </a:p>
          <a:p>
            <a:r>
              <a:rPr lang="en-US" dirty="0"/>
              <a:t>That is, </a:t>
            </a:r>
            <a:r>
              <a:rPr lang="en-US" dirty="0">
                <a:solidFill>
                  <a:srgbClr val="C00000"/>
                </a:solidFill>
              </a:rPr>
              <a:t>don’t wait for an RTO</a:t>
            </a:r>
            <a:r>
              <a:rPr lang="en-US" dirty="0"/>
              <a:t> if there is sufficiently strong evidence that a packet was lost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9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C2C1-BB0C-594C-A084-D52D0DC0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recovery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9770E-3E41-9549-A7EC-5469AB1C8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31880" cy="4351338"/>
          </a:xfrm>
        </p:spPr>
        <p:txBody>
          <a:bodyPr/>
          <a:lstStyle/>
          <a:p>
            <a:r>
              <a:rPr lang="en-US" dirty="0"/>
              <a:t>Sender keeps the reduced </a:t>
            </a:r>
            <a:r>
              <a:rPr lang="en-US" dirty="0">
                <a:latin typeface="Courier" pitchFamily="2" charset="0"/>
              </a:rPr>
              <a:t>inflight</a:t>
            </a:r>
            <a:r>
              <a:rPr lang="en-US" dirty="0"/>
              <a:t> until a </a:t>
            </a:r>
            <a:r>
              <a:rPr lang="en-US" dirty="0">
                <a:solidFill>
                  <a:srgbClr val="C00000"/>
                </a:solidFill>
              </a:rPr>
              <a:t>new ACK </a:t>
            </a:r>
            <a:r>
              <a:rPr lang="en-US" dirty="0"/>
              <a:t>arrives</a:t>
            </a:r>
          </a:p>
          <a:p>
            <a:pPr lvl="1"/>
            <a:r>
              <a:rPr lang="en-US" dirty="0"/>
              <a:t>New ACK: an ACK for the </a:t>
            </a:r>
            <a:r>
              <a:rPr lang="en-US" dirty="0" err="1"/>
              <a:t>seq</a:t>
            </a:r>
            <a:r>
              <a:rPr lang="en-US" dirty="0"/>
              <a:t># that was just retransmitted</a:t>
            </a:r>
          </a:p>
          <a:p>
            <a:pPr lvl="1"/>
            <a:r>
              <a:rPr lang="en-US" dirty="0"/>
              <a:t>May also include the (three or more) pieces of data that were subsequently delivered to generate the duplicate ACKs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Conserve packets in flight:</a:t>
            </a:r>
            <a:r>
              <a:rPr lang="en-US" dirty="0"/>
              <a:t> transmit </a:t>
            </a:r>
            <a:r>
              <a:rPr lang="en-US" i="1" dirty="0"/>
              <a:t>some </a:t>
            </a:r>
            <a:r>
              <a:rPr lang="en-US" dirty="0"/>
              <a:t>data over lossy periods (rather than no data, which would happen if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:= 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D37F-4106-4F45-A5D3-E1DB18C2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recovery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C4AD-F232-CC42-9C01-C0DA9E4F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8003" cy="4351338"/>
          </a:xfrm>
        </p:spPr>
        <p:txBody>
          <a:bodyPr/>
          <a:lstStyle/>
          <a:p>
            <a:r>
              <a:rPr lang="en-US" dirty="0"/>
              <a:t>Keep incrementing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by 1 MSS for each dup ACK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1A5269-B3C5-0D46-A474-F3064C8BBA0B}"/>
              </a:ext>
            </a:extLst>
          </p:cNvPr>
          <p:cNvGrpSpPr/>
          <p:nvPr/>
        </p:nvGrpSpPr>
        <p:grpSpPr>
          <a:xfrm>
            <a:off x="332782" y="5668243"/>
            <a:ext cx="2271948" cy="1182433"/>
            <a:chOff x="1619362" y="5155302"/>
            <a:chExt cx="2065510" cy="11352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A8F2C0-A9C6-F744-A0A3-7D2132CC8B0D}"/>
                </a:ext>
              </a:extLst>
            </p:cNvPr>
            <p:cNvSpPr txBox="1"/>
            <p:nvPr/>
          </p:nvSpPr>
          <p:spPr>
            <a:xfrm>
              <a:off x="1619362" y="5610909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BAFDFFB-DD78-D04E-9F23-94AED4DBB73F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4934CC-5D75-2149-AC2A-582E55C467BA}"/>
              </a:ext>
            </a:extLst>
          </p:cNvPr>
          <p:cNvSpPr txBox="1"/>
          <p:nvPr/>
        </p:nvSpPr>
        <p:spPr>
          <a:xfrm>
            <a:off x="2525456" y="3639275"/>
            <a:ext cx="246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6</a:t>
            </a:r>
          </a:p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inflight = 3</a:t>
            </a:r>
            <a:endParaRPr lang="en-US" sz="2400" dirty="0">
              <a:latin typeface="Courier" pitchFamily="2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809B063-A206-6643-8A7A-BC74822F13D4}"/>
              </a:ext>
            </a:extLst>
          </p:cNvPr>
          <p:cNvGrpSpPr/>
          <p:nvPr/>
        </p:nvGrpSpPr>
        <p:grpSpPr>
          <a:xfrm>
            <a:off x="1262033" y="4647417"/>
            <a:ext cx="7422621" cy="1531025"/>
            <a:chOff x="1262033" y="4647417"/>
            <a:chExt cx="7422621" cy="15310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2ACA2F-C459-C04A-938B-E349701E5263}"/>
                </a:ext>
              </a:extLst>
            </p:cNvPr>
            <p:cNvGrpSpPr/>
            <p:nvPr/>
          </p:nvGrpSpPr>
          <p:grpSpPr>
            <a:xfrm>
              <a:off x="1262033" y="5067908"/>
              <a:ext cx="4098976" cy="493632"/>
              <a:chOff x="2038352" y="4479756"/>
              <a:chExt cx="7478713" cy="636306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1E2BCAB8-8A82-4B43-B9FA-62768CA88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8352" y="4479756"/>
                <a:ext cx="7478713" cy="636306"/>
                <a:chOff x="514350" y="4883611"/>
                <a:chExt cx="7479030" cy="635679"/>
              </a:xfrm>
            </p:grpSpPr>
            <p:sp>
              <p:nvSpPr>
                <p:cNvPr id="16" name="Rectangle 1">
                  <a:extLst>
                    <a:ext uri="{FF2B5EF4-FFF2-40B4-BE49-F238E27FC236}">
                      <a16:creationId xmlns:a16="http://schemas.microsoft.com/office/drawing/2014/main" id="{F459E0C4-236A-7446-A15F-936899090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730" y="4883612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5C09944-5550-9246-A75A-264790320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340" y="4887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3520C2D-C78E-5448-BD03-87D1D5A7B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720" y="4883611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647178E-940B-B141-9F77-D916B77B8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488973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53EA750-E92F-6D4C-948A-D6DF81A1D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80" y="488592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E350C2D-4F8A-9F45-A4E5-0DABCACC2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5859" y="4883613"/>
                  <a:ext cx="754379" cy="63567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0365DF-8948-7044-BE22-4114DE799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240" y="488823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1ADDDB-D229-8C48-8D72-D1E977D5E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62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F60322B-9E55-9840-BD91-5AA05EFEC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1" y="4883612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E95A094-3C56-0740-A09C-235161BB7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BB16C1-2AAA-CC4E-9643-7F0C577BDCDC}"/>
                  </a:ext>
                </a:extLst>
              </p:cNvPr>
              <p:cNvSpPr txBox="1"/>
              <p:nvPr/>
            </p:nvSpPr>
            <p:spPr>
              <a:xfrm>
                <a:off x="2242315" y="456091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FFF33-B32F-774F-A86E-4DFC62F3A0A5}"/>
                  </a:ext>
                </a:extLst>
              </p:cNvPr>
              <p:cNvSpPr txBox="1"/>
              <p:nvPr/>
            </p:nvSpPr>
            <p:spPr>
              <a:xfrm>
                <a:off x="2925286" y="456854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F057DD-338E-7C43-A446-8CAB7BB6CE0B}"/>
                  </a:ext>
                </a:extLst>
              </p:cNvPr>
              <p:cNvSpPr txBox="1"/>
              <p:nvPr/>
            </p:nvSpPr>
            <p:spPr>
              <a:xfrm>
                <a:off x="3640658" y="457782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36C4ED-D53E-8843-BB72-7E935C6B981A}"/>
                  </a:ext>
                </a:extLst>
              </p:cNvPr>
              <p:cNvSpPr txBox="1"/>
              <p:nvPr/>
            </p:nvSpPr>
            <p:spPr>
              <a:xfrm>
                <a:off x="4343508" y="456557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DBB572-96BF-054A-9578-4FC8ADA8667E}"/>
                  </a:ext>
                </a:extLst>
              </p:cNvPr>
              <p:cNvSpPr txBox="1"/>
              <p:nvPr/>
            </p:nvSpPr>
            <p:spPr>
              <a:xfrm>
                <a:off x="5159214" y="4570193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D29129-95F5-3D46-AB01-DAD4ACCF1E26}"/>
                  </a:ext>
                </a:extLst>
              </p:cNvPr>
              <p:cNvSpPr txBox="1"/>
              <p:nvPr/>
            </p:nvSpPr>
            <p:spPr>
              <a:xfrm>
                <a:off x="5842186" y="457782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9173E3-9E45-2D47-9F33-ACC4957B9DA5}"/>
                  </a:ext>
                </a:extLst>
              </p:cNvPr>
              <p:cNvSpPr txBox="1"/>
              <p:nvPr/>
            </p:nvSpPr>
            <p:spPr>
              <a:xfrm>
                <a:off x="6631205" y="4587103"/>
                <a:ext cx="341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DADA1-4E0E-3149-8B95-8BE475778E52}"/>
                  </a:ext>
                </a:extLst>
              </p:cNvPr>
              <p:cNvSpPr txBox="1"/>
              <p:nvPr/>
            </p:nvSpPr>
            <p:spPr>
              <a:xfrm>
                <a:off x="7397532" y="458377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CF963-C25F-E04F-A719-F339401FD03D}"/>
                  </a:ext>
                </a:extLst>
              </p:cNvPr>
              <p:cNvSpPr txBox="1"/>
              <p:nvPr/>
            </p:nvSpPr>
            <p:spPr>
              <a:xfrm>
                <a:off x="8934505" y="4576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C8CE5-AF4D-FA44-82E2-9A1F4D44D105}"/>
                  </a:ext>
                </a:extLst>
              </p:cNvPr>
              <p:cNvSpPr txBox="1"/>
              <p:nvPr/>
            </p:nvSpPr>
            <p:spPr>
              <a:xfrm>
                <a:off x="8152786" y="4569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6474F8-0302-284D-AEF0-779F3FEA36BF}"/>
                </a:ext>
              </a:extLst>
            </p:cNvPr>
            <p:cNvCxnSpPr>
              <a:cxnSpLocks/>
            </p:cNvCxnSpPr>
            <p:nvPr/>
          </p:nvCxnSpPr>
          <p:spPr>
            <a:xfrm>
              <a:off x="2466877" y="4647417"/>
              <a:ext cx="248068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9A6C6A-316C-4440-AD0F-99D5949B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075" y="508210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52D758-5C89-4F40-95B6-DDAF98C62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522" y="5079144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4CB341-C2D5-164B-9114-9E1D075C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970" y="5083896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D57396-9C09-F64B-A0BE-00379902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417" y="5080938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2BA26D-8642-7046-AC96-BCF01E24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864" y="5079146"/>
              <a:ext cx="413447" cy="493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92ECC7-1B91-BA4D-9C32-0990094D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4312" y="5082731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40D391-2920-9441-9977-817C0013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759" y="507977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4CACC2-6BD1-F549-A8DE-52E2D580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207" y="5079145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DCF4E9-B2E9-C546-B53A-83B87C1D2B43}"/>
                </a:ext>
              </a:extLst>
            </p:cNvPr>
            <p:cNvSpPr txBox="1"/>
            <p:nvPr/>
          </p:nvSpPr>
          <p:spPr>
            <a:xfrm>
              <a:off x="6666452" y="5130866"/>
              <a:ext cx="206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3C1A40-6172-EF4E-B78C-421A3D74FBCC}"/>
                </a:ext>
              </a:extLst>
            </p:cNvPr>
            <p:cNvSpPr txBox="1"/>
            <p:nvPr/>
          </p:nvSpPr>
          <p:spPr>
            <a:xfrm>
              <a:off x="5463879" y="5155220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F6949-C698-AE47-93D9-2D69DA59A482}"/>
                </a:ext>
              </a:extLst>
            </p:cNvPr>
            <p:cNvSpPr txBox="1"/>
            <p:nvPr/>
          </p:nvSpPr>
          <p:spPr>
            <a:xfrm>
              <a:off x="5849101" y="5145717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CBDDF1-8549-C744-9484-6A590871884C}"/>
                </a:ext>
              </a:extLst>
            </p:cNvPr>
            <p:cNvSpPr txBox="1"/>
            <p:nvPr/>
          </p:nvSpPr>
          <p:spPr>
            <a:xfrm>
              <a:off x="6296178" y="514930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A26ADE9-E5D1-AE4D-8CB0-420829676E14}"/>
                </a:ext>
              </a:extLst>
            </p:cNvPr>
            <p:cNvSpPr txBox="1"/>
            <p:nvPr/>
          </p:nvSpPr>
          <p:spPr>
            <a:xfrm>
              <a:off x="6896838" y="5868046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6026A7-9298-3542-8039-0350DE5B1FBE}"/>
                </a:ext>
              </a:extLst>
            </p:cNvPr>
            <p:cNvSpPr txBox="1"/>
            <p:nvPr/>
          </p:nvSpPr>
          <p:spPr>
            <a:xfrm>
              <a:off x="7102955" y="5162421"/>
              <a:ext cx="187379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F46D2B-1173-2C40-93D9-677A849B0F04}"/>
                </a:ext>
              </a:extLst>
            </p:cNvPr>
            <p:cNvSpPr txBox="1"/>
            <p:nvPr/>
          </p:nvSpPr>
          <p:spPr>
            <a:xfrm>
              <a:off x="7522968" y="5159836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25DC2A-ED94-C440-B7A7-0BCDFD6A32D9}"/>
                </a:ext>
              </a:extLst>
            </p:cNvPr>
            <p:cNvSpPr txBox="1"/>
            <p:nvPr/>
          </p:nvSpPr>
          <p:spPr>
            <a:xfrm>
              <a:off x="8365361" y="515444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A3EC5A-0AF3-C442-A97A-15704F201E7C}"/>
                </a:ext>
              </a:extLst>
            </p:cNvPr>
            <p:cNvSpPr txBox="1"/>
            <p:nvPr/>
          </p:nvSpPr>
          <p:spPr>
            <a:xfrm>
              <a:off x="7936912" y="5149012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sp>
        <p:nvSpPr>
          <p:cNvPr id="61" name="Right Brace 60">
            <a:extLst>
              <a:ext uri="{FF2B5EF4-FFF2-40B4-BE49-F238E27FC236}">
                <a16:creationId xmlns:a16="http://schemas.microsoft.com/office/drawing/2014/main" id="{69530537-997B-384A-86CC-A19A9D624615}"/>
              </a:ext>
            </a:extLst>
          </p:cNvPr>
          <p:cNvSpPr/>
          <p:nvPr/>
        </p:nvSpPr>
        <p:spPr>
          <a:xfrm rot="5400000">
            <a:off x="3359248" y="5347339"/>
            <a:ext cx="387457" cy="108488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D66B48A-DD94-6943-B14F-1498A827EE29}"/>
              </a:ext>
            </a:extLst>
          </p:cNvPr>
          <p:cNvSpPr txBox="1"/>
          <p:nvPr/>
        </p:nvSpPr>
        <p:spPr>
          <a:xfrm>
            <a:off x="3031939" y="6131316"/>
            <a:ext cx="222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Assumed not in flight (dup ACK)</a:t>
            </a:r>
          </a:p>
        </p:txBody>
      </p:sp>
    </p:spTree>
    <p:extLst>
      <p:ext uri="{BB962C8B-B14F-4D97-AF65-F5344CB8AC3E}">
        <p14:creationId xmlns:p14="http://schemas.microsoft.com/office/powerpoint/2010/main" val="231162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1" grpId="0" animBg="1"/>
      <p:bldP spid="6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D37F-4106-4F45-A5D3-E1DB18C2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recovery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C4AD-F232-CC42-9C01-C0DA9E4F2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incrementing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by 1 MSS for each dup ACK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1A5269-B3C5-0D46-A474-F3064C8BBA0B}"/>
              </a:ext>
            </a:extLst>
          </p:cNvPr>
          <p:cNvGrpSpPr/>
          <p:nvPr/>
        </p:nvGrpSpPr>
        <p:grpSpPr>
          <a:xfrm>
            <a:off x="332782" y="5668243"/>
            <a:ext cx="2271948" cy="1182433"/>
            <a:chOff x="1619362" y="5155302"/>
            <a:chExt cx="2065510" cy="11352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A8F2C0-A9C6-F744-A0A3-7D2132CC8B0D}"/>
                </a:ext>
              </a:extLst>
            </p:cNvPr>
            <p:cNvSpPr txBox="1"/>
            <p:nvPr/>
          </p:nvSpPr>
          <p:spPr>
            <a:xfrm>
              <a:off x="1619362" y="5610909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BAFDFFB-DD78-D04E-9F23-94AED4DBB73F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4934CC-5D75-2149-AC2A-582E55C467BA}"/>
              </a:ext>
            </a:extLst>
          </p:cNvPr>
          <p:cNvSpPr txBox="1"/>
          <p:nvPr/>
        </p:nvSpPr>
        <p:spPr>
          <a:xfrm>
            <a:off x="2525456" y="3639275"/>
            <a:ext cx="246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7</a:t>
            </a:r>
          </a:p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inflight = 3</a:t>
            </a:r>
            <a:endParaRPr lang="en-US" sz="2400" dirty="0">
              <a:latin typeface="Courier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BC3156-923F-BB44-AA84-F907FC799D9A}"/>
              </a:ext>
            </a:extLst>
          </p:cNvPr>
          <p:cNvGrpSpPr/>
          <p:nvPr/>
        </p:nvGrpSpPr>
        <p:grpSpPr>
          <a:xfrm>
            <a:off x="1262033" y="4647417"/>
            <a:ext cx="7422621" cy="925359"/>
            <a:chOff x="1262033" y="4647417"/>
            <a:chExt cx="7422621" cy="9253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2ACA2F-C459-C04A-938B-E349701E5263}"/>
                </a:ext>
              </a:extLst>
            </p:cNvPr>
            <p:cNvGrpSpPr/>
            <p:nvPr/>
          </p:nvGrpSpPr>
          <p:grpSpPr>
            <a:xfrm>
              <a:off x="1262033" y="5067908"/>
              <a:ext cx="4098976" cy="493632"/>
              <a:chOff x="2038352" y="4479756"/>
              <a:chExt cx="7478713" cy="636306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1E2BCAB8-8A82-4B43-B9FA-62768CA88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8352" y="4479756"/>
                <a:ext cx="7478713" cy="636306"/>
                <a:chOff x="514350" y="4883611"/>
                <a:chExt cx="7479030" cy="635679"/>
              </a:xfrm>
            </p:grpSpPr>
            <p:sp>
              <p:nvSpPr>
                <p:cNvPr id="16" name="Rectangle 1">
                  <a:extLst>
                    <a:ext uri="{FF2B5EF4-FFF2-40B4-BE49-F238E27FC236}">
                      <a16:creationId xmlns:a16="http://schemas.microsoft.com/office/drawing/2014/main" id="{F459E0C4-236A-7446-A15F-936899090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730" y="4883612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5C09944-5550-9246-A75A-264790320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340" y="4887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3520C2D-C78E-5448-BD03-87D1D5A7B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720" y="4883611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647178E-940B-B141-9F77-D916B77B8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488973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53EA750-E92F-6D4C-948A-D6DF81A1D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80" y="488592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E350C2D-4F8A-9F45-A4E5-0DABCACC2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5859" y="4883613"/>
                  <a:ext cx="754379" cy="63567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0365DF-8948-7044-BE22-4114DE799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240" y="488823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1ADDDB-D229-8C48-8D72-D1E977D5E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62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F60322B-9E55-9840-BD91-5AA05EFEC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1" y="4883612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E95A094-3C56-0740-A09C-235161BB7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BB16C1-2AAA-CC4E-9643-7F0C577BDCDC}"/>
                  </a:ext>
                </a:extLst>
              </p:cNvPr>
              <p:cNvSpPr txBox="1"/>
              <p:nvPr/>
            </p:nvSpPr>
            <p:spPr>
              <a:xfrm>
                <a:off x="2242315" y="456091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FFF33-B32F-774F-A86E-4DFC62F3A0A5}"/>
                  </a:ext>
                </a:extLst>
              </p:cNvPr>
              <p:cNvSpPr txBox="1"/>
              <p:nvPr/>
            </p:nvSpPr>
            <p:spPr>
              <a:xfrm>
                <a:off x="2925286" y="456854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F057DD-338E-7C43-A446-8CAB7BB6CE0B}"/>
                  </a:ext>
                </a:extLst>
              </p:cNvPr>
              <p:cNvSpPr txBox="1"/>
              <p:nvPr/>
            </p:nvSpPr>
            <p:spPr>
              <a:xfrm>
                <a:off x="3640658" y="457782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36C4ED-D53E-8843-BB72-7E935C6B981A}"/>
                  </a:ext>
                </a:extLst>
              </p:cNvPr>
              <p:cNvSpPr txBox="1"/>
              <p:nvPr/>
            </p:nvSpPr>
            <p:spPr>
              <a:xfrm>
                <a:off x="4343508" y="456557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DBB572-96BF-054A-9578-4FC8ADA8667E}"/>
                  </a:ext>
                </a:extLst>
              </p:cNvPr>
              <p:cNvSpPr txBox="1"/>
              <p:nvPr/>
            </p:nvSpPr>
            <p:spPr>
              <a:xfrm>
                <a:off x="5159214" y="4570193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D29129-95F5-3D46-AB01-DAD4ACCF1E26}"/>
                  </a:ext>
                </a:extLst>
              </p:cNvPr>
              <p:cNvSpPr txBox="1"/>
              <p:nvPr/>
            </p:nvSpPr>
            <p:spPr>
              <a:xfrm>
                <a:off x="5842186" y="457782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9173E3-9E45-2D47-9F33-ACC4957B9DA5}"/>
                  </a:ext>
                </a:extLst>
              </p:cNvPr>
              <p:cNvSpPr txBox="1"/>
              <p:nvPr/>
            </p:nvSpPr>
            <p:spPr>
              <a:xfrm>
                <a:off x="6631205" y="4587103"/>
                <a:ext cx="341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DADA1-4E0E-3149-8B95-8BE475778E52}"/>
                  </a:ext>
                </a:extLst>
              </p:cNvPr>
              <p:cNvSpPr txBox="1"/>
              <p:nvPr/>
            </p:nvSpPr>
            <p:spPr>
              <a:xfrm>
                <a:off x="7397532" y="458377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CF963-C25F-E04F-A719-F339401FD03D}"/>
                  </a:ext>
                </a:extLst>
              </p:cNvPr>
              <p:cNvSpPr txBox="1"/>
              <p:nvPr/>
            </p:nvSpPr>
            <p:spPr>
              <a:xfrm>
                <a:off x="8934505" y="4576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C8CE5-AF4D-FA44-82E2-9A1F4D44D105}"/>
                  </a:ext>
                </a:extLst>
              </p:cNvPr>
              <p:cNvSpPr txBox="1"/>
              <p:nvPr/>
            </p:nvSpPr>
            <p:spPr>
              <a:xfrm>
                <a:off x="8152786" y="4569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6474F8-0302-284D-AEF0-779F3FEA36BF}"/>
                </a:ext>
              </a:extLst>
            </p:cNvPr>
            <p:cNvCxnSpPr>
              <a:cxnSpLocks/>
            </p:cNvCxnSpPr>
            <p:nvPr/>
          </p:nvCxnSpPr>
          <p:spPr>
            <a:xfrm>
              <a:off x="2466877" y="4647417"/>
              <a:ext cx="291019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9A6C6A-316C-4440-AD0F-99D5949B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075" y="508210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52D758-5C89-4F40-95B6-DDAF98C62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522" y="5079144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4CB341-C2D5-164B-9114-9E1D075C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970" y="5083896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D57396-9C09-F64B-A0BE-00379902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417" y="5080938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2BA26D-8642-7046-AC96-BCF01E24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864" y="5079146"/>
              <a:ext cx="413447" cy="493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92ECC7-1B91-BA4D-9C32-0990094D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4312" y="5082731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40D391-2920-9441-9977-817C0013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759" y="507977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4CACC2-6BD1-F549-A8DE-52E2D580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207" y="5079145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DCF4E9-B2E9-C546-B53A-83B87C1D2B43}"/>
                </a:ext>
              </a:extLst>
            </p:cNvPr>
            <p:cNvSpPr txBox="1"/>
            <p:nvPr/>
          </p:nvSpPr>
          <p:spPr>
            <a:xfrm>
              <a:off x="6666452" y="5130866"/>
              <a:ext cx="206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3C1A40-6172-EF4E-B78C-421A3D74FBCC}"/>
                </a:ext>
              </a:extLst>
            </p:cNvPr>
            <p:cNvSpPr txBox="1"/>
            <p:nvPr/>
          </p:nvSpPr>
          <p:spPr>
            <a:xfrm>
              <a:off x="5463879" y="5155220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F6949-C698-AE47-93D9-2D69DA59A482}"/>
                </a:ext>
              </a:extLst>
            </p:cNvPr>
            <p:cNvSpPr txBox="1"/>
            <p:nvPr/>
          </p:nvSpPr>
          <p:spPr>
            <a:xfrm>
              <a:off x="5849101" y="5145717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CBDDF1-8549-C744-9484-6A590871884C}"/>
                </a:ext>
              </a:extLst>
            </p:cNvPr>
            <p:cNvSpPr txBox="1"/>
            <p:nvPr/>
          </p:nvSpPr>
          <p:spPr>
            <a:xfrm>
              <a:off x="6296178" y="514930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6026A7-9298-3542-8039-0350DE5B1FBE}"/>
                </a:ext>
              </a:extLst>
            </p:cNvPr>
            <p:cNvSpPr txBox="1"/>
            <p:nvPr/>
          </p:nvSpPr>
          <p:spPr>
            <a:xfrm>
              <a:off x="7102955" y="5162421"/>
              <a:ext cx="187379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F46D2B-1173-2C40-93D9-677A849B0F04}"/>
                </a:ext>
              </a:extLst>
            </p:cNvPr>
            <p:cNvSpPr txBox="1"/>
            <p:nvPr/>
          </p:nvSpPr>
          <p:spPr>
            <a:xfrm>
              <a:off x="7522968" y="5159836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25DC2A-ED94-C440-B7A7-0BCDFD6A32D9}"/>
                </a:ext>
              </a:extLst>
            </p:cNvPr>
            <p:cNvSpPr txBox="1"/>
            <p:nvPr/>
          </p:nvSpPr>
          <p:spPr>
            <a:xfrm>
              <a:off x="8365361" y="515444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A3EC5A-0AF3-C442-A97A-15704F201E7C}"/>
                </a:ext>
              </a:extLst>
            </p:cNvPr>
            <p:cNvSpPr txBox="1"/>
            <p:nvPr/>
          </p:nvSpPr>
          <p:spPr>
            <a:xfrm>
              <a:off x="7936912" y="5149012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sp>
        <p:nvSpPr>
          <p:cNvPr id="61" name="Right Brace 60">
            <a:extLst>
              <a:ext uri="{FF2B5EF4-FFF2-40B4-BE49-F238E27FC236}">
                <a16:creationId xmlns:a16="http://schemas.microsoft.com/office/drawing/2014/main" id="{69530537-997B-384A-86CC-A19A9D624615}"/>
              </a:ext>
            </a:extLst>
          </p:cNvPr>
          <p:cNvSpPr/>
          <p:nvPr/>
        </p:nvSpPr>
        <p:spPr>
          <a:xfrm rot="5400000">
            <a:off x="3578810" y="5128205"/>
            <a:ext cx="387030" cy="152357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6146F5-5565-FA4A-A0BD-DD44F9337675}"/>
              </a:ext>
            </a:extLst>
          </p:cNvPr>
          <p:cNvSpPr txBox="1"/>
          <p:nvPr/>
        </p:nvSpPr>
        <p:spPr>
          <a:xfrm>
            <a:off x="3031939" y="6131316"/>
            <a:ext cx="222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Assumed not in flight (dup ACK)</a:t>
            </a:r>
          </a:p>
        </p:txBody>
      </p:sp>
    </p:spTree>
    <p:extLst>
      <p:ext uri="{BB962C8B-B14F-4D97-AF65-F5344CB8AC3E}">
        <p14:creationId xmlns:p14="http://schemas.microsoft.com/office/powerpoint/2010/main" val="10919394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D37F-4106-4F45-A5D3-E1DB18C2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recovery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C4AD-F232-CC42-9C01-C0DA9E4F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Keep incrementing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by 1 MSS for each dup ACK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1A5269-B3C5-0D46-A474-F3064C8BBA0B}"/>
              </a:ext>
            </a:extLst>
          </p:cNvPr>
          <p:cNvGrpSpPr/>
          <p:nvPr/>
        </p:nvGrpSpPr>
        <p:grpSpPr>
          <a:xfrm>
            <a:off x="332782" y="5668243"/>
            <a:ext cx="2271948" cy="1182433"/>
            <a:chOff x="1619362" y="5155302"/>
            <a:chExt cx="2065510" cy="11352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A8F2C0-A9C6-F744-A0A3-7D2132CC8B0D}"/>
                </a:ext>
              </a:extLst>
            </p:cNvPr>
            <p:cNvSpPr txBox="1"/>
            <p:nvPr/>
          </p:nvSpPr>
          <p:spPr>
            <a:xfrm>
              <a:off x="1619362" y="5610909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BAFDFFB-DD78-D04E-9F23-94AED4DBB73F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4934CC-5D75-2149-AC2A-582E55C467BA}"/>
              </a:ext>
            </a:extLst>
          </p:cNvPr>
          <p:cNvSpPr txBox="1"/>
          <p:nvPr/>
        </p:nvSpPr>
        <p:spPr>
          <a:xfrm>
            <a:off x="2525456" y="3639275"/>
            <a:ext cx="246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8</a:t>
            </a:r>
          </a:p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inflight = 3</a:t>
            </a:r>
            <a:endParaRPr lang="en-US" sz="2400" dirty="0">
              <a:latin typeface="Courier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B6474F8-0302-284D-AEF0-779F3FEA36BF}"/>
              </a:ext>
            </a:extLst>
          </p:cNvPr>
          <p:cNvCxnSpPr>
            <a:cxnSpLocks/>
          </p:cNvCxnSpPr>
          <p:nvPr/>
        </p:nvCxnSpPr>
        <p:spPr>
          <a:xfrm>
            <a:off x="2466877" y="4647417"/>
            <a:ext cx="3382224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2FB1B9-A3EA-9641-B893-C71F6CAA08D0}"/>
              </a:ext>
            </a:extLst>
          </p:cNvPr>
          <p:cNvGrpSpPr/>
          <p:nvPr/>
        </p:nvGrpSpPr>
        <p:grpSpPr>
          <a:xfrm>
            <a:off x="1262033" y="5067908"/>
            <a:ext cx="7422621" cy="504868"/>
            <a:chOff x="1262033" y="5067908"/>
            <a:chExt cx="7422621" cy="5048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2ACA2F-C459-C04A-938B-E349701E5263}"/>
                </a:ext>
              </a:extLst>
            </p:cNvPr>
            <p:cNvGrpSpPr/>
            <p:nvPr/>
          </p:nvGrpSpPr>
          <p:grpSpPr>
            <a:xfrm>
              <a:off x="1262033" y="5067908"/>
              <a:ext cx="4098976" cy="493632"/>
              <a:chOff x="2038352" y="4479756"/>
              <a:chExt cx="7478713" cy="636306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1E2BCAB8-8A82-4B43-B9FA-62768CA88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8352" y="4479756"/>
                <a:ext cx="7478713" cy="636306"/>
                <a:chOff x="514350" y="4883611"/>
                <a:chExt cx="7479030" cy="635679"/>
              </a:xfrm>
            </p:grpSpPr>
            <p:sp>
              <p:nvSpPr>
                <p:cNvPr id="16" name="Rectangle 1">
                  <a:extLst>
                    <a:ext uri="{FF2B5EF4-FFF2-40B4-BE49-F238E27FC236}">
                      <a16:creationId xmlns:a16="http://schemas.microsoft.com/office/drawing/2014/main" id="{F459E0C4-236A-7446-A15F-936899090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730" y="4883612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5C09944-5550-9246-A75A-264790320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340" y="4887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3520C2D-C78E-5448-BD03-87D1D5A7B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720" y="4883611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647178E-940B-B141-9F77-D916B77B8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488973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53EA750-E92F-6D4C-948A-D6DF81A1D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80" y="488592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E350C2D-4F8A-9F45-A4E5-0DABCACC2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5859" y="4883613"/>
                  <a:ext cx="754379" cy="63567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0365DF-8948-7044-BE22-4114DE799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240" y="488823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1ADDDB-D229-8C48-8D72-D1E977D5E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62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F60322B-9E55-9840-BD91-5AA05EFEC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1" y="4883612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E95A094-3C56-0740-A09C-235161BB7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BB16C1-2AAA-CC4E-9643-7F0C577BDCDC}"/>
                  </a:ext>
                </a:extLst>
              </p:cNvPr>
              <p:cNvSpPr txBox="1"/>
              <p:nvPr/>
            </p:nvSpPr>
            <p:spPr>
              <a:xfrm>
                <a:off x="2242315" y="456091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FFF33-B32F-774F-A86E-4DFC62F3A0A5}"/>
                  </a:ext>
                </a:extLst>
              </p:cNvPr>
              <p:cNvSpPr txBox="1"/>
              <p:nvPr/>
            </p:nvSpPr>
            <p:spPr>
              <a:xfrm>
                <a:off x="2925286" y="456854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F057DD-338E-7C43-A446-8CAB7BB6CE0B}"/>
                  </a:ext>
                </a:extLst>
              </p:cNvPr>
              <p:cNvSpPr txBox="1"/>
              <p:nvPr/>
            </p:nvSpPr>
            <p:spPr>
              <a:xfrm>
                <a:off x="3640658" y="457782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36C4ED-D53E-8843-BB72-7E935C6B981A}"/>
                  </a:ext>
                </a:extLst>
              </p:cNvPr>
              <p:cNvSpPr txBox="1"/>
              <p:nvPr/>
            </p:nvSpPr>
            <p:spPr>
              <a:xfrm>
                <a:off x="4343508" y="456557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DBB572-96BF-054A-9578-4FC8ADA8667E}"/>
                  </a:ext>
                </a:extLst>
              </p:cNvPr>
              <p:cNvSpPr txBox="1"/>
              <p:nvPr/>
            </p:nvSpPr>
            <p:spPr>
              <a:xfrm>
                <a:off x="5159214" y="4570193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D29129-95F5-3D46-AB01-DAD4ACCF1E26}"/>
                  </a:ext>
                </a:extLst>
              </p:cNvPr>
              <p:cNvSpPr txBox="1"/>
              <p:nvPr/>
            </p:nvSpPr>
            <p:spPr>
              <a:xfrm>
                <a:off x="5842186" y="457782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9173E3-9E45-2D47-9F33-ACC4957B9DA5}"/>
                  </a:ext>
                </a:extLst>
              </p:cNvPr>
              <p:cNvSpPr txBox="1"/>
              <p:nvPr/>
            </p:nvSpPr>
            <p:spPr>
              <a:xfrm>
                <a:off x="6631205" y="4587103"/>
                <a:ext cx="341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DADA1-4E0E-3149-8B95-8BE475778E52}"/>
                  </a:ext>
                </a:extLst>
              </p:cNvPr>
              <p:cNvSpPr txBox="1"/>
              <p:nvPr/>
            </p:nvSpPr>
            <p:spPr>
              <a:xfrm>
                <a:off x="7397532" y="458377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CF963-C25F-E04F-A719-F339401FD03D}"/>
                  </a:ext>
                </a:extLst>
              </p:cNvPr>
              <p:cNvSpPr txBox="1"/>
              <p:nvPr/>
            </p:nvSpPr>
            <p:spPr>
              <a:xfrm>
                <a:off x="8934505" y="4576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C8CE5-AF4D-FA44-82E2-9A1F4D44D105}"/>
                  </a:ext>
                </a:extLst>
              </p:cNvPr>
              <p:cNvSpPr txBox="1"/>
              <p:nvPr/>
            </p:nvSpPr>
            <p:spPr>
              <a:xfrm>
                <a:off x="8152786" y="4569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9A6C6A-316C-4440-AD0F-99D5949B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075" y="508210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52D758-5C89-4F40-95B6-DDAF98C62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522" y="5079144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4CB341-C2D5-164B-9114-9E1D075C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970" y="5083896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D57396-9C09-F64B-A0BE-00379902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417" y="5080938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2BA26D-8642-7046-AC96-BCF01E24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864" y="5079146"/>
              <a:ext cx="413447" cy="493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92ECC7-1B91-BA4D-9C32-0990094D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4312" y="5082731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40D391-2920-9441-9977-817C0013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759" y="507977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4CACC2-6BD1-F549-A8DE-52E2D580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207" y="5079145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DCF4E9-B2E9-C546-B53A-83B87C1D2B43}"/>
                </a:ext>
              </a:extLst>
            </p:cNvPr>
            <p:cNvSpPr txBox="1"/>
            <p:nvPr/>
          </p:nvSpPr>
          <p:spPr>
            <a:xfrm>
              <a:off x="6666452" y="5130866"/>
              <a:ext cx="206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3C1A40-6172-EF4E-B78C-421A3D74FBCC}"/>
                </a:ext>
              </a:extLst>
            </p:cNvPr>
            <p:cNvSpPr txBox="1"/>
            <p:nvPr/>
          </p:nvSpPr>
          <p:spPr>
            <a:xfrm>
              <a:off x="5463879" y="5155220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F6949-C698-AE47-93D9-2D69DA59A482}"/>
                </a:ext>
              </a:extLst>
            </p:cNvPr>
            <p:cNvSpPr txBox="1"/>
            <p:nvPr/>
          </p:nvSpPr>
          <p:spPr>
            <a:xfrm>
              <a:off x="5849101" y="5145717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CBDDF1-8549-C744-9484-6A590871884C}"/>
                </a:ext>
              </a:extLst>
            </p:cNvPr>
            <p:cNvSpPr txBox="1"/>
            <p:nvPr/>
          </p:nvSpPr>
          <p:spPr>
            <a:xfrm>
              <a:off x="6296178" y="514930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6026A7-9298-3542-8039-0350DE5B1FBE}"/>
                </a:ext>
              </a:extLst>
            </p:cNvPr>
            <p:cNvSpPr txBox="1"/>
            <p:nvPr/>
          </p:nvSpPr>
          <p:spPr>
            <a:xfrm>
              <a:off x="7102955" y="5162421"/>
              <a:ext cx="187379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F46D2B-1173-2C40-93D9-677A849B0F04}"/>
                </a:ext>
              </a:extLst>
            </p:cNvPr>
            <p:cNvSpPr txBox="1"/>
            <p:nvPr/>
          </p:nvSpPr>
          <p:spPr>
            <a:xfrm>
              <a:off x="7522968" y="5159836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25DC2A-ED94-C440-B7A7-0BCDFD6A32D9}"/>
                </a:ext>
              </a:extLst>
            </p:cNvPr>
            <p:cNvSpPr txBox="1"/>
            <p:nvPr/>
          </p:nvSpPr>
          <p:spPr>
            <a:xfrm>
              <a:off x="8365361" y="515444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A3EC5A-0AF3-C442-A97A-15704F201E7C}"/>
                </a:ext>
              </a:extLst>
            </p:cNvPr>
            <p:cNvSpPr txBox="1"/>
            <p:nvPr/>
          </p:nvSpPr>
          <p:spPr>
            <a:xfrm>
              <a:off x="7936912" y="5149012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890E290-ADF2-1745-965F-747E312E1570}"/>
              </a:ext>
            </a:extLst>
          </p:cNvPr>
          <p:cNvSpPr txBox="1"/>
          <p:nvPr/>
        </p:nvSpPr>
        <p:spPr>
          <a:xfrm>
            <a:off x="3031939" y="6131316"/>
            <a:ext cx="222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Assumed not in flight (dup ACK)</a:t>
            </a:r>
          </a:p>
        </p:txBody>
      </p:sp>
      <p:sp>
        <p:nvSpPr>
          <p:cNvPr id="61" name="Right Brace 60">
            <a:extLst>
              <a:ext uri="{FF2B5EF4-FFF2-40B4-BE49-F238E27FC236}">
                <a16:creationId xmlns:a16="http://schemas.microsoft.com/office/drawing/2014/main" id="{69530537-997B-384A-86CC-A19A9D624615}"/>
              </a:ext>
            </a:extLst>
          </p:cNvPr>
          <p:cNvSpPr/>
          <p:nvPr/>
        </p:nvSpPr>
        <p:spPr>
          <a:xfrm rot="5400000">
            <a:off x="3784948" y="4920896"/>
            <a:ext cx="388200" cy="1937025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23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D37F-4106-4F45-A5D3-E1DB18C2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recovery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C4AD-F232-CC42-9C01-C0DA9E4F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Eventually a </a:t>
            </a:r>
            <a:r>
              <a:rPr lang="en-US" dirty="0">
                <a:solidFill>
                  <a:srgbClr val="C00000"/>
                </a:solidFill>
              </a:rPr>
              <a:t>new ACK </a:t>
            </a:r>
            <a:r>
              <a:rPr lang="en-US" dirty="0"/>
              <a:t>arrives, acknowledging the retransmitted data and all data in between</a:t>
            </a:r>
          </a:p>
          <a:p>
            <a:r>
              <a:rPr lang="en-US" dirty="0"/>
              <a:t>Deflate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to half of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before fast retransmit.</a:t>
            </a:r>
          </a:p>
          <a:p>
            <a:pPr lvl="1"/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and </a:t>
            </a:r>
            <a:r>
              <a:rPr lang="en-US" dirty="0">
                <a:latin typeface="Courier" pitchFamily="2" charset="0"/>
              </a:rPr>
              <a:t>inflight</a:t>
            </a:r>
            <a:r>
              <a:rPr lang="en-US" dirty="0"/>
              <a:t> are aligned and equal once again</a:t>
            </a:r>
          </a:p>
          <a:p>
            <a:r>
              <a:rPr lang="en-US" dirty="0"/>
              <a:t>Perform </a:t>
            </a:r>
            <a:r>
              <a:rPr lang="en-US" dirty="0">
                <a:solidFill>
                  <a:srgbClr val="C00000"/>
                </a:solidFill>
              </a:rPr>
              <a:t>additive increase </a:t>
            </a:r>
            <a:r>
              <a:rPr lang="en-US" dirty="0"/>
              <a:t>from this point!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4934CC-5D75-2149-AC2A-582E55C467BA}"/>
              </a:ext>
            </a:extLst>
          </p:cNvPr>
          <p:cNvSpPr txBox="1"/>
          <p:nvPr/>
        </p:nvSpPr>
        <p:spPr>
          <a:xfrm>
            <a:off x="4865705" y="4175399"/>
            <a:ext cx="246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3</a:t>
            </a:r>
          </a:p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inflight = 3</a:t>
            </a:r>
            <a:endParaRPr lang="en-US" sz="2400" dirty="0">
              <a:latin typeface="Courier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B6474F8-0302-284D-AEF0-779F3FEA36BF}"/>
              </a:ext>
            </a:extLst>
          </p:cNvPr>
          <p:cNvCxnSpPr>
            <a:cxnSpLocks/>
          </p:cNvCxnSpPr>
          <p:nvPr/>
        </p:nvCxnSpPr>
        <p:spPr>
          <a:xfrm>
            <a:off x="4961983" y="5081368"/>
            <a:ext cx="1334195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08F807-9456-084A-ADFB-277DA0C0543F}"/>
              </a:ext>
            </a:extLst>
          </p:cNvPr>
          <p:cNvGrpSpPr/>
          <p:nvPr/>
        </p:nvGrpSpPr>
        <p:grpSpPr>
          <a:xfrm>
            <a:off x="1262033" y="5207391"/>
            <a:ext cx="7422621" cy="504868"/>
            <a:chOff x="1262033" y="5067908"/>
            <a:chExt cx="7422621" cy="5048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2ACA2F-C459-C04A-938B-E349701E5263}"/>
                </a:ext>
              </a:extLst>
            </p:cNvPr>
            <p:cNvGrpSpPr/>
            <p:nvPr/>
          </p:nvGrpSpPr>
          <p:grpSpPr>
            <a:xfrm>
              <a:off x="1262033" y="5067908"/>
              <a:ext cx="4098976" cy="493632"/>
              <a:chOff x="2038352" y="4479756"/>
              <a:chExt cx="7478713" cy="636306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1E2BCAB8-8A82-4B43-B9FA-62768CA88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8352" y="4479756"/>
                <a:ext cx="7478713" cy="636306"/>
                <a:chOff x="514350" y="4883611"/>
                <a:chExt cx="7479030" cy="635679"/>
              </a:xfrm>
            </p:grpSpPr>
            <p:sp>
              <p:nvSpPr>
                <p:cNvPr id="16" name="Rectangle 1">
                  <a:extLst>
                    <a:ext uri="{FF2B5EF4-FFF2-40B4-BE49-F238E27FC236}">
                      <a16:creationId xmlns:a16="http://schemas.microsoft.com/office/drawing/2014/main" id="{F459E0C4-236A-7446-A15F-936899090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730" y="4883612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5C09944-5550-9246-A75A-264790320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340" y="4887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3520C2D-C78E-5448-BD03-87D1D5A7B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720" y="4883611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647178E-940B-B141-9F77-D916B77B8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488973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53EA750-E92F-6D4C-948A-D6DF81A1D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80" y="488592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E350C2D-4F8A-9F45-A4E5-0DABCACC2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5859" y="4883613"/>
                  <a:ext cx="754379" cy="63567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0365DF-8948-7044-BE22-4114DE799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240" y="488823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1ADDDB-D229-8C48-8D72-D1E977D5E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62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F60322B-9E55-9840-BD91-5AA05EFEC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1" y="4883612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E95A094-3C56-0740-A09C-235161BB7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BB16C1-2AAA-CC4E-9643-7F0C577BDCDC}"/>
                  </a:ext>
                </a:extLst>
              </p:cNvPr>
              <p:cNvSpPr txBox="1"/>
              <p:nvPr/>
            </p:nvSpPr>
            <p:spPr>
              <a:xfrm>
                <a:off x="2242315" y="456091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FFF33-B32F-774F-A86E-4DFC62F3A0A5}"/>
                  </a:ext>
                </a:extLst>
              </p:cNvPr>
              <p:cNvSpPr txBox="1"/>
              <p:nvPr/>
            </p:nvSpPr>
            <p:spPr>
              <a:xfrm>
                <a:off x="2925286" y="456854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F057DD-338E-7C43-A446-8CAB7BB6CE0B}"/>
                  </a:ext>
                </a:extLst>
              </p:cNvPr>
              <p:cNvSpPr txBox="1"/>
              <p:nvPr/>
            </p:nvSpPr>
            <p:spPr>
              <a:xfrm>
                <a:off x="3640658" y="457782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36C4ED-D53E-8843-BB72-7E935C6B981A}"/>
                  </a:ext>
                </a:extLst>
              </p:cNvPr>
              <p:cNvSpPr txBox="1"/>
              <p:nvPr/>
            </p:nvSpPr>
            <p:spPr>
              <a:xfrm>
                <a:off x="4343508" y="456557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DBB572-96BF-054A-9578-4FC8ADA8667E}"/>
                  </a:ext>
                </a:extLst>
              </p:cNvPr>
              <p:cNvSpPr txBox="1"/>
              <p:nvPr/>
            </p:nvSpPr>
            <p:spPr>
              <a:xfrm>
                <a:off x="5159214" y="4570193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D29129-95F5-3D46-AB01-DAD4ACCF1E26}"/>
                  </a:ext>
                </a:extLst>
              </p:cNvPr>
              <p:cNvSpPr txBox="1"/>
              <p:nvPr/>
            </p:nvSpPr>
            <p:spPr>
              <a:xfrm>
                <a:off x="5842186" y="457782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9173E3-9E45-2D47-9F33-ACC4957B9DA5}"/>
                  </a:ext>
                </a:extLst>
              </p:cNvPr>
              <p:cNvSpPr txBox="1"/>
              <p:nvPr/>
            </p:nvSpPr>
            <p:spPr>
              <a:xfrm>
                <a:off x="6631205" y="4587103"/>
                <a:ext cx="341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DADA1-4E0E-3149-8B95-8BE475778E52}"/>
                  </a:ext>
                </a:extLst>
              </p:cNvPr>
              <p:cNvSpPr txBox="1"/>
              <p:nvPr/>
            </p:nvSpPr>
            <p:spPr>
              <a:xfrm>
                <a:off x="7397532" y="458377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CF963-C25F-E04F-A719-F339401FD03D}"/>
                  </a:ext>
                </a:extLst>
              </p:cNvPr>
              <p:cNvSpPr txBox="1"/>
              <p:nvPr/>
            </p:nvSpPr>
            <p:spPr>
              <a:xfrm>
                <a:off x="8934505" y="4576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C8CE5-AF4D-FA44-82E2-9A1F4D44D105}"/>
                  </a:ext>
                </a:extLst>
              </p:cNvPr>
              <p:cNvSpPr txBox="1"/>
              <p:nvPr/>
            </p:nvSpPr>
            <p:spPr>
              <a:xfrm>
                <a:off x="8152786" y="4569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9A6C6A-316C-4440-AD0F-99D5949B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075" y="508210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52D758-5C89-4F40-95B6-DDAF98C62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522" y="5079144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4CB341-C2D5-164B-9114-9E1D075C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970" y="5083896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D57396-9C09-F64B-A0BE-00379902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417" y="5080938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2BA26D-8642-7046-AC96-BCF01E24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864" y="5079146"/>
              <a:ext cx="413447" cy="493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92ECC7-1B91-BA4D-9C32-0990094D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4312" y="5082731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40D391-2920-9441-9977-817C0013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759" y="507977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4CACC2-6BD1-F549-A8DE-52E2D580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207" y="5079145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DCF4E9-B2E9-C546-B53A-83B87C1D2B43}"/>
                </a:ext>
              </a:extLst>
            </p:cNvPr>
            <p:cNvSpPr txBox="1"/>
            <p:nvPr/>
          </p:nvSpPr>
          <p:spPr>
            <a:xfrm>
              <a:off x="6666452" y="5130866"/>
              <a:ext cx="206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3C1A40-6172-EF4E-B78C-421A3D74FBCC}"/>
                </a:ext>
              </a:extLst>
            </p:cNvPr>
            <p:cNvSpPr txBox="1"/>
            <p:nvPr/>
          </p:nvSpPr>
          <p:spPr>
            <a:xfrm>
              <a:off x="5463879" y="5155220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F6949-C698-AE47-93D9-2D69DA59A482}"/>
                </a:ext>
              </a:extLst>
            </p:cNvPr>
            <p:cNvSpPr txBox="1"/>
            <p:nvPr/>
          </p:nvSpPr>
          <p:spPr>
            <a:xfrm>
              <a:off x="5849101" y="5145717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CBDDF1-8549-C744-9484-6A590871884C}"/>
                </a:ext>
              </a:extLst>
            </p:cNvPr>
            <p:cNvSpPr txBox="1"/>
            <p:nvPr/>
          </p:nvSpPr>
          <p:spPr>
            <a:xfrm>
              <a:off x="6296178" y="514930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6026A7-9298-3542-8039-0350DE5B1FBE}"/>
                </a:ext>
              </a:extLst>
            </p:cNvPr>
            <p:cNvSpPr txBox="1"/>
            <p:nvPr/>
          </p:nvSpPr>
          <p:spPr>
            <a:xfrm>
              <a:off x="7102955" y="5162421"/>
              <a:ext cx="187379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F46D2B-1173-2C40-93D9-677A849B0F04}"/>
                </a:ext>
              </a:extLst>
            </p:cNvPr>
            <p:cNvSpPr txBox="1"/>
            <p:nvPr/>
          </p:nvSpPr>
          <p:spPr>
            <a:xfrm>
              <a:off x="7522968" y="5159836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25DC2A-ED94-C440-B7A7-0BCDFD6A32D9}"/>
                </a:ext>
              </a:extLst>
            </p:cNvPr>
            <p:cNvSpPr txBox="1"/>
            <p:nvPr/>
          </p:nvSpPr>
          <p:spPr>
            <a:xfrm>
              <a:off x="8365361" y="515444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A3EC5A-0AF3-C442-A97A-15704F201E7C}"/>
                </a:ext>
              </a:extLst>
            </p:cNvPr>
            <p:cNvSpPr txBox="1"/>
            <p:nvPr/>
          </p:nvSpPr>
          <p:spPr>
            <a:xfrm>
              <a:off x="7936912" y="5149012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890E290-ADF2-1745-965F-747E312E1570}"/>
              </a:ext>
            </a:extLst>
          </p:cNvPr>
          <p:cNvSpPr txBox="1"/>
          <p:nvPr/>
        </p:nvSpPr>
        <p:spPr>
          <a:xfrm>
            <a:off x="2657768" y="6338719"/>
            <a:ext cx="441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New ACK </a:t>
            </a:r>
            <a:r>
              <a:rPr lang="en-US" sz="2000" dirty="0">
                <a:latin typeface="Helvetica" pitchFamily="2" charset="0"/>
              </a:rPr>
              <a:t>acknowledged this data</a:t>
            </a:r>
          </a:p>
        </p:txBody>
      </p:sp>
      <p:sp>
        <p:nvSpPr>
          <p:cNvPr id="61" name="Right Brace 60">
            <a:extLst>
              <a:ext uri="{FF2B5EF4-FFF2-40B4-BE49-F238E27FC236}">
                <a16:creationId xmlns:a16="http://schemas.microsoft.com/office/drawing/2014/main" id="{69530537-997B-384A-86CC-A19A9D624615}"/>
              </a:ext>
            </a:extLst>
          </p:cNvPr>
          <p:cNvSpPr/>
          <p:nvPr/>
        </p:nvSpPr>
        <p:spPr>
          <a:xfrm rot="5400000">
            <a:off x="3504910" y="4784222"/>
            <a:ext cx="404615" cy="2480684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F41897E-B5E8-D44C-B1CD-08A7F0A7B8F1}"/>
              </a:ext>
            </a:extLst>
          </p:cNvPr>
          <p:cNvGrpSpPr/>
          <p:nvPr/>
        </p:nvGrpSpPr>
        <p:grpSpPr>
          <a:xfrm>
            <a:off x="332782" y="5668243"/>
            <a:ext cx="2271948" cy="1182433"/>
            <a:chOff x="1619362" y="5155302"/>
            <a:chExt cx="2065510" cy="113524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2096863-141F-A243-9A6B-F4D264098A80}"/>
                </a:ext>
              </a:extLst>
            </p:cNvPr>
            <p:cNvSpPr txBox="1"/>
            <p:nvPr/>
          </p:nvSpPr>
          <p:spPr>
            <a:xfrm>
              <a:off x="1619362" y="5610909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0B78F55-DF7D-8941-8469-108A60EAE076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54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0" grpId="0"/>
      <p:bldP spid="6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CCBD-4A27-6442-BB71-ED866F19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Increase/Multiplicative Decrease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5BDA53-813F-104B-A560-A6F549B88A04}"/>
              </a:ext>
            </a:extLst>
          </p:cNvPr>
          <p:cNvCxnSpPr>
            <a:cxnSpLocks/>
          </p:cNvCxnSpPr>
          <p:nvPr/>
        </p:nvCxnSpPr>
        <p:spPr>
          <a:xfrm flipV="1">
            <a:off x="2128838" y="2494546"/>
            <a:ext cx="0" cy="3700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50E337-9895-C24A-B030-44E2397F065B}"/>
              </a:ext>
            </a:extLst>
          </p:cNvPr>
          <p:cNvCxnSpPr>
            <a:cxnSpLocks/>
          </p:cNvCxnSpPr>
          <p:nvPr/>
        </p:nvCxnSpPr>
        <p:spPr>
          <a:xfrm>
            <a:off x="2114550" y="6195013"/>
            <a:ext cx="89439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7A096A-5950-6A43-B398-EAE439E4A559}"/>
              </a:ext>
            </a:extLst>
          </p:cNvPr>
          <p:cNvCxnSpPr>
            <a:cxnSpLocks/>
          </p:cNvCxnSpPr>
          <p:nvPr/>
        </p:nvCxnSpPr>
        <p:spPr>
          <a:xfrm>
            <a:off x="2128838" y="6023560"/>
            <a:ext cx="8916118" cy="7473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7268E-0D2C-5F40-A0B9-0390C2839CC8}"/>
              </a:ext>
            </a:extLst>
          </p:cNvPr>
          <p:cNvSpPr txBox="1"/>
          <p:nvPr/>
        </p:nvSpPr>
        <p:spPr>
          <a:xfrm>
            <a:off x="952501" y="5799603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1K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AE71D-EF1C-0244-9B29-BD0E22F18B85}"/>
              </a:ext>
            </a:extLst>
          </p:cNvPr>
          <p:cNvSpPr txBox="1"/>
          <p:nvPr/>
        </p:nvSpPr>
        <p:spPr>
          <a:xfrm>
            <a:off x="5155406" y="6337893"/>
            <a:ext cx="18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775D69-B5C0-594E-9FDE-EAB99EEE1F57}"/>
              </a:ext>
            </a:extLst>
          </p:cNvPr>
          <p:cNvSpPr txBox="1"/>
          <p:nvPr/>
        </p:nvSpPr>
        <p:spPr>
          <a:xfrm>
            <a:off x="2688867" y="2412367"/>
            <a:ext cx="263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Triple duplicate ACK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57B465-255D-3E42-9E87-CFB385FCA515}"/>
              </a:ext>
            </a:extLst>
          </p:cNvPr>
          <p:cNvCxnSpPr>
            <a:cxnSpLocks/>
          </p:cNvCxnSpPr>
          <p:nvPr/>
        </p:nvCxnSpPr>
        <p:spPr>
          <a:xfrm>
            <a:off x="3686176" y="2917034"/>
            <a:ext cx="2298907" cy="71056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1EF7CF7-B5F9-FD4A-8452-A1DDC047A5B1}"/>
              </a:ext>
            </a:extLst>
          </p:cNvPr>
          <p:cNvSpPr txBox="1"/>
          <p:nvPr/>
        </p:nvSpPr>
        <p:spPr>
          <a:xfrm rot="19039414">
            <a:off x="2386525" y="5043043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start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43EBA-5E70-D944-8095-8A62E1491213}"/>
              </a:ext>
            </a:extLst>
          </p:cNvPr>
          <p:cNvSpPr txBox="1"/>
          <p:nvPr/>
        </p:nvSpPr>
        <p:spPr>
          <a:xfrm>
            <a:off x="99630" y="4250747"/>
            <a:ext cx="18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In-flight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830E70-EBBC-6340-9E2A-9CB9BB86905D}"/>
              </a:ext>
            </a:extLst>
          </p:cNvPr>
          <p:cNvSpPr txBox="1"/>
          <p:nvPr/>
        </p:nvSpPr>
        <p:spPr>
          <a:xfrm>
            <a:off x="815766" y="1362984"/>
            <a:ext cx="5169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Say </a:t>
            </a:r>
            <a:r>
              <a:rPr lang="en-US" sz="2400" dirty="0">
                <a:latin typeface="Courier" pitchFamily="2" charset="0"/>
              </a:rPr>
              <a:t>MSS </a:t>
            </a:r>
            <a:r>
              <a:rPr lang="en-US" sz="2400" dirty="0">
                <a:latin typeface="Helvetica" pitchFamily="2" charset="0"/>
              </a:rPr>
              <a:t>= 1 </a:t>
            </a:r>
            <a:r>
              <a:rPr lang="en-US" sz="2400" dirty="0" err="1">
                <a:latin typeface="Helvetica" pitchFamily="2" charset="0"/>
              </a:rPr>
              <a:t>KByte</a:t>
            </a:r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Default </a:t>
            </a:r>
            <a:r>
              <a:rPr lang="en-US" sz="2400" dirty="0" err="1">
                <a:latin typeface="Courier" pitchFamily="2" charset="0"/>
              </a:rPr>
              <a:t>ssthresh</a:t>
            </a:r>
            <a:r>
              <a:rPr lang="en-US" sz="2400" dirty="0">
                <a:latin typeface="Helvetica" pitchFamily="2" charset="0"/>
              </a:rPr>
              <a:t> = 64KB = 64 </a:t>
            </a:r>
            <a:r>
              <a:rPr lang="en-US" sz="2400" dirty="0">
                <a:latin typeface="Courier" pitchFamily="2" charset="0"/>
              </a:rPr>
              <a:t>MSS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1585EA-780F-4841-BFB5-26B61835901A}"/>
              </a:ext>
            </a:extLst>
          </p:cNvPr>
          <p:cNvCxnSpPr>
            <a:cxnSpLocks/>
          </p:cNvCxnSpPr>
          <p:nvPr/>
        </p:nvCxnSpPr>
        <p:spPr>
          <a:xfrm>
            <a:off x="3208149" y="4493200"/>
            <a:ext cx="1410346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ECF874D-8930-B844-8000-D9C05DFEB860}"/>
              </a:ext>
            </a:extLst>
          </p:cNvPr>
          <p:cNvSpPr txBox="1"/>
          <p:nvPr/>
        </p:nvSpPr>
        <p:spPr>
          <a:xfrm>
            <a:off x="2170362" y="3491230"/>
            <a:ext cx="2680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Switch to additive increase at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latin typeface="Courier" pitchFamily="2" charset="0"/>
              </a:rPr>
              <a:t>=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>
                <a:latin typeface="Helvetica" pitchFamily="2" charset="0"/>
              </a:rPr>
              <a:t>64K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66B1CBB-C7DC-D94A-BEBE-C0026247675C}"/>
              </a:ext>
            </a:extLst>
          </p:cNvPr>
          <p:cNvSpPr/>
          <p:nvPr/>
        </p:nvSpPr>
        <p:spPr>
          <a:xfrm>
            <a:off x="2130342" y="4510492"/>
            <a:ext cx="1885929" cy="1491916"/>
          </a:xfrm>
          <a:custGeom>
            <a:avLst/>
            <a:gdLst>
              <a:gd name="connsiteX0" fmla="*/ 0 w 2550695"/>
              <a:gd name="connsiteY0" fmla="*/ 1491916 h 1491916"/>
              <a:gd name="connsiteX1" fmla="*/ 1540042 w 2550695"/>
              <a:gd name="connsiteY1" fmla="*/ 1058779 h 1491916"/>
              <a:gd name="connsiteX2" fmla="*/ 2550695 w 2550695"/>
              <a:gd name="connsiteY2" fmla="*/ 0 h 149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0695" h="1491916">
                <a:moveTo>
                  <a:pt x="0" y="1491916"/>
                </a:moveTo>
                <a:cubicBezTo>
                  <a:pt x="557463" y="1399674"/>
                  <a:pt x="1114926" y="1307432"/>
                  <a:pt x="1540042" y="1058779"/>
                </a:cubicBezTo>
                <a:cubicBezTo>
                  <a:pt x="1965158" y="810126"/>
                  <a:pt x="2257926" y="405063"/>
                  <a:pt x="255069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4A5412-2E53-E446-90D8-7588BCFCD2CE}"/>
              </a:ext>
            </a:extLst>
          </p:cNvPr>
          <p:cNvCxnSpPr>
            <a:cxnSpLocks/>
            <a:stCxn id="32" idx="2"/>
          </p:cNvCxnSpPr>
          <p:nvPr/>
        </p:nvCxnSpPr>
        <p:spPr>
          <a:xfrm flipV="1">
            <a:off x="4016271" y="3724430"/>
            <a:ext cx="2172724" cy="7860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3FF5F1-7987-5443-A0DB-5380DF48F928}"/>
              </a:ext>
            </a:extLst>
          </p:cNvPr>
          <p:cNvSpPr txBox="1"/>
          <p:nvPr/>
        </p:nvSpPr>
        <p:spPr>
          <a:xfrm>
            <a:off x="5985083" y="3011891"/>
            <a:ext cx="271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Perceived loss occurs at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= 80K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FCF71F-D88C-9C4D-8F96-81086269A105}"/>
              </a:ext>
            </a:extLst>
          </p:cNvPr>
          <p:cNvCxnSpPr>
            <a:cxnSpLocks/>
          </p:cNvCxnSpPr>
          <p:nvPr/>
        </p:nvCxnSpPr>
        <p:spPr>
          <a:xfrm>
            <a:off x="6188995" y="3716409"/>
            <a:ext cx="63624" cy="14377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4F1F38C-C11F-E54A-A8CF-85D4EEF1C8A0}"/>
              </a:ext>
            </a:extLst>
          </p:cNvPr>
          <p:cNvCxnSpPr>
            <a:cxnSpLocks/>
          </p:cNvCxnSpPr>
          <p:nvPr/>
        </p:nvCxnSpPr>
        <p:spPr>
          <a:xfrm>
            <a:off x="4157099" y="5154158"/>
            <a:ext cx="2639215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6E4F36E-2470-A24C-BC49-8FF881768E42}"/>
              </a:ext>
            </a:extLst>
          </p:cNvPr>
          <p:cNvSpPr txBox="1"/>
          <p:nvPr/>
        </p:nvSpPr>
        <p:spPr>
          <a:xfrm>
            <a:off x="3564610" y="5219270"/>
            <a:ext cx="2274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(2) Set </a:t>
            </a:r>
            <a:r>
              <a:rPr lang="en-US" dirty="0">
                <a:latin typeface="Courier" pitchFamily="2" charset="0"/>
              </a:rPr>
              <a:t>inflight =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Helvetica" pitchFamily="2" charset="0"/>
              </a:rPr>
              <a:t> = 40K</a:t>
            </a:r>
            <a:endParaRPr lang="en-US" dirty="0">
              <a:latin typeface="Courier" pitchFamily="2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30EDB4D-E8DD-6546-90CD-1E916EF6553C}"/>
              </a:ext>
            </a:extLst>
          </p:cNvPr>
          <p:cNvCxnSpPr>
            <a:cxnSpLocks/>
          </p:cNvCxnSpPr>
          <p:nvPr/>
        </p:nvCxnSpPr>
        <p:spPr>
          <a:xfrm flipV="1">
            <a:off x="7089047" y="4297307"/>
            <a:ext cx="2011239" cy="8602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DE9BF1C-4FFB-DA4D-9817-B7BCA6AE55D3}"/>
              </a:ext>
            </a:extLst>
          </p:cNvPr>
          <p:cNvSpPr txBox="1"/>
          <p:nvPr/>
        </p:nvSpPr>
        <p:spPr>
          <a:xfrm rot="20417118">
            <a:off x="4659681" y="4120657"/>
            <a:ext cx="1206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Additive increase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F5AFC6-1B66-FC42-AA7E-F9F798B022EA}"/>
              </a:ext>
            </a:extLst>
          </p:cNvPr>
          <p:cNvSpPr txBox="1"/>
          <p:nvPr/>
        </p:nvSpPr>
        <p:spPr>
          <a:xfrm rot="20224594">
            <a:off x="7547307" y="4338345"/>
            <a:ext cx="119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Additive increase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1E3EE3-0BC7-1943-9AA5-B68DBCBB3685}"/>
              </a:ext>
            </a:extLst>
          </p:cNvPr>
          <p:cNvCxnSpPr>
            <a:cxnSpLocks/>
          </p:cNvCxnSpPr>
          <p:nvPr/>
        </p:nvCxnSpPr>
        <p:spPr>
          <a:xfrm>
            <a:off x="5476707" y="3713487"/>
            <a:ext cx="1209389" cy="2921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296B76-C652-404D-9C0E-54FE0EB7178D}"/>
              </a:ext>
            </a:extLst>
          </p:cNvPr>
          <p:cNvCxnSpPr>
            <a:cxnSpLocks/>
          </p:cNvCxnSpPr>
          <p:nvPr/>
        </p:nvCxnSpPr>
        <p:spPr>
          <a:xfrm>
            <a:off x="6268117" y="5139928"/>
            <a:ext cx="820930" cy="1423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7D97711-179B-3040-9D70-36397CE2DC37}"/>
              </a:ext>
            </a:extLst>
          </p:cNvPr>
          <p:cNvSpPr txBox="1"/>
          <p:nvPr/>
        </p:nvSpPr>
        <p:spPr>
          <a:xfrm>
            <a:off x="6041230" y="5209424"/>
            <a:ext cx="576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Fast retransmit: (1) </a:t>
            </a:r>
            <a:r>
              <a:rPr lang="en-US" dirty="0">
                <a:latin typeface="Helvetica" pitchFamily="2" charset="0"/>
              </a:rPr>
              <a:t>retransmit dup-</a:t>
            </a:r>
            <a:r>
              <a:rPr lang="en-US" dirty="0" err="1">
                <a:latin typeface="Helvetica" pitchFamily="2" charset="0"/>
              </a:rPr>
              <a:t>ACKed</a:t>
            </a:r>
            <a:r>
              <a:rPr lang="en-US" dirty="0">
                <a:latin typeface="Helvetica" pitchFamily="2" charset="0"/>
              </a:rPr>
              <a:t> segment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Fast recovery</a:t>
            </a:r>
            <a:r>
              <a:rPr lang="en-US" dirty="0">
                <a:latin typeface="Helvetica" pitchFamily="2" charset="0"/>
              </a:rPr>
              <a:t> keeps </a:t>
            </a:r>
            <a:r>
              <a:rPr lang="en-US" dirty="0">
                <a:latin typeface="Courier" pitchFamily="2" charset="0"/>
              </a:rPr>
              <a:t>inflight</a:t>
            </a:r>
            <a:r>
              <a:rPr lang="en-US" dirty="0">
                <a:latin typeface="Helvetica" pitchFamily="2" charset="0"/>
              </a:rPr>
              <a:t> stable until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new 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6FE5E7-CEDC-A848-847C-99FE8259B9A3}"/>
              </a:ext>
            </a:extLst>
          </p:cNvPr>
          <p:cNvSpPr txBox="1"/>
          <p:nvPr/>
        </p:nvSpPr>
        <p:spPr>
          <a:xfrm>
            <a:off x="7909466" y="3503034"/>
            <a:ext cx="136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New ACK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161E10F-FA05-7844-BE98-9DB720746A29}"/>
              </a:ext>
            </a:extLst>
          </p:cNvPr>
          <p:cNvCxnSpPr>
            <a:cxnSpLocks/>
          </p:cNvCxnSpPr>
          <p:nvPr/>
        </p:nvCxnSpPr>
        <p:spPr>
          <a:xfrm flipH="1">
            <a:off x="7151138" y="3888592"/>
            <a:ext cx="1054823" cy="10997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B2A373D-99B0-9D44-BF4A-0A5A27688629}"/>
              </a:ext>
            </a:extLst>
          </p:cNvPr>
          <p:cNvCxnSpPr>
            <a:cxnSpLocks/>
          </p:cNvCxnSpPr>
          <p:nvPr/>
        </p:nvCxnSpPr>
        <p:spPr>
          <a:xfrm>
            <a:off x="9130261" y="4269443"/>
            <a:ext cx="81567" cy="176159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60CDE4B-8BC0-5F42-B6FF-2947B39CFD8E}"/>
              </a:ext>
            </a:extLst>
          </p:cNvPr>
          <p:cNvSpPr txBox="1"/>
          <p:nvPr/>
        </p:nvSpPr>
        <p:spPr>
          <a:xfrm>
            <a:off x="9211828" y="3552403"/>
            <a:ext cx="263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RTO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B79573C-668B-7A41-B175-B4F63782CED7}"/>
              </a:ext>
            </a:extLst>
          </p:cNvPr>
          <p:cNvCxnSpPr>
            <a:cxnSpLocks/>
          </p:cNvCxnSpPr>
          <p:nvPr/>
        </p:nvCxnSpPr>
        <p:spPr>
          <a:xfrm flipH="1">
            <a:off x="9284896" y="3873889"/>
            <a:ext cx="866308" cy="37875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1BAB0C5-7788-5247-AF6E-EE4D4431E429}"/>
              </a:ext>
            </a:extLst>
          </p:cNvPr>
          <p:cNvSpPr txBox="1"/>
          <p:nvPr/>
        </p:nvSpPr>
        <p:spPr>
          <a:xfrm>
            <a:off x="9450698" y="4326618"/>
            <a:ext cx="261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RTO: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window drops all the way to 1 MSS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27B726-0656-604F-8A5D-047ADE08E401}"/>
              </a:ext>
            </a:extLst>
          </p:cNvPr>
          <p:cNvSpPr txBox="1"/>
          <p:nvPr/>
        </p:nvSpPr>
        <p:spPr>
          <a:xfrm>
            <a:off x="6199324" y="3968674"/>
            <a:ext cx="171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Multiplicative decrease</a:t>
            </a:r>
          </a:p>
        </p:txBody>
      </p:sp>
    </p:spTree>
    <p:extLst>
      <p:ext uri="{BB962C8B-B14F-4D97-AF65-F5344CB8AC3E}">
        <p14:creationId xmlns:p14="http://schemas.microsoft.com/office/powerpoint/2010/main" val="115951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22" grpId="0"/>
      <p:bldP spid="28" grpId="0"/>
      <p:bldP spid="32" grpId="0" animBg="1"/>
      <p:bldP spid="37" grpId="0"/>
      <p:bldP spid="42" grpId="0"/>
      <p:bldP spid="45" grpId="0"/>
      <p:bldP spid="49" grpId="0"/>
      <p:bldP spid="46" grpId="0"/>
      <p:bldP spid="52" grpId="0"/>
      <p:bldP spid="57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22CEC-4B1D-EF43-8949-8579B795E43F}"/>
              </a:ext>
            </a:extLst>
          </p:cNvPr>
          <p:cNvSpPr txBox="1"/>
          <p:nvPr/>
        </p:nvSpPr>
        <p:spPr>
          <a:xfrm>
            <a:off x="325468" y="646086"/>
            <a:ext cx="115410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elvetica" pitchFamily="2" charset="0"/>
              </a:rPr>
              <a:t>TCP New Reno performs additive increase and multiplicative decrease of its congestion window.</a:t>
            </a:r>
          </a:p>
          <a:p>
            <a:pPr algn="ctr"/>
            <a:endParaRPr lang="en-US" sz="4200" dirty="0">
              <a:latin typeface="Helvetica" pitchFamily="2" charset="0"/>
            </a:endParaRPr>
          </a:p>
          <a:p>
            <a:pPr algn="ctr"/>
            <a:r>
              <a:rPr lang="en-US" sz="4200" dirty="0">
                <a:latin typeface="Helvetica" pitchFamily="2" charset="0"/>
              </a:rPr>
              <a:t>In short, we often refer to this as </a:t>
            </a:r>
            <a:r>
              <a:rPr lang="en-US" sz="4200" dirty="0">
                <a:solidFill>
                  <a:srgbClr val="C00000"/>
                </a:solidFill>
                <a:latin typeface="Helvetica" pitchFamily="2" charset="0"/>
              </a:rPr>
              <a:t>AIMD</a:t>
            </a:r>
            <a:r>
              <a:rPr lang="en-US" sz="4200" dirty="0">
                <a:latin typeface="Helvetica" pitchFamily="2" charset="0"/>
              </a:rPr>
              <a:t>.</a:t>
            </a:r>
          </a:p>
          <a:p>
            <a:pPr algn="ctr"/>
            <a:endParaRPr lang="en-US" sz="4200" dirty="0">
              <a:latin typeface="Helvetica" pitchFamily="2" charset="0"/>
            </a:endParaRPr>
          </a:p>
          <a:p>
            <a:pPr algn="ctr"/>
            <a:r>
              <a:rPr lang="en-US" sz="4200" dirty="0">
                <a:solidFill>
                  <a:srgbClr val="C00000"/>
                </a:solidFill>
                <a:latin typeface="Helvetica" pitchFamily="2" charset="0"/>
              </a:rPr>
              <a:t>Multiplicative decrease </a:t>
            </a:r>
            <a:r>
              <a:rPr lang="en-US" sz="4200" dirty="0">
                <a:latin typeface="Helvetica" pitchFamily="2" charset="0"/>
              </a:rPr>
              <a:t>is a part of all TCP algorithms, including BBR.</a:t>
            </a:r>
          </a:p>
          <a:p>
            <a:pPr algn="ctr"/>
            <a:r>
              <a:rPr lang="en-US" sz="4200" dirty="0">
                <a:latin typeface="Helvetica" pitchFamily="2" charset="0"/>
              </a:rPr>
              <a:t>[It is necessary for </a:t>
            </a:r>
            <a:r>
              <a:rPr lang="en-US" sz="4200" dirty="0">
                <a:solidFill>
                  <a:srgbClr val="C00000"/>
                </a:solidFill>
                <a:latin typeface="Helvetica" pitchFamily="2" charset="0"/>
              </a:rPr>
              <a:t>fairness</a:t>
            </a:r>
            <a:r>
              <a:rPr lang="en-US" sz="4200" dirty="0">
                <a:latin typeface="Helvetica" pitchFamily="2" charset="0"/>
              </a:rPr>
              <a:t> across TCP flows.]</a:t>
            </a:r>
          </a:p>
        </p:txBody>
      </p:sp>
    </p:spTree>
    <p:extLst>
      <p:ext uri="{BB962C8B-B14F-4D97-AF65-F5344CB8AC3E}">
        <p14:creationId xmlns:p14="http://schemas.microsoft.com/office/powerpoint/2010/main" val="224300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CDAA-DCFE-5745-9087-51845ADC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TCP loss detection </a:t>
            </a:r>
            <a:r>
              <a:rPr lang="en-US"/>
              <a:t>&amp; reaction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BF7E-AAD2-034C-9893-B80AEDAF1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64609"/>
            <a:ext cx="5181600" cy="32933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Fast Retransmit</a:t>
            </a:r>
          </a:p>
          <a:p>
            <a:r>
              <a:rPr lang="en-US" dirty="0">
                <a:solidFill>
                  <a:srgbClr val="C00000"/>
                </a:solidFill>
              </a:rPr>
              <a:t>Triple dup ACK: </a:t>
            </a:r>
            <a:r>
              <a:rPr lang="en-US" dirty="0"/>
              <a:t>sufficiently strong signal that network has dropped data, before RTO</a:t>
            </a:r>
          </a:p>
          <a:p>
            <a:r>
              <a:rPr lang="en-US" dirty="0"/>
              <a:t>Immediately retransmit data</a:t>
            </a:r>
          </a:p>
          <a:p>
            <a:r>
              <a:rPr lang="en-US" dirty="0"/>
              <a:t>Multiplicatively decrease in-flight data to </a:t>
            </a:r>
            <a:r>
              <a:rPr lang="en-US" dirty="0">
                <a:solidFill>
                  <a:srgbClr val="C00000"/>
                </a:solidFill>
              </a:rPr>
              <a:t>half</a:t>
            </a:r>
            <a:r>
              <a:rPr lang="en-US" dirty="0"/>
              <a:t> of its value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09074-8E3A-FE4C-818F-17EEC9B78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64609"/>
            <a:ext cx="5637508" cy="32933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Fast Recovery</a:t>
            </a:r>
          </a:p>
          <a:p>
            <a:r>
              <a:rPr lang="en-US" dirty="0"/>
              <a:t>Maintain this reduced amount of in-flight data as long as dup ACKs arrive</a:t>
            </a:r>
          </a:p>
          <a:p>
            <a:pPr lvl="1"/>
            <a:r>
              <a:rPr lang="en-US" dirty="0"/>
              <a:t>Data is successfully getting delivered</a:t>
            </a:r>
          </a:p>
          <a:p>
            <a:r>
              <a:rPr lang="en-US" dirty="0"/>
              <a:t>When </a:t>
            </a:r>
            <a:r>
              <a:rPr lang="en-US" dirty="0">
                <a:solidFill>
                  <a:srgbClr val="C00000"/>
                </a:solidFill>
              </a:rPr>
              <a:t>new ACK </a:t>
            </a:r>
            <a:r>
              <a:rPr lang="en-US" dirty="0"/>
              <a:t>arrives, do </a:t>
            </a:r>
            <a:r>
              <a:rPr lang="en-US" dirty="0">
                <a:solidFill>
                  <a:srgbClr val="C00000"/>
                </a:solidFill>
              </a:rPr>
              <a:t>additive increase </a:t>
            </a:r>
            <a:r>
              <a:rPr lang="en-US" dirty="0"/>
              <a:t>from there 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F192A-6EA2-FA48-8B65-487279EF31CE}"/>
              </a:ext>
            </a:extLst>
          </p:cNvPr>
          <p:cNvSpPr txBox="1"/>
          <p:nvPr/>
        </p:nvSpPr>
        <p:spPr>
          <a:xfrm>
            <a:off x="838200" y="1690688"/>
            <a:ext cx="10515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Don’t wait for an RTO and then set the </a:t>
            </a:r>
            <a:r>
              <a:rPr lang="en-US" sz="2800" dirty="0" err="1">
                <a:latin typeface="Courier" pitchFamily="2" charset="0"/>
              </a:rPr>
              <a:t>cwnd</a:t>
            </a:r>
            <a:r>
              <a:rPr lang="en-US" sz="2800" dirty="0">
                <a:latin typeface="Helvetica" pitchFamily="2" charset="0"/>
              </a:rPr>
              <a:t> to 1 MSS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Tantamount to waiting to get super close to the car in front and then jamming the brakes really hard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Instead, react proportionately by sensing </a:t>
            </a:r>
            <a:r>
              <a:rPr lang="en-US" sz="2800" dirty="0" err="1">
                <a:latin typeface="Helvetica" pitchFamily="2" charset="0"/>
              </a:rPr>
              <a:t>pkt</a:t>
            </a:r>
            <a:r>
              <a:rPr lang="en-US" sz="2800" dirty="0">
                <a:latin typeface="Helvetica" pitchFamily="2" charset="0"/>
              </a:rPr>
              <a:t> loss in advance</a:t>
            </a:r>
          </a:p>
        </p:txBody>
      </p:sp>
    </p:spTree>
    <p:extLst>
      <p:ext uri="{BB962C8B-B14F-4D97-AF65-F5344CB8AC3E}">
        <p14:creationId xmlns:p14="http://schemas.microsoft.com/office/powerpoint/2010/main" val="11219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83B2-46B2-E346-96D0-26D31E73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 feedback loop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9B7532-4768-B041-B1C5-B283AE3F152F}"/>
              </a:ext>
            </a:extLst>
          </p:cNvPr>
          <p:cNvSpPr/>
          <p:nvPr/>
        </p:nvSpPr>
        <p:spPr>
          <a:xfrm>
            <a:off x="3336175" y="1690688"/>
            <a:ext cx="5353396" cy="166254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41E0F-99C2-FA44-92B3-C49356EE199B}"/>
              </a:ext>
            </a:extLst>
          </p:cNvPr>
          <p:cNvSpPr txBox="1"/>
          <p:nvPr/>
        </p:nvSpPr>
        <p:spPr>
          <a:xfrm>
            <a:off x="3571702" y="2229573"/>
            <a:ext cx="4882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1D5A76-56F2-3246-951A-F8BB43B4F6DC}"/>
              </a:ext>
            </a:extLst>
          </p:cNvPr>
          <p:cNvSpPr/>
          <p:nvPr/>
        </p:nvSpPr>
        <p:spPr>
          <a:xfrm>
            <a:off x="3336175" y="4928177"/>
            <a:ext cx="5353396" cy="166254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05D0C-6383-DA47-8DFE-1B1EEF22BDB3}"/>
              </a:ext>
            </a:extLst>
          </p:cNvPr>
          <p:cNvSpPr txBox="1"/>
          <p:nvPr/>
        </p:nvSpPr>
        <p:spPr>
          <a:xfrm>
            <a:off x="3571702" y="5528617"/>
            <a:ext cx="4882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Your bathroom shower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25DD77-B8DF-7D4A-B224-DCF2DB764B55}"/>
              </a:ext>
            </a:extLst>
          </p:cNvPr>
          <p:cNvCxnSpPr>
            <a:cxnSpLocks/>
          </p:cNvCxnSpPr>
          <p:nvPr/>
        </p:nvCxnSpPr>
        <p:spPr>
          <a:xfrm flipV="1">
            <a:off x="4239491" y="3491346"/>
            <a:ext cx="0" cy="11526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659E15-1A28-5E4F-BFDF-1C722C3EB368}"/>
              </a:ext>
            </a:extLst>
          </p:cNvPr>
          <p:cNvCxnSpPr>
            <a:cxnSpLocks/>
          </p:cNvCxnSpPr>
          <p:nvPr/>
        </p:nvCxnSpPr>
        <p:spPr>
          <a:xfrm>
            <a:off x="7550727" y="3582133"/>
            <a:ext cx="0" cy="115612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F5288F-D851-DD45-ADDE-E8394E80803E}"/>
              </a:ext>
            </a:extLst>
          </p:cNvPr>
          <p:cNvSpPr txBox="1"/>
          <p:nvPr/>
        </p:nvSpPr>
        <p:spPr>
          <a:xfrm>
            <a:off x="520239" y="3560027"/>
            <a:ext cx="3519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Signals:</a:t>
            </a:r>
          </a:p>
          <a:p>
            <a:pPr algn="r"/>
            <a:r>
              <a:rPr lang="en-US" sz="2400" dirty="0">
                <a:latin typeface="Helvetica" pitchFamily="2" charset="0"/>
              </a:rPr>
              <a:t>Water temperature</a:t>
            </a:r>
          </a:p>
          <a:p>
            <a:pPr algn="r"/>
            <a:r>
              <a:rPr lang="en-US" sz="2400" dirty="0">
                <a:latin typeface="Helvetica" pitchFamily="2" charset="0"/>
              </a:rPr>
              <a:t>Water pressure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DD3A70-D0A7-BB4A-AE3A-C7965DAB5D76}"/>
              </a:ext>
            </a:extLst>
          </p:cNvPr>
          <p:cNvSpPr txBox="1"/>
          <p:nvPr/>
        </p:nvSpPr>
        <p:spPr>
          <a:xfrm>
            <a:off x="7877694" y="3582104"/>
            <a:ext cx="389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Knobs:</a:t>
            </a:r>
          </a:p>
          <a:p>
            <a:r>
              <a:rPr lang="en-US" sz="2400">
                <a:latin typeface="Helvetica" pitchFamily="2" charset="0"/>
              </a:rPr>
              <a:t>Turn temperature </a:t>
            </a:r>
            <a:r>
              <a:rPr lang="en-US" sz="2400" dirty="0">
                <a:latin typeface="Helvetica" pitchFamily="2" charset="0"/>
              </a:rPr>
              <a:t>up/down</a:t>
            </a:r>
          </a:p>
          <a:p>
            <a:r>
              <a:rPr lang="en-US" sz="2400" dirty="0">
                <a:latin typeface="Helvetica" pitchFamily="2" charset="0"/>
              </a:rPr>
              <a:t>Open the tap wider</a:t>
            </a:r>
          </a:p>
        </p:txBody>
      </p:sp>
      <p:pic>
        <p:nvPicPr>
          <p:cNvPr id="11" name="Picture 10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C0B0F8B-041C-8A4B-9AAA-B5C10C6C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51616" y="2171745"/>
            <a:ext cx="1680236" cy="155048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0DE97BB-3DFA-D64E-82AA-3117AB9DA67F}"/>
              </a:ext>
            </a:extLst>
          </p:cNvPr>
          <p:cNvGrpSpPr/>
          <p:nvPr/>
        </p:nvGrpSpPr>
        <p:grpSpPr>
          <a:xfrm>
            <a:off x="9242529" y="2437259"/>
            <a:ext cx="2205319" cy="1284975"/>
            <a:chOff x="10040373" y="2516898"/>
            <a:chExt cx="2205319" cy="1284975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AC49D427-682E-CF42-8DE8-E6BEC543A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6360" y="2516898"/>
              <a:ext cx="1284975" cy="12849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733EB4-93D0-EF49-984B-B979CB3FD3A8}"/>
                </a:ext>
              </a:extLst>
            </p:cNvPr>
            <p:cNvSpPr txBox="1"/>
            <p:nvPr/>
          </p:nvSpPr>
          <p:spPr>
            <a:xfrm>
              <a:off x="10040373" y="2974719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C00000"/>
                  </a:solidFill>
                  <a:latin typeface="Helvetica" pitchFamily="2" charset="0"/>
                </a:rPr>
                <a:t>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92C93F-3178-274B-B163-A61D1850588D}"/>
                </a:ext>
              </a:extLst>
            </p:cNvPr>
            <p:cNvSpPr txBox="1"/>
            <p:nvPr/>
          </p:nvSpPr>
          <p:spPr>
            <a:xfrm>
              <a:off x="11743416" y="2984520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accent1"/>
                  </a:solidFill>
                  <a:latin typeface="Helvetica" pitchFamily="2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927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83B2-46B2-E346-96D0-26D31E73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congestion control feedback loop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9B7532-4768-B041-B1C5-B283AE3F152F}"/>
              </a:ext>
            </a:extLst>
          </p:cNvPr>
          <p:cNvSpPr/>
          <p:nvPr/>
        </p:nvSpPr>
        <p:spPr>
          <a:xfrm>
            <a:off x="3336175" y="1690688"/>
            <a:ext cx="5353396" cy="166254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41E0F-99C2-FA44-92B3-C49356EE199B}"/>
              </a:ext>
            </a:extLst>
          </p:cNvPr>
          <p:cNvSpPr txBox="1"/>
          <p:nvPr/>
        </p:nvSpPr>
        <p:spPr>
          <a:xfrm>
            <a:off x="3571702" y="2015232"/>
            <a:ext cx="4882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TCP congestion control algorithm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1D5A76-56F2-3246-951A-F8BB43B4F6DC}"/>
              </a:ext>
            </a:extLst>
          </p:cNvPr>
          <p:cNvSpPr/>
          <p:nvPr/>
        </p:nvSpPr>
        <p:spPr>
          <a:xfrm>
            <a:off x="3336175" y="4928177"/>
            <a:ext cx="5353396" cy="166254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05D0C-6383-DA47-8DFE-1B1EEF22BDB3}"/>
              </a:ext>
            </a:extLst>
          </p:cNvPr>
          <p:cNvSpPr txBox="1"/>
          <p:nvPr/>
        </p:nvSpPr>
        <p:spPr>
          <a:xfrm>
            <a:off x="3571702" y="5528617"/>
            <a:ext cx="4882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Bottleneck link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25DD77-B8DF-7D4A-B224-DCF2DB764B55}"/>
              </a:ext>
            </a:extLst>
          </p:cNvPr>
          <p:cNvCxnSpPr>
            <a:cxnSpLocks/>
          </p:cNvCxnSpPr>
          <p:nvPr/>
        </p:nvCxnSpPr>
        <p:spPr>
          <a:xfrm flipV="1">
            <a:off x="4239491" y="3491346"/>
            <a:ext cx="0" cy="11526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659E15-1A28-5E4F-BFDF-1C722C3EB368}"/>
              </a:ext>
            </a:extLst>
          </p:cNvPr>
          <p:cNvCxnSpPr>
            <a:cxnSpLocks/>
          </p:cNvCxnSpPr>
          <p:nvPr/>
        </p:nvCxnSpPr>
        <p:spPr>
          <a:xfrm>
            <a:off x="7550727" y="3582133"/>
            <a:ext cx="0" cy="115612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F5288F-D851-DD45-ADDE-E8394E80803E}"/>
              </a:ext>
            </a:extLst>
          </p:cNvPr>
          <p:cNvSpPr txBox="1"/>
          <p:nvPr/>
        </p:nvSpPr>
        <p:spPr>
          <a:xfrm>
            <a:off x="520239" y="3560027"/>
            <a:ext cx="3519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Signals:</a:t>
            </a:r>
          </a:p>
          <a:p>
            <a:pPr algn="r"/>
            <a:r>
              <a:rPr lang="en-US" sz="2400" dirty="0">
                <a:latin typeface="Helvetica" pitchFamily="2" charset="0"/>
              </a:rPr>
              <a:t>ACKs</a:t>
            </a:r>
          </a:p>
          <a:p>
            <a:pPr algn="r"/>
            <a:r>
              <a:rPr lang="en-US" sz="2400" dirty="0">
                <a:latin typeface="Helvetica" pitchFamily="2" charset="0"/>
              </a:rPr>
              <a:t>Loss (RTOs), etc.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DD3A70-D0A7-BB4A-AE3A-C7965DAB5D76}"/>
              </a:ext>
            </a:extLst>
          </p:cNvPr>
          <p:cNvSpPr txBox="1"/>
          <p:nvPr/>
        </p:nvSpPr>
        <p:spPr>
          <a:xfrm>
            <a:off x="7877694" y="3582104"/>
            <a:ext cx="3476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Knobs:</a:t>
            </a:r>
          </a:p>
          <a:p>
            <a:r>
              <a:rPr lang="en-US" sz="2400" dirty="0">
                <a:latin typeface="Helvetica" pitchFamily="2" charset="0"/>
              </a:rPr>
              <a:t>Sending rate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Congestion window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727F6-423B-A24B-82F3-D9DB0FBB5B24}"/>
              </a:ext>
            </a:extLst>
          </p:cNvPr>
          <p:cNvSpPr/>
          <p:nvPr/>
        </p:nvSpPr>
        <p:spPr>
          <a:xfrm>
            <a:off x="7747462" y="4305993"/>
            <a:ext cx="3125585" cy="476440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2" grpId="0"/>
      <p:bldP spid="13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ED60-40AE-C442-A8FC-F74EF149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CADCC-478C-A844-9F7A-6CAA30037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sender maintains an estimate of the amount of in-flight data needed to keep the pipe full without congesting it. </a:t>
            </a:r>
          </a:p>
          <a:p>
            <a:endParaRPr lang="en-US" dirty="0"/>
          </a:p>
          <a:p>
            <a:r>
              <a:rPr lang="en-US" dirty="0"/>
              <a:t>This estimate is called the </a:t>
            </a:r>
            <a:r>
              <a:rPr lang="en-US" dirty="0">
                <a:solidFill>
                  <a:srgbClr val="C00000"/>
                </a:solidFill>
              </a:rPr>
              <a:t>congestion window (</a:t>
            </a:r>
            <a:r>
              <a:rPr lang="en-US" dirty="0" err="1">
                <a:solidFill>
                  <a:srgbClr val="C00000"/>
                </a:solidFill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Recall: There is a relationship between the sending rate (throughput) and the sender’s window:  sender transmits a window’s worth of data over an RTT duration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Throughput = sending rate = window / RTT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8644-A220-564F-B9AD-731991F4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Flow &amp; Congestion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50DFF-E361-C34B-83CE-74764BA75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window = </a:t>
            </a:r>
            <a:r>
              <a:rPr lang="en-US" dirty="0">
                <a:solidFill>
                  <a:srgbClr val="C00000"/>
                </a:solidFill>
              </a:rPr>
              <a:t>min</a:t>
            </a:r>
            <a:r>
              <a:rPr lang="en-US" dirty="0"/>
              <a:t>(congestion window, receiver advertised window) </a:t>
            </a:r>
          </a:p>
          <a:p>
            <a:r>
              <a:rPr lang="en-US" dirty="0"/>
              <a:t>Overwhelm neither the receiver nor network links &amp; routers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34A319-8D62-7647-98CF-6AEC75159E32}"/>
              </a:ext>
            </a:extLst>
          </p:cNvPr>
          <p:cNvGrpSpPr/>
          <p:nvPr/>
        </p:nvGrpSpPr>
        <p:grpSpPr>
          <a:xfrm>
            <a:off x="3432936" y="4922144"/>
            <a:ext cx="4098976" cy="493632"/>
            <a:chOff x="2038352" y="4479756"/>
            <a:chExt cx="7478713" cy="636306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8BD72CF3-E84B-3B44-88DF-862D05C64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8352" y="4479756"/>
              <a:ext cx="7478713" cy="636306"/>
              <a:chOff x="514350" y="4883611"/>
              <a:chExt cx="7479030" cy="635679"/>
            </a:xfrm>
          </p:grpSpPr>
          <p:sp>
            <p:nvSpPr>
              <p:cNvPr id="16" name="Rectangle 1">
                <a:extLst>
                  <a:ext uri="{FF2B5EF4-FFF2-40B4-BE49-F238E27FC236}">
                    <a16:creationId xmlns:a16="http://schemas.microsoft.com/office/drawing/2014/main" id="{BE84EEF8-A4A3-AC4D-95A4-663361315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730" y="4883612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0714AB1-4F62-DF47-844D-C81DB1C40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340" y="4887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EA5AD8-E5D4-204F-94C8-767BF279B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720" y="4883611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66C831-C4CC-5643-9D77-04F5C98C4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100" y="488973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8B5E556-A461-7F4C-8A83-5EEF51CBE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480" y="488592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A749C4-1C83-E947-969B-EA97ABED0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5859" y="4883613"/>
                <a:ext cx="754379" cy="63567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70C8F1E-E1BC-2B4E-AF83-3B8116788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0240" y="488823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603AFC-904C-454E-A216-A015D2DFD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62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E0236BD-97DF-5A40-B31C-41D4515D0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001" y="4883612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BCA5AD6-DA3F-C242-8CE3-10891D409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35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6BA61D-DA86-9148-A408-194C151AF234}"/>
                </a:ext>
              </a:extLst>
            </p:cNvPr>
            <p:cNvSpPr txBox="1"/>
            <p:nvPr/>
          </p:nvSpPr>
          <p:spPr>
            <a:xfrm>
              <a:off x="2242315" y="456091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916DFB-DC15-6A4B-81FC-F37B4A4BF124}"/>
                </a:ext>
              </a:extLst>
            </p:cNvPr>
            <p:cNvSpPr txBox="1"/>
            <p:nvPr/>
          </p:nvSpPr>
          <p:spPr>
            <a:xfrm>
              <a:off x="2925286" y="456854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CB0100-B297-4D4C-B834-E1608AF5B8CE}"/>
                </a:ext>
              </a:extLst>
            </p:cNvPr>
            <p:cNvSpPr txBox="1"/>
            <p:nvPr/>
          </p:nvSpPr>
          <p:spPr>
            <a:xfrm>
              <a:off x="3640658" y="457782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F52E65-CCB6-E648-8288-9EE2ED9CDC8A}"/>
                </a:ext>
              </a:extLst>
            </p:cNvPr>
            <p:cNvSpPr txBox="1"/>
            <p:nvPr/>
          </p:nvSpPr>
          <p:spPr>
            <a:xfrm>
              <a:off x="4343508" y="456557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126002-31ED-7F46-8B3B-4E7B3AE547B2}"/>
                </a:ext>
              </a:extLst>
            </p:cNvPr>
            <p:cNvSpPr txBox="1"/>
            <p:nvPr/>
          </p:nvSpPr>
          <p:spPr>
            <a:xfrm>
              <a:off x="5159214" y="4570193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A5B18A-E0E7-0E41-92D8-0393EB56818A}"/>
                </a:ext>
              </a:extLst>
            </p:cNvPr>
            <p:cNvSpPr txBox="1"/>
            <p:nvPr/>
          </p:nvSpPr>
          <p:spPr>
            <a:xfrm>
              <a:off x="5842186" y="457782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CDABFA-6BB6-CD45-B86D-513C93EE627A}"/>
                </a:ext>
              </a:extLst>
            </p:cNvPr>
            <p:cNvSpPr txBox="1"/>
            <p:nvPr/>
          </p:nvSpPr>
          <p:spPr>
            <a:xfrm>
              <a:off x="6631205" y="4587103"/>
              <a:ext cx="3418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F06E0F-915B-E742-BA25-3497FDE04616}"/>
                </a:ext>
              </a:extLst>
            </p:cNvPr>
            <p:cNvSpPr txBox="1"/>
            <p:nvPr/>
          </p:nvSpPr>
          <p:spPr>
            <a:xfrm>
              <a:off x="7397532" y="458377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D68334-1B5A-E04A-8949-2F11959B3510}"/>
                </a:ext>
              </a:extLst>
            </p:cNvPr>
            <p:cNvSpPr txBox="1"/>
            <p:nvPr/>
          </p:nvSpPr>
          <p:spPr>
            <a:xfrm>
              <a:off x="8934505" y="4576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A34DC9-1D25-A442-BF64-FCA2F592A6B8}"/>
                </a:ext>
              </a:extLst>
            </p:cNvPr>
            <p:cNvSpPr txBox="1"/>
            <p:nvPr/>
          </p:nvSpPr>
          <p:spPr>
            <a:xfrm>
              <a:off x="8152786" y="4569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050F5F4-3A77-1B4A-B901-743CF2A70EF5}"/>
              </a:ext>
            </a:extLst>
          </p:cNvPr>
          <p:cNvGrpSpPr/>
          <p:nvPr/>
        </p:nvGrpSpPr>
        <p:grpSpPr>
          <a:xfrm>
            <a:off x="3214030" y="5522478"/>
            <a:ext cx="2271948" cy="1189758"/>
            <a:chOff x="2265162" y="5155302"/>
            <a:chExt cx="2065510" cy="11422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359C5B-5F17-0C43-877C-EB3C6D248C0D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72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5D2E35F-6AEC-F34C-8C44-EE656FFE84BD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189B57-AB4C-3141-9632-C32451CB2CDD}"/>
              </a:ext>
            </a:extLst>
          </p:cNvPr>
          <p:cNvGrpSpPr/>
          <p:nvPr/>
        </p:nvGrpSpPr>
        <p:grpSpPr>
          <a:xfrm>
            <a:off x="5274674" y="5536887"/>
            <a:ext cx="2271948" cy="1140442"/>
            <a:chOff x="2265162" y="5155302"/>
            <a:chExt cx="2065510" cy="109492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F2A299-D464-314B-B8BA-7F8225EFFD0B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transmitted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398C096-C1F1-3C4C-B830-8FF2E1A7730B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E099051-9B45-4341-AAB5-F4B0DCC9726E}"/>
              </a:ext>
            </a:extLst>
          </p:cNvPr>
          <p:cNvSpPr txBox="1"/>
          <p:nvPr/>
        </p:nvSpPr>
        <p:spPr>
          <a:xfrm>
            <a:off x="1396770" y="4838410"/>
            <a:ext cx="181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Sender’s view: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03B195-A951-7648-B451-EFFC4A08B41B}"/>
              </a:ext>
            </a:extLst>
          </p:cNvPr>
          <p:cNvSpPr txBox="1"/>
          <p:nvPr/>
        </p:nvSpPr>
        <p:spPr>
          <a:xfrm>
            <a:off x="2184339" y="3637598"/>
            <a:ext cx="771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Window &lt;= Congestion window (congestion control)</a:t>
            </a:r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sz="2400" dirty="0">
                <a:latin typeface="Helvetica" pitchFamily="2" charset="0"/>
              </a:rPr>
              <a:t>Window &lt;=  Advertised window (flow control)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0E3F231-C492-DA48-BC0F-C71F5566AB83}"/>
              </a:ext>
            </a:extLst>
          </p:cNvPr>
          <p:cNvCxnSpPr/>
          <p:nvPr/>
        </p:nvCxnSpPr>
        <p:spPr>
          <a:xfrm>
            <a:off x="4637780" y="4667922"/>
            <a:ext cx="2067237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06BC-AB1F-3B47-B7F4-9BA972DA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Right Congestion Window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244E3-66EB-2C4E-AEAF-10F407900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9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3580</TotalTime>
  <Words>2838</Words>
  <Application>Microsoft Macintosh PowerPoint</Application>
  <PresentationFormat>Widescreen</PresentationFormat>
  <Paragraphs>588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Consolas</vt:lpstr>
      <vt:lpstr>Courier</vt:lpstr>
      <vt:lpstr>Helvetica</vt:lpstr>
      <vt:lpstr>Tahoma</vt:lpstr>
      <vt:lpstr>Times New Roman</vt:lpstr>
      <vt:lpstr>Wingdings</vt:lpstr>
      <vt:lpstr>Office Theme</vt:lpstr>
      <vt:lpstr>Congestion Control (Part 2)</vt:lpstr>
      <vt:lpstr>PowerPoint Presentation</vt:lpstr>
      <vt:lpstr>PowerPoint Presentation</vt:lpstr>
      <vt:lpstr>Getting to a fast ACK clock</vt:lpstr>
      <vt:lpstr>An example of a feedback loop</vt:lpstr>
      <vt:lpstr>The congestion control feedback loop</vt:lpstr>
      <vt:lpstr>Congestion window</vt:lpstr>
      <vt:lpstr>Interaction Flow &amp; Congestion control</vt:lpstr>
      <vt:lpstr>Finding the Right Congestion Window</vt:lpstr>
      <vt:lpstr>Let’s play a game</vt:lpstr>
      <vt:lpstr>Finding the right congestion window</vt:lpstr>
      <vt:lpstr>Quickly finding a rate: TCP slow start</vt:lpstr>
      <vt:lpstr>Behavior of slow start</vt:lpstr>
      <vt:lpstr>Slow start has problems</vt:lpstr>
      <vt:lpstr>Use slow start mainly at the beginning</vt:lpstr>
      <vt:lpstr>TCP Congestion Avoidance</vt:lpstr>
      <vt:lpstr>Two congestion control algorithms</vt:lpstr>
      <vt:lpstr>TCP New Reno: Additive Increase</vt:lpstr>
      <vt:lpstr>TCP New Reno: Additive increase</vt:lpstr>
      <vt:lpstr>Behavior of Additive Increase</vt:lpstr>
      <vt:lpstr>TCP BBR: finding the bottleneck link rate</vt:lpstr>
      <vt:lpstr>TCP BBR: finding the bottleneck link rate</vt:lpstr>
      <vt:lpstr>TCP BBR: Adjustments by gain cycling</vt:lpstr>
      <vt:lpstr>Summary: Getting to Steady State</vt:lpstr>
      <vt:lpstr>Bandwidth-Delay Product</vt:lpstr>
      <vt:lpstr>Goal of steady state operation</vt:lpstr>
      <vt:lpstr>Steady state cwnd for a single flow</vt:lpstr>
      <vt:lpstr>The Bandwidth-Delay Product</vt:lpstr>
      <vt:lpstr>The Bandwidth-Delay Product</vt:lpstr>
      <vt:lpstr>Router buffers and the max cwnd</vt:lpstr>
      <vt:lpstr>Summary</vt:lpstr>
      <vt:lpstr>Detecting and Reacting to Packet Loss</vt:lpstr>
      <vt:lpstr>Detecting packet loss</vt:lpstr>
      <vt:lpstr>Can we detect loss earlier than RTO?</vt:lpstr>
      <vt:lpstr>Fast Retransmit &amp; Fast Recovery</vt:lpstr>
      <vt:lpstr>Distinction: In-flight versus window</vt:lpstr>
      <vt:lpstr>TCP fast retransmit (RFC 2581)</vt:lpstr>
      <vt:lpstr>TCP fast retransmit (RFC 2581)</vt:lpstr>
      <vt:lpstr>TCP fast retransmit (RFC 2581)</vt:lpstr>
      <vt:lpstr>TCP fast retransmit (RFC 2581)</vt:lpstr>
      <vt:lpstr>TCP fast recovery (RFC 2581)</vt:lpstr>
      <vt:lpstr>TCP fast recovery (RFC 2581)</vt:lpstr>
      <vt:lpstr>TCP fast recovery (RFC 2581)</vt:lpstr>
      <vt:lpstr>TCP fast recovery (RFC 2581)</vt:lpstr>
      <vt:lpstr>TCP fast recovery (RFC 2581)</vt:lpstr>
      <vt:lpstr>Additive Increase/Multiplicative Decrease</vt:lpstr>
      <vt:lpstr>PowerPoint Presentation</vt:lpstr>
      <vt:lpstr>Summary: TCP loss detection &amp; reaction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3503</cp:revision>
  <dcterms:created xsi:type="dcterms:W3CDTF">2019-01-23T03:40:12Z</dcterms:created>
  <dcterms:modified xsi:type="dcterms:W3CDTF">2022-03-22T02:59:10Z</dcterms:modified>
</cp:coreProperties>
</file>