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499" r:id="rId2"/>
    <p:sldId id="516" r:id="rId3"/>
    <p:sldId id="947" r:id="rId4"/>
    <p:sldId id="424" r:id="rId5"/>
    <p:sldId id="650" r:id="rId6"/>
    <p:sldId id="427" r:id="rId7"/>
    <p:sldId id="428" r:id="rId8"/>
    <p:sldId id="429" r:id="rId9"/>
    <p:sldId id="430" r:id="rId10"/>
    <p:sldId id="646" r:id="rId11"/>
    <p:sldId id="679" r:id="rId12"/>
    <p:sldId id="426" r:id="rId13"/>
    <p:sldId id="948" r:id="rId14"/>
    <p:sldId id="629" r:id="rId15"/>
    <p:sldId id="945" r:id="rId16"/>
    <p:sldId id="651" r:id="rId17"/>
    <p:sldId id="653" r:id="rId18"/>
    <p:sldId id="644" r:id="rId19"/>
    <p:sldId id="654" r:id="rId20"/>
    <p:sldId id="658" r:id="rId21"/>
    <p:sldId id="655" r:id="rId22"/>
    <p:sldId id="657" r:id="rId23"/>
    <p:sldId id="656" r:id="rId24"/>
    <p:sldId id="946" r:id="rId25"/>
    <p:sldId id="669" r:id="rId26"/>
    <p:sldId id="666" r:id="rId27"/>
    <p:sldId id="667" r:id="rId28"/>
    <p:sldId id="6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7"/>
    <p:restoredTop sz="94664"/>
  </p:normalViewPr>
  <p:slideViewPr>
    <p:cSldViewPr snapToGrid="0" snapToObjects="1">
      <p:cViewPr varScale="1">
        <p:scale>
          <a:sx n="99" d="100"/>
          <a:sy n="99" d="100"/>
        </p:scale>
        <p:origin x="176" y="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3/10/22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S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20348" y="1341783"/>
            <a:ext cx="7772400" cy="1795857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Congestion Control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ea typeface="ＭＳ Ｐゴシック" charset="0"/>
              </a:rPr>
              <a:t>Lecture 15</a:t>
            </a:r>
            <a:br>
              <a:rPr lang="en-US" sz="3200" dirty="0">
                <a:ea typeface="ＭＳ Ｐゴシック" charset="0"/>
              </a:rPr>
            </a:br>
            <a:r>
              <a:rPr lang="en-US" sz="3200" dirty="0">
                <a:ea typeface="ＭＳ Ｐゴシック" charset="0"/>
                <a:hlinkClick r:id="rId2"/>
              </a:rPr>
              <a:t>http://www.cs.rutgers.edu/~sn624/352-S22</a:t>
            </a:r>
            <a:endParaRPr lang="en-US" sz="3200" dirty="0">
              <a:ea typeface="ＭＳ Ｐゴシック" charset="0"/>
              <a:cs typeface="+mn-cs"/>
            </a:endParaRPr>
          </a:p>
          <a:p>
            <a:pPr>
              <a:defRPr/>
            </a:pPr>
            <a:r>
              <a:rPr lang="en-US" sz="32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4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6E0F-2B1A-E045-B390-DD2EA8042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en-US" dirty="0"/>
              <a:t>Flow Control     vs.    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98D5-4FB0-4245-96B6-DF625FC3BB1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Avoid overwhelming the </a:t>
            </a:r>
            <a:r>
              <a:rPr lang="en-US" dirty="0">
                <a:solidFill>
                  <a:srgbClr val="C00000"/>
                </a:solidFill>
              </a:rPr>
              <a:t>receiving application</a:t>
            </a:r>
          </a:p>
          <a:p>
            <a:endParaRPr lang="en-US" dirty="0"/>
          </a:p>
          <a:p>
            <a:r>
              <a:rPr lang="en-US" dirty="0"/>
              <a:t>Sender is managing the </a:t>
            </a:r>
            <a:r>
              <a:rPr lang="en-US" dirty="0">
                <a:solidFill>
                  <a:srgbClr val="C00000"/>
                </a:solidFill>
              </a:rPr>
              <a:t>receiver’s socket buffer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21914-7AA0-5642-BD67-3329EB9C64F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Avoid overwhelming the </a:t>
            </a:r>
            <a:r>
              <a:rPr lang="en-US" dirty="0">
                <a:solidFill>
                  <a:srgbClr val="C00000"/>
                </a:solidFill>
              </a:rPr>
              <a:t>bottleneck network link</a:t>
            </a:r>
          </a:p>
          <a:p>
            <a:endParaRPr lang="en-US" dirty="0"/>
          </a:p>
          <a:p>
            <a:r>
              <a:rPr lang="en-US" dirty="0"/>
              <a:t>Sender is managing the </a:t>
            </a:r>
            <a:r>
              <a:rPr lang="en-US" dirty="0">
                <a:solidFill>
                  <a:srgbClr val="C00000"/>
                </a:solidFill>
              </a:rPr>
              <a:t>bottleneck link capacity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bottleneck router buffers</a:t>
            </a:r>
          </a:p>
        </p:txBody>
      </p:sp>
    </p:spTree>
    <p:extLst>
      <p:ext uri="{BB962C8B-B14F-4D97-AF65-F5344CB8AC3E}">
        <p14:creationId xmlns:p14="http://schemas.microsoft.com/office/powerpoint/2010/main" val="81661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efficient and fair 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A33654-ED2D-6D4B-96ED-C65A27EDE116}"/>
              </a:ext>
            </a:extLst>
          </p:cNvPr>
          <p:cNvSpPr txBox="1"/>
          <p:nvPr/>
        </p:nvSpPr>
        <p:spPr>
          <a:xfrm>
            <a:off x="1179443" y="3989129"/>
            <a:ext cx="8812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How to achieve this?</a:t>
            </a:r>
          </a:p>
          <a:p>
            <a:pPr algn="l"/>
            <a:endParaRPr lang="en-US" sz="3200" dirty="0">
              <a:solidFill>
                <a:srgbClr val="C00000"/>
              </a:solidFill>
              <a:latin typeface="Helvetica" pitchFamily="2" charset="0"/>
            </a:endParaRPr>
          </a:p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Approach: sense and react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Example: taking a shower</a:t>
            </a:r>
          </a:p>
          <a:p>
            <a:pPr algn="l"/>
            <a:r>
              <a:rPr lang="en-US" sz="3200" dirty="0">
                <a:latin typeface="Helvetica" pitchFamily="2" charset="0"/>
              </a:rPr>
              <a:t>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feedback loop </a:t>
            </a:r>
            <a:r>
              <a:rPr lang="en-US" sz="3200" dirty="0">
                <a:latin typeface="Helvetica" pitchFamily="2" charset="0"/>
              </a:rPr>
              <a:t>with signals and knobs</a:t>
            </a:r>
          </a:p>
        </p:txBody>
      </p:sp>
      <p:pic>
        <p:nvPicPr>
          <p:cNvPr id="4" name="Picture 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FA47A92-E0EA-DC41-9D7B-EAAEBD2E6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6838" y="3989129"/>
            <a:ext cx="2119043" cy="1973359"/>
          </a:xfrm>
          <a:prstGeom prst="rect">
            <a:avLst/>
          </a:prstGeom>
        </p:spPr>
      </p:pic>
      <p:pic>
        <p:nvPicPr>
          <p:cNvPr id="6" name="Picture 5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C386CC7D-5298-4849-A1E3-B6539ACE5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874966" y="3213884"/>
            <a:ext cx="1680236" cy="155048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C957B4F-3A99-BC49-8962-F1F4CCBC6987}"/>
              </a:ext>
            </a:extLst>
          </p:cNvPr>
          <p:cNvGrpSpPr/>
          <p:nvPr/>
        </p:nvGrpSpPr>
        <p:grpSpPr>
          <a:xfrm>
            <a:off x="9909897" y="2636702"/>
            <a:ext cx="2205319" cy="1284975"/>
            <a:chOff x="10040373" y="2516898"/>
            <a:chExt cx="2205319" cy="1284975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83214AAE-2AEF-6E46-B35D-AB2720846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06A27B-CA54-9045-B6ED-9ED9D1CB0955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C557B2B-A4EF-6448-84F8-3EB2713BE962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9ECD-8DBF-4C46-886C-6D5FDAD1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 and Knobs in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D2C33-39D7-0A4E-A0FB-6E03ABE1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91973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Signals</a:t>
            </a:r>
          </a:p>
          <a:p>
            <a:pPr lvl="1"/>
            <a:r>
              <a:rPr lang="en-US" dirty="0"/>
              <a:t>Packets being </a:t>
            </a:r>
            <a:r>
              <a:rPr lang="en-US" dirty="0" err="1"/>
              <a:t>ACK’ed</a:t>
            </a:r>
            <a:endParaRPr lang="en-US" dirty="0"/>
          </a:p>
          <a:p>
            <a:pPr lvl="1"/>
            <a:r>
              <a:rPr lang="en-US" dirty="0"/>
              <a:t>Packets being dropped (e.g. RTO fires)</a:t>
            </a:r>
          </a:p>
          <a:p>
            <a:pPr lvl="1"/>
            <a:r>
              <a:rPr lang="en-US" dirty="0"/>
              <a:t>Packets being delayed (RTT)</a:t>
            </a:r>
          </a:p>
          <a:p>
            <a:pPr lvl="1"/>
            <a:r>
              <a:rPr lang="en-US" dirty="0"/>
              <a:t>Rate of incoming ACKs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Knobs</a:t>
            </a:r>
          </a:p>
          <a:p>
            <a:pPr lvl="1"/>
            <a:r>
              <a:rPr lang="en-US" dirty="0"/>
              <a:t>What can you change to “probe” the available bottleneck capacity?</a:t>
            </a:r>
          </a:p>
          <a:p>
            <a:pPr lvl="1"/>
            <a:r>
              <a:rPr lang="en-US" dirty="0"/>
              <a:t>Suppose receiver buffer is unbounded:</a:t>
            </a:r>
          </a:p>
          <a:p>
            <a:pPr lvl="1"/>
            <a:r>
              <a:rPr lang="en-US" dirty="0"/>
              <a:t>Increase window/sending rate: e.g., add x or multiply by a factor of x</a:t>
            </a:r>
          </a:p>
          <a:p>
            <a:pPr lvl="1"/>
            <a:r>
              <a:rPr lang="en-US" dirty="0"/>
              <a:t>Decrease window/sending rate: e.g., subtract x or reduce by a factor of x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DD0660C-9A11-9E44-A7D1-FF57A0F5608C}"/>
              </a:ext>
            </a:extLst>
          </p:cNvPr>
          <p:cNvSpPr/>
          <p:nvPr/>
        </p:nvSpPr>
        <p:spPr>
          <a:xfrm>
            <a:off x="7020732" y="1987826"/>
            <a:ext cx="397565" cy="1656522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7E6469-1AD0-E94E-A488-E8A92A224A0F}"/>
              </a:ext>
            </a:extLst>
          </p:cNvPr>
          <p:cNvSpPr txBox="1"/>
          <p:nvPr/>
        </p:nvSpPr>
        <p:spPr>
          <a:xfrm>
            <a:off x="7596751" y="2031257"/>
            <a:ext cx="45952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Implicit </a:t>
            </a:r>
            <a:r>
              <a:rPr lang="en-US" sz="2400" dirty="0">
                <a:latin typeface="Helvetica" pitchFamily="2" charset="0"/>
              </a:rPr>
              <a:t>feedback signals measured directly at sender.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(There are also explicit signals that the network might provide.)</a:t>
            </a:r>
          </a:p>
        </p:txBody>
      </p:sp>
    </p:spTree>
    <p:extLst>
      <p:ext uri="{BB962C8B-B14F-4D97-AF65-F5344CB8AC3E}">
        <p14:creationId xmlns:p14="http://schemas.microsoft.com/office/powerpoint/2010/main" val="39931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B408-AD8F-9849-8396-F96964A20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Sense and react, sure…but 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F9DD3-29BA-4F4F-84A2-880780EDF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do you want to be?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steady state</a:t>
            </a:r>
          </a:p>
          <a:p>
            <a:pPr lvl="1"/>
            <a:endParaRPr lang="en-US" dirty="0"/>
          </a:p>
          <a:p>
            <a:r>
              <a:rPr lang="en-US" dirty="0"/>
              <a:t>How do you get there?</a:t>
            </a:r>
          </a:p>
          <a:p>
            <a:pPr lvl="1"/>
            <a:r>
              <a:rPr lang="en-US" dirty="0"/>
              <a:t>Congestion control algorithms</a:t>
            </a:r>
          </a:p>
          <a:p>
            <a:pPr lvl="1"/>
            <a:endParaRPr lang="en-US" dirty="0"/>
          </a:p>
          <a:p>
            <a:r>
              <a:rPr lang="en-US" dirty="0"/>
              <a:t>Sense accurately</a:t>
            </a:r>
          </a:p>
          <a:p>
            <a:r>
              <a:rPr lang="en-US" dirty="0"/>
              <a:t>React proportionately</a:t>
            </a:r>
          </a:p>
          <a:p>
            <a:pPr lvl="1"/>
            <a:endParaRPr lang="en-US" dirty="0"/>
          </a:p>
        </p:txBody>
      </p:sp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B6EE158-C36F-B746-9CCA-FF701A36C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050" y="2710995"/>
            <a:ext cx="3866744" cy="3600905"/>
          </a:xfrm>
          <a:prstGeom prst="rect">
            <a:avLst/>
          </a:prstGeom>
        </p:spPr>
      </p:pic>
      <p:pic>
        <p:nvPicPr>
          <p:cNvPr id="8" name="Picture 7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E0CD069-C2B5-724C-91F4-8C222BABA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64352" y="1935750"/>
            <a:ext cx="1680236" cy="155048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66CE378-4CFE-3046-9130-68B5B86AE22B}"/>
              </a:ext>
            </a:extLst>
          </p:cNvPr>
          <p:cNvGrpSpPr/>
          <p:nvPr/>
        </p:nvGrpSpPr>
        <p:grpSpPr>
          <a:xfrm>
            <a:off x="9858382" y="1358551"/>
            <a:ext cx="2205319" cy="1284975"/>
            <a:chOff x="10040373" y="2516898"/>
            <a:chExt cx="2205319" cy="1284975"/>
          </a:xfrm>
        </p:grpSpPr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703B86C1-5DED-DC45-AAB8-3CC9A1F9E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612B59-7C80-C747-B5F0-289A4DD55C12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1B39CC-232A-6A48-B686-77125FB4B27A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48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D6E7C-24E2-594A-80E1-BE7CDD7D3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Subsequent modules/lectures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29A60-C0E5-B846-9C3A-F78067ECC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09515" cy="4351338"/>
          </a:xfrm>
        </p:spPr>
        <p:txBody>
          <a:bodyPr/>
          <a:lstStyle/>
          <a:p>
            <a:r>
              <a:rPr lang="en-US" dirty="0"/>
              <a:t>Feedback loops used by 2 important TCPs</a:t>
            </a:r>
          </a:p>
          <a:p>
            <a:pPr lvl="1"/>
            <a:r>
              <a:rPr lang="en-US" dirty="0"/>
              <a:t>TCP New Reno and TCP BBR</a:t>
            </a:r>
          </a:p>
          <a:p>
            <a:endParaRPr lang="en-US" dirty="0"/>
          </a:p>
          <a:p>
            <a:r>
              <a:rPr lang="en-US" dirty="0"/>
              <a:t>Strategies to react “proportionately” to network signals like loss</a:t>
            </a:r>
          </a:p>
          <a:p>
            <a:pPr lvl="1"/>
            <a:r>
              <a:rPr lang="en-US" dirty="0"/>
              <a:t>Fast retransmit and fast recovery</a:t>
            </a:r>
          </a:p>
          <a:p>
            <a:pPr lvl="1"/>
            <a:endParaRPr lang="en-US" dirty="0"/>
          </a:p>
          <a:p>
            <a:r>
              <a:rPr lang="en-US" dirty="0"/>
              <a:t>Strategies to measure loss accurately</a:t>
            </a:r>
          </a:p>
          <a:p>
            <a:pPr lvl="1"/>
            <a:r>
              <a:rPr lang="en-US" dirty="0"/>
              <a:t>How to predict the RTT of a packet successfully received (in the future)?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25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8A4DD-144D-2A4B-A7FE-A8B658A7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Steady 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B0FA7-4199-314A-A7FF-286D23A19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Efficiency</a:t>
            </a:r>
            <a:r>
              <a:rPr lang="en-US" sz="3600" dirty="0"/>
              <a:t> of a single TCP conversation</a:t>
            </a:r>
          </a:p>
        </p:txBody>
      </p:sp>
    </p:spTree>
    <p:extLst>
      <p:ext uri="{BB962C8B-B14F-4D97-AF65-F5344CB8AC3E}">
        <p14:creationId xmlns:p14="http://schemas.microsoft.com/office/powerpoint/2010/main" val="191199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BF265-C6AE-BF4B-82EB-0AD2B50F8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>
                <a:solidFill>
                  <a:srgbClr val="C00000"/>
                </a:solidFill>
              </a:rPr>
              <a:t>efficiency</a:t>
            </a:r>
            <a:r>
              <a:rPr lang="en-US" dirty="0"/>
              <a:t>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776F-ECA8-F244-B97F-C1BBA4A5E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Suppose we want to achieve an </a:t>
            </a:r>
            <a:r>
              <a:rPr lang="en-US" dirty="0">
                <a:solidFill>
                  <a:srgbClr val="C00000"/>
                </a:solidFill>
              </a:rPr>
              <a:t>efficient</a:t>
            </a:r>
            <a:r>
              <a:rPr lang="en-US" dirty="0"/>
              <a:t> outcome for </a:t>
            </a:r>
            <a:r>
              <a:rPr lang="en-US" dirty="0">
                <a:solidFill>
                  <a:srgbClr val="C00000"/>
                </a:solidFill>
              </a:rPr>
              <a:t>one</a:t>
            </a:r>
            <a:r>
              <a:rPr lang="en-US" dirty="0"/>
              <a:t> TCP conversation by observing network signals from the endpoint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Q: How should the endpoint behave </a:t>
            </a:r>
            <a:r>
              <a:rPr lang="en-US" dirty="0">
                <a:solidFill>
                  <a:srgbClr val="C00000"/>
                </a:solidFill>
              </a:rPr>
              <a:t>at steady state</a:t>
            </a:r>
            <a:r>
              <a:rPr lang="en-US" dirty="0"/>
              <a:t>?</a:t>
            </a:r>
          </a:p>
          <a:p>
            <a:r>
              <a:rPr lang="en-US" dirty="0"/>
              <a:t>Challenge: bottleneck link is remotely located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A8DF23F6-7481-454A-A932-A0CCB3A9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881" y="3248010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633AE132-DBAD-4D4F-B253-FAF835D0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518" y="2653697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54E6FD-F5A5-804A-931A-1C24CE5A1FED}"/>
              </a:ext>
            </a:extLst>
          </p:cNvPr>
          <p:cNvCxnSpPr>
            <a:cxnSpLocks/>
          </p:cNvCxnSpPr>
          <p:nvPr/>
        </p:nvCxnSpPr>
        <p:spPr>
          <a:xfrm>
            <a:off x="4420271" y="3260916"/>
            <a:ext cx="2541554" cy="17216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B1108D-224B-F24D-9294-86A8A7D6ACBC}"/>
              </a:ext>
            </a:extLst>
          </p:cNvPr>
          <p:cNvCxnSpPr>
            <a:cxnSpLocks/>
          </p:cNvCxnSpPr>
          <p:nvPr/>
        </p:nvCxnSpPr>
        <p:spPr>
          <a:xfrm>
            <a:off x="3175462" y="3911965"/>
            <a:ext cx="366407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756BC2C-E72F-DD4C-AD8D-B6F8BB9BC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088" y="3217297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E8EC18D-86A4-BF40-9246-DAC2E0F11C58}"/>
              </a:ext>
            </a:extLst>
          </p:cNvPr>
          <p:cNvCxnSpPr>
            <a:cxnSpLocks/>
          </p:cNvCxnSpPr>
          <p:nvPr/>
        </p:nvCxnSpPr>
        <p:spPr>
          <a:xfrm>
            <a:off x="8895689" y="3820387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AF464212-B55E-F046-81F2-F229566274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2950" y="3217297"/>
            <a:ext cx="939800" cy="1016000"/>
          </a:xfrm>
          <a:prstGeom prst="rect">
            <a:avLst/>
          </a:prstGeom>
        </p:spPr>
      </p:pic>
      <p:pic>
        <p:nvPicPr>
          <p:cNvPr id="11" name="Picture 5" descr="ANd9GcTXHm9XcH9T0I0EOJrLBOGANosV-xO3mlldiVZue4LYNHmLIOt0">
            <a:extLst>
              <a:ext uri="{FF2B5EF4-FFF2-40B4-BE49-F238E27FC236}">
                <a16:creationId xmlns:a16="http://schemas.microsoft.com/office/drawing/2014/main" id="{CC09DFC1-FDE2-DE40-A6FB-F91C44F59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141" y="39687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425DB9-759A-8848-88D1-BA372D2E18FD}"/>
              </a:ext>
            </a:extLst>
          </p:cNvPr>
          <p:cNvCxnSpPr>
            <a:cxnSpLocks/>
          </p:cNvCxnSpPr>
          <p:nvPr/>
        </p:nvCxnSpPr>
        <p:spPr>
          <a:xfrm flipV="1">
            <a:off x="5153926" y="4233297"/>
            <a:ext cx="1685609" cy="19843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546D185B-D92A-6447-9332-675C3F47C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868" y="2833719"/>
            <a:ext cx="1078246" cy="10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5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D75C-0F5B-D840-AEDD-2FB4CAA72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state: Ideal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3D0E-35F9-C242-B874-F53A67C7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5625" cy="49076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High sending rate:</a:t>
            </a:r>
            <a:r>
              <a:rPr lang="en-US" dirty="0"/>
              <a:t> Use the full capacity of the bottleneck link</a:t>
            </a:r>
          </a:p>
          <a:p>
            <a:r>
              <a:rPr lang="en-US" dirty="0">
                <a:solidFill>
                  <a:srgbClr val="C00000"/>
                </a:solidFill>
              </a:rPr>
              <a:t>Low delay:</a:t>
            </a:r>
            <a:r>
              <a:rPr lang="en-US" dirty="0"/>
              <a:t> Minimize the overall delay of packets to get to the receiver</a:t>
            </a:r>
          </a:p>
          <a:p>
            <a:pPr lvl="1"/>
            <a:r>
              <a:rPr lang="en-US" dirty="0"/>
              <a:t>Overall delay = propagation + queueing + transmission</a:t>
            </a:r>
          </a:p>
          <a:p>
            <a:pPr lvl="1"/>
            <a:r>
              <a:rPr lang="en-US" dirty="0"/>
              <a:t>Assume propagation and transmission components fixed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“Low delay” reduces to </a:t>
            </a:r>
            <a:r>
              <a:rPr lang="en-US" dirty="0">
                <a:solidFill>
                  <a:srgbClr val="C00000"/>
                </a:solidFill>
              </a:rPr>
              <a:t>low queueing delay</a:t>
            </a:r>
          </a:p>
          <a:p>
            <a:r>
              <a:rPr lang="en-US" dirty="0"/>
              <a:t>i.e., don’t push so much data into the network that packets have to wait in queues</a:t>
            </a:r>
          </a:p>
          <a:p>
            <a:endParaRPr lang="en-US" dirty="0"/>
          </a:p>
          <a:p>
            <a:r>
              <a:rPr lang="en-US" dirty="0"/>
              <a:t>Key question: When to send the next packet?</a:t>
            </a:r>
          </a:p>
        </p:txBody>
      </p:sp>
    </p:spTree>
    <p:extLst>
      <p:ext uri="{BB962C8B-B14F-4D97-AF65-F5344CB8AC3E}">
        <p14:creationId xmlns:p14="http://schemas.microsoft.com/office/powerpoint/2010/main" val="178794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189-9743-0B41-8A65-BBE8B3F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When to send the next packet?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1F955-EB26-D143-AEC4-0C9714A71D3C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0F2164-EEE7-CE4A-A0B5-6BD495553B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7E0884-1525-D24B-8124-151DE43B9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037FD-A775-9E42-ADA2-AB97978BE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93350-2F43-E745-9284-F3468964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5B124-1C85-8846-B445-673D712ED36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33344A-86AA-5E4E-AD81-9FEC9818124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B9CA32-CDE8-E348-BF2D-145CB632748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7E720-14C2-754A-88F8-2C8AAECC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363655-EDD5-2043-B64A-02C60B72A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12FD0D-61BD-1D4F-8FC5-57CCF130D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4B958DB-0253-1247-92BA-1A7C8DE17DEA}"/>
              </a:ext>
            </a:extLst>
          </p:cNvPr>
          <p:cNvGrpSpPr/>
          <p:nvPr/>
        </p:nvGrpSpPr>
        <p:grpSpPr>
          <a:xfrm>
            <a:off x="2873727" y="2211184"/>
            <a:ext cx="741239" cy="1601152"/>
            <a:chOff x="2873727" y="2211184"/>
            <a:chExt cx="741239" cy="1601152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C3012A76-16E4-3E45-A6BC-4C5003DA51FA}"/>
                </a:ext>
              </a:extLst>
            </p:cNvPr>
            <p:cNvSpPr/>
            <p:nvPr/>
          </p:nvSpPr>
          <p:spPr>
            <a:xfrm>
              <a:off x="3134806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C16B75DA-3D30-1A42-8062-9DDF624DCF3C}"/>
                </a:ext>
              </a:extLst>
            </p:cNvPr>
            <p:cNvSpPr/>
            <p:nvPr/>
          </p:nvSpPr>
          <p:spPr>
            <a:xfrm>
              <a:off x="3384188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CCEE1725-53AF-484E-AAA4-E276AC9313C4}"/>
                </a:ext>
              </a:extLst>
            </p:cNvPr>
            <p:cNvSpPr/>
            <p:nvPr/>
          </p:nvSpPr>
          <p:spPr>
            <a:xfrm>
              <a:off x="2873727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AC091DE-5D7A-A941-8F2C-4078C2C0C465}"/>
              </a:ext>
            </a:extLst>
          </p:cNvPr>
          <p:cNvGrpSpPr/>
          <p:nvPr/>
        </p:nvGrpSpPr>
        <p:grpSpPr>
          <a:xfrm>
            <a:off x="4327823" y="2896686"/>
            <a:ext cx="2899315" cy="278775"/>
            <a:chOff x="4327823" y="2896686"/>
            <a:chExt cx="2899315" cy="278775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6F1B5A6-BD56-A743-8009-A3C3DDBE74A6}"/>
                </a:ext>
              </a:extLst>
            </p:cNvPr>
            <p:cNvSpPr/>
            <p:nvPr/>
          </p:nvSpPr>
          <p:spPr>
            <a:xfrm>
              <a:off x="432782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31F3C92B-D1FE-034A-A03D-C1E4A5F78E3B}"/>
                </a:ext>
              </a:extLst>
            </p:cNvPr>
            <p:cNvSpPr/>
            <p:nvPr/>
          </p:nvSpPr>
          <p:spPr>
            <a:xfrm>
              <a:off x="5301338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2BD86247-5986-E14E-BA7E-E24960D07913}"/>
                </a:ext>
              </a:extLst>
            </p:cNvPr>
            <p:cNvSpPr/>
            <p:nvPr/>
          </p:nvSpPr>
          <p:spPr>
            <a:xfrm>
              <a:off x="6274853" y="2896686"/>
              <a:ext cx="952285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0036E5EF-F852-B745-8056-DCCBF5901559}"/>
              </a:ext>
            </a:extLst>
          </p:cNvPr>
          <p:cNvGrpSpPr/>
          <p:nvPr/>
        </p:nvGrpSpPr>
        <p:grpSpPr>
          <a:xfrm>
            <a:off x="8161600" y="2211184"/>
            <a:ext cx="1736380" cy="1625465"/>
            <a:chOff x="8161600" y="2211184"/>
            <a:chExt cx="1736380" cy="162546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5665CF7-F0E1-384D-AE01-D586B706D3F9}"/>
                </a:ext>
              </a:extLst>
            </p:cNvPr>
            <p:cNvSpPr/>
            <p:nvPr/>
          </p:nvSpPr>
          <p:spPr>
            <a:xfrm>
              <a:off x="8161600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DEA108B5-4F5E-0C41-8D53-A5A3BD083E3D}"/>
                </a:ext>
              </a:extLst>
            </p:cNvPr>
            <p:cNvSpPr/>
            <p:nvPr/>
          </p:nvSpPr>
          <p:spPr>
            <a:xfrm>
              <a:off x="8902839" y="2235497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B9671AC1-4EA0-2E46-81E7-F174CCB0F7A3}"/>
                </a:ext>
              </a:extLst>
            </p:cNvPr>
            <p:cNvSpPr/>
            <p:nvPr/>
          </p:nvSpPr>
          <p:spPr>
            <a:xfrm>
              <a:off x="9667202" y="2211184"/>
              <a:ext cx="230778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646587-597C-F146-9F73-893B47B1F04B}"/>
              </a:ext>
            </a:extLst>
          </p:cNvPr>
          <p:cNvGrpSpPr/>
          <p:nvPr/>
        </p:nvGrpSpPr>
        <p:grpSpPr>
          <a:xfrm>
            <a:off x="2327564" y="4748469"/>
            <a:ext cx="7980218" cy="1625465"/>
            <a:chOff x="612891" y="2626821"/>
            <a:chExt cx="13075746" cy="16254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7722DE-0179-DA4D-BB2F-1D1AD4DBA91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98DD49-AF62-CE4A-9E3B-64DD2BAD3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7BEFF2-29F6-C34C-91DB-EEEE783F9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8FCB39-62E8-674B-B3B1-03B090B08E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9CB4632-FB81-2245-A061-A6A7260A71FF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774522-F5F3-3D4D-8D84-E0567F8EB507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749FEF-062C-D04A-9952-2BF1BBAFDE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3C42D6B-125F-B643-AF1E-03576A4CEB4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AEFE3B-6B02-D742-A75F-04C32BB29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B409DB-2C44-DA43-AA78-4B229BB19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FAACE545-8961-B64B-8FD6-95BAD3DF6B4B}"/>
              </a:ext>
            </a:extLst>
          </p:cNvPr>
          <p:cNvGrpSpPr/>
          <p:nvPr/>
        </p:nvGrpSpPr>
        <p:grpSpPr>
          <a:xfrm>
            <a:off x="4327823" y="5430112"/>
            <a:ext cx="2254600" cy="282634"/>
            <a:chOff x="4327823" y="5430112"/>
            <a:chExt cx="2254600" cy="282634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53F701AE-1012-5144-BD2D-715014AD6AFC}"/>
                </a:ext>
              </a:extLst>
            </p:cNvPr>
            <p:cNvSpPr/>
            <p:nvPr/>
          </p:nvSpPr>
          <p:spPr>
            <a:xfrm>
              <a:off x="432782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0FA4F024-E7BD-D74D-A480-B7F341C5C708}"/>
                </a:ext>
              </a:extLst>
            </p:cNvPr>
            <p:cNvSpPr/>
            <p:nvPr/>
          </p:nvSpPr>
          <p:spPr>
            <a:xfrm>
              <a:off x="5317962" y="5430112"/>
              <a:ext cx="274320" cy="274320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E1B120FE-D445-734F-A793-BBB94D87CF3E}"/>
                </a:ext>
              </a:extLst>
            </p:cNvPr>
            <p:cNvSpPr/>
            <p:nvPr/>
          </p:nvSpPr>
          <p:spPr>
            <a:xfrm>
              <a:off x="6308103" y="5433971"/>
              <a:ext cx="274320" cy="278775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3F9C990-2C19-0642-81DF-F21C45BBC05F}"/>
              </a:ext>
            </a:extLst>
          </p:cNvPr>
          <p:cNvGrpSpPr/>
          <p:nvPr/>
        </p:nvGrpSpPr>
        <p:grpSpPr>
          <a:xfrm>
            <a:off x="8161600" y="4748469"/>
            <a:ext cx="1597042" cy="1625465"/>
            <a:chOff x="8161600" y="4748469"/>
            <a:chExt cx="1597042" cy="1625465"/>
          </a:xfrm>
        </p:grpSpPr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64F61D2A-3A93-274C-A19D-C79D0EBC9CBA}"/>
                </a:ext>
              </a:extLst>
            </p:cNvPr>
            <p:cNvSpPr/>
            <p:nvPr/>
          </p:nvSpPr>
          <p:spPr>
            <a:xfrm>
              <a:off x="8161600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983AF289-9B39-6148-AC1B-02D288454FD1}"/>
                </a:ext>
              </a:extLst>
            </p:cNvPr>
            <p:cNvSpPr/>
            <p:nvPr/>
          </p:nvSpPr>
          <p:spPr>
            <a:xfrm>
              <a:off x="8902839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928D0197-A719-2E48-AE70-EC6502A4B4CE}"/>
                </a:ext>
              </a:extLst>
            </p:cNvPr>
            <p:cNvSpPr/>
            <p:nvPr/>
          </p:nvSpPr>
          <p:spPr>
            <a:xfrm>
              <a:off x="9667202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736341CA-51B3-8240-B356-0521EEC137C8}"/>
              </a:ext>
            </a:extLst>
          </p:cNvPr>
          <p:cNvGrpSpPr/>
          <p:nvPr/>
        </p:nvGrpSpPr>
        <p:grpSpPr>
          <a:xfrm>
            <a:off x="2650055" y="4748469"/>
            <a:ext cx="855803" cy="1625465"/>
            <a:chOff x="2650055" y="4748469"/>
            <a:chExt cx="855803" cy="1625465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7F23B9C2-80B1-2547-BDEF-BF6A25D1EFC2}"/>
                </a:ext>
              </a:extLst>
            </p:cNvPr>
            <p:cNvSpPr/>
            <p:nvPr/>
          </p:nvSpPr>
          <p:spPr>
            <a:xfrm>
              <a:off x="2650055" y="4772782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C66FD89A-4C7B-8A48-881E-87DA186B71A3}"/>
                </a:ext>
              </a:extLst>
            </p:cNvPr>
            <p:cNvSpPr/>
            <p:nvPr/>
          </p:nvSpPr>
          <p:spPr>
            <a:xfrm>
              <a:off x="3414418" y="4748469"/>
              <a:ext cx="91440" cy="1601152"/>
            </a:xfrm>
            <a:prstGeom prst="roundRect">
              <a:avLst/>
            </a:prstGeom>
            <a:solidFill>
              <a:srgbClr val="92D050"/>
            </a:solidFill>
            <a:ln w="25400">
              <a:solidFill>
                <a:schemeClr val="tx1"/>
              </a:solidFill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9611BF3C-F04C-5D45-98D8-C3F0A63C5B94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1CD55-177A-AB40-B9D1-4A28D264F9AA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34DB1AA-399A-2D4A-8EC2-83E3E66368A2}"/>
              </a:ext>
            </a:extLst>
          </p:cNvPr>
          <p:cNvSpPr txBox="1"/>
          <p:nvPr/>
        </p:nvSpPr>
        <p:spPr>
          <a:xfrm>
            <a:off x="298723" y="1865898"/>
            <a:ext cx="202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1. Send packet burst (as allowed by window)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C18370-E8DC-E547-AE1F-21BE32F31242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5B9115D5-4E7D-7B47-9D73-D928C2C50CE4}"/>
              </a:ext>
            </a:extLst>
          </p:cNvPr>
          <p:cNvSpPr txBox="1"/>
          <p:nvPr/>
        </p:nvSpPr>
        <p:spPr>
          <a:xfrm>
            <a:off x="2585727" y="1664598"/>
            <a:ext cx="1328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Fast link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B82B532-175F-104B-9D42-E8291AEE1E22}"/>
              </a:ext>
            </a:extLst>
          </p:cNvPr>
          <p:cNvSpPr txBox="1"/>
          <p:nvPr/>
        </p:nvSpPr>
        <p:spPr>
          <a:xfrm>
            <a:off x="4884279" y="1663070"/>
            <a:ext cx="2423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Bottleneck link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B3675BD-7547-AD4A-83DF-A0295E38DCA7}"/>
              </a:ext>
            </a:extLst>
          </p:cNvPr>
          <p:cNvGrpSpPr/>
          <p:nvPr/>
        </p:nvGrpSpPr>
        <p:grpSpPr>
          <a:xfrm>
            <a:off x="4712358" y="2209156"/>
            <a:ext cx="2389616" cy="434047"/>
            <a:chOff x="4712358" y="2209156"/>
            <a:chExt cx="2389616" cy="434047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CC6F65C-252F-454E-B108-D2ABDAAD3F37}"/>
                </a:ext>
              </a:extLst>
            </p:cNvPr>
            <p:cNvSpPr txBox="1"/>
            <p:nvPr/>
          </p:nvSpPr>
          <p:spPr>
            <a:xfrm>
              <a:off x="4712358" y="2209156"/>
              <a:ext cx="2389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Inter-packet delay T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806FC6C-2EB4-AD4D-BDBA-D61BB9E4BD61}"/>
                </a:ext>
              </a:extLst>
            </p:cNvPr>
            <p:cNvCxnSpPr>
              <a:cxnSpLocks/>
            </p:cNvCxnSpPr>
            <p:nvPr/>
          </p:nvCxnSpPr>
          <p:spPr>
            <a:xfrm>
              <a:off x="5280108" y="2643203"/>
              <a:ext cx="99014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EDA0FA6-1514-0F46-8F01-7B4D61B3113D}"/>
              </a:ext>
            </a:extLst>
          </p:cNvPr>
          <p:cNvGrpSpPr/>
          <p:nvPr/>
        </p:nvGrpSpPr>
        <p:grpSpPr>
          <a:xfrm>
            <a:off x="8866513" y="1372177"/>
            <a:ext cx="990140" cy="580048"/>
            <a:chOff x="8866513" y="1372177"/>
            <a:chExt cx="990140" cy="58004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CA3EF-5269-B747-B41A-DB32EC08EFE1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8BB47FD-332A-5F4A-8550-BF4AEDD820FE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2A6B775-C46C-1F43-84BB-497E446AF166}"/>
              </a:ext>
            </a:extLst>
          </p:cNvPr>
          <p:cNvGrpSpPr/>
          <p:nvPr/>
        </p:nvGrpSpPr>
        <p:grpSpPr>
          <a:xfrm>
            <a:off x="8792451" y="3892445"/>
            <a:ext cx="990140" cy="580048"/>
            <a:chOff x="8866513" y="1372177"/>
            <a:chExt cx="990140" cy="580048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9975737F-308B-8347-B24F-07CC85725889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9D76C94A-490D-DA44-80F2-CCF2078E6668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DCEE1E6-DE05-ED43-883F-1328091D4A8C}"/>
              </a:ext>
            </a:extLst>
          </p:cNvPr>
          <p:cNvGrpSpPr/>
          <p:nvPr/>
        </p:nvGrpSpPr>
        <p:grpSpPr>
          <a:xfrm>
            <a:off x="5336595" y="4526490"/>
            <a:ext cx="990140" cy="580048"/>
            <a:chOff x="8866513" y="1372177"/>
            <a:chExt cx="990140" cy="580048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EAFD1C3-6CD3-C34F-9188-68A5F1657BAF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id="{858056BC-70E4-C949-8199-F77A41D931C0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65BDEF9-FD3D-3D46-ACF8-B37D1C0946F3}"/>
              </a:ext>
            </a:extLst>
          </p:cNvPr>
          <p:cNvGrpSpPr/>
          <p:nvPr/>
        </p:nvGrpSpPr>
        <p:grpSpPr>
          <a:xfrm>
            <a:off x="2585727" y="3921053"/>
            <a:ext cx="990140" cy="580048"/>
            <a:chOff x="8866513" y="1372177"/>
            <a:chExt cx="990140" cy="580048"/>
          </a:xfrm>
        </p:grpSpPr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06B4B3C0-159A-1A41-A31F-F7A78EFC0D3F}"/>
                </a:ext>
              </a:extLst>
            </p:cNvPr>
            <p:cNvSpPr txBox="1"/>
            <p:nvPr/>
          </p:nvSpPr>
          <p:spPr>
            <a:xfrm>
              <a:off x="9039499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T</a:t>
              </a:r>
              <a:endParaRPr lang="en-US" dirty="0">
                <a:solidFill>
                  <a:srgbClr val="C00000"/>
                </a:solidFill>
                <a:latin typeface="Helvetica" pitchFamily="2" charset="0"/>
              </a:endParaRPr>
            </a:p>
          </p:txBody>
        </p: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7EF7E0C7-4228-C845-B1D7-EA84AC473F00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990140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4B0A3861-6DCD-094B-8515-51DB9097FEBC}"/>
              </a:ext>
            </a:extLst>
          </p:cNvPr>
          <p:cNvSpPr txBox="1"/>
          <p:nvPr/>
        </p:nvSpPr>
        <p:spPr>
          <a:xfrm>
            <a:off x="10283730" y="2309025"/>
            <a:ext cx="1796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2. Receive data packet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45B1939-867E-4243-8948-BDE9C12869EC}"/>
              </a:ext>
            </a:extLst>
          </p:cNvPr>
          <p:cNvSpPr txBox="1"/>
          <p:nvPr/>
        </p:nvSpPr>
        <p:spPr>
          <a:xfrm>
            <a:off x="10359785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3. Send ACK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C92CE62-A144-CD40-938C-DF9A41A210B6}"/>
              </a:ext>
            </a:extLst>
          </p:cNvPr>
          <p:cNvSpPr txBox="1"/>
          <p:nvPr/>
        </p:nvSpPr>
        <p:spPr>
          <a:xfrm>
            <a:off x="319029" y="5865740"/>
            <a:ext cx="179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4. Receive ACK</a:t>
            </a:r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6B8AB38C-9D2B-824D-B75A-51B94E2F4BC6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02BB93BF-A1E8-1D4C-8607-FC6D5ED1BF65}"/>
              </a:ext>
            </a:extLst>
          </p:cNvPr>
          <p:cNvSpPr/>
          <p:nvPr/>
        </p:nvSpPr>
        <p:spPr>
          <a:xfrm>
            <a:off x="10257905" y="4688378"/>
            <a:ext cx="961824" cy="1080655"/>
          </a:xfrm>
          <a:custGeom>
            <a:avLst/>
            <a:gdLst>
              <a:gd name="connsiteX0" fmla="*/ 947651 w 961824"/>
              <a:gd name="connsiteY0" fmla="*/ 0 h 1080655"/>
              <a:gd name="connsiteX1" fmla="*/ 831273 w 961824"/>
              <a:gd name="connsiteY1" fmla="*/ 714895 h 1080655"/>
              <a:gd name="connsiteX2" fmla="*/ 0 w 961824"/>
              <a:gd name="connsiteY2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24" h="1080655">
                <a:moveTo>
                  <a:pt x="947651" y="0"/>
                </a:moveTo>
                <a:cubicBezTo>
                  <a:pt x="968433" y="267393"/>
                  <a:pt x="989215" y="534786"/>
                  <a:pt x="831273" y="714895"/>
                </a:cubicBezTo>
                <a:cubicBezTo>
                  <a:pt x="673331" y="895004"/>
                  <a:pt x="336665" y="987829"/>
                  <a:pt x="0" y="108065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B7B30AD7-B24C-B043-ADEA-B04666DB9B62}"/>
              </a:ext>
            </a:extLst>
          </p:cNvPr>
          <p:cNvSpPr/>
          <p:nvPr/>
        </p:nvSpPr>
        <p:spPr>
          <a:xfrm>
            <a:off x="1064029" y="4572000"/>
            <a:ext cx="1130531" cy="988616"/>
          </a:xfrm>
          <a:custGeom>
            <a:avLst/>
            <a:gdLst>
              <a:gd name="connsiteX0" fmla="*/ 1130531 w 1130531"/>
              <a:gd name="connsiteY0" fmla="*/ 964276 h 988616"/>
              <a:gd name="connsiteX1" fmla="*/ 232756 w 1130531"/>
              <a:gd name="connsiteY1" fmla="*/ 864524 h 988616"/>
              <a:gd name="connsiteX2" fmla="*/ 0 w 1130531"/>
              <a:gd name="connsiteY2" fmla="*/ 0 h 9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531" h="988616">
                <a:moveTo>
                  <a:pt x="1130531" y="964276"/>
                </a:moveTo>
                <a:cubicBezTo>
                  <a:pt x="775854" y="994756"/>
                  <a:pt x="421178" y="1025237"/>
                  <a:pt x="232756" y="864524"/>
                </a:cubicBezTo>
                <a:cubicBezTo>
                  <a:pt x="44334" y="703811"/>
                  <a:pt x="22167" y="351905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531A3D1-F1EB-334D-94BB-52D69DBD5420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DB4BB0-B0E9-D141-A499-020C2118E68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4FC635F-3C4C-514E-8620-DA60DF9716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47BD84D-2605-1846-BDEF-51CAFE331F86}"/>
              </a:ext>
            </a:extLst>
          </p:cNvPr>
          <p:cNvSpPr txBox="1"/>
          <p:nvPr/>
        </p:nvSpPr>
        <p:spPr>
          <a:xfrm>
            <a:off x="5794105" y="6012003"/>
            <a:ext cx="1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A3DAE2D-CF7D-894D-B935-0FDACCA069E1}"/>
              </a:ext>
            </a:extLst>
          </p:cNvPr>
          <p:cNvCxnSpPr>
            <a:cxnSpLocks/>
          </p:cNvCxnSpPr>
          <p:nvPr/>
        </p:nvCxnSpPr>
        <p:spPr>
          <a:xfrm flipH="1">
            <a:off x="4299904" y="6219184"/>
            <a:ext cx="14752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9B98AC2-B634-E141-B968-A9AE8168352F}"/>
              </a:ext>
            </a:extLst>
          </p:cNvPr>
          <p:cNvSpPr txBox="1"/>
          <p:nvPr/>
        </p:nvSpPr>
        <p:spPr>
          <a:xfrm>
            <a:off x="121556" y="2859269"/>
            <a:ext cx="3271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5. Send data  packet on ACK</a:t>
            </a:r>
          </a:p>
        </p:txBody>
      </p:sp>
    </p:spTree>
    <p:extLst>
      <p:ext uri="{BB962C8B-B14F-4D97-AF65-F5344CB8AC3E}">
        <p14:creationId xmlns:p14="http://schemas.microsoft.com/office/powerpoint/2010/main" val="33952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120" grpId="0"/>
      <p:bldP spid="121" grpId="0"/>
      <p:bldP spid="122" grpId="0"/>
      <p:bldP spid="126" grpId="0" animBg="1"/>
      <p:bldP spid="127" grpId="0" animBg="1"/>
      <p:bldP spid="128" grpId="0" animBg="1"/>
      <p:bldP spid="129" grpId="0" animBg="1"/>
      <p:bldP spid="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2B4DF-E161-9749-B909-0EB383070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0BB0-2CE4-364A-B886-8295792A7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74433"/>
          </a:xfrm>
        </p:spPr>
        <p:txBody>
          <a:bodyPr>
            <a:normAutofit/>
          </a:bodyPr>
          <a:lstStyle/>
          <a:p>
            <a:r>
              <a:rPr lang="en-US" dirty="0"/>
              <a:t>When the sender receives an ACK, that’s a signal that the previous packet has left the bottleneck link (and the rest of the network)</a:t>
            </a:r>
          </a:p>
          <a:p>
            <a:endParaRPr lang="en-US" dirty="0"/>
          </a:p>
          <a:p>
            <a:r>
              <a:rPr lang="en-US" dirty="0"/>
              <a:t>Hence, </a:t>
            </a:r>
            <a:r>
              <a:rPr lang="en-US" dirty="0">
                <a:solidFill>
                  <a:srgbClr val="C00000"/>
                </a:solidFill>
              </a:rPr>
              <a:t>it must be safe to send another packet without congesting the bottleneck link</a:t>
            </a:r>
          </a:p>
          <a:p>
            <a:endParaRPr lang="en-US" dirty="0"/>
          </a:p>
          <a:p>
            <a:r>
              <a:rPr lang="en-US" dirty="0"/>
              <a:t>Such transmissions are said to follow </a:t>
            </a:r>
            <a:r>
              <a:rPr lang="en-US" dirty="0">
                <a:solidFill>
                  <a:srgbClr val="C00000"/>
                </a:solidFill>
              </a:rPr>
              <a:t>packet conservation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ACK clocking: </a:t>
            </a:r>
            <a:r>
              <a:rPr lang="en-US" dirty="0">
                <a:solidFill>
                  <a:schemeClr val="tx1"/>
                </a:solidFill>
              </a:rPr>
              <a:t>“Clock” of ACKs governs packet transmissions</a:t>
            </a:r>
          </a:p>
        </p:txBody>
      </p:sp>
    </p:spTree>
    <p:extLst>
      <p:ext uri="{BB962C8B-B14F-4D97-AF65-F5344CB8AC3E}">
        <p14:creationId xmlns:p14="http://schemas.microsoft.com/office/powerpoint/2010/main" val="71962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69B0D-9911-EB4F-86F7-7909C887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recap of concepts</a:t>
            </a:r>
          </a:p>
        </p:txBody>
      </p:sp>
      <p:pic>
        <p:nvPicPr>
          <p:cNvPr id="12" name="Picture 11" descr="A piece of cake on a plate&#10;&#10;Description automatically generated">
            <a:extLst>
              <a:ext uri="{FF2B5EF4-FFF2-40B4-BE49-F238E27FC236}">
                <a16:creationId xmlns:a16="http://schemas.microsoft.com/office/drawing/2014/main" id="{8F51016F-AD39-C542-BE76-85F5C31A1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227" y="1554505"/>
            <a:ext cx="2265987" cy="1699490"/>
          </a:xfrm>
          <a:prstGeom prst="rect">
            <a:avLst/>
          </a:prstGeom>
        </p:spPr>
      </p:pic>
      <p:pic>
        <p:nvPicPr>
          <p:cNvPr id="13" name="Picture 12" descr="A picture containing tableware, spoon, black, knife&#10;&#10;Description automatically generated">
            <a:extLst>
              <a:ext uri="{FF2B5EF4-FFF2-40B4-BE49-F238E27FC236}">
                <a16:creationId xmlns:a16="http://schemas.microsoft.com/office/drawing/2014/main" id="{6B41F76E-802C-1448-A141-BB1907FF0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2772" y="1579317"/>
            <a:ext cx="1104982" cy="8000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93D5503-113A-6443-BB7A-5540B5AECB30}"/>
              </a:ext>
            </a:extLst>
          </p:cNvPr>
          <p:cNvSpPr txBox="1"/>
          <p:nvPr/>
        </p:nvSpPr>
        <p:spPr>
          <a:xfrm rot="485961">
            <a:off x="1204574" y="2070710"/>
            <a:ext cx="233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Tp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 layer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97A8332-FC69-D943-97EC-6B4A76CCE3F0}"/>
              </a:ext>
            </a:extLst>
          </p:cNvPr>
          <p:cNvSpPr txBox="1"/>
          <p:nvPr/>
        </p:nvSpPr>
        <p:spPr>
          <a:xfrm>
            <a:off x="4144299" y="1402637"/>
            <a:ext cx="17046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TCP: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Reliability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Ordering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F4BA52-4035-6643-AF97-B48D51E10355}"/>
              </a:ext>
            </a:extLst>
          </p:cNvPr>
          <p:cNvSpPr txBox="1"/>
          <p:nvPr/>
        </p:nvSpPr>
        <p:spPr>
          <a:xfrm>
            <a:off x="5853395" y="1380860"/>
            <a:ext cx="60955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Reordering </a:t>
            </a:r>
            <a:r>
              <a:rPr lang="en-US" sz="2800" dirty="0">
                <a:latin typeface="Helvetica" pitchFamily="2" charset="0"/>
              </a:rPr>
              <a:t>degrades connection throughput. Apps can’t </a:t>
            </a:r>
            <a:r>
              <a:rPr lang="en-US" sz="2800" dirty="0" err="1">
                <a:latin typeface="Courier" pitchFamily="2" charset="0"/>
              </a:rPr>
              <a:t>recv</a:t>
            </a:r>
            <a:r>
              <a:rPr lang="en-US" sz="2800" dirty="0">
                <a:latin typeface="Courier" pitchFamily="2" charset="0"/>
              </a:rPr>
              <a:t>().</a:t>
            </a:r>
            <a:endParaRPr lang="en-US" sz="2800" dirty="0">
              <a:latin typeface="Helvetica" pitchFamily="2" charset="0"/>
            </a:endParaRPr>
          </a:p>
          <a:p>
            <a:pPr algn="l"/>
            <a:r>
              <a:rPr lang="en-US" sz="2800" dirty="0">
                <a:latin typeface="Helvetica" pitchFamily="2" charset="0"/>
              </a:rPr>
              <a:t>Packets may even be dropped due to insufficient buffering.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A7A4A93-3FAC-F841-82F4-951483BA38DF}"/>
              </a:ext>
            </a:extLst>
          </p:cNvPr>
          <p:cNvCxnSpPr>
            <a:cxnSpLocks/>
          </p:cNvCxnSpPr>
          <p:nvPr/>
        </p:nvCxnSpPr>
        <p:spPr>
          <a:xfrm>
            <a:off x="5080662" y="4574118"/>
            <a:ext cx="680569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6F8F0F1-F200-634A-878F-70967B77D987}"/>
              </a:ext>
            </a:extLst>
          </p:cNvPr>
          <p:cNvCxnSpPr>
            <a:cxnSpLocks/>
          </p:cNvCxnSpPr>
          <p:nvPr/>
        </p:nvCxnSpPr>
        <p:spPr>
          <a:xfrm>
            <a:off x="5093540" y="5628392"/>
            <a:ext cx="67928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87E69FF-76F5-F440-90D4-90DCDC1A7145}"/>
              </a:ext>
            </a:extLst>
          </p:cNvPr>
          <p:cNvCxnSpPr/>
          <p:nvPr/>
        </p:nvCxnSpPr>
        <p:spPr>
          <a:xfrm>
            <a:off x="5763242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BD5DDA3-8DA1-8244-A907-5981342CBBAC}"/>
              </a:ext>
            </a:extLst>
          </p:cNvPr>
          <p:cNvCxnSpPr/>
          <p:nvPr/>
        </p:nvCxnSpPr>
        <p:spPr>
          <a:xfrm>
            <a:off x="7152013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87232F-D137-4D4E-BD48-4C41807594D1}"/>
              </a:ext>
            </a:extLst>
          </p:cNvPr>
          <p:cNvCxnSpPr/>
          <p:nvPr/>
        </p:nvCxnSpPr>
        <p:spPr>
          <a:xfrm>
            <a:off x="8643816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52692BE-7832-3143-8DB9-3DFD22DB3697}"/>
              </a:ext>
            </a:extLst>
          </p:cNvPr>
          <p:cNvCxnSpPr/>
          <p:nvPr/>
        </p:nvCxnSpPr>
        <p:spPr>
          <a:xfrm>
            <a:off x="9993951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6EF58E7A-176B-314D-BD2E-AAEE1242BF03}"/>
              </a:ext>
            </a:extLst>
          </p:cNvPr>
          <p:cNvCxnSpPr/>
          <p:nvPr/>
        </p:nvCxnSpPr>
        <p:spPr>
          <a:xfrm>
            <a:off x="11369844" y="4574118"/>
            <a:ext cx="0" cy="105427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0A4CA5C-FD12-DC40-A5BC-C2552E8A53B5}"/>
              </a:ext>
            </a:extLst>
          </p:cNvPr>
          <p:cNvSpPr txBox="1"/>
          <p:nvPr/>
        </p:nvSpPr>
        <p:spPr>
          <a:xfrm>
            <a:off x="4908943" y="3272473"/>
            <a:ext cx="3052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Packet boundaries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95E8F13-16C8-EA41-8A09-047A9FC32CE2}"/>
              </a:ext>
            </a:extLst>
          </p:cNvPr>
          <p:cNvCxnSpPr/>
          <p:nvPr/>
        </p:nvCxnSpPr>
        <p:spPr>
          <a:xfrm>
            <a:off x="5686454" y="3780349"/>
            <a:ext cx="76788" cy="609105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1160981F-2452-8B41-B2E6-385C7EA9322A}"/>
              </a:ext>
            </a:extLst>
          </p:cNvPr>
          <p:cNvCxnSpPr>
            <a:cxnSpLocks/>
          </p:cNvCxnSpPr>
          <p:nvPr/>
        </p:nvCxnSpPr>
        <p:spPr>
          <a:xfrm>
            <a:off x="6038692" y="3796753"/>
            <a:ext cx="948043" cy="592701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2B199EA-5B58-014C-87B8-C055F090CBAA}"/>
              </a:ext>
            </a:extLst>
          </p:cNvPr>
          <p:cNvCxnSpPr>
            <a:cxnSpLocks/>
          </p:cNvCxnSpPr>
          <p:nvPr/>
        </p:nvCxnSpPr>
        <p:spPr>
          <a:xfrm>
            <a:off x="6410439" y="3756801"/>
            <a:ext cx="2181790" cy="724895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FCAF2DA-4B8E-714E-BD66-E1C0C71DE83C}"/>
              </a:ext>
            </a:extLst>
          </p:cNvPr>
          <p:cNvSpPr txBox="1"/>
          <p:nvPr/>
        </p:nvSpPr>
        <p:spPr>
          <a:xfrm>
            <a:off x="10114935" y="3108263"/>
            <a:ext cx="1598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Courier" pitchFamily="2" charset="0"/>
              </a:rPr>
              <a:t>recv</a:t>
            </a:r>
            <a:r>
              <a:rPr lang="en-US" sz="2800" dirty="0">
                <a:latin typeface="Courier" pitchFamily="2" charset="0"/>
              </a:rPr>
              <a:t>()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FF0A59C8-DE3E-3F4E-8A6F-772D4AAD142A}"/>
              </a:ext>
            </a:extLst>
          </p:cNvPr>
          <p:cNvCxnSpPr/>
          <p:nvPr/>
        </p:nvCxnSpPr>
        <p:spPr>
          <a:xfrm>
            <a:off x="5853395" y="4603346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0FFA59AE-85C8-D84B-88CD-48B6C65A3536}"/>
              </a:ext>
            </a:extLst>
          </p:cNvPr>
          <p:cNvCxnSpPr/>
          <p:nvPr/>
        </p:nvCxnSpPr>
        <p:spPr>
          <a:xfrm>
            <a:off x="7242166" y="4603346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40A64877-A2B0-684B-8D6B-BD5224D1BC70}"/>
              </a:ext>
            </a:extLst>
          </p:cNvPr>
          <p:cNvCxnSpPr/>
          <p:nvPr/>
        </p:nvCxnSpPr>
        <p:spPr>
          <a:xfrm>
            <a:off x="7961236" y="4616225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FB1583D4-E16E-8949-92A5-54625DE9EE4E}"/>
              </a:ext>
            </a:extLst>
          </p:cNvPr>
          <p:cNvCxnSpPr/>
          <p:nvPr/>
        </p:nvCxnSpPr>
        <p:spPr>
          <a:xfrm>
            <a:off x="10637895" y="4616225"/>
            <a:ext cx="0" cy="1025046"/>
          </a:xfrm>
          <a:prstGeom prst="line">
            <a:avLst/>
          </a:prstGeom>
          <a:ln w="1016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reeform 32">
            <a:extLst>
              <a:ext uri="{FF2B5EF4-FFF2-40B4-BE49-F238E27FC236}">
                <a16:creationId xmlns:a16="http://schemas.microsoft.com/office/drawing/2014/main" id="{2ED4C825-9778-B54A-B787-D16935989042}"/>
              </a:ext>
            </a:extLst>
          </p:cNvPr>
          <p:cNvSpPr/>
          <p:nvPr/>
        </p:nvSpPr>
        <p:spPr>
          <a:xfrm>
            <a:off x="7192797" y="3642560"/>
            <a:ext cx="3052293" cy="850006"/>
          </a:xfrm>
          <a:custGeom>
            <a:avLst/>
            <a:gdLst>
              <a:gd name="connsiteX0" fmla="*/ 3052293 w 3052293"/>
              <a:gd name="connsiteY0" fmla="*/ 0 h 850006"/>
              <a:gd name="connsiteX1" fmla="*/ 1596980 w 3052293"/>
              <a:gd name="connsiteY1" fmla="*/ 283335 h 850006"/>
              <a:gd name="connsiteX2" fmla="*/ 270456 w 3052293"/>
              <a:gd name="connsiteY2" fmla="*/ 206062 h 850006"/>
              <a:gd name="connsiteX3" fmla="*/ 0 w 3052293"/>
              <a:gd name="connsiteY3" fmla="*/ 850006 h 85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2293" h="850006">
                <a:moveTo>
                  <a:pt x="3052293" y="0"/>
                </a:moveTo>
                <a:cubicBezTo>
                  <a:pt x="2556456" y="124495"/>
                  <a:pt x="2060619" y="248991"/>
                  <a:pt x="1596980" y="283335"/>
                </a:cubicBezTo>
                <a:cubicBezTo>
                  <a:pt x="1133341" y="317679"/>
                  <a:pt x="536619" y="111617"/>
                  <a:pt x="270456" y="206062"/>
                </a:cubicBezTo>
                <a:cubicBezTo>
                  <a:pt x="4293" y="300507"/>
                  <a:pt x="2146" y="575256"/>
                  <a:pt x="0" y="850006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F0FB52C-6F05-4149-ABD6-4CFEC3ECFAEA}"/>
              </a:ext>
            </a:extLst>
          </p:cNvPr>
          <p:cNvSpPr/>
          <p:nvPr/>
        </p:nvSpPr>
        <p:spPr>
          <a:xfrm>
            <a:off x="8004166" y="3642560"/>
            <a:ext cx="2498501" cy="862885"/>
          </a:xfrm>
          <a:custGeom>
            <a:avLst/>
            <a:gdLst>
              <a:gd name="connsiteX0" fmla="*/ 2498501 w 2498501"/>
              <a:gd name="connsiteY0" fmla="*/ 0 h 862885"/>
              <a:gd name="connsiteX1" fmla="*/ 1700011 w 2498501"/>
              <a:gd name="connsiteY1" fmla="*/ 553792 h 862885"/>
              <a:gd name="connsiteX2" fmla="*/ 643943 w 2498501"/>
              <a:gd name="connsiteY2" fmla="*/ 540913 h 862885"/>
              <a:gd name="connsiteX3" fmla="*/ 180304 w 2498501"/>
              <a:gd name="connsiteY3" fmla="*/ 476518 h 862885"/>
              <a:gd name="connsiteX4" fmla="*/ 0 w 2498501"/>
              <a:gd name="connsiteY4" fmla="*/ 862885 h 862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8501" h="862885">
                <a:moveTo>
                  <a:pt x="2498501" y="0"/>
                </a:moveTo>
                <a:cubicBezTo>
                  <a:pt x="2253802" y="231820"/>
                  <a:pt x="2009104" y="463640"/>
                  <a:pt x="1700011" y="553792"/>
                </a:cubicBezTo>
                <a:cubicBezTo>
                  <a:pt x="1390918" y="643944"/>
                  <a:pt x="897227" y="553792"/>
                  <a:pt x="643943" y="540913"/>
                </a:cubicBezTo>
                <a:cubicBezTo>
                  <a:pt x="390658" y="528034"/>
                  <a:pt x="287628" y="422856"/>
                  <a:pt x="180304" y="476518"/>
                </a:cubicBezTo>
                <a:cubicBezTo>
                  <a:pt x="72980" y="530180"/>
                  <a:pt x="36490" y="696532"/>
                  <a:pt x="0" y="862885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8FC64AAC-17E1-5B4B-BD4D-1F5494AAB892}"/>
              </a:ext>
            </a:extLst>
          </p:cNvPr>
          <p:cNvSpPr/>
          <p:nvPr/>
        </p:nvSpPr>
        <p:spPr>
          <a:xfrm>
            <a:off x="10563637" y="3616802"/>
            <a:ext cx="119334" cy="888643"/>
          </a:xfrm>
          <a:custGeom>
            <a:avLst/>
            <a:gdLst>
              <a:gd name="connsiteX0" fmla="*/ 119334 w 119334"/>
              <a:gd name="connsiteY0" fmla="*/ 0 h 888643"/>
              <a:gd name="connsiteX1" fmla="*/ 3425 w 119334"/>
              <a:gd name="connsiteY1" fmla="*/ 437882 h 888643"/>
              <a:gd name="connsiteX2" fmla="*/ 42061 w 119334"/>
              <a:gd name="connsiteY2" fmla="*/ 888643 h 88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334" h="888643">
                <a:moveTo>
                  <a:pt x="119334" y="0"/>
                </a:moveTo>
                <a:cubicBezTo>
                  <a:pt x="67819" y="144887"/>
                  <a:pt x="16304" y="289775"/>
                  <a:pt x="3425" y="437882"/>
                </a:cubicBezTo>
                <a:cubicBezTo>
                  <a:pt x="-9454" y="585989"/>
                  <a:pt x="16303" y="737316"/>
                  <a:pt x="42061" y="888643"/>
                </a:cubicBezTo>
              </a:path>
            </a:pathLst>
          </a:custGeom>
          <a:noFill/>
          <a:ln w="50800">
            <a:solidFill>
              <a:srgbClr val="C00000"/>
            </a:solidFill>
            <a:prstDash val="sysDot"/>
            <a:tailEnd type="triangle" w="lg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B3A0EE-6664-4E45-B9CF-CE6C7D6FF219}"/>
              </a:ext>
            </a:extLst>
          </p:cNvPr>
          <p:cNvSpPr txBox="1"/>
          <p:nvPr/>
        </p:nvSpPr>
        <p:spPr>
          <a:xfrm>
            <a:off x="6723529" y="5705402"/>
            <a:ext cx="278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Sequence numbers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07BF937-000F-6142-94BB-53F9C5257ED1}"/>
              </a:ext>
            </a:extLst>
          </p:cNvPr>
          <p:cNvCxnSpPr>
            <a:cxnSpLocks/>
          </p:cNvCxnSpPr>
          <p:nvPr/>
        </p:nvCxnSpPr>
        <p:spPr>
          <a:xfrm>
            <a:off x="8938695" y="5890068"/>
            <a:ext cx="113334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C44CA7F-4A7F-E54F-BE89-A2BEBCA74260}"/>
              </a:ext>
            </a:extLst>
          </p:cNvPr>
          <p:cNvSpPr txBox="1"/>
          <p:nvPr/>
        </p:nvSpPr>
        <p:spPr>
          <a:xfrm>
            <a:off x="5468472" y="6211198"/>
            <a:ext cx="630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Helvetica" pitchFamily="2" charset="0"/>
              </a:rPr>
              <a:t>Stream-Oriented Transport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E358FA-F088-0941-96F2-35E5D91D78F7}"/>
              </a:ext>
            </a:extLst>
          </p:cNvPr>
          <p:cNvSpPr txBox="1"/>
          <p:nvPr/>
        </p:nvSpPr>
        <p:spPr>
          <a:xfrm>
            <a:off x="2590921" y="5762536"/>
            <a:ext cx="3106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How much data to keep in flight?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9E7C75F-90EF-3441-90F7-8B4A47C32E44}"/>
              </a:ext>
            </a:extLst>
          </p:cNvPr>
          <p:cNvCxnSpPr>
            <a:cxnSpLocks/>
          </p:cNvCxnSpPr>
          <p:nvPr/>
        </p:nvCxnSpPr>
        <p:spPr>
          <a:xfrm>
            <a:off x="1171042" y="3411438"/>
            <a:ext cx="0" cy="33649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09FF0247-137F-0A47-9E80-66324A78A89F}"/>
              </a:ext>
            </a:extLst>
          </p:cNvPr>
          <p:cNvCxnSpPr>
            <a:cxnSpLocks/>
          </p:cNvCxnSpPr>
          <p:nvPr/>
        </p:nvCxnSpPr>
        <p:spPr>
          <a:xfrm>
            <a:off x="1371827" y="3488605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1B6F2CC-4375-C144-B87D-9F46121A0FCB}"/>
              </a:ext>
            </a:extLst>
          </p:cNvPr>
          <p:cNvGrpSpPr/>
          <p:nvPr/>
        </p:nvGrpSpPr>
        <p:grpSpPr>
          <a:xfrm>
            <a:off x="3308505" y="3511375"/>
            <a:ext cx="515705" cy="320943"/>
            <a:chOff x="9342783" y="1192696"/>
            <a:chExt cx="2011017" cy="1019419"/>
          </a:xfrm>
        </p:grpSpPr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B5271F7-FEAC-2346-B9AD-1D49AC440B47}"/>
                </a:ext>
              </a:extLst>
            </p:cNvPr>
            <p:cNvSpPr/>
            <p:nvPr/>
          </p:nvSpPr>
          <p:spPr>
            <a:xfrm>
              <a:off x="9342783" y="1192696"/>
              <a:ext cx="2011017" cy="1019419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BC35D747-8EB4-874A-9E0F-F9B3338D7A75}"/>
                </a:ext>
              </a:extLst>
            </p:cNvPr>
            <p:cNvCxnSpPr>
              <a:cxnSpLocks/>
            </p:cNvCxnSpPr>
            <p:nvPr/>
          </p:nvCxnSpPr>
          <p:spPr>
            <a:xfrm>
              <a:off x="9342783" y="1285461"/>
              <a:ext cx="1005508" cy="4052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C8EF355-8703-D849-AC82-89D01B31A0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48291" y="1285461"/>
              <a:ext cx="1005509" cy="41288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>
            <a:extLst>
              <a:ext uri="{FF2B5EF4-FFF2-40B4-BE49-F238E27FC236}">
                <a16:creationId xmlns:a16="http://schemas.microsoft.com/office/drawing/2014/main" id="{24A9A035-1AC7-2C44-91F7-1145BBD25B22}"/>
              </a:ext>
            </a:extLst>
          </p:cNvPr>
          <p:cNvSpPr txBox="1"/>
          <p:nvPr/>
        </p:nvSpPr>
        <p:spPr>
          <a:xfrm rot="736554">
            <a:off x="1951680" y="3390281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0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0B8959FD-1837-4649-A44A-4923D6D92416}"/>
              </a:ext>
            </a:extLst>
          </p:cNvPr>
          <p:cNvCxnSpPr>
            <a:cxnSpLocks/>
          </p:cNvCxnSpPr>
          <p:nvPr/>
        </p:nvCxnSpPr>
        <p:spPr>
          <a:xfrm>
            <a:off x="4056368" y="3427929"/>
            <a:ext cx="0" cy="227747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1810E5A3-96FB-F044-93BF-B23C9BB34AA1}"/>
              </a:ext>
            </a:extLst>
          </p:cNvPr>
          <p:cNvCxnSpPr>
            <a:cxnSpLocks/>
          </p:cNvCxnSpPr>
          <p:nvPr/>
        </p:nvCxnSpPr>
        <p:spPr>
          <a:xfrm>
            <a:off x="1371826" y="3741545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34D994DE-589F-D141-9983-6B46EFF76837}"/>
              </a:ext>
            </a:extLst>
          </p:cNvPr>
          <p:cNvCxnSpPr>
            <a:cxnSpLocks/>
          </p:cNvCxnSpPr>
          <p:nvPr/>
        </p:nvCxnSpPr>
        <p:spPr>
          <a:xfrm>
            <a:off x="1371825" y="4007035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7E431AF-FDD4-5143-83AE-911114C80925}"/>
              </a:ext>
            </a:extLst>
          </p:cNvPr>
          <p:cNvCxnSpPr>
            <a:cxnSpLocks/>
          </p:cNvCxnSpPr>
          <p:nvPr/>
        </p:nvCxnSpPr>
        <p:spPr>
          <a:xfrm>
            <a:off x="1044785" y="3475463"/>
            <a:ext cx="0" cy="2908253"/>
          </a:xfrm>
          <a:prstGeom prst="straightConnector1">
            <a:avLst/>
          </a:prstGeom>
          <a:ln w="50800">
            <a:solidFill>
              <a:schemeClr val="bg1">
                <a:lumMod val="75000"/>
              </a:schemeClr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07DB8BDF-6650-D544-806D-45C57F15B706}"/>
              </a:ext>
            </a:extLst>
          </p:cNvPr>
          <p:cNvSpPr txBox="1"/>
          <p:nvPr/>
        </p:nvSpPr>
        <p:spPr>
          <a:xfrm rot="5400000">
            <a:off x="908745" y="4775826"/>
            <a:ext cx="1002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Helvetica" pitchFamily="2" charset="0"/>
              </a:rPr>
              <a:t>RTT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D4B89902-2E82-B246-9DA4-C8EC889BCFD5}"/>
              </a:ext>
            </a:extLst>
          </p:cNvPr>
          <p:cNvCxnSpPr>
            <a:cxnSpLocks/>
          </p:cNvCxnSpPr>
          <p:nvPr/>
        </p:nvCxnSpPr>
        <p:spPr>
          <a:xfrm flipH="1">
            <a:off x="1263345" y="4039338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9709C38-8A86-6740-8075-259D115A81CE}"/>
              </a:ext>
            </a:extLst>
          </p:cNvPr>
          <p:cNvCxnSpPr>
            <a:cxnSpLocks/>
          </p:cNvCxnSpPr>
          <p:nvPr/>
        </p:nvCxnSpPr>
        <p:spPr>
          <a:xfrm>
            <a:off x="1346745" y="4315240"/>
            <a:ext cx="2580859" cy="55446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F1C4FDBA-FB5C-9E45-B1B8-B76ABCB9BE8F}"/>
              </a:ext>
            </a:extLst>
          </p:cNvPr>
          <p:cNvSpPr txBox="1"/>
          <p:nvPr/>
        </p:nvSpPr>
        <p:spPr>
          <a:xfrm rot="746861">
            <a:off x="1894365" y="3657098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C9E2B8F-2D48-254E-905E-DD027D4E32D1}"/>
              </a:ext>
            </a:extLst>
          </p:cNvPr>
          <p:cNvSpPr txBox="1"/>
          <p:nvPr/>
        </p:nvSpPr>
        <p:spPr>
          <a:xfrm rot="746861">
            <a:off x="1812569" y="3912925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A930726-A562-3D46-AD8C-3A5EF7AC16D1}"/>
              </a:ext>
            </a:extLst>
          </p:cNvPr>
          <p:cNvSpPr txBox="1"/>
          <p:nvPr/>
        </p:nvSpPr>
        <p:spPr>
          <a:xfrm rot="746861">
            <a:off x="1728768" y="4178911"/>
            <a:ext cx="9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SEQ 3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D4DF1286-0D2C-AE47-A2FA-5EE1723B562F}"/>
              </a:ext>
            </a:extLst>
          </p:cNvPr>
          <p:cNvCxnSpPr>
            <a:cxnSpLocks/>
          </p:cNvCxnSpPr>
          <p:nvPr/>
        </p:nvCxnSpPr>
        <p:spPr>
          <a:xfrm flipH="1">
            <a:off x="1263345" y="4303664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15C5404-0A0A-EF44-9114-1B7F10138842}"/>
              </a:ext>
            </a:extLst>
          </p:cNvPr>
          <p:cNvCxnSpPr>
            <a:cxnSpLocks/>
          </p:cNvCxnSpPr>
          <p:nvPr/>
        </p:nvCxnSpPr>
        <p:spPr>
          <a:xfrm flipH="1">
            <a:off x="1263345" y="4577235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E726533D-E566-2E48-B6F9-DC87C7094173}"/>
              </a:ext>
            </a:extLst>
          </p:cNvPr>
          <p:cNvCxnSpPr>
            <a:cxnSpLocks/>
          </p:cNvCxnSpPr>
          <p:nvPr/>
        </p:nvCxnSpPr>
        <p:spPr>
          <a:xfrm flipH="1">
            <a:off x="1252594" y="4873215"/>
            <a:ext cx="2655153" cy="161695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CA28CFC4-8835-D64B-BF7E-2D0018C6A188}"/>
              </a:ext>
            </a:extLst>
          </p:cNvPr>
          <p:cNvSpPr txBox="1"/>
          <p:nvPr/>
        </p:nvSpPr>
        <p:spPr>
          <a:xfrm rot="19723867">
            <a:off x="1623664" y="4747265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1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5E861BA-02ED-0847-BEA4-7343528A0825}"/>
              </a:ext>
            </a:extLst>
          </p:cNvPr>
          <p:cNvSpPr txBox="1"/>
          <p:nvPr/>
        </p:nvSpPr>
        <p:spPr>
          <a:xfrm rot="19723867">
            <a:off x="1735569" y="4991272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2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7E7108EB-17F7-0E40-B1B9-1D19C5C9BA60}"/>
              </a:ext>
            </a:extLst>
          </p:cNvPr>
          <p:cNvSpPr txBox="1"/>
          <p:nvPr/>
        </p:nvSpPr>
        <p:spPr>
          <a:xfrm rot="19723867">
            <a:off x="1847471" y="5199447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1390D63-0E13-B244-8FC0-8349BEBF0C5B}"/>
              </a:ext>
            </a:extLst>
          </p:cNvPr>
          <p:cNvSpPr txBox="1"/>
          <p:nvPr/>
        </p:nvSpPr>
        <p:spPr>
          <a:xfrm rot="19723867">
            <a:off x="1959374" y="5417559"/>
            <a:ext cx="110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ACK 4</a:t>
            </a:r>
          </a:p>
        </p:txBody>
      </p:sp>
      <p:sp>
        <p:nvSpPr>
          <p:cNvPr id="138" name="Left Brace 137">
            <a:extLst>
              <a:ext uri="{FF2B5EF4-FFF2-40B4-BE49-F238E27FC236}">
                <a16:creationId xmlns:a16="http://schemas.microsoft.com/office/drawing/2014/main" id="{CFECD939-0369-C749-87FB-8A6BAC210DF1}"/>
              </a:ext>
            </a:extLst>
          </p:cNvPr>
          <p:cNvSpPr/>
          <p:nvPr/>
        </p:nvSpPr>
        <p:spPr>
          <a:xfrm>
            <a:off x="478720" y="3427930"/>
            <a:ext cx="434467" cy="1077516"/>
          </a:xfrm>
          <a:prstGeom prst="leftBrac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7" grpId="0"/>
      <p:bldP spid="32" grpId="0"/>
      <p:bldP spid="33" grpId="0" animBg="1"/>
      <p:bldP spid="34" grpId="0" animBg="1"/>
      <p:bldP spid="35" grpId="0" animBg="1"/>
      <p:bldP spid="36" grpId="0"/>
      <p:bldP spid="41" grpId="0"/>
      <p:bldP spid="43" grpId="0"/>
      <p:bldP spid="107" grpId="0"/>
      <p:bldP spid="117" grpId="0"/>
      <p:bldP spid="128" grpId="0"/>
      <p:bldP spid="129" grpId="0"/>
      <p:bldP spid="130" grpId="0"/>
      <p:bldP spid="134" grpId="0"/>
      <p:bldP spid="135" grpId="0"/>
      <p:bldP spid="136" grpId="0"/>
      <p:bldP spid="137" grpId="0"/>
      <p:bldP spid="13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69BDA-955E-834D-9EB1-D2848D5A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 clocking: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21A56-000D-AB48-BD32-61684090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44244" cy="4674928"/>
          </a:xfrm>
        </p:spPr>
        <p:txBody>
          <a:bodyPr>
            <a:normAutofit/>
          </a:bodyPr>
          <a:lstStyle/>
          <a:p>
            <a:r>
              <a:rPr lang="en-US" dirty="0"/>
              <a:t>How to avoid crowding a grocery store?</a:t>
            </a:r>
          </a:p>
          <a:p>
            <a:endParaRPr lang="en-US" dirty="0"/>
          </a:p>
          <a:p>
            <a:r>
              <a:rPr lang="en-US" dirty="0"/>
              <a:t>Strategy: Send the next waiting customer exactly when a customer exits the store</a:t>
            </a:r>
          </a:p>
          <a:p>
            <a:endParaRPr lang="en-US" dirty="0"/>
          </a:p>
          <a:p>
            <a:r>
              <a:rPr lang="en-US" dirty="0"/>
              <a:t>However, this strategy alone can lead to inefficient use of resources…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4D07D3-AADE-3B4F-8908-66ED0F05F551}"/>
              </a:ext>
            </a:extLst>
          </p:cNvPr>
          <p:cNvGrpSpPr/>
          <p:nvPr/>
        </p:nvGrpSpPr>
        <p:grpSpPr>
          <a:xfrm>
            <a:off x="7082444" y="1439765"/>
            <a:ext cx="4921134" cy="2990939"/>
            <a:chOff x="7082444" y="2520420"/>
            <a:chExt cx="4921134" cy="299093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8D6A24-2B7F-8B4D-A994-420848DA5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8698" y="2520421"/>
              <a:ext cx="4500650" cy="2990938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E019F3-20CD-EA49-BF84-6F74D12C3B5C}"/>
                </a:ext>
              </a:extLst>
            </p:cNvPr>
            <p:cNvSpPr/>
            <p:nvPr/>
          </p:nvSpPr>
          <p:spPr>
            <a:xfrm>
              <a:off x="7082444" y="2520420"/>
              <a:ext cx="4921134" cy="1170431"/>
            </a:xfrm>
            <a:prstGeom prst="rect">
              <a:avLst/>
            </a:prstGeom>
            <a:solidFill>
              <a:schemeClr val="bg1"/>
            </a:solidFill>
            <a:ln w="50800">
              <a:noFill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73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189-9743-0B41-8A65-BBE8B3F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ACK clocking alone can be inefficient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1F955-EB26-D143-AEC4-0C9714A71D3C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0F2164-EEE7-CE4A-A0B5-6BD495553B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7E0884-1525-D24B-8124-151DE43B9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037FD-A775-9E42-ADA2-AB97978BE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93350-2F43-E745-9284-F3468964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5B124-1C85-8846-B445-673D712ED36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33344A-86AA-5E4E-AD81-9FEC9818124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B9CA32-CDE8-E348-BF2D-145CB632748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7E720-14C2-754A-88F8-2C8AAECC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363655-EDD5-2043-B64A-02C60B72A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12FD0D-61BD-1D4F-8FC5-57CCF130D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3012A76-16E4-3E45-A6BC-4C5003DA51FA}"/>
              </a:ext>
            </a:extLst>
          </p:cNvPr>
          <p:cNvSpPr/>
          <p:nvPr/>
        </p:nvSpPr>
        <p:spPr>
          <a:xfrm>
            <a:off x="3001804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16B75DA-3D30-1A42-8062-9DDF624DCF3C}"/>
              </a:ext>
            </a:extLst>
          </p:cNvPr>
          <p:cNvSpPr/>
          <p:nvPr/>
        </p:nvSpPr>
        <p:spPr>
          <a:xfrm>
            <a:off x="3384188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1F3C92B-D1FE-034A-A03D-C1E4A5F78E3B}"/>
              </a:ext>
            </a:extLst>
          </p:cNvPr>
          <p:cNvSpPr/>
          <p:nvPr/>
        </p:nvSpPr>
        <p:spPr>
          <a:xfrm>
            <a:off x="5688396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5665CF7-F0E1-384D-AE01-D586B706D3F9}"/>
              </a:ext>
            </a:extLst>
          </p:cNvPr>
          <p:cNvSpPr/>
          <p:nvPr/>
        </p:nvSpPr>
        <p:spPr>
          <a:xfrm>
            <a:off x="8161600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EA108B5-4F5E-0C41-8D53-A5A3BD083E3D}"/>
              </a:ext>
            </a:extLst>
          </p:cNvPr>
          <p:cNvSpPr/>
          <p:nvPr/>
        </p:nvSpPr>
        <p:spPr>
          <a:xfrm>
            <a:off x="9035841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E646587-597C-F146-9F73-893B47B1F04B}"/>
              </a:ext>
            </a:extLst>
          </p:cNvPr>
          <p:cNvGrpSpPr/>
          <p:nvPr/>
        </p:nvGrpSpPr>
        <p:grpSpPr>
          <a:xfrm>
            <a:off x="2327564" y="4748469"/>
            <a:ext cx="7980218" cy="1625465"/>
            <a:chOff x="612891" y="2626821"/>
            <a:chExt cx="13075746" cy="1625465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E7722DE-0179-DA4D-BB2F-1D1AD4DBA913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398DD49-AF62-CE4A-9E3B-64DD2BAD35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37BEFF2-29F6-C34C-91DB-EEEE783F90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8FCB39-62E8-674B-B3B1-03B090B08E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9CB4632-FB81-2245-A061-A6A7260A71FF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774522-F5F3-3D4D-8D84-E0567F8EB507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36749FEF-062C-D04A-9952-2BF1BBAFDE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3C42D6B-125F-B643-AF1E-03576A4CEB4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5DAEFE3B-6B02-D742-A75F-04C32BB29B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B409DB-2C44-DA43-AA78-4B229BB19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0FA4F024-E7BD-D74D-A480-B7F341C5C708}"/>
              </a:ext>
            </a:extLst>
          </p:cNvPr>
          <p:cNvSpPr/>
          <p:nvPr/>
        </p:nvSpPr>
        <p:spPr>
          <a:xfrm>
            <a:off x="5101309" y="5471677"/>
            <a:ext cx="274320" cy="274320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E1B120FE-D445-734F-A793-BBB94D87CF3E}"/>
              </a:ext>
            </a:extLst>
          </p:cNvPr>
          <p:cNvSpPr/>
          <p:nvPr/>
        </p:nvSpPr>
        <p:spPr>
          <a:xfrm>
            <a:off x="6308103" y="5433971"/>
            <a:ext cx="274320" cy="278775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64F61D2A-3A93-274C-A19D-C79D0EBC9CBA}"/>
              </a:ext>
            </a:extLst>
          </p:cNvPr>
          <p:cNvSpPr/>
          <p:nvPr/>
        </p:nvSpPr>
        <p:spPr>
          <a:xfrm>
            <a:off x="8161600" y="4772782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983AF289-9B39-6148-AC1B-02D288454FD1}"/>
              </a:ext>
            </a:extLst>
          </p:cNvPr>
          <p:cNvSpPr/>
          <p:nvPr/>
        </p:nvSpPr>
        <p:spPr>
          <a:xfrm>
            <a:off x="9286251" y="4772782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7F23B9C2-80B1-2547-BDEF-BF6A25D1EFC2}"/>
              </a:ext>
            </a:extLst>
          </p:cNvPr>
          <p:cNvSpPr/>
          <p:nvPr/>
        </p:nvSpPr>
        <p:spPr>
          <a:xfrm>
            <a:off x="2519262" y="4789716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C66FD89A-4C7B-8A48-881E-87DA186B71A3}"/>
              </a:ext>
            </a:extLst>
          </p:cNvPr>
          <p:cNvSpPr/>
          <p:nvPr/>
        </p:nvSpPr>
        <p:spPr>
          <a:xfrm>
            <a:off x="3512145" y="4789716"/>
            <a:ext cx="91440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11BF3C-F04C-5D45-98D8-C3F0A63C5B94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1CD55-177A-AB40-B9D1-4A28D264F9AA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C18370-E8DC-E547-AE1F-21BE32F31242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B3675BD-7547-AD4A-83DF-A0295E38DCA7}"/>
              </a:ext>
            </a:extLst>
          </p:cNvPr>
          <p:cNvGrpSpPr/>
          <p:nvPr/>
        </p:nvGrpSpPr>
        <p:grpSpPr>
          <a:xfrm>
            <a:off x="4045008" y="1860232"/>
            <a:ext cx="2920360" cy="639281"/>
            <a:chOff x="5148211" y="1992909"/>
            <a:chExt cx="2920360" cy="63928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ECC6F65C-252F-454E-B108-D2ABDAAD3F37}"/>
                </a:ext>
              </a:extLst>
            </p:cNvPr>
            <p:cNvSpPr txBox="1"/>
            <p:nvPr/>
          </p:nvSpPr>
          <p:spPr>
            <a:xfrm>
              <a:off x="5148211" y="1992909"/>
              <a:ext cx="292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Large delay T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F806FC6C-2EB4-AD4D-BDBA-D61BB9E4BD61}"/>
                </a:ext>
              </a:extLst>
            </p:cNvPr>
            <p:cNvCxnSpPr>
              <a:cxnSpLocks/>
            </p:cNvCxnSpPr>
            <p:nvPr/>
          </p:nvCxnSpPr>
          <p:spPr>
            <a:xfrm>
              <a:off x="5592282" y="2632190"/>
              <a:ext cx="1343776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EDA0FA6-1514-0F46-8F01-7B4D61B3113D}"/>
              </a:ext>
            </a:extLst>
          </p:cNvPr>
          <p:cNvGrpSpPr/>
          <p:nvPr/>
        </p:nvGrpSpPr>
        <p:grpSpPr>
          <a:xfrm>
            <a:off x="8045701" y="1337012"/>
            <a:ext cx="1241820" cy="580048"/>
            <a:chOff x="8866513" y="1372177"/>
            <a:chExt cx="1241820" cy="58004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CA3EF-5269-B747-B41A-DB32EC08EFE1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8BB47FD-332A-5F4A-8550-BF4AEDD820FE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6B8AB38C-9D2B-824D-B75A-51B94E2F4BC6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02BB93BF-A1E8-1D4C-8607-FC6D5ED1BF65}"/>
              </a:ext>
            </a:extLst>
          </p:cNvPr>
          <p:cNvSpPr/>
          <p:nvPr/>
        </p:nvSpPr>
        <p:spPr>
          <a:xfrm>
            <a:off x="10257905" y="4688378"/>
            <a:ext cx="961824" cy="1080655"/>
          </a:xfrm>
          <a:custGeom>
            <a:avLst/>
            <a:gdLst>
              <a:gd name="connsiteX0" fmla="*/ 947651 w 961824"/>
              <a:gd name="connsiteY0" fmla="*/ 0 h 1080655"/>
              <a:gd name="connsiteX1" fmla="*/ 831273 w 961824"/>
              <a:gd name="connsiteY1" fmla="*/ 714895 h 1080655"/>
              <a:gd name="connsiteX2" fmla="*/ 0 w 961824"/>
              <a:gd name="connsiteY2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1824" h="1080655">
                <a:moveTo>
                  <a:pt x="947651" y="0"/>
                </a:moveTo>
                <a:cubicBezTo>
                  <a:pt x="968433" y="267393"/>
                  <a:pt x="989215" y="534786"/>
                  <a:pt x="831273" y="714895"/>
                </a:cubicBezTo>
                <a:cubicBezTo>
                  <a:pt x="673331" y="895004"/>
                  <a:pt x="336665" y="987829"/>
                  <a:pt x="0" y="1080655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B7B30AD7-B24C-B043-ADEA-B04666DB9B62}"/>
              </a:ext>
            </a:extLst>
          </p:cNvPr>
          <p:cNvSpPr/>
          <p:nvPr/>
        </p:nvSpPr>
        <p:spPr>
          <a:xfrm>
            <a:off x="1064029" y="4572000"/>
            <a:ext cx="1130531" cy="988616"/>
          </a:xfrm>
          <a:custGeom>
            <a:avLst/>
            <a:gdLst>
              <a:gd name="connsiteX0" fmla="*/ 1130531 w 1130531"/>
              <a:gd name="connsiteY0" fmla="*/ 964276 h 988616"/>
              <a:gd name="connsiteX1" fmla="*/ 232756 w 1130531"/>
              <a:gd name="connsiteY1" fmla="*/ 864524 h 988616"/>
              <a:gd name="connsiteX2" fmla="*/ 0 w 1130531"/>
              <a:gd name="connsiteY2" fmla="*/ 0 h 98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0531" h="988616">
                <a:moveTo>
                  <a:pt x="1130531" y="964276"/>
                </a:moveTo>
                <a:cubicBezTo>
                  <a:pt x="775854" y="994756"/>
                  <a:pt x="421178" y="1025237"/>
                  <a:pt x="232756" y="864524"/>
                </a:cubicBezTo>
                <a:cubicBezTo>
                  <a:pt x="44334" y="703811"/>
                  <a:pt x="22167" y="351905"/>
                  <a:pt x="0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531A3D1-F1EB-334D-94BB-52D69DBD5420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DB4BB0-B0E9-D141-A499-020C2118E68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4FC635F-3C4C-514E-8620-DA60DF9716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E47BD84D-2605-1846-BDEF-51CAFE331F86}"/>
              </a:ext>
            </a:extLst>
          </p:cNvPr>
          <p:cNvSpPr txBox="1"/>
          <p:nvPr/>
        </p:nvSpPr>
        <p:spPr>
          <a:xfrm>
            <a:off x="5794105" y="6012003"/>
            <a:ext cx="1021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ACKs</a:t>
            </a:r>
          </a:p>
        </p:txBody>
      </p: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0A3DAE2D-CF7D-894D-B935-0FDACCA069E1}"/>
              </a:ext>
            </a:extLst>
          </p:cNvPr>
          <p:cNvCxnSpPr>
            <a:cxnSpLocks/>
          </p:cNvCxnSpPr>
          <p:nvPr/>
        </p:nvCxnSpPr>
        <p:spPr>
          <a:xfrm flipH="1">
            <a:off x="4299904" y="6219184"/>
            <a:ext cx="1475274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B9B98AC2-B634-E141-B968-A9AE8168352F}"/>
              </a:ext>
            </a:extLst>
          </p:cNvPr>
          <p:cNvSpPr txBox="1"/>
          <p:nvPr/>
        </p:nvSpPr>
        <p:spPr>
          <a:xfrm>
            <a:off x="320850" y="3153743"/>
            <a:ext cx="199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Helvetica" pitchFamily="2" charset="0"/>
              </a:rPr>
              <a:t>Send data  packet on ACK</a:t>
            </a:r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6DF1F30-2C0F-2645-8555-1E88B3388DE2}"/>
              </a:ext>
            </a:extLst>
          </p:cNvPr>
          <p:cNvSpPr/>
          <p:nvPr/>
        </p:nvSpPr>
        <p:spPr>
          <a:xfrm>
            <a:off x="4503524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58F3FCB-DE49-8641-BC84-5ECE3B994F68}"/>
              </a:ext>
            </a:extLst>
          </p:cNvPr>
          <p:cNvSpPr/>
          <p:nvPr/>
        </p:nvSpPr>
        <p:spPr>
          <a:xfrm>
            <a:off x="6792918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06B4D72-50EB-C14A-B85F-BD1E722626DF}"/>
              </a:ext>
            </a:extLst>
          </p:cNvPr>
          <p:cNvGrpSpPr/>
          <p:nvPr/>
        </p:nvGrpSpPr>
        <p:grpSpPr>
          <a:xfrm>
            <a:off x="8115181" y="3885056"/>
            <a:ext cx="1241820" cy="580048"/>
            <a:chOff x="8866513" y="1372177"/>
            <a:chExt cx="1241820" cy="580048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25463EAD-9E81-834E-A4D4-90DF8D53AB0E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24" name="Straight Arrow Connector 123">
              <a:extLst>
                <a:ext uri="{FF2B5EF4-FFF2-40B4-BE49-F238E27FC236}">
                  <a16:creationId xmlns:a16="http://schemas.microsoft.com/office/drawing/2014/main" id="{D178D870-BF80-5B40-A259-8CF5003265ED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0776BC7-727B-0543-B44F-B228560902C4}"/>
              </a:ext>
            </a:extLst>
          </p:cNvPr>
          <p:cNvGrpSpPr/>
          <p:nvPr/>
        </p:nvGrpSpPr>
        <p:grpSpPr>
          <a:xfrm>
            <a:off x="5075923" y="4500931"/>
            <a:ext cx="1241820" cy="580048"/>
            <a:chOff x="8866513" y="1372177"/>
            <a:chExt cx="1241820" cy="58004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2BA44D8F-9920-9547-8A48-3688F105858D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EB6ACAE2-A532-8F4B-BAF3-A2B48F81700A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9E9E4C1-2E79-C641-A326-1D43CAD88D3B}"/>
              </a:ext>
            </a:extLst>
          </p:cNvPr>
          <p:cNvGrpSpPr/>
          <p:nvPr/>
        </p:nvGrpSpPr>
        <p:grpSpPr>
          <a:xfrm>
            <a:off x="2422960" y="3956153"/>
            <a:ext cx="1241820" cy="580048"/>
            <a:chOff x="8866513" y="1372177"/>
            <a:chExt cx="1241820" cy="580048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B1E2176-AEEA-A040-AD97-BB38B330E120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AA433C5E-38A2-8A4E-8CFC-57878D161324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0F8F1DE2-676D-7C41-AAC0-838349B31087}"/>
              </a:ext>
            </a:extLst>
          </p:cNvPr>
          <p:cNvSpPr txBox="1"/>
          <p:nvPr/>
        </p:nvSpPr>
        <p:spPr>
          <a:xfrm>
            <a:off x="1463355" y="1431656"/>
            <a:ext cx="209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Sender pushing data slowly</a:t>
            </a:r>
          </a:p>
        </p:txBody>
      </p:sp>
    </p:spTree>
    <p:extLst>
      <p:ext uri="{BB962C8B-B14F-4D97-AF65-F5344CB8AC3E}">
        <p14:creationId xmlns:p14="http://schemas.microsoft.com/office/powerpoint/2010/main" val="331834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86189-9743-0B41-8A65-BBE8B3F46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ACK clocking alone can be inefficient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041F955-EB26-D143-AEC4-0C9714A71D3C}"/>
              </a:ext>
            </a:extLst>
          </p:cNvPr>
          <p:cNvGrpSpPr/>
          <p:nvPr/>
        </p:nvGrpSpPr>
        <p:grpSpPr>
          <a:xfrm>
            <a:off x="2327564" y="2211184"/>
            <a:ext cx="7980218" cy="1625465"/>
            <a:chOff x="612891" y="2626821"/>
            <a:chExt cx="13075746" cy="162546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90F2164-EEE7-CE4A-A0B5-6BD495553BAA}"/>
                </a:ext>
              </a:extLst>
            </p:cNvPr>
            <p:cNvCxnSpPr>
              <a:cxnSpLocks/>
            </p:cNvCxnSpPr>
            <p:nvPr/>
          </p:nvCxnSpPr>
          <p:spPr>
            <a:xfrm>
              <a:off x="2859578" y="2626821"/>
              <a:ext cx="515389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4E7E0884-1525-D24B-8124-151DE43B94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9578" y="3591098"/>
              <a:ext cx="515389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62037FD-A775-9E42-ADA2-AB97978BE6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79773" y="2626821"/>
              <a:ext cx="545871" cy="665019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5593350-2F43-E745-9284-F346896461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79773" y="3591098"/>
              <a:ext cx="545871" cy="636875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035B124-1C85-8846-B445-673D712ED361}"/>
                </a:ext>
              </a:extLst>
            </p:cNvPr>
            <p:cNvCxnSpPr/>
            <p:nvPr/>
          </p:nvCxnSpPr>
          <p:spPr>
            <a:xfrm>
              <a:off x="3374967" y="3291840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833344A-86AA-5E4E-AD81-9FEC9818124B}"/>
                </a:ext>
              </a:extLst>
            </p:cNvPr>
            <p:cNvCxnSpPr/>
            <p:nvPr/>
          </p:nvCxnSpPr>
          <p:spPr>
            <a:xfrm>
              <a:off x="3374967" y="3591098"/>
              <a:ext cx="5904806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6B9CA32-CDE8-E348-BF2D-145CB6327480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2626821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BF7E720-14C2-754A-88F8-2C8AAECC57B8}"/>
                </a:ext>
              </a:extLst>
            </p:cNvPr>
            <p:cNvCxnSpPr>
              <a:cxnSpLocks/>
            </p:cNvCxnSpPr>
            <p:nvPr/>
          </p:nvCxnSpPr>
          <p:spPr>
            <a:xfrm>
              <a:off x="9825643" y="4227973"/>
              <a:ext cx="3862994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6363655-EDD5-2043-B64A-02C60B72A5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4227973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112FD0D-61BD-1D4F-8FC5-57CCF130D2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891" y="2626821"/>
              <a:ext cx="2246688" cy="24313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3012A76-16E4-3E45-A6BC-4C5003DA51FA}"/>
              </a:ext>
            </a:extLst>
          </p:cNvPr>
          <p:cNvSpPr/>
          <p:nvPr/>
        </p:nvSpPr>
        <p:spPr>
          <a:xfrm>
            <a:off x="3001804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16B75DA-3D30-1A42-8062-9DDF624DCF3C}"/>
              </a:ext>
            </a:extLst>
          </p:cNvPr>
          <p:cNvSpPr/>
          <p:nvPr/>
        </p:nvSpPr>
        <p:spPr>
          <a:xfrm>
            <a:off x="3384188" y="2211184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1F3C92B-D1FE-034A-A03D-C1E4A5F78E3B}"/>
              </a:ext>
            </a:extLst>
          </p:cNvPr>
          <p:cNvSpPr/>
          <p:nvPr/>
        </p:nvSpPr>
        <p:spPr>
          <a:xfrm>
            <a:off x="5688396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5665CF7-F0E1-384D-AE01-D586B706D3F9}"/>
              </a:ext>
            </a:extLst>
          </p:cNvPr>
          <p:cNvSpPr/>
          <p:nvPr/>
        </p:nvSpPr>
        <p:spPr>
          <a:xfrm>
            <a:off x="8161600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DEA108B5-4F5E-0C41-8D53-A5A3BD083E3D}"/>
              </a:ext>
            </a:extLst>
          </p:cNvPr>
          <p:cNvSpPr/>
          <p:nvPr/>
        </p:nvSpPr>
        <p:spPr>
          <a:xfrm>
            <a:off x="9035841" y="2235497"/>
            <a:ext cx="230778" cy="1601152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611BF3C-F04C-5D45-98D8-C3F0A63C5B94}"/>
              </a:ext>
            </a:extLst>
          </p:cNvPr>
          <p:cNvSpPr txBox="1"/>
          <p:nvPr/>
        </p:nvSpPr>
        <p:spPr>
          <a:xfrm>
            <a:off x="399341" y="3988014"/>
            <a:ext cx="1693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Sender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6F41CD55-177A-AB40-B9D1-4A28D264F9AA}"/>
              </a:ext>
            </a:extLst>
          </p:cNvPr>
          <p:cNvSpPr txBox="1"/>
          <p:nvPr/>
        </p:nvSpPr>
        <p:spPr>
          <a:xfrm>
            <a:off x="10307782" y="3988015"/>
            <a:ext cx="1837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Receiver</a:t>
            </a: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89C18370-E8DC-E547-AE1F-21BE32F31242}"/>
              </a:ext>
            </a:extLst>
          </p:cNvPr>
          <p:cNvCxnSpPr/>
          <p:nvPr/>
        </p:nvCxnSpPr>
        <p:spPr>
          <a:xfrm>
            <a:off x="298723" y="2789228"/>
            <a:ext cx="2351332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EDA0FA6-1514-0F46-8F01-7B4D61B3113D}"/>
              </a:ext>
            </a:extLst>
          </p:cNvPr>
          <p:cNvGrpSpPr/>
          <p:nvPr/>
        </p:nvGrpSpPr>
        <p:grpSpPr>
          <a:xfrm>
            <a:off x="8045701" y="1337012"/>
            <a:ext cx="1241820" cy="580048"/>
            <a:chOff x="8866513" y="1372177"/>
            <a:chExt cx="1241820" cy="580048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F3CA3EF-5269-B747-B41A-DB32EC08EFE1}"/>
                </a:ext>
              </a:extLst>
            </p:cNvPr>
            <p:cNvSpPr txBox="1"/>
            <p:nvPr/>
          </p:nvSpPr>
          <p:spPr>
            <a:xfrm>
              <a:off x="9209145" y="1372177"/>
              <a:ext cx="6955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Helvetica" pitchFamily="2" charset="0"/>
                </a:rPr>
                <a:t>T</a:t>
              </a:r>
              <a:endParaRPr lang="en-US" dirty="0">
                <a:latin typeface="Helvetica" pitchFamily="2" charset="0"/>
              </a:endParaRPr>
            </a:p>
          </p:txBody>
        </p: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8BB47FD-332A-5F4A-8550-BF4AEDD820FE}"/>
                </a:ext>
              </a:extLst>
            </p:cNvPr>
            <p:cNvCxnSpPr>
              <a:cxnSpLocks/>
            </p:cNvCxnSpPr>
            <p:nvPr/>
          </p:nvCxnSpPr>
          <p:spPr>
            <a:xfrm>
              <a:off x="8866513" y="1952225"/>
              <a:ext cx="1241820" cy="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Freeform 125">
            <a:extLst>
              <a:ext uri="{FF2B5EF4-FFF2-40B4-BE49-F238E27FC236}">
                <a16:creationId xmlns:a16="http://schemas.microsoft.com/office/drawing/2014/main" id="{6B8AB38C-9D2B-824D-B75A-51B94E2F4BC6}"/>
              </a:ext>
            </a:extLst>
          </p:cNvPr>
          <p:cNvSpPr/>
          <p:nvPr/>
        </p:nvSpPr>
        <p:spPr>
          <a:xfrm>
            <a:off x="10257905" y="3183881"/>
            <a:ext cx="964277" cy="872730"/>
          </a:xfrm>
          <a:custGeom>
            <a:avLst/>
            <a:gdLst>
              <a:gd name="connsiteX0" fmla="*/ 0 w 964277"/>
              <a:gd name="connsiteY0" fmla="*/ 8206 h 872730"/>
              <a:gd name="connsiteX1" fmla="*/ 798022 w 964277"/>
              <a:gd name="connsiteY1" fmla="*/ 124584 h 872730"/>
              <a:gd name="connsiteX2" fmla="*/ 964277 w 964277"/>
              <a:gd name="connsiteY2" fmla="*/ 872730 h 872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64277" h="872730">
                <a:moveTo>
                  <a:pt x="0" y="8206"/>
                </a:moveTo>
                <a:cubicBezTo>
                  <a:pt x="318654" y="-5649"/>
                  <a:pt x="637309" y="-19503"/>
                  <a:pt x="798022" y="124584"/>
                </a:cubicBezTo>
                <a:cubicBezTo>
                  <a:pt x="958735" y="268671"/>
                  <a:pt x="961506" y="570700"/>
                  <a:pt x="964277" y="87273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A531A3D1-F1EB-334D-94BB-52D69DBD5420}"/>
              </a:ext>
            </a:extLst>
          </p:cNvPr>
          <p:cNvSpPr/>
          <p:nvPr/>
        </p:nvSpPr>
        <p:spPr>
          <a:xfrm>
            <a:off x="1080588" y="3086568"/>
            <a:ext cx="1429856" cy="820414"/>
          </a:xfrm>
          <a:custGeom>
            <a:avLst/>
            <a:gdLst>
              <a:gd name="connsiteX0" fmla="*/ 16692 w 1429856"/>
              <a:gd name="connsiteY0" fmla="*/ 820414 h 820414"/>
              <a:gd name="connsiteX1" fmla="*/ 199572 w 1429856"/>
              <a:gd name="connsiteY1" fmla="*/ 88894 h 820414"/>
              <a:gd name="connsiteX2" fmla="*/ 1429856 w 1429856"/>
              <a:gd name="connsiteY2" fmla="*/ 39017 h 820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9856" h="820414">
                <a:moveTo>
                  <a:pt x="16692" y="820414"/>
                </a:moveTo>
                <a:cubicBezTo>
                  <a:pt x="-9632" y="519770"/>
                  <a:pt x="-35955" y="219127"/>
                  <a:pt x="199572" y="88894"/>
                </a:cubicBezTo>
                <a:cubicBezTo>
                  <a:pt x="435099" y="-41339"/>
                  <a:pt x="932477" y="-1161"/>
                  <a:pt x="1429856" y="39017"/>
                </a:cubicBezTo>
              </a:path>
            </a:pathLst>
          </a:custGeom>
          <a:noFill/>
          <a:ln w="25400">
            <a:solidFill>
              <a:schemeClr val="bg2">
                <a:lumMod val="90000"/>
              </a:schemeClr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BDB4BB0-B0E9-D141-A499-020C2118E682}"/>
              </a:ext>
            </a:extLst>
          </p:cNvPr>
          <p:cNvSpPr txBox="1"/>
          <p:nvPr/>
        </p:nvSpPr>
        <p:spPr>
          <a:xfrm>
            <a:off x="4692732" y="3352322"/>
            <a:ext cx="2595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Data</a:t>
            </a: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14FC635F-3C4C-514E-8620-DA60DF9716E1}"/>
              </a:ext>
            </a:extLst>
          </p:cNvPr>
          <p:cNvCxnSpPr>
            <a:cxnSpLocks/>
          </p:cNvCxnSpPr>
          <p:nvPr/>
        </p:nvCxnSpPr>
        <p:spPr>
          <a:xfrm>
            <a:off x="5541699" y="3558976"/>
            <a:ext cx="1394359" cy="278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16DF1F30-2C0F-2645-8555-1E88B3388DE2}"/>
              </a:ext>
            </a:extLst>
          </p:cNvPr>
          <p:cNvSpPr/>
          <p:nvPr/>
        </p:nvSpPr>
        <p:spPr>
          <a:xfrm>
            <a:off x="4503524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D58F3FCB-DE49-8641-BC84-5ECE3B994F68}"/>
              </a:ext>
            </a:extLst>
          </p:cNvPr>
          <p:cNvSpPr/>
          <p:nvPr/>
        </p:nvSpPr>
        <p:spPr>
          <a:xfrm>
            <a:off x="6792918" y="2892828"/>
            <a:ext cx="686022" cy="282634"/>
          </a:xfrm>
          <a:prstGeom prst="roundRect">
            <a:avLst/>
          </a:prstGeom>
          <a:solidFill>
            <a:srgbClr val="92D05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011014-5A22-CF41-871A-1E5A86742E61}"/>
              </a:ext>
            </a:extLst>
          </p:cNvPr>
          <p:cNvSpPr txBox="1"/>
          <p:nvPr/>
        </p:nvSpPr>
        <p:spPr>
          <a:xfrm>
            <a:off x="204920" y="5094841"/>
            <a:ext cx="11570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The sending rate should be high enough to keep the “pipe” full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Analogy: a grocery store with only 1 customer in entire store</a:t>
            </a:r>
          </a:p>
          <a:p>
            <a:pPr algn="ctr"/>
            <a:r>
              <a:rPr lang="en-US" sz="3200" dirty="0">
                <a:latin typeface="Helvetica" pitchFamily="2" charset="0"/>
              </a:rPr>
              <a:t>If the store isn’t “full”, you’re using store space inefficiently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E357009-DBC3-2C46-BA91-663FF79FC9A4}"/>
              </a:ext>
            </a:extLst>
          </p:cNvPr>
          <p:cNvGrpSpPr/>
          <p:nvPr/>
        </p:nvGrpSpPr>
        <p:grpSpPr>
          <a:xfrm>
            <a:off x="4045008" y="1860232"/>
            <a:ext cx="2920360" cy="639281"/>
            <a:chOff x="5148211" y="1992909"/>
            <a:chExt cx="2920360" cy="63928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94F4CF-9539-634B-A3BD-A211D8358ED1}"/>
                </a:ext>
              </a:extLst>
            </p:cNvPr>
            <p:cNvSpPr txBox="1"/>
            <p:nvPr/>
          </p:nvSpPr>
          <p:spPr>
            <a:xfrm>
              <a:off x="5148211" y="1992909"/>
              <a:ext cx="292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C00000"/>
                  </a:solidFill>
                  <a:latin typeface="Helvetica" pitchFamily="2" charset="0"/>
                </a:rPr>
                <a:t>Large delay T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BD05A2B3-F178-FA49-A9A9-922F6B31718C}"/>
                </a:ext>
              </a:extLst>
            </p:cNvPr>
            <p:cNvCxnSpPr>
              <a:cxnSpLocks/>
            </p:cNvCxnSpPr>
            <p:nvPr/>
          </p:nvCxnSpPr>
          <p:spPr>
            <a:xfrm>
              <a:off x="5592282" y="2632190"/>
              <a:ext cx="1343776" cy="0"/>
            </a:xfrm>
            <a:prstGeom prst="straightConnector1">
              <a:avLst/>
            </a:prstGeom>
            <a:ln w="50800">
              <a:solidFill>
                <a:srgbClr val="C00000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3730D4CA-F12F-4C4D-BAFF-7C63A326FB2E}"/>
              </a:ext>
            </a:extLst>
          </p:cNvPr>
          <p:cNvSpPr txBox="1"/>
          <p:nvPr/>
        </p:nvSpPr>
        <p:spPr>
          <a:xfrm>
            <a:off x="320850" y="3153743"/>
            <a:ext cx="1991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dirty="0">
                <a:latin typeface="Helvetica" pitchFamily="2" charset="0"/>
              </a:rPr>
              <a:t>Send data  packet on ACK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DB1DE8C-D550-5945-9728-8C9D48A3416E}"/>
              </a:ext>
            </a:extLst>
          </p:cNvPr>
          <p:cNvSpPr txBox="1"/>
          <p:nvPr/>
        </p:nvSpPr>
        <p:spPr>
          <a:xfrm>
            <a:off x="1463355" y="1431656"/>
            <a:ext cx="2094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Sender pushing data slowly</a:t>
            </a:r>
          </a:p>
        </p:txBody>
      </p:sp>
    </p:spTree>
    <p:extLst>
      <p:ext uri="{BB962C8B-B14F-4D97-AF65-F5344CB8AC3E}">
        <p14:creationId xmlns:p14="http://schemas.microsoft.com/office/powerpoint/2010/main" val="240903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330F-A4D4-8F47-924A-8742373E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State of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4C1C0-BBB2-524B-9DE5-C7559CE36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2375" cy="48411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Send at the highest rate possible</a:t>
            </a:r>
            <a:r>
              <a:rPr lang="en-US" dirty="0"/>
              <a:t> (to keep the pipe full) </a:t>
            </a:r>
          </a:p>
          <a:p>
            <a:r>
              <a:rPr lang="en-US" dirty="0"/>
              <a:t>while being </a:t>
            </a:r>
            <a:r>
              <a:rPr lang="en-US" dirty="0">
                <a:solidFill>
                  <a:srgbClr val="C00000"/>
                </a:solidFill>
              </a:rPr>
              <a:t>ACK-clocked </a:t>
            </a:r>
            <a:r>
              <a:rPr lang="en-US" dirty="0"/>
              <a:t>(to avoid congesting the pipe)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So, how to get to steady state?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9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98471-B12A-9E48-A9B1-E80224521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Steady State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3C89-F9C7-5F40-9E82-F910C6121F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 Feedback Loop</a:t>
            </a:r>
          </a:p>
        </p:txBody>
      </p:sp>
    </p:spTree>
    <p:extLst>
      <p:ext uri="{BB962C8B-B14F-4D97-AF65-F5344CB8AC3E}">
        <p14:creationId xmlns:p14="http://schemas.microsoft.com/office/powerpoint/2010/main" val="1680081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83B2-46B2-E346-96D0-26D31E73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feedback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B7532-4768-B041-B1C5-B283AE3F152F}"/>
              </a:ext>
            </a:extLst>
          </p:cNvPr>
          <p:cNvSpPr/>
          <p:nvPr/>
        </p:nvSpPr>
        <p:spPr>
          <a:xfrm>
            <a:off x="3336175" y="1690688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41E0F-99C2-FA44-92B3-C49356EE199B}"/>
              </a:ext>
            </a:extLst>
          </p:cNvPr>
          <p:cNvSpPr txBox="1"/>
          <p:nvPr/>
        </p:nvSpPr>
        <p:spPr>
          <a:xfrm>
            <a:off x="3571702" y="2229573"/>
            <a:ext cx="488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You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D5A76-56F2-3246-951A-F8BB43B4F6DC}"/>
              </a:ext>
            </a:extLst>
          </p:cNvPr>
          <p:cNvSpPr/>
          <p:nvPr/>
        </p:nvSpPr>
        <p:spPr>
          <a:xfrm>
            <a:off x="3336175" y="4928177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05D0C-6383-DA47-8DFE-1B1EEF22BDB3}"/>
              </a:ext>
            </a:extLst>
          </p:cNvPr>
          <p:cNvSpPr txBox="1"/>
          <p:nvPr/>
        </p:nvSpPr>
        <p:spPr>
          <a:xfrm>
            <a:off x="3571702" y="5528617"/>
            <a:ext cx="488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Your bathroom shower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5DD77-B8DF-7D4A-B224-DCF2DB764B55}"/>
              </a:ext>
            </a:extLst>
          </p:cNvPr>
          <p:cNvCxnSpPr>
            <a:cxnSpLocks/>
          </p:cNvCxnSpPr>
          <p:nvPr/>
        </p:nvCxnSpPr>
        <p:spPr>
          <a:xfrm flipV="1">
            <a:off x="4239491" y="3491346"/>
            <a:ext cx="0" cy="11526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659E15-1A28-5E4F-BFDF-1C722C3EB368}"/>
              </a:ext>
            </a:extLst>
          </p:cNvPr>
          <p:cNvCxnSpPr>
            <a:cxnSpLocks/>
          </p:cNvCxnSpPr>
          <p:nvPr/>
        </p:nvCxnSpPr>
        <p:spPr>
          <a:xfrm>
            <a:off x="7550727" y="3582133"/>
            <a:ext cx="0" cy="11561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F5288F-D851-DD45-ADDE-E8394E80803E}"/>
              </a:ext>
            </a:extLst>
          </p:cNvPr>
          <p:cNvSpPr txBox="1"/>
          <p:nvPr/>
        </p:nvSpPr>
        <p:spPr>
          <a:xfrm>
            <a:off x="520239" y="3560027"/>
            <a:ext cx="351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Signals: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Water temperature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Water pressure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D3A70-D0A7-BB4A-AE3A-C7965DAB5D76}"/>
              </a:ext>
            </a:extLst>
          </p:cNvPr>
          <p:cNvSpPr txBox="1"/>
          <p:nvPr/>
        </p:nvSpPr>
        <p:spPr>
          <a:xfrm>
            <a:off x="7877694" y="3582104"/>
            <a:ext cx="3895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Knobs:</a:t>
            </a:r>
          </a:p>
          <a:p>
            <a:r>
              <a:rPr lang="en-US" sz="2400">
                <a:latin typeface="Helvetica" pitchFamily="2" charset="0"/>
              </a:rPr>
              <a:t>Turn temperature </a:t>
            </a:r>
            <a:r>
              <a:rPr lang="en-US" sz="2400" dirty="0">
                <a:latin typeface="Helvetica" pitchFamily="2" charset="0"/>
              </a:rPr>
              <a:t>up/down</a:t>
            </a:r>
          </a:p>
          <a:p>
            <a:r>
              <a:rPr lang="en-US" sz="2400" dirty="0">
                <a:latin typeface="Helvetica" pitchFamily="2" charset="0"/>
              </a:rPr>
              <a:t>Open the tap wider</a:t>
            </a:r>
          </a:p>
        </p:txBody>
      </p:sp>
      <p:pic>
        <p:nvPicPr>
          <p:cNvPr id="11" name="Picture 10" descr="A black rectang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C0B0F8B-041C-8A4B-9AAA-B5C10C6C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251616" y="2171745"/>
            <a:ext cx="1680236" cy="155048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0DE97BB-3DFA-D64E-82AA-3117AB9DA67F}"/>
              </a:ext>
            </a:extLst>
          </p:cNvPr>
          <p:cNvGrpSpPr/>
          <p:nvPr/>
        </p:nvGrpSpPr>
        <p:grpSpPr>
          <a:xfrm>
            <a:off x="9242529" y="2437259"/>
            <a:ext cx="2205319" cy="1284975"/>
            <a:chOff x="10040373" y="2516898"/>
            <a:chExt cx="2205319" cy="1284975"/>
          </a:xfrm>
        </p:grpSpPr>
        <p:pic>
          <p:nvPicPr>
            <p:cNvPr id="15" name="Picture 14" descr="Icon&#10;&#10;Description automatically generated">
              <a:extLst>
                <a:ext uri="{FF2B5EF4-FFF2-40B4-BE49-F238E27FC236}">
                  <a16:creationId xmlns:a16="http://schemas.microsoft.com/office/drawing/2014/main" id="{AC49D427-682E-CF42-8DE8-E6BEC543A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16360" y="2516898"/>
              <a:ext cx="1284975" cy="128497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733EB4-93D0-EF49-984B-B979CB3FD3A8}"/>
                </a:ext>
              </a:extLst>
            </p:cNvPr>
            <p:cNvSpPr txBox="1"/>
            <p:nvPr/>
          </p:nvSpPr>
          <p:spPr>
            <a:xfrm>
              <a:off x="10040373" y="2974719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rgbClr val="C00000"/>
                  </a:solidFill>
                  <a:latin typeface="Helvetica" pitchFamily="2" charset="0"/>
                </a:rPr>
                <a:t>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92C93F-3178-274B-B163-A61D1850588D}"/>
                </a:ext>
              </a:extLst>
            </p:cNvPr>
            <p:cNvSpPr txBox="1"/>
            <p:nvPr/>
          </p:nvSpPr>
          <p:spPr>
            <a:xfrm>
              <a:off x="11743416" y="2984520"/>
              <a:ext cx="5022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dirty="0">
                  <a:solidFill>
                    <a:schemeClr val="accent1"/>
                  </a:solidFill>
                  <a:latin typeface="Helvetica" pitchFamily="2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666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E83B2-46B2-E346-96D0-26D31E73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congestion control feedback loop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9B7532-4768-B041-B1C5-B283AE3F152F}"/>
              </a:ext>
            </a:extLst>
          </p:cNvPr>
          <p:cNvSpPr/>
          <p:nvPr/>
        </p:nvSpPr>
        <p:spPr>
          <a:xfrm>
            <a:off x="3336175" y="1690688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641E0F-99C2-FA44-92B3-C49356EE199B}"/>
              </a:ext>
            </a:extLst>
          </p:cNvPr>
          <p:cNvSpPr txBox="1"/>
          <p:nvPr/>
        </p:nvSpPr>
        <p:spPr>
          <a:xfrm>
            <a:off x="3571702" y="2015232"/>
            <a:ext cx="4882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TCP congestion control algorithm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D5A76-56F2-3246-951A-F8BB43B4F6DC}"/>
              </a:ext>
            </a:extLst>
          </p:cNvPr>
          <p:cNvSpPr/>
          <p:nvPr/>
        </p:nvSpPr>
        <p:spPr>
          <a:xfrm>
            <a:off x="3336175" y="4928177"/>
            <a:ext cx="5353396" cy="1662546"/>
          </a:xfrm>
          <a:prstGeom prst="rect">
            <a:avLst/>
          </a:prstGeom>
          <a:noFill/>
          <a:ln w="508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505D0C-6383-DA47-8DFE-1B1EEF22BDB3}"/>
              </a:ext>
            </a:extLst>
          </p:cNvPr>
          <p:cNvSpPr txBox="1"/>
          <p:nvPr/>
        </p:nvSpPr>
        <p:spPr>
          <a:xfrm>
            <a:off x="3571702" y="5528617"/>
            <a:ext cx="488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Helvetica" pitchFamily="2" charset="0"/>
              </a:rPr>
              <a:t>Bottleneck link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25DD77-B8DF-7D4A-B224-DCF2DB764B55}"/>
              </a:ext>
            </a:extLst>
          </p:cNvPr>
          <p:cNvCxnSpPr>
            <a:cxnSpLocks/>
          </p:cNvCxnSpPr>
          <p:nvPr/>
        </p:nvCxnSpPr>
        <p:spPr>
          <a:xfrm flipV="1">
            <a:off x="4239491" y="3491346"/>
            <a:ext cx="0" cy="115263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5659E15-1A28-5E4F-BFDF-1C722C3EB368}"/>
              </a:ext>
            </a:extLst>
          </p:cNvPr>
          <p:cNvCxnSpPr>
            <a:cxnSpLocks/>
          </p:cNvCxnSpPr>
          <p:nvPr/>
        </p:nvCxnSpPr>
        <p:spPr>
          <a:xfrm>
            <a:off x="7550727" y="3582133"/>
            <a:ext cx="0" cy="115612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EF5288F-D851-DD45-ADDE-E8394E80803E}"/>
              </a:ext>
            </a:extLst>
          </p:cNvPr>
          <p:cNvSpPr txBox="1"/>
          <p:nvPr/>
        </p:nvSpPr>
        <p:spPr>
          <a:xfrm>
            <a:off x="520239" y="3560027"/>
            <a:ext cx="35190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Signals: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ACKs</a:t>
            </a:r>
          </a:p>
          <a:p>
            <a:pPr algn="r"/>
            <a:r>
              <a:rPr lang="en-US" sz="2400" dirty="0">
                <a:latin typeface="Helvetica" pitchFamily="2" charset="0"/>
              </a:rPr>
              <a:t>Loss (RTOs), etc.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DD3A70-D0A7-BB4A-AE3A-C7965DAB5D76}"/>
              </a:ext>
            </a:extLst>
          </p:cNvPr>
          <p:cNvSpPr txBox="1"/>
          <p:nvPr/>
        </p:nvSpPr>
        <p:spPr>
          <a:xfrm>
            <a:off x="7877694" y="3582104"/>
            <a:ext cx="3476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Knobs:</a:t>
            </a:r>
          </a:p>
          <a:p>
            <a:r>
              <a:rPr lang="en-US" sz="2400" dirty="0">
                <a:latin typeface="Helvetica" pitchFamily="2" charset="0"/>
              </a:rPr>
              <a:t>Sending rate</a:t>
            </a:r>
            <a:endParaRPr lang="en-US" sz="2400" dirty="0">
              <a:solidFill>
                <a:srgbClr val="C00000"/>
              </a:solidFill>
              <a:latin typeface="Helvetica" pitchFamily="2" charset="0"/>
            </a:endParaRPr>
          </a:p>
          <a:p>
            <a:r>
              <a:rPr lang="en-US" sz="2400" dirty="0">
                <a:latin typeface="Helvetica" pitchFamily="2" charset="0"/>
              </a:rPr>
              <a:t>Congestion window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727F6-423B-A24B-82F3-D9DB0FBB5B24}"/>
              </a:ext>
            </a:extLst>
          </p:cNvPr>
          <p:cNvSpPr/>
          <p:nvPr/>
        </p:nvSpPr>
        <p:spPr>
          <a:xfrm>
            <a:off x="7747462" y="4305993"/>
            <a:ext cx="3125585" cy="476440"/>
          </a:xfrm>
          <a:prstGeom prst="ellipse">
            <a:avLst/>
          </a:prstGeom>
          <a:noFill/>
          <a:ln w="50800">
            <a:solidFill>
              <a:srgbClr val="C0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2" grpId="0"/>
      <p:bldP spid="13" grpId="0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ED60-40AE-C442-A8FC-F74EF149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Congestion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CADCC-478C-A844-9F7A-6CAA30037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sender maintains an estimate of the amount of in-flight data needed to keep the pipe full without congesting it. </a:t>
            </a:r>
          </a:p>
          <a:p>
            <a:endParaRPr lang="en-US" dirty="0"/>
          </a:p>
          <a:p>
            <a:r>
              <a:rPr lang="en-US" dirty="0"/>
              <a:t>This estimate is called the </a:t>
            </a:r>
            <a:r>
              <a:rPr lang="en-US" dirty="0">
                <a:solidFill>
                  <a:srgbClr val="C00000"/>
                </a:solidFill>
              </a:rPr>
              <a:t>congestion window (</a:t>
            </a:r>
            <a:r>
              <a:rPr lang="en-US" dirty="0" err="1">
                <a:solidFill>
                  <a:srgbClr val="C00000"/>
                </a:solidFill>
              </a:rPr>
              <a:t>cwnd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endParaRPr lang="en-US" dirty="0"/>
          </a:p>
          <a:p>
            <a:r>
              <a:rPr lang="en-US" dirty="0"/>
              <a:t>Recall: There is a relationship between the sending rate (throughput) and the sender’s window:  sender transmits a window’s worth of data over an RTT duration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Rate = window / RTT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9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8644-A220-564F-B9AD-731991F42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b/w flow &amp; congestion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50DFF-E361-C34B-83CE-74764BA7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window = </a:t>
            </a:r>
            <a:r>
              <a:rPr lang="en-US" dirty="0">
                <a:solidFill>
                  <a:srgbClr val="C00000"/>
                </a:solidFill>
              </a:rPr>
              <a:t>min</a:t>
            </a:r>
            <a:r>
              <a:rPr lang="en-US" dirty="0"/>
              <a:t>(congestion window, receiver advertised window) </a:t>
            </a:r>
          </a:p>
          <a:p>
            <a:r>
              <a:rPr lang="en-US" dirty="0"/>
              <a:t>Overwhelm neither the receiver nor network links &amp; routers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34A319-8D62-7647-98CF-6AEC75159E32}"/>
              </a:ext>
            </a:extLst>
          </p:cNvPr>
          <p:cNvGrpSpPr/>
          <p:nvPr/>
        </p:nvGrpSpPr>
        <p:grpSpPr>
          <a:xfrm>
            <a:off x="3432936" y="4922144"/>
            <a:ext cx="4098976" cy="493632"/>
            <a:chOff x="2038352" y="4479756"/>
            <a:chExt cx="7478713" cy="636306"/>
          </a:xfrm>
        </p:grpSpPr>
        <p:grpSp>
          <p:nvGrpSpPr>
            <p:cNvPr id="5" name="Group 2">
              <a:extLst>
                <a:ext uri="{FF2B5EF4-FFF2-40B4-BE49-F238E27FC236}">
                  <a16:creationId xmlns:a16="http://schemas.microsoft.com/office/drawing/2014/main" id="{8BD72CF3-E84B-3B44-88DF-862D05C6469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16" name="Rectangle 1">
                <a:extLst>
                  <a:ext uri="{FF2B5EF4-FFF2-40B4-BE49-F238E27FC236}">
                    <a16:creationId xmlns:a16="http://schemas.microsoft.com/office/drawing/2014/main" id="{BE84EEF8-A4A3-AC4D-95A4-6633613157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0714AB1-4F62-DF47-844D-C81DB1C40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AEA5AD8-E5D4-204F-94C8-767BF279B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1B66C831-C4CC-5643-9D77-04F5C98C45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8B5E556-A461-7F4C-8A83-5EEF51CBE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EA749C4-1C83-E947-969B-EA97ABED0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70C8F1E-E1BC-2B4E-AF83-3B8116788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8603AFC-904C-454E-A216-A015D2DFD0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E0236BD-97DF-5A40-B31C-41D4515D0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BCA5AD6-DA3F-C242-8CE3-10891D409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BA61D-DA86-9148-A408-194C151AF234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916DFB-DC15-6A4B-81FC-F37B4A4BF124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CB0100-B297-4D4C-B834-E1608AF5B8CE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F52E65-CCB6-E648-8288-9EE2ED9CDC8A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126002-31ED-7F46-8B3B-4E7B3AE547B2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1A5B18A-E0E7-0E41-92D8-0393EB56818A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CDABFA-6BB6-CD45-B86D-513C93EE627A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F06E0F-915B-E742-BA25-3497FDE04616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DD68334-1B5A-E04A-8949-2F11959B3510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5A34DC9-1D25-A442-BF64-FCA2F592A6B8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050F5F4-3A77-1B4A-B901-743CF2A70EF5}"/>
              </a:ext>
            </a:extLst>
          </p:cNvPr>
          <p:cNvGrpSpPr/>
          <p:nvPr/>
        </p:nvGrpSpPr>
        <p:grpSpPr>
          <a:xfrm>
            <a:off x="3214030" y="5522478"/>
            <a:ext cx="2271948" cy="1189758"/>
            <a:chOff x="2265162" y="5155302"/>
            <a:chExt cx="2065510" cy="11422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359C5B-5F17-0C43-877C-EB3C6D248C0D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5D2E35F-6AEC-F34C-8C44-EE656FFE84BD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189B57-AB4C-3141-9632-C32451CB2CDD}"/>
              </a:ext>
            </a:extLst>
          </p:cNvPr>
          <p:cNvGrpSpPr/>
          <p:nvPr/>
        </p:nvGrpSpPr>
        <p:grpSpPr>
          <a:xfrm>
            <a:off x="5274674" y="5536887"/>
            <a:ext cx="2271948" cy="1140442"/>
            <a:chOff x="2265162" y="5155302"/>
            <a:chExt cx="2065510" cy="109492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6F2A299-D464-314B-B8BA-7F8225EFFD0B}"/>
                </a:ext>
              </a:extLst>
            </p:cNvPr>
            <p:cNvSpPr txBox="1"/>
            <p:nvPr/>
          </p:nvSpPr>
          <p:spPr>
            <a:xfrm>
              <a:off x="2265162" y="5570594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98C096-C1F1-3C4C-B830-8FF2E1A7730B}"/>
                </a:ext>
              </a:extLst>
            </p:cNvPr>
            <p:cNvCxnSpPr/>
            <p:nvPr/>
          </p:nvCxnSpPr>
          <p:spPr>
            <a:xfrm flipH="1" flipV="1">
              <a:off x="3377429" y="5155302"/>
              <a:ext cx="2526" cy="39869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E099051-9B45-4341-AAB5-F4B0DCC9726E}"/>
              </a:ext>
            </a:extLst>
          </p:cNvPr>
          <p:cNvSpPr txBox="1"/>
          <p:nvPr/>
        </p:nvSpPr>
        <p:spPr>
          <a:xfrm>
            <a:off x="1396770" y="4838410"/>
            <a:ext cx="18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Sender’s view: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03B195-A951-7648-B451-EFFC4A08B41B}"/>
              </a:ext>
            </a:extLst>
          </p:cNvPr>
          <p:cNvSpPr txBox="1"/>
          <p:nvPr/>
        </p:nvSpPr>
        <p:spPr>
          <a:xfrm>
            <a:off x="2184339" y="3637598"/>
            <a:ext cx="771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Window &lt;= Congestion window (congestion control)</a:t>
            </a:r>
            <a:endParaRPr lang="en-US" sz="2400" dirty="0">
              <a:latin typeface="Helvetica" pitchFamily="2" charset="0"/>
            </a:endParaRPr>
          </a:p>
          <a:p>
            <a:pPr algn="ctr"/>
            <a:r>
              <a:rPr lang="en-US" sz="2400" dirty="0">
                <a:latin typeface="Helvetica" pitchFamily="2" charset="0"/>
              </a:rPr>
              <a:t>Window &lt;=  Advertised window (flow control)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0E3F231-C492-DA48-BC0F-C71F5566AB83}"/>
              </a:ext>
            </a:extLst>
          </p:cNvPr>
          <p:cNvCxnSpPr/>
          <p:nvPr/>
        </p:nvCxnSpPr>
        <p:spPr>
          <a:xfrm>
            <a:off x="4637780" y="4667922"/>
            <a:ext cx="2067237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>
            <a:extLst>
              <a:ext uri="{FF2B5EF4-FFF2-40B4-BE49-F238E27FC236}">
                <a16:creationId xmlns:a16="http://schemas.microsoft.com/office/drawing/2014/main" id="{C5F06E77-CA57-7B46-8D95-1EC9C1354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1552" y="305915"/>
            <a:ext cx="2533650" cy="38147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5" name="Oval 31">
            <a:extLst>
              <a:ext uri="{FF2B5EF4-FFF2-40B4-BE49-F238E27FC236}">
                <a16:creationId xmlns:a16="http://schemas.microsoft.com/office/drawing/2014/main" id="{722E154F-D52E-7C43-9C63-A36176FD8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1302" y="363065"/>
            <a:ext cx="137795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latin typeface="Helvetica" pitchFamily="2" charset="0"/>
              </a:rPr>
              <a:t>application</a:t>
            </a:r>
          </a:p>
          <a:p>
            <a:r>
              <a:rPr lang="en-US" altLang="en-US" dirty="0">
                <a:latin typeface="Helvetica" pitchFamily="2" charset="0"/>
              </a:rPr>
              <a:t>process</a:t>
            </a: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30927639-3537-CC47-B2BD-5FED3F6D7AA7}"/>
              </a:ext>
            </a:extLst>
          </p:cNvPr>
          <p:cNvGrpSpPr>
            <a:grpSpLocks/>
          </p:cNvGrpSpPr>
          <p:nvPr/>
        </p:nvGrpSpPr>
        <p:grpSpPr bwMode="auto">
          <a:xfrm>
            <a:off x="8879528" y="1431453"/>
            <a:ext cx="1795463" cy="688975"/>
            <a:chOff x="1173" y="2345"/>
            <a:chExt cx="1131" cy="434"/>
          </a:xfrm>
        </p:grpSpPr>
        <p:sp>
          <p:nvSpPr>
            <p:cNvPr id="7" name="Rectangle 44">
              <a:extLst>
                <a:ext uri="{FF2B5EF4-FFF2-40B4-BE49-F238E27FC236}">
                  <a16:creationId xmlns:a16="http://schemas.microsoft.com/office/drawing/2014/main" id="{06199C6F-6E60-CF46-A5E1-E3867BDF0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2345"/>
              <a:ext cx="1131" cy="43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 algn="ctr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Helvetica" pitchFamily="2" charset="0"/>
              </a:endParaRPr>
            </a:p>
          </p:txBody>
        </p:sp>
        <p:sp>
          <p:nvSpPr>
            <p:cNvPr id="8" name="Text Box 46">
              <a:extLst>
                <a:ext uri="{FF2B5EF4-FFF2-40B4-BE49-F238E27FC236}">
                  <a16:creationId xmlns:a16="http://schemas.microsoft.com/office/drawing/2014/main" id="{251AFE48-8929-1F4F-8FFD-349C8FEEF5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" y="2368"/>
              <a:ext cx="100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 sz="32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Gill Sans MT" panose="020B0502020104020203" pitchFamily="34" charset="77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TCP socket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dirty="0">
                  <a:latin typeface="Helvetica" pitchFamily="2" charset="0"/>
                </a:rPr>
                <a:t>receiver buffers</a:t>
              </a:r>
            </a:p>
          </p:txBody>
        </p:sp>
      </p:grpSp>
      <p:sp>
        <p:nvSpPr>
          <p:cNvPr id="9" name="Oval 48">
            <a:extLst>
              <a:ext uri="{FF2B5EF4-FFF2-40B4-BE49-F238E27FC236}">
                <a16:creationId xmlns:a16="http://schemas.microsoft.com/office/drawing/2014/main" id="{5C49C840-84FC-7541-86F7-2128F5FF3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7802" y="2455390"/>
            <a:ext cx="1562100" cy="5969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0" name="Text Box 64">
            <a:extLst>
              <a:ext uri="{FF2B5EF4-FFF2-40B4-BE49-F238E27FC236}">
                <a16:creationId xmlns:a16="http://schemas.microsoft.com/office/drawing/2014/main" id="{FBF8975D-6FDB-8148-A3D3-19D6F0542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1091" y="2479202"/>
            <a:ext cx="572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TCP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code</a:t>
            </a: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41914BBB-DCCE-6549-8A57-3B534DDC8A63}"/>
              </a:ext>
            </a:extLst>
          </p:cNvPr>
          <p:cNvSpPr>
            <a:spLocks/>
          </p:cNvSpPr>
          <p:nvPr/>
        </p:nvSpPr>
        <p:spPr bwMode="auto">
          <a:xfrm>
            <a:off x="9557391" y="1998191"/>
            <a:ext cx="530225" cy="1616013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2" name="Line 69">
            <a:extLst>
              <a:ext uri="{FF2B5EF4-FFF2-40B4-BE49-F238E27FC236}">
                <a16:creationId xmlns:a16="http://schemas.microsoft.com/office/drawing/2014/main" id="{35C3EBE2-9D5B-E446-B363-6B72B0E9C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7902" y="1339377"/>
            <a:ext cx="254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3" name="Freeform 63">
            <a:extLst>
              <a:ext uri="{FF2B5EF4-FFF2-40B4-BE49-F238E27FC236}">
                <a16:creationId xmlns:a16="http://schemas.microsoft.com/office/drawing/2014/main" id="{EBBC2774-5A9A-6646-B30A-9FA57B546CC7}"/>
              </a:ext>
            </a:extLst>
          </p:cNvPr>
          <p:cNvSpPr>
            <a:spLocks/>
          </p:cNvSpPr>
          <p:nvPr/>
        </p:nvSpPr>
        <p:spPr bwMode="auto">
          <a:xfrm rot="10800000">
            <a:off x="9546278" y="893290"/>
            <a:ext cx="530225" cy="595312"/>
          </a:xfrm>
          <a:custGeom>
            <a:avLst/>
            <a:gdLst>
              <a:gd name="T0" fmla="*/ 2147483646 w 412"/>
              <a:gd name="T1" fmla="*/ 2147483646 h 2005"/>
              <a:gd name="T2" fmla="*/ 2147483646 w 412"/>
              <a:gd name="T3" fmla="*/ 0 h 2005"/>
              <a:gd name="T4" fmla="*/ 2147483646 w 412"/>
              <a:gd name="T5" fmla="*/ 2147483646 h 200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12" h="2005">
                <a:moveTo>
                  <a:pt x="56" y="2005"/>
                </a:moveTo>
                <a:cubicBezTo>
                  <a:pt x="80" y="1671"/>
                  <a:pt x="0" y="0"/>
                  <a:pt x="206" y="0"/>
                </a:cubicBezTo>
                <a:cubicBezTo>
                  <a:pt x="412" y="0"/>
                  <a:pt x="307" y="1587"/>
                  <a:pt x="334" y="2005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14" name="Rectangle 86">
            <a:extLst>
              <a:ext uri="{FF2B5EF4-FFF2-40B4-BE49-F238E27FC236}">
                <a16:creationId xmlns:a16="http://schemas.microsoft.com/office/drawing/2014/main" id="{8E50FDDD-2CD5-B640-805F-7D3CC9E76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2878" y="2199802"/>
            <a:ext cx="720725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Helvetica" pitchFamily="2" charset="0"/>
            </a:endParaRPr>
          </a:p>
        </p:txBody>
      </p:sp>
      <p:sp>
        <p:nvSpPr>
          <p:cNvPr id="15" name="Text Box 103">
            <a:extLst>
              <a:ext uri="{FF2B5EF4-FFF2-40B4-BE49-F238E27FC236}">
                <a16:creationId xmlns:a16="http://schemas.microsoft.com/office/drawing/2014/main" id="{F2765DE8-B154-5F46-9A90-79E653C6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797" y="4388116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receiver</a:t>
            </a:r>
          </a:p>
        </p:txBody>
      </p:sp>
      <p:sp>
        <p:nvSpPr>
          <p:cNvPr id="16" name="Text Box 116">
            <a:extLst>
              <a:ext uri="{FF2B5EF4-FFF2-40B4-BE49-F238E27FC236}">
                <a16:creationId xmlns:a16="http://schemas.microsoft.com/office/drawing/2014/main" id="{5B56D47C-4BA9-5846-9332-5A303BCC6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5882" y="3165551"/>
            <a:ext cx="1133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Helvetica" pitchFamily="2" charset="0"/>
              </a:rPr>
              <a:t>from sender</a:t>
            </a:r>
          </a:p>
        </p:txBody>
      </p:sp>
      <p:grpSp>
        <p:nvGrpSpPr>
          <p:cNvPr id="17" name="Group 124">
            <a:extLst>
              <a:ext uri="{FF2B5EF4-FFF2-40B4-BE49-F238E27FC236}">
                <a16:creationId xmlns:a16="http://schemas.microsoft.com/office/drawing/2014/main" id="{959C2DC4-79FB-A347-A313-FB74C91C355A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44599" y="4272547"/>
            <a:ext cx="869950" cy="906462"/>
            <a:chOff x="-44" y="1473"/>
            <a:chExt cx="981" cy="1105"/>
          </a:xfrm>
        </p:grpSpPr>
        <p:pic>
          <p:nvPicPr>
            <p:cNvPr id="18" name="Picture 125" descr="desktop_computer_stylized_medium">
              <a:extLst>
                <a:ext uri="{FF2B5EF4-FFF2-40B4-BE49-F238E27FC236}">
                  <a16:creationId xmlns:a16="http://schemas.microsoft.com/office/drawing/2014/main" id="{F1B744A6-CB36-594F-8625-791092E8C0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126">
              <a:extLst>
                <a:ext uri="{FF2B5EF4-FFF2-40B4-BE49-F238E27FC236}">
                  <a16:creationId xmlns:a16="http://schemas.microsoft.com/office/drawing/2014/main" id="{1ACC163B-ADFF-F442-8C28-69BD2D45AE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533736-434C-784D-B2F5-97E991793F53}"/>
              </a:ext>
            </a:extLst>
          </p:cNvPr>
          <p:cNvCxnSpPr/>
          <p:nvPr/>
        </p:nvCxnSpPr>
        <p:spPr>
          <a:xfrm>
            <a:off x="9637485" y="3662623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B00F31-1980-F243-9F8E-581686B22CA4}"/>
              </a:ext>
            </a:extLst>
          </p:cNvPr>
          <p:cNvCxnSpPr/>
          <p:nvPr/>
        </p:nvCxnSpPr>
        <p:spPr>
          <a:xfrm>
            <a:off x="9987591" y="3650900"/>
            <a:ext cx="0" cy="411162"/>
          </a:xfrm>
          <a:prstGeom prst="line">
            <a:avLst/>
          </a:prstGeom>
          <a:ln w="285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D9FABD3-C0F5-4E44-A91B-12FE0C79008C}"/>
              </a:ext>
            </a:extLst>
          </p:cNvPr>
          <p:cNvSpPr txBox="1"/>
          <p:nvPr/>
        </p:nvSpPr>
        <p:spPr>
          <a:xfrm>
            <a:off x="10087616" y="959965"/>
            <a:ext cx="93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recv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</a:p>
        </p:txBody>
      </p:sp>
      <p:grpSp>
        <p:nvGrpSpPr>
          <p:cNvPr id="24" name="Group 124">
            <a:extLst>
              <a:ext uri="{FF2B5EF4-FFF2-40B4-BE49-F238E27FC236}">
                <a16:creationId xmlns:a16="http://schemas.microsoft.com/office/drawing/2014/main" id="{CBA98D77-0E11-674A-8C61-F73B27F2CD6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77547" y="163509"/>
            <a:ext cx="869950" cy="906462"/>
            <a:chOff x="-44" y="1473"/>
            <a:chExt cx="981" cy="1105"/>
          </a:xfrm>
        </p:grpSpPr>
        <p:pic>
          <p:nvPicPr>
            <p:cNvPr id="25" name="Picture 125" descr="desktop_computer_stylized_medium">
              <a:extLst>
                <a:ext uri="{FF2B5EF4-FFF2-40B4-BE49-F238E27FC236}">
                  <a16:creationId xmlns:a16="http://schemas.microsoft.com/office/drawing/2014/main" id="{AA237512-39B3-A94B-AD53-2975C5333A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Freeform 126">
              <a:extLst>
                <a:ext uri="{FF2B5EF4-FFF2-40B4-BE49-F238E27FC236}">
                  <a16:creationId xmlns:a16="http://schemas.microsoft.com/office/drawing/2014/main" id="{67C59CCB-B10D-F645-A29A-811E1A56997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sp>
        <p:nvSpPr>
          <p:cNvPr id="27" name="Text Box 103">
            <a:extLst>
              <a:ext uri="{FF2B5EF4-FFF2-40B4-BE49-F238E27FC236}">
                <a16:creationId xmlns:a16="http://schemas.microsoft.com/office/drawing/2014/main" id="{201894F4-63D2-DB43-8B58-7CCF52C83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788" y="392580"/>
            <a:ext cx="9685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77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sender</a:t>
            </a:r>
          </a:p>
        </p:txBody>
      </p:sp>
      <p:pic>
        <p:nvPicPr>
          <p:cNvPr id="28" name="Picture 19" descr="Router Clip Art">
            <a:extLst>
              <a:ext uri="{FF2B5EF4-FFF2-40B4-BE49-F238E27FC236}">
                <a16:creationId xmlns:a16="http://schemas.microsoft.com/office/drawing/2014/main" id="{77C16666-78E7-2A4B-AACD-F22034B6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05" y="1898909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8E2A1FA-A1F1-4847-B8CB-20B494B19DD0}"/>
              </a:ext>
            </a:extLst>
          </p:cNvPr>
          <p:cNvCxnSpPr>
            <a:cxnSpLocks/>
          </p:cNvCxnSpPr>
          <p:nvPr/>
        </p:nvCxnSpPr>
        <p:spPr>
          <a:xfrm>
            <a:off x="4675281" y="2497564"/>
            <a:ext cx="1568832" cy="23505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19" descr="Router Clip Art">
            <a:extLst>
              <a:ext uri="{FF2B5EF4-FFF2-40B4-BE49-F238E27FC236}">
                <a16:creationId xmlns:a16="http://schemas.microsoft.com/office/drawing/2014/main" id="{C0ED1B2C-AF43-E04B-8FA2-C1DA1BC73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62" y="2490787"/>
            <a:ext cx="1203652" cy="88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E12A3E-0BED-794B-AA9D-AEEE1976E7D0}"/>
              </a:ext>
            </a:extLst>
          </p:cNvPr>
          <p:cNvCxnSpPr>
            <a:cxnSpLocks/>
          </p:cNvCxnSpPr>
          <p:nvPr/>
        </p:nvCxnSpPr>
        <p:spPr>
          <a:xfrm>
            <a:off x="7627224" y="3219264"/>
            <a:ext cx="960141" cy="12808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ADD576-2126-B94B-8A4F-F9FDDE4D1266}"/>
              </a:ext>
            </a:extLst>
          </p:cNvPr>
          <p:cNvCxnSpPr>
            <a:cxnSpLocks/>
          </p:cNvCxnSpPr>
          <p:nvPr/>
        </p:nvCxnSpPr>
        <p:spPr>
          <a:xfrm>
            <a:off x="1576252" y="1002015"/>
            <a:ext cx="1671363" cy="115855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close up of a flower&#10;&#10;Description automatically generated">
            <a:extLst>
              <a:ext uri="{FF2B5EF4-FFF2-40B4-BE49-F238E27FC236}">
                <a16:creationId xmlns:a16="http://schemas.microsoft.com/office/drawing/2014/main" id="{12F2AB8E-3028-9240-9395-2014F13C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962" y="2120428"/>
            <a:ext cx="939800" cy="1016000"/>
          </a:xfrm>
          <a:prstGeom prst="rect">
            <a:avLst/>
          </a:prstGeom>
        </p:spPr>
      </p:pic>
      <p:grpSp>
        <p:nvGrpSpPr>
          <p:cNvPr id="42" name="Group 124">
            <a:extLst>
              <a:ext uri="{FF2B5EF4-FFF2-40B4-BE49-F238E27FC236}">
                <a16:creationId xmlns:a16="http://schemas.microsoft.com/office/drawing/2014/main" id="{A9EE9651-87B8-D34D-A01E-C8811302212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821129" y="387275"/>
            <a:ext cx="869950" cy="906462"/>
            <a:chOff x="-44" y="1473"/>
            <a:chExt cx="981" cy="1105"/>
          </a:xfrm>
        </p:grpSpPr>
        <p:pic>
          <p:nvPicPr>
            <p:cNvPr id="43" name="Picture 125" descr="desktop_computer_stylized_medium">
              <a:extLst>
                <a:ext uri="{FF2B5EF4-FFF2-40B4-BE49-F238E27FC236}">
                  <a16:creationId xmlns:a16="http://schemas.microsoft.com/office/drawing/2014/main" id="{C0F59A6C-33FB-5041-AE77-02BCAA9266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Freeform 126">
              <a:extLst>
                <a:ext uri="{FF2B5EF4-FFF2-40B4-BE49-F238E27FC236}">
                  <a16:creationId xmlns:a16="http://schemas.microsoft.com/office/drawing/2014/main" id="{7E5B0E0D-C50A-734E-B90A-3EFBA1AC636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BDC19A3-A725-0F43-AEB4-01477FB324C9}"/>
              </a:ext>
            </a:extLst>
          </p:cNvPr>
          <p:cNvCxnSpPr>
            <a:cxnSpLocks/>
          </p:cNvCxnSpPr>
          <p:nvPr/>
        </p:nvCxnSpPr>
        <p:spPr>
          <a:xfrm>
            <a:off x="3157162" y="1279949"/>
            <a:ext cx="373865" cy="54019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124">
            <a:extLst>
              <a:ext uri="{FF2B5EF4-FFF2-40B4-BE49-F238E27FC236}">
                <a16:creationId xmlns:a16="http://schemas.microsoft.com/office/drawing/2014/main" id="{0C96A072-80CF-A54D-BDD3-3BF06BEA1CA0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18472" y="3239227"/>
            <a:ext cx="869950" cy="906462"/>
            <a:chOff x="-44" y="1473"/>
            <a:chExt cx="981" cy="1105"/>
          </a:xfrm>
        </p:grpSpPr>
        <p:pic>
          <p:nvPicPr>
            <p:cNvPr id="48" name="Picture 125" descr="desktop_computer_stylized_medium">
              <a:extLst>
                <a:ext uri="{FF2B5EF4-FFF2-40B4-BE49-F238E27FC236}">
                  <a16:creationId xmlns:a16="http://schemas.microsoft.com/office/drawing/2014/main" id="{2D161DFF-FE38-6A48-82FD-E34E5E4CF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Freeform 126">
              <a:extLst>
                <a:ext uri="{FF2B5EF4-FFF2-40B4-BE49-F238E27FC236}">
                  <a16:creationId xmlns:a16="http://schemas.microsoft.com/office/drawing/2014/main" id="{73B99719-6253-B84A-97C0-99CE9952BC3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7497 w 356"/>
                <a:gd name="T3" fmla="*/ 469 h 368"/>
                <a:gd name="T4" fmla="*/ 8894 w 356"/>
                <a:gd name="T5" fmla="*/ 9780 h 368"/>
                <a:gd name="T6" fmla="*/ 1960 w 356"/>
                <a:gd name="T7" fmla="*/ 1223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>
                <a:latin typeface="Helvetica" pitchFamily="2" charset="0"/>
              </a:endParaRPr>
            </a:p>
          </p:txBody>
        </p: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B489F57-0438-7C4C-8662-70160530709D}"/>
              </a:ext>
            </a:extLst>
          </p:cNvPr>
          <p:cNvCxnSpPr>
            <a:cxnSpLocks/>
            <a:endCxn id="48" idx="0"/>
          </p:cNvCxnSpPr>
          <p:nvPr/>
        </p:nvCxnSpPr>
        <p:spPr>
          <a:xfrm flipH="1">
            <a:off x="2953447" y="2807788"/>
            <a:ext cx="626804" cy="43143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A close up of a flower&#10;&#10;Description automatically generated">
            <a:extLst>
              <a:ext uri="{FF2B5EF4-FFF2-40B4-BE49-F238E27FC236}">
                <a16:creationId xmlns:a16="http://schemas.microsoft.com/office/drawing/2014/main" id="{1C590F89-A87A-9746-9B7B-F9C071F67E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9403" y="152498"/>
            <a:ext cx="916912" cy="991256"/>
          </a:xfrm>
          <a:prstGeom prst="rect">
            <a:avLst/>
          </a:prstGeom>
        </p:spPr>
      </p:pic>
      <p:pic>
        <p:nvPicPr>
          <p:cNvPr id="54" name="Picture 53" descr="A close up of a flower&#10;&#10;Description automatically generated">
            <a:extLst>
              <a:ext uri="{FF2B5EF4-FFF2-40B4-BE49-F238E27FC236}">
                <a16:creationId xmlns:a16="http://schemas.microsoft.com/office/drawing/2014/main" id="{A6BD33E3-B7FA-F146-9E81-9508B16DE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197" y="1458075"/>
            <a:ext cx="889800" cy="961946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B25CF02A-4080-BB4F-B41B-7AF3AC9518D5}"/>
              </a:ext>
            </a:extLst>
          </p:cNvPr>
          <p:cNvSpPr txBox="1"/>
          <p:nvPr/>
        </p:nvSpPr>
        <p:spPr>
          <a:xfrm>
            <a:off x="4333711" y="337748"/>
            <a:ext cx="3017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Multiple locations for bottlenecks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EF9BDE5E-0781-1746-87E4-B07FC62DDA90}"/>
              </a:ext>
            </a:extLst>
          </p:cNvPr>
          <p:cNvCxnSpPr>
            <a:cxnSpLocks/>
          </p:cNvCxnSpPr>
          <p:nvPr/>
        </p:nvCxnSpPr>
        <p:spPr>
          <a:xfrm>
            <a:off x="7049642" y="902979"/>
            <a:ext cx="1920374" cy="68492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B7BF3CD-ED1C-C349-87B1-B6AAF1224008}"/>
              </a:ext>
            </a:extLst>
          </p:cNvPr>
          <p:cNvCxnSpPr>
            <a:cxnSpLocks/>
          </p:cNvCxnSpPr>
          <p:nvPr/>
        </p:nvCxnSpPr>
        <p:spPr>
          <a:xfrm>
            <a:off x="7085254" y="1112499"/>
            <a:ext cx="1703377" cy="814925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55724CB-F147-3940-A0AC-A6DF1B1EF894}"/>
              </a:ext>
            </a:extLst>
          </p:cNvPr>
          <p:cNvCxnSpPr>
            <a:cxnSpLocks/>
          </p:cNvCxnSpPr>
          <p:nvPr/>
        </p:nvCxnSpPr>
        <p:spPr>
          <a:xfrm flipH="1">
            <a:off x="5759208" y="1346895"/>
            <a:ext cx="426308" cy="947513"/>
          </a:xfrm>
          <a:prstGeom prst="line">
            <a:avLst/>
          </a:prstGeom>
          <a:ln w="508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66">
            <a:extLst>
              <a:ext uri="{FF2B5EF4-FFF2-40B4-BE49-F238E27FC236}">
                <a16:creationId xmlns:a16="http://schemas.microsoft.com/office/drawing/2014/main" id="{10B0B3F5-6B90-0F48-8540-35A2220B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18" y="1492254"/>
            <a:ext cx="1078246" cy="107824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C199D68-D5F2-B545-8A91-7A219362A573}"/>
              </a:ext>
            </a:extLst>
          </p:cNvPr>
          <p:cNvSpPr txBox="1"/>
          <p:nvPr/>
        </p:nvSpPr>
        <p:spPr>
          <a:xfrm>
            <a:off x="325354" y="2605097"/>
            <a:ext cx="21515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What’s the bottleneck? How to adapt </a:t>
            </a:r>
            <a:r>
              <a:rPr lang="en-US" sz="2000" dirty="0">
                <a:latin typeface="Helvetica" pitchFamily="2" charset="0"/>
              </a:rPr>
              <a:t>how much data to keep in flight?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4764196-8629-334D-BE0E-FE99CFFD4DEF}"/>
              </a:ext>
            </a:extLst>
          </p:cNvPr>
          <p:cNvSpPr txBox="1"/>
          <p:nvPr/>
        </p:nvSpPr>
        <p:spPr>
          <a:xfrm rot="16200000">
            <a:off x="10019906" y="1682709"/>
            <a:ext cx="301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Flow Control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92B56B1-12EE-1146-A01E-882D2D92BBBB}"/>
              </a:ext>
            </a:extLst>
          </p:cNvPr>
          <p:cNvSpPr txBox="1"/>
          <p:nvPr/>
        </p:nvSpPr>
        <p:spPr>
          <a:xfrm>
            <a:off x="4531399" y="1550045"/>
            <a:ext cx="4257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Congestion Control</a:t>
            </a:r>
          </a:p>
        </p:txBody>
      </p:sp>
      <p:pic>
        <p:nvPicPr>
          <p:cNvPr id="52" name="Picture 5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7C82F0F-C8F7-984F-82C1-A2B310511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200" y="4383620"/>
            <a:ext cx="3531254" cy="2370748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26B0F006-79DD-2F43-BB71-7CE815A2C33A}"/>
              </a:ext>
            </a:extLst>
          </p:cNvPr>
          <p:cNvSpPr/>
          <p:nvPr/>
        </p:nvSpPr>
        <p:spPr>
          <a:xfrm>
            <a:off x="2078579" y="5224955"/>
            <a:ext cx="1501671" cy="45076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CA642D3-1251-B542-9566-E4C7A1073678}"/>
              </a:ext>
            </a:extLst>
          </p:cNvPr>
          <p:cNvSpPr txBox="1"/>
          <p:nvPr/>
        </p:nvSpPr>
        <p:spPr>
          <a:xfrm>
            <a:off x="3345995" y="3524595"/>
            <a:ext cx="4714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Flow Control: </a:t>
            </a:r>
            <a:r>
              <a:rPr lang="en-US" sz="2400" dirty="0">
                <a:latin typeface="Helvetica" pitchFamily="2" charset="0"/>
              </a:rPr>
              <a:t>Receiver informs sender free buffer over time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E32D300-130D-144D-B196-C2356D3B39EE}"/>
              </a:ext>
            </a:extLst>
          </p:cNvPr>
          <p:cNvCxnSpPr>
            <a:cxnSpLocks/>
          </p:cNvCxnSpPr>
          <p:nvPr/>
        </p:nvCxnSpPr>
        <p:spPr>
          <a:xfrm flipH="1">
            <a:off x="3077987" y="4104379"/>
            <a:ext cx="585827" cy="133236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B6F693F-C492-8C43-9CDC-BC470B1E56E6}"/>
              </a:ext>
            </a:extLst>
          </p:cNvPr>
          <p:cNvGrpSpPr/>
          <p:nvPr/>
        </p:nvGrpSpPr>
        <p:grpSpPr>
          <a:xfrm>
            <a:off x="5155779" y="5384012"/>
            <a:ext cx="4098976" cy="493632"/>
            <a:chOff x="2038352" y="4479756"/>
            <a:chExt cx="7478713" cy="636306"/>
          </a:xfrm>
        </p:grpSpPr>
        <p:grpSp>
          <p:nvGrpSpPr>
            <p:cNvPr id="61" name="Group 2">
              <a:extLst>
                <a:ext uri="{FF2B5EF4-FFF2-40B4-BE49-F238E27FC236}">
                  <a16:creationId xmlns:a16="http://schemas.microsoft.com/office/drawing/2014/main" id="{A0FEDCD0-4DFD-9D47-BB43-948C0B75F8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8352" y="4479756"/>
              <a:ext cx="7478713" cy="636306"/>
              <a:chOff x="514350" y="4883611"/>
              <a:chExt cx="7479030" cy="635679"/>
            </a:xfrm>
          </p:grpSpPr>
          <p:sp>
            <p:nvSpPr>
              <p:cNvPr id="77" name="Rectangle 1">
                <a:extLst>
                  <a:ext uri="{FF2B5EF4-FFF2-40B4-BE49-F238E27FC236}">
                    <a16:creationId xmlns:a16="http://schemas.microsoft.com/office/drawing/2014/main" id="{C6358918-A5FF-7C4F-9FFE-89B0B3354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730" y="4883612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324F306-3F57-334E-85B0-3C5DCE229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340" y="4887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BBE132E-05A8-F745-B8AC-1AF792D5E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12720" y="4883611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9069F0D-5FF5-534E-880F-54F7D8719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7100" y="488973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8B6A35B-410C-6A4E-B81E-C0E476CF2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1480" y="4885921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A70C7326-4F7D-8B43-9C96-37DF56775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5859" y="4883613"/>
                <a:ext cx="754379" cy="635677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81D4F16-C33D-DC4F-94C0-5A36DF8338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0240" y="488823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2FC0A40-EC43-9040-BF23-7D2B4ECFF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462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A92FAA8-56A9-F744-B498-5215DE9DC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9001" y="4883612"/>
                <a:ext cx="754379" cy="634174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32B8A37-D43F-6B4F-86CB-B67DA3AEB9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350" y="4884420"/>
                <a:ext cx="754380" cy="617220"/>
              </a:xfrm>
              <a:prstGeom prst="rect">
                <a:avLst/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Wingdings" panose="05000000000000000000" pitchFamily="2" charset="2"/>
                  <a:buChar char="q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Wingdings" panose="05000000000000000000" pitchFamily="2" charset="2"/>
                  <a:buChar char="v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240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991064B-C668-0443-BF03-D13483460364}"/>
                </a:ext>
              </a:extLst>
            </p:cNvPr>
            <p:cNvSpPr txBox="1"/>
            <p:nvPr/>
          </p:nvSpPr>
          <p:spPr>
            <a:xfrm>
              <a:off x="2242315" y="456091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DD427E9-5DF9-F74C-935E-426725B21A1E}"/>
                </a:ext>
              </a:extLst>
            </p:cNvPr>
            <p:cNvSpPr txBox="1"/>
            <p:nvPr/>
          </p:nvSpPr>
          <p:spPr>
            <a:xfrm>
              <a:off x="2925286" y="456854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19AB468-ACD0-A343-84EB-5038076E16AE}"/>
                </a:ext>
              </a:extLst>
            </p:cNvPr>
            <p:cNvSpPr txBox="1"/>
            <p:nvPr/>
          </p:nvSpPr>
          <p:spPr>
            <a:xfrm>
              <a:off x="3640658" y="457782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79DD735-A247-4A4A-B4FB-2C03E5820168}"/>
                </a:ext>
              </a:extLst>
            </p:cNvPr>
            <p:cNvSpPr txBox="1"/>
            <p:nvPr/>
          </p:nvSpPr>
          <p:spPr>
            <a:xfrm>
              <a:off x="4343508" y="456557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A63EE2C-B1EF-EB4F-B352-14DDD6906194}"/>
                </a:ext>
              </a:extLst>
            </p:cNvPr>
            <p:cNvSpPr txBox="1"/>
            <p:nvPr/>
          </p:nvSpPr>
          <p:spPr>
            <a:xfrm>
              <a:off x="5159214" y="4570193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B114C7-8DAC-FC40-B857-99E403EC300B}"/>
                </a:ext>
              </a:extLst>
            </p:cNvPr>
            <p:cNvSpPr txBox="1"/>
            <p:nvPr/>
          </p:nvSpPr>
          <p:spPr>
            <a:xfrm>
              <a:off x="5842186" y="4577821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5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EC307515-790A-C84D-86B0-682EDA36625D}"/>
                </a:ext>
              </a:extLst>
            </p:cNvPr>
            <p:cNvSpPr txBox="1"/>
            <p:nvPr/>
          </p:nvSpPr>
          <p:spPr>
            <a:xfrm>
              <a:off x="6631205" y="4587103"/>
              <a:ext cx="3418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6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9CAB0E1-4F34-1148-87BB-9F1F99DCF101}"/>
                </a:ext>
              </a:extLst>
            </p:cNvPr>
            <p:cNvSpPr txBox="1"/>
            <p:nvPr/>
          </p:nvSpPr>
          <p:spPr>
            <a:xfrm>
              <a:off x="7397532" y="4583770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7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E0DB036-B54F-6649-B591-5196C7D199AB}"/>
                </a:ext>
              </a:extLst>
            </p:cNvPr>
            <p:cNvSpPr txBox="1"/>
            <p:nvPr/>
          </p:nvSpPr>
          <p:spPr>
            <a:xfrm>
              <a:off x="8934505" y="4576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1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F94200C-1045-D04B-81F6-6F0DF7A7062B}"/>
                </a:ext>
              </a:extLst>
            </p:cNvPr>
            <p:cNvSpPr txBox="1"/>
            <p:nvPr/>
          </p:nvSpPr>
          <p:spPr>
            <a:xfrm>
              <a:off x="8152786" y="4569818"/>
              <a:ext cx="37606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chemeClr val="bg1"/>
                  </a:solidFill>
                  <a:latin typeface="Helvetica" pitchFamily="2" charset="0"/>
                </a:rPr>
                <a:t>0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AF62B50-4A51-CA4E-BB5C-4C217D7B5DC9}"/>
              </a:ext>
            </a:extLst>
          </p:cNvPr>
          <p:cNvGrpSpPr/>
          <p:nvPr/>
        </p:nvGrpSpPr>
        <p:grpSpPr>
          <a:xfrm>
            <a:off x="4168653" y="4553540"/>
            <a:ext cx="2271948" cy="864577"/>
            <a:chOff x="1438413" y="5401314"/>
            <a:chExt cx="2065510" cy="83007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C436C36-A060-BD4B-AE5D-5457A13BCF7A}"/>
                </a:ext>
              </a:extLst>
            </p:cNvPr>
            <p:cNvSpPr txBox="1"/>
            <p:nvPr/>
          </p:nvSpPr>
          <p:spPr>
            <a:xfrm>
              <a:off x="1438413" y="5401314"/>
              <a:ext cx="2065510" cy="726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cumulative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ACK’ed</a:t>
              </a:r>
              <a:r>
                <a:rPr lang="en-US" sz="2000" dirty="0">
                  <a:latin typeface="Helvetica" pitchFamily="2" charset="0"/>
                </a:rPr>
                <a:t> </a:t>
              </a:r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93AD2E11-2EB2-A14B-9C17-CAB77774DF4F}"/>
                </a:ext>
              </a:extLst>
            </p:cNvPr>
            <p:cNvCxnSpPr>
              <a:cxnSpLocks/>
            </p:cNvCxnSpPr>
            <p:nvPr/>
          </p:nvCxnSpPr>
          <p:spPr>
            <a:xfrm>
              <a:off x="3314697" y="5833219"/>
              <a:ext cx="0" cy="39816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D231DCE-0B58-4F48-B6ED-72E071FBD878}"/>
              </a:ext>
            </a:extLst>
          </p:cNvPr>
          <p:cNvGrpSpPr/>
          <p:nvPr/>
        </p:nvGrpSpPr>
        <p:grpSpPr>
          <a:xfrm>
            <a:off x="6505033" y="4471961"/>
            <a:ext cx="2271948" cy="932559"/>
            <a:chOff x="1860718" y="5901025"/>
            <a:chExt cx="2065510" cy="89534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79DB832A-52B4-A24B-88DF-FB4ABEDD3640}"/>
                </a:ext>
              </a:extLst>
            </p:cNvPr>
            <p:cNvSpPr txBox="1"/>
            <p:nvPr/>
          </p:nvSpPr>
          <p:spPr>
            <a:xfrm>
              <a:off x="1860718" y="5901025"/>
              <a:ext cx="2065510" cy="67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Helvetica" pitchFamily="2" charset="0"/>
                </a:rPr>
                <a:t>Last transmitted </a:t>
              </a:r>
            </a:p>
            <a:p>
              <a:pPr algn="ctr"/>
              <a:r>
                <a:rPr lang="en-US" sz="2000" dirty="0" err="1">
                  <a:latin typeface="Helvetica" pitchFamily="2" charset="0"/>
                </a:rPr>
                <a:t>seq</a:t>
              </a:r>
              <a:r>
                <a:rPr lang="en-US" sz="2000" dirty="0">
                  <a:latin typeface="Helvetica" pitchFamily="2" charset="0"/>
                </a:rPr>
                <a:t> #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28648E43-1EC9-5F45-A84B-BE45617A494F}"/>
                </a:ext>
              </a:extLst>
            </p:cNvPr>
            <p:cNvCxnSpPr>
              <a:cxnSpLocks/>
            </p:cNvCxnSpPr>
            <p:nvPr/>
          </p:nvCxnSpPr>
          <p:spPr>
            <a:xfrm>
              <a:off x="3366012" y="6294318"/>
              <a:ext cx="11919" cy="50204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D949D012-B14B-6D4F-9398-8CD805E5FACE}"/>
              </a:ext>
            </a:extLst>
          </p:cNvPr>
          <p:cNvSpPr txBox="1"/>
          <p:nvPr/>
        </p:nvSpPr>
        <p:spPr>
          <a:xfrm>
            <a:off x="4983301" y="6226517"/>
            <a:ext cx="5235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Window &lt;=  Advertised window</a:t>
            </a:r>
            <a:endParaRPr lang="en-US" sz="2400" dirty="0">
              <a:latin typeface="Helvetica" pitchFamily="2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CED6CAE-09D7-3641-B927-FD652AC8BEC1}"/>
              </a:ext>
            </a:extLst>
          </p:cNvPr>
          <p:cNvSpPr txBox="1"/>
          <p:nvPr/>
        </p:nvSpPr>
        <p:spPr>
          <a:xfrm>
            <a:off x="3163645" y="5300725"/>
            <a:ext cx="1816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Helvetica" pitchFamily="2" charset="0"/>
              </a:rPr>
              <a:t>Sender’s view: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447DC0E-5780-8A4A-A3EB-0115BA59BE58}"/>
              </a:ext>
            </a:extLst>
          </p:cNvPr>
          <p:cNvSpPr txBox="1"/>
          <p:nvPr/>
        </p:nvSpPr>
        <p:spPr>
          <a:xfrm>
            <a:off x="9427084" y="5103902"/>
            <a:ext cx="2660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itchFamily="2" charset="0"/>
              </a:rPr>
              <a:t>Buffer &gt;= desired W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13826E0B-F2DB-454C-99DD-F15E78690422}"/>
              </a:ext>
            </a:extLst>
          </p:cNvPr>
          <p:cNvCxnSpPr>
            <a:cxnSpLocks/>
          </p:cNvCxnSpPr>
          <p:nvPr/>
        </p:nvCxnSpPr>
        <p:spPr>
          <a:xfrm>
            <a:off x="10554148" y="2115789"/>
            <a:ext cx="319641" cy="2907027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6D3A69A8-75C8-D741-9F0B-71D7A3FCDC76}"/>
              </a:ext>
            </a:extLst>
          </p:cNvPr>
          <p:cNvSpPr txBox="1"/>
          <p:nvPr/>
        </p:nvSpPr>
        <p:spPr>
          <a:xfrm>
            <a:off x="9320055" y="5585098"/>
            <a:ext cx="2709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Low socket buffering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== 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Poor TCP throughput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4A1FDD95-7BAD-204B-A154-DE967FAE2BF9}"/>
              </a:ext>
            </a:extLst>
          </p:cNvPr>
          <p:cNvCxnSpPr>
            <a:cxnSpLocks/>
          </p:cNvCxnSpPr>
          <p:nvPr/>
        </p:nvCxnSpPr>
        <p:spPr>
          <a:xfrm>
            <a:off x="6394074" y="6092929"/>
            <a:ext cx="2112939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26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/>
      <p:bldP spid="10" grpId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/>
      <p:bldP spid="16" grpId="0"/>
      <p:bldP spid="16" grpId="1"/>
      <p:bldP spid="22" grpId="0"/>
      <p:bldP spid="22" grpId="1"/>
      <p:bldP spid="27" grpId="0"/>
      <p:bldP spid="56" grpId="0"/>
      <p:bldP spid="56" grpId="1"/>
      <p:bldP spid="68" grpId="0"/>
      <p:bldP spid="68" grpId="1"/>
      <p:bldP spid="70" grpId="0"/>
      <p:bldP spid="70" grpId="1"/>
      <p:bldP spid="71" grpId="0"/>
      <p:bldP spid="30" grpId="0" animBg="1"/>
      <p:bldP spid="30" grpId="1" animBg="1"/>
      <p:bldP spid="31" grpId="0"/>
      <p:bldP spid="31" grpId="1"/>
      <p:bldP spid="93" grpId="0"/>
      <p:bldP spid="93" grpId="1"/>
      <p:bldP spid="95" grpId="0"/>
      <p:bldP spid="95" grpId="1"/>
      <p:bldP spid="55" grpId="0"/>
      <p:bldP spid="55" grpId="1"/>
      <p:bldP spid="107" grpId="0"/>
      <p:bldP spid="10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DED-2137-A14D-B9FD-95C7224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dirty="0"/>
              <a:t>Congestion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BDC0F-6EAC-7C4D-980F-A6CC80B3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5" y="190134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AFFDBB75-4D8A-764D-803E-CDCEC46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1294126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5D0E4-EEF1-0A42-B591-309F5663FCC8}"/>
              </a:ext>
            </a:extLst>
          </p:cNvPr>
          <p:cNvCxnSpPr>
            <a:cxnSpLocks/>
          </p:cNvCxnSpPr>
          <p:nvPr/>
        </p:nvCxnSpPr>
        <p:spPr>
          <a:xfrm>
            <a:off x="4992678" y="1659404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2565-047C-ED47-90F8-9D8F53A6803D}"/>
              </a:ext>
            </a:extLst>
          </p:cNvPr>
          <p:cNvCxnSpPr>
            <a:cxnSpLocks/>
          </p:cNvCxnSpPr>
          <p:nvPr/>
        </p:nvCxnSpPr>
        <p:spPr>
          <a:xfrm flipV="1">
            <a:off x="3281503" y="2565300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52E45E9-B006-3B4A-90C3-29A8FB5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2" y="1870632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4F42-C6B2-0242-ADCD-7E3DFF9AEAD1}"/>
              </a:ext>
            </a:extLst>
          </p:cNvPr>
          <p:cNvCxnSpPr>
            <a:cxnSpLocks/>
          </p:cNvCxnSpPr>
          <p:nvPr/>
        </p:nvCxnSpPr>
        <p:spPr>
          <a:xfrm>
            <a:off x="9061943" y="2473722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55B3D04D-0ED5-664A-BCC8-235E97E5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04" y="1870632"/>
            <a:ext cx="939800" cy="1016000"/>
          </a:xfrm>
          <a:prstGeom prst="rect">
            <a:avLst/>
          </a:prstGeom>
        </p:spPr>
      </p:pic>
      <p:pic>
        <p:nvPicPr>
          <p:cNvPr id="11" name="Picture 5" descr="ANd9GcTXHm9XcH9T0I0EOJrLBOGANosV-xO3mlldiVZue4LYNHmLIOt0">
            <a:extLst>
              <a:ext uri="{FF2B5EF4-FFF2-40B4-BE49-F238E27FC236}">
                <a16:creationId xmlns:a16="http://schemas.microsoft.com/office/drawing/2014/main" id="{68345F7C-D9E6-D14B-9A50-61FB5316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0" y="27145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FAB97-D82B-884E-BF8A-1CF5B3E6B881}"/>
              </a:ext>
            </a:extLst>
          </p:cNvPr>
          <p:cNvCxnSpPr>
            <a:cxnSpLocks/>
          </p:cNvCxnSpPr>
          <p:nvPr/>
        </p:nvCxnSpPr>
        <p:spPr>
          <a:xfrm flipV="1">
            <a:off x="5985910" y="2886632"/>
            <a:ext cx="1019879" cy="2436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F42239D-E0D0-404F-AA25-559BDA4C75F1}"/>
              </a:ext>
            </a:extLst>
          </p:cNvPr>
          <p:cNvGrpSpPr/>
          <p:nvPr/>
        </p:nvGrpSpPr>
        <p:grpSpPr>
          <a:xfrm>
            <a:off x="-11467" y="3817960"/>
            <a:ext cx="4684057" cy="2900753"/>
            <a:chOff x="365436" y="3928940"/>
            <a:chExt cx="4684057" cy="2900753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DC0BCEE-E7AD-8840-8108-F50CCCFF683B}"/>
                </a:ext>
              </a:extLst>
            </p:cNvPr>
            <p:cNvCxnSpPr/>
            <p:nvPr/>
          </p:nvCxnSpPr>
          <p:spPr>
            <a:xfrm flipV="1">
              <a:off x="1861135" y="3928940"/>
              <a:ext cx="0" cy="24718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8B45A0A-46B7-1943-88F1-C3CC6E365660}"/>
                </a:ext>
              </a:extLst>
            </p:cNvPr>
            <p:cNvCxnSpPr/>
            <p:nvPr/>
          </p:nvCxnSpPr>
          <p:spPr>
            <a:xfrm>
              <a:off x="1848609" y="6400800"/>
              <a:ext cx="313154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4E7CB0-5A69-FE4F-901D-08CBB6E67033}"/>
                </a:ext>
              </a:extLst>
            </p:cNvPr>
            <p:cNvSpPr txBox="1"/>
            <p:nvPr/>
          </p:nvSpPr>
          <p:spPr>
            <a:xfrm>
              <a:off x="365436" y="4495110"/>
              <a:ext cx="146540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itchFamily="2" charset="0"/>
                </a:rPr>
                <a:t>Amount of useful data that gets across to the receiver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828659-76FA-DB4B-BC2F-6121961301C3}"/>
                </a:ext>
              </a:extLst>
            </p:cNvPr>
            <p:cNvSpPr txBox="1"/>
            <p:nvPr/>
          </p:nvSpPr>
          <p:spPr>
            <a:xfrm>
              <a:off x="1661477" y="6460361"/>
              <a:ext cx="3388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Fraction of link used (</a:t>
              </a:r>
              <a:r>
                <a:rPr lang="en-US" dirty="0">
                  <a:solidFill>
                    <a:srgbClr val="C00000"/>
                  </a:solidFill>
                  <a:latin typeface="Helvetica" pitchFamily="2" charset="0"/>
                </a:rPr>
                <a:t>link load</a:t>
              </a:r>
              <a:r>
                <a:rPr lang="en-US" dirty="0">
                  <a:latin typeface="Helvetica" pitchFamily="2" charset="0"/>
                </a:rPr>
                <a:t>)</a:t>
              </a:r>
            </a:p>
          </p:txBody>
        </p: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4178A3-ADFC-0946-BB24-3C8AC115C597}"/>
              </a:ext>
            </a:extLst>
          </p:cNvPr>
          <p:cNvCxnSpPr>
            <a:cxnSpLocks/>
          </p:cNvCxnSpPr>
          <p:nvPr/>
        </p:nvCxnSpPr>
        <p:spPr>
          <a:xfrm>
            <a:off x="3736143" y="4218837"/>
            <a:ext cx="0" cy="205439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7EBC955-A0A6-034F-B823-610CB2388B96}"/>
              </a:ext>
            </a:extLst>
          </p:cNvPr>
          <p:cNvCxnSpPr>
            <a:cxnSpLocks/>
          </p:cNvCxnSpPr>
          <p:nvPr/>
        </p:nvCxnSpPr>
        <p:spPr>
          <a:xfrm flipH="1">
            <a:off x="1471706" y="4226762"/>
            <a:ext cx="2264437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0A33765-4F1D-BE4C-9A0B-02CAA57789BB}"/>
              </a:ext>
            </a:extLst>
          </p:cNvPr>
          <p:cNvSpPr txBox="1"/>
          <p:nvPr/>
        </p:nvSpPr>
        <p:spPr>
          <a:xfrm>
            <a:off x="2863549" y="5873934"/>
            <a:ext cx="98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~100%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A66A002-071A-3C45-9935-AB98D9558F60}"/>
              </a:ext>
            </a:extLst>
          </p:cNvPr>
          <p:cNvGrpSpPr/>
          <p:nvPr/>
        </p:nvGrpSpPr>
        <p:grpSpPr>
          <a:xfrm>
            <a:off x="7102341" y="3489722"/>
            <a:ext cx="4614716" cy="2900662"/>
            <a:chOff x="6220716" y="3974977"/>
            <a:chExt cx="4614716" cy="2900662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E7271BEB-27D7-7B4D-8731-17C605496446}"/>
                </a:ext>
              </a:extLst>
            </p:cNvPr>
            <p:cNvCxnSpPr/>
            <p:nvPr/>
          </p:nvCxnSpPr>
          <p:spPr>
            <a:xfrm flipV="1">
              <a:off x="7716415" y="3974977"/>
              <a:ext cx="0" cy="247186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6375C0BE-CCF6-BB4F-B379-0D726D69A9BB}"/>
                </a:ext>
              </a:extLst>
            </p:cNvPr>
            <p:cNvCxnSpPr/>
            <p:nvPr/>
          </p:nvCxnSpPr>
          <p:spPr>
            <a:xfrm>
              <a:off x="7703889" y="6446837"/>
              <a:ext cx="3131543" cy="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E3DAA0A-1218-A24A-A3E4-0D508E36A53D}"/>
                </a:ext>
              </a:extLst>
            </p:cNvPr>
            <p:cNvSpPr txBox="1"/>
            <p:nvPr/>
          </p:nvSpPr>
          <p:spPr>
            <a:xfrm>
              <a:off x="6220716" y="4916777"/>
              <a:ext cx="14654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Helvetica" pitchFamily="2" charset="0"/>
                </a:rPr>
                <a:t>Queueing delay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6EB01A1-4A7D-DA4D-A80A-B8476D081CEB}"/>
                </a:ext>
              </a:extLst>
            </p:cNvPr>
            <p:cNvSpPr txBox="1"/>
            <p:nvPr/>
          </p:nvSpPr>
          <p:spPr>
            <a:xfrm>
              <a:off x="8381971" y="6506307"/>
              <a:ext cx="21160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Link load</a:t>
              </a: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F821CB1-A650-C442-91BC-DA33469CC1E1}"/>
              </a:ext>
            </a:extLst>
          </p:cNvPr>
          <p:cNvCxnSpPr>
            <a:cxnSpLocks/>
          </p:cNvCxnSpPr>
          <p:nvPr/>
        </p:nvCxnSpPr>
        <p:spPr>
          <a:xfrm>
            <a:off x="11183851" y="4090310"/>
            <a:ext cx="0" cy="1871272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6239E75-149E-F945-B18B-B84ABCB609B5}"/>
              </a:ext>
            </a:extLst>
          </p:cNvPr>
          <p:cNvCxnSpPr>
            <a:cxnSpLocks/>
          </p:cNvCxnSpPr>
          <p:nvPr/>
        </p:nvCxnSpPr>
        <p:spPr>
          <a:xfrm flipH="1">
            <a:off x="8585514" y="4090310"/>
            <a:ext cx="2595160" cy="0"/>
          </a:xfrm>
          <a:prstGeom prst="line">
            <a:avLst/>
          </a:prstGeom>
          <a:ln w="508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ED48B18-4C3A-5B4B-9852-1461EF739914}"/>
              </a:ext>
            </a:extLst>
          </p:cNvPr>
          <p:cNvSpPr txBox="1"/>
          <p:nvPr/>
        </p:nvSpPr>
        <p:spPr>
          <a:xfrm>
            <a:off x="10355195" y="5575657"/>
            <a:ext cx="98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~100%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9A2577B-E57D-BE48-B36A-37F8B59D3F48}"/>
              </a:ext>
            </a:extLst>
          </p:cNvPr>
          <p:cNvSpPr txBox="1"/>
          <p:nvPr/>
        </p:nvSpPr>
        <p:spPr>
          <a:xfrm>
            <a:off x="8661520" y="3395844"/>
            <a:ext cx="264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Packets get dropped beyond max buffer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40C41D4-5B98-D74C-AD76-983A43FF832A}"/>
              </a:ext>
            </a:extLst>
          </p:cNvPr>
          <p:cNvGrpSpPr/>
          <p:nvPr/>
        </p:nvGrpSpPr>
        <p:grpSpPr>
          <a:xfrm>
            <a:off x="7779380" y="719528"/>
            <a:ext cx="1694190" cy="379750"/>
            <a:chOff x="7779380" y="719528"/>
            <a:chExt cx="1694190" cy="37975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60C5548-06D2-824C-A859-92B12C5FEF4D}"/>
                </a:ext>
              </a:extLst>
            </p:cNvPr>
            <p:cNvCxnSpPr/>
            <p:nvPr/>
          </p:nvCxnSpPr>
          <p:spPr>
            <a:xfrm>
              <a:off x="7779380" y="719528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7DCD4BF-04A9-464C-A1D6-856FF79DB8BF}"/>
                </a:ext>
              </a:extLst>
            </p:cNvPr>
            <p:cNvCxnSpPr/>
            <p:nvPr/>
          </p:nvCxnSpPr>
          <p:spPr>
            <a:xfrm>
              <a:off x="7779380" y="1096780"/>
              <a:ext cx="1694190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4445844-2A28-B34B-AAC9-4550246E9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9380" y="719528"/>
              <a:ext cx="0" cy="37975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0B8B7005-34BA-994E-8FA9-C06115D46B15}"/>
              </a:ext>
            </a:extLst>
          </p:cNvPr>
          <p:cNvSpPr/>
          <p:nvPr/>
        </p:nvSpPr>
        <p:spPr>
          <a:xfrm>
            <a:off x="9201169" y="748516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57A2232-1E6E-2E46-BB33-06191F7FB835}"/>
              </a:ext>
            </a:extLst>
          </p:cNvPr>
          <p:cNvSpPr/>
          <p:nvPr/>
        </p:nvSpPr>
        <p:spPr>
          <a:xfrm>
            <a:off x="8922304" y="75079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99E2B1C1-31B8-C94F-915C-F787650096C7}"/>
              </a:ext>
            </a:extLst>
          </p:cNvPr>
          <p:cNvSpPr/>
          <p:nvPr/>
        </p:nvSpPr>
        <p:spPr>
          <a:xfrm>
            <a:off x="8643439" y="752349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6C88F6D-87BA-1745-B0E4-D49C07530070}"/>
              </a:ext>
            </a:extLst>
          </p:cNvPr>
          <p:cNvSpPr/>
          <p:nvPr/>
        </p:nvSpPr>
        <p:spPr>
          <a:xfrm>
            <a:off x="8364574" y="754631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5CEC496D-F1B8-DD4F-9C66-A6C282AFBD55}"/>
              </a:ext>
            </a:extLst>
          </p:cNvPr>
          <p:cNvSpPr/>
          <p:nvPr/>
        </p:nvSpPr>
        <p:spPr>
          <a:xfrm>
            <a:off x="8092173" y="748818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F07B357-9CB4-044D-BD8D-6DB4B6839EEB}"/>
              </a:ext>
            </a:extLst>
          </p:cNvPr>
          <p:cNvSpPr/>
          <p:nvPr/>
        </p:nvSpPr>
        <p:spPr>
          <a:xfrm>
            <a:off x="7813308" y="751100"/>
            <a:ext cx="272401" cy="316949"/>
          </a:xfrm>
          <a:prstGeom prst="roundRect">
            <a:avLst/>
          </a:prstGeom>
          <a:solidFill>
            <a:schemeClr val="accent6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CEB7CD77-AA4B-C246-948B-8BD740546413}"/>
              </a:ext>
            </a:extLst>
          </p:cNvPr>
          <p:cNvSpPr/>
          <p:nvPr/>
        </p:nvSpPr>
        <p:spPr>
          <a:xfrm>
            <a:off x="7438981" y="1096780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E3A84560-FDCA-8547-922E-4AAC15BBFA00}"/>
              </a:ext>
            </a:extLst>
          </p:cNvPr>
          <p:cNvSpPr/>
          <p:nvPr/>
        </p:nvSpPr>
        <p:spPr>
          <a:xfrm>
            <a:off x="7336780" y="1218838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F10315B0-C528-F540-BCBB-D437122DAD29}"/>
              </a:ext>
            </a:extLst>
          </p:cNvPr>
          <p:cNvSpPr/>
          <p:nvPr/>
        </p:nvSpPr>
        <p:spPr>
          <a:xfrm>
            <a:off x="7224737" y="1326186"/>
            <a:ext cx="272401" cy="316949"/>
          </a:xfrm>
          <a:prstGeom prst="roundRect">
            <a:avLst/>
          </a:prstGeom>
          <a:solidFill>
            <a:srgbClr val="FF0000"/>
          </a:solidFill>
          <a:ln w="25400">
            <a:solidFill>
              <a:schemeClr val="tx1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339685E-5154-704E-A1EE-384846B524ED}"/>
              </a:ext>
            </a:extLst>
          </p:cNvPr>
          <p:cNvSpPr txBox="1"/>
          <p:nvPr/>
        </p:nvSpPr>
        <p:spPr>
          <a:xfrm>
            <a:off x="1577246" y="3475128"/>
            <a:ext cx="345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Max amount of useful data that link can support, ~ link rate</a:t>
            </a:r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ACF65D6D-43B6-2D4C-88C1-44EA2ECC7D8E}"/>
              </a:ext>
            </a:extLst>
          </p:cNvPr>
          <p:cNvSpPr/>
          <p:nvPr/>
        </p:nvSpPr>
        <p:spPr>
          <a:xfrm>
            <a:off x="1511858" y="4215552"/>
            <a:ext cx="2263514" cy="2059278"/>
          </a:xfrm>
          <a:custGeom>
            <a:avLst/>
            <a:gdLst>
              <a:gd name="connsiteX0" fmla="*/ 0 w 2263514"/>
              <a:gd name="connsiteY0" fmla="*/ 2059278 h 2059278"/>
              <a:gd name="connsiteX1" fmla="*/ 1499016 w 2263514"/>
              <a:gd name="connsiteY1" fmla="*/ 215488 h 2059278"/>
              <a:gd name="connsiteX2" fmla="*/ 2263514 w 2263514"/>
              <a:gd name="connsiteY2" fmla="*/ 110557 h 205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3514" h="2059278">
                <a:moveTo>
                  <a:pt x="0" y="2059278"/>
                </a:moveTo>
                <a:cubicBezTo>
                  <a:pt x="560882" y="1299776"/>
                  <a:pt x="1121764" y="540275"/>
                  <a:pt x="1499016" y="215488"/>
                </a:cubicBezTo>
                <a:cubicBezTo>
                  <a:pt x="1876268" y="-109299"/>
                  <a:pt x="2069891" y="629"/>
                  <a:pt x="2263514" y="110557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467E7253-4B04-C947-A02D-79E8A29DD080}"/>
              </a:ext>
            </a:extLst>
          </p:cNvPr>
          <p:cNvSpPr/>
          <p:nvPr/>
        </p:nvSpPr>
        <p:spPr>
          <a:xfrm>
            <a:off x="3760382" y="4356088"/>
            <a:ext cx="965274" cy="1902167"/>
          </a:xfrm>
          <a:custGeom>
            <a:avLst/>
            <a:gdLst>
              <a:gd name="connsiteX0" fmla="*/ 0 w 704538"/>
              <a:gd name="connsiteY0" fmla="*/ 0 h 914400"/>
              <a:gd name="connsiteX1" fmla="*/ 704538 w 704538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538" h="914400">
                <a:moveTo>
                  <a:pt x="0" y="0"/>
                </a:moveTo>
                <a:cubicBezTo>
                  <a:pt x="276069" y="299803"/>
                  <a:pt x="552138" y="599607"/>
                  <a:pt x="704538" y="914400"/>
                </a:cubicBezTo>
              </a:path>
            </a:pathLst>
          </a:custGeom>
          <a:noFill/>
          <a:ln w="50800">
            <a:solidFill>
              <a:srgbClr val="C00000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E97ACDDC-73AF-184B-8A5B-241CE413AE65}"/>
              </a:ext>
            </a:extLst>
          </p:cNvPr>
          <p:cNvSpPr/>
          <p:nvPr/>
        </p:nvSpPr>
        <p:spPr>
          <a:xfrm>
            <a:off x="8676510" y="5795624"/>
            <a:ext cx="854439" cy="104931"/>
          </a:xfrm>
          <a:custGeom>
            <a:avLst/>
            <a:gdLst>
              <a:gd name="connsiteX0" fmla="*/ 0 w 854439"/>
              <a:gd name="connsiteY0" fmla="*/ 104931 h 104931"/>
              <a:gd name="connsiteX1" fmla="*/ 854439 w 854439"/>
              <a:gd name="connsiteY1" fmla="*/ 0 h 10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4439" h="104931">
                <a:moveTo>
                  <a:pt x="0" y="104931"/>
                </a:moveTo>
                <a:cubicBezTo>
                  <a:pt x="358514" y="66206"/>
                  <a:pt x="717029" y="27482"/>
                  <a:pt x="854439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4D204239-ADE8-CA44-91E3-BF16AB5555D1}"/>
              </a:ext>
            </a:extLst>
          </p:cNvPr>
          <p:cNvSpPr/>
          <p:nvPr/>
        </p:nvSpPr>
        <p:spPr>
          <a:xfrm>
            <a:off x="9515960" y="4101735"/>
            <a:ext cx="1648918" cy="1693889"/>
          </a:xfrm>
          <a:custGeom>
            <a:avLst/>
            <a:gdLst>
              <a:gd name="connsiteX0" fmla="*/ 0 w 1648918"/>
              <a:gd name="connsiteY0" fmla="*/ 1693889 h 1693889"/>
              <a:gd name="connsiteX1" fmla="*/ 1094282 w 1648918"/>
              <a:gd name="connsiteY1" fmla="*/ 1034321 h 1693889"/>
              <a:gd name="connsiteX2" fmla="*/ 1648918 w 1648918"/>
              <a:gd name="connsiteY2" fmla="*/ 0 h 169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8918" h="1693889">
                <a:moveTo>
                  <a:pt x="0" y="1693889"/>
                </a:moveTo>
                <a:cubicBezTo>
                  <a:pt x="409731" y="1505262"/>
                  <a:pt x="819462" y="1316636"/>
                  <a:pt x="1094282" y="1034321"/>
                </a:cubicBezTo>
                <a:cubicBezTo>
                  <a:pt x="1369102" y="752006"/>
                  <a:pt x="1509010" y="376003"/>
                  <a:pt x="1648918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A530C847-EA87-A64C-9023-D746628B2FC9}"/>
              </a:ext>
            </a:extLst>
          </p:cNvPr>
          <p:cNvSpPr/>
          <p:nvPr/>
        </p:nvSpPr>
        <p:spPr>
          <a:xfrm>
            <a:off x="11179868" y="2977473"/>
            <a:ext cx="179882" cy="1094282"/>
          </a:xfrm>
          <a:custGeom>
            <a:avLst/>
            <a:gdLst>
              <a:gd name="connsiteX0" fmla="*/ 0 w 179882"/>
              <a:gd name="connsiteY0" fmla="*/ 1094282 h 1094282"/>
              <a:gd name="connsiteX1" fmla="*/ 179882 w 179882"/>
              <a:gd name="connsiteY1" fmla="*/ 0 h 109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9882" h="1094282">
                <a:moveTo>
                  <a:pt x="0" y="1094282"/>
                </a:moveTo>
                <a:cubicBezTo>
                  <a:pt x="69954" y="593360"/>
                  <a:pt x="139908" y="92439"/>
                  <a:pt x="179882" y="0"/>
                </a:cubicBezTo>
              </a:path>
            </a:pathLst>
          </a:custGeom>
          <a:noFill/>
          <a:ln w="50800">
            <a:solidFill>
              <a:schemeClr val="tx1"/>
            </a:solidFill>
            <a:tailEnd type="non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77A68456-39B1-8F4B-BB09-C75CF230D093}"/>
              </a:ext>
            </a:extLst>
          </p:cNvPr>
          <p:cNvSpPr txBox="1"/>
          <p:nvPr/>
        </p:nvSpPr>
        <p:spPr>
          <a:xfrm>
            <a:off x="4672590" y="4190103"/>
            <a:ext cx="22841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Too many retransmissions due to packet drops! </a:t>
            </a:r>
          </a:p>
          <a:p>
            <a:pPr algn="l"/>
            <a:r>
              <a:rPr lang="en-US" dirty="0">
                <a:latin typeface="Helvetica" pitchFamily="2" charset="0"/>
              </a:rPr>
              <a:t>Amount of useful (fresh) data plummets.</a:t>
            </a:r>
          </a:p>
          <a:p>
            <a:pPr algn="l"/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Congestion collapse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988E4DE-B638-3347-9549-073A08F321C6}"/>
              </a:ext>
            </a:extLst>
          </p:cNvPr>
          <p:cNvSpPr txBox="1"/>
          <p:nvPr/>
        </p:nvSpPr>
        <p:spPr>
          <a:xfrm>
            <a:off x="11269809" y="3096746"/>
            <a:ext cx="560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Helvetica" pitchFamily="2" charset="0"/>
              </a:rPr>
              <a:t>∞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57A0B-C1EE-2541-922C-726BF23132A1}"/>
              </a:ext>
            </a:extLst>
          </p:cNvPr>
          <p:cNvSpPr txBox="1"/>
          <p:nvPr/>
        </p:nvSpPr>
        <p:spPr>
          <a:xfrm>
            <a:off x="9918314" y="291544"/>
            <a:ext cx="20676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Routers have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buffers </a:t>
            </a:r>
            <a:r>
              <a:rPr lang="en-US" dirty="0">
                <a:latin typeface="Helvetica" pitchFamily="2" charset="0"/>
              </a:rPr>
              <a:t>which accommodate queued packets.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DEC948-408F-4345-838D-F77D54F5527A}"/>
              </a:ext>
            </a:extLst>
          </p:cNvPr>
          <p:cNvSpPr/>
          <p:nvPr/>
        </p:nvSpPr>
        <p:spPr>
          <a:xfrm>
            <a:off x="4883672" y="6458059"/>
            <a:ext cx="7428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" pitchFamily="2" charset="0"/>
              </a:rPr>
              <a:t>https://</a:t>
            </a:r>
            <a:r>
              <a:rPr lang="en-US" dirty="0" err="1">
                <a:latin typeface="Helvetica" pitchFamily="2" charset="0"/>
              </a:rPr>
              <a:t>en.wikipedia.org</a:t>
            </a:r>
            <a:r>
              <a:rPr lang="en-US" dirty="0">
                <a:latin typeface="Helvetica" pitchFamily="2" charset="0"/>
              </a:rPr>
              <a:t>/wiki/</a:t>
            </a:r>
            <a:r>
              <a:rPr lang="en-US" dirty="0" err="1">
                <a:latin typeface="Helvetica" pitchFamily="2" charset="0"/>
              </a:rPr>
              <a:t>Network_congestion#Congestive_collapse</a:t>
            </a:r>
            <a:endParaRPr 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4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4" grpId="0"/>
      <p:bldP spid="45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8" grpId="0"/>
      <p:bldP spid="76" grpId="0" animBg="1"/>
      <p:bldP spid="77" grpId="0" animBg="1"/>
      <p:bldP spid="78" grpId="0" animBg="1"/>
      <p:bldP spid="79" grpId="0" animBg="1"/>
      <p:bldP spid="80" grpId="0" animBg="1"/>
      <p:bldP spid="83" grpId="0"/>
      <p:bldP spid="86" grpId="0"/>
      <p:bldP spid="3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02DED-2137-A14D-B9FD-95C72246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35748" cy="1325563"/>
          </a:xfrm>
        </p:spPr>
        <p:txBody>
          <a:bodyPr/>
          <a:lstStyle/>
          <a:p>
            <a:r>
              <a:rPr lang="en-US" dirty="0"/>
              <a:t>How should multiple endpoints share 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88458-3E35-A04C-A103-3E9DA3DB1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313" y="1460499"/>
            <a:ext cx="11181522" cy="5032376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It is difficult to know where the </a:t>
            </a:r>
            <a:r>
              <a:rPr lang="en-US" dirty="0">
                <a:solidFill>
                  <a:srgbClr val="C00000"/>
                </a:solidFill>
              </a:rPr>
              <a:t>bottleneck</a:t>
            </a:r>
            <a:r>
              <a:rPr lang="en-US" dirty="0"/>
              <a:t> link is</a:t>
            </a:r>
          </a:p>
          <a:p>
            <a:r>
              <a:rPr lang="en-US" dirty="0"/>
              <a:t>It is difficult to know how many other endpoints are using that link</a:t>
            </a:r>
          </a:p>
          <a:p>
            <a:r>
              <a:rPr lang="en-US" dirty="0"/>
              <a:t>Endpoints may join and leave at any time</a:t>
            </a:r>
          </a:p>
          <a:p>
            <a:r>
              <a:rPr lang="en-US" dirty="0"/>
              <a:t>Network paths may change over time, leading to different bottleneck links (with different link rates) over time </a:t>
            </a:r>
          </a:p>
        </p:txBody>
      </p:sp>
      <p:pic>
        <p:nvPicPr>
          <p:cNvPr id="4" name="Picture 5" descr="ANd9GcTXHm9XcH9T0I0EOJrLBOGANosV-xO3mlldiVZue4LYNHmLIOt0">
            <a:extLst>
              <a:ext uri="{FF2B5EF4-FFF2-40B4-BE49-F238E27FC236}">
                <a16:creationId xmlns:a16="http://schemas.microsoft.com/office/drawing/2014/main" id="{760BDC0F-6EAC-7C4D-980F-A6CC80B3E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135" y="1901345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Nd9GcTXHm9XcH9T0I0EOJrLBOGANosV-xO3mlldiVZue4LYNHmLIOt0">
            <a:extLst>
              <a:ext uri="{FF2B5EF4-FFF2-40B4-BE49-F238E27FC236}">
                <a16:creationId xmlns:a16="http://schemas.microsoft.com/office/drawing/2014/main" id="{AFFDBB75-4D8A-764D-803E-CDCEC4668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167" y="1294126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945D0E4-EEF1-0A42-B591-309F5663FCC8}"/>
              </a:ext>
            </a:extLst>
          </p:cNvPr>
          <p:cNvCxnSpPr>
            <a:cxnSpLocks/>
          </p:cNvCxnSpPr>
          <p:nvPr/>
        </p:nvCxnSpPr>
        <p:spPr>
          <a:xfrm>
            <a:off x="4992678" y="1659404"/>
            <a:ext cx="2135401" cy="42701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3A2565-047C-ED47-90F8-9D8F53A6803D}"/>
              </a:ext>
            </a:extLst>
          </p:cNvPr>
          <p:cNvCxnSpPr>
            <a:cxnSpLocks/>
          </p:cNvCxnSpPr>
          <p:nvPr/>
        </p:nvCxnSpPr>
        <p:spPr>
          <a:xfrm flipV="1">
            <a:off x="3281503" y="2565300"/>
            <a:ext cx="3724286" cy="14059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9" descr="Router Clip Art">
            <a:extLst>
              <a:ext uri="{FF2B5EF4-FFF2-40B4-BE49-F238E27FC236}">
                <a16:creationId xmlns:a16="http://schemas.microsoft.com/office/drawing/2014/main" id="{252E45E9-B006-3B4A-90C3-29A8FB5CF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342" y="1870632"/>
            <a:ext cx="1648691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E1C4F42-C6B2-0242-ADCD-7E3DFF9AEAD1}"/>
              </a:ext>
            </a:extLst>
          </p:cNvPr>
          <p:cNvCxnSpPr>
            <a:cxnSpLocks/>
          </p:cNvCxnSpPr>
          <p:nvPr/>
        </p:nvCxnSpPr>
        <p:spPr>
          <a:xfrm>
            <a:off x="9061943" y="2473722"/>
            <a:ext cx="139432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close up of a flower&#10;&#10;Description automatically generated">
            <a:extLst>
              <a:ext uri="{FF2B5EF4-FFF2-40B4-BE49-F238E27FC236}">
                <a16:creationId xmlns:a16="http://schemas.microsoft.com/office/drawing/2014/main" id="{55B3D04D-0ED5-664A-BCC8-235E97E5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9204" y="1870632"/>
            <a:ext cx="939800" cy="1016000"/>
          </a:xfrm>
          <a:prstGeom prst="rect">
            <a:avLst/>
          </a:prstGeom>
        </p:spPr>
      </p:pic>
      <p:pic>
        <p:nvPicPr>
          <p:cNvPr id="11" name="Picture 5" descr="ANd9GcTXHm9XcH9T0I0EOJrLBOGANosV-xO3mlldiVZue4LYNHmLIOt0">
            <a:extLst>
              <a:ext uri="{FF2B5EF4-FFF2-40B4-BE49-F238E27FC236}">
                <a16:creationId xmlns:a16="http://schemas.microsoft.com/office/drawing/2014/main" id="{68345F7C-D9E6-D14B-9A50-61FB5316A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10" y="2714502"/>
            <a:ext cx="12192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6FAB97-D82B-884E-BF8A-1CF5B3E6B881}"/>
              </a:ext>
            </a:extLst>
          </p:cNvPr>
          <p:cNvCxnSpPr>
            <a:cxnSpLocks/>
          </p:cNvCxnSpPr>
          <p:nvPr/>
        </p:nvCxnSpPr>
        <p:spPr>
          <a:xfrm flipV="1">
            <a:off x="5985910" y="2886632"/>
            <a:ext cx="1019879" cy="2436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1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</a:t>
            </a:r>
            <a:r>
              <a:rPr lang="en-US" sz="3200" dirty="0">
                <a:latin typeface="Helvetica" pitchFamily="2" charset="0"/>
              </a:rPr>
              <a:t> to converge to an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3200" dirty="0">
                <a:latin typeface="Helvetica" pitchFamily="2" charset="0"/>
              </a:rPr>
              <a:t>and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</p:spTree>
    <p:extLst>
      <p:ext uri="{BB962C8B-B14F-4D97-AF65-F5344CB8AC3E}">
        <p14:creationId xmlns:p14="http://schemas.microsoft.com/office/powerpoint/2010/main" val="161560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distributed algorithm</a:t>
            </a:r>
            <a:r>
              <a:rPr lang="en-US" sz="3200" dirty="0">
                <a:latin typeface="Helvetica" pitchFamily="2" charset="0"/>
              </a:rPr>
              <a:t> to converge to an efficient and fair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411866" y="3578811"/>
            <a:ext cx="87199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No one can centrally view or control all the endpoints and bottlenecks in the Internet. 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Every endpoint must try to reach a globally good outcome by itself: i.e., in a distributed fashion.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This also puts a lot of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trust in endpoints</a:t>
            </a:r>
            <a:r>
              <a:rPr lang="en-US" sz="24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846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efficient </a:t>
            </a:r>
            <a:r>
              <a:rPr lang="en-US" sz="3200" dirty="0">
                <a:latin typeface="Helvetica" pitchFamily="2" charset="0"/>
              </a:rPr>
              <a:t>and fair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364973" y="3896139"/>
            <a:ext cx="10243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If there is spare capacity in the bottleneck link, the endpoints should use it.</a:t>
            </a:r>
          </a:p>
        </p:txBody>
      </p:sp>
    </p:spTree>
    <p:extLst>
      <p:ext uri="{BB962C8B-B14F-4D97-AF65-F5344CB8AC3E}">
        <p14:creationId xmlns:p14="http://schemas.microsoft.com/office/powerpoint/2010/main" val="3199855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5CF08FD-88C4-744B-B878-EC57D261BEB9}"/>
              </a:ext>
            </a:extLst>
          </p:cNvPr>
          <p:cNvSpPr txBox="1"/>
          <p:nvPr/>
        </p:nvSpPr>
        <p:spPr>
          <a:xfrm>
            <a:off x="1179443" y="1709530"/>
            <a:ext cx="9700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Helvetica" pitchFamily="2" charset="0"/>
              </a:rPr>
              <a:t>The approach that the Internet takes is to use a distributed algorithm to converge to an efficient and </a:t>
            </a:r>
            <a:r>
              <a:rPr lang="en-US" sz="3200" dirty="0">
                <a:solidFill>
                  <a:srgbClr val="C00000"/>
                </a:solidFill>
                <a:latin typeface="Helvetica" pitchFamily="2" charset="0"/>
              </a:rPr>
              <a:t>fair </a:t>
            </a:r>
            <a:r>
              <a:rPr lang="en-US" sz="3200" dirty="0">
                <a:latin typeface="Helvetica" pitchFamily="2" charset="0"/>
              </a:rPr>
              <a:t>outcome.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57212-B2F9-AF4F-B782-91C5DA6D604A}"/>
              </a:ext>
            </a:extLst>
          </p:cNvPr>
          <p:cNvSpPr txBox="1"/>
          <p:nvPr/>
        </p:nvSpPr>
        <p:spPr>
          <a:xfrm>
            <a:off x="1364974" y="3896139"/>
            <a:ext cx="8812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If there are N endpoints sharing a bottleneck link, they should be able to get 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equitable</a:t>
            </a:r>
            <a:r>
              <a:rPr lang="en-US" sz="2400" dirty="0">
                <a:latin typeface="Helvetica" pitchFamily="2" charset="0"/>
              </a:rPr>
              <a:t> shares of the link’s capacity.</a:t>
            </a:r>
          </a:p>
          <a:p>
            <a:pPr algn="l"/>
            <a:endParaRPr lang="en-US" sz="2400" dirty="0">
              <a:latin typeface="Helvetica" pitchFamily="2" charset="0"/>
            </a:endParaRPr>
          </a:p>
          <a:p>
            <a:pPr algn="l"/>
            <a:r>
              <a:rPr lang="en-US" sz="2400" dirty="0">
                <a:latin typeface="Helvetica" pitchFamily="2" charset="0"/>
              </a:rPr>
              <a:t>For example: 1/</a:t>
            </a:r>
            <a:r>
              <a:rPr lang="en-US" sz="2400" dirty="0" err="1">
                <a:latin typeface="Helvetica" pitchFamily="2" charset="0"/>
              </a:rPr>
              <a:t>N’th</a:t>
            </a:r>
            <a:r>
              <a:rPr lang="en-US" sz="2400" dirty="0">
                <a:latin typeface="Helvetica" pitchFamily="2" charset="0"/>
              </a:rPr>
              <a:t> of the link capacity.</a:t>
            </a:r>
          </a:p>
        </p:txBody>
      </p:sp>
    </p:spTree>
    <p:extLst>
      <p:ext uri="{BB962C8B-B14F-4D97-AF65-F5344CB8AC3E}">
        <p14:creationId xmlns:p14="http://schemas.microsoft.com/office/powerpoint/2010/main" val="2149026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1383</Words>
  <Application>Microsoft Macintosh PowerPoint</Application>
  <PresentationFormat>Widescreen</PresentationFormat>
  <Paragraphs>275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Consolas</vt:lpstr>
      <vt:lpstr>Courier</vt:lpstr>
      <vt:lpstr>Helvetica</vt:lpstr>
      <vt:lpstr>Times New Roman</vt:lpstr>
      <vt:lpstr>Office Theme</vt:lpstr>
      <vt:lpstr>Congestion Control</vt:lpstr>
      <vt:lpstr>Quick recap of concepts</vt:lpstr>
      <vt:lpstr>PowerPoint Presentation</vt:lpstr>
      <vt:lpstr>Congestion</vt:lpstr>
      <vt:lpstr>How should multiple endpoints share net?</vt:lpstr>
      <vt:lpstr>PowerPoint Presentation</vt:lpstr>
      <vt:lpstr>PowerPoint Presentation</vt:lpstr>
      <vt:lpstr>PowerPoint Presentation</vt:lpstr>
      <vt:lpstr>PowerPoint Presentation</vt:lpstr>
      <vt:lpstr>Flow Control     vs.     Congestion Control</vt:lpstr>
      <vt:lpstr>PowerPoint Presentation</vt:lpstr>
      <vt:lpstr>Signals and Knobs in Congestion Control</vt:lpstr>
      <vt:lpstr>Sense and react, sure…but how?</vt:lpstr>
      <vt:lpstr>Subsequent modules/lectures</vt:lpstr>
      <vt:lpstr>The Steady State</vt:lpstr>
      <vt:lpstr>What does efficiency look like?</vt:lpstr>
      <vt:lpstr>Steady state: Ideal goal</vt:lpstr>
      <vt:lpstr>When to send the next packet?</vt:lpstr>
      <vt:lpstr>Rationale</vt:lpstr>
      <vt:lpstr>ACK clocking: analogy</vt:lpstr>
      <vt:lpstr>ACK clocking alone can be inefficient</vt:lpstr>
      <vt:lpstr>ACK clocking alone can be inefficient</vt:lpstr>
      <vt:lpstr>Steady State of Congestion Control</vt:lpstr>
      <vt:lpstr>Getting to Steady State</vt:lpstr>
      <vt:lpstr>An example of a feedback loop</vt:lpstr>
      <vt:lpstr>The congestion control feedback loop</vt:lpstr>
      <vt:lpstr>Congestion window</vt:lpstr>
      <vt:lpstr>Interaction b/w flow &amp; congestion control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3472</cp:revision>
  <dcterms:created xsi:type="dcterms:W3CDTF">2019-01-23T03:40:12Z</dcterms:created>
  <dcterms:modified xsi:type="dcterms:W3CDTF">2022-03-11T04:00:04Z</dcterms:modified>
</cp:coreProperties>
</file>