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499" r:id="rId2"/>
    <p:sldId id="516" r:id="rId3"/>
    <p:sldId id="423" r:id="rId4"/>
    <p:sldId id="931" r:id="rId5"/>
    <p:sldId id="632" r:id="rId6"/>
    <p:sldId id="633" r:id="rId7"/>
    <p:sldId id="634" r:id="rId8"/>
    <p:sldId id="623" r:id="rId9"/>
    <p:sldId id="940" r:id="rId10"/>
    <p:sldId id="605" r:id="rId11"/>
    <p:sldId id="939" r:id="rId12"/>
    <p:sldId id="604" r:id="rId13"/>
    <p:sldId id="938" r:id="rId14"/>
    <p:sldId id="445" r:id="rId15"/>
    <p:sldId id="637" r:id="rId16"/>
    <p:sldId id="639" r:id="rId17"/>
    <p:sldId id="640" r:id="rId18"/>
    <p:sldId id="641" r:id="rId19"/>
    <p:sldId id="606" r:id="rId20"/>
    <p:sldId id="642" r:id="rId21"/>
    <p:sldId id="643" r:id="rId22"/>
    <p:sldId id="648" r:id="rId23"/>
    <p:sldId id="62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/>
    <p:restoredTop sz="94664"/>
  </p:normalViewPr>
  <p:slideViewPr>
    <p:cSldViewPr snapToGrid="0" snapToObjects="1">
      <p:cViewPr varScale="1">
        <p:scale>
          <a:sx n="138" d="100"/>
          <a:sy n="138" d="100"/>
        </p:scale>
        <p:origin x="208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312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490B-630B-7F46-B6FE-05D0FD1689A8}" type="datetimeFigureOut">
              <a:rPr lang="en-US" smtClean="0"/>
              <a:t>3/10/22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F09D5-B346-194E-BAD1-FA5CF7158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CC37-3420-4F49-8C33-4BCB3B51A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A51D8-7D8A-A547-B24D-6DD12E8CC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51904-F682-B84A-BF47-8129AB4C1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5BB43-14AB-9945-9BCA-9BC503CC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1333A-8598-4B4F-AB52-6579A2E1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6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43C6-896E-584A-A963-7E16D546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5AA53-208E-C24B-8273-CFDD1A5E7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851F6-81D0-1643-BAF0-AA0E98E0C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70A3A-9A82-3C4C-AEFA-7B416F14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61641-65CD-7949-9285-F9862F78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2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9D0A2B-7DBB-9445-8542-8AC8F7964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7F09A6-0358-8E43-A178-3CA003BDF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EA068-5062-7E4F-B99C-2CEC343EC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A096-D83E-7542-A78C-9916C369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814C3-12DF-0447-9420-294EF2C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5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A4C2-71EB-354A-A4E4-7A79F167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6FC06-E8D0-3A4C-BEE2-AA99DC38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52FB-D490-114D-8030-09CCB72C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62229-71C9-9847-AFE6-26AB269E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C6DF4-CA65-8E43-B3A5-ECEF9025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248A-A301-5341-9BAF-2DDE80F1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EDBBF-4F90-A34F-A685-DE4F29644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B94B2-28BF-6945-A21C-40A2B764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DE3C9-54E8-A94F-AD40-66CFF7B8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58432-5359-0147-8D5C-B145EE76A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FC0B-F311-BC4B-A2D1-928B3513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07925-946E-B44F-8713-0F0928FD5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72E5B-AB30-F441-99C3-073B0FE0C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D735A-AFB0-C44A-9FC0-AFD3B6C0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6E5E5-7866-8E4B-B450-B712A2F3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134CB-E65A-B242-BD74-667132F8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191B-B3D5-974E-BBCC-0A9D6A62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9E461-1B18-F04F-9E78-C3FEBD28C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1FC9F-4459-2448-8E0B-F470C373A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8D66B2-805B-A347-89AD-F16943266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48249-093E-884B-B6CE-B747B284E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2CDBF6-1121-9347-BF6B-B703CCE9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3/10/22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7F1FD6-CCAB-754B-B876-ABFCFD3D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9FA76-646A-F442-AA4F-7622918BE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6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A493-905D-7F41-8284-D8B4EC88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B5B470-4001-1843-A7E0-885C2295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3/10/22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13A0A-FB55-8649-B9A5-3E90CD8C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BD0C7-127F-CD4E-A6B8-5585A152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D34EC-7616-9043-AFD5-6B69E3B6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3/10/22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7B0C35-6B39-4749-9595-C856AFB8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FF505-CB2B-2747-B2DD-2A89C941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F38C-28DD-4A42-9056-3793483F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099AD-DABE-D64C-A905-1CF03DB10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12F0B-A50A-5B46-A535-733D69752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7C4E6-3C25-644D-80DE-2E788E62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8BFEC-CC7B-C94C-BED5-57FB1536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55941-3DC9-AB49-B0A6-6F452E06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4FD44-FAA2-E347-8F67-9E8E93EA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020F24-3635-8346-AFAC-53CE49F08D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FCCF6-452E-F34D-AD7C-72567CD4B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B2EA6-16EC-4048-B8E5-91A7889C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377BF-EE8D-7042-B5F8-CF9C0C3D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220C2-4FEF-C549-AF12-DB388DD3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2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E5AAC6-6E42-5E44-9318-18A5B93B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BE2B0-9C88-F545-A1BD-247458A50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DABF1-4F3F-744C-8157-1FC51AAF1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E603-2B12-5844-BEA7-E98E825B38C7}" type="datetimeFigureOut">
              <a:rPr lang="en-US" smtClean="0"/>
              <a:t>3/10/22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E51C6-01D3-BC48-8763-B839BC079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6E372-E70D-1E47-8FDB-0CADB973B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8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s.rutgers.edu/~sn624/352-S2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.google.com/solutions/tcp-optimization-for-network-performance-in-gcp-and-hybrid" TargetMode="External"/><Relationship Id="rId2" Type="http://schemas.openxmlformats.org/officeDocument/2006/relationships/hyperlink" Target="https://www.ibm.com/support/knowledgecenter/linuxonibm/liaag/wkvm/wkvm_c_tune_tcpip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3A6475-F152-7546-A2A3-6A39089E06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20348" y="1341783"/>
            <a:ext cx="7772400" cy="179585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a typeface="ＭＳ Ｐゴシック" charset="0"/>
                <a:cs typeface="+mj-cs"/>
              </a:rPr>
              <a:t>Flow Control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7461AD-287F-0C42-AFC6-5022951D3B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429000"/>
            <a:ext cx="9144000" cy="19829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>
                <a:ea typeface="ＭＳ Ｐゴシック" charset="0"/>
              </a:rPr>
              <a:t>Lecture 14</a:t>
            </a:r>
            <a:br>
              <a:rPr lang="en-US" sz="3200" dirty="0">
                <a:ea typeface="ＭＳ Ｐゴシック" charset="0"/>
              </a:rPr>
            </a:br>
            <a:r>
              <a:rPr lang="en-US" sz="3200" dirty="0">
                <a:ea typeface="ＭＳ Ｐゴシック" charset="0"/>
                <a:hlinkClick r:id="rId2"/>
              </a:rPr>
              <a:t>http://www.cs.rutgers.edu/~sn624/352-S22</a:t>
            </a:r>
            <a:endParaRPr lang="en-US" sz="3200" dirty="0">
              <a:ea typeface="ＭＳ Ｐゴシック" charset="0"/>
              <a:cs typeface="+mn-cs"/>
            </a:endParaRPr>
          </a:p>
          <a:p>
            <a:pPr>
              <a:defRPr/>
            </a:pPr>
            <a:r>
              <a:rPr lang="en-US" sz="3200" dirty="0">
                <a:ea typeface="ＭＳ Ｐゴシック" charset="0"/>
                <a:cs typeface="+mn-cs"/>
              </a:rPr>
              <a:t>Srinivas Narayana</a:t>
            </a:r>
          </a:p>
        </p:txBody>
      </p:sp>
      <p:sp>
        <p:nvSpPr>
          <p:cNvPr id="2052" name="Slide Number Placeholder 1">
            <a:extLst>
              <a:ext uri="{FF2B5EF4-FFF2-40B4-BE49-F238E27FC236}">
                <a16:creationId xmlns:a16="http://schemas.microsoft.com/office/drawing/2014/main" id="{D4CF2330-96EE-C641-B787-BBF6068A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rgbClr val="7F7F7F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CE658-F681-9E4A-B882-87E50170849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EBF204-951A-1944-B88D-F7620664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6" y="5773629"/>
            <a:ext cx="2853305" cy="9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564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F7A61-0EC7-244D-8DF3-F3562CE47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data to keep in flight?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CDC9F-4B9E-5C40-ABD5-44C4A027D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5032375"/>
          </a:xfrm>
        </p:spPr>
        <p:txBody>
          <a:bodyPr>
            <a:normAutofit/>
          </a:bodyPr>
          <a:lstStyle/>
          <a:p>
            <a:r>
              <a:rPr lang="en-US" dirty="0"/>
              <a:t>Challenging question! We want to increase throughput. But: </a:t>
            </a:r>
          </a:p>
          <a:p>
            <a:r>
              <a:rPr lang="en-US" dirty="0"/>
              <a:t>The receiving app must keep up: otherwise, </a:t>
            </a:r>
            <a:r>
              <a:rPr lang="en-US" dirty="0">
                <a:solidFill>
                  <a:srgbClr val="C00000"/>
                </a:solidFill>
              </a:rPr>
              <a:t>receiver socket buffer will fill up</a:t>
            </a:r>
            <a:r>
              <a:rPr lang="en-US" dirty="0"/>
              <a:t>. Once full, subsequent packets are dropped.</a:t>
            </a:r>
          </a:p>
          <a:p>
            <a:r>
              <a:rPr lang="en-US" dirty="0"/>
              <a:t>Even if receiving app is fast, there must be sufficient </a:t>
            </a:r>
            <a:r>
              <a:rPr lang="en-US" dirty="0">
                <a:solidFill>
                  <a:srgbClr val="C00000"/>
                </a:solidFill>
              </a:rPr>
              <a:t>buffering for selective repeat</a:t>
            </a:r>
            <a:r>
              <a:rPr lang="en-US" dirty="0"/>
              <a:t>, if some data is dropped/corrupted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C00000"/>
                </a:solidFill>
              </a:rPr>
              <a:t>network path </a:t>
            </a:r>
            <a:r>
              <a:rPr lang="en-US" dirty="0"/>
              <a:t>must be able to keep up.</a:t>
            </a:r>
          </a:p>
          <a:p>
            <a:r>
              <a:rPr lang="en-US" dirty="0"/>
              <a:t>We don’t want window to be so large that </a:t>
            </a:r>
            <a:r>
              <a:rPr lang="en-US" dirty="0" err="1"/>
              <a:t>pkts</a:t>
            </a:r>
            <a:r>
              <a:rPr lang="en-US" dirty="0"/>
              <a:t> dropped anyway</a:t>
            </a:r>
          </a:p>
          <a:p>
            <a:r>
              <a:rPr lang="en-US" dirty="0">
                <a:solidFill>
                  <a:srgbClr val="C00000"/>
                </a:solidFill>
              </a:rPr>
              <a:t>Challenge: The sender must figure out where the bottleneck is: receiving app? Socket buffer? A link along the network path?</a:t>
            </a:r>
          </a:p>
          <a:p>
            <a:r>
              <a:rPr lang="en-US" dirty="0"/>
              <a:t>Flow control and congestion control</a:t>
            </a:r>
          </a:p>
        </p:txBody>
      </p:sp>
    </p:spTree>
    <p:extLst>
      <p:ext uri="{BB962C8B-B14F-4D97-AF65-F5344CB8AC3E}">
        <p14:creationId xmlns:p14="http://schemas.microsoft.com/office/powerpoint/2010/main" val="1368293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DC926-E8EC-8040-A1ED-5502D9291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Control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C04FF-4F3F-B042-88B0-12BE3E02FE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AC0C3-B764-1140-A634-306A92CF8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buffers can become full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7EC44-0D94-664D-82A0-8DEC05258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6768000" cy="48696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Applications may read data slower than the sender is pushing data in</a:t>
            </a:r>
          </a:p>
          <a:p>
            <a:pPr lvl="1"/>
            <a:r>
              <a:rPr lang="en-US" dirty="0"/>
              <a:t>Example: what if an app infrequently or never calls </a:t>
            </a:r>
            <a:r>
              <a:rPr lang="en-US" sz="2000" dirty="0" err="1">
                <a:latin typeface="Courier" pitchFamily="2" charset="0"/>
              </a:rPr>
              <a:t>recv</a:t>
            </a:r>
            <a:r>
              <a:rPr lang="en-US" sz="2000" dirty="0">
                <a:latin typeface="Courier" pitchFamily="2" charset="0"/>
              </a:rPr>
              <a:t>()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r>
              <a:rPr lang="en-US" dirty="0"/>
              <a:t>There may be too much reordering or packet loss in the network</a:t>
            </a:r>
          </a:p>
          <a:p>
            <a:pPr lvl="1"/>
            <a:r>
              <a:rPr lang="en-US" dirty="0"/>
              <a:t>What if the first few bytes of a window are lost or delayed?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Receivers can only buffer so much before dropping subsequent data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75A7F05-6218-2F4E-B0A2-52595EC68266}"/>
              </a:ext>
            </a:extLst>
          </p:cNvPr>
          <p:cNvGrpSpPr/>
          <p:nvPr/>
        </p:nvGrpSpPr>
        <p:grpSpPr>
          <a:xfrm>
            <a:off x="7797543" y="1413670"/>
            <a:ext cx="3666283" cy="4787104"/>
            <a:chOff x="7797543" y="1413670"/>
            <a:chExt cx="3666283" cy="4787104"/>
          </a:xfrm>
        </p:grpSpPr>
        <p:sp>
          <p:nvSpPr>
            <p:cNvPr id="5" name="Freeform 32">
              <a:extLst>
                <a:ext uri="{FF2B5EF4-FFF2-40B4-BE49-F238E27FC236}">
                  <a16:creationId xmlns:a16="http://schemas.microsoft.com/office/drawing/2014/main" id="{0128FEF6-990F-8741-A8BB-1BABD9916E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0514" y="1413670"/>
              <a:ext cx="581025" cy="4206875"/>
            </a:xfrm>
            <a:custGeom>
              <a:avLst/>
              <a:gdLst>
                <a:gd name="T0" fmla="*/ 2147483646 w 366"/>
                <a:gd name="T1" fmla="*/ 2147483646 h 1284"/>
                <a:gd name="T2" fmla="*/ 2147483646 w 366"/>
                <a:gd name="T3" fmla="*/ 0 h 1284"/>
                <a:gd name="T4" fmla="*/ 0 w 366"/>
                <a:gd name="T5" fmla="*/ 2147483646 h 1284"/>
                <a:gd name="T6" fmla="*/ 2147483646 w 366"/>
                <a:gd name="T7" fmla="*/ 2147483646 h 1284"/>
                <a:gd name="T8" fmla="*/ 2147483646 w 366"/>
                <a:gd name="T9" fmla="*/ 2147483646 h 1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6" h="1284">
                  <a:moveTo>
                    <a:pt x="366" y="1278"/>
                  </a:moveTo>
                  <a:lnTo>
                    <a:pt x="12" y="0"/>
                  </a:lnTo>
                  <a:lnTo>
                    <a:pt x="0" y="1224"/>
                  </a:lnTo>
                  <a:lnTo>
                    <a:pt x="186" y="1284"/>
                  </a:lnTo>
                  <a:lnTo>
                    <a:pt x="366" y="1278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rgbClr val="DDDDD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6" name="Rectangle 40">
              <a:extLst>
                <a:ext uri="{FF2B5EF4-FFF2-40B4-BE49-F238E27FC236}">
                  <a16:creationId xmlns:a16="http://schemas.microsoft.com/office/drawing/2014/main" id="{1300D301-2D76-1D48-9513-E7990DC2A9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3213" y="1521619"/>
              <a:ext cx="2533650" cy="381476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7" name="Oval 31">
              <a:extLst>
                <a:ext uri="{FF2B5EF4-FFF2-40B4-BE49-F238E27FC236}">
                  <a16:creationId xmlns:a16="http://schemas.microsoft.com/office/drawing/2014/main" id="{0738687B-C28C-0844-8A6C-C7E860047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2963" y="1578769"/>
              <a:ext cx="1377950" cy="5969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Helvetica" pitchFamily="2" charset="0"/>
                </a:rPr>
                <a:t>application</a:t>
              </a:r>
            </a:p>
            <a:p>
              <a:r>
                <a:rPr lang="en-US" altLang="en-US">
                  <a:latin typeface="Helvetica" pitchFamily="2" charset="0"/>
                </a:rPr>
                <a:t>process</a:t>
              </a:r>
            </a:p>
          </p:txBody>
        </p:sp>
        <p:grpSp>
          <p:nvGrpSpPr>
            <p:cNvPr id="8" name="Group 47">
              <a:extLst>
                <a:ext uri="{FF2B5EF4-FFF2-40B4-BE49-F238E27FC236}">
                  <a16:creationId xmlns:a16="http://schemas.microsoft.com/office/drawing/2014/main" id="{6637B57F-5314-1147-8912-4B62851E7B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41189" y="2647157"/>
              <a:ext cx="1795463" cy="688975"/>
              <a:chOff x="1173" y="2345"/>
              <a:chExt cx="1131" cy="434"/>
            </a:xfrm>
          </p:grpSpPr>
          <p:sp>
            <p:nvSpPr>
              <p:cNvPr id="22" name="Rectangle 44">
                <a:extLst>
                  <a:ext uri="{FF2B5EF4-FFF2-40B4-BE49-F238E27FC236}">
                    <a16:creationId xmlns:a16="http://schemas.microsoft.com/office/drawing/2014/main" id="{B36BAEC6-6362-4A45-A5BC-CEF2F188EE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3" y="2345"/>
                <a:ext cx="1131" cy="43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Helvetica" pitchFamily="2" charset="0"/>
                </a:endParaRPr>
              </a:p>
            </p:txBody>
          </p:sp>
          <p:sp>
            <p:nvSpPr>
              <p:cNvPr id="23" name="Text Box 46">
                <a:extLst>
                  <a:ext uri="{FF2B5EF4-FFF2-40B4-BE49-F238E27FC236}">
                    <a16:creationId xmlns:a16="http://schemas.microsoft.com/office/drawing/2014/main" id="{85A99B7B-E984-BB4A-9151-C08D422A89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0" y="2368"/>
                <a:ext cx="1006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Helvetica" pitchFamily="2" charset="0"/>
                  </a:rPr>
                  <a:t>TCP socket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Helvetica" pitchFamily="2" charset="0"/>
                  </a:rPr>
                  <a:t>receiver buffers</a:t>
                </a:r>
              </a:p>
            </p:txBody>
          </p:sp>
        </p:grpSp>
        <p:sp>
          <p:nvSpPr>
            <p:cNvPr id="9" name="Oval 48">
              <a:extLst>
                <a:ext uri="{FF2B5EF4-FFF2-40B4-BE49-F238E27FC236}">
                  <a16:creationId xmlns:a16="http://schemas.microsoft.com/office/drawing/2014/main" id="{CBDD2865-8756-5E4E-8717-ABA191CF5E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09463" y="3671094"/>
              <a:ext cx="1562100" cy="5969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10" name="Text Box 64">
              <a:extLst>
                <a:ext uri="{FF2B5EF4-FFF2-40B4-BE49-F238E27FC236}">
                  <a16:creationId xmlns:a16="http://schemas.microsoft.com/office/drawing/2014/main" id="{BC8E6457-578D-6349-A1AC-BA71F4F640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12752" y="3694906"/>
              <a:ext cx="57259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latin typeface="Helvetica" pitchFamily="2" charset="0"/>
                </a:rPr>
                <a:t>TCP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latin typeface="Helvetica" pitchFamily="2" charset="0"/>
                </a:rPr>
                <a:t>code</a:t>
              </a:r>
            </a:p>
          </p:txBody>
        </p:sp>
        <p:sp>
          <p:nvSpPr>
            <p:cNvPr id="11" name="Freeform 61">
              <a:extLst>
                <a:ext uri="{FF2B5EF4-FFF2-40B4-BE49-F238E27FC236}">
                  <a16:creationId xmlns:a16="http://schemas.microsoft.com/office/drawing/2014/main" id="{3E949758-54FC-AD47-9D70-6B38C414D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9052" y="3213895"/>
              <a:ext cx="530225" cy="1616013"/>
            </a:xfrm>
            <a:custGeom>
              <a:avLst/>
              <a:gdLst>
                <a:gd name="T0" fmla="*/ 2147483646 w 412"/>
                <a:gd name="T1" fmla="*/ 2147483646 h 2005"/>
                <a:gd name="T2" fmla="*/ 2147483646 w 412"/>
                <a:gd name="T3" fmla="*/ 0 h 2005"/>
                <a:gd name="T4" fmla="*/ 2147483646 w 412"/>
                <a:gd name="T5" fmla="*/ 2147483646 h 20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2" h="2005">
                  <a:moveTo>
                    <a:pt x="56" y="2005"/>
                  </a:moveTo>
                  <a:cubicBezTo>
                    <a:pt x="80" y="1671"/>
                    <a:pt x="0" y="0"/>
                    <a:pt x="206" y="0"/>
                  </a:cubicBezTo>
                  <a:cubicBezTo>
                    <a:pt x="412" y="0"/>
                    <a:pt x="307" y="1587"/>
                    <a:pt x="334" y="2005"/>
                  </a:cubicBezTo>
                </a:path>
              </a:pathLst>
            </a:custGeom>
            <a:noFill/>
            <a:ln w="38100" cap="flat" cmpd="sng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12" name="Line 69">
              <a:extLst>
                <a:ext uri="{FF2B5EF4-FFF2-40B4-BE49-F238E27FC236}">
                  <a16:creationId xmlns:a16="http://schemas.microsoft.com/office/drawing/2014/main" id="{9DC7AF6F-7D26-1F4D-976A-4818CA7485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39563" y="2555081"/>
              <a:ext cx="25463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13" name="Freeform 63">
              <a:extLst>
                <a:ext uri="{FF2B5EF4-FFF2-40B4-BE49-F238E27FC236}">
                  <a16:creationId xmlns:a16="http://schemas.microsoft.com/office/drawing/2014/main" id="{75A994F4-EA4B-C94B-8826-6751BE30EAA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807939" y="2108994"/>
              <a:ext cx="530225" cy="595312"/>
            </a:xfrm>
            <a:custGeom>
              <a:avLst/>
              <a:gdLst>
                <a:gd name="T0" fmla="*/ 2147483646 w 412"/>
                <a:gd name="T1" fmla="*/ 2147483646 h 2005"/>
                <a:gd name="T2" fmla="*/ 2147483646 w 412"/>
                <a:gd name="T3" fmla="*/ 0 h 2005"/>
                <a:gd name="T4" fmla="*/ 2147483646 w 412"/>
                <a:gd name="T5" fmla="*/ 2147483646 h 20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2" h="2005">
                  <a:moveTo>
                    <a:pt x="56" y="2005"/>
                  </a:moveTo>
                  <a:cubicBezTo>
                    <a:pt x="80" y="1671"/>
                    <a:pt x="0" y="0"/>
                    <a:pt x="206" y="0"/>
                  </a:cubicBezTo>
                  <a:cubicBezTo>
                    <a:pt x="412" y="0"/>
                    <a:pt x="307" y="1587"/>
                    <a:pt x="334" y="2005"/>
                  </a:cubicBezTo>
                </a:path>
              </a:pathLst>
            </a:custGeom>
            <a:noFill/>
            <a:ln w="38100" cap="flat" cmpd="sng">
              <a:solidFill>
                <a:srgbClr val="CC0000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14" name="Rectangle 86">
              <a:extLst>
                <a:ext uri="{FF2B5EF4-FFF2-40B4-BE49-F238E27FC236}">
                  <a16:creationId xmlns:a16="http://schemas.microsoft.com/office/drawing/2014/main" id="{4FE364F1-C0F7-8946-96C6-C7C074044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4539" y="3415506"/>
              <a:ext cx="720725" cy="20955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15" name="Text Box 103">
              <a:extLst>
                <a:ext uri="{FF2B5EF4-FFF2-40B4-BE49-F238E27FC236}">
                  <a16:creationId xmlns:a16="http://schemas.microsoft.com/office/drawing/2014/main" id="{DF4EACDE-1219-F54D-A0D8-BBDB5AE5AB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32787" y="5800664"/>
              <a:ext cx="167738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dirty="0">
                  <a:latin typeface="Helvetica" pitchFamily="2" charset="0"/>
                </a:rPr>
                <a:t>TCP receiver</a:t>
              </a:r>
            </a:p>
          </p:txBody>
        </p:sp>
        <p:sp>
          <p:nvSpPr>
            <p:cNvPr id="16" name="Text Box 116">
              <a:extLst>
                <a:ext uri="{FF2B5EF4-FFF2-40B4-BE49-F238E27FC236}">
                  <a16:creationId xmlns:a16="http://schemas.microsoft.com/office/drawing/2014/main" id="{EC56444E-6103-D241-B201-EA75CCB3EE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7543" y="4381255"/>
              <a:ext cx="11334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latin typeface="Helvetica" pitchFamily="2" charset="0"/>
                </a:rPr>
                <a:t>from sender</a:t>
              </a:r>
            </a:p>
          </p:txBody>
        </p:sp>
        <p:grpSp>
          <p:nvGrpSpPr>
            <p:cNvPr id="17" name="Group 124">
              <a:extLst>
                <a:ext uri="{FF2B5EF4-FFF2-40B4-BE49-F238E27FC236}">
                  <a16:creationId xmlns:a16="http://schemas.microsoft.com/office/drawing/2014/main" id="{F6B3CF72-1794-D541-AB0B-F44E82A23A4D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0593876" y="4925219"/>
              <a:ext cx="869950" cy="906462"/>
              <a:chOff x="-44" y="1473"/>
              <a:chExt cx="981" cy="1105"/>
            </a:xfrm>
          </p:grpSpPr>
          <p:pic>
            <p:nvPicPr>
              <p:cNvPr id="20" name="Picture 125" descr="desktop_computer_stylized_medium">
                <a:extLst>
                  <a:ext uri="{FF2B5EF4-FFF2-40B4-BE49-F238E27FC236}">
                    <a16:creationId xmlns:a16="http://schemas.microsoft.com/office/drawing/2014/main" id="{03A397D3-9CCE-924F-B5B1-EABFC293F86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" name="Freeform 126">
                <a:extLst>
                  <a:ext uri="{FF2B5EF4-FFF2-40B4-BE49-F238E27FC236}">
                    <a16:creationId xmlns:a16="http://schemas.microsoft.com/office/drawing/2014/main" id="{33B4D953-5872-7749-9572-FD901750BAD3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497 w 356"/>
                  <a:gd name="T3" fmla="*/ 469 h 368"/>
                  <a:gd name="T4" fmla="*/ 8894 w 356"/>
                  <a:gd name="T5" fmla="*/ 9780 h 368"/>
                  <a:gd name="T6" fmla="*/ 1960 w 356"/>
                  <a:gd name="T7" fmla="*/ 1223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Helvetica" pitchFamily="2" charset="0"/>
                </a:endParaRPr>
              </a:p>
            </p:txBody>
          </p: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EB93806-B055-3947-872C-95C8667F5D02}"/>
                </a:ext>
              </a:extLst>
            </p:cNvPr>
            <p:cNvCxnSpPr/>
            <p:nvPr/>
          </p:nvCxnSpPr>
          <p:spPr>
            <a:xfrm>
              <a:off x="8899146" y="4878327"/>
              <a:ext cx="0" cy="411162"/>
            </a:xfrm>
            <a:prstGeom prst="line">
              <a:avLst/>
            </a:prstGeom>
            <a:ln w="28575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A30D8AA-5089-2B44-9D65-FA7AE3652202}"/>
                </a:ext>
              </a:extLst>
            </p:cNvPr>
            <p:cNvCxnSpPr/>
            <p:nvPr/>
          </p:nvCxnSpPr>
          <p:spPr>
            <a:xfrm>
              <a:off x="9249252" y="4866604"/>
              <a:ext cx="0" cy="411162"/>
            </a:xfrm>
            <a:prstGeom prst="line">
              <a:avLst/>
            </a:prstGeom>
            <a:ln w="28575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9033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AC0C3-B764-1140-A634-306A92CF8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Goal: avoid drops due to buffer fill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7EC44-0D94-664D-82A0-8DEC05258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6768000" cy="4885141"/>
          </a:xfrm>
        </p:spPr>
        <p:txBody>
          <a:bodyPr>
            <a:normAutofit/>
          </a:bodyPr>
          <a:lstStyle/>
          <a:p>
            <a:r>
              <a:rPr lang="en-US" dirty="0"/>
              <a:t>Have a TCP sender only send as much as the </a:t>
            </a:r>
            <a:r>
              <a:rPr lang="en-US" dirty="0">
                <a:solidFill>
                  <a:srgbClr val="C00000"/>
                </a:solidFill>
              </a:rPr>
              <a:t>free buffer space </a:t>
            </a:r>
            <a:r>
              <a:rPr lang="en-US" dirty="0"/>
              <a:t>available at the receiver. </a:t>
            </a:r>
          </a:p>
          <a:p>
            <a:r>
              <a:rPr lang="en-US" i="1" dirty="0"/>
              <a:t>Amount of free buffer varies over time!</a:t>
            </a:r>
          </a:p>
          <a:p>
            <a:r>
              <a:rPr lang="en-US" dirty="0"/>
              <a:t>TCP implements </a:t>
            </a:r>
            <a:r>
              <a:rPr lang="en-US" dirty="0">
                <a:solidFill>
                  <a:srgbClr val="C00000"/>
                </a:solidFill>
              </a:rPr>
              <a:t>flow control</a:t>
            </a:r>
          </a:p>
          <a:p>
            <a:r>
              <a:rPr lang="en-US" dirty="0"/>
              <a:t>Receiver’s ACK contains the amount of data the sender can transmit without running out the receiver’s socket buffer</a:t>
            </a:r>
          </a:p>
          <a:p>
            <a:r>
              <a:rPr lang="en-US" dirty="0"/>
              <a:t>This number is called the </a:t>
            </a:r>
            <a:r>
              <a:rPr lang="en-US" dirty="0">
                <a:solidFill>
                  <a:srgbClr val="C00000"/>
                </a:solidFill>
              </a:rPr>
              <a:t>advertised window size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75A7F05-6218-2F4E-B0A2-52595EC68266}"/>
              </a:ext>
            </a:extLst>
          </p:cNvPr>
          <p:cNvGrpSpPr/>
          <p:nvPr/>
        </p:nvGrpSpPr>
        <p:grpSpPr>
          <a:xfrm>
            <a:off x="7797543" y="1413670"/>
            <a:ext cx="3666283" cy="4787104"/>
            <a:chOff x="7797543" y="1413670"/>
            <a:chExt cx="3666283" cy="4787104"/>
          </a:xfrm>
        </p:grpSpPr>
        <p:sp>
          <p:nvSpPr>
            <p:cNvPr id="5" name="Freeform 32">
              <a:extLst>
                <a:ext uri="{FF2B5EF4-FFF2-40B4-BE49-F238E27FC236}">
                  <a16:creationId xmlns:a16="http://schemas.microsoft.com/office/drawing/2014/main" id="{0128FEF6-990F-8741-A8BB-1BABD9916E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0514" y="1413670"/>
              <a:ext cx="581025" cy="4206875"/>
            </a:xfrm>
            <a:custGeom>
              <a:avLst/>
              <a:gdLst>
                <a:gd name="T0" fmla="*/ 2147483646 w 366"/>
                <a:gd name="T1" fmla="*/ 2147483646 h 1284"/>
                <a:gd name="T2" fmla="*/ 2147483646 w 366"/>
                <a:gd name="T3" fmla="*/ 0 h 1284"/>
                <a:gd name="T4" fmla="*/ 0 w 366"/>
                <a:gd name="T5" fmla="*/ 2147483646 h 1284"/>
                <a:gd name="T6" fmla="*/ 2147483646 w 366"/>
                <a:gd name="T7" fmla="*/ 2147483646 h 1284"/>
                <a:gd name="T8" fmla="*/ 2147483646 w 366"/>
                <a:gd name="T9" fmla="*/ 2147483646 h 1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6" h="1284">
                  <a:moveTo>
                    <a:pt x="366" y="1278"/>
                  </a:moveTo>
                  <a:lnTo>
                    <a:pt x="12" y="0"/>
                  </a:lnTo>
                  <a:lnTo>
                    <a:pt x="0" y="1224"/>
                  </a:lnTo>
                  <a:lnTo>
                    <a:pt x="186" y="1284"/>
                  </a:lnTo>
                  <a:lnTo>
                    <a:pt x="366" y="1278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rgbClr val="DDDDD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6" name="Rectangle 40">
              <a:extLst>
                <a:ext uri="{FF2B5EF4-FFF2-40B4-BE49-F238E27FC236}">
                  <a16:creationId xmlns:a16="http://schemas.microsoft.com/office/drawing/2014/main" id="{1300D301-2D76-1D48-9513-E7990DC2A9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3213" y="1521619"/>
              <a:ext cx="2533650" cy="381476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7" name="Oval 31">
              <a:extLst>
                <a:ext uri="{FF2B5EF4-FFF2-40B4-BE49-F238E27FC236}">
                  <a16:creationId xmlns:a16="http://schemas.microsoft.com/office/drawing/2014/main" id="{0738687B-C28C-0844-8A6C-C7E860047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2963" y="1578769"/>
              <a:ext cx="1377950" cy="5969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Helvetica" pitchFamily="2" charset="0"/>
                </a:rPr>
                <a:t>application</a:t>
              </a:r>
            </a:p>
            <a:p>
              <a:r>
                <a:rPr lang="en-US" altLang="en-US">
                  <a:latin typeface="Helvetica" pitchFamily="2" charset="0"/>
                </a:rPr>
                <a:t>process</a:t>
              </a:r>
            </a:p>
          </p:txBody>
        </p:sp>
        <p:grpSp>
          <p:nvGrpSpPr>
            <p:cNvPr id="8" name="Group 47">
              <a:extLst>
                <a:ext uri="{FF2B5EF4-FFF2-40B4-BE49-F238E27FC236}">
                  <a16:creationId xmlns:a16="http://schemas.microsoft.com/office/drawing/2014/main" id="{6637B57F-5314-1147-8912-4B62851E7B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41189" y="2647157"/>
              <a:ext cx="1795463" cy="688975"/>
              <a:chOff x="1173" y="2345"/>
              <a:chExt cx="1131" cy="434"/>
            </a:xfrm>
          </p:grpSpPr>
          <p:sp>
            <p:nvSpPr>
              <p:cNvPr id="22" name="Rectangle 44">
                <a:extLst>
                  <a:ext uri="{FF2B5EF4-FFF2-40B4-BE49-F238E27FC236}">
                    <a16:creationId xmlns:a16="http://schemas.microsoft.com/office/drawing/2014/main" id="{B36BAEC6-6362-4A45-A5BC-CEF2F188EE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3" y="2345"/>
                <a:ext cx="1131" cy="43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 algn="ctr"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Helvetica" pitchFamily="2" charset="0"/>
                </a:endParaRPr>
              </a:p>
            </p:txBody>
          </p:sp>
          <p:sp>
            <p:nvSpPr>
              <p:cNvPr id="23" name="Text Box 46">
                <a:extLst>
                  <a:ext uri="{FF2B5EF4-FFF2-40B4-BE49-F238E27FC236}">
                    <a16:creationId xmlns:a16="http://schemas.microsoft.com/office/drawing/2014/main" id="{85A99B7B-E984-BB4A-9151-C08D422A89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0" y="2368"/>
                <a:ext cx="1006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Helvetica" pitchFamily="2" charset="0"/>
                  </a:rPr>
                  <a:t>TCP socket</a:t>
                </a:r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600">
                    <a:latin typeface="Helvetica" pitchFamily="2" charset="0"/>
                  </a:rPr>
                  <a:t>receiver buffers</a:t>
                </a:r>
              </a:p>
            </p:txBody>
          </p:sp>
        </p:grpSp>
        <p:sp>
          <p:nvSpPr>
            <p:cNvPr id="9" name="Oval 48">
              <a:extLst>
                <a:ext uri="{FF2B5EF4-FFF2-40B4-BE49-F238E27FC236}">
                  <a16:creationId xmlns:a16="http://schemas.microsoft.com/office/drawing/2014/main" id="{CBDD2865-8756-5E4E-8717-ABA191CF5E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09463" y="3671094"/>
              <a:ext cx="1562100" cy="5969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10" name="Text Box 64">
              <a:extLst>
                <a:ext uri="{FF2B5EF4-FFF2-40B4-BE49-F238E27FC236}">
                  <a16:creationId xmlns:a16="http://schemas.microsoft.com/office/drawing/2014/main" id="{BC8E6457-578D-6349-A1AC-BA71F4F640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12752" y="3694906"/>
              <a:ext cx="57259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latin typeface="Helvetica" pitchFamily="2" charset="0"/>
                </a:rPr>
                <a:t>TCP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latin typeface="Helvetica" pitchFamily="2" charset="0"/>
                </a:rPr>
                <a:t>code</a:t>
              </a:r>
            </a:p>
          </p:txBody>
        </p:sp>
        <p:sp>
          <p:nvSpPr>
            <p:cNvPr id="11" name="Freeform 61">
              <a:extLst>
                <a:ext uri="{FF2B5EF4-FFF2-40B4-BE49-F238E27FC236}">
                  <a16:creationId xmlns:a16="http://schemas.microsoft.com/office/drawing/2014/main" id="{3E949758-54FC-AD47-9D70-6B38C414D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9052" y="3213895"/>
              <a:ext cx="530225" cy="1616013"/>
            </a:xfrm>
            <a:custGeom>
              <a:avLst/>
              <a:gdLst>
                <a:gd name="T0" fmla="*/ 2147483646 w 412"/>
                <a:gd name="T1" fmla="*/ 2147483646 h 2005"/>
                <a:gd name="T2" fmla="*/ 2147483646 w 412"/>
                <a:gd name="T3" fmla="*/ 0 h 2005"/>
                <a:gd name="T4" fmla="*/ 2147483646 w 412"/>
                <a:gd name="T5" fmla="*/ 2147483646 h 20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2" h="2005">
                  <a:moveTo>
                    <a:pt x="56" y="2005"/>
                  </a:moveTo>
                  <a:cubicBezTo>
                    <a:pt x="80" y="1671"/>
                    <a:pt x="0" y="0"/>
                    <a:pt x="206" y="0"/>
                  </a:cubicBezTo>
                  <a:cubicBezTo>
                    <a:pt x="412" y="0"/>
                    <a:pt x="307" y="1587"/>
                    <a:pt x="334" y="2005"/>
                  </a:cubicBezTo>
                </a:path>
              </a:pathLst>
            </a:custGeom>
            <a:noFill/>
            <a:ln w="38100" cap="flat" cmpd="sng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12" name="Line 69">
              <a:extLst>
                <a:ext uri="{FF2B5EF4-FFF2-40B4-BE49-F238E27FC236}">
                  <a16:creationId xmlns:a16="http://schemas.microsoft.com/office/drawing/2014/main" id="{9DC7AF6F-7D26-1F4D-976A-4818CA7485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39563" y="2555081"/>
              <a:ext cx="25463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13" name="Freeform 63">
              <a:extLst>
                <a:ext uri="{FF2B5EF4-FFF2-40B4-BE49-F238E27FC236}">
                  <a16:creationId xmlns:a16="http://schemas.microsoft.com/office/drawing/2014/main" id="{75A994F4-EA4B-C94B-8826-6751BE30EAA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807939" y="2108994"/>
              <a:ext cx="530225" cy="595312"/>
            </a:xfrm>
            <a:custGeom>
              <a:avLst/>
              <a:gdLst>
                <a:gd name="T0" fmla="*/ 2147483646 w 412"/>
                <a:gd name="T1" fmla="*/ 2147483646 h 2005"/>
                <a:gd name="T2" fmla="*/ 2147483646 w 412"/>
                <a:gd name="T3" fmla="*/ 0 h 2005"/>
                <a:gd name="T4" fmla="*/ 2147483646 w 412"/>
                <a:gd name="T5" fmla="*/ 2147483646 h 20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2" h="2005">
                  <a:moveTo>
                    <a:pt x="56" y="2005"/>
                  </a:moveTo>
                  <a:cubicBezTo>
                    <a:pt x="80" y="1671"/>
                    <a:pt x="0" y="0"/>
                    <a:pt x="206" y="0"/>
                  </a:cubicBezTo>
                  <a:cubicBezTo>
                    <a:pt x="412" y="0"/>
                    <a:pt x="307" y="1587"/>
                    <a:pt x="334" y="2005"/>
                  </a:cubicBezTo>
                </a:path>
              </a:pathLst>
            </a:custGeom>
            <a:noFill/>
            <a:ln w="38100" cap="flat" cmpd="sng">
              <a:solidFill>
                <a:srgbClr val="CC0000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  <p:sp>
          <p:nvSpPr>
            <p:cNvPr id="14" name="Rectangle 86">
              <a:extLst>
                <a:ext uri="{FF2B5EF4-FFF2-40B4-BE49-F238E27FC236}">
                  <a16:creationId xmlns:a16="http://schemas.microsoft.com/office/drawing/2014/main" id="{4FE364F1-C0F7-8946-96C6-C7C074044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4539" y="3415506"/>
              <a:ext cx="720725" cy="20955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15" name="Text Box 103">
              <a:extLst>
                <a:ext uri="{FF2B5EF4-FFF2-40B4-BE49-F238E27FC236}">
                  <a16:creationId xmlns:a16="http://schemas.microsoft.com/office/drawing/2014/main" id="{DF4EACDE-1219-F54D-A0D8-BBDB5AE5AB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7543" y="5800664"/>
              <a:ext cx="274786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dirty="0">
                  <a:latin typeface="Helvetica" pitchFamily="2" charset="0"/>
                </a:rPr>
                <a:t>receiver protocol stack</a:t>
              </a:r>
            </a:p>
          </p:txBody>
        </p:sp>
        <p:sp>
          <p:nvSpPr>
            <p:cNvPr id="16" name="Text Box 116">
              <a:extLst>
                <a:ext uri="{FF2B5EF4-FFF2-40B4-BE49-F238E27FC236}">
                  <a16:creationId xmlns:a16="http://schemas.microsoft.com/office/drawing/2014/main" id="{EC56444E-6103-D241-B201-EA75CCB3EE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7543" y="4381255"/>
              <a:ext cx="11334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latin typeface="Helvetica" pitchFamily="2" charset="0"/>
                </a:rPr>
                <a:t>from sender</a:t>
              </a:r>
            </a:p>
          </p:txBody>
        </p:sp>
        <p:grpSp>
          <p:nvGrpSpPr>
            <p:cNvPr id="17" name="Group 124">
              <a:extLst>
                <a:ext uri="{FF2B5EF4-FFF2-40B4-BE49-F238E27FC236}">
                  <a16:creationId xmlns:a16="http://schemas.microsoft.com/office/drawing/2014/main" id="{F6B3CF72-1794-D541-AB0B-F44E82A23A4D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0593876" y="4925219"/>
              <a:ext cx="869950" cy="906462"/>
              <a:chOff x="-44" y="1473"/>
              <a:chExt cx="981" cy="1105"/>
            </a:xfrm>
          </p:grpSpPr>
          <p:pic>
            <p:nvPicPr>
              <p:cNvPr id="20" name="Picture 125" descr="desktop_computer_stylized_medium">
                <a:extLst>
                  <a:ext uri="{FF2B5EF4-FFF2-40B4-BE49-F238E27FC236}">
                    <a16:creationId xmlns:a16="http://schemas.microsoft.com/office/drawing/2014/main" id="{03A397D3-9CCE-924F-B5B1-EABFC293F86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" name="Freeform 126">
                <a:extLst>
                  <a:ext uri="{FF2B5EF4-FFF2-40B4-BE49-F238E27FC236}">
                    <a16:creationId xmlns:a16="http://schemas.microsoft.com/office/drawing/2014/main" id="{33B4D953-5872-7749-9572-FD901750BAD3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497 w 356"/>
                  <a:gd name="T3" fmla="*/ 469 h 368"/>
                  <a:gd name="T4" fmla="*/ 8894 w 356"/>
                  <a:gd name="T5" fmla="*/ 9780 h 368"/>
                  <a:gd name="T6" fmla="*/ 1960 w 356"/>
                  <a:gd name="T7" fmla="*/ 1223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Helvetica" pitchFamily="2" charset="0"/>
                </a:endParaRPr>
              </a:p>
            </p:txBody>
          </p: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EB93806-B055-3947-872C-95C8667F5D02}"/>
                </a:ext>
              </a:extLst>
            </p:cNvPr>
            <p:cNvCxnSpPr/>
            <p:nvPr/>
          </p:nvCxnSpPr>
          <p:spPr>
            <a:xfrm>
              <a:off x="8899146" y="4878327"/>
              <a:ext cx="0" cy="411162"/>
            </a:xfrm>
            <a:prstGeom prst="line">
              <a:avLst/>
            </a:prstGeom>
            <a:ln w="28575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A30D8AA-5089-2B44-9D65-FA7AE3652202}"/>
                </a:ext>
              </a:extLst>
            </p:cNvPr>
            <p:cNvCxnSpPr/>
            <p:nvPr/>
          </p:nvCxnSpPr>
          <p:spPr>
            <a:xfrm>
              <a:off x="9249252" y="4866604"/>
              <a:ext cx="0" cy="411162"/>
            </a:xfrm>
            <a:prstGeom prst="line">
              <a:avLst/>
            </a:prstGeom>
            <a:ln w="28575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1892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14D98-C012-6348-941F-4950ED917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control in TCP headers</a:t>
            </a:r>
          </a:p>
        </p:txBody>
      </p:sp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C245DA3D-3A41-754E-A233-3179733114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784" y="1493532"/>
            <a:ext cx="7990431" cy="5364468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04E2B02E-DB82-ED4E-8906-F19952E9544B}"/>
              </a:ext>
            </a:extLst>
          </p:cNvPr>
          <p:cNvSpPr/>
          <p:nvPr/>
        </p:nvSpPr>
        <p:spPr>
          <a:xfrm>
            <a:off x="6989736" y="3564610"/>
            <a:ext cx="1766806" cy="743919"/>
          </a:xfrm>
          <a:prstGeom prst="ellipse">
            <a:avLst/>
          </a:prstGeom>
          <a:noFill/>
          <a:ln w="101600">
            <a:solidFill>
              <a:srgbClr val="C00000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655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C2C0C-85FF-6741-9D81-3E811B72F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flow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D5C78-2871-824A-8A15-6BB75A7B1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7593981" cy="4351338"/>
          </a:xfrm>
        </p:spPr>
        <p:txBody>
          <a:bodyPr/>
          <a:lstStyle/>
          <a:p>
            <a:r>
              <a:rPr lang="en-US" dirty="0"/>
              <a:t>Receiver </a:t>
            </a:r>
            <a:r>
              <a:rPr lang="en-US" dirty="0">
                <a:solidFill>
                  <a:srgbClr val="C00000"/>
                </a:solidFill>
              </a:rPr>
              <a:t>advertises</a:t>
            </a:r>
            <a:r>
              <a:rPr lang="en-US" dirty="0"/>
              <a:t> to sender (in </a:t>
            </a:r>
            <a:r>
              <a:rPr lang="en-US"/>
              <a:t>the ACK) how </a:t>
            </a:r>
            <a:r>
              <a:rPr lang="en-US" dirty="0"/>
              <a:t>much free buffer </a:t>
            </a:r>
            <a:r>
              <a:rPr lang="en-US"/>
              <a:t>is available</a:t>
            </a: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F540A6C-4306-5148-AD49-1B9B64483061}"/>
              </a:ext>
            </a:extLst>
          </p:cNvPr>
          <p:cNvCxnSpPr/>
          <p:nvPr/>
        </p:nvCxnSpPr>
        <p:spPr>
          <a:xfrm>
            <a:off x="8670235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33E8087-DAD0-7247-8D55-CB5BA5BA0810}"/>
              </a:ext>
            </a:extLst>
          </p:cNvPr>
          <p:cNvCxnSpPr/>
          <p:nvPr/>
        </p:nvCxnSpPr>
        <p:spPr>
          <a:xfrm>
            <a:off x="11579087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F02DEF6-EA02-E44E-9F8B-95CE7AF49857}"/>
              </a:ext>
            </a:extLst>
          </p:cNvPr>
          <p:cNvCxnSpPr>
            <a:cxnSpLocks/>
          </p:cNvCxnSpPr>
          <p:nvPr/>
        </p:nvCxnSpPr>
        <p:spPr>
          <a:xfrm>
            <a:off x="8842514" y="2464411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3C2F01C-BFC4-8440-8F8D-9271684AB008}"/>
              </a:ext>
            </a:extLst>
          </p:cNvPr>
          <p:cNvSpPr txBox="1"/>
          <p:nvPr/>
        </p:nvSpPr>
        <p:spPr>
          <a:xfrm>
            <a:off x="8555109" y="1726318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314DCC-5A6E-124C-9B79-E962A8E8A1A8}"/>
              </a:ext>
            </a:extLst>
          </p:cNvPr>
          <p:cNvSpPr txBox="1"/>
          <p:nvPr/>
        </p:nvSpPr>
        <p:spPr>
          <a:xfrm>
            <a:off x="1031219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5E049D1-177A-1346-9DDE-A78C19087B7B}"/>
              </a:ext>
            </a:extLst>
          </p:cNvPr>
          <p:cNvCxnSpPr>
            <a:cxnSpLocks/>
          </p:cNvCxnSpPr>
          <p:nvPr/>
        </p:nvCxnSpPr>
        <p:spPr>
          <a:xfrm flipH="1">
            <a:off x="8767376" y="3199761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6B2D0A5-3B7C-0848-8DDB-38A6042A721B}"/>
              </a:ext>
            </a:extLst>
          </p:cNvPr>
          <p:cNvCxnSpPr>
            <a:cxnSpLocks/>
          </p:cNvCxnSpPr>
          <p:nvPr/>
        </p:nvCxnSpPr>
        <p:spPr>
          <a:xfrm>
            <a:off x="8854911" y="4533304"/>
            <a:ext cx="2602145" cy="1161785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B760DA6-C0BF-BB49-8035-0D57679B14BA}"/>
              </a:ext>
            </a:extLst>
          </p:cNvPr>
          <p:cNvCxnSpPr>
            <a:cxnSpLocks/>
          </p:cNvCxnSpPr>
          <p:nvPr/>
        </p:nvCxnSpPr>
        <p:spPr>
          <a:xfrm>
            <a:off x="8825379" y="2669926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40EDDCF-62BC-1F42-B9DC-57A3228A8C65}"/>
              </a:ext>
            </a:extLst>
          </p:cNvPr>
          <p:cNvCxnSpPr>
            <a:cxnSpLocks/>
          </p:cNvCxnSpPr>
          <p:nvPr/>
        </p:nvCxnSpPr>
        <p:spPr>
          <a:xfrm>
            <a:off x="8825379" y="3160985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3C88C55-0D77-C040-AEE0-8442127B9379}"/>
              </a:ext>
            </a:extLst>
          </p:cNvPr>
          <p:cNvCxnSpPr>
            <a:cxnSpLocks/>
          </p:cNvCxnSpPr>
          <p:nvPr/>
        </p:nvCxnSpPr>
        <p:spPr>
          <a:xfrm flipH="1">
            <a:off x="8749154" y="2993940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F65AA92-A9DB-0047-BEFF-736FD9C3BB33}"/>
              </a:ext>
            </a:extLst>
          </p:cNvPr>
          <p:cNvCxnSpPr>
            <a:cxnSpLocks/>
          </p:cNvCxnSpPr>
          <p:nvPr/>
        </p:nvCxnSpPr>
        <p:spPr>
          <a:xfrm flipH="1">
            <a:off x="8789766" y="3737093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942F710-583E-0744-819F-6381322C5E20}"/>
              </a:ext>
            </a:extLst>
          </p:cNvPr>
          <p:cNvSpPr txBox="1"/>
          <p:nvPr/>
        </p:nvSpPr>
        <p:spPr>
          <a:xfrm>
            <a:off x="9495529" y="220494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EEA8E1-85A0-1B42-8A26-89F10A89D7DC}"/>
              </a:ext>
            </a:extLst>
          </p:cNvPr>
          <p:cNvSpPr txBox="1"/>
          <p:nvPr/>
        </p:nvSpPr>
        <p:spPr>
          <a:xfrm>
            <a:off x="9700593" y="250498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4ACFC2-6349-CE44-9D95-B84F9CEA32A8}"/>
              </a:ext>
            </a:extLst>
          </p:cNvPr>
          <p:cNvSpPr txBox="1"/>
          <p:nvPr/>
        </p:nvSpPr>
        <p:spPr>
          <a:xfrm>
            <a:off x="9915028" y="2787949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767C3E-DE9A-C445-A4F3-C3FDC7B7177E}"/>
              </a:ext>
            </a:extLst>
          </p:cNvPr>
          <p:cNvSpPr txBox="1"/>
          <p:nvPr/>
        </p:nvSpPr>
        <p:spPr>
          <a:xfrm>
            <a:off x="10141626" y="308611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4F7E91-73B6-144F-8B0D-0CE3CAAC4B9A}"/>
              </a:ext>
            </a:extLst>
          </p:cNvPr>
          <p:cNvSpPr txBox="1"/>
          <p:nvPr/>
        </p:nvSpPr>
        <p:spPr>
          <a:xfrm>
            <a:off x="9910512" y="333199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46130E-9103-AC42-BBB7-DC1677AD7A01}"/>
              </a:ext>
            </a:extLst>
          </p:cNvPr>
          <p:cNvSpPr txBox="1"/>
          <p:nvPr/>
        </p:nvSpPr>
        <p:spPr>
          <a:xfrm>
            <a:off x="9740002" y="3630157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43358C-EFCA-F144-AE81-C1E990600A14}"/>
              </a:ext>
            </a:extLst>
          </p:cNvPr>
          <p:cNvSpPr txBox="1"/>
          <p:nvPr/>
        </p:nvSpPr>
        <p:spPr>
          <a:xfrm>
            <a:off x="9370604" y="442513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1AA83A-A3FA-E740-AD05-97D4E7836FCD}"/>
              </a:ext>
            </a:extLst>
          </p:cNvPr>
          <p:cNvSpPr txBox="1"/>
          <p:nvPr/>
        </p:nvSpPr>
        <p:spPr>
          <a:xfrm>
            <a:off x="10242162" y="4715350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5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1D0CC03-EB8C-0C41-9FE9-75F7E5874479}"/>
              </a:ext>
            </a:extLst>
          </p:cNvPr>
          <p:cNvCxnSpPr>
            <a:cxnSpLocks/>
          </p:cNvCxnSpPr>
          <p:nvPr/>
        </p:nvCxnSpPr>
        <p:spPr>
          <a:xfrm flipH="1">
            <a:off x="8795152" y="3428469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539D369-D480-B449-B94E-207392E4E014}"/>
              </a:ext>
            </a:extLst>
          </p:cNvPr>
          <p:cNvSpPr txBox="1"/>
          <p:nvPr/>
        </p:nvSpPr>
        <p:spPr>
          <a:xfrm>
            <a:off x="9543069" y="3967318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3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936306A-F4EF-6640-AD27-0B3D2471D3F4}"/>
              </a:ext>
            </a:extLst>
          </p:cNvPr>
          <p:cNvCxnSpPr>
            <a:cxnSpLocks/>
          </p:cNvCxnSpPr>
          <p:nvPr/>
        </p:nvCxnSpPr>
        <p:spPr>
          <a:xfrm>
            <a:off x="8825763" y="2914353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8" name="Picture 107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D2B18033-5BF3-EC4F-83C8-9F50686E65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0683" y="2918632"/>
            <a:ext cx="5054308" cy="3393268"/>
          </a:xfrm>
          <a:prstGeom prst="rect">
            <a:avLst/>
          </a:prstGeom>
        </p:spPr>
      </p:pic>
      <p:sp>
        <p:nvSpPr>
          <p:cNvPr id="109" name="Oval 108">
            <a:extLst>
              <a:ext uri="{FF2B5EF4-FFF2-40B4-BE49-F238E27FC236}">
                <a16:creationId xmlns:a16="http://schemas.microsoft.com/office/drawing/2014/main" id="{4B6914CD-3D4E-1245-B8D7-95BB99E7F2C6}"/>
              </a:ext>
            </a:extLst>
          </p:cNvPr>
          <p:cNvSpPr/>
          <p:nvPr/>
        </p:nvSpPr>
        <p:spPr>
          <a:xfrm>
            <a:off x="5240091" y="4091822"/>
            <a:ext cx="1067719" cy="794978"/>
          </a:xfrm>
          <a:prstGeom prst="ellipse">
            <a:avLst/>
          </a:prstGeom>
          <a:noFill/>
          <a:ln w="101600">
            <a:solidFill>
              <a:srgbClr val="C00000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16E631B7-7B2B-1B41-BBBC-CAE642A68429}"/>
              </a:ext>
            </a:extLst>
          </p:cNvPr>
          <p:cNvCxnSpPr>
            <a:cxnSpLocks/>
          </p:cNvCxnSpPr>
          <p:nvPr/>
        </p:nvCxnSpPr>
        <p:spPr>
          <a:xfrm flipH="1" flipV="1">
            <a:off x="6480275" y="4715350"/>
            <a:ext cx="2070933" cy="56110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429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C2C0C-85FF-6741-9D81-3E811B72F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flow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D5C78-2871-824A-8A15-6BB75A7B1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7593981" cy="4351338"/>
          </a:xfrm>
        </p:spPr>
        <p:txBody>
          <a:bodyPr/>
          <a:lstStyle/>
          <a:p>
            <a:r>
              <a:rPr lang="en-US" dirty="0"/>
              <a:t>Subsequently, the sender’s sliding window cannot be larger than this value</a:t>
            </a:r>
          </a:p>
          <a:p>
            <a:r>
              <a:rPr lang="en-US" dirty="0"/>
              <a:t>Restriction on new sequence numbers that can be transmitted</a:t>
            </a:r>
          </a:p>
          <a:p>
            <a:r>
              <a:rPr lang="en-US" dirty="0"/>
              <a:t>== restriction on sending rate!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F540A6C-4306-5148-AD49-1B9B64483061}"/>
              </a:ext>
            </a:extLst>
          </p:cNvPr>
          <p:cNvCxnSpPr/>
          <p:nvPr/>
        </p:nvCxnSpPr>
        <p:spPr>
          <a:xfrm>
            <a:off x="8670235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33E8087-DAD0-7247-8D55-CB5BA5BA0810}"/>
              </a:ext>
            </a:extLst>
          </p:cNvPr>
          <p:cNvCxnSpPr/>
          <p:nvPr/>
        </p:nvCxnSpPr>
        <p:spPr>
          <a:xfrm>
            <a:off x="11579087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F02DEF6-EA02-E44E-9F8B-95CE7AF49857}"/>
              </a:ext>
            </a:extLst>
          </p:cNvPr>
          <p:cNvCxnSpPr>
            <a:cxnSpLocks/>
          </p:cNvCxnSpPr>
          <p:nvPr/>
        </p:nvCxnSpPr>
        <p:spPr>
          <a:xfrm>
            <a:off x="8842514" y="2464411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3C2F01C-BFC4-8440-8F8D-9271684AB008}"/>
              </a:ext>
            </a:extLst>
          </p:cNvPr>
          <p:cNvSpPr txBox="1"/>
          <p:nvPr/>
        </p:nvSpPr>
        <p:spPr>
          <a:xfrm>
            <a:off x="8555109" y="1726318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314DCC-5A6E-124C-9B79-E962A8E8A1A8}"/>
              </a:ext>
            </a:extLst>
          </p:cNvPr>
          <p:cNvSpPr txBox="1"/>
          <p:nvPr/>
        </p:nvSpPr>
        <p:spPr>
          <a:xfrm>
            <a:off x="1031219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5E049D1-177A-1346-9DDE-A78C19087B7B}"/>
              </a:ext>
            </a:extLst>
          </p:cNvPr>
          <p:cNvCxnSpPr>
            <a:cxnSpLocks/>
          </p:cNvCxnSpPr>
          <p:nvPr/>
        </p:nvCxnSpPr>
        <p:spPr>
          <a:xfrm flipH="1">
            <a:off x="8767376" y="3199761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6B2D0A5-3B7C-0848-8DDB-38A6042A721B}"/>
              </a:ext>
            </a:extLst>
          </p:cNvPr>
          <p:cNvCxnSpPr>
            <a:cxnSpLocks/>
          </p:cNvCxnSpPr>
          <p:nvPr/>
        </p:nvCxnSpPr>
        <p:spPr>
          <a:xfrm>
            <a:off x="8854911" y="4533304"/>
            <a:ext cx="2602145" cy="1161785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B760DA6-C0BF-BB49-8035-0D57679B14BA}"/>
              </a:ext>
            </a:extLst>
          </p:cNvPr>
          <p:cNvCxnSpPr>
            <a:cxnSpLocks/>
          </p:cNvCxnSpPr>
          <p:nvPr/>
        </p:nvCxnSpPr>
        <p:spPr>
          <a:xfrm>
            <a:off x="8825379" y="2669926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40EDDCF-62BC-1F42-B9DC-57A3228A8C65}"/>
              </a:ext>
            </a:extLst>
          </p:cNvPr>
          <p:cNvCxnSpPr>
            <a:cxnSpLocks/>
          </p:cNvCxnSpPr>
          <p:nvPr/>
        </p:nvCxnSpPr>
        <p:spPr>
          <a:xfrm>
            <a:off x="8825379" y="3160985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3C88C55-0D77-C040-AEE0-8442127B9379}"/>
              </a:ext>
            </a:extLst>
          </p:cNvPr>
          <p:cNvCxnSpPr>
            <a:cxnSpLocks/>
          </p:cNvCxnSpPr>
          <p:nvPr/>
        </p:nvCxnSpPr>
        <p:spPr>
          <a:xfrm flipH="1">
            <a:off x="8749154" y="2993940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F65AA92-A9DB-0047-BEFF-736FD9C3BB33}"/>
              </a:ext>
            </a:extLst>
          </p:cNvPr>
          <p:cNvCxnSpPr>
            <a:cxnSpLocks/>
          </p:cNvCxnSpPr>
          <p:nvPr/>
        </p:nvCxnSpPr>
        <p:spPr>
          <a:xfrm flipH="1">
            <a:off x="8789766" y="3737093"/>
            <a:ext cx="2604646" cy="1539364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942F710-583E-0744-819F-6381322C5E20}"/>
              </a:ext>
            </a:extLst>
          </p:cNvPr>
          <p:cNvSpPr txBox="1"/>
          <p:nvPr/>
        </p:nvSpPr>
        <p:spPr>
          <a:xfrm>
            <a:off x="9495529" y="220494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EEA8E1-85A0-1B42-8A26-89F10A89D7DC}"/>
              </a:ext>
            </a:extLst>
          </p:cNvPr>
          <p:cNvSpPr txBox="1"/>
          <p:nvPr/>
        </p:nvSpPr>
        <p:spPr>
          <a:xfrm>
            <a:off x="9700593" y="250498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4ACFC2-6349-CE44-9D95-B84F9CEA32A8}"/>
              </a:ext>
            </a:extLst>
          </p:cNvPr>
          <p:cNvSpPr txBox="1"/>
          <p:nvPr/>
        </p:nvSpPr>
        <p:spPr>
          <a:xfrm>
            <a:off x="9915028" y="2787949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767C3E-DE9A-C445-A4F3-C3FDC7B7177E}"/>
              </a:ext>
            </a:extLst>
          </p:cNvPr>
          <p:cNvSpPr txBox="1"/>
          <p:nvPr/>
        </p:nvSpPr>
        <p:spPr>
          <a:xfrm>
            <a:off x="10141626" y="308611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4F7E91-73B6-144F-8B0D-0CE3CAAC4B9A}"/>
              </a:ext>
            </a:extLst>
          </p:cNvPr>
          <p:cNvSpPr txBox="1"/>
          <p:nvPr/>
        </p:nvSpPr>
        <p:spPr>
          <a:xfrm>
            <a:off x="9910512" y="333199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46130E-9103-AC42-BBB7-DC1677AD7A01}"/>
              </a:ext>
            </a:extLst>
          </p:cNvPr>
          <p:cNvSpPr txBox="1"/>
          <p:nvPr/>
        </p:nvSpPr>
        <p:spPr>
          <a:xfrm>
            <a:off x="9740002" y="3630157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43358C-EFCA-F144-AE81-C1E990600A14}"/>
              </a:ext>
            </a:extLst>
          </p:cNvPr>
          <p:cNvSpPr txBox="1"/>
          <p:nvPr/>
        </p:nvSpPr>
        <p:spPr>
          <a:xfrm>
            <a:off x="9370604" y="442513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1AA83A-A3FA-E740-AD05-97D4E7836FCD}"/>
              </a:ext>
            </a:extLst>
          </p:cNvPr>
          <p:cNvSpPr txBox="1"/>
          <p:nvPr/>
        </p:nvSpPr>
        <p:spPr>
          <a:xfrm>
            <a:off x="10242162" y="4715350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5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1D0CC03-EB8C-0C41-9FE9-75F7E5874479}"/>
              </a:ext>
            </a:extLst>
          </p:cNvPr>
          <p:cNvCxnSpPr>
            <a:cxnSpLocks/>
          </p:cNvCxnSpPr>
          <p:nvPr/>
        </p:nvCxnSpPr>
        <p:spPr>
          <a:xfrm flipH="1">
            <a:off x="8795152" y="3428469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539D369-D480-B449-B94E-207392E4E014}"/>
              </a:ext>
            </a:extLst>
          </p:cNvPr>
          <p:cNvSpPr txBox="1"/>
          <p:nvPr/>
        </p:nvSpPr>
        <p:spPr>
          <a:xfrm>
            <a:off x="9543069" y="3967318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3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936306A-F4EF-6640-AD27-0B3D2471D3F4}"/>
              </a:ext>
            </a:extLst>
          </p:cNvPr>
          <p:cNvCxnSpPr>
            <a:cxnSpLocks/>
          </p:cNvCxnSpPr>
          <p:nvPr/>
        </p:nvCxnSpPr>
        <p:spPr>
          <a:xfrm>
            <a:off x="8825763" y="2914353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D5DC05D-E6CF-544B-912A-07B419BEF1CC}"/>
              </a:ext>
            </a:extLst>
          </p:cNvPr>
          <p:cNvGrpSpPr/>
          <p:nvPr/>
        </p:nvGrpSpPr>
        <p:grpSpPr>
          <a:xfrm>
            <a:off x="2485285" y="5071773"/>
            <a:ext cx="4098976" cy="493632"/>
            <a:chOff x="2038352" y="4479756"/>
            <a:chExt cx="7478713" cy="636306"/>
          </a:xfrm>
        </p:grpSpPr>
        <p:grpSp>
          <p:nvGrpSpPr>
            <p:cNvPr id="30" name="Group 2">
              <a:extLst>
                <a:ext uri="{FF2B5EF4-FFF2-40B4-BE49-F238E27FC236}">
                  <a16:creationId xmlns:a16="http://schemas.microsoft.com/office/drawing/2014/main" id="{03F60213-0808-4B4C-8DFA-B641D07993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8352" y="4479756"/>
              <a:ext cx="7478713" cy="636306"/>
              <a:chOff x="514350" y="4883611"/>
              <a:chExt cx="7479030" cy="635679"/>
            </a:xfrm>
          </p:grpSpPr>
          <p:sp>
            <p:nvSpPr>
              <p:cNvPr id="41" name="Rectangle 1">
                <a:extLst>
                  <a:ext uri="{FF2B5EF4-FFF2-40B4-BE49-F238E27FC236}">
                    <a16:creationId xmlns:a16="http://schemas.microsoft.com/office/drawing/2014/main" id="{5530949D-5311-A440-AF73-B8E1E0D1F6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8730" y="4883612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98F5254-C866-AF4F-98EB-F96D46768F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8340" y="4887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A6F62890-FC77-7846-BA95-519D6DF3AE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2720" y="4883611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26FFF1E-08C6-2C4F-A2FE-B83166D579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7100" y="488973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E92E2D6-2D46-2646-B86B-6E0D272561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1480" y="488592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32B3FE-C325-A942-B1E6-8B582DC14C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5859" y="4883613"/>
                <a:ext cx="754379" cy="635677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1D93A05F-EEA3-014C-8683-0B87AFFC1E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0240" y="488823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8EEF4445-8140-FB4E-B8A7-013FF8372E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462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7415EEF-DA1C-6748-A16B-4C965B6663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9001" y="4883612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490EC13-8740-4544-B160-DFC77F2F90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435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BA74A4B-607B-4845-9052-E7519A99B749}"/>
                </a:ext>
              </a:extLst>
            </p:cNvPr>
            <p:cNvSpPr txBox="1"/>
            <p:nvPr/>
          </p:nvSpPr>
          <p:spPr>
            <a:xfrm>
              <a:off x="2242315" y="456091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F48AED9-79DF-8D4D-AE0B-FD13C02E623B}"/>
                </a:ext>
              </a:extLst>
            </p:cNvPr>
            <p:cNvSpPr txBox="1"/>
            <p:nvPr/>
          </p:nvSpPr>
          <p:spPr>
            <a:xfrm>
              <a:off x="2925286" y="456854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0E456AA-2AD5-3748-8287-C9506C9BFD37}"/>
                </a:ext>
              </a:extLst>
            </p:cNvPr>
            <p:cNvSpPr txBox="1"/>
            <p:nvPr/>
          </p:nvSpPr>
          <p:spPr>
            <a:xfrm>
              <a:off x="3640658" y="457782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5DFB22C-4A6D-BE4E-8778-70A02E3E9C8D}"/>
                </a:ext>
              </a:extLst>
            </p:cNvPr>
            <p:cNvSpPr txBox="1"/>
            <p:nvPr/>
          </p:nvSpPr>
          <p:spPr>
            <a:xfrm>
              <a:off x="4343508" y="456557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F8DC181-740C-0940-8F0A-17ABF0D29475}"/>
                </a:ext>
              </a:extLst>
            </p:cNvPr>
            <p:cNvSpPr txBox="1"/>
            <p:nvPr/>
          </p:nvSpPr>
          <p:spPr>
            <a:xfrm>
              <a:off x="5159214" y="4570193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4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FB5AAB0-07E3-8D49-AB71-75B888260351}"/>
                </a:ext>
              </a:extLst>
            </p:cNvPr>
            <p:cNvSpPr txBox="1"/>
            <p:nvPr/>
          </p:nvSpPr>
          <p:spPr>
            <a:xfrm>
              <a:off x="5842186" y="457782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D809F84-9D45-B64B-928A-A61A8E2FA314}"/>
                </a:ext>
              </a:extLst>
            </p:cNvPr>
            <p:cNvSpPr txBox="1"/>
            <p:nvPr/>
          </p:nvSpPr>
          <p:spPr>
            <a:xfrm>
              <a:off x="6631205" y="4587103"/>
              <a:ext cx="3418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4A997C7-D293-4945-8CFB-041F420510FA}"/>
                </a:ext>
              </a:extLst>
            </p:cNvPr>
            <p:cNvSpPr txBox="1"/>
            <p:nvPr/>
          </p:nvSpPr>
          <p:spPr>
            <a:xfrm>
              <a:off x="7397532" y="458377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7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A175F88-E1E7-A44D-87EB-0D5868A29FA1}"/>
                </a:ext>
              </a:extLst>
            </p:cNvPr>
            <p:cNvSpPr txBox="1"/>
            <p:nvPr/>
          </p:nvSpPr>
          <p:spPr>
            <a:xfrm>
              <a:off x="8934505" y="4576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CAE8996-0F47-014C-83E9-51622F01A6FB}"/>
                </a:ext>
              </a:extLst>
            </p:cNvPr>
            <p:cNvSpPr txBox="1"/>
            <p:nvPr/>
          </p:nvSpPr>
          <p:spPr>
            <a:xfrm>
              <a:off x="8152786" y="4569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0256DA2-3800-9A43-B11F-B0EA71290AF7}"/>
              </a:ext>
            </a:extLst>
          </p:cNvPr>
          <p:cNvGrpSpPr/>
          <p:nvPr/>
        </p:nvGrpSpPr>
        <p:grpSpPr>
          <a:xfrm>
            <a:off x="2266379" y="5672107"/>
            <a:ext cx="2271948" cy="1189758"/>
            <a:chOff x="2265162" y="5155302"/>
            <a:chExt cx="2065510" cy="1142274"/>
          </a:xfrm>
        </p:grpSpPr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DE6FE849-EBDE-FC49-B274-7619219228A4}"/>
                </a:ext>
              </a:extLst>
            </p:cNvPr>
            <p:cNvSpPr txBox="1"/>
            <p:nvPr/>
          </p:nvSpPr>
          <p:spPr>
            <a:xfrm>
              <a:off x="2265162" y="5570594"/>
              <a:ext cx="2065510" cy="726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cumulative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ACK’ed</a:t>
              </a:r>
              <a:r>
                <a:rPr lang="en-US" sz="2000" dirty="0">
                  <a:latin typeface="Helvetica" pitchFamily="2" charset="0"/>
                </a:rPr>
                <a:t> </a:t>
              </a:r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CC5AA679-D6A8-BB42-A14E-D15330856B05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DA32C256-CA6E-844F-B9A0-DD56E234BE55}"/>
              </a:ext>
            </a:extLst>
          </p:cNvPr>
          <p:cNvGrpSpPr/>
          <p:nvPr/>
        </p:nvGrpSpPr>
        <p:grpSpPr>
          <a:xfrm>
            <a:off x="4327023" y="5686516"/>
            <a:ext cx="2271948" cy="1140442"/>
            <a:chOff x="2265162" y="5155302"/>
            <a:chExt cx="2065510" cy="1094926"/>
          </a:xfrm>
        </p:grpSpPr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93317EB6-0380-2945-9583-0CEE4729DF17}"/>
                </a:ext>
              </a:extLst>
            </p:cNvPr>
            <p:cNvSpPr txBox="1"/>
            <p:nvPr/>
          </p:nvSpPr>
          <p:spPr>
            <a:xfrm>
              <a:off x="2265162" y="5570594"/>
              <a:ext cx="2065510" cy="67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transmitted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D06991F8-F3AD-9843-AEC1-67669E714961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DF50FED5-4326-974B-B217-EBFA4B230346}"/>
              </a:ext>
            </a:extLst>
          </p:cNvPr>
          <p:cNvSpPr txBox="1"/>
          <p:nvPr/>
        </p:nvSpPr>
        <p:spPr>
          <a:xfrm>
            <a:off x="2771759" y="4300533"/>
            <a:ext cx="4939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Window &lt;=  Advertised window</a:t>
            </a:r>
            <a:endParaRPr lang="en-US" sz="2400" dirty="0">
              <a:latin typeface="Helvetica" pitchFamily="2" charset="0"/>
            </a:endParaRP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8CA61488-FA70-DA4B-8FFC-AB941DA061CB}"/>
              </a:ext>
            </a:extLst>
          </p:cNvPr>
          <p:cNvCxnSpPr/>
          <p:nvPr/>
        </p:nvCxnSpPr>
        <p:spPr>
          <a:xfrm>
            <a:off x="3690129" y="4815052"/>
            <a:ext cx="2067237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7F63D73-1E06-7E47-9752-DF6CA95CA380}"/>
              </a:ext>
            </a:extLst>
          </p:cNvPr>
          <p:cNvSpPr txBox="1"/>
          <p:nvPr/>
        </p:nvSpPr>
        <p:spPr>
          <a:xfrm>
            <a:off x="449119" y="4988039"/>
            <a:ext cx="1816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latin typeface="Helvetica" pitchFamily="2" charset="0"/>
              </a:rPr>
              <a:t>Sender’s view:</a:t>
            </a:r>
          </a:p>
        </p:txBody>
      </p:sp>
    </p:spTree>
    <p:extLst>
      <p:ext uri="{BB962C8B-B14F-4D97-AF65-F5344CB8AC3E}">
        <p14:creationId xmlns:p14="http://schemas.microsoft.com/office/powerpoint/2010/main" val="908306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C2C0C-85FF-6741-9D81-3E811B72F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flow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D5C78-2871-824A-8A15-6BB75A7B1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7593981" cy="4351338"/>
          </a:xfrm>
        </p:spPr>
        <p:txBody>
          <a:bodyPr/>
          <a:lstStyle/>
          <a:p>
            <a:r>
              <a:rPr lang="en-US" dirty="0"/>
              <a:t>If receiver app is too slow reading data: </a:t>
            </a:r>
          </a:p>
          <a:p>
            <a:pPr lvl="1"/>
            <a:r>
              <a:rPr lang="en-US" dirty="0"/>
              <a:t>receiver socket buffer fills up</a:t>
            </a:r>
          </a:p>
          <a:p>
            <a:pPr lvl="1"/>
            <a:r>
              <a:rPr lang="en-US" dirty="0"/>
              <a:t>So, advertised window shrinks</a:t>
            </a:r>
          </a:p>
          <a:p>
            <a:pPr lvl="1"/>
            <a:r>
              <a:rPr lang="en-US" dirty="0"/>
              <a:t>So, sender’s window shrinks</a:t>
            </a:r>
          </a:p>
          <a:p>
            <a:pPr lvl="1"/>
            <a:r>
              <a:rPr lang="en-US" dirty="0"/>
              <a:t>So, sender’s sending rate reduces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F540A6C-4306-5148-AD49-1B9B64483061}"/>
              </a:ext>
            </a:extLst>
          </p:cNvPr>
          <p:cNvCxnSpPr/>
          <p:nvPr/>
        </p:nvCxnSpPr>
        <p:spPr>
          <a:xfrm>
            <a:off x="8670235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33E8087-DAD0-7247-8D55-CB5BA5BA0810}"/>
              </a:ext>
            </a:extLst>
          </p:cNvPr>
          <p:cNvCxnSpPr/>
          <p:nvPr/>
        </p:nvCxnSpPr>
        <p:spPr>
          <a:xfrm>
            <a:off x="11579087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F02DEF6-EA02-E44E-9F8B-95CE7AF49857}"/>
              </a:ext>
            </a:extLst>
          </p:cNvPr>
          <p:cNvCxnSpPr>
            <a:cxnSpLocks/>
          </p:cNvCxnSpPr>
          <p:nvPr/>
        </p:nvCxnSpPr>
        <p:spPr>
          <a:xfrm>
            <a:off x="8842514" y="2464411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3C2F01C-BFC4-8440-8F8D-9271684AB008}"/>
              </a:ext>
            </a:extLst>
          </p:cNvPr>
          <p:cNvSpPr txBox="1"/>
          <p:nvPr/>
        </p:nvSpPr>
        <p:spPr>
          <a:xfrm>
            <a:off x="8555109" y="1726318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314DCC-5A6E-124C-9B79-E962A8E8A1A8}"/>
              </a:ext>
            </a:extLst>
          </p:cNvPr>
          <p:cNvSpPr txBox="1"/>
          <p:nvPr/>
        </p:nvSpPr>
        <p:spPr>
          <a:xfrm>
            <a:off x="1031219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5E049D1-177A-1346-9DDE-A78C19087B7B}"/>
              </a:ext>
            </a:extLst>
          </p:cNvPr>
          <p:cNvCxnSpPr>
            <a:cxnSpLocks/>
          </p:cNvCxnSpPr>
          <p:nvPr/>
        </p:nvCxnSpPr>
        <p:spPr>
          <a:xfrm flipH="1">
            <a:off x="8767376" y="3199761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6B2D0A5-3B7C-0848-8DDB-38A6042A721B}"/>
              </a:ext>
            </a:extLst>
          </p:cNvPr>
          <p:cNvCxnSpPr>
            <a:cxnSpLocks/>
          </p:cNvCxnSpPr>
          <p:nvPr/>
        </p:nvCxnSpPr>
        <p:spPr>
          <a:xfrm>
            <a:off x="8854911" y="4533304"/>
            <a:ext cx="2602145" cy="1161785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B760DA6-C0BF-BB49-8035-0D57679B14BA}"/>
              </a:ext>
            </a:extLst>
          </p:cNvPr>
          <p:cNvCxnSpPr>
            <a:cxnSpLocks/>
          </p:cNvCxnSpPr>
          <p:nvPr/>
        </p:nvCxnSpPr>
        <p:spPr>
          <a:xfrm>
            <a:off x="8825379" y="2669926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40EDDCF-62BC-1F42-B9DC-57A3228A8C65}"/>
              </a:ext>
            </a:extLst>
          </p:cNvPr>
          <p:cNvCxnSpPr>
            <a:cxnSpLocks/>
          </p:cNvCxnSpPr>
          <p:nvPr/>
        </p:nvCxnSpPr>
        <p:spPr>
          <a:xfrm>
            <a:off x="8825379" y="3160985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3C88C55-0D77-C040-AEE0-8442127B9379}"/>
              </a:ext>
            </a:extLst>
          </p:cNvPr>
          <p:cNvCxnSpPr>
            <a:cxnSpLocks/>
          </p:cNvCxnSpPr>
          <p:nvPr/>
        </p:nvCxnSpPr>
        <p:spPr>
          <a:xfrm flipH="1">
            <a:off x="8749154" y="2993940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F65AA92-A9DB-0047-BEFF-736FD9C3BB33}"/>
              </a:ext>
            </a:extLst>
          </p:cNvPr>
          <p:cNvCxnSpPr>
            <a:cxnSpLocks/>
          </p:cNvCxnSpPr>
          <p:nvPr/>
        </p:nvCxnSpPr>
        <p:spPr>
          <a:xfrm flipH="1">
            <a:off x="8789766" y="3737093"/>
            <a:ext cx="2604646" cy="1539364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942F710-583E-0744-819F-6381322C5E20}"/>
              </a:ext>
            </a:extLst>
          </p:cNvPr>
          <p:cNvSpPr txBox="1"/>
          <p:nvPr/>
        </p:nvSpPr>
        <p:spPr>
          <a:xfrm>
            <a:off x="9495529" y="220494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EEA8E1-85A0-1B42-8A26-89F10A89D7DC}"/>
              </a:ext>
            </a:extLst>
          </p:cNvPr>
          <p:cNvSpPr txBox="1"/>
          <p:nvPr/>
        </p:nvSpPr>
        <p:spPr>
          <a:xfrm>
            <a:off x="9700593" y="250498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4ACFC2-6349-CE44-9D95-B84F9CEA32A8}"/>
              </a:ext>
            </a:extLst>
          </p:cNvPr>
          <p:cNvSpPr txBox="1"/>
          <p:nvPr/>
        </p:nvSpPr>
        <p:spPr>
          <a:xfrm>
            <a:off x="9915028" y="2787949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767C3E-DE9A-C445-A4F3-C3FDC7B7177E}"/>
              </a:ext>
            </a:extLst>
          </p:cNvPr>
          <p:cNvSpPr txBox="1"/>
          <p:nvPr/>
        </p:nvSpPr>
        <p:spPr>
          <a:xfrm>
            <a:off x="10141626" y="308611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4F7E91-73B6-144F-8B0D-0CE3CAAC4B9A}"/>
              </a:ext>
            </a:extLst>
          </p:cNvPr>
          <p:cNvSpPr txBox="1"/>
          <p:nvPr/>
        </p:nvSpPr>
        <p:spPr>
          <a:xfrm>
            <a:off x="9910512" y="333199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46130E-9103-AC42-BBB7-DC1677AD7A01}"/>
              </a:ext>
            </a:extLst>
          </p:cNvPr>
          <p:cNvSpPr txBox="1"/>
          <p:nvPr/>
        </p:nvSpPr>
        <p:spPr>
          <a:xfrm>
            <a:off x="9740002" y="3630157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43358C-EFCA-F144-AE81-C1E990600A14}"/>
              </a:ext>
            </a:extLst>
          </p:cNvPr>
          <p:cNvSpPr txBox="1"/>
          <p:nvPr/>
        </p:nvSpPr>
        <p:spPr>
          <a:xfrm>
            <a:off x="9370604" y="442513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1AA83A-A3FA-E740-AD05-97D4E7836FCD}"/>
              </a:ext>
            </a:extLst>
          </p:cNvPr>
          <p:cNvSpPr txBox="1"/>
          <p:nvPr/>
        </p:nvSpPr>
        <p:spPr>
          <a:xfrm>
            <a:off x="10242162" y="4715350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5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1D0CC03-EB8C-0C41-9FE9-75F7E5874479}"/>
              </a:ext>
            </a:extLst>
          </p:cNvPr>
          <p:cNvCxnSpPr>
            <a:cxnSpLocks/>
          </p:cNvCxnSpPr>
          <p:nvPr/>
        </p:nvCxnSpPr>
        <p:spPr>
          <a:xfrm flipH="1">
            <a:off x="8795152" y="3428469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539D369-D480-B449-B94E-207392E4E014}"/>
              </a:ext>
            </a:extLst>
          </p:cNvPr>
          <p:cNvSpPr txBox="1"/>
          <p:nvPr/>
        </p:nvSpPr>
        <p:spPr>
          <a:xfrm>
            <a:off x="9543069" y="3967318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3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936306A-F4EF-6640-AD27-0B3D2471D3F4}"/>
              </a:ext>
            </a:extLst>
          </p:cNvPr>
          <p:cNvCxnSpPr>
            <a:cxnSpLocks/>
          </p:cNvCxnSpPr>
          <p:nvPr/>
        </p:nvCxnSpPr>
        <p:spPr>
          <a:xfrm>
            <a:off x="8825763" y="2914353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D5DC05D-E6CF-544B-912A-07B419BEF1CC}"/>
              </a:ext>
            </a:extLst>
          </p:cNvPr>
          <p:cNvGrpSpPr/>
          <p:nvPr/>
        </p:nvGrpSpPr>
        <p:grpSpPr>
          <a:xfrm>
            <a:off x="2485285" y="5071773"/>
            <a:ext cx="4098976" cy="493632"/>
            <a:chOff x="2038352" y="4479756"/>
            <a:chExt cx="7478713" cy="636306"/>
          </a:xfrm>
        </p:grpSpPr>
        <p:grpSp>
          <p:nvGrpSpPr>
            <p:cNvPr id="30" name="Group 2">
              <a:extLst>
                <a:ext uri="{FF2B5EF4-FFF2-40B4-BE49-F238E27FC236}">
                  <a16:creationId xmlns:a16="http://schemas.microsoft.com/office/drawing/2014/main" id="{03F60213-0808-4B4C-8DFA-B641D07993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8352" y="4479756"/>
              <a:ext cx="7478713" cy="636306"/>
              <a:chOff x="514350" y="4883611"/>
              <a:chExt cx="7479030" cy="635679"/>
            </a:xfrm>
          </p:grpSpPr>
          <p:sp>
            <p:nvSpPr>
              <p:cNvPr id="41" name="Rectangle 1">
                <a:extLst>
                  <a:ext uri="{FF2B5EF4-FFF2-40B4-BE49-F238E27FC236}">
                    <a16:creationId xmlns:a16="http://schemas.microsoft.com/office/drawing/2014/main" id="{5530949D-5311-A440-AF73-B8E1E0D1F6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8730" y="4883612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98F5254-C866-AF4F-98EB-F96D46768F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8340" y="4887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A6F62890-FC77-7846-BA95-519D6DF3AE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2720" y="4883611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26FFF1E-08C6-2C4F-A2FE-B83166D579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7100" y="488973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E92E2D6-2D46-2646-B86B-6E0D272561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1480" y="488592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32B3FE-C325-A942-B1E6-8B582DC14C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5859" y="4883613"/>
                <a:ext cx="754379" cy="635677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1D93A05F-EEA3-014C-8683-0B87AFFC1E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0240" y="488823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8EEF4445-8140-FB4E-B8A7-013FF8372E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462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7415EEF-DA1C-6748-A16B-4C965B6663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9001" y="4883612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490EC13-8740-4544-B160-DFC77F2F90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435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BA74A4B-607B-4845-9052-E7519A99B749}"/>
                </a:ext>
              </a:extLst>
            </p:cNvPr>
            <p:cNvSpPr txBox="1"/>
            <p:nvPr/>
          </p:nvSpPr>
          <p:spPr>
            <a:xfrm>
              <a:off x="2242315" y="456091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F48AED9-79DF-8D4D-AE0B-FD13C02E623B}"/>
                </a:ext>
              </a:extLst>
            </p:cNvPr>
            <p:cNvSpPr txBox="1"/>
            <p:nvPr/>
          </p:nvSpPr>
          <p:spPr>
            <a:xfrm>
              <a:off x="2925286" y="456854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0E456AA-2AD5-3748-8287-C9506C9BFD37}"/>
                </a:ext>
              </a:extLst>
            </p:cNvPr>
            <p:cNvSpPr txBox="1"/>
            <p:nvPr/>
          </p:nvSpPr>
          <p:spPr>
            <a:xfrm>
              <a:off x="3640658" y="457782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5DFB22C-4A6D-BE4E-8778-70A02E3E9C8D}"/>
                </a:ext>
              </a:extLst>
            </p:cNvPr>
            <p:cNvSpPr txBox="1"/>
            <p:nvPr/>
          </p:nvSpPr>
          <p:spPr>
            <a:xfrm>
              <a:off x="4343508" y="456557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F8DC181-740C-0940-8F0A-17ABF0D29475}"/>
                </a:ext>
              </a:extLst>
            </p:cNvPr>
            <p:cNvSpPr txBox="1"/>
            <p:nvPr/>
          </p:nvSpPr>
          <p:spPr>
            <a:xfrm>
              <a:off x="5159214" y="4570193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4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FB5AAB0-07E3-8D49-AB71-75B888260351}"/>
                </a:ext>
              </a:extLst>
            </p:cNvPr>
            <p:cNvSpPr txBox="1"/>
            <p:nvPr/>
          </p:nvSpPr>
          <p:spPr>
            <a:xfrm>
              <a:off x="5842186" y="457782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D809F84-9D45-B64B-928A-A61A8E2FA314}"/>
                </a:ext>
              </a:extLst>
            </p:cNvPr>
            <p:cNvSpPr txBox="1"/>
            <p:nvPr/>
          </p:nvSpPr>
          <p:spPr>
            <a:xfrm>
              <a:off x="6631205" y="4587103"/>
              <a:ext cx="3418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4A997C7-D293-4945-8CFB-041F420510FA}"/>
                </a:ext>
              </a:extLst>
            </p:cNvPr>
            <p:cNvSpPr txBox="1"/>
            <p:nvPr/>
          </p:nvSpPr>
          <p:spPr>
            <a:xfrm>
              <a:off x="7397532" y="458377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7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A175F88-E1E7-A44D-87EB-0D5868A29FA1}"/>
                </a:ext>
              </a:extLst>
            </p:cNvPr>
            <p:cNvSpPr txBox="1"/>
            <p:nvPr/>
          </p:nvSpPr>
          <p:spPr>
            <a:xfrm>
              <a:off x="8934505" y="4576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CAE8996-0F47-014C-83E9-51622F01A6FB}"/>
                </a:ext>
              </a:extLst>
            </p:cNvPr>
            <p:cNvSpPr txBox="1"/>
            <p:nvPr/>
          </p:nvSpPr>
          <p:spPr>
            <a:xfrm>
              <a:off x="8152786" y="4569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0256DA2-3800-9A43-B11F-B0EA71290AF7}"/>
              </a:ext>
            </a:extLst>
          </p:cNvPr>
          <p:cNvGrpSpPr/>
          <p:nvPr/>
        </p:nvGrpSpPr>
        <p:grpSpPr>
          <a:xfrm>
            <a:off x="2266379" y="5672107"/>
            <a:ext cx="2271948" cy="1189758"/>
            <a:chOff x="2265162" y="5155302"/>
            <a:chExt cx="2065510" cy="1142274"/>
          </a:xfrm>
        </p:grpSpPr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DE6FE849-EBDE-FC49-B274-7619219228A4}"/>
                </a:ext>
              </a:extLst>
            </p:cNvPr>
            <p:cNvSpPr txBox="1"/>
            <p:nvPr/>
          </p:nvSpPr>
          <p:spPr>
            <a:xfrm>
              <a:off x="2265162" y="5570594"/>
              <a:ext cx="2065510" cy="726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cumulative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ACK’ed</a:t>
              </a:r>
              <a:r>
                <a:rPr lang="en-US" sz="2000" dirty="0">
                  <a:latin typeface="Helvetica" pitchFamily="2" charset="0"/>
                </a:rPr>
                <a:t> </a:t>
              </a:r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CC5AA679-D6A8-BB42-A14E-D15330856B05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DA32C256-CA6E-844F-B9A0-DD56E234BE55}"/>
              </a:ext>
            </a:extLst>
          </p:cNvPr>
          <p:cNvGrpSpPr/>
          <p:nvPr/>
        </p:nvGrpSpPr>
        <p:grpSpPr>
          <a:xfrm>
            <a:off x="4327023" y="5686516"/>
            <a:ext cx="2271948" cy="1140442"/>
            <a:chOff x="2265162" y="5155302"/>
            <a:chExt cx="2065510" cy="1094926"/>
          </a:xfrm>
        </p:grpSpPr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93317EB6-0380-2945-9583-0CEE4729DF17}"/>
                </a:ext>
              </a:extLst>
            </p:cNvPr>
            <p:cNvSpPr txBox="1"/>
            <p:nvPr/>
          </p:nvSpPr>
          <p:spPr>
            <a:xfrm>
              <a:off x="2265162" y="5570594"/>
              <a:ext cx="2065510" cy="67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transmitted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D06991F8-F3AD-9843-AEC1-67669E714961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DF50FED5-4326-974B-B217-EBFA4B230346}"/>
              </a:ext>
            </a:extLst>
          </p:cNvPr>
          <p:cNvSpPr txBox="1"/>
          <p:nvPr/>
        </p:nvSpPr>
        <p:spPr>
          <a:xfrm>
            <a:off x="2771759" y="4300533"/>
            <a:ext cx="4939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Window &lt;=  Advertised window</a:t>
            </a:r>
            <a:endParaRPr lang="en-US" sz="2400" dirty="0">
              <a:latin typeface="Helvetica" pitchFamily="2" charset="0"/>
            </a:endParaRP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8CA61488-FA70-DA4B-8FFC-AB941DA061CB}"/>
              </a:ext>
            </a:extLst>
          </p:cNvPr>
          <p:cNvCxnSpPr/>
          <p:nvPr/>
        </p:nvCxnSpPr>
        <p:spPr>
          <a:xfrm>
            <a:off x="3690129" y="4815052"/>
            <a:ext cx="2067237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7F63D73-1E06-7E47-9752-DF6CA95CA380}"/>
              </a:ext>
            </a:extLst>
          </p:cNvPr>
          <p:cNvSpPr txBox="1"/>
          <p:nvPr/>
        </p:nvSpPr>
        <p:spPr>
          <a:xfrm>
            <a:off x="449119" y="4988039"/>
            <a:ext cx="1816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latin typeface="Helvetica" pitchFamily="2" charset="0"/>
              </a:rPr>
              <a:t>Sender’s view:</a:t>
            </a:r>
          </a:p>
        </p:txBody>
      </p:sp>
    </p:spTree>
    <p:extLst>
      <p:ext uri="{BB962C8B-B14F-4D97-AF65-F5344CB8AC3E}">
        <p14:creationId xmlns:p14="http://schemas.microsoft.com/office/powerpoint/2010/main" val="61123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C2C0C-85FF-6741-9D81-3E811B72F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flow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D5C78-2871-824A-8A15-6BB75A7B1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759398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Flow control matches the sender’s write speed to the receiver’s read speed.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F540A6C-4306-5148-AD49-1B9B64483061}"/>
              </a:ext>
            </a:extLst>
          </p:cNvPr>
          <p:cNvCxnSpPr/>
          <p:nvPr/>
        </p:nvCxnSpPr>
        <p:spPr>
          <a:xfrm>
            <a:off x="8670235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33E8087-DAD0-7247-8D55-CB5BA5BA0810}"/>
              </a:ext>
            </a:extLst>
          </p:cNvPr>
          <p:cNvCxnSpPr/>
          <p:nvPr/>
        </p:nvCxnSpPr>
        <p:spPr>
          <a:xfrm>
            <a:off x="11579087" y="2225872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F02DEF6-EA02-E44E-9F8B-95CE7AF49857}"/>
              </a:ext>
            </a:extLst>
          </p:cNvPr>
          <p:cNvCxnSpPr>
            <a:cxnSpLocks/>
          </p:cNvCxnSpPr>
          <p:nvPr/>
        </p:nvCxnSpPr>
        <p:spPr>
          <a:xfrm>
            <a:off x="8842514" y="2464411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3C2F01C-BFC4-8440-8F8D-9271684AB008}"/>
              </a:ext>
            </a:extLst>
          </p:cNvPr>
          <p:cNvSpPr txBox="1"/>
          <p:nvPr/>
        </p:nvSpPr>
        <p:spPr>
          <a:xfrm>
            <a:off x="8555109" y="1726318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314DCC-5A6E-124C-9B79-E962A8E8A1A8}"/>
              </a:ext>
            </a:extLst>
          </p:cNvPr>
          <p:cNvSpPr txBox="1"/>
          <p:nvPr/>
        </p:nvSpPr>
        <p:spPr>
          <a:xfrm>
            <a:off x="1031219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5E049D1-177A-1346-9DDE-A78C19087B7B}"/>
              </a:ext>
            </a:extLst>
          </p:cNvPr>
          <p:cNvCxnSpPr>
            <a:cxnSpLocks/>
          </p:cNvCxnSpPr>
          <p:nvPr/>
        </p:nvCxnSpPr>
        <p:spPr>
          <a:xfrm flipH="1">
            <a:off x="8767376" y="3199761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6B2D0A5-3B7C-0848-8DDB-38A6042A721B}"/>
              </a:ext>
            </a:extLst>
          </p:cNvPr>
          <p:cNvCxnSpPr>
            <a:cxnSpLocks/>
          </p:cNvCxnSpPr>
          <p:nvPr/>
        </p:nvCxnSpPr>
        <p:spPr>
          <a:xfrm>
            <a:off x="8854911" y="4533304"/>
            <a:ext cx="2602145" cy="1161785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B760DA6-C0BF-BB49-8035-0D57679B14BA}"/>
              </a:ext>
            </a:extLst>
          </p:cNvPr>
          <p:cNvCxnSpPr>
            <a:cxnSpLocks/>
          </p:cNvCxnSpPr>
          <p:nvPr/>
        </p:nvCxnSpPr>
        <p:spPr>
          <a:xfrm>
            <a:off x="8825379" y="2669926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40EDDCF-62BC-1F42-B9DC-57A3228A8C65}"/>
              </a:ext>
            </a:extLst>
          </p:cNvPr>
          <p:cNvCxnSpPr>
            <a:cxnSpLocks/>
          </p:cNvCxnSpPr>
          <p:nvPr/>
        </p:nvCxnSpPr>
        <p:spPr>
          <a:xfrm>
            <a:off x="8825379" y="3160985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3C88C55-0D77-C040-AEE0-8442127B9379}"/>
              </a:ext>
            </a:extLst>
          </p:cNvPr>
          <p:cNvCxnSpPr>
            <a:cxnSpLocks/>
          </p:cNvCxnSpPr>
          <p:nvPr/>
        </p:nvCxnSpPr>
        <p:spPr>
          <a:xfrm flipH="1">
            <a:off x="8749154" y="2993940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F65AA92-A9DB-0047-BEFF-736FD9C3BB33}"/>
              </a:ext>
            </a:extLst>
          </p:cNvPr>
          <p:cNvCxnSpPr>
            <a:cxnSpLocks/>
          </p:cNvCxnSpPr>
          <p:nvPr/>
        </p:nvCxnSpPr>
        <p:spPr>
          <a:xfrm flipH="1">
            <a:off x="8789766" y="3737093"/>
            <a:ext cx="2604646" cy="1539364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942F710-583E-0744-819F-6381322C5E20}"/>
              </a:ext>
            </a:extLst>
          </p:cNvPr>
          <p:cNvSpPr txBox="1"/>
          <p:nvPr/>
        </p:nvSpPr>
        <p:spPr>
          <a:xfrm>
            <a:off x="9495529" y="220494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EEA8E1-85A0-1B42-8A26-89F10A89D7DC}"/>
              </a:ext>
            </a:extLst>
          </p:cNvPr>
          <p:cNvSpPr txBox="1"/>
          <p:nvPr/>
        </p:nvSpPr>
        <p:spPr>
          <a:xfrm>
            <a:off x="9700593" y="250498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4ACFC2-6349-CE44-9D95-B84F9CEA32A8}"/>
              </a:ext>
            </a:extLst>
          </p:cNvPr>
          <p:cNvSpPr txBox="1"/>
          <p:nvPr/>
        </p:nvSpPr>
        <p:spPr>
          <a:xfrm>
            <a:off x="9915028" y="2787949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767C3E-DE9A-C445-A4F3-C3FDC7B7177E}"/>
              </a:ext>
            </a:extLst>
          </p:cNvPr>
          <p:cNvSpPr txBox="1"/>
          <p:nvPr/>
        </p:nvSpPr>
        <p:spPr>
          <a:xfrm>
            <a:off x="10141626" y="3086111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4F7E91-73B6-144F-8B0D-0CE3CAAC4B9A}"/>
              </a:ext>
            </a:extLst>
          </p:cNvPr>
          <p:cNvSpPr txBox="1"/>
          <p:nvPr/>
        </p:nvSpPr>
        <p:spPr>
          <a:xfrm>
            <a:off x="9910512" y="333199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46130E-9103-AC42-BBB7-DC1677AD7A01}"/>
              </a:ext>
            </a:extLst>
          </p:cNvPr>
          <p:cNvSpPr txBox="1"/>
          <p:nvPr/>
        </p:nvSpPr>
        <p:spPr>
          <a:xfrm>
            <a:off x="9740002" y="3630157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43358C-EFCA-F144-AE81-C1E990600A14}"/>
              </a:ext>
            </a:extLst>
          </p:cNvPr>
          <p:cNvSpPr txBox="1"/>
          <p:nvPr/>
        </p:nvSpPr>
        <p:spPr>
          <a:xfrm>
            <a:off x="9370604" y="4425135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1AA83A-A3FA-E740-AD05-97D4E7836FCD}"/>
              </a:ext>
            </a:extLst>
          </p:cNvPr>
          <p:cNvSpPr txBox="1"/>
          <p:nvPr/>
        </p:nvSpPr>
        <p:spPr>
          <a:xfrm>
            <a:off x="10242162" y="4715350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5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1D0CC03-EB8C-0C41-9FE9-75F7E5874479}"/>
              </a:ext>
            </a:extLst>
          </p:cNvPr>
          <p:cNvCxnSpPr>
            <a:cxnSpLocks/>
          </p:cNvCxnSpPr>
          <p:nvPr/>
        </p:nvCxnSpPr>
        <p:spPr>
          <a:xfrm flipH="1">
            <a:off x="8795152" y="3428469"/>
            <a:ext cx="2604646" cy="1539364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539D369-D480-B449-B94E-207392E4E014}"/>
              </a:ext>
            </a:extLst>
          </p:cNvPr>
          <p:cNvSpPr txBox="1"/>
          <p:nvPr/>
        </p:nvSpPr>
        <p:spPr>
          <a:xfrm>
            <a:off x="9543069" y="3967318"/>
            <a:ext cx="6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3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936306A-F4EF-6640-AD27-0B3D2471D3F4}"/>
              </a:ext>
            </a:extLst>
          </p:cNvPr>
          <p:cNvCxnSpPr>
            <a:cxnSpLocks/>
          </p:cNvCxnSpPr>
          <p:nvPr/>
        </p:nvCxnSpPr>
        <p:spPr>
          <a:xfrm>
            <a:off x="8825763" y="2914353"/>
            <a:ext cx="2580859" cy="55446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D5DC05D-E6CF-544B-912A-07B419BEF1CC}"/>
              </a:ext>
            </a:extLst>
          </p:cNvPr>
          <p:cNvGrpSpPr/>
          <p:nvPr/>
        </p:nvGrpSpPr>
        <p:grpSpPr>
          <a:xfrm>
            <a:off x="2485285" y="5071773"/>
            <a:ext cx="4098976" cy="493632"/>
            <a:chOff x="2038352" y="4479756"/>
            <a:chExt cx="7478713" cy="636306"/>
          </a:xfrm>
        </p:grpSpPr>
        <p:grpSp>
          <p:nvGrpSpPr>
            <p:cNvPr id="30" name="Group 2">
              <a:extLst>
                <a:ext uri="{FF2B5EF4-FFF2-40B4-BE49-F238E27FC236}">
                  <a16:creationId xmlns:a16="http://schemas.microsoft.com/office/drawing/2014/main" id="{03F60213-0808-4B4C-8DFA-B641D07993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8352" y="4479756"/>
              <a:ext cx="7478713" cy="636306"/>
              <a:chOff x="514350" y="4883611"/>
              <a:chExt cx="7479030" cy="635679"/>
            </a:xfrm>
          </p:grpSpPr>
          <p:sp>
            <p:nvSpPr>
              <p:cNvPr id="41" name="Rectangle 1">
                <a:extLst>
                  <a:ext uri="{FF2B5EF4-FFF2-40B4-BE49-F238E27FC236}">
                    <a16:creationId xmlns:a16="http://schemas.microsoft.com/office/drawing/2014/main" id="{5530949D-5311-A440-AF73-B8E1E0D1F6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8730" y="4883612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98F5254-C866-AF4F-98EB-F96D46768F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8340" y="4887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A6F62890-FC77-7846-BA95-519D6DF3AE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2720" y="4883611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26FFF1E-08C6-2C4F-A2FE-B83166D579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7100" y="488973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E92E2D6-2D46-2646-B86B-6E0D272561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1480" y="488592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832B3FE-C325-A942-B1E6-8B582DC14C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5859" y="4883613"/>
                <a:ext cx="754379" cy="635677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1D93A05F-EEA3-014C-8683-0B87AFFC1E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0240" y="488823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8EEF4445-8140-FB4E-B8A7-013FF8372E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462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7415EEF-DA1C-6748-A16B-4C965B6663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9001" y="4883612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490EC13-8740-4544-B160-DFC77F2F90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435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BA74A4B-607B-4845-9052-E7519A99B749}"/>
                </a:ext>
              </a:extLst>
            </p:cNvPr>
            <p:cNvSpPr txBox="1"/>
            <p:nvPr/>
          </p:nvSpPr>
          <p:spPr>
            <a:xfrm>
              <a:off x="2242315" y="456091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F48AED9-79DF-8D4D-AE0B-FD13C02E623B}"/>
                </a:ext>
              </a:extLst>
            </p:cNvPr>
            <p:cNvSpPr txBox="1"/>
            <p:nvPr/>
          </p:nvSpPr>
          <p:spPr>
            <a:xfrm>
              <a:off x="2925286" y="456854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0E456AA-2AD5-3748-8287-C9506C9BFD37}"/>
                </a:ext>
              </a:extLst>
            </p:cNvPr>
            <p:cNvSpPr txBox="1"/>
            <p:nvPr/>
          </p:nvSpPr>
          <p:spPr>
            <a:xfrm>
              <a:off x="3640658" y="457782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5DFB22C-4A6D-BE4E-8778-70A02E3E9C8D}"/>
                </a:ext>
              </a:extLst>
            </p:cNvPr>
            <p:cNvSpPr txBox="1"/>
            <p:nvPr/>
          </p:nvSpPr>
          <p:spPr>
            <a:xfrm>
              <a:off x="4343508" y="456557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F8DC181-740C-0940-8F0A-17ABF0D29475}"/>
                </a:ext>
              </a:extLst>
            </p:cNvPr>
            <p:cNvSpPr txBox="1"/>
            <p:nvPr/>
          </p:nvSpPr>
          <p:spPr>
            <a:xfrm>
              <a:off x="5159214" y="4570193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4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FB5AAB0-07E3-8D49-AB71-75B888260351}"/>
                </a:ext>
              </a:extLst>
            </p:cNvPr>
            <p:cNvSpPr txBox="1"/>
            <p:nvPr/>
          </p:nvSpPr>
          <p:spPr>
            <a:xfrm>
              <a:off x="5842186" y="457782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D809F84-9D45-B64B-928A-A61A8E2FA314}"/>
                </a:ext>
              </a:extLst>
            </p:cNvPr>
            <p:cNvSpPr txBox="1"/>
            <p:nvPr/>
          </p:nvSpPr>
          <p:spPr>
            <a:xfrm>
              <a:off x="6631205" y="4587103"/>
              <a:ext cx="3418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4A997C7-D293-4945-8CFB-041F420510FA}"/>
                </a:ext>
              </a:extLst>
            </p:cNvPr>
            <p:cNvSpPr txBox="1"/>
            <p:nvPr/>
          </p:nvSpPr>
          <p:spPr>
            <a:xfrm>
              <a:off x="7397532" y="458377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7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A175F88-E1E7-A44D-87EB-0D5868A29FA1}"/>
                </a:ext>
              </a:extLst>
            </p:cNvPr>
            <p:cNvSpPr txBox="1"/>
            <p:nvPr/>
          </p:nvSpPr>
          <p:spPr>
            <a:xfrm>
              <a:off x="8934505" y="4576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CAE8996-0F47-014C-83E9-51622F01A6FB}"/>
                </a:ext>
              </a:extLst>
            </p:cNvPr>
            <p:cNvSpPr txBox="1"/>
            <p:nvPr/>
          </p:nvSpPr>
          <p:spPr>
            <a:xfrm>
              <a:off x="8152786" y="4569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0256DA2-3800-9A43-B11F-B0EA71290AF7}"/>
              </a:ext>
            </a:extLst>
          </p:cNvPr>
          <p:cNvGrpSpPr/>
          <p:nvPr/>
        </p:nvGrpSpPr>
        <p:grpSpPr>
          <a:xfrm>
            <a:off x="2266379" y="5672107"/>
            <a:ext cx="2271948" cy="1189758"/>
            <a:chOff x="2265162" y="5155302"/>
            <a:chExt cx="2065510" cy="1142274"/>
          </a:xfrm>
        </p:grpSpPr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DE6FE849-EBDE-FC49-B274-7619219228A4}"/>
                </a:ext>
              </a:extLst>
            </p:cNvPr>
            <p:cNvSpPr txBox="1"/>
            <p:nvPr/>
          </p:nvSpPr>
          <p:spPr>
            <a:xfrm>
              <a:off x="2265162" y="5570594"/>
              <a:ext cx="2065510" cy="726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cumulative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ACK’ed</a:t>
              </a:r>
              <a:r>
                <a:rPr lang="en-US" sz="2000" dirty="0">
                  <a:latin typeface="Helvetica" pitchFamily="2" charset="0"/>
                </a:rPr>
                <a:t> </a:t>
              </a:r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CC5AA679-D6A8-BB42-A14E-D15330856B05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DA32C256-CA6E-844F-B9A0-DD56E234BE55}"/>
              </a:ext>
            </a:extLst>
          </p:cNvPr>
          <p:cNvGrpSpPr/>
          <p:nvPr/>
        </p:nvGrpSpPr>
        <p:grpSpPr>
          <a:xfrm>
            <a:off x="4327023" y="5686516"/>
            <a:ext cx="2271948" cy="1140442"/>
            <a:chOff x="2265162" y="5155302"/>
            <a:chExt cx="2065510" cy="1094926"/>
          </a:xfrm>
        </p:grpSpPr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93317EB6-0380-2945-9583-0CEE4729DF17}"/>
                </a:ext>
              </a:extLst>
            </p:cNvPr>
            <p:cNvSpPr txBox="1"/>
            <p:nvPr/>
          </p:nvSpPr>
          <p:spPr>
            <a:xfrm>
              <a:off x="2265162" y="5570594"/>
              <a:ext cx="2065510" cy="67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transmitted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D06991F8-F3AD-9843-AEC1-67669E714961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DF50FED5-4326-974B-B217-EBFA4B230346}"/>
              </a:ext>
            </a:extLst>
          </p:cNvPr>
          <p:cNvSpPr txBox="1"/>
          <p:nvPr/>
        </p:nvSpPr>
        <p:spPr>
          <a:xfrm>
            <a:off x="2771759" y="4300533"/>
            <a:ext cx="4939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Window &lt;=  Advertised window</a:t>
            </a:r>
            <a:endParaRPr lang="en-US" sz="2400" dirty="0">
              <a:latin typeface="Helvetica" pitchFamily="2" charset="0"/>
            </a:endParaRP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8CA61488-FA70-DA4B-8FFC-AB941DA061CB}"/>
              </a:ext>
            </a:extLst>
          </p:cNvPr>
          <p:cNvCxnSpPr/>
          <p:nvPr/>
        </p:nvCxnSpPr>
        <p:spPr>
          <a:xfrm>
            <a:off x="3690129" y="4815052"/>
            <a:ext cx="2067237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7F63D73-1E06-7E47-9752-DF6CA95CA380}"/>
              </a:ext>
            </a:extLst>
          </p:cNvPr>
          <p:cNvSpPr txBox="1"/>
          <p:nvPr/>
        </p:nvSpPr>
        <p:spPr>
          <a:xfrm>
            <a:off x="449119" y="4988039"/>
            <a:ext cx="1816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latin typeface="Helvetica" pitchFamily="2" charset="0"/>
              </a:rPr>
              <a:t>Sender’s view:</a:t>
            </a:r>
          </a:p>
        </p:txBody>
      </p:sp>
    </p:spTree>
    <p:extLst>
      <p:ext uri="{BB962C8B-B14F-4D97-AF65-F5344CB8AC3E}">
        <p14:creationId xmlns:p14="http://schemas.microsoft.com/office/powerpoint/2010/main" val="60840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CE4C2-6CAC-684D-AB7D-0ACD5B97B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Sizing the receiver’s socket 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194A3-1A09-F842-9DC4-C4BE4B7F2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713335" cy="5032375"/>
          </a:xfrm>
        </p:spPr>
        <p:txBody>
          <a:bodyPr>
            <a:normAutofit/>
          </a:bodyPr>
          <a:lstStyle/>
          <a:p>
            <a:r>
              <a:rPr lang="en-US" dirty="0"/>
              <a:t>Operating systems have a default receiver socket buffer size</a:t>
            </a:r>
          </a:p>
          <a:p>
            <a:pPr lvl="1"/>
            <a:r>
              <a:rPr lang="en-US" dirty="0"/>
              <a:t>Listed among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sysctl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–a | grep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net.inet.tcp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/>
              <a:t>on MAC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Listed among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sysctl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–a | grep net.ipv4.tcp</a:t>
            </a:r>
            <a:r>
              <a:rPr lang="en-US" dirty="0"/>
              <a:t> on Linux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If socket buffer is too small, sender can’t keep too many packets in flight </a:t>
            </a:r>
            <a:r>
              <a:rPr lang="en-US" dirty="0">
                <a:sym typeface="Wingdings" pitchFamily="2" charset="2"/>
              </a:rPr>
              <a:t> lower throughput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If socket buffer is too large, too much memory consumed per socket</a:t>
            </a:r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How big should the receiver socket buffer be?</a:t>
            </a:r>
          </a:p>
        </p:txBody>
      </p:sp>
    </p:spTree>
    <p:extLst>
      <p:ext uri="{BB962C8B-B14F-4D97-AF65-F5344CB8AC3E}">
        <p14:creationId xmlns:p14="http://schemas.microsoft.com/office/powerpoint/2010/main" val="393659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69B0D-9911-EB4F-86F7-7909C887C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recap of concepts</a:t>
            </a:r>
          </a:p>
        </p:txBody>
      </p:sp>
      <p:pic>
        <p:nvPicPr>
          <p:cNvPr id="12" name="Picture 11" descr="A piece of cake on a plate&#10;&#10;Description automatically generated">
            <a:extLst>
              <a:ext uri="{FF2B5EF4-FFF2-40B4-BE49-F238E27FC236}">
                <a16:creationId xmlns:a16="http://schemas.microsoft.com/office/drawing/2014/main" id="{8F51016F-AD39-C542-BE76-85F5C31A1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227" y="1554505"/>
            <a:ext cx="2265987" cy="1699490"/>
          </a:xfrm>
          <a:prstGeom prst="rect">
            <a:avLst/>
          </a:prstGeom>
        </p:spPr>
      </p:pic>
      <p:pic>
        <p:nvPicPr>
          <p:cNvPr id="13" name="Picture 12" descr="A picture containing tableware, spoon, black, knife&#10;&#10;Description automatically generated">
            <a:extLst>
              <a:ext uri="{FF2B5EF4-FFF2-40B4-BE49-F238E27FC236}">
                <a16:creationId xmlns:a16="http://schemas.microsoft.com/office/drawing/2014/main" id="{6B41F76E-802C-1448-A141-BB1907FF01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2772" y="1579317"/>
            <a:ext cx="1104982" cy="80000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93D5503-113A-6443-BB7A-5540B5AECB30}"/>
              </a:ext>
            </a:extLst>
          </p:cNvPr>
          <p:cNvSpPr txBox="1"/>
          <p:nvPr/>
        </p:nvSpPr>
        <p:spPr>
          <a:xfrm rot="485961">
            <a:off x="1204574" y="2070710"/>
            <a:ext cx="2333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latin typeface="Helvetica" pitchFamily="2" charset="0"/>
              </a:rPr>
              <a:t>Tp</a:t>
            </a:r>
            <a:r>
              <a:rPr lang="en-US" b="1" dirty="0">
                <a:solidFill>
                  <a:schemeClr val="bg1"/>
                </a:solidFill>
                <a:latin typeface="Helvetica" pitchFamily="2" charset="0"/>
              </a:rPr>
              <a:t> layer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97A8332-FC69-D943-97EC-6B4A76CCE3F0}"/>
              </a:ext>
            </a:extLst>
          </p:cNvPr>
          <p:cNvSpPr txBox="1"/>
          <p:nvPr/>
        </p:nvSpPr>
        <p:spPr>
          <a:xfrm>
            <a:off x="4068675" y="1474601"/>
            <a:ext cx="265485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TCP: </a:t>
            </a:r>
          </a:p>
          <a:p>
            <a:pPr algn="l"/>
            <a:r>
              <a:rPr lang="en-US" sz="2000" dirty="0">
                <a:latin typeface="Helvetica" pitchFamily="2" charset="0"/>
              </a:rPr>
              <a:t>Connection-oriented</a:t>
            </a:r>
            <a:endParaRPr lang="en-US" sz="2400" dirty="0">
              <a:latin typeface="Helvetica" pitchFamily="2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33C00EB-55BF-4641-8579-6BC553F7BCF0}"/>
              </a:ext>
            </a:extLst>
          </p:cNvPr>
          <p:cNvSpPr txBox="1"/>
          <p:nvPr/>
        </p:nvSpPr>
        <p:spPr>
          <a:xfrm>
            <a:off x="9184592" y="1024305"/>
            <a:ext cx="2376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Selective repeat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C4391C64-2A90-6D4B-9569-1DA39047FADF}"/>
              </a:ext>
            </a:extLst>
          </p:cNvPr>
          <p:cNvSpPr txBox="1"/>
          <p:nvPr/>
        </p:nvSpPr>
        <p:spPr>
          <a:xfrm>
            <a:off x="7103823" y="1480604"/>
            <a:ext cx="2544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Cumulative ACK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E03048E8-C56A-FE4E-89FB-67F44BB898C6}"/>
              </a:ext>
            </a:extLst>
          </p:cNvPr>
          <p:cNvSpPr txBox="1"/>
          <p:nvPr/>
        </p:nvSpPr>
        <p:spPr>
          <a:xfrm>
            <a:off x="10226223" y="1638315"/>
            <a:ext cx="2376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Selective ACK</a:t>
            </a:r>
          </a:p>
        </p:txBody>
      </p: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438725EB-3614-CD48-9E10-6D9FE58D17B4}"/>
              </a:ext>
            </a:extLst>
          </p:cNvPr>
          <p:cNvCxnSpPr>
            <a:cxnSpLocks/>
          </p:cNvCxnSpPr>
          <p:nvPr/>
        </p:nvCxnSpPr>
        <p:spPr>
          <a:xfrm flipV="1">
            <a:off x="9105755" y="1419049"/>
            <a:ext cx="842773" cy="16762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A26C466D-2CD1-5C4C-BE98-FBB4007873A9}"/>
              </a:ext>
            </a:extLst>
          </p:cNvPr>
          <p:cNvCxnSpPr>
            <a:cxnSpLocks/>
          </p:cNvCxnSpPr>
          <p:nvPr/>
        </p:nvCxnSpPr>
        <p:spPr>
          <a:xfrm flipH="1" flipV="1">
            <a:off x="10226224" y="1431848"/>
            <a:ext cx="977472" cy="15482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2FEC3B75-800E-6D4E-BE49-33269556E12A}"/>
              </a:ext>
            </a:extLst>
          </p:cNvPr>
          <p:cNvSpPr txBox="1"/>
          <p:nvPr/>
        </p:nvSpPr>
        <p:spPr>
          <a:xfrm>
            <a:off x="7397733" y="1880714"/>
            <a:ext cx="1600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Courier" pitchFamily="2" charset="0"/>
              </a:rPr>
              <a:t>ACK x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090EEA8-3C7A-3143-8A1F-47BDD9B441A2}"/>
              </a:ext>
            </a:extLst>
          </p:cNvPr>
          <p:cNvSpPr txBox="1"/>
          <p:nvPr/>
        </p:nvSpPr>
        <p:spPr>
          <a:xfrm>
            <a:off x="8939601" y="1937723"/>
            <a:ext cx="3193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urier" pitchFamily="2" charset="0"/>
              </a:rPr>
              <a:t>ACK x</a:t>
            </a:r>
          </a:p>
          <a:p>
            <a:pPr algn="ctr"/>
            <a:r>
              <a:rPr lang="en-US" dirty="0">
                <a:latin typeface="Courier" pitchFamily="2" charset="0"/>
              </a:rPr>
              <a:t>SACK x1-x2,x3-x4,x5-x6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0827C2-8FE4-7649-A7F1-8759B385B768}"/>
              </a:ext>
            </a:extLst>
          </p:cNvPr>
          <p:cNvSpPr txBox="1"/>
          <p:nvPr/>
        </p:nvSpPr>
        <p:spPr>
          <a:xfrm>
            <a:off x="8337900" y="2601274"/>
            <a:ext cx="2689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Precision of info: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E4BDDC-0610-3446-80FF-AAFF6BAB95AC}"/>
              </a:ext>
            </a:extLst>
          </p:cNvPr>
          <p:cNvSpPr txBox="1"/>
          <p:nvPr/>
        </p:nvSpPr>
        <p:spPr>
          <a:xfrm>
            <a:off x="8945381" y="2739773"/>
            <a:ext cx="561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&lt;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82B91ED6-1C11-F74C-9E66-02B1A92B587E}"/>
              </a:ext>
            </a:extLst>
          </p:cNvPr>
          <p:cNvSpPr txBox="1"/>
          <p:nvPr/>
        </p:nvSpPr>
        <p:spPr>
          <a:xfrm>
            <a:off x="8945380" y="3351575"/>
            <a:ext cx="561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&gt;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4DEADFC9-383D-1641-9F47-25AEB90D0BBB}"/>
              </a:ext>
            </a:extLst>
          </p:cNvPr>
          <p:cNvSpPr txBox="1"/>
          <p:nvPr/>
        </p:nvSpPr>
        <p:spPr>
          <a:xfrm>
            <a:off x="8981116" y="3987521"/>
            <a:ext cx="561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&lt;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ACE4EF7E-0CD7-C54B-9EA2-E2D51AC390CB}"/>
              </a:ext>
            </a:extLst>
          </p:cNvPr>
          <p:cNvSpPr txBox="1"/>
          <p:nvPr/>
        </p:nvSpPr>
        <p:spPr>
          <a:xfrm>
            <a:off x="8271923" y="3192176"/>
            <a:ext cx="2689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Retransmissions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0BC12251-60C6-0640-8787-F37F9C3341BD}"/>
              </a:ext>
            </a:extLst>
          </p:cNvPr>
          <p:cNvSpPr txBox="1"/>
          <p:nvPr/>
        </p:nvSpPr>
        <p:spPr>
          <a:xfrm>
            <a:off x="8337899" y="3826548"/>
            <a:ext cx="2689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Complexity, bugs, 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BA94B4-EF9D-8D44-B7A3-1D4A90C6799C}"/>
              </a:ext>
            </a:extLst>
          </p:cNvPr>
          <p:cNvSpPr txBox="1"/>
          <p:nvPr/>
        </p:nvSpPr>
        <p:spPr>
          <a:xfrm rot="16200000">
            <a:off x="6896902" y="3097741"/>
            <a:ext cx="2274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Cumulative ACK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A3EF066D-FE8E-034C-9BB7-27C633581705}"/>
              </a:ext>
            </a:extLst>
          </p:cNvPr>
          <p:cNvSpPr txBox="1"/>
          <p:nvPr/>
        </p:nvSpPr>
        <p:spPr>
          <a:xfrm rot="16200000">
            <a:off x="9693091" y="3166908"/>
            <a:ext cx="2274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Selective ACK</a:t>
            </a:r>
          </a:p>
        </p:txBody>
      </p:sp>
      <p:pic>
        <p:nvPicPr>
          <p:cNvPr id="119" name="Picture 11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64B40791-F3E9-A640-A955-215DD1F4E3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874" y="3631483"/>
            <a:ext cx="4255586" cy="2857037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1A9CCCCB-19BA-CE42-A31B-99460BAC7D6C}"/>
              </a:ext>
            </a:extLst>
          </p:cNvPr>
          <p:cNvSpPr/>
          <p:nvPr/>
        </p:nvSpPr>
        <p:spPr>
          <a:xfrm>
            <a:off x="1660901" y="4099736"/>
            <a:ext cx="1564104" cy="366768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94EB2A25-C35B-474D-9E3C-CB4FAD600516}"/>
              </a:ext>
            </a:extLst>
          </p:cNvPr>
          <p:cNvSpPr/>
          <p:nvPr/>
        </p:nvSpPr>
        <p:spPr>
          <a:xfrm>
            <a:off x="1277892" y="4445037"/>
            <a:ext cx="2167032" cy="366768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40">
            <a:extLst>
              <a:ext uri="{FF2B5EF4-FFF2-40B4-BE49-F238E27FC236}">
                <a16:creationId xmlns:a16="http://schemas.microsoft.com/office/drawing/2014/main" id="{66E52A47-C3AC-224B-B76F-A60051E31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879" y="2475461"/>
            <a:ext cx="2533650" cy="3814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24" name="Oval 31">
            <a:extLst>
              <a:ext uri="{FF2B5EF4-FFF2-40B4-BE49-F238E27FC236}">
                <a16:creationId xmlns:a16="http://schemas.microsoft.com/office/drawing/2014/main" id="{9B1A26B2-3321-084D-B564-BBD2C485D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629" y="2532611"/>
            <a:ext cx="137795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Helvetica" pitchFamily="2" charset="0"/>
              </a:rPr>
              <a:t>application</a:t>
            </a:r>
          </a:p>
          <a:p>
            <a:r>
              <a:rPr lang="en-US" altLang="en-US" dirty="0">
                <a:latin typeface="Helvetica" pitchFamily="2" charset="0"/>
              </a:rPr>
              <a:t>process</a:t>
            </a:r>
          </a:p>
        </p:txBody>
      </p:sp>
      <p:grpSp>
        <p:nvGrpSpPr>
          <p:cNvPr id="125" name="Group 47">
            <a:extLst>
              <a:ext uri="{FF2B5EF4-FFF2-40B4-BE49-F238E27FC236}">
                <a16:creationId xmlns:a16="http://schemas.microsoft.com/office/drawing/2014/main" id="{1499BC59-A109-6B42-9839-19B3671BCA31}"/>
              </a:ext>
            </a:extLst>
          </p:cNvPr>
          <p:cNvGrpSpPr>
            <a:grpSpLocks/>
          </p:cNvGrpSpPr>
          <p:nvPr/>
        </p:nvGrpSpPr>
        <p:grpSpPr bwMode="auto">
          <a:xfrm>
            <a:off x="4911855" y="3600999"/>
            <a:ext cx="1795463" cy="688975"/>
            <a:chOff x="1173" y="2345"/>
            <a:chExt cx="1131" cy="434"/>
          </a:xfrm>
        </p:grpSpPr>
        <p:sp>
          <p:nvSpPr>
            <p:cNvPr id="126" name="Rectangle 44">
              <a:extLst>
                <a:ext uri="{FF2B5EF4-FFF2-40B4-BE49-F238E27FC236}">
                  <a16:creationId xmlns:a16="http://schemas.microsoft.com/office/drawing/2014/main" id="{C83C3C41-4A17-914F-BC6E-FA4EB2824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" y="2345"/>
              <a:ext cx="1131" cy="4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127" name="Text Box 46">
              <a:extLst>
                <a:ext uri="{FF2B5EF4-FFF2-40B4-BE49-F238E27FC236}">
                  <a16:creationId xmlns:a16="http://schemas.microsoft.com/office/drawing/2014/main" id="{70AAA279-3C2F-F24B-ACF8-8B5709862F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0" y="2368"/>
              <a:ext cx="100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Helvetica" pitchFamily="2" charset="0"/>
                </a:rPr>
                <a:t>TCP socket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Helvetica" pitchFamily="2" charset="0"/>
                </a:rPr>
                <a:t>receiver buffers</a:t>
              </a:r>
            </a:p>
          </p:txBody>
        </p:sp>
      </p:grpSp>
      <p:sp>
        <p:nvSpPr>
          <p:cNvPr id="146" name="Oval 48">
            <a:extLst>
              <a:ext uri="{FF2B5EF4-FFF2-40B4-BE49-F238E27FC236}">
                <a16:creationId xmlns:a16="http://schemas.microsoft.com/office/drawing/2014/main" id="{58FB501A-7927-D446-AFF2-1AB75824E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129" y="4624936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50" name="Text Box 64">
            <a:extLst>
              <a:ext uri="{FF2B5EF4-FFF2-40B4-BE49-F238E27FC236}">
                <a16:creationId xmlns:a16="http://schemas.microsoft.com/office/drawing/2014/main" id="{5D9F0A4E-7BD4-7A42-9454-38D84D6F6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3418" y="4648748"/>
            <a:ext cx="5725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TCP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code</a:t>
            </a:r>
          </a:p>
        </p:txBody>
      </p:sp>
      <p:sp>
        <p:nvSpPr>
          <p:cNvPr id="152" name="Freeform 61">
            <a:extLst>
              <a:ext uri="{FF2B5EF4-FFF2-40B4-BE49-F238E27FC236}">
                <a16:creationId xmlns:a16="http://schemas.microsoft.com/office/drawing/2014/main" id="{CF307B57-15E8-0049-AF4B-89070A00D26B}"/>
              </a:ext>
            </a:extLst>
          </p:cNvPr>
          <p:cNvSpPr>
            <a:spLocks/>
          </p:cNvSpPr>
          <p:nvPr/>
        </p:nvSpPr>
        <p:spPr bwMode="auto">
          <a:xfrm>
            <a:off x="5589718" y="4167737"/>
            <a:ext cx="530225" cy="1616013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53" name="Line 69">
            <a:extLst>
              <a:ext uri="{FF2B5EF4-FFF2-40B4-BE49-F238E27FC236}">
                <a16:creationId xmlns:a16="http://schemas.microsoft.com/office/drawing/2014/main" id="{AF8F5539-CC86-7242-AA2C-B5BC20B83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0229" y="3508923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54" name="Freeform 63">
            <a:extLst>
              <a:ext uri="{FF2B5EF4-FFF2-40B4-BE49-F238E27FC236}">
                <a16:creationId xmlns:a16="http://schemas.microsoft.com/office/drawing/2014/main" id="{6C71A690-EC6C-6241-B694-05D615EE087A}"/>
              </a:ext>
            </a:extLst>
          </p:cNvPr>
          <p:cNvSpPr>
            <a:spLocks/>
          </p:cNvSpPr>
          <p:nvPr/>
        </p:nvSpPr>
        <p:spPr bwMode="auto">
          <a:xfrm rot="10800000">
            <a:off x="5578605" y="3062836"/>
            <a:ext cx="530225" cy="595312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63" name="Rectangle 86">
            <a:extLst>
              <a:ext uri="{FF2B5EF4-FFF2-40B4-BE49-F238E27FC236}">
                <a16:creationId xmlns:a16="http://schemas.microsoft.com/office/drawing/2014/main" id="{47D39887-2529-8E48-8F1E-C3DEADA69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5205" y="4369348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69" name="Text Box 103">
            <a:extLst>
              <a:ext uri="{FF2B5EF4-FFF2-40B4-BE49-F238E27FC236}">
                <a16:creationId xmlns:a16="http://schemas.microsoft.com/office/drawing/2014/main" id="{C53DC059-8CDB-084F-A355-623508587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1290" y="6453490"/>
            <a:ext cx="29264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receiver TCP interaction</a:t>
            </a:r>
          </a:p>
        </p:txBody>
      </p:sp>
      <p:sp>
        <p:nvSpPr>
          <p:cNvPr id="173" name="Text Box 116">
            <a:extLst>
              <a:ext uri="{FF2B5EF4-FFF2-40B4-BE49-F238E27FC236}">
                <a16:creationId xmlns:a16="http://schemas.microsoft.com/office/drawing/2014/main" id="{4A5996B0-B86D-B149-BE70-964D94E41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209" y="5335097"/>
            <a:ext cx="1133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from sender</a:t>
            </a:r>
          </a:p>
        </p:txBody>
      </p:sp>
      <p:grpSp>
        <p:nvGrpSpPr>
          <p:cNvPr id="174" name="Group 124">
            <a:extLst>
              <a:ext uri="{FF2B5EF4-FFF2-40B4-BE49-F238E27FC236}">
                <a16:creationId xmlns:a16="http://schemas.microsoft.com/office/drawing/2014/main" id="{0AFC9A29-F852-6D4A-86A3-155FC8A603EE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462440" y="5429046"/>
            <a:ext cx="869950" cy="906462"/>
            <a:chOff x="-44" y="1473"/>
            <a:chExt cx="981" cy="1105"/>
          </a:xfrm>
        </p:grpSpPr>
        <p:pic>
          <p:nvPicPr>
            <p:cNvPr id="176" name="Picture 125" descr="desktop_computer_stylized_medium">
              <a:extLst>
                <a:ext uri="{FF2B5EF4-FFF2-40B4-BE49-F238E27FC236}">
                  <a16:creationId xmlns:a16="http://schemas.microsoft.com/office/drawing/2014/main" id="{382F7B4F-1BEC-A54C-8131-76EB387F20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7" name="Freeform 126">
              <a:extLst>
                <a:ext uri="{FF2B5EF4-FFF2-40B4-BE49-F238E27FC236}">
                  <a16:creationId xmlns:a16="http://schemas.microsoft.com/office/drawing/2014/main" id="{11F336F9-E6E5-8B4C-8C1C-8691E014E8E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4B913399-5BCA-644A-B8FD-66BC2FBBEBFB}"/>
              </a:ext>
            </a:extLst>
          </p:cNvPr>
          <p:cNvCxnSpPr/>
          <p:nvPr/>
        </p:nvCxnSpPr>
        <p:spPr>
          <a:xfrm>
            <a:off x="5669812" y="5832169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ECD36240-FEC1-D74E-805E-E311C6437758}"/>
              </a:ext>
            </a:extLst>
          </p:cNvPr>
          <p:cNvCxnSpPr/>
          <p:nvPr/>
        </p:nvCxnSpPr>
        <p:spPr>
          <a:xfrm>
            <a:off x="6019918" y="5820446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>
            <a:extLst>
              <a:ext uri="{FF2B5EF4-FFF2-40B4-BE49-F238E27FC236}">
                <a16:creationId xmlns:a16="http://schemas.microsoft.com/office/drawing/2014/main" id="{14C8FA69-9D8E-4D47-9542-3E9261692F78}"/>
              </a:ext>
            </a:extLst>
          </p:cNvPr>
          <p:cNvSpPr txBox="1"/>
          <p:nvPr/>
        </p:nvSpPr>
        <p:spPr>
          <a:xfrm>
            <a:off x="6119943" y="3129511"/>
            <a:ext cx="93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70F74CFB-D4E2-D04A-92FD-D5977B843B3C}"/>
              </a:ext>
            </a:extLst>
          </p:cNvPr>
          <p:cNvSpPr/>
          <p:nvPr/>
        </p:nvSpPr>
        <p:spPr>
          <a:xfrm>
            <a:off x="7724037" y="5365769"/>
            <a:ext cx="3834016" cy="957332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F0105EF-2D27-3A4B-8BD0-7CF6F2ABC561}"/>
              </a:ext>
            </a:extLst>
          </p:cNvPr>
          <p:cNvGrpSpPr/>
          <p:nvPr/>
        </p:nvGrpSpPr>
        <p:grpSpPr>
          <a:xfrm>
            <a:off x="7851561" y="5453495"/>
            <a:ext cx="805664" cy="781879"/>
            <a:chOff x="7682042" y="5593708"/>
            <a:chExt cx="805664" cy="781879"/>
          </a:xfrm>
        </p:grpSpPr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DC969A22-9B65-C742-BC0F-96EA1534DCD9}"/>
                </a:ext>
              </a:extLst>
            </p:cNvPr>
            <p:cNvSpPr/>
            <p:nvPr/>
          </p:nvSpPr>
          <p:spPr>
            <a:xfrm>
              <a:off x="7682042" y="5593708"/>
              <a:ext cx="805664" cy="781879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FDE596E-2095-754C-8A89-60F88863D9EE}"/>
                </a:ext>
              </a:extLst>
            </p:cNvPr>
            <p:cNvSpPr txBox="1"/>
            <p:nvPr/>
          </p:nvSpPr>
          <p:spPr>
            <a:xfrm>
              <a:off x="7904491" y="5764417"/>
              <a:ext cx="39199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800" dirty="0">
                  <a:latin typeface="Helvetica" pitchFamily="2" charset="0"/>
                </a:rPr>
                <a:t>1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CDD04B1-A198-104B-A111-3A997A885246}"/>
              </a:ext>
            </a:extLst>
          </p:cNvPr>
          <p:cNvGrpSpPr/>
          <p:nvPr/>
        </p:nvGrpSpPr>
        <p:grpSpPr>
          <a:xfrm>
            <a:off x="8784749" y="5457103"/>
            <a:ext cx="805664" cy="781879"/>
            <a:chOff x="8615230" y="5597316"/>
            <a:chExt cx="805664" cy="781879"/>
          </a:xfrm>
        </p:grpSpPr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5282AF53-42BA-7B43-AFB7-D75BCEDC08F9}"/>
                </a:ext>
              </a:extLst>
            </p:cNvPr>
            <p:cNvSpPr/>
            <p:nvPr/>
          </p:nvSpPr>
          <p:spPr>
            <a:xfrm>
              <a:off x="8615230" y="5597316"/>
              <a:ext cx="805664" cy="781879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5" name="TextBox 194">
              <a:extLst>
                <a:ext uri="{FF2B5EF4-FFF2-40B4-BE49-F238E27FC236}">
                  <a16:creationId xmlns:a16="http://schemas.microsoft.com/office/drawing/2014/main" id="{AECB0874-D4E6-164F-B3B5-81CB6280F00E}"/>
                </a:ext>
              </a:extLst>
            </p:cNvPr>
            <p:cNvSpPr txBox="1"/>
            <p:nvPr/>
          </p:nvSpPr>
          <p:spPr>
            <a:xfrm>
              <a:off x="8809041" y="5764417"/>
              <a:ext cx="39199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800" dirty="0">
                  <a:latin typeface="Helvetica" pitchFamily="2" charset="0"/>
                </a:rPr>
                <a:t>2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FEED915-82F4-2540-B770-01F9EA5C4C26}"/>
              </a:ext>
            </a:extLst>
          </p:cNvPr>
          <p:cNvGrpSpPr/>
          <p:nvPr/>
        </p:nvGrpSpPr>
        <p:grpSpPr>
          <a:xfrm>
            <a:off x="9715215" y="5461452"/>
            <a:ext cx="805664" cy="781879"/>
            <a:chOff x="9545696" y="5601665"/>
            <a:chExt cx="805664" cy="781879"/>
          </a:xfrm>
        </p:grpSpPr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ABE12372-F850-544A-AEE6-B4BC3FAE575C}"/>
                </a:ext>
              </a:extLst>
            </p:cNvPr>
            <p:cNvSpPr/>
            <p:nvPr/>
          </p:nvSpPr>
          <p:spPr>
            <a:xfrm>
              <a:off x="9545696" y="5601665"/>
              <a:ext cx="805664" cy="781879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1E48ADB7-767C-354A-8999-42BD824C9C10}"/>
                </a:ext>
              </a:extLst>
            </p:cNvPr>
            <p:cNvSpPr txBox="1"/>
            <p:nvPr/>
          </p:nvSpPr>
          <p:spPr>
            <a:xfrm>
              <a:off x="9710945" y="5767001"/>
              <a:ext cx="39199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800" dirty="0">
                  <a:latin typeface="Helvetica" pitchFamily="2" charset="0"/>
                </a:rPr>
                <a:t>3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A9CC25E-4861-1844-986A-AAF9B7017282}"/>
              </a:ext>
            </a:extLst>
          </p:cNvPr>
          <p:cNvGrpSpPr/>
          <p:nvPr/>
        </p:nvGrpSpPr>
        <p:grpSpPr>
          <a:xfrm>
            <a:off x="10645681" y="5461452"/>
            <a:ext cx="805664" cy="781879"/>
            <a:chOff x="10476162" y="5601665"/>
            <a:chExt cx="805664" cy="781879"/>
          </a:xfrm>
        </p:grpSpPr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67B4EA6E-4C71-3540-B9F6-E45DBA222A3B}"/>
                </a:ext>
              </a:extLst>
            </p:cNvPr>
            <p:cNvSpPr/>
            <p:nvPr/>
          </p:nvSpPr>
          <p:spPr>
            <a:xfrm>
              <a:off x="10476162" y="5601665"/>
              <a:ext cx="805664" cy="781879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FE0BEBF7-C31E-764F-AEDA-54AE6EC69CEF}"/>
                </a:ext>
              </a:extLst>
            </p:cNvPr>
            <p:cNvSpPr txBox="1"/>
            <p:nvPr/>
          </p:nvSpPr>
          <p:spPr>
            <a:xfrm>
              <a:off x="10682997" y="5764417"/>
              <a:ext cx="39199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800" dirty="0">
                  <a:latin typeface="Helvetica" pitchFamily="2" charset="0"/>
                </a:rPr>
                <a:t>4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57C63196-2BA1-C146-89DC-FA9EA2BBF42D}"/>
              </a:ext>
            </a:extLst>
          </p:cNvPr>
          <p:cNvSpPr txBox="1"/>
          <p:nvPr/>
        </p:nvSpPr>
        <p:spPr>
          <a:xfrm>
            <a:off x="10967061" y="4428093"/>
            <a:ext cx="838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App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275553-F75D-764D-A8DA-2F3F8E9FE5BA}"/>
              </a:ext>
            </a:extLst>
          </p:cNvPr>
          <p:cNvSpPr txBox="1"/>
          <p:nvPr/>
        </p:nvSpPr>
        <p:spPr>
          <a:xfrm>
            <a:off x="10956751" y="4793519"/>
            <a:ext cx="1002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>
                <a:latin typeface="Courier" pitchFamily="2" charset="0"/>
              </a:rPr>
              <a:t>recv</a:t>
            </a:r>
            <a:r>
              <a:rPr lang="en-US" dirty="0">
                <a:latin typeface="Courier" pitchFamily="2" charset="0"/>
              </a:rPr>
              <a:t>()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3DBDC6C-81AB-FD49-830C-EB9B182A32C9}"/>
              </a:ext>
            </a:extLst>
          </p:cNvPr>
          <p:cNvSpPr txBox="1"/>
          <p:nvPr/>
        </p:nvSpPr>
        <p:spPr>
          <a:xfrm>
            <a:off x="7614449" y="4421318"/>
            <a:ext cx="2033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Ordering</a:t>
            </a:r>
          </a:p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Reassembly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33F93AC-C8DC-514C-B21E-FAC79E744D0C}"/>
              </a:ext>
            </a:extLst>
          </p:cNvPr>
          <p:cNvCxnSpPr/>
          <p:nvPr/>
        </p:nvCxnSpPr>
        <p:spPr>
          <a:xfrm>
            <a:off x="6750206" y="3631483"/>
            <a:ext cx="4707838" cy="1703614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8618BF6E-3CD3-A44C-849E-D3C7F651A753}"/>
              </a:ext>
            </a:extLst>
          </p:cNvPr>
          <p:cNvCxnSpPr>
            <a:cxnSpLocks/>
          </p:cNvCxnSpPr>
          <p:nvPr/>
        </p:nvCxnSpPr>
        <p:spPr>
          <a:xfrm>
            <a:off x="6731165" y="4292360"/>
            <a:ext cx="929094" cy="967333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3C864254-D009-3641-840B-31736C92262B}"/>
              </a:ext>
            </a:extLst>
          </p:cNvPr>
          <p:cNvSpPr txBox="1"/>
          <p:nvPr/>
        </p:nvSpPr>
        <p:spPr>
          <a:xfrm>
            <a:off x="8448886" y="6488668"/>
            <a:ext cx="2532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Data with sequence #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D20DB06-9ECC-6D4D-AC8E-4E3F809F8CDE}"/>
              </a:ext>
            </a:extLst>
          </p:cNvPr>
          <p:cNvCxnSpPr>
            <a:stCxn id="8" idx="2"/>
          </p:cNvCxnSpPr>
          <p:nvPr/>
        </p:nvCxnSpPr>
        <p:spPr>
          <a:xfrm>
            <a:off x="8270007" y="6147424"/>
            <a:ext cx="622130" cy="338429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59C61502-29DB-824A-8324-34ED08C5F1C6}"/>
              </a:ext>
            </a:extLst>
          </p:cNvPr>
          <p:cNvCxnSpPr>
            <a:cxnSpLocks/>
          </p:cNvCxnSpPr>
          <p:nvPr/>
        </p:nvCxnSpPr>
        <p:spPr>
          <a:xfrm>
            <a:off x="9128060" y="6059089"/>
            <a:ext cx="148085" cy="433786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reeform 50">
            <a:extLst>
              <a:ext uri="{FF2B5EF4-FFF2-40B4-BE49-F238E27FC236}">
                <a16:creationId xmlns:a16="http://schemas.microsoft.com/office/drawing/2014/main" id="{736C1717-0969-B04B-9DC0-879D11D2B877}"/>
              </a:ext>
            </a:extLst>
          </p:cNvPr>
          <p:cNvSpPr/>
          <p:nvPr/>
        </p:nvSpPr>
        <p:spPr>
          <a:xfrm>
            <a:off x="9512619" y="4956028"/>
            <a:ext cx="1494905" cy="391476"/>
          </a:xfrm>
          <a:custGeom>
            <a:avLst/>
            <a:gdLst>
              <a:gd name="connsiteX0" fmla="*/ 1494905 w 1494905"/>
              <a:gd name="connsiteY0" fmla="*/ 21086 h 391476"/>
              <a:gd name="connsiteX1" fmla="*/ 1066642 w 1494905"/>
              <a:gd name="connsiteY1" fmla="*/ 241005 h 391476"/>
              <a:gd name="connsiteX2" fmla="*/ 453184 w 1494905"/>
              <a:gd name="connsiteY2" fmla="*/ 9511 h 391476"/>
              <a:gd name="connsiteX3" fmla="*/ 36495 w 1494905"/>
              <a:gd name="connsiteY3" fmla="*/ 78959 h 391476"/>
              <a:gd name="connsiteX4" fmla="*/ 48070 w 1494905"/>
              <a:gd name="connsiteY4" fmla="*/ 391476 h 391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4905" h="391476">
                <a:moveTo>
                  <a:pt x="1494905" y="21086"/>
                </a:moveTo>
                <a:cubicBezTo>
                  <a:pt x="1367583" y="132010"/>
                  <a:pt x="1240262" y="242934"/>
                  <a:pt x="1066642" y="241005"/>
                </a:cubicBezTo>
                <a:cubicBezTo>
                  <a:pt x="893022" y="239076"/>
                  <a:pt x="624875" y="36519"/>
                  <a:pt x="453184" y="9511"/>
                </a:cubicBezTo>
                <a:cubicBezTo>
                  <a:pt x="281493" y="-17497"/>
                  <a:pt x="104014" y="15298"/>
                  <a:pt x="36495" y="78959"/>
                </a:cubicBezTo>
                <a:cubicBezTo>
                  <a:pt x="-31024" y="142620"/>
                  <a:pt x="8523" y="267048"/>
                  <a:pt x="48070" y="391476"/>
                </a:cubicBezTo>
              </a:path>
            </a:pathLst>
          </a:custGeom>
          <a:noFill/>
          <a:ln w="50800">
            <a:solidFill>
              <a:srgbClr val="C00000"/>
            </a:solidFill>
            <a:prstDash val="sys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2ADF4447-BB0C-274C-A31E-C087D7131D2F}"/>
              </a:ext>
            </a:extLst>
          </p:cNvPr>
          <p:cNvSpPr/>
          <p:nvPr/>
        </p:nvSpPr>
        <p:spPr>
          <a:xfrm>
            <a:off x="11348364" y="5173884"/>
            <a:ext cx="597073" cy="1533815"/>
          </a:xfrm>
          <a:custGeom>
            <a:avLst/>
            <a:gdLst>
              <a:gd name="connsiteX0" fmla="*/ 411514 w 597073"/>
              <a:gd name="connsiteY0" fmla="*/ 0 h 1533815"/>
              <a:gd name="connsiteX1" fmla="*/ 596709 w 597073"/>
              <a:gd name="connsiteY1" fmla="*/ 544010 h 1533815"/>
              <a:gd name="connsiteX2" fmla="*/ 446239 w 597073"/>
              <a:gd name="connsiteY2" fmla="*/ 1435260 h 1533815"/>
              <a:gd name="connsiteX3" fmla="*/ 41125 w 597073"/>
              <a:gd name="connsiteY3" fmla="*/ 1481559 h 1533815"/>
              <a:gd name="connsiteX4" fmla="*/ 41125 w 597073"/>
              <a:gd name="connsiteY4" fmla="*/ 1169043 h 1533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7073" h="1533815">
                <a:moveTo>
                  <a:pt x="411514" y="0"/>
                </a:moveTo>
                <a:cubicBezTo>
                  <a:pt x="501218" y="152400"/>
                  <a:pt x="590922" y="304800"/>
                  <a:pt x="596709" y="544010"/>
                </a:cubicBezTo>
                <a:cubicBezTo>
                  <a:pt x="602497" y="783220"/>
                  <a:pt x="538836" y="1279002"/>
                  <a:pt x="446239" y="1435260"/>
                </a:cubicBezTo>
                <a:cubicBezTo>
                  <a:pt x="353642" y="1591518"/>
                  <a:pt x="108644" y="1525929"/>
                  <a:pt x="41125" y="1481559"/>
                </a:cubicBezTo>
                <a:cubicBezTo>
                  <a:pt x="-26394" y="1437190"/>
                  <a:pt x="614" y="1207625"/>
                  <a:pt x="41125" y="1169043"/>
                </a:cubicBezTo>
              </a:path>
            </a:pathLst>
          </a:custGeom>
          <a:noFill/>
          <a:ln w="50800">
            <a:solidFill>
              <a:srgbClr val="C00000"/>
            </a:solidFill>
            <a:prstDash val="sysDash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8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167" grpId="0"/>
      <p:bldP spid="170" grpId="0"/>
      <p:bldP spid="171" grpId="0"/>
      <p:bldP spid="3" grpId="0"/>
      <p:bldP spid="110" grpId="0"/>
      <p:bldP spid="4" grpId="0"/>
      <p:bldP spid="5" grpId="0"/>
      <p:bldP spid="113" grpId="0"/>
      <p:bldP spid="114" grpId="0"/>
      <p:bldP spid="115" grpId="0"/>
      <p:bldP spid="116" grpId="0"/>
      <p:bldP spid="6" grpId="0"/>
      <p:bldP spid="118" grpId="0"/>
      <p:bldP spid="7" grpId="0" animBg="1"/>
      <p:bldP spid="121" grpId="0" animBg="1"/>
      <p:bldP spid="123" grpId="0" animBg="1"/>
      <p:bldP spid="124" grpId="0" animBg="1"/>
      <p:bldP spid="146" grpId="0" animBg="1"/>
      <p:bldP spid="150" grpId="0"/>
      <p:bldP spid="152" grpId="0" animBg="1"/>
      <p:bldP spid="153" grpId="0" animBg="1"/>
      <p:bldP spid="154" grpId="0" animBg="1"/>
      <p:bldP spid="163" grpId="0" animBg="1"/>
      <p:bldP spid="169" grpId="0"/>
      <p:bldP spid="173" grpId="0"/>
      <p:bldP spid="180" grpId="0"/>
      <p:bldP spid="187" grpId="0" animBg="1"/>
      <p:bldP spid="18" grpId="0"/>
      <p:bldP spid="19" grpId="0"/>
      <p:bldP spid="22" grpId="0"/>
      <p:bldP spid="40" grpId="0"/>
      <p:bldP spid="51" grpId="0" animBg="1"/>
      <p:bldP spid="51" grpId="1" animBg="1"/>
      <p:bldP spid="51" grpId="2" animBg="1"/>
      <p:bldP spid="51" grpId="3" animBg="1"/>
      <p:bldP spid="5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9A4BE-467F-F84A-8FCD-520AA84F4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Sizing the receiver’s socket 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7B33A-8B11-1E49-B164-40DFAC10F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8646"/>
          </a:xfrm>
        </p:spPr>
        <p:txBody>
          <a:bodyPr>
            <a:normAutofit/>
          </a:bodyPr>
          <a:lstStyle/>
          <a:p>
            <a:r>
              <a:rPr lang="en-US" dirty="0"/>
              <a:t>Case 1: </a:t>
            </a:r>
            <a:r>
              <a:rPr lang="en-US" dirty="0">
                <a:solidFill>
                  <a:srgbClr val="C00000"/>
                </a:solidFill>
              </a:rPr>
              <a:t>Suppose the receiving app is reading data too slowly: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no amount of receiver buffer can prevent low sender throughput if the connection is long-lived!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38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9A4BE-467F-F84A-8FCD-520AA84F4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Sizing the receiver’s socket 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7B33A-8B11-1E49-B164-40DFAC10F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88485" cy="4838646"/>
          </a:xfrm>
        </p:spPr>
        <p:txBody>
          <a:bodyPr>
            <a:normAutofit/>
          </a:bodyPr>
          <a:lstStyle/>
          <a:p>
            <a:r>
              <a:rPr lang="en-US" dirty="0"/>
              <a:t>Case 2: </a:t>
            </a:r>
            <a:r>
              <a:rPr lang="en-US" dirty="0">
                <a:solidFill>
                  <a:srgbClr val="C00000"/>
                </a:solidFill>
              </a:rPr>
              <a:t>Suppose the receiving app reads sufficiently fast </a:t>
            </a:r>
            <a:r>
              <a:rPr lang="en-US" i="1" dirty="0">
                <a:solidFill>
                  <a:srgbClr val="C00000"/>
                </a:solidFill>
              </a:rPr>
              <a:t>on average </a:t>
            </a:r>
            <a:r>
              <a:rPr lang="en-US" dirty="0">
                <a:solidFill>
                  <a:srgbClr val="C00000"/>
                </a:solidFill>
              </a:rPr>
              <a:t>to match the sender’s writing speed.  </a:t>
            </a:r>
          </a:p>
          <a:p>
            <a:pPr lvl="1"/>
            <a:r>
              <a:rPr lang="en-US" dirty="0"/>
              <a:t>Assume the sender has a window of size W.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The receiver must use a buffer of size at least W. Why?</a:t>
            </a:r>
          </a:p>
          <a:p>
            <a:endParaRPr lang="en-US" dirty="0"/>
          </a:p>
          <a:p>
            <a:r>
              <a:rPr lang="en-US" dirty="0"/>
              <a:t>Captures two cases:</a:t>
            </a:r>
          </a:p>
          <a:p>
            <a:r>
              <a:rPr lang="en-US" dirty="0"/>
              <a:t>(1) When the first sequence #s in the window are dropped </a:t>
            </a:r>
          </a:p>
          <a:p>
            <a:pPr lvl="1"/>
            <a:r>
              <a:rPr lang="en-US" i="1" dirty="0"/>
              <a:t>Selective repeat</a:t>
            </a:r>
            <a:r>
              <a:rPr lang="en-US" dirty="0"/>
              <a:t>: data in window buffered until the ACKs of delivered data (within window) reach sender. Adv. win reduces sender’s window</a:t>
            </a:r>
          </a:p>
          <a:p>
            <a:r>
              <a:rPr lang="en-US" dirty="0"/>
              <a:t>(2) When the sender sends a burst of data of size W</a:t>
            </a:r>
          </a:p>
          <a:p>
            <a:pPr lvl="1"/>
            <a:r>
              <a:rPr lang="en-US" dirty="0"/>
              <a:t>Receiver may not match the </a:t>
            </a:r>
            <a:r>
              <a:rPr lang="en-US" i="1" dirty="0"/>
              <a:t>instantaneous </a:t>
            </a:r>
            <a:r>
              <a:rPr lang="en-US" dirty="0"/>
              <a:t>rate of the sender</a:t>
            </a:r>
          </a:p>
        </p:txBody>
      </p:sp>
    </p:spTree>
    <p:extLst>
      <p:ext uri="{BB962C8B-B14F-4D97-AF65-F5344CB8AC3E}">
        <p14:creationId xmlns:p14="http://schemas.microsoft.com/office/powerpoint/2010/main" val="101337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8D026-2AF3-4A43-8D6B-312744C9A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flow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C1EF7-F2A9-2D4B-9945-C302E2E89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3519"/>
          </a:xfrm>
        </p:spPr>
        <p:txBody>
          <a:bodyPr>
            <a:normAutofit/>
          </a:bodyPr>
          <a:lstStyle/>
          <a:p>
            <a:r>
              <a:rPr lang="en-US" dirty="0"/>
              <a:t>Keep memory buffers available at the receiver whenever the sender transmits data</a:t>
            </a:r>
          </a:p>
          <a:p>
            <a:r>
              <a:rPr lang="en-US" dirty="0"/>
              <a:t>Inform the sender on an on-going basis (each ACK)</a:t>
            </a:r>
          </a:p>
          <a:p>
            <a:r>
              <a:rPr lang="en-US" dirty="0"/>
              <a:t>Function #1: match sender speed to receiver speed</a:t>
            </a:r>
          </a:p>
          <a:p>
            <a:r>
              <a:rPr lang="en-US" dirty="0"/>
              <a:t>Function #2: reassemble data in order and hold for selective repeat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Correct socket buffer sizing is important for TCP throughput</a:t>
            </a:r>
          </a:p>
        </p:txBody>
      </p:sp>
    </p:spTree>
    <p:extLst>
      <p:ext uri="{BB962C8B-B14F-4D97-AF65-F5344CB8AC3E}">
        <p14:creationId xmlns:p14="http://schemas.microsoft.com/office/powerpoint/2010/main" val="96954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82854-F98C-1C49-88C2-37A717A7A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 on (tuning) TCP stack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3685E-C9A6-0844-8D41-3673F7A73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https://www.ibm.com/support/knowledgecenter/linuxonibm/liaag/wkvm/wkvm_c_tune_tcpip.htm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https://cloud.google.com/solutions/tcp-optimization-for-network-performance-in-gcp-and-hybrid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38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E4ACE-5225-034E-80E1-138452F9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of ordered 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AA2FE-6739-9B4A-A0A2-995732A84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9336"/>
          </a:xfrm>
        </p:spPr>
        <p:txBody>
          <a:bodyPr>
            <a:normAutofit/>
          </a:bodyPr>
          <a:lstStyle/>
          <a:p>
            <a:r>
              <a:rPr lang="en-US" dirty="0"/>
              <a:t>Packets cannot be delivered to the application if there is an </a:t>
            </a:r>
            <a:r>
              <a:rPr lang="en-US" dirty="0">
                <a:solidFill>
                  <a:srgbClr val="C00000"/>
                </a:solidFill>
              </a:rPr>
              <a:t>in-order packet missing</a:t>
            </a:r>
            <a:r>
              <a:rPr lang="en-US" dirty="0"/>
              <a:t> from the receiver’s buffer</a:t>
            </a:r>
          </a:p>
          <a:p>
            <a:pPr lvl="1"/>
            <a:r>
              <a:rPr lang="en-US" dirty="0"/>
              <a:t>The receiver can only buffer so much out-of-order data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Subsequent out-of-order packets dropped </a:t>
            </a:r>
          </a:p>
          <a:p>
            <a:pPr lvl="1"/>
            <a:r>
              <a:rPr lang="en-US" dirty="0"/>
              <a:t>It won’t matter that those packets successfully arrive at the receiver from the sender over the network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TCP application-level throughput will suffer </a:t>
            </a:r>
            <a:r>
              <a:rPr lang="en-US" dirty="0"/>
              <a:t>if there is too much packet reordering in the network</a:t>
            </a:r>
          </a:p>
          <a:p>
            <a:pPr lvl="1"/>
            <a:r>
              <a:rPr lang="en-US" dirty="0"/>
              <a:t>Data may have reached the receiver but won’t be delivered to apps upon a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 (...</a:t>
            </a:r>
            <a:r>
              <a:rPr lang="en-US" dirty="0">
                <a:cs typeface="Consolas" panose="020B0609020204030204" pitchFamily="49" charset="0"/>
              </a:rPr>
              <a:t>or may not even be buffered!)</a:t>
            </a:r>
          </a:p>
          <a:p>
            <a:pPr marL="0" indent="0">
              <a:buNone/>
            </a:pPr>
            <a:endParaRPr lang="en-US" dirty="0"/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87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A5E80-F129-4D4E-B31A-DACE02F27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Stream-Oriented Data Transfer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A3E919-CCD3-FE4F-90B8-AA9BDCE167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6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5DDD9-B3C8-5E43-8CFB-5D16C1C65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numbers in the app’s </a:t>
            </a:r>
            <a:r>
              <a:rPr lang="en-US" dirty="0">
                <a:solidFill>
                  <a:srgbClr val="C00000"/>
                </a:solidFill>
              </a:rPr>
              <a:t>stream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CA654-E220-D94F-841A-DF2E16F8C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09577"/>
            <a:ext cx="10515600" cy="19927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TCP uses byte sequence numbers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017002F-67C3-6242-B59C-312DEEE81707}"/>
              </a:ext>
            </a:extLst>
          </p:cNvPr>
          <p:cNvGrpSpPr/>
          <p:nvPr/>
        </p:nvGrpSpPr>
        <p:grpSpPr>
          <a:xfrm>
            <a:off x="3314178" y="3519036"/>
            <a:ext cx="4983271" cy="369332"/>
            <a:chOff x="3314178" y="3519036"/>
            <a:chExt cx="4983271" cy="36933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8C273C9-C27C-E647-8560-6B8684DAD846}"/>
                </a:ext>
              </a:extLst>
            </p:cNvPr>
            <p:cNvSpPr txBox="1"/>
            <p:nvPr/>
          </p:nvSpPr>
          <p:spPr>
            <a:xfrm>
              <a:off x="3314178" y="3519036"/>
              <a:ext cx="39958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Increasing sequence #s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3122483-94D6-1841-B116-E9B85834F252}"/>
                </a:ext>
              </a:extLst>
            </p:cNvPr>
            <p:cNvCxnSpPr/>
            <p:nvPr/>
          </p:nvCxnSpPr>
          <p:spPr>
            <a:xfrm>
              <a:off x="6343389" y="3733081"/>
              <a:ext cx="195406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167EC746-70E8-4547-9BA1-CD6EBF522A7E}"/>
              </a:ext>
            </a:extLst>
          </p:cNvPr>
          <p:cNvGrpSpPr/>
          <p:nvPr/>
        </p:nvGrpSpPr>
        <p:grpSpPr>
          <a:xfrm>
            <a:off x="1052186" y="2192055"/>
            <a:ext cx="10083453" cy="1054274"/>
            <a:chOff x="1052186" y="2192055"/>
            <a:chExt cx="10083453" cy="1054274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6C901B8-3955-C94A-B996-466D47CF56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42367" y="2192055"/>
              <a:ext cx="7515617" cy="1461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030C4D0-B57D-1344-8F3C-D06046950F26}"/>
                </a:ext>
              </a:extLst>
            </p:cNvPr>
            <p:cNvCxnSpPr>
              <a:cxnSpLocks/>
            </p:cNvCxnSpPr>
            <p:nvPr/>
          </p:nvCxnSpPr>
          <p:spPr>
            <a:xfrm>
              <a:off x="2342367" y="3246329"/>
              <a:ext cx="7515617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003922B-82BF-0144-86F3-6650A7ECA069}"/>
                </a:ext>
              </a:extLst>
            </p:cNvPr>
            <p:cNvSpPr txBox="1"/>
            <p:nvPr/>
          </p:nvSpPr>
          <p:spPr>
            <a:xfrm>
              <a:off x="1052186" y="2284494"/>
              <a:ext cx="111481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4400" dirty="0">
                  <a:latin typeface="Helvetica" pitchFamily="2" charset="0"/>
                </a:rPr>
                <a:t>…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DC251DE-C09A-EB49-8B7C-DD695FB0E61D}"/>
                </a:ext>
              </a:extLst>
            </p:cNvPr>
            <p:cNvSpPr txBox="1"/>
            <p:nvPr/>
          </p:nvSpPr>
          <p:spPr>
            <a:xfrm>
              <a:off x="10020822" y="2192055"/>
              <a:ext cx="111481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4400" dirty="0">
                  <a:latin typeface="Helvetica" pitchFamily="2" charset="0"/>
                </a:rPr>
                <a:t>…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8DA436B-FFF1-464E-92AD-6FED346A4CCE}"/>
              </a:ext>
            </a:extLst>
          </p:cNvPr>
          <p:cNvGrpSpPr/>
          <p:nvPr/>
        </p:nvGrpSpPr>
        <p:grpSpPr>
          <a:xfrm>
            <a:off x="3444658" y="2192055"/>
            <a:ext cx="5559468" cy="1054274"/>
            <a:chOff x="3444658" y="2192055"/>
            <a:chExt cx="5559468" cy="1054274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3A9ED89-A6E6-8843-9513-A2AC195C1DC7}"/>
                </a:ext>
              </a:extLst>
            </p:cNvPr>
            <p:cNvCxnSpPr/>
            <p:nvPr/>
          </p:nvCxnSpPr>
          <p:spPr>
            <a:xfrm>
              <a:off x="3444658" y="2192055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B4D6C99-4C28-624C-8F6B-CD1A824D5171}"/>
                </a:ext>
              </a:extLst>
            </p:cNvPr>
            <p:cNvCxnSpPr/>
            <p:nvPr/>
          </p:nvCxnSpPr>
          <p:spPr>
            <a:xfrm>
              <a:off x="4599140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56B1B52-D3C5-6848-A48F-727387594A95}"/>
                </a:ext>
              </a:extLst>
            </p:cNvPr>
            <p:cNvCxnSpPr/>
            <p:nvPr/>
          </p:nvCxnSpPr>
          <p:spPr>
            <a:xfrm>
              <a:off x="5678466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4E5E27F-B3EF-1D45-A693-56F9F8842AEB}"/>
                </a:ext>
              </a:extLst>
            </p:cNvPr>
            <p:cNvCxnSpPr/>
            <p:nvPr/>
          </p:nvCxnSpPr>
          <p:spPr>
            <a:xfrm>
              <a:off x="6770318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5465F6F-ECD6-A041-A60E-2D4AB103B407}"/>
                </a:ext>
              </a:extLst>
            </p:cNvPr>
            <p:cNvCxnSpPr/>
            <p:nvPr/>
          </p:nvCxnSpPr>
          <p:spPr>
            <a:xfrm>
              <a:off x="7849644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D0D2B7A-6BB5-4C4D-B8DD-C549CD4E6E25}"/>
                </a:ext>
              </a:extLst>
            </p:cNvPr>
            <p:cNvCxnSpPr/>
            <p:nvPr/>
          </p:nvCxnSpPr>
          <p:spPr>
            <a:xfrm>
              <a:off x="9004126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2105573-630E-DA4E-BA09-983F87D60187}"/>
                </a:ext>
              </a:extLst>
            </p:cNvPr>
            <p:cNvSpPr txBox="1"/>
            <p:nvPr/>
          </p:nvSpPr>
          <p:spPr>
            <a:xfrm>
              <a:off x="3584532" y="2483669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4C86362-346E-954F-A7AA-708CAC4C7064}"/>
                </a:ext>
              </a:extLst>
            </p:cNvPr>
            <p:cNvSpPr txBox="1"/>
            <p:nvPr/>
          </p:nvSpPr>
          <p:spPr>
            <a:xfrm>
              <a:off x="4705611" y="2483669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707CB14-1D19-4145-902D-521B03AA3B39}"/>
                </a:ext>
              </a:extLst>
            </p:cNvPr>
            <p:cNvSpPr txBox="1"/>
            <p:nvPr/>
          </p:nvSpPr>
          <p:spPr>
            <a:xfrm>
              <a:off x="5809989" y="2479376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D7A9794-B742-744F-9E68-4DCC30EE8FC1}"/>
                </a:ext>
              </a:extLst>
            </p:cNvPr>
            <p:cNvSpPr txBox="1"/>
            <p:nvPr/>
          </p:nvSpPr>
          <p:spPr>
            <a:xfrm>
              <a:off x="6870526" y="2479376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13E1EFD-37DA-CB42-B2C2-6E8F4EC0D65B}"/>
                </a:ext>
              </a:extLst>
            </p:cNvPr>
            <p:cNvSpPr txBox="1"/>
            <p:nvPr/>
          </p:nvSpPr>
          <p:spPr>
            <a:xfrm>
              <a:off x="8025007" y="2479376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AE69AC9-88E7-0249-A21E-D8F3A1663A8B}"/>
              </a:ext>
            </a:extLst>
          </p:cNvPr>
          <p:cNvGrpSpPr/>
          <p:nvPr/>
        </p:nvGrpSpPr>
        <p:grpSpPr>
          <a:xfrm>
            <a:off x="2677437" y="1468451"/>
            <a:ext cx="6226480" cy="646331"/>
            <a:chOff x="2677437" y="1561439"/>
            <a:chExt cx="6226480" cy="646331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340B13D-7989-3849-B2D4-7399B2355DFB}"/>
                </a:ext>
              </a:extLst>
            </p:cNvPr>
            <p:cNvSpPr txBox="1"/>
            <p:nvPr/>
          </p:nvSpPr>
          <p:spPr>
            <a:xfrm>
              <a:off x="2677437" y="1561439"/>
              <a:ext cx="52692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Data written by application over time</a:t>
              </a:r>
            </a:p>
            <a:p>
              <a:pPr algn="l"/>
              <a:r>
                <a:rPr lang="en-US" dirty="0">
                  <a:latin typeface="Helvetica" pitchFamily="2" charset="0"/>
                </a:rPr>
                <a:t>e.g., </a:t>
              </a:r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send()</a:t>
              </a:r>
              <a:r>
                <a:rPr lang="en-US" dirty="0">
                  <a:latin typeface="Helvetica" pitchFamily="2" charset="0"/>
                </a:rPr>
                <a:t> call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E2AF693D-204A-BE47-9791-0114E4834A66}"/>
                </a:ext>
              </a:extLst>
            </p:cNvPr>
            <p:cNvCxnSpPr/>
            <p:nvPr/>
          </p:nvCxnSpPr>
          <p:spPr>
            <a:xfrm>
              <a:off x="6949857" y="1768331"/>
              <a:ext cx="195406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F758696-5480-9749-A6AF-F50F68F4166D}"/>
              </a:ext>
            </a:extLst>
          </p:cNvPr>
          <p:cNvGrpSpPr/>
          <p:nvPr/>
        </p:nvGrpSpPr>
        <p:grpSpPr>
          <a:xfrm>
            <a:off x="3399827" y="2195374"/>
            <a:ext cx="6252459" cy="393256"/>
            <a:chOff x="3399827" y="2195374"/>
            <a:chExt cx="6252459" cy="393256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ECD3BF1-F5E5-6442-89F3-BF9D857F7117}"/>
                </a:ext>
              </a:extLst>
            </p:cNvPr>
            <p:cNvSpPr txBox="1"/>
            <p:nvPr/>
          </p:nvSpPr>
          <p:spPr>
            <a:xfrm>
              <a:off x="3399827" y="2195374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100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9301517-877D-FD41-845F-DA7843B7A373}"/>
                </a:ext>
              </a:extLst>
            </p:cNvPr>
            <p:cNvSpPr txBox="1"/>
            <p:nvPr/>
          </p:nvSpPr>
          <p:spPr>
            <a:xfrm>
              <a:off x="4557582" y="2207443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150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ED4A782-DE1E-4143-8837-55C975E93E9E}"/>
                </a:ext>
              </a:extLst>
            </p:cNvPr>
            <p:cNvSpPr txBox="1"/>
            <p:nvPr/>
          </p:nvSpPr>
          <p:spPr>
            <a:xfrm>
              <a:off x="5671239" y="2203477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180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693B305-FCAE-F54F-82EB-2B1E816E5771}"/>
                </a:ext>
              </a:extLst>
            </p:cNvPr>
            <p:cNvSpPr txBox="1"/>
            <p:nvPr/>
          </p:nvSpPr>
          <p:spPr>
            <a:xfrm>
              <a:off x="6739002" y="2201962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240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0997A82-57B2-8044-B2F5-00036AB6F8C6}"/>
                </a:ext>
              </a:extLst>
            </p:cNvPr>
            <p:cNvSpPr txBox="1"/>
            <p:nvPr/>
          </p:nvSpPr>
          <p:spPr>
            <a:xfrm>
              <a:off x="7823575" y="2219298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273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6D4190D-20BB-9A4B-8408-C700D0487747}"/>
                </a:ext>
              </a:extLst>
            </p:cNvPr>
            <p:cNvSpPr txBox="1"/>
            <p:nvPr/>
          </p:nvSpPr>
          <p:spPr>
            <a:xfrm>
              <a:off x="8998898" y="2201962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310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4301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5DDD9-B3C8-5E43-8CFB-5D16C1C65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numbers in the app’s </a:t>
            </a:r>
            <a:r>
              <a:rPr lang="en-US" dirty="0">
                <a:solidFill>
                  <a:srgbClr val="C00000"/>
                </a:solidFill>
              </a:rPr>
              <a:t>stream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CA654-E220-D94F-841A-DF2E16F8C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09577"/>
            <a:ext cx="10863020" cy="156738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600" dirty="0"/>
              <a:t>Packet boundaries aren’t important for TCP software</a:t>
            </a:r>
          </a:p>
          <a:p>
            <a:pPr marL="0" indent="0" algn="ctr">
              <a:buNone/>
            </a:pPr>
            <a:r>
              <a:rPr lang="en-US" sz="3600" dirty="0"/>
              <a:t>TCP is a </a:t>
            </a:r>
            <a:r>
              <a:rPr lang="en-US" sz="3600" dirty="0">
                <a:solidFill>
                  <a:srgbClr val="C00000"/>
                </a:solidFill>
              </a:rPr>
              <a:t>stream-oriented </a:t>
            </a:r>
            <a:r>
              <a:rPr lang="en-US" sz="3600" dirty="0"/>
              <a:t>protocol</a:t>
            </a:r>
          </a:p>
          <a:p>
            <a:pPr marL="0" indent="0" algn="ctr">
              <a:buNone/>
            </a:pPr>
            <a:r>
              <a:rPr lang="en-US" sz="3000" dirty="0"/>
              <a:t>(We use </a:t>
            </a: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SOCK_STREAM</a:t>
            </a:r>
            <a:r>
              <a:rPr lang="en-US" sz="3000" dirty="0"/>
              <a:t> when creating sockets)</a:t>
            </a:r>
          </a:p>
          <a:p>
            <a:pPr marL="0" indent="0" algn="ctr">
              <a:buNone/>
            </a:pPr>
            <a:endParaRPr lang="en-US" sz="3600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017002F-67C3-6242-B59C-312DEEE81707}"/>
              </a:ext>
            </a:extLst>
          </p:cNvPr>
          <p:cNvGrpSpPr/>
          <p:nvPr/>
        </p:nvGrpSpPr>
        <p:grpSpPr>
          <a:xfrm>
            <a:off x="3314178" y="3519036"/>
            <a:ext cx="4983271" cy="369332"/>
            <a:chOff x="3314178" y="3519036"/>
            <a:chExt cx="4983271" cy="36933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8C273C9-C27C-E647-8560-6B8684DAD846}"/>
                </a:ext>
              </a:extLst>
            </p:cNvPr>
            <p:cNvSpPr txBox="1"/>
            <p:nvPr/>
          </p:nvSpPr>
          <p:spPr>
            <a:xfrm>
              <a:off x="3314178" y="3519036"/>
              <a:ext cx="39958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Increasing sequence #s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3122483-94D6-1841-B116-E9B85834F252}"/>
                </a:ext>
              </a:extLst>
            </p:cNvPr>
            <p:cNvCxnSpPr/>
            <p:nvPr/>
          </p:nvCxnSpPr>
          <p:spPr>
            <a:xfrm>
              <a:off x="6343389" y="3733081"/>
              <a:ext cx="195406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F5F5993-358E-284B-ABC9-D45DDAF83827}"/>
              </a:ext>
            </a:extLst>
          </p:cNvPr>
          <p:cNvGrpSpPr/>
          <p:nvPr/>
        </p:nvGrpSpPr>
        <p:grpSpPr>
          <a:xfrm>
            <a:off x="1052186" y="2192055"/>
            <a:ext cx="10083453" cy="1054274"/>
            <a:chOff x="1052186" y="2192055"/>
            <a:chExt cx="10083453" cy="1054274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6C901B8-3955-C94A-B996-466D47CF56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42367" y="2192055"/>
              <a:ext cx="7515617" cy="1461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030C4D0-B57D-1344-8F3C-D06046950F26}"/>
                </a:ext>
              </a:extLst>
            </p:cNvPr>
            <p:cNvCxnSpPr>
              <a:cxnSpLocks/>
            </p:cNvCxnSpPr>
            <p:nvPr/>
          </p:nvCxnSpPr>
          <p:spPr>
            <a:xfrm>
              <a:off x="2342367" y="3246329"/>
              <a:ext cx="7515617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3A9ED89-A6E6-8843-9513-A2AC195C1DC7}"/>
                </a:ext>
              </a:extLst>
            </p:cNvPr>
            <p:cNvCxnSpPr/>
            <p:nvPr/>
          </p:nvCxnSpPr>
          <p:spPr>
            <a:xfrm>
              <a:off x="3444658" y="2192055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B4D6C99-4C28-624C-8F6B-CD1A824D5171}"/>
                </a:ext>
              </a:extLst>
            </p:cNvPr>
            <p:cNvCxnSpPr/>
            <p:nvPr/>
          </p:nvCxnSpPr>
          <p:spPr>
            <a:xfrm>
              <a:off x="4599140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56B1B52-D3C5-6848-A48F-727387594A95}"/>
                </a:ext>
              </a:extLst>
            </p:cNvPr>
            <p:cNvCxnSpPr/>
            <p:nvPr/>
          </p:nvCxnSpPr>
          <p:spPr>
            <a:xfrm>
              <a:off x="5678466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4E5E27F-B3EF-1D45-A693-56F9F8842AEB}"/>
                </a:ext>
              </a:extLst>
            </p:cNvPr>
            <p:cNvCxnSpPr/>
            <p:nvPr/>
          </p:nvCxnSpPr>
          <p:spPr>
            <a:xfrm>
              <a:off x="6770318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5465F6F-ECD6-A041-A60E-2D4AB103B407}"/>
                </a:ext>
              </a:extLst>
            </p:cNvPr>
            <p:cNvCxnSpPr/>
            <p:nvPr/>
          </p:nvCxnSpPr>
          <p:spPr>
            <a:xfrm>
              <a:off x="7849644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D0D2B7A-6BB5-4C4D-B8DD-C549CD4E6E25}"/>
                </a:ext>
              </a:extLst>
            </p:cNvPr>
            <p:cNvCxnSpPr/>
            <p:nvPr/>
          </p:nvCxnSpPr>
          <p:spPr>
            <a:xfrm>
              <a:off x="9004126" y="2206669"/>
              <a:ext cx="0" cy="103966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003922B-82BF-0144-86F3-6650A7ECA069}"/>
                </a:ext>
              </a:extLst>
            </p:cNvPr>
            <p:cNvSpPr txBox="1"/>
            <p:nvPr/>
          </p:nvSpPr>
          <p:spPr>
            <a:xfrm>
              <a:off x="1052186" y="2284494"/>
              <a:ext cx="111481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4400" dirty="0">
                  <a:latin typeface="Helvetica" pitchFamily="2" charset="0"/>
                </a:rPr>
                <a:t>…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DC251DE-C09A-EB49-8B7C-DD695FB0E61D}"/>
                </a:ext>
              </a:extLst>
            </p:cNvPr>
            <p:cNvSpPr txBox="1"/>
            <p:nvPr/>
          </p:nvSpPr>
          <p:spPr>
            <a:xfrm>
              <a:off x="10020822" y="2192055"/>
              <a:ext cx="111481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4400" dirty="0">
                  <a:latin typeface="Helvetica" pitchFamily="2" charset="0"/>
                </a:rPr>
                <a:t>…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2105573-630E-DA4E-BA09-983F87D60187}"/>
                </a:ext>
              </a:extLst>
            </p:cNvPr>
            <p:cNvSpPr txBox="1"/>
            <p:nvPr/>
          </p:nvSpPr>
          <p:spPr>
            <a:xfrm>
              <a:off x="3584532" y="2483669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4C86362-346E-954F-A7AA-708CAC4C7064}"/>
                </a:ext>
              </a:extLst>
            </p:cNvPr>
            <p:cNvSpPr txBox="1"/>
            <p:nvPr/>
          </p:nvSpPr>
          <p:spPr>
            <a:xfrm>
              <a:off x="4705611" y="2483669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707CB14-1D19-4145-902D-521B03AA3B39}"/>
                </a:ext>
              </a:extLst>
            </p:cNvPr>
            <p:cNvSpPr txBox="1"/>
            <p:nvPr/>
          </p:nvSpPr>
          <p:spPr>
            <a:xfrm>
              <a:off x="5809989" y="2479376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D7A9794-B742-744F-9E68-4DCC30EE8FC1}"/>
                </a:ext>
              </a:extLst>
            </p:cNvPr>
            <p:cNvSpPr txBox="1"/>
            <p:nvPr/>
          </p:nvSpPr>
          <p:spPr>
            <a:xfrm>
              <a:off x="6870526" y="2479376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13E1EFD-37DA-CB42-B2C2-6E8F4EC0D65B}"/>
                </a:ext>
              </a:extLst>
            </p:cNvPr>
            <p:cNvSpPr txBox="1"/>
            <p:nvPr/>
          </p:nvSpPr>
          <p:spPr>
            <a:xfrm>
              <a:off x="8025007" y="2479376"/>
              <a:ext cx="87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packet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AE69AC9-88E7-0249-A21E-D8F3A1663A8B}"/>
              </a:ext>
            </a:extLst>
          </p:cNvPr>
          <p:cNvGrpSpPr/>
          <p:nvPr/>
        </p:nvGrpSpPr>
        <p:grpSpPr>
          <a:xfrm>
            <a:off x="2677437" y="1468451"/>
            <a:ext cx="6226480" cy="923330"/>
            <a:chOff x="2677437" y="1561439"/>
            <a:chExt cx="6226480" cy="92333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340B13D-7989-3849-B2D4-7399B2355DFB}"/>
                </a:ext>
              </a:extLst>
            </p:cNvPr>
            <p:cNvSpPr txBox="1"/>
            <p:nvPr/>
          </p:nvSpPr>
          <p:spPr>
            <a:xfrm>
              <a:off x="2677437" y="1561439"/>
              <a:ext cx="52692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Data written by application over time</a:t>
              </a:r>
            </a:p>
            <a:p>
              <a:r>
                <a:rPr lang="en-US" dirty="0">
                  <a:latin typeface="Helvetica" pitchFamily="2" charset="0"/>
                </a:rPr>
                <a:t>e.g., </a:t>
              </a:r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send()</a:t>
              </a:r>
              <a:r>
                <a:rPr lang="en-US" dirty="0">
                  <a:latin typeface="Helvetica" pitchFamily="2" charset="0"/>
                </a:rPr>
                <a:t> call</a:t>
              </a:r>
            </a:p>
            <a:p>
              <a:pPr algn="l"/>
              <a:endParaRPr lang="en-US" dirty="0">
                <a:latin typeface="Helvetica" pitchFamily="2" charset="0"/>
              </a:endParaRP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E2AF693D-204A-BE47-9791-0114E4834A66}"/>
                </a:ext>
              </a:extLst>
            </p:cNvPr>
            <p:cNvCxnSpPr/>
            <p:nvPr/>
          </p:nvCxnSpPr>
          <p:spPr>
            <a:xfrm>
              <a:off x="6949857" y="1768331"/>
              <a:ext cx="195406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31B687C-490E-4843-9174-B7535AEEADD8}"/>
              </a:ext>
            </a:extLst>
          </p:cNvPr>
          <p:cNvGrpSpPr/>
          <p:nvPr/>
        </p:nvGrpSpPr>
        <p:grpSpPr>
          <a:xfrm>
            <a:off x="3399827" y="2195374"/>
            <a:ext cx="6252459" cy="393256"/>
            <a:chOff x="3399827" y="2195374"/>
            <a:chExt cx="6252459" cy="393256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6C35D4E-708A-0A42-BE8D-CC553F991E51}"/>
                </a:ext>
              </a:extLst>
            </p:cNvPr>
            <p:cNvSpPr txBox="1"/>
            <p:nvPr/>
          </p:nvSpPr>
          <p:spPr>
            <a:xfrm>
              <a:off x="3399827" y="2195374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100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185FAED-EA74-4543-B649-8A4AAA3A1DF5}"/>
                </a:ext>
              </a:extLst>
            </p:cNvPr>
            <p:cNvSpPr txBox="1"/>
            <p:nvPr/>
          </p:nvSpPr>
          <p:spPr>
            <a:xfrm>
              <a:off x="4557582" y="2207443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150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7AD3E31-1A4F-564C-AAE2-4BBE818A3D3C}"/>
                </a:ext>
              </a:extLst>
            </p:cNvPr>
            <p:cNvSpPr txBox="1"/>
            <p:nvPr/>
          </p:nvSpPr>
          <p:spPr>
            <a:xfrm>
              <a:off x="5671239" y="2203477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180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77D725B-F375-7848-B4B8-07494D8AA4EC}"/>
                </a:ext>
              </a:extLst>
            </p:cNvPr>
            <p:cNvSpPr txBox="1"/>
            <p:nvPr/>
          </p:nvSpPr>
          <p:spPr>
            <a:xfrm>
              <a:off x="6739002" y="2201962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240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F3BAE08-F192-F14F-8628-BABCC52D5B25}"/>
                </a:ext>
              </a:extLst>
            </p:cNvPr>
            <p:cNvSpPr txBox="1"/>
            <p:nvPr/>
          </p:nvSpPr>
          <p:spPr>
            <a:xfrm>
              <a:off x="7823575" y="2219298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273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9CFB7AD-73E7-B94B-80A5-9A0255ABA9CE}"/>
                </a:ext>
              </a:extLst>
            </p:cNvPr>
            <p:cNvSpPr txBox="1"/>
            <p:nvPr/>
          </p:nvSpPr>
          <p:spPr>
            <a:xfrm>
              <a:off x="8998898" y="2201962"/>
              <a:ext cx="653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310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904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5DDD9-B3C8-5E43-8CFB-5D16C1C65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numbers in the app’s </a:t>
            </a:r>
            <a:r>
              <a:rPr lang="en-US" dirty="0">
                <a:solidFill>
                  <a:srgbClr val="C00000"/>
                </a:solidFill>
              </a:rPr>
              <a:t>stream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6C901B8-3955-C94A-B996-466D47CF5660}"/>
              </a:ext>
            </a:extLst>
          </p:cNvPr>
          <p:cNvCxnSpPr>
            <a:cxnSpLocks/>
          </p:cNvCxnSpPr>
          <p:nvPr/>
        </p:nvCxnSpPr>
        <p:spPr>
          <a:xfrm flipV="1">
            <a:off x="2342367" y="2192055"/>
            <a:ext cx="7515617" cy="1461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030C4D0-B57D-1344-8F3C-D06046950F26}"/>
              </a:ext>
            </a:extLst>
          </p:cNvPr>
          <p:cNvCxnSpPr>
            <a:cxnSpLocks/>
          </p:cNvCxnSpPr>
          <p:nvPr/>
        </p:nvCxnSpPr>
        <p:spPr>
          <a:xfrm>
            <a:off x="2342367" y="3246329"/>
            <a:ext cx="7515617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A9ED89-A6E6-8843-9513-A2AC195C1DC7}"/>
              </a:ext>
            </a:extLst>
          </p:cNvPr>
          <p:cNvCxnSpPr/>
          <p:nvPr/>
        </p:nvCxnSpPr>
        <p:spPr>
          <a:xfrm>
            <a:off x="3444658" y="2192055"/>
            <a:ext cx="0" cy="10396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B4D6C99-4C28-624C-8F6B-CD1A824D5171}"/>
              </a:ext>
            </a:extLst>
          </p:cNvPr>
          <p:cNvCxnSpPr/>
          <p:nvPr/>
        </p:nvCxnSpPr>
        <p:spPr>
          <a:xfrm>
            <a:off x="4599140" y="2206669"/>
            <a:ext cx="0" cy="10396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56B1B52-D3C5-6848-A48F-727387594A95}"/>
              </a:ext>
            </a:extLst>
          </p:cNvPr>
          <p:cNvCxnSpPr/>
          <p:nvPr/>
        </p:nvCxnSpPr>
        <p:spPr>
          <a:xfrm>
            <a:off x="5678466" y="2206669"/>
            <a:ext cx="0" cy="10396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4E5E27F-B3EF-1D45-A693-56F9F8842AEB}"/>
              </a:ext>
            </a:extLst>
          </p:cNvPr>
          <p:cNvCxnSpPr/>
          <p:nvPr/>
        </p:nvCxnSpPr>
        <p:spPr>
          <a:xfrm>
            <a:off x="6770318" y="2206669"/>
            <a:ext cx="0" cy="10396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5465F6F-ECD6-A041-A60E-2D4AB103B407}"/>
              </a:ext>
            </a:extLst>
          </p:cNvPr>
          <p:cNvCxnSpPr/>
          <p:nvPr/>
        </p:nvCxnSpPr>
        <p:spPr>
          <a:xfrm>
            <a:off x="7849644" y="2206669"/>
            <a:ext cx="0" cy="10396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D0D2B7A-6BB5-4C4D-B8DD-C549CD4E6E25}"/>
              </a:ext>
            </a:extLst>
          </p:cNvPr>
          <p:cNvCxnSpPr/>
          <p:nvPr/>
        </p:nvCxnSpPr>
        <p:spPr>
          <a:xfrm>
            <a:off x="9004126" y="2206669"/>
            <a:ext cx="0" cy="10396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003922B-82BF-0144-86F3-6650A7ECA069}"/>
              </a:ext>
            </a:extLst>
          </p:cNvPr>
          <p:cNvSpPr txBox="1"/>
          <p:nvPr/>
        </p:nvSpPr>
        <p:spPr>
          <a:xfrm>
            <a:off x="1052186" y="2284494"/>
            <a:ext cx="11148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dirty="0">
                <a:latin typeface="Helvetica" pitchFamily="2" charset="0"/>
              </a:rPr>
              <a:t>…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DC251DE-C09A-EB49-8B7C-DD695FB0E61D}"/>
              </a:ext>
            </a:extLst>
          </p:cNvPr>
          <p:cNvSpPr txBox="1"/>
          <p:nvPr/>
        </p:nvSpPr>
        <p:spPr>
          <a:xfrm>
            <a:off x="10020822" y="2192055"/>
            <a:ext cx="11148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dirty="0">
                <a:latin typeface="Helvetica" pitchFamily="2" charset="0"/>
              </a:rPr>
              <a:t>…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AE69AC9-88E7-0249-A21E-D8F3A1663A8B}"/>
              </a:ext>
            </a:extLst>
          </p:cNvPr>
          <p:cNvGrpSpPr/>
          <p:nvPr/>
        </p:nvGrpSpPr>
        <p:grpSpPr>
          <a:xfrm>
            <a:off x="2677437" y="1468451"/>
            <a:ext cx="6226480" cy="923330"/>
            <a:chOff x="2677437" y="1561439"/>
            <a:chExt cx="6226480" cy="92333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340B13D-7989-3849-B2D4-7399B2355DFB}"/>
                </a:ext>
              </a:extLst>
            </p:cNvPr>
            <p:cNvSpPr txBox="1"/>
            <p:nvPr/>
          </p:nvSpPr>
          <p:spPr>
            <a:xfrm>
              <a:off x="2677437" y="1561439"/>
              <a:ext cx="52692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Data written by application over time</a:t>
              </a:r>
            </a:p>
            <a:p>
              <a:r>
                <a:rPr lang="en-US" dirty="0">
                  <a:latin typeface="Helvetica" pitchFamily="2" charset="0"/>
                </a:rPr>
                <a:t>e.g., </a:t>
              </a:r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send()</a:t>
              </a:r>
              <a:r>
                <a:rPr lang="en-US" dirty="0">
                  <a:latin typeface="Helvetica" pitchFamily="2" charset="0"/>
                </a:rPr>
                <a:t> call</a:t>
              </a:r>
            </a:p>
            <a:p>
              <a:pPr algn="l"/>
              <a:endParaRPr lang="en-US" dirty="0">
                <a:latin typeface="Helvetica" pitchFamily="2" charset="0"/>
              </a:endParaRP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E2AF693D-204A-BE47-9791-0114E4834A66}"/>
                </a:ext>
              </a:extLst>
            </p:cNvPr>
            <p:cNvCxnSpPr/>
            <p:nvPr/>
          </p:nvCxnSpPr>
          <p:spPr>
            <a:xfrm>
              <a:off x="6949857" y="1768331"/>
              <a:ext cx="195406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F186A99-B361-F548-AE42-1745033EEAEE}"/>
              </a:ext>
            </a:extLst>
          </p:cNvPr>
          <p:cNvSpPr txBox="1"/>
          <p:nvPr/>
        </p:nvSpPr>
        <p:spPr>
          <a:xfrm>
            <a:off x="3814600" y="5635841"/>
            <a:ext cx="4185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Helvetica" pitchFamily="2" charset="0"/>
              </a:rPr>
              <a:t>App does a </a:t>
            </a:r>
            <a:r>
              <a:rPr lang="en-US" sz="3200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sz="3200" dirty="0">
                <a:latin typeface="Helvetica" pitchFamily="2" charset="0"/>
              </a:rPr>
              <a:t>()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37CCAFD-B3CC-9149-8D5A-80F4D5D9A6D5}"/>
              </a:ext>
            </a:extLst>
          </p:cNvPr>
          <p:cNvCxnSpPr/>
          <p:nvPr/>
        </p:nvCxnSpPr>
        <p:spPr>
          <a:xfrm>
            <a:off x="4184542" y="2206669"/>
            <a:ext cx="0" cy="1025046"/>
          </a:xfrm>
          <a:prstGeom prst="line">
            <a:avLst/>
          </a:prstGeom>
          <a:ln w="1016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EB3C09B-2D59-0045-B8C5-92D182D80D09}"/>
              </a:ext>
            </a:extLst>
          </p:cNvPr>
          <p:cNvCxnSpPr/>
          <p:nvPr/>
        </p:nvCxnSpPr>
        <p:spPr>
          <a:xfrm>
            <a:off x="3444658" y="3735092"/>
            <a:ext cx="739884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D2F0822-B8CF-A941-8EB4-13D2A6AFE2BF}"/>
              </a:ext>
            </a:extLst>
          </p:cNvPr>
          <p:cNvCxnSpPr/>
          <p:nvPr/>
        </p:nvCxnSpPr>
        <p:spPr>
          <a:xfrm>
            <a:off x="5293996" y="2249378"/>
            <a:ext cx="0" cy="1025046"/>
          </a:xfrm>
          <a:prstGeom prst="line">
            <a:avLst/>
          </a:prstGeom>
          <a:ln w="1016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A6B1267D-A7E1-A348-B0C9-5319ED4EAC82}"/>
              </a:ext>
            </a:extLst>
          </p:cNvPr>
          <p:cNvCxnSpPr/>
          <p:nvPr/>
        </p:nvCxnSpPr>
        <p:spPr>
          <a:xfrm>
            <a:off x="7926887" y="2206669"/>
            <a:ext cx="0" cy="1025046"/>
          </a:xfrm>
          <a:prstGeom prst="line">
            <a:avLst/>
          </a:prstGeom>
          <a:ln w="1016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6CF16C1-B565-3845-A900-540237522E55}"/>
              </a:ext>
            </a:extLst>
          </p:cNvPr>
          <p:cNvCxnSpPr>
            <a:cxnSpLocks/>
          </p:cNvCxnSpPr>
          <p:nvPr/>
        </p:nvCxnSpPr>
        <p:spPr>
          <a:xfrm>
            <a:off x="4229198" y="3735092"/>
            <a:ext cx="1064798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52D3B23-E9D4-8F48-97BD-E771971D594E}"/>
              </a:ext>
            </a:extLst>
          </p:cNvPr>
          <p:cNvCxnSpPr/>
          <p:nvPr/>
        </p:nvCxnSpPr>
        <p:spPr>
          <a:xfrm>
            <a:off x="9066118" y="2190287"/>
            <a:ext cx="0" cy="1025046"/>
          </a:xfrm>
          <a:prstGeom prst="line">
            <a:avLst/>
          </a:prstGeom>
          <a:ln w="1016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4183FFF-C30D-524B-83FD-B31B127E76C3}"/>
              </a:ext>
            </a:extLst>
          </p:cNvPr>
          <p:cNvCxnSpPr>
            <a:cxnSpLocks/>
          </p:cNvCxnSpPr>
          <p:nvPr/>
        </p:nvCxnSpPr>
        <p:spPr>
          <a:xfrm>
            <a:off x="7849644" y="3735092"/>
            <a:ext cx="1154482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C196A61-95A5-8F4E-B87A-E66131EF2C8B}"/>
              </a:ext>
            </a:extLst>
          </p:cNvPr>
          <p:cNvCxnSpPr/>
          <p:nvPr/>
        </p:nvCxnSpPr>
        <p:spPr>
          <a:xfrm>
            <a:off x="3510685" y="2221283"/>
            <a:ext cx="0" cy="1025046"/>
          </a:xfrm>
          <a:prstGeom prst="line">
            <a:avLst/>
          </a:prstGeom>
          <a:ln w="1016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BF0BDAA0-2BD3-1B4E-A768-DDD34B8EB61F}"/>
              </a:ext>
            </a:extLst>
          </p:cNvPr>
          <p:cNvSpPr txBox="1"/>
          <p:nvPr/>
        </p:nvSpPr>
        <p:spPr>
          <a:xfrm>
            <a:off x="3269752" y="3915195"/>
            <a:ext cx="1089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1st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72CE614-2E16-AB47-BFFB-640F6D3B2CFD}"/>
              </a:ext>
            </a:extLst>
          </p:cNvPr>
          <p:cNvSpPr txBox="1"/>
          <p:nvPr/>
        </p:nvSpPr>
        <p:spPr>
          <a:xfrm>
            <a:off x="4229198" y="3915194"/>
            <a:ext cx="1089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2nd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C063116-8DDB-E540-954B-596634476BB6}"/>
              </a:ext>
            </a:extLst>
          </p:cNvPr>
          <p:cNvSpPr txBox="1"/>
          <p:nvPr/>
        </p:nvSpPr>
        <p:spPr>
          <a:xfrm>
            <a:off x="6057235" y="3949849"/>
            <a:ext cx="1089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3rd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2AF950D-2F84-CF47-80B9-D2ADCAAFA438}"/>
              </a:ext>
            </a:extLst>
          </p:cNvPr>
          <p:cNvSpPr txBox="1"/>
          <p:nvPr/>
        </p:nvSpPr>
        <p:spPr>
          <a:xfrm>
            <a:off x="7814222" y="4010910"/>
            <a:ext cx="1089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4th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D3E18730-1A1E-554C-BEC0-EECDA1205E58}"/>
              </a:ext>
            </a:extLst>
          </p:cNvPr>
          <p:cNvSpPr/>
          <p:nvPr/>
        </p:nvSpPr>
        <p:spPr>
          <a:xfrm>
            <a:off x="2782533" y="3363132"/>
            <a:ext cx="1355514" cy="2417736"/>
          </a:xfrm>
          <a:custGeom>
            <a:avLst/>
            <a:gdLst>
              <a:gd name="connsiteX0" fmla="*/ 642592 w 1355514"/>
              <a:gd name="connsiteY0" fmla="*/ 0 h 2417736"/>
              <a:gd name="connsiteX1" fmla="*/ 22660 w 1355514"/>
              <a:gd name="connsiteY1" fmla="*/ 1193370 h 2417736"/>
              <a:gd name="connsiteX2" fmla="*/ 1355514 w 1355514"/>
              <a:gd name="connsiteY2" fmla="*/ 2417736 h 241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5514" h="2417736">
                <a:moveTo>
                  <a:pt x="642592" y="0"/>
                </a:moveTo>
                <a:cubicBezTo>
                  <a:pt x="273216" y="395207"/>
                  <a:pt x="-96160" y="790414"/>
                  <a:pt x="22660" y="1193370"/>
                </a:cubicBezTo>
                <a:cubicBezTo>
                  <a:pt x="141480" y="1596326"/>
                  <a:pt x="748497" y="2007031"/>
                  <a:pt x="1355514" y="2417736"/>
                </a:cubicBezTo>
              </a:path>
            </a:pathLst>
          </a:custGeom>
          <a:noFill/>
          <a:ln w="50800">
            <a:solidFill>
              <a:schemeClr val="bg2">
                <a:lumMod val="50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97691191-B4DB-7B4C-A01A-8AD00DC9A4B6}"/>
              </a:ext>
            </a:extLst>
          </p:cNvPr>
          <p:cNvSpPr/>
          <p:nvPr/>
        </p:nvSpPr>
        <p:spPr>
          <a:xfrm>
            <a:off x="4169044" y="3332136"/>
            <a:ext cx="604434" cy="2278250"/>
          </a:xfrm>
          <a:custGeom>
            <a:avLst/>
            <a:gdLst>
              <a:gd name="connsiteX0" fmla="*/ 0 w 604434"/>
              <a:gd name="connsiteY0" fmla="*/ 0 h 2278250"/>
              <a:gd name="connsiteX1" fmla="*/ 185980 w 604434"/>
              <a:gd name="connsiteY1" fmla="*/ 1673817 h 2278250"/>
              <a:gd name="connsiteX2" fmla="*/ 604434 w 604434"/>
              <a:gd name="connsiteY2" fmla="*/ 2278250 h 227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4434" h="2278250">
                <a:moveTo>
                  <a:pt x="0" y="0"/>
                </a:moveTo>
                <a:cubicBezTo>
                  <a:pt x="42620" y="647054"/>
                  <a:pt x="85241" y="1294109"/>
                  <a:pt x="185980" y="1673817"/>
                </a:cubicBezTo>
                <a:cubicBezTo>
                  <a:pt x="286719" y="2053525"/>
                  <a:pt x="445576" y="2165887"/>
                  <a:pt x="604434" y="2278250"/>
                </a:cubicBezTo>
              </a:path>
            </a:pathLst>
          </a:custGeom>
          <a:noFill/>
          <a:ln w="50800">
            <a:solidFill>
              <a:schemeClr val="bg2">
                <a:lumMod val="50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C3FB5F86-2212-CE4C-8DA1-4475EF846612}"/>
              </a:ext>
            </a:extLst>
          </p:cNvPr>
          <p:cNvSpPr/>
          <p:nvPr/>
        </p:nvSpPr>
        <p:spPr>
          <a:xfrm>
            <a:off x="5331417" y="3378631"/>
            <a:ext cx="278969" cy="2200759"/>
          </a:xfrm>
          <a:custGeom>
            <a:avLst/>
            <a:gdLst>
              <a:gd name="connsiteX0" fmla="*/ 0 w 278969"/>
              <a:gd name="connsiteY0" fmla="*/ 0 h 2200759"/>
              <a:gd name="connsiteX1" fmla="*/ 139485 w 278969"/>
              <a:gd name="connsiteY1" fmla="*/ 1441342 h 2200759"/>
              <a:gd name="connsiteX2" fmla="*/ 278969 w 278969"/>
              <a:gd name="connsiteY2" fmla="*/ 2200759 h 2200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8969" h="2200759">
                <a:moveTo>
                  <a:pt x="0" y="0"/>
                </a:moveTo>
                <a:cubicBezTo>
                  <a:pt x="46495" y="537274"/>
                  <a:pt x="92990" y="1074549"/>
                  <a:pt x="139485" y="1441342"/>
                </a:cubicBezTo>
                <a:cubicBezTo>
                  <a:pt x="185980" y="1808135"/>
                  <a:pt x="232474" y="2004447"/>
                  <a:pt x="278969" y="2200759"/>
                </a:cubicBezTo>
              </a:path>
            </a:pathLst>
          </a:custGeom>
          <a:noFill/>
          <a:ln w="50800">
            <a:solidFill>
              <a:schemeClr val="bg2">
                <a:lumMod val="50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30FAB656-0326-7143-BEAA-3FDDB8BC850D}"/>
              </a:ext>
            </a:extLst>
          </p:cNvPr>
          <p:cNvSpPr/>
          <p:nvPr/>
        </p:nvSpPr>
        <p:spPr>
          <a:xfrm>
            <a:off x="6494285" y="3378631"/>
            <a:ext cx="1441342" cy="2200760"/>
          </a:xfrm>
          <a:custGeom>
            <a:avLst/>
            <a:gdLst>
              <a:gd name="connsiteX0" fmla="*/ 1441342 w 1441342"/>
              <a:gd name="connsiteY0" fmla="*/ 0 h 2200760"/>
              <a:gd name="connsiteX1" fmla="*/ 929898 w 1441342"/>
              <a:gd name="connsiteY1" fmla="*/ 1472339 h 2200760"/>
              <a:gd name="connsiteX2" fmla="*/ 0 w 1441342"/>
              <a:gd name="connsiteY2" fmla="*/ 2200760 h 2200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1342" h="2200760">
                <a:moveTo>
                  <a:pt x="1441342" y="0"/>
                </a:moveTo>
                <a:cubicBezTo>
                  <a:pt x="1305732" y="552773"/>
                  <a:pt x="1170122" y="1105546"/>
                  <a:pt x="929898" y="1472339"/>
                </a:cubicBezTo>
                <a:cubicBezTo>
                  <a:pt x="689674" y="1839132"/>
                  <a:pt x="344837" y="2019946"/>
                  <a:pt x="0" y="2200760"/>
                </a:cubicBezTo>
              </a:path>
            </a:pathLst>
          </a:custGeom>
          <a:noFill/>
          <a:ln w="50800">
            <a:solidFill>
              <a:schemeClr val="bg2">
                <a:lumMod val="50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A98FD7A-F659-8546-9828-B11A6494D094}"/>
              </a:ext>
            </a:extLst>
          </p:cNvPr>
          <p:cNvCxnSpPr>
            <a:cxnSpLocks/>
          </p:cNvCxnSpPr>
          <p:nvPr/>
        </p:nvCxnSpPr>
        <p:spPr>
          <a:xfrm>
            <a:off x="5363157" y="3735092"/>
            <a:ext cx="2486487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86C0268B-A64D-6A42-A49B-CB8BF7581781}"/>
              </a:ext>
            </a:extLst>
          </p:cNvPr>
          <p:cNvSpPr txBox="1"/>
          <p:nvPr/>
        </p:nvSpPr>
        <p:spPr>
          <a:xfrm>
            <a:off x="9059537" y="4238359"/>
            <a:ext cx="31105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 </a:t>
            </a:r>
            <a:r>
              <a:rPr lang="en-US" sz="2000" dirty="0" err="1">
                <a:latin typeface="Courier" pitchFamily="2" charset="0"/>
              </a:rPr>
              <a:t>recv</a:t>
            </a:r>
            <a:r>
              <a:rPr lang="en-US" sz="2000" dirty="0">
                <a:latin typeface="Courier" pitchFamily="2" charset="0"/>
              </a:rPr>
              <a:t>() </a:t>
            </a:r>
            <a:r>
              <a:rPr lang="en-US" sz="2400" dirty="0">
                <a:latin typeface="Helvetica" pitchFamily="2" charset="0"/>
              </a:rPr>
              <a:t>call may return a part of a packet, a full packet, or multiple packets together.</a:t>
            </a:r>
          </a:p>
        </p:txBody>
      </p:sp>
    </p:spTree>
    <p:extLst>
      <p:ext uri="{BB962C8B-B14F-4D97-AF65-F5344CB8AC3E}">
        <p14:creationId xmlns:p14="http://schemas.microsoft.com/office/powerpoint/2010/main" val="239401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8" grpId="0"/>
      <p:bldP spid="49" grpId="0"/>
      <p:bldP spid="50" grpId="0"/>
      <p:bldP spid="51" grpId="0"/>
      <p:bldP spid="52" grpId="0" animBg="1"/>
      <p:bldP spid="53" grpId="0" animBg="1"/>
      <p:bldP spid="54" grpId="0" animBg="1"/>
      <p:bldP spid="55" grpId="0" animBg="1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2F23C-1034-0C4B-82AF-5A2C8A935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253" y="297626"/>
            <a:ext cx="10515600" cy="2852737"/>
          </a:xfrm>
        </p:spPr>
        <p:txBody>
          <a:bodyPr/>
          <a:lstStyle/>
          <a:p>
            <a:r>
              <a:rPr lang="en-US" dirty="0"/>
              <a:t>How much data to keep in flight?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41C012-789A-BB41-A252-179C8E2F1F20}"/>
              </a:ext>
            </a:extLst>
          </p:cNvPr>
          <p:cNvSpPr txBox="1"/>
          <p:nvPr/>
        </p:nvSpPr>
        <p:spPr>
          <a:xfrm>
            <a:off x="739253" y="3261653"/>
            <a:ext cx="3040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Stop and Wait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8F014AE-13C4-5848-B256-9417C955F594}"/>
              </a:ext>
            </a:extLst>
          </p:cNvPr>
          <p:cNvCxnSpPr>
            <a:cxnSpLocks/>
          </p:cNvCxnSpPr>
          <p:nvPr/>
        </p:nvCxnSpPr>
        <p:spPr>
          <a:xfrm>
            <a:off x="846731" y="3965773"/>
            <a:ext cx="0" cy="252580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97DD5B6-8A53-4B4D-8688-A313B9251DCB}"/>
              </a:ext>
            </a:extLst>
          </p:cNvPr>
          <p:cNvCxnSpPr>
            <a:cxnSpLocks/>
          </p:cNvCxnSpPr>
          <p:nvPr/>
        </p:nvCxnSpPr>
        <p:spPr>
          <a:xfrm>
            <a:off x="1047516" y="4042940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BE5CCAB8-8FCF-A04B-80E5-18F5B5D22E13}"/>
              </a:ext>
            </a:extLst>
          </p:cNvPr>
          <p:cNvGrpSpPr/>
          <p:nvPr/>
        </p:nvGrpSpPr>
        <p:grpSpPr>
          <a:xfrm>
            <a:off x="2984194" y="4065710"/>
            <a:ext cx="515705" cy="320943"/>
            <a:chOff x="9342783" y="1192696"/>
            <a:chExt cx="2011017" cy="1019419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7E1C3FEE-18D3-4D49-84D0-CAE06CDBAA90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025763-03E0-294A-9FBA-0FB45B76750D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A7ED6DC-1C58-C341-81A9-F6D924C49E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651B4B8-D34B-DA41-845F-82DFA4679FC3}"/>
              </a:ext>
            </a:extLst>
          </p:cNvPr>
          <p:cNvCxnSpPr>
            <a:cxnSpLocks/>
          </p:cNvCxnSpPr>
          <p:nvPr/>
        </p:nvCxnSpPr>
        <p:spPr>
          <a:xfrm flipH="1">
            <a:off x="973936" y="4743752"/>
            <a:ext cx="2591357" cy="89362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6D0B1B1-B333-B242-878B-2ADAF2DB3541}"/>
              </a:ext>
            </a:extLst>
          </p:cNvPr>
          <p:cNvGrpSpPr/>
          <p:nvPr/>
        </p:nvGrpSpPr>
        <p:grpSpPr>
          <a:xfrm>
            <a:off x="2691129" y="5228673"/>
            <a:ext cx="453882" cy="281889"/>
            <a:chOff x="9342783" y="1192696"/>
            <a:chExt cx="2011017" cy="1019419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6DE15BB5-622F-2345-AEA2-CFC091048AB3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03827F5-1B36-8B40-8F99-9AE921C48EDC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0A94FF0-70B8-7B41-A9FC-7C727FF3D5F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846BA6B-E5B3-8A4C-9D68-34D7703D7DB4}"/>
              </a:ext>
            </a:extLst>
          </p:cNvPr>
          <p:cNvCxnSpPr/>
          <p:nvPr/>
        </p:nvCxnSpPr>
        <p:spPr>
          <a:xfrm>
            <a:off x="1016579" y="6069552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CC9D83C-6B06-AD4F-BF48-94E6249493ED}"/>
              </a:ext>
            </a:extLst>
          </p:cNvPr>
          <p:cNvCxnSpPr>
            <a:cxnSpLocks/>
          </p:cNvCxnSpPr>
          <p:nvPr/>
        </p:nvCxnSpPr>
        <p:spPr>
          <a:xfrm>
            <a:off x="1047516" y="4079748"/>
            <a:ext cx="0" cy="1432169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3D5C628-2730-CC42-A678-DF16B1051687}"/>
              </a:ext>
            </a:extLst>
          </p:cNvPr>
          <p:cNvSpPr txBox="1"/>
          <p:nvPr/>
        </p:nvSpPr>
        <p:spPr>
          <a:xfrm rot="5400000">
            <a:off x="773187" y="4692896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877FE8D-9913-C244-8753-72153EDB0F2F}"/>
              </a:ext>
            </a:extLst>
          </p:cNvPr>
          <p:cNvSpPr txBox="1"/>
          <p:nvPr/>
        </p:nvSpPr>
        <p:spPr>
          <a:xfrm>
            <a:off x="886156" y="6141825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RTO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E05F113-AA9A-EC4C-B0D8-6C49A8E29BAF}"/>
              </a:ext>
            </a:extLst>
          </p:cNvPr>
          <p:cNvSpPr txBox="1"/>
          <p:nvPr/>
        </p:nvSpPr>
        <p:spPr>
          <a:xfrm>
            <a:off x="2783362" y="3750464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6E4CF32-1870-394A-AE95-A3E798E4AB0B}"/>
              </a:ext>
            </a:extLst>
          </p:cNvPr>
          <p:cNvSpPr txBox="1"/>
          <p:nvPr/>
        </p:nvSpPr>
        <p:spPr>
          <a:xfrm>
            <a:off x="2732500" y="5606646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1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843A4FA-9AD1-5848-A9DE-8D8178B0902F}"/>
              </a:ext>
            </a:extLst>
          </p:cNvPr>
          <p:cNvCxnSpPr>
            <a:cxnSpLocks/>
          </p:cNvCxnSpPr>
          <p:nvPr/>
        </p:nvCxnSpPr>
        <p:spPr>
          <a:xfrm>
            <a:off x="985644" y="6122194"/>
            <a:ext cx="2667577" cy="30261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2CF3AE2-1AA4-424E-BD0C-C1A4454959EE}"/>
              </a:ext>
            </a:extLst>
          </p:cNvPr>
          <p:cNvSpPr txBox="1"/>
          <p:nvPr/>
        </p:nvSpPr>
        <p:spPr>
          <a:xfrm rot="464203">
            <a:off x="1847445" y="6306908"/>
            <a:ext cx="1513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Retransmit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A6D413-BE14-5D4F-BC6B-F7E8736B4A4D}"/>
              </a:ext>
            </a:extLst>
          </p:cNvPr>
          <p:cNvSpPr txBox="1"/>
          <p:nvPr/>
        </p:nvSpPr>
        <p:spPr>
          <a:xfrm>
            <a:off x="2060582" y="5218927"/>
            <a:ext cx="822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5A66481-9344-7D4F-9762-665F94FC57BA}"/>
              </a:ext>
            </a:extLst>
          </p:cNvPr>
          <p:cNvCxnSpPr>
            <a:cxnSpLocks/>
          </p:cNvCxnSpPr>
          <p:nvPr/>
        </p:nvCxnSpPr>
        <p:spPr>
          <a:xfrm>
            <a:off x="3732057" y="3982264"/>
            <a:ext cx="0" cy="252580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55D272E-9AE5-7D41-A35A-F134F95F1A5F}"/>
              </a:ext>
            </a:extLst>
          </p:cNvPr>
          <p:cNvGrpSpPr/>
          <p:nvPr/>
        </p:nvGrpSpPr>
        <p:grpSpPr>
          <a:xfrm>
            <a:off x="2911362" y="5932987"/>
            <a:ext cx="515705" cy="320943"/>
            <a:chOff x="9342783" y="1192696"/>
            <a:chExt cx="2011017" cy="1019419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C05B3384-DB58-2542-83ED-F68F9F493CF1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C6FC879-A80A-9F43-B5C2-54BABDBD9FFB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53D0060-B19C-3041-A243-22FD508390C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9570309-0A8A-074A-B067-41CF887A0907}"/>
              </a:ext>
            </a:extLst>
          </p:cNvPr>
          <p:cNvCxnSpPr>
            <a:cxnSpLocks/>
          </p:cNvCxnSpPr>
          <p:nvPr/>
        </p:nvCxnSpPr>
        <p:spPr>
          <a:xfrm>
            <a:off x="7404203" y="2482099"/>
            <a:ext cx="0" cy="336494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1E77A4D-21C1-6A49-8476-BF71E8AC498D}"/>
              </a:ext>
            </a:extLst>
          </p:cNvPr>
          <p:cNvCxnSpPr>
            <a:cxnSpLocks/>
          </p:cNvCxnSpPr>
          <p:nvPr/>
        </p:nvCxnSpPr>
        <p:spPr>
          <a:xfrm>
            <a:off x="7604988" y="2559266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9A069E4-6395-6D46-86A5-3441169908A9}"/>
              </a:ext>
            </a:extLst>
          </p:cNvPr>
          <p:cNvGrpSpPr/>
          <p:nvPr/>
        </p:nvGrpSpPr>
        <p:grpSpPr>
          <a:xfrm>
            <a:off x="9541666" y="2582036"/>
            <a:ext cx="515705" cy="320943"/>
            <a:chOff x="9342783" y="1192696"/>
            <a:chExt cx="2011017" cy="1019419"/>
          </a:xfrm>
        </p:grpSpPr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B8F2ED10-0DD6-884E-9C6E-23E6ADE72C5A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7EFFDDF-0B47-944E-A347-B1AB7179626A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CAC3BB0-5083-2D42-B404-BB91258935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5BDF9FDE-7295-9046-BE22-9EAFBD1EDB87}"/>
              </a:ext>
            </a:extLst>
          </p:cNvPr>
          <p:cNvSpPr txBox="1"/>
          <p:nvPr/>
        </p:nvSpPr>
        <p:spPr>
          <a:xfrm rot="736554">
            <a:off x="8184841" y="2460942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0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BD61B82-6308-014D-8EE9-80063DA09F43}"/>
              </a:ext>
            </a:extLst>
          </p:cNvPr>
          <p:cNvCxnSpPr>
            <a:cxnSpLocks/>
          </p:cNvCxnSpPr>
          <p:nvPr/>
        </p:nvCxnSpPr>
        <p:spPr>
          <a:xfrm>
            <a:off x="10289529" y="2498590"/>
            <a:ext cx="0" cy="33319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6253C41-92A7-4448-A2BD-E045E99674A6}"/>
              </a:ext>
            </a:extLst>
          </p:cNvPr>
          <p:cNvCxnSpPr>
            <a:cxnSpLocks/>
          </p:cNvCxnSpPr>
          <p:nvPr/>
        </p:nvCxnSpPr>
        <p:spPr>
          <a:xfrm>
            <a:off x="7604987" y="2812206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C2DC44F-4FA6-4641-B208-4251A8D4A38D}"/>
              </a:ext>
            </a:extLst>
          </p:cNvPr>
          <p:cNvCxnSpPr>
            <a:cxnSpLocks/>
          </p:cNvCxnSpPr>
          <p:nvPr/>
        </p:nvCxnSpPr>
        <p:spPr>
          <a:xfrm>
            <a:off x="7604986" y="3077696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987F7B8-FAA7-FA43-946D-2F355F1485F7}"/>
              </a:ext>
            </a:extLst>
          </p:cNvPr>
          <p:cNvCxnSpPr>
            <a:cxnSpLocks/>
          </p:cNvCxnSpPr>
          <p:nvPr/>
        </p:nvCxnSpPr>
        <p:spPr>
          <a:xfrm>
            <a:off x="7277946" y="2546124"/>
            <a:ext cx="0" cy="2908253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C9D6C5F8-5DCA-1746-818B-023F312F0BA9}"/>
              </a:ext>
            </a:extLst>
          </p:cNvPr>
          <p:cNvSpPr txBox="1"/>
          <p:nvPr/>
        </p:nvSpPr>
        <p:spPr>
          <a:xfrm rot="5400000">
            <a:off x="7141906" y="3846487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C64C835-3A94-BC4C-9765-6CD368043F77}"/>
              </a:ext>
            </a:extLst>
          </p:cNvPr>
          <p:cNvCxnSpPr>
            <a:cxnSpLocks/>
          </p:cNvCxnSpPr>
          <p:nvPr/>
        </p:nvCxnSpPr>
        <p:spPr>
          <a:xfrm flipH="1">
            <a:off x="7496506" y="3109999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EEA89D0-973A-E343-991C-51DED40128FE}"/>
              </a:ext>
            </a:extLst>
          </p:cNvPr>
          <p:cNvCxnSpPr>
            <a:cxnSpLocks/>
          </p:cNvCxnSpPr>
          <p:nvPr/>
        </p:nvCxnSpPr>
        <p:spPr>
          <a:xfrm>
            <a:off x="7579906" y="3385901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20A8F589-C890-9445-BF5F-BB12BE1B4916}"/>
              </a:ext>
            </a:extLst>
          </p:cNvPr>
          <p:cNvSpPr txBox="1"/>
          <p:nvPr/>
        </p:nvSpPr>
        <p:spPr>
          <a:xfrm rot="746861">
            <a:off x="8127526" y="2727759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B5BD7F9-2832-5040-8677-0D4B62C8502D}"/>
              </a:ext>
            </a:extLst>
          </p:cNvPr>
          <p:cNvSpPr txBox="1"/>
          <p:nvPr/>
        </p:nvSpPr>
        <p:spPr>
          <a:xfrm rot="746861">
            <a:off x="8045730" y="2983586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DF543B2-BA9D-4D4E-ACC5-DAA60BAD5917}"/>
              </a:ext>
            </a:extLst>
          </p:cNvPr>
          <p:cNvSpPr txBox="1"/>
          <p:nvPr/>
        </p:nvSpPr>
        <p:spPr>
          <a:xfrm rot="746861">
            <a:off x="7961929" y="3249572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3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F6BD45B-36BA-064D-BB53-5F7609C2FA4D}"/>
              </a:ext>
            </a:extLst>
          </p:cNvPr>
          <p:cNvCxnSpPr>
            <a:cxnSpLocks/>
          </p:cNvCxnSpPr>
          <p:nvPr/>
        </p:nvCxnSpPr>
        <p:spPr>
          <a:xfrm flipH="1">
            <a:off x="7496506" y="3374325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789B3B-45DB-B246-92E2-7A8130EAA85B}"/>
              </a:ext>
            </a:extLst>
          </p:cNvPr>
          <p:cNvCxnSpPr>
            <a:cxnSpLocks/>
          </p:cNvCxnSpPr>
          <p:nvPr/>
        </p:nvCxnSpPr>
        <p:spPr>
          <a:xfrm flipH="1">
            <a:off x="7496506" y="3647896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9A466F2-7AAF-9A40-BD82-020DDD28A496}"/>
              </a:ext>
            </a:extLst>
          </p:cNvPr>
          <p:cNvCxnSpPr>
            <a:cxnSpLocks/>
          </p:cNvCxnSpPr>
          <p:nvPr/>
        </p:nvCxnSpPr>
        <p:spPr>
          <a:xfrm flipH="1">
            <a:off x="7485755" y="3943876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335E494D-D1A3-8D45-9637-DCCD38F2582E}"/>
              </a:ext>
            </a:extLst>
          </p:cNvPr>
          <p:cNvSpPr txBox="1"/>
          <p:nvPr/>
        </p:nvSpPr>
        <p:spPr>
          <a:xfrm rot="19723867">
            <a:off x="7856825" y="3817926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DEDEB38-066C-4842-9C04-6F1C74F58D42}"/>
              </a:ext>
            </a:extLst>
          </p:cNvPr>
          <p:cNvSpPr txBox="1"/>
          <p:nvPr/>
        </p:nvSpPr>
        <p:spPr>
          <a:xfrm rot="19723867">
            <a:off x="7968730" y="4061933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9F4DE73-5737-C24C-8947-10C5787D0230}"/>
              </a:ext>
            </a:extLst>
          </p:cNvPr>
          <p:cNvSpPr txBox="1"/>
          <p:nvPr/>
        </p:nvSpPr>
        <p:spPr>
          <a:xfrm rot="19723867">
            <a:off x="8080632" y="4270108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86E271C-BBE7-4247-81CF-39A309749990}"/>
              </a:ext>
            </a:extLst>
          </p:cNvPr>
          <p:cNvSpPr txBox="1"/>
          <p:nvPr/>
        </p:nvSpPr>
        <p:spPr>
          <a:xfrm rot="19723867">
            <a:off x="8192535" y="4488220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F10EB08-74D4-8241-B14B-6DE15FE88264}"/>
              </a:ext>
            </a:extLst>
          </p:cNvPr>
          <p:cNvSpPr txBox="1"/>
          <p:nvPr/>
        </p:nvSpPr>
        <p:spPr>
          <a:xfrm>
            <a:off x="7031055" y="5972807"/>
            <a:ext cx="38491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Pipelined Reliability</a:t>
            </a:r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12E22CA2-D445-254C-B8DB-D65D598C3895}"/>
              </a:ext>
            </a:extLst>
          </p:cNvPr>
          <p:cNvSpPr/>
          <p:nvPr/>
        </p:nvSpPr>
        <p:spPr>
          <a:xfrm>
            <a:off x="4371102" y="2422516"/>
            <a:ext cx="1909823" cy="776591"/>
          </a:xfrm>
          <a:custGeom>
            <a:avLst/>
            <a:gdLst>
              <a:gd name="connsiteX0" fmla="*/ 0 w 1909823"/>
              <a:gd name="connsiteY0" fmla="*/ 0 h 776591"/>
              <a:gd name="connsiteX1" fmla="*/ 324091 w 1909823"/>
              <a:gd name="connsiteY1" fmla="*/ 544011 h 776591"/>
              <a:gd name="connsiteX2" fmla="*/ 995423 w 1909823"/>
              <a:gd name="connsiteY2" fmla="*/ 752355 h 776591"/>
              <a:gd name="connsiteX3" fmla="*/ 1909823 w 1909823"/>
              <a:gd name="connsiteY3" fmla="*/ 763930 h 776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9823" h="776591">
                <a:moveTo>
                  <a:pt x="0" y="0"/>
                </a:moveTo>
                <a:cubicBezTo>
                  <a:pt x="79093" y="209309"/>
                  <a:pt x="158187" y="418619"/>
                  <a:pt x="324091" y="544011"/>
                </a:cubicBezTo>
                <a:cubicBezTo>
                  <a:pt x="489995" y="669403"/>
                  <a:pt x="731134" y="715702"/>
                  <a:pt x="995423" y="752355"/>
                </a:cubicBezTo>
                <a:cubicBezTo>
                  <a:pt x="1259712" y="789008"/>
                  <a:pt x="1584767" y="776469"/>
                  <a:pt x="1909823" y="763930"/>
                </a:cubicBezTo>
              </a:path>
            </a:pathLst>
          </a:custGeom>
          <a:noFill/>
          <a:ln w="76200">
            <a:solidFill>
              <a:srgbClr val="C0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65351C98-792B-5347-8DC9-069476D014E8}"/>
              </a:ext>
            </a:extLst>
          </p:cNvPr>
          <p:cNvSpPr/>
          <p:nvPr/>
        </p:nvSpPr>
        <p:spPr>
          <a:xfrm>
            <a:off x="6436639" y="2498590"/>
            <a:ext cx="709709" cy="1133573"/>
          </a:xfrm>
          <a:prstGeom prst="leftBrac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FCFBEE2-5AB5-524F-BB97-B15BB8AA90C4}"/>
              </a:ext>
            </a:extLst>
          </p:cNvPr>
          <p:cNvSpPr txBox="1"/>
          <p:nvPr/>
        </p:nvSpPr>
        <p:spPr>
          <a:xfrm>
            <a:off x="2472077" y="882022"/>
            <a:ext cx="2210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= window size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43694E5-CB14-B244-B825-E82D62DC87BC}"/>
              </a:ext>
            </a:extLst>
          </p:cNvPr>
          <p:cNvSpPr txBox="1"/>
          <p:nvPr/>
        </p:nvSpPr>
        <p:spPr>
          <a:xfrm>
            <a:off x="7031055" y="904872"/>
            <a:ext cx="4051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Proportional to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throughput</a:t>
            </a:r>
          </a:p>
        </p:txBody>
      </p:sp>
    </p:spTree>
    <p:extLst>
      <p:ext uri="{BB962C8B-B14F-4D97-AF65-F5344CB8AC3E}">
        <p14:creationId xmlns:p14="http://schemas.microsoft.com/office/powerpoint/2010/main" val="384762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6" grpId="0" animBg="1"/>
      <p:bldP spid="57" grpId="0" animBg="1"/>
      <p:bldP spid="58" grpId="0"/>
      <p:bldP spid="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5BAAE-F2C4-8D49-8D44-3026FEEE8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want to increase throughput, but …</a:t>
            </a:r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C5F06E77-CA57-7B46-8D95-1EC9C1354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1398" y="1825625"/>
            <a:ext cx="2533650" cy="3814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5" name="Oval 31">
            <a:extLst>
              <a:ext uri="{FF2B5EF4-FFF2-40B4-BE49-F238E27FC236}">
                <a16:creationId xmlns:a16="http://schemas.microsoft.com/office/drawing/2014/main" id="{722E154F-D52E-7C43-9C63-A36176FD8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1148" y="1882775"/>
            <a:ext cx="137795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Helvetica" pitchFamily="2" charset="0"/>
              </a:rPr>
              <a:t>application</a:t>
            </a:r>
          </a:p>
          <a:p>
            <a:r>
              <a:rPr lang="en-US" altLang="en-US" dirty="0">
                <a:latin typeface="Helvetica" pitchFamily="2" charset="0"/>
              </a:rPr>
              <a:t>process</a:t>
            </a:r>
          </a:p>
        </p:txBody>
      </p:sp>
      <p:grpSp>
        <p:nvGrpSpPr>
          <p:cNvPr id="6" name="Group 47">
            <a:extLst>
              <a:ext uri="{FF2B5EF4-FFF2-40B4-BE49-F238E27FC236}">
                <a16:creationId xmlns:a16="http://schemas.microsoft.com/office/drawing/2014/main" id="{30927639-3537-CC47-B2BD-5FED3F6D7AA7}"/>
              </a:ext>
            </a:extLst>
          </p:cNvPr>
          <p:cNvGrpSpPr>
            <a:grpSpLocks/>
          </p:cNvGrpSpPr>
          <p:nvPr/>
        </p:nvGrpSpPr>
        <p:grpSpPr bwMode="auto">
          <a:xfrm>
            <a:off x="8789374" y="2951163"/>
            <a:ext cx="1795463" cy="688975"/>
            <a:chOff x="1173" y="2345"/>
            <a:chExt cx="1131" cy="434"/>
          </a:xfrm>
        </p:grpSpPr>
        <p:sp>
          <p:nvSpPr>
            <p:cNvPr id="7" name="Rectangle 44">
              <a:extLst>
                <a:ext uri="{FF2B5EF4-FFF2-40B4-BE49-F238E27FC236}">
                  <a16:creationId xmlns:a16="http://schemas.microsoft.com/office/drawing/2014/main" id="{06199C6F-6E60-CF46-A5E1-E3867BDF0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" y="2345"/>
              <a:ext cx="1131" cy="4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8" name="Text Box 46">
              <a:extLst>
                <a:ext uri="{FF2B5EF4-FFF2-40B4-BE49-F238E27FC236}">
                  <a16:creationId xmlns:a16="http://schemas.microsoft.com/office/drawing/2014/main" id="{251AFE48-8929-1F4F-8FFD-349C8FEEF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0" y="2368"/>
              <a:ext cx="100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Helvetica" pitchFamily="2" charset="0"/>
                </a:rPr>
                <a:t>TCP socket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Helvetica" pitchFamily="2" charset="0"/>
                </a:rPr>
                <a:t>receiver buffers</a:t>
              </a:r>
            </a:p>
          </p:txBody>
        </p:sp>
      </p:grpSp>
      <p:sp>
        <p:nvSpPr>
          <p:cNvPr id="9" name="Oval 48">
            <a:extLst>
              <a:ext uri="{FF2B5EF4-FFF2-40B4-BE49-F238E27FC236}">
                <a16:creationId xmlns:a16="http://schemas.microsoft.com/office/drawing/2014/main" id="{5C49C840-84FC-7541-86F7-2128F5FF3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7648" y="3975100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0" name="Text Box 64">
            <a:extLst>
              <a:ext uri="{FF2B5EF4-FFF2-40B4-BE49-F238E27FC236}">
                <a16:creationId xmlns:a16="http://schemas.microsoft.com/office/drawing/2014/main" id="{FBF8975D-6FDB-8148-A3D3-19D6F0542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0937" y="3998912"/>
            <a:ext cx="5725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TCP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code</a:t>
            </a:r>
          </a:p>
        </p:txBody>
      </p:sp>
      <p:sp>
        <p:nvSpPr>
          <p:cNvPr id="11" name="Freeform 61">
            <a:extLst>
              <a:ext uri="{FF2B5EF4-FFF2-40B4-BE49-F238E27FC236}">
                <a16:creationId xmlns:a16="http://schemas.microsoft.com/office/drawing/2014/main" id="{41914BBB-DCCE-6549-8A57-3B534DDC8A63}"/>
              </a:ext>
            </a:extLst>
          </p:cNvPr>
          <p:cNvSpPr>
            <a:spLocks/>
          </p:cNvSpPr>
          <p:nvPr/>
        </p:nvSpPr>
        <p:spPr bwMode="auto">
          <a:xfrm>
            <a:off x="9467237" y="3517901"/>
            <a:ext cx="530225" cy="1616013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2" name="Line 69">
            <a:extLst>
              <a:ext uri="{FF2B5EF4-FFF2-40B4-BE49-F238E27FC236}">
                <a16:creationId xmlns:a16="http://schemas.microsoft.com/office/drawing/2014/main" id="{35C3EBE2-9D5B-E446-B363-6B72B0E9C1E7}"/>
              </a:ext>
            </a:extLst>
          </p:cNvPr>
          <p:cNvSpPr>
            <a:spLocks noChangeShapeType="1"/>
          </p:cNvSpPr>
          <p:nvPr/>
        </p:nvSpPr>
        <p:spPr bwMode="auto">
          <a:xfrm>
            <a:off x="8487748" y="2859087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3" name="Freeform 63">
            <a:extLst>
              <a:ext uri="{FF2B5EF4-FFF2-40B4-BE49-F238E27FC236}">
                <a16:creationId xmlns:a16="http://schemas.microsoft.com/office/drawing/2014/main" id="{EBBC2774-5A9A-6646-B30A-9FA57B546CC7}"/>
              </a:ext>
            </a:extLst>
          </p:cNvPr>
          <p:cNvSpPr>
            <a:spLocks/>
          </p:cNvSpPr>
          <p:nvPr/>
        </p:nvSpPr>
        <p:spPr bwMode="auto">
          <a:xfrm rot="10800000">
            <a:off x="9456124" y="2413000"/>
            <a:ext cx="530225" cy="595312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4" name="Rectangle 86">
            <a:extLst>
              <a:ext uri="{FF2B5EF4-FFF2-40B4-BE49-F238E27FC236}">
                <a16:creationId xmlns:a16="http://schemas.microsoft.com/office/drawing/2014/main" id="{8E50FDDD-2CD5-B640-805F-7D3CC9E76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2724" y="3719512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5" name="Text Box 103">
            <a:extLst>
              <a:ext uri="{FF2B5EF4-FFF2-40B4-BE49-F238E27FC236}">
                <a16:creationId xmlns:a16="http://schemas.microsoft.com/office/drawing/2014/main" id="{F2765DE8-B154-5F46-9A90-79E653C6A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3643" y="5907826"/>
            <a:ext cx="10967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receiver</a:t>
            </a:r>
          </a:p>
        </p:txBody>
      </p:sp>
      <p:sp>
        <p:nvSpPr>
          <p:cNvPr id="16" name="Text Box 116">
            <a:extLst>
              <a:ext uri="{FF2B5EF4-FFF2-40B4-BE49-F238E27FC236}">
                <a16:creationId xmlns:a16="http://schemas.microsoft.com/office/drawing/2014/main" id="{5B56D47C-4BA9-5846-9332-5A303BCC6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5728" y="4685261"/>
            <a:ext cx="1133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from sender</a:t>
            </a:r>
          </a:p>
        </p:txBody>
      </p:sp>
      <p:grpSp>
        <p:nvGrpSpPr>
          <p:cNvPr id="17" name="Group 124">
            <a:extLst>
              <a:ext uri="{FF2B5EF4-FFF2-40B4-BE49-F238E27FC236}">
                <a16:creationId xmlns:a16="http://schemas.microsoft.com/office/drawing/2014/main" id="{959C2DC4-79FB-A347-A313-FB74C91C355A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677381" y="5779048"/>
            <a:ext cx="869950" cy="906462"/>
            <a:chOff x="-44" y="1473"/>
            <a:chExt cx="981" cy="1105"/>
          </a:xfrm>
        </p:grpSpPr>
        <p:pic>
          <p:nvPicPr>
            <p:cNvPr id="18" name="Picture 125" descr="desktop_computer_stylized_medium">
              <a:extLst>
                <a:ext uri="{FF2B5EF4-FFF2-40B4-BE49-F238E27FC236}">
                  <a16:creationId xmlns:a16="http://schemas.microsoft.com/office/drawing/2014/main" id="{F1B744A6-CB36-594F-8625-791092E8C0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Freeform 126">
              <a:extLst>
                <a:ext uri="{FF2B5EF4-FFF2-40B4-BE49-F238E27FC236}">
                  <a16:creationId xmlns:a16="http://schemas.microsoft.com/office/drawing/2014/main" id="{1ACC163B-ADFF-F442-8C28-69BD2D45AED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9533736-434C-784D-B2F5-97E991793F53}"/>
              </a:ext>
            </a:extLst>
          </p:cNvPr>
          <p:cNvCxnSpPr/>
          <p:nvPr/>
        </p:nvCxnSpPr>
        <p:spPr>
          <a:xfrm>
            <a:off x="9547331" y="5182333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EB00F31-1980-F243-9F8E-581686B22CA4}"/>
              </a:ext>
            </a:extLst>
          </p:cNvPr>
          <p:cNvCxnSpPr/>
          <p:nvPr/>
        </p:nvCxnSpPr>
        <p:spPr>
          <a:xfrm>
            <a:off x="9897437" y="5170610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D9FABD3-C0F5-4E44-A91B-12FE0C79008C}"/>
              </a:ext>
            </a:extLst>
          </p:cNvPr>
          <p:cNvSpPr txBox="1"/>
          <p:nvPr/>
        </p:nvSpPr>
        <p:spPr>
          <a:xfrm>
            <a:off x="9997462" y="2479675"/>
            <a:ext cx="93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grpSp>
        <p:nvGrpSpPr>
          <p:cNvPr id="24" name="Group 124">
            <a:extLst>
              <a:ext uri="{FF2B5EF4-FFF2-40B4-BE49-F238E27FC236}">
                <a16:creationId xmlns:a16="http://schemas.microsoft.com/office/drawing/2014/main" id="{CBA98D77-0E11-674A-8C61-F73B27F2CD6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83109" y="1842058"/>
            <a:ext cx="869950" cy="906462"/>
            <a:chOff x="-44" y="1473"/>
            <a:chExt cx="981" cy="1105"/>
          </a:xfrm>
        </p:grpSpPr>
        <p:pic>
          <p:nvPicPr>
            <p:cNvPr id="25" name="Picture 125" descr="desktop_computer_stylized_medium">
              <a:extLst>
                <a:ext uri="{FF2B5EF4-FFF2-40B4-BE49-F238E27FC236}">
                  <a16:creationId xmlns:a16="http://schemas.microsoft.com/office/drawing/2014/main" id="{AA237512-39B3-A94B-AD53-2975C5333A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Freeform 126">
              <a:extLst>
                <a:ext uri="{FF2B5EF4-FFF2-40B4-BE49-F238E27FC236}">
                  <a16:creationId xmlns:a16="http://schemas.microsoft.com/office/drawing/2014/main" id="{67C59CCB-B10D-F645-A29A-811E1A56997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sp>
        <p:nvSpPr>
          <p:cNvPr id="27" name="Text Box 103">
            <a:extLst>
              <a:ext uri="{FF2B5EF4-FFF2-40B4-BE49-F238E27FC236}">
                <a16:creationId xmlns:a16="http://schemas.microsoft.com/office/drawing/2014/main" id="{201894F4-63D2-DB43-8B58-7CCF52C83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9856" y="1998701"/>
            <a:ext cx="9685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sender</a:t>
            </a:r>
          </a:p>
        </p:txBody>
      </p:sp>
      <p:pic>
        <p:nvPicPr>
          <p:cNvPr id="28" name="Picture 19" descr="Router Clip Art">
            <a:extLst>
              <a:ext uri="{FF2B5EF4-FFF2-40B4-BE49-F238E27FC236}">
                <a16:creationId xmlns:a16="http://schemas.microsoft.com/office/drawing/2014/main" id="{77C16666-78E7-2A4B-AACD-F22034B6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751" y="3122402"/>
            <a:ext cx="1203652" cy="886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E2A1FA-A1F1-4847-B8CB-20B494B19DD0}"/>
              </a:ext>
            </a:extLst>
          </p:cNvPr>
          <p:cNvCxnSpPr>
            <a:cxnSpLocks/>
          </p:cNvCxnSpPr>
          <p:nvPr/>
        </p:nvCxnSpPr>
        <p:spPr>
          <a:xfrm>
            <a:off x="4516265" y="3906631"/>
            <a:ext cx="1486754" cy="70405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19" descr="Router Clip Art">
            <a:extLst>
              <a:ext uri="{FF2B5EF4-FFF2-40B4-BE49-F238E27FC236}">
                <a16:creationId xmlns:a16="http://schemas.microsoft.com/office/drawing/2014/main" id="{C0ED1B2C-AF43-E04B-8FA2-C1DA1BC73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177" y="4459638"/>
            <a:ext cx="1203652" cy="886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7E12A3E-0BED-794B-AA9D-AEEE1976E7D0}"/>
              </a:ext>
            </a:extLst>
          </p:cNvPr>
          <p:cNvCxnSpPr>
            <a:cxnSpLocks/>
          </p:cNvCxnSpPr>
          <p:nvPr/>
        </p:nvCxnSpPr>
        <p:spPr>
          <a:xfrm>
            <a:off x="7336523" y="5298841"/>
            <a:ext cx="1185798" cy="5279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ADD576-2126-B94B-8A4F-F9FDDE4D1266}"/>
              </a:ext>
            </a:extLst>
          </p:cNvPr>
          <p:cNvCxnSpPr>
            <a:cxnSpLocks/>
          </p:cNvCxnSpPr>
          <p:nvPr/>
        </p:nvCxnSpPr>
        <p:spPr>
          <a:xfrm>
            <a:off x="1576432" y="2635648"/>
            <a:ext cx="1541857" cy="66000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A close up of a flower&#10;&#10;Description automatically generated">
            <a:extLst>
              <a:ext uri="{FF2B5EF4-FFF2-40B4-BE49-F238E27FC236}">
                <a16:creationId xmlns:a16="http://schemas.microsoft.com/office/drawing/2014/main" id="{12F2AB8E-3028-9240-9395-2014F13CD6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3583" y="3577034"/>
            <a:ext cx="939800" cy="1016000"/>
          </a:xfrm>
          <a:prstGeom prst="rect">
            <a:avLst/>
          </a:prstGeom>
        </p:spPr>
      </p:pic>
      <p:grpSp>
        <p:nvGrpSpPr>
          <p:cNvPr id="42" name="Group 124">
            <a:extLst>
              <a:ext uri="{FF2B5EF4-FFF2-40B4-BE49-F238E27FC236}">
                <a16:creationId xmlns:a16="http://schemas.microsoft.com/office/drawing/2014/main" id="{A9EE9651-87B8-D34D-A01E-C88113022121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730975" y="1610768"/>
            <a:ext cx="869950" cy="906462"/>
            <a:chOff x="-44" y="1473"/>
            <a:chExt cx="981" cy="1105"/>
          </a:xfrm>
        </p:grpSpPr>
        <p:pic>
          <p:nvPicPr>
            <p:cNvPr id="43" name="Picture 125" descr="desktop_computer_stylized_medium">
              <a:extLst>
                <a:ext uri="{FF2B5EF4-FFF2-40B4-BE49-F238E27FC236}">
                  <a16:creationId xmlns:a16="http://schemas.microsoft.com/office/drawing/2014/main" id="{C0F59A6C-33FB-5041-AE77-02BCAA9266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Freeform 126">
              <a:extLst>
                <a:ext uri="{FF2B5EF4-FFF2-40B4-BE49-F238E27FC236}">
                  <a16:creationId xmlns:a16="http://schemas.microsoft.com/office/drawing/2014/main" id="{7E5B0E0D-C50A-734E-B90A-3EFBA1AC636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BDC19A3-A725-0F43-AEB4-01477FB324C9}"/>
              </a:ext>
            </a:extLst>
          </p:cNvPr>
          <p:cNvCxnSpPr>
            <a:cxnSpLocks/>
          </p:cNvCxnSpPr>
          <p:nvPr/>
        </p:nvCxnSpPr>
        <p:spPr>
          <a:xfrm>
            <a:off x="3067008" y="2503442"/>
            <a:ext cx="373865" cy="54019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124">
            <a:extLst>
              <a:ext uri="{FF2B5EF4-FFF2-40B4-BE49-F238E27FC236}">
                <a16:creationId xmlns:a16="http://schemas.microsoft.com/office/drawing/2014/main" id="{0C96A072-80CF-A54D-BDD3-3BF06BEA1CA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970942" y="4644198"/>
            <a:ext cx="869950" cy="906462"/>
            <a:chOff x="-44" y="1473"/>
            <a:chExt cx="981" cy="1105"/>
          </a:xfrm>
        </p:grpSpPr>
        <p:pic>
          <p:nvPicPr>
            <p:cNvPr id="48" name="Picture 125" descr="desktop_computer_stylized_medium">
              <a:extLst>
                <a:ext uri="{FF2B5EF4-FFF2-40B4-BE49-F238E27FC236}">
                  <a16:creationId xmlns:a16="http://schemas.microsoft.com/office/drawing/2014/main" id="{2D161DFF-FE38-6A48-82FD-E34E5E4CF5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Freeform 126">
              <a:extLst>
                <a:ext uri="{FF2B5EF4-FFF2-40B4-BE49-F238E27FC236}">
                  <a16:creationId xmlns:a16="http://schemas.microsoft.com/office/drawing/2014/main" id="{73B99719-6253-B84A-97C0-99CE9952BC3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B489F57-0438-7C4C-8662-70160530709D}"/>
              </a:ext>
            </a:extLst>
          </p:cNvPr>
          <p:cNvCxnSpPr>
            <a:cxnSpLocks/>
          </p:cNvCxnSpPr>
          <p:nvPr/>
        </p:nvCxnSpPr>
        <p:spPr>
          <a:xfrm flipH="1">
            <a:off x="3321739" y="4031281"/>
            <a:ext cx="168357" cy="48453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52" descr="A close up of a flower&#10;&#10;Description automatically generated">
            <a:extLst>
              <a:ext uri="{FF2B5EF4-FFF2-40B4-BE49-F238E27FC236}">
                <a16:creationId xmlns:a16="http://schemas.microsoft.com/office/drawing/2014/main" id="{1C590F89-A87A-9746-9B7B-F9C071F67E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9249" y="1672208"/>
            <a:ext cx="916912" cy="991256"/>
          </a:xfrm>
          <a:prstGeom prst="rect">
            <a:avLst/>
          </a:prstGeom>
        </p:spPr>
      </p:pic>
      <p:pic>
        <p:nvPicPr>
          <p:cNvPr id="54" name="Picture 53" descr="A close up of a flower&#10;&#10;Description automatically generated">
            <a:extLst>
              <a:ext uri="{FF2B5EF4-FFF2-40B4-BE49-F238E27FC236}">
                <a16:creationId xmlns:a16="http://schemas.microsoft.com/office/drawing/2014/main" id="{A6BD33E3-B7FA-F146-9E81-9508B16DED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55043" y="2977785"/>
            <a:ext cx="889800" cy="961946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B25CF02A-4080-BB4F-B41B-7AF3AC9518D5}"/>
              </a:ext>
            </a:extLst>
          </p:cNvPr>
          <p:cNvSpPr txBox="1"/>
          <p:nvPr/>
        </p:nvSpPr>
        <p:spPr>
          <a:xfrm>
            <a:off x="4243557" y="1561241"/>
            <a:ext cx="30170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Helvetica" pitchFamily="2" charset="0"/>
              </a:rPr>
              <a:t>Multiple locations for bottlenecks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F9BDE5E-0781-1746-87E4-B07FC62DDA90}"/>
              </a:ext>
            </a:extLst>
          </p:cNvPr>
          <p:cNvCxnSpPr>
            <a:cxnSpLocks/>
          </p:cNvCxnSpPr>
          <p:nvPr/>
        </p:nvCxnSpPr>
        <p:spPr>
          <a:xfrm>
            <a:off x="6959488" y="2126472"/>
            <a:ext cx="1920374" cy="68492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0B7BF3CD-ED1C-C349-87B1-B6AAF1224008}"/>
              </a:ext>
            </a:extLst>
          </p:cNvPr>
          <p:cNvCxnSpPr>
            <a:cxnSpLocks/>
          </p:cNvCxnSpPr>
          <p:nvPr/>
        </p:nvCxnSpPr>
        <p:spPr>
          <a:xfrm>
            <a:off x="6995100" y="2335992"/>
            <a:ext cx="1703377" cy="814925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55724CB-F147-3940-A0AC-A6DF1B1EF894}"/>
              </a:ext>
            </a:extLst>
          </p:cNvPr>
          <p:cNvCxnSpPr>
            <a:cxnSpLocks/>
          </p:cNvCxnSpPr>
          <p:nvPr/>
        </p:nvCxnSpPr>
        <p:spPr>
          <a:xfrm flipH="1">
            <a:off x="5669054" y="2570388"/>
            <a:ext cx="426308" cy="947513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66">
            <a:extLst>
              <a:ext uri="{FF2B5EF4-FFF2-40B4-BE49-F238E27FC236}">
                <a16:creationId xmlns:a16="http://schemas.microsoft.com/office/drawing/2014/main" id="{10B0B3F5-6B90-0F48-8540-35A2220B29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364" y="2715747"/>
            <a:ext cx="1078246" cy="107824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7C199D68-D5F2-B545-8A91-7A219362A573}"/>
              </a:ext>
            </a:extLst>
          </p:cNvPr>
          <p:cNvSpPr txBox="1"/>
          <p:nvPr/>
        </p:nvSpPr>
        <p:spPr>
          <a:xfrm>
            <a:off x="235200" y="3828590"/>
            <a:ext cx="21515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What’s the bottleneck? How to adapt </a:t>
            </a:r>
            <a:r>
              <a:rPr lang="en-US" sz="2000" dirty="0">
                <a:latin typeface="Helvetica" pitchFamily="2" charset="0"/>
              </a:rPr>
              <a:t>how much data to keep in flight?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4764196-8629-334D-BE0E-FE99CFFD4DEF}"/>
              </a:ext>
            </a:extLst>
          </p:cNvPr>
          <p:cNvSpPr txBox="1"/>
          <p:nvPr/>
        </p:nvSpPr>
        <p:spPr>
          <a:xfrm rot="16200000">
            <a:off x="9929752" y="3202419"/>
            <a:ext cx="3017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Flow Control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92B56B1-12EE-1146-A01E-882D2D92BBBB}"/>
              </a:ext>
            </a:extLst>
          </p:cNvPr>
          <p:cNvSpPr txBox="1"/>
          <p:nvPr/>
        </p:nvSpPr>
        <p:spPr>
          <a:xfrm>
            <a:off x="3719637" y="4484262"/>
            <a:ext cx="3017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Congestion Control</a:t>
            </a:r>
          </a:p>
        </p:txBody>
      </p:sp>
    </p:spTree>
    <p:extLst>
      <p:ext uri="{BB962C8B-B14F-4D97-AF65-F5344CB8AC3E}">
        <p14:creationId xmlns:p14="http://schemas.microsoft.com/office/powerpoint/2010/main" val="302557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 animBg="1"/>
      <p:bldP spid="16" grpId="0"/>
      <p:bldP spid="22" grpId="0"/>
      <p:bldP spid="56" grpId="0"/>
      <p:bldP spid="68" grpId="0"/>
      <p:bldP spid="70" grpId="0"/>
      <p:bldP spid="7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smtClean="0">
            <a:latin typeface="Helvetica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3418</TotalTime>
  <Words>1265</Words>
  <Application>Microsoft Macintosh PowerPoint</Application>
  <PresentationFormat>Widescreen</PresentationFormat>
  <Paragraphs>319</Paragraphs>
  <Slides>23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Consolas</vt:lpstr>
      <vt:lpstr>Courier</vt:lpstr>
      <vt:lpstr>Helvetica</vt:lpstr>
      <vt:lpstr>Times New Roman</vt:lpstr>
      <vt:lpstr>Office Theme</vt:lpstr>
      <vt:lpstr>Flow Control</vt:lpstr>
      <vt:lpstr>Quick recap of concepts</vt:lpstr>
      <vt:lpstr>Implications of ordered delivery</vt:lpstr>
      <vt:lpstr>Stream-Oriented Data Transfer</vt:lpstr>
      <vt:lpstr>Sequence numbers in the app’s stream</vt:lpstr>
      <vt:lpstr>Sequence numbers in the app’s stream</vt:lpstr>
      <vt:lpstr>Sequence numbers in the app’s stream</vt:lpstr>
      <vt:lpstr>How much data to keep in flight?</vt:lpstr>
      <vt:lpstr>We want to increase throughput, but …</vt:lpstr>
      <vt:lpstr>How much data to keep in flight?</vt:lpstr>
      <vt:lpstr>Flow Control</vt:lpstr>
      <vt:lpstr>Socket buffers can become full</vt:lpstr>
      <vt:lpstr>Goal: avoid drops due to buffer fill</vt:lpstr>
      <vt:lpstr>Flow control in TCP headers</vt:lpstr>
      <vt:lpstr>TCP flow control</vt:lpstr>
      <vt:lpstr>TCP flow control</vt:lpstr>
      <vt:lpstr>TCP flow control</vt:lpstr>
      <vt:lpstr>TCP flow control</vt:lpstr>
      <vt:lpstr>Sizing the receiver’s socket buffer</vt:lpstr>
      <vt:lpstr>Sizing the receiver’s socket buffer</vt:lpstr>
      <vt:lpstr>Sizing the receiver’s socket buffer</vt:lpstr>
      <vt:lpstr>Summary of flow control</vt:lpstr>
      <vt:lpstr>Info on (tuning) TCP stack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 Narayana Ganapathy</dc:creator>
  <cp:lastModifiedBy>Srinivas Narayana Ganapathy</cp:lastModifiedBy>
  <cp:revision>3375</cp:revision>
  <dcterms:created xsi:type="dcterms:W3CDTF">2019-01-23T03:40:12Z</dcterms:created>
  <dcterms:modified xsi:type="dcterms:W3CDTF">2022-03-11T02:28:37Z</dcterms:modified>
</cp:coreProperties>
</file>