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4"/>
  </p:notesMasterIdLst>
  <p:sldIdLst>
    <p:sldId id="499" r:id="rId2"/>
    <p:sldId id="516" r:id="rId3"/>
    <p:sldId id="585" r:id="rId4"/>
    <p:sldId id="912" r:id="rId5"/>
    <p:sldId id="583" r:id="rId6"/>
    <p:sldId id="584" r:id="rId7"/>
    <p:sldId id="903" r:id="rId8"/>
    <p:sldId id="919" r:id="rId9"/>
    <p:sldId id="914" r:id="rId10"/>
    <p:sldId id="915" r:id="rId11"/>
    <p:sldId id="916" r:id="rId12"/>
    <p:sldId id="416" r:id="rId13"/>
    <p:sldId id="917" r:id="rId14"/>
    <p:sldId id="610" r:id="rId15"/>
    <p:sldId id="918" r:id="rId16"/>
    <p:sldId id="596" r:id="rId17"/>
    <p:sldId id="598" r:id="rId18"/>
    <p:sldId id="909" r:id="rId19"/>
    <p:sldId id="599" r:id="rId20"/>
    <p:sldId id="624" r:id="rId21"/>
    <p:sldId id="920" r:id="rId22"/>
    <p:sldId id="921" r:id="rId23"/>
    <p:sldId id="628" r:id="rId24"/>
    <p:sldId id="604" r:id="rId25"/>
    <p:sldId id="590" r:id="rId26"/>
    <p:sldId id="591" r:id="rId27"/>
    <p:sldId id="592" r:id="rId28"/>
    <p:sldId id="595" r:id="rId29"/>
    <p:sldId id="593" r:id="rId30"/>
    <p:sldId id="594" r:id="rId31"/>
    <p:sldId id="911" r:id="rId32"/>
    <p:sldId id="442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525"/>
    <p:restoredTop sz="94664"/>
  </p:normalViewPr>
  <p:slideViewPr>
    <p:cSldViewPr snapToGrid="0" snapToObjects="1">
      <p:cViewPr varScale="1">
        <p:scale>
          <a:sx n="106" d="100"/>
          <a:sy n="106" d="100"/>
        </p:scale>
        <p:origin x="208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3120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C490B-630B-7F46-B6FE-05D0FD1689A8}" type="datetimeFigureOut">
              <a:rPr lang="en-US" smtClean="0"/>
              <a:t>2/24/22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3F09D5-B346-194E-BAD1-FA5CF7158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778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0CC37-3420-4F49-8C33-4BCB3B51A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8A51D8-7D8A-A547-B24D-6DD12E8CCA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251904-F682-B84A-BF47-8129AB4C1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2/24/22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85BB43-14AB-9945-9BCA-9BC503CCC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01333A-8598-4B4F-AB52-6579A2E12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267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343C6-896E-584A-A963-7E16D546E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35AA53-208E-C24B-8273-CFDD1A5E79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851F6-81D0-1643-BAF0-AA0E98E0C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2/24/22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A70A3A-9A82-3C4C-AEFA-7B416F146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61641-65CD-7949-9285-F9862F78B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620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9D0A2B-7DBB-9445-8542-8AC8F7964D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7F09A6-0358-8E43-A178-3CA003BDFB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CEA068-5062-7E4F-B99C-2CEC343EC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2/24/22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3A096-D83E-7542-A78C-9916C3698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814C3-12DF-0447-9420-294EF2C87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58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9A4C2-71EB-354A-A4E4-7A79F1671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6FC06-E8D0-3A4C-BEE2-AA99DC380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7652FB-D490-114D-8030-09CCB72C2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2/24/22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62229-71C9-9847-AFE6-26AB269E2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C6DF4-CA65-8E43-B3A5-ECEF9025E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358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F248A-A301-5341-9BAF-2DDE80F1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2EDBBF-4F90-A34F-A685-DE4F29644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B94B2-28BF-6945-A21C-40A2B7645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2/24/22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DE3C9-54E8-A94F-AD40-66CFF7B8F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58432-5359-0147-8D5C-B145EE76A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954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0FC0B-F311-BC4B-A2D1-928B3513C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07925-946E-B44F-8713-0F0928FD5E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672E5B-AB30-F441-99C3-073B0FE0CD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7D735A-AFB0-C44A-9FC0-AFD3B6C01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2/24/22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B6E5E5-7866-8E4B-B450-B712A2F3B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F134CB-E65A-B242-BD74-667132F85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85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A191B-B3D5-974E-BBCC-0A9D6A627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69E461-1B18-F04F-9E78-C3FEBD28C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F1FC9F-4459-2448-8E0B-F470C373A3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8D66B2-805B-A347-89AD-F169432665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448249-093E-884B-B6CE-B747B284E5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2CDBF6-1121-9347-BF6B-B703CCE9F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2/24/22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7F1FD6-CCAB-754B-B876-ABFCFD3D5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E9FA76-646A-F442-AA4F-7622918BE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262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7A493-905D-7F41-8284-D8B4EC882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B5B470-4001-1843-A7E0-885C22956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2/24/22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F13A0A-FB55-8649-B9A5-3E90CD8CA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CBD0C7-127F-CD4E-A6B8-5585A1527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455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5D34EC-7616-9043-AFD5-6B69E3B6F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2/24/22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7B0C35-6B39-4749-9595-C856AFB8E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AFF505-CB2B-2747-B2DD-2A89C9411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6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CF38C-28DD-4A42-9056-3793483F5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099AD-DABE-D64C-A905-1CF03DB10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012F0B-A50A-5B46-A535-733D69752F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A7C4E6-3C25-644D-80DE-2E788E628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2/24/22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68BFEC-CC7B-C94C-BED5-57FB1536D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755941-3DC9-AB49-B0A6-6F452E06A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52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4FD44-FAA2-E347-8F67-9E8E93EAA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020F24-3635-8346-AFAC-53CE49F08D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8FCCF6-452E-F34D-AD7C-72567CD4B4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2B2EA6-16EC-4048-B8E5-91A7889C2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2/24/22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F377BF-EE8D-7042-B5F8-CF9C0C3DD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7220C2-4FEF-C549-AF12-DB388DD3A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323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E5AAC6-6E42-5E44-9318-18A5B93B5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FBE2B0-9C88-F545-A1BD-247458A509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DABF1-4F3F-744C-8157-1FC51AAF16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CE603-2B12-5844-BEA7-E98E825B38C7}" type="datetimeFigureOut">
              <a:rPr lang="en-US" smtClean="0"/>
              <a:t>2/24/22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E51C6-01D3-BC48-8763-B839BC0791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76E372-E70D-1E47-8FDB-0CADB973BC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983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s.rutgers.edu/~sn624/352-S22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13A6475-F152-7546-A2A3-6A39089E062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120348" y="1341783"/>
            <a:ext cx="7772400" cy="179585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>
                <a:solidFill>
                  <a:srgbClr val="C00000"/>
                </a:solidFill>
                <a:ea typeface="ＭＳ Ｐゴシック" charset="0"/>
                <a:cs typeface="+mj-cs"/>
              </a:rPr>
              <a:t>Sliding Windows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97461AD-287F-0C42-AFC6-5022951D3B3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429000"/>
            <a:ext cx="9144000" cy="198297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dirty="0">
                <a:ea typeface="ＭＳ Ｐゴシック" charset="0"/>
              </a:rPr>
              <a:t>Lecture 12</a:t>
            </a:r>
            <a:br>
              <a:rPr lang="en-US" sz="3200" dirty="0">
                <a:ea typeface="ＭＳ Ｐゴシック" charset="0"/>
              </a:rPr>
            </a:br>
            <a:r>
              <a:rPr lang="en-US" sz="3200" dirty="0">
                <a:ea typeface="ＭＳ Ｐゴシック" charset="0"/>
                <a:hlinkClick r:id="rId2"/>
              </a:rPr>
              <a:t>http://www.cs.rutgers.edu/~sn624/352-S22</a:t>
            </a:r>
            <a:endParaRPr lang="en-US" sz="3200" dirty="0">
              <a:ea typeface="ＭＳ Ｐゴシック" charset="0"/>
              <a:cs typeface="+mn-cs"/>
            </a:endParaRPr>
          </a:p>
          <a:p>
            <a:pPr>
              <a:defRPr/>
            </a:pPr>
            <a:r>
              <a:rPr lang="en-US" sz="3200" dirty="0">
                <a:ea typeface="ＭＳ Ｐゴシック" charset="0"/>
                <a:cs typeface="+mn-cs"/>
              </a:rPr>
              <a:t>Srinivas Narayana</a:t>
            </a:r>
          </a:p>
        </p:txBody>
      </p:sp>
      <p:sp>
        <p:nvSpPr>
          <p:cNvPr id="2052" name="Slide Number Placeholder 1">
            <a:extLst>
              <a:ext uri="{FF2B5EF4-FFF2-40B4-BE49-F238E27FC236}">
                <a16:creationId xmlns:a16="http://schemas.microsoft.com/office/drawing/2014/main" id="{D4CF2330-96EE-C641-B787-BBF6068A1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rgbClr val="7F7F7F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2CE658-F681-9E4A-B882-87E501708491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EBF204-951A-1944-B88D-F7620664EC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5426" y="5773629"/>
            <a:ext cx="2853305" cy="91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564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sky&#13;&#10;&#13;&#10;Description automatically generated">
            <a:extLst>
              <a:ext uri="{FF2B5EF4-FFF2-40B4-BE49-F238E27FC236}">
                <a16:creationId xmlns:a16="http://schemas.microsoft.com/office/drawing/2014/main" id="{2F1566B4-D112-DD4F-9C3D-D27809CCC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0690" y="3011828"/>
            <a:ext cx="2224686" cy="2103470"/>
          </a:xfrm>
          <a:prstGeom prst="rect">
            <a:avLst/>
          </a:prstGeom>
        </p:spPr>
      </p:pic>
      <p:pic>
        <p:nvPicPr>
          <p:cNvPr id="11" name="Picture 10" descr="A picture containing sky&#13;&#10;&#13;&#10;Description automatically generated">
            <a:extLst>
              <a:ext uri="{FF2B5EF4-FFF2-40B4-BE49-F238E27FC236}">
                <a16:creationId xmlns:a16="http://schemas.microsoft.com/office/drawing/2014/main" id="{5B7F0B1B-272B-254A-8112-9865DA4126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205" y="3011828"/>
            <a:ext cx="2312448" cy="21864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B613C1A-0784-4F4C-8C6A-96B839AD8A4B}"/>
              </a:ext>
            </a:extLst>
          </p:cNvPr>
          <p:cNvSpPr txBox="1"/>
          <p:nvPr/>
        </p:nvSpPr>
        <p:spPr>
          <a:xfrm>
            <a:off x="1223960" y="530732"/>
            <a:ext cx="103014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dirty="0">
                <a:latin typeface="Helvetica" pitchFamily="2" charset="0"/>
              </a:rPr>
              <a:t>Sending one packet per RTT makes the data transfer rate limited by the </a:t>
            </a:r>
            <a:r>
              <a:rPr lang="en-US" sz="3600" dirty="0">
                <a:solidFill>
                  <a:srgbClr val="C00000"/>
                </a:solidFill>
                <a:latin typeface="Helvetica" pitchFamily="2" charset="0"/>
              </a:rPr>
              <a:t>time</a:t>
            </a:r>
            <a:r>
              <a:rPr lang="en-US" sz="3600" dirty="0">
                <a:latin typeface="Helvetica" pitchFamily="2" charset="0"/>
              </a:rPr>
              <a:t> between the endpoints, rather than the </a:t>
            </a:r>
            <a:r>
              <a:rPr lang="en-US" sz="3600" dirty="0">
                <a:solidFill>
                  <a:srgbClr val="C00000"/>
                </a:solidFill>
                <a:latin typeface="Helvetica" pitchFamily="2" charset="0"/>
              </a:rPr>
              <a:t>bandwidth</a:t>
            </a:r>
            <a:r>
              <a:rPr lang="en-US" sz="3600" dirty="0">
                <a:latin typeface="Helvetica" pitchFamily="2" charset="0"/>
              </a:rPr>
              <a:t>.</a:t>
            </a:r>
          </a:p>
        </p:txBody>
      </p:sp>
      <p:pic>
        <p:nvPicPr>
          <p:cNvPr id="4" name="Picture 3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6037B952-0398-BB4C-9959-01D4051BED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7922" y="2773900"/>
            <a:ext cx="4285626" cy="3030803"/>
          </a:xfrm>
          <a:prstGeom prst="rect">
            <a:avLst/>
          </a:prstGeom>
        </p:spPr>
      </p:pic>
      <p:pic>
        <p:nvPicPr>
          <p:cNvPr id="6" name="Picture 5" descr="A picture containing icon&#10;&#10;Description automatically generated">
            <a:extLst>
              <a:ext uri="{FF2B5EF4-FFF2-40B4-BE49-F238E27FC236}">
                <a16:creationId xmlns:a16="http://schemas.microsoft.com/office/drawing/2014/main" id="{EBB2F944-C21F-704E-8751-F0B828B3CA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7922" y="2773899"/>
            <a:ext cx="4285626" cy="3030803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C89BF0D1-422B-254A-83BC-13B34D7FD7A2}"/>
              </a:ext>
            </a:extLst>
          </p:cNvPr>
          <p:cNvGrpSpPr/>
          <p:nvPr/>
        </p:nvGrpSpPr>
        <p:grpSpPr>
          <a:xfrm>
            <a:off x="8059048" y="3333985"/>
            <a:ext cx="1053682" cy="1067426"/>
            <a:chOff x="3656094" y="5265652"/>
            <a:chExt cx="1053682" cy="1067426"/>
          </a:xfrm>
        </p:grpSpPr>
        <p:pic>
          <p:nvPicPr>
            <p:cNvPr id="10" name="Picture 9" descr="Shape, rectangle&#10;&#10;Description automatically generated">
              <a:extLst>
                <a:ext uri="{FF2B5EF4-FFF2-40B4-BE49-F238E27FC236}">
                  <a16:creationId xmlns:a16="http://schemas.microsoft.com/office/drawing/2014/main" id="{DFBF782F-C262-4E4E-8618-F73441F8F3D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656094" y="5639436"/>
              <a:ext cx="406085" cy="330534"/>
            </a:xfrm>
            <a:prstGeom prst="rect">
              <a:avLst/>
            </a:prstGeom>
          </p:spPr>
        </p:pic>
        <p:pic>
          <p:nvPicPr>
            <p:cNvPr id="13" name="Picture 12" descr="Shape, rectangle&#10;&#10;Description automatically generated">
              <a:extLst>
                <a:ext uri="{FF2B5EF4-FFF2-40B4-BE49-F238E27FC236}">
                  <a16:creationId xmlns:a16="http://schemas.microsoft.com/office/drawing/2014/main" id="{CE6675B7-B439-F148-AF6C-7354A1E2FB5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966202" y="5636325"/>
              <a:ext cx="406085" cy="330534"/>
            </a:xfrm>
            <a:prstGeom prst="rect">
              <a:avLst/>
            </a:prstGeom>
          </p:spPr>
        </p:pic>
        <p:pic>
          <p:nvPicPr>
            <p:cNvPr id="14" name="Picture 13" descr="Shape, rectangle&#10;&#10;Description automatically generated">
              <a:extLst>
                <a:ext uri="{FF2B5EF4-FFF2-40B4-BE49-F238E27FC236}">
                  <a16:creationId xmlns:a16="http://schemas.microsoft.com/office/drawing/2014/main" id="{FFFF73E9-D030-FE49-AAD4-88342AD0E2D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300977" y="5645246"/>
              <a:ext cx="406085" cy="330534"/>
            </a:xfrm>
            <a:prstGeom prst="rect">
              <a:avLst/>
            </a:prstGeom>
          </p:spPr>
        </p:pic>
        <p:pic>
          <p:nvPicPr>
            <p:cNvPr id="15" name="Picture 14" descr="Shape, rectangle&#10;&#10;Description automatically generated">
              <a:extLst>
                <a:ext uri="{FF2B5EF4-FFF2-40B4-BE49-F238E27FC236}">
                  <a16:creationId xmlns:a16="http://schemas.microsoft.com/office/drawing/2014/main" id="{046F5E86-8095-8E42-902A-1D118F433A6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656094" y="5996734"/>
              <a:ext cx="406085" cy="330534"/>
            </a:xfrm>
            <a:prstGeom prst="rect">
              <a:avLst/>
            </a:prstGeom>
          </p:spPr>
        </p:pic>
        <p:pic>
          <p:nvPicPr>
            <p:cNvPr id="16" name="Picture 15" descr="Shape, rectangle&#10;&#10;Description automatically generated">
              <a:extLst>
                <a:ext uri="{FF2B5EF4-FFF2-40B4-BE49-F238E27FC236}">
                  <a16:creationId xmlns:a16="http://schemas.microsoft.com/office/drawing/2014/main" id="{48BCBEDB-A700-5A48-B822-18C1709A096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966202" y="5993623"/>
              <a:ext cx="406085" cy="330534"/>
            </a:xfrm>
            <a:prstGeom prst="rect">
              <a:avLst/>
            </a:prstGeom>
          </p:spPr>
        </p:pic>
        <p:pic>
          <p:nvPicPr>
            <p:cNvPr id="17" name="Picture 16" descr="Shape, rectangle&#10;&#10;Description automatically generated">
              <a:extLst>
                <a:ext uri="{FF2B5EF4-FFF2-40B4-BE49-F238E27FC236}">
                  <a16:creationId xmlns:a16="http://schemas.microsoft.com/office/drawing/2014/main" id="{8606CF9F-7CDB-FF41-AC19-BD138E30362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300977" y="6002544"/>
              <a:ext cx="406085" cy="330534"/>
            </a:xfrm>
            <a:prstGeom prst="rect">
              <a:avLst/>
            </a:prstGeom>
          </p:spPr>
        </p:pic>
        <p:pic>
          <p:nvPicPr>
            <p:cNvPr id="18" name="Picture 17" descr="Shape, rectangle&#10;&#10;Description automatically generated">
              <a:extLst>
                <a:ext uri="{FF2B5EF4-FFF2-40B4-BE49-F238E27FC236}">
                  <a16:creationId xmlns:a16="http://schemas.microsoft.com/office/drawing/2014/main" id="{B8869DBA-AEAC-B14E-BD85-33491EE014B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658808" y="5268763"/>
              <a:ext cx="406085" cy="330534"/>
            </a:xfrm>
            <a:prstGeom prst="rect">
              <a:avLst/>
            </a:prstGeom>
          </p:spPr>
        </p:pic>
        <p:pic>
          <p:nvPicPr>
            <p:cNvPr id="19" name="Picture 18" descr="Shape, rectangle&#10;&#10;Description automatically generated">
              <a:extLst>
                <a:ext uri="{FF2B5EF4-FFF2-40B4-BE49-F238E27FC236}">
                  <a16:creationId xmlns:a16="http://schemas.microsoft.com/office/drawing/2014/main" id="{0FF6D313-B5C8-A343-AEB4-C9CD22CEEE9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968916" y="5265652"/>
              <a:ext cx="406085" cy="330534"/>
            </a:xfrm>
            <a:prstGeom prst="rect">
              <a:avLst/>
            </a:prstGeom>
          </p:spPr>
        </p:pic>
        <p:pic>
          <p:nvPicPr>
            <p:cNvPr id="20" name="Picture 19" descr="Shape, rectangle&#10;&#10;Description automatically generated">
              <a:extLst>
                <a:ext uri="{FF2B5EF4-FFF2-40B4-BE49-F238E27FC236}">
                  <a16:creationId xmlns:a16="http://schemas.microsoft.com/office/drawing/2014/main" id="{34308211-29CB-E84C-9589-E94F07C6118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303691" y="5274573"/>
              <a:ext cx="406085" cy="330534"/>
            </a:xfrm>
            <a:prstGeom prst="rect">
              <a:avLst/>
            </a:prstGeom>
          </p:spPr>
        </p:pic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EBEA8458-8727-194E-8CB0-205E9EE74E4B}"/>
              </a:ext>
            </a:extLst>
          </p:cNvPr>
          <p:cNvSpPr txBox="1"/>
          <p:nvPr/>
        </p:nvSpPr>
        <p:spPr>
          <a:xfrm>
            <a:off x="153859" y="5386103"/>
            <a:ext cx="3045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Helvetica" pitchFamily="2" charset="0"/>
              </a:rPr>
              <a:t>Ensure you got the (one) box safely; make N trips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632DA7A-B498-E846-B224-0028E3908AEA}"/>
              </a:ext>
            </a:extLst>
          </p:cNvPr>
          <p:cNvSpPr txBox="1"/>
          <p:nvPr/>
        </p:nvSpPr>
        <p:spPr>
          <a:xfrm>
            <a:off x="153859" y="5989245"/>
            <a:ext cx="3045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Helvetica" pitchFamily="2" charset="0"/>
              </a:rPr>
              <a:t>Ensure you get </a:t>
            </a:r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N </a:t>
            </a:r>
            <a:r>
              <a:rPr lang="en-US" dirty="0">
                <a:latin typeface="Helvetica" pitchFamily="2" charset="0"/>
              </a:rPr>
              <a:t>boxes safely; make </a:t>
            </a:r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just 1 trip!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5782753-6AA7-464F-AF48-F2B0B5A27690}"/>
              </a:ext>
            </a:extLst>
          </p:cNvPr>
          <p:cNvSpPr txBox="1"/>
          <p:nvPr/>
        </p:nvSpPr>
        <p:spPr>
          <a:xfrm>
            <a:off x="4379494" y="5852419"/>
            <a:ext cx="66775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000" dirty="0">
                <a:solidFill>
                  <a:srgbClr val="C00000"/>
                </a:solidFill>
                <a:latin typeface="Helvetica" pitchFamily="2" charset="0"/>
              </a:rPr>
              <a:t>Keep many packets in flight</a:t>
            </a:r>
          </a:p>
        </p:txBody>
      </p:sp>
    </p:spTree>
    <p:extLst>
      <p:ext uri="{BB962C8B-B14F-4D97-AF65-F5344CB8AC3E}">
        <p14:creationId xmlns:p14="http://schemas.microsoft.com/office/powerpoint/2010/main" val="3635611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03 -0.0412 L -0.33334 -0.041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01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03 -0.03194 L -0.33256 -0.03194 " pathEditMode="relative" ptsTypes="AA">
                                      <p:cBhvr>
                                        <p:cTn id="4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B1D01-0CF3-3A46-8355-E206F9995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Pipelined reliability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55DF8-CFBE-BA43-86AB-DF7E30A08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Data in flight:</a:t>
            </a:r>
            <a:r>
              <a:rPr lang="en-US" dirty="0"/>
              <a:t> data that has been sent, but sender hasn’t yet received ACKs from the receiver</a:t>
            </a:r>
          </a:p>
          <a:p>
            <a:pPr lvl="1"/>
            <a:r>
              <a:rPr lang="en-US" dirty="0"/>
              <a:t>Note: can refer to packets in flight or bytes in flight</a:t>
            </a:r>
          </a:p>
          <a:p>
            <a:r>
              <a:rPr lang="en-US" dirty="0"/>
              <a:t>New packets sent at the same time as older ones still in flight</a:t>
            </a:r>
          </a:p>
          <a:p>
            <a:r>
              <a:rPr lang="en-US" dirty="0"/>
              <a:t>New packets sent at the same time as ACKs are returning</a:t>
            </a:r>
          </a:p>
          <a:p>
            <a:r>
              <a:rPr lang="en-US" dirty="0"/>
              <a:t>More data moving in same time!</a:t>
            </a:r>
          </a:p>
          <a:p>
            <a:r>
              <a:rPr lang="en-US" dirty="0"/>
              <a:t>Improves </a:t>
            </a:r>
            <a:r>
              <a:rPr lang="en-US" dirty="0">
                <a:solidFill>
                  <a:srgbClr val="C00000"/>
                </a:solidFill>
              </a:rPr>
              <a:t>throughput</a:t>
            </a:r>
          </a:p>
          <a:p>
            <a:pPr lvl="1"/>
            <a:r>
              <a:rPr lang="en-US" dirty="0"/>
              <a:t>Rate of data transfer</a:t>
            </a:r>
          </a:p>
        </p:txBody>
      </p:sp>
      <p:pic>
        <p:nvPicPr>
          <p:cNvPr id="4" name="Picture 4" descr="rdt_pipelined1">
            <a:extLst>
              <a:ext uri="{FF2B5EF4-FFF2-40B4-BE49-F238E27FC236}">
                <a16:creationId xmlns:a16="http://schemas.microsoft.com/office/drawing/2014/main" id="{B7B53C58-3228-984F-A5B7-37405C1252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0694" y="4049195"/>
            <a:ext cx="5688932" cy="2500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3866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EB9A9-6180-3C4E-A181-5A0CE2929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Pipelined reliability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87A4B-7EF3-2A49-853C-811EFF9AD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7593981" cy="4968849"/>
          </a:xfrm>
        </p:spPr>
        <p:txBody>
          <a:bodyPr>
            <a:normAutofit/>
          </a:bodyPr>
          <a:lstStyle/>
          <a:p>
            <a:r>
              <a:rPr lang="en-US" dirty="0"/>
              <a:t>Stop and wait: send 1 packet per RTT</a:t>
            </a:r>
          </a:p>
          <a:p>
            <a:endParaRPr lang="en-US" dirty="0"/>
          </a:p>
          <a:p>
            <a:r>
              <a:rPr lang="en-US" dirty="0"/>
              <a:t>Pipelined: send </a:t>
            </a:r>
            <a:r>
              <a:rPr lang="en-US" dirty="0">
                <a:solidFill>
                  <a:srgbClr val="C00000"/>
                </a:solidFill>
              </a:rPr>
              <a:t>N</a:t>
            </a:r>
            <a:r>
              <a:rPr lang="en-US" dirty="0"/>
              <a:t> packets per RTT</a:t>
            </a:r>
          </a:p>
          <a:p>
            <a:endParaRPr lang="en-US" dirty="0"/>
          </a:p>
          <a:p>
            <a:r>
              <a:rPr lang="en-US" dirty="0"/>
              <a:t>If there are N packets in flight, throughput improves by </a:t>
            </a:r>
            <a:r>
              <a:rPr lang="en-US" dirty="0">
                <a:solidFill>
                  <a:srgbClr val="C00000"/>
                </a:solidFill>
              </a:rPr>
              <a:t>N times </a:t>
            </a:r>
            <a:r>
              <a:rPr lang="en-US" dirty="0"/>
              <a:t>compared to stop-and-wait!</a:t>
            </a:r>
          </a:p>
          <a:p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C4EAAB7-DDE7-A243-BF6B-48346E357D2E}"/>
              </a:ext>
            </a:extLst>
          </p:cNvPr>
          <p:cNvCxnSpPr/>
          <p:nvPr/>
        </p:nvCxnSpPr>
        <p:spPr>
          <a:xfrm>
            <a:off x="8670235" y="2225872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803B6A6-6C62-424E-BAB6-C2E04F03DD3E}"/>
              </a:ext>
            </a:extLst>
          </p:cNvPr>
          <p:cNvCxnSpPr/>
          <p:nvPr/>
        </p:nvCxnSpPr>
        <p:spPr>
          <a:xfrm>
            <a:off x="11579087" y="2225872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A32C0F7-A172-B347-9698-CA979B4E0D1B}"/>
              </a:ext>
            </a:extLst>
          </p:cNvPr>
          <p:cNvCxnSpPr>
            <a:cxnSpLocks/>
          </p:cNvCxnSpPr>
          <p:nvPr/>
        </p:nvCxnSpPr>
        <p:spPr>
          <a:xfrm>
            <a:off x="8842514" y="2464411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FB20427-17FC-A74A-A8FF-69043B8EF395}"/>
              </a:ext>
            </a:extLst>
          </p:cNvPr>
          <p:cNvSpPr txBox="1"/>
          <p:nvPr/>
        </p:nvSpPr>
        <p:spPr>
          <a:xfrm>
            <a:off x="8555109" y="1726318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18AAA60-0783-0844-BDB4-13AFF8AB8F06}"/>
              </a:ext>
            </a:extLst>
          </p:cNvPr>
          <p:cNvSpPr txBox="1"/>
          <p:nvPr/>
        </p:nvSpPr>
        <p:spPr>
          <a:xfrm>
            <a:off x="10312193" y="1690688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C644423-2999-2C4F-8C91-AA63548F8C3B}"/>
              </a:ext>
            </a:extLst>
          </p:cNvPr>
          <p:cNvCxnSpPr>
            <a:cxnSpLocks/>
          </p:cNvCxnSpPr>
          <p:nvPr/>
        </p:nvCxnSpPr>
        <p:spPr>
          <a:xfrm flipH="1">
            <a:off x="8767376" y="3199761"/>
            <a:ext cx="2604646" cy="153936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6C90892-C525-EF47-89DE-13C9269E0BE3}"/>
              </a:ext>
            </a:extLst>
          </p:cNvPr>
          <p:cNvCxnSpPr/>
          <p:nvPr/>
        </p:nvCxnSpPr>
        <p:spPr>
          <a:xfrm>
            <a:off x="8780742" y="5609770"/>
            <a:ext cx="2605705" cy="0"/>
          </a:xfrm>
          <a:prstGeom prst="line">
            <a:avLst/>
          </a:prstGeom>
          <a:ln w="508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9034E9B-9AAF-0148-B49B-82CD700E017B}"/>
              </a:ext>
            </a:extLst>
          </p:cNvPr>
          <p:cNvCxnSpPr/>
          <p:nvPr/>
        </p:nvCxnSpPr>
        <p:spPr>
          <a:xfrm>
            <a:off x="8817668" y="2353569"/>
            <a:ext cx="2605705" cy="0"/>
          </a:xfrm>
          <a:prstGeom prst="line">
            <a:avLst/>
          </a:prstGeom>
          <a:ln w="508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75EF565-469E-304A-B51D-782D278ED1F2}"/>
              </a:ext>
            </a:extLst>
          </p:cNvPr>
          <p:cNvCxnSpPr>
            <a:cxnSpLocks/>
          </p:cNvCxnSpPr>
          <p:nvPr/>
        </p:nvCxnSpPr>
        <p:spPr>
          <a:xfrm flipH="1">
            <a:off x="8817668" y="2501219"/>
            <a:ext cx="24846" cy="2395634"/>
          </a:xfrm>
          <a:prstGeom prst="straightConnector1">
            <a:avLst/>
          </a:prstGeom>
          <a:ln w="50800">
            <a:solidFill>
              <a:schemeClr val="bg1">
                <a:lumMod val="75000"/>
              </a:schemeClr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34F0C46E-11B0-AB4F-AD35-B1F20712236C}"/>
              </a:ext>
            </a:extLst>
          </p:cNvPr>
          <p:cNvSpPr txBox="1"/>
          <p:nvPr/>
        </p:nvSpPr>
        <p:spPr>
          <a:xfrm rot="5400000">
            <a:off x="8613356" y="3588826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Helvetica" pitchFamily="2" charset="0"/>
              </a:rPr>
              <a:t>RTT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E3FDB37-ED29-3A41-B6B5-1B5E0D6C3299}"/>
              </a:ext>
            </a:extLst>
          </p:cNvPr>
          <p:cNvCxnSpPr>
            <a:cxnSpLocks/>
          </p:cNvCxnSpPr>
          <p:nvPr/>
        </p:nvCxnSpPr>
        <p:spPr>
          <a:xfrm>
            <a:off x="8854911" y="4533304"/>
            <a:ext cx="2602145" cy="116178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76EBF24-B3D3-F34B-B072-2D722F4161D9}"/>
              </a:ext>
            </a:extLst>
          </p:cNvPr>
          <p:cNvCxnSpPr>
            <a:cxnSpLocks/>
          </p:cNvCxnSpPr>
          <p:nvPr/>
        </p:nvCxnSpPr>
        <p:spPr>
          <a:xfrm>
            <a:off x="8825379" y="2669926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77925A3C-B3FC-584C-8044-E2D704C68FEC}"/>
              </a:ext>
            </a:extLst>
          </p:cNvPr>
          <p:cNvCxnSpPr>
            <a:cxnSpLocks/>
          </p:cNvCxnSpPr>
          <p:nvPr/>
        </p:nvCxnSpPr>
        <p:spPr>
          <a:xfrm>
            <a:off x="8793164" y="2915101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3B8FA421-0E72-C14A-B5F6-6C772BA20F77}"/>
              </a:ext>
            </a:extLst>
          </p:cNvPr>
          <p:cNvCxnSpPr>
            <a:cxnSpLocks/>
          </p:cNvCxnSpPr>
          <p:nvPr/>
        </p:nvCxnSpPr>
        <p:spPr>
          <a:xfrm>
            <a:off x="8825379" y="3160985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F8E9DFBB-AA37-C745-B469-ACC72CAD98AF}"/>
              </a:ext>
            </a:extLst>
          </p:cNvPr>
          <p:cNvCxnSpPr>
            <a:cxnSpLocks/>
          </p:cNvCxnSpPr>
          <p:nvPr/>
        </p:nvCxnSpPr>
        <p:spPr>
          <a:xfrm flipH="1">
            <a:off x="8749154" y="2993940"/>
            <a:ext cx="2604646" cy="153936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48F2C85-7064-9D45-9C82-90DB777A4488}"/>
              </a:ext>
            </a:extLst>
          </p:cNvPr>
          <p:cNvCxnSpPr>
            <a:cxnSpLocks/>
          </p:cNvCxnSpPr>
          <p:nvPr/>
        </p:nvCxnSpPr>
        <p:spPr>
          <a:xfrm flipH="1">
            <a:off x="8769377" y="3452324"/>
            <a:ext cx="2604646" cy="153936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72BA8E08-F5FE-744C-A22E-A3966B509398}"/>
              </a:ext>
            </a:extLst>
          </p:cNvPr>
          <p:cNvCxnSpPr>
            <a:cxnSpLocks/>
          </p:cNvCxnSpPr>
          <p:nvPr/>
        </p:nvCxnSpPr>
        <p:spPr>
          <a:xfrm flipH="1">
            <a:off x="8789766" y="3737093"/>
            <a:ext cx="2604646" cy="153936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 descr="A picture containing cup, coffee, next, bin&#10;&#10;Description automatically generated">
            <a:extLst>
              <a:ext uri="{FF2B5EF4-FFF2-40B4-BE49-F238E27FC236}">
                <a16:creationId xmlns:a16="http://schemas.microsoft.com/office/drawing/2014/main" id="{A7AF5D60-0F4E-A54B-AC5D-C26258F920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0915" y="5330109"/>
            <a:ext cx="1464365" cy="1464365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7BB0EE62-C21C-1E4C-B40D-C906FFF0F025}"/>
              </a:ext>
            </a:extLst>
          </p:cNvPr>
          <p:cNvSpPr txBox="1"/>
          <p:nvPr/>
        </p:nvSpPr>
        <p:spPr>
          <a:xfrm>
            <a:off x="8688687" y="5695089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</a:rPr>
              <a:t>RTO</a:t>
            </a:r>
          </a:p>
        </p:txBody>
      </p:sp>
    </p:spTree>
    <p:extLst>
      <p:ext uri="{BB962C8B-B14F-4D97-AF65-F5344CB8AC3E}">
        <p14:creationId xmlns:p14="http://schemas.microsoft.com/office/powerpoint/2010/main" val="2556599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2E8CC8-7C7B-2A43-97B5-026A765CBB28}"/>
              </a:ext>
            </a:extLst>
          </p:cNvPr>
          <p:cNvSpPr txBox="1"/>
          <p:nvPr/>
        </p:nvSpPr>
        <p:spPr>
          <a:xfrm>
            <a:off x="697830" y="1407695"/>
            <a:ext cx="11057021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Helvetica" pitchFamily="2" charset="0"/>
              </a:rPr>
              <a:t>Pipelining makes reliable data transfer efficient.</a:t>
            </a:r>
          </a:p>
          <a:p>
            <a:pPr algn="ctr"/>
            <a:endParaRPr lang="en-US" sz="3800" dirty="0">
              <a:latin typeface="Helvetica" pitchFamily="2" charset="0"/>
            </a:endParaRPr>
          </a:p>
          <a:p>
            <a:pPr algn="ctr"/>
            <a:r>
              <a:rPr lang="en-US" sz="3800" dirty="0">
                <a:solidFill>
                  <a:srgbClr val="C00000"/>
                </a:solidFill>
                <a:latin typeface="Helvetica" pitchFamily="2" charset="0"/>
              </a:rPr>
              <a:t>However, pipelining also makes it more complex.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60CAAD8-7FC7-6B45-B3A1-6244BA741755}"/>
              </a:ext>
            </a:extLst>
          </p:cNvPr>
          <p:cNvSpPr txBox="1"/>
          <p:nvPr/>
        </p:nvSpPr>
        <p:spPr>
          <a:xfrm>
            <a:off x="3838075" y="4496198"/>
            <a:ext cx="41027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Helvetica" pitchFamily="2" charset="0"/>
              </a:rPr>
              <a:t>Which packets were successfully delivered?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6D161D-2106-7243-9A41-8CE2364150B5}"/>
              </a:ext>
            </a:extLst>
          </p:cNvPr>
          <p:cNvSpPr txBox="1"/>
          <p:nvPr/>
        </p:nvSpPr>
        <p:spPr>
          <a:xfrm>
            <a:off x="7527760" y="5293894"/>
            <a:ext cx="41027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Helvetica" pitchFamily="2" charset="0"/>
              </a:rPr>
              <a:t>Which packets should the sender retransmit?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C409C0-48EB-6546-BBEC-8C8364FD2685}"/>
              </a:ext>
            </a:extLst>
          </p:cNvPr>
          <p:cNvSpPr txBox="1"/>
          <p:nvPr/>
        </p:nvSpPr>
        <p:spPr>
          <a:xfrm>
            <a:off x="826170" y="3542091"/>
            <a:ext cx="41027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Helvetica" pitchFamily="2" charset="0"/>
              </a:rPr>
              <a:t>Which packets are currently in flight?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F246167-4A27-C347-85EE-33748D316462}"/>
              </a:ext>
            </a:extLst>
          </p:cNvPr>
          <p:cNvSpPr/>
          <p:nvPr/>
        </p:nvSpPr>
        <p:spPr>
          <a:xfrm>
            <a:off x="826170" y="3369438"/>
            <a:ext cx="4102769" cy="1299411"/>
          </a:xfrm>
          <a:prstGeom prst="ellipse">
            <a:avLst/>
          </a:prstGeom>
          <a:solidFill>
            <a:schemeClr val="accent4">
              <a:lumMod val="40000"/>
              <a:lumOff val="60000"/>
              <a:alpha val="54391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244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6BDCD-34BE-C045-B9DD-84D067F90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Sliding Windows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69F1DA-6415-EC47-B797-F7E497DE9F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5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BAADE-8394-0541-8386-E94FA8901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B80E33-F861-F640-B7C4-28A66CA421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54516" cy="4667250"/>
          </a:xfrm>
        </p:spPr>
        <p:txBody>
          <a:bodyPr/>
          <a:lstStyle/>
          <a:p>
            <a:r>
              <a:rPr lang="en-US" dirty="0"/>
              <a:t>Assume packets are labeled by sequence numbers</a:t>
            </a:r>
          </a:p>
          <a:p>
            <a:pPr lvl="1"/>
            <a:r>
              <a:rPr lang="en-US" dirty="0"/>
              <a:t>Increasing from 0, …, N-1, then roll back to 0</a:t>
            </a:r>
          </a:p>
          <a:p>
            <a:r>
              <a:rPr lang="en-US" dirty="0"/>
              <a:t>Assume ACKs indicate the sequence numbers of data that was received</a:t>
            </a:r>
          </a:p>
          <a:p>
            <a:pPr lvl="1"/>
            <a:r>
              <a:rPr lang="en-US" dirty="0"/>
              <a:t>Note: Didn’t need this for stop-and-wait</a:t>
            </a:r>
          </a:p>
          <a:p>
            <a:r>
              <a:rPr lang="en-US" dirty="0"/>
              <a:t>Convention: ACK#s carry the </a:t>
            </a:r>
            <a:r>
              <a:rPr lang="en-US" dirty="0">
                <a:solidFill>
                  <a:srgbClr val="C00000"/>
                </a:solidFill>
              </a:rPr>
              <a:t>next sequence </a:t>
            </a:r>
            <a:r>
              <a:rPr lang="en-US" dirty="0"/>
              <a:t>number expected</a:t>
            </a:r>
          </a:p>
          <a:p>
            <a:pPr lvl="1"/>
            <a:r>
              <a:rPr lang="en-US" dirty="0"/>
              <a:t>Used in TCP.</a:t>
            </a:r>
          </a:p>
          <a:p>
            <a:pPr lvl="1"/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C941203-0B30-FA48-8986-6FF4E7F620FC}"/>
              </a:ext>
            </a:extLst>
          </p:cNvPr>
          <p:cNvCxnSpPr/>
          <p:nvPr/>
        </p:nvCxnSpPr>
        <p:spPr>
          <a:xfrm>
            <a:off x="8802582" y="182562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EF004A5-6CA1-074F-97EA-2ADEE4719F66}"/>
              </a:ext>
            </a:extLst>
          </p:cNvPr>
          <p:cNvCxnSpPr/>
          <p:nvPr/>
        </p:nvCxnSpPr>
        <p:spPr>
          <a:xfrm>
            <a:off x="11711434" y="182562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D00A6E5-134F-6446-939B-351FE76159F0}"/>
              </a:ext>
            </a:extLst>
          </p:cNvPr>
          <p:cNvCxnSpPr>
            <a:cxnSpLocks/>
          </p:cNvCxnSpPr>
          <p:nvPr/>
        </p:nvCxnSpPr>
        <p:spPr>
          <a:xfrm>
            <a:off x="8974861" y="2064164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0523CBC-E2C8-284F-A6A9-583826A5B75E}"/>
              </a:ext>
            </a:extLst>
          </p:cNvPr>
          <p:cNvCxnSpPr>
            <a:cxnSpLocks/>
          </p:cNvCxnSpPr>
          <p:nvPr/>
        </p:nvCxnSpPr>
        <p:spPr>
          <a:xfrm flipH="1">
            <a:off x="8958296" y="2735924"/>
            <a:ext cx="2609317" cy="132958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68A63EB5-8CBF-3740-AB95-82B43E3EE16F}"/>
              </a:ext>
            </a:extLst>
          </p:cNvPr>
          <p:cNvSpPr txBox="1"/>
          <p:nvPr/>
        </p:nvSpPr>
        <p:spPr>
          <a:xfrm>
            <a:off x="8687456" y="1326071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4AF8815-6B2B-CD43-BA11-06A5B6D53A3B}"/>
              </a:ext>
            </a:extLst>
          </p:cNvPr>
          <p:cNvSpPr txBox="1"/>
          <p:nvPr/>
        </p:nvSpPr>
        <p:spPr>
          <a:xfrm>
            <a:off x="10444540" y="1290441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AF324FC-56F0-CA40-BFC6-8E9DF5C0761D}"/>
              </a:ext>
            </a:extLst>
          </p:cNvPr>
          <p:cNvSpPr txBox="1"/>
          <p:nvPr/>
        </p:nvSpPr>
        <p:spPr>
          <a:xfrm rot="821323">
            <a:off x="10290049" y="2034590"/>
            <a:ext cx="12225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SEQ 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6953226-D02F-9D47-B2BC-8BFEA47E932E}"/>
              </a:ext>
            </a:extLst>
          </p:cNvPr>
          <p:cNvSpPr txBox="1"/>
          <p:nvPr/>
        </p:nvSpPr>
        <p:spPr>
          <a:xfrm rot="20291529">
            <a:off x="8956958" y="3289540"/>
            <a:ext cx="10743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ACK 1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F2241FD-E2A7-0C43-AE04-A24F311D304B}"/>
              </a:ext>
            </a:extLst>
          </p:cNvPr>
          <p:cNvCxnSpPr>
            <a:cxnSpLocks/>
          </p:cNvCxnSpPr>
          <p:nvPr/>
        </p:nvCxnSpPr>
        <p:spPr>
          <a:xfrm>
            <a:off x="8995223" y="2735924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F5C316B1-AAA3-584C-80EA-D01311443823}"/>
              </a:ext>
            </a:extLst>
          </p:cNvPr>
          <p:cNvSpPr txBox="1"/>
          <p:nvPr/>
        </p:nvSpPr>
        <p:spPr>
          <a:xfrm rot="821323">
            <a:off x="10128482" y="2604573"/>
            <a:ext cx="12225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SEQ 1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E26986E-FB4C-6848-9D26-9B5C4B4A0E84}"/>
              </a:ext>
            </a:extLst>
          </p:cNvPr>
          <p:cNvCxnSpPr>
            <a:cxnSpLocks/>
          </p:cNvCxnSpPr>
          <p:nvPr/>
        </p:nvCxnSpPr>
        <p:spPr>
          <a:xfrm>
            <a:off x="8958296" y="4653002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B9261619-2B73-3949-A1CC-F4F061C4A5E1}"/>
              </a:ext>
            </a:extLst>
          </p:cNvPr>
          <p:cNvSpPr txBox="1"/>
          <p:nvPr/>
        </p:nvSpPr>
        <p:spPr>
          <a:xfrm rot="821323">
            <a:off x="10087997" y="4551286"/>
            <a:ext cx="1472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SEQ N-1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A9E504F-3D2C-664F-8815-667C7EDBF9FD}"/>
              </a:ext>
            </a:extLst>
          </p:cNvPr>
          <p:cNvCxnSpPr>
            <a:cxnSpLocks/>
          </p:cNvCxnSpPr>
          <p:nvPr/>
        </p:nvCxnSpPr>
        <p:spPr>
          <a:xfrm>
            <a:off x="8958296" y="5229542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95488469-AEF1-8D45-A52D-102BADD71744}"/>
              </a:ext>
            </a:extLst>
          </p:cNvPr>
          <p:cNvSpPr txBox="1"/>
          <p:nvPr/>
        </p:nvSpPr>
        <p:spPr>
          <a:xfrm rot="821323">
            <a:off x="10091555" y="5098191"/>
            <a:ext cx="12225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SEQ 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5A1B347-57F8-0747-99F3-C00178EC5440}"/>
              </a:ext>
            </a:extLst>
          </p:cNvPr>
          <p:cNvSpPr txBox="1"/>
          <p:nvPr/>
        </p:nvSpPr>
        <p:spPr>
          <a:xfrm rot="821323">
            <a:off x="10358739" y="4053301"/>
            <a:ext cx="1472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…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9B755E9-95B0-1949-8F95-8A4717738285}"/>
              </a:ext>
            </a:extLst>
          </p:cNvPr>
          <p:cNvCxnSpPr>
            <a:cxnSpLocks/>
          </p:cNvCxnSpPr>
          <p:nvPr/>
        </p:nvCxnSpPr>
        <p:spPr>
          <a:xfrm flipH="1">
            <a:off x="8884326" y="3321626"/>
            <a:ext cx="2609317" cy="132958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AC845093-1A13-5940-8310-5B571DCFB77C}"/>
              </a:ext>
            </a:extLst>
          </p:cNvPr>
          <p:cNvSpPr txBox="1"/>
          <p:nvPr/>
        </p:nvSpPr>
        <p:spPr>
          <a:xfrm rot="20291529">
            <a:off x="8882988" y="3875242"/>
            <a:ext cx="10743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ACK 2</a:t>
            </a:r>
          </a:p>
        </p:txBody>
      </p:sp>
    </p:spTree>
    <p:extLst>
      <p:ext uri="{BB962C8B-B14F-4D97-AF65-F5344CB8AC3E}">
        <p14:creationId xmlns:p14="http://schemas.microsoft.com/office/powerpoint/2010/main" val="3364648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2" grpId="0"/>
      <p:bldP spid="24" grpId="0"/>
      <p:bldP spid="29" grpId="0"/>
      <p:bldP spid="30" grpId="0"/>
      <p:bldP spid="3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949A3-A569-B94A-8513-099C81362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Sliding window (sender side)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0E47C-21BC-9749-80CC-A14E8BAA8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Window</a:t>
            </a:r>
            <a:r>
              <a:rPr lang="en-US" dirty="0"/>
              <a:t>: Sequence numbers of in-flight data</a:t>
            </a:r>
          </a:p>
          <a:p>
            <a:r>
              <a:rPr lang="en-US" dirty="0">
                <a:solidFill>
                  <a:srgbClr val="C00000"/>
                </a:solidFill>
              </a:rPr>
              <a:t>Window size</a:t>
            </a:r>
            <a:r>
              <a:rPr lang="en-US" dirty="0"/>
              <a:t>: The amount of in-flight data (</a:t>
            </a:r>
            <a:r>
              <a:rPr lang="en-US" dirty="0" err="1"/>
              <a:t>unACKed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1A4A915-D240-0B42-BAC8-123A7A016352}"/>
              </a:ext>
            </a:extLst>
          </p:cNvPr>
          <p:cNvSpPr txBox="1"/>
          <p:nvPr/>
        </p:nvSpPr>
        <p:spPr>
          <a:xfrm>
            <a:off x="-13778" y="4187001"/>
            <a:ext cx="17592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Helvetica" pitchFamily="2" charset="0"/>
              </a:rPr>
              <a:t>Sender’s point of view: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67D4F09-B048-3543-A830-E181262FF0DF}"/>
              </a:ext>
            </a:extLst>
          </p:cNvPr>
          <p:cNvSpPr txBox="1"/>
          <p:nvPr/>
        </p:nvSpPr>
        <p:spPr>
          <a:xfrm>
            <a:off x="3357340" y="3328317"/>
            <a:ext cx="2512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Window size </a:t>
            </a:r>
            <a:r>
              <a:rPr lang="en-US" sz="2400" dirty="0">
                <a:latin typeface="Helvetica" pitchFamily="2" charset="0"/>
              </a:rPr>
              <a:t>= 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2C2B643-5B8E-B440-92D3-3EE91F63573E}"/>
              </a:ext>
            </a:extLst>
          </p:cNvPr>
          <p:cNvSpPr txBox="1"/>
          <p:nvPr/>
        </p:nvSpPr>
        <p:spPr>
          <a:xfrm>
            <a:off x="1148136" y="5410004"/>
            <a:ext cx="29934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Helvetica" pitchFamily="2" charset="0"/>
              </a:rPr>
              <a:t>Last seq # known to be received (ACK </a:t>
            </a:r>
            <a:r>
              <a:rPr lang="en-US" sz="2400" dirty="0" err="1">
                <a:latin typeface="Helvetica" pitchFamily="2" charset="0"/>
              </a:rPr>
              <a:t>recv’d</a:t>
            </a:r>
            <a:r>
              <a:rPr lang="en-US" sz="2400" dirty="0">
                <a:latin typeface="Helvetica" pitchFamily="2" charset="0"/>
              </a:rPr>
              <a:t> at sender)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415CB5D-F4FC-474D-A2FF-89A4B38FCD19}"/>
              </a:ext>
            </a:extLst>
          </p:cNvPr>
          <p:cNvSpPr txBox="1"/>
          <p:nvPr/>
        </p:nvSpPr>
        <p:spPr>
          <a:xfrm>
            <a:off x="4177693" y="5512795"/>
            <a:ext cx="24023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Helvetica" pitchFamily="2" charset="0"/>
              </a:rPr>
              <a:t>Last sequence  # sent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6501140-59D1-0C4F-B1FC-0B8DFA2DA7E7}"/>
              </a:ext>
            </a:extLst>
          </p:cNvPr>
          <p:cNvCxnSpPr>
            <a:cxnSpLocks/>
            <a:stCxn id="29" idx="0"/>
          </p:cNvCxnSpPr>
          <p:nvPr/>
        </p:nvCxnSpPr>
        <p:spPr>
          <a:xfrm flipH="1" flipV="1">
            <a:off x="5376338" y="5114103"/>
            <a:ext cx="2526" cy="398692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34F81AF6-B138-6D49-862F-0F4480D4C8D7}"/>
              </a:ext>
            </a:extLst>
          </p:cNvPr>
          <p:cNvCxnSpPr/>
          <p:nvPr/>
        </p:nvCxnSpPr>
        <p:spPr>
          <a:xfrm flipH="1" flipV="1">
            <a:off x="3094050" y="5075721"/>
            <a:ext cx="2526" cy="398692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ight Brace 25">
            <a:extLst>
              <a:ext uri="{FF2B5EF4-FFF2-40B4-BE49-F238E27FC236}">
                <a16:creationId xmlns:a16="http://schemas.microsoft.com/office/drawing/2014/main" id="{3F32B722-6365-2049-B8B4-6A2B4967F4E4}"/>
              </a:ext>
            </a:extLst>
          </p:cNvPr>
          <p:cNvSpPr/>
          <p:nvPr/>
        </p:nvSpPr>
        <p:spPr>
          <a:xfrm rot="16200000">
            <a:off x="4272320" y="2971652"/>
            <a:ext cx="682972" cy="2263044"/>
          </a:xfrm>
          <a:prstGeom prst="rightBrac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75BBA85-CDE6-0D48-932B-9FA550F9F506}"/>
              </a:ext>
            </a:extLst>
          </p:cNvPr>
          <p:cNvGrpSpPr/>
          <p:nvPr/>
        </p:nvGrpSpPr>
        <p:grpSpPr>
          <a:xfrm>
            <a:off x="2038352" y="4478252"/>
            <a:ext cx="7478713" cy="625456"/>
            <a:chOff x="2038352" y="4478252"/>
            <a:chExt cx="7478713" cy="625456"/>
          </a:xfrm>
        </p:grpSpPr>
        <p:grpSp>
          <p:nvGrpSpPr>
            <p:cNvPr id="4" name="Group 2">
              <a:extLst>
                <a:ext uri="{FF2B5EF4-FFF2-40B4-BE49-F238E27FC236}">
                  <a16:creationId xmlns:a16="http://schemas.microsoft.com/office/drawing/2014/main" id="{94C5DBD4-001E-DB42-9735-B03951349B3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38352" y="4478252"/>
              <a:ext cx="7478713" cy="625456"/>
              <a:chOff x="514350" y="4882111"/>
              <a:chExt cx="7479030" cy="624840"/>
            </a:xfrm>
          </p:grpSpPr>
          <p:sp>
            <p:nvSpPr>
              <p:cNvPr id="5" name="Rectangle 1">
                <a:extLst>
                  <a:ext uri="{FF2B5EF4-FFF2-40B4-BE49-F238E27FC236}">
                    <a16:creationId xmlns:a16="http://schemas.microsoft.com/office/drawing/2014/main" id="{DAE82C48-6732-4547-9451-663B3D315E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8730" y="4883612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F43C3DA-F0EB-5D46-9F80-CDD89AD85D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58340" y="488742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6EB7DE0E-E91A-0447-BB3B-144F1C12EE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2720" y="4883612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D6D32E44-799C-204B-B6F0-07DF3CDD0E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67100" y="4889731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45DB7080-724A-424F-9D4D-FAC2578956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1480" y="4885921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D2A661E-B166-1444-BDD8-C21241A3F0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75860" y="4882111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31CE0660-1072-E74D-8DC1-9B7818D620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30240" y="488823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775CEB3-2E2D-5545-993B-FEE117FC05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84620" y="488442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B555E931-A3B6-FD41-B19D-BB2A2C422D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39000" y="4887419"/>
                <a:ext cx="754380" cy="61041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567EBEF5-768A-F94C-AD3D-8CA683AE81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4350" y="488442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7D7F2C4-2099-BA48-8AD4-778071A98E07}"/>
                </a:ext>
              </a:extLst>
            </p:cNvPr>
            <p:cNvSpPr txBox="1"/>
            <p:nvPr/>
          </p:nvSpPr>
          <p:spPr>
            <a:xfrm>
              <a:off x="2298868" y="4600866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A20CE02-7517-0041-99F3-430E35ACD63F}"/>
                </a:ext>
              </a:extLst>
            </p:cNvPr>
            <p:cNvSpPr txBox="1"/>
            <p:nvPr/>
          </p:nvSpPr>
          <p:spPr>
            <a:xfrm>
              <a:off x="2981840" y="4608494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A52026A-6FDD-E540-B6AB-7AB1466857BB}"/>
                </a:ext>
              </a:extLst>
            </p:cNvPr>
            <p:cNvSpPr txBox="1"/>
            <p:nvPr/>
          </p:nvSpPr>
          <p:spPr>
            <a:xfrm>
              <a:off x="3725487" y="4617776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2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3284135-BC1D-B041-AD91-62048E70850E}"/>
                </a:ext>
              </a:extLst>
            </p:cNvPr>
            <p:cNvSpPr txBox="1"/>
            <p:nvPr/>
          </p:nvSpPr>
          <p:spPr>
            <a:xfrm>
              <a:off x="4428337" y="4605526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3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D28FEB9-5B5D-E747-8D79-B3DB18368057}"/>
                </a:ext>
              </a:extLst>
            </p:cNvPr>
            <p:cNvSpPr txBox="1"/>
            <p:nvPr/>
          </p:nvSpPr>
          <p:spPr>
            <a:xfrm>
              <a:off x="5244044" y="4610148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4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033F360-6FA2-2542-8C79-4DC27F3FF6E0}"/>
                </a:ext>
              </a:extLst>
            </p:cNvPr>
            <p:cNvSpPr txBox="1"/>
            <p:nvPr/>
          </p:nvSpPr>
          <p:spPr>
            <a:xfrm>
              <a:off x="5927016" y="4617776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5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42A3E20-828C-034B-AC61-78DBE00196A5}"/>
                </a:ext>
              </a:extLst>
            </p:cNvPr>
            <p:cNvSpPr txBox="1"/>
            <p:nvPr/>
          </p:nvSpPr>
          <p:spPr>
            <a:xfrm>
              <a:off x="6687757" y="4627058"/>
              <a:ext cx="3418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6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4166B0F-5C79-3C44-93BB-DECAF2EAA8C6}"/>
                </a:ext>
              </a:extLst>
            </p:cNvPr>
            <p:cNvSpPr txBox="1"/>
            <p:nvPr/>
          </p:nvSpPr>
          <p:spPr>
            <a:xfrm>
              <a:off x="7454085" y="4623724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7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06A1864-C869-CB44-AC59-45A0B8056150}"/>
                </a:ext>
              </a:extLst>
            </p:cNvPr>
            <p:cNvSpPr txBox="1"/>
            <p:nvPr/>
          </p:nvSpPr>
          <p:spPr>
            <a:xfrm>
              <a:off x="8962781" y="4596795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D6B4802-0401-EE40-BB36-61297828FC51}"/>
                </a:ext>
              </a:extLst>
            </p:cNvPr>
            <p:cNvSpPr txBox="1"/>
            <p:nvPr/>
          </p:nvSpPr>
          <p:spPr>
            <a:xfrm>
              <a:off x="8237615" y="4629750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0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8258E0C1-E300-1943-9387-94D6354246E8}"/>
              </a:ext>
            </a:extLst>
          </p:cNvPr>
          <p:cNvGrpSpPr/>
          <p:nvPr/>
        </p:nvGrpSpPr>
        <p:grpSpPr>
          <a:xfrm>
            <a:off x="7631195" y="2832582"/>
            <a:ext cx="4476684" cy="1651795"/>
            <a:chOff x="7631195" y="2832582"/>
            <a:chExt cx="4476684" cy="1651795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23B46DB7-D970-D747-9A92-AE3299316923}"/>
                </a:ext>
              </a:extLst>
            </p:cNvPr>
            <p:cNvSpPr txBox="1"/>
            <p:nvPr/>
          </p:nvSpPr>
          <p:spPr>
            <a:xfrm>
              <a:off x="8939780" y="2832582"/>
              <a:ext cx="3168099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Helvetica" pitchFamily="2" charset="0"/>
                </a:rPr>
                <a:t>Sequence numbers </a:t>
              </a:r>
              <a:r>
                <a:rPr lang="en-US" sz="2400" dirty="0">
                  <a:solidFill>
                    <a:srgbClr val="C00000"/>
                  </a:solidFill>
                  <a:latin typeface="Helvetica" pitchFamily="2" charset="0"/>
                </a:rPr>
                <a:t>restart from 0 </a:t>
              </a:r>
              <a:r>
                <a:rPr lang="en-US" sz="2400" dirty="0">
                  <a:latin typeface="Helvetica" pitchFamily="2" charset="0"/>
                </a:rPr>
                <a:t>beyond a point (finite space on header)</a:t>
              </a:r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69CD4FB1-04CB-4044-8D61-7D8E78158194}"/>
                </a:ext>
              </a:extLst>
            </p:cNvPr>
            <p:cNvCxnSpPr>
              <a:cxnSpLocks/>
              <a:endCxn id="12" idx="0"/>
            </p:cNvCxnSpPr>
            <p:nvPr/>
          </p:nvCxnSpPr>
          <p:spPr>
            <a:xfrm flipH="1">
              <a:off x="8385543" y="3789982"/>
              <a:ext cx="474804" cy="690581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96B6E75B-2C4B-9040-977F-FBAFD59408E2}"/>
                </a:ext>
              </a:extLst>
            </p:cNvPr>
            <p:cNvCxnSpPr>
              <a:cxnSpLocks/>
              <a:endCxn id="11" idx="0"/>
            </p:cNvCxnSpPr>
            <p:nvPr/>
          </p:nvCxnSpPr>
          <p:spPr>
            <a:xfrm flipH="1">
              <a:off x="7631195" y="3761687"/>
              <a:ext cx="1229152" cy="72269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8D720AAD-4534-0541-AA0D-67B1E929BB15}"/>
              </a:ext>
            </a:extLst>
          </p:cNvPr>
          <p:cNvCxnSpPr>
            <a:cxnSpLocks/>
          </p:cNvCxnSpPr>
          <p:nvPr/>
        </p:nvCxnSpPr>
        <p:spPr>
          <a:xfrm>
            <a:off x="6727815" y="6361953"/>
            <a:ext cx="3438316" cy="7515"/>
          </a:xfrm>
          <a:prstGeom prst="straightConnector1">
            <a:avLst/>
          </a:prstGeom>
          <a:ln w="508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46E28F8C-07E0-7644-B2C0-35F9C49C99E4}"/>
              </a:ext>
            </a:extLst>
          </p:cNvPr>
          <p:cNvSpPr txBox="1"/>
          <p:nvPr/>
        </p:nvSpPr>
        <p:spPr>
          <a:xfrm>
            <a:off x="6732660" y="6401487"/>
            <a:ext cx="3636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</a:rPr>
              <a:t>Transmissions later in time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3CDAD195-19AE-E140-9244-0EB34F176E2D}"/>
              </a:ext>
            </a:extLst>
          </p:cNvPr>
          <p:cNvGrpSpPr/>
          <p:nvPr/>
        </p:nvGrpSpPr>
        <p:grpSpPr>
          <a:xfrm>
            <a:off x="10153648" y="4551105"/>
            <a:ext cx="1598159" cy="1533316"/>
            <a:chOff x="10153648" y="4551105"/>
            <a:chExt cx="1598159" cy="1533316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A522D0AC-037C-AA4D-8C73-7839299F22D8}"/>
                </a:ext>
              </a:extLst>
            </p:cNvPr>
            <p:cNvSpPr/>
            <p:nvPr/>
          </p:nvSpPr>
          <p:spPr>
            <a:xfrm>
              <a:off x="10153648" y="4551105"/>
              <a:ext cx="1533500" cy="1524687"/>
            </a:xfrm>
            <a:prstGeom prst="ellipse">
              <a:avLst/>
            </a:prstGeom>
            <a:noFill/>
            <a:ln w="635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EAC72C39-A111-E549-9F6D-2CE950F6332F}"/>
                </a:ext>
              </a:extLst>
            </p:cNvPr>
            <p:cNvSpPr txBox="1"/>
            <p:nvPr/>
          </p:nvSpPr>
          <p:spPr>
            <a:xfrm>
              <a:off x="10780439" y="4551105"/>
              <a:ext cx="4103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0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AE0063FB-C6AF-9742-8CB0-601F654E6924}"/>
                </a:ext>
              </a:extLst>
            </p:cNvPr>
            <p:cNvSpPr txBox="1"/>
            <p:nvPr/>
          </p:nvSpPr>
          <p:spPr>
            <a:xfrm>
              <a:off x="10780439" y="5715089"/>
              <a:ext cx="4103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4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4BEDCFCB-8843-3E41-A740-6D65F09607A6}"/>
                </a:ext>
              </a:extLst>
            </p:cNvPr>
            <p:cNvSpPr txBox="1"/>
            <p:nvPr/>
          </p:nvSpPr>
          <p:spPr>
            <a:xfrm>
              <a:off x="11341499" y="5140203"/>
              <a:ext cx="4103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2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E21F5304-5983-F644-892F-069A94DC0F48}"/>
                </a:ext>
              </a:extLst>
            </p:cNvPr>
            <p:cNvSpPr txBox="1"/>
            <p:nvPr/>
          </p:nvSpPr>
          <p:spPr>
            <a:xfrm>
              <a:off x="10182580" y="5140203"/>
              <a:ext cx="4103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6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4FE289BE-2484-974D-B337-A5CAB6434329}"/>
                </a:ext>
              </a:extLst>
            </p:cNvPr>
            <p:cNvSpPr txBox="1"/>
            <p:nvPr/>
          </p:nvSpPr>
          <p:spPr>
            <a:xfrm>
              <a:off x="10365638" y="4760484"/>
              <a:ext cx="4103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7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99D1AC06-02F3-2443-B6B4-E09650A2B3B5}"/>
                </a:ext>
              </a:extLst>
            </p:cNvPr>
            <p:cNvSpPr txBox="1"/>
            <p:nvPr/>
          </p:nvSpPr>
          <p:spPr>
            <a:xfrm>
              <a:off x="10365339" y="5558961"/>
              <a:ext cx="4103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5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8C9E110-93AC-6D4B-AACA-ABC4149C0799}"/>
                </a:ext>
              </a:extLst>
            </p:cNvPr>
            <p:cNvSpPr txBox="1"/>
            <p:nvPr/>
          </p:nvSpPr>
          <p:spPr>
            <a:xfrm>
              <a:off x="11177254" y="4760484"/>
              <a:ext cx="4103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1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37D4B125-139D-6341-971A-04E7CD707382}"/>
                </a:ext>
              </a:extLst>
            </p:cNvPr>
            <p:cNvSpPr txBox="1"/>
            <p:nvPr/>
          </p:nvSpPr>
          <p:spPr>
            <a:xfrm>
              <a:off x="11190747" y="5547942"/>
              <a:ext cx="4103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3</a:t>
              </a:r>
            </a:p>
          </p:txBody>
        </p:sp>
      </p:grpSp>
      <p:sp>
        <p:nvSpPr>
          <p:cNvPr id="54" name="Rounded Rectangle 53">
            <a:extLst>
              <a:ext uri="{FF2B5EF4-FFF2-40B4-BE49-F238E27FC236}">
                <a16:creationId xmlns:a16="http://schemas.microsoft.com/office/drawing/2014/main" id="{89EDD503-0890-324E-84BE-8A6E747F4504}"/>
              </a:ext>
            </a:extLst>
          </p:cNvPr>
          <p:cNvSpPr/>
          <p:nvPr/>
        </p:nvSpPr>
        <p:spPr>
          <a:xfrm rot="18782352">
            <a:off x="10648617" y="5431289"/>
            <a:ext cx="1310845" cy="471926"/>
          </a:xfrm>
          <a:prstGeom prst="round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946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  <p:bldP spid="28" grpId="0"/>
      <p:bldP spid="29" grpId="0"/>
      <p:bldP spid="26" grpId="0" animBg="1"/>
      <p:bldP spid="40" grpId="0"/>
      <p:bldP spid="5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0096C-9F85-BE4E-93B5-D0466CA00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Sliding window (sender side)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845F2-3F68-F547-8C11-E35E36347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sequence number 2 is acknowledged by the receiver</a:t>
            </a:r>
          </a:p>
          <a:p>
            <a:pPr lvl="1"/>
            <a:r>
              <a:rPr lang="en-US" dirty="0"/>
              <a:t>Sender receives the ACK. Sender can transmit sequence # 5</a:t>
            </a:r>
          </a:p>
          <a:p>
            <a:pPr lvl="1"/>
            <a:r>
              <a:rPr lang="en-US" dirty="0"/>
              <a:t>The window “slides” forward</a:t>
            </a:r>
          </a:p>
        </p:txBody>
      </p:sp>
      <p:grpSp>
        <p:nvGrpSpPr>
          <p:cNvPr id="4" name="Group 2">
            <a:extLst>
              <a:ext uri="{FF2B5EF4-FFF2-40B4-BE49-F238E27FC236}">
                <a16:creationId xmlns:a16="http://schemas.microsoft.com/office/drawing/2014/main" id="{70E5EBA3-3E62-5540-8027-968E8C65833F}"/>
              </a:ext>
            </a:extLst>
          </p:cNvPr>
          <p:cNvGrpSpPr>
            <a:grpSpLocks/>
          </p:cNvGrpSpPr>
          <p:nvPr/>
        </p:nvGrpSpPr>
        <p:grpSpPr bwMode="auto">
          <a:xfrm>
            <a:off x="2038352" y="4478252"/>
            <a:ext cx="7478713" cy="625456"/>
            <a:chOff x="514350" y="4882111"/>
            <a:chExt cx="7479030" cy="624840"/>
          </a:xfrm>
        </p:grpSpPr>
        <p:sp>
          <p:nvSpPr>
            <p:cNvPr id="5" name="Rectangle 1">
              <a:extLst>
                <a:ext uri="{FF2B5EF4-FFF2-40B4-BE49-F238E27FC236}">
                  <a16:creationId xmlns:a16="http://schemas.microsoft.com/office/drawing/2014/main" id="{97BD7B06-DEBD-764B-BF6C-184E35A869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8730" y="4883612"/>
              <a:ext cx="754380" cy="61722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D3FF258-AB80-4844-80CB-9B7A555C6A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8340" y="4887420"/>
              <a:ext cx="754380" cy="61722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9EEB3FC-F2FA-9D45-80F1-491A174BDC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2720" y="4883612"/>
              <a:ext cx="754380" cy="61722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0D636DF-F5F0-5A4A-A3DB-E5BDCC2B1F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7100" y="4889731"/>
              <a:ext cx="754380" cy="61722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22F6E26-FE8D-BF4D-9F55-312FAE3CEC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1480" y="4885921"/>
              <a:ext cx="754380" cy="61722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7F4E376-0E38-6A4C-9C1F-CAB8B9D734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5860" y="4882111"/>
              <a:ext cx="754380" cy="61722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630641C-10E1-DD40-A10C-790BA10390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0240" y="4888230"/>
              <a:ext cx="754380" cy="61722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FED8B9D-E868-0D4E-8F62-47D9CCE13E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84620" y="4884420"/>
              <a:ext cx="754380" cy="61722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6F2D031-EED7-4845-8BB5-0C719F0B6C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39000" y="4887419"/>
              <a:ext cx="754380" cy="61041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B904A76-21E9-A748-A58E-F96653B866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350" y="4884420"/>
              <a:ext cx="754380" cy="61722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A0923730-FA5D-4A4E-B5BA-3C4C7172C2B9}"/>
              </a:ext>
            </a:extLst>
          </p:cNvPr>
          <p:cNvSpPr txBox="1"/>
          <p:nvPr/>
        </p:nvSpPr>
        <p:spPr>
          <a:xfrm>
            <a:off x="2298868" y="4600866"/>
            <a:ext cx="3760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latin typeface="Helvetica" pitchFamily="2" charset="0"/>
              </a:rPr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2BB90CD-E91E-004D-B4CF-E8A1347B92BA}"/>
              </a:ext>
            </a:extLst>
          </p:cNvPr>
          <p:cNvSpPr txBox="1"/>
          <p:nvPr/>
        </p:nvSpPr>
        <p:spPr>
          <a:xfrm>
            <a:off x="2981840" y="4608494"/>
            <a:ext cx="3760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latin typeface="Helvetica" pitchFamily="2" charset="0"/>
              </a:rPr>
              <a:t>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68ECBD-5158-4441-9392-2F8CEF98C307}"/>
              </a:ext>
            </a:extLst>
          </p:cNvPr>
          <p:cNvSpPr txBox="1"/>
          <p:nvPr/>
        </p:nvSpPr>
        <p:spPr>
          <a:xfrm>
            <a:off x="3725487" y="4617776"/>
            <a:ext cx="3760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latin typeface="Helvetica" pitchFamily="2" charset="0"/>
              </a:rPr>
              <a:t>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278335E-7CE1-514F-B1AF-87D489477117}"/>
              </a:ext>
            </a:extLst>
          </p:cNvPr>
          <p:cNvSpPr txBox="1"/>
          <p:nvPr/>
        </p:nvSpPr>
        <p:spPr>
          <a:xfrm>
            <a:off x="4428337" y="4605526"/>
            <a:ext cx="3760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latin typeface="Helvetica" pitchFamily="2" charset="0"/>
              </a:rPr>
              <a:t>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CF5F69F-3F20-0E41-A080-6BB6A22D7ADC}"/>
              </a:ext>
            </a:extLst>
          </p:cNvPr>
          <p:cNvSpPr txBox="1"/>
          <p:nvPr/>
        </p:nvSpPr>
        <p:spPr>
          <a:xfrm>
            <a:off x="5244044" y="4610148"/>
            <a:ext cx="3760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latin typeface="Helvetica" pitchFamily="2" charset="0"/>
              </a:rPr>
              <a:t>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37DB748-704E-8A49-A996-3D7F5C1BEF9B}"/>
              </a:ext>
            </a:extLst>
          </p:cNvPr>
          <p:cNvSpPr txBox="1"/>
          <p:nvPr/>
        </p:nvSpPr>
        <p:spPr>
          <a:xfrm>
            <a:off x="5927016" y="4617776"/>
            <a:ext cx="3760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latin typeface="Helvetica" pitchFamily="2" charset="0"/>
              </a:rPr>
              <a:t>5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C1FBA47-3D5B-0746-A58A-D42E13B45FF5}"/>
              </a:ext>
            </a:extLst>
          </p:cNvPr>
          <p:cNvSpPr txBox="1"/>
          <p:nvPr/>
        </p:nvSpPr>
        <p:spPr>
          <a:xfrm>
            <a:off x="6687757" y="4627058"/>
            <a:ext cx="341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latin typeface="Helvetica" pitchFamily="2" charset="0"/>
              </a:rPr>
              <a:t>6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DB0A89-5AB0-E543-8623-258C37519A23}"/>
              </a:ext>
            </a:extLst>
          </p:cNvPr>
          <p:cNvSpPr txBox="1"/>
          <p:nvPr/>
        </p:nvSpPr>
        <p:spPr>
          <a:xfrm>
            <a:off x="7454085" y="4623724"/>
            <a:ext cx="3760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latin typeface="Helvetica" pitchFamily="2" charset="0"/>
              </a:rPr>
              <a:t>7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714897D-D609-F14D-BF8A-04A09952FB06}"/>
              </a:ext>
            </a:extLst>
          </p:cNvPr>
          <p:cNvSpPr txBox="1"/>
          <p:nvPr/>
        </p:nvSpPr>
        <p:spPr>
          <a:xfrm>
            <a:off x="8962781" y="4596795"/>
            <a:ext cx="3760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latin typeface="Helvetica" pitchFamily="2" charset="0"/>
              </a:rPr>
              <a:t>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46469FA-E574-414C-843C-03CC7D9DD801}"/>
              </a:ext>
            </a:extLst>
          </p:cNvPr>
          <p:cNvSpPr txBox="1"/>
          <p:nvPr/>
        </p:nvSpPr>
        <p:spPr>
          <a:xfrm>
            <a:off x="8237615" y="4629750"/>
            <a:ext cx="3760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latin typeface="Helvetica" pitchFamily="2" charset="0"/>
              </a:rPr>
              <a:t>0</a:t>
            </a:r>
          </a:p>
        </p:txBody>
      </p:sp>
      <p:sp>
        <p:nvSpPr>
          <p:cNvPr id="25" name="Right Brace 24">
            <a:extLst>
              <a:ext uri="{FF2B5EF4-FFF2-40B4-BE49-F238E27FC236}">
                <a16:creationId xmlns:a16="http://schemas.microsoft.com/office/drawing/2014/main" id="{A11267C9-0160-BB4C-A9AD-5981A29237B9}"/>
              </a:ext>
            </a:extLst>
          </p:cNvPr>
          <p:cNvSpPr/>
          <p:nvPr/>
        </p:nvSpPr>
        <p:spPr>
          <a:xfrm rot="16200000">
            <a:off x="4272320" y="2971652"/>
            <a:ext cx="682972" cy="2263044"/>
          </a:xfrm>
          <a:prstGeom prst="rightBrac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F45E0C0-1A8D-2045-87FF-E5E6FB93B182}"/>
              </a:ext>
            </a:extLst>
          </p:cNvPr>
          <p:cNvSpPr txBox="1"/>
          <p:nvPr/>
        </p:nvSpPr>
        <p:spPr>
          <a:xfrm>
            <a:off x="3357340" y="3328317"/>
            <a:ext cx="2512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Window size </a:t>
            </a:r>
            <a:r>
              <a:rPr lang="en-US" sz="2400" dirty="0">
                <a:latin typeface="Helvetica" pitchFamily="2" charset="0"/>
              </a:rPr>
              <a:t>= 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EF29DE4-14D4-ED43-B70D-65CCAEC06304}"/>
              </a:ext>
            </a:extLst>
          </p:cNvPr>
          <p:cNvSpPr txBox="1"/>
          <p:nvPr/>
        </p:nvSpPr>
        <p:spPr>
          <a:xfrm>
            <a:off x="1022888" y="5410004"/>
            <a:ext cx="32426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Helvetica" pitchFamily="2" charset="0"/>
              </a:rPr>
              <a:t>Last seq # known to be received (ACK </a:t>
            </a:r>
            <a:r>
              <a:rPr lang="en-US" sz="2400" dirty="0" err="1">
                <a:latin typeface="Helvetica" pitchFamily="2" charset="0"/>
              </a:rPr>
              <a:t>recv’d</a:t>
            </a:r>
            <a:r>
              <a:rPr lang="en-US" sz="2400" dirty="0">
                <a:latin typeface="Helvetica" pitchFamily="2" charset="0"/>
              </a:rPr>
              <a:t> at sender)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0F39065-8DB2-5E43-89CD-4373F7909D23}"/>
              </a:ext>
            </a:extLst>
          </p:cNvPr>
          <p:cNvSpPr txBox="1"/>
          <p:nvPr/>
        </p:nvSpPr>
        <p:spPr>
          <a:xfrm>
            <a:off x="4177693" y="5512795"/>
            <a:ext cx="24023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Helvetica" pitchFamily="2" charset="0"/>
              </a:rPr>
              <a:t>Last sequence  # sent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65D014B3-5FBE-F440-9843-A12E307A2E55}"/>
              </a:ext>
            </a:extLst>
          </p:cNvPr>
          <p:cNvCxnSpPr>
            <a:cxnSpLocks/>
            <a:stCxn id="28" idx="0"/>
          </p:cNvCxnSpPr>
          <p:nvPr/>
        </p:nvCxnSpPr>
        <p:spPr>
          <a:xfrm flipH="1" flipV="1">
            <a:off x="5376338" y="5114103"/>
            <a:ext cx="2526" cy="398692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5D8297C-75E9-E043-9AAE-689361A7E1E6}"/>
              </a:ext>
            </a:extLst>
          </p:cNvPr>
          <p:cNvCxnSpPr/>
          <p:nvPr/>
        </p:nvCxnSpPr>
        <p:spPr>
          <a:xfrm flipH="1" flipV="1">
            <a:off x="3094050" y="5075721"/>
            <a:ext cx="2526" cy="398692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E3AC593B-A06F-E145-80BF-968E50343480}"/>
              </a:ext>
            </a:extLst>
          </p:cNvPr>
          <p:cNvSpPr txBox="1"/>
          <p:nvPr/>
        </p:nvSpPr>
        <p:spPr>
          <a:xfrm>
            <a:off x="-13778" y="4187001"/>
            <a:ext cx="17592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Helvetica" pitchFamily="2" charset="0"/>
              </a:rPr>
              <a:t>Sender’s point of view: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9565B5FA-B904-8540-9F91-CC3F54B50F32}"/>
              </a:ext>
            </a:extLst>
          </p:cNvPr>
          <p:cNvGrpSpPr/>
          <p:nvPr/>
        </p:nvGrpSpPr>
        <p:grpSpPr>
          <a:xfrm>
            <a:off x="10153648" y="4551105"/>
            <a:ext cx="1598159" cy="1533316"/>
            <a:chOff x="10153648" y="4551105"/>
            <a:chExt cx="1598159" cy="1533316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3AA1F7B9-7EFD-3D40-822A-2EE1B6D9F2D2}"/>
                </a:ext>
              </a:extLst>
            </p:cNvPr>
            <p:cNvSpPr/>
            <p:nvPr/>
          </p:nvSpPr>
          <p:spPr>
            <a:xfrm>
              <a:off x="10153648" y="4551105"/>
              <a:ext cx="1533500" cy="1524687"/>
            </a:xfrm>
            <a:prstGeom prst="ellipse">
              <a:avLst/>
            </a:prstGeom>
            <a:noFill/>
            <a:ln w="635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A2257B3C-CD90-8240-A1D8-5C3AD3F9F8FF}"/>
                </a:ext>
              </a:extLst>
            </p:cNvPr>
            <p:cNvSpPr txBox="1"/>
            <p:nvPr/>
          </p:nvSpPr>
          <p:spPr>
            <a:xfrm>
              <a:off x="10780439" y="4551105"/>
              <a:ext cx="4103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0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46942CB-E68A-1146-B987-710AAE8E3DBA}"/>
                </a:ext>
              </a:extLst>
            </p:cNvPr>
            <p:cNvSpPr txBox="1"/>
            <p:nvPr/>
          </p:nvSpPr>
          <p:spPr>
            <a:xfrm>
              <a:off x="10780439" y="5715089"/>
              <a:ext cx="4103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4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0E2B4B96-1272-064F-BF33-BA50C57CDBB7}"/>
                </a:ext>
              </a:extLst>
            </p:cNvPr>
            <p:cNvSpPr txBox="1"/>
            <p:nvPr/>
          </p:nvSpPr>
          <p:spPr>
            <a:xfrm>
              <a:off x="11341499" y="5140203"/>
              <a:ext cx="4103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2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07AB1D81-4F2D-9049-9260-01F57EFB9C24}"/>
                </a:ext>
              </a:extLst>
            </p:cNvPr>
            <p:cNvSpPr txBox="1"/>
            <p:nvPr/>
          </p:nvSpPr>
          <p:spPr>
            <a:xfrm>
              <a:off x="10182580" y="5140203"/>
              <a:ext cx="4103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6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5DB3A844-A260-BD48-8B72-332146F5529A}"/>
                </a:ext>
              </a:extLst>
            </p:cNvPr>
            <p:cNvSpPr txBox="1"/>
            <p:nvPr/>
          </p:nvSpPr>
          <p:spPr>
            <a:xfrm>
              <a:off x="10365638" y="4760484"/>
              <a:ext cx="4103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7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625E541B-DFFD-214F-ACB7-08C5AC5CB761}"/>
                </a:ext>
              </a:extLst>
            </p:cNvPr>
            <p:cNvSpPr txBox="1"/>
            <p:nvPr/>
          </p:nvSpPr>
          <p:spPr>
            <a:xfrm>
              <a:off x="10365339" y="5558961"/>
              <a:ext cx="4103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5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2A01AADC-B8C2-FC49-8F66-293D63A0CC65}"/>
                </a:ext>
              </a:extLst>
            </p:cNvPr>
            <p:cNvSpPr txBox="1"/>
            <p:nvPr/>
          </p:nvSpPr>
          <p:spPr>
            <a:xfrm>
              <a:off x="11177254" y="4760484"/>
              <a:ext cx="4103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1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64563DF3-8E0F-D248-869E-A3831406B6CD}"/>
                </a:ext>
              </a:extLst>
            </p:cNvPr>
            <p:cNvSpPr txBox="1"/>
            <p:nvPr/>
          </p:nvSpPr>
          <p:spPr>
            <a:xfrm>
              <a:off x="11190747" y="5547942"/>
              <a:ext cx="4103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3</a:t>
              </a:r>
            </a:p>
          </p:txBody>
        </p:sp>
        <p:sp>
          <p:nvSpPr>
            <p:cNvPr id="42" name="Rounded Rectangle 41">
              <a:extLst>
                <a:ext uri="{FF2B5EF4-FFF2-40B4-BE49-F238E27FC236}">
                  <a16:creationId xmlns:a16="http://schemas.microsoft.com/office/drawing/2014/main" id="{A3CD32CB-7B3A-3E4A-A3D1-B13FB943A787}"/>
                </a:ext>
              </a:extLst>
            </p:cNvPr>
            <p:cNvSpPr/>
            <p:nvPr/>
          </p:nvSpPr>
          <p:spPr>
            <a:xfrm rot="170258">
              <a:off x="10245631" y="5556062"/>
              <a:ext cx="1310845" cy="471926"/>
            </a:xfrm>
            <a:prstGeom prst="roundRect">
              <a:avLst/>
            </a:prstGeom>
            <a:noFill/>
            <a:ln w="254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90642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6433 0 " pathEditMode="relative" ptsTypes="AA">
                                      <p:cBhvr>
                                        <p:cTn id="1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6433 0 " pathEditMode="relative" ptsTypes="AA">
                                      <p:cBhvr>
                                        <p:cTn id="1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6433 0 " pathEditMode="relative" ptsTypes="AA">
                                      <p:cBhvr>
                                        <p:cTn id="1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1.11111E-6 L 0.06432 1.11111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16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6433 0 " pathEditMode="relative" ptsTypes="AA">
                                      <p:cBhvr>
                                        <p:cTn id="2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6433 0 " pathEditMode="relative" ptsTypes="AA">
                                      <p:cBhvr>
                                        <p:cTn id="2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/>
      <p:bldP spid="27" grpId="0"/>
      <p:bldP spid="2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0096C-9F85-BE4E-93B5-D0466CA00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Sliding window (sender side)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845F2-3F68-F547-8C11-E35E36347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sequence number 2 is acknowledged by the receiver</a:t>
            </a:r>
          </a:p>
          <a:p>
            <a:pPr lvl="1"/>
            <a:r>
              <a:rPr lang="en-US" dirty="0"/>
              <a:t>Sender receives the ACK. Sender can transmit sequence # 5</a:t>
            </a:r>
          </a:p>
          <a:p>
            <a:pPr lvl="1"/>
            <a:r>
              <a:rPr lang="en-US" dirty="0"/>
              <a:t>The window “slides” forward</a:t>
            </a:r>
          </a:p>
        </p:txBody>
      </p:sp>
      <p:grpSp>
        <p:nvGrpSpPr>
          <p:cNvPr id="4" name="Group 2">
            <a:extLst>
              <a:ext uri="{FF2B5EF4-FFF2-40B4-BE49-F238E27FC236}">
                <a16:creationId xmlns:a16="http://schemas.microsoft.com/office/drawing/2014/main" id="{70E5EBA3-3E62-5540-8027-968E8C65833F}"/>
              </a:ext>
            </a:extLst>
          </p:cNvPr>
          <p:cNvGrpSpPr>
            <a:grpSpLocks/>
          </p:cNvGrpSpPr>
          <p:nvPr/>
        </p:nvGrpSpPr>
        <p:grpSpPr bwMode="auto">
          <a:xfrm>
            <a:off x="2038352" y="4478252"/>
            <a:ext cx="7478713" cy="625456"/>
            <a:chOff x="514350" y="4882111"/>
            <a:chExt cx="7479030" cy="624840"/>
          </a:xfrm>
        </p:grpSpPr>
        <p:sp>
          <p:nvSpPr>
            <p:cNvPr id="5" name="Rectangle 1">
              <a:extLst>
                <a:ext uri="{FF2B5EF4-FFF2-40B4-BE49-F238E27FC236}">
                  <a16:creationId xmlns:a16="http://schemas.microsoft.com/office/drawing/2014/main" id="{97BD7B06-DEBD-764B-BF6C-184E35A869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8730" y="4883612"/>
              <a:ext cx="754380" cy="61722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D3FF258-AB80-4844-80CB-9B7A555C6A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8340" y="4887420"/>
              <a:ext cx="754380" cy="61722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9EEB3FC-F2FA-9D45-80F1-491A174BDC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2720" y="4883612"/>
              <a:ext cx="754380" cy="61722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0D636DF-F5F0-5A4A-A3DB-E5BDCC2B1F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7100" y="4889731"/>
              <a:ext cx="754380" cy="61722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22F6E26-FE8D-BF4D-9F55-312FAE3CEC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1480" y="4885921"/>
              <a:ext cx="754380" cy="61722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7F4E376-0E38-6A4C-9C1F-CAB8B9D734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5860" y="4882111"/>
              <a:ext cx="754380" cy="61722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630641C-10E1-DD40-A10C-790BA10390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0240" y="4888230"/>
              <a:ext cx="754380" cy="61722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FED8B9D-E868-0D4E-8F62-47D9CCE13E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84620" y="4884420"/>
              <a:ext cx="754380" cy="61722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6F2D031-EED7-4845-8BB5-0C719F0B6C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39000" y="4887419"/>
              <a:ext cx="754380" cy="61041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B904A76-21E9-A748-A58E-F96653B866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350" y="4884420"/>
              <a:ext cx="754380" cy="61722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A0923730-FA5D-4A4E-B5BA-3C4C7172C2B9}"/>
              </a:ext>
            </a:extLst>
          </p:cNvPr>
          <p:cNvSpPr txBox="1"/>
          <p:nvPr/>
        </p:nvSpPr>
        <p:spPr>
          <a:xfrm>
            <a:off x="2298868" y="4600866"/>
            <a:ext cx="3760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latin typeface="Helvetica" pitchFamily="2" charset="0"/>
              </a:rPr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2BB90CD-E91E-004D-B4CF-E8A1347B92BA}"/>
              </a:ext>
            </a:extLst>
          </p:cNvPr>
          <p:cNvSpPr txBox="1"/>
          <p:nvPr/>
        </p:nvSpPr>
        <p:spPr>
          <a:xfrm>
            <a:off x="2981840" y="4608494"/>
            <a:ext cx="3760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latin typeface="Helvetica" pitchFamily="2" charset="0"/>
              </a:rPr>
              <a:t>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68ECBD-5158-4441-9392-2F8CEF98C307}"/>
              </a:ext>
            </a:extLst>
          </p:cNvPr>
          <p:cNvSpPr txBox="1"/>
          <p:nvPr/>
        </p:nvSpPr>
        <p:spPr>
          <a:xfrm>
            <a:off x="3725487" y="4617776"/>
            <a:ext cx="3760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latin typeface="Helvetica" pitchFamily="2" charset="0"/>
              </a:rPr>
              <a:t>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278335E-7CE1-514F-B1AF-87D489477117}"/>
              </a:ext>
            </a:extLst>
          </p:cNvPr>
          <p:cNvSpPr txBox="1"/>
          <p:nvPr/>
        </p:nvSpPr>
        <p:spPr>
          <a:xfrm>
            <a:off x="4428337" y="4605526"/>
            <a:ext cx="3760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latin typeface="Helvetica" pitchFamily="2" charset="0"/>
              </a:rPr>
              <a:t>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CF5F69F-3F20-0E41-A080-6BB6A22D7ADC}"/>
              </a:ext>
            </a:extLst>
          </p:cNvPr>
          <p:cNvSpPr txBox="1"/>
          <p:nvPr/>
        </p:nvSpPr>
        <p:spPr>
          <a:xfrm>
            <a:off x="5244044" y="4610148"/>
            <a:ext cx="3760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latin typeface="Helvetica" pitchFamily="2" charset="0"/>
              </a:rPr>
              <a:t>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37DB748-704E-8A49-A996-3D7F5C1BEF9B}"/>
              </a:ext>
            </a:extLst>
          </p:cNvPr>
          <p:cNvSpPr txBox="1"/>
          <p:nvPr/>
        </p:nvSpPr>
        <p:spPr>
          <a:xfrm>
            <a:off x="5927016" y="4617776"/>
            <a:ext cx="3760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latin typeface="Helvetica" pitchFamily="2" charset="0"/>
              </a:rPr>
              <a:t>5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C1FBA47-3D5B-0746-A58A-D42E13B45FF5}"/>
              </a:ext>
            </a:extLst>
          </p:cNvPr>
          <p:cNvSpPr txBox="1"/>
          <p:nvPr/>
        </p:nvSpPr>
        <p:spPr>
          <a:xfrm>
            <a:off x="6687757" y="4627058"/>
            <a:ext cx="341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latin typeface="Helvetica" pitchFamily="2" charset="0"/>
              </a:rPr>
              <a:t>6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DB0A89-5AB0-E543-8623-258C37519A23}"/>
              </a:ext>
            </a:extLst>
          </p:cNvPr>
          <p:cNvSpPr txBox="1"/>
          <p:nvPr/>
        </p:nvSpPr>
        <p:spPr>
          <a:xfrm>
            <a:off x="7454085" y="4623724"/>
            <a:ext cx="3760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latin typeface="Helvetica" pitchFamily="2" charset="0"/>
              </a:rPr>
              <a:t>7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714897D-D609-F14D-BF8A-04A09952FB06}"/>
              </a:ext>
            </a:extLst>
          </p:cNvPr>
          <p:cNvSpPr txBox="1"/>
          <p:nvPr/>
        </p:nvSpPr>
        <p:spPr>
          <a:xfrm>
            <a:off x="8962781" y="4596795"/>
            <a:ext cx="3760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latin typeface="Helvetica" pitchFamily="2" charset="0"/>
              </a:rPr>
              <a:t>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46469FA-E574-414C-843C-03CC7D9DD801}"/>
              </a:ext>
            </a:extLst>
          </p:cNvPr>
          <p:cNvSpPr txBox="1"/>
          <p:nvPr/>
        </p:nvSpPr>
        <p:spPr>
          <a:xfrm>
            <a:off x="8237615" y="4629750"/>
            <a:ext cx="3760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latin typeface="Helvetica" pitchFamily="2" charset="0"/>
              </a:rPr>
              <a:t>0</a:t>
            </a:r>
          </a:p>
        </p:txBody>
      </p:sp>
      <p:sp>
        <p:nvSpPr>
          <p:cNvPr id="25" name="Right Brace 24">
            <a:extLst>
              <a:ext uri="{FF2B5EF4-FFF2-40B4-BE49-F238E27FC236}">
                <a16:creationId xmlns:a16="http://schemas.microsoft.com/office/drawing/2014/main" id="{A11267C9-0160-BB4C-A9AD-5981A29237B9}"/>
              </a:ext>
            </a:extLst>
          </p:cNvPr>
          <p:cNvSpPr/>
          <p:nvPr/>
        </p:nvSpPr>
        <p:spPr>
          <a:xfrm rot="16200000">
            <a:off x="5062735" y="2971652"/>
            <a:ext cx="682972" cy="2263044"/>
          </a:xfrm>
          <a:prstGeom prst="rightBrac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F45E0C0-1A8D-2045-87FF-E5E6FB93B182}"/>
              </a:ext>
            </a:extLst>
          </p:cNvPr>
          <p:cNvSpPr txBox="1"/>
          <p:nvPr/>
        </p:nvSpPr>
        <p:spPr>
          <a:xfrm>
            <a:off x="4147755" y="3328317"/>
            <a:ext cx="2512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Window size </a:t>
            </a:r>
            <a:r>
              <a:rPr lang="en-US" sz="2400" dirty="0">
                <a:latin typeface="Helvetica" pitchFamily="2" charset="0"/>
              </a:rPr>
              <a:t>= 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EF29DE4-14D4-ED43-B70D-65CCAEC06304}"/>
              </a:ext>
            </a:extLst>
          </p:cNvPr>
          <p:cNvSpPr txBox="1"/>
          <p:nvPr/>
        </p:nvSpPr>
        <p:spPr>
          <a:xfrm>
            <a:off x="2038351" y="5410004"/>
            <a:ext cx="30176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Helvetica" pitchFamily="2" charset="0"/>
              </a:rPr>
              <a:t>Last seq # known to be received (ACK </a:t>
            </a:r>
            <a:r>
              <a:rPr lang="en-US" sz="2400" dirty="0" err="1">
                <a:latin typeface="Helvetica" pitchFamily="2" charset="0"/>
              </a:rPr>
              <a:t>recv’d</a:t>
            </a:r>
            <a:r>
              <a:rPr lang="en-US" sz="2400" dirty="0">
                <a:latin typeface="Helvetica" pitchFamily="2" charset="0"/>
              </a:rPr>
              <a:t> at sender)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0F39065-8DB2-5E43-89CD-4373F7909D23}"/>
              </a:ext>
            </a:extLst>
          </p:cNvPr>
          <p:cNvSpPr txBox="1"/>
          <p:nvPr/>
        </p:nvSpPr>
        <p:spPr>
          <a:xfrm>
            <a:off x="4968108" y="5512795"/>
            <a:ext cx="24023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Helvetica" pitchFamily="2" charset="0"/>
              </a:rPr>
              <a:t>Last sequence  # sent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65D014B3-5FBE-F440-9843-A12E307A2E55}"/>
              </a:ext>
            </a:extLst>
          </p:cNvPr>
          <p:cNvCxnSpPr>
            <a:cxnSpLocks/>
            <a:stCxn id="28" idx="0"/>
          </p:cNvCxnSpPr>
          <p:nvPr/>
        </p:nvCxnSpPr>
        <p:spPr>
          <a:xfrm flipH="1" flipV="1">
            <a:off x="6166753" y="5114103"/>
            <a:ext cx="2526" cy="398692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5D8297C-75E9-E043-9AAE-689361A7E1E6}"/>
              </a:ext>
            </a:extLst>
          </p:cNvPr>
          <p:cNvCxnSpPr/>
          <p:nvPr/>
        </p:nvCxnSpPr>
        <p:spPr>
          <a:xfrm flipH="1" flipV="1">
            <a:off x="3884465" y="5075721"/>
            <a:ext cx="2526" cy="398692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E3AC593B-A06F-E145-80BF-968E50343480}"/>
              </a:ext>
            </a:extLst>
          </p:cNvPr>
          <p:cNvSpPr txBox="1"/>
          <p:nvPr/>
        </p:nvSpPr>
        <p:spPr>
          <a:xfrm>
            <a:off x="-13778" y="4187001"/>
            <a:ext cx="17592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Helvetica" pitchFamily="2" charset="0"/>
              </a:rPr>
              <a:t>Sender’s point of view: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E596F3B6-0711-7A47-AB8A-84045057B514}"/>
              </a:ext>
            </a:extLst>
          </p:cNvPr>
          <p:cNvGrpSpPr/>
          <p:nvPr/>
        </p:nvGrpSpPr>
        <p:grpSpPr>
          <a:xfrm>
            <a:off x="10153648" y="4551105"/>
            <a:ext cx="1598159" cy="1533316"/>
            <a:chOff x="10153648" y="4551105"/>
            <a:chExt cx="1598159" cy="1533316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3AA1F7B9-7EFD-3D40-822A-2EE1B6D9F2D2}"/>
                </a:ext>
              </a:extLst>
            </p:cNvPr>
            <p:cNvSpPr/>
            <p:nvPr/>
          </p:nvSpPr>
          <p:spPr>
            <a:xfrm>
              <a:off x="10153648" y="4551105"/>
              <a:ext cx="1533500" cy="1524687"/>
            </a:xfrm>
            <a:prstGeom prst="ellipse">
              <a:avLst/>
            </a:prstGeom>
            <a:noFill/>
            <a:ln w="635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A2257B3C-CD90-8240-A1D8-5C3AD3F9F8FF}"/>
                </a:ext>
              </a:extLst>
            </p:cNvPr>
            <p:cNvSpPr txBox="1"/>
            <p:nvPr/>
          </p:nvSpPr>
          <p:spPr>
            <a:xfrm>
              <a:off x="10780439" y="4551105"/>
              <a:ext cx="4103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0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46942CB-E68A-1146-B987-710AAE8E3DBA}"/>
                </a:ext>
              </a:extLst>
            </p:cNvPr>
            <p:cNvSpPr txBox="1"/>
            <p:nvPr/>
          </p:nvSpPr>
          <p:spPr>
            <a:xfrm>
              <a:off x="10780439" y="5715089"/>
              <a:ext cx="4103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4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0E2B4B96-1272-064F-BF33-BA50C57CDBB7}"/>
                </a:ext>
              </a:extLst>
            </p:cNvPr>
            <p:cNvSpPr txBox="1"/>
            <p:nvPr/>
          </p:nvSpPr>
          <p:spPr>
            <a:xfrm>
              <a:off x="11341499" y="5140203"/>
              <a:ext cx="4103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2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07AB1D81-4F2D-9049-9260-01F57EFB9C24}"/>
                </a:ext>
              </a:extLst>
            </p:cNvPr>
            <p:cNvSpPr txBox="1"/>
            <p:nvPr/>
          </p:nvSpPr>
          <p:spPr>
            <a:xfrm>
              <a:off x="10182580" y="5140203"/>
              <a:ext cx="4103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6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5DB3A844-A260-BD48-8B72-332146F5529A}"/>
                </a:ext>
              </a:extLst>
            </p:cNvPr>
            <p:cNvSpPr txBox="1"/>
            <p:nvPr/>
          </p:nvSpPr>
          <p:spPr>
            <a:xfrm>
              <a:off x="10365638" y="4760484"/>
              <a:ext cx="4103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7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625E541B-DFFD-214F-ACB7-08C5AC5CB761}"/>
                </a:ext>
              </a:extLst>
            </p:cNvPr>
            <p:cNvSpPr txBox="1"/>
            <p:nvPr/>
          </p:nvSpPr>
          <p:spPr>
            <a:xfrm>
              <a:off x="10365339" y="5558961"/>
              <a:ext cx="4103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5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2A01AADC-B8C2-FC49-8F66-293D63A0CC65}"/>
                </a:ext>
              </a:extLst>
            </p:cNvPr>
            <p:cNvSpPr txBox="1"/>
            <p:nvPr/>
          </p:nvSpPr>
          <p:spPr>
            <a:xfrm>
              <a:off x="11177254" y="4760484"/>
              <a:ext cx="4103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1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64563DF3-8E0F-D248-869E-A3831406B6CD}"/>
                </a:ext>
              </a:extLst>
            </p:cNvPr>
            <p:cNvSpPr txBox="1"/>
            <p:nvPr/>
          </p:nvSpPr>
          <p:spPr>
            <a:xfrm>
              <a:off x="11190747" y="5547942"/>
              <a:ext cx="4103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3</a:t>
              </a:r>
            </a:p>
          </p:txBody>
        </p:sp>
      </p:grpSp>
      <p:sp>
        <p:nvSpPr>
          <p:cNvPr id="42" name="Rounded Rectangle 41">
            <a:extLst>
              <a:ext uri="{FF2B5EF4-FFF2-40B4-BE49-F238E27FC236}">
                <a16:creationId xmlns:a16="http://schemas.microsoft.com/office/drawing/2014/main" id="{A3CD32CB-7B3A-3E4A-A3D1-B13FB943A787}"/>
              </a:ext>
            </a:extLst>
          </p:cNvPr>
          <p:cNvSpPr/>
          <p:nvPr/>
        </p:nvSpPr>
        <p:spPr>
          <a:xfrm rot="2547657">
            <a:off x="9915071" y="5432662"/>
            <a:ext cx="1310845" cy="471926"/>
          </a:xfrm>
          <a:prstGeom prst="round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CD466BE1-3916-6748-A866-480E7840D80F}"/>
              </a:ext>
            </a:extLst>
          </p:cNvPr>
          <p:cNvSpPr/>
          <p:nvPr/>
        </p:nvSpPr>
        <p:spPr>
          <a:xfrm rot="5400000">
            <a:off x="9802960" y="5088906"/>
            <a:ext cx="1310845" cy="471926"/>
          </a:xfrm>
          <a:prstGeom prst="round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9D2F2A7E-5B56-DA44-9691-9BB5E06606E0}"/>
              </a:ext>
            </a:extLst>
          </p:cNvPr>
          <p:cNvSpPr/>
          <p:nvPr/>
        </p:nvSpPr>
        <p:spPr>
          <a:xfrm rot="7975104">
            <a:off x="9891255" y="4787871"/>
            <a:ext cx="1310845" cy="471926"/>
          </a:xfrm>
          <a:prstGeom prst="round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ounded Rectangle 45">
            <a:extLst>
              <a:ext uri="{FF2B5EF4-FFF2-40B4-BE49-F238E27FC236}">
                <a16:creationId xmlns:a16="http://schemas.microsoft.com/office/drawing/2014/main" id="{2A5C3A52-F819-5C42-8343-C4C5FCA74ADF}"/>
              </a:ext>
            </a:extLst>
          </p:cNvPr>
          <p:cNvSpPr/>
          <p:nvPr/>
        </p:nvSpPr>
        <p:spPr>
          <a:xfrm rot="13485582">
            <a:off x="10573802" y="4751110"/>
            <a:ext cx="1310845" cy="471926"/>
          </a:xfrm>
          <a:prstGeom prst="round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ounded Rectangle 46">
            <a:extLst>
              <a:ext uri="{FF2B5EF4-FFF2-40B4-BE49-F238E27FC236}">
                <a16:creationId xmlns:a16="http://schemas.microsoft.com/office/drawing/2014/main" id="{CDAC8B24-FD5D-CD46-8936-C05CC1A7FD06}"/>
              </a:ext>
            </a:extLst>
          </p:cNvPr>
          <p:cNvSpPr/>
          <p:nvPr/>
        </p:nvSpPr>
        <p:spPr>
          <a:xfrm rot="10800000">
            <a:off x="10248203" y="4591955"/>
            <a:ext cx="1310845" cy="471926"/>
          </a:xfrm>
          <a:prstGeom prst="round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38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4" grpId="0" animBg="1"/>
      <p:bldP spid="44" grpId="1" animBg="1"/>
      <p:bldP spid="45" grpId="0" animBg="1"/>
      <p:bldP spid="45" grpId="1" animBg="1"/>
      <p:bldP spid="46" grpId="0" animBg="1"/>
      <p:bldP spid="47" grpId="0" animBg="1"/>
      <p:bldP spid="47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AC813-2FA6-8240-922D-6F042143C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Sliding window (</a:t>
            </a:r>
            <a:r>
              <a:rPr lang="en-US" dirty="0">
                <a:solidFill>
                  <a:srgbClr val="C00000"/>
                </a:solidFill>
              </a:rPr>
              <a:t>receiver side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458BF3-631D-0C47-887B-FDEA76E837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Window of in-flight packets can look different between sender and the receiver</a:t>
            </a:r>
          </a:p>
          <a:p>
            <a:r>
              <a:rPr lang="en-US" dirty="0"/>
              <a:t>Receiver only accepts sequence #s allowed by the current receiver window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5ABC27EF-CBF7-B341-A717-FC6D98663EC1}"/>
              </a:ext>
            </a:extLst>
          </p:cNvPr>
          <p:cNvGrpSpPr/>
          <p:nvPr/>
        </p:nvGrpSpPr>
        <p:grpSpPr>
          <a:xfrm>
            <a:off x="2038352" y="4478252"/>
            <a:ext cx="7478713" cy="625456"/>
            <a:chOff x="2038352" y="4478252"/>
            <a:chExt cx="7478713" cy="625456"/>
          </a:xfrm>
        </p:grpSpPr>
        <p:grpSp>
          <p:nvGrpSpPr>
            <p:cNvPr id="4" name="Group 2">
              <a:extLst>
                <a:ext uri="{FF2B5EF4-FFF2-40B4-BE49-F238E27FC236}">
                  <a16:creationId xmlns:a16="http://schemas.microsoft.com/office/drawing/2014/main" id="{D6624F9B-F0CD-6D4E-81F0-604E283E46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38352" y="4478252"/>
              <a:ext cx="7478713" cy="625456"/>
              <a:chOff x="514350" y="4882111"/>
              <a:chExt cx="7479030" cy="624840"/>
            </a:xfrm>
          </p:grpSpPr>
          <p:sp>
            <p:nvSpPr>
              <p:cNvPr id="5" name="Rectangle 1">
                <a:extLst>
                  <a:ext uri="{FF2B5EF4-FFF2-40B4-BE49-F238E27FC236}">
                    <a16:creationId xmlns:a16="http://schemas.microsoft.com/office/drawing/2014/main" id="{B828BA60-13EC-3349-B2CD-4F101F3662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8730" y="4883612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89F0FD02-8F26-F34C-886A-4D108AF3E8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58340" y="488742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1C2A0255-8ED7-E740-B768-27FB53806D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2720" y="4883612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2BDA60F9-2EE1-994E-A839-CA4586CDFC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67100" y="4889731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33DE48A5-6F0E-1B42-AB7D-FF0CCAFBFF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1480" y="4885921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8D411B3F-BF1E-F048-AD0A-1EE102F6BC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75860" y="4882111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8AFDD025-4D4C-FF41-82E4-CDAE1E80C6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30240" y="488823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798B821-187C-9B4A-A7AB-2E082EFF85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84620" y="488442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FAE1F192-925E-E348-9DCC-AE947D2726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39000" y="4887419"/>
                <a:ext cx="754380" cy="61041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28A92E7-75B2-4041-9905-93FB0559AE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4350" y="488442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9E6BD0C-BE55-3040-BC5E-7593EA15009C}"/>
                </a:ext>
              </a:extLst>
            </p:cNvPr>
            <p:cNvSpPr txBox="1"/>
            <p:nvPr/>
          </p:nvSpPr>
          <p:spPr>
            <a:xfrm>
              <a:off x="2298868" y="4600866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C70BBF3-EE75-1744-A332-09D91D64B7A1}"/>
                </a:ext>
              </a:extLst>
            </p:cNvPr>
            <p:cNvSpPr txBox="1"/>
            <p:nvPr/>
          </p:nvSpPr>
          <p:spPr>
            <a:xfrm>
              <a:off x="2981840" y="4608494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58E70F4-FEED-8D44-8A4D-CC98B34DFE0F}"/>
                </a:ext>
              </a:extLst>
            </p:cNvPr>
            <p:cNvSpPr txBox="1"/>
            <p:nvPr/>
          </p:nvSpPr>
          <p:spPr>
            <a:xfrm>
              <a:off x="3725487" y="4617776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2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A16F7C9-5749-E24C-B3FB-F9D862555462}"/>
                </a:ext>
              </a:extLst>
            </p:cNvPr>
            <p:cNvSpPr txBox="1"/>
            <p:nvPr/>
          </p:nvSpPr>
          <p:spPr>
            <a:xfrm>
              <a:off x="4428337" y="4605526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3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0C3340D-75CD-E346-B30B-C33193FFB0F5}"/>
                </a:ext>
              </a:extLst>
            </p:cNvPr>
            <p:cNvSpPr txBox="1"/>
            <p:nvPr/>
          </p:nvSpPr>
          <p:spPr>
            <a:xfrm>
              <a:off x="5244044" y="4610148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4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C06E640-B4A3-EE4F-8513-EA34C7FB2F37}"/>
                </a:ext>
              </a:extLst>
            </p:cNvPr>
            <p:cNvSpPr txBox="1"/>
            <p:nvPr/>
          </p:nvSpPr>
          <p:spPr>
            <a:xfrm>
              <a:off x="5927016" y="4617776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5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1040F64-123F-CC47-A24A-F6E6C8883D4B}"/>
                </a:ext>
              </a:extLst>
            </p:cNvPr>
            <p:cNvSpPr txBox="1"/>
            <p:nvPr/>
          </p:nvSpPr>
          <p:spPr>
            <a:xfrm>
              <a:off x="6687757" y="4627058"/>
              <a:ext cx="3418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6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103A06F-CD15-AE4C-997E-6132FE2A3737}"/>
                </a:ext>
              </a:extLst>
            </p:cNvPr>
            <p:cNvSpPr txBox="1"/>
            <p:nvPr/>
          </p:nvSpPr>
          <p:spPr>
            <a:xfrm>
              <a:off x="7454085" y="4623724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7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0BFC6859-6A9B-214D-9729-26E3BB66E872}"/>
                </a:ext>
              </a:extLst>
            </p:cNvPr>
            <p:cNvSpPr txBox="1"/>
            <p:nvPr/>
          </p:nvSpPr>
          <p:spPr>
            <a:xfrm>
              <a:off x="8962781" y="4596795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27315867-8CEF-4140-8A9F-869539501985}"/>
                </a:ext>
              </a:extLst>
            </p:cNvPr>
            <p:cNvSpPr txBox="1"/>
            <p:nvPr/>
          </p:nvSpPr>
          <p:spPr>
            <a:xfrm>
              <a:off x="8237615" y="4629750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0</a:t>
              </a:r>
            </a:p>
          </p:txBody>
        </p:sp>
      </p:grpSp>
      <p:sp>
        <p:nvSpPr>
          <p:cNvPr id="25" name="Right Brace 24">
            <a:extLst>
              <a:ext uri="{FF2B5EF4-FFF2-40B4-BE49-F238E27FC236}">
                <a16:creationId xmlns:a16="http://schemas.microsoft.com/office/drawing/2014/main" id="{296EC98A-374F-0B4E-97EA-5D0940A4D8B5}"/>
              </a:ext>
            </a:extLst>
          </p:cNvPr>
          <p:cNvSpPr/>
          <p:nvPr/>
        </p:nvSpPr>
        <p:spPr>
          <a:xfrm rot="16200000">
            <a:off x="5781013" y="3005244"/>
            <a:ext cx="682972" cy="2263044"/>
          </a:xfrm>
          <a:prstGeom prst="rightBrac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481A688-E783-2941-A9BC-735FB7E41521}"/>
              </a:ext>
            </a:extLst>
          </p:cNvPr>
          <p:cNvSpPr txBox="1"/>
          <p:nvPr/>
        </p:nvSpPr>
        <p:spPr>
          <a:xfrm>
            <a:off x="4866033" y="3361909"/>
            <a:ext cx="2512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Window size </a:t>
            </a:r>
            <a:r>
              <a:rPr lang="en-US" sz="2400" dirty="0">
                <a:latin typeface="Helvetica" pitchFamily="2" charset="0"/>
              </a:rPr>
              <a:t>= 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D2DBA74-A5F8-0B43-B8DA-F30EF2186C7D}"/>
              </a:ext>
            </a:extLst>
          </p:cNvPr>
          <p:cNvSpPr txBox="1"/>
          <p:nvPr/>
        </p:nvSpPr>
        <p:spPr>
          <a:xfrm>
            <a:off x="2792701" y="5443596"/>
            <a:ext cx="29815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Helvetica" pitchFamily="2" charset="0"/>
              </a:rPr>
              <a:t>Last </a:t>
            </a:r>
            <a:r>
              <a:rPr lang="en-US" sz="2400" dirty="0" err="1">
                <a:latin typeface="Helvetica" pitchFamily="2" charset="0"/>
              </a:rPr>
              <a:t>seq</a:t>
            </a:r>
            <a:r>
              <a:rPr lang="en-US" sz="2400" dirty="0">
                <a:latin typeface="Helvetica" pitchFamily="2" charset="0"/>
              </a:rPr>
              <a:t> # received and </a:t>
            </a:r>
            <a:r>
              <a:rPr lang="en-US" sz="2400" dirty="0" err="1">
                <a:latin typeface="Helvetica" pitchFamily="2" charset="0"/>
              </a:rPr>
              <a:t>ACK’ed</a:t>
            </a:r>
            <a:r>
              <a:rPr lang="en-US" sz="2400" dirty="0">
                <a:latin typeface="Helvetica" pitchFamily="2" charset="0"/>
              </a:rPr>
              <a:t> by receiver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7DF3A66-ECE5-E541-ADD3-403A1438ECD7}"/>
              </a:ext>
            </a:extLst>
          </p:cNvPr>
          <p:cNvSpPr txBox="1"/>
          <p:nvPr/>
        </p:nvSpPr>
        <p:spPr>
          <a:xfrm>
            <a:off x="5686386" y="5546387"/>
            <a:ext cx="24023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Helvetica" pitchFamily="2" charset="0"/>
              </a:rPr>
              <a:t>Highest sequence  # accepted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E04E83A-46FB-1C48-8403-0CDC6EB8045A}"/>
              </a:ext>
            </a:extLst>
          </p:cNvPr>
          <p:cNvCxnSpPr>
            <a:cxnSpLocks/>
            <a:stCxn id="28" idx="0"/>
          </p:cNvCxnSpPr>
          <p:nvPr/>
        </p:nvCxnSpPr>
        <p:spPr>
          <a:xfrm flipH="1" flipV="1">
            <a:off x="6885031" y="5147695"/>
            <a:ext cx="2526" cy="398692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6212359B-3115-BB42-A44C-FEC36B06F1B7}"/>
              </a:ext>
            </a:extLst>
          </p:cNvPr>
          <p:cNvCxnSpPr/>
          <p:nvPr/>
        </p:nvCxnSpPr>
        <p:spPr>
          <a:xfrm flipH="1" flipV="1">
            <a:off x="4602743" y="5109313"/>
            <a:ext cx="2526" cy="398692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C9A5E8F1-037A-0148-B746-54BA37FA6A30}"/>
              </a:ext>
            </a:extLst>
          </p:cNvPr>
          <p:cNvSpPr txBox="1"/>
          <p:nvPr/>
        </p:nvSpPr>
        <p:spPr>
          <a:xfrm>
            <a:off x="-13778" y="4187001"/>
            <a:ext cx="17592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Helvetica" pitchFamily="2" charset="0"/>
              </a:rPr>
              <a:t>Receiver’s point of view: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4DEF073-984E-4A40-A309-D22006C8A1CA}"/>
              </a:ext>
            </a:extLst>
          </p:cNvPr>
          <p:cNvSpPr txBox="1"/>
          <p:nvPr/>
        </p:nvSpPr>
        <p:spPr>
          <a:xfrm>
            <a:off x="8774150" y="3277923"/>
            <a:ext cx="31244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 will not accept this </a:t>
            </a:r>
            <a:r>
              <a:rPr lang="en-US" sz="2400" dirty="0" err="1">
                <a:latin typeface="Helvetica" pitchFamily="2" charset="0"/>
              </a:rPr>
              <a:t>seq</a:t>
            </a:r>
            <a:r>
              <a:rPr lang="en-US" sz="2400" dirty="0">
                <a:latin typeface="Helvetica" pitchFamily="2" charset="0"/>
              </a:rPr>
              <a:t> #. </a:t>
            </a:r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Packet dropped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0AFF391-60B7-884E-BFC0-39D381DAD529}"/>
              </a:ext>
            </a:extLst>
          </p:cNvPr>
          <p:cNvCxnSpPr>
            <a:cxnSpLocks/>
          </p:cNvCxnSpPr>
          <p:nvPr/>
        </p:nvCxnSpPr>
        <p:spPr>
          <a:xfrm flipH="1">
            <a:off x="7631195" y="4032567"/>
            <a:ext cx="1066755" cy="45181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Picture 39">
            <a:extLst>
              <a:ext uri="{FF2B5EF4-FFF2-40B4-BE49-F238E27FC236}">
                <a16:creationId xmlns:a16="http://schemas.microsoft.com/office/drawing/2014/main" id="{5A467B19-9762-5B42-8AE5-049E3DB7C6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8335" y="5553741"/>
            <a:ext cx="4258197" cy="1196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781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/>
      <p:bldP spid="27" grpId="0"/>
      <p:bldP spid="28" grpId="0"/>
      <p:bldP spid="31" grpId="0"/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69B0D-9911-EB4F-86F7-7909C887C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recap of concepts</a:t>
            </a:r>
          </a:p>
        </p:txBody>
      </p:sp>
      <p:pic>
        <p:nvPicPr>
          <p:cNvPr id="12" name="Picture 11" descr="A piece of cake on a plate&#10;&#10;Description automatically generated">
            <a:extLst>
              <a:ext uri="{FF2B5EF4-FFF2-40B4-BE49-F238E27FC236}">
                <a16:creationId xmlns:a16="http://schemas.microsoft.com/office/drawing/2014/main" id="{8F51016F-AD39-C542-BE76-85F5C31A17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662" y="1888536"/>
            <a:ext cx="2265987" cy="1699490"/>
          </a:xfrm>
          <a:prstGeom prst="rect">
            <a:avLst/>
          </a:prstGeom>
        </p:spPr>
      </p:pic>
      <p:pic>
        <p:nvPicPr>
          <p:cNvPr id="13" name="Picture 12" descr="A picture containing tableware, spoon, black, knife&#10;&#10;Description automatically generated">
            <a:extLst>
              <a:ext uri="{FF2B5EF4-FFF2-40B4-BE49-F238E27FC236}">
                <a16:creationId xmlns:a16="http://schemas.microsoft.com/office/drawing/2014/main" id="{6B41F76E-802C-1448-A141-BB1907FF01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0404" y="1869635"/>
            <a:ext cx="1104982" cy="80000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93D5503-113A-6443-BB7A-5540B5AECB30}"/>
              </a:ext>
            </a:extLst>
          </p:cNvPr>
          <p:cNvSpPr txBox="1"/>
          <p:nvPr/>
        </p:nvSpPr>
        <p:spPr>
          <a:xfrm rot="485961">
            <a:off x="1131607" y="2381170"/>
            <a:ext cx="2333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solidFill>
                  <a:schemeClr val="bg1"/>
                </a:solidFill>
                <a:latin typeface="Helvetica" pitchFamily="2" charset="0"/>
              </a:rPr>
              <a:t>Tp</a:t>
            </a:r>
            <a:r>
              <a:rPr lang="en-US" b="1" dirty="0">
                <a:solidFill>
                  <a:schemeClr val="bg1"/>
                </a:solidFill>
                <a:latin typeface="Helvetica" pitchFamily="2" charset="0"/>
              </a:rPr>
              <a:t> layer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90BEB8-2E31-BD46-95FF-BD048484C0DC}"/>
              </a:ext>
            </a:extLst>
          </p:cNvPr>
          <p:cNvSpPr txBox="1"/>
          <p:nvPr/>
        </p:nvSpPr>
        <p:spPr>
          <a:xfrm>
            <a:off x="1649439" y="3783327"/>
            <a:ext cx="36599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Error detection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8FA47C-AD44-7C48-AB5C-E75A7D92EDD8}"/>
              </a:ext>
            </a:extLst>
          </p:cNvPr>
          <p:cNvSpPr txBox="1"/>
          <p:nvPr/>
        </p:nvSpPr>
        <p:spPr>
          <a:xfrm>
            <a:off x="4439652" y="1701351"/>
            <a:ext cx="29597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latin typeface="Helvetica" pitchFamily="2" charset="0"/>
              </a:rPr>
              <a:t>UDP</a:t>
            </a:r>
          </a:p>
          <a:p>
            <a:pPr algn="l"/>
            <a:r>
              <a:rPr lang="en-US" sz="2400" dirty="0">
                <a:latin typeface="Helvetica" pitchFamily="2" charset="0"/>
              </a:rPr>
              <a:t>Connectionless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97A8332-FC69-D943-97EC-6B4A76CCE3F0}"/>
              </a:ext>
            </a:extLst>
          </p:cNvPr>
          <p:cNvSpPr txBox="1"/>
          <p:nvPr/>
        </p:nvSpPr>
        <p:spPr>
          <a:xfrm>
            <a:off x="7720263" y="1643731"/>
            <a:ext cx="29597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latin typeface="Helvetica" pitchFamily="2" charset="0"/>
              </a:rPr>
              <a:t>TCP</a:t>
            </a:r>
          </a:p>
          <a:p>
            <a:pPr algn="l"/>
            <a:r>
              <a:rPr lang="en-US" sz="2400" dirty="0">
                <a:latin typeface="Helvetica" pitchFamily="2" charset="0"/>
              </a:rPr>
              <a:t>Connection-oriented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70754123-9FF9-BC49-9051-646C736C0A4D}"/>
              </a:ext>
            </a:extLst>
          </p:cNvPr>
          <p:cNvSpPr txBox="1"/>
          <p:nvPr/>
        </p:nvSpPr>
        <p:spPr>
          <a:xfrm>
            <a:off x="350114" y="4353346"/>
            <a:ext cx="1401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A9E7AC0E-0CA5-9942-B5EF-5955C4922B2E}"/>
              </a:ext>
            </a:extLst>
          </p:cNvPr>
          <p:cNvSpPr/>
          <p:nvPr/>
        </p:nvSpPr>
        <p:spPr>
          <a:xfrm>
            <a:off x="1798920" y="4706559"/>
            <a:ext cx="1401858" cy="557418"/>
          </a:xfrm>
          <a:custGeom>
            <a:avLst/>
            <a:gdLst>
              <a:gd name="connsiteX0" fmla="*/ 0 w 1191127"/>
              <a:gd name="connsiteY0" fmla="*/ 312821 h 312821"/>
              <a:gd name="connsiteX1" fmla="*/ 601579 w 1191127"/>
              <a:gd name="connsiteY1" fmla="*/ 0 h 312821"/>
              <a:gd name="connsiteX2" fmla="*/ 1191127 w 1191127"/>
              <a:gd name="connsiteY2" fmla="*/ 312821 h 312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91127" h="312821">
                <a:moveTo>
                  <a:pt x="0" y="312821"/>
                </a:moveTo>
                <a:cubicBezTo>
                  <a:pt x="201529" y="156410"/>
                  <a:pt x="403058" y="0"/>
                  <a:pt x="601579" y="0"/>
                </a:cubicBezTo>
                <a:cubicBezTo>
                  <a:pt x="800100" y="0"/>
                  <a:pt x="995613" y="156410"/>
                  <a:pt x="1191127" y="312821"/>
                </a:cubicBezTo>
              </a:path>
            </a:pathLst>
          </a:custGeom>
          <a:noFill/>
          <a:ln w="50800"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491E2FC-9F58-A442-AAF1-073019E1775D}"/>
              </a:ext>
            </a:extLst>
          </p:cNvPr>
          <p:cNvSpPr txBox="1"/>
          <p:nvPr/>
        </p:nvSpPr>
        <p:spPr>
          <a:xfrm>
            <a:off x="2531916" y="5236479"/>
            <a:ext cx="16904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latin typeface="Courier" pitchFamily="2" charset="0"/>
              </a:rPr>
              <a:t>f(.)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936C39C-E4E4-D749-B476-C28D1819E15A}"/>
              </a:ext>
            </a:extLst>
          </p:cNvPr>
          <p:cNvSpPr txBox="1"/>
          <p:nvPr/>
        </p:nvSpPr>
        <p:spPr>
          <a:xfrm>
            <a:off x="3682379" y="4353346"/>
            <a:ext cx="1401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pic>
        <p:nvPicPr>
          <p:cNvPr id="67" name="Picture 66">
            <a:extLst>
              <a:ext uri="{FF2B5EF4-FFF2-40B4-BE49-F238E27FC236}">
                <a16:creationId xmlns:a16="http://schemas.microsoft.com/office/drawing/2014/main" id="{6647E00B-0CF9-1149-8E3E-3D83F964AA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046" y="5101649"/>
            <a:ext cx="1446799" cy="882550"/>
          </a:xfrm>
          <a:prstGeom prst="rect">
            <a:avLst/>
          </a:prstGeom>
        </p:spPr>
      </p:pic>
      <p:sp>
        <p:nvSpPr>
          <p:cNvPr id="68" name="Freeform 67">
            <a:extLst>
              <a:ext uri="{FF2B5EF4-FFF2-40B4-BE49-F238E27FC236}">
                <a16:creationId xmlns:a16="http://schemas.microsoft.com/office/drawing/2014/main" id="{65BF5D0C-908A-154A-A510-C9EB5B514C5D}"/>
              </a:ext>
            </a:extLst>
          </p:cNvPr>
          <p:cNvSpPr/>
          <p:nvPr/>
        </p:nvSpPr>
        <p:spPr>
          <a:xfrm>
            <a:off x="5025987" y="4706885"/>
            <a:ext cx="1401858" cy="557418"/>
          </a:xfrm>
          <a:custGeom>
            <a:avLst/>
            <a:gdLst>
              <a:gd name="connsiteX0" fmla="*/ 0 w 1191127"/>
              <a:gd name="connsiteY0" fmla="*/ 312821 h 312821"/>
              <a:gd name="connsiteX1" fmla="*/ 601579 w 1191127"/>
              <a:gd name="connsiteY1" fmla="*/ 0 h 312821"/>
              <a:gd name="connsiteX2" fmla="*/ 1191127 w 1191127"/>
              <a:gd name="connsiteY2" fmla="*/ 312821 h 312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91127" h="312821">
                <a:moveTo>
                  <a:pt x="0" y="312821"/>
                </a:moveTo>
                <a:cubicBezTo>
                  <a:pt x="201529" y="156410"/>
                  <a:pt x="403058" y="0"/>
                  <a:pt x="601579" y="0"/>
                </a:cubicBezTo>
                <a:cubicBezTo>
                  <a:pt x="800100" y="0"/>
                  <a:pt x="995613" y="156410"/>
                  <a:pt x="1191127" y="312821"/>
                </a:cubicBezTo>
              </a:path>
            </a:pathLst>
          </a:custGeom>
          <a:noFill/>
          <a:ln w="50800"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697983C-24A1-E14D-A1A7-14592C80ED03}"/>
              </a:ext>
            </a:extLst>
          </p:cNvPr>
          <p:cNvSpPr txBox="1"/>
          <p:nvPr/>
        </p:nvSpPr>
        <p:spPr>
          <a:xfrm>
            <a:off x="5726916" y="5237363"/>
            <a:ext cx="16904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latin typeface="Courier" pitchFamily="2" charset="0"/>
              </a:rPr>
              <a:t>f(.)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EBF3C0A9-388E-FB4B-A6AE-C0B9137E5636}"/>
              </a:ext>
            </a:extLst>
          </p:cNvPr>
          <p:cNvSpPr/>
          <p:nvPr/>
        </p:nvSpPr>
        <p:spPr>
          <a:xfrm>
            <a:off x="4909937" y="5861864"/>
            <a:ext cx="1395664" cy="457254"/>
          </a:xfrm>
          <a:custGeom>
            <a:avLst/>
            <a:gdLst>
              <a:gd name="connsiteX0" fmla="*/ 0 w 1395664"/>
              <a:gd name="connsiteY0" fmla="*/ 0 h 457254"/>
              <a:gd name="connsiteX1" fmla="*/ 649706 w 1395664"/>
              <a:gd name="connsiteY1" fmla="*/ 457200 h 457254"/>
              <a:gd name="connsiteX2" fmla="*/ 1395664 w 1395664"/>
              <a:gd name="connsiteY2" fmla="*/ 24063 h 4572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95664" h="457254">
                <a:moveTo>
                  <a:pt x="0" y="0"/>
                </a:moveTo>
                <a:cubicBezTo>
                  <a:pt x="208547" y="226595"/>
                  <a:pt x="417095" y="453190"/>
                  <a:pt x="649706" y="457200"/>
                </a:cubicBezTo>
                <a:cubicBezTo>
                  <a:pt x="882317" y="461210"/>
                  <a:pt x="1138990" y="242636"/>
                  <a:pt x="1395664" y="24063"/>
                </a:cubicBezTo>
              </a:path>
            </a:pathLst>
          </a:custGeom>
          <a:noFill/>
          <a:ln w="50800">
            <a:solidFill>
              <a:srgbClr val="C00000"/>
            </a:solidFill>
            <a:headEnd type="triangle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9" name="Picture 78">
            <a:extLst>
              <a:ext uri="{FF2B5EF4-FFF2-40B4-BE49-F238E27FC236}">
                <a16:creationId xmlns:a16="http://schemas.microsoft.com/office/drawing/2014/main" id="{EDE5D9BD-DBF5-0646-A002-378200F9152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76" y="5304207"/>
            <a:ext cx="1446799" cy="882550"/>
          </a:xfrm>
          <a:prstGeom prst="rect">
            <a:avLst/>
          </a:prstGeom>
        </p:spPr>
      </p:pic>
      <p:sp>
        <p:nvSpPr>
          <p:cNvPr id="6" name="Freeform 5">
            <a:extLst>
              <a:ext uri="{FF2B5EF4-FFF2-40B4-BE49-F238E27FC236}">
                <a16:creationId xmlns:a16="http://schemas.microsoft.com/office/drawing/2014/main" id="{3F9DCE5E-B8E3-D147-A3F5-D95BE0CA84BC}"/>
              </a:ext>
            </a:extLst>
          </p:cNvPr>
          <p:cNvSpPr/>
          <p:nvPr/>
        </p:nvSpPr>
        <p:spPr>
          <a:xfrm>
            <a:off x="1546258" y="5793756"/>
            <a:ext cx="1696453" cy="557418"/>
          </a:xfrm>
          <a:custGeom>
            <a:avLst/>
            <a:gdLst>
              <a:gd name="connsiteX0" fmla="*/ 1696453 w 1696453"/>
              <a:gd name="connsiteY0" fmla="*/ 0 h 557418"/>
              <a:gd name="connsiteX1" fmla="*/ 1263316 w 1696453"/>
              <a:gd name="connsiteY1" fmla="*/ 553452 h 557418"/>
              <a:gd name="connsiteX2" fmla="*/ 0 w 1696453"/>
              <a:gd name="connsiteY2" fmla="*/ 204537 h 557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6453" h="557418">
                <a:moveTo>
                  <a:pt x="1696453" y="0"/>
                </a:moveTo>
                <a:cubicBezTo>
                  <a:pt x="1621255" y="259681"/>
                  <a:pt x="1546058" y="519363"/>
                  <a:pt x="1263316" y="553452"/>
                </a:cubicBezTo>
                <a:cubicBezTo>
                  <a:pt x="980574" y="587541"/>
                  <a:pt x="490287" y="396039"/>
                  <a:pt x="0" y="204537"/>
                </a:cubicBezTo>
              </a:path>
            </a:pathLst>
          </a:custGeom>
          <a:noFill/>
          <a:ln w="50800"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5081D81-7A4D-0143-BC5F-FC34A1AD40B7}"/>
              </a:ext>
            </a:extLst>
          </p:cNvPr>
          <p:cNvSpPr txBox="1"/>
          <p:nvPr/>
        </p:nvSpPr>
        <p:spPr>
          <a:xfrm>
            <a:off x="533272" y="5562923"/>
            <a:ext cx="1822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Checksum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0AF5AFAA-C1D9-FF4A-AB28-144F3001FDAC}"/>
              </a:ext>
            </a:extLst>
          </p:cNvPr>
          <p:cNvSpPr txBox="1"/>
          <p:nvPr/>
        </p:nvSpPr>
        <p:spPr>
          <a:xfrm>
            <a:off x="3753354" y="5401665"/>
            <a:ext cx="1822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Checksum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1A11A7CD-680F-F74A-8BD3-AACC0906D55E}"/>
              </a:ext>
            </a:extLst>
          </p:cNvPr>
          <p:cNvSpPr txBox="1"/>
          <p:nvPr/>
        </p:nvSpPr>
        <p:spPr>
          <a:xfrm>
            <a:off x="3753354" y="6120341"/>
            <a:ext cx="1822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Compare*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2411923-3DF8-2C4D-9121-F02901D8BC46}"/>
              </a:ext>
            </a:extLst>
          </p:cNvPr>
          <p:cNvSpPr txBox="1"/>
          <p:nvPr/>
        </p:nvSpPr>
        <p:spPr>
          <a:xfrm>
            <a:off x="7134602" y="2813733"/>
            <a:ext cx="442762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Detecting errors is insufficient.</a:t>
            </a:r>
          </a:p>
          <a:p>
            <a:pPr algn="l"/>
            <a:r>
              <a:rPr lang="en-US" sz="2400" dirty="0">
                <a:latin typeface="Helvetica" pitchFamily="2" charset="0"/>
              </a:rPr>
              <a:t>Need to correct errors.</a:t>
            </a:r>
          </a:p>
          <a:p>
            <a:pPr algn="l"/>
            <a:endParaRPr lang="en-US" sz="2400" dirty="0">
              <a:latin typeface="Helvetica" pitchFamily="2" charset="0"/>
            </a:endParaRPr>
          </a:p>
          <a:p>
            <a:pPr algn="l"/>
            <a:r>
              <a:rPr lang="en-US" sz="2400" dirty="0">
                <a:latin typeface="Helvetica" pitchFamily="2" charset="0"/>
              </a:rPr>
              <a:t>Also, data may simply be lost.</a:t>
            </a:r>
          </a:p>
          <a:p>
            <a:pPr algn="l"/>
            <a:r>
              <a:rPr lang="en-US" sz="2400" dirty="0">
                <a:latin typeface="Helvetica" pitchFamily="2" charset="0"/>
              </a:rPr>
              <a:t>(checksum is also lost)</a:t>
            </a:r>
          </a:p>
          <a:p>
            <a:pPr algn="l"/>
            <a:endParaRPr lang="en-US" sz="2400" dirty="0">
              <a:latin typeface="Helvetica" pitchFamily="2" charset="0"/>
            </a:endParaRPr>
          </a:p>
          <a:p>
            <a:pPr algn="l"/>
            <a:r>
              <a:rPr lang="en-US" sz="2400" dirty="0">
                <a:latin typeface="Helvetica" pitchFamily="2" charset="0"/>
              </a:rPr>
              <a:t>Need better mechanisms for reliable data delivery! </a:t>
            </a:r>
          </a:p>
          <a:p>
            <a:pPr algn="l"/>
            <a:endParaRPr lang="en-US" sz="2400" dirty="0">
              <a:latin typeface="Helvetica" pitchFamily="2" charset="0"/>
            </a:endParaRPr>
          </a:p>
          <a:p>
            <a:pPr algn="l"/>
            <a:r>
              <a:rPr lang="en-US" sz="2400" dirty="0">
                <a:latin typeface="Helvetica" pitchFamily="2" charset="0"/>
              </a:rPr>
              <a:t>TCP uses 3 simple ideas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CB5E74D-4001-EC46-9A56-13655D27A354}"/>
              </a:ext>
            </a:extLst>
          </p:cNvPr>
          <p:cNvSpPr txBox="1"/>
          <p:nvPr/>
        </p:nvSpPr>
        <p:spPr>
          <a:xfrm>
            <a:off x="3753354" y="6469834"/>
            <a:ext cx="38501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>
                <a:latin typeface="Helvetica" pitchFamily="2" charset="0"/>
              </a:rPr>
              <a:t>Note: actual </a:t>
            </a:r>
            <a:r>
              <a:rPr lang="en-US" sz="1600" dirty="0" err="1">
                <a:latin typeface="Helvetica" pitchFamily="2" charset="0"/>
              </a:rPr>
              <a:t>impl</a:t>
            </a:r>
            <a:r>
              <a:rPr lang="en-US" sz="1600" dirty="0">
                <a:latin typeface="Helvetica" pitchFamily="2" charset="0"/>
              </a:rPr>
              <a:t> more nuanced</a:t>
            </a:r>
          </a:p>
        </p:txBody>
      </p:sp>
    </p:spTree>
    <p:extLst>
      <p:ext uri="{BB962C8B-B14F-4D97-AF65-F5344CB8AC3E}">
        <p14:creationId xmlns:p14="http://schemas.microsoft.com/office/powerpoint/2010/main" val="1373689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9" grpId="0"/>
      <p:bldP spid="65" grpId="0"/>
      <p:bldP spid="5" grpId="0" animBg="1"/>
      <p:bldP spid="7" grpId="0"/>
      <p:bldP spid="66" grpId="0"/>
      <p:bldP spid="68" grpId="0" animBg="1"/>
      <p:bldP spid="70" grpId="0"/>
      <p:bldP spid="8" grpId="0" animBg="1"/>
      <p:bldP spid="6" grpId="0" animBg="1"/>
      <p:bldP spid="9" grpId="0"/>
      <p:bldP spid="80" grpId="0"/>
      <p:bldP spid="81" grpId="0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68092-9180-7B4D-A084-4FDE66A6B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sliding windows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C917E-31B5-DE45-BD77-A0C38B54A3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113168" cy="4847891"/>
          </a:xfrm>
        </p:spPr>
        <p:txBody>
          <a:bodyPr>
            <a:normAutofit/>
          </a:bodyPr>
          <a:lstStyle/>
          <a:p>
            <a:r>
              <a:rPr lang="en-US" dirty="0"/>
              <a:t>Sender and receiver can keep several packets of in-flight data</a:t>
            </a:r>
          </a:p>
          <a:p>
            <a:pPr lvl="1"/>
            <a:r>
              <a:rPr lang="en-US" dirty="0"/>
              <a:t>Book-keep the sequence numbers using the window</a:t>
            </a:r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  <a:p>
            <a:r>
              <a:rPr lang="en-US" dirty="0"/>
              <a:t>Windows </a:t>
            </a:r>
            <a:r>
              <a:rPr lang="en-US" dirty="0">
                <a:solidFill>
                  <a:srgbClr val="C00000"/>
                </a:solidFill>
              </a:rPr>
              <a:t>slide forward</a:t>
            </a:r>
            <a:r>
              <a:rPr lang="en-US" dirty="0"/>
              <a:t> as packets are </a:t>
            </a:r>
            <a:r>
              <a:rPr lang="en-US" dirty="0" err="1"/>
              <a:t>ACKed</a:t>
            </a:r>
            <a:r>
              <a:rPr lang="en-US" dirty="0"/>
              <a:t> (at receiver) and ACKs are received (at sender)</a:t>
            </a:r>
          </a:p>
          <a:p>
            <a:endParaRPr lang="en-US" dirty="0"/>
          </a:p>
          <a:p>
            <a:r>
              <a:rPr lang="en-US" dirty="0"/>
              <a:t>Common case: Improve throughput by sending and </a:t>
            </a:r>
            <a:r>
              <a:rPr lang="en-US" dirty="0" err="1"/>
              <a:t>ACKing</a:t>
            </a:r>
            <a:r>
              <a:rPr lang="en-US" dirty="0"/>
              <a:t> more packets in the same duration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621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2E8CC8-7C7B-2A43-97B5-026A765CBB28}"/>
              </a:ext>
            </a:extLst>
          </p:cNvPr>
          <p:cNvSpPr txBox="1"/>
          <p:nvPr/>
        </p:nvSpPr>
        <p:spPr>
          <a:xfrm>
            <a:off x="697830" y="1407695"/>
            <a:ext cx="11057021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Helvetica" pitchFamily="2" charset="0"/>
              </a:rPr>
              <a:t>Pipelining makes reliable data transfer efficient.</a:t>
            </a:r>
          </a:p>
          <a:p>
            <a:pPr algn="ctr"/>
            <a:endParaRPr lang="en-US" sz="3800" dirty="0">
              <a:latin typeface="Helvetica" pitchFamily="2" charset="0"/>
            </a:endParaRPr>
          </a:p>
          <a:p>
            <a:pPr algn="ctr"/>
            <a:r>
              <a:rPr lang="en-US" sz="3800" dirty="0">
                <a:solidFill>
                  <a:srgbClr val="C00000"/>
                </a:solidFill>
                <a:latin typeface="Helvetica" pitchFamily="2" charset="0"/>
              </a:rPr>
              <a:t>However, pipelining also makes it more complex.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60CAAD8-7FC7-6B45-B3A1-6244BA741755}"/>
              </a:ext>
            </a:extLst>
          </p:cNvPr>
          <p:cNvSpPr txBox="1"/>
          <p:nvPr/>
        </p:nvSpPr>
        <p:spPr>
          <a:xfrm>
            <a:off x="3838075" y="4496198"/>
            <a:ext cx="41027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Helvetica" pitchFamily="2" charset="0"/>
              </a:rPr>
              <a:t>Which packets were successfully delivered?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6D161D-2106-7243-9A41-8CE2364150B5}"/>
              </a:ext>
            </a:extLst>
          </p:cNvPr>
          <p:cNvSpPr txBox="1"/>
          <p:nvPr/>
        </p:nvSpPr>
        <p:spPr>
          <a:xfrm>
            <a:off x="7527760" y="5293894"/>
            <a:ext cx="41027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Helvetica" pitchFamily="2" charset="0"/>
              </a:rPr>
              <a:t>Which packets should the sender retransmit?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C409C0-48EB-6546-BBEC-8C8364FD2685}"/>
              </a:ext>
            </a:extLst>
          </p:cNvPr>
          <p:cNvSpPr txBox="1"/>
          <p:nvPr/>
        </p:nvSpPr>
        <p:spPr>
          <a:xfrm>
            <a:off x="826170" y="3542091"/>
            <a:ext cx="41027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Helvetica" pitchFamily="2" charset="0"/>
              </a:rPr>
              <a:t>Which packets are currently in flight?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F246167-4A27-C347-85EE-33748D316462}"/>
              </a:ext>
            </a:extLst>
          </p:cNvPr>
          <p:cNvSpPr/>
          <p:nvPr/>
        </p:nvSpPr>
        <p:spPr>
          <a:xfrm>
            <a:off x="3838075" y="4253585"/>
            <a:ext cx="4311316" cy="1492701"/>
          </a:xfrm>
          <a:prstGeom prst="ellipse">
            <a:avLst/>
          </a:prstGeom>
          <a:solidFill>
            <a:schemeClr val="accent4">
              <a:lumMod val="40000"/>
              <a:lumOff val="60000"/>
              <a:alpha val="54391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41EA4EB-F913-2141-B2C8-3C0A774D253B}"/>
              </a:ext>
            </a:extLst>
          </p:cNvPr>
          <p:cNvSpPr/>
          <p:nvPr/>
        </p:nvSpPr>
        <p:spPr>
          <a:xfrm>
            <a:off x="7527760" y="5049258"/>
            <a:ext cx="4311316" cy="1492701"/>
          </a:xfrm>
          <a:prstGeom prst="ellipse">
            <a:avLst/>
          </a:prstGeom>
          <a:solidFill>
            <a:schemeClr val="accent4">
              <a:lumMod val="40000"/>
              <a:lumOff val="60000"/>
              <a:alpha val="54391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510DA05-2249-C043-863D-90FFE33CB054}"/>
              </a:ext>
            </a:extLst>
          </p:cNvPr>
          <p:cNvSpPr/>
          <p:nvPr/>
        </p:nvSpPr>
        <p:spPr>
          <a:xfrm>
            <a:off x="826170" y="3272793"/>
            <a:ext cx="4311316" cy="1492701"/>
          </a:xfrm>
          <a:prstGeom prst="ellipse">
            <a:avLst/>
          </a:prstGeom>
          <a:solidFill>
            <a:schemeClr val="accent4">
              <a:lumMod val="40000"/>
              <a:lumOff val="60000"/>
              <a:alpha val="54391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424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C73E8-B82E-A849-90C9-18DBD3A8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packets to retransmit?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FB1B44-65CD-174C-B251-D8ABF01635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9661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EB9A9-6180-3C4E-A181-5A0CE2929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Pipelined Reliability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87A4B-7EF3-2A49-853C-811EFF9AD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137" y="1825624"/>
            <a:ext cx="7999044" cy="4968849"/>
          </a:xfrm>
        </p:spPr>
        <p:txBody>
          <a:bodyPr>
            <a:normAutofit/>
          </a:bodyPr>
          <a:lstStyle/>
          <a:p>
            <a:r>
              <a:rPr lang="en-US" dirty="0"/>
              <a:t>If there are N packets in flight, throughput improves by N times relative to stop-and-wait.</a:t>
            </a:r>
          </a:p>
          <a:p>
            <a:pPr lvl="1"/>
            <a:r>
              <a:rPr lang="en-US" dirty="0"/>
              <a:t>Stop and wait: send 1 packet per RTT</a:t>
            </a:r>
          </a:p>
          <a:p>
            <a:pPr lvl="1"/>
            <a:r>
              <a:rPr lang="en-US" dirty="0"/>
              <a:t>Pipelined: send N packets per RTT</a:t>
            </a:r>
          </a:p>
          <a:p>
            <a:endParaRPr lang="en-US" dirty="0"/>
          </a:p>
          <a:p>
            <a:r>
              <a:rPr lang="en-US" dirty="0"/>
              <a:t>Q1: how should sender efficiently identify which </a:t>
            </a:r>
            <a:r>
              <a:rPr lang="en-US" dirty="0" err="1"/>
              <a:t>pkts</a:t>
            </a:r>
            <a:r>
              <a:rPr lang="en-US" dirty="0"/>
              <a:t> were </a:t>
            </a:r>
            <a:r>
              <a:rPr lang="en-US"/>
              <a:t>dropped and (</a:t>
            </a:r>
            <a:r>
              <a:rPr lang="en-US" dirty="0"/>
              <a:t>hence) retransmitted?</a:t>
            </a:r>
          </a:p>
          <a:p>
            <a:endParaRPr lang="en-US" dirty="0"/>
          </a:p>
          <a:p>
            <a:r>
              <a:rPr lang="en-US" dirty="0"/>
              <a:t>Q2: how much data to keep in flight (i.e., what is N?) to reduce drops/retransmits?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C4EAAB7-DDE7-A243-BF6B-48346E357D2E}"/>
              </a:ext>
            </a:extLst>
          </p:cNvPr>
          <p:cNvCxnSpPr/>
          <p:nvPr/>
        </p:nvCxnSpPr>
        <p:spPr>
          <a:xfrm>
            <a:off x="8670235" y="2225872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803B6A6-6C62-424E-BAB6-C2E04F03DD3E}"/>
              </a:ext>
            </a:extLst>
          </p:cNvPr>
          <p:cNvCxnSpPr/>
          <p:nvPr/>
        </p:nvCxnSpPr>
        <p:spPr>
          <a:xfrm>
            <a:off x="11579087" y="2225872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A32C0F7-A172-B347-9698-CA979B4E0D1B}"/>
              </a:ext>
            </a:extLst>
          </p:cNvPr>
          <p:cNvCxnSpPr>
            <a:cxnSpLocks/>
          </p:cNvCxnSpPr>
          <p:nvPr/>
        </p:nvCxnSpPr>
        <p:spPr>
          <a:xfrm>
            <a:off x="8842514" y="2464411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FB20427-17FC-A74A-A8FF-69043B8EF395}"/>
              </a:ext>
            </a:extLst>
          </p:cNvPr>
          <p:cNvSpPr txBox="1"/>
          <p:nvPr/>
        </p:nvSpPr>
        <p:spPr>
          <a:xfrm>
            <a:off x="8555109" y="1726318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18AAA60-0783-0844-BDB4-13AFF8AB8F06}"/>
              </a:ext>
            </a:extLst>
          </p:cNvPr>
          <p:cNvSpPr txBox="1"/>
          <p:nvPr/>
        </p:nvSpPr>
        <p:spPr>
          <a:xfrm>
            <a:off x="10312193" y="1690688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C644423-2999-2C4F-8C91-AA63548F8C3B}"/>
              </a:ext>
            </a:extLst>
          </p:cNvPr>
          <p:cNvCxnSpPr>
            <a:cxnSpLocks/>
          </p:cNvCxnSpPr>
          <p:nvPr/>
        </p:nvCxnSpPr>
        <p:spPr>
          <a:xfrm flipH="1">
            <a:off x="8767376" y="3199761"/>
            <a:ext cx="2604646" cy="153936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6C90892-C525-EF47-89DE-13C9269E0BE3}"/>
              </a:ext>
            </a:extLst>
          </p:cNvPr>
          <p:cNvCxnSpPr/>
          <p:nvPr/>
        </p:nvCxnSpPr>
        <p:spPr>
          <a:xfrm>
            <a:off x="8780742" y="5609770"/>
            <a:ext cx="2605705" cy="0"/>
          </a:xfrm>
          <a:prstGeom prst="line">
            <a:avLst/>
          </a:prstGeom>
          <a:ln w="508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9034E9B-9AAF-0148-B49B-82CD700E017B}"/>
              </a:ext>
            </a:extLst>
          </p:cNvPr>
          <p:cNvCxnSpPr/>
          <p:nvPr/>
        </p:nvCxnSpPr>
        <p:spPr>
          <a:xfrm>
            <a:off x="8817668" y="2353569"/>
            <a:ext cx="2605705" cy="0"/>
          </a:xfrm>
          <a:prstGeom prst="line">
            <a:avLst/>
          </a:prstGeom>
          <a:ln w="508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75EF565-469E-304A-B51D-782D278ED1F2}"/>
              </a:ext>
            </a:extLst>
          </p:cNvPr>
          <p:cNvCxnSpPr>
            <a:cxnSpLocks/>
          </p:cNvCxnSpPr>
          <p:nvPr/>
        </p:nvCxnSpPr>
        <p:spPr>
          <a:xfrm>
            <a:off x="8842514" y="2501219"/>
            <a:ext cx="0" cy="1977250"/>
          </a:xfrm>
          <a:prstGeom prst="straightConnector1">
            <a:avLst/>
          </a:prstGeom>
          <a:ln w="50800">
            <a:solidFill>
              <a:schemeClr val="bg1">
                <a:lumMod val="75000"/>
              </a:schemeClr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34F0C46E-11B0-AB4F-AD35-B1F20712236C}"/>
              </a:ext>
            </a:extLst>
          </p:cNvPr>
          <p:cNvSpPr txBox="1"/>
          <p:nvPr/>
        </p:nvSpPr>
        <p:spPr>
          <a:xfrm rot="5400000">
            <a:off x="8613356" y="3588826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Helvetica" pitchFamily="2" charset="0"/>
              </a:rPr>
              <a:t>RTT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E3FDB37-ED29-3A41-B6B5-1B5E0D6C3299}"/>
              </a:ext>
            </a:extLst>
          </p:cNvPr>
          <p:cNvCxnSpPr>
            <a:cxnSpLocks/>
          </p:cNvCxnSpPr>
          <p:nvPr/>
        </p:nvCxnSpPr>
        <p:spPr>
          <a:xfrm>
            <a:off x="8854911" y="4533304"/>
            <a:ext cx="2602145" cy="116178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76EBF24-B3D3-F34B-B072-2D722F4161D9}"/>
              </a:ext>
            </a:extLst>
          </p:cNvPr>
          <p:cNvCxnSpPr>
            <a:cxnSpLocks/>
          </p:cNvCxnSpPr>
          <p:nvPr/>
        </p:nvCxnSpPr>
        <p:spPr>
          <a:xfrm>
            <a:off x="8825379" y="2669926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77925A3C-B3FC-584C-8044-E2D704C68FEC}"/>
              </a:ext>
            </a:extLst>
          </p:cNvPr>
          <p:cNvCxnSpPr>
            <a:cxnSpLocks/>
          </p:cNvCxnSpPr>
          <p:nvPr/>
        </p:nvCxnSpPr>
        <p:spPr>
          <a:xfrm>
            <a:off x="8793164" y="2915101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3B8FA421-0E72-C14A-B5F6-6C772BA20F77}"/>
              </a:ext>
            </a:extLst>
          </p:cNvPr>
          <p:cNvCxnSpPr>
            <a:cxnSpLocks/>
          </p:cNvCxnSpPr>
          <p:nvPr/>
        </p:nvCxnSpPr>
        <p:spPr>
          <a:xfrm>
            <a:off x="8825379" y="3160985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F8E9DFBB-AA37-C745-B469-ACC72CAD98AF}"/>
              </a:ext>
            </a:extLst>
          </p:cNvPr>
          <p:cNvCxnSpPr>
            <a:cxnSpLocks/>
          </p:cNvCxnSpPr>
          <p:nvPr/>
        </p:nvCxnSpPr>
        <p:spPr>
          <a:xfrm flipH="1">
            <a:off x="8749154" y="2993940"/>
            <a:ext cx="2604646" cy="153936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48F2C85-7064-9D45-9C82-90DB777A4488}"/>
              </a:ext>
            </a:extLst>
          </p:cNvPr>
          <p:cNvCxnSpPr>
            <a:cxnSpLocks/>
          </p:cNvCxnSpPr>
          <p:nvPr/>
        </p:nvCxnSpPr>
        <p:spPr>
          <a:xfrm flipH="1">
            <a:off x="8769377" y="3452324"/>
            <a:ext cx="2604646" cy="153936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72BA8E08-F5FE-744C-A22E-A3966B509398}"/>
              </a:ext>
            </a:extLst>
          </p:cNvPr>
          <p:cNvCxnSpPr>
            <a:cxnSpLocks/>
          </p:cNvCxnSpPr>
          <p:nvPr/>
        </p:nvCxnSpPr>
        <p:spPr>
          <a:xfrm flipH="1">
            <a:off x="8789766" y="3737093"/>
            <a:ext cx="2604646" cy="153936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 descr="A picture containing cup, coffee, next, bin&#10;&#10;Description automatically generated">
            <a:extLst>
              <a:ext uri="{FF2B5EF4-FFF2-40B4-BE49-F238E27FC236}">
                <a16:creationId xmlns:a16="http://schemas.microsoft.com/office/drawing/2014/main" id="{A7AF5D60-0F4E-A54B-AC5D-C26258F920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0915" y="5330109"/>
            <a:ext cx="1464365" cy="1464365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7BB0EE62-C21C-1E4C-B40D-C906FFF0F025}"/>
              </a:ext>
            </a:extLst>
          </p:cNvPr>
          <p:cNvSpPr txBox="1"/>
          <p:nvPr/>
        </p:nvSpPr>
        <p:spPr>
          <a:xfrm>
            <a:off x="8688687" y="5695089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</a:rPr>
              <a:t>RTO</a:t>
            </a:r>
          </a:p>
        </p:txBody>
      </p:sp>
    </p:spTree>
    <p:extLst>
      <p:ext uri="{BB962C8B-B14F-4D97-AF65-F5344CB8AC3E}">
        <p14:creationId xmlns:p14="http://schemas.microsoft.com/office/powerpoint/2010/main" val="51178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EB9A9-6180-3C4E-A181-5A0CE2929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identify dropped packets?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87A4B-7EF3-2A49-853C-811EFF9AD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7176"/>
            <a:ext cx="7194318" cy="520082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Suppose 4 packets sent, but 1 dropped. How does sender know which one(s) dropped?</a:t>
            </a:r>
          </a:p>
          <a:p>
            <a:endParaRPr lang="en-US" dirty="0"/>
          </a:p>
          <a:p>
            <a:r>
              <a:rPr lang="en-US" dirty="0"/>
              <a:t>Recall: Receiver writes </a:t>
            </a:r>
            <a:r>
              <a:rPr lang="en-US" dirty="0">
                <a:solidFill>
                  <a:srgbClr val="C00000"/>
                </a:solidFill>
              </a:rPr>
              <a:t>sequence numbers </a:t>
            </a:r>
            <a:r>
              <a:rPr lang="en-US" dirty="0"/>
              <a:t>on the ACK indicating successful reception</a:t>
            </a:r>
          </a:p>
          <a:p>
            <a:r>
              <a:rPr lang="en-US" dirty="0"/>
              <a:t>Key idea: Sender can infer which data was received successfully using the ACK #s!</a:t>
            </a:r>
          </a:p>
          <a:p>
            <a:pPr lvl="1"/>
            <a:r>
              <a:rPr lang="en-US" dirty="0"/>
              <a:t>Hence, sender can know which data to retransmit</a:t>
            </a:r>
          </a:p>
          <a:p>
            <a:pPr lvl="1"/>
            <a:endParaRPr lang="en-US" dirty="0"/>
          </a:p>
          <a:p>
            <a:r>
              <a:rPr lang="en-US" dirty="0"/>
              <a:t>Q1: Should receivers ACK subsequent packets upon detecting data loss?</a:t>
            </a:r>
          </a:p>
          <a:p>
            <a:r>
              <a:rPr lang="en-US" dirty="0"/>
              <a:t>Q2: If so, what sequence number should receiver put on the ACK?</a:t>
            </a:r>
          </a:p>
          <a:p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C4EAAB7-DDE7-A243-BF6B-48346E357D2E}"/>
              </a:ext>
            </a:extLst>
          </p:cNvPr>
          <p:cNvCxnSpPr/>
          <p:nvPr/>
        </p:nvCxnSpPr>
        <p:spPr>
          <a:xfrm>
            <a:off x="8670235" y="2225872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803B6A6-6C62-424E-BAB6-C2E04F03DD3E}"/>
              </a:ext>
            </a:extLst>
          </p:cNvPr>
          <p:cNvCxnSpPr/>
          <p:nvPr/>
        </p:nvCxnSpPr>
        <p:spPr>
          <a:xfrm>
            <a:off x="11579087" y="2225872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A32C0F7-A172-B347-9698-CA979B4E0D1B}"/>
              </a:ext>
            </a:extLst>
          </p:cNvPr>
          <p:cNvCxnSpPr>
            <a:cxnSpLocks/>
          </p:cNvCxnSpPr>
          <p:nvPr/>
        </p:nvCxnSpPr>
        <p:spPr>
          <a:xfrm>
            <a:off x="8842514" y="2464411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FB20427-17FC-A74A-A8FF-69043B8EF395}"/>
              </a:ext>
            </a:extLst>
          </p:cNvPr>
          <p:cNvSpPr txBox="1"/>
          <p:nvPr/>
        </p:nvSpPr>
        <p:spPr>
          <a:xfrm>
            <a:off x="8555109" y="1726318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18AAA60-0783-0844-BDB4-13AFF8AB8F06}"/>
              </a:ext>
            </a:extLst>
          </p:cNvPr>
          <p:cNvSpPr txBox="1"/>
          <p:nvPr/>
        </p:nvSpPr>
        <p:spPr>
          <a:xfrm>
            <a:off x="10312193" y="1690688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C644423-2999-2C4F-8C91-AA63548F8C3B}"/>
              </a:ext>
            </a:extLst>
          </p:cNvPr>
          <p:cNvCxnSpPr>
            <a:cxnSpLocks/>
          </p:cNvCxnSpPr>
          <p:nvPr/>
        </p:nvCxnSpPr>
        <p:spPr>
          <a:xfrm flipH="1">
            <a:off x="8767376" y="3199761"/>
            <a:ext cx="2604646" cy="153936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6C90892-C525-EF47-89DE-13C9269E0BE3}"/>
              </a:ext>
            </a:extLst>
          </p:cNvPr>
          <p:cNvCxnSpPr/>
          <p:nvPr/>
        </p:nvCxnSpPr>
        <p:spPr>
          <a:xfrm>
            <a:off x="8780742" y="5609770"/>
            <a:ext cx="2605705" cy="0"/>
          </a:xfrm>
          <a:prstGeom prst="line">
            <a:avLst/>
          </a:prstGeom>
          <a:ln w="508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9034E9B-9AAF-0148-B49B-82CD700E017B}"/>
              </a:ext>
            </a:extLst>
          </p:cNvPr>
          <p:cNvCxnSpPr/>
          <p:nvPr/>
        </p:nvCxnSpPr>
        <p:spPr>
          <a:xfrm>
            <a:off x="8817668" y="2353569"/>
            <a:ext cx="2605705" cy="0"/>
          </a:xfrm>
          <a:prstGeom prst="line">
            <a:avLst/>
          </a:prstGeom>
          <a:ln w="508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75EF565-469E-304A-B51D-782D278ED1F2}"/>
              </a:ext>
            </a:extLst>
          </p:cNvPr>
          <p:cNvCxnSpPr>
            <a:cxnSpLocks/>
          </p:cNvCxnSpPr>
          <p:nvPr/>
        </p:nvCxnSpPr>
        <p:spPr>
          <a:xfrm>
            <a:off x="8842514" y="2501219"/>
            <a:ext cx="0" cy="1977250"/>
          </a:xfrm>
          <a:prstGeom prst="straightConnector1">
            <a:avLst/>
          </a:prstGeom>
          <a:ln w="50800">
            <a:solidFill>
              <a:schemeClr val="bg1">
                <a:lumMod val="75000"/>
              </a:schemeClr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34F0C46E-11B0-AB4F-AD35-B1F20712236C}"/>
              </a:ext>
            </a:extLst>
          </p:cNvPr>
          <p:cNvSpPr txBox="1"/>
          <p:nvPr/>
        </p:nvSpPr>
        <p:spPr>
          <a:xfrm rot="5400000">
            <a:off x="8613356" y="3588826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Helvetica" pitchFamily="2" charset="0"/>
              </a:rPr>
              <a:t>RTT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E3FDB37-ED29-3A41-B6B5-1B5E0D6C3299}"/>
              </a:ext>
            </a:extLst>
          </p:cNvPr>
          <p:cNvCxnSpPr>
            <a:cxnSpLocks/>
          </p:cNvCxnSpPr>
          <p:nvPr/>
        </p:nvCxnSpPr>
        <p:spPr>
          <a:xfrm>
            <a:off x="8854911" y="4533304"/>
            <a:ext cx="2602145" cy="116178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76EBF24-B3D3-F34B-B072-2D722F4161D9}"/>
              </a:ext>
            </a:extLst>
          </p:cNvPr>
          <p:cNvCxnSpPr>
            <a:cxnSpLocks/>
          </p:cNvCxnSpPr>
          <p:nvPr/>
        </p:nvCxnSpPr>
        <p:spPr>
          <a:xfrm>
            <a:off x="8825379" y="2669926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77925A3C-B3FC-584C-8044-E2D704C68FEC}"/>
              </a:ext>
            </a:extLst>
          </p:cNvPr>
          <p:cNvCxnSpPr>
            <a:cxnSpLocks/>
          </p:cNvCxnSpPr>
          <p:nvPr/>
        </p:nvCxnSpPr>
        <p:spPr>
          <a:xfrm>
            <a:off x="8793164" y="2915101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3B8FA421-0E72-C14A-B5F6-6C772BA20F77}"/>
              </a:ext>
            </a:extLst>
          </p:cNvPr>
          <p:cNvCxnSpPr>
            <a:cxnSpLocks/>
          </p:cNvCxnSpPr>
          <p:nvPr/>
        </p:nvCxnSpPr>
        <p:spPr>
          <a:xfrm>
            <a:off x="8825379" y="3160985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F8E9DFBB-AA37-C745-B469-ACC72CAD98AF}"/>
              </a:ext>
            </a:extLst>
          </p:cNvPr>
          <p:cNvCxnSpPr>
            <a:cxnSpLocks/>
          </p:cNvCxnSpPr>
          <p:nvPr/>
        </p:nvCxnSpPr>
        <p:spPr>
          <a:xfrm flipH="1">
            <a:off x="8749154" y="2993940"/>
            <a:ext cx="2604646" cy="153936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48F2C85-7064-9D45-9C82-90DB777A4488}"/>
              </a:ext>
            </a:extLst>
          </p:cNvPr>
          <p:cNvCxnSpPr>
            <a:cxnSpLocks/>
          </p:cNvCxnSpPr>
          <p:nvPr/>
        </p:nvCxnSpPr>
        <p:spPr>
          <a:xfrm flipH="1">
            <a:off x="8769377" y="3452324"/>
            <a:ext cx="2604646" cy="153936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72BA8E08-F5FE-744C-A22E-A3966B509398}"/>
              </a:ext>
            </a:extLst>
          </p:cNvPr>
          <p:cNvCxnSpPr>
            <a:cxnSpLocks/>
          </p:cNvCxnSpPr>
          <p:nvPr/>
        </p:nvCxnSpPr>
        <p:spPr>
          <a:xfrm flipH="1">
            <a:off x="8789766" y="3737093"/>
            <a:ext cx="2604646" cy="153936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 57">
            <a:extLst>
              <a:ext uri="{FF2B5EF4-FFF2-40B4-BE49-F238E27FC236}">
                <a16:creationId xmlns:a16="http://schemas.microsoft.com/office/drawing/2014/main" id="{D6A7CF9E-9C8B-DD49-BAC1-040196A87B28}"/>
              </a:ext>
            </a:extLst>
          </p:cNvPr>
          <p:cNvGrpSpPr/>
          <p:nvPr/>
        </p:nvGrpSpPr>
        <p:grpSpPr>
          <a:xfrm>
            <a:off x="10169873" y="3951511"/>
            <a:ext cx="453882" cy="281889"/>
            <a:chOff x="9342783" y="1192696"/>
            <a:chExt cx="2011017" cy="1019419"/>
          </a:xfrm>
        </p:grpSpPr>
        <p:sp>
          <p:nvSpPr>
            <p:cNvPr id="59" name="Rounded Rectangle 58">
              <a:extLst>
                <a:ext uri="{FF2B5EF4-FFF2-40B4-BE49-F238E27FC236}">
                  <a16:creationId xmlns:a16="http://schemas.microsoft.com/office/drawing/2014/main" id="{A3C29592-AED9-6E4A-A7D7-1890139C8F77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2246E8BA-84A2-D847-AB2B-9DAB5D09B0B9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87AE4E51-035D-9244-824F-2DB8D62AA05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2" name="Picture 61" descr="A picture containing cup, coffee, next, bin&#10;&#10;Description automatically generated">
            <a:extLst>
              <a:ext uri="{FF2B5EF4-FFF2-40B4-BE49-F238E27FC236}">
                <a16:creationId xmlns:a16="http://schemas.microsoft.com/office/drawing/2014/main" id="{A7AF5D60-0F4E-A54B-AC5D-C26258F920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0915" y="5330109"/>
            <a:ext cx="1464365" cy="1464365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7BB0EE62-C21C-1E4C-B40D-C906FFF0F025}"/>
              </a:ext>
            </a:extLst>
          </p:cNvPr>
          <p:cNvSpPr txBox="1"/>
          <p:nvPr/>
        </p:nvSpPr>
        <p:spPr>
          <a:xfrm>
            <a:off x="8688687" y="5695089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</a:rPr>
              <a:t>RTO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9C69D9-8D1F-0449-AB12-9D48A8FA4577}"/>
              </a:ext>
            </a:extLst>
          </p:cNvPr>
          <p:cNvSpPr txBox="1"/>
          <p:nvPr/>
        </p:nvSpPr>
        <p:spPr>
          <a:xfrm>
            <a:off x="10254030" y="4310048"/>
            <a:ext cx="14026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Should this ACK exist ???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BA3E74D-ACE4-FB4A-B89C-837D5809172C}"/>
              </a:ext>
            </a:extLst>
          </p:cNvPr>
          <p:cNvGrpSpPr/>
          <p:nvPr/>
        </p:nvGrpSpPr>
        <p:grpSpPr>
          <a:xfrm>
            <a:off x="9661897" y="2525814"/>
            <a:ext cx="1128788" cy="940319"/>
            <a:chOff x="9661897" y="2525814"/>
            <a:chExt cx="1128788" cy="940319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53AE976-FD3A-D74B-8A86-96D3AE63A5E5}"/>
                </a:ext>
              </a:extLst>
            </p:cNvPr>
            <p:cNvSpPr txBox="1"/>
            <p:nvPr/>
          </p:nvSpPr>
          <p:spPr>
            <a:xfrm rot="716124">
              <a:off x="9833699" y="2525814"/>
              <a:ext cx="9569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200" dirty="0">
                  <a:latin typeface="Helvetica" pitchFamily="2" charset="0"/>
                </a:rPr>
                <a:t>SEQ 1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3AD01CF8-91D4-6D4F-9C89-E3D60108B4BF}"/>
                </a:ext>
              </a:extLst>
            </p:cNvPr>
            <p:cNvSpPr txBox="1"/>
            <p:nvPr/>
          </p:nvSpPr>
          <p:spPr>
            <a:xfrm rot="850066">
              <a:off x="9775537" y="2741721"/>
              <a:ext cx="9569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200" dirty="0">
                  <a:latin typeface="Helvetica" pitchFamily="2" charset="0"/>
                </a:rPr>
                <a:t>SEQ 2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5C2EB038-149F-0E4A-8CE6-AEA486CF4E32}"/>
                </a:ext>
              </a:extLst>
            </p:cNvPr>
            <p:cNvSpPr txBox="1"/>
            <p:nvPr/>
          </p:nvSpPr>
          <p:spPr>
            <a:xfrm rot="716124">
              <a:off x="9720059" y="2973227"/>
              <a:ext cx="9569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200" dirty="0">
                  <a:latin typeface="Helvetica" pitchFamily="2" charset="0"/>
                </a:rPr>
                <a:t>SEQ 3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D4AE3680-04DA-5847-87FB-82B7F33D52C7}"/>
                </a:ext>
              </a:extLst>
            </p:cNvPr>
            <p:cNvSpPr txBox="1"/>
            <p:nvPr/>
          </p:nvSpPr>
          <p:spPr>
            <a:xfrm rot="850066">
              <a:off x="9661897" y="3189134"/>
              <a:ext cx="9569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200" dirty="0">
                  <a:latin typeface="Helvetica" pitchFamily="2" charset="0"/>
                </a:rPr>
                <a:t>SEQ 4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020F111-8861-354A-9DBD-4AB943A859C6}"/>
              </a:ext>
            </a:extLst>
          </p:cNvPr>
          <p:cNvGrpSpPr/>
          <p:nvPr/>
        </p:nvGrpSpPr>
        <p:grpSpPr>
          <a:xfrm>
            <a:off x="9448714" y="3576073"/>
            <a:ext cx="1011347" cy="503212"/>
            <a:chOff x="9448714" y="3576073"/>
            <a:chExt cx="1011347" cy="503212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C0FADF19-7384-C844-A17E-30366BE22747}"/>
                </a:ext>
              </a:extLst>
            </p:cNvPr>
            <p:cNvSpPr txBox="1"/>
            <p:nvPr/>
          </p:nvSpPr>
          <p:spPr>
            <a:xfrm rot="19978907">
              <a:off x="9448714" y="3576073"/>
              <a:ext cx="9569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200" dirty="0">
                  <a:latin typeface="Helvetica" pitchFamily="2" charset="0"/>
                </a:rPr>
                <a:t>ACK 2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CD7EAEF-E960-6E47-A979-1EEE88D5B36A}"/>
                </a:ext>
              </a:extLst>
            </p:cNvPr>
            <p:cNvSpPr txBox="1"/>
            <p:nvPr/>
          </p:nvSpPr>
          <p:spPr>
            <a:xfrm rot="20112849">
              <a:off x="9503075" y="3802286"/>
              <a:ext cx="9569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200" dirty="0">
                  <a:latin typeface="Helvetica" pitchFamily="2" charset="0"/>
                </a:rPr>
                <a:t>ACK 3</a:t>
              </a:r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9B7DCD01-4249-2541-A76F-C91C8333CF4C}"/>
              </a:ext>
            </a:extLst>
          </p:cNvPr>
          <p:cNvSpPr txBox="1"/>
          <p:nvPr/>
        </p:nvSpPr>
        <p:spPr>
          <a:xfrm rot="20112849">
            <a:off x="9691380" y="4525789"/>
            <a:ext cx="956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>
                <a:solidFill>
                  <a:srgbClr val="C00000"/>
                </a:solidFill>
                <a:latin typeface="Helvetica" pitchFamily="2" charset="0"/>
              </a:rPr>
              <a:t>ACK ??</a:t>
            </a:r>
          </a:p>
        </p:txBody>
      </p:sp>
    </p:spTree>
    <p:extLst>
      <p:ext uri="{BB962C8B-B14F-4D97-AF65-F5344CB8AC3E}">
        <p14:creationId xmlns:p14="http://schemas.microsoft.com/office/powerpoint/2010/main" val="2966623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94 0.00602 C -0.02213 0.00463 -0.03932 0.00347 -0.04622 0.03495 C -0.05312 0.06643 -0.0496 0.13102 -0.04622 0.1956 " pathEditMode="relative" ptsTypes="AAA">
                                      <p:cBhvr>
                                        <p:cTn id="11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B90000"/>
                                      </p:to>
                                    </p:animClr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CD5A0-4592-C448-9242-D4C3CD078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Receiver strategies upon packet loss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AE53AD5-D9AF-5A4D-9DF4-5AE12AF77C39}"/>
              </a:ext>
            </a:extLst>
          </p:cNvPr>
          <p:cNvCxnSpPr/>
          <p:nvPr/>
        </p:nvCxnSpPr>
        <p:spPr>
          <a:xfrm>
            <a:off x="8670235" y="2225872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14EB4E6-7F69-454D-A2CA-1038857F3CF9}"/>
              </a:ext>
            </a:extLst>
          </p:cNvPr>
          <p:cNvCxnSpPr/>
          <p:nvPr/>
        </p:nvCxnSpPr>
        <p:spPr>
          <a:xfrm>
            <a:off x="11579087" y="2225872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5B5FCCA-2E99-5648-B7FD-0E3C1DC6AAC4}"/>
              </a:ext>
            </a:extLst>
          </p:cNvPr>
          <p:cNvCxnSpPr>
            <a:cxnSpLocks/>
          </p:cNvCxnSpPr>
          <p:nvPr/>
        </p:nvCxnSpPr>
        <p:spPr>
          <a:xfrm>
            <a:off x="8842514" y="2464411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237EBC31-CDC2-F241-9E7F-413A9B9A43A2}"/>
              </a:ext>
            </a:extLst>
          </p:cNvPr>
          <p:cNvSpPr txBox="1"/>
          <p:nvPr/>
        </p:nvSpPr>
        <p:spPr>
          <a:xfrm>
            <a:off x="8555109" y="1726318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D74FE7-038A-CF41-9ED1-C140EE84A288}"/>
              </a:ext>
            </a:extLst>
          </p:cNvPr>
          <p:cNvSpPr txBox="1"/>
          <p:nvPr/>
        </p:nvSpPr>
        <p:spPr>
          <a:xfrm>
            <a:off x="10312193" y="1690688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D53A4F5-78D9-2941-A0A6-0A0FF4A8AD76}"/>
              </a:ext>
            </a:extLst>
          </p:cNvPr>
          <p:cNvCxnSpPr>
            <a:cxnSpLocks/>
          </p:cNvCxnSpPr>
          <p:nvPr/>
        </p:nvCxnSpPr>
        <p:spPr>
          <a:xfrm flipH="1">
            <a:off x="8767376" y="3199761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84F59EE-A194-7542-BC31-93AC4CB4573D}"/>
              </a:ext>
            </a:extLst>
          </p:cNvPr>
          <p:cNvCxnSpPr>
            <a:cxnSpLocks/>
          </p:cNvCxnSpPr>
          <p:nvPr/>
        </p:nvCxnSpPr>
        <p:spPr>
          <a:xfrm>
            <a:off x="8854911" y="4533304"/>
            <a:ext cx="2602145" cy="1161785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2D33A55-9C42-784B-9870-E3A94B01BCF3}"/>
              </a:ext>
            </a:extLst>
          </p:cNvPr>
          <p:cNvCxnSpPr>
            <a:cxnSpLocks/>
          </p:cNvCxnSpPr>
          <p:nvPr/>
        </p:nvCxnSpPr>
        <p:spPr>
          <a:xfrm>
            <a:off x="8825379" y="2669926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8E6DDAD-1D4B-3940-8783-25C4B81818E3}"/>
              </a:ext>
            </a:extLst>
          </p:cNvPr>
          <p:cNvCxnSpPr>
            <a:cxnSpLocks/>
          </p:cNvCxnSpPr>
          <p:nvPr/>
        </p:nvCxnSpPr>
        <p:spPr>
          <a:xfrm>
            <a:off x="8793164" y="2915101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D9B8F2B-A10F-964C-BEA2-C5AE25E06E2C}"/>
              </a:ext>
            </a:extLst>
          </p:cNvPr>
          <p:cNvCxnSpPr>
            <a:cxnSpLocks/>
          </p:cNvCxnSpPr>
          <p:nvPr/>
        </p:nvCxnSpPr>
        <p:spPr>
          <a:xfrm>
            <a:off x="8825379" y="3160985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CD00281-BF56-3444-8CB6-746F9F554D08}"/>
              </a:ext>
            </a:extLst>
          </p:cNvPr>
          <p:cNvCxnSpPr>
            <a:cxnSpLocks/>
          </p:cNvCxnSpPr>
          <p:nvPr/>
        </p:nvCxnSpPr>
        <p:spPr>
          <a:xfrm flipH="1">
            <a:off x="8749154" y="2993940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B55EE02-366F-7940-A1FD-D81D10072D0D}"/>
              </a:ext>
            </a:extLst>
          </p:cNvPr>
          <p:cNvCxnSpPr>
            <a:cxnSpLocks/>
          </p:cNvCxnSpPr>
          <p:nvPr/>
        </p:nvCxnSpPr>
        <p:spPr>
          <a:xfrm flipH="1">
            <a:off x="8769377" y="3452324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26B74F1-4D85-4844-A91A-AFBC29DE8A11}"/>
              </a:ext>
            </a:extLst>
          </p:cNvPr>
          <p:cNvCxnSpPr>
            <a:cxnSpLocks/>
          </p:cNvCxnSpPr>
          <p:nvPr/>
        </p:nvCxnSpPr>
        <p:spPr>
          <a:xfrm flipH="1">
            <a:off x="8789766" y="3737093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E44B28B8-B10A-304F-B513-ED77F0E12C7F}"/>
              </a:ext>
            </a:extLst>
          </p:cNvPr>
          <p:cNvSpPr txBox="1"/>
          <p:nvPr/>
        </p:nvSpPr>
        <p:spPr>
          <a:xfrm>
            <a:off x="9495529" y="2204945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572D54D-3470-6E40-9705-66E82A6CC996}"/>
              </a:ext>
            </a:extLst>
          </p:cNvPr>
          <p:cNvSpPr txBox="1"/>
          <p:nvPr/>
        </p:nvSpPr>
        <p:spPr>
          <a:xfrm>
            <a:off x="9700593" y="2504981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07BA71D-269B-3A40-A3A3-CB24E9BDE080}"/>
              </a:ext>
            </a:extLst>
          </p:cNvPr>
          <p:cNvSpPr txBox="1"/>
          <p:nvPr/>
        </p:nvSpPr>
        <p:spPr>
          <a:xfrm>
            <a:off x="9915028" y="2787949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0DDD64A-CCBA-4645-AF17-8C928AC1E4FC}"/>
              </a:ext>
            </a:extLst>
          </p:cNvPr>
          <p:cNvSpPr txBox="1"/>
          <p:nvPr/>
        </p:nvSpPr>
        <p:spPr>
          <a:xfrm>
            <a:off x="10141626" y="3086111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3A807FC-C0E5-704E-91BA-38052C079035}"/>
              </a:ext>
            </a:extLst>
          </p:cNvPr>
          <p:cNvSpPr txBox="1"/>
          <p:nvPr/>
        </p:nvSpPr>
        <p:spPr>
          <a:xfrm>
            <a:off x="10242162" y="4715350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5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2CE639D-B2DD-9148-9E23-E58E13E3FB4B}"/>
              </a:ext>
            </a:extLst>
          </p:cNvPr>
          <p:cNvCxnSpPr>
            <a:cxnSpLocks/>
          </p:cNvCxnSpPr>
          <p:nvPr/>
        </p:nvCxnSpPr>
        <p:spPr>
          <a:xfrm flipH="1">
            <a:off x="8789766" y="3737093"/>
            <a:ext cx="2604646" cy="1539364"/>
          </a:xfrm>
          <a:prstGeom prst="straightConnector1">
            <a:avLst/>
          </a:prstGeom>
          <a:ln w="50800"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>
            <a:extLst>
              <a:ext uri="{FF2B5EF4-FFF2-40B4-BE49-F238E27FC236}">
                <a16:creationId xmlns:a16="http://schemas.microsoft.com/office/drawing/2014/main" id="{78E2E387-00E2-DE42-A9BE-9FD9F10370FD}"/>
              </a:ext>
            </a:extLst>
          </p:cNvPr>
          <p:cNvGrpSpPr/>
          <p:nvPr/>
        </p:nvGrpSpPr>
        <p:grpSpPr>
          <a:xfrm>
            <a:off x="10169873" y="3951511"/>
            <a:ext cx="453882" cy="281889"/>
            <a:chOff x="9342783" y="1192696"/>
            <a:chExt cx="2011017" cy="1019419"/>
          </a:xfrm>
        </p:grpSpPr>
        <p:sp>
          <p:nvSpPr>
            <p:cNvPr id="37" name="Rounded Rectangle 36">
              <a:extLst>
                <a:ext uri="{FF2B5EF4-FFF2-40B4-BE49-F238E27FC236}">
                  <a16:creationId xmlns:a16="http://schemas.microsoft.com/office/drawing/2014/main" id="{CC14079A-35CB-464B-A3CF-1CE2E79181FB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D270E74-2011-A140-B570-A1AA06D24741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46B986E2-5AD9-9049-8D52-0A3EDC3CAC1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0" name="Picture 39" descr="A picture containing cup, coffee, next, bin&#10;&#10;Description automatically generated">
            <a:extLst>
              <a:ext uri="{FF2B5EF4-FFF2-40B4-BE49-F238E27FC236}">
                <a16:creationId xmlns:a16="http://schemas.microsoft.com/office/drawing/2014/main" id="{70BFB9E5-8731-D049-9058-8685BDE229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0915" y="5330109"/>
            <a:ext cx="1464365" cy="146436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BAAC499-4B0A-524E-9E79-0D24D83C277F}"/>
              </a:ext>
            </a:extLst>
          </p:cNvPr>
          <p:cNvSpPr txBox="1"/>
          <p:nvPr/>
        </p:nvSpPr>
        <p:spPr>
          <a:xfrm>
            <a:off x="2638058" y="1981761"/>
            <a:ext cx="4240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latin typeface="Helvetica" pitchFamily="2" charset="0"/>
              </a:rPr>
              <a:t>ACK pkts after a drop?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3B31DB7-15CE-1C48-86EC-255DD7706764}"/>
              </a:ext>
            </a:extLst>
          </p:cNvPr>
          <p:cNvSpPr txBox="1"/>
          <p:nvPr/>
        </p:nvSpPr>
        <p:spPr>
          <a:xfrm>
            <a:off x="892350" y="3265431"/>
            <a:ext cx="21248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Helvetica" pitchFamily="2" charset="0"/>
              </a:rPr>
              <a:t>Go-back-N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3131094-510D-B347-80DE-8A358DDE01C7}"/>
              </a:ext>
            </a:extLst>
          </p:cNvPr>
          <p:cNvSpPr txBox="1"/>
          <p:nvPr/>
        </p:nvSpPr>
        <p:spPr>
          <a:xfrm>
            <a:off x="4317193" y="3265431"/>
            <a:ext cx="37825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Helvetica" pitchFamily="2" charset="0"/>
              </a:rPr>
              <a:t>Selective Repeat</a:t>
            </a:r>
          </a:p>
          <a:p>
            <a:pPr algn="l"/>
            <a:r>
              <a:rPr lang="en-US" sz="2800" dirty="0">
                <a:latin typeface="Helvetica" pitchFamily="2" charset="0"/>
              </a:rPr>
              <a:t>What # on ACK?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0B423AF-531A-5B4B-A863-D385364AB0D4}"/>
              </a:ext>
            </a:extLst>
          </p:cNvPr>
          <p:cNvSpPr txBox="1"/>
          <p:nvPr/>
        </p:nvSpPr>
        <p:spPr>
          <a:xfrm>
            <a:off x="1301269" y="5284869"/>
            <a:ext cx="3431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Helvetica" pitchFamily="2" charset="0"/>
              </a:rPr>
              <a:t>Last seq# in order</a:t>
            </a:r>
          </a:p>
          <a:p>
            <a:pPr algn="ctr"/>
            <a:r>
              <a:rPr lang="en-US" sz="2800" dirty="0">
                <a:solidFill>
                  <a:srgbClr val="C00000"/>
                </a:solidFill>
                <a:latin typeface="Helvetica" pitchFamily="2" charset="0"/>
              </a:rPr>
              <a:t>Cumulative ACK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4B96D88-631A-A84A-9284-CF6F795AC053}"/>
              </a:ext>
            </a:extLst>
          </p:cNvPr>
          <p:cNvSpPr txBox="1"/>
          <p:nvPr/>
        </p:nvSpPr>
        <p:spPr>
          <a:xfrm>
            <a:off x="5442474" y="5176196"/>
            <a:ext cx="277176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Helvetica" pitchFamily="2" charset="0"/>
              </a:rPr>
              <a:t>Seq# </a:t>
            </a:r>
            <a:r>
              <a:rPr lang="en-US" sz="2800" i="1" dirty="0">
                <a:latin typeface="Helvetica" pitchFamily="2" charset="0"/>
              </a:rPr>
              <a:t>ranges</a:t>
            </a:r>
            <a:r>
              <a:rPr lang="en-US" sz="2800" dirty="0">
                <a:latin typeface="Helvetica" pitchFamily="2" charset="0"/>
              </a:rPr>
              <a:t> received so far</a:t>
            </a:r>
          </a:p>
          <a:p>
            <a:pPr algn="ctr"/>
            <a:r>
              <a:rPr lang="en-US" sz="2800" dirty="0">
                <a:solidFill>
                  <a:srgbClr val="C00000"/>
                </a:solidFill>
                <a:latin typeface="Helvetica" pitchFamily="2" charset="0"/>
              </a:rPr>
              <a:t>Selective ACK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A3036E7-27F5-AE49-806A-6F485043B845}"/>
              </a:ext>
            </a:extLst>
          </p:cNvPr>
          <p:cNvCxnSpPr>
            <a:cxnSpLocks/>
          </p:cNvCxnSpPr>
          <p:nvPr/>
        </p:nvCxnSpPr>
        <p:spPr>
          <a:xfrm flipH="1">
            <a:off x="2228850" y="2548542"/>
            <a:ext cx="671288" cy="716889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66528BAD-F93E-E24D-B065-C57110C312A3}"/>
              </a:ext>
            </a:extLst>
          </p:cNvPr>
          <p:cNvCxnSpPr>
            <a:cxnSpLocks/>
          </p:cNvCxnSpPr>
          <p:nvPr/>
        </p:nvCxnSpPr>
        <p:spPr>
          <a:xfrm>
            <a:off x="5796383" y="2588402"/>
            <a:ext cx="649873" cy="72154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1421ACF-4B83-7544-845D-D63C77C0061D}"/>
              </a:ext>
            </a:extLst>
          </p:cNvPr>
          <p:cNvCxnSpPr/>
          <p:nvPr/>
        </p:nvCxnSpPr>
        <p:spPr>
          <a:xfrm flipH="1">
            <a:off x="3677958" y="4274767"/>
            <a:ext cx="806923" cy="881166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4E4E6E0-DCB4-7140-943B-43EDA4192CCD}"/>
              </a:ext>
            </a:extLst>
          </p:cNvPr>
          <p:cNvCxnSpPr>
            <a:cxnSpLocks/>
          </p:cNvCxnSpPr>
          <p:nvPr/>
        </p:nvCxnSpPr>
        <p:spPr>
          <a:xfrm>
            <a:off x="6208452" y="4286514"/>
            <a:ext cx="649873" cy="72154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E3621363-5074-8C4C-A1D9-8F1E0065F8C4}"/>
              </a:ext>
            </a:extLst>
          </p:cNvPr>
          <p:cNvSpPr txBox="1"/>
          <p:nvPr/>
        </p:nvSpPr>
        <p:spPr>
          <a:xfrm>
            <a:off x="1713978" y="2624446"/>
            <a:ext cx="914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Helvetica" pitchFamily="2" charset="0"/>
              </a:rPr>
              <a:t>No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2B22EE0-0870-E24A-A49B-79010985D8E9}"/>
              </a:ext>
            </a:extLst>
          </p:cNvPr>
          <p:cNvSpPr txBox="1"/>
          <p:nvPr/>
        </p:nvSpPr>
        <p:spPr>
          <a:xfrm>
            <a:off x="6139311" y="2624446"/>
            <a:ext cx="914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Helvetica" pitchFamily="2" charset="0"/>
              </a:rPr>
              <a:t>Yes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48172BE-7D4E-BC4A-8D08-64AC5BE3D103}"/>
              </a:ext>
            </a:extLst>
          </p:cNvPr>
          <p:cNvSpPr txBox="1"/>
          <p:nvPr/>
        </p:nvSpPr>
        <p:spPr>
          <a:xfrm>
            <a:off x="4999554" y="6488668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elvetica" pitchFamily="2" charset="0"/>
              </a:rPr>
              <a:t>TCP’s default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E8A86A7-6F15-5D4D-BFCA-3DFE99919904}"/>
              </a:ext>
            </a:extLst>
          </p:cNvPr>
          <p:cNvSpPr/>
          <p:nvPr/>
        </p:nvSpPr>
        <p:spPr>
          <a:xfrm>
            <a:off x="5211476" y="4979988"/>
            <a:ext cx="3274083" cy="1878012"/>
          </a:xfrm>
          <a:prstGeom prst="ellipse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649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3" grpId="0"/>
      <p:bldP spid="44" grpId="0"/>
      <p:bldP spid="23" grpId="0"/>
      <p:bldP spid="48" grpId="0"/>
      <p:bldP spid="24" grpId="0"/>
      <p:bldP spid="2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38159-9F02-8C41-BDC9-7F04821A2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Sliding Window with Go Back 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5CFB33-25B3-6F4C-BBF0-DC34F03A9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en-US" altLang="en-US" dirty="0"/>
              <a:t>When the receiver notices missing data:</a:t>
            </a:r>
          </a:p>
          <a:p>
            <a:endParaRPr lang="en-US" altLang="en-US" dirty="0"/>
          </a:p>
          <a:p>
            <a:r>
              <a:rPr lang="en-US" altLang="en-US" dirty="0"/>
              <a:t>It simply </a:t>
            </a:r>
            <a:r>
              <a:rPr lang="en-US" altLang="en-US" dirty="0">
                <a:solidFill>
                  <a:srgbClr val="C00000"/>
                </a:solidFill>
              </a:rPr>
              <a:t>discards</a:t>
            </a:r>
            <a:r>
              <a:rPr lang="en-US" altLang="en-US" dirty="0"/>
              <a:t> all data with greater sequence numbers</a:t>
            </a:r>
          </a:p>
          <a:p>
            <a:pPr lvl="1"/>
            <a:r>
              <a:rPr lang="en-US" altLang="en-US" dirty="0"/>
              <a:t>i.e.: the receiver will send no further ACKs</a:t>
            </a:r>
          </a:p>
          <a:p>
            <a:endParaRPr lang="en-US" altLang="en-US" dirty="0"/>
          </a:p>
          <a:p>
            <a:r>
              <a:rPr lang="en-US" altLang="en-US" dirty="0"/>
              <a:t>The sender will eventually time out (RTO) and retransmit all the data in its sending window</a:t>
            </a:r>
          </a:p>
          <a:p>
            <a:endParaRPr lang="en-US" dirty="0"/>
          </a:p>
          <a:p>
            <a:r>
              <a:rPr lang="en-US" dirty="0"/>
              <a:t>Subtle: conceptually, </a:t>
            </a:r>
            <a:r>
              <a:rPr lang="en-US" dirty="0">
                <a:solidFill>
                  <a:srgbClr val="C00000"/>
                </a:solidFill>
              </a:rPr>
              <a:t>separate timer per byte </a:t>
            </a:r>
            <a:r>
              <a:rPr lang="en-US" dirty="0"/>
              <a:t>to infer RTO</a:t>
            </a:r>
          </a:p>
        </p:txBody>
      </p:sp>
    </p:spTree>
    <p:extLst>
      <p:ext uri="{BB962C8B-B14F-4D97-AF65-F5344CB8AC3E}">
        <p14:creationId xmlns:p14="http://schemas.microsoft.com/office/powerpoint/2010/main" val="996179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2686D-A806-694B-8059-DD4159DB0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Go back N</a:t>
            </a:r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34EA20A9-34F7-DB4B-B389-83C26536A3D5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2819400"/>
            <a:ext cx="3048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0FC7A19C-6DB8-354D-A622-E7A33938897E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3200" y="2820988"/>
            <a:ext cx="330200" cy="1446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6" name="Line 5">
            <a:extLst>
              <a:ext uri="{FF2B5EF4-FFF2-40B4-BE49-F238E27FC236}">
                <a16:creationId xmlns:a16="http://schemas.microsoft.com/office/drawing/2014/main" id="{7A8E500E-BCCB-5B44-B4FD-B0F085C2E98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62400" y="2819400"/>
            <a:ext cx="228600" cy="14287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C6445A40-540F-F64E-B618-96AF470FCB2D}"/>
              </a:ext>
            </a:extLst>
          </p:cNvPr>
          <p:cNvSpPr>
            <a:spLocks/>
          </p:cNvSpPr>
          <p:nvPr/>
        </p:nvSpPr>
        <p:spPr bwMode="auto">
          <a:xfrm>
            <a:off x="5943600" y="4524377"/>
            <a:ext cx="1123950" cy="227013"/>
          </a:xfrm>
          <a:custGeom>
            <a:avLst/>
            <a:gdLst>
              <a:gd name="T0" fmla="*/ 0 w 1307"/>
              <a:gd name="T1" fmla="*/ 0 h 143"/>
              <a:gd name="T2" fmla="*/ 2147483646 w 1307"/>
              <a:gd name="T3" fmla="*/ 2147483646 h 143"/>
              <a:gd name="T4" fmla="*/ 2147483646 w 1307"/>
              <a:gd name="T5" fmla="*/ 2147483646 h 143"/>
              <a:gd name="T6" fmla="*/ 2147483646 w 1307"/>
              <a:gd name="T7" fmla="*/ 2147483646 h 143"/>
              <a:gd name="T8" fmla="*/ 2147483646 w 1307"/>
              <a:gd name="T9" fmla="*/ 2147483646 h 143"/>
              <a:gd name="T10" fmla="*/ 2147483646 w 1307"/>
              <a:gd name="T11" fmla="*/ 2147483646 h 143"/>
              <a:gd name="T12" fmla="*/ 2147483646 w 1307"/>
              <a:gd name="T13" fmla="*/ 0 h 14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307" h="143">
                <a:moveTo>
                  <a:pt x="0" y="0"/>
                </a:moveTo>
                <a:lnTo>
                  <a:pt x="113" y="79"/>
                </a:lnTo>
                <a:lnTo>
                  <a:pt x="540" y="79"/>
                </a:lnTo>
                <a:lnTo>
                  <a:pt x="630" y="142"/>
                </a:lnTo>
                <a:lnTo>
                  <a:pt x="720" y="79"/>
                </a:lnTo>
                <a:lnTo>
                  <a:pt x="1193" y="79"/>
                </a:lnTo>
                <a:lnTo>
                  <a:pt x="1306" y="0"/>
                </a:lnTo>
              </a:path>
            </a:pathLst>
          </a:custGeom>
          <a:noFill/>
          <a:ln w="12700" cap="rnd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93190AF-4B5D-B145-88F4-E8B3A3AD47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5364" y="4770438"/>
            <a:ext cx="1473160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>
                <a:solidFill>
                  <a:srgbClr val="C00000"/>
                </a:solidFill>
                <a:latin typeface="Helvetica" pitchFamily="2" charset="0"/>
              </a:rPr>
              <a:t>Discarded by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>
                <a:solidFill>
                  <a:srgbClr val="C00000"/>
                </a:solidFill>
                <a:latin typeface="Helvetica" pitchFamily="2" charset="0"/>
              </a:rPr>
              <a:t>receiver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049B83D6-E2E2-FC40-BD5F-923EDDA0B186}"/>
              </a:ext>
            </a:extLst>
          </p:cNvPr>
          <p:cNvSpPr>
            <a:spLocks/>
          </p:cNvSpPr>
          <p:nvPr/>
        </p:nvSpPr>
        <p:spPr bwMode="auto">
          <a:xfrm>
            <a:off x="4267200" y="4572000"/>
            <a:ext cx="431800" cy="990600"/>
          </a:xfrm>
          <a:custGeom>
            <a:avLst/>
            <a:gdLst>
              <a:gd name="T0" fmla="*/ 0 w 272"/>
              <a:gd name="T1" fmla="*/ 2147483646 h 624"/>
              <a:gd name="T2" fmla="*/ 2147483646 w 272"/>
              <a:gd name="T3" fmla="*/ 2147483646 h 624"/>
              <a:gd name="T4" fmla="*/ 2147483646 w 272"/>
              <a:gd name="T5" fmla="*/ 2147483646 h 624"/>
              <a:gd name="T6" fmla="*/ 2147483646 w 272"/>
              <a:gd name="T7" fmla="*/ 0 h 6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72" h="624">
                <a:moveTo>
                  <a:pt x="0" y="623"/>
                </a:moveTo>
                <a:lnTo>
                  <a:pt x="137" y="199"/>
                </a:lnTo>
                <a:lnTo>
                  <a:pt x="171" y="305"/>
                </a:lnTo>
                <a:lnTo>
                  <a:pt x="271" y="0"/>
                </a:lnTo>
              </a:path>
            </a:pathLst>
          </a:custGeom>
          <a:noFill/>
          <a:ln w="12700" cap="rnd" cmpd="sng">
            <a:solidFill>
              <a:srgbClr val="C00000"/>
            </a:solidFill>
            <a:prstDash val="solid"/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5E4975-A294-9F4B-AD57-080B5B1F05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7947" y="5618165"/>
            <a:ext cx="1792157" cy="831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>
                <a:solidFill>
                  <a:srgbClr val="C00000"/>
                </a:solidFill>
                <a:latin typeface="Helvetica" pitchFamily="2" charset="0"/>
              </a:rPr>
              <a:t>Dropped packet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>
                <a:solidFill>
                  <a:srgbClr val="C00000"/>
                </a:solidFill>
                <a:latin typeface="Helvetica" pitchFamily="2" charset="0"/>
              </a:rPr>
              <a:t>(or) Packet with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>
                <a:solidFill>
                  <a:srgbClr val="C00000"/>
                </a:solidFill>
                <a:latin typeface="Helvetica" pitchFamily="2" charset="0"/>
              </a:rPr>
              <a:t>error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A127D9-80D3-924D-8B98-087F515A3B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0808" y="1905000"/>
            <a:ext cx="615040" cy="339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>
                <a:latin typeface="Helvetica" pitchFamily="2" charset="0"/>
              </a:rPr>
              <a:t>RTO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8529658-4A54-1F4F-AD68-16ED812AE90F}"/>
              </a:ext>
            </a:extLst>
          </p:cNvPr>
          <p:cNvSpPr>
            <a:spLocks noChangeArrowheads="1"/>
          </p:cNvSpPr>
          <p:nvPr/>
        </p:nvSpPr>
        <p:spPr bwMode="auto">
          <a:xfrm rot="16836050">
            <a:off x="3715246" y="3411139"/>
            <a:ext cx="554639" cy="24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Helvetica" pitchFamily="2" charset="0"/>
              </a:rPr>
              <a:t>ACK 1</a:t>
            </a:r>
          </a:p>
        </p:txBody>
      </p:sp>
      <p:sp>
        <p:nvSpPr>
          <p:cNvPr id="13" name="Line 12">
            <a:extLst>
              <a:ext uri="{FF2B5EF4-FFF2-40B4-BE49-F238E27FC236}">
                <a16:creationId xmlns:a16="http://schemas.microsoft.com/office/drawing/2014/main" id="{1D912FBF-3C87-B34E-A6CA-7A8B2978385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72288" y="5989638"/>
            <a:ext cx="21320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25E0A7F-0C05-D945-981C-FEE62958C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5077" y="5699125"/>
            <a:ext cx="658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Helvetica" pitchFamily="2" charset="0"/>
              </a:rPr>
              <a:t>Time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4941AD3-5D2A-C341-ACAF-E8F3D36416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471738"/>
            <a:ext cx="8715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Helvetica" pitchFamily="2" charset="0"/>
              </a:rPr>
              <a:t>Sender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E311A48-0039-2846-8902-A4688735D6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4175125"/>
            <a:ext cx="1030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Helvetica" pitchFamily="2" charset="0"/>
              </a:rPr>
              <a:t>Receiver</a:t>
            </a:r>
          </a:p>
        </p:txBody>
      </p:sp>
      <p:sp>
        <p:nvSpPr>
          <p:cNvPr id="17" name="Text Box 16">
            <a:extLst>
              <a:ext uri="{FF2B5EF4-FFF2-40B4-BE49-F238E27FC236}">
                <a16:creationId xmlns:a16="http://schemas.microsoft.com/office/drawing/2014/main" id="{CE437175-3DF9-804B-BA14-2ED6C55517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743202"/>
            <a:ext cx="1081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Helvetica" pitchFamily="2" charset="0"/>
              </a:rPr>
              <a:t>Maximum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Helvetica" pitchFamily="2" charset="0"/>
              </a:rPr>
              <a:t>window size = 8</a:t>
            </a:r>
          </a:p>
        </p:txBody>
      </p:sp>
      <p:sp>
        <p:nvSpPr>
          <p:cNvPr id="18" name="Text Box 17">
            <a:extLst>
              <a:ext uri="{FF2B5EF4-FFF2-40B4-BE49-F238E27FC236}">
                <a16:creationId xmlns:a16="http://schemas.microsoft.com/office/drawing/2014/main" id="{18E92D52-EDF5-424B-BD70-8728C1249A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4419602"/>
            <a:ext cx="1081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Helvetica" pitchFamily="2" charset="0"/>
              </a:rPr>
              <a:t>Maximum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Helvetica" pitchFamily="2" charset="0"/>
              </a:rPr>
              <a:t>window size = 8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FE6F049-CBA2-7341-890D-DB48CE3F9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2672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0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5668C2F-55A9-F645-B308-8074EBF32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5146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0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1F7EBA4-D0A5-0E4E-B4E2-FDCEB2C0F2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5146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1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26EE8FB-F6E3-AC4B-B5AC-A0E442DFD7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2672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1</a:t>
            </a:r>
          </a:p>
        </p:txBody>
      </p:sp>
      <p:sp>
        <p:nvSpPr>
          <p:cNvPr id="23" name="Line 22">
            <a:extLst>
              <a:ext uri="{FF2B5EF4-FFF2-40B4-BE49-F238E27FC236}">
                <a16:creationId xmlns:a16="http://schemas.microsoft.com/office/drawing/2014/main" id="{A7B97398-2748-DA48-ABF3-8A8F95DFCFE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2819400"/>
            <a:ext cx="228600" cy="14287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356C96E-4F48-2441-B97F-E23F0AAA99ED}"/>
              </a:ext>
            </a:extLst>
          </p:cNvPr>
          <p:cNvSpPr>
            <a:spLocks noChangeArrowheads="1"/>
          </p:cNvSpPr>
          <p:nvPr/>
        </p:nvSpPr>
        <p:spPr bwMode="auto">
          <a:xfrm rot="16836050">
            <a:off x="4096245" y="3410346"/>
            <a:ext cx="554639" cy="24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Helvetica" pitchFamily="2" charset="0"/>
              </a:rPr>
              <a:t>ACK 2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E68ADAE-E873-134C-BA0F-1A8E6162C6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5146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2</a:t>
            </a:r>
          </a:p>
        </p:txBody>
      </p:sp>
      <p:sp>
        <p:nvSpPr>
          <p:cNvPr id="26" name="Line 25">
            <a:extLst>
              <a:ext uri="{FF2B5EF4-FFF2-40B4-BE49-F238E27FC236}">
                <a16:creationId xmlns:a16="http://schemas.microsoft.com/office/drawing/2014/main" id="{0A78BD88-7520-C04A-8814-8BF498AB2FB9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2819400"/>
            <a:ext cx="3048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27" name="Text Box 26">
            <a:extLst>
              <a:ext uri="{FF2B5EF4-FFF2-40B4-BE49-F238E27FC236}">
                <a16:creationId xmlns:a16="http://schemas.microsoft.com/office/drawing/2014/main" id="{F38D0769-CD61-9D48-9C57-FF2100FB8C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267200"/>
            <a:ext cx="319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C00000"/>
                </a:solidFill>
                <a:latin typeface="Helvetica" pitchFamily="2" charset="0"/>
              </a:rPr>
              <a:t>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B13370A-8930-784C-8CD7-F37932C9D5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5146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3</a:t>
            </a:r>
          </a:p>
        </p:txBody>
      </p:sp>
      <p:sp>
        <p:nvSpPr>
          <p:cNvPr id="29" name="Line 28">
            <a:extLst>
              <a:ext uri="{FF2B5EF4-FFF2-40B4-BE49-F238E27FC236}">
                <a16:creationId xmlns:a16="http://schemas.microsoft.com/office/drawing/2014/main" id="{B0ACE27E-AD5E-DB43-A8C9-82396475AB91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2819400"/>
            <a:ext cx="3048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30" name="Text Box 29">
            <a:extLst>
              <a:ext uri="{FF2B5EF4-FFF2-40B4-BE49-F238E27FC236}">
                <a16:creationId xmlns:a16="http://schemas.microsoft.com/office/drawing/2014/main" id="{4B5AED11-2AEF-1A46-9599-6A7CD40AC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4267200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C00000"/>
                </a:solidFill>
                <a:latin typeface="Helvetica" pitchFamily="2" charset="0"/>
              </a:rPr>
              <a:t>D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9425BF5-E384-B942-9401-086D47824B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25146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4</a:t>
            </a:r>
          </a:p>
        </p:txBody>
      </p:sp>
      <p:sp>
        <p:nvSpPr>
          <p:cNvPr id="32" name="Line 31">
            <a:extLst>
              <a:ext uri="{FF2B5EF4-FFF2-40B4-BE49-F238E27FC236}">
                <a16:creationId xmlns:a16="http://schemas.microsoft.com/office/drawing/2014/main" id="{2287420C-3C4B-5641-9FEC-16B2C02AA6FB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2819400"/>
            <a:ext cx="3048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33" name="Text Box 32">
            <a:extLst>
              <a:ext uri="{FF2B5EF4-FFF2-40B4-BE49-F238E27FC236}">
                <a16:creationId xmlns:a16="http://schemas.microsoft.com/office/drawing/2014/main" id="{93784AA3-6FEE-FC43-BD91-9B7AA36CEB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4267200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C00000"/>
                </a:solidFill>
                <a:latin typeface="Helvetica" pitchFamily="2" charset="0"/>
              </a:rPr>
              <a:t>D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EA46D36-B68D-7449-9885-0CECE86F5F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5146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2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3E94BE6-D038-6C48-8F48-D1F7681EB2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25146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3</a:t>
            </a:r>
          </a:p>
        </p:txBody>
      </p:sp>
      <p:sp>
        <p:nvSpPr>
          <p:cNvPr id="36" name="Line 35">
            <a:extLst>
              <a:ext uri="{FF2B5EF4-FFF2-40B4-BE49-F238E27FC236}">
                <a16:creationId xmlns:a16="http://schemas.microsoft.com/office/drawing/2014/main" id="{2A1DF88A-9657-5740-A5AB-C7C80FD8712B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2819400"/>
            <a:ext cx="3048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3EDCB3E-7C37-ED4B-8670-1C55B3686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42672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2</a:t>
            </a:r>
          </a:p>
        </p:txBody>
      </p:sp>
      <p:sp>
        <p:nvSpPr>
          <p:cNvPr id="38" name="Line 37">
            <a:extLst>
              <a:ext uri="{FF2B5EF4-FFF2-40B4-BE49-F238E27FC236}">
                <a16:creationId xmlns:a16="http://schemas.microsoft.com/office/drawing/2014/main" id="{4E519DEC-6CE2-0042-AF62-F48B0CC5806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15200" y="2819400"/>
            <a:ext cx="228600" cy="14287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A7CB1A1-4967-A543-BADF-763CA1D9F984}"/>
              </a:ext>
            </a:extLst>
          </p:cNvPr>
          <p:cNvSpPr>
            <a:spLocks noChangeArrowheads="1"/>
          </p:cNvSpPr>
          <p:nvPr/>
        </p:nvSpPr>
        <p:spPr bwMode="auto">
          <a:xfrm rot="16836050">
            <a:off x="7068045" y="3410346"/>
            <a:ext cx="554639" cy="24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Helvetica" pitchFamily="2" charset="0"/>
              </a:rPr>
              <a:t>ACK 3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27CF14C-EAE6-F24F-A2B2-A4BDE77D5B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25146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4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ADFADAB-68D7-B041-937A-32129C784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25146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5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5D5CBB5-4B82-1B40-8515-432EFCB2F1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7800" y="25146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6</a:t>
            </a:r>
          </a:p>
        </p:txBody>
      </p:sp>
      <p:sp>
        <p:nvSpPr>
          <p:cNvPr id="43" name="Line 42">
            <a:extLst>
              <a:ext uri="{FF2B5EF4-FFF2-40B4-BE49-F238E27FC236}">
                <a16:creationId xmlns:a16="http://schemas.microsoft.com/office/drawing/2014/main" id="{9E235E62-CB76-AC4C-ACD1-09AA17DD6727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2819400"/>
            <a:ext cx="3048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572A8DB-EB17-8C4A-AFCE-968255F2F6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2672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3</a:t>
            </a:r>
          </a:p>
        </p:txBody>
      </p:sp>
      <p:sp>
        <p:nvSpPr>
          <p:cNvPr id="45" name="Line 44">
            <a:extLst>
              <a:ext uri="{FF2B5EF4-FFF2-40B4-BE49-F238E27FC236}">
                <a16:creationId xmlns:a16="http://schemas.microsoft.com/office/drawing/2014/main" id="{228E1E02-69E8-EE4A-81E9-22DC631404B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96200" y="2819400"/>
            <a:ext cx="228600" cy="14287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46" name="Line 45">
            <a:extLst>
              <a:ext uri="{FF2B5EF4-FFF2-40B4-BE49-F238E27FC236}">
                <a16:creationId xmlns:a16="http://schemas.microsoft.com/office/drawing/2014/main" id="{38A7E62F-21E3-C441-A997-A42C7C767877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2819400"/>
            <a:ext cx="3048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47" name="Line 46">
            <a:extLst>
              <a:ext uri="{FF2B5EF4-FFF2-40B4-BE49-F238E27FC236}">
                <a16:creationId xmlns:a16="http://schemas.microsoft.com/office/drawing/2014/main" id="{06C17A85-151B-224E-8C5F-00249521A80F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2819400"/>
            <a:ext cx="3048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E0616DF-5AEB-FD4F-BE8C-B3A06DC1CF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2672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4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1432C2F-B6B0-E347-8400-DF634D506A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42672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5</a:t>
            </a:r>
          </a:p>
        </p:txBody>
      </p:sp>
      <p:sp>
        <p:nvSpPr>
          <p:cNvPr id="50" name="Line 49">
            <a:extLst>
              <a:ext uri="{FF2B5EF4-FFF2-40B4-BE49-F238E27FC236}">
                <a16:creationId xmlns:a16="http://schemas.microsoft.com/office/drawing/2014/main" id="{6E4993FB-F32F-B041-A09A-2D89D3973C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77200" y="2819400"/>
            <a:ext cx="228600" cy="14287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1DCCB33-5B6A-A146-AD42-AADB6FEF4BFC}"/>
              </a:ext>
            </a:extLst>
          </p:cNvPr>
          <p:cNvSpPr>
            <a:spLocks noChangeArrowheads="1"/>
          </p:cNvSpPr>
          <p:nvPr/>
        </p:nvSpPr>
        <p:spPr bwMode="auto">
          <a:xfrm rot="16836050">
            <a:off x="7449045" y="3408758"/>
            <a:ext cx="554639" cy="24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Helvetica" pitchFamily="2" charset="0"/>
              </a:rPr>
              <a:t>ACK 4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BE3FE02-02E3-DD46-968C-17E9E51647A3}"/>
              </a:ext>
            </a:extLst>
          </p:cNvPr>
          <p:cNvSpPr>
            <a:spLocks noChangeArrowheads="1"/>
          </p:cNvSpPr>
          <p:nvPr/>
        </p:nvSpPr>
        <p:spPr bwMode="auto">
          <a:xfrm rot="16836050">
            <a:off x="7830045" y="3426221"/>
            <a:ext cx="554639" cy="24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Helvetica" pitchFamily="2" charset="0"/>
              </a:rPr>
              <a:t>ACK 5</a:t>
            </a:r>
          </a:p>
        </p:txBody>
      </p:sp>
      <p:sp>
        <p:nvSpPr>
          <p:cNvPr id="53" name="Line 52">
            <a:extLst>
              <a:ext uri="{FF2B5EF4-FFF2-40B4-BE49-F238E27FC236}">
                <a16:creationId xmlns:a16="http://schemas.microsoft.com/office/drawing/2014/main" id="{CAE68AD7-FA88-424B-AA0D-8AED5242075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458200" y="2819400"/>
            <a:ext cx="228600" cy="14287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0175E78-7ACA-814C-B36C-C0EA83456CFE}"/>
              </a:ext>
            </a:extLst>
          </p:cNvPr>
          <p:cNvSpPr>
            <a:spLocks noChangeArrowheads="1"/>
          </p:cNvSpPr>
          <p:nvPr/>
        </p:nvSpPr>
        <p:spPr bwMode="auto">
          <a:xfrm rot="16836050">
            <a:off x="8209458" y="3424633"/>
            <a:ext cx="554639" cy="24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Helvetica" pitchFamily="2" charset="0"/>
              </a:rPr>
              <a:t>ACK 6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707CA0AC-8969-5D44-871B-B8ADEC0F58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2600" y="42672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6</a:t>
            </a:r>
          </a:p>
        </p:txBody>
      </p:sp>
      <p:sp>
        <p:nvSpPr>
          <p:cNvPr id="56" name="Line 55">
            <a:extLst>
              <a:ext uri="{FF2B5EF4-FFF2-40B4-BE49-F238E27FC236}">
                <a16:creationId xmlns:a16="http://schemas.microsoft.com/office/drawing/2014/main" id="{9488A01F-D9C1-7242-B3E0-7490E587B5D3}"/>
              </a:ext>
            </a:extLst>
          </p:cNvPr>
          <p:cNvSpPr>
            <a:spLocks noChangeShapeType="1"/>
          </p:cNvSpPr>
          <p:nvPr/>
        </p:nvSpPr>
        <p:spPr bwMode="auto">
          <a:xfrm>
            <a:off x="9220200" y="2819400"/>
            <a:ext cx="3048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57" name="Line 56">
            <a:extLst>
              <a:ext uri="{FF2B5EF4-FFF2-40B4-BE49-F238E27FC236}">
                <a16:creationId xmlns:a16="http://schemas.microsoft.com/office/drawing/2014/main" id="{1F30B89D-0DFF-504C-89A1-C86DABB7DE6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525000" y="2819400"/>
            <a:ext cx="228600" cy="14287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6F3D864C-D015-FC47-A293-5C0C8D373B4D}"/>
              </a:ext>
            </a:extLst>
          </p:cNvPr>
          <p:cNvSpPr>
            <a:spLocks noChangeArrowheads="1"/>
          </p:cNvSpPr>
          <p:nvPr/>
        </p:nvSpPr>
        <p:spPr bwMode="auto">
          <a:xfrm rot="16836050">
            <a:off x="9286862" y="3423046"/>
            <a:ext cx="554639" cy="24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Helvetica" pitchFamily="2" charset="0"/>
              </a:rPr>
              <a:t>ACK 7</a:t>
            </a:r>
          </a:p>
        </p:txBody>
      </p:sp>
      <p:sp>
        <p:nvSpPr>
          <p:cNvPr id="59" name="Line 58">
            <a:extLst>
              <a:ext uri="{FF2B5EF4-FFF2-40B4-BE49-F238E27FC236}">
                <a16:creationId xmlns:a16="http://schemas.microsoft.com/office/drawing/2014/main" id="{CD3E873C-DA4D-8B45-8C14-EF89CBDD35AF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286000"/>
            <a:ext cx="2209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60" name="Line 59">
            <a:extLst>
              <a:ext uri="{FF2B5EF4-FFF2-40B4-BE49-F238E27FC236}">
                <a16:creationId xmlns:a16="http://schemas.microsoft.com/office/drawing/2014/main" id="{A0690FAB-547D-0542-9512-C76C12E7E1E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61" name="Line 60">
            <a:extLst>
              <a:ext uri="{FF2B5EF4-FFF2-40B4-BE49-F238E27FC236}">
                <a16:creationId xmlns:a16="http://schemas.microsoft.com/office/drawing/2014/main" id="{9D1A3552-9A47-7F41-B1A6-8E66F39B197C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004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1" grpId="0"/>
      <p:bldP spid="28" grpId="0" animBg="1"/>
      <p:bldP spid="29" grpId="0" animBg="1"/>
      <p:bldP spid="30" grpId="0"/>
      <p:bldP spid="31" grpId="0" animBg="1"/>
      <p:bldP spid="32" grpId="0" animBg="1"/>
      <p:bldP spid="32" grpId="1" animBg="1"/>
      <p:bldP spid="33" grpId="0"/>
      <p:bldP spid="33" grpId="1"/>
      <p:bldP spid="34" grpId="0" animBg="1"/>
      <p:bldP spid="35" grpId="0" animBg="1"/>
      <p:bldP spid="36" grpId="0" animBg="1"/>
      <p:bldP spid="37" grpId="0" animBg="1"/>
      <p:bldP spid="38" grpId="0" animBg="1"/>
      <p:bldP spid="39" grpId="0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/>
      <p:bldP spid="52" grpId="0"/>
      <p:bldP spid="53" grpId="0" animBg="1"/>
      <p:bldP spid="54" grpId="0"/>
      <p:bldP spid="55" grpId="0" animBg="1"/>
      <p:bldP spid="56" grpId="0" animBg="1"/>
      <p:bldP spid="57" grpId="0" animBg="1"/>
      <p:bldP spid="58" grpId="0"/>
      <p:bldP spid="59" grpId="0" animBg="1"/>
      <p:bldP spid="60" grpId="0" animBg="1"/>
      <p:bldP spid="61" grpId="0" animBg="1"/>
      <p:bldP spid="61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97198-DA46-2B4F-A703-3FB106F24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 back 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38AA8-1267-864C-AA43-831DAFE76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Go Back N can recover from erroneous or missing packets.</a:t>
            </a:r>
          </a:p>
          <a:p>
            <a:pPr marL="0" indent="0">
              <a:buNone/>
            </a:pPr>
            <a:endParaRPr lang="en-US" altLang="en-US" dirty="0"/>
          </a:p>
          <a:p>
            <a:r>
              <a:rPr lang="en-US" altLang="en-US" dirty="0"/>
              <a:t>But it is wasteful.</a:t>
            </a:r>
          </a:p>
          <a:p>
            <a:endParaRPr lang="en-US" altLang="en-US" dirty="0"/>
          </a:p>
          <a:p>
            <a:r>
              <a:rPr lang="en-US" altLang="en-US" dirty="0"/>
              <a:t>If there are errors, the sender will spend time and network bandwidth retransmitting </a:t>
            </a:r>
            <a:r>
              <a:rPr lang="en-US" altLang="en-US" dirty="0">
                <a:solidFill>
                  <a:srgbClr val="C00000"/>
                </a:solidFill>
              </a:rPr>
              <a:t>data the receiver has already seen.</a:t>
            </a:r>
          </a:p>
          <a:p>
            <a:endParaRPr lang="en-US" altLang="en-US" dirty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9914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88048-5184-EC47-A8B9-63992D081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Selective repeat with cumulative 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62E2A6-FE45-F04C-BA83-3306BE87C7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9975"/>
          </a:xfrm>
        </p:spPr>
        <p:txBody>
          <a:bodyPr/>
          <a:lstStyle/>
          <a:p>
            <a:pPr>
              <a:buNone/>
            </a:pPr>
            <a:r>
              <a:rPr lang="en-US" altLang="en-US" dirty="0"/>
              <a:t>Idea: sender should only retransmit dropped/corrupted data.</a:t>
            </a:r>
          </a:p>
          <a:p>
            <a:r>
              <a:rPr lang="en-US" altLang="en-US" dirty="0"/>
              <a:t>The receiver </a:t>
            </a:r>
            <a:r>
              <a:rPr lang="en-US" altLang="en-US" dirty="0">
                <a:solidFill>
                  <a:srgbClr val="C00000"/>
                </a:solidFill>
              </a:rPr>
              <a:t>stores </a:t>
            </a:r>
            <a:r>
              <a:rPr lang="en-US" altLang="en-US" dirty="0"/>
              <a:t>all the correct frames that arrive following the bad one.  (Note that the receiver requires </a:t>
            </a:r>
            <a:r>
              <a:rPr lang="en-US" altLang="en-US" dirty="0">
                <a:solidFill>
                  <a:srgbClr val="C00000"/>
                </a:solidFill>
              </a:rPr>
              <a:t>memory to hold data </a:t>
            </a:r>
            <a:r>
              <a:rPr lang="en-US" altLang="en-US" dirty="0"/>
              <a:t>for each sequence number in the receiver window.)</a:t>
            </a:r>
          </a:p>
          <a:p>
            <a:r>
              <a:rPr lang="en-US" altLang="en-US" dirty="0"/>
              <a:t>When the receiver notices a skipped sequence number, it keeps acknowledging the </a:t>
            </a:r>
            <a:r>
              <a:rPr lang="en-US" altLang="en-US" dirty="0">
                <a:solidFill>
                  <a:srgbClr val="C00000"/>
                </a:solidFill>
              </a:rPr>
              <a:t>first in-order sequence number it wants to receive. </a:t>
            </a:r>
            <a:r>
              <a:rPr lang="en-US" altLang="en-US" dirty="0"/>
              <a:t>This is termed </a:t>
            </a:r>
            <a:r>
              <a:rPr lang="en-US" altLang="en-US" dirty="0">
                <a:solidFill>
                  <a:srgbClr val="C00000"/>
                </a:solidFill>
              </a:rPr>
              <a:t>cumulative ACK.</a:t>
            </a:r>
          </a:p>
          <a:p>
            <a:r>
              <a:rPr lang="en-US" altLang="en-US" dirty="0"/>
              <a:t>When the sender times out waiting for an acknowledgement, it </a:t>
            </a:r>
            <a:r>
              <a:rPr lang="en-US" altLang="en-US" dirty="0">
                <a:solidFill>
                  <a:srgbClr val="C00000"/>
                </a:solidFill>
              </a:rPr>
              <a:t>just retransmits the first unacknowledged data</a:t>
            </a:r>
            <a:r>
              <a:rPr lang="en-US" altLang="en-US" dirty="0"/>
              <a:t>, not all its successors.</a:t>
            </a:r>
          </a:p>
          <a:p>
            <a:r>
              <a:rPr lang="en-US" altLang="en-US" dirty="0"/>
              <a:t>Recall that RTO applies independently to each sequence #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737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AD7AE-BE90-8643-8048-BF9300C9B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E6B44-7BF5-834F-BD2F-A3D7B3A2E4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504" y="1647310"/>
            <a:ext cx="6332056" cy="5032375"/>
          </a:xfrm>
        </p:spPr>
        <p:txBody>
          <a:bodyPr>
            <a:normAutofit/>
          </a:bodyPr>
          <a:lstStyle/>
          <a:p>
            <a:r>
              <a:rPr lang="en-US" dirty="0"/>
              <a:t>Sender sends a </a:t>
            </a:r>
            <a:r>
              <a:rPr lang="en-US" dirty="0">
                <a:solidFill>
                  <a:srgbClr val="C00000"/>
                </a:solidFill>
              </a:rPr>
              <a:t>single</a:t>
            </a:r>
            <a:r>
              <a:rPr lang="en-US" dirty="0"/>
              <a:t> packet, then </a:t>
            </a:r>
            <a:r>
              <a:rPr lang="en-US" dirty="0">
                <a:solidFill>
                  <a:srgbClr val="C00000"/>
                </a:solidFill>
              </a:rPr>
              <a:t>waits</a:t>
            </a:r>
            <a:r>
              <a:rPr lang="en-US" dirty="0"/>
              <a:t> for an </a:t>
            </a:r>
            <a:r>
              <a:rPr lang="en-US" dirty="0">
                <a:solidFill>
                  <a:srgbClr val="C00000"/>
                </a:solidFill>
              </a:rPr>
              <a:t>ACK</a:t>
            </a:r>
            <a:r>
              <a:rPr lang="en-US" dirty="0"/>
              <a:t> to know the packet was successfully received. Then the sender transmits the next packet.</a:t>
            </a:r>
          </a:p>
          <a:p>
            <a:endParaRPr lang="en-US" dirty="0"/>
          </a:p>
          <a:p>
            <a:r>
              <a:rPr lang="en-US" dirty="0"/>
              <a:t>If ACK is not received until a timeout (</a:t>
            </a:r>
            <a:r>
              <a:rPr lang="en-US" dirty="0">
                <a:solidFill>
                  <a:srgbClr val="C00000"/>
                </a:solidFill>
              </a:rPr>
              <a:t>RTO</a:t>
            </a:r>
            <a:r>
              <a:rPr lang="en-US" dirty="0"/>
              <a:t>), sender </a:t>
            </a:r>
            <a:r>
              <a:rPr lang="en-US" dirty="0">
                <a:solidFill>
                  <a:srgbClr val="C00000"/>
                </a:solidFill>
              </a:rPr>
              <a:t>retransmits</a:t>
            </a:r>
            <a:r>
              <a:rPr lang="en-US" dirty="0"/>
              <a:t> the packet</a:t>
            </a:r>
          </a:p>
          <a:p>
            <a:endParaRPr lang="en-US" dirty="0"/>
          </a:p>
          <a:p>
            <a:r>
              <a:rPr lang="en-US" dirty="0"/>
              <a:t>Disambiguate duplicate vs. fresh packets using </a:t>
            </a:r>
            <a:r>
              <a:rPr lang="en-US" dirty="0">
                <a:solidFill>
                  <a:srgbClr val="C00000"/>
                </a:solidFill>
              </a:rPr>
              <a:t>sequence numbers </a:t>
            </a:r>
            <a:r>
              <a:rPr lang="en-US" dirty="0"/>
              <a:t>that change on adjacent packets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7ED50B6-800D-7E46-8405-B1B7F35EC0F2}"/>
              </a:ext>
            </a:extLst>
          </p:cNvPr>
          <p:cNvCxnSpPr/>
          <p:nvPr/>
        </p:nvCxnSpPr>
        <p:spPr>
          <a:xfrm>
            <a:off x="7407966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22EB30D-A8A6-9840-9EFA-439E1EB82C32}"/>
              </a:ext>
            </a:extLst>
          </p:cNvPr>
          <p:cNvCxnSpPr/>
          <p:nvPr/>
        </p:nvCxnSpPr>
        <p:spPr>
          <a:xfrm>
            <a:off x="10316818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FA8AC84-4B7B-6248-947C-9B8E910156FB}"/>
              </a:ext>
            </a:extLst>
          </p:cNvPr>
          <p:cNvCxnSpPr>
            <a:cxnSpLocks/>
          </p:cNvCxnSpPr>
          <p:nvPr/>
        </p:nvCxnSpPr>
        <p:spPr>
          <a:xfrm>
            <a:off x="7580245" y="2450654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57BAFE5-84A2-AB45-A4E8-A60AAD356AE1}"/>
              </a:ext>
            </a:extLst>
          </p:cNvPr>
          <p:cNvSpPr txBox="1"/>
          <p:nvPr/>
        </p:nvSpPr>
        <p:spPr>
          <a:xfrm>
            <a:off x="7292840" y="1712561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EA0672-6BED-1149-8DEB-3EB16BBCBC59}"/>
              </a:ext>
            </a:extLst>
          </p:cNvPr>
          <p:cNvSpPr txBox="1"/>
          <p:nvPr/>
        </p:nvSpPr>
        <p:spPr>
          <a:xfrm>
            <a:off x="9718813" y="1690688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8DC3F8D-E3E6-D44D-8587-AB5872F00866}"/>
              </a:ext>
            </a:extLst>
          </p:cNvPr>
          <p:cNvGrpSpPr/>
          <p:nvPr/>
        </p:nvGrpSpPr>
        <p:grpSpPr>
          <a:xfrm>
            <a:off x="8879831" y="2553722"/>
            <a:ext cx="914398" cy="461665"/>
            <a:chOff x="9342783" y="1192696"/>
            <a:chExt cx="2011017" cy="1019419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304FFF5C-C9C1-7744-B65B-5EE4FC163A15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AF96447-B603-954A-823E-07BDA54C5B7E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8153CE2-9FDC-2046-B482-3658441C8BE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ECFF101-3EEC-4340-BEDB-5EC9AC00E5F0}"/>
              </a:ext>
            </a:extLst>
          </p:cNvPr>
          <p:cNvCxnSpPr>
            <a:cxnSpLocks/>
          </p:cNvCxnSpPr>
          <p:nvPr/>
        </p:nvCxnSpPr>
        <p:spPr>
          <a:xfrm flipH="1">
            <a:off x="7531611" y="3172752"/>
            <a:ext cx="2604646" cy="153936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9EA792B-D465-074B-8203-D689DCA0FAE6}"/>
              </a:ext>
            </a:extLst>
          </p:cNvPr>
          <p:cNvGrpSpPr/>
          <p:nvPr/>
        </p:nvGrpSpPr>
        <p:grpSpPr>
          <a:xfrm>
            <a:off x="8404369" y="3632239"/>
            <a:ext cx="453882" cy="281889"/>
            <a:chOff x="9342783" y="1192696"/>
            <a:chExt cx="2011017" cy="1019419"/>
          </a:xfrm>
        </p:grpSpPr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5F58D13F-1136-6047-B08A-6FDCA05EEFB4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F3E3931-F36C-4D4E-A5C1-23C755426E46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51F0E19-3C59-8F43-9FBA-470232294FD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95DCF74-25B0-E343-8CBD-153F03372E57}"/>
              </a:ext>
            </a:extLst>
          </p:cNvPr>
          <p:cNvCxnSpPr/>
          <p:nvPr/>
        </p:nvCxnSpPr>
        <p:spPr>
          <a:xfrm>
            <a:off x="7518473" y="5596013"/>
            <a:ext cx="2605705" cy="0"/>
          </a:xfrm>
          <a:prstGeom prst="line">
            <a:avLst/>
          </a:prstGeom>
          <a:ln w="508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06C424E-2D75-0245-9089-0CA66C99C259}"/>
              </a:ext>
            </a:extLst>
          </p:cNvPr>
          <p:cNvCxnSpPr/>
          <p:nvPr/>
        </p:nvCxnSpPr>
        <p:spPr>
          <a:xfrm>
            <a:off x="7555399" y="2339812"/>
            <a:ext cx="2605705" cy="0"/>
          </a:xfrm>
          <a:prstGeom prst="line">
            <a:avLst/>
          </a:prstGeom>
          <a:ln w="508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86F24F5-21F9-C544-90C8-F098434896B9}"/>
              </a:ext>
            </a:extLst>
          </p:cNvPr>
          <p:cNvCxnSpPr>
            <a:cxnSpLocks/>
          </p:cNvCxnSpPr>
          <p:nvPr/>
        </p:nvCxnSpPr>
        <p:spPr>
          <a:xfrm>
            <a:off x="7580245" y="2487462"/>
            <a:ext cx="0" cy="2158394"/>
          </a:xfrm>
          <a:prstGeom prst="straightConnector1">
            <a:avLst/>
          </a:prstGeom>
          <a:ln w="50800">
            <a:solidFill>
              <a:schemeClr val="bg1">
                <a:lumMod val="75000"/>
              </a:schemeClr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B7DC5618-EBA4-6A4C-A18A-E54B6F600207}"/>
              </a:ext>
            </a:extLst>
          </p:cNvPr>
          <p:cNvSpPr txBox="1"/>
          <p:nvPr/>
        </p:nvSpPr>
        <p:spPr>
          <a:xfrm rot="5400000">
            <a:off x="7351210" y="3431452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Helvetica" pitchFamily="2" charset="0"/>
              </a:rPr>
              <a:t>RTT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FEEC8A7-C6D7-5E49-B732-7FC18A83207F}"/>
              </a:ext>
            </a:extLst>
          </p:cNvPr>
          <p:cNvCxnSpPr>
            <a:cxnSpLocks/>
          </p:cNvCxnSpPr>
          <p:nvPr/>
        </p:nvCxnSpPr>
        <p:spPr>
          <a:xfrm>
            <a:off x="7645677" y="4786275"/>
            <a:ext cx="2602145" cy="116178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44AA0D6-0A25-DF41-980E-30E07A13E83F}"/>
              </a:ext>
            </a:extLst>
          </p:cNvPr>
          <p:cNvGrpSpPr/>
          <p:nvPr/>
        </p:nvGrpSpPr>
        <p:grpSpPr>
          <a:xfrm>
            <a:off x="8821325" y="5134348"/>
            <a:ext cx="914398" cy="461665"/>
            <a:chOff x="9342783" y="1192696"/>
            <a:chExt cx="2011017" cy="1019419"/>
          </a:xfrm>
        </p:grpSpPr>
        <p:sp>
          <p:nvSpPr>
            <p:cNvPr id="27" name="Rounded Rectangle 26">
              <a:extLst>
                <a:ext uri="{FF2B5EF4-FFF2-40B4-BE49-F238E27FC236}">
                  <a16:creationId xmlns:a16="http://schemas.microsoft.com/office/drawing/2014/main" id="{B56B6009-A818-1F40-B58A-164CB373DA55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0C8702E9-427D-5840-9784-B02FAC22FE3C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C5844226-9A0A-3F4F-AAE2-5475DDA6530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F509A54F-16E7-4B40-8F92-A5CF29C3500A}"/>
              </a:ext>
            </a:extLst>
          </p:cNvPr>
          <p:cNvSpPr txBox="1"/>
          <p:nvPr/>
        </p:nvSpPr>
        <p:spPr>
          <a:xfrm>
            <a:off x="7444893" y="5626626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</a:rPr>
              <a:t>RTO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B01B603-5955-1A4F-B077-38367151CCDC}"/>
              </a:ext>
            </a:extLst>
          </p:cNvPr>
          <p:cNvCxnSpPr>
            <a:cxnSpLocks/>
          </p:cNvCxnSpPr>
          <p:nvPr/>
        </p:nvCxnSpPr>
        <p:spPr>
          <a:xfrm flipH="1">
            <a:off x="7588528" y="3330117"/>
            <a:ext cx="2596363" cy="3075634"/>
          </a:xfrm>
          <a:prstGeom prst="straightConnector1">
            <a:avLst/>
          </a:prstGeom>
          <a:ln w="50800">
            <a:solidFill>
              <a:schemeClr val="bg2">
                <a:lumMod val="7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70085E6A-E105-1346-B8A3-546BBCEE0C34}"/>
              </a:ext>
            </a:extLst>
          </p:cNvPr>
          <p:cNvSpPr txBox="1"/>
          <p:nvPr/>
        </p:nvSpPr>
        <p:spPr>
          <a:xfrm>
            <a:off x="8008724" y="2694444"/>
            <a:ext cx="9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SEQ 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13B1EDC-5B20-654F-B33A-2A5EA1A873D8}"/>
              </a:ext>
            </a:extLst>
          </p:cNvPr>
          <p:cNvSpPr txBox="1"/>
          <p:nvPr/>
        </p:nvSpPr>
        <p:spPr>
          <a:xfrm>
            <a:off x="9295478" y="4740052"/>
            <a:ext cx="9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SEQ 1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8AD1B1C-2A3E-CC45-8A38-B1F85467D16F}"/>
              </a:ext>
            </a:extLst>
          </p:cNvPr>
          <p:cNvCxnSpPr>
            <a:cxnSpLocks/>
          </p:cNvCxnSpPr>
          <p:nvPr/>
        </p:nvCxnSpPr>
        <p:spPr>
          <a:xfrm>
            <a:off x="7456601" y="5702420"/>
            <a:ext cx="2797286" cy="72448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>
            <a:extLst>
              <a:ext uri="{FF2B5EF4-FFF2-40B4-BE49-F238E27FC236}">
                <a16:creationId xmlns:a16="http://schemas.microsoft.com/office/drawing/2014/main" id="{AA3093B9-A484-BD4D-9CCE-96101DBE5864}"/>
              </a:ext>
            </a:extLst>
          </p:cNvPr>
          <p:cNvGrpSpPr/>
          <p:nvPr/>
        </p:nvGrpSpPr>
        <p:grpSpPr>
          <a:xfrm>
            <a:off x="8632249" y="6050493"/>
            <a:ext cx="914398" cy="461665"/>
            <a:chOff x="9342783" y="1192696"/>
            <a:chExt cx="2011017" cy="1019419"/>
          </a:xfrm>
        </p:grpSpPr>
        <p:sp>
          <p:nvSpPr>
            <p:cNvPr id="41" name="Rounded Rectangle 40">
              <a:extLst>
                <a:ext uri="{FF2B5EF4-FFF2-40B4-BE49-F238E27FC236}">
                  <a16:creationId xmlns:a16="http://schemas.microsoft.com/office/drawing/2014/main" id="{4EA8431C-6746-3B4D-91B9-C110858F7BA0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69CDDC0A-2A8F-FA42-A2FC-2A72EC9F05C6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B5071CA9-6E9D-444D-892C-465DAE9DD2B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F14E5363-2B71-D14F-84BF-0A9683DC28B1}"/>
              </a:ext>
            </a:extLst>
          </p:cNvPr>
          <p:cNvCxnSpPr>
            <a:cxnSpLocks/>
          </p:cNvCxnSpPr>
          <p:nvPr/>
        </p:nvCxnSpPr>
        <p:spPr>
          <a:xfrm flipH="1">
            <a:off x="8266220" y="3273742"/>
            <a:ext cx="1832833" cy="1388996"/>
          </a:xfrm>
          <a:prstGeom prst="straightConnector1">
            <a:avLst/>
          </a:prstGeom>
          <a:ln w="50800">
            <a:solidFill>
              <a:schemeClr val="bg2">
                <a:lumMod val="7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oup 44">
            <a:extLst>
              <a:ext uri="{FF2B5EF4-FFF2-40B4-BE49-F238E27FC236}">
                <a16:creationId xmlns:a16="http://schemas.microsoft.com/office/drawing/2014/main" id="{30EBF3A2-1508-FA45-844F-9EF089C0F68E}"/>
              </a:ext>
            </a:extLst>
          </p:cNvPr>
          <p:cNvGrpSpPr/>
          <p:nvPr/>
        </p:nvGrpSpPr>
        <p:grpSpPr>
          <a:xfrm>
            <a:off x="8707687" y="4276537"/>
            <a:ext cx="453882" cy="281889"/>
            <a:chOff x="9342783" y="1192696"/>
            <a:chExt cx="2011017" cy="1019419"/>
          </a:xfrm>
        </p:grpSpPr>
        <p:sp>
          <p:nvSpPr>
            <p:cNvPr id="46" name="Rounded Rectangle 45">
              <a:extLst>
                <a:ext uri="{FF2B5EF4-FFF2-40B4-BE49-F238E27FC236}">
                  <a16:creationId xmlns:a16="http://schemas.microsoft.com/office/drawing/2014/main" id="{A9387DBB-658F-AF42-A41D-A263F3A82DA4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8E9BAC04-1251-1249-A12B-58B26CD58FA0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0689FD78-919B-4349-8D49-BA2545CF364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Explosion 1 1">
            <a:extLst>
              <a:ext uri="{FF2B5EF4-FFF2-40B4-BE49-F238E27FC236}">
                <a16:creationId xmlns:a16="http://schemas.microsoft.com/office/drawing/2014/main" id="{0579FB0C-840A-B54B-942F-43D2B19A13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4601" y="4362356"/>
            <a:ext cx="503238" cy="536575"/>
          </a:xfrm>
          <a:prstGeom prst="irregularSeal1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52" name="Explosion 1 1">
            <a:extLst>
              <a:ext uri="{FF2B5EF4-FFF2-40B4-BE49-F238E27FC236}">
                <a16:creationId xmlns:a16="http://schemas.microsoft.com/office/drawing/2014/main" id="{5A4C9575-DB2B-DB4D-923E-9897A56032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72" y="2272937"/>
            <a:ext cx="503238" cy="536575"/>
          </a:xfrm>
          <a:prstGeom prst="irregularSeal1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A264318-52D4-054C-9CC9-017CC3BCD0FB}"/>
              </a:ext>
            </a:extLst>
          </p:cNvPr>
          <p:cNvSpPr txBox="1"/>
          <p:nvPr/>
        </p:nvSpPr>
        <p:spPr>
          <a:xfrm>
            <a:off x="9483790" y="6479910"/>
            <a:ext cx="2310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Retransmit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4FFB829-2F6B-4F46-B725-3E752AEC8F2E}"/>
              </a:ext>
            </a:extLst>
          </p:cNvPr>
          <p:cNvSpPr txBox="1"/>
          <p:nvPr/>
        </p:nvSpPr>
        <p:spPr>
          <a:xfrm>
            <a:off x="3062543" y="641484"/>
            <a:ext cx="69233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C00000"/>
                </a:solidFill>
                <a:latin typeface="Helvetica" pitchFamily="2" charset="0"/>
              </a:rPr>
              <a:t>Stop-and-Wait Reliability</a:t>
            </a:r>
            <a:endParaRPr lang="en-US" sz="4400" dirty="0">
              <a:latin typeface="Helvetica" pitchFamily="2" charset="0"/>
            </a:endParaRPr>
          </a:p>
        </p:txBody>
      </p:sp>
      <p:sp>
        <p:nvSpPr>
          <p:cNvPr id="49" name="Explosion 1 1">
            <a:extLst>
              <a:ext uri="{FF2B5EF4-FFF2-40B4-BE49-F238E27FC236}">
                <a16:creationId xmlns:a16="http://schemas.microsoft.com/office/drawing/2014/main" id="{1036F471-7C50-3D4F-A774-536E1D7C43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80217" y="2819214"/>
            <a:ext cx="503238" cy="536575"/>
          </a:xfrm>
          <a:prstGeom prst="irregularSeal1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38D2155-77DC-7F45-A709-CABDD4D99545}"/>
              </a:ext>
            </a:extLst>
          </p:cNvPr>
          <p:cNvSpPr txBox="1"/>
          <p:nvPr/>
        </p:nvSpPr>
        <p:spPr>
          <a:xfrm>
            <a:off x="10411832" y="3632239"/>
            <a:ext cx="17070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ACK delayed</a:t>
            </a:r>
          </a:p>
          <a:p>
            <a:pPr algn="l"/>
            <a:r>
              <a:rPr lang="en-US" dirty="0">
                <a:latin typeface="Helvetica" pitchFamily="2" charset="0"/>
              </a:rPr>
              <a:t>ACK dropped</a:t>
            </a:r>
          </a:p>
          <a:p>
            <a:pPr algn="l"/>
            <a:r>
              <a:rPr lang="en-US" dirty="0">
                <a:latin typeface="Helvetica" pitchFamily="2" charset="0"/>
              </a:rPr>
              <a:t>Pkt dropped</a:t>
            </a:r>
          </a:p>
          <a:p>
            <a:pPr algn="l"/>
            <a:r>
              <a:rPr lang="en-US" dirty="0">
                <a:latin typeface="Helvetica" pitchFamily="2" charset="0"/>
              </a:rPr>
              <a:t>Pkt corrupted</a:t>
            </a:r>
          </a:p>
        </p:txBody>
      </p:sp>
    </p:spTree>
    <p:extLst>
      <p:ext uri="{BB962C8B-B14F-4D97-AF65-F5344CB8AC3E}">
        <p14:creationId xmlns:p14="http://schemas.microsoft.com/office/powerpoint/2010/main" val="828787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0" grpId="0"/>
      <p:bldP spid="23" grpId="0"/>
      <p:bldP spid="38" grpId="0"/>
      <p:bldP spid="50" grpId="0" animBg="1"/>
      <p:bldP spid="50" grpId="1" animBg="1"/>
      <p:bldP spid="52" grpId="0" animBg="1"/>
      <p:bldP spid="52" grpId="1" animBg="1"/>
      <p:bldP spid="53" grpId="0"/>
      <p:bldP spid="53" grpId="1"/>
      <p:bldP spid="18" grpId="0"/>
      <p:bldP spid="49" grpId="0" animBg="1"/>
      <p:bldP spid="49" grpId="1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8D69E-B0D0-9247-8689-6C2D64D7E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Selective repeat with cumulative ACK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2D54E5F-11CF-A947-8266-53A0A29EB4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00" y="2427290"/>
            <a:ext cx="820738" cy="25733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Helvetica" pitchFamily="2" charset="0"/>
            </a:endParaRPr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FB5390E7-4B0D-1C47-B1A4-4320FB99DAB3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2819400"/>
            <a:ext cx="3048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6" name="Line 5">
            <a:extLst>
              <a:ext uri="{FF2B5EF4-FFF2-40B4-BE49-F238E27FC236}">
                <a16:creationId xmlns:a16="http://schemas.microsoft.com/office/drawing/2014/main" id="{DA5AABFB-17DA-1C44-90B7-B11D09864B53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3200" y="2820988"/>
            <a:ext cx="330200" cy="1446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7" name="Line 6">
            <a:extLst>
              <a:ext uri="{FF2B5EF4-FFF2-40B4-BE49-F238E27FC236}">
                <a16:creationId xmlns:a16="http://schemas.microsoft.com/office/drawing/2014/main" id="{7A74D1A7-E452-D346-8A6C-18BC4CEEBE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62400" y="2819400"/>
            <a:ext cx="228600" cy="14287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00B221B2-5F27-5C47-B6CB-5449CB69774B}"/>
              </a:ext>
            </a:extLst>
          </p:cNvPr>
          <p:cNvSpPr>
            <a:spLocks/>
          </p:cNvSpPr>
          <p:nvPr/>
        </p:nvSpPr>
        <p:spPr bwMode="auto">
          <a:xfrm>
            <a:off x="5867400" y="4649788"/>
            <a:ext cx="1295400" cy="227012"/>
          </a:xfrm>
          <a:custGeom>
            <a:avLst/>
            <a:gdLst>
              <a:gd name="T0" fmla="*/ 0 w 1307"/>
              <a:gd name="T1" fmla="*/ 0 h 143"/>
              <a:gd name="T2" fmla="*/ 2147483646 w 1307"/>
              <a:gd name="T3" fmla="*/ 2147483646 h 143"/>
              <a:gd name="T4" fmla="*/ 2147483646 w 1307"/>
              <a:gd name="T5" fmla="*/ 2147483646 h 143"/>
              <a:gd name="T6" fmla="*/ 2147483646 w 1307"/>
              <a:gd name="T7" fmla="*/ 2147483646 h 143"/>
              <a:gd name="T8" fmla="*/ 2147483646 w 1307"/>
              <a:gd name="T9" fmla="*/ 2147483646 h 143"/>
              <a:gd name="T10" fmla="*/ 2147483646 w 1307"/>
              <a:gd name="T11" fmla="*/ 2147483646 h 143"/>
              <a:gd name="T12" fmla="*/ 2147483646 w 1307"/>
              <a:gd name="T13" fmla="*/ 0 h 14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307" h="143">
                <a:moveTo>
                  <a:pt x="0" y="0"/>
                </a:moveTo>
                <a:lnTo>
                  <a:pt x="113" y="79"/>
                </a:lnTo>
                <a:lnTo>
                  <a:pt x="540" y="79"/>
                </a:lnTo>
                <a:lnTo>
                  <a:pt x="630" y="142"/>
                </a:lnTo>
                <a:lnTo>
                  <a:pt x="720" y="79"/>
                </a:lnTo>
                <a:lnTo>
                  <a:pt x="1193" y="79"/>
                </a:lnTo>
                <a:lnTo>
                  <a:pt x="1306" y="0"/>
                </a:lnTo>
              </a:path>
            </a:pathLst>
          </a:custGeom>
          <a:noFill/>
          <a:ln w="12700" cap="rnd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5DA8243-D8AB-B74C-B94F-44E53EF51E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0994" y="4876802"/>
            <a:ext cx="1325684" cy="831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>
                <a:solidFill>
                  <a:srgbClr val="C00000"/>
                </a:solidFill>
                <a:latin typeface="Helvetica" pitchFamily="2" charset="0"/>
              </a:rPr>
              <a:t>Buffered by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>
                <a:solidFill>
                  <a:srgbClr val="C00000"/>
                </a:solidFill>
                <a:latin typeface="Helvetica" pitchFamily="2" charset="0"/>
              </a:rPr>
              <a:t>receiver in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>
                <a:solidFill>
                  <a:srgbClr val="C00000"/>
                </a:solidFill>
                <a:latin typeface="Helvetica" pitchFamily="2" charset="0"/>
              </a:rPr>
              <a:t>its memory</a:t>
            </a: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B79B41E9-0A8E-1C4D-BBEA-52231F242D17}"/>
              </a:ext>
            </a:extLst>
          </p:cNvPr>
          <p:cNvSpPr>
            <a:spLocks/>
          </p:cNvSpPr>
          <p:nvPr/>
        </p:nvSpPr>
        <p:spPr bwMode="auto">
          <a:xfrm>
            <a:off x="4267200" y="4572000"/>
            <a:ext cx="431800" cy="990600"/>
          </a:xfrm>
          <a:custGeom>
            <a:avLst/>
            <a:gdLst>
              <a:gd name="T0" fmla="*/ 0 w 272"/>
              <a:gd name="T1" fmla="*/ 2147483646 h 624"/>
              <a:gd name="T2" fmla="*/ 2147483646 w 272"/>
              <a:gd name="T3" fmla="*/ 2147483646 h 624"/>
              <a:gd name="T4" fmla="*/ 2147483646 w 272"/>
              <a:gd name="T5" fmla="*/ 2147483646 h 624"/>
              <a:gd name="T6" fmla="*/ 2147483646 w 272"/>
              <a:gd name="T7" fmla="*/ 0 h 6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72" h="624">
                <a:moveTo>
                  <a:pt x="0" y="623"/>
                </a:moveTo>
                <a:lnTo>
                  <a:pt x="137" y="199"/>
                </a:lnTo>
                <a:lnTo>
                  <a:pt x="171" y="305"/>
                </a:lnTo>
                <a:lnTo>
                  <a:pt x="271" y="0"/>
                </a:lnTo>
              </a:path>
            </a:pathLst>
          </a:custGeom>
          <a:noFill/>
          <a:ln w="12700" cap="rnd" cmpd="sng">
            <a:solidFill>
              <a:srgbClr val="C00000"/>
            </a:solidFill>
            <a:prstDash val="solid"/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F109B18-34E2-7A46-96C8-AF6CCAA9CD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8019" y="5618165"/>
            <a:ext cx="1712007" cy="831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>
                <a:solidFill>
                  <a:srgbClr val="C00000"/>
                </a:solidFill>
                <a:latin typeface="Helvetica" pitchFamily="2" charset="0"/>
              </a:rPr>
              <a:t>Packet with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>
                <a:solidFill>
                  <a:srgbClr val="C00000"/>
                </a:solidFill>
                <a:latin typeface="Helvetica" pitchFamily="2" charset="0"/>
              </a:rPr>
              <a:t>error (or)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>
                <a:solidFill>
                  <a:srgbClr val="C00000"/>
                </a:solidFill>
                <a:latin typeface="Helvetica" pitchFamily="2" charset="0"/>
              </a:rPr>
              <a:t>dropped packet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B6122D-8F0D-4840-846A-F59E615308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0743" y="1905000"/>
            <a:ext cx="615168" cy="339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>
                <a:latin typeface="Helvetica" pitchFamily="2" charset="0"/>
              </a:rPr>
              <a:t>RTO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19DAEC-2FE4-EF45-91E7-78C33E67EA78}"/>
              </a:ext>
            </a:extLst>
          </p:cNvPr>
          <p:cNvSpPr>
            <a:spLocks noChangeArrowheads="1"/>
          </p:cNvSpPr>
          <p:nvPr/>
        </p:nvSpPr>
        <p:spPr bwMode="auto">
          <a:xfrm rot="16836050">
            <a:off x="3715246" y="3411139"/>
            <a:ext cx="554639" cy="24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Helvetica" pitchFamily="2" charset="0"/>
              </a:rPr>
              <a:t>ACK 1</a:t>
            </a:r>
          </a:p>
        </p:txBody>
      </p:sp>
      <p:sp>
        <p:nvSpPr>
          <p:cNvPr id="14" name="Line 13">
            <a:extLst>
              <a:ext uri="{FF2B5EF4-FFF2-40B4-BE49-F238E27FC236}">
                <a16:creationId xmlns:a16="http://schemas.microsoft.com/office/drawing/2014/main" id="{0F86DE90-9FE9-224C-9476-E4007B69D8F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72288" y="5989638"/>
            <a:ext cx="21320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ECF6642-50B4-4B43-B16C-539A653DB3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5077" y="5699125"/>
            <a:ext cx="658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Helvetica" pitchFamily="2" charset="0"/>
              </a:rPr>
              <a:t>Time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FD5A31C-894E-3B49-820F-A6E7A1DFDE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471738"/>
            <a:ext cx="8715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Helvetica" pitchFamily="2" charset="0"/>
              </a:rPr>
              <a:t>Sender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880E480-57FF-0A4F-8970-BD386D1152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4175125"/>
            <a:ext cx="1030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Helvetica" pitchFamily="2" charset="0"/>
              </a:rPr>
              <a:t>Receiver</a:t>
            </a:r>
          </a:p>
        </p:txBody>
      </p:sp>
      <p:sp>
        <p:nvSpPr>
          <p:cNvPr id="18" name="Text Box 17">
            <a:extLst>
              <a:ext uri="{FF2B5EF4-FFF2-40B4-BE49-F238E27FC236}">
                <a16:creationId xmlns:a16="http://schemas.microsoft.com/office/drawing/2014/main" id="{AAC285E1-3AFB-704E-BC5F-1DFDBDB276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743202"/>
            <a:ext cx="1081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Helvetica" pitchFamily="2" charset="0"/>
              </a:rPr>
              <a:t>Maximum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Helvetica" pitchFamily="2" charset="0"/>
              </a:rPr>
              <a:t>window size = 8</a:t>
            </a:r>
          </a:p>
        </p:txBody>
      </p:sp>
      <p:sp>
        <p:nvSpPr>
          <p:cNvPr id="19" name="Text Box 18">
            <a:extLst>
              <a:ext uri="{FF2B5EF4-FFF2-40B4-BE49-F238E27FC236}">
                <a16:creationId xmlns:a16="http://schemas.microsoft.com/office/drawing/2014/main" id="{AA4153FA-EFCD-A74F-A978-36D1386ACA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4419602"/>
            <a:ext cx="1081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Helvetica" pitchFamily="2" charset="0"/>
              </a:rPr>
              <a:t>Maximum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Helvetica" pitchFamily="2" charset="0"/>
              </a:rPr>
              <a:t>window size = 8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07A318F-9367-2340-9FEA-FD80404C73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2672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0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03DDC99-F586-A746-ADF7-AF55F8E29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5146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0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099833E-40DD-5D49-A7AF-03B7E4A72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5146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202DA04-5064-2B4B-B672-DF5E6C1FB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2672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1</a:t>
            </a:r>
          </a:p>
        </p:txBody>
      </p:sp>
      <p:sp>
        <p:nvSpPr>
          <p:cNvPr id="24" name="Line 23">
            <a:extLst>
              <a:ext uri="{FF2B5EF4-FFF2-40B4-BE49-F238E27FC236}">
                <a16:creationId xmlns:a16="http://schemas.microsoft.com/office/drawing/2014/main" id="{11C9E676-4922-134D-8909-62F9850720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2819400"/>
            <a:ext cx="228600" cy="14287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2234A4B-FECA-F048-A0F9-E5AB8DEB1305}"/>
              </a:ext>
            </a:extLst>
          </p:cNvPr>
          <p:cNvSpPr>
            <a:spLocks noChangeArrowheads="1"/>
          </p:cNvSpPr>
          <p:nvPr/>
        </p:nvSpPr>
        <p:spPr bwMode="auto">
          <a:xfrm rot="16836050">
            <a:off x="4096245" y="3410346"/>
            <a:ext cx="554639" cy="24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Helvetica" pitchFamily="2" charset="0"/>
              </a:rPr>
              <a:t>ACK 2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BB5B3D2-C030-B544-93A9-96DB3A068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5146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2</a:t>
            </a:r>
          </a:p>
        </p:txBody>
      </p:sp>
      <p:sp>
        <p:nvSpPr>
          <p:cNvPr id="27" name="Line 26">
            <a:extLst>
              <a:ext uri="{FF2B5EF4-FFF2-40B4-BE49-F238E27FC236}">
                <a16:creationId xmlns:a16="http://schemas.microsoft.com/office/drawing/2014/main" id="{4FBC331D-31B3-324B-BFE5-23F4156A3810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2819400"/>
            <a:ext cx="3048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28" name="Text Box 27">
            <a:extLst>
              <a:ext uri="{FF2B5EF4-FFF2-40B4-BE49-F238E27FC236}">
                <a16:creationId xmlns:a16="http://schemas.microsoft.com/office/drawing/2014/main" id="{87A9F49B-0F2A-5A48-9FAB-EE53D2EAEA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267200"/>
            <a:ext cx="319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rgbClr val="C00000"/>
                </a:solidFill>
                <a:latin typeface="Helvetica" pitchFamily="2" charset="0"/>
              </a:rPr>
              <a:t>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8FF5A38-9522-8943-B2B5-965E6C2150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5146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3</a:t>
            </a:r>
          </a:p>
        </p:txBody>
      </p:sp>
      <p:sp>
        <p:nvSpPr>
          <p:cNvPr id="30" name="Line 29">
            <a:extLst>
              <a:ext uri="{FF2B5EF4-FFF2-40B4-BE49-F238E27FC236}">
                <a16:creationId xmlns:a16="http://schemas.microsoft.com/office/drawing/2014/main" id="{3C2FB125-99DD-BF4A-87A4-44BEF8EA6411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2819400"/>
            <a:ext cx="3048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71BA239-FE3D-A348-A89A-FDBE7052EE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25146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4</a:t>
            </a:r>
          </a:p>
        </p:txBody>
      </p:sp>
      <p:sp>
        <p:nvSpPr>
          <p:cNvPr id="32" name="Line 31">
            <a:extLst>
              <a:ext uri="{FF2B5EF4-FFF2-40B4-BE49-F238E27FC236}">
                <a16:creationId xmlns:a16="http://schemas.microsoft.com/office/drawing/2014/main" id="{1C10B900-8D2B-D74C-AE08-7486CA1DB25F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2819400"/>
            <a:ext cx="3048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8DE9840-7D3B-CF4C-A85B-D316877B8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5146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2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1805775-FA0B-0346-884B-BA15B297C2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25146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5</a:t>
            </a:r>
          </a:p>
        </p:txBody>
      </p:sp>
      <p:sp>
        <p:nvSpPr>
          <p:cNvPr id="35" name="Line 34">
            <a:extLst>
              <a:ext uri="{FF2B5EF4-FFF2-40B4-BE49-F238E27FC236}">
                <a16:creationId xmlns:a16="http://schemas.microsoft.com/office/drawing/2014/main" id="{5868CC83-67D6-7E46-9392-DF94801E85BC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2819400"/>
            <a:ext cx="3048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9E157C-794D-2D49-95FE-CB9A831B4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42672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2</a:t>
            </a:r>
          </a:p>
        </p:txBody>
      </p:sp>
      <p:sp>
        <p:nvSpPr>
          <p:cNvPr id="37" name="Line 36">
            <a:extLst>
              <a:ext uri="{FF2B5EF4-FFF2-40B4-BE49-F238E27FC236}">
                <a16:creationId xmlns:a16="http://schemas.microsoft.com/office/drawing/2014/main" id="{3A12CDD0-7BDE-5C47-A6A8-F2E3D7C28E1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15200" y="2819400"/>
            <a:ext cx="228600" cy="14287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A622873-AD6A-3C40-AA0A-97A7EDBE8628}"/>
              </a:ext>
            </a:extLst>
          </p:cNvPr>
          <p:cNvSpPr>
            <a:spLocks noChangeArrowheads="1"/>
          </p:cNvSpPr>
          <p:nvPr/>
        </p:nvSpPr>
        <p:spPr bwMode="auto">
          <a:xfrm rot="16836050">
            <a:off x="7066458" y="3408758"/>
            <a:ext cx="554639" cy="24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Helvetica" pitchFamily="2" charset="0"/>
              </a:rPr>
              <a:t>ACK 5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EEFEAB2-CFF6-D740-AA28-BBEB4EA6BB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7800" y="25146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6</a:t>
            </a:r>
          </a:p>
        </p:txBody>
      </p:sp>
      <p:sp>
        <p:nvSpPr>
          <p:cNvPr id="40" name="Line 39">
            <a:extLst>
              <a:ext uri="{FF2B5EF4-FFF2-40B4-BE49-F238E27FC236}">
                <a16:creationId xmlns:a16="http://schemas.microsoft.com/office/drawing/2014/main" id="{5DAA1C6F-C7E3-854E-89FE-DF5C5F7DD839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2819400"/>
            <a:ext cx="3048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C427AA4-08F1-CD4F-91AD-860AA7662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2672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5</a:t>
            </a:r>
          </a:p>
        </p:txBody>
      </p:sp>
      <p:sp>
        <p:nvSpPr>
          <p:cNvPr id="42" name="Line 41">
            <a:extLst>
              <a:ext uri="{FF2B5EF4-FFF2-40B4-BE49-F238E27FC236}">
                <a16:creationId xmlns:a16="http://schemas.microsoft.com/office/drawing/2014/main" id="{32E17995-2118-B142-ABAE-46C0C376744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96200" y="2819400"/>
            <a:ext cx="228600" cy="14287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E05CAB77-BF66-2C49-A8D2-522B31FB40B6}"/>
              </a:ext>
            </a:extLst>
          </p:cNvPr>
          <p:cNvSpPr>
            <a:spLocks noChangeArrowheads="1"/>
          </p:cNvSpPr>
          <p:nvPr/>
        </p:nvSpPr>
        <p:spPr bwMode="auto">
          <a:xfrm rot="16836050">
            <a:off x="7447458" y="3407171"/>
            <a:ext cx="554639" cy="24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Helvetica" pitchFamily="2" charset="0"/>
              </a:rPr>
              <a:t>ACK 6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40050CE-916E-0A45-8AE1-909E1DE804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2600" y="42672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6</a:t>
            </a:r>
          </a:p>
        </p:txBody>
      </p:sp>
      <p:sp>
        <p:nvSpPr>
          <p:cNvPr id="45" name="Line 44">
            <a:extLst>
              <a:ext uri="{FF2B5EF4-FFF2-40B4-BE49-F238E27FC236}">
                <a16:creationId xmlns:a16="http://schemas.microsoft.com/office/drawing/2014/main" id="{9D106AEE-6DC4-5C43-A0C0-FC670AE4440C}"/>
              </a:ext>
            </a:extLst>
          </p:cNvPr>
          <p:cNvSpPr>
            <a:spLocks noChangeShapeType="1"/>
          </p:cNvSpPr>
          <p:nvPr/>
        </p:nvSpPr>
        <p:spPr bwMode="auto">
          <a:xfrm>
            <a:off x="9220200" y="2819400"/>
            <a:ext cx="3048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46" name="Line 45">
            <a:extLst>
              <a:ext uri="{FF2B5EF4-FFF2-40B4-BE49-F238E27FC236}">
                <a16:creationId xmlns:a16="http://schemas.microsoft.com/office/drawing/2014/main" id="{E7A4F1CE-5F3B-8B43-9082-01A460ADB5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525000" y="2819400"/>
            <a:ext cx="228600" cy="14287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D7B475E-84E3-384D-920B-1314B3F64897}"/>
              </a:ext>
            </a:extLst>
          </p:cNvPr>
          <p:cNvSpPr>
            <a:spLocks noChangeArrowheads="1"/>
          </p:cNvSpPr>
          <p:nvPr/>
        </p:nvSpPr>
        <p:spPr bwMode="auto">
          <a:xfrm rot="16836050">
            <a:off x="9274670" y="3423046"/>
            <a:ext cx="554639" cy="24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Helvetica" pitchFamily="2" charset="0"/>
              </a:rPr>
              <a:t>ACK 7</a:t>
            </a:r>
          </a:p>
        </p:txBody>
      </p:sp>
      <p:sp>
        <p:nvSpPr>
          <p:cNvPr id="48" name="Line 47">
            <a:extLst>
              <a:ext uri="{FF2B5EF4-FFF2-40B4-BE49-F238E27FC236}">
                <a16:creationId xmlns:a16="http://schemas.microsoft.com/office/drawing/2014/main" id="{660D4187-AB66-DD4E-93AC-A2FAF173C91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286000"/>
            <a:ext cx="2209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49" name="Line 48">
            <a:extLst>
              <a:ext uri="{FF2B5EF4-FFF2-40B4-BE49-F238E27FC236}">
                <a16:creationId xmlns:a16="http://schemas.microsoft.com/office/drawing/2014/main" id="{4C881F3D-D549-AF40-AA37-E6EE894AD5CC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50" name="Line 49">
            <a:extLst>
              <a:ext uri="{FF2B5EF4-FFF2-40B4-BE49-F238E27FC236}">
                <a16:creationId xmlns:a16="http://schemas.microsoft.com/office/drawing/2014/main" id="{3E1E9F6C-AA4B-0646-B38D-C41F70AE45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18D6DDF-F425-A24E-BB4A-A0A2DBC51F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2672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3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9C028C66-659D-A24E-8295-1E675DFDAE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42672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4</a:t>
            </a:r>
          </a:p>
        </p:txBody>
      </p:sp>
      <p:sp>
        <p:nvSpPr>
          <p:cNvPr id="53" name="Line 52">
            <a:extLst>
              <a:ext uri="{FF2B5EF4-FFF2-40B4-BE49-F238E27FC236}">
                <a16:creationId xmlns:a16="http://schemas.microsoft.com/office/drawing/2014/main" id="{35E79FC2-04CB-D042-85A1-9EAFEB8496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0" y="2819400"/>
            <a:ext cx="228600" cy="14287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6F1C100-35E1-B747-94F4-641D389EE390}"/>
              </a:ext>
            </a:extLst>
          </p:cNvPr>
          <p:cNvSpPr>
            <a:spLocks noChangeArrowheads="1"/>
          </p:cNvSpPr>
          <p:nvPr/>
        </p:nvSpPr>
        <p:spPr bwMode="auto">
          <a:xfrm rot="16924536">
            <a:off x="5851147" y="3016645"/>
            <a:ext cx="570669" cy="24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b="1" dirty="0">
                <a:solidFill>
                  <a:srgbClr val="C00000"/>
                </a:solidFill>
                <a:latin typeface="Helvetica" pitchFamily="2" charset="0"/>
              </a:rPr>
              <a:t>ACK 2</a:t>
            </a:r>
          </a:p>
        </p:txBody>
      </p:sp>
      <p:sp>
        <p:nvSpPr>
          <p:cNvPr id="55" name="Line 54">
            <a:extLst>
              <a:ext uri="{FF2B5EF4-FFF2-40B4-BE49-F238E27FC236}">
                <a16:creationId xmlns:a16="http://schemas.microsoft.com/office/drawing/2014/main" id="{7333D0F5-5336-7540-891E-C0C1207D47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34200" y="2819400"/>
            <a:ext cx="228600" cy="14287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56" name="Rectangle 53">
            <a:extLst>
              <a:ext uri="{FF2B5EF4-FFF2-40B4-BE49-F238E27FC236}">
                <a16:creationId xmlns:a16="http://schemas.microsoft.com/office/drawing/2014/main" id="{0B5004C9-F9BE-9441-BB7A-7B15DB8BF3A9}"/>
              </a:ext>
            </a:extLst>
          </p:cNvPr>
          <p:cNvSpPr>
            <a:spLocks noChangeArrowheads="1"/>
          </p:cNvSpPr>
          <p:nvPr/>
        </p:nvSpPr>
        <p:spPr bwMode="auto">
          <a:xfrm rot="16924536">
            <a:off x="6648865" y="3202381"/>
            <a:ext cx="570669" cy="24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b="1" dirty="0">
                <a:solidFill>
                  <a:srgbClr val="C00000"/>
                </a:solidFill>
                <a:latin typeface="Helvetica" pitchFamily="2" charset="0"/>
              </a:rPr>
              <a:t>ACK 2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DE7A499-2E67-0442-8BF9-9984420920B8}"/>
              </a:ext>
            </a:extLst>
          </p:cNvPr>
          <p:cNvSpPr/>
          <p:nvPr/>
        </p:nvSpPr>
        <p:spPr>
          <a:xfrm>
            <a:off x="7180265" y="3140077"/>
            <a:ext cx="335855" cy="874711"/>
          </a:xfrm>
          <a:prstGeom prst="ellipse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618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2" grpId="0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/>
      <p:bldP spid="38" grpId="1" build="allAtOnce"/>
      <p:bldP spid="39" grpId="0" animBg="1"/>
      <p:bldP spid="40" grpId="0" animBg="1"/>
      <p:bldP spid="41" grpId="0" animBg="1"/>
      <p:bldP spid="42" grpId="0" animBg="1"/>
      <p:bldP spid="43" grpId="0"/>
      <p:bldP spid="44" grpId="0" animBg="1"/>
      <p:bldP spid="45" grpId="0" animBg="1"/>
      <p:bldP spid="46" grpId="0" animBg="1"/>
      <p:bldP spid="47" grpId="0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/>
      <p:bldP spid="55" grpId="0" animBg="1"/>
      <p:bldP spid="56" grpId="0"/>
      <p:bldP spid="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8D69E-B0D0-9247-8689-6C2D64D7E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Selective repeat with </a:t>
            </a:r>
            <a:r>
              <a:rPr lang="en-US" dirty="0">
                <a:solidFill>
                  <a:srgbClr val="C00000"/>
                </a:solidFill>
              </a:rPr>
              <a:t>selective ACK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2D54E5F-11CF-A947-8266-53A0A29EB4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00" y="2427290"/>
            <a:ext cx="820738" cy="25733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Helvetica" pitchFamily="2" charset="0"/>
            </a:endParaRPr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FB5390E7-4B0D-1C47-B1A4-4320FB99DAB3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2819400"/>
            <a:ext cx="3048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6" name="Line 5">
            <a:extLst>
              <a:ext uri="{FF2B5EF4-FFF2-40B4-BE49-F238E27FC236}">
                <a16:creationId xmlns:a16="http://schemas.microsoft.com/office/drawing/2014/main" id="{DA5AABFB-17DA-1C44-90B7-B11D09864B53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3200" y="2820988"/>
            <a:ext cx="330200" cy="1446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7" name="Line 6">
            <a:extLst>
              <a:ext uri="{FF2B5EF4-FFF2-40B4-BE49-F238E27FC236}">
                <a16:creationId xmlns:a16="http://schemas.microsoft.com/office/drawing/2014/main" id="{7A74D1A7-E452-D346-8A6C-18BC4CEEBE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62400" y="2819400"/>
            <a:ext cx="228600" cy="14287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00B221B2-5F27-5C47-B6CB-5449CB69774B}"/>
              </a:ext>
            </a:extLst>
          </p:cNvPr>
          <p:cNvSpPr>
            <a:spLocks/>
          </p:cNvSpPr>
          <p:nvPr/>
        </p:nvSpPr>
        <p:spPr bwMode="auto">
          <a:xfrm>
            <a:off x="5867400" y="4649788"/>
            <a:ext cx="1295400" cy="227012"/>
          </a:xfrm>
          <a:custGeom>
            <a:avLst/>
            <a:gdLst>
              <a:gd name="T0" fmla="*/ 0 w 1307"/>
              <a:gd name="T1" fmla="*/ 0 h 143"/>
              <a:gd name="T2" fmla="*/ 2147483646 w 1307"/>
              <a:gd name="T3" fmla="*/ 2147483646 h 143"/>
              <a:gd name="T4" fmla="*/ 2147483646 w 1307"/>
              <a:gd name="T5" fmla="*/ 2147483646 h 143"/>
              <a:gd name="T6" fmla="*/ 2147483646 w 1307"/>
              <a:gd name="T7" fmla="*/ 2147483646 h 143"/>
              <a:gd name="T8" fmla="*/ 2147483646 w 1307"/>
              <a:gd name="T9" fmla="*/ 2147483646 h 143"/>
              <a:gd name="T10" fmla="*/ 2147483646 w 1307"/>
              <a:gd name="T11" fmla="*/ 2147483646 h 143"/>
              <a:gd name="T12" fmla="*/ 2147483646 w 1307"/>
              <a:gd name="T13" fmla="*/ 0 h 14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307" h="143">
                <a:moveTo>
                  <a:pt x="0" y="0"/>
                </a:moveTo>
                <a:lnTo>
                  <a:pt x="113" y="79"/>
                </a:lnTo>
                <a:lnTo>
                  <a:pt x="540" y="79"/>
                </a:lnTo>
                <a:lnTo>
                  <a:pt x="630" y="142"/>
                </a:lnTo>
                <a:lnTo>
                  <a:pt x="720" y="79"/>
                </a:lnTo>
                <a:lnTo>
                  <a:pt x="1193" y="79"/>
                </a:lnTo>
                <a:lnTo>
                  <a:pt x="1306" y="0"/>
                </a:lnTo>
              </a:path>
            </a:pathLst>
          </a:custGeom>
          <a:noFill/>
          <a:ln w="12700" cap="rnd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5DA8243-D8AB-B74C-B94F-44E53EF51E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0992" y="4876802"/>
            <a:ext cx="1325684" cy="831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>
                <a:solidFill>
                  <a:srgbClr val="C00000"/>
                </a:solidFill>
                <a:latin typeface="Helvetica" pitchFamily="2" charset="0"/>
              </a:rPr>
              <a:t>Buffered by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>
                <a:solidFill>
                  <a:srgbClr val="C00000"/>
                </a:solidFill>
                <a:latin typeface="Helvetica" pitchFamily="2" charset="0"/>
              </a:rPr>
              <a:t>receiver in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>
                <a:solidFill>
                  <a:srgbClr val="C00000"/>
                </a:solidFill>
                <a:latin typeface="Helvetica" pitchFamily="2" charset="0"/>
              </a:rPr>
              <a:t>its memory</a:t>
            </a: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B79B41E9-0A8E-1C4D-BBEA-52231F242D17}"/>
              </a:ext>
            </a:extLst>
          </p:cNvPr>
          <p:cNvSpPr>
            <a:spLocks/>
          </p:cNvSpPr>
          <p:nvPr/>
        </p:nvSpPr>
        <p:spPr bwMode="auto">
          <a:xfrm>
            <a:off x="4267200" y="4572000"/>
            <a:ext cx="431800" cy="990600"/>
          </a:xfrm>
          <a:custGeom>
            <a:avLst/>
            <a:gdLst>
              <a:gd name="T0" fmla="*/ 0 w 272"/>
              <a:gd name="T1" fmla="*/ 2147483646 h 624"/>
              <a:gd name="T2" fmla="*/ 2147483646 w 272"/>
              <a:gd name="T3" fmla="*/ 2147483646 h 624"/>
              <a:gd name="T4" fmla="*/ 2147483646 w 272"/>
              <a:gd name="T5" fmla="*/ 2147483646 h 624"/>
              <a:gd name="T6" fmla="*/ 2147483646 w 272"/>
              <a:gd name="T7" fmla="*/ 0 h 6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72" h="624">
                <a:moveTo>
                  <a:pt x="0" y="623"/>
                </a:moveTo>
                <a:lnTo>
                  <a:pt x="137" y="199"/>
                </a:lnTo>
                <a:lnTo>
                  <a:pt x="171" y="305"/>
                </a:lnTo>
                <a:lnTo>
                  <a:pt x="271" y="0"/>
                </a:lnTo>
              </a:path>
            </a:pathLst>
          </a:custGeom>
          <a:noFill/>
          <a:ln w="12700" cap="rnd" cmpd="sng">
            <a:solidFill>
              <a:srgbClr val="C00000"/>
            </a:solidFill>
            <a:prstDash val="solid"/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F109B18-34E2-7A46-96C8-AF6CCAA9CD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4575" y="5618165"/>
            <a:ext cx="125888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rgbClr val="C00000"/>
                </a:solidFill>
                <a:latin typeface="Helvetica" pitchFamily="2" charset="0"/>
              </a:rPr>
              <a:t>Frame with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rgbClr val="C00000"/>
                </a:solidFill>
                <a:latin typeface="Helvetica" pitchFamily="2" charset="0"/>
              </a:rPr>
              <a:t>error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B6122D-8F0D-4840-846A-F59E615308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0743" y="1905000"/>
            <a:ext cx="615168" cy="339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>
                <a:latin typeface="Helvetica" pitchFamily="2" charset="0"/>
              </a:rPr>
              <a:t>RTO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19DAEC-2FE4-EF45-91E7-78C33E67EA78}"/>
              </a:ext>
            </a:extLst>
          </p:cNvPr>
          <p:cNvSpPr>
            <a:spLocks noChangeArrowheads="1"/>
          </p:cNvSpPr>
          <p:nvPr/>
        </p:nvSpPr>
        <p:spPr bwMode="auto">
          <a:xfrm rot="16836050">
            <a:off x="3715246" y="3411139"/>
            <a:ext cx="554639" cy="24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Helvetica" pitchFamily="2" charset="0"/>
              </a:rPr>
              <a:t>ACK 1</a:t>
            </a:r>
          </a:p>
        </p:txBody>
      </p:sp>
      <p:sp>
        <p:nvSpPr>
          <p:cNvPr id="14" name="Line 13">
            <a:extLst>
              <a:ext uri="{FF2B5EF4-FFF2-40B4-BE49-F238E27FC236}">
                <a16:creationId xmlns:a16="http://schemas.microsoft.com/office/drawing/2014/main" id="{0F86DE90-9FE9-224C-9476-E4007B69D8F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72288" y="5989638"/>
            <a:ext cx="21320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ECF6642-50B4-4B43-B16C-539A653DB3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5077" y="5699125"/>
            <a:ext cx="658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Helvetica" pitchFamily="2" charset="0"/>
              </a:rPr>
              <a:t>Time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FD5A31C-894E-3B49-820F-A6E7A1DFDE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471738"/>
            <a:ext cx="8715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Helvetica" pitchFamily="2" charset="0"/>
              </a:rPr>
              <a:t>Sender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880E480-57FF-0A4F-8970-BD386D1152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4175125"/>
            <a:ext cx="1030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Helvetica" pitchFamily="2" charset="0"/>
              </a:rPr>
              <a:t>Receiver</a:t>
            </a:r>
          </a:p>
        </p:txBody>
      </p:sp>
      <p:sp>
        <p:nvSpPr>
          <p:cNvPr id="18" name="Text Box 17">
            <a:extLst>
              <a:ext uri="{FF2B5EF4-FFF2-40B4-BE49-F238E27FC236}">
                <a16:creationId xmlns:a16="http://schemas.microsoft.com/office/drawing/2014/main" id="{AAC285E1-3AFB-704E-BC5F-1DFDBDB276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743202"/>
            <a:ext cx="1081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Helvetica" pitchFamily="2" charset="0"/>
              </a:rPr>
              <a:t>Maximum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Helvetica" pitchFamily="2" charset="0"/>
              </a:rPr>
              <a:t>window size = 8</a:t>
            </a:r>
          </a:p>
        </p:txBody>
      </p:sp>
      <p:sp>
        <p:nvSpPr>
          <p:cNvPr id="19" name="Text Box 18">
            <a:extLst>
              <a:ext uri="{FF2B5EF4-FFF2-40B4-BE49-F238E27FC236}">
                <a16:creationId xmlns:a16="http://schemas.microsoft.com/office/drawing/2014/main" id="{AA4153FA-EFCD-A74F-A978-36D1386ACA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4419602"/>
            <a:ext cx="1081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Helvetica" pitchFamily="2" charset="0"/>
              </a:rPr>
              <a:t>Maximum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Helvetica" pitchFamily="2" charset="0"/>
              </a:rPr>
              <a:t>window size = 8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07A318F-9367-2340-9FEA-FD80404C73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2672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0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03DDC99-F586-A746-ADF7-AF55F8E29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5146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0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099833E-40DD-5D49-A7AF-03B7E4A72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5146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202DA04-5064-2B4B-B672-DF5E6C1FB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2672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1</a:t>
            </a:r>
          </a:p>
        </p:txBody>
      </p:sp>
      <p:sp>
        <p:nvSpPr>
          <p:cNvPr id="24" name="Line 23">
            <a:extLst>
              <a:ext uri="{FF2B5EF4-FFF2-40B4-BE49-F238E27FC236}">
                <a16:creationId xmlns:a16="http://schemas.microsoft.com/office/drawing/2014/main" id="{11C9E676-4922-134D-8909-62F9850720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2819400"/>
            <a:ext cx="228600" cy="14287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2234A4B-FECA-F048-A0F9-E5AB8DEB1305}"/>
              </a:ext>
            </a:extLst>
          </p:cNvPr>
          <p:cNvSpPr>
            <a:spLocks noChangeArrowheads="1"/>
          </p:cNvSpPr>
          <p:nvPr/>
        </p:nvSpPr>
        <p:spPr bwMode="auto">
          <a:xfrm rot="16836050">
            <a:off x="4096245" y="3410346"/>
            <a:ext cx="554639" cy="24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Helvetica" pitchFamily="2" charset="0"/>
              </a:rPr>
              <a:t>ACK 2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BB5B3D2-C030-B544-93A9-96DB3A068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5146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2</a:t>
            </a:r>
          </a:p>
        </p:txBody>
      </p:sp>
      <p:sp>
        <p:nvSpPr>
          <p:cNvPr id="27" name="Line 26">
            <a:extLst>
              <a:ext uri="{FF2B5EF4-FFF2-40B4-BE49-F238E27FC236}">
                <a16:creationId xmlns:a16="http://schemas.microsoft.com/office/drawing/2014/main" id="{4FBC331D-31B3-324B-BFE5-23F4156A3810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2819400"/>
            <a:ext cx="3048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28" name="Text Box 27">
            <a:extLst>
              <a:ext uri="{FF2B5EF4-FFF2-40B4-BE49-F238E27FC236}">
                <a16:creationId xmlns:a16="http://schemas.microsoft.com/office/drawing/2014/main" id="{87A9F49B-0F2A-5A48-9FAB-EE53D2EAEA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267200"/>
            <a:ext cx="319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rgbClr val="C00000"/>
                </a:solidFill>
                <a:latin typeface="Helvetica" pitchFamily="2" charset="0"/>
              </a:rPr>
              <a:t>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8FF5A38-9522-8943-B2B5-965E6C2150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5146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3</a:t>
            </a:r>
          </a:p>
        </p:txBody>
      </p:sp>
      <p:sp>
        <p:nvSpPr>
          <p:cNvPr id="30" name="Line 29">
            <a:extLst>
              <a:ext uri="{FF2B5EF4-FFF2-40B4-BE49-F238E27FC236}">
                <a16:creationId xmlns:a16="http://schemas.microsoft.com/office/drawing/2014/main" id="{3C2FB125-99DD-BF4A-87A4-44BEF8EA6411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2819400"/>
            <a:ext cx="3048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71BA239-FE3D-A348-A89A-FDBE7052EE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25146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4</a:t>
            </a:r>
          </a:p>
        </p:txBody>
      </p:sp>
      <p:sp>
        <p:nvSpPr>
          <p:cNvPr id="32" name="Line 31">
            <a:extLst>
              <a:ext uri="{FF2B5EF4-FFF2-40B4-BE49-F238E27FC236}">
                <a16:creationId xmlns:a16="http://schemas.microsoft.com/office/drawing/2014/main" id="{1C10B900-8D2B-D74C-AE08-7486CA1DB25F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2819400"/>
            <a:ext cx="304800" cy="1447800"/>
          </a:xfrm>
          <a:prstGeom prst="line">
            <a:avLst/>
          </a:prstGeom>
          <a:noFill/>
          <a:ln w="12700">
            <a:solidFill>
              <a:schemeClr val="bg1">
                <a:lumMod val="65000"/>
              </a:schemeClr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8DE9840-7D3B-CF4C-A85B-D316877B8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5146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2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1805775-FA0B-0346-884B-BA15B297C2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25146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5</a:t>
            </a:r>
          </a:p>
        </p:txBody>
      </p:sp>
      <p:sp>
        <p:nvSpPr>
          <p:cNvPr id="35" name="Line 34">
            <a:extLst>
              <a:ext uri="{FF2B5EF4-FFF2-40B4-BE49-F238E27FC236}">
                <a16:creationId xmlns:a16="http://schemas.microsoft.com/office/drawing/2014/main" id="{5868CC83-67D6-7E46-9392-DF94801E85BC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2819400"/>
            <a:ext cx="3048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9E157C-794D-2D49-95FE-CB9A831B4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42672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2</a:t>
            </a:r>
          </a:p>
        </p:txBody>
      </p:sp>
      <p:sp>
        <p:nvSpPr>
          <p:cNvPr id="37" name="Line 36">
            <a:extLst>
              <a:ext uri="{FF2B5EF4-FFF2-40B4-BE49-F238E27FC236}">
                <a16:creationId xmlns:a16="http://schemas.microsoft.com/office/drawing/2014/main" id="{3A12CDD0-7BDE-5C47-A6A8-F2E3D7C28E1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15200" y="2819400"/>
            <a:ext cx="228600" cy="14287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A622873-AD6A-3C40-AA0A-97A7EDBE8628}"/>
              </a:ext>
            </a:extLst>
          </p:cNvPr>
          <p:cNvSpPr>
            <a:spLocks noChangeArrowheads="1"/>
          </p:cNvSpPr>
          <p:nvPr/>
        </p:nvSpPr>
        <p:spPr bwMode="auto">
          <a:xfrm rot="16836050">
            <a:off x="7066458" y="3408758"/>
            <a:ext cx="554639" cy="24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Helvetica" pitchFamily="2" charset="0"/>
              </a:rPr>
              <a:t>ACK 5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EEFEAB2-CFF6-D740-AA28-BBEB4EA6BB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7800" y="25146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6</a:t>
            </a:r>
          </a:p>
        </p:txBody>
      </p:sp>
      <p:sp>
        <p:nvSpPr>
          <p:cNvPr id="40" name="Line 39">
            <a:extLst>
              <a:ext uri="{FF2B5EF4-FFF2-40B4-BE49-F238E27FC236}">
                <a16:creationId xmlns:a16="http://schemas.microsoft.com/office/drawing/2014/main" id="{5DAA1C6F-C7E3-854E-89FE-DF5C5F7DD839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2819400"/>
            <a:ext cx="3048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C427AA4-08F1-CD4F-91AD-860AA7662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2672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5</a:t>
            </a:r>
          </a:p>
        </p:txBody>
      </p:sp>
      <p:sp>
        <p:nvSpPr>
          <p:cNvPr id="42" name="Line 41">
            <a:extLst>
              <a:ext uri="{FF2B5EF4-FFF2-40B4-BE49-F238E27FC236}">
                <a16:creationId xmlns:a16="http://schemas.microsoft.com/office/drawing/2014/main" id="{32E17995-2118-B142-ABAE-46C0C376744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96200" y="2819400"/>
            <a:ext cx="228600" cy="14287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E05CAB77-BF66-2C49-A8D2-522B31FB40B6}"/>
              </a:ext>
            </a:extLst>
          </p:cNvPr>
          <p:cNvSpPr>
            <a:spLocks noChangeArrowheads="1"/>
          </p:cNvSpPr>
          <p:nvPr/>
        </p:nvSpPr>
        <p:spPr bwMode="auto">
          <a:xfrm rot="16836050">
            <a:off x="7447458" y="3407171"/>
            <a:ext cx="554639" cy="24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Helvetica" pitchFamily="2" charset="0"/>
              </a:rPr>
              <a:t>ACK 6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40050CE-916E-0A45-8AE1-909E1DE804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2600" y="42672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6</a:t>
            </a:r>
          </a:p>
        </p:txBody>
      </p:sp>
      <p:sp>
        <p:nvSpPr>
          <p:cNvPr id="45" name="Line 44">
            <a:extLst>
              <a:ext uri="{FF2B5EF4-FFF2-40B4-BE49-F238E27FC236}">
                <a16:creationId xmlns:a16="http://schemas.microsoft.com/office/drawing/2014/main" id="{9D106AEE-6DC4-5C43-A0C0-FC670AE4440C}"/>
              </a:ext>
            </a:extLst>
          </p:cNvPr>
          <p:cNvSpPr>
            <a:spLocks noChangeShapeType="1"/>
          </p:cNvSpPr>
          <p:nvPr/>
        </p:nvSpPr>
        <p:spPr bwMode="auto">
          <a:xfrm>
            <a:off x="9220200" y="2819400"/>
            <a:ext cx="3048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46" name="Line 45">
            <a:extLst>
              <a:ext uri="{FF2B5EF4-FFF2-40B4-BE49-F238E27FC236}">
                <a16:creationId xmlns:a16="http://schemas.microsoft.com/office/drawing/2014/main" id="{E7A4F1CE-5F3B-8B43-9082-01A460ADB5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525000" y="2819400"/>
            <a:ext cx="228600" cy="14287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D7B475E-84E3-384D-920B-1314B3F64897}"/>
              </a:ext>
            </a:extLst>
          </p:cNvPr>
          <p:cNvSpPr>
            <a:spLocks noChangeArrowheads="1"/>
          </p:cNvSpPr>
          <p:nvPr/>
        </p:nvSpPr>
        <p:spPr bwMode="auto">
          <a:xfrm rot="16836050">
            <a:off x="9274670" y="3423046"/>
            <a:ext cx="554639" cy="24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Helvetica" pitchFamily="2" charset="0"/>
              </a:rPr>
              <a:t>ACK 7</a:t>
            </a:r>
          </a:p>
        </p:txBody>
      </p:sp>
      <p:sp>
        <p:nvSpPr>
          <p:cNvPr id="48" name="Line 47">
            <a:extLst>
              <a:ext uri="{FF2B5EF4-FFF2-40B4-BE49-F238E27FC236}">
                <a16:creationId xmlns:a16="http://schemas.microsoft.com/office/drawing/2014/main" id="{660D4187-AB66-DD4E-93AC-A2FAF173C91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286000"/>
            <a:ext cx="2209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49" name="Line 48">
            <a:extLst>
              <a:ext uri="{FF2B5EF4-FFF2-40B4-BE49-F238E27FC236}">
                <a16:creationId xmlns:a16="http://schemas.microsoft.com/office/drawing/2014/main" id="{4C881F3D-D549-AF40-AA37-E6EE894AD5CC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50" name="Line 49">
            <a:extLst>
              <a:ext uri="{FF2B5EF4-FFF2-40B4-BE49-F238E27FC236}">
                <a16:creationId xmlns:a16="http://schemas.microsoft.com/office/drawing/2014/main" id="{3E1E9F6C-AA4B-0646-B38D-C41F70AE45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18D6DDF-F425-A24E-BB4A-A0A2DBC51F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2672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3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9C028C66-659D-A24E-8295-1E675DFDAE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42672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4</a:t>
            </a:r>
          </a:p>
        </p:txBody>
      </p:sp>
      <p:sp>
        <p:nvSpPr>
          <p:cNvPr id="53" name="Line 52">
            <a:extLst>
              <a:ext uri="{FF2B5EF4-FFF2-40B4-BE49-F238E27FC236}">
                <a16:creationId xmlns:a16="http://schemas.microsoft.com/office/drawing/2014/main" id="{35E79FC2-04CB-D042-85A1-9EAFEB8496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0" y="2819400"/>
            <a:ext cx="228600" cy="14287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6F1C100-35E1-B747-94F4-641D389EE390}"/>
              </a:ext>
            </a:extLst>
          </p:cNvPr>
          <p:cNvSpPr>
            <a:spLocks noChangeArrowheads="1"/>
          </p:cNvSpPr>
          <p:nvPr/>
        </p:nvSpPr>
        <p:spPr bwMode="auto">
          <a:xfrm rot="16746493">
            <a:off x="5448245" y="2583433"/>
            <a:ext cx="1395774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 dirty="0">
                <a:latin typeface="Helvetica" pitchFamily="2" charset="0"/>
              </a:rPr>
              <a:t>ACK 2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 dirty="0">
                <a:solidFill>
                  <a:srgbClr val="C00000"/>
                </a:solidFill>
                <a:latin typeface="Helvetica" pitchFamily="2" charset="0"/>
              </a:rPr>
              <a:t>SACK 0--1, 3</a:t>
            </a:r>
          </a:p>
        </p:txBody>
      </p:sp>
      <p:sp>
        <p:nvSpPr>
          <p:cNvPr id="55" name="Line 54">
            <a:extLst>
              <a:ext uri="{FF2B5EF4-FFF2-40B4-BE49-F238E27FC236}">
                <a16:creationId xmlns:a16="http://schemas.microsoft.com/office/drawing/2014/main" id="{7333D0F5-5336-7540-891E-C0C1207D47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34200" y="2819400"/>
            <a:ext cx="228600" cy="14287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56" name="Rectangle 53">
            <a:extLst>
              <a:ext uri="{FF2B5EF4-FFF2-40B4-BE49-F238E27FC236}">
                <a16:creationId xmlns:a16="http://schemas.microsoft.com/office/drawing/2014/main" id="{0B5004C9-F9BE-9441-BB7A-7B15DB8BF3A9}"/>
              </a:ext>
            </a:extLst>
          </p:cNvPr>
          <p:cNvSpPr>
            <a:spLocks noChangeArrowheads="1"/>
          </p:cNvSpPr>
          <p:nvPr/>
        </p:nvSpPr>
        <p:spPr bwMode="auto">
          <a:xfrm rot="16924536">
            <a:off x="6013983" y="3159960"/>
            <a:ext cx="1772089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 dirty="0">
                <a:latin typeface="Helvetica" pitchFamily="2" charset="0"/>
              </a:rPr>
              <a:t>ACK 2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 dirty="0">
                <a:solidFill>
                  <a:srgbClr val="C00000"/>
                </a:solidFill>
                <a:latin typeface="Helvetica" pitchFamily="2" charset="0"/>
              </a:rPr>
              <a:t>SACK 0,--1, 3--4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DE7A499-2E67-0442-8BF9-9984420920B8}"/>
              </a:ext>
            </a:extLst>
          </p:cNvPr>
          <p:cNvSpPr/>
          <p:nvPr/>
        </p:nvSpPr>
        <p:spPr>
          <a:xfrm>
            <a:off x="7180265" y="3140077"/>
            <a:ext cx="335855" cy="874711"/>
          </a:xfrm>
          <a:prstGeom prst="ellipse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01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2" grpId="0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/>
      <p:bldP spid="38" grpId="1" build="allAtOnce"/>
      <p:bldP spid="39" grpId="0" animBg="1"/>
      <p:bldP spid="40" grpId="0" animBg="1"/>
      <p:bldP spid="41" grpId="0" animBg="1"/>
      <p:bldP spid="42" grpId="0" animBg="1"/>
      <p:bldP spid="43" grpId="0"/>
      <p:bldP spid="44" grpId="0" animBg="1"/>
      <p:bldP spid="45" grpId="0" animBg="1"/>
      <p:bldP spid="46" grpId="0" animBg="1"/>
      <p:bldP spid="47" grpId="0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/>
      <p:bldP spid="55" grpId="0" animBg="1"/>
      <p:bldP spid="56" grpId="0"/>
      <p:bldP spid="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CD5A0-4592-C448-9242-D4C3CD078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TCP: Cumulative &amp; Selective 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42E6F-4432-7E4E-9311-65C64205E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593981" cy="4879976"/>
          </a:xfrm>
        </p:spPr>
        <p:txBody>
          <a:bodyPr>
            <a:normAutofit/>
          </a:bodyPr>
          <a:lstStyle/>
          <a:p>
            <a:r>
              <a:rPr lang="en-US" dirty="0"/>
              <a:t>Sender retransmits the seq #s it thinks aren’t received successfully yet</a:t>
            </a:r>
          </a:p>
          <a:p>
            <a:r>
              <a:rPr lang="en-US" dirty="0"/>
              <a:t>Pros &amp; cons: selective vs. cumulative ACKs</a:t>
            </a:r>
          </a:p>
          <a:p>
            <a:pPr lvl="1"/>
            <a:r>
              <a:rPr lang="en-US" dirty="0"/>
              <a:t>Precision of info available to sender</a:t>
            </a:r>
          </a:p>
          <a:p>
            <a:pPr lvl="1"/>
            <a:r>
              <a:rPr lang="en-US" dirty="0"/>
              <a:t>Redundancy of retransmissions</a:t>
            </a:r>
          </a:p>
          <a:p>
            <a:pPr lvl="1"/>
            <a:r>
              <a:rPr lang="en-US" dirty="0"/>
              <a:t>Packet header space</a:t>
            </a:r>
          </a:p>
          <a:p>
            <a:pPr lvl="1"/>
            <a:r>
              <a:rPr lang="en-US" dirty="0"/>
              <a:t>Complexity (and bugs) in transport software</a:t>
            </a:r>
          </a:p>
          <a:p>
            <a:r>
              <a:rPr lang="en-US" dirty="0"/>
              <a:t>On modern Linux, TCP uses selective ACKs by default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AE53AD5-D9AF-5A4D-9DF4-5AE12AF77C39}"/>
              </a:ext>
            </a:extLst>
          </p:cNvPr>
          <p:cNvCxnSpPr/>
          <p:nvPr/>
        </p:nvCxnSpPr>
        <p:spPr>
          <a:xfrm>
            <a:off x="8670235" y="2225872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14EB4E6-7F69-454D-A2CA-1038857F3CF9}"/>
              </a:ext>
            </a:extLst>
          </p:cNvPr>
          <p:cNvCxnSpPr/>
          <p:nvPr/>
        </p:nvCxnSpPr>
        <p:spPr>
          <a:xfrm>
            <a:off x="11579087" y="2225872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5B5FCCA-2E99-5648-B7FD-0E3C1DC6AAC4}"/>
              </a:ext>
            </a:extLst>
          </p:cNvPr>
          <p:cNvCxnSpPr>
            <a:cxnSpLocks/>
          </p:cNvCxnSpPr>
          <p:nvPr/>
        </p:nvCxnSpPr>
        <p:spPr>
          <a:xfrm>
            <a:off x="8842514" y="2464411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237EBC31-CDC2-F241-9E7F-413A9B9A43A2}"/>
              </a:ext>
            </a:extLst>
          </p:cNvPr>
          <p:cNvSpPr txBox="1"/>
          <p:nvPr/>
        </p:nvSpPr>
        <p:spPr>
          <a:xfrm>
            <a:off x="8555109" y="1726318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D74FE7-038A-CF41-9ED1-C140EE84A288}"/>
              </a:ext>
            </a:extLst>
          </p:cNvPr>
          <p:cNvSpPr txBox="1"/>
          <p:nvPr/>
        </p:nvSpPr>
        <p:spPr>
          <a:xfrm>
            <a:off x="10312193" y="1690688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D53A4F5-78D9-2941-A0A6-0A0FF4A8AD76}"/>
              </a:ext>
            </a:extLst>
          </p:cNvPr>
          <p:cNvCxnSpPr>
            <a:cxnSpLocks/>
          </p:cNvCxnSpPr>
          <p:nvPr/>
        </p:nvCxnSpPr>
        <p:spPr>
          <a:xfrm flipH="1">
            <a:off x="8767376" y="3199761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84F59EE-A194-7542-BC31-93AC4CB4573D}"/>
              </a:ext>
            </a:extLst>
          </p:cNvPr>
          <p:cNvCxnSpPr>
            <a:cxnSpLocks/>
          </p:cNvCxnSpPr>
          <p:nvPr/>
        </p:nvCxnSpPr>
        <p:spPr>
          <a:xfrm>
            <a:off x="8854911" y="4533304"/>
            <a:ext cx="2602145" cy="1161785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2D33A55-9C42-784B-9870-E3A94B01BCF3}"/>
              </a:ext>
            </a:extLst>
          </p:cNvPr>
          <p:cNvCxnSpPr>
            <a:cxnSpLocks/>
          </p:cNvCxnSpPr>
          <p:nvPr/>
        </p:nvCxnSpPr>
        <p:spPr>
          <a:xfrm>
            <a:off x="8825379" y="2669926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8E6DDAD-1D4B-3940-8783-25C4B81818E3}"/>
              </a:ext>
            </a:extLst>
          </p:cNvPr>
          <p:cNvCxnSpPr>
            <a:cxnSpLocks/>
          </p:cNvCxnSpPr>
          <p:nvPr/>
        </p:nvCxnSpPr>
        <p:spPr>
          <a:xfrm>
            <a:off x="8793164" y="2915101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D9B8F2B-A10F-964C-BEA2-C5AE25E06E2C}"/>
              </a:ext>
            </a:extLst>
          </p:cNvPr>
          <p:cNvCxnSpPr>
            <a:cxnSpLocks/>
          </p:cNvCxnSpPr>
          <p:nvPr/>
        </p:nvCxnSpPr>
        <p:spPr>
          <a:xfrm>
            <a:off x="8825379" y="3160985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CD00281-BF56-3444-8CB6-746F9F554D08}"/>
              </a:ext>
            </a:extLst>
          </p:cNvPr>
          <p:cNvCxnSpPr>
            <a:cxnSpLocks/>
          </p:cNvCxnSpPr>
          <p:nvPr/>
        </p:nvCxnSpPr>
        <p:spPr>
          <a:xfrm flipH="1">
            <a:off x="8749154" y="2993940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B55EE02-366F-7940-A1FD-D81D10072D0D}"/>
              </a:ext>
            </a:extLst>
          </p:cNvPr>
          <p:cNvCxnSpPr>
            <a:cxnSpLocks/>
          </p:cNvCxnSpPr>
          <p:nvPr/>
        </p:nvCxnSpPr>
        <p:spPr>
          <a:xfrm flipH="1">
            <a:off x="8769377" y="3452324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26B74F1-4D85-4844-A91A-AFBC29DE8A11}"/>
              </a:ext>
            </a:extLst>
          </p:cNvPr>
          <p:cNvCxnSpPr>
            <a:cxnSpLocks/>
          </p:cNvCxnSpPr>
          <p:nvPr/>
        </p:nvCxnSpPr>
        <p:spPr>
          <a:xfrm flipH="1">
            <a:off x="8789766" y="3737093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E44B28B8-B10A-304F-B513-ED77F0E12C7F}"/>
              </a:ext>
            </a:extLst>
          </p:cNvPr>
          <p:cNvSpPr txBox="1"/>
          <p:nvPr/>
        </p:nvSpPr>
        <p:spPr>
          <a:xfrm>
            <a:off x="9495529" y="2204945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572D54D-3470-6E40-9705-66E82A6CC996}"/>
              </a:ext>
            </a:extLst>
          </p:cNvPr>
          <p:cNvSpPr txBox="1"/>
          <p:nvPr/>
        </p:nvSpPr>
        <p:spPr>
          <a:xfrm>
            <a:off x="9700593" y="2504981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07BA71D-269B-3A40-A3A3-CB24E9BDE080}"/>
              </a:ext>
            </a:extLst>
          </p:cNvPr>
          <p:cNvSpPr txBox="1"/>
          <p:nvPr/>
        </p:nvSpPr>
        <p:spPr>
          <a:xfrm>
            <a:off x="9915028" y="2787949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0DDD64A-CCBA-4645-AF17-8C928AC1E4FC}"/>
              </a:ext>
            </a:extLst>
          </p:cNvPr>
          <p:cNvSpPr txBox="1"/>
          <p:nvPr/>
        </p:nvSpPr>
        <p:spPr>
          <a:xfrm>
            <a:off x="10141626" y="3086111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8B5F2A9-5501-E340-A26A-B43655D435DB}"/>
              </a:ext>
            </a:extLst>
          </p:cNvPr>
          <p:cNvSpPr txBox="1"/>
          <p:nvPr/>
        </p:nvSpPr>
        <p:spPr>
          <a:xfrm>
            <a:off x="9910512" y="3331995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C47A0B2-7CA0-B44E-803B-D58E486DEB90}"/>
              </a:ext>
            </a:extLst>
          </p:cNvPr>
          <p:cNvSpPr txBox="1"/>
          <p:nvPr/>
        </p:nvSpPr>
        <p:spPr>
          <a:xfrm>
            <a:off x="9740002" y="3630157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3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0F72158-9419-AA44-B1C7-724E24E7354F}"/>
              </a:ext>
            </a:extLst>
          </p:cNvPr>
          <p:cNvSpPr txBox="1"/>
          <p:nvPr/>
        </p:nvSpPr>
        <p:spPr>
          <a:xfrm>
            <a:off x="9548676" y="4007463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4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E96AF0B-EDB1-3E40-81C2-A61220FEE38D}"/>
              </a:ext>
            </a:extLst>
          </p:cNvPr>
          <p:cNvSpPr txBox="1"/>
          <p:nvPr/>
        </p:nvSpPr>
        <p:spPr>
          <a:xfrm>
            <a:off x="9370604" y="4425135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5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3A807FC-C0E5-704E-91BA-38052C079035}"/>
              </a:ext>
            </a:extLst>
          </p:cNvPr>
          <p:cNvSpPr txBox="1"/>
          <p:nvPr/>
        </p:nvSpPr>
        <p:spPr>
          <a:xfrm>
            <a:off x="10242162" y="4715350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563192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4953715-FD6F-554B-A49F-70E150735C94}"/>
              </a:ext>
            </a:extLst>
          </p:cNvPr>
          <p:cNvSpPr txBox="1"/>
          <p:nvPr/>
        </p:nvSpPr>
        <p:spPr>
          <a:xfrm>
            <a:off x="969917" y="4042249"/>
            <a:ext cx="102521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Helvetica" pitchFamily="2" charset="0"/>
              </a:rPr>
              <a:t>Let’s talk a bit more about sequence numbers…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E4981E-64F6-5045-A4D5-46B760A09DED}"/>
              </a:ext>
            </a:extLst>
          </p:cNvPr>
          <p:cNvSpPr txBox="1"/>
          <p:nvPr/>
        </p:nvSpPr>
        <p:spPr>
          <a:xfrm>
            <a:off x="969917" y="1516764"/>
            <a:ext cx="102521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Helvetica" pitchFamily="2" charset="0"/>
              </a:rPr>
              <a:t>In principle, these three ideas are sufficient to implement reliable data delivery!</a:t>
            </a:r>
          </a:p>
        </p:txBody>
      </p:sp>
    </p:spTree>
    <p:extLst>
      <p:ext uri="{BB962C8B-B14F-4D97-AF65-F5344CB8AC3E}">
        <p14:creationId xmlns:p14="http://schemas.microsoft.com/office/powerpoint/2010/main" val="613604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AE6F9-4170-9043-BCDA-D90E4327D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 #s: Scenario 1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59AC748-C625-DA4B-9CD6-7B06A38877D8}"/>
              </a:ext>
            </a:extLst>
          </p:cNvPr>
          <p:cNvCxnSpPr/>
          <p:nvPr/>
        </p:nvCxnSpPr>
        <p:spPr>
          <a:xfrm>
            <a:off x="7407966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DB948CA-1377-7848-AF07-E10C6A26EEBC}"/>
              </a:ext>
            </a:extLst>
          </p:cNvPr>
          <p:cNvCxnSpPr/>
          <p:nvPr/>
        </p:nvCxnSpPr>
        <p:spPr>
          <a:xfrm>
            <a:off x="10316818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9A6FDC4-6A0A-BE4A-BD53-42CE15F4F9AA}"/>
              </a:ext>
            </a:extLst>
          </p:cNvPr>
          <p:cNvCxnSpPr>
            <a:cxnSpLocks/>
          </p:cNvCxnSpPr>
          <p:nvPr/>
        </p:nvCxnSpPr>
        <p:spPr>
          <a:xfrm>
            <a:off x="7580245" y="2450654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D6E11A9-E6EF-C948-BB9E-79F0B3ECB155}"/>
              </a:ext>
            </a:extLst>
          </p:cNvPr>
          <p:cNvSpPr txBox="1"/>
          <p:nvPr/>
        </p:nvSpPr>
        <p:spPr>
          <a:xfrm>
            <a:off x="7292840" y="1712561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ADF855-210C-5445-8237-B961F061D670}"/>
              </a:ext>
            </a:extLst>
          </p:cNvPr>
          <p:cNvSpPr txBox="1"/>
          <p:nvPr/>
        </p:nvSpPr>
        <p:spPr>
          <a:xfrm>
            <a:off x="9718813" y="1690688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6603F54-1B1B-1A4C-B8CC-BD615E3908D8}"/>
              </a:ext>
            </a:extLst>
          </p:cNvPr>
          <p:cNvGrpSpPr/>
          <p:nvPr/>
        </p:nvGrpSpPr>
        <p:grpSpPr>
          <a:xfrm>
            <a:off x="8879831" y="2553722"/>
            <a:ext cx="914398" cy="461665"/>
            <a:chOff x="9342783" y="1192696"/>
            <a:chExt cx="2011017" cy="1019419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395B79B4-37CB-D748-87CF-589A9A2E6208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B5A8378-DFA6-4D4E-9DE8-5B00495CB3F4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48398C3-1D26-F048-9739-FFC5A46441A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0805D35-511D-3B4F-9178-D3FEFA2343CA}"/>
              </a:ext>
            </a:extLst>
          </p:cNvPr>
          <p:cNvGrpSpPr/>
          <p:nvPr/>
        </p:nvGrpSpPr>
        <p:grpSpPr>
          <a:xfrm>
            <a:off x="8327574" y="5548005"/>
            <a:ext cx="453882" cy="281889"/>
            <a:chOff x="9342783" y="1192696"/>
            <a:chExt cx="2011017" cy="1019419"/>
          </a:xfrm>
        </p:grpSpPr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F020CF66-20C7-6D4D-9061-EE7A07C64D76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C2F3CD0-B80C-E348-B064-F45565EB59EC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752060B-F8E8-594E-9398-C87B4140ED7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8FF298AE-E146-1448-966B-288E2FBA1BBC}"/>
              </a:ext>
            </a:extLst>
          </p:cNvPr>
          <p:cNvSpPr txBox="1"/>
          <p:nvPr/>
        </p:nvSpPr>
        <p:spPr>
          <a:xfrm>
            <a:off x="8145588" y="5145439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chemeClr val="bg2">
                    <a:lumMod val="75000"/>
                  </a:schemeClr>
                </a:solidFill>
                <a:latin typeface="Helvetica" pitchFamily="2" charset="0"/>
              </a:rPr>
              <a:t>ACK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610F5C6-509A-694E-A4AB-87CA031545C5}"/>
              </a:ext>
            </a:extLst>
          </p:cNvPr>
          <p:cNvCxnSpPr/>
          <p:nvPr/>
        </p:nvCxnSpPr>
        <p:spPr>
          <a:xfrm>
            <a:off x="7577443" y="3949148"/>
            <a:ext cx="2605705" cy="0"/>
          </a:xfrm>
          <a:prstGeom prst="line">
            <a:avLst/>
          </a:prstGeom>
          <a:ln w="50800"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21D0731-0D83-314F-9DB2-5417D9717A7E}"/>
              </a:ext>
            </a:extLst>
          </p:cNvPr>
          <p:cNvCxnSpPr/>
          <p:nvPr/>
        </p:nvCxnSpPr>
        <p:spPr>
          <a:xfrm>
            <a:off x="7580245" y="2553722"/>
            <a:ext cx="0" cy="1302661"/>
          </a:xfrm>
          <a:prstGeom prst="straightConnector1">
            <a:avLst/>
          </a:prstGeom>
          <a:ln w="50800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F9D7A014-03A6-5B48-BB03-72DA29F8A5A2}"/>
              </a:ext>
            </a:extLst>
          </p:cNvPr>
          <p:cNvSpPr txBox="1"/>
          <p:nvPr/>
        </p:nvSpPr>
        <p:spPr>
          <a:xfrm rot="5400000">
            <a:off x="7403465" y="2993919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RTO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440557BC-83EC-8840-B732-C259DCAC82A5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6433934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 bad scenario: Suppose an ACK was delayed beyond the RTO; sender ended up retransmitting the packet.</a:t>
            </a:r>
          </a:p>
          <a:p>
            <a:endParaRPr lang="en-US" dirty="0"/>
          </a:p>
          <a:p>
            <a:r>
              <a:rPr lang="en-US" dirty="0"/>
              <a:t>At the receiver: </a:t>
            </a:r>
            <a:r>
              <a:rPr lang="en-US" dirty="0">
                <a:solidFill>
                  <a:srgbClr val="C00000"/>
                </a:solidFill>
              </a:rPr>
              <a:t>sequence number helps disambiguate a fresh transmission from a retransmission</a:t>
            </a:r>
          </a:p>
          <a:p>
            <a:pPr lvl="1"/>
            <a:r>
              <a:rPr lang="en-US" dirty="0"/>
              <a:t>Sequence number same as earlier: retransmission</a:t>
            </a:r>
          </a:p>
          <a:p>
            <a:pPr lvl="1"/>
            <a:r>
              <a:rPr lang="en-US" dirty="0"/>
              <a:t>Fresh sequence number: fresh data</a:t>
            </a:r>
          </a:p>
          <a:p>
            <a:pPr lvl="1"/>
            <a:endParaRPr lang="en-US" dirty="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01CD7CF-43FA-FA45-ACAE-F3EAF6869283}"/>
              </a:ext>
            </a:extLst>
          </p:cNvPr>
          <p:cNvCxnSpPr>
            <a:cxnSpLocks/>
          </p:cNvCxnSpPr>
          <p:nvPr/>
        </p:nvCxnSpPr>
        <p:spPr>
          <a:xfrm>
            <a:off x="7543799" y="4106514"/>
            <a:ext cx="2592457" cy="674208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xplosion 1 1">
            <a:extLst>
              <a:ext uri="{FF2B5EF4-FFF2-40B4-BE49-F238E27FC236}">
                <a16:creationId xmlns:a16="http://schemas.microsoft.com/office/drawing/2014/main" id="{208B339B-8681-494F-8DAE-BC152726EC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5199" y="4553565"/>
            <a:ext cx="503238" cy="536575"/>
          </a:xfrm>
          <a:prstGeom prst="irregularSeal1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EC2B7F-5889-884E-9174-2F5D56828EF7}"/>
              </a:ext>
            </a:extLst>
          </p:cNvPr>
          <p:cNvSpPr txBox="1"/>
          <p:nvPr/>
        </p:nvSpPr>
        <p:spPr>
          <a:xfrm>
            <a:off x="9128267" y="2085937"/>
            <a:ext cx="458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0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9ADFDBD-546C-5542-9FBF-DA9603926D33}"/>
              </a:ext>
            </a:extLst>
          </p:cNvPr>
          <p:cNvGrpSpPr/>
          <p:nvPr/>
        </p:nvGrpSpPr>
        <p:grpSpPr>
          <a:xfrm>
            <a:off x="8879831" y="4376647"/>
            <a:ext cx="914398" cy="461665"/>
            <a:chOff x="9342783" y="1192696"/>
            <a:chExt cx="2011017" cy="1019419"/>
          </a:xfrm>
        </p:grpSpPr>
        <p:sp>
          <p:nvSpPr>
            <p:cNvPr id="29" name="Rounded Rectangle 28">
              <a:extLst>
                <a:ext uri="{FF2B5EF4-FFF2-40B4-BE49-F238E27FC236}">
                  <a16:creationId xmlns:a16="http://schemas.microsoft.com/office/drawing/2014/main" id="{99B1B844-B376-AD48-9C17-E805AD85C4F1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2C13883-A717-824A-AE8E-A7C5BBCB74D1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C54F795-68B3-724A-8A48-1A4EB09DDF0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8A868EDC-A41D-F74E-9A30-3E66E2C88DFA}"/>
              </a:ext>
            </a:extLst>
          </p:cNvPr>
          <p:cNvSpPr txBox="1"/>
          <p:nvPr/>
        </p:nvSpPr>
        <p:spPr>
          <a:xfrm>
            <a:off x="9093842" y="3963045"/>
            <a:ext cx="458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0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7ED9F7AE-D2D5-8946-8BD5-A4A4F17A3F72}"/>
              </a:ext>
            </a:extLst>
          </p:cNvPr>
          <p:cNvCxnSpPr>
            <a:cxnSpLocks/>
          </p:cNvCxnSpPr>
          <p:nvPr/>
        </p:nvCxnSpPr>
        <p:spPr>
          <a:xfrm flipH="1">
            <a:off x="7530551" y="3172752"/>
            <a:ext cx="2605705" cy="2724465"/>
          </a:xfrm>
          <a:prstGeom prst="straightConnector1">
            <a:avLst/>
          </a:prstGeom>
          <a:ln w="50800"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0552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AE6F9-4170-9043-BCDA-D90E4327D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 #s: Scenario 2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59AC748-C625-DA4B-9CD6-7B06A38877D8}"/>
              </a:ext>
            </a:extLst>
          </p:cNvPr>
          <p:cNvCxnSpPr/>
          <p:nvPr/>
        </p:nvCxnSpPr>
        <p:spPr>
          <a:xfrm>
            <a:off x="7407966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DB948CA-1377-7848-AF07-E10C6A26EEBC}"/>
              </a:ext>
            </a:extLst>
          </p:cNvPr>
          <p:cNvCxnSpPr/>
          <p:nvPr/>
        </p:nvCxnSpPr>
        <p:spPr>
          <a:xfrm>
            <a:off x="10316818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9A6FDC4-6A0A-BE4A-BD53-42CE15F4F9AA}"/>
              </a:ext>
            </a:extLst>
          </p:cNvPr>
          <p:cNvCxnSpPr>
            <a:cxnSpLocks/>
          </p:cNvCxnSpPr>
          <p:nvPr/>
        </p:nvCxnSpPr>
        <p:spPr>
          <a:xfrm>
            <a:off x="7580245" y="2450654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D6E11A9-E6EF-C948-BB9E-79F0B3ECB155}"/>
              </a:ext>
            </a:extLst>
          </p:cNvPr>
          <p:cNvSpPr txBox="1"/>
          <p:nvPr/>
        </p:nvSpPr>
        <p:spPr>
          <a:xfrm>
            <a:off x="7292840" y="1712561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ADF855-210C-5445-8237-B961F061D670}"/>
              </a:ext>
            </a:extLst>
          </p:cNvPr>
          <p:cNvSpPr txBox="1"/>
          <p:nvPr/>
        </p:nvSpPr>
        <p:spPr>
          <a:xfrm>
            <a:off x="9718813" y="1690688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6603F54-1B1B-1A4C-B8CC-BD615E3908D8}"/>
              </a:ext>
            </a:extLst>
          </p:cNvPr>
          <p:cNvGrpSpPr/>
          <p:nvPr/>
        </p:nvGrpSpPr>
        <p:grpSpPr>
          <a:xfrm>
            <a:off x="8879831" y="2553722"/>
            <a:ext cx="914398" cy="461665"/>
            <a:chOff x="9342783" y="1192696"/>
            <a:chExt cx="2011017" cy="1019419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395B79B4-37CB-D748-87CF-589A9A2E6208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B5A8378-DFA6-4D4E-9DE8-5B00495CB3F4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48398C3-1D26-F048-9739-FFC5A46441A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610F5C6-509A-694E-A4AB-87CA031545C5}"/>
              </a:ext>
            </a:extLst>
          </p:cNvPr>
          <p:cNvCxnSpPr/>
          <p:nvPr/>
        </p:nvCxnSpPr>
        <p:spPr>
          <a:xfrm>
            <a:off x="7577443" y="3949148"/>
            <a:ext cx="2605705" cy="0"/>
          </a:xfrm>
          <a:prstGeom prst="line">
            <a:avLst/>
          </a:prstGeom>
          <a:ln w="50800"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21D0731-0D83-314F-9DB2-5417D9717A7E}"/>
              </a:ext>
            </a:extLst>
          </p:cNvPr>
          <p:cNvCxnSpPr/>
          <p:nvPr/>
        </p:nvCxnSpPr>
        <p:spPr>
          <a:xfrm>
            <a:off x="7580245" y="2553722"/>
            <a:ext cx="0" cy="1302661"/>
          </a:xfrm>
          <a:prstGeom prst="straightConnector1">
            <a:avLst/>
          </a:prstGeom>
          <a:ln w="50800">
            <a:solidFill>
              <a:schemeClr val="bg2">
                <a:lumMod val="50000"/>
              </a:schemeClr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F9D7A014-03A6-5B48-BB03-72DA29F8A5A2}"/>
              </a:ext>
            </a:extLst>
          </p:cNvPr>
          <p:cNvSpPr txBox="1"/>
          <p:nvPr/>
        </p:nvSpPr>
        <p:spPr>
          <a:xfrm rot="5400000">
            <a:off x="7403465" y="2993919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Helvetica" pitchFamily="2" charset="0"/>
              </a:rPr>
              <a:t>RTO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440557BC-83EC-8840-B732-C259DCAC82A5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6433934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 good scenario: packet successfully received and ACK returned within RTO</a:t>
            </a:r>
          </a:p>
          <a:p>
            <a:endParaRPr lang="en-US" dirty="0"/>
          </a:p>
          <a:p>
            <a:r>
              <a:rPr lang="en-US" dirty="0"/>
              <a:t>Sequence numbers of successively transmitted packets are different</a:t>
            </a:r>
          </a:p>
          <a:p>
            <a:endParaRPr lang="en-US" dirty="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01CD7CF-43FA-FA45-ACAE-F3EAF6869283}"/>
              </a:ext>
            </a:extLst>
          </p:cNvPr>
          <p:cNvCxnSpPr>
            <a:cxnSpLocks/>
          </p:cNvCxnSpPr>
          <p:nvPr/>
        </p:nvCxnSpPr>
        <p:spPr>
          <a:xfrm>
            <a:off x="7543799" y="4106514"/>
            <a:ext cx="2592457" cy="67420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7695DB8C-2785-2842-B679-10BB48801FD9}"/>
              </a:ext>
            </a:extLst>
          </p:cNvPr>
          <p:cNvSpPr txBox="1"/>
          <p:nvPr/>
        </p:nvSpPr>
        <p:spPr>
          <a:xfrm>
            <a:off x="10470597" y="2335854"/>
            <a:ext cx="16409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Receiver knows</a:t>
            </a:r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 these are not duplicate, </a:t>
            </a:r>
            <a:r>
              <a:rPr lang="en-US" sz="2400" dirty="0">
                <a:latin typeface="Helvetica" pitchFamily="2" charset="0"/>
              </a:rPr>
              <a:t>because sequence numbers are </a:t>
            </a:r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different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EC2B7F-5889-884E-9174-2F5D56828EF7}"/>
              </a:ext>
            </a:extLst>
          </p:cNvPr>
          <p:cNvSpPr txBox="1"/>
          <p:nvPr/>
        </p:nvSpPr>
        <p:spPr>
          <a:xfrm>
            <a:off x="8776711" y="2070169"/>
            <a:ext cx="11665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SEQ 0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9ADFDBD-546C-5542-9FBF-DA9603926D33}"/>
              </a:ext>
            </a:extLst>
          </p:cNvPr>
          <p:cNvGrpSpPr/>
          <p:nvPr/>
        </p:nvGrpSpPr>
        <p:grpSpPr>
          <a:xfrm>
            <a:off x="8879831" y="4376647"/>
            <a:ext cx="914398" cy="461665"/>
            <a:chOff x="9342783" y="1192696"/>
            <a:chExt cx="2011017" cy="1019419"/>
          </a:xfrm>
        </p:grpSpPr>
        <p:sp>
          <p:nvSpPr>
            <p:cNvPr id="29" name="Rounded Rectangle 28">
              <a:extLst>
                <a:ext uri="{FF2B5EF4-FFF2-40B4-BE49-F238E27FC236}">
                  <a16:creationId xmlns:a16="http://schemas.microsoft.com/office/drawing/2014/main" id="{99B1B844-B376-AD48-9C17-E805AD85C4F1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2C13883-A717-824A-AE8E-A7C5BBCB74D1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C54F795-68B3-724A-8A48-1A4EB09DDF0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8A868EDC-A41D-F74E-9A30-3E66E2C88DFA}"/>
              </a:ext>
            </a:extLst>
          </p:cNvPr>
          <p:cNvSpPr txBox="1"/>
          <p:nvPr/>
        </p:nvSpPr>
        <p:spPr>
          <a:xfrm>
            <a:off x="8788476" y="3949036"/>
            <a:ext cx="11429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SEQ 1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6D116637-8C29-B04A-B391-5F839D72E4C2}"/>
              </a:ext>
            </a:extLst>
          </p:cNvPr>
          <p:cNvCxnSpPr>
            <a:cxnSpLocks/>
          </p:cNvCxnSpPr>
          <p:nvPr/>
        </p:nvCxnSpPr>
        <p:spPr>
          <a:xfrm flipH="1">
            <a:off x="7673845" y="3172752"/>
            <a:ext cx="2462412" cy="40278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54F867D-799A-4B49-B07D-CB331FC75E5E}"/>
              </a:ext>
            </a:extLst>
          </p:cNvPr>
          <p:cNvGrpSpPr/>
          <p:nvPr/>
        </p:nvGrpSpPr>
        <p:grpSpPr>
          <a:xfrm>
            <a:off x="8327574" y="3472057"/>
            <a:ext cx="453882" cy="281889"/>
            <a:chOff x="9342783" y="1192696"/>
            <a:chExt cx="2011017" cy="1019419"/>
          </a:xfrm>
        </p:grpSpPr>
        <p:sp>
          <p:nvSpPr>
            <p:cNvPr id="36" name="Rounded Rectangle 35">
              <a:extLst>
                <a:ext uri="{FF2B5EF4-FFF2-40B4-BE49-F238E27FC236}">
                  <a16:creationId xmlns:a16="http://schemas.microsoft.com/office/drawing/2014/main" id="{EABB6CF3-0B04-4342-A72A-B3800FF958A9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92C319F7-4435-FB49-A6DB-4C4E0045A7D1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BED3BC3-4DC1-CE4B-A2E1-8659FD3B765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31DBD1BF-1759-A94C-9D8C-DD33D210CD5A}"/>
              </a:ext>
            </a:extLst>
          </p:cNvPr>
          <p:cNvSpPr txBox="1"/>
          <p:nvPr/>
        </p:nvSpPr>
        <p:spPr>
          <a:xfrm>
            <a:off x="8145588" y="3069491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ACK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49D405A-5B27-CC40-A624-A8D7212D1B9F}"/>
              </a:ext>
            </a:extLst>
          </p:cNvPr>
          <p:cNvCxnSpPr/>
          <p:nvPr/>
        </p:nvCxnSpPr>
        <p:spPr>
          <a:xfrm>
            <a:off x="7555399" y="5757486"/>
            <a:ext cx="2605705" cy="0"/>
          </a:xfrm>
          <a:prstGeom prst="line">
            <a:avLst/>
          </a:prstGeom>
          <a:ln w="50800"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EFD32FD4-4D6E-FF4C-825F-85A93AEC0E66}"/>
              </a:ext>
            </a:extLst>
          </p:cNvPr>
          <p:cNvCxnSpPr>
            <a:cxnSpLocks/>
          </p:cNvCxnSpPr>
          <p:nvPr/>
        </p:nvCxnSpPr>
        <p:spPr>
          <a:xfrm>
            <a:off x="7572422" y="4076586"/>
            <a:ext cx="5021" cy="1604585"/>
          </a:xfrm>
          <a:prstGeom prst="straightConnector1">
            <a:avLst/>
          </a:prstGeom>
          <a:ln w="50800">
            <a:solidFill>
              <a:schemeClr val="bg2">
                <a:lumMod val="50000"/>
              </a:schemeClr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F129FF99-37ED-C748-B86A-9A3DBAA3E5D0}"/>
              </a:ext>
            </a:extLst>
          </p:cNvPr>
          <p:cNvSpPr txBox="1"/>
          <p:nvPr/>
        </p:nvSpPr>
        <p:spPr>
          <a:xfrm rot="5400000">
            <a:off x="7407627" y="4706577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Helvetica" pitchFamily="2" charset="0"/>
              </a:rPr>
              <a:t>RTO</a:t>
            </a:r>
          </a:p>
        </p:txBody>
      </p:sp>
    </p:spTree>
    <p:extLst>
      <p:ext uri="{BB962C8B-B14F-4D97-AF65-F5344CB8AC3E}">
        <p14:creationId xmlns:p14="http://schemas.microsoft.com/office/powerpoint/2010/main" val="3395125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" grpId="0"/>
      <p:bldP spid="32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AE6F9-4170-9043-BCDA-D90E4327D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Q: How to number pkt sequences?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59AC748-C625-DA4B-9CD6-7B06A38877D8}"/>
              </a:ext>
            </a:extLst>
          </p:cNvPr>
          <p:cNvCxnSpPr/>
          <p:nvPr/>
        </p:nvCxnSpPr>
        <p:spPr>
          <a:xfrm>
            <a:off x="7407966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DB948CA-1377-7848-AF07-E10C6A26EEBC}"/>
              </a:ext>
            </a:extLst>
          </p:cNvPr>
          <p:cNvCxnSpPr/>
          <p:nvPr/>
        </p:nvCxnSpPr>
        <p:spPr>
          <a:xfrm>
            <a:off x="10316818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9A6FDC4-6A0A-BE4A-BD53-42CE15F4F9AA}"/>
              </a:ext>
            </a:extLst>
          </p:cNvPr>
          <p:cNvCxnSpPr>
            <a:cxnSpLocks/>
          </p:cNvCxnSpPr>
          <p:nvPr/>
        </p:nvCxnSpPr>
        <p:spPr>
          <a:xfrm>
            <a:off x="7580245" y="2450654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D6E11A9-E6EF-C948-BB9E-79F0B3ECB155}"/>
              </a:ext>
            </a:extLst>
          </p:cNvPr>
          <p:cNvSpPr txBox="1"/>
          <p:nvPr/>
        </p:nvSpPr>
        <p:spPr>
          <a:xfrm>
            <a:off x="7292840" y="1712561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ADF855-210C-5445-8237-B961F061D670}"/>
              </a:ext>
            </a:extLst>
          </p:cNvPr>
          <p:cNvSpPr txBox="1"/>
          <p:nvPr/>
        </p:nvSpPr>
        <p:spPr>
          <a:xfrm>
            <a:off x="9718813" y="1690688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6603F54-1B1B-1A4C-B8CC-BD615E3908D8}"/>
              </a:ext>
            </a:extLst>
          </p:cNvPr>
          <p:cNvGrpSpPr/>
          <p:nvPr/>
        </p:nvGrpSpPr>
        <p:grpSpPr>
          <a:xfrm>
            <a:off x="8879831" y="2553722"/>
            <a:ext cx="914398" cy="461665"/>
            <a:chOff x="9342783" y="1192696"/>
            <a:chExt cx="2011017" cy="1019419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395B79B4-37CB-D748-87CF-589A9A2E6208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B5A8378-DFA6-4D4E-9DE8-5B00495CB3F4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48398C3-1D26-F048-9739-FFC5A46441A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0805D35-511D-3B4F-9178-D3FEFA2343CA}"/>
              </a:ext>
            </a:extLst>
          </p:cNvPr>
          <p:cNvGrpSpPr/>
          <p:nvPr/>
        </p:nvGrpSpPr>
        <p:grpSpPr>
          <a:xfrm>
            <a:off x="8327574" y="5548005"/>
            <a:ext cx="453882" cy="281889"/>
            <a:chOff x="9342783" y="1192696"/>
            <a:chExt cx="2011017" cy="1019419"/>
          </a:xfrm>
        </p:grpSpPr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F020CF66-20C7-6D4D-9061-EE7A07C64D76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C2F3CD0-B80C-E348-B064-F45565EB59EC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752060B-F8E8-594E-9398-C87B4140ED7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8FF298AE-E146-1448-966B-288E2FBA1BBC}"/>
              </a:ext>
            </a:extLst>
          </p:cNvPr>
          <p:cNvSpPr txBox="1"/>
          <p:nvPr/>
        </p:nvSpPr>
        <p:spPr>
          <a:xfrm>
            <a:off x="8083593" y="4959462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ACK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610F5C6-509A-694E-A4AB-87CA031545C5}"/>
              </a:ext>
            </a:extLst>
          </p:cNvPr>
          <p:cNvCxnSpPr/>
          <p:nvPr/>
        </p:nvCxnSpPr>
        <p:spPr>
          <a:xfrm>
            <a:off x="7577443" y="3949148"/>
            <a:ext cx="2605705" cy="0"/>
          </a:xfrm>
          <a:prstGeom prst="line">
            <a:avLst/>
          </a:prstGeom>
          <a:ln w="50800"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21D0731-0D83-314F-9DB2-5417D9717A7E}"/>
              </a:ext>
            </a:extLst>
          </p:cNvPr>
          <p:cNvCxnSpPr/>
          <p:nvPr/>
        </p:nvCxnSpPr>
        <p:spPr>
          <a:xfrm>
            <a:off x="7580245" y="2553722"/>
            <a:ext cx="0" cy="1302661"/>
          </a:xfrm>
          <a:prstGeom prst="straightConnector1">
            <a:avLst/>
          </a:prstGeom>
          <a:ln w="50800">
            <a:solidFill>
              <a:schemeClr val="bg2">
                <a:lumMod val="50000"/>
              </a:schemeClr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F9D7A014-03A6-5B48-BB03-72DA29F8A5A2}"/>
              </a:ext>
            </a:extLst>
          </p:cNvPr>
          <p:cNvSpPr txBox="1"/>
          <p:nvPr/>
        </p:nvSpPr>
        <p:spPr>
          <a:xfrm rot="5400000">
            <a:off x="7403465" y="2993919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Helvetica" pitchFamily="2" charset="0"/>
              </a:rPr>
              <a:t>RTO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440557BC-83EC-8840-B732-C259DCAC82A5}"/>
              </a:ext>
            </a:extLst>
          </p:cNvPr>
          <p:cNvSpPr txBox="1">
            <a:spLocks/>
          </p:cNvSpPr>
          <p:nvPr/>
        </p:nvSpPr>
        <p:spPr>
          <a:xfrm>
            <a:off x="838200" y="1825624"/>
            <a:ext cx="6433934" cy="50323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One possibility: keep incrementing the seq #: 2, 3, …</a:t>
            </a:r>
          </a:p>
          <a:p>
            <a:endParaRPr lang="en-US" dirty="0"/>
          </a:p>
          <a:p>
            <a:r>
              <a:rPr lang="en-US" dirty="0"/>
              <a:t>Alternative: since seq # 0 was successfully </a:t>
            </a:r>
            <a:r>
              <a:rPr lang="en-US" dirty="0" err="1"/>
              <a:t>ACK’ed</a:t>
            </a:r>
            <a:r>
              <a:rPr lang="en-US" dirty="0"/>
              <a:t> earlier, it is OK to reuse seq #0 for next transmission.</a:t>
            </a:r>
          </a:p>
          <a:p>
            <a:pPr lvl="1"/>
            <a:r>
              <a:rPr lang="en-US" dirty="0"/>
              <a:t>No chance of confusion with a previous packet with the same sequence number</a:t>
            </a:r>
          </a:p>
          <a:p>
            <a:endParaRPr lang="en-US" dirty="0"/>
          </a:p>
          <a:p>
            <a:r>
              <a:rPr lang="en-US" dirty="0"/>
              <a:t>Principle: Seq #s can be reused if older packets with those seq #s have surely been delivered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01CD7CF-43FA-FA45-ACAE-F3EAF6869283}"/>
              </a:ext>
            </a:extLst>
          </p:cNvPr>
          <p:cNvCxnSpPr>
            <a:cxnSpLocks/>
          </p:cNvCxnSpPr>
          <p:nvPr/>
        </p:nvCxnSpPr>
        <p:spPr>
          <a:xfrm>
            <a:off x="7543799" y="4106514"/>
            <a:ext cx="2592457" cy="67420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C7EC2B7F-5889-884E-9174-2F5D56828EF7}"/>
              </a:ext>
            </a:extLst>
          </p:cNvPr>
          <p:cNvSpPr txBox="1"/>
          <p:nvPr/>
        </p:nvSpPr>
        <p:spPr>
          <a:xfrm>
            <a:off x="8796256" y="2099527"/>
            <a:ext cx="12225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SEQ 0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9ADFDBD-546C-5542-9FBF-DA9603926D33}"/>
              </a:ext>
            </a:extLst>
          </p:cNvPr>
          <p:cNvGrpSpPr/>
          <p:nvPr/>
        </p:nvGrpSpPr>
        <p:grpSpPr>
          <a:xfrm>
            <a:off x="8879831" y="4376647"/>
            <a:ext cx="914398" cy="461665"/>
            <a:chOff x="9342783" y="1192696"/>
            <a:chExt cx="2011017" cy="1019419"/>
          </a:xfrm>
        </p:grpSpPr>
        <p:sp>
          <p:nvSpPr>
            <p:cNvPr id="29" name="Rounded Rectangle 28">
              <a:extLst>
                <a:ext uri="{FF2B5EF4-FFF2-40B4-BE49-F238E27FC236}">
                  <a16:creationId xmlns:a16="http://schemas.microsoft.com/office/drawing/2014/main" id="{99B1B844-B376-AD48-9C17-E805AD85C4F1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2C13883-A717-824A-AE8E-A7C5BBCB74D1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C54F795-68B3-724A-8A48-1A4EB09DDF0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8A868EDC-A41D-F74E-9A30-3E66E2C88DFA}"/>
              </a:ext>
            </a:extLst>
          </p:cNvPr>
          <p:cNvSpPr txBox="1"/>
          <p:nvPr/>
        </p:nvSpPr>
        <p:spPr>
          <a:xfrm>
            <a:off x="8816213" y="3946544"/>
            <a:ext cx="1121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SEQ 1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6D116637-8C29-B04A-B391-5F839D72E4C2}"/>
              </a:ext>
            </a:extLst>
          </p:cNvPr>
          <p:cNvCxnSpPr>
            <a:cxnSpLocks/>
          </p:cNvCxnSpPr>
          <p:nvPr/>
        </p:nvCxnSpPr>
        <p:spPr>
          <a:xfrm flipH="1">
            <a:off x="7673845" y="3172752"/>
            <a:ext cx="2462412" cy="40278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AA3C697-F4B6-FE43-B48E-A2F48D4FFAA4}"/>
              </a:ext>
            </a:extLst>
          </p:cNvPr>
          <p:cNvCxnSpPr>
            <a:cxnSpLocks/>
          </p:cNvCxnSpPr>
          <p:nvPr/>
        </p:nvCxnSpPr>
        <p:spPr>
          <a:xfrm flipH="1">
            <a:off x="7563270" y="5071372"/>
            <a:ext cx="2462412" cy="40278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54F867D-799A-4B49-B07D-CB331FC75E5E}"/>
              </a:ext>
            </a:extLst>
          </p:cNvPr>
          <p:cNvGrpSpPr/>
          <p:nvPr/>
        </p:nvGrpSpPr>
        <p:grpSpPr>
          <a:xfrm>
            <a:off x="8327574" y="3472057"/>
            <a:ext cx="453882" cy="281889"/>
            <a:chOff x="9342783" y="1192696"/>
            <a:chExt cx="2011017" cy="1019419"/>
          </a:xfrm>
        </p:grpSpPr>
        <p:sp>
          <p:nvSpPr>
            <p:cNvPr id="36" name="Rounded Rectangle 35">
              <a:extLst>
                <a:ext uri="{FF2B5EF4-FFF2-40B4-BE49-F238E27FC236}">
                  <a16:creationId xmlns:a16="http://schemas.microsoft.com/office/drawing/2014/main" id="{EABB6CF3-0B04-4342-A72A-B3800FF958A9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92C319F7-4435-FB49-A6DB-4C4E0045A7D1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BED3BC3-4DC1-CE4B-A2E1-8659FD3B765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31DBD1BF-1759-A94C-9D8C-DD33D210CD5A}"/>
              </a:ext>
            </a:extLst>
          </p:cNvPr>
          <p:cNvSpPr txBox="1"/>
          <p:nvPr/>
        </p:nvSpPr>
        <p:spPr>
          <a:xfrm>
            <a:off x="8145588" y="3069491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ACK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49D405A-5B27-CC40-A624-A8D7212D1B9F}"/>
              </a:ext>
            </a:extLst>
          </p:cNvPr>
          <p:cNvCxnSpPr/>
          <p:nvPr/>
        </p:nvCxnSpPr>
        <p:spPr>
          <a:xfrm>
            <a:off x="7555399" y="5757486"/>
            <a:ext cx="2605705" cy="0"/>
          </a:xfrm>
          <a:prstGeom prst="line">
            <a:avLst/>
          </a:prstGeom>
          <a:ln w="50800"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FDB55BD-5501-224C-B24D-0ED3B4ABA867}"/>
              </a:ext>
            </a:extLst>
          </p:cNvPr>
          <p:cNvCxnSpPr>
            <a:cxnSpLocks/>
          </p:cNvCxnSpPr>
          <p:nvPr/>
        </p:nvCxnSpPr>
        <p:spPr>
          <a:xfrm>
            <a:off x="7524690" y="5977489"/>
            <a:ext cx="2580859" cy="554467"/>
          </a:xfrm>
          <a:prstGeom prst="straightConnector1">
            <a:avLst/>
          </a:prstGeom>
          <a:ln w="508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>
            <a:extLst>
              <a:ext uri="{FF2B5EF4-FFF2-40B4-BE49-F238E27FC236}">
                <a16:creationId xmlns:a16="http://schemas.microsoft.com/office/drawing/2014/main" id="{45D535C7-3C57-EE40-BFAA-668A60B127D6}"/>
              </a:ext>
            </a:extLst>
          </p:cNvPr>
          <p:cNvGrpSpPr/>
          <p:nvPr/>
        </p:nvGrpSpPr>
        <p:grpSpPr>
          <a:xfrm>
            <a:off x="8824276" y="6080557"/>
            <a:ext cx="914398" cy="461665"/>
            <a:chOff x="9342783" y="1192696"/>
            <a:chExt cx="2011017" cy="1019419"/>
          </a:xfrm>
        </p:grpSpPr>
        <p:sp>
          <p:nvSpPr>
            <p:cNvPr id="43" name="Rounded Rectangle 42">
              <a:extLst>
                <a:ext uri="{FF2B5EF4-FFF2-40B4-BE49-F238E27FC236}">
                  <a16:creationId xmlns:a16="http://schemas.microsoft.com/office/drawing/2014/main" id="{35465AA7-8F60-FE45-9361-3684FAD8D8D5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3B082BAB-DFC4-1B44-B15B-1B8E324FC19F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890D8998-1D40-0A4C-BB12-253CC54E5A9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5C1014BA-DE3D-4842-9228-43B1340ECDDA}"/>
              </a:ext>
            </a:extLst>
          </p:cNvPr>
          <p:cNvSpPr txBox="1"/>
          <p:nvPr/>
        </p:nvSpPr>
        <p:spPr>
          <a:xfrm>
            <a:off x="8934189" y="5681171"/>
            <a:ext cx="8465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???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EFD32FD4-4D6E-FF4C-825F-85A93AEC0E66}"/>
              </a:ext>
            </a:extLst>
          </p:cNvPr>
          <p:cNvCxnSpPr>
            <a:cxnSpLocks/>
          </p:cNvCxnSpPr>
          <p:nvPr/>
        </p:nvCxnSpPr>
        <p:spPr>
          <a:xfrm>
            <a:off x="7572422" y="4076586"/>
            <a:ext cx="5021" cy="1604585"/>
          </a:xfrm>
          <a:prstGeom prst="straightConnector1">
            <a:avLst/>
          </a:prstGeom>
          <a:ln w="50800">
            <a:solidFill>
              <a:schemeClr val="bg2">
                <a:lumMod val="50000"/>
              </a:schemeClr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F129FF99-37ED-C748-B86A-9A3DBAA3E5D0}"/>
              </a:ext>
            </a:extLst>
          </p:cNvPr>
          <p:cNvSpPr txBox="1"/>
          <p:nvPr/>
        </p:nvSpPr>
        <p:spPr>
          <a:xfrm rot="5400000">
            <a:off x="7407627" y="4706577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Helvetica" pitchFamily="2" charset="0"/>
              </a:rPr>
              <a:t>RTO</a:t>
            </a:r>
          </a:p>
        </p:txBody>
      </p:sp>
    </p:spTree>
    <p:extLst>
      <p:ext uri="{BB962C8B-B14F-4D97-AF65-F5344CB8AC3E}">
        <p14:creationId xmlns:p14="http://schemas.microsoft.com/office/powerpoint/2010/main" val="2819094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54721-D238-BF4B-B785-6942BB090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reliable data transfer efficient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6F0F72-01A3-BB4D-A9F3-3BD1AED28A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995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A6F69-5E2D-BC41-BB85-D5E6B4667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Efficiency problem</a:t>
            </a:r>
            <a:r>
              <a:rPr lang="en-US" dirty="0"/>
              <a:t> with stop-and-wait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E0200-EA45-0C44-ACD8-7CD214980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7788442" cy="4889323"/>
          </a:xfrm>
        </p:spPr>
        <p:txBody>
          <a:bodyPr>
            <a:normAutofit/>
          </a:bodyPr>
          <a:lstStyle/>
          <a:p>
            <a:r>
              <a:rPr lang="en-US" dirty="0"/>
              <a:t>Sender sends </a:t>
            </a:r>
            <a:r>
              <a:rPr lang="en-US" dirty="0">
                <a:solidFill>
                  <a:srgbClr val="C00000"/>
                </a:solidFill>
              </a:rPr>
              <a:t>one packet</a:t>
            </a:r>
            <a:r>
              <a:rPr lang="en-US" dirty="0"/>
              <a:t>, waits for an ACK (or RTO) before transmitting next one</a:t>
            </a:r>
          </a:p>
          <a:p>
            <a:pPr lvl="1"/>
            <a:r>
              <a:rPr lang="en-US" dirty="0"/>
              <a:t>Unfortunately, too slow </a:t>
            </a:r>
            <a:r>
              <a:rPr lang="en-US" dirty="0">
                <a:sym typeface="Wingdings" pitchFamily="2" charset="2"/>
              </a:rPr>
              <a:t> 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Suppose RTO = RTT = 100 milliseconds</a:t>
            </a:r>
          </a:p>
          <a:p>
            <a:r>
              <a:rPr lang="en-US" dirty="0">
                <a:sym typeface="Wingdings" pitchFamily="2" charset="2"/>
              </a:rPr>
              <a:t>Packet size (bytes in 1 packet) = 12,000 bits</a:t>
            </a:r>
          </a:p>
          <a:p>
            <a:r>
              <a:rPr lang="en-US" dirty="0">
                <a:sym typeface="Wingdings" pitchFamily="2" charset="2"/>
              </a:rPr>
              <a:t>Bandwidth of links from sender to receiver = 12 Mbit/s (1 M = 10</a:t>
            </a:r>
            <a:r>
              <a:rPr lang="en-US" baseline="30000" dirty="0">
                <a:sym typeface="Wingdings" pitchFamily="2" charset="2"/>
              </a:rPr>
              <a:t>6</a:t>
            </a:r>
            <a:r>
              <a:rPr lang="en-US" dirty="0">
                <a:sym typeface="Wingdings" pitchFamily="2" charset="2"/>
              </a:rPr>
              <a:t>)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Rate of data transfer = data size / time</a:t>
            </a:r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7DA95EB-B1B4-6D4E-B166-12BA5B82DEA7}"/>
              </a:ext>
            </a:extLst>
          </p:cNvPr>
          <p:cNvCxnSpPr/>
          <p:nvPr/>
        </p:nvCxnSpPr>
        <p:spPr>
          <a:xfrm>
            <a:off x="8444948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7EEBA14-37BA-F94F-AB87-32FC787C48F5}"/>
              </a:ext>
            </a:extLst>
          </p:cNvPr>
          <p:cNvCxnSpPr/>
          <p:nvPr/>
        </p:nvCxnSpPr>
        <p:spPr>
          <a:xfrm>
            <a:off x="11353800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080F933-6CC3-AB47-985B-7BE1F0ECA4BA}"/>
              </a:ext>
            </a:extLst>
          </p:cNvPr>
          <p:cNvCxnSpPr>
            <a:cxnSpLocks/>
          </p:cNvCxnSpPr>
          <p:nvPr/>
        </p:nvCxnSpPr>
        <p:spPr>
          <a:xfrm>
            <a:off x="8617227" y="2450654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24D15FB4-5D66-B84F-AFDB-DF773FE68435}"/>
              </a:ext>
            </a:extLst>
          </p:cNvPr>
          <p:cNvSpPr txBox="1"/>
          <p:nvPr/>
        </p:nvSpPr>
        <p:spPr>
          <a:xfrm>
            <a:off x="8329822" y="1712561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EBA0CC-5F09-FE45-9A18-79AECE93C9AB}"/>
              </a:ext>
            </a:extLst>
          </p:cNvPr>
          <p:cNvSpPr txBox="1"/>
          <p:nvPr/>
        </p:nvSpPr>
        <p:spPr>
          <a:xfrm>
            <a:off x="10755795" y="1690688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269489C-514F-0142-81D0-FBD4AF3F3966}"/>
              </a:ext>
            </a:extLst>
          </p:cNvPr>
          <p:cNvGrpSpPr/>
          <p:nvPr/>
        </p:nvGrpSpPr>
        <p:grpSpPr>
          <a:xfrm>
            <a:off x="9916813" y="2553722"/>
            <a:ext cx="914398" cy="461665"/>
            <a:chOff x="9342783" y="1192696"/>
            <a:chExt cx="2011017" cy="1019419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171307A0-0BCD-3F45-94BB-E8A3CD7C73CF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A1239B2-8E52-A84B-9057-7C5CE3E15483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92195D9-04DD-EE43-80F1-B7C969516FF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26DED41-5405-A041-B67D-147C37DF9593}"/>
              </a:ext>
            </a:extLst>
          </p:cNvPr>
          <p:cNvCxnSpPr>
            <a:cxnSpLocks/>
          </p:cNvCxnSpPr>
          <p:nvPr/>
        </p:nvCxnSpPr>
        <p:spPr>
          <a:xfrm flipH="1">
            <a:off x="8568593" y="3172752"/>
            <a:ext cx="2604646" cy="153936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86B2594-AE67-4745-8B5E-8111696C33DD}"/>
              </a:ext>
            </a:extLst>
          </p:cNvPr>
          <p:cNvGrpSpPr/>
          <p:nvPr/>
        </p:nvGrpSpPr>
        <p:grpSpPr>
          <a:xfrm>
            <a:off x="9441351" y="3632239"/>
            <a:ext cx="453882" cy="281889"/>
            <a:chOff x="9342783" y="1192696"/>
            <a:chExt cx="2011017" cy="1019419"/>
          </a:xfrm>
        </p:grpSpPr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835615A0-E10E-6F4E-89C7-DE18E08E4F73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244EEAF-11D1-5F44-8B5E-AF4D7C82B8BF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E939DDB-3449-2E40-A0CE-FD6D43196F7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FA4F64C-3CB6-1846-91E4-A582C6A28D43}"/>
              </a:ext>
            </a:extLst>
          </p:cNvPr>
          <p:cNvCxnSpPr/>
          <p:nvPr/>
        </p:nvCxnSpPr>
        <p:spPr>
          <a:xfrm>
            <a:off x="8555455" y="5596013"/>
            <a:ext cx="2605705" cy="0"/>
          </a:xfrm>
          <a:prstGeom prst="line">
            <a:avLst/>
          </a:prstGeom>
          <a:ln w="508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73F548C-F4C2-374E-8A94-6A2AC2F6C9D2}"/>
              </a:ext>
            </a:extLst>
          </p:cNvPr>
          <p:cNvCxnSpPr/>
          <p:nvPr/>
        </p:nvCxnSpPr>
        <p:spPr>
          <a:xfrm>
            <a:off x="8592381" y="2339812"/>
            <a:ext cx="2605705" cy="0"/>
          </a:xfrm>
          <a:prstGeom prst="line">
            <a:avLst/>
          </a:prstGeom>
          <a:ln w="508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09ACFBE-6555-7640-87D0-2318C00A5566}"/>
              </a:ext>
            </a:extLst>
          </p:cNvPr>
          <p:cNvCxnSpPr>
            <a:cxnSpLocks/>
          </p:cNvCxnSpPr>
          <p:nvPr/>
        </p:nvCxnSpPr>
        <p:spPr>
          <a:xfrm>
            <a:off x="8617227" y="2487462"/>
            <a:ext cx="0" cy="2158394"/>
          </a:xfrm>
          <a:prstGeom prst="straightConnector1">
            <a:avLst/>
          </a:prstGeom>
          <a:ln w="50800">
            <a:solidFill>
              <a:schemeClr val="bg1">
                <a:lumMod val="75000"/>
              </a:schemeClr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7FAAA13-9E00-A04C-B28D-0D02FD9F593C}"/>
              </a:ext>
            </a:extLst>
          </p:cNvPr>
          <p:cNvSpPr txBox="1"/>
          <p:nvPr/>
        </p:nvSpPr>
        <p:spPr>
          <a:xfrm rot="5400000">
            <a:off x="8388192" y="3431452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Helvetica" pitchFamily="2" charset="0"/>
              </a:rPr>
              <a:t>RTT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CBE29B5-E587-1046-BDF8-D216412B4C59}"/>
              </a:ext>
            </a:extLst>
          </p:cNvPr>
          <p:cNvCxnSpPr>
            <a:cxnSpLocks/>
          </p:cNvCxnSpPr>
          <p:nvPr/>
        </p:nvCxnSpPr>
        <p:spPr>
          <a:xfrm>
            <a:off x="8682659" y="4786275"/>
            <a:ext cx="2602145" cy="116178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36CFB57-DCED-5144-914A-B6BEBCBCCAF1}"/>
              </a:ext>
            </a:extLst>
          </p:cNvPr>
          <p:cNvGrpSpPr/>
          <p:nvPr/>
        </p:nvGrpSpPr>
        <p:grpSpPr>
          <a:xfrm>
            <a:off x="9858307" y="5134348"/>
            <a:ext cx="914398" cy="461665"/>
            <a:chOff x="9342783" y="1192696"/>
            <a:chExt cx="2011017" cy="1019419"/>
          </a:xfrm>
        </p:grpSpPr>
        <p:sp>
          <p:nvSpPr>
            <p:cNvPr id="24" name="Rounded Rectangle 23">
              <a:extLst>
                <a:ext uri="{FF2B5EF4-FFF2-40B4-BE49-F238E27FC236}">
                  <a16:creationId xmlns:a16="http://schemas.microsoft.com/office/drawing/2014/main" id="{4A1CA434-843D-1B48-A54D-35C22E394DF4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24D6228C-F7F0-3A43-932A-3C474B0BC976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B90DCC1C-5810-A145-8514-87202685523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D999316D-A7F8-424A-90EA-8E3472C1E23F}"/>
              </a:ext>
            </a:extLst>
          </p:cNvPr>
          <p:cNvSpPr txBox="1"/>
          <p:nvPr/>
        </p:nvSpPr>
        <p:spPr>
          <a:xfrm>
            <a:off x="8309990" y="6202921"/>
            <a:ext cx="3793778" cy="463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120 Kilobit/s == 1% of </a:t>
            </a:r>
            <a:r>
              <a:rPr lang="en-US" sz="2400" dirty="0" err="1">
                <a:solidFill>
                  <a:srgbClr val="C00000"/>
                </a:solidFill>
                <a:latin typeface="Helvetica" pitchFamily="2" charset="0"/>
              </a:rPr>
              <a:t>bw</a:t>
            </a:r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!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E61E4E8-7C81-FF47-9E5A-1E4A19922055}"/>
              </a:ext>
            </a:extLst>
          </p:cNvPr>
          <p:cNvSpPr txBox="1"/>
          <p:nvPr/>
        </p:nvSpPr>
        <p:spPr>
          <a:xfrm>
            <a:off x="8481875" y="5626626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</a:rPr>
              <a:t>RTO</a:t>
            </a:r>
          </a:p>
        </p:txBody>
      </p:sp>
    </p:spTree>
    <p:extLst>
      <p:ext uri="{BB962C8B-B14F-4D97-AF65-F5344CB8AC3E}">
        <p14:creationId xmlns:p14="http://schemas.microsoft.com/office/powerpoint/2010/main" val="3797758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508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dirty="0" smtClean="0">
            <a:latin typeface="Helvetica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2822</TotalTime>
  <Words>1855</Words>
  <Application>Microsoft Macintosh PowerPoint</Application>
  <PresentationFormat>Widescreen</PresentationFormat>
  <Paragraphs>469</Paragraphs>
  <Slides>32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Calibri</vt:lpstr>
      <vt:lpstr>Courier</vt:lpstr>
      <vt:lpstr>Helvetica</vt:lpstr>
      <vt:lpstr>Times New Roman</vt:lpstr>
      <vt:lpstr>Office Theme</vt:lpstr>
      <vt:lpstr>Sliding Windows</vt:lpstr>
      <vt:lpstr>Quick recap of concepts</vt:lpstr>
      <vt:lpstr>Review:</vt:lpstr>
      <vt:lpstr>PowerPoint Presentation</vt:lpstr>
      <vt:lpstr>Sequence #s: Scenario 1</vt:lpstr>
      <vt:lpstr>Sequence #s: Scenario 2</vt:lpstr>
      <vt:lpstr>Q: How to number pkt sequences?</vt:lpstr>
      <vt:lpstr>Making reliable data transfer efficient</vt:lpstr>
      <vt:lpstr>Efficiency problem with stop-and-wait</vt:lpstr>
      <vt:lpstr>PowerPoint Presentation</vt:lpstr>
      <vt:lpstr>Pipelined reliability</vt:lpstr>
      <vt:lpstr>Pipelined reliability</vt:lpstr>
      <vt:lpstr>PowerPoint Presentation</vt:lpstr>
      <vt:lpstr>Sliding Windows</vt:lpstr>
      <vt:lpstr>Setup</vt:lpstr>
      <vt:lpstr>Sliding window (sender side)</vt:lpstr>
      <vt:lpstr>Sliding window (sender side)</vt:lpstr>
      <vt:lpstr>Sliding window (sender side)</vt:lpstr>
      <vt:lpstr>Sliding window (receiver side)</vt:lpstr>
      <vt:lpstr>Summary of sliding windows</vt:lpstr>
      <vt:lpstr>PowerPoint Presentation</vt:lpstr>
      <vt:lpstr>Which packets to retransmit?</vt:lpstr>
      <vt:lpstr>Pipelined Reliability</vt:lpstr>
      <vt:lpstr>How to identify dropped packets?</vt:lpstr>
      <vt:lpstr>Receiver strategies upon packet loss</vt:lpstr>
      <vt:lpstr>Sliding Window with Go Back N</vt:lpstr>
      <vt:lpstr>Go back N</vt:lpstr>
      <vt:lpstr>Go back N</vt:lpstr>
      <vt:lpstr>Selective repeat with cumulative ACK</vt:lpstr>
      <vt:lpstr>Selective repeat with cumulative ACK</vt:lpstr>
      <vt:lpstr>Selective repeat with selective ACK</vt:lpstr>
      <vt:lpstr>TCP: Cumulative &amp; Selective ACKs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Srinivas Narayana Ganapathy</dc:creator>
  <cp:lastModifiedBy>Srinivas Narayana Ganapathy</cp:lastModifiedBy>
  <cp:revision>2997</cp:revision>
  <dcterms:created xsi:type="dcterms:W3CDTF">2019-01-23T03:40:12Z</dcterms:created>
  <dcterms:modified xsi:type="dcterms:W3CDTF">2022-02-25T03:39:11Z</dcterms:modified>
</cp:coreProperties>
</file>