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499" r:id="rId2"/>
    <p:sldId id="516" r:id="rId3"/>
    <p:sldId id="895" r:id="rId4"/>
    <p:sldId id="587" r:id="rId5"/>
    <p:sldId id="589" r:id="rId6"/>
    <p:sldId id="590" r:id="rId7"/>
    <p:sldId id="592" r:id="rId8"/>
    <p:sldId id="593" r:id="rId9"/>
    <p:sldId id="594" r:id="rId10"/>
    <p:sldId id="596" r:id="rId11"/>
    <p:sldId id="599" r:id="rId12"/>
    <p:sldId id="600" r:id="rId13"/>
    <p:sldId id="605" r:id="rId14"/>
    <p:sldId id="896" r:id="rId15"/>
    <p:sldId id="897" r:id="rId16"/>
    <p:sldId id="597" r:id="rId17"/>
    <p:sldId id="898" r:id="rId18"/>
    <p:sldId id="545" r:id="rId19"/>
    <p:sldId id="608" r:id="rId20"/>
    <p:sldId id="609" r:id="rId21"/>
    <p:sldId id="610" r:id="rId22"/>
    <p:sldId id="612" r:id="rId23"/>
    <p:sldId id="899" r:id="rId24"/>
    <p:sldId id="613" r:id="rId25"/>
    <p:sldId id="615" r:id="rId26"/>
    <p:sldId id="616" r:id="rId27"/>
    <p:sldId id="547" r:id="rId28"/>
    <p:sldId id="548" r:id="rId29"/>
    <p:sldId id="577" r:id="rId30"/>
    <p:sldId id="617" r:id="rId31"/>
    <p:sldId id="618" r:id="rId32"/>
    <p:sldId id="619" r:id="rId33"/>
    <p:sldId id="5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/>
    <p:restoredTop sz="94664"/>
  </p:normalViewPr>
  <p:slideViewPr>
    <p:cSldViewPr snapToGrid="0" snapToObjects="1">
      <p:cViewPr varScale="1">
        <p:scale>
          <a:sx n="102" d="100"/>
          <a:sy n="102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82CEDB1-B395-4F8B-92D3-0F1C6FAC8F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6F3697-FFC9-452E-9D22-BCCF3C617119}" type="slidenum">
              <a:rPr lang="en-US" altLang="en-US" sz="1400" smtClean="0"/>
              <a:pPr/>
              <a:t>28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5F0CA5A-E2F1-4729-B81E-9AFD0EC15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B8E18D6-8FC4-4A67-BB37-E0627AEC7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09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8" y="199464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Demultiplexing &amp; Error Detection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10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sockets: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UDP sockets:</a:t>
            </a:r>
          </a:p>
          <a:p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r>
              <a:rPr lang="en-US" sz="2400" dirty="0">
                <a:latin typeface="Helvetica" pitchFamily="2" charset="0"/>
              </a:rPr>
              <a:t>Socket ID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47A497-94EE-9642-8511-7ADC1756E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38282-9289-F748-B86F-EB93912F77E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1BE6FD3-1A6B-A846-83A2-FD03A4776110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FDE1F0-5DB7-A642-B1D7-74F51813CDD1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2F975-B708-1A43-BFC2-42961DE59DE1}"/>
              </a:ext>
            </a:extLst>
          </p:cNvPr>
          <p:cNvSpPr txBox="1"/>
          <p:nvPr/>
        </p:nvSpPr>
        <p:spPr>
          <a:xfrm>
            <a:off x="10344746" y="4988332"/>
            <a:ext cx="184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Connectionless</a:t>
            </a:r>
            <a:r>
              <a:rPr lang="en-US" dirty="0">
                <a:latin typeface="Helvetica" pitchFamily="2" charset="0"/>
              </a:rPr>
              <a:t>: the socket is shared across all sources!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3152445-3216-6044-962C-E526BF3D428F}"/>
              </a:ext>
            </a:extLst>
          </p:cNvPr>
          <p:cNvSpPr/>
          <p:nvPr/>
        </p:nvSpPr>
        <p:spPr>
          <a:xfrm>
            <a:off x="9926480" y="4729949"/>
            <a:ext cx="383458" cy="171709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</a:t>
            </a:r>
            <a:r>
              <a:rPr lang="en-US" sz="1600" dirty="0">
                <a:latin typeface="Helvetica" pitchFamily="2" charset="0"/>
              </a:rPr>
              <a:t>** Some caveats!</a:t>
            </a:r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UDP sockets:</a:t>
            </a:r>
          </a:p>
          <a:p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r>
              <a:rPr lang="en-US" sz="2400" dirty="0">
                <a:latin typeface="Helvetica" pitchFamily="2" charset="0"/>
              </a:rPr>
              <a:t>Socket ID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47A497-94EE-9642-8511-7ADC1756E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38282-9289-F748-B86F-EB93912F77E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1BE6FD3-1A6B-A846-83A2-FD03A4776110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FDE1F0-5DB7-A642-B1D7-74F51813CDD1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2F975-B708-1A43-BFC2-42961DE59DE1}"/>
              </a:ext>
            </a:extLst>
          </p:cNvPr>
          <p:cNvSpPr txBox="1"/>
          <p:nvPr/>
        </p:nvSpPr>
        <p:spPr>
          <a:xfrm>
            <a:off x="10344746" y="4988332"/>
            <a:ext cx="184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Connectionless</a:t>
            </a:r>
            <a:r>
              <a:rPr lang="en-US" dirty="0">
                <a:latin typeface="Helvetica" pitchFamily="2" charset="0"/>
              </a:rPr>
              <a:t>: the socket is shared across all sources!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3152445-3216-6044-962C-E526BF3D428F}"/>
              </a:ext>
            </a:extLst>
          </p:cNvPr>
          <p:cNvSpPr/>
          <p:nvPr/>
        </p:nvSpPr>
        <p:spPr>
          <a:xfrm>
            <a:off x="9926480" y="4729949"/>
            <a:ext cx="383458" cy="171709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6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E4B2-BE29-524C-AFA6-6FB92B96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sockets of different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2DAD-131F-4246-81A5-60E67D05E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Listening</a:t>
            </a:r>
            <a:r>
              <a:rPr lang="en-US" sz="3200" dirty="0"/>
              <a:t> (bound but  unconnected)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socket(AF_INET, SOCK_STREAM)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ss.bind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ss.listen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# no accept() yet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EF27A-9C96-2649-8AEA-087423FE1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Connected (</a:t>
            </a:r>
            <a:r>
              <a:rPr lang="en-US" sz="3200" dirty="0">
                <a:solidFill>
                  <a:srgbClr val="C00000"/>
                </a:solidFill>
              </a:rPr>
              <a:t>Established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ss.accept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client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cs.connect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F3EF4F2-5CDE-EA47-8B3E-0685475F2BD4}"/>
              </a:ext>
            </a:extLst>
          </p:cNvPr>
          <p:cNvSpPr txBox="1">
            <a:spLocks/>
          </p:cNvSpPr>
          <p:nvPr/>
        </p:nvSpPr>
        <p:spPr>
          <a:xfrm>
            <a:off x="6199239" y="4863801"/>
            <a:ext cx="5181600" cy="14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(</a:t>
            </a:r>
            <a:r>
              <a:rPr lang="en-US" sz="2400" dirty="0" err="1"/>
              <a:t>src</a:t>
            </a:r>
            <a:r>
              <a:rPr lang="en-US" sz="2400" dirty="0"/>
              <a:t> IP,  </a:t>
            </a:r>
            <a:r>
              <a:rPr lang="en-US" sz="2400" dirty="0" err="1"/>
              <a:t>dst</a:t>
            </a:r>
            <a:r>
              <a:rPr lang="en-US" sz="2400" dirty="0"/>
              <a:t> IP, </a:t>
            </a:r>
            <a:r>
              <a:rPr lang="en-US" sz="2400" dirty="0" err="1"/>
              <a:t>src</a:t>
            </a:r>
            <a:r>
              <a:rPr lang="en-US" sz="2400" dirty="0"/>
              <a:t> port, </a:t>
            </a:r>
            <a:r>
              <a:rPr lang="en-US" sz="2400" dirty="0" err="1"/>
              <a:t>dst</a:t>
            </a:r>
            <a:r>
              <a:rPr lang="en-US" sz="2400" dirty="0"/>
              <a:t> port)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ym typeface="Wingdings" pitchFamily="2" charset="2"/>
              </a:rPr>
              <a:t></a:t>
            </a:r>
          </a:p>
          <a:p>
            <a:pPr marL="0" indent="0" algn="ctr">
              <a:buNone/>
            </a:pPr>
            <a:r>
              <a:rPr lang="en-US" sz="2400" dirty="0"/>
              <a:t>Socket</a:t>
            </a:r>
            <a:r>
              <a:rPr lang="en-US" sz="3200" dirty="0"/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NOT 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673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E4B2-BE29-524C-AFA6-6FB92B96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sockets of different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2DAD-131F-4246-81A5-60E67D05E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Listening</a:t>
            </a:r>
            <a:r>
              <a:rPr lang="en-US" sz="3200" dirty="0"/>
              <a:t> (bound but  unconnected)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socket(AF_INET, SOCK_STREAM)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ss.bind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ss.listen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# no accept() yet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EF27A-9C96-2649-8AEA-087423FE1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Connected (</a:t>
            </a:r>
            <a:r>
              <a:rPr lang="en-US" sz="3200" dirty="0">
                <a:solidFill>
                  <a:srgbClr val="C00000"/>
                </a:solidFill>
              </a:rPr>
              <a:t>Established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ss.accept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client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cs.connect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F3EF4F2-5CDE-EA47-8B3E-0685475F2BD4}"/>
              </a:ext>
            </a:extLst>
          </p:cNvPr>
          <p:cNvSpPr txBox="1">
            <a:spLocks/>
          </p:cNvSpPr>
          <p:nvPr/>
        </p:nvSpPr>
        <p:spPr>
          <a:xfrm>
            <a:off x="6199239" y="4863801"/>
            <a:ext cx="5181600" cy="14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(</a:t>
            </a:r>
            <a:r>
              <a:rPr lang="en-US" sz="2400" dirty="0" err="1"/>
              <a:t>src</a:t>
            </a:r>
            <a:r>
              <a:rPr lang="en-US" sz="2400" dirty="0"/>
              <a:t> IP,  </a:t>
            </a:r>
            <a:r>
              <a:rPr lang="en-US" sz="2400" dirty="0" err="1"/>
              <a:t>dst</a:t>
            </a:r>
            <a:r>
              <a:rPr lang="en-US" sz="2400" dirty="0"/>
              <a:t> IP, </a:t>
            </a:r>
            <a:r>
              <a:rPr lang="en-US" sz="2400" dirty="0" err="1"/>
              <a:t>src</a:t>
            </a:r>
            <a:r>
              <a:rPr lang="en-US" sz="2400" dirty="0"/>
              <a:t> port, </a:t>
            </a:r>
            <a:r>
              <a:rPr lang="en-US" sz="2400" dirty="0" err="1"/>
              <a:t>dst</a:t>
            </a:r>
            <a:r>
              <a:rPr lang="en-US" sz="2400" dirty="0"/>
              <a:t> port)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ym typeface="Wingdings" pitchFamily="2" charset="2"/>
              </a:rPr>
              <a:t></a:t>
            </a:r>
          </a:p>
          <a:p>
            <a:pPr marL="0" indent="0" algn="ctr">
              <a:buNone/>
            </a:pPr>
            <a:r>
              <a:rPr lang="en-US" sz="2400" dirty="0"/>
              <a:t>Socket</a:t>
            </a:r>
            <a:r>
              <a:rPr lang="en-US" sz="3200" dirty="0"/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NOT 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6EEF089-3B60-A840-B2B4-75511CD2D03B}"/>
              </a:ext>
            </a:extLst>
          </p:cNvPr>
          <p:cNvSpPr txBox="1">
            <a:spLocks/>
          </p:cNvSpPr>
          <p:nvPr/>
        </p:nvSpPr>
        <p:spPr>
          <a:xfrm>
            <a:off x="1870586" y="4863801"/>
            <a:ext cx="2701413" cy="14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dst</a:t>
            </a:r>
            <a:r>
              <a:rPr lang="en-US" sz="2400" dirty="0">
                <a:solidFill>
                  <a:srgbClr val="C00000"/>
                </a:solidFill>
              </a:rPr>
              <a:t> IP, </a:t>
            </a:r>
            <a:r>
              <a:rPr lang="en-US" sz="2400" dirty="0" err="1">
                <a:solidFill>
                  <a:srgbClr val="C00000"/>
                </a:solidFill>
              </a:rPr>
              <a:t>dst</a:t>
            </a:r>
            <a:r>
              <a:rPr lang="en-US" sz="2400" dirty="0">
                <a:solidFill>
                  <a:srgbClr val="C00000"/>
                </a:solidFill>
              </a:rPr>
              <a:t> port)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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Socket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D3457-9879-D443-B670-7A088A35503C}"/>
              </a:ext>
            </a:extLst>
          </p:cNvPr>
          <p:cNvSpPr/>
          <p:nvPr/>
        </p:nvSpPr>
        <p:spPr>
          <a:xfrm>
            <a:off x="8377083" y="2856228"/>
            <a:ext cx="1740310" cy="56043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0DD38-DB71-0E44-A64D-06426D0A4CC9}"/>
              </a:ext>
            </a:extLst>
          </p:cNvPr>
          <p:cNvSpPr txBox="1"/>
          <p:nvPr/>
        </p:nvSpPr>
        <p:spPr>
          <a:xfrm>
            <a:off x="10513757" y="2270562"/>
            <a:ext cx="1707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accept()</a:t>
            </a:r>
            <a:r>
              <a:rPr lang="en-US" dirty="0">
                <a:latin typeface="Helvetica" pitchFamily="2" charset="0"/>
              </a:rPr>
              <a:t> creates a new socket with the</a:t>
            </a:r>
          </a:p>
          <a:p>
            <a:pPr algn="l"/>
            <a:r>
              <a:rPr lang="en-US" dirty="0">
                <a:latin typeface="Helvetica" pitchFamily="2" charset="0"/>
              </a:rPr>
              <a:t>4-tuple (established) mapping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83159-F704-A642-8342-9931C521AC9C}"/>
              </a:ext>
            </a:extLst>
          </p:cNvPr>
          <p:cNvSpPr txBox="1"/>
          <p:nvPr/>
        </p:nvSpPr>
        <p:spPr>
          <a:xfrm>
            <a:off x="959258" y="6167432"/>
            <a:ext cx="44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connections to be demultiplexed correctly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56363-D9E9-944A-99E0-A2B59D3BF18A}"/>
              </a:ext>
            </a:extLst>
          </p:cNvPr>
          <p:cNvSpPr txBox="1"/>
          <p:nvPr/>
        </p:nvSpPr>
        <p:spPr>
          <a:xfrm>
            <a:off x="5239981" y="6350168"/>
            <a:ext cx="696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connections to be demultiplexed correctly</a:t>
            </a:r>
          </a:p>
        </p:txBody>
      </p:sp>
    </p:spTree>
    <p:extLst>
      <p:ext uri="{BB962C8B-B14F-4D97-AF65-F5344CB8AC3E}">
        <p14:creationId xmlns:p14="http://schemas.microsoft.com/office/powerpoint/2010/main" val="18299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0E2C-561F-1D4D-8E21-E56F4016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demultiplexing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293F7-D185-BF4F-B0B2-DCDC8D806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8896" cy="48632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a </a:t>
            </a:r>
            <a:r>
              <a:rPr lang="en-US" dirty="0">
                <a:solidFill>
                  <a:srgbClr val="C00000"/>
                </a:solidFill>
              </a:rPr>
              <a:t>TCP</a:t>
            </a:r>
            <a:r>
              <a:rPr lang="en-US" dirty="0"/>
              <a:t> packet comes in, the operating system:</a:t>
            </a:r>
          </a:p>
          <a:p>
            <a:endParaRPr lang="en-US" dirty="0"/>
          </a:p>
          <a:p>
            <a:r>
              <a:rPr lang="en-US" dirty="0"/>
              <a:t>Looks up table of existing connections using 4-tuple</a:t>
            </a:r>
          </a:p>
          <a:p>
            <a:pPr lvl="1"/>
            <a:r>
              <a:rPr lang="en-US" dirty="0"/>
              <a:t>If success, send to corresponding (established) socket</a:t>
            </a:r>
          </a:p>
          <a:p>
            <a:endParaRPr lang="en-US" dirty="0"/>
          </a:p>
          <a:p>
            <a:r>
              <a:rPr lang="en-US" dirty="0"/>
              <a:t>If fail (no table entry), look up table of listening connections using just (</a:t>
            </a:r>
            <a:r>
              <a:rPr lang="en-US" dirty="0" err="1"/>
              <a:t>dst</a:t>
            </a:r>
            <a:r>
              <a:rPr lang="en-US" dirty="0"/>
              <a:t> IP, </a:t>
            </a:r>
            <a:r>
              <a:rPr lang="en-US" dirty="0" err="1"/>
              <a:t>dst</a:t>
            </a:r>
            <a:r>
              <a:rPr lang="en-US" dirty="0"/>
              <a:t> port)</a:t>
            </a:r>
          </a:p>
          <a:p>
            <a:pPr lvl="1"/>
            <a:r>
              <a:rPr lang="en-US" dirty="0"/>
              <a:t>If success, send to corresponding (listening) socket</a:t>
            </a:r>
          </a:p>
          <a:p>
            <a:endParaRPr lang="en-US" dirty="0"/>
          </a:p>
          <a:p>
            <a:r>
              <a:rPr lang="en-US" dirty="0"/>
              <a:t>If fail again (no table entry), send error to client</a:t>
            </a:r>
          </a:p>
          <a:p>
            <a:pPr lvl="1"/>
            <a:r>
              <a:rPr lang="en-US" dirty="0"/>
              <a:t>Connection refused</a:t>
            </a:r>
          </a:p>
        </p:txBody>
      </p:sp>
    </p:spTree>
    <p:extLst>
      <p:ext uri="{BB962C8B-B14F-4D97-AF65-F5344CB8AC3E}">
        <p14:creationId xmlns:p14="http://schemas.microsoft.com/office/powerpoint/2010/main" val="3117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4ACD-2E6A-B145-85AD-42F5DFED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demultiplexing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3538-F3A0-FA46-B69F-D3C86646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</a:t>
            </a:r>
            <a:r>
              <a:rPr lang="en-US" dirty="0">
                <a:solidFill>
                  <a:srgbClr val="C00000"/>
                </a:solidFill>
              </a:rPr>
              <a:t>UDP</a:t>
            </a:r>
            <a:r>
              <a:rPr lang="en-US" dirty="0"/>
              <a:t> packet comes in, the operating system:</a:t>
            </a:r>
          </a:p>
          <a:p>
            <a:endParaRPr lang="en-US" dirty="0"/>
          </a:p>
          <a:p>
            <a:r>
              <a:rPr lang="en-US" dirty="0"/>
              <a:t>Looks up table of listening UDP sockets using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dst</a:t>
            </a:r>
            <a:r>
              <a:rPr lang="en-US" dirty="0">
                <a:solidFill>
                  <a:srgbClr val="C00000"/>
                </a:solidFill>
              </a:rPr>
              <a:t> IP, </a:t>
            </a:r>
            <a:r>
              <a:rPr lang="en-US" dirty="0" err="1">
                <a:solidFill>
                  <a:srgbClr val="C00000"/>
                </a:solidFill>
              </a:rPr>
              <a:t>dst</a:t>
            </a:r>
            <a:r>
              <a:rPr lang="en-US" dirty="0">
                <a:solidFill>
                  <a:srgbClr val="C00000"/>
                </a:solidFill>
              </a:rPr>
              <a:t> port)</a:t>
            </a:r>
          </a:p>
          <a:p>
            <a:pPr lvl="1"/>
            <a:r>
              <a:rPr lang="en-US" dirty="0"/>
              <a:t>If success, send packet to corresponding socket</a:t>
            </a:r>
          </a:p>
          <a:p>
            <a:pPr lvl="1"/>
            <a:r>
              <a:rPr lang="en-US" dirty="0"/>
              <a:t>There are no established UDP sockets; they’re all “unconnected”</a:t>
            </a:r>
          </a:p>
          <a:p>
            <a:endParaRPr lang="en-US" dirty="0"/>
          </a:p>
          <a:p>
            <a:r>
              <a:rPr lang="en-US" dirty="0"/>
              <a:t>If fail (no table entry), send error to client</a:t>
            </a:r>
          </a:p>
          <a:p>
            <a:pPr lvl="1"/>
            <a:r>
              <a:rPr lang="en-US" dirty="0"/>
              <a:t>Port unreachable</a:t>
            </a:r>
          </a:p>
        </p:txBody>
      </p:sp>
    </p:spTree>
    <p:extLst>
      <p:ext uri="{BB962C8B-B14F-4D97-AF65-F5344CB8AC3E}">
        <p14:creationId xmlns:p14="http://schemas.microsoft.com/office/powerpoint/2010/main" val="12653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5B78-D87B-0D49-8AFD-E39AB8E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sockets and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FE3E-9C07-9441-B104-A294700E5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all sockets with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</a:p>
          <a:p>
            <a:endParaRPr lang="en-US" dirty="0"/>
          </a:p>
          <a:p>
            <a:r>
              <a:rPr lang="en-US" dirty="0"/>
              <a:t>Create and observe UDP sockets with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iperf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Observe a TCP listening socket with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iperf</a:t>
            </a:r>
            <a:r>
              <a:rPr lang="en-US" dirty="0"/>
              <a:t> (or your own server!)</a:t>
            </a:r>
          </a:p>
        </p:txBody>
      </p:sp>
    </p:spTree>
    <p:extLst>
      <p:ext uri="{BB962C8B-B14F-4D97-AF65-F5344CB8AC3E}">
        <p14:creationId xmlns:p14="http://schemas.microsoft.com/office/powerpoint/2010/main" val="3545349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A7E5-1C8D-704E-BC7A-1EF6D1C2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Datagram Protocol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9C325-ED98-7B4D-AC4D-60DADE877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50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AE12D00F-46A1-452D-9E5F-D6B20CD8FE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8877" y="1790514"/>
            <a:ext cx="5746753" cy="506748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Best effort service.</a:t>
            </a:r>
            <a:r>
              <a:rPr lang="en-US" altLang="en-US" dirty="0"/>
              <a:t> UDP segments may be:</a:t>
            </a:r>
          </a:p>
          <a:p>
            <a:pPr lvl="1"/>
            <a:r>
              <a:rPr lang="en-US" altLang="en-US" dirty="0"/>
              <a:t>Lost</a:t>
            </a:r>
          </a:p>
          <a:p>
            <a:pPr lvl="1"/>
            <a:r>
              <a:rPr lang="en-US" altLang="en-US" dirty="0"/>
              <a:t>Delivered out of order to app</a:t>
            </a:r>
            <a:endParaRPr lang="en-US" altLang="en-US" sz="2000" dirty="0"/>
          </a:p>
          <a:p>
            <a:r>
              <a:rPr lang="en-US" altLang="en-US" dirty="0"/>
              <a:t>UDP is </a:t>
            </a:r>
            <a:r>
              <a:rPr lang="en-US" altLang="en-US" dirty="0">
                <a:solidFill>
                  <a:srgbClr val="C00000"/>
                </a:solidFill>
              </a:rPr>
              <a:t>connectionless</a:t>
            </a:r>
          </a:p>
          <a:p>
            <a:pPr lvl="1"/>
            <a:r>
              <a:rPr lang="en-US" altLang="en-US" dirty="0"/>
              <a:t>Each UDP segment handled </a:t>
            </a:r>
            <a:r>
              <a:rPr lang="en-US" altLang="en-US" dirty="0">
                <a:solidFill>
                  <a:srgbClr val="C00000"/>
                </a:solidFill>
              </a:rPr>
              <a:t>independently</a:t>
            </a:r>
            <a:r>
              <a:rPr lang="en-US" altLang="en-US" dirty="0"/>
              <a:t> of others (i.e. no “memory” across packets)</a:t>
            </a:r>
          </a:p>
          <a:p>
            <a:r>
              <a:rPr lang="en-US" altLang="en-US" dirty="0"/>
              <a:t>Suitable for one-off </a:t>
            </a:r>
            <a:r>
              <a:rPr lang="en-US" altLang="en-US" dirty="0" err="1"/>
              <a:t>req</a:t>
            </a:r>
            <a:r>
              <a:rPr lang="en-US" altLang="en-US" dirty="0"/>
              <a:t>/</a:t>
            </a:r>
            <a:r>
              <a:rPr lang="en-US" altLang="en-US" dirty="0" err="1"/>
              <a:t>resp</a:t>
            </a:r>
            <a:endParaRPr lang="en-US" altLang="en-US" dirty="0"/>
          </a:p>
          <a:p>
            <a:pPr lvl="1"/>
            <a:r>
              <a:rPr lang="en-US" altLang="en-US" dirty="0"/>
              <a:t>E.g., DNS uses UDP</a:t>
            </a:r>
          </a:p>
          <a:p>
            <a:r>
              <a:rPr lang="en-US" altLang="en-US" dirty="0"/>
              <a:t>Also for loss-tolerant delay-sensitive apps, e.g., video calling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BA81EE5-228E-4011-963A-319D8B720BE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904445" y="2004374"/>
            <a:ext cx="4798073" cy="43469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600" dirty="0"/>
              <a:t>Why are UDP’s guarantees even okay?</a:t>
            </a:r>
          </a:p>
          <a:p>
            <a:pPr marL="0" indent="0"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Simple &amp; low overhead</a:t>
            </a:r>
            <a:r>
              <a:rPr lang="en-US" altLang="en-US" sz="2600" dirty="0"/>
              <a:t> compared to TCP:</a:t>
            </a:r>
          </a:p>
          <a:p>
            <a:r>
              <a:rPr lang="en-US" altLang="en-US" dirty="0"/>
              <a:t>No delays due to connection establishment</a:t>
            </a:r>
          </a:p>
          <a:p>
            <a:pPr lvl="1"/>
            <a:r>
              <a:rPr lang="en-US" altLang="en-US" sz="2200" dirty="0"/>
              <a:t>UDP can send data immediately</a:t>
            </a:r>
          </a:p>
          <a:p>
            <a:r>
              <a:rPr lang="en-US" altLang="en-US" dirty="0"/>
              <a:t>No memory for connection state at sender &amp; receiver</a:t>
            </a:r>
          </a:p>
          <a:p>
            <a:r>
              <a:rPr lang="en-US" altLang="en-US" dirty="0"/>
              <a:t>Small segment header</a:t>
            </a:r>
          </a:p>
          <a:p>
            <a:r>
              <a:rPr lang="en-US" altLang="en-US" dirty="0"/>
              <a:t>UDP can blast away data as fast as desired</a:t>
            </a:r>
          </a:p>
          <a:p>
            <a:pPr lvl="1"/>
            <a:r>
              <a:rPr lang="en-US" altLang="en-US" sz="2000" dirty="0"/>
              <a:t>UDP has no “congestion control”</a:t>
            </a:r>
          </a:p>
          <a:p>
            <a:endParaRPr lang="en-US" altLang="en-US" sz="2400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4D014CA5-1E3C-4C85-A229-CB697E593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326" y="1790515"/>
            <a:ext cx="5065259" cy="445788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41319B-D94A-0240-828B-F30D8F44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UDP: User Datagram Protocol </a:t>
            </a:r>
            <a:r>
              <a:rPr lang="en-US" altLang="en-US" sz="2800" dirty="0"/>
              <a:t>[RFC 768]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825E-1217-BF4B-BF40-31BC2B5C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UDP segment structure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2F845C2A-85CC-EC4C-BEFF-8D169B64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570" y="480379"/>
            <a:ext cx="30294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segment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(UDP header + data)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4FE77108-91DA-954C-B4A6-4C1668E1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2749334"/>
            <a:ext cx="3891019" cy="34941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04203A0-19AF-2E42-A001-310E9662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526" y="3976664"/>
            <a:ext cx="3654438" cy="23083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(message)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8" name="Text Box 63">
            <a:extLst>
              <a:ext uri="{FF2B5EF4-FFF2-40B4-BE49-F238E27FC236}">
                <a16:creationId xmlns:a16="http://schemas.microsoft.com/office/drawing/2014/main" id="{FF6A3853-A366-9E48-AEE9-D9B30AE7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3" y="2771560"/>
            <a:ext cx="1981633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source port #</a:t>
            </a:r>
          </a:p>
        </p:txBody>
      </p:sp>
      <p:sp>
        <p:nvSpPr>
          <p:cNvPr id="9" name="Text Box 64">
            <a:extLst>
              <a:ext uri="{FF2B5EF4-FFF2-40B4-BE49-F238E27FC236}">
                <a16:creationId xmlns:a16="http://schemas.microsoft.com/office/drawing/2014/main" id="{E1570F29-0F41-1C4A-8666-81877D59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474" y="2771560"/>
            <a:ext cx="172048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Helvetica" pitchFamily="2" charset="0"/>
              </a:rPr>
              <a:t>dest</a:t>
            </a:r>
            <a:r>
              <a:rPr lang="en-US" altLang="en-US" sz="2400" dirty="0">
                <a:latin typeface="Helvetica" pitchFamily="2" charset="0"/>
              </a:rPr>
              <a:t> port #</a:t>
            </a:r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D94A92A5-AC86-DB4E-83A7-0EA693213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3" y="3341113"/>
            <a:ext cx="3900546" cy="243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1" name="Line 69">
            <a:extLst>
              <a:ext uri="{FF2B5EF4-FFF2-40B4-BE49-F238E27FC236}">
                <a16:creationId xmlns:a16="http://schemas.microsoft.com/office/drawing/2014/main" id="{E52FB37B-569F-6742-B1B5-EF1DE4E47A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3060" y="2749332"/>
            <a:ext cx="1" cy="7018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D9E1BC4C-E1F0-2743-8F6E-8FE66BBAC5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810" y="3350635"/>
            <a:ext cx="1128" cy="5120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6E18EBB9-8FE1-C845-803D-47C74CCE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763" y="3353813"/>
            <a:ext cx="186500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DEB2FE21-B5A5-4241-BA5F-92882230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52" y="3344288"/>
            <a:ext cx="1748412" cy="471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checksum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13B4A637-37A0-B243-92E7-410CBA603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44398"/>
            <a:ext cx="3910069" cy="278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0F89748-C322-3E46-8991-9E7B9472A0A1}"/>
              </a:ext>
            </a:extLst>
          </p:cNvPr>
          <p:cNvGrpSpPr/>
          <p:nvPr/>
        </p:nvGrpSpPr>
        <p:grpSpPr>
          <a:xfrm>
            <a:off x="6100760" y="1986295"/>
            <a:ext cx="3905309" cy="539203"/>
            <a:chOff x="6100760" y="1986295"/>
            <a:chExt cx="3905309" cy="539203"/>
          </a:xfrm>
        </p:grpSpPr>
        <p:sp>
          <p:nvSpPr>
            <p:cNvPr id="12" name="Text Box 70">
              <a:extLst>
                <a:ext uri="{FF2B5EF4-FFF2-40B4-BE49-F238E27FC236}">
                  <a16:creationId xmlns:a16="http://schemas.microsoft.com/office/drawing/2014/main" id="{253A6192-9DC2-5F48-B1B0-ACE65E963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577" y="2024740"/>
              <a:ext cx="10919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16 bits</a:t>
              </a:r>
            </a:p>
          </p:txBody>
        </p:sp>
        <p:sp>
          <p:nvSpPr>
            <p:cNvPr id="14" name="Line 72">
              <a:extLst>
                <a:ext uri="{FF2B5EF4-FFF2-40B4-BE49-F238E27FC236}">
                  <a16:creationId xmlns:a16="http://schemas.microsoft.com/office/drawing/2014/main" id="{6838FCEB-D523-1341-91DB-F780C40AB8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6100760" y="2515973"/>
              <a:ext cx="1962299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Helvetica" pitchFamily="2" charset="0"/>
              </a:endParaRPr>
            </a:p>
          </p:txBody>
        </p:sp>
        <p:sp>
          <p:nvSpPr>
            <p:cNvPr id="23" name="Text Box 70">
              <a:extLst>
                <a:ext uri="{FF2B5EF4-FFF2-40B4-BE49-F238E27FC236}">
                  <a16:creationId xmlns:a16="http://schemas.microsoft.com/office/drawing/2014/main" id="{19DE2F09-8B2B-B34C-9704-8888EDECC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0587" y="1986295"/>
              <a:ext cx="10919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16 bits</a:t>
              </a:r>
            </a:p>
          </p:txBody>
        </p:sp>
        <p:sp>
          <p:nvSpPr>
            <p:cNvPr id="24" name="Line 72">
              <a:extLst>
                <a:ext uri="{FF2B5EF4-FFF2-40B4-BE49-F238E27FC236}">
                  <a16:creationId xmlns:a16="http://schemas.microsoft.com/office/drawing/2014/main" id="{BAC8676E-4E12-6A40-8CFF-C4AE51013E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8043770" y="2477528"/>
              <a:ext cx="1962299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Helvetic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C3AA6E-F94A-6446-A8D4-B6C76FCDDABC}"/>
              </a:ext>
            </a:extLst>
          </p:cNvPr>
          <p:cNvGrpSpPr/>
          <p:nvPr/>
        </p:nvGrpSpPr>
        <p:grpSpPr>
          <a:xfrm>
            <a:off x="338016" y="1647081"/>
            <a:ext cx="4054986" cy="4513231"/>
            <a:chOff x="205281" y="1986295"/>
            <a:chExt cx="4054986" cy="451323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2C279FE-319B-9743-9D6F-23E21324E1CB}"/>
                </a:ext>
              </a:extLst>
            </p:cNvPr>
            <p:cNvGrpSpPr/>
            <p:nvPr/>
          </p:nvGrpSpPr>
          <p:grpSpPr>
            <a:xfrm>
              <a:off x="205281" y="1986295"/>
              <a:ext cx="2551987" cy="4513231"/>
              <a:chOff x="472567" y="1985463"/>
              <a:chExt cx="3026956" cy="4512399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06CEA10E-3A59-5846-805F-E5FA58953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5372913"/>
                <a:ext cx="3026956" cy="112494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Link </a:t>
                </a:r>
                <a:r>
                  <a:rPr lang="en-US" altLang="en-US" sz="2400" b="0" dirty="0">
                    <a:solidFill>
                      <a:schemeClr val="bg1"/>
                    </a:solidFill>
                  </a:rPr>
                  <a:t>layer</a:t>
                </a:r>
              </a:p>
            </p:txBody>
          </p:sp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F7911394-DDD4-584A-8C8D-13C68DE56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4246690"/>
                <a:ext cx="3026956" cy="1122019"/>
              </a:xfrm>
              <a:prstGeom prst="rect">
                <a:avLst/>
              </a:prstGeom>
              <a:solidFill>
                <a:srgbClr val="3C82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28" name="Rectangle 6">
                <a:extLst>
                  <a:ext uri="{FF2B5EF4-FFF2-40B4-BE49-F238E27FC236}">
                    <a16:creationId xmlns:a16="http://schemas.microsoft.com/office/drawing/2014/main" id="{7DE00CCB-5BDE-E042-B476-A04D556B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3117546"/>
                <a:ext cx="3026956" cy="112494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Transport</a:t>
                </a:r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2B2D73E5-99F3-9A45-8E10-5C76B1317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1985463"/>
                <a:ext cx="3026956" cy="1127879"/>
              </a:xfrm>
              <a:prstGeom prst="rect">
                <a:avLst/>
              </a:prstGeom>
              <a:solidFill>
                <a:srgbClr val="00D16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Applications</a:t>
                </a:r>
              </a:p>
            </p:txBody>
          </p:sp>
        </p:grp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E1EFAD1D-598E-2F4C-B886-6F838C0A2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896" y="2460563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3A5B17-63ED-484D-8024-ACBF66E5C1EE}"/>
                </a:ext>
              </a:extLst>
            </p:cNvPr>
            <p:cNvGrpSpPr/>
            <p:nvPr/>
          </p:nvGrpSpPr>
          <p:grpSpPr>
            <a:xfrm>
              <a:off x="3115680" y="3581396"/>
              <a:ext cx="762000" cy="304800"/>
              <a:chOff x="4113213" y="3733800"/>
              <a:chExt cx="762000" cy="304800"/>
            </a:xfrm>
          </p:grpSpPr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FBEB207F-E45F-F042-BCF0-545150727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265613" y="37338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3" name="Rectangle 6">
                <a:extLst>
                  <a:ext uri="{FF2B5EF4-FFF2-40B4-BE49-F238E27FC236}">
                    <a16:creationId xmlns:a16="http://schemas.microsoft.com/office/drawing/2014/main" id="{BD44F466-D659-A14E-AC1D-1476F256D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3213" y="3733800"/>
                <a:ext cx="2286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463AD36-A102-CB46-AE25-ECE2EC90964C}"/>
                </a:ext>
              </a:extLst>
            </p:cNvPr>
            <p:cNvGrpSpPr/>
            <p:nvPr/>
          </p:nvGrpSpPr>
          <p:grpSpPr>
            <a:xfrm>
              <a:off x="3117267" y="5742710"/>
              <a:ext cx="1143000" cy="304800"/>
              <a:chOff x="4114800" y="4800600"/>
              <a:chExt cx="1143000" cy="304800"/>
            </a:xfrm>
          </p:grpSpPr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1BF16652-C993-9349-AF23-3C62992A1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48200" y="48006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E04F19A2-C184-4D41-8058-6DE0D8D97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419600" y="4800600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73F00F58-58A1-634B-B04B-7B5074123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91000" y="4800600"/>
                <a:ext cx="3048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664823FB-A107-BE4D-A5D0-591A15C6B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4800" y="4800600"/>
                <a:ext cx="228600" cy="3048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A21AD52-FBEA-C64F-8800-15F1D208A1B6}"/>
                </a:ext>
              </a:extLst>
            </p:cNvPr>
            <p:cNvGrpSpPr/>
            <p:nvPr/>
          </p:nvGrpSpPr>
          <p:grpSpPr>
            <a:xfrm>
              <a:off x="3117267" y="4662057"/>
              <a:ext cx="983671" cy="304801"/>
              <a:chOff x="3117267" y="4662057"/>
              <a:chExt cx="983671" cy="304801"/>
            </a:xfrm>
          </p:grpSpPr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285F122A-323C-D04E-A791-5CCB1730D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93467" y="4662057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1" name="Rectangle 9">
                <a:extLst>
                  <a:ext uri="{FF2B5EF4-FFF2-40B4-BE49-F238E27FC236}">
                    <a16:creationId xmlns:a16="http://schemas.microsoft.com/office/drawing/2014/main" id="{C1D6BF7D-9D40-B94E-904F-FE65A7F51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17267" y="4662057"/>
                <a:ext cx="1524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2" name="Rectangle 4">
                <a:extLst>
                  <a:ext uri="{FF2B5EF4-FFF2-40B4-BE49-F238E27FC236}">
                    <a16:creationId xmlns:a16="http://schemas.microsoft.com/office/drawing/2014/main" id="{622790AA-61AA-2141-A485-087FD7AA7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338" y="4662058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57FE5B19-AE2D-E643-A504-95039BB6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9" y="5975609"/>
            <a:ext cx="1228229" cy="74922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D287F0-2BF9-5B43-B3F8-7FA3F0B7A4AB}"/>
              </a:ext>
            </a:extLst>
          </p:cNvPr>
          <p:cNvCxnSpPr/>
          <p:nvPr/>
        </p:nvCxnSpPr>
        <p:spPr>
          <a:xfrm>
            <a:off x="3859602" y="2121349"/>
            <a:ext cx="2128243" cy="169412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BA3FE5-F2D5-2B4B-BA3E-454283B2852E}"/>
              </a:ext>
            </a:extLst>
          </p:cNvPr>
          <p:cNvCxnSpPr>
            <a:cxnSpLocks/>
          </p:cNvCxnSpPr>
          <p:nvPr/>
        </p:nvCxnSpPr>
        <p:spPr>
          <a:xfrm>
            <a:off x="3881806" y="2452524"/>
            <a:ext cx="2135753" cy="379095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C73AF1-A3EA-7D43-A97B-385F3890F733}"/>
              </a:ext>
            </a:extLst>
          </p:cNvPr>
          <p:cNvGrpSpPr/>
          <p:nvPr/>
        </p:nvGrpSpPr>
        <p:grpSpPr>
          <a:xfrm>
            <a:off x="3248415" y="2742470"/>
            <a:ext cx="2807425" cy="1339288"/>
            <a:chOff x="3248415" y="2742470"/>
            <a:chExt cx="2807425" cy="133928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7B305B-67BD-5545-BC77-FF3D0A04A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7281" y="3904529"/>
              <a:ext cx="2431693" cy="177229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D00D80D-6D81-8A40-BB2B-ACBF276016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8415" y="3573362"/>
              <a:ext cx="323614" cy="508396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E91F8A-4491-5343-B092-84DB9795D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737" y="2742470"/>
              <a:ext cx="2110103" cy="1019299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86FD2F-7531-984F-B881-BA9A911A59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8775" y="3590200"/>
              <a:ext cx="502621" cy="197868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4">
            <a:extLst>
              <a:ext uri="{FF2B5EF4-FFF2-40B4-BE49-F238E27FC236}">
                <a16:creationId xmlns:a16="http://schemas.microsoft.com/office/drawing/2014/main" id="{F0F35345-4A7E-D74A-A958-A6C80B7AC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889" y="1915808"/>
            <a:ext cx="21185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Error detection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info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(more to come)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A6AFBF9-3313-F546-8EA5-F38802D73285}"/>
              </a:ext>
            </a:extLst>
          </p:cNvPr>
          <p:cNvCxnSpPr>
            <a:cxnSpLocks/>
          </p:cNvCxnSpPr>
          <p:nvPr/>
        </p:nvCxnSpPr>
        <p:spPr>
          <a:xfrm flipH="1">
            <a:off x="9769343" y="2641446"/>
            <a:ext cx="828740" cy="8395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6E4D1D-461F-2D47-80E8-34059BD9690B}"/>
              </a:ext>
            </a:extLst>
          </p:cNvPr>
          <p:cNvCxnSpPr>
            <a:cxnSpLocks/>
          </p:cNvCxnSpPr>
          <p:nvPr/>
        </p:nvCxnSpPr>
        <p:spPr>
          <a:xfrm flipH="1">
            <a:off x="7776445" y="1741764"/>
            <a:ext cx="2546194" cy="176143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5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15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1" grpId="0" animBg="1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9B0D-9911-EB4F-86F7-7909C887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 of concepts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D85CAB-E701-5144-BA17-BF3E99893533}"/>
              </a:ext>
            </a:extLst>
          </p:cNvPr>
          <p:cNvGrpSpPr/>
          <p:nvPr/>
        </p:nvGrpSpPr>
        <p:grpSpPr>
          <a:xfrm>
            <a:off x="780565" y="1265873"/>
            <a:ext cx="2821762" cy="2528347"/>
            <a:chOff x="204104" y="2312651"/>
            <a:chExt cx="3586406" cy="33772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0B4067-921A-054F-8815-970525DAA4CB}"/>
                </a:ext>
              </a:extLst>
            </p:cNvPr>
            <p:cNvGrpSpPr/>
            <p:nvPr/>
          </p:nvGrpSpPr>
          <p:grpSpPr>
            <a:xfrm>
              <a:off x="204104" y="2312651"/>
              <a:ext cx="3586406" cy="3377285"/>
              <a:chOff x="333313" y="2407512"/>
              <a:chExt cx="3586406" cy="3377285"/>
            </a:xfrm>
          </p:grpSpPr>
          <p:pic>
            <p:nvPicPr>
              <p:cNvPr id="4" name="Picture 3" descr="A piece of cake on a plate&#10;&#10;Description automatically generated">
                <a:extLst>
                  <a:ext uri="{FF2B5EF4-FFF2-40B4-BE49-F238E27FC236}">
                    <a16:creationId xmlns:a16="http://schemas.microsoft.com/office/drawing/2014/main" id="{13BF3AC1-5A0D-C847-AC64-190970207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3313" y="3203644"/>
                <a:ext cx="3441538" cy="2581153"/>
              </a:xfrm>
              <a:prstGeom prst="rect">
                <a:avLst/>
              </a:prstGeom>
            </p:spPr>
          </p:pic>
          <p:pic>
            <p:nvPicPr>
              <p:cNvPr id="5" name="Picture 4" descr="A picture containing tableware, spoon, black, knife&#10;&#10;Description automatically generated">
                <a:extLst>
                  <a:ext uri="{FF2B5EF4-FFF2-40B4-BE49-F238E27FC236}">
                    <a16:creationId xmlns:a16="http://schemas.microsoft.com/office/drawing/2014/main" id="{CEC419AE-AA3E-B14A-8ABC-493764AC5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5708" y="2407512"/>
                <a:ext cx="1764011" cy="1277144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01D52B-E5CC-E443-97EA-8D0EEC1F9B8D}"/>
                </a:ext>
              </a:extLst>
            </p:cNvPr>
            <p:cNvSpPr txBox="1"/>
            <p:nvPr/>
          </p:nvSpPr>
          <p:spPr>
            <a:xfrm rot="485961">
              <a:off x="661622" y="3571841"/>
              <a:ext cx="2965744" cy="49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itchFamily="2" charset="0"/>
                </a:rPr>
                <a:t>App layer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4BD1EA3-4698-EA4E-978A-020FF6978D81}"/>
              </a:ext>
            </a:extLst>
          </p:cNvPr>
          <p:cNvSpPr txBox="1"/>
          <p:nvPr/>
        </p:nvSpPr>
        <p:spPr>
          <a:xfrm>
            <a:off x="3852501" y="1762268"/>
            <a:ext cx="34786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DASH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Video streaming over HTTP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6EE90A-3E33-5047-8F8F-1CECB21A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35" y="1265873"/>
            <a:ext cx="4948918" cy="276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B01875-AB3D-BE40-9F4B-0D0EF7D7FE39}"/>
              </a:ext>
            </a:extLst>
          </p:cNvPr>
          <p:cNvSpPr txBox="1"/>
          <p:nvPr/>
        </p:nvSpPr>
        <p:spPr>
          <a:xfrm>
            <a:off x="3841395" y="2984782"/>
            <a:ext cx="3064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Varying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quality</a:t>
            </a:r>
            <a:r>
              <a:rPr lang="en-US" sz="2000" dirty="0">
                <a:latin typeface="Helvetica" pitchFamily="2" charset="0"/>
              </a:rPr>
              <a:t>, varying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sources</a:t>
            </a:r>
            <a:r>
              <a:rPr lang="en-US" sz="2000" dirty="0">
                <a:latin typeface="Helvetica" pitchFamily="2" charset="0"/>
              </a:rPr>
              <a:t>, over the duration of the video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CC1F9-66FD-BC40-AECC-7A6923D0B1C2}"/>
              </a:ext>
            </a:extLst>
          </p:cNvPr>
          <p:cNvSpPr txBox="1"/>
          <p:nvPr/>
        </p:nvSpPr>
        <p:spPr>
          <a:xfrm>
            <a:off x="4685121" y="3896028"/>
            <a:ext cx="328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Can use CDNs!</a:t>
            </a:r>
          </a:p>
        </p:txBody>
      </p:sp>
      <p:pic>
        <p:nvPicPr>
          <p:cNvPr id="12" name="Picture 11" descr="A piece of cake on a plate&#10;&#10;Description automatically generated">
            <a:extLst>
              <a:ext uri="{FF2B5EF4-FFF2-40B4-BE49-F238E27FC236}">
                <a16:creationId xmlns:a16="http://schemas.microsoft.com/office/drawing/2014/main" id="{8F51016F-AD39-C542-BE76-85F5C31A1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53" y="4640985"/>
            <a:ext cx="2265987" cy="1699490"/>
          </a:xfrm>
          <a:prstGeom prst="rect">
            <a:avLst/>
          </a:prstGeom>
        </p:spPr>
      </p:pic>
      <p:pic>
        <p:nvPicPr>
          <p:cNvPr id="13" name="Picture 12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6B41F76E-802C-1448-A141-BB1907FF0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666" y="4031203"/>
            <a:ext cx="1764011" cy="12771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3D5503-113A-6443-BB7A-5540B5AECB30}"/>
              </a:ext>
            </a:extLst>
          </p:cNvPr>
          <p:cNvSpPr txBox="1"/>
          <p:nvPr/>
        </p:nvSpPr>
        <p:spPr>
          <a:xfrm rot="485961">
            <a:off x="1087372" y="5123681"/>
            <a:ext cx="233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Helvetica" pitchFamily="2" charset="0"/>
              </a:rPr>
              <a:t>Tp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 layer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346515-7E6E-BE45-870D-74F4C24EDC7B}"/>
              </a:ext>
            </a:extLst>
          </p:cNvPr>
          <p:cNvSpPr/>
          <p:nvPr/>
        </p:nvSpPr>
        <p:spPr>
          <a:xfrm>
            <a:off x="4006628" y="4408868"/>
            <a:ext cx="2928162" cy="169949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2713D1-1D17-1645-961C-0D7AFDD2C0C9}"/>
              </a:ext>
            </a:extLst>
          </p:cNvPr>
          <p:cNvGrpSpPr/>
          <p:nvPr/>
        </p:nvGrpSpPr>
        <p:grpSpPr>
          <a:xfrm>
            <a:off x="4187258" y="4578807"/>
            <a:ext cx="1217947" cy="960868"/>
            <a:chOff x="4583665" y="5010296"/>
            <a:chExt cx="1217947" cy="96086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3ED8E3-0958-034C-8F40-B4D30B453630}"/>
                </a:ext>
              </a:extLst>
            </p:cNvPr>
            <p:cNvSpPr/>
            <p:nvPr/>
          </p:nvSpPr>
          <p:spPr>
            <a:xfrm>
              <a:off x="4583665" y="5010296"/>
              <a:ext cx="1061587" cy="96086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538905-DBA1-3347-8576-7D96BB5F553C}"/>
                </a:ext>
              </a:extLst>
            </p:cNvPr>
            <p:cNvSpPr txBox="1"/>
            <p:nvPr/>
          </p:nvSpPr>
          <p:spPr>
            <a:xfrm rot="19744399">
              <a:off x="4615140" y="5223805"/>
              <a:ext cx="118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Process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754644-0EEA-124F-8754-DC1633AF746E}"/>
              </a:ext>
            </a:extLst>
          </p:cNvPr>
          <p:cNvGrpSpPr/>
          <p:nvPr/>
        </p:nvGrpSpPr>
        <p:grpSpPr>
          <a:xfrm>
            <a:off x="5489400" y="4569631"/>
            <a:ext cx="1217947" cy="960868"/>
            <a:chOff x="4583665" y="5010296"/>
            <a:chExt cx="1217947" cy="9608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FF2361-928B-2645-A0CB-4025F17B787A}"/>
                </a:ext>
              </a:extLst>
            </p:cNvPr>
            <p:cNvSpPr/>
            <p:nvPr/>
          </p:nvSpPr>
          <p:spPr>
            <a:xfrm>
              <a:off x="4583665" y="5010296"/>
              <a:ext cx="1061587" cy="96086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269546-CDE2-BB46-A37A-321D8DE722DA}"/>
                </a:ext>
              </a:extLst>
            </p:cNvPr>
            <p:cNvSpPr txBox="1"/>
            <p:nvPr/>
          </p:nvSpPr>
          <p:spPr>
            <a:xfrm rot="19744399">
              <a:off x="4615140" y="5223805"/>
              <a:ext cx="118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F54EDF1-4F85-AE41-9F9C-56C2CAF4F150}"/>
              </a:ext>
            </a:extLst>
          </p:cNvPr>
          <p:cNvSpPr txBox="1"/>
          <p:nvPr/>
        </p:nvSpPr>
        <p:spPr>
          <a:xfrm>
            <a:off x="4701350" y="5618493"/>
            <a:ext cx="141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Endpoint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034988-D182-8145-9853-E5AA8D2AA6A8}"/>
              </a:ext>
            </a:extLst>
          </p:cNvPr>
          <p:cNvSpPr/>
          <p:nvPr/>
        </p:nvSpPr>
        <p:spPr>
          <a:xfrm>
            <a:off x="8596859" y="4461320"/>
            <a:ext cx="2928162" cy="169949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4F496A-B61A-E348-8169-8F38874FACC3}"/>
              </a:ext>
            </a:extLst>
          </p:cNvPr>
          <p:cNvGrpSpPr/>
          <p:nvPr/>
        </p:nvGrpSpPr>
        <p:grpSpPr>
          <a:xfrm>
            <a:off x="8777489" y="4631259"/>
            <a:ext cx="1217947" cy="960868"/>
            <a:chOff x="4583665" y="5010296"/>
            <a:chExt cx="1217947" cy="96086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CDC8053-0DA9-494C-B488-E81074EBFDD1}"/>
                </a:ext>
              </a:extLst>
            </p:cNvPr>
            <p:cNvSpPr/>
            <p:nvPr/>
          </p:nvSpPr>
          <p:spPr>
            <a:xfrm>
              <a:off x="4583665" y="5010296"/>
              <a:ext cx="1061587" cy="96086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EF14FE-5518-3345-8A05-71044D45EB63}"/>
                </a:ext>
              </a:extLst>
            </p:cNvPr>
            <p:cNvSpPr txBox="1"/>
            <p:nvPr/>
          </p:nvSpPr>
          <p:spPr>
            <a:xfrm rot="19744399">
              <a:off x="4615140" y="5223805"/>
              <a:ext cx="118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Process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961469-C38C-084B-A8A6-F1DAFF319B3B}"/>
              </a:ext>
            </a:extLst>
          </p:cNvPr>
          <p:cNvGrpSpPr/>
          <p:nvPr/>
        </p:nvGrpSpPr>
        <p:grpSpPr>
          <a:xfrm>
            <a:off x="10079631" y="4622083"/>
            <a:ext cx="1217947" cy="960868"/>
            <a:chOff x="4583665" y="5010296"/>
            <a:chExt cx="1217947" cy="9608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BCEF2F-E917-D243-9304-0B517ED86C80}"/>
                </a:ext>
              </a:extLst>
            </p:cNvPr>
            <p:cNvSpPr/>
            <p:nvPr/>
          </p:nvSpPr>
          <p:spPr>
            <a:xfrm>
              <a:off x="4583665" y="5010296"/>
              <a:ext cx="1061587" cy="96086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B2713C-70BA-0448-B959-0FD54E0D9970}"/>
                </a:ext>
              </a:extLst>
            </p:cNvPr>
            <p:cNvSpPr txBox="1"/>
            <p:nvPr/>
          </p:nvSpPr>
          <p:spPr>
            <a:xfrm rot="19744399">
              <a:off x="4615140" y="5223805"/>
              <a:ext cx="118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5EF2D63-F979-3942-8FC9-892D7E598595}"/>
              </a:ext>
            </a:extLst>
          </p:cNvPr>
          <p:cNvSpPr txBox="1"/>
          <p:nvPr/>
        </p:nvSpPr>
        <p:spPr>
          <a:xfrm>
            <a:off x="9291581" y="5670945"/>
            <a:ext cx="141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Endpoint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6C85E250-BDE3-8042-86E9-862F8132FCFA}"/>
              </a:ext>
            </a:extLst>
          </p:cNvPr>
          <p:cNvSpPr/>
          <p:nvPr/>
        </p:nvSpPr>
        <p:spPr>
          <a:xfrm>
            <a:off x="6117222" y="5538540"/>
            <a:ext cx="3326241" cy="899247"/>
          </a:xfrm>
          <a:custGeom>
            <a:avLst/>
            <a:gdLst>
              <a:gd name="connsiteX0" fmla="*/ 177810 w 4334511"/>
              <a:gd name="connsiteY0" fmla="*/ 0 h 899247"/>
              <a:gd name="connsiteX1" fmla="*/ 290544 w 4334511"/>
              <a:gd name="connsiteY1" fmla="*/ 739035 h 899247"/>
              <a:gd name="connsiteX2" fmla="*/ 2895958 w 4334511"/>
              <a:gd name="connsiteY2" fmla="*/ 889348 h 899247"/>
              <a:gd name="connsiteX3" fmla="*/ 4173612 w 4334511"/>
              <a:gd name="connsiteY3" fmla="*/ 563671 h 899247"/>
              <a:gd name="connsiteX4" fmla="*/ 4273821 w 4334511"/>
              <a:gd name="connsiteY4" fmla="*/ 75156 h 8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4511" h="899247">
                <a:moveTo>
                  <a:pt x="177810" y="0"/>
                </a:moveTo>
                <a:cubicBezTo>
                  <a:pt x="7664" y="295405"/>
                  <a:pt x="-162481" y="590810"/>
                  <a:pt x="290544" y="739035"/>
                </a:cubicBezTo>
                <a:cubicBezTo>
                  <a:pt x="743569" y="887260"/>
                  <a:pt x="2248780" y="918575"/>
                  <a:pt x="2895958" y="889348"/>
                </a:cubicBezTo>
                <a:cubicBezTo>
                  <a:pt x="3543136" y="860121"/>
                  <a:pt x="3943968" y="699370"/>
                  <a:pt x="4173612" y="563671"/>
                </a:cubicBezTo>
                <a:cubicBezTo>
                  <a:pt x="4403256" y="427972"/>
                  <a:pt x="4338538" y="251564"/>
                  <a:pt x="4273821" y="75156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86D13A8-7C2C-DC42-81AA-56937D23F775}"/>
              </a:ext>
            </a:extLst>
          </p:cNvPr>
          <p:cNvSpPr/>
          <p:nvPr/>
        </p:nvSpPr>
        <p:spPr>
          <a:xfrm>
            <a:off x="5080735" y="6139789"/>
            <a:ext cx="6249413" cy="476209"/>
          </a:xfrm>
          <a:custGeom>
            <a:avLst/>
            <a:gdLst>
              <a:gd name="connsiteX0" fmla="*/ 414048 w 6249413"/>
              <a:gd name="connsiteY0" fmla="*/ 0 h 396631"/>
              <a:gd name="connsiteX1" fmla="*/ 539308 w 6249413"/>
              <a:gd name="connsiteY1" fmla="*/ 263046 h 396631"/>
              <a:gd name="connsiteX2" fmla="*/ 5700031 w 6249413"/>
              <a:gd name="connsiteY2" fmla="*/ 388307 h 396631"/>
              <a:gd name="connsiteX3" fmla="*/ 6125916 w 6249413"/>
              <a:gd name="connsiteY3" fmla="*/ 37578 h 3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9413" h="396631">
                <a:moveTo>
                  <a:pt x="414048" y="0"/>
                </a:moveTo>
                <a:cubicBezTo>
                  <a:pt x="36179" y="99164"/>
                  <a:pt x="-341689" y="198328"/>
                  <a:pt x="539308" y="263046"/>
                </a:cubicBezTo>
                <a:cubicBezTo>
                  <a:pt x="1420305" y="327764"/>
                  <a:pt x="4768930" y="425885"/>
                  <a:pt x="5700031" y="388307"/>
                </a:cubicBezTo>
                <a:cubicBezTo>
                  <a:pt x="6631132" y="350729"/>
                  <a:pt x="6088338" y="156575"/>
                  <a:pt x="6125916" y="37578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103CA3-4D27-0945-BFFE-9997CB81859C}"/>
              </a:ext>
            </a:extLst>
          </p:cNvPr>
          <p:cNvSpPr txBox="1"/>
          <p:nvPr/>
        </p:nvSpPr>
        <p:spPr>
          <a:xfrm>
            <a:off x="6915792" y="5272075"/>
            <a:ext cx="165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Transport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layer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3EA935-0CD2-A846-82F2-43D70C535823}"/>
              </a:ext>
            </a:extLst>
          </p:cNvPr>
          <p:cNvSpPr txBox="1"/>
          <p:nvPr/>
        </p:nvSpPr>
        <p:spPr>
          <a:xfrm>
            <a:off x="3403833" y="6077376"/>
            <a:ext cx="165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Network layer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EFA29B-B26A-A747-A2CF-ECD15A1185AF}"/>
              </a:ext>
            </a:extLst>
          </p:cNvPr>
          <p:cNvCxnSpPr>
            <a:cxnSpLocks/>
          </p:cNvCxnSpPr>
          <p:nvPr/>
        </p:nvCxnSpPr>
        <p:spPr>
          <a:xfrm flipH="1">
            <a:off x="7774228" y="6029310"/>
            <a:ext cx="89318" cy="38552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4398CF-5FC2-D94C-9728-81E1CCE8762D}"/>
              </a:ext>
            </a:extLst>
          </p:cNvPr>
          <p:cNvCxnSpPr/>
          <p:nvPr/>
        </p:nvCxnSpPr>
        <p:spPr>
          <a:xfrm flipV="1">
            <a:off x="5080735" y="6492874"/>
            <a:ext cx="409727" cy="23360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E06C3F0-44B7-BD4D-87DF-19F476865868}"/>
              </a:ext>
            </a:extLst>
          </p:cNvPr>
          <p:cNvSpPr txBox="1"/>
          <p:nvPr/>
        </p:nvSpPr>
        <p:spPr>
          <a:xfrm>
            <a:off x="6974281" y="4886196"/>
            <a:ext cx="96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TCP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EE60E9-14C4-3A40-8057-B1B89230399F}"/>
              </a:ext>
            </a:extLst>
          </p:cNvPr>
          <p:cNvSpPr txBox="1"/>
          <p:nvPr/>
        </p:nvSpPr>
        <p:spPr>
          <a:xfrm>
            <a:off x="7776125" y="4901697"/>
            <a:ext cx="96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UDP</a:t>
            </a:r>
          </a:p>
        </p:txBody>
      </p:sp>
    </p:spTree>
    <p:extLst>
      <p:ext uri="{BB962C8B-B14F-4D97-AF65-F5344CB8AC3E}">
        <p14:creationId xmlns:p14="http://schemas.microsoft.com/office/powerpoint/2010/main" val="13736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6 -0.00416 L 0.00546 0.03635 " pathEditMode="relative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4" grpId="0"/>
      <p:bldP spid="15" grpId="0" animBg="1"/>
      <p:bldP spid="23" grpId="0"/>
      <p:bldP spid="24" grpId="0" animBg="1"/>
      <p:bldP spid="31" grpId="0"/>
      <p:bldP spid="32" grpId="0" animBg="1"/>
      <p:bldP spid="33" grpId="0" animBg="1"/>
      <p:bldP spid="34" grpId="0"/>
      <p:bldP spid="43" grpId="0"/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825E-1217-BF4B-BF40-31BC2B5C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UDP segment structure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4FE77108-91DA-954C-B4A6-4C1668E1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2749334"/>
            <a:ext cx="3891019" cy="34941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04203A0-19AF-2E42-A001-310E9662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526" y="3976664"/>
            <a:ext cx="3654438" cy="23083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(message)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8" name="Text Box 63">
            <a:extLst>
              <a:ext uri="{FF2B5EF4-FFF2-40B4-BE49-F238E27FC236}">
                <a16:creationId xmlns:a16="http://schemas.microsoft.com/office/drawing/2014/main" id="{FF6A3853-A366-9E48-AEE9-D9B30AE7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3" y="2771560"/>
            <a:ext cx="1981633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source port #</a:t>
            </a:r>
          </a:p>
        </p:txBody>
      </p:sp>
      <p:sp>
        <p:nvSpPr>
          <p:cNvPr id="9" name="Text Box 64">
            <a:extLst>
              <a:ext uri="{FF2B5EF4-FFF2-40B4-BE49-F238E27FC236}">
                <a16:creationId xmlns:a16="http://schemas.microsoft.com/office/drawing/2014/main" id="{E1570F29-0F41-1C4A-8666-81877D59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474" y="2771560"/>
            <a:ext cx="172048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Helvetica" pitchFamily="2" charset="0"/>
              </a:rPr>
              <a:t>dest</a:t>
            </a:r>
            <a:r>
              <a:rPr lang="en-US" altLang="en-US" sz="2400" dirty="0">
                <a:latin typeface="Helvetica" pitchFamily="2" charset="0"/>
              </a:rPr>
              <a:t> port #</a:t>
            </a:r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D94A92A5-AC86-DB4E-83A7-0EA693213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3" y="3341113"/>
            <a:ext cx="3900546" cy="243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1" name="Line 69">
            <a:extLst>
              <a:ext uri="{FF2B5EF4-FFF2-40B4-BE49-F238E27FC236}">
                <a16:creationId xmlns:a16="http://schemas.microsoft.com/office/drawing/2014/main" id="{E52FB37B-569F-6742-B1B5-EF1DE4E47A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3060" y="2749332"/>
            <a:ext cx="1" cy="7018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D9E1BC4C-E1F0-2743-8F6E-8FE66BBAC5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810" y="3350635"/>
            <a:ext cx="1128" cy="5120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6E18EBB9-8FE1-C845-803D-47C74CCE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763" y="3353813"/>
            <a:ext cx="186500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DEB2FE21-B5A5-4241-BA5F-92882230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52" y="3344288"/>
            <a:ext cx="1748412" cy="471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checksum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13B4A637-37A0-B243-92E7-410CBA603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44398"/>
            <a:ext cx="3910069" cy="278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C3AA6E-F94A-6446-A8D4-B6C76FCDDABC}"/>
              </a:ext>
            </a:extLst>
          </p:cNvPr>
          <p:cNvGrpSpPr/>
          <p:nvPr/>
        </p:nvGrpSpPr>
        <p:grpSpPr>
          <a:xfrm>
            <a:off x="338016" y="1647081"/>
            <a:ext cx="4054986" cy="4513231"/>
            <a:chOff x="205281" y="1986295"/>
            <a:chExt cx="4054986" cy="451323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2C279FE-319B-9743-9D6F-23E21324E1CB}"/>
                </a:ext>
              </a:extLst>
            </p:cNvPr>
            <p:cNvGrpSpPr/>
            <p:nvPr/>
          </p:nvGrpSpPr>
          <p:grpSpPr>
            <a:xfrm>
              <a:off x="205281" y="1986295"/>
              <a:ext cx="2551987" cy="4513231"/>
              <a:chOff x="472567" y="1985463"/>
              <a:chExt cx="3026956" cy="4512399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06CEA10E-3A59-5846-805F-E5FA58953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5372913"/>
                <a:ext cx="3026956" cy="112494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Link </a:t>
                </a:r>
                <a:r>
                  <a:rPr lang="en-US" altLang="en-US" sz="2400" b="0" dirty="0">
                    <a:solidFill>
                      <a:schemeClr val="bg1"/>
                    </a:solidFill>
                  </a:rPr>
                  <a:t>layer</a:t>
                </a:r>
              </a:p>
            </p:txBody>
          </p:sp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F7911394-DDD4-584A-8C8D-13C68DE56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4246690"/>
                <a:ext cx="3026956" cy="1122019"/>
              </a:xfrm>
              <a:prstGeom prst="rect">
                <a:avLst/>
              </a:prstGeom>
              <a:solidFill>
                <a:srgbClr val="3C82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28" name="Rectangle 6">
                <a:extLst>
                  <a:ext uri="{FF2B5EF4-FFF2-40B4-BE49-F238E27FC236}">
                    <a16:creationId xmlns:a16="http://schemas.microsoft.com/office/drawing/2014/main" id="{7DE00CCB-5BDE-E042-B476-A04D556B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3117546"/>
                <a:ext cx="3026956" cy="112494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Transport</a:t>
                </a:r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2B2D73E5-99F3-9A45-8E10-5C76B1317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1985463"/>
                <a:ext cx="3026956" cy="1127879"/>
              </a:xfrm>
              <a:prstGeom prst="rect">
                <a:avLst/>
              </a:prstGeom>
              <a:solidFill>
                <a:srgbClr val="00D16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Applications</a:t>
                </a:r>
              </a:p>
            </p:txBody>
          </p:sp>
        </p:grp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E1EFAD1D-598E-2F4C-B886-6F838C0A2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896" y="2460563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3A5B17-63ED-484D-8024-ACBF66E5C1EE}"/>
                </a:ext>
              </a:extLst>
            </p:cNvPr>
            <p:cNvGrpSpPr/>
            <p:nvPr/>
          </p:nvGrpSpPr>
          <p:grpSpPr>
            <a:xfrm>
              <a:off x="3115680" y="3581396"/>
              <a:ext cx="762000" cy="304800"/>
              <a:chOff x="4113213" y="3733800"/>
              <a:chExt cx="762000" cy="304800"/>
            </a:xfrm>
          </p:grpSpPr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FBEB207F-E45F-F042-BCF0-545150727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265613" y="37338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3" name="Rectangle 6">
                <a:extLst>
                  <a:ext uri="{FF2B5EF4-FFF2-40B4-BE49-F238E27FC236}">
                    <a16:creationId xmlns:a16="http://schemas.microsoft.com/office/drawing/2014/main" id="{BD44F466-D659-A14E-AC1D-1476F256D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3213" y="3733800"/>
                <a:ext cx="2286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463AD36-A102-CB46-AE25-ECE2EC90964C}"/>
                </a:ext>
              </a:extLst>
            </p:cNvPr>
            <p:cNvGrpSpPr/>
            <p:nvPr/>
          </p:nvGrpSpPr>
          <p:grpSpPr>
            <a:xfrm>
              <a:off x="3117267" y="5742710"/>
              <a:ext cx="1143000" cy="304800"/>
              <a:chOff x="4114800" y="4800600"/>
              <a:chExt cx="1143000" cy="304800"/>
            </a:xfrm>
          </p:grpSpPr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1BF16652-C993-9349-AF23-3C62992A1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48200" y="48006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E04F19A2-C184-4D41-8058-6DE0D8D97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419600" y="4800600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73F00F58-58A1-634B-B04B-7B5074123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91000" y="4800600"/>
                <a:ext cx="3048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664823FB-A107-BE4D-A5D0-591A15C6B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4800" y="4800600"/>
                <a:ext cx="228600" cy="3048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A21AD52-FBEA-C64F-8800-15F1D208A1B6}"/>
                </a:ext>
              </a:extLst>
            </p:cNvPr>
            <p:cNvGrpSpPr/>
            <p:nvPr/>
          </p:nvGrpSpPr>
          <p:grpSpPr>
            <a:xfrm>
              <a:off x="3117267" y="4662057"/>
              <a:ext cx="983671" cy="304801"/>
              <a:chOff x="3117267" y="4662057"/>
              <a:chExt cx="983671" cy="304801"/>
            </a:xfrm>
          </p:grpSpPr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285F122A-323C-D04E-A791-5CCB1730D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93467" y="4662057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1" name="Rectangle 9">
                <a:extLst>
                  <a:ext uri="{FF2B5EF4-FFF2-40B4-BE49-F238E27FC236}">
                    <a16:creationId xmlns:a16="http://schemas.microsoft.com/office/drawing/2014/main" id="{C1D6BF7D-9D40-B94E-904F-FE65A7F51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17267" y="4662057"/>
                <a:ext cx="1524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2" name="Rectangle 4">
                <a:extLst>
                  <a:ext uri="{FF2B5EF4-FFF2-40B4-BE49-F238E27FC236}">
                    <a16:creationId xmlns:a16="http://schemas.microsoft.com/office/drawing/2014/main" id="{622790AA-61AA-2141-A485-087FD7AA7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338" y="4662058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57FE5B19-AE2D-E643-A504-95039BB6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9" y="5975609"/>
            <a:ext cx="1228229" cy="74922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D287F0-2BF9-5B43-B3F8-7FA3F0B7A4AB}"/>
              </a:ext>
            </a:extLst>
          </p:cNvPr>
          <p:cNvCxnSpPr/>
          <p:nvPr/>
        </p:nvCxnSpPr>
        <p:spPr>
          <a:xfrm>
            <a:off x="3859602" y="2121349"/>
            <a:ext cx="2128243" cy="169412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BA3FE5-F2D5-2B4B-BA3E-454283B2852E}"/>
              </a:ext>
            </a:extLst>
          </p:cNvPr>
          <p:cNvCxnSpPr>
            <a:cxnSpLocks/>
          </p:cNvCxnSpPr>
          <p:nvPr/>
        </p:nvCxnSpPr>
        <p:spPr>
          <a:xfrm>
            <a:off x="3881806" y="2452524"/>
            <a:ext cx="2135753" cy="379095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C73AF1-A3EA-7D43-A97B-385F3890F733}"/>
              </a:ext>
            </a:extLst>
          </p:cNvPr>
          <p:cNvGrpSpPr/>
          <p:nvPr/>
        </p:nvGrpSpPr>
        <p:grpSpPr>
          <a:xfrm>
            <a:off x="3248415" y="2742470"/>
            <a:ext cx="2807425" cy="1339288"/>
            <a:chOff x="3248415" y="2742470"/>
            <a:chExt cx="2807425" cy="133928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7B305B-67BD-5545-BC77-FF3D0A04A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7281" y="3904529"/>
              <a:ext cx="2431693" cy="177229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D00D80D-6D81-8A40-BB2B-ACBF276016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8415" y="3573362"/>
              <a:ext cx="323614" cy="508396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E91F8A-4491-5343-B092-84DB9795D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737" y="2742470"/>
              <a:ext cx="2110103" cy="1019299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86FD2F-7531-984F-B881-BA9A911A59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8775" y="3590200"/>
              <a:ext cx="502621" cy="197868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4BEF778-C83F-7448-BCE2-C1F125E48ED1}"/>
              </a:ext>
            </a:extLst>
          </p:cNvPr>
          <p:cNvSpPr txBox="1"/>
          <p:nvPr/>
        </p:nvSpPr>
        <p:spPr>
          <a:xfrm>
            <a:off x="6115050" y="1277214"/>
            <a:ext cx="3891019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Source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Destination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1DACBD-245C-9A42-89BE-A60873E08E2F}"/>
              </a:ext>
            </a:extLst>
          </p:cNvPr>
          <p:cNvGrpSpPr/>
          <p:nvPr/>
        </p:nvGrpSpPr>
        <p:grpSpPr>
          <a:xfrm>
            <a:off x="3208631" y="1416985"/>
            <a:ext cx="2838424" cy="3776265"/>
            <a:chOff x="3208631" y="1416985"/>
            <a:chExt cx="2838424" cy="377626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15083D-E780-2240-8DBF-5BCFA7BBDA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7497" y="5130826"/>
              <a:ext cx="1372182" cy="62424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7BC083B-525A-3540-A9AB-5506410B67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8631" y="4684853"/>
              <a:ext cx="323614" cy="508396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3AA69DD-220C-BC47-813C-3B3A7DC379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2078" y="1416985"/>
              <a:ext cx="1682308" cy="3499412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CB3407B-23E8-C14B-84EE-2A0393FCBA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8992" y="4701691"/>
              <a:ext cx="516457" cy="234620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1D5CB50-D706-D248-ACBC-CB7BBD9439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3709" y="2779373"/>
              <a:ext cx="1193346" cy="2351453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366ACCB-059A-0443-8BA5-F6446B2B09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2927" y="4894956"/>
              <a:ext cx="429151" cy="21441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0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825E-1217-BF4B-BF40-31BC2B5C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5"/>
            <a:ext cx="10515600" cy="1325563"/>
          </a:xfrm>
        </p:spPr>
        <p:txBody>
          <a:bodyPr/>
          <a:lstStyle/>
          <a:p>
            <a:r>
              <a:rPr lang="en-US" dirty="0"/>
              <a:t>Review: UDP demultiplexing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4FE77108-91DA-954C-B4A6-4C1668E1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2749334"/>
            <a:ext cx="3891019" cy="34941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04203A0-19AF-2E42-A001-310E9662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526" y="3976664"/>
            <a:ext cx="3654438" cy="23083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(message)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8" name="Text Box 63">
            <a:extLst>
              <a:ext uri="{FF2B5EF4-FFF2-40B4-BE49-F238E27FC236}">
                <a16:creationId xmlns:a16="http://schemas.microsoft.com/office/drawing/2014/main" id="{FF6A3853-A366-9E48-AEE9-D9B30AE7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3" y="2771560"/>
            <a:ext cx="1981633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source port #</a:t>
            </a:r>
          </a:p>
        </p:txBody>
      </p:sp>
      <p:sp>
        <p:nvSpPr>
          <p:cNvPr id="9" name="Text Box 64">
            <a:extLst>
              <a:ext uri="{FF2B5EF4-FFF2-40B4-BE49-F238E27FC236}">
                <a16:creationId xmlns:a16="http://schemas.microsoft.com/office/drawing/2014/main" id="{E1570F29-0F41-1C4A-8666-81877D59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474" y="2771560"/>
            <a:ext cx="172048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Helvetica" pitchFamily="2" charset="0"/>
              </a:rPr>
              <a:t>dest</a:t>
            </a:r>
            <a:r>
              <a:rPr lang="en-US" altLang="en-US" sz="2400" dirty="0">
                <a:latin typeface="Helvetica" pitchFamily="2" charset="0"/>
              </a:rPr>
              <a:t> port #</a:t>
            </a:r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D94A92A5-AC86-DB4E-83A7-0EA693213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3" y="3341113"/>
            <a:ext cx="3900546" cy="243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1" name="Line 69">
            <a:extLst>
              <a:ext uri="{FF2B5EF4-FFF2-40B4-BE49-F238E27FC236}">
                <a16:creationId xmlns:a16="http://schemas.microsoft.com/office/drawing/2014/main" id="{E52FB37B-569F-6742-B1B5-EF1DE4E47A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3060" y="2749332"/>
            <a:ext cx="1" cy="7018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D9E1BC4C-E1F0-2743-8F6E-8FE66BBAC5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810" y="3350635"/>
            <a:ext cx="1128" cy="5120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6E18EBB9-8FE1-C845-803D-47C74CCE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763" y="3353813"/>
            <a:ext cx="186500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DEB2FE21-B5A5-4241-BA5F-92882230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52" y="3344288"/>
            <a:ext cx="1748412" cy="471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checksum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13B4A637-37A0-B243-92E7-410CBA603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44398"/>
            <a:ext cx="3910069" cy="278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7FE5B19-AE2D-E643-A504-95039BB6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9" y="5975609"/>
            <a:ext cx="1228229" cy="749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EF778-C83F-7448-BCE2-C1F125E48ED1}"/>
              </a:ext>
            </a:extLst>
          </p:cNvPr>
          <p:cNvSpPr txBox="1"/>
          <p:nvPr/>
        </p:nvSpPr>
        <p:spPr>
          <a:xfrm>
            <a:off x="6115050" y="1277214"/>
            <a:ext cx="3891019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Source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Destination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8F3EB38-AF74-9543-A4EE-24D2A40CE6AA}"/>
              </a:ext>
            </a:extLst>
          </p:cNvPr>
          <p:cNvSpPr/>
          <p:nvPr/>
        </p:nvSpPr>
        <p:spPr>
          <a:xfrm>
            <a:off x="207100" y="1449806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27CAAF1-1228-A24A-9963-9D80A5768A6D}"/>
              </a:ext>
            </a:extLst>
          </p:cNvPr>
          <p:cNvSpPr/>
          <p:nvPr/>
        </p:nvSpPr>
        <p:spPr>
          <a:xfrm>
            <a:off x="4648823" y="1712427"/>
            <a:ext cx="1188235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9292B1-33EE-BB4B-8223-7ED7413F45D5}"/>
              </a:ext>
            </a:extLst>
          </p:cNvPr>
          <p:cNvSpPr/>
          <p:nvPr/>
        </p:nvSpPr>
        <p:spPr>
          <a:xfrm>
            <a:off x="4648823" y="4445707"/>
            <a:ext cx="1188235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044782F-F480-E743-B33F-7F541EBB885A}"/>
              </a:ext>
            </a:extLst>
          </p:cNvPr>
          <p:cNvSpPr txBox="1"/>
          <p:nvPr/>
        </p:nvSpPr>
        <p:spPr>
          <a:xfrm>
            <a:off x="4648823" y="1789040"/>
            <a:ext cx="128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F2965E-EDA6-7B4C-926B-1A6E6C3502A4}"/>
              </a:ext>
            </a:extLst>
          </p:cNvPr>
          <p:cNvSpPr txBox="1"/>
          <p:nvPr/>
        </p:nvSpPr>
        <p:spPr>
          <a:xfrm>
            <a:off x="4707817" y="4522320"/>
            <a:ext cx="102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9281335-F12A-7B4A-B11B-C9DABD4CE385}"/>
              </a:ext>
            </a:extLst>
          </p:cNvPr>
          <p:cNvSpPr/>
          <p:nvPr/>
        </p:nvSpPr>
        <p:spPr>
          <a:xfrm>
            <a:off x="2177238" y="1685888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3F0E142-42D0-C646-A13E-0B869742BC75}"/>
              </a:ext>
            </a:extLst>
          </p:cNvPr>
          <p:cNvSpPr/>
          <p:nvPr/>
        </p:nvSpPr>
        <p:spPr>
          <a:xfrm>
            <a:off x="2177237" y="2046065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23A0AF4-807C-6E45-9B01-808742842911}"/>
              </a:ext>
            </a:extLst>
          </p:cNvPr>
          <p:cNvSpPr/>
          <p:nvPr/>
        </p:nvSpPr>
        <p:spPr>
          <a:xfrm>
            <a:off x="2168631" y="2413128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4E0506F-19BF-B245-A23D-B6A75DF70639}"/>
              </a:ext>
            </a:extLst>
          </p:cNvPr>
          <p:cNvSpPr/>
          <p:nvPr/>
        </p:nvSpPr>
        <p:spPr>
          <a:xfrm>
            <a:off x="2167407" y="2787608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6258D2F-2713-6043-8705-C21741B4716A}"/>
              </a:ext>
            </a:extLst>
          </p:cNvPr>
          <p:cNvSpPr/>
          <p:nvPr/>
        </p:nvSpPr>
        <p:spPr>
          <a:xfrm>
            <a:off x="2170474" y="316957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D90BB33-5B36-1149-A950-0DFD5D95BA2E}"/>
              </a:ext>
            </a:extLst>
          </p:cNvPr>
          <p:cNvSpPr/>
          <p:nvPr/>
        </p:nvSpPr>
        <p:spPr>
          <a:xfrm>
            <a:off x="2170473" y="3529754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44262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48BC2EC-75E8-0C43-90AB-9DB164CB7475}"/>
              </a:ext>
            </a:extLst>
          </p:cNvPr>
          <p:cNvSpPr/>
          <p:nvPr/>
        </p:nvSpPr>
        <p:spPr>
          <a:xfrm>
            <a:off x="2176615" y="389681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670FEA-8555-D44E-B1ED-1B09F3AE3096}"/>
              </a:ext>
            </a:extLst>
          </p:cNvPr>
          <p:cNvSpPr/>
          <p:nvPr/>
        </p:nvSpPr>
        <p:spPr>
          <a:xfrm>
            <a:off x="2175391" y="427129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5EF512A-B4C6-E247-A18C-21464F9F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9" y="3854698"/>
            <a:ext cx="696234" cy="6676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6BD96FE-EA27-EB43-83DC-6F213E30E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06" y="1737487"/>
            <a:ext cx="675641" cy="675641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2CB4A1-87B6-174B-B525-5005D1001AB5}"/>
              </a:ext>
            </a:extLst>
          </p:cNvPr>
          <p:cNvCxnSpPr>
            <a:cxnSpLocks/>
          </p:cNvCxnSpPr>
          <p:nvPr/>
        </p:nvCxnSpPr>
        <p:spPr>
          <a:xfrm>
            <a:off x="1053246" y="2304372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0FFF2D6-AD7A-9941-8C71-FE50D5577277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1053247" y="2075308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D5E6A9E-4D38-434F-B093-17D6F0E93D49}"/>
              </a:ext>
            </a:extLst>
          </p:cNvPr>
          <p:cNvCxnSpPr>
            <a:cxnSpLocks/>
          </p:cNvCxnSpPr>
          <p:nvPr/>
        </p:nvCxnSpPr>
        <p:spPr>
          <a:xfrm flipV="1">
            <a:off x="1094763" y="3777305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15C21AC-9BDC-E241-9818-CCF468A20673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1094763" y="4188509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82479CF-F584-F74E-A0E9-440C3FA22370}"/>
              </a:ext>
            </a:extLst>
          </p:cNvPr>
          <p:cNvCxnSpPr>
            <a:cxnSpLocks/>
          </p:cNvCxnSpPr>
          <p:nvPr/>
        </p:nvCxnSpPr>
        <p:spPr>
          <a:xfrm>
            <a:off x="1094763" y="4371706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F565D4B6-03D2-9D47-8AED-1CE2E929CF67}"/>
              </a:ext>
            </a:extLst>
          </p:cNvPr>
          <p:cNvSpPr txBox="1"/>
          <p:nvPr/>
        </p:nvSpPr>
        <p:spPr>
          <a:xfrm>
            <a:off x="1094761" y="5255186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83" name="Right Brace 82">
            <a:extLst>
              <a:ext uri="{FF2B5EF4-FFF2-40B4-BE49-F238E27FC236}">
                <a16:creationId xmlns:a16="http://schemas.microsoft.com/office/drawing/2014/main" id="{8FC68D26-5ECD-174F-90A2-284FA0458F21}"/>
              </a:ext>
            </a:extLst>
          </p:cNvPr>
          <p:cNvSpPr/>
          <p:nvPr/>
        </p:nvSpPr>
        <p:spPr>
          <a:xfrm rot="5400000">
            <a:off x="1367135" y="4571681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11385EB-9A21-3945-A671-9B0433348C65}"/>
              </a:ext>
            </a:extLst>
          </p:cNvPr>
          <p:cNvSpPr txBox="1"/>
          <p:nvPr/>
        </p:nvSpPr>
        <p:spPr>
          <a:xfrm>
            <a:off x="2596035" y="5255186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85" name="Right Brace 84">
            <a:extLst>
              <a:ext uri="{FF2B5EF4-FFF2-40B4-BE49-F238E27FC236}">
                <a16:creationId xmlns:a16="http://schemas.microsoft.com/office/drawing/2014/main" id="{115AFB22-A120-7E4C-ABBA-1DE2623A96F9}"/>
              </a:ext>
            </a:extLst>
          </p:cNvPr>
          <p:cNvSpPr/>
          <p:nvPr/>
        </p:nvSpPr>
        <p:spPr>
          <a:xfrm rot="5400000">
            <a:off x="2732946" y="4264160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39C2091C-16E4-8146-9565-160D913AF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975" y="2075831"/>
            <a:ext cx="721258" cy="85000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3319200-9063-E64C-B643-40278D12A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171" y="2974528"/>
            <a:ext cx="756062" cy="75606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61592EF-A97E-7F41-8057-1F085B772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414" y="3892449"/>
            <a:ext cx="622677" cy="586767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B443BB1-4FEF-AD45-B00F-9431AB283C6D}"/>
              </a:ext>
            </a:extLst>
          </p:cNvPr>
          <p:cNvCxnSpPr/>
          <p:nvPr/>
        </p:nvCxnSpPr>
        <p:spPr>
          <a:xfrm>
            <a:off x="3888051" y="1685888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16E04906-8F60-2948-ADF4-A2028F0B04B3}"/>
              </a:ext>
            </a:extLst>
          </p:cNvPr>
          <p:cNvSpPr/>
          <p:nvPr/>
        </p:nvSpPr>
        <p:spPr>
          <a:xfrm>
            <a:off x="377606" y="3777305"/>
            <a:ext cx="717155" cy="84209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5C9248CC-A6DB-FC49-A85C-78B8926A4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65" y="1425218"/>
            <a:ext cx="628390" cy="38331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44C0686-0C47-014A-9FAA-91F0078EF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50" y="3434213"/>
            <a:ext cx="628390" cy="3833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F8D2D-B3EF-2E44-B4A2-4E10CB2A7649}"/>
              </a:ext>
            </a:extLst>
          </p:cNvPr>
          <p:cNvSpPr/>
          <p:nvPr/>
        </p:nvSpPr>
        <p:spPr>
          <a:xfrm>
            <a:off x="5828260" y="1887305"/>
            <a:ext cx="3595576" cy="518213"/>
          </a:xfrm>
          <a:prstGeom prst="ellipse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F642287-9365-AC4F-AA8C-B6AE295D6CEF}"/>
              </a:ext>
            </a:extLst>
          </p:cNvPr>
          <p:cNvSpPr/>
          <p:nvPr/>
        </p:nvSpPr>
        <p:spPr>
          <a:xfrm>
            <a:off x="8178297" y="2579763"/>
            <a:ext cx="1812281" cy="833450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39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39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43926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" grpId="0" animBg="1"/>
      <p:bldP spid="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662C-205D-274F-9705-0B75F9C6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UDP packets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3CB91-72BA-C94C-B057-F41641A2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3653"/>
          </a:xfrm>
        </p:spPr>
        <p:txBody>
          <a:bodyPr>
            <a:normAutofit/>
          </a:bodyPr>
          <a:lstStyle/>
          <a:p>
            <a:r>
              <a:rPr lang="en-US" dirty="0"/>
              <a:t>How to craft and send (UDP) packets?</a:t>
            </a:r>
          </a:p>
          <a:p>
            <a:pPr lvl="1"/>
            <a:r>
              <a:rPr lang="en-US" dirty="0"/>
              <a:t>It’s simpler than you think! </a:t>
            </a:r>
          </a:p>
          <a:p>
            <a:pPr lvl="1"/>
            <a:endParaRPr lang="en-US" dirty="0"/>
          </a:p>
          <a:p>
            <a:r>
              <a:rPr lang="en-IN" sz="2400" dirty="0" err="1">
                <a:latin typeface="Courier" pitchFamily="2" charset="0"/>
              </a:rPr>
              <a:t>sudo</a:t>
            </a:r>
            <a:r>
              <a:rPr lang="en-IN" sz="2400" dirty="0">
                <a:latin typeface="Courier" pitchFamily="2" charset="0"/>
              </a:rPr>
              <a:t> </a:t>
            </a:r>
            <a:r>
              <a:rPr lang="en-IN" sz="2400" dirty="0" err="1">
                <a:latin typeface="Courier" pitchFamily="2" charset="0"/>
              </a:rPr>
              <a:t>tcpdump</a:t>
            </a:r>
            <a:r>
              <a:rPr lang="en-IN" sz="2400" dirty="0">
                <a:latin typeface="Courier" pitchFamily="2" charset="0"/>
              </a:rPr>
              <a:t> -</a:t>
            </a:r>
            <a:r>
              <a:rPr lang="en-IN" sz="2400" dirty="0" err="1">
                <a:latin typeface="Courier" pitchFamily="2" charset="0"/>
              </a:rPr>
              <a:t>i</a:t>
            </a:r>
            <a:r>
              <a:rPr lang="en-IN" sz="2400" dirty="0">
                <a:latin typeface="Courier" pitchFamily="2" charset="0"/>
              </a:rPr>
              <a:t> lo </a:t>
            </a:r>
            <a:r>
              <a:rPr lang="en-IN" sz="2400" dirty="0" err="1">
                <a:latin typeface="Courier" pitchFamily="2" charset="0"/>
              </a:rPr>
              <a:t>udp</a:t>
            </a:r>
            <a:r>
              <a:rPr lang="en-IN" sz="2400" dirty="0">
                <a:latin typeface="Courier" pitchFamily="2" charset="0"/>
              </a:rPr>
              <a:t> –</a:t>
            </a:r>
            <a:r>
              <a:rPr lang="en-IN" sz="2400" dirty="0" err="1">
                <a:latin typeface="Courier" pitchFamily="2" charset="0"/>
              </a:rPr>
              <a:t>XAvvv</a:t>
            </a:r>
            <a:r>
              <a:rPr lang="en-IN" sz="2400" dirty="0">
                <a:latin typeface="Courier" pitchFamily="2" charset="0"/>
              </a:rPr>
              <a:t> # observe packets</a:t>
            </a:r>
          </a:p>
          <a:p>
            <a:r>
              <a:rPr lang="en-US" sz="2400" dirty="0" err="1">
                <a:latin typeface="Courier" pitchFamily="2" charset="0"/>
              </a:rPr>
              <a:t>sudo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scapy</a:t>
            </a:r>
            <a:r>
              <a:rPr lang="en-US" sz="2400" dirty="0">
                <a:latin typeface="Courier" pitchFamily="2" charset="0"/>
              </a:rPr>
              <a:t> # tool used to send crafted packets</a:t>
            </a:r>
          </a:p>
          <a:p>
            <a:r>
              <a:rPr lang="en-IN" sz="2400" dirty="0"/>
              <a:t>Example: </a:t>
            </a:r>
            <a:r>
              <a:rPr lang="en-IN" sz="2400" dirty="0">
                <a:latin typeface="Courier" pitchFamily="2" charset="0"/>
              </a:rPr>
              <a:t>send(IP(</a:t>
            </a:r>
            <a:r>
              <a:rPr lang="en-IN" sz="2400" dirty="0" err="1">
                <a:latin typeface="Courier" pitchFamily="2" charset="0"/>
              </a:rPr>
              <a:t>dst</a:t>
            </a:r>
            <a:r>
              <a:rPr lang="en-IN" sz="2400" dirty="0">
                <a:latin typeface="Courier" pitchFamily="2" charset="0"/>
              </a:rPr>
              <a:t>="127.0.0.1")/UDP(sport=1024, </a:t>
            </a:r>
            <a:r>
              <a:rPr lang="en-IN" sz="2400" dirty="0" err="1">
                <a:latin typeface="Courier" pitchFamily="2" charset="0"/>
              </a:rPr>
              <a:t>dport</a:t>
            </a:r>
            <a:r>
              <a:rPr lang="en-IN" sz="2400" dirty="0">
                <a:latin typeface="Courier" pitchFamily="2" charset="0"/>
              </a:rPr>
              <a:t>=2048)/"hello world”, </a:t>
            </a:r>
            <a:r>
              <a:rPr lang="en-IN" sz="2400" dirty="0" err="1">
                <a:latin typeface="Courier" pitchFamily="2" charset="0"/>
              </a:rPr>
              <a:t>iface</a:t>
            </a:r>
            <a:r>
              <a:rPr lang="en-IN" sz="2400" dirty="0">
                <a:latin typeface="Courier" pitchFamily="2" charset="0"/>
              </a:rPr>
              <a:t>="lo")</a:t>
            </a:r>
          </a:p>
          <a:p>
            <a:r>
              <a:rPr lang="en-IN" sz="2400" dirty="0"/>
              <a:t>See other fields of UDP using </a:t>
            </a:r>
            <a:r>
              <a:rPr lang="en-IN" sz="2000" dirty="0">
                <a:latin typeface="Courier" pitchFamily="2" charset="0"/>
              </a:rPr>
              <a:t>UDP().</a:t>
            </a:r>
            <a:r>
              <a:rPr lang="en-IN" sz="2000" dirty="0" err="1">
                <a:latin typeface="Courier" pitchFamily="2" charset="0"/>
              </a:rPr>
              <a:t>fields_desc</a:t>
            </a:r>
            <a:endParaRPr lang="en-IN" sz="2000" dirty="0">
              <a:latin typeface="Courier" pitchFamily="2" charset="0"/>
            </a:endParaRPr>
          </a:p>
          <a:p>
            <a:r>
              <a:rPr lang="en-IN" sz="2400" dirty="0" err="1"/>
              <a:t>Scapy</a:t>
            </a:r>
            <a:r>
              <a:rPr lang="en-IN" sz="2400" dirty="0"/>
              <a:t> can send and receive crafted packets! </a:t>
            </a:r>
          </a:p>
          <a:p>
            <a:pPr lvl="1"/>
            <a:r>
              <a:rPr lang="en-IN" sz="2000" dirty="0"/>
              <a:t>However, it requires </a:t>
            </a:r>
            <a:r>
              <a:rPr lang="en-IN" sz="2000" dirty="0" err="1"/>
              <a:t>sudo</a:t>
            </a:r>
            <a:r>
              <a:rPr lang="en-IN" sz="2000" dirty="0"/>
              <a:t> (superuser privileges)</a:t>
            </a:r>
          </a:p>
          <a:p>
            <a:endParaRPr lang="en-IN" sz="2400" dirty="0">
              <a:latin typeface="Courier" pitchFamily="2" charset="0"/>
            </a:endParaRPr>
          </a:p>
          <a:p>
            <a:endParaRPr lang="en-IN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C738-26B4-4D4B-B172-832CBAC6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73F3F-548A-BC41-8EC1-2959908B8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69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D39F-3E44-6142-BDD7-5ED2F07C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error detection?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F6276-2DD2-8C46-A255-B535ACEEE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441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Network provides best effort service</a:t>
            </a:r>
          </a:p>
          <a:p>
            <a:r>
              <a:rPr lang="en-US" dirty="0"/>
              <a:t>UDP is a simple and low overhead transport</a:t>
            </a:r>
          </a:p>
          <a:p>
            <a:pPr lvl="1"/>
            <a:r>
              <a:rPr lang="en-US" dirty="0"/>
              <a:t>Data may be lost</a:t>
            </a:r>
          </a:p>
          <a:p>
            <a:pPr lvl="1"/>
            <a:r>
              <a:rPr lang="en-US" dirty="0"/>
              <a:t>Data may be corrupted along the way (e.g., 1 -&gt; 0)</a:t>
            </a:r>
          </a:p>
          <a:p>
            <a:pPr lvl="1"/>
            <a:r>
              <a:rPr lang="en-US" dirty="0"/>
              <a:t>Data may be reordered</a:t>
            </a:r>
          </a:p>
          <a:p>
            <a:endParaRPr lang="en-US" dirty="0"/>
          </a:p>
          <a:p>
            <a:r>
              <a:rPr lang="en-US" dirty="0"/>
              <a:t>However, simple error detection is possible!</a:t>
            </a:r>
          </a:p>
          <a:p>
            <a:pPr lvl="1"/>
            <a:r>
              <a:rPr lang="en-US" dirty="0"/>
              <a:t>Was the data I received the same data the remote machine sent?</a:t>
            </a:r>
          </a:p>
          <a:p>
            <a:endParaRPr lang="en-US" dirty="0"/>
          </a:p>
          <a:p>
            <a:r>
              <a:rPr lang="en-US" dirty="0"/>
              <a:t>Error detection is a useful feature for all transport protocols including TCP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A4B2-946B-8442-BA7B-C1B201F5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 in UDP and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E3020-2F02-4A46-8E0B-22D88D47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904"/>
          </a:xfrm>
        </p:spPr>
        <p:txBody>
          <a:bodyPr>
            <a:normAutofit/>
          </a:bodyPr>
          <a:lstStyle/>
          <a:p>
            <a:r>
              <a:rPr lang="en-US" dirty="0"/>
              <a:t>Key idea: have sender compute a function over the data</a:t>
            </a:r>
          </a:p>
          <a:p>
            <a:pPr lvl="1"/>
            <a:r>
              <a:rPr lang="en-US" dirty="0"/>
              <a:t>Store the result in the packet</a:t>
            </a:r>
          </a:p>
          <a:p>
            <a:pPr lvl="1"/>
            <a:r>
              <a:rPr lang="en-US" dirty="0"/>
              <a:t>Receiver can check the function’s value in received packet</a:t>
            </a:r>
          </a:p>
          <a:p>
            <a:pPr lvl="1"/>
            <a:endParaRPr lang="en-US" dirty="0"/>
          </a:p>
          <a:p>
            <a:r>
              <a:rPr lang="en-US" dirty="0"/>
              <a:t>An analogy: you’re sending a package of goodies and want your recipient to know if goodies were leaked along the way</a:t>
            </a:r>
          </a:p>
          <a:p>
            <a:endParaRPr lang="en-US" dirty="0"/>
          </a:p>
          <a:p>
            <a:r>
              <a:rPr lang="en-US" dirty="0"/>
              <a:t>Your idea: weigh the package; stamp the weight on the package</a:t>
            </a:r>
          </a:p>
          <a:p>
            <a:pPr lvl="1"/>
            <a:r>
              <a:rPr lang="en-US" dirty="0"/>
              <a:t>Have the recipient weigh the package and cross-check the weight with the stamped value</a:t>
            </a:r>
          </a:p>
        </p:txBody>
      </p:sp>
    </p:spTree>
    <p:extLst>
      <p:ext uri="{BB962C8B-B14F-4D97-AF65-F5344CB8AC3E}">
        <p14:creationId xmlns:p14="http://schemas.microsoft.com/office/powerpoint/2010/main" val="23606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EFF8-6DE7-2C4F-8D7B-0ACB17DC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on error detection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8D341-B6C9-FB44-AA4B-EF7DB0B40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must be </a:t>
            </a:r>
            <a:r>
              <a:rPr lang="en-US" dirty="0">
                <a:solidFill>
                  <a:srgbClr val="C00000"/>
                </a:solidFill>
              </a:rPr>
              <a:t>easy to compute</a:t>
            </a:r>
          </a:p>
          <a:p>
            <a:r>
              <a:rPr lang="en-US" dirty="0"/>
              <a:t>Function must </a:t>
            </a:r>
            <a:r>
              <a:rPr lang="en-US" dirty="0">
                <a:solidFill>
                  <a:srgbClr val="C00000"/>
                </a:solidFill>
              </a:rPr>
              <a:t>capture the likely changes</a:t>
            </a:r>
            <a:r>
              <a:rPr lang="en-US" dirty="0"/>
              <a:t> to the packet</a:t>
            </a:r>
          </a:p>
          <a:p>
            <a:pPr lvl="1"/>
            <a:r>
              <a:rPr lang="en-US" dirty="0"/>
              <a:t>If the packet was corrupted through these likely changes, the function value must change</a:t>
            </a:r>
          </a:p>
          <a:p>
            <a:r>
              <a:rPr lang="en-US" dirty="0"/>
              <a:t>Function must be </a:t>
            </a:r>
            <a:r>
              <a:rPr lang="en-US" dirty="0">
                <a:solidFill>
                  <a:srgbClr val="C00000"/>
                </a:solidFill>
              </a:rPr>
              <a:t>easy to verify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UDP and TCP use a class of function called a </a:t>
            </a:r>
            <a:r>
              <a:rPr lang="en-US" dirty="0">
                <a:solidFill>
                  <a:srgbClr val="C00000"/>
                </a:solidFill>
              </a:rPr>
              <a:t>checksum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Very common idea: used in multiple parts of networks and computer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76AB2CF-2D5B-46EC-BB51-FB827C9A7A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8427" y="1955209"/>
            <a:ext cx="5183112" cy="45783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C00000"/>
                </a:solidFill>
              </a:rPr>
              <a:t>Sender:</a:t>
            </a:r>
          </a:p>
          <a:p>
            <a:r>
              <a:rPr lang="en-US" altLang="en-US" dirty="0"/>
              <a:t>treat segment contents as sequence of 16-bit integers</a:t>
            </a:r>
          </a:p>
          <a:p>
            <a:r>
              <a:rPr lang="en-US" altLang="en-US" dirty="0"/>
              <a:t>checksum: addition (</a:t>
            </a:r>
            <a:r>
              <a:rPr lang="en-US" altLang="en-US" dirty="0">
                <a:solidFill>
                  <a:srgbClr val="C00000"/>
                </a:solidFill>
              </a:rPr>
              <a:t>1’s complement sum</a:t>
            </a:r>
            <a:r>
              <a:rPr lang="en-US" altLang="en-US" dirty="0"/>
              <a:t>) of segment contents</a:t>
            </a:r>
          </a:p>
          <a:p>
            <a:r>
              <a:rPr lang="en-US" altLang="en-US" dirty="0"/>
              <a:t>sender puts checksum value into </a:t>
            </a:r>
            <a:r>
              <a:rPr lang="en-US" altLang="en-US" dirty="0">
                <a:solidFill>
                  <a:srgbClr val="C00000"/>
                </a:solidFill>
              </a:rPr>
              <a:t>UDP checksum </a:t>
            </a:r>
            <a:r>
              <a:rPr lang="en-US" altLang="en-US" dirty="0"/>
              <a:t>field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E44D9ED-1C2E-4604-A05A-26DEB106CD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57223" y="1955208"/>
            <a:ext cx="5126738" cy="45783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Receiver:</a:t>
            </a:r>
          </a:p>
          <a:p>
            <a:r>
              <a:rPr lang="en-US" altLang="en-US" dirty="0"/>
              <a:t>compute a checksum of the received segment, </a:t>
            </a:r>
            <a:r>
              <a:rPr lang="en-US" altLang="en-US" dirty="0">
                <a:solidFill>
                  <a:srgbClr val="C00000"/>
                </a:solidFill>
              </a:rPr>
              <a:t>including the checksum in packet itself</a:t>
            </a:r>
          </a:p>
          <a:p>
            <a:r>
              <a:rPr lang="en-US" altLang="en-US" dirty="0"/>
              <a:t>check if the resulting (computed) checksum is 0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NO – an error is detected</a:t>
            </a:r>
          </a:p>
          <a:p>
            <a:r>
              <a:rPr lang="en-US" altLang="en-US" sz="2400" dirty="0"/>
              <a:t>YES – </a:t>
            </a:r>
            <a:r>
              <a:rPr lang="en-US" altLang="en-US" sz="2400" i="1" dirty="0"/>
              <a:t>assume </a:t>
            </a:r>
            <a:r>
              <a:rPr lang="en-US" altLang="en-US" sz="2400" dirty="0"/>
              <a:t>no error</a:t>
            </a:r>
          </a:p>
          <a:p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E51FD7-5637-A349-B83C-5559617E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UDP &amp; TCP’s Checksum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2AEE8526-9558-4338-9111-5F608F097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75601"/>
            <a:ext cx="10355826" cy="2049456"/>
          </a:xfrm>
        </p:spPr>
        <p:txBody>
          <a:bodyPr/>
          <a:lstStyle/>
          <a:p>
            <a:r>
              <a:rPr lang="en-US" altLang="en-US" dirty="0"/>
              <a:t>Very similar to regular (unsigned) binary addition.</a:t>
            </a:r>
          </a:p>
          <a:p>
            <a:r>
              <a:rPr lang="en-US" altLang="en-US" dirty="0"/>
              <a:t>However, when adding numbers, a carryout from the most significant bit needs to be added to the result</a:t>
            </a:r>
          </a:p>
          <a:p>
            <a:pPr>
              <a:lnSpc>
                <a:spcPct val="130000"/>
              </a:lnSpc>
            </a:pPr>
            <a:r>
              <a:rPr lang="en-US" altLang="en-US" dirty="0"/>
              <a:t>Example: add two 16-bit integers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BCC0895C-7193-4905-A1BC-6F5FC103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3621087"/>
            <a:ext cx="64008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1  1  1  0  0  1  1  0  0  1  1  0  0  1  1  0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1  1  0  1  0  1  0  1  0  1  0  1  0  1  0  1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1  1  0  1  1  1  0  1  1  1  0  1  1  1  0  1  1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1  0  1  1  1  0  1  1  1  0  1  1  1  1  0  0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0  1  0  0  0  1  0  0  0  1  0  0  0  0  1  1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93C5C4E1-C354-4187-B1B5-AE04D773B0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8350" y="4448174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>
            <a:extLst>
              <a:ext uri="{FF2B5EF4-FFF2-40B4-BE49-F238E27FC236}">
                <a16:creationId xmlns:a16="http://schemas.microsoft.com/office/drawing/2014/main" id="{0ACF44ED-283C-420D-AAAD-FFEED5585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4629150"/>
            <a:ext cx="304800" cy="3048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00A478A6-6AA7-4290-B55C-4E9F7DD08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4579937"/>
            <a:ext cx="1409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wraparound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22C9ADE9-EA4D-4C8E-A0C2-368B19B5F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90" y="5187949"/>
            <a:ext cx="6110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sum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CC403E32-A1B4-4434-8F05-05D4CE23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5" y="5540374"/>
            <a:ext cx="12089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checksum</a:t>
            </a:r>
          </a:p>
        </p:txBody>
      </p:sp>
      <p:sp>
        <p:nvSpPr>
          <p:cNvPr id="16394" name="Line 10">
            <a:extLst>
              <a:ext uri="{FF2B5EF4-FFF2-40B4-BE49-F238E27FC236}">
                <a16:creationId xmlns:a16="http://schemas.microsoft.com/office/drawing/2014/main" id="{B8C96651-B37C-4AA1-9853-0ABF2D4AB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8350" y="5167312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Slide Number Placeholder 1">
            <a:extLst>
              <a:ext uri="{FF2B5EF4-FFF2-40B4-BE49-F238E27FC236}">
                <a16:creationId xmlns:a16="http://schemas.microsoft.com/office/drawing/2014/main" id="{7FF1F5AD-D983-422F-B633-69683556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6716"/>
            <a:ext cx="2743200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6938C0-C940-442E-937D-7D3ED02F4F57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980879-65A8-544D-BDFB-06A10E98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Computing 1’s complement sum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BF715C-5D87-7943-A19E-6DCAF8CD1EB7}"/>
              </a:ext>
            </a:extLst>
          </p:cNvPr>
          <p:cNvCxnSpPr>
            <a:cxnSpLocks/>
          </p:cNvCxnSpPr>
          <p:nvPr/>
        </p:nvCxnSpPr>
        <p:spPr>
          <a:xfrm>
            <a:off x="3689350" y="4980047"/>
            <a:ext cx="381757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14D8A3C-7502-BF42-8B73-4C5ACD548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58" y="5906937"/>
            <a:ext cx="1228229" cy="749222"/>
          </a:xfrm>
          <a:prstGeom prst="rect">
            <a:avLst/>
          </a:prstGeom>
        </p:spPr>
      </p:pic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41FBC267-725C-424E-8456-686F7A9FBEC4}"/>
              </a:ext>
            </a:extLst>
          </p:cNvPr>
          <p:cNvSpPr/>
          <p:nvPr/>
        </p:nvSpPr>
        <p:spPr>
          <a:xfrm>
            <a:off x="7811729" y="4719958"/>
            <a:ext cx="1843549" cy="11026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/>
      <p:bldP spid="16392" grpId="0"/>
      <p:bldP spid="16393" grpId="0"/>
      <p:bldP spid="1639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D6F7-806F-AC4A-8C5E-2A5D5829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UDP specification (RFC 768)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AE34C-EDEF-5A4A-9B6B-E9340B44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Checksum is the </a:t>
            </a:r>
            <a:r>
              <a:rPr lang="en-US" dirty="0">
                <a:solidFill>
                  <a:srgbClr val="C00000"/>
                </a:solidFill>
              </a:rPr>
              <a:t>16-bit one's complement </a:t>
            </a:r>
            <a:r>
              <a:rPr lang="en-US" dirty="0"/>
              <a:t>of the </a:t>
            </a:r>
            <a:r>
              <a:rPr lang="en-US" dirty="0">
                <a:solidFill>
                  <a:srgbClr val="C00000"/>
                </a:solidFill>
              </a:rPr>
              <a:t>one's complement sum</a:t>
            </a:r>
            <a:r>
              <a:rPr lang="en-US" dirty="0"/>
              <a:t> of a </a:t>
            </a:r>
            <a:r>
              <a:rPr lang="en-US" dirty="0">
                <a:solidFill>
                  <a:srgbClr val="C00000"/>
                </a:solidFill>
              </a:rPr>
              <a:t>pseudo header </a:t>
            </a:r>
            <a:r>
              <a:rPr lang="en-US" dirty="0"/>
              <a:t>of information from the </a:t>
            </a:r>
            <a:r>
              <a:rPr lang="en-US" dirty="0">
                <a:solidFill>
                  <a:srgbClr val="C00000"/>
                </a:solidFill>
              </a:rPr>
              <a:t>IP header</a:t>
            </a:r>
            <a:r>
              <a:rPr lang="en-US" dirty="0"/>
              <a:t>, the </a:t>
            </a:r>
            <a:r>
              <a:rPr lang="en-US" dirty="0">
                <a:solidFill>
                  <a:srgbClr val="C00000"/>
                </a:solidFill>
              </a:rPr>
              <a:t>UDP header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the data</a:t>
            </a:r>
            <a:r>
              <a:rPr lang="en-US" dirty="0"/>
              <a:t>, padded with zero octets at the end (if necessary) to make a multiple of two octets. </a:t>
            </a:r>
          </a:p>
          <a:p>
            <a:endParaRPr lang="en-US" dirty="0"/>
          </a:p>
          <a:p>
            <a:r>
              <a:rPr lang="en-US" dirty="0"/>
              <a:t>The pseudo header conceptually prefixed to the UDP header contains the </a:t>
            </a:r>
            <a:r>
              <a:rPr lang="en-US" dirty="0">
                <a:solidFill>
                  <a:srgbClr val="C00000"/>
                </a:solidFill>
              </a:rPr>
              <a:t>source address, the destination address, the protocol, and the UDP length.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17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41BF-552D-4F42-83CD-F5F1B03F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 Packets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6B32A-97D6-084F-8267-BA4DCF02D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53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9002-F700-9240-8AEE-381DD222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observations on checksums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DABD-394C-A844-8AEE-79141612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6987" cy="48553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Checksums don’t detect all bit errors</a:t>
            </a:r>
          </a:p>
          <a:p>
            <a:pPr lvl="1"/>
            <a:r>
              <a:rPr lang="en-US" dirty="0"/>
              <a:t>Consider (x, y) vs. (x – 1, y + 1) as adjacent 16-bit values in packet</a:t>
            </a:r>
          </a:p>
          <a:p>
            <a:pPr lvl="1"/>
            <a:r>
              <a:rPr lang="en-US" dirty="0"/>
              <a:t>Analogy: you can’t assume the package hasn’t been meddled with if its weight matches the one on the stamp. More smarts needed for that.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lvl="1"/>
            <a:r>
              <a:rPr lang="en-US" dirty="0">
                <a:sym typeface="Wingdings" pitchFamily="2" charset="2"/>
              </a:rPr>
              <a:t>But it’s a lightweight method that works well in many cases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Checksums are part of the packet; they can get corrupted too</a:t>
            </a:r>
          </a:p>
          <a:p>
            <a:pPr lvl="1"/>
            <a:r>
              <a:rPr lang="en-US" dirty="0">
                <a:sym typeface="Wingdings" pitchFamily="2" charset="2"/>
              </a:rPr>
              <a:t>The receiver will just declare an error if it finds an error</a:t>
            </a:r>
          </a:p>
          <a:p>
            <a:pPr lvl="1"/>
            <a:r>
              <a:rPr lang="en-US" dirty="0">
                <a:sym typeface="Wingdings" pitchFamily="2" charset="2"/>
              </a:rPr>
              <a:t>However, checksums don’t enable the receiver to detect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where the error lies or correct the error(s)</a:t>
            </a:r>
          </a:p>
          <a:p>
            <a:pPr lvl="1"/>
            <a:r>
              <a:rPr lang="en-US" dirty="0">
                <a:sym typeface="Wingdings" pitchFamily="2" charset="2"/>
              </a:rPr>
              <a:t>Checksum is an error detection mechanism; not a correction mechanism.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27FE4-76B1-5A49-964E-5FE13C76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observations on checksums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033D0-6B6F-A646-AF89-768917D42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Checksums are insufficient for reliable data delivery</a:t>
            </a:r>
          </a:p>
          <a:p>
            <a:pPr lvl="1"/>
            <a:r>
              <a:rPr lang="en-US" dirty="0"/>
              <a:t>If a packet is lost, so is its checksum</a:t>
            </a:r>
          </a:p>
          <a:p>
            <a:pPr lvl="1"/>
            <a:endParaRPr lang="en-US" dirty="0"/>
          </a:p>
          <a:p>
            <a:r>
              <a:rPr lang="en-US" dirty="0"/>
              <a:t>UDP and TCP use the same checksum function</a:t>
            </a:r>
          </a:p>
          <a:p>
            <a:pPr lvl="1"/>
            <a:r>
              <a:rPr lang="en-US" dirty="0"/>
              <a:t>TCP also uses the lightweight error detection capability</a:t>
            </a:r>
          </a:p>
          <a:p>
            <a:pPr lvl="1"/>
            <a:r>
              <a:rPr lang="en-US" dirty="0"/>
              <a:t>However, TCP has more mature mechanisms for reliable data delivery (more to come on this)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1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B6393-0683-124C-8CD9-817EA1A8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with checksums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0B64-34B6-7244-9EC5-BA69CBD2D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49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005D-5989-DD42-B207-B65BA9C4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UDP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0428-CAD7-634B-B5F4-3CEE3A5AF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UDP is a thin shim around network layer’s best-effort delivery</a:t>
            </a:r>
          </a:p>
          <a:p>
            <a:pPr lvl="1"/>
            <a:r>
              <a:rPr lang="en-US" dirty="0"/>
              <a:t>One-off request/response messages</a:t>
            </a:r>
          </a:p>
          <a:p>
            <a:pPr lvl="1"/>
            <a:r>
              <a:rPr lang="en-US" dirty="0"/>
              <a:t>Lightweight transport for loss-tolerant delay-sensitive applications</a:t>
            </a:r>
          </a:p>
          <a:p>
            <a:endParaRPr lang="en-US" dirty="0"/>
          </a:p>
          <a:p>
            <a:r>
              <a:rPr lang="en-US" dirty="0"/>
              <a:t>Provides basic multiplexing/demultiplexing for application</a:t>
            </a:r>
          </a:p>
          <a:p>
            <a:r>
              <a:rPr lang="en-US" dirty="0"/>
              <a:t>No reliability, performance, or ordering guarantees</a:t>
            </a:r>
          </a:p>
          <a:p>
            <a:r>
              <a:rPr lang="en-US" dirty="0"/>
              <a:t>Can do basic error detection (bit flips) using checksums</a:t>
            </a:r>
          </a:p>
          <a:p>
            <a:pPr lvl="1"/>
            <a:r>
              <a:rPr lang="en-US" dirty="0"/>
              <a:t>Error detection is necessary to deliver data reliably, but it is insufficient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2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842B69D-6BF8-004D-85DE-2D047D12B729}"/>
              </a:ext>
            </a:extLst>
          </p:cNvPr>
          <p:cNvGrpSpPr/>
          <p:nvPr/>
        </p:nvGrpSpPr>
        <p:grpSpPr>
          <a:xfrm>
            <a:off x="2798506" y="1892730"/>
            <a:ext cx="1558412" cy="2933510"/>
            <a:chOff x="2798506" y="1892730"/>
            <a:chExt cx="1558412" cy="2933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A7D962-C2FC-1941-9446-C86C85913E1A}"/>
                </a:ext>
              </a:extLst>
            </p:cNvPr>
            <p:cNvSpPr/>
            <p:nvPr/>
          </p:nvSpPr>
          <p:spPr>
            <a:xfrm>
              <a:off x="2808337" y="1892730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Port 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9D13FD-84F6-194B-9D9B-2C804966A676}"/>
                </a:ext>
              </a:extLst>
            </p:cNvPr>
            <p:cNvSpPr/>
            <p:nvPr/>
          </p:nvSpPr>
          <p:spPr>
            <a:xfrm>
              <a:off x="2808336" y="2252907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Port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B77FBE-9A6E-214F-9551-8E0E8284E6CF}"/>
                </a:ext>
              </a:extLst>
            </p:cNvPr>
            <p:cNvSpPr/>
            <p:nvPr/>
          </p:nvSpPr>
          <p:spPr>
            <a:xfrm>
              <a:off x="2799730" y="2619970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AF0B0C-960E-2F4E-9F18-31A0C9BB4F14}"/>
                </a:ext>
              </a:extLst>
            </p:cNvPr>
            <p:cNvSpPr/>
            <p:nvPr/>
          </p:nvSpPr>
          <p:spPr>
            <a:xfrm>
              <a:off x="2798506" y="2994450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870540-A848-914D-B641-E9D5C249D8B2}"/>
                </a:ext>
              </a:extLst>
            </p:cNvPr>
            <p:cNvSpPr/>
            <p:nvPr/>
          </p:nvSpPr>
          <p:spPr>
            <a:xfrm>
              <a:off x="2801573" y="3376419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42B9D6-0E05-EE49-975E-0147E17F3EC8}"/>
                </a:ext>
              </a:extLst>
            </p:cNvPr>
            <p:cNvSpPr/>
            <p:nvPr/>
          </p:nvSpPr>
          <p:spPr>
            <a:xfrm>
              <a:off x="2801572" y="3736596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C0C036-74BB-AB43-B1D6-DFCF75B79DF0}"/>
                </a:ext>
              </a:extLst>
            </p:cNvPr>
            <p:cNvSpPr/>
            <p:nvPr/>
          </p:nvSpPr>
          <p:spPr>
            <a:xfrm>
              <a:off x="2807714" y="4103659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D2BB44-CDD5-B346-9688-3367E637ADFB}"/>
                </a:ext>
              </a:extLst>
            </p:cNvPr>
            <p:cNvSpPr/>
            <p:nvPr/>
          </p:nvSpPr>
          <p:spPr>
            <a:xfrm>
              <a:off x="2806490" y="4478139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Port 65535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9AE88E-EFF3-154B-BDDA-0C02D90B3E32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2E395F2-0847-2A42-8BDB-E7D456E2B426}"/>
              </a:ext>
            </a:extLst>
          </p:cNvPr>
          <p:cNvGrpSpPr/>
          <p:nvPr/>
        </p:nvGrpSpPr>
        <p:grpSpPr>
          <a:xfrm>
            <a:off x="7760316" y="1373267"/>
            <a:ext cx="4054986" cy="4868462"/>
            <a:chOff x="7539587" y="1335457"/>
            <a:chExt cx="4054986" cy="486846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F7EBE2C-A781-6C4A-BF48-9AB2C68B7CED}"/>
                </a:ext>
              </a:extLst>
            </p:cNvPr>
            <p:cNvGrpSpPr/>
            <p:nvPr/>
          </p:nvGrpSpPr>
          <p:grpSpPr>
            <a:xfrm>
              <a:off x="7539587" y="1690688"/>
              <a:ext cx="2551987" cy="4513231"/>
              <a:chOff x="472567" y="1985463"/>
              <a:chExt cx="3026956" cy="4512399"/>
            </a:xfrm>
          </p:grpSpPr>
          <p:sp>
            <p:nvSpPr>
              <p:cNvPr id="63" name="Rectangle 4">
                <a:extLst>
                  <a:ext uri="{FF2B5EF4-FFF2-40B4-BE49-F238E27FC236}">
                    <a16:creationId xmlns:a16="http://schemas.microsoft.com/office/drawing/2014/main" id="{2E96C61C-9934-4144-9705-7D5CE4139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5372913"/>
                <a:ext cx="3026956" cy="112494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Link </a:t>
                </a:r>
                <a:r>
                  <a:rPr lang="en-US" altLang="en-US" sz="2400" b="0" dirty="0">
                    <a:solidFill>
                      <a:schemeClr val="bg1"/>
                    </a:solidFill>
                  </a:rPr>
                  <a:t>layer</a:t>
                </a:r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1ECA4C59-ADA9-CD44-A35E-73370FC47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4246690"/>
                <a:ext cx="3026956" cy="1122019"/>
              </a:xfrm>
              <a:prstGeom prst="rect">
                <a:avLst/>
              </a:prstGeom>
              <a:solidFill>
                <a:srgbClr val="3C82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65" name="Rectangle 6">
                <a:extLst>
                  <a:ext uri="{FF2B5EF4-FFF2-40B4-BE49-F238E27FC236}">
                    <a16:creationId xmlns:a16="http://schemas.microsoft.com/office/drawing/2014/main" id="{34918B52-19C7-E841-9025-AB6B1B39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3117546"/>
                <a:ext cx="3026956" cy="112494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Transport</a:t>
                </a:r>
              </a:p>
            </p:txBody>
          </p:sp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id="{1C5194A3-31F3-1447-8EE3-386C54D03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1985463"/>
                <a:ext cx="3026956" cy="1127879"/>
              </a:xfrm>
              <a:prstGeom prst="rect">
                <a:avLst/>
              </a:prstGeom>
              <a:solidFill>
                <a:srgbClr val="00D16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Applications</a:t>
                </a:r>
              </a:p>
            </p:txBody>
          </p:sp>
        </p:grpSp>
        <p:sp>
          <p:nvSpPr>
            <p:cNvPr id="67" name="Rectangle 4">
              <a:extLst>
                <a:ext uri="{FF2B5EF4-FFF2-40B4-BE49-F238E27FC236}">
                  <a16:creationId xmlns:a16="http://schemas.microsoft.com/office/drawing/2014/main" id="{376D1A07-3245-F242-BB55-C1CD1D070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0202" y="2164956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1FBA3BA-B34E-2E4B-940B-4ED7759C914C}"/>
                </a:ext>
              </a:extLst>
            </p:cNvPr>
            <p:cNvGrpSpPr/>
            <p:nvPr/>
          </p:nvGrpSpPr>
          <p:grpSpPr>
            <a:xfrm>
              <a:off x="10449986" y="3285789"/>
              <a:ext cx="762000" cy="304800"/>
              <a:chOff x="4113213" y="3733800"/>
              <a:chExt cx="762000" cy="304800"/>
            </a:xfrm>
          </p:grpSpPr>
          <p:sp>
            <p:nvSpPr>
              <p:cNvPr id="69" name="Rectangle 5">
                <a:extLst>
                  <a:ext uri="{FF2B5EF4-FFF2-40B4-BE49-F238E27FC236}">
                    <a16:creationId xmlns:a16="http://schemas.microsoft.com/office/drawing/2014/main" id="{3D02F52A-BF47-E349-BD69-18D47E2D2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265613" y="37338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0" name="Rectangle 6">
                <a:extLst>
                  <a:ext uri="{FF2B5EF4-FFF2-40B4-BE49-F238E27FC236}">
                    <a16:creationId xmlns:a16="http://schemas.microsoft.com/office/drawing/2014/main" id="{2C8B88D4-A394-704A-81C8-1F12A13D7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3213" y="3733800"/>
                <a:ext cx="2286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366651B-E772-0C48-939B-6602148ADF0F}"/>
                </a:ext>
              </a:extLst>
            </p:cNvPr>
            <p:cNvGrpSpPr/>
            <p:nvPr/>
          </p:nvGrpSpPr>
          <p:grpSpPr>
            <a:xfrm>
              <a:off x="10451573" y="5447103"/>
              <a:ext cx="1143000" cy="304800"/>
              <a:chOff x="4114800" y="4800600"/>
              <a:chExt cx="1143000" cy="304800"/>
            </a:xfrm>
          </p:grpSpPr>
          <p:sp>
            <p:nvSpPr>
              <p:cNvPr id="72" name="Rectangle 10">
                <a:extLst>
                  <a:ext uri="{FF2B5EF4-FFF2-40B4-BE49-F238E27FC236}">
                    <a16:creationId xmlns:a16="http://schemas.microsoft.com/office/drawing/2014/main" id="{C7292AB0-A1DF-1140-BE81-94BAEB036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48200" y="48006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3" name="Rectangle 11">
                <a:extLst>
                  <a:ext uri="{FF2B5EF4-FFF2-40B4-BE49-F238E27FC236}">
                    <a16:creationId xmlns:a16="http://schemas.microsoft.com/office/drawing/2014/main" id="{DECA0598-8017-D549-A19A-22EB73A73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419600" y="4800600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4" name="Rectangle 12">
                <a:extLst>
                  <a:ext uri="{FF2B5EF4-FFF2-40B4-BE49-F238E27FC236}">
                    <a16:creationId xmlns:a16="http://schemas.microsoft.com/office/drawing/2014/main" id="{51D2BB9E-49D9-7243-9C4C-DD6B667FD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91000" y="4800600"/>
                <a:ext cx="3048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5" name="Rectangle 13">
                <a:extLst>
                  <a:ext uri="{FF2B5EF4-FFF2-40B4-BE49-F238E27FC236}">
                    <a16:creationId xmlns:a16="http://schemas.microsoft.com/office/drawing/2014/main" id="{4077217C-343C-D34A-8FA6-A3E3E656C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4800" y="4800600"/>
                <a:ext cx="228600" cy="3048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B039F8-5211-E647-9149-E6E000ACB60B}"/>
                </a:ext>
              </a:extLst>
            </p:cNvPr>
            <p:cNvGrpSpPr/>
            <p:nvPr/>
          </p:nvGrpSpPr>
          <p:grpSpPr>
            <a:xfrm>
              <a:off x="10451573" y="4366450"/>
              <a:ext cx="983671" cy="304801"/>
              <a:chOff x="3117267" y="4662057"/>
              <a:chExt cx="983671" cy="304801"/>
            </a:xfrm>
          </p:grpSpPr>
          <p:sp>
            <p:nvSpPr>
              <p:cNvPr id="77" name="Rectangle 8">
                <a:extLst>
                  <a:ext uri="{FF2B5EF4-FFF2-40B4-BE49-F238E27FC236}">
                    <a16:creationId xmlns:a16="http://schemas.microsoft.com/office/drawing/2014/main" id="{EC4F4792-D029-D940-8DA8-3DFFDEE86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93467" y="4662057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8" name="Rectangle 9">
                <a:extLst>
                  <a:ext uri="{FF2B5EF4-FFF2-40B4-BE49-F238E27FC236}">
                    <a16:creationId xmlns:a16="http://schemas.microsoft.com/office/drawing/2014/main" id="{2768FCEB-FCC0-9D47-9EA7-70D49E340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17267" y="4662057"/>
                <a:ext cx="1524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9" name="Rectangle 4">
                <a:extLst>
                  <a:ext uri="{FF2B5EF4-FFF2-40B4-BE49-F238E27FC236}">
                    <a16:creationId xmlns:a16="http://schemas.microsoft.com/office/drawing/2014/main" id="{B762EA08-7B22-E245-A8DE-16DD7EC8E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338" y="4662058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8B5A5D12-C434-9549-AB6E-39DCA5222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344" y="1335457"/>
              <a:ext cx="918599" cy="560347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30B6E74-B09E-E349-A601-A29E9F1709AA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F86C285-62C0-1A44-9AE6-8267D2A828DF}"/>
              </a:ext>
            </a:extLst>
          </p:cNvPr>
          <p:cNvCxnSpPr>
            <a:cxnSpLocks/>
          </p:cNvCxnSpPr>
          <p:nvPr/>
        </p:nvCxnSpPr>
        <p:spPr>
          <a:xfrm flipV="1">
            <a:off x="4469918" y="2619970"/>
            <a:ext cx="668611" cy="216538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DEA329D-3E8D-4C4B-B352-E630A818527F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</p:spTree>
    <p:extLst>
      <p:ext uri="{BB962C8B-B14F-4D97-AF65-F5344CB8AC3E}">
        <p14:creationId xmlns:p14="http://schemas.microsoft.com/office/powerpoint/2010/main" val="2605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51" grpId="0"/>
      <p:bldP spid="57" grpId="0" animBg="1"/>
      <p:bldP spid="58" grpId="0"/>
      <p:bldP spid="59" grpId="0" animBg="1"/>
      <p:bldP spid="60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ECA4C59-ADA9-CD44-A35E-73370FC4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3990142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34918B52-19C7-E841-9025-AB6B1B39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2860790"/>
            <a:ext cx="2551987" cy="1125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FBA3BA-B34E-2E4B-940B-4ED7759C914C}"/>
              </a:ext>
            </a:extLst>
          </p:cNvPr>
          <p:cNvGrpSpPr/>
          <p:nvPr/>
        </p:nvGrpSpPr>
        <p:grpSpPr>
          <a:xfrm>
            <a:off x="10670715" y="3323599"/>
            <a:ext cx="762000" cy="304800"/>
            <a:chOff x="4113213" y="3733800"/>
            <a:chExt cx="762000" cy="304800"/>
          </a:xfrm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3D02F52A-BF47-E349-BD69-18D47E2D2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2C8B88D4-A394-704A-81C8-1F12A13D7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B039F8-5211-E647-9149-E6E000ACB60B}"/>
              </a:ext>
            </a:extLst>
          </p:cNvPr>
          <p:cNvGrpSpPr/>
          <p:nvPr/>
        </p:nvGrpSpPr>
        <p:grpSpPr>
          <a:xfrm>
            <a:off x="10672302" y="4404260"/>
            <a:ext cx="983671" cy="304801"/>
            <a:chOff x="3117267" y="4662057"/>
            <a:chExt cx="983671" cy="304801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EC4F4792-D029-D940-8DA8-3DFFDEE86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2768FCEB-FCC0-9D47-9EA7-70D49E3406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B762EA08-7B22-E245-A8DE-16DD7EC8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2BD5FEB-EC86-9A44-A10D-EFA600A6F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73" y="1373267"/>
            <a:ext cx="918599" cy="5603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EFCE11-E1BF-DD44-AF91-8F23BE5F22B2}"/>
              </a:ext>
            </a:extLst>
          </p:cNvPr>
          <p:cNvCxnSpPr/>
          <p:nvPr/>
        </p:nvCxnSpPr>
        <p:spPr>
          <a:xfrm flipH="1">
            <a:off x="7802291" y="1915504"/>
            <a:ext cx="2666794" cy="7981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06DDFD-9B70-954F-847E-C18DC14D2F16}"/>
              </a:ext>
            </a:extLst>
          </p:cNvPr>
          <p:cNvCxnSpPr>
            <a:cxnSpLocks/>
          </p:cNvCxnSpPr>
          <p:nvPr/>
        </p:nvCxnSpPr>
        <p:spPr>
          <a:xfrm flipH="1">
            <a:off x="10312303" y="2067480"/>
            <a:ext cx="1120412" cy="65035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BBF501-DDE7-C240-882A-3E51CDD0705D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2F9F0CA-6FA3-0D40-B1A6-CAB4BABB87C2}"/>
              </a:ext>
            </a:extLst>
          </p:cNvPr>
          <p:cNvCxnSpPr>
            <a:cxnSpLocks/>
          </p:cNvCxnSpPr>
          <p:nvPr/>
        </p:nvCxnSpPr>
        <p:spPr>
          <a:xfrm flipV="1">
            <a:off x="4469918" y="2619970"/>
            <a:ext cx="668611" cy="216538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6E6A042-6E63-B344-A6CF-BDC70855E5BE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971971-756E-4046-964F-303D9B4159E9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</p:spTree>
    <p:extLst>
      <p:ext uri="{BB962C8B-B14F-4D97-AF65-F5344CB8AC3E}">
        <p14:creationId xmlns:p14="http://schemas.microsoft.com/office/powerpoint/2010/main" val="52662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ECA4C59-ADA9-CD44-A35E-73370FC4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3990142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</a:rPr>
              <a:t>Tp</a:t>
            </a:r>
            <a:r>
              <a:rPr lang="en-US" altLang="en-US" sz="2400" dirty="0">
                <a:solidFill>
                  <a:srgbClr val="FFFFFF"/>
                </a:solidFill>
              </a:rPr>
              <a:t> Protocol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34918B52-19C7-E841-9025-AB6B1B39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2860790"/>
            <a:ext cx="2551987" cy="1125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port,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port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FBA3BA-B34E-2E4B-940B-4ED7759C914C}"/>
              </a:ext>
            </a:extLst>
          </p:cNvPr>
          <p:cNvGrpSpPr/>
          <p:nvPr/>
        </p:nvGrpSpPr>
        <p:grpSpPr>
          <a:xfrm>
            <a:off x="10670715" y="3323599"/>
            <a:ext cx="762000" cy="304800"/>
            <a:chOff x="4113213" y="3733800"/>
            <a:chExt cx="762000" cy="304800"/>
          </a:xfrm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3D02F52A-BF47-E349-BD69-18D47E2D2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2C8B88D4-A394-704A-81C8-1F12A13D7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B039F8-5211-E647-9149-E6E000ACB60B}"/>
              </a:ext>
            </a:extLst>
          </p:cNvPr>
          <p:cNvGrpSpPr/>
          <p:nvPr/>
        </p:nvGrpSpPr>
        <p:grpSpPr>
          <a:xfrm>
            <a:off x="10672302" y="4404260"/>
            <a:ext cx="983671" cy="304801"/>
            <a:chOff x="3117267" y="4662057"/>
            <a:chExt cx="983671" cy="304801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EC4F4792-D029-D940-8DA8-3DFFDEE86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2768FCEB-FCC0-9D47-9EA7-70D49E3406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B762EA08-7B22-E245-A8DE-16DD7EC8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2BD5FEB-EC86-9A44-A10D-EFA600A6F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73" y="1373267"/>
            <a:ext cx="918599" cy="5603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EFCE11-E1BF-DD44-AF91-8F23BE5F22B2}"/>
              </a:ext>
            </a:extLst>
          </p:cNvPr>
          <p:cNvCxnSpPr/>
          <p:nvPr/>
        </p:nvCxnSpPr>
        <p:spPr>
          <a:xfrm flipH="1">
            <a:off x="7802291" y="1915504"/>
            <a:ext cx="2666794" cy="7981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06DDFD-9B70-954F-847E-C18DC14D2F16}"/>
              </a:ext>
            </a:extLst>
          </p:cNvPr>
          <p:cNvCxnSpPr>
            <a:cxnSpLocks/>
          </p:cNvCxnSpPr>
          <p:nvPr/>
        </p:nvCxnSpPr>
        <p:spPr>
          <a:xfrm flipH="1">
            <a:off x="10312303" y="2067480"/>
            <a:ext cx="1120412" cy="65035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A4C1874-5F12-B441-9A8B-747A36028B93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5046E7-6995-5A4D-A9D7-CCAC9F10D94C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4A90FB-08AE-224E-9857-968B41DE4A50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8E63183-7D92-1744-AAF5-91625E7FFDDC}"/>
              </a:ext>
            </a:extLst>
          </p:cNvPr>
          <p:cNvCxnSpPr>
            <a:cxnSpLocks/>
          </p:cNvCxnSpPr>
          <p:nvPr/>
        </p:nvCxnSpPr>
        <p:spPr>
          <a:xfrm flipV="1">
            <a:off x="4469918" y="2619970"/>
            <a:ext cx="668611" cy="216538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7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ECA4C59-ADA9-CD44-A35E-73370FC4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3990142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</a:rPr>
              <a:t>Tp</a:t>
            </a:r>
            <a:r>
              <a:rPr lang="en-US" altLang="en-US" sz="2400" dirty="0">
                <a:solidFill>
                  <a:srgbClr val="FFFFFF"/>
                </a:solidFill>
              </a:rPr>
              <a:t> Protocol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34918B52-19C7-E841-9025-AB6B1B39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2860790"/>
            <a:ext cx="2551987" cy="1125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port,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port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FBA3BA-B34E-2E4B-940B-4ED7759C914C}"/>
              </a:ext>
            </a:extLst>
          </p:cNvPr>
          <p:cNvGrpSpPr/>
          <p:nvPr/>
        </p:nvGrpSpPr>
        <p:grpSpPr>
          <a:xfrm>
            <a:off x="10670715" y="3323599"/>
            <a:ext cx="762000" cy="304800"/>
            <a:chOff x="4113213" y="3733800"/>
            <a:chExt cx="762000" cy="304800"/>
          </a:xfrm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3D02F52A-BF47-E349-BD69-18D47E2D2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2C8B88D4-A394-704A-81C8-1F12A13D7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B039F8-5211-E647-9149-E6E000ACB60B}"/>
              </a:ext>
            </a:extLst>
          </p:cNvPr>
          <p:cNvGrpSpPr/>
          <p:nvPr/>
        </p:nvGrpSpPr>
        <p:grpSpPr>
          <a:xfrm>
            <a:off x="10672302" y="4404260"/>
            <a:ext cx="983671" cy="304801"/>
            <a:chOff x="3117267" y="4662057"/>
            <a:chExt cx="983671" cy="304801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EC4F4792-D029-D940-8DA8-3DFFDEE86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2768FCEB-FCC0-9D47-9EA7-70D49E3406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B762EA08-7B22-E245-A8DE-16DD7EC8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B577F8-6D08-A94D-A04B-306146AD8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924E0F8-FA5B-294B-9537-81B4CCDC872B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865EA0-52AB-A34C-A282-922AF3B255DD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EF5EF31-B787-334F-9AC8-0DAFB82BFCF0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5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sockets: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73D419-7E62-EB41-8286-76055DBFEF27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305B32-1CEC-AC44-9559-D2A53E79688D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42E3E42-B5E9-7E47-8A18-3DB5CB49D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B91359-22C1-F44E-95C4-4968C5F5706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7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IP </a:t>
            </a:r>
            <a:r>
              <a:rPr lang="en-US" sz="2800" dirty="0" err="1">
                <a:solidFill>
                  <a:srgbClr val="C00000"/>
                </a:solidFill>
                <a:latin typeface="Helvetica" pitchFamily="2" charset="0"/>
              </a:rPr>
              <a:t>addr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Port 44262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sockets: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47A497-94EE-9642-8511-7ADC1756E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38282-9289-F748-B86F-EB93912F77E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53FB02C-A3C6-2E4E-B72E-2E6CCECBF2FE}"/>
              </a:ext>
            </a:extLst>
          </p:cNvPr>
          <p:cNvSpPr/>
          <p:nvPr/>
        </p:nvSpPr>
        <p:spPr>
          <a:xfrm>
            <a:off x="1008705" y="3984147"/>
            <a:ext cx="717155" cy="84209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BE6FD3-1A6B-A846-83A2-FD03A4776110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FDE1F0-5DB7-A642-B1D7-74F51813CDD1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4BFE170-0344-DE46-A4FE-F0B6A14C0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64" y="1632060"/>
            <a:ext cx="628390" cy="3833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9292F13-03AE-9F43-AAD3-7B5F463EF3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49" y="3641055"/>
            <a:ext cx="628390" cy="3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2228</Words>
  <Application>Microsoft Macintosh PowerPoint</Application>
  <PresentationFormat>Widescreen</PresentationFormat>
  <Paragraphs>473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Consolas</vt:lpstr>
      <vt:lpstr>Courier</vt:lpstr>
      <vt:lpstr>Helvetica</vt:lpstr>
      <vt:lpstr>Times New Roman</vt:lpstr>
      <vt:lpstr>Wingdings</vt:lpstr>
      <vt:lpstr>Office Theme</vt:lpstr>
      <vt:lpstr> Demultiplexing &amp; Error Detection</vt:lpstr>
      <vt:lpstr>Quick recap of concepts</vt:lpstr>
      <vt:lpstr>Demultiplexing Packets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TCP sockets of different types</vt:lpstr>
      <vt:lpstr>TCP sockets of different types</vt:lpstr>
      <vt:lpstr>TCP demultiplexing</vt:lpstr>
      <vt:lpstr>UDP demultiplexing</vt:lpstr>
      <vt:lpstr>Listing sockets and connections</vt:lpstr>
      <vt:lpstr>User Datagram Protocol</vt:lpstr>
      <vt:lpstr>UDP: User Datagram Protocol [RFC 768]</vt:lpstr>
      <vt:lpstr>UDP segment structure</vt:lpstr>
      <vt:lpstr>UDP segment structure</vt:lpstr>
      <vt:lpstr>Review: UDP demultiplexing</vt:lpstr>
      <vt:lpstr>Seeing UDP packets in action</vt:lpstr>
      <vt:lpstr>Error Detection</vt:lpstr>
      <vt:lpstr>Why error detection?</vt:lpstr>
      <vt:lpstr>Error Detection in UDP and TCP</vt:lpstr>
      <vt:lpstr>Requirements on error detection function</vt:lpstr>
      <vt:lpstr>UDP &amp; TCP’s Checksum function</vt:lpstr>
      <vt:lpstr>Computing 1’s complement sum</vt:lpstr>
      <vt:lpstr>From the UDP specification (RFC 768)</vt:lpstr>
      <vt:lpstr>Some observations on checksums</vt:lpstr>
      <vt:lpstr>Some observations on checksums</vt:lpstr>
      <vt:lpstr>Playing with checksums</vt:lpstr>
      <vt:lpstr>Summary of UDP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2621</cp:revision>
  <dcterms:created xsi:type="dcterms:W3CDTF">2019-01-23T03:40:12Z</dcterms:created>
  <dcterms:modified xsi:type="dcterms:W3CDTF">2022-02-18T03:50:13Z</dcterms:modified>
</cp:coreProperties>
</file>