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499" r:id="rId2"/>
    <p:sldId id="516" r:id="rId3"/>
    <p:sldId id="478" r:id="rId4"/>
    <p:sldId id="438" r:id="rId5"/>
    <p:sldId id="479" r:id="rId6"/>
    <p:sldId id="531" r:id="rId7"/>
    <p:sldId id="480" r:id="rId8"/>
    <p:sldId id="497" r:id="rId9"/>
    <p:sldId id="532" r:id="rId10"/>
    <p:sldId id="517" r:id="rId11"/>
    <p:sldId id="518" r:id="rId12"/>
    <p:sldId id="281" r:id="rId13"/>
    <p:sldId id="282" r:id="rId14"/>
    <p:sldId id="338" r:id="rId15"/>
    <p:sldId id="519" r:id="rId16"/>
    <p:sldId id="512" r:id="rId17"/>
    <p:sldId id="488" r:id="rId18"/>
    <p:sldId id="286" r:id="rId19"/>
    <p:sldId id="287" r:id="rId20"/>
    <p:sldId id="535" r:id="rId21"/>
    <p:sldId id="534" r:id="rId22"/>
    <p:sldId id="536" r:id="rId23"/>
    <p:sldId id="533" r:id="rId24"/>
    <p:sldId id="538" r:id="rId25"/>
    <p:sldId id="540" r:id="rId26"/>
    <p:sldId id="539" r:id="rId27"/>
    <p:sldId id="289" r:id="rId28"/>
    <p:sldId id="489" r:id="rId29"/>
    <p:sldId id="493" r:id="rId30"/>
    <p:sldId id="494" r:id="rId31"/>
    <p:sldId id="285" r:id="rId32"/>
    <p:sldId id="520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98"/>
    <p:restoredTop sz="94664"/>
  </p:normalViewPr>
  <p:slideViewPr>
    <p:cSldViewPr snapToGrid="0" snapToObjects="1">
      <p:cViewPr varScale="1">
        <p:scale>
          <a:sx n="106" d="100"/>
          <a:sy n="106" d="100"/>
        </p:scale>
        <p:origin x="208" y="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C490B-630B-7F46-B6FE-05D0FD1689A8}" type="datetimeFigureOut">
              <a:rPr lang="en-US" smtClean="0"/>
              <a:t>2/2/22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F09D5-B346-194E-BAD1-FA5CF7158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78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3F09D5-B346-194E-BAD1-FA5CF715891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725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0CC37-3420-4F49-8C33-4BCB3B51A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8A51D8-7D8A-A547-B24D-6DD12E8CC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51904-F682-B84A-BF47-8129AB4C1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5BB43-14AB-9945-9BCA-9BC503CCC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1333A-8598-4B4F-AB52-6579A2E12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67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343C6-896E-584A-A963-7E16D546E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35AA53-208E-C24B-8273-CFDD1A5E79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851F6-81D0-1643-BAF0-AA0E98E0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70A3A-9A82-3C4C-AEFA-7B416F146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61641-65CD-7949-9285-F9862F78B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20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9D0A2B-7DBB-9445-8542-8AC8F7964D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7F09A6-0358-8E43-A178-3CA003BDF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EA068-5062-7E4F-B99C-2CEC343EC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3A096-D83E-7542-A78C-9916C3698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814C3-12DF-0447-9420-294EF2C87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58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28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600200"/>
            <a:ext cx="103632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200" y="4000500"/>
            <a:ext cx="103632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B3353E-FB6D-2647-8A4C-234D834784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D2C131-48B1-AF4D-8186-195AAAB114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17DF03-5083-7F46-8B70-340B538E20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E35919-182F-0044-9059-C50428E52B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8958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A4C2-71EB-354A-A4E4-7A79F1671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6FC06-E8D0-3A4C-BEE2-AA99DC380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652FB-D490-114D-8030-09CCB72C2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62229-71C9-9847-AFE6-26AB269E2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C6DF4-CA65-8E43-B3A5-ECEF9025E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58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F248A-A301-5341-9BAF-2DDE80F1E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EDBBF-4F90-A34F-A685-DE4F2964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B94B2-28BF-6945-A21C-40A2B7645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DE3C9-54E8-A94F-AD40-66CFF7B8F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8432-5359-0147-8D5C-B145EE76A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54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0FC0B-F311-BC4B-A2D1-928B3513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07925-946E-B44F-8713-0F0928FD5E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72E5B-AB30-F441-99C3-073B0FE0C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7D735A-AFB0-C44A-9FC0-AFD3B6C01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6E5E5-7866-8E4B-B450-B712A2F3B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F134CB-E65A-B242-BD74-667132F85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85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A191B-B3D5-974E-BBCC-0A9D6A627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9E461-1B18-F04F-9E78-C3FEBD28C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F1FC9F-4459-2448-8E0B-F470C373A3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8D66B2-805B-A347-89AD-F169432665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448249-093E-884B-B6CE-B747B284E5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2CDBF6-1121-9347-BF6B-B703CCE9F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2/2/22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7F1FD6-CCAB-754B-B876-ABFCFD3D5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E9FA76-646A-F442-AA4F-7622918BE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6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7A493-905D-7F41-8284-D8B4EC882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B5B470-4001-1843-A7E0-885C22956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F13A0A-FB55-8649-B9A5-3E90CD8CA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CBD0C7-127F-CD4E-A6B8-5585A1527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55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5D34EC-7616-9043-AFD5-6B69E3B6F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2/2/22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7B0C35-6B39-4749-9595-C856AFB8E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AFF505-CB2B-2747-B2DD-2A89C9411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63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CF38C-28DD-4A42-9056-3793483F5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099AD-DABE-D64C-A905-1CF03DB10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012F0B-A50A-5B46-A535-733D69752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7C4E6-3C25-644D-80DE-2E788E628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8BFEC-CC7B-C94C-BED5-57FB1536D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55941-3DC9-AB49-B0A6-6F452E06A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2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4FD44-FAA2-E347-8F67-9E8E93EAA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020F24-3635-8346-AFAC-53CE49F08D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FCCF6-452E-F34D-AD7C-72567CD4B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2B2EA6-16EC-4048-B8E5-91A7889C2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F377BF-EE8D-7042-B5F8-CF9C0C3DD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7220C2-4FEF-C549-AF12-DB388DD3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2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E5AAC6-6E42-5E44-9318-18A5B93B5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BE2B0-9C88-F545-A1BD-247458A50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DABF1-4F3F-744C-8157-1FC51AAF16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CE603-2B12-5844-BEA7-E98E825B38C7}" type="datetimeFigureOut">
              <a:rPr lang="en-US" smtClean="0"/>
              <a:t>2/2/22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E51C6-01D3-BC48-8763-B839BC0791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6E372-E70D-1E47-8FDB-0CADB973B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8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cs.rutgers.edu/~sn624/352-S22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image" Target="../media/image7.emf"/><Relationship Id="rId9" Type="http://schemas.openxmlformats.org/officeDocument/2006/relationships/oleObject" Target="../embeddings/oleObject1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image" Target="../media/image7.emf"/><Relationship Id="rId9" Type="http://schemas.openxmlformats.org/officeDocument/2006/relationships/oleObject" Target="../embeddings/oleObject1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19.bin"/><Relationship Id="rId4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name@mydomain.com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21.bin"/><Relationship Id="rId4" Type="http://schemas.openxmlformats.org/officeDocument/2006/relationships/image" Target="../media/image7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8.jpe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13A6475-F152-7546-A2A3-6A39089E062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1560202"/>
            <a:ext cx="77724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The Application Layer:</a:t>
            </a:r>
            <a:br>
              <a:rPr lang="en-US" dirty="0">
                <a:ea typeface="ＭＳ Ｐゴシック" charset="0"/>
                <a:cs typeface="+mj-cs"/>
              </a:rPr>
            </a:br>
            <a:r>
              <a:rPr lang="en-US" dirty="0">
                <a:solidFill>
                  <a:srgbClr val="C00000"/>
                </a:solidFill>
                <a:ea typeface="ＭＳ Ｐゴシック" charset="0"/>
              </a:rPr>
              <a:t>HTTP, SMTP</a:t>
            </a:r>
            <a:endParaRPr lang="en-US" dirty="0">
              <a:solidFill>
                <a:srgbClr val="C00000"/>
              </a:solidFill>
              <a:ea typeface="ＭＳ Ｐゴシック" charset="0"/>
              <a:cs typeface="+mj-cs"/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97461AD-287F-0C42-AFC6-5022951D3B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3429000"/>
            <a:ext cx="9144000" cy="198297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>
                <a:ea typeface="ＭＳ Ｐゴシック" charset="0"/>
              </a:rPr>
              <a:t>Lecture 6</a:t>
            </a:r>
            <a:br>
              <a:rPr lang="en-US" sz="3200" dirty="0">
                <a:ea typeface="ＭＳ Ｐゴシック" charset="0"/>
              </a:rPr>
            </a:br>
            <a:r>
              <a:rPr lang="en-US" sz="3200" dirty="0">
                <a:ea typeface="ＭＳ Ｐゴシック" charset="0"/>
                <a:hlinkClick r:id="rId2"/>
              </a:rPr>
              <a:t>http://www.cs.rutgers.edu/~sn624/352-S22</a:t>
            </a:r>
            <a:endParaRPr lang="en-US" sz="3200" dirty="0">
              <a:ea typeface="ＭＳ Ｐゴシック" charset="0"/>
              <a:cs typeface="+mn-cs"/>
            </a:endParaRPr>
          </a:p>
          <a:p>
            <a:pPr>
              <a:defRPr/>
            </a:pPr>
            <a:r>
              <a:rPr lang="en-US" sz="3200" dirty="0">
                <a:ea typeface="ＭＳ Ｐゴシック" charset="0"/>
                <a:cs typeface="+mn-cs"/>
              </a:rPr>
              <a:t>Srinivas Narayana</a:t>
            </a:r>
          </a:p>
        </p:txBody>
      </p:sp>
      <p:sp>
        <p:nvSpPr>
          <p:cNvPr id="2052" name="Slide Number Placeholder 1">
            <a:extLst>
              <a:ext uri="{FF2B5EF4-FFF2-40B4-BE49-F238E27FC236}">
                <a16:creationId xmlns:a16="http://schemas.microsoft.com/office/drawing/2014/main" id="{D4CF2330-96EE-C641-B787-BBF6068A1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2CE658-F681-9E4A-B882-87E501708491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EBF204-951A-1944-B88D-F7620664E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26" y="5773629"/>
            <a:ext cx="2853305" cy="9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564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13A6475-F152-7546-A2A3-6A39089E062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32459" y="2421696"/>
            <a:ext cx="10527082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  <a:ea typeface="ＭＳ Ｐゴシック" charset="0"/>
              </a:rPr>
              <a:t>Simple Mail Transfer Protocol</a:t>
            </a:r>
            <a:endParaRPr lang="en-US" dirty="0">
              <a:solidFill>
                <a:srgbClr val="C00000"/>
              </a:solidFill>
              <a:ea typeface="ＭＳ Ｐゴシック" charset="0"/>
              <a:cs typeface="+mj-cs"/>
            </a:endParaRPr>
          </a:p>
        </p:txBody>
      </p:sp>
      <p:sp>
        <p:nvSpPr>
          <p:cNvPr id="2052" name="Slide Number Placeholder 1">
            <a:extLst>
              <a:ext uri="{FF2B5EF4-FFF2-40B4-BE49-F238E27FC236}">
                <a16:creationId xmlns:a16="http://schemas.microsoft.com/office/drawing/2014/main" id="{D4CF2330-96EE-C641-B787-BBF6068A1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2CE658-F681-9E4A-B882-87E501708491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EBF204-951A-1944-B88D-F7620664EC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26" y="5773629"/>
            <a:ext cx="2853305" cy="9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684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C3AD3-A0C4-174E-A5D7-2F4F0FF81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61111" cy="1325563"/>
          </a:xfrm>
        </p:spPr>
        <p:txBody>
          <a:bodyPr/>
          <a:lstStyle/>
          <a:p>
            <a:r>
              <a:rPr lang="en-US" dirty="0"/>
              <a:t>We’re all familiar with email. </a:t>
            </a:r>
            <a:br>
              <a:rPr lang="en-US" dirty="0"/>
            </a:br>
            <a:r>
              <a:rPr lang="en-US" dirty="0"/>
              <a:t>How does it work?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F78E80-D73B-BB49-84FC-732E2CD6B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229" y="2676550"/>
            <a:ext cx="11668579" cy="12133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12EB46-9665-FF4C-9E39-1B71E4A9E2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229" y="4875770"/>
            <a:ext cx="11709539" cy="95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100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6">
            <a:extLst>
              <a:ext uri="{FF2B5EF4-FFF2-40B4-BE49-F238E27FC236}">
                <a16:creationId xmlns:a16="http://schemas.microsoft.com/office/drawing/2014/main" id="{07D789B9-75AA-2F40-BD8C-FA97945A0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69BD4A80-0FD6-2349-9ABB-0F4901101657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12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530800A3-775F-2C4A-BF88-2DFBDA11D8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Electronic Mail</a:t>
            </a:r>
            <a:endParaRPr lang="en-US" altLang="en-US" dirty="0"/>
          </a:p>
        </p:txBody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BF905534-0F13-F147-94C7-0643A49BAF8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40535" y="1600200"/>
            <a:ext cx="5050692" cy="4648200"/>
          </a:xfrm>
        </p:spPr>
        <p:txBody>
          <a:bodyPr/>
          <a:lstStyle/>
          <a:p>
            <a:pPr marL="457200" indent="-457200">
              <a:buNone/>
            </a:pPr>
            <a:r>
              <a:rPr lang="en-US" altLang="en-US" dirty="0"/>
              <a:t>Three major components: </a:t>
            </a:r>
          </a:p>
          <a:p>
            <a:pPr marL="457200" indent="-457200">
              <a:buFont typeface="ZapfDingbats" pitchFamily="82" charset="2"/>
              <a:buAutoNum type="arabicPeriod"/>
            </a:pPr>
            <a:r>
              <a:rPr lang="en-US" altLang="en-US" sz="2400" dirty="0">
                <a:solidFill>
                  <a:srgbClr val="C00000"/>
                </a:solidFill>
              </a:rPr>
              <a:t>User agents </a:t>
            </a:r>
          </a:p>
          <a:p>
            <a:pPr marL="838200" lvl="1" indent="-381000"/>
            <a:r>
              <a:rPr lang="en-US" altLang="en-US" sz="2000" dirty="0"/>
              <a:t>a.k.a. “mail reader”</a:t>
            </a:r>
          </a:p>
          <a:p>
            <a:pPr marL="838200" lvl="1" indent="-381000"/>
            <a:endParaRPr lang="en-US" altLang="en-US" sz="2000" dirty="0"/>
          </a:p>
          <a:p>
            <a:pPr marL="838200" lvl="1" indent="-381000"/>
            <a:r>
              <a:rPr lang="en-US" altLang="en-US" sz="2000" dirty="0"/>
              <a:t>e.g., </a:t>
            </a:r>
            <a:r>
              <a:rPr lang="en-US" altLang="en-US" sz="2000" dirty="0" err="1"/>
              <a:t>Applemail</a:t>
            </a:r>
            <a:r>
              <a:rPr lang="en-US" altLang="en-US" sz="2000" dirty="0"/>
              <a:t>, Outlook</a:t>
            </a:r>
          </a:p>
          <a:p>
            <a:pPr marL="838200" lvl="1" indent="-381000"/>
            <a:endParaRPr lang="en-US" altLang="en-US" sz="2000" dirty="0"/>
          </a:p>
          <a:p>
            <a:pPr marL="838200" lvl="1" indent="-381000"/>
            <a:r>
              <a:rPr lang="en-US" altLang="en-US" sz="2000" dirty="0"/>
              <a:t>Web-based user agents (ex: </a:t>
            </a:r>
            <a:r>
              <a:rPr lang="en-US" altLang="en-US" sz="2000" dirty="0" err="1"/>
              <a:t>gmail</a:t>
            </a:r>
            <a:r>
              <a:rPr lang="en-US" altLang="en-US" sz="2000" dirty="0"/>
              <a:t>)</a:t>
            </a:r>
          </a:p>
        </p:txBody>
      </p:sp>
      <p:sp>
        <p:nvSpPr>
          <p:cNvPr id="69637" name="Rectangle 280">
            <a:extLst>
              <a:ext uri="{FF2B5EF4-FFF2-40B4-BE49-F238E27FC236}">
                <a16:creationId xmlns:a16="http://schemas.microsoft.com/office/drawing/2014/main" id="{25A39F71-8B4B-C040-B8ED-C2680849D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1050" y="600076"/>
            <a:ext cx="1828800" cy="981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endParaRPr lang="en-US" altLang="en-US" sz="2400">
              <a:latin typeface="Helvetica" pitchFamily="2" charset="0"/>
            </a:endParaRPr>
          </a:p>
        </p:txBody>
      </p:sp>
      <p:grpSp>
        <p:nvGrpSpPr>
          <p:cNvPr id="69638" name="Group 279">
            <a:extLst>
              <a:ext uri="{FF2B5EF4-FFF2-40B4-BE49-F238E27FC236}">
                <a16:creationId xmlns:a16="http://schemas.microsoft.com/office/drawing/2014/main" id="{442794A2-B18A-B04C-9E54-1DB3CC0C797C}"/>
              </a:ext>
            </a:extLst>
          </p:cNvPr>
          <p:cNvGrpSpPr>
            <a:grpSpLocks/>
          </p:cNvGrpSpPr>
          <p:nvPr/>
        </p:nvGrpSpPr>
        <p:grpSpPr bwMode="auto">
          <a:xfrm>
            <a:off x="8477250" y="569917"/>
            <a:ext cx="1739900" cy="957263"/>
            <a:chOff x="4458" y="3335"/>
            <a:chExt cx="1096" cy="603"/>
          </a:xfrm>
        </p:grpSpPr>
        <p:sp>
          <p:nvSpPr>
            <p:cNvPr id="69758" name="Text Box 263">
              <a:extLst>
                <a:ext uri="{FF2B5EF4-FFF2-40B4-BE49-F238E27FC236}">
                  <a16:creationId xmlns:a16="http://schemas.microsoft.com/office/drawing/2014/main" id="{3C6D98BF-EB0D-7643-AFBF-85EF14BE17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63" y="3725"/>
              <a:ext cx="87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Helvetica" pitchFamily="2" charset="0"/>
                </a:rPr>
                <a:t>user mailbox</a:t>
              </a:r>
              <a:endParaRPr lang="en-US" altLang="en-US" sz="2400">
                <a:latin typeface="Helvetica" pitchFamily="2" charset="0"/>
              </a:endParaRPr>
            </a:p>
          </p:txBody>
        </p:sp>
        <p:grpSp>
          <p:nvGrpSpPr>
            <p:cNvPr id="69759" name="Group 278">
              <a:extLst>
                <a:ext uri="{FF2B5EF4-FFF2-40B4-BE49-F238E27FC236}">
                  <a16:creationId xmlns:a16="http://schemas.microsoft.com/office/drawing/2014/main" id="{B983E58C-F6C3-494F-BB3B-8EFABF407A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58" y="3408"/>
              <a:ext cx="450" cy="120"/>
              <a:chOff x="4314" y="3444"/>
              <a:chExt cx="450" cy="120"/>
            </a:xfrm>
          </p:grpSpPr>
          <p:sp>
            <p:nvSpPr>
              <p:cNvPr id="69762" name="Rectangle 264">
                <a:extLst>
                  <a:ext uri="{FF2B5EF4-FFF2-40B4-BE49-F238E27FC236}">
                    <a16:creationId xmlns:a16="http://schemas.microsoft.com/office/drawing/2014/main" id="{3D734B44-5E69-FE46-ACC0-70C84439F0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4" y="3444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763" name="Line 265">
                <a:extLst>
                  <a:ext uri="{FF2B5EF4-FFF2-40B4-BE49-F238E27FC236}">
                    <a16:creationId xmlns:a16="http://schemas.microsoft.com/office/drawing/2014/main" id="{3F5F168B-AF14-FB4C-BA5E-1F358E3D56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3" y="3472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9764" name="Line 266">
                <a:extLst>
                  <a:ext uri="{FF2B5EF4-FFF2-40B4-BE49-F238E27FC236}">
                    <a16:creationId xmlns:a16="http://schemas.microsoft.com/office/drawing/2014/main" id="{30CE386E-1B66-E34F-8D24-939C4E8506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72" y="3471"/>
                <a:ext cx="6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9765" name="Line 267">
                <a:extLst>
                  <a:ext uri="{FF2B5EF4-FFF2-40B4-BE49-F238E27FC236}">
                    <a16:creationId xmlns:a16="http://schemas.microsoft.com/office/drawing/2014/main" id="{23FD8F4A-2B1F-224C-A07C-E87CFF846C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27" y="347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9766" name="Line 268">
                <a:extLst>
                  <a:ext uri="{FF2B5EF4-FFF2-40B4-BE49-F238E27FC236}">
                    <a16:creationId xmlns:a16="http://schemas.microsoft.com/office/drawing/2014/main" id="{ACEEC70B-7912-AA4A-BEA9-DBE30549ED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84" y="3471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9767" name="Line 269">
                <a:extLst>
                  <a:ext uri="{FF2B5EF4-FFF2-40B4-BE49-F238E27FC236}">
                    <a16:creationId xmlns:a16="http://schemas.microsoft.com/office/drawing/2014/main" id="{9BB7950A-6FE0-AE48-90BD-510ADD4A73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45" y="3471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9768" name="Line 270">
                <a:extLst>
                  <a:ext uri="{FF2B5EF4-FFF2-40B4-BE49-F238E27FC236}">
                    <a16:creationId xmlns:a16="http://schemas.microsoft.com/office/drawing/2014/main" id="{0F731E2F-D0E6-1E45-88ED-A64E48E191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1" y="3471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9769" name="Line 271">
                <a:extLst>
                  <a:ext uri="{FF2B5EF4-FFF2-40B4-BE49-F238E27FC236}">
                    <a16:creationId xmlns:a16="http://schemas.microsoft.com/office/drawing/2014/main" id="{65C5EFAF-A8CD-6047-BE02-4D7FD34778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6" y="3472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</p:grpSp>
        <p:sp>
          <p:nvSpPr>
            <p:cNvPr id="69760" name="Rectangle 272">
              <a:extLst>
                <a:ext uri="{FF2B5EF4-FFF2-40B4-BE49-F238E27FC236}">
                  <a16:creationId xmlns:a16="http://schemas.microsoft.com/office/drawing/2014/main" id="{8A79AC68-815D-A043-A139-7092A33583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2" y="3779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69761" name="Text Box 277">
              <a:extLst>
                <a:ext uri="{FF2B5EF4-FFF2-40B4-BE49-F238E27FC236}">
                  <a16:creationId xmlns:a16="http://schemas.microsoft.com/office/drawing/2014/main" id="{CFD5F37F-8AAA-A146-815D-5B5BD453D0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9" y="3335"/>
              <a:ext cx="103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Helvetica" pitchFamily="2" charset="0"/>
                </a:rPr>
                <a:t>outgoing </a:t>
              </a:r>
            </a:p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Helvetica" pitchFamily="2" charset="0"/>
                </a:rPr>
                <a:t>message queue</a:t>
              </a:r>
              <a:endParaRPr lang="en-US" altLang="en-US" sz="2400">
                <a:latin typeface="Helvetica" pitchFamily="2" charset="0"/>
              </a:endParaRPr>
            </a:p>
          </p:txBody>
        </p:sp>
      </p:grpSp>
      <p:sp>
        <p:nvSpPr>
          <p:cNvPr id="69639" name="Line 417">
            <a:extLst>
              <a:ext uri="{FF2B5EF4-FFF2-40B4-BE49-F238E27FC236}">
                <a16:creationId xmlns:a16="http://schemas.microsoft.com/office/drawing/2014/main" id="{6C3B7836-B3DB-434B-9433-2DED06C8F010}"/>
              </a:ext>
            </a:extLst>
          </p:cNvPr>
          <p:cNvSpPr>
            <a:spLocks noChangeShapeType="1"/>
          </p:cNvSpPr>
          <p:nvPr/>
        </p:nvSpPr>
        <p:spPr bwMode="auto">
          <a:xfrm>
            <a:off x="7248525" y="2552701"/>
            <a:ext cx="1123950" cy="790575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grpSp>
        <p:nvGrpSpPr>
          <p:cNvPr id="69640" name="Group 418">
            <a:extLst>
              <a:ext uri="{FF2B5EF4-FFF2-40B4-BE49-F238E27FC236}">
                <a16:creationId xmlns:a16="http://schemas.microsoft.com/office/drawing/2014/main" id="{D2E84C18-A257-5D41-9ABD-0D986C07745A}"/>
              </a:ext>
            </a:extLst>
          </p:cNvPr>
          <p:cNvGrpSpPr>
            <a:grpSpLocks/>
          </p:cNvGrpSpPr>
          <p:nvPr/>
        </p:nvGrpSpPr>
        <p:grpSpPr bwMode="auto">
          <a:xfrm>
            <a:off x="8640763" y="2479675"/>
            <a:ext cx="355600" cy="933450"/>
            <a:chOff x="4180" y="783"/>
            <a:chExt cx="150" cy="307"/>
          </a:xfrm>
        </p:grpSpPr>
        <p:sp>
          <p:nvSpPr>
            <p:cNvPr id="69750" name="AutoShape 419">
              <a:extLst>
                <a:ext uri="{FF2B5EF4-FFF2-40B4-BE49-F238E27FC236}">
                  <a16:creationId xmlns:a16="http://schemas.microsoft.com/office/drawing/2014/main" id="{7CEE16CF-33D8-1E4F-8C72-106339C0F4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69751" name="Rectangle 420">
              <a:extLst>
                <a:ext uri="{FF2B5EF4-FFF2-40B4-BE49-F238E27FC236}">
                  <a16:creationId xmlns:a16="http://schemas.microsoft.com/office/drawing/2014/main" id="{04B6B339-1EE2-334C-8EB9-E4FED26818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69752" name="Rectangle 421">
              <a:extLst>
                <a:ext uri="{FF2B5EF4-FFF2-40B4-BE49-F238E27FC236}">
                  <a16:creationId xmlns:a16="http://schemas.microsoft.com/office/drawing/2014/main" id="{E19FCF25-A17C-7347-A129-6C19B776B7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69753" name="AutoShape 422">
              <a:extLst>
                <a:ext uri="{FF2B5EF4-FFF2-40B4-BE49-F238E27FC236}">
                  <a16:creationId xmlns:a16="http://schemas.microsoft.com/office/drawing/2014/main" id="{8328ED8E-6D57-A249-B7B8-3789F7A7AA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69754" name="Line 423">
              <a:extLst>
                <a:ext uri="{FF2B5EF4-FFF2-40B4-BE49-F238E27FC236}">
                  <a16:creationId xmlns:a16="http://schemas.microsoft.com/office/drawing/2014/main" id="{DC85D9CA-4A96-6E47-A975-FC482D6D6E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9755" name="Line 424">
              <a:extLst>
                <a:ext uri="{FF2B5EF4-FFF2-40B4-BE49-F238E27FC236}">
                  <a16:creationId xmlns:a16="http://schemas.microsoft.com/office/drawing/2014/main" id="{F2B083CC-FB62-4449-807C-4056426320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9756" name="Rectangle 425">
              <a:extLst>
                <a:ext uri="{FF2B5EF4-FFF2-40B4-BE49-F238E27FC236}">
                  <a16:creationId xmlns:a16="http://schemas.microsoft.com/office/drawing/2014/main" id="{F658AE6D-18AC-D948-B75A-28CAF609D2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69757" name="Rectangle 426">
              <a:extLst>
                <a:ext uri="{FF2B5EF4-FFF2-40B4-BE49-F238E27FC236}">
                  <a16:creationId xmlns:a16="http://schemas.microsoft.com/office/drawing/2014/main" id="{2D931D33-5BA0-AA4A-B6FF-281B0C403F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</p:grpSp>
      <p:grpSp>
        <p:nvGrpSpPr>
          <p:cNvPr id="69641" name="Group 427">
            <a:extLst>
              <a:ext uri="{FF2B5EF4-FFF2-40B4-BE49-F238E27FC236}">
                <a16:creationId xmlns:a16="http://schemas.microsoft.com/office/drawing/2014/main" id="{94F33213-A80B-5049-988A-CB255397274F}"/>
              </a:ext>
            </a:extLst>
          </p:cNvPr>
          <p:cNvGrpSpPr>
            <a:grpSpLocks/>
          </p:cNvGrpSpPr>
          <p:nvPr/>
        </p:nvGrpSpPr>
        <p:grpSpPr bwMode="auto">
          <a:xfrm>
            <a:off x="8410576" y="2932114"/>
            <a:ext cx="809625" cy="1049337"/>
            <a:chOff x="4296" y="2627"/>
            <a:chExt cx="510" cy="661"/>
          </a:xfrm>
        </p:grpSpPr>
        <p:sp>
          <p:nvSpPr>
            <p:cNvPr id="69735" name="Rectangle 428">
              <a:extLst>
                <a:ext uri="{FF2B5EF4-FFF2-40B4-BE49-F238E27FC236}">
                  <a16:creationId xmlns:a16="http://schemas.microsoft.com/office/drawing/2014/main" id="{97F44E29-C3D9-FA40-AAC2-CAF3299BAA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6" y="2652"/>
              <a:ext cx="510" cy="636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69736" name="Text Box 429">
              <a:extLst>
                <a:ext uri="{FF2B5EF4-FFF2-40B4-BE49-F238E27FC236}">
                  <a16:creationId xmlns:a16="http://schemas.microsoft.com/office/drawing/2014/main" id="{126C89D1-7EA5-FF40-98E4-5394B38DAA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2" y="2627"/>
              <a:ext cx="47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Helvetica" pitchFamily="2" charset="0"/>
                </a:rPr>
                <a:t>mail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Helvetica" pitchFamily="2" charset="0"/>
                </a:rPr>
                <a:t>server</a:t>
              </a: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69737" name="Rectangle 430">
              <a:extLst>
                <a:ext uri="{FF2B5EF4-FFF2-40B4-BE49-F238E27FC236}">
                  <a16:creationId xmlns:a16="http://schemas.microsoft.com/office/drawing/2014/main" id="{87E682F6-C406-A64F-A62D-C1C1347675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3006"/>
              <a:ext cx="450" cy="120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69738" name="Line 431">
              <a:extLst>
                <a:ext uri="{FF2B5EF4-FFF2-40B4-BE49-F238E27FC236}">
                  <a16:creationId xmlns:a16="http://schemas.microsoft.com/office/drawing/2014/main" id="{C924EA89-B002-ED46-A111-5F93ED8658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9" y="303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9739" name="Line 432">
              <a:extLst>
                <a:ext uri="{FF2B5EF4-FFF2-40B4-BE49-F238E27FC236}">
                  <a16:creationId xmlns:a16="http://schemas.microsoft.com/office/drawing/2014/main" id="{8321A467-A43C-324B-9348-70A91344C3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8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9740" name="Line 433">
              <a:extLst>
                <a:ext uri="{FF2B5EF4-FFF2-40B4-BE49-F238E27FC236}">
                  <a16:creationId xmlns:a16="http://schemas.microsoft.com/office/drawing/2014/main" id="{AD07568A-5ADE-AC4A-97F2-B97A2DDD34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33" y="3035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9741" name="Line 434">
              <a:extLst>
                <a:ext uri="{FF2B5EF4-FFF2-40B4-BE49-F238E27FC236}">
                  <a16:creationId xmlns:a16="http://schemas.microsoft.com/office/drawing/2014/main" id="{49CA01AA-41AB-054E-9738-2AF00A5D80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90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9742" name="Line 435">
              <a:extLst>
                <a:ext uri="{FF2B5EF4-FFF2-40B4-BE49-F238E27FC236}">
                  <a16:creationId xmlns:a16="http://schemas.microsoft.com/office/drawing/2014/main" id="{D71CB505-C3EE-3D43-BD27-A399664F6F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1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9743" name="Line 436">
              <a:extLst>
                <a:ext uri="{FF2B5EF4-FFF2-40B4-BE49-F238E27FC236}">
                  <a16:creationId xmlns:a16="http://schemas.microsoft.com/office/drawing/2014/main" id="{CEFEFA8B-0E15-2046-8622-B17742D916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7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9744" name="Line 437">
              <a:extLst>
                <a:ext uri="{FF2B5EF4-FFF2-40B4-BE49-F238E27FC236}">
                  <a16:creationId xmlns:a16="http://schemas.microsoft.com/office/drawing/2014/main" id="{254804AD-DAE3-1A45-84BD-3948902839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22" y="303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9745" name="Rectangle 438">
              <a:extLst>
                <a:ext uri="{FF2B5EF4-FFF2-40B4-BE49-F238E27FC236}">
                  <a16:creationId xmlns:a16="http://schemas.microsoft.com/office/drawing/2014/main" id="{18F7C418-AF15-9047-9AA2-F15CE9892E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8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69746" name="Rectangle 439">
              <a:extLst>
                <a:ext uri="{FF2B5EF4-FFF2-40B4-BE49-F238E27FC236}">
                  <a16:creationId xmlns:a16="http://schemas.microsoft.com/office/drawing/2014/main" id="{D978EBE9-B069-4046-9B82-9781532A3A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4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69747" name="Rectangle 440">
              <a:extLst>
                <a:ext uri="{FF2B5EF4-FFF2-40B4-BE49-F238E27FC236}">
                  <a16:creationId xmlns:a16="http://schemas.microsoft.com/office/drawing/2014/main" id="{B3A008C4-4CBD-564E-8331-76924E173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0" y="3172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69748" name="Rectangle 441">
              <a:extLst>
                <a:ext uri="{FF2B5EF4-FFF2-40B4-BE49-F238E27FC236}">
                  <a16:creationId xmlns:a16="http://schemas.microsoft.com/office/drawing/2014/main" id="{384ABD68-E215-9945-995F-BFE8BBDB00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7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69749" name="Rectangle 442">
              <a:extLst>
                <a:ext uri="{FF2B5EF4-FFF2-40B4-BE49-F238E27FC236}">
                  <a16:creationId xmlns:a16="http://schemas.microsoft.com/office/drawing/2014/main" id="{10B67386-1713-724A-8EB3-28F0A999A1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</p:grpSp>
      <p:grpSp>
        <p:nvGrpSpPr>
          <p:cNvPr id="69642" name="Group 443">
            <a:extLst>
              <a:ext uri="{FF2B5EF4-FFF2-40B4-BE49-F238E27FC236}">
                <a16:creationId xmlns:a16="http://schemas.microsoft.com/office/drawing/2014/main" id="{CC45B44C-81D9-F840-8DC7-0082EE1E0646}"/>
              </a:ext>
            </a:extLst>
          </p:cNvPr>
          <p:cNvGrpSpPr>
            <a:grpSpLocks/>
          </p:cNvGrpSpPr>
          <p:nvPr/>
        </p:nvGrpSpPr>
        <p:grpSpPr bwMode="auto">
          <a:xfrm>
            <a:off x="9123363" y="2070101"/>
            <a:ext cx="709612" cy="703263"/>
            <a:chOff x="4337" y="290"/>
            <a:chExt cx="447" cy="443"/>
          </a:xfrm>
        </p:grpSpPr>
        <p:graphicFrame>
          <p:nvGraphicFramePr>
            <p:cNvPr id="69731" name="Object 444">
              <a:extLst>
                <a:ext uri="{FF2B5EF4-FFF2-40B4-BE49-F238E27FC236}">
                  <a16:creationId xmlns:a16="http://schemas.microsoft.com/office/drawing/2014/main" id="{432B84B5-5246-D64D-A95A-02AFE0654D0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0935" name="Clip" r:id="rId3" imgW="17462500" imgH="14478000" progId="MS_ClipArt_Gallery.2">
                    <p:embed/>
                  </p:oleObj>
                </mc:Choice>
                <mc:Fallback>
                  <p:oleObj name="Clip" r:id="rId3" imgW="17462500" imgH="14478000" progId="MS_ClipArt_Gallery.2">
                    <p:embed/>
                    <p:pic>
                      <p:nvPicPr>
                        <p:cNvPr id="69731" name="Object 444">
                          <a:extLst>
                            <a:ext uri="{FF2B5EF4-FFF2-40B4-BE49-F238E27FC236}">
                              <a16:creationId xmlns:a16="http://schemas.microsoft.com/office/drawing/2014/main" id="{432B84B5-5246-D64D-A95A-02AFE0654D0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8" y="290"/>
                          <a:ext cx="392" cy="3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9732" name="Group 445">
              <a:extLst>
                <a:ext uri="{FF2B5EF4-FFF2-40B4-BE49-F238E27FC236}">
                  <a16:creationId xmlns:a16="http://schemas.microsoft.com/office/drawing/2014/main" id="{1AD1EDEA-31D7-604D-AD6F-6C99A635AC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69733" name="Rectangle 446">
                <a:extLst>
                  <a:ext uri="{FF2B5EF4-FFF2-40B4-BE49-F238E27FC236}">
                    <a16:creationId xmlns:a16="http://schemas.microsoft.com/office/drawing/2014/main" id="{D1CF592A-DAAC-5446-8CBF-0796CFAE2F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734" name="Text Box 447">
                <a:extLst>
                  <a:ext uri="{FF2B5EF4-FFF2-40B4-BE49-F238E27FC236}">
                    <a16:creationId xmlns:a16="http://schemas.microsoft.com/office/drawing/2014/main" id="{FEE45EB5-170A-4547-9A5E-FD6579A8B7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agent</a:t>
                </a:r>
                <a:endParaRPr lang="en-US" altLang="en-US" sz="2400">
                  <a:latin typeface="Helvetica" pitchFamily="2" charset="0"/>
                </a:endParaRPr>
              </a:p>
            </p:txBody>
          </p:sp>
        </p:grpSp>
      </p:grpSp>
      <p:grpSp>
        <p:nvGrpSpPr>
          <p:cNvPr id="69643" name="Group 448">
            <a:extLst>
              <a:ext uri="{FF2B5EF4-FFF2-40B4-BE49-F238E27FC236}">
                <a16:creationId xmlns:a16="http://schemas.microsoft.com/office/drawing/2014/main" id="{80E5252C-3680-2243-9BE5-B50F3DDFC896}"/>
              </a:ext>
            </a:extLst>
          </p:cNvPr>
          <p:cNvGrpSpPr>
            <a:grpSpLocks/>
          </p:cNvGrpSpPr>
          <p:nvPr/>
        </p:nvGrpSpPr>
        <p:grpSpPr bwMode="auto">
          <a:xfrm>
            <a:off x="9351963" y="3079751"/>
            <a:ext cx="709612" cy="703263"/>
            <a:chOff x="4337" y="290"/>
            <a:chExt cx="447" cy="443"/>
          </a:xfrm>
        </p:grpSpPr>
        <p:graphicFrame>
          <p:nvGraphicFramePr>
            <p:cNvPr id="69727" name="Object 449">
              <a:extLst>
                <a:ext uri="{FF2B5EF4-FFF2-40B4-BE49-F238E27FC236}">
                  <a16:creationId xmlns:a16="http://schemas.microsoft.com/office/drawing/2014/main" id="{DB9FE930-3D6A-404B-A3A3-CFE61FA58B5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0936" name="Clip" r:id="rId5" imgW="17462500" imgH="14478000" progId="MS_ClipArt_Gallery.2">
                    <p:embed/>
                  </p:oleObj>
                </mc:Choice>
                <mc:Fallback>
                  <p:oleObj name="Clip" r:id="rId5" imgW="17462500" imgH="14478000" progId="MS_ClipArt_Gallery.2">
                    <p:embed/>
                    <p:pic>
                      <p:nvPicPr>
                        <p:cNvPr id="69727" name="Object 449">
                          <a:extLst>
                            <a:ext uri="{FF2B5EF4-FFF2-40B4-BE49-F238E27FC236}">
                              <a16:creationId xmlns:a16="http://schemas.microsoft.com/office/drawing/2014/main" id="{DB9FE930-3D6A-404B-A3A3-CFE61FA58B5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8" y="290"/>
                          <a:ext cx="392" cy="3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9728" name="Group 450">
              <a:extLst>
                <a:ext uri="{FF2B5EF4-FFF2-40B4-BE49-F238E27FC236}">
                  <a16:creationId xmlns:a16="http://schemas.microsoft.com/office/drawing/2014/main" id="{DCFB4E2B-6D86-9041-A7DA-4D5067385F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69729" name="Rectangle 451">
                <a:extLst>
                  <a:ext uri="{FF2B5EF4-FFF2-40B4-BE49-F238E27FC236}">
                    <a16:creationId xmlns:a16="http://schemas.microsoft.com/office/drawing/2014/main" id="{DD1B8530-0F2D-1C4E-9C3E-20B3B427D9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730" name="Text Box 452">
                <a:extLst>
                  <a:ext uri="{FF2B5EF4-FFF2-40B4-BE49-F238E27FC236}">
                    <a16:creationId xmlns:a16="http://schemas.microsoft.com/office/drawing/2014/main" id="{0E502216-AABF-DD42-9D1A-9B48AC5AD3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agent</a:t>
                </a:r>
                <a:endParaRPr lang="en-US" altLang="en-US" sz="2400">
                  <a:latin typeface="Helvetica" pitchFamily="2" charset="0"/>
                </a:endParaRPr>
              </a:p>
            </p:txBody>
          </p:sp>
        </p:grpSp>
      </p:grpSp>
      <p:grpSp>
        <p:nvGrpSpPr>
          <p:cNvPr id="69644" name="Group 453">
            <a:extLst>
              <a:ext uri="{FF2B5EF4-FFF2-40B4-BE49-F238E27FC236}">
                <a16:creationId xmlns:a16="http://schemas.microsoft.com/office/drawing/2014/main" id="{2C70264C-800E-6546-B2E4-70C498200965}"/>
              </a:ext>
            </a:extLst>
          </p:cNvPr>
          <p:cNvGrpSpPr>
            <a:grpSpLocks/>
          </p:cNvGrpSpPr>
          <p:nvPr/>
        </p:nvGrpSpPr>
        <p:grpSpPr bwMode="auto">
          <a:xfrm>
            <a:off x="9123363" y="4127501"/>
            <a:ext cx="709612" cy="703263"/>
            <a:chOff x="4337" y="290"/>
            <a:chExt cx="447" cy="443"/>
          </a:xfrm>
        </p:grpSpPr>
        <p:graphicFrame>
          <p:nvGraphicFramePr>
            <p:cNvPr id="69723" name="Object 454">
              <a:extLst>
                <a:ext uri="{FF2B5EF4-FFF2-40B4-BE49-F238E27FC236}">
                  <a16:creationId xmlns:a16="http://schemas.microsoft.com/office/drawing/2014/main" id="{AD27AA8D-7F2C-C742-9FAE-08D9020F189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0937" name="Clip" r:id="rId6" imgW="17462500" imgH="14478000" progId="MS_ClipArt_Gallery.2">
                    <p:embed/>
                  </p:oleObj>
                </mc:Choice>
                <mc:Fallback>
                  <p:oleObj name="Clip" r:id="rId6" imgW="17462500" imgH="14478000" progId="MS_ClipArt_Gallery.2">
                    <p:embed/>
                    <p:pic>
                      <p:nvPicPr>
                        <p:cNvPr id="69723" name="Object 454">
                          <a:extLst>
                            <a:ext uri="{FF2B5EF4-FFF2-40B4-BE49-F238E27FC236}">
                              <a16:creationId xmlns:a16="http://schemas.microsoft.com/office/drawing/2014/main" id="{AD27AA8D-7F2C-C742-9FAE-08D9020F189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8" y="290"/>
                          <a:ext cx="392" cy="3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9724" name="Group 455">
              <a:extLst>
                <a:ext uri="{FF2B5EF4-FFF2-40B4-BE49-F238E27FC236}">
                  <a16:creationId xmlns:a16="http://schemas.microsoft.com/office/drawing/2014/main" id="{809B31BB-FCC5-A246-9E12-6257CFDB3A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69725" name="Rectangle 456">
                <a:extLst>
                  <a:ext uri="{FF2B5EF4-FFF2-40B4-BE49-F238E27FC236}">
                    <a16:creationId xmlns:a16="http://schemas.microsoft.com/office/drawing/2014/main" id="{158368E9-ACB9-B84A-8033-D82E51DE03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726" name="Text Box 457">
                <a:extLst>
                  <a:ext uri="{FF2B5EF4-FFF2-40B4-BE49-F238E27FC236}">
                    <a16:creationId xmlns:a16="http://schemas.microsoft.com/office/drawing/2014/main" id="{4668114F-BEA9-8B41-A4BC-AB636E87C8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agent</a:t>
                </a:r>
                <a:endParaRPr lang="en-US" altLang="en-US" sz="2400">
                  <a:latin typeface="Helvetica" pitchFamily="2" charset="0"/>
                </a:endParaRPr>
              </a:p>
            </p:txBody>
          </p:sp>
        </p:grpSp>
      </p:grpSp>
      <p:grpSp>
        <p:nvGrpSpPr>
          <p:cNvPr id="69645" name="Group 458">
            <a:extLst>
              <a:ext uri="{FF2B5EF4-FFF2-40B4-BE49-F238E27FC236}">
                <a16:creationId xmlns:a16="http://schemas.microsoft.com/office/drawing/2014/main" id="{42BD7864-AA16-A34F-A42A-61F670DDF238}"/>
              </a:ext>
            </a:extLst>
          </p:cNvPr>
          <p:cNvGrpSpPr>
            <a:grpSpLocks/>
          </p:cNvGrpSpPr>
          <p:nvPr/>
        </p:nvGrpSpPr>
        <p:grpSpPr bwMode="auto">
          <a:xfrm>
            <a:off x="6410326" y="3889376"/>
            <a:ext cx="809625" cy="1501775"/>
            <a:chOff x="3492" y="2522"/>
            <a:chExt cx="510" cy="946"/>
          </a:xfrm>
        </p:grpSpPr>
        <p:grpSp>
          <p:nvGrpSpPr>
            <p:cNvPr id="69698" name="Group 459">
              <a:extLst>
                <a:ext uri="{FF2B5EF4-FFF2-40B4-BE49-F238E27FC236}">
                  <a16:creationId xmlns:a16="http://schemas.microsoft.com/office/drawing/2014/main" id="{C2062FC9-C664-0849-9C71-5C63E13850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31" y="2522"/>
              <a:ext cx="224" cy="588"/>
              <a:chOff x="4180" y="783"/>
              <a:chExt cx="150" cy="307"/>
            </a:xfrm>
          </p:grpSpPr>
          <p:sp>
            <p:nvSpPr>
              <p:cNvPr id="69715" name="AutoShape 460">
                <a:extLst>
                  <a:ext uri="{FF2B5EF4-FFF2-40B4-BE49-F238E27FC236}">
                    <a16:creationId xmlns:a16="http://schemas.microsoft.com/office/drawing/2014/main" id="{E6B58DB3-082B-8647-A255-9764FC0AC5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716" name="Rectangle 461">
                <a:extLst>
                  <a:ext uri="{FF2B5EF4-FFF2-40B4-BE49-F238E27FC236}">
                    <a16:creationId xmlns:a16="http://schemas.microsoft.com/office/drawing/2014/main" id="{86E6B688-D93A-BD48-8910-CBC4DC6071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717" name="Rectangle 462">
                <a:extLst>
                  <a:ext uri="{FF2B5EF4-FFF2-40B4-BE49-F238E27FC236}">
                    <a16:creationId xmlns:a16="http://schemas.microsoft.com/office/drawing/2014/main" id="{25B05C84-D143-CC48-9B8B-1FD4B79C84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718" name="AutoShape 463">
                <a:extLst>
                  <a:ext uri="{FF2B5EF4-FFF2-40B4-BE49-F238E27FC236}">
                    <a16:creationId xmlns:a16="http://schemas.microsoft.com/office/drawing/2014/main" id="{C7C39F37-3AF3-804E-B33C-A44595C67C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719" name="Line 464">
                <a:extLst>
                  <a:ext uri="{FF2B5EF4-FFF2-40B4-BE49-F238E27FC236}">
                    <a16:creationId xmlns:a16="http://schemas.microsoft.com/office/drawing/2014/main" id="{E9DC2168-A0E7-094C-8E10-EC80DC82CE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9720" name="Line 465">
                <a:extLst>
                  <a:ext uri="{FF2B5EF4-FFF2-40B4-BE49-F238E27FC236}">
                    <a16:creationId xmlns:a16="http://schemas.microsoft.com/office/drawing/2014/main" id="{0B171808-88C2-444E-852A-076A620DDE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9721" name="Rectangle 466">
                <a:extLst>
                  <a:ext uri="{FF2B5EF4-FFF2-40B4-BE49-F238E27FC236}">
                    <a16:creationId xmlns:a16="http://schemas.microsoft.com/office/drawing/2014/main" id="{51A6653F-54B2-8942-8089-B2C919A9F7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722" name="Rectangle 467">
                <a:extLst>
                  <a:ext uri="{FF2B5EF4-FFF2-40B4-BE49-F238E27FC236}">
                    <a16:creationId xmlns:a16="http://schemas.microsoft.com/office/drawing/2014/main" id="{DD36FC2F-5AC6-C74A-9D5F-69EA64D99F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</p:grpSp>
        <p:grpSp>
          <p:nvGrpSpPr>
            <p:cNvPr id="69699" name="Group 468">
              <a:extLst>
                <a:ext uri="{FF2B5EF4-FFF2-40B4-BE49-F238E27FC236}">
                  <a16:creationId xmlns:a16="http://schemas.microsoft.com/office/drawing/2014/main" id="{35D9BF46-20A6-4247-AF48-6BFCDE4755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92" y="2807"/>
              <a:ext cx="510" cy="661"/>
              <a:chOff x="4296" y="2627"/>
              <a:chExt cx="510" cy="661"/>
            </a:xfrm>
          </p:grpSpPr>
          <p:sp>
            <p:nvSpPr>
              <p:cNvPr id="69700" name="Rectangle 469">
                <a:extLst>
                  <a:ext uri="{FF2B5EF4-FFF2-40B4-BE49-F238E27FC236}">
                    <a16:creationId xmlns:a16="http://schemas.microsoft.com/office/drawing/2014/main" id="{18E01D10-5010-224D-B634-B220452B0A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96" y="2652"/>
                <a:ext cx="510" cy="636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701" name="Text Box 470">
                <a:extLst>
                  <a:ext uri="{FF2B5EF4-FFF2-40B4-BE49-F238E27FC236}">
                    <a16:creationId xmlns:a16="http://schemas.microsoft.com/office/drawing/2014/main" id="{5B467C1E-59F6-204A-848E-3B213D6A7D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02" y="2627"/>
                <a:ext cx="476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mail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server</a:t>
                </a: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702" name="Rectangle 471">
                <a:extLst>
                  <a:ext uri="{FF2B5EF4-FFF2-40B4-BE49-F238E27FC236}">
                    <a16:creationId xmlns:a16="http://schemas.microsoft.com/office/drawing/2014/main" id="{1C6BAB07-FFA2-0544-B3FA-E75ADD66AE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3006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703" name="Line 472">
                <a:extLst>
                  <a:ext uri="{FF2B5EF4-FFF2-40B4-BE49-F238E27FC236}">
                    <a16:creationId xmlns:a16="http://schemas.microsoft.com/office/drawing/2014/main" id="{B7E65612-2DD1-3145-9332-130DA08A1A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9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9704" name="Line 473">
                <a:extLst>
                  <a:ext uri="{FF2B5EF4-FFF2-40B4-BE49-F238E27FC236}">
                    <a16:creationId xmlns:a16="http://schemas.microsoft.com/office/drawing/2014/main" id="{E7D436CE-DAE0-0840-9768-6DC98EB822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78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9705" name="Line 474">
                <a:extLst>
                  <a:ext uri="{FF2B5EF4-FFF2-40B4-BE49-F238E27FC236}">
                    <a16:creationId xmlns:a16="http://schemas.microsoft.com/office/drawing/2014/main" id="{E8377571-40F7-F44C-AF7F-8CF2260D46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33" y="3035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9706" name="Line 475">
                <a:extLst>
                  <a:ext uri="{FF2B5EF4-FFF2-40B4-BE49-F238E27FC236}">
                    <a16:creationId xmlns:a16="http://schemas.microsoft.com/office/drawing/2014/main" id="{2B50B22D-7522-0B4F-AE60-F487CFD9E9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90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9707" name="Line 476">
                <a:extLst>
                  <a:ext uri="{FF2B5EF4-FFF2-40B4-BE49-F238E27FC236}">
                    <a16:creationId xmlns:a16="http://schemas.microsoft.com/office/drawing/2014/main" id="{A136E903-7644-FD4D-8393-E4D31D551C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9708" name="Line 477">
                <a:extLst>
                  <a:ext uri="{FF2B5EF4-FFF2-40B4-BE49-F238E27FC236}">
                    <a16:creationId xmlns:a16="http://schemas.microsoft.com/office/drawing/2014/main" id="{70EF0E9B-EDC9-A245-83CA-74E83470E3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7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9709" name="Line 478">
                <a:extLst>
                  <a:ext uri="{FF2B5EF4-FFF2-40B4-BE49-F238E27FC236}">
                    <a16:creationId xmlns:a16="http://schemas.microsoft.com/office/drawing/2014/main" id="{9C319E13-42AF-7743-A6DB-664C72D684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22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9710" name="Rectangle 479">
                <a:extLst>
                  <a:ext uri="{FF2B5EF4-FFF2-40B4-BE49-F238E27FC236}">
                    <a16:creationId xmlns:a16="http://schemas.microsoft.com/office/drawing/2014/main" id="{7E35CAD1-0691-3E49-8EC5-0C53C27B64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8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711" name="Rectangle 480">
                <a:extLst>
                  <a:ext uri="{FF2B5EF4-FFF2-40B4-BE49-F238E27FC236}">
                    <a16:creationId xmlns:a16="http://schemas.microsoft.com/office/drawing/2014/main" id="{8EE0421E-35AB-4948-9383-C6E1A76552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4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712" name="Rectangle 481">
                <a:extLst>
                  <a:ext uri="{FF2B5EF4-FFF2-40B4-BE49-F238E27FC236}">
                    <a16:creationId xmlns:a16="http://schemas.microsoft.com/office/drawing/2014/main" id="{D5F9209B-C81B-4342-AB92-EDF0EE8149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0" y="3172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713" name="Rectangle 482">
                <a:extLst>
                  <a:ext uri="{FF2B5EF4-FFF2-40B4-BE49-F238E27FC236}">
                    <a16:creationId xmlns:a16="http://schemas.microsoft.com/office/drawing/2014/main" id="{F666F4E7-9AE0-7044-9152-D28C4CD8A4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7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714" name="Rectangle 483">
                <a:extLst>
                  <a:ext uri="{FF2B5EF4-FFF2-40B4-BE49-F238E27FC236}">
                    <a16:creationId xmlns:a16="http://schemas.microsoft.com/office/drawing/2014/main" id="{4B90F3FD-6C1D-D94B-8621-F69DA7AC2F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</p:grpSp>
      </p:grpSp>
      <p:grpSp>
        <p:nvGrpSpPr>
          <p:cNvPr id="69646" name="Group 484">
            <a:extLst>
              <a:ext uri="{FF2B5EF4-FFF2-40B4-BE49-F238E27FC236}">
                <a16:creationId xmlns:a16="http://schemas.microsoft.com/office/drawing/2014/main" id="{1AF4D734-D675-064E-B0EF-A26D01865BD9}"/>
              </a:ext>
            </a:extLst>
          </p:cNvPr>
          <p:cNvGrpSpPr>
            <a:grpSpLocks/>
          </p:cNvGrpSpPr>
          <p:nvPr/>
        </p:nvGrpSpPr>
        <p:grpSpPr bwMode="auto">
          <a:xfrm>
            <a:off x="7351713" y="4994276"/>
            <a:ext cx="709612" cy="703263"/>
            <a:chOff x="4337" y="290"/>
            <a:chExt cx="447" cy="443"/>
          </a:xfrm>
        </p:grpSpPr>
        <p:graphicFrame>
          <p:nvGraphicFramePr>
            <p:cNvPr id="69694" name="Object 485">
              <a:extLst>
                <a:ext uri="{FF2B5EF4-FFF2-40B4-BE49-F238E27FC236}">
                  <a16:creationId xmlns:a16="http://schemas.microsoft.com/office/drawing/2014/main" id="{31EF4D30-C95D-E04D-8910-4514F77E54B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0938" name="Clip" r:id="rId7" imgW="17462500" imgH="14478000" progId="MS_ClipArt_Gallery.2">
                    <p:embed/>
                  </p:oleObj>
                </mc:Choice>
                <mc:Fallback>
                  <p:oleObj name="Clip" r:id="rId7" imgW="17462500" imgH="14478000" progId="MS_ClipArt_Gallery.2">
                    <p:embed/>
                    <p:pic>
                      <p:nvPicPr>
                        <p:cNvPr id="69694" name="Object 485">
                          <a:extLst>
                            <a:ext uri="{FF2B5EF4-FFF2-40B4-BE49-F238E27FC236}">
                              <a16:creationId xmlns:a16="http://schemas.microsoft.com/office/drawing/2014/main" id="{31EF4D30-C95D-E04D-8910-4514F77E54B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8" y="290"/>
                          <a:ext cx="392" cy="3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9695" name="Group 486">
              <a:extLst>
                <a:ext uri="{FF2B5EF4-FFF2-40B4-BE49-F238E27FC236}">
                  <a16:creationId xmlns:a16="http://schemas.microsoft.com/office/drawing/2014/main" id="{56968C22-7319-7248-A19F-0733BF0AB2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69696" name="Rectangle 487">
                <a:extLst>
                  <a:ext uri="{FF2B5EF4-FFF2-40B4-BE49-F238E27FC236}">
                    <a16:creationId xmlns:a16="http://schemas.microsoft.com/office/drawing/2014/main" id="{98296103-5130-0840-8126-AC253D6730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697" name="Text Box 488">
                <a:extLst>
                  <a:ext uri="{FF2B5EF4-FFF2-40B4-BE49-F238E27FC236}">
                    <a16:creationId xmlns:a16="http://schemas.microsoft.com/office/drawing/2014/main" id="{A5EB63CC-9723-9940-B95A-2951138B0F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agent</a:t>
                </a:r>
                <a:endParaRPr lang="en-US" altLang="en-US" sz="2400">
                  <a:latin typeface="Helvetica" pitchFamily="2" charset="0"/>
                </a:endParaRPr>
              </a:p>
            </p:txBody>
          </p:sp>
        </p:grpSp>
      </p:grpSp>
      <p:grpSp>
        <p:nvGrpSpPr>
          <p:cNvPr id="69647" name="Group 489">
            <a:extLst>
              <a:ext uri="{FF2B5EF4-FFF2-40B4-BE49-F238E27FC236}">
                <a16:creationId xmlns:a16="http://schemas.microsoft.com/office/drawing/2014/main" id="{490DD96A-9DE7-604C-9DB8-BFFA34C7A909}"/>
              </a:ext>
            </a:extLst>
          </p:cNvPr>
          <p:cNvGrpSpPr>
            <a:grpSpLocks/>
          </p:cNvGrpSpPr>
          <p:nvPr/>
        </p:nvGrpSpPr>
        <p:grpSpPr bwMode="auto">
          <a:xfrm>
            <a:off x="6513513" y="5499101"/>
            <a:ext cx="709612" cy="703263"/>
            <a:chOff x="4337" y="290"/>
            <a:chExt cx="447" cy="443"/>
          </a:xfrm>
        </p:grpSpPr>
        <p:graphicFrame>
          <p:nvGraphicFramePr>
            <p:cNvPr id="69690" name="Object 490">
              <a:extLst>
                <a:ext uri="{FF2B5EF4-FFF2-40B4-BE49-F238E27FC236}">
                  <a16:creationId xmlns:a16="http://schemas.microsoft.com/office/drawing/2014/main" id="{3A26D61A-6E89-F644-BEBB-9ED2DB82873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0939" name="Clip" r:id="rId8" imgW="17462500" imgH="14478000" progId="MS_ClipArt_Gallery.2">
                    <p:embed/>
                  </p:oleObj>
                </mc:Choice>
                <mc:Fallback>
                  <p:oleObj name="Clip" r:id="rId8" imgW="17462500" imgH="14478000" progId="MS_ClipArt_Gallery.2">
                    <p:embed/>
                    <p:pic>
                      <p:nvPicPr>
                        <p:cNvPr id="69690" name="Object 490">
                          <a:extLst>
                            <a:ext uri="{FF2B5EF4-FFF2-40B4-BE49-F238E27FC236}">
                              <a16:creationId xmlns:a16="http://schemas.microsoft.com/office/drawing/2014/main" id="{3A26D61A-6E89-F644-BEBB-9ED2DB82873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8" y="290"/>
                          <a:ext cx="392" cy="3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9691" name="Group 491">
              <a:extLst>
                <a:ext uri="{FF2B5EF4-FFF2-40B4-BE49-F238E27FC236}">
                  <a16:creationId xmlns:a16="http://schemas.microsoft.com/office/drawing/2014/main" id="{4FFCB95D-3F09-3641-AB6C-1359FC7DDB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69692" name="Rectangle 492">
                <a:extLst>
                  <a:ext uri="{FF2B5EF4-FFF2-40B4-BE49-F238E27FC236}">
                    <a16:creationId xmlns:a16="http://schemas.microsoft.com/office/drawing/2014/main" id="{A28F6D10-B48E-3547-A5E1-CD76BFC69C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693" name="Text Box 493">
                <a:extLst>
                  <a:ext uri="{FF2B5EF4-FFF2-40B4-BE49-F238E27FC236}">
                    <a16:creationId xmlns:a16="http://schemas.microsoft.com/office/drawing/2014/main" id="{B12CE004-27D4-A64C-B298-923C44A0A0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agent</a:t>
                </a:r>
                <a:endParaRPr lang="en-US" altLang="en-US" sz="2400">
                  <a:latin typeface="Helvetica" pitchFamily="2" charset="0"/>
                </a:endParaRPr>
              </a:p>
            </p:txBody>
          </p:sp>
        </p:grpSp>
      </p:grpSp>
      <p:grpSp>
        <p:nvGrpSpPr>
          <p:cNvPr id="69648" name="Group 494">
            <a:extLst>
              <a:ext uri="{FF2B5EF4-FFF2-40B4-BE49-F238E27FC236}">
                <a16:creationId xmlns:a16="http://schemas.microsoft.com/office/drawing/2014/main" id="{8FE954C5-2EF7-7846-A754-5CA11DC58B22}"/>
              </a:ext>
            </a:extLst>
          </p:cNvPr>
          <p:cNvGrpSpPr>
            <a:grpSpLocks/>
          </p:cNvGrpSpPr>
          <p:nvPr/>
        </p:nvGrpSpPr>
        <p:grpSpPr bwMode="auto">
          <a:xfrm>
            <a:off x="6410326" y="1631951"/>
            <a:ext cx="809625" cy="1501775"/>
            <a:chOff x="3492" y="2522"/>
            <a:chExt cx="510" cy="946"/>
          </a:xfrm>
        </p:grpSpPr>
        <p:grpSp>
          <p:nvGrpSpPr>
            <p:cNvPr id="69665" name="Group 495">
              <a:extLst>
                <a:ext uri="{FF2B5EF4-FFF2-40B4-BE49-F238E27FC236}">
                  <a16:creationId xmlns:a16="http://schemas.microsoft.com/office/drawing/2014/main" id="{BDCDC6A1-0615-C640-9F42-C4B07A51DE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31" y="2522"/>
              <a:ext cx="224" cy="588"/>
              <a:chOff x="4180" y="783"/>
              <a:chExt cx="150" cy="307"/>
            </a:xfrm>
          </p:grpSpPr>
          <p:sp>
            <p:nvSpPr>
              <p:cNvPr id="69682" name="AutoShape 496">
                <a:extLst>
                  <a:ext uri="{FF2B5EF4-FFF2-40B4-BE49-F238E27FC236}">
                    <a16:creationId xmlns:a16="http://schemas.microsoft.com/office/drawing/2014/main" id="{36A6C7D9-D78B-2048-A3A8-99C5B45B5F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683" name="Rectangle 497">
                <a:extLst>
                  <a:ext uri="{FF2B5EF4-FFF2-40B4-BE49-F238E27FC236}">
                    <a16:creationId xmlns:a16="http://schemas.microsoft.com/office/drawing/2014/main" id="{26C52715-BE0F-3C41-A37E-C1F598C471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684" name="Rectangle 498">
                <a:extLst>
                  <a:ext uri="{FF2B5EF4-FFF2-40B4-BE49-F238E27FC236}">
                    <a16:creationId xmlns:a16="http://schemas.microsoft.com/office/drawing/2014/main" id="{89E78B89-2558-EE4C-9C5D-AF21D4F9D2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685" name="AutoShape 499">
                <a:extLst>
                  <a:ext uri="{FF2B5EF4-FFF2-40B4-BE49-F238E27FC236}">
                    <a16:creationId xmlns:a16="http://schemas.microsoft.com/office/drawing/2014/main" id="{83171543-C092-124F-8600-B54EB3446E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686" name="Line 500">
                <a:extLst>
                  <a:ext uri="{FF2B5EF4-FFF2-40B4-BE49-F238E27FC236}">
                    <a16:creationId xmlns:a16="http://schemas.microsoft.com/office/drawing/2014/main" id="{677236F6-EFA7-3742-ABC1-837E1FEEED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9687" name="Line 501">
                <a:extLst>
                  <a:ext uri="{FF2B5EF4-FFF2-40B4-BE49-F238E27FC236}">
                    <a16:creationId xmlns:a16="http://schemas.microsoft.com/office/drawing/2014/main" id="{BCB8FF4C-C8C8-7746-8BDA-E5DBBCEE87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9688" name="Rectangle 502">
                <a:extLst>
                  <a:ext uri="{FF2B5EF4-FFF2-40B4-BE49-F238E27FC236}">
                    <a16:creationId xmlns:a16="http://schemas.microsoft.com/office/drawing/2014/main" id="{4741E53C-7EB9-9A4D-B75C-BACC956F8A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689" name="Rectangle 503">
                <a:extLst>
                  <a:ext uri="{FF2B5EF4-FFF2-40B4-BE49-F238E27FC236}">
                    <a16:creationId xmlns:a16="http://schemas.microsoft.com/office/drawing/2014/main" id="{146DEB90-2FB7-5049-A042-CC853F403E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</p:grpSp>
        <p:grpSp>
          <p:nvGrpSpPr>
            <p:cNvPr id="69666" name="Group 504">
              <a:extLst>
                <a:ext uri="{FF2B5EF4-FFF2-40B4-BE49-F238E27FC236}">
                  <a16:creationId xmlns:a16="http://schemas.microsoft.com/office/drawing/2014/main" id="{74B9B467-3AC2-124C-8A4B-7B176F452E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92" y="2807"/>
              <a:ext cx="510" cy="661"/>
              <a:chOff x="4296" y="2627"/>
              <a:chExt cx="510" cy="661"/>
            </a:xfrm>
          </p:grpSpPr>
          <p:sp>
            <p:nvSpPr>
              <p:cNvPr id="69667" name="Rectangle 505">
                <a:extLst>
                  <a:ext uri="{FF2B5EF4-FFF2-40B4-BE49-F238E27FC236}">
                    <a16:creationId xmlns:a16="http://schemas.microsoft.com/office/drawing/2014/main" id="{99AAF018-0BFA-C74E-B037-8A58EA701D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96" y="2652"/>
                <a:ext cx="510" cy="636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668" name="Text Box 506">
                <a:extLst>
                  <a:ext uri="{FF2B5EF4-FFF2-40B4-BE49-F238E27FC236}">
                    <a16:creationId xmlns:a16="http://schemas.microsoft.com/office/drawing/2014/main" id="{4A01D982-2E98-BF49-AA4F-DDD8973453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02" y="2627"/>
                <a:ext cx="476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 dirty="0">
                    <a:latin typeface="Helvetica" pitchFamily="2" charset="0"/>
                  </a:rPr>
                  <a:t>mail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 dirty="0">
                    <a:latin typeface="Helvetica" pitchFamily="2" charset="0"/>
                  </a:rPr>
                  <a:t>server</a:t>
                </a:r>
                <a:endParaRPr lang="en-US" altLang="en-US" sz="2400" dirty="0">
                  <a:latin typeface="Helvetica" pitchFamily="2" charset="0"/>
                </a:endParaRPr>
              </a:p>
            </p:txBody>
          </p:sp>
          <p:sp>
            <p:nvSpPr>
              <p:cNvPr id="69669" name="Rectangle 507">
                <a:extLst>
                  <a:ext uri="{FF2B5EF4-FFF2-40B4-BE49-F238E27FC236}">
                    <a16:creationId xmlns:a16="http://schemas.microsoft.com/office/drawing/2014/main" id="{B85A434A-09E4-114F-98EF-3D986C6C7D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3006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670" name="Line 508">
                <a:extLst>
                  <a:ext uri="{FF2B5EF4-FFF2-40B4-BE49-F238E27FC236}">
                    <a16:creationId xmlns:a16="http://schemas.microsoft.com/office/drawing/2014/main" id="{5E04DAA3-E15B-5E48-8563-7E98D5EF42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9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9671" name="Line 509">
                <a:extLst>
                  <a:ext uri="{FF2B5EF4-FFF2-40B4-BE49-F238E27FC236}">
                    <a16:creationId xmlns:a16="http://schemas.microsoft.com/office/drawing/2014/main" id="{29848CA2-2049-A845-A8A8-6990F4C137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78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9672" name="Line 510">
                <a:extLst>
                  <a:ext uri="{FF2B5EF4-FFF2-40B4-BE49-F238E27FC236}">
                    <a16:creationId xmlns:a16="http://schemas.microsoft.com/office/drawing/2014/main" id="{D6AA2D00-ED0F-B34E-914E-C0ABBEFB1E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33" y="3035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9673" name="Line 511">
                <a:extLst>
                  <a:ext uri="{FF2B5EF4-FFF2-40B4-BE49-F238E27FC236}">
                    <a16:creationId xmlns:a16="http://schemas.microsoft.com/office/drawing/2014/main" id="{FB5FECF9-F8D4-FA4C-9EE2-0C559B5059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90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9674" name="Line 512">
                <a:extLst>
                  <a:ext uri="{FF2B5EF4-FFF2-40B4-BE49-F238E27FC236}">
                    <a16:creationId xmlns:a16="http://schemas.microsoft.com/office/drawing/2014/main" id="{7ADEE91B-086D-BB42-B344-D827106012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9675" name="Line 513">
                <a:extLst>
                  <a:ext uri="{FF2B5EF4-FFF2-40B4-BE49-F238E27FC236}">
                    <a16:creationId xmlns:a16="http://schemas.microsoft.com/office/drawing/2014/main" id="{493632C3-CDAB-1B41-BF35-A5B364060D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7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9676" name="Line 514">
                <a:extLst>
                  <a:ext uri="{FF2B5EF4-FFF2-40B4-BE49-F238E27FC236}">
                    <a16:creationId xmlns:a16="http://schemas.microsoft.com/office/drawing/2014/main" id="{D24410CB-EE57-E040-B3F3-16BA095DA5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22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9677" name="Rectangle 515">
                <a:extLst>
                  <a:ext uri="{FF2B5EF4-FFF2-40B4-BE49-F238E27FC236}">
                    <a16:creationId xmlns:a16="http://schemas.microsoft.com/office/drawing/2014/main" id="{1CB14296-B9C0-9244-93B0-D655ED914D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8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678" name="Rectangle 516">
                <a:extLst>
                  <a:ext uri="{FF2B5EF4-FFF2-40B4-BE49-F238E27FC236}">
                    <a16:creationId xmlns:a16="http://schemas.microsoft.com/office/drawing/2014/main" id="{60F2BD7B-8C7B-7F43-B29C-BE79BE84DC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4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679" name="Rectangle 517">
                <a:extLst>
                  <a:ext uri="{FF2B5EF4-FFF2-40B4-BE49-F238E27FC236}">
                    <a16:creationId xmlns:a16="http://schemas.microsoft.com/office/drawing/2014/main" id="{654DB6A2-7027-244E-B9A6-E828C653A8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0" y="3172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680" name="Rectangle 518">
                <a:extLst>
                  <a:ext uri="{FF2B5EF4-FFF2-40B4-BE49-F238E27FC236}">
                    <a16:creationId xmlns:a16="http://schemas.microsoft.com/office/drawing/2014/main" id="{48D0F6F4-2554-AF48-B881-78311B5AEB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7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681" name="Rectangle 519">
                <a:extLst>
                  <a:ext uri="{FF2B5EF4-FFF2-40B4-BE49-F238E27FC236}">
                    <a16:creationId xmlns:a16="http://schemas.microsoft.com/office/drawing/2014/main" id="{EE2481D9-26A7-8F4D-AE79-BDB4843285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</p:grpSp>
      </p:grpSp>
      <p:grpSp>
        <p:nvGrpSpPr>
          <p:cNvPr id="69649" name="Group 520">
            <a:extLst>
              <a:ext uri="{FF2B5EF4-FFF2-40B4-BE49-F238E27FC236}">
                <a16:creationId xmlns:a16="http://schemas.microsoft.com/office/drawing/2014/main" id="{16D549F8-C671-3F40-8294-065B9EB86BB1}"/>
              </a:ext>
            </a:extLst>
          </p:cNvPr>
          <p:cNvGrpSpPr>
            <a:grpSpLocks/>
          </p:cNvGrpSpPr>
          <p:nvPr/>
        </p:nvGrpSpPr>
        <p:grpSpPr bwMode="auto">
          <a:xfrm>
            <a:off x="7142163" y="1374776"/>
            <a:ext cx="709612" cy="703263"/>
            <a:chOff x="4337" y="290"/>
            <a:chExt cx="447" cy="443"/>
          </a:xfrm>
        </p:grpSpPr>
        <p:graphicFrame>
          <p:nvGraphicFramePr>
            <p:cNvPr id="69661" name="Object 521">
              <a:extLst>
                <a:ext uri="{FF2B5EF4-FFF2-40B4-BE49-F238E27FC236}">
                  <a16:creationId xmlns:a16="http://schemas.microsoft.com/office/drawing/2014/main" id="{689490D7-65C0-0F44-9C88-FBD4DD41EFC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0940" name="Clip" r:id="rId9" imgW="17462500" imgH="14478000" progId="MS_ClipArt_Gallery.2">
                    <p:embed/>
                  </p:oleObj>
                </mc:Choice>
                <mc:Fallback>
                  <p:oleObj name="Clip" r:id="rId9" imgW="17462500" imgH="14478000" progId="MS_ClipArt_Gallery.2">
                    <p:embed/>
                    <p:pic>
                      <p:nvPicPr>
                        <p:cNvPr id="69661" name="Object 521">
                          <a:extLst>
                            <a:ext uri="{FF2B5EF4-FFF2-40B4-BE49-F238E27FC236}">
                              <a16:creationId xmlns:a16="http://schemas.microsoft.com/office/drawing/2014/main" id="{689490D7-65C0-0F44-9C88-FBD4DD41EFC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8" y="290"/>
                          <a:ext cx="392" cy="3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9662" name="Group 522">
              <a:extLst>
                <a:ext uri="{FF2B5EF4-FFF2-40B4-BE49-F238E27FC236}">
                  <a16:creationId xmlns:a16="http://schemas.microsoft.com/office/drawing/2014/main" id="{C0188B99-B541-3848-A8CA-B495B21EC0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69663" name="Rectangle 523">
                <a:extLst>
                  <a:ext uri="{FF2B5EF4-FFF2-40B4-BE49-F238E27FC236}">
                    <a16:creationId xmlns:a16="http://schemas.microsoft.com/office/drawing/2014/main" id="{1E407A42-C152-884F-B1E9-117AA67B17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664" name="Text Box 524">
                <a:extLst>
                  <a:ext uri="{FF2B5EF4-FFF2-40B4-BE49-F238E27FC236}">
                    <a16:creationId xmlns:a16="http://schemas.microsoft.com/office/drawing/2014/main" id="{8FF188AE-69B5-944A-AB6C-E4BB746D41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agent</a:t>
                </a:r>
                <a:endParaRPr lang="en-US" altLang="en-US" sz="2400">
                  <a:latin typeface="Helvetica" pitchFamily="2" charset="0"/>
                </a:endParaRPr>
              </a:p>
            </p:txBody>
          </p:sp>
        </p:grpSp>
      </p:grpSp>
      <p:sp>
        <p:nvSpPr>
          <p:cNvPr id="69650" name="Line 525">
            <a:extLst>
              <a:ext uri="{FF2B5EF4-FFF2-40B4-BE49-F238E27FC236}">
                <a16:creationId xmlns:a16="http://schemas.microsoft.com/office/drawing/2014/main" id="{C9A7258E-DA3B-7145-9AB9-AAF62BFF15C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48525" y="3676650"/>
            <a:ext cx="1123950" cy="108585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9651" name="Line 526">
            <a:extLst>
              <a:ext uri="{FF2B5EF4-FFF2-40B4-BE49-F238E27FC236}">
                <a16:creationId xmlns:a16="http://schemas.microsoft.com/office/drawing/2014/main" id="{53C5B6B2-AF3C-5A4F-B2EF-3EC8A5BC1E0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05575" y="3152776"/>
            <a:ext cx="0" cy="1247775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grpSp>
        <p:nvGrpSpPr>
          <p:cNvPr id="69652" name="Group 527">
            <a:extLst>
              <a:ext uri="{FF2B5EF4-FFF2-40B4-BE49-F238E27FC236}">
                <a16:creationId xmlns:a16="http://schemas.microsoft.com/office/drawing/2014/main" id="{33E25ACD-A580-7B48-B01C-42C69C2F9A80}"/>
              </a:ext>
            </a:extLst>
          </p:cNvPr>
          <p:cNvGrpSpPr>
            <a:grpSpLocks/>
          </p:cNvGrpSpPr>
          <p:nvPr/>
        </p:nvGrpSpPr>
        <p:grpSpPr bwMode="auto">
          <a:xfrm>
            <a:off x="7342191" y="3970343"/>
            <a:ext cx="1041401" cy="461963"/>
            <a:chOff x="3743" y="2537"/>
            <a:chExt cx="656" cy="291"/>
          </a:xfrm>
        </p:grpSpPr>
        <p:sp>
          <p:nvSpPr>
            <p:cNvPr id="69659" name="Rectangle 528">
              <a:extLst>
                <a:ext uri="{FF2B5EF4-FFF2-40B4-BE49-F238E27FC236}">
                  <a16:creationId xmlns:a16="http://schemas.microsoft.com/office/drawing/2014/main" id="{0797E54D-331A-B541-983B-918D1480C6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8" y="2580"/>
              <a:ext cx="540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solidFill>
                  <a:srgbClr val="C00000"/>
                </a:solidFill>
                <a:latin typeface="Helvetica" pitchFamily="2" charset="0"/>
              </a:endParaRPr>
            </a:p>
          </p:txBody>
        </p:sp>
        <p:sp>
          <p:nvSpPr>
            <p:cNvPr id="69660" name="Text Box 529">
              <a:extLst>
                <a:ext uri="{FF2B5EF4-FFF2-40B4-BE49-F238E27FC236}">
                  <a16:creationId xmlns:a16="http://schemas.microsoft.com/office/drawing/2014/main" id="{80AD9612-69CA-CF4F-ABCC-063335F52E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3" y="2537"/>
              <a:ext cx="65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C00000"/>
                  </a:solidFill>
                  <a:latin typeface="Helvetica" pitchFamily="2" charset="0"/>
                </a:rPr>
                <a:t>SMTP</a:t>
              </a:r>
            </a:p>
          </p:txBody>
        </p:sp>
      </p:grpSp>
      <p:grpSp>
        <p:nvGrpSpPr>
          <p:cNvPr id="69653" name="Group 530">
            <a:extLst>
              <a:ext uri="{FF2B5EF4-FFF2-40B4-BE49-F238E27FC236}">
                <a16:creationId xmlns:a16="http://schemas.microsoft.com/office/drawing/2014/main" id="{8C0B648C-54CB-1E49-84B7-130C01F59DE6}"/>
              </a:ext>
            </a:extLst>
          </p:cNvPr>
          <p:cNvGrpSpPr>
            <a:grpSpLocks/>
          </p:cNvGrpSpPr>
          <p:nvPr/>
        </p:nvGrpSpPr>
        <p:grpSpPr bwMode="auto">
          <a:xfrm>
            <a:off x="7304091" y="2713043"/>
            <a:ext cx="1041401" cy="461963"/>
            <a:chOff x="3743" y="2537"/>
            <a:chExt cx="656" cy="291"/>
          </a:xfrm>
        </p:grpSpPr>
        <p:sp>
          <p:nvSpPr>
            <p:cNvPr id="69657" name="Rectangle 531">
              <a:extLst>
                <a:ext uri="{FF2B5EF4-FFF2-40B4-BE49-F238E27FC236}">
                  <a16:creationId xmlns:a16="http://schemas.microsoft.com/office/drawing/2014/main" id="{7F00D627-76AD-D94F-80C9-69D9CC38C3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8" y="2580"/>
              <a:ext cx="540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solidFill>
                  <a:srgbClr val="C00000"/>
                </a:solidFill>
                <a:latin typeface="Helvetica" pitchFamily="2" charset="0"/>
              </a:endParaRPr>
            </a:p>
          </p:txBody>
        </p:sp>
        <p:sp>
          <p:nvSpPr>
            <p:cNvPr id="69658" name="Text Box 532">
              <a:extLst>
                <a:ext uri="{FF2B5EF4-FFF2-40B4-BE49-F238E27FC236}">
                  <a16:creationId xmlns:a16="http://schemas.microsoft.com/office/drawing/2014/main" id="{BC965D49-DE10-6C42-B630-09D52A4DAD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3" y="2537"/>
              <a:ext cx="65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C00000"/>
                  </a:solidFill>
                  <a:latin typeface="Helvetica" pitchFamily="2" charset="0"/>
                </a:rPr>
                <a:t>SMTP</a:t>
              </a:r>
            </a:p>
          </p:txBody>
        </p:sp>
      </p:grpSp>
      <p:grpSp>
        <p:nvGrpSpPr>
          <p:cNvPr id="69654" name="Group 533">
            <a:extLst>
              <a:ext uri="{FF2B5EF4-FFF2-40B4-BE49-F238E27FC236}">
                <a16:creationId xmlns:a16="http://schemas.microsoft.com/office/drawing/2014/main" id="{C8A6E15A-9E14-6F49-A708-17B43D2FB74A}"/>
              </a:ext>
            </a:extLst>
          </p:cNvPr>
          <p:cNvGrpSpPr>
            <a:grpSpLocks/>
          </p:cNvGrpSpPr>
          <p:nvPr/>
        </p:nvGrpSpPr>
        <p:grpSpPr bwMode="auto">
          <a:xfrm>
            <a:off x="5980116" y="3427418"/>
            <a:ext cx="1041401" cy="461963"/>
            <a:chOff x="3743" y="2537"/>
            <a:chExt cx="656" cy="291"/>
          </a:xfrm>
        </p:grpSpPr>
        <p:sp>
          <p:nvSpPr>
            <p:cNvPr id="69655" name="Rectangle 534">
              <a:extLst>
                <a:ext uri="{FF2B5EF4-FFF2-40B4-BE49-F238E27FC236}">
                  <a16:creationId xmlns:a16="http://schemas.microsoft.com/office/drawing/2014/main" id="{2F6CF123-B4AD-2541-8DE1-F4FFCA7CCE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8" y="2580"/>
              <a:ext cx="540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solidFill>
                  <a:srgbClr val="C00000"/>
                </a:solidFill>
                <a:latin typeface="Helvetica" pitchFamily="2" charset="0"/>
              </a:endParaRPr>
            </a:p>
          </p:txBody>
        </p:sp>
        <p:sp>
          <p:nvSpPr>
            <p:cNvPr id="69656" name="Text Box 535">
              <a:extLst>
                <a:ext uri="{FF2B5EF4-FFF2-40B4-BE49-F238E27FC236}">
                  <a16:creationId xmlns:a16="http://schemas.microsoft.com/office/drawing/2014/main" id="{05B890C7-52D0-914B-86E6-7FD0B3322A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3" y="2537"/>
              <a:ext cx="65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C00000"/>
                  </a:solidFill>
                  <a:latin typeface="Helvetica" pitchFamily="2" charset="0"/>
                </a:rPr>
                <a:t>SMTP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0205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6">
            <a:extLst>
              <a:ext uri="{FF2B5EF4-FFF2-40B4-BE49-F238E27FC236}">
                <a16:creationId xmlns:a16="http://schemas.microsoft.com/office/drawing/2014/main" id="{F42FA88A-373C-D345-90A3-71B40A2BD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19F1E96A-6F8C-D94E-8387-2D059C79038D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13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98945737-D04A-3743-89D5-305D000F170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09626" y="1600199"/>
            <a:ext cx="5457805" cy="5121275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ZapfDingbats" pitchFamily="82" charset="2"/>
              <a:buAutoNum type="arabicPeriod" startAt="2"/>
              <a:defRPr/>
            </a:pPr>
            <a:r>
              <a:rPr lang="en-US" altLang="en-US" dirty="0">
                <a:solidFill>
                  <a:srgbClr val="C00000"/>
                </a:solidFill>
              </a:rPr>
              <a:t>Mail Servers </a:t>
            </a:r>
          </a:p>
          <a:p>
            <a:pPr>
              <a:defRPr/>
            </a:pPr>
            <a:r>
              <a:rPr lang="en-US" altLang="en-US" sz="2400" dirty="0">
                <a:solidFill>
                  <a:schemeClr val="tx1"/>
                </a:solidFill>
              </a:rPr>
              <a:t>Mailbox contains incoming messages for user</a:t>
            </a:r>
          </a:p>
          <a:p>
            <a:pPr>
              <a:defRPr/>
            </a:pPr>
            <a:r>
              <a:rPr lang="en-US" altLang="en-US" sz="2400" dirty="0"/>
              <a:t>M</a:t>
            </a:r>
            <a:r>
              <a:rPr lang="en-US" altLang="en-US" sz="2400" dirty="0">
                <a:solidFill>
                  <a:schemeClr val="tx1"/>
                </a:solidFill>
              </a:rPr>
              <a:t>essage queue of outgoing (to be sent) mail messages</a:t>
            </a:r>
          </a:p>
          <a:p>
            <a:pPr>
              <a:defRPr/>
            </a:pPr>
            <a:r>
              <a:rPr lang="en-US" altLang="en-US" sz="2400" dirty="0"/>
              <a:t>Sender’s mail server makes connection to Receiver’s mail server</a:t>
            </a:r>
          </a:p>
          <a:p>
            <a:pPr lvl="1">
              <a:defRPr/>
            </a:pPr>
            <a:r>
              <a:rPr lang="en-US" altLang="en-US" sz="2000" dirty="0">
                <a:solidFill>
                  <a:schemeClr val="tx1"/>
                </a:solidFill>
              </a:rPr>
              <a:t>IP address, </a:t>
            </a:r>
            <a:r>
              <a:rPr lang="en-US" altLang="en-US" sz="2000" dirty="0">
                <a:solidFill>
                  <a:srgbClr val="C00000"/>
                </a:solidFill>
              </a:rPr>
              <a:t>port 25</a:t>
            </a:r>
          </a:p>
          <a:p>
            <a:pPr marL="838200" lvl="1" indent="-381000">
              <a:buFont typeface="ZapfDingbats" pitchFamily="82" charset="2"/>
              <a:buChar char="r"/>
              <a:defRPr/>
            </a:pPr>
            <a:endParaRPr lang="en-US" altLang="en-US" sz="2000" dirty="0">
              <a:solidFill>
                <a:schemeClr val="tx1"/>
              </a:solidFill>
            </a:endParaRPr>
          </a:p>
          <a:p>
            <a:pPr marL="457200" indent="-457200">
              <a:buFont typeface="ZapfDingbats" pitchFamily="82" charset="2"/>
              <a:buAutoNum type="arabicPeriod" startAt="3"/>
              <a:defRPr/>
            </a:pPr>
            <a:r>
              <a:rPr lang="en-US" altLang="en-US" sz="2400" dirty="0">
                <a:solidFill>
                  <a:srgbClr val="C00000"/>
                </a:solidFill>
              </a:rPr>
              <a:t>SMTP </a:t>
            </a:r>
            <a:r>
              <a:rPr lang="en-US" altLang="en-US" sz="2400" dirty="0"/>
              <a:t>protocol</a:t>
            </a:r>
            <a:r>
              <a:rPr lang="en-US" altLang="en-US" sz="2400" dirty="0">
                <a:solidFill>
                  <a:srgbClr val="C00000"/>
                </a:solidFill>
              </a:rPr>
              <a:t>: client/server </a:t>
            </a:r>
            <a:r>
              <a:rPr lang="en-US" altLang="en-US" sz="2400" dirty="0"/>
              <a:t>protocol</a:t>
            </a:r>
          </a:p>
          <a:p>
            <a:pPr>
              <a:defRPr/>
            </a:pPr>
            <a:r>
              <a:rPr lang="en-US" altLang="en-US" sz="2400" dirty="0">
                <a:solidFill>
                  <a:schemeClr val="tx1"/>
                </a:solidFill>
              </a:rPr>
              <a:t>Used to </a:t>
            </a:r>
            <a:r>
              <a:rPr lang="en-US" altLang="en-US" sz="2400" dirty="0">
                <a:solidFill>
                  <a:srgbClr val="C00000"/>
                </a:solidFill>
              </a:rPr>
              <a:t>send</a:t>
            </a:r>
            <a:r>
              <a:rPr lang="en-US" altLang="en-US" sz="2400" dirty="0">
                <a:solidFill>
                  <a:schemeClr val="tx1"/>
                </a:solidFill>
              </a:rPr>
              <a:t> messages</a:t>
            </a:r>
          </a:p>
          <a:p>
            <a:pPr>
              <a:defRPr/>
            </a:pPr>
            <a:r>
              <a:rPr lang="en-US" altLang="en-US" sz="2400" dirty="0">
                <a:solidFill>
                  <a:schemeClr val="tx1"/>
                </a:solidFill>
              </a:rPr>
              <a:t>Client: sending user agent or sending mail server </a:t>
            </a:r>
          </a:p>
          <a:p>
            <a:pPr>
              <a:defRPr/>
            </a:pPr>
            <a:r>
              <a:rPr lang="en-US" altLang="en-US" sz="2400" dirty="0">
                <a:solidFill>
                  <a:schemeClr val="tx1"/>
                </a:solidFill>
              </a:rPr>
              <a:t>server: receiving mail server</a:t>
            </a:r>
          </a:p>
        </p:txBody>
      </p:sp>
      <p:sp>
        <p:nvSpPr>
          <p:cNvPr id="70661" name="Line 9">
            <a:extLst>
              <a:ext uri="{FF2B5EF4-FFF2-40B4-BE49-F238E27FC236}">
                <a16:creationId xmlns:a16="http://schemas.microsoft.com/office/drawing/2014/main" id="{909A2C06-F497-834E-8CD2-383DBB765CC0}"/>
              </a:ext>
            </a:extLst>
          </p:cNvPr>
          <p:cNvSpPr>
            <a:spLocks noChangeShapeType="1"/>
          </p:cNvSpPr>
          <p:nvPr/>
        </p:nvSpPr>
        <p:spPr bwMode="auto">
          <a:xfrm>
            <a:off x="7562850" y="2628901"/>
            <a:ext cx="1123950" cy="790575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grpSp>
        <p:nvGrpSpPr>
          <p:cNvPr id="70662" name="Group 10">
            <a:extLst>
              <a:ext uri="{FF2B5EF4-FFF2-40B4-BE49-F238E27FC236}">
                <a16:creationId xmlns:a16="http://schemas.microsoft.com/office/drawing/2014/main" id="{0F69A815-9EBA-AB4C-9CE0-EDFD5030A8FE}"/>
              </a:ext>
            </a:extLst>
          </p:cNvPr>
          <p:cNvGrpSpPr>
            <a:grpSpLocks/>
          </p:cNvGrpSpPr>
          <p:nvPr/>
        </p:nvGrpSpPr>
        <p:grpSpPr bwMode="auto">
          <a:xfrm>
            <a:off x="8955088" y="2555875"/>
            <a:ext cx="355600" cy="933450"/>
            <a:chOff x="4180" y="783"/>
            <a:chExt cx="150" cy="307"/>
          </a:xfrm>
        </p:grpSpPr>
        <p:sp>
          <p:nvSpPr>
            <p:cNvPr id="70772" name="AutoShape 11">
              <a:extLst>
                <a:ext uri="{FF2B5EF4-FFF2-40B4-BE49-F238E27FC236}">
                  <a16:creationId xmlns:a16="http://schemas.microsoft.com/office/drawing/2014/main" id="{F2818FD7-777E-2846-A996-7910A4A36A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0773" name="Rectangle 12">
              <a:extLst>
                <a:ext uri="{FF2B5EF4-FFF2-40B4-BE49-F238E27FC236}">
                  <a16:creationId xmlns:a16="http://schemas.microsoft.com/office/drawing/2014/main" id="{7F79B484-C38C-9040-AB3A-C07F655EC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0774" name="Rectangle 13">
              <a:extLst>
                <a:ext uri="{FF2B5EF4-FFF2-40B4-BE49-F238E27FC236}">
                  <a16:creationId xmlns:a16="http://schemas.microsoft.com/office/drawing/2014/main" id="{1BE3CFDB-BA51-974A-8C88-059FE6FE86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0775" name="AutoShape 14">
              <a:extLst>
                <a:ext uri="{FF2B5EF4-FFF2-40B4-BE49-F238E27FC236}">
                  <a16:creationId xmlns:a16="http://schemas.microsoft.com/office/drawing/2014/main" id="{C07C7B82-5D72-624F-88F5-41A32DBAC8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0776" name="Line 15">
              <a:extLst>
                <a:ext uri="{FF2B5EF4-FFF2-40B4-BE49-F238E27FC236}">
                  <a16:creationId xmlns:a16="http://schemas.microsoft.com/office/drawing/2014/main" id="{074974B3-BF33-1A4D-BE90-6E092383EE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70777" name="Line 16">
              <a:extLst>
                <a:ext uri="{FF2B5EF4-FFF2-40B4-BE49-F238E27FC236}">
                  <a16:creationId xmlns:a16="http://schemas.microsoft.com/office/drawing/2014/main" id="{C46B982C-3B56-E940-B168-5233E34E44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70778" name="Rectangle 17">
              <a:extLst>
                <a:ext uri="{FF2B5EF4-FFF2-40B4-BE49-F238E27FC236}">
                  <a16:creationId xmlns:a16="http://schemas.microsoft.com/office/drawing/2014/main" id="{5384F5B2-868D-254B-BE25-4DBF2D8D79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0779" name="Rectangle 18">
              <a:extLst>
                <a:ext uri="{FF2B5EF4-FFF2-40B4-BE49-F238E27FC236}">
                  <a16:creationId xmlns:a16="http://schemas.microsoft.com/office/drawing/2014/main" id="{82259687-1762-5944-9C8A-010AB84AD3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</p:grpSp>
      <p:grpSp>
        <p:nvGrpSpPr>
          <p:cNvPr id="70663" name="Group 19">
            <a:extLst>
              <a:ext uri="{FF2B5EF4-FFF2-40B4-BE49-F238E27FC236}">
                <a16:creationId xmlns:a16="http://schemas.microsoft.com/office/drawing/2014/main" id="{F5F58E93-344F-8C49-A39F-526E905EA3FC}"/>
              </a:ext>
            </a:extLst>
          </p:cNvPr>
          <p:cNvGrpSpPr>
            <a:grpSpLocks/>
          </p:cNvGrpSpPr>
          <p:nvPr/>
        </p:nvGrpSpPr>
        <p:grpSpPr bwMode="auto">
          <a:xfrm>
            <a:off x="8724901" y="3008314"/>
            <a:ext cx="809625" cy="1049337"/>
            <a:chOff x="4296" y="2627"/>
            <a:chExt cx="510" cy="661"/>
          </a:xfrm>
        </p:grpSpPr>
        <p:sp>
          <p:nvSpPr>
            <p:cNvPr id="70757" name="Rectangle 20">
              <a:extLst>
                <a:ext uri="{FF2B5EF4-FFF2-40B4-BE49-F238E27FC236}">
                  <a16:creationId xmlns:a16="http://schemas.microsoft.com/office/drawing/2014/main" id="{028215D1-D856-794B-A571-376DFE2CBB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6" y="2652"/>
              <a:ext cx="510" cy="636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0758" name="Text Box 21">
              <a:extLst>
                <a:ext uri="{FF2B5EF4-FFF2-40B4-BE49-F238E27FC236}">
                  <a16:creationId xmlns:a16="http://schemas.microsoft.com/office/drawing/2014/main" id="{9DFC6B85-71D0-A044-B255-1A84E5FE68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2" y="2627"/>
              <a:ext cx="47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Helvetica" pitchFamily="2" charset="0"/>
                </a:rPr>
                <a:t>mail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Helvetica" pitchFamily="2" charset="0"/>
                </a:rPr>
                <a:t>server</a:t>
              </a: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0759" name="Rectangle 22">
              <a:extLst>
                <a:ext uri="{FF2B5EF4-FFF2-40B4-BE49-F238E27FC236}">
                  <a16:creationId xmlns:a16="http://schemas.microsoft.com/office/drawing/2014/main" id="{1741D152-4823-2E4B-97CE-E071E5FAE0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3006"/>
              <a:ext cx="450" cy="120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0760" name="Line 23">
              <a:extLst>
                <a:ext uri="{FF2B5EF4-FFF2-40B4-BE49-F238E27FC236}">
                  <a16:creationId xmlns:a16="http://schemas.microsoft.com/office/drawing/2014/main" id="{11AD1589-84F9-B445-90F5-A0F7392B79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9" y="303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70761" name="Line 24">
              <a:extLst>
                <a:ext uri="{FF2B5EF4-FFF2-40B4-BE49-F238E27FC236}">
                  <a16:creationId xmlns:a16="http://schemas.microsoft.com/office/drawing/2014/main" id="{14D16F9B-CC7E-934C-A1A3-8C237BABAA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8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70762" name="Line 25">
              <a:extLst>
                <a:ext uri="{FF2B5EF4-FFF2-40B4-BE49-F238E27FC236}">
                  <a16:creationId xmlns:a16="http://schemas.microsoft.com/office/drawing/2014/main" id="{2C3D0A28-6D39-F142-9066-2310150BC9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33" y="3035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70763" name="Line 26">
              <a:extLst>
                <a:ext uri="{FF2B5EF4-FFF2-40B4-BE49-F238E27FC236}">
                  <a16:creationId xmlns:a16="http://schemas.microsoft.com/office/drawing/2014/main" id="{4728FFC9-52FB-C640-8890-0004BE797D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90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70764" name="Line 27">
              <a:extLst>
                <a:ext uri="{FF2B5EF4-FFF2-40B4-BE49-F238E27FC236}">
                  <a16:creationId xmlns:a16="http://schemas.microsoft.com/office/drawing/2014/main" id="{3B94A500-C73B-CA4A-A319-9434F34A2D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1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70765" name="Line 28">
              <a:extLst>
                <a:ext uri="{FF2B5EF4-FFF2-40B4-BE49-F238E27FC236}">
                  <a16:creationId xmlns:a16="http://schemas.microsoft.com/office/drawing/2014/main" id="{53E3E8A3-9DA9-3C46-91CE-F31E80EB52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7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70766" name="Line 29">
              <a:extLst>
                <a:ext uri="{FF2B5EF4-FFF2-40B4-BE49-F238E27FC236}">
                  <a16:creationId xmlns:a16="http://schemas.microsoft.com/office/drawing/2014/main" id="{112D32DF-901A-F046-856F-FF6A0FD6FE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22" y="303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70767" name="Rectangle 30">
              <a:extLst>
                <a:ext uri="{FF2B5EF4-FFF2-40B4-BE49-F238E27FC236}">
                  <a16:creationId xmlns:a16="http://schemas.microsoft.com/office/drawing/2014/main" id="{703F0E6F-6B54-4945-8450-4020289E2A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8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0768" name="Rectangle 31">
              <a:extLst>
                <a:ext uri="{FF2B5EF4-FFF2-40B4-BE49-F238E27FC236}">
                  <a16:creationId xmlns:a16="http://schemas.microsoft.com/office/drawing/2014/main" id="{C02C17E2-BA16-3542-B85F-111CB0F9AD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4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0769" name="Rectangle 32">
              <a:extLst>
                <a:ext uri="{FF2B5EF4-FFF2-40B4-BE49-F238E27FC236}">
                  <a16:creationId xmlns:a16="http://schemas.microsoft.com/office/drawing/2014/main" id="{D950054E-CFE1-F24F-B71E-26C395BB3A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0" y="3172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0770" name="Rectangle 33">
              <a:extLst>
                <a:ext uri="{FF2B5EF4-FFF2-40B4-BE49-F238E27FC236}">
                  <a16:creationId xmlns:a16="http://schemas.microsoft.com/office/drawing/2014/main" id="{B1B1BBAF-3AA2-874F-8359-EEAD93A0BE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7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0771" name="Rectangle 34">
              <a:extLst>
                <a:ext uri="{FF2B5EF4-FFF2-40B4-BE49-F238E27FC236}">
                  <a16:creationId xmlns:a16="http://schemas.microsoft.com/office/drawing/2014/main" id="{6423B620-7B93-5D49-BD05-966FDB507C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</p:grpSp>
      <p:grpSp>
        <p:nvGrpSpPr>
          <p:cNvPr id="70664" name="Group 35">
            <a:extLst>
              <a:ext uri="{FF2B5EF4-FFF2-40B4-BE49-F238E27FC236}">
                <a16:creationId xmlns:a16="http://schemas.microsoft.com/office/drawing/2014/main" id="{54F4DB6A-2C52-D741-B1ED-4324E3FAF95A}"/>
              </a:ext>
            </a:extLst>
          </p:cNvPr>
          <p:cNvGrpSpPr>
            <a:grpSpLocks/>
          </p:cNvGrpSpPr>
          <p:nvPr/>
        </p:nvGrpSpPr>
        <p:grpSpPr bwMode="auto">
          <a:xfrm>
            <a:off x="9437688" y="2146301"/>
            <a:ext cx="709612" cy="703263"/>
            <a:chOff x="4337" y="290"/>
            <a:chExt cx="447" cy="443"/>
          </a:xfrm>
        </p:grpSpPr>
        <p:graphicFrame>
          <p:nvGraphicFramePr>
            <p:cNvPr id="70753" name="Object 36">
              <a:extLst>
                <a:ext uri="{FF2B5EF4-FFF2-40B4-BE49-F238E27FC236}">
                  <a16:creationId xmlns:a16="http://schemas.microsoft.com/office/drawing/2014/main" id="{1C911791-B38F-DA44-8BFA-B3A563D329B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1959" name="Clip" r:id="rId3" imgW="17462500" imgH="14478000" progId="MS_ClipArt_Gallery.2">
                    <p:embed/>
                  </p:oleObj>
                </mc:Choice>
                <mc:Fallback>
                  <p:oleObj name="Clip" r:id="rId3" imgW="17462500" imgH="14478000" progId="MS_ClipArt_Gallery.2">
                    <p:embed/>
                    <p:pic>
                      <p:nvPicPr>
                        <p:cNvPr id="70753" name="Object 36">
                          <a:extLst>
                            <a:ext uri="{FF2B5EF4-FFF2-40B4-BE49-F238E27FC236}">
                              <a16:creationId xmlns:a16="http://schemas.microsoft.com/office/drawing/2014/main" id="{1C911791-B38F-DA44-8BFA-B3A563D329B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8" y="290"/>
                          <a:ext cx="392" cy="3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0754" name="Group 37">
              <a:extLst>
                <a:ext uri="{FF2B5EF4-FFF2-40B4-BE49-F238E27FC236}">
                  <a16:creationId xmlns:a16="http://schemas.microsoft.com/office/drawing/2014/main" id="{C9FB37A5-5C3D-1F48-AC27-C0A1D1BA22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70755" name="Rectangle 38">
                <a:extLst>
                  <a:ext uri="{FF2B5EF4-FFF2-40B4-BE49-F238E27FC236}">
                    <a16:creationId xmlns:a16="http://schemas.microsoft.com/office/drawing/2014/main" id="{BD50B7FF-29ED-E04D-A099-92F1987E97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756" name="Text Box 39">
                <a:extLst>
                  <a:ext uri="{FF2B5EF4-FFF2-40B4-BE49-F238E27FC236}">
                    <a16:creationId xmlns:a16="http://schemas.microsoft.com/office/drawing/2014/main" id="{5E057DC8-B938-B544-857D-6608E08FC5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agent</a:t>
                </a:r>
                <a:endParaRPr lang="en-US" altLang="en-US" sz="2400">
                  <a:latin typeface="Helvetica" pitchFamily="2" charset="0"/>
                </a:endParaRPr>
              </a:p>
            </p:txBody>
          </p:sp>
        </p:grpSp>
      </p:grpSp>
      <p:grpSp>
        <p:nvGrpSpPr>
          <p:cNvPr id="70665" name="Group 40">
            <a:extLst>
              <a:ext uri="{FF2B5EF4-FFF2-40B4-BE49-F238E27FC236}">
                <a16:creationId xmlns:a16="http://schemas.microsoft.com/office/drawing/2014/main" id="{3B9F74A4-8103-4844-98DF-6DE95091DD98}"/>
              </a:ext>
            </a:extLst>
          </p:cNvPr>
          <p:cNvGrpSpPr>
            <a:grpSpLocks/>
          </p:cNvGrpSpPr>
          <p:nvPr/>
        </p:nvGrpSpPr>
        <p:grpSpPr bwMode="auto">
          <a:xfrm>
            <a:off x="9666288" y="3155951"/>
            <a:ext cx="709612" cy="703263"/>
            <a:chOff x="4337" y="290"/>
            <a:chExt cx="447" cy="443"/>
          </a:xfrm>
        </p:grpSpPr>
        <p:graphicFrame>
          <p:nvGraphicFramePr>
            <p:cNvPr id="70749" name="Object 41">
              <a:extLst>
                <a:ext uri="{FF2B5EF4-FFF2-40B4-BE49-F238E27FC236}">
                  <a16:creationId xmlns:a16="http://schemas.microsoft.com/office/drawing/2014/main" id="{E751D24E-4387-DF46-A762-B648F066F2B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1960" name="Clip" r:id="rId5" imgW="17462500" imgH="14478000" progId="MS_ClipArt_Gallery.2">
                    <p:embed/>
                  </p:oleObj>
                </mc:Choice>
                <mc:Fallback>
                  <p:oleObj name="Clip" r:id="rId5" imgW="17462500" imgH="14478000" progId="MS_ClipArt_Gallery.2">
                    <p:embed/>
                    <p:pic>
                      <p:nvPicPr>
                        <p:cNvPr id="70749" name="Object 41">
                          <a:extLst>
                            <a:ext uri="{FF2B5EF4-FFF2-40B4-BE49-F238E27FC236}">
                              <a16:creationId xmlns:a16="http://schemas.microsoft.com/office/drawing/2014/main" id="{E751D24E-4387-DF46-A762-B648F066F2B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8" y="290"/>
                          <a:ext cx="392" cy="3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0750" name="Group 42">
              <a:extLst>
                <a:ext uri="{FF2B5EF4-FFF2-40B4-BE49-F238E27FC236}">
                  <a16:creationId xmlns:a16="http://schemas.microsoft.com/office/drawing/2014/main" id="{1A6098B2-22F5-5D41-A7EF-5E15F14814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70751" name="Rectangle 43">
                <a:extLst>
                  <a:ext uri="{FF2B5EF4-FFF2-40B4-BE49-F238E27FC236}">
                    <a16:creationId xmlns:a16="http://schemas.microsoft.com/office/drawing/2014/main" id="{75122051-B418-0048-BDDB-6AB7B4650D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752" name="Text Box 44">
                <a:extLst>
                  <a:ext uri="{FF2B5EF4-FFF2-40B4-BE49-F238E27FC236}">
                    <a16:creationId xmlns:a16="http://schemas.microsoft.com/office/drawing/2014/main" id="{23D79F8E-F2FC-6C40-A428-CD3BB9F3E1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agent</a:t>
                </a:r>
                <a:endParaRPr lang="en-US" altLang="en-US" sz="2400">
                  <a:latin typeface="Helvetica" pitchFamily="2" charset="0"/>
                </a:endParaRPr>
              </a:p>
            </p:txBody>
          </p:sp>
        </p:grpSp>
      </p:grpSp>
      <p:grpSp>
        <p:nvGrpSpPr>
          <p:cNvPr id="70666" name="Group 45">
            <a:extLst>
              <a:ext uri="{FF2B5EF4-FFF2-40B4-BE49-F238E27FC236}">
                <a16:creationId xmlns:a16="http://schemas.microsoft.com/office/drawing/2014/main" id="{59BD7852-B1BA-FE42-AF83-D79E4A2885DB}"/>
              </a:ext>
            </a:extLst>
          </p:cNvPr>
          <p:cNvGrpSpPr>
            <a:grpSpLocks/>
          </p:cNvGrpSpPr>
          <p:nvPr/>
        </p:nvGrpSpPr>
        <p:grpSpPr bwMode="auto">
          <a:xfrm>
            <a:off x="9437688" y="4203701"/>
            <a:ext cx="709612" cy="703263"/>
            <a:chOff x="4337" y="290"/>
            <a:chExt cx="447" cy="443"/>
          </a:xfrm>
        </p:grpSpPr>
        <p:graphicFrame>
          <p:nvGraphicFramePr>
            <p:cNvPr id="70745" name="Object 46">
              <a:extLst>
                <a:ext uri="{FF2B5EF4-FFF2-40B4-BE49-F238E27FC236}">
                  <a16:creationId xmlns:a16="http://schemas.microsoft.com/office/drawing/2014/main" id="{F5D25A7D-91AD-9845-9C72-54D29035676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1961" name="Clip" r:id="rId6" imgW="17462500" imgH="14478000" progId="MS_ClipArt_Gallery.2">
                    <p:embed/>
                  </p:oleObj>
                </mc:Choice>
                <mc:Fallback>
                  <p:oleObj name="Clip" r:id="rId6" imgW="17462500" imgH="14478000" progId="MS_ClipArt_Gallery.2">
                    <p:embed/>
                    <p:pic>
                      <p:nvPicPr>
                        <p:cNvPr id="70745" name="Object 46">
                          <a:extLst>
                            <a:ext uri="{FF2B5EF4-FFF2-40B4-BE49-F238E27FC236}">
                              <a16:creationId xmlns:a16="http://schemas.microsoft.com/office/drawing/2014/main" id="{F5D25A7D-91AD-9845-9C72-54D29035676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8" y="290"/>
                          <a:ext cx="392" cy="3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0746" name="Group 47">
              <a:extLst>
                <a:ext uri="{FF2B5EF4-FFF2-40B4-BE49-F238E27FC236}">
                  <a16:creationId xmlns:a16="http://schemas.microsoft.com/office/drawing/2014/main" id="{FF220CD0-273C-0642-8EBF-24653708BF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70747" name="Rectangle 48">
                <a:extLst>
                  <a:ext uri="{FF2B5EF4-FFF2-40B4-BE49-F238E27FC236}">
                    <a16:creationId xmlns:a16="http://schemas.microsoft.com/office/drawing/2014/main" id="{1DA1E5DF-66C5-134B-AB92-74178E0EBF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748" name="Text Box 49">
                <a:extLst>
                  <a:ext uri="{FF2B5EF4-FFF2-40B4-BE49-F238E27FC236}">
                    <a16:creationId xmlns:a16="http://schemas.microsoft.com/office/drawing/2014/main" id="{C840296E-990D-D142-8C55-69DF379ACA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agent</a:t>
                </a:r>
                <a:endParaRPr lang="en-US" altLang="en-US" sz="2400">
                  <a:latin typeface="Helvetica" pitchFamily="2" charset="0"/>
                </a:endParaRPr>
              </a:p>
            </p:txBody>
          </p:sp>
        </p:grpSp>
      </p:grpSp>
      <p:grpSp>
        <p:nvGrpSpPr>
          <p:cNvPr id="70667" name="Group 50">
            <a:extLst>
              <a:ext uri="{FF2B5EF4-FFF2-40B4-BE49-F238E27FC236}">
                <a16:creationId xmlns:a16="http://schemas.microsoft.com/office/drawing/2014/main" id="{D5CA9BCF-160C-0744-9E88-9BC8516572AF}"/>
              </a:ext>
            </a:extLst>
          </p:cNvPr>
          <p:cNvGrpSpPr>
            <a:grpSpLocks/>
          </p:cNvGrpSpPr>
          <p:nvPr/>
        </p:nvGrpSpPr>
        <p:grpSpPr bwMode="auto">
          <a:xfrm>
            <a:off x="6724651" y="3965576"/>
            <a:ext cx="809625" cy="1501775"/>
            <a:chOff x="3492" y="2522"/>
            <a:chExt cx="510" cy="946"/>
          </a:xfrm>
        </p:grpSpPr>
        <p:grpSp>
          <p:nvGrpSpPr>
            <p:cNvPr id="70720" name="Group 51">
              <a:extLst>
                <a:ext uri="{FF2B5EF4-FFF2-40B4-BE49-F238E27FC236}">
                  <a16:creationId xmlns:a16="http://schemas.microsoft.com/office/drawing/2014/main" id="{C8FFBC06-8EED-1C41-95A5-B51760FCD8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31" y="2522"/>
              <a:ext cx="224" cy="588"/>
              <a:chOff x="4180" y="783"/>
              <a:chExt cx="150" cy="307"/>
            </a:xfrm>
          </p:grpSpPr>
          <p:sp>
            <p:nvSpPr>
              <p:cNvPr id="70737" name="AutoShape 52">
                <a:extLst>
                  <a:ext uri="{FF2B5EF4-FFF2-40B4-BE49-F238E27FC236}">
                    <a16:creationId xmlns:a16="http://schemas.microsoft.com/office/drawing/2014/main" id="{B31299C8-56CE-9E4C-94C2-B819F4082F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738" name="Rectangle 53">
                <a:extLst>
                  <a:ext uri="{FF2B5EF4-FFF2-40B4-BE49-F238E27FC236}">
                    <a16:creationId xmlns:a16="http://schemas.microsoft.com/office/drawing/2014/main" id="{D67373EC-83A3-6A43-ADA5-ECA4470742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739" name="Rectangle 54">
                <a:extLst>
                  <a:ext uri="{FF2B5EF4-FFF2-40B4-BE49-F238E27FC236}">
                    <a16:creationId xmlns:a16="http://schemas.microsoft.com/office/drawing/2014/main" id="{0EF16C35-8A53-774E-9D72-A86C442161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740" name="AutoShape 55">
                <a:extLst>
                  <a:ext uri="{FF2B5EF4-FFF2-40B4-BE49-F238E27FC236}">
                    <a16:creationId xmlns:a16="http://schemas.microsoft.com/office/drawing/2014/main" id="{18B04FCF-6A3A-6649-9969-381810FAB5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741" name="Line 56">
                <a:extLst>
                  <a:ext uri="{FF2B5EF4-FFF2-40B4-BE49-F238E27FC236}">
                    <a16:creationId xmlns:a16="http://schemas.microsoft.com/office/drawing/2014/main" id="{EB17BC31-343F-8842-9891-F48B22A08A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0742" name="Line 57">
                <a:extLst>
                  <a:ext uri="{FF2B5EF4-FFF2-40B4-BE49-F238E27FC236}">
                    <a16:creationId xmlns:a16="http://schemas.microsoft.com/office/drawing/2014/main" id="{B7F32F59-DDBF-BB4D-A80A-39FA6CA918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0743" name="Rectangle 58">
                <a:extLst>
                  <a:ext uri="{FF2B5EF4-FFF2-40B4-BE49-F238E27FC236}">
                    <a16:creationId xmlns:a16="http://schemas.microsoft.com/office/drawing/2014/main" id="{E4E2C33E-FD9B-C44F-B1D2-A5B0DA220E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744" name="Rectangle 59">
                <a:extLst>
                  <a:ext uri="{FF2B5EF4-FFF2-40B4-BE49-F238E27FC236}">
                    <a16:creationId xmlns:a16="http://schemas.microsoft.com/office/drawing/2014/main" id="{193683B0-1FC6-5C40-868B-BB127B2447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</p:grpSp>
        <p:grpSp>
          <p:nvGrpSpPr>
            <p:cNvPr id="70721" name="Group 60">
              <a:extLst>
                <a:ext uri="{FF2B5EF4-FFF2-40B4-BE49-F238E27FC236}">
                  <a16:creationId xmlns:a16="http://schemas.microsoft.com/office/drawing/2014/main" id="{E996562C-EEA7-BE46-8F2A-D78084D436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92" y="2807"/>
              <a:ext cx="510" cy="661"/>
              <a:chOff x="4296" y="2627"/>
              <a:chExt cx="510" cy="661"/>
            </a:xfrm>
          </p:grpSpPr>
          <p:sp>
            <p:nvSpPr>
              <p:cNvPr id="70722" name="Rectangle 61">
                <a:extLst>
                  <a:ext uri="{FF2B5EF4-FFF2-40B4-BE49-F238E27FC236}">
                    <a16:creationId xmlns:a16="http://schemas.microsoft.com/office/drawing/2014/main" id="{6ECB8BDB-E2CB-5947-9633-7450B8EAA7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96" y="2652"/>
                <a:ext cx="510" cy="636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723" name="Text Box 62">
                <a:extLst>
                  <a:ext uri="{FF2B5EF4-FFF2-40B4-BE49-F238E27FC236}">
                    <a16:creationId xmlns:a16="http://schemas.microsoft.com/office/drawing/2014/main" id="{F23D8E82-59A3-8440-93C7-9D03A4B34E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02" y="2627"/>
                <a:ext cx="476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mail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server</a:t>
                </a: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724" name="Rectangle 63">
                <a:extLst>
                  <a:ext uri="{FF2B5EF4-FFF2-40B4-BE49-F238E27FC236}">
                    <a16:creationId xmlns:a16="http://schemas.microsoft.com/office/drawing/2014/main" id="{30205E6E-23D8-3647-B1C2-72BF851687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3006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725" name="Line 64">
                <a:extLst>
                  <a:ext uri="{FF2B5EF4-FFF2-40B4-BE49-F238E27FC236}">
                    <a16:creationId xmlns:a16="http://schemas.microsoft.com/office/drawing/2014/main" id="{C68CEE17-C9D5-7C47-BF4B-7D4AFB828D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9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0726" name="Line 65">
                <a:extLst>
                  <a:ext uri="{FF2B5EF4-FFF2-40B4-BE49-F238E27FC236}">
                    <a16:creationId xmlns:a16="http://schemas.microsoft.com/office/drawing/2014/main" id="{9EF0AA21-3A94-2A4D-9503-12451DCCE1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78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0727" name="Line 66">
                <a:extLst>
                  <a:ext uri="{FF2B5EF4-FFF2-40B4-BE49-F238E27FC236}">
                    <a16:creationId xmlns:a16="http://schemas.microsoft.com/office/drawing/2014/main" id="{86207403-1762-CC45-8590-0E211A889D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33" y="3035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0728" name="Line 67">
                <a:extLst>
                  <a:ext uri="{FF2B5EF4-FFF2-40B4-BE49-F238E27FC236}">
                    <a16:creationId xmlns:a16="http://schemas.microsoft.com/office/drawing/2014/main" id="{F9991AD0-8ABD-5C4A-90D0-A7CED039B3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90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0729" name="Line 68">
                <a:extLst>
                  <a:ext uri="{FF2B5EF4-FFF2-40B4-BE49-F238E27FC236}">
                    <a16:creationId xmlns:a16="http://schemas.microsoft.com/office/drawing/2014/main" id="{032120C1-7D96-934A-AD1F-E4FEDAEE4B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0730" name="Line 69">
                <a:extLst>
                  <a:ext uri="{FF2B5EF4-FFF2-40B4-BE49-F238E27FC236}">
                    <a16:creationId xmlns:a16="http://schemas.microsoft.com/office/drawing/2014/main" id="{C6646C0C-E994-4348-B7AC-1C2D21DC84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7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0731" name="Line 70">
                <a:extLst>
                  <a:ext uri="{FF2B5EF4-FFF2-40B4-BE49-F238E27FC236}">
                    <a16:creationId xmlns:a16="http://schemas.microsoft.com/office/drawing/2014/main" id="{A7209CE8-F7E1-9B4B-92D8-6F1B2DED69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22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0732" name="Rectangle 71">
                <a:extLst>
                  <a:ext uri="{FF2B5EF4-FFF2-40B4-BE49-F238E27FC236}">
                    <a16:creationId xmlns:a16="http://schemas.microsoft.com/office/drawing/2014/main" id="{6030CDEF-AE29-294C-9906-30A1D3088A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8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733" name="Rectangle 72">
                <a:extLst>
                  <a:ext uri="{FF2B5EF4-FFF2-40B4-BE49-F238E27FC236}">
                    <a16:creationId xmlns:a16="http://schemas.microsoft.com/office/drawing/2014/main" id="{7344F438-90D0-BF45-A844-DCD073914F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4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734" name="Rectangle 73">
                <a:extLst>
                  <a:ext uri="{FF2B5EF4-FFF2-40B4-BE49-F238E27FC236}">
                    <a16:creationId xmlns:a16="http://schemas.microsoft.com/office/drawing/2014/main" id="{B340F513-F8E0-884F-BE8E-C6B9BF91D9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0" y="3172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735" name="Rectangle 74">
                <a:extLst>
                  <a:ext uri="{FF2B5EF4-FFF2-40B4-BE49-F238E27FC236}">
                    <a16:creationId xmlns:a16="http://schemas.microsoft.com/office/drawing/2014/main" id="{655D5271-BD1D-E140-A6F6-60C76D10E0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7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736" name="Rectangle 75">
                <a:extLst>
                  <a:ext uri="{FF2B5EF4-FFF2-40B4-BE49-F238E27FC236}">
                    <a16:creationId xmlns:a16="http://schemas.microsoft.com/office/drawing/2014/main" id="{34B4585D-5781-094B-8BBE-94ADE16AA6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</p:grpSp>
      </p:grpSp>
      <p:grpSp>
        <p:nvGrpSpPr>
          <p:cNvPr id="70668" name="Group 76">
            <a:extLst>
              <a:ext uri="{FF2B5EF4-FFF2-40B4-BE49-F238E27FC236}">
                <a16:creationId xmlns:a16="http://schemas.microsoft.com/office/drawing/2014/main" id="{39E6F9BA-C6B1-814B-A5D6-DF64792B743F}"/>
              </a:ext>
            </a:extLst>
          </p:cNvPr>
          <p:cNvGrpSpPr>
            <a:grpSpLocks/>
          </p:cNvGrpSpPr>
          <p:nvPr/>
        </p:nvGrpSpPr>
        <p:grpSpPr bwMode="auto">
          <a:xfrm>
            <a:off x="7666038" y="5070476"/>
            <a:ext cx="709612" cy="703263"/>
            <a:chOff x="4337" y="290"/>
            <a:chExt cx="447" cy="443"/>
          </a:xfrm>
        </p:grpSpPr>
        <p:graphicFrame>
          <p:nvGraphicFramePr>
            <p:cNvPr id="70716" name="Object 77">
              <a:extLst>
                <a:ext uri="{FF2B5EF4-FFF2-40B4-BE49-F238E27FC236}">
                  <a16:creationId xmlns:a16="http://schemas.microsoft.com/office/drawing/2014/main" id="{E947CC0E-D98C-664B-B922-12C08671961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1962" name="Clip" r:id="rId7" imgW="17462500" imgH="14478000" progId="MS_ClipArt_Gallery.2">
                    <p:embed/>
                  </p:oleObj>
                </mc:Choice>
                <mc:Fallback>
                  <p:oleObj name="Clip" r:id="rId7" imgW="17462500" imgH="14478000" progId="MS_ClipArt_Gallery.2">
                    <p:embed/>
                    <p:pic>
                      <p:nvPicPr>
                        <p:cNvPr id="70716" name="Object 77">
                          <a:extLst>
                            <a:ext uri="{FF2B5EF4-FFF2-40B4-BE49-F238E27FC236}">
                              <a16:creationId xmlns:a16="http://schemas.microsoft.com/office/drawing/2014/main" id="{E947CC0E-D98C-664B-B922-12C08671961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8" y="290"/>
                          <a:ext cx="392" cy="3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0717" name="Group 78">
              <a:extLst>
                <a:ext uri="{FF2B5EF4-FFF2-40B4-BE49-F238E27FC236}">
                  <a16:creationId xmlns:a16="http://schemas.microsoft.com/office/drawing/2014/main" id="{CED609AC-AB06-794F-9899-52AB9474A0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70718" name="Rectangle 79">
                <a:extLst>
                  <a:ext uri="{FF2B5EF4-FFF2-40B4-BE49-F238E27FC236}">
                    <a16:creationId xmlns:a16="http://schemas.microsoft.com/office/drawing/2014/main" id="{E468230C-FC35-B04E-8CB7-0C990DD04C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719" name="Text Box 80">
                <a:extLst>
                  <a:ext uri="{FF2B5EF4-FFF2-40B4-BE49-F238E27FC236}">
                    <a16:creationId xmlns:a16="http://schemas.microsoft.com/office/drawing/2014/main" id="{A06C8885-2A22-D54A-8577-E53817C105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agent</a:t>
                </a:r>
                <a:endParaRPr lang="en-US" altLang="en-US" sz="2400">
                  <a:latin typeface="Helvetica" pitchFamily="2" charset="0"/>
                </a:endParaRPr>
              </a:p>
            </p:txBody>
          </p:sp>
        </p:grpSp>
      </p:grpSp>
      <p:grpSp>
        <p:nvGrpSpPr>
          <p:cNvPr id="70669" name="Group 81">
            <a:extLst>
              <a:ext uri="{FF2B5EF4-FFF2-40B4-BE49-F238E27FC236}">
                <a16:creationId xmlns:a16="http://schemas.microsoft.com/office/drawing/2014/main" id="{3ED4A410-EB41-5B41-81B3-BDC0A618D6E1}"/>
              </a:ext>
            </a:extLst>
          </p:cNvPr>
          <p:cNvGrpSpPr>
            <a:grpSpLocks/>
          </p:cNvGrpSpPr>
          <p:nvPr/>
        </p:nvGrpSpPr>
        <p:grpSpPr bwMode="auto">
          <a:xfrm>
            <a:off x="6827838" y="5575301"/>
            <a:ext cx="709612" cy="703263"/>
            <a:chOff x="4337" y="290"/>
            <a:chExt cx="447" cy="443"/>
          </a:xfrm>
        </p:grpSpPr>
        <p:graphicFrame>
          <p:nvGraphicFramePr>
            <p:cNvPr id="70712" name="Object 82">
              <a:extLst>
                <a:ext uri="{FF2B5EF4-FFF2-40B4-BE49-F238E27FC236}">
                  <a16:creationId xmlns:a16="http://schemas.microsoft.com/office/drawing/2014/main" id="{7A2E651C-CA5F-6B40-BFFB-B57529EB625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1963" name="Clip" r:id="rId8" imgW="17462500" imgH="14478000" progId="MS_ClipArt_Gallery.2">
                    <p:embed/>
                  </p:oleObj>
                </mc:Choice>
                <mc:Fallback>
                  <p:oleObj name="Clip" r:id="rId8" imgW="17462500" imgH="14478000" progId="MS_ClipArt_Gallery.2">
                    <p:embed/>
                    <p:pic>
                      <p:nvPicPr>
                        <p:cNvPr id="70712" name="Object 82">
                          <a:extLst>
                            <a:ext uri="{FF2B5EF4-FFF2-40B4-BE49-F238E27FC236}">
                              <a16:creationId xmlns:a16="http://schemas.microsoft.com/office/drawing/2014/main" id="{7A2E651C-CA5F-6B40-BFFB-B57529EB625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8" y="290"/>
                          <a:ext cx="392" cy="3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0713" name="Group 83">
              <a:extLst>
                <a:ext uri="{FF2B5EF4-FFF2-40B4-BE49-F238E27FC236}">
                  <a16:creationId xmlns:a16="http://schemas.microsoft.com/office/drawing/2014/main" id="{B9EB4A44-732C-294E-8D03-ADCCD593E7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70714" name="Rectangle 84">
                <a:extLst>
                  <a:ext uri="{FF2B5EF4-FFF2-40B4-BE49-F238E27FC236}">
                    <a16:creationId xmlns:a16="http://schemas.microsoft.com/office/drawing/2014/main" id="{410DB158-C93F-7B4C-89C9-041F275BC1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715" name="Text Box 85">
                <a:extLst>
                  <a:ext uri="{FF2B5EF4-FFF2-40B4-BE49-F238E27FC236}">
                    <a16:creationId xmlns:a16="http://schemas.microsoft.com/office/drawing/2014/main" id="{71FBCDA8-7E28-9047-964D-E77AA3C48A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agent</a:t>
                </a:r>
                <a:endParaRPr lang="en-US" altLang="en-US" sz="2400">
                  <a:latin typeface="Helvetica" pitchFamily="2" charset="0"/>
                </a:endParaRPr>
              </a:p>
            </p:txBody>
          </p:sp>
        </p:grpSp>
      </p:grpSp>
      <p:grpSp>
        <p:nvGrpSpPr>
          <p:cNvPr id="70670" name="Group 86">
            <a:extLst>
              <a:ext uri="{FF2B5EF4-FFF2-40B4-BE49-F238E27FC236}">
                <a16:creationId xmlns:a16="http://schemas.microsoft.com/office/drawing/2014/main" id="{70D83A9A-3571-EC4A-8111-40E750B613CC}"/>
              </a:ext>
            </a:extLst>
          </p:cNvPr>
          <p:cNvGrpSpPr>
            <a:grpSpLocks/>
          </p:cNvGrpSpPr>
          <p:nvPr/>
        </p:nvGrpSpPr>
        <p:grpSpPr bwMode="auto">
          <a:xfrm>
            <a:off x="6724651" y="1708151"/>
            <a:ext cx="809625" cy="1501775"/>
            <a:chOff x="3492" y="2522"/>
            <a:chExt cx="510" cy="946"/>
          </a:xfrm>
        </p:grpSpPr>
        <p:grpSp>
          <p:nvGrpSpPr>
            <p:cNvPr id="70687" name="Group 87">
              <a:extLst>
                <a:ext uri="{FF2B5EF4-FFF2-40B4-BE49-F238E27FC236}">
                  <a16:creationId xmlns:a16="http://schemas.microsoft.com/office/drawing/2014/main" id="{B3D42835-E252-E848-9331-1B840A0B3A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31" y="2522"/>
              <a:ext cx="224" cy="588"/>
              <a:chOff x="4180" y="783"/>
              <a:chExt cx="150" cy="307"/>
            </a:xfrm>
          </p:grpSpPr>
          <p:sp>
            <p:nvSpPr>
              <p:cNvPr id="70704" name="AutoShape 88">
                <a:extLst>
                  <a:ext uri="{FF2B5EF4-FFF2-40B4-BE49-F238E27FC236}">
                    <a16:creationId xmlns:a16="http://schemas.microsoft.com/office/drawing/2014/main" id="{ACF520B8-5206-2641-A64A-EEE37D5593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705" name="Rectangle 89">
                <a:extLst>
                  <a:ext uri="{FF2B5EF4-FFF2-40B4-BE49-F238E27FC236}">
                    <a16:creationId xmlns:a16="http://schemas.microsoft.com/office/drawing/2014/main" id="{C8472C50-0B9B-8348-B61D-DFE50480EC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706" name="Rectangle 90">
                <a:extLst>
                  <a:ext uri="{FF2B5EF4-FFF2-40B4-BE49-F238E27FC236}">
                    <a16:creationId xmlns:a16="http://schemas.microsoft.com/office/drawing/2014/main" id="{29249B5B-70F0-CB48-923B-773B87E616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707" name="AutoShape 91">
                <a:extLst>
                  <a:ext uri="{FF2B5EF4-FFF2-40B4-BE49-F238E27FC236}">
                    <a16:creationId xmlns:a16="http://schemas.microsoft.com/office/drawing/2014/main" id="{BA8FA693-CD5A-4442-B3D9-E84773988A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708" name="Line 92">
                <a:extLst>
                  <a:ext uri="{FF2B5EF4-FFF2-40B4-BE49-F238E27FC236}">
                    <a16:creationId xmlns:a16="http://schemas.microsoft.com/office/drawing/2014/main" id="{55118E0A-6510-1B4D-838D-E482CF3EA1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0709" name="Line 93">
                <a:extLst>
                  <a:ext uri="{FF2B5EF4-FFF2-40B4-BE49-F238E27FC236}">
                    <a16:creationId xmlns:a16="http://schemas.microsoft.com/office/drawing/2014/main" id="{0699A917-C92D-744F-9500-CE83CBF7F4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0710" name="Rectangle 94">
                <a:extLst>
                  <a:ext uri="{FF2B5EF4-FFF2-40B4-BE49-F238E27FC236}">
                    <a16:creationId xmlns:a16="http://schemas.microsoft.com/office/drawing/2014/main" id="{130E522D-07B8-3B4E-BE6F-F677348537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711" name="Rectangle 95">
                <a:extLst>
                  <a:ext uri="{FF2B5EF4-FFF2-40B4-BE49-F238E27FC236}">
                    <a16:creationId xmlns:a16="http://schemas.microsoft.com/office/drawing/2014/main" id="{363CCACE-F7DA-604D-B0FC-007EBB6F97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</p:grpSp>
        <p:grpSp>
          <p:nvGrpSpPr>
            <p:cNvPr id="70688" name="Group 96">
              <a:extLst>
                <a:ext uri="{FF2B5EF4-FFF2-40B4-BE49-F238E27FC236}">
                  <a16:creationId xmlns:a16="http://schemas.microsoft.com/office/drawing/2014/main" id="{337F8492-64A9-7D4E-98A3-4E6FDA3A30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92" y="2807"/>
              <a:ext cx="510" cy="661"/>
              <a:chOff x="4296" y="2627"/>
              <a:chExt cx="510" cy="661"/>
            </a:xfrm>
          </p:grpSpPr>
          <p:sp>
            <p:nvSpPr>
              <p:cNvPr id="70689" name="Rectangle 97">
                <a:extLst>
                  <a:ext uri="{FF2B5EF4-FFF2-40B4-BE49-F238E27FC236}">
                    <a16:creationId xmlns:a16="http://schemas.microsoft.com/office/drawing/2014/main" id="{1DB49E02-0981-F842-891A-156CC5DA34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96" y="2652"/>
                <a:ext cx="510" cy="636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690" name="Text Box 98">
                <a:extLst>
                  <a:ext uri="{FF2B5EF4-FFF2-40B4-BE49-F238E27FC236}">
                    <a16:creationId xmlns:a16="http://schemas.microsoft.com/office/drawing/2014/main" id="{ED47B78F-C804-9B40-BE61-FF422EF581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02" y="2627"/>
                <a:ext cx="476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mail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server</a:t>
                </a: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691" name="Rectangle 99">
                <a:extLst>
                  <a:ext uri="{FF2B5EF4-FFF2-40B4-BE49-F238E27FC236}">
                    <a16:creationId xmlns:a16="http://schemas.microsoft.com/office/drawing/2014/main" id="{A6D65D51-CB31-6743-A90E-A99B66E92A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3006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692" name="Line 100">
                <a:extLst>
                  <a:ext uri="{FF2B5EF4-FFF2-40B4-BE49-F238E27FC236}">
                    <a16:creationId xmlns:a16="http://schemas.microsoft.com/office/drawing/2014/main" id="{5AB13576-EA42-AD4E-8DA0-F8699EF47A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9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0693" name="Line 101">
                <a:extLst>
                  <a:ext uri="{FF2B5EF4-FFF2-40B4-BE49-F238E27FC236}">
                    <a16:creationId xmlns:a16="http://schemas.microsoft.com/office/drawing/2014/main" id="{5B56D456-8470-A941-877D-E14069BB50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78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0694" name="Line 102">
                <a:extLst>
                  <a:ext uri="{FF2B5EF4-FFF2-40B4-BE49-F238E27FC236}">
                    <a16:creationId xmlns:a16="http://schemas.microsoft.com/office/drawing/2014/main" id="{DE915B43-BE12-6244-88EB-D5636C1472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33" y="3035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0695" name="Line 103">
                <a:extLst>
                  <a:ext uri="{FF2B5EF4-FFF2-40B4-BE49-F238E27FC236}">
                    <a16:creationId xmlns:a16="http://schemas.microsoft.com/office/drawing/2014/main" id="{7AC440B0-B637-D143-A953-0DA481A9AD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90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0696" name="Line 104">
                <a:extLst>
                  <a:ext uri="{FF2B5EF4-FFF2-40B4-BE49-F238E27FC236}">
                    <a16:creationId xmlns:a16="http://schemas.microsoft.com/office/drawing/2014/main" id="{E5555AA0-ECEC-0C43-887C-7A46630F65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0697" name="Line 105">
                <a:extLst>
                  <a:ext uri="{FF2B5EF4-FFF2-40B4-BE49-F238E27FC236}">
                    <a16:creationId xmlns:a16="http://schemas.microsoft.com/office/drawing/2014/main" id="{261D7600-A053-7A40-BC7C-60A426D11C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7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0698" name="Line 106">
                <a:extLst>
                  <a:ext uri="{FF2B5EF4-FFF2-40B4-BE49-F238E27FC236}">
                    <a16:creationId xmlns:a16="http://schemas.microsoft.com/office/drawing/2014/main" id="{52DC18CC-720E-2A42-AFB4-B498D80299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22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0699" name="Rectangle 107">
                <a:extLst>
                  <a:ext uri="{FF2B5EF4-FFF2-40B4-BE49-F238E27FC236}">
                    <a16:creationId xmlns:a16="http://schemas.microsoft.com/office/drawing/2014/main" id="{50EFC3B9-78D7-3348-82CC-6743691163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8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700" name="Rectangle 108">
                <a:extLst>
                  <a:ext uri="{FF2B5EF4-FFF2-40B4-BE49-F238E27FC236}">
                    <a16:creationId xmlns:a16="http://schemas.microsoft.com/office/drawing/2014/main" id="{F48B7CF0-8F9F-624D-B58C-56E6601FEE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4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701" name="Rectangle 109">
                <a:extLst>
                  <a:ext uri="{FF2B5EF4-FFF2-40B4-BE49-F238E27FC236}">
                    <a16:creationId xmlns:a16="http://schemas.microsoft.com/office/drawing/2014/main" id="{0EA07359-CF6E-A34D-90E8-EA9B6E7BE9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0" y="3172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702" name="Rectangle 110">
                <a:extLst>
                  <a:ext uri="{FF2B5EF4-FFF2-40B4-BE49-F238E27FC236}">
                    <a16:creationId xmlns:a16="http://schemas.microsoft.com/office/drawing/2014/main" id="{4DA9EA92-7AAC-AC41-B5DC-3608271DB0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7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703" name="Rectangle 111">
                <a:extLst>
                  <a:ext uri="{FF2B5EF4-FFF2-40B4-BE49-F238E27FC236}">
                    <a16:creationId xmlns:a16="http://schemas.microsoft.com/office/drawing/2014/main" id="{3ECCC62A-D73A-C84E-8DAA-77AED98B4D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</p:grpSp>
      </p:grpSp>
      <p:grpSp>
        <p:nvGrpSpPr>
          <p:cNvPr id="70671" name="Group 112">
            <a:extLst>
              <a:ext uri="{FF2B5EF4-FFF2-40B4-BE49-F238E27FC236}">
                <a16:creationId xmlns:a16="http://schemas.microsoft.com/office/drawing/2014/main" id="{9F6D46B0-B422-C94E-A211-F55105218D56}"/>
              </a:ext>
            </a:extLst>
          </p:cNvPr>
          <p:cNvGrpSpPr>
            <a:grpSpLocks/>
          </p:cNvGrpSpPr>
          <p:nvPr/>
        </p:nvGrpSpPr>
        <p:grpSpPr bwMode="auto">
          <a:xfrm>
            <a:off x="7456488" y="1450976"/>
            <a:ext cx="709612" cy="703263"/>
            <a:chOff x="4337" y="290"/>
            <a:chExt cx="447" cy="443"/>
          </a:xfrm>
        </p:grpSpPr>
        <p:graphicFrame>
          <p:nvGraphicFramePr>
            <p:cNvPr id="70683" name="Object 113">
              <a:extLst>
                <a:ext uri="{FF2B5EF4-FFF2-40B4-BE49-F238E27FC236}">
                  <a16:creationId xmlns:a16="http://schemas.microsoft.com/office/drawing/2014/main" id="{F3B1DB6F-0446-4240-B55A-1FFB7B564EC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1964" name="Clip" r:id="rId9" imgW="17462500" imgH="14478000" progId="MS_ClipArt_Gallery.2">
                    <p:embed/>
                  </p:oleObj>
                </mc:Choice>
                <mc:Fallback>
                  <p:oleObj name="Clip" r:id="rId9" imgW="17462500" imgH="14478000" progId="MS_ClipArt_Gallery.2">
                    <p:embed/>
                    <p:pic>
                      <p:nvPicPr>
                        <p:cNvPr id="70683" name="Object 113">
                          <a:extLst>
                            <a:ext uri="{FF2B5EF4-FFF2-40B4-BE49-F238E27FC236}">
                              <a16:creationId xmlns:a16="http://schemas.microsoft.com/office/drawing/2014/main" id="{F3B1DB6F-0446-4240-B55A-1FFB7B564EC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8" y="290"/>
                          <a:ext cx="392" cy="3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0684" name="Group 114">
              <a:extLst>
                <a:ext uri="{FF2B5EF4-FFF2-40B4-BE49-F238E27FC236}">
                  <a16:creationId xmlns:a16="http://schemas.microsoft.com/office/drawing/2014/main" id="{250598CE-9507-9D42-984B-55C52D658D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70685" name="Rectangle 115">
                <a:extLst>
                  <a:ext uri="{FF2B5EF4-FFF2-40B4-BE49-F238E27FC236}">
                    <a16:creationId xmlns:a16="http://schemas.microsoft.com/office/drawing/2014/main" id="{AD9AEEC4-802D-EF4C-9BA2-82669D49F2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686" name="Text Box 116">
                <a:extLst>
                  <a:ext uri="{FF2B5EF4-FFF2-40B4-BE49-F238E27FC236}">
                    <a16:creationId xmlns:a16="http://schemas.microsoft.com/office/drawing/2014/main" id="{0B73F3A8-3ECD-0A44-BDC7-2AD07B58C4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agent</a:t>
                </a:r>
                <a:endParaRPr lang="en-US" altLang="en-US" sz="2400">
                  <a:latin typeface="Helvetica" pitchFamily="2" charset="0"/>
                </a:endParaRPr>
              </a:p>
            </p:txBody>
          </p:sp>
        </p:grpSp>
      </p:grpSp>
      <p:sp>
        <p:nvSpPr>
          <p:cNvPr id="70672" name="Line 117">
            <a:extLst>
              <a:ext uri="{FF2B5EF4-FFF2-40B4-BE49-F238E27FC236}">
                <a16:creationId xmlns:a16="http://schemas.microsoft.com/office/drawing/2014/main" id="{449BE214-C2E9-1F4D-8BF5-490E4E59C72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62850" y="3752850"/>
            <a:ext cx="1123950" cy="108585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70673" name="Line 118">
            <a:extLst>
              <a:ext uri="{FF2B5EF4-FFF2-40B4-BE49-F238E27FC236}">
                <a16:creationId xmlns:a16="http://schemas.microsoft.com/office/drawing/2014/main" id="{D996DC00-649D-F044-A647-89813D559CE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19900" y="3228976"/>
            <a:ext cx="0" cy="1247775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grpSp>
        <p:nvGrpSpPr>
          <p:cNvPr id="70674" name="Group 119">
            <a:extLst>
              <a:ext uri="{FF2B5EF4-FFF2-40B4-BE49-F238E27FC236}">
                <a16:creationId xmlns:a16="http://schemas.microsoft.com/office/drawing/2014/main" id="{7FBFF892-78A1-854D-8810-BB3FC8C0B09B}"/>
              </a:ext>
            </a:extLst>
          </p:cNvPr>
          <p:cNvGrpSpPr>
            <a:grpSpLocks/>
          </p:cNvGrpSpPr>
          <p:nvPr/>
        </p:nvGrpSpPr>
        <p:grpSpPr bwMode="auto">
          <a:xfrm>
            <a:off x="7656516" y="4046543"/>
            <a:ext cx="1041401" cy="461963"/>
            <a:chOff x="3743" y="2537"/>
            <a:chExt cx="656" cy="291"/>
          </a:xfrm>
        </p:grpSpPr>
        <p:sp>
          <p:nvSpPr>
            <p:cNvPr id="70681" name="Rectangle 120">
              <a:extLst>
                <a:ext uri="{FF2B5EF4-FFF2-40B4-BE49-F238E27FC236}">
                  <a16:creationId xmlns:a16="http://schemas.microsoft.com/office/drawing/2014/main" id="{C17C9F2C-B5D4-254A-9E37-2584EF88FF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8" y="2580"/>
              <a:ext cx="540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solidFill>
                  <a:srgbClr val="C00000"/>
                </a:solidFill>
                <a:latin typeface="Helvetica" pitchFamily="2" charset="0"/>
              </a:endParaRPr>
            </a:p>
          </p:txBody>
        </p:sp>
        <p:sp>
          <p:nvSpPr>
            <p:cNvPr id="70682" name="Text Box 121">
              <a:extLst>
                <a:ext uri="{FF2B5EF4-FFF2-40B4-BE49-F238E27FC236}">
                  <a16:creationId xmlns:a16="http://schemas.microsoft.com/office/drawing/2014/main" id="{6E7CDB76-DE63-2044-BCDB-75E2E229DD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3" y="2537"/>
              <a:ext cx="65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C00000"/>
                  </a:solidFill>
                  <a:latin typeface="Helvetica" pitchFamily="2" charset="0"/>
                </a:rPr>
                <a:t>SMTP</a:t>
              </a:r>
            </a:p>
          </p:txBody>
        </p:sp>
      </p:grpSp>
      <p:grpSp>
        <p:nvGrpSpPr>
          <p:cNvPr id="70675" name="Group 122">
            <a:extLst>
              <a:ext uri="{FF2B5EF4-FFF2-40B4-BE49-F238E27FC236}">
                <a16:creationId xmlns:a16="http://schemas.microsoft.com/office/drawing/2014/main" id="{84694CC7-2D5A-FC4F-8024-25C826601340}"/>
              </a:ext>
            </a:extLst>
          </p:cNvPr>
          <p:cNvGrpSpPr>
            <a:grpSpLocks/>
          </p:cNvGrpSpPr>
          <p:nvPr/>
        </p:nvGrpSpPr>
        <p:grpSpPr bwMode="auto">
          <a:xfrm>
            <a:off x="7618416" y="2789243"/>
            <a:ext cx="1041401" cy="461963"/>
            <a:chOff x="3743" y="2537"/>
            <a:chExt cx="656" cy="291"/>
          </a:xfrm>
        </p:grpSpPr>
        <p:sp>
          <p:nvSpPr>
            <p:cNvPr id="70679" name="Rectangle 123">
              <a:extLst>
                <a:ext uri="{FF2B5EF4-FFF2-40B4-BE49-F238E27FC236}">
                  <a16:creationId xmlns:a16="http://schemas.microsoft.com/office/drawing/2014/main" id="{0A9852F8-66B4-B842-801E-CE207E21EB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8" y="2580"/>
              <a:ext cx="540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solidFill>
                  <a:srgbClr val="C00000"/>
                </a:solidFill>
                <a:latin typeface="Helvetica" pitchFamily="2" charset="0"/>
              </a:endParaRPr>
            </a:p>
          </p:txBody>
        </p:sp>
        <p:sp>
          <p:nvSpPr>
            <p:cNvPr id="70680" name="Text Box 124">
              <a:extLst>
                <a:ext uri="{FF2B5EF4-FFF2-40B4-BE49-F238E27FC236}">
                  <a16:creationId xmlns:a16="http://schemas.microsoft.com/office/drawing/2014/main" id="{FAC07196-12A0-E744-8405-DB0D028FFA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3" y="2537"/>
              <a:ext cx="65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C00000"/>
                  </a:solidFill>
                  <a:latin typeface="Helvetica" pitchFamily="2" charset="0"/>
                </a:rPr>
                <a:t>SMTP</a:t>
              </a:r>
            </a:p>
          </p:txBody>
        </p:sp>
      </p:grpSp>
      <p:grpSp>
        <p:nvGrpSpPr>
          <p:cNvPr id="70676" name="Group 125">
            <a:extLst>
              <a:ext uri="{FF2B5EF4-FFF2-40B4-BE49-F238E27FC236}">
                <a16:creationId xmlns:a16="http://schemas.microsoft.com/office/drawing/2014/main" id="{D9790BF9-86A3-BD4C-9F03-827924E89677}"/>
              </a:ext>
            </a:extLst>
          </p:cNvPr>
          <p:cNvGrpSpPr>
            <a:grpSpLocks/>
          </p:cNvGrpSpPr>
          <p:nvPr/>
        </p:nvGrpSpPr>
        <p:grpSpPr bwMode="auto">
          <a:xfrm>
            <a:off x="6294441" y="3503618"/>
            <a:ext cx="1041401" cy="461963"/>
            <a:chOff x="3743" y="2537"/>
            <a:chExt cx="656" cy="291"/>
          </a:xfrm>
        </p:grpSpPr>
        <p:sp>
          <p:nvSpPr>
            <p:cNvPr id="70677" name="Rectangle 126">
              <a:extLst>
                <a:ext uri="{FF2B5EF4-FFF2-40B4-BE49-F238E27FC236}">
                  <a16:creationId xmlns:a16="http://schemas.microsoft.com/office/drawing/2014/main" id="{7C3F1E05-4CE2-1840-9736-68DA46604F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8" y="2580"/>
              <a:ext cx="540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solidFill>
                  <a:srgbClr val="C00000"/>
                </a:solidFill>
                <a:latin typeface="Helvetica" pitchFamily="2" charset="0"/>
              </a:endParaRPr>
            </a:p>
          </p:txBody>
        </p:sp>
        <p:sp>
          <p:nvSpPr>
            <p:cNvPr id="70678" name="Text Box 127">
              <a:extLst>
                <a:ext uri="{FF2B5EF4-FFF2-40B4-BE49-F238E27FC236}">
                  <a16:creationId xmlns:a16="http://schemas.microsoft.com/office/drawing/2014/main" id="{59FA53CB-15A9-1B47-B156-21B06A4A99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3" y="2537"/>
              <a:ext cx="65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C00000"/>
                  </a:solidFill>
                  <a:latin typeface="Helvetica" pitchFamily="2" charset="0"/>
                </a:rPr>
                <a:t>SMTP</a:t>
              </a: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C38ECD88-CF98-4E44-A1D2-C8C49707E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Electronic Mail: Mail servers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51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Number Placeholder 6">
            <a:extLst>
              <a:ext uri="{FF2B5EF4-FFF2-40B4-BE49-F238E27FC236}">
                <a16:creationId xmlns:a16="http://schemas.microsoft.com/office/drawing/2014/main" id="{5884EFB3-9135-3D47-BBB7-D0F9F3695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742898DA-118A-9540-8204-0390B29CCD98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14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DB5FF74A-9F47-414A-8536-63A3FAEAEE0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41409" y="1611361"/>
            <a:ext cx="3810000" cy="3219450"/>
          </a:xfrm>
        </p:spPr>
        <p:txBody>
          <a:bodyPr>
            <a:normAutofit lnSpcReduction="10000"/>
          </a:bodyPr>
          <a:lstStyle/>
          <a:p>
            <a:pPr>
              <a:buFont typeface="ZapfDingbats" pitchFamily="82" charset="2"/>
              <a:buNone/>
            </a:pPr>
            <a:r>
              <a:rPr lang="en-US" altLang="en-US" sz="2000" dirty="0"/>
              <a:t>1) Alice (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alice@rutgers.edu</a:t>
            </a:r>
            <a:r>
              <a:rPr lang="en-US" altLang="en-US" sz="2000" dirty="0"/>
              <a:t>) uses UA to compose message to </a:t>
            </a:r>
            <a:r>
              <a:rPr lang="en-US" altLang="en-US" sz="2000" dirty="0" err="1">
                <a:latin typeface="Courier New" panose="02070309020205020404" pitchFamily="49" charset="0"/>
              </a:rPr>
              <a:t>bob@nyu.edu</a:t>
            </a:r>
            <a:endParaRPr lang="en-US" altLang="en-US" sz="2000" dirty="0">
              <a:latin typeface="Courier New" panose="02070309020205020404" pitchFamily="49" charset="0"/>
            </a:endParaRPr>
          </a:p>
          <a:p>
            <a:pPr>
              <a:buFont typeface="ZapfDingbats" pitchFamily="82" charset="2"/>
              <a:buNone/>
            </a:pPr>
            <a:r>
              <a:rPr lang="en-US" altLang="en-US" sz="2000" dirty="0"/>
              <a:t>2) Alice’s UA sends message to her mail server; message placed in outgoing message queue</a:t>
            </a:r>
          </a:p>
          <a:p>
            <a:pPr>
              <a:buFont typeface="ZapfDingbats" pitchFamily="82" charset="2"/>
              <a:buNone/>
            </a:pPr>
            <a:r>
              <a:rPr lang="en-US" altLang="en-US" sz="2000" dirty="0"/>
              <a:t>3) Client side of SMTP opens TCP connection with Bob’s mail server</a:t>
            </a:r>
          </a:p>
        </p:txBody>
      </p:sp>
      <p:sp>
        <p:nvSpPr>
          <p:cNvPr id="71685" name="Rectangle 4">
            <a:extLst>
              <a:ext uri="{FF2B5EF4-FFF2-40B4-BE49-F238E27FC236}">
                <a16:creationId xmlns:a16="http://schemas.microsoft.com/office/drawing/2014/main" id="{6F385D6D-D8D2-6149-8147-AD2348D7D2C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363407" y="1607672"/>
            <a:ext cx="3810000" cy="2662436"/>
          </a:xfrm>
        </p:spPr>
        <p:txBody>
          <a:bodyPr>
            <a:normAutofit lnSpcReduction="10000"/>
          </a:bodyPr>
          <a:lstStyle/>
          <a:p>
            <a:pPr>
              <a:buFont typeface="ZapfDingbats" pitchFamily="82" charset="2"/>
              <a:buNone/>
            </a:pPr>
            <a:r>
              <a:rPr lang="en-US" altLang="en-US" sz="2000" dirty="0"/>
              <a:t>4) SMTP client sends Alice’s message over the TCP connection</a:t>
            </a:r>
          </a:p>
          <a:p>
            <a:pPr>
              <a:buFont typeface="ZapfDingbats" pitchFamily="82" charset="2"/>
              <a:buNone/>
            </a:pPr>
            <a:r>
              <a:rPr lang="en-US" altLang="en-US" sz="2000" dirty="0"/>
              <a:t>5) Bob’s mail server places the message in Bob’s incoming mailbox</a:t>
            </a:r>
          </a:p>
          <a:p>
            <a:pPr>
              <a:buFont typeface="ZapfDingbats" pitchFamily="82" charset="2"/>
              <a:buNone/>
            </a:pPr>
            <a:r>
              <a:rPr lang="en-US" altLang="en-US" sz="2000" dirty="0"/>
              <a:t>6) Sometime later, Bob invokes his user agent to read message</a:t>
            </a:r>
            <a:endParaRPr lang="en-US" altLang="en-US" sz="2400" dirty="0"/>
          </a:p>
          <a:p>
            <a:pPr>
              <a:buFont typeface="ZapfDingbats" pitchFamily="82" charset="2"/>
              <a:buNone/>
            </a:pPr>
            <a:endParaRPr lang="en-US" altLang="en-US" sz="2400" dirty="0"/>
          </a:p>
        </p:txBody>
      </p:sp>
      <p:grpSp>
        <p:nvGrpSpPr>
          <p:cNvPr id="71686" name="Group 5">
            <a:extLst>
              <a:ext uri="{FF2B5EF4-FFF2-40B4-BE49-F238E27FC236}">
                <a16:creationId xmlns:a16="http://schemas.microsoft.com/office/drawing/2014/main" id="{D18DA794-67EB-4748-8804-F924DE0727A1}"/>
              </a:ext>
            </a:extLst>
          </p:cNvPr>
          <p:cNvGrpSpPr>
            <a:grpSpLocks/>
          </p:cNvGrpSpPr>
          <p:nvPr/>
        </p:nvGrpSpPr>
        <p:grpSpPr bwMode="auto">
          <a:xfrm>
            <a:off x="2794001" y="5062538"/>
            <a:ext cx="709613" cy="703262"/>
            <a:chOff x="4337" y="290"/>
            <a:chExt cx="447" cy="443"/>
          </a:xfrm>
        </p:grpSpPr>
        <p:graphicFrame>
          <p:nvGraphicFramePr>
            <p:cNvPr id="71755" name="Object 6">
              <a:extLst>
                <a:ext uri="{FF2B5EF4-FFF2-40B4-BE49-F238E27FC236}">
                  <a16:creationId xmlns:a16="http://schemas.microsoft.com/office/drawing/2014/main" id="{0B77949F-EC79-BD49-A5C9-0860FBCAEFD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947" name="Clip" r:id="rId3" imgW="17462500" imgH="14478000" progId="MS_ClipArt_Gallery.2">
                    <p:embed/>
                  </p:oleObj>
                </mc:Choice>
                <mc:Fallback>
                  <p:oleObj name="Clip" r:id="rId3" imgW="17462500" imgH="14478000" progId="MS_ClipArt_Gallery.2">
                    <p:embed/>
                    <p:pic>
                      <p:nvPicPr>
                        <p:cNvPr id="71755" name="Object 6">
                          <a:extLst>
                            <a:ext uri="{FF2B5EF4-FFF2-40B4-BE49-F238E27FC236}">
                              <a16:creationId xmlns:a16="http://schemas.microsoft.com/office/drawing/2014/main" id="{0B77949F-EC79-BD49-A5C9-0860FBCAEFD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8" y="290"/>
                          <a:ext cx="392" cy="3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1756" name="Group 7">
              <a:extLst>
                <a:ext uri="{FF2B5EF4-FFF2-40B4-BE49-F238E27FC236}">
                  <a16:creationId xmlns:a16="http://schemas.microsoft.com/office/drawing/2014/main" id="{405E136A-8867-AB47-B077-EE73520F16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71757" name="Rectangle 8">
                <a:extLst>
                  <a:ext uri="{FF2B5EF4-FFF2-40B4-BE49-F238E27FC236}">
                    <a16:creationId xmlns:a16="http://schemas.microsoft.com/office/drawing/2014/main" id="{8A3F913F-1FCB-2545-8469-344FB14A67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1758" name="Text Box 9">
                <a:extLst>
                  <a:ext uri="{FF2B5EF4-FFF2-40B4-BE49-F238E27FC236}">
                    <a16:creationId xmlns:a16="http://schemas.microsoft.com/office/drawing/2014/main" id="{73D42798-4184-3E42-8427-24A9C2668B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agent</a:t>
                </a:r>
                <a:endParaRPr lang="en-US" altLang="en-US" sz="2400">
                  <a:latin typeface="Helvetica" pitchFamily="2" charset="0"/>
                </a:endParaRPr>
              </a:p>
            </p:txBody>
          </p:sp>
        </p:grpSp>
      </p:grpSp>
      <p:grpSp>
        <p:nvGrpSpPr>
          <p:cNvPr id="71687" name="Group 10">
            <a:extLst>
              <a:ext uri="{FF2B5EF4-FFF2-40B4-BE49-F238E27FC236}">
                <a16:creationId xmlns:a16="http://schemas.microsoft.com/office/drawing/2014/main" id="{4DF8395B-7731-B840-86DD-E498239DA455}"/>
              </a:ext>
            </a:extLst>
          </p:cNvPr>
          <p:cNvGrpSpPr>
            <a:grpSpLocks/>
          </p:cNvGrpSpPr>
          <p:nvPr/>
        </p:nvGrpSpPr>
        <p:grpSpPr bwMode="auto">
          <a:xfrm>
            <a:off x="4332289" y="4503739"/>
            <a:ext cx="809625" cy="1501775"/>
            <a:chOff x="3492" y="2522"/>
            <a:chExt cx="510" cy="946"/>
          </a:xfrm>
        </p:grpSpPr>
        <p:grpSp>
          <p:nvGrpSpPr>
            <p:cNvPr id="71730" name="Group 11">
              <a:extLst>
                <a:ext uri="{FF2B5EF4-FFF2-40B4-BE49-F238E27FC236}">
                  <a16:creationId xmlns:a16="http://schemas.microsoft.com/office/drawing/2014/main" id="{A90171EF-8342-4140-9C7D-6F9D49255E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31" y="2522"/>
              <a:ext cx="224" cy="588"/>
              <a:chOff x="4180" y="783"/>
              <a:chExt cx="150" cy="307"/>
            </a:xfrm>
          </p:grpSpPr>
          <p:sp>
            <p:nvSpPr>
              <p:cNvPr id="71747" name="AutoShape 12">
                <a:extLst>
                  <a:ext uri="{FF2B5EF4-FFF2-40B4-BE49-F238E27FC236}">
                    <a16:creationId xmlns:a16="http://schemas.microsoft.com/office/drawing/2014/main" id="{DAEBEFF1-2EE4-6047-BF37-0BA55A44D8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1748" name="Rectangle 13">
                <a:extLst>
                  <a:ext uri="{FF2B5EF4-FFF2-40B4-BE49-F238E27FC236}">
                    <a16:creationId xmlns:a16="http://schemas.microsoft.com/office/drawing/2014/main" id="{EAF14D98-5E59-F146-BDE2-DF6ECE32D6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1749" name="Rectangle 14">
                <a:extLst>
                  <a:ext uri="{FF2B5EF4-FFF2-40B4-BE49-F238E27FC236}">
                    <a16:creationId xmlns:a16="http://schemas.microsoft.com/office/drawing/2014/main" id="{45967C2F-CC8D-594E-9E9A-8819457823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1750" name="AutoShape 15">
                <a:extLst>
                  <a:ext uri="{FF2B5EF4-FFF2-40B4-BE49-F238E27FC236}">
                    <a16:creationId xmlns:a16="http://schemas.microsoft.com/office/drawing/2014/main" id="{618C7EFE-DC6E-6B41-BA17-91E63F420F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1751" name="Line 16">
                <a:extLst>
                  <a:ext uri="{FF2B5EF4-FFF2-40B4-BE49-F238E27FC236}">
                    <a16:creationId xmlns:a16="http://schemas.microsoft.com/office/drawing/2014/main" id="{FC8574B0-E922-934B-8C40-2C7FE22604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1752" name="Line 17">
                <a:extLst>
                  <a:ext uri="{FF2B5EF4-FFF2-40B4-BE49-F238E27FC236}">
                    <a16:creationId xmlns:a16="http://schemas.microsoft.com/office/drawing/2014/main" id="{B82EC446-4DAA-5D4D-956F-671ADB18BA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1753" name="Rectangle 18">
                <a:extLst>
                  <a:ext uri="{FF2B5EF4-FFF2-40B4-BE49-F238E27FC236}">
                    <a16:creationId xmlns:a16="http://schemas.microsoft.com/office/drawing/2014/main" id="{06CB3BD6-B96F-304F-ADD3-535302E2A6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1754" name="Rectangle 19">
                <a:extLst>
                  <a:ext uri="{FF2B5EF4-FFF2-40B4-BE49-F238E27FC236}">
                    <a16:creationId xmlns:a16="http://schemas.microsoft.com/office/drawing/2014/main" id="{F7C90D0B-318E-E947-B0AB-B4BB3AAE1D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</p:grpSp>
        <p:grpSp>
          <p:nvGrpSpPr>
            <p:cNvPr id="71731" name="Group 20">
              <a:extLst>
                <a:ext uri="{FF2B5EF4-FFF2-40B4-BE49-F238E27FC236}">
                  <a16:creationId xmlns:a16="http://schemas.microsoft.com/office/drawing/2014/main" id="{191B8F2C-DC3B-8A4E-AC29-67E982FDB8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92" y="2807"/>
              <a:ext cx="510" cy="661"/>
              <a:chOff x="4296" y="2627"/>
              <a:chExt cx="510" cy="661"/>
            </a:xfrm>
          </p:grpSpPr>
          <p:sp>
            <p:nvSpPr>
              <p:cNvPr id="71732" name="Rectangle 21">
                <a:extLst>
                  <a:ext uri="{FF2B5EF4-FFF2-40B4-BE49-F238E27FC236}">
                    <a16:creationId xmlns:a16="http://schemas.microsoft.com/office/drawing/2014/main" id="{062F4DF7-BE33-2E47-8F9B-11A6F391DA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96" y="2652"/>
                <a:ext cx="510" cy="636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1733" name="Text Box 22">
                <a:extLst>
                  <a:ext uri="{FF2B5EF4-FFF2-40B4-BE49-F238E27FC236}">
                    <a16:creationId xmlns:a16="http://schemas.microsoft.com/office/drawing/2014/main" id="{8AB8D9D0-053C-A042-A161-6CC6BB5291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02" y="2627"/>
                <a:ext cx="476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mail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server</a:t>
                </a: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1734" name="Rectangle 23">
                <a:extLst>
                  <a:ext uri="{FF2B5EF4-FFF2-40B4-BE49-F238E27FC236}">
                    <a16:creationId xmlns:a16="http://schemas.microsoft.com/office/drawing/2014/main" id="{D25709BE-32D2-C945-867A-4BF12B9393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3006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1735" name="Line 24">
                <a:extLst>
                  <a:ext uri="{FF2B5EF4-FFF2-40B4-BE49-F238E27FC236}">
                    <a16:creationId xmlns:a16="http://schemas.microsoft.com/office/drawing/2014/main" id="{479DFF2A-118E-4D4E-BB16-96694F788A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9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1736" name="Line 25">
                <a:extLst>
                  <a:ext uri="{FF2B5EF4-FFF2-40B4-BE49-F238E27FC236}">
                    <a16:creationId xmlns:a16="http://schemas.microsoft.com/office/drawing/2014/main" id="{DA340CDE-A999-3040-9180-85C1D52E92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78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1737" name="Line 26">
                <a:extLst>
                  <a:ext uri="{FF2B5EF4-FFF2-40B4-BE49-F238E27FC236}">
                    <a16:creationId xmlns:a16="http://schemas.microsoft.com/office/drawing/2014/main" id="{BA5449B4-C642-5142-9B7A-BFA2BD555E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33" y="3035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1738" name="Line 27">
                <a:extLst>
                  <a:ext uri="{FF2B5EF4-FFF2-40B4-BE49-F238E27FC236}">
                    <a16:creationId xmlns:a16="http://schemas.microsoft.com/office/drawing/2014/main" id="{089EFD04-0B9D-BE4D-A40E-918EBCDD10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90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1739" name="Line 28">
                <a:extLst>
                  <a:ext uri="{FF2B5EF4-FFF2-40B4-BE49-F238E27FC236}">
                    <a16:creationId xmlns:a16="http://schemas.microsoft.com/office/drawing/2014/main" id="{513E5C16-937E-5D4E-AFB0-CB09E96D9D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1740" name="Line 29">
                <a:extLst>
                  <a:ext uri="{FF2B5EF4-FFF2-40B4-BE49-F238E27FC236}">
                    <a16:creationId xmlns:a16="http://schemas.microsoft.com/office/drawing/2014/main" id="{454FAB84-5DA3-364F-B2E5-9D4D33C227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7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1741" name="Line 30">
                <a:extLst>
                  <a:ext uri="{FF2B5EF4-FFF2-40B4-BE49-F238E27FC236}">
                    <a16:creationId xmlns:a16="http://schemas.microsoft.com/office/drawing/2014/main" id="{7C7E8EC1-16F6-1946-9706-1BF097872B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22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1742" name="Rectangle 31">
                <a:extLst>
                  <a:ext uri="{FF2B5EF4-FFF2-40B4-BE49-F238E27FC236}">
                    <a16:creationId xmlns:a16="http://schemas.microsoft.com/office/drawing/2014/main" id="{F1202693-42DE-2745-BC28-408C4554F8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8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1743" name="Rectangle 32">
                <a:extLst>
                  <a:ext uri="{FF2B5EF4-FFF2-40B4-BE49-F238E27FC236}">
                    <a16:creationId xmlns:a16="http://schemas.microsoft.com/office/drawing/2014/main" id="{8958EE27-5720-2448-A971-8B1C2881C6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4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1744" name="Rectangle 33">
                <a:extLst>
                  <a:ext uri="{FF2B5EF4-FFF2-40B4-BE49-F238E27FC236}">
                    <a16:creationId xmlns:a16="http://schemas.microsoft.com/office/drawing/2014/main" id="{EE1E2BDF-4ED9-CB45-B95B-159DAF6E39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0" y="3172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1745" name="Rectangle 34">
                <a:extLst>
                  <a:ext uri="{FF2B5EF4-FFF2-40B4-BE49-F238E27FC236}">
                    <a16:creationId xmlns:a16="http://schemas.microsoft.com/office/drawing/2014/main" id="{7CDBEB02-5290-3145-B138-C42D842657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7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1746" name="Rectangle 35">
                <a:extLst>
                  <a:ext uri="{FF2B5EF4-FFF2-40B4-BE49-F238E27FC236}">
                    <a16:creationId xmlns:a16="http://schemas.microsoft.com/office/drawing/2014/main" id="{804FABDA-670A-864C-B538-FBC039DAE5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</p:grpSp>
      </p:grpSp>
      <p:grpSp>
        <p:nvGrpSpPr>
          <p:cNvPr id="71690" name="Group 38">
            <a:extLst>
              <a:ext uri="{FF2B5EF4-FFF2-40B4-BE49-F238E27FC236}">
                <a16:creationId xmlns:a16="http://schemas.microsoft.com/office/drawing/2014/main" id="{0FB3D503-F751-2440-B101-BE05B84293FB}"/>
              </a:ext>
            </a:extLst>
          </p:cNvPr>
          <p:cNvGrpSpPr>
            <a:grpSpLocks/>
          </p:cNvGrpSpPr>
          <p:nvPr/>
        </p:nvGrpSpPr>
        <p:grpSpPr bwMode="auto">
          <a:xfrm>
            <a:off x="6523039" y="4449764"/>
            <a:ext cx="809625" cy="1501775"/>
            <a:chOff x="3492" y="2522"/>
            <a:chExt cx="510" cy="946"/>
          </a:xfrm>
        </p:grpSpPr>
        <p:grpSp>
          <p:nvGrpSpPr>
            <p:cNvPr id="71705" name="Group 39">
              <a:extLst>
                <a:ext uri="{FF2B5EF4-FFF2-40B4-BE49-F238E27FC236}">
                  <a16:creationId xmlns:a16="http://schemas.microsoft.com/office/drawing/2014/main" id="{40D08E13-F58A-9948-9261-F483FD4101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31" y="2522"/>
              <a:ext cx="224" cy="588"/>
              <a:chOff x="4180" y="783"/>
              <a:chExt cx="150" cy="307"/>
            </a:xfrm>
          </p:grpSpPr>
          <p:sp>
            <p:nvSpPr>
              <p:cNvPr id="71722" name="AutoShape 40">
                <a:extLst>
                  <a:ext uri="{FF2B5EF4-FFF2-40B4-BE49-F238E27FC236}">
                    <a16:creationId xmlns:a16="http://schemas.microsoft.com/office/drawing/2014/main" id="{7D937D2E-21AD-464B-A429-6B8244A606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1723" name="Rectangle 41">
                <a:extLst>
                  <a:ext uri="{FF2B5EF4-FFF2-40B4-BE49-F238E27FC236}">
                    <a16:creationId xmlns:a16="http://schemas.microsoft.com/office/drawing/2014/main" id="{CE40A293-F6A8-2D40-B987-7183549B70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1724" name="Rectangle 42">
                <a:extLst>
                  <a:ext uri="{FF2B5EF4-FFF2-40B4-BE49-F238E27FC236}">
                    <a16:creationId xmlns:a16="http://schemas.microsoft.com/office/drawing/2014/main" id="{29D6A589-79F8-3E4A-BBBC-261B2FC6C8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1725" name="AutoShape 43">
                <a:extLst>
                  <a:ext uri="{FF2B5EF4-FFF2-40B4-BE49-F238E27FC236}">
                    <a16:creationId xmlns:a16="http://schemas.microsoft.com/office/drawing/2014/main" id="{BC2E7E84-B41E-2345-BA40-9BAAA6E2C2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1726" name="Line 44">
                <a:extLst>
                  <a:ext uri="{FF2B5EF4-FFF2-40B4-BE49-F238E27FC236}">
                    <a16:creationId xmlns:a16="http://schemas.microsoft.com/office/drawing/2014/main" id="{78720502-6881-0745-9C32-B60A5F771A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1727" name="Line 45">
                <a:extLst>
                  <a:ext uri="{FF2B5EF4-FFF2-40B4-BE49-F238E27FC236}">
                    <a16:creationId xmlns:a16="http://schemas.microsoft.com/office/drawing/2014/main" id="{F8B54717-7443-7742-B543-11CB405231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1728" name="Rectangle 46">
                <a:extLst>
                  <a:ext uri="{FF2B5EF4-FFF2-40B4-BE49-F238E27FC236}">
                    <a16:creationId xmlns:a16="http://schemas.microsoft.com/office/drawing/2014/main" id="{469DD389-C94F-7D4C-BE33-88A1BD4210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1729" name="Rectangle 47">
                <a:extLst>
                  <a:ext uri="{FF2B5EF4-FFF2-40B4-BE49-F238E27FC236}">
                    <a16:creationId xmlns:a16="http://schemas.microsoft.com/office/drawing/2014/main" id="{CD9080A5-CC4D-BC49-9D89-3B125A0ACA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</p:grpSp>
        <p:grpSp>
          <p:nvGrpSpPr>
            <p:cNvPr id="71706" name="Group 48">
              <a:extLst>
                <a:ext uri="{FF2B5EF4-FFF2-40B4-BE49-F238E27FC236}">
                  <a16:creationId xmlns:a16="http://schemas.microsoft.com/office/drawing/2014/main" id="{E01FE616-139C-7445-B058-0521F6FA59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92" y="2807"/>
              <a:ext cx="510" cy="661"/>
              <a:chOff x="4296" y="2627"/>
              <a:chExt cx="510" cy="661"/>
            </a:xfrm>
          </p:grpSpPr>
          <p:sp>
            <p:nvSpPr>
              <p:cNvPr id="71707" name="Rectangle 49">
                <a:extLst>
                  <a:ext uri="{FF2B5EF4-FFF2-40B4-BE49-F238E27FC236}">
                    <a16:creationId xmlns:a16="http://schemas.microsoft.com/office/drawing/2014/main" id="{7111051C-0379-4E47-9F2C-7982D5CF89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96" y="2652"/>
                <a:ext cx="510" cy="636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1708" name="Text Box 50">
                <a:extLst>
                  <a:ext uri="{FF2B5EF4-FFF2-40B4-BE49-F238E27FC236}">
                    <a16:creationId xmlns:a16="http://schemas.microsoft.com/office/drawing/2014/main" id="{13C191A1-B5C4-1846-B567-7FA6778918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02" y="2627"/>
                <a:ext cx="476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mail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server</a:t>
                </a: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1709" name="Rectangle 51">
                <a:extLst>
                  <a:ext uri="{FF2B5EF4-FFF2-40B4-BE49-F238E27FC236}">
                    <a16:creationId xmlns:a16="http://schemas.microsoft.com/office/drawing/2014/main" id="{6FA1C12A-7067-904B-88F2-80EEE18FB6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3006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1710" name="Line 52">
                <a:extLst>
                  <a:ext uri="{FF2B5EF4-FFF2-40B4-BE49-F238E27FC236}">
                    <a16:creationId xmlns:a16="http://schemas.microsoft.com/office/drawing/2014/main" id="{C4D1C58B-D851-1B4C-BA83-B989192327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9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1711" name="Line 53">
                <a:extLst>
                  <a:ext uri="{FF2B5EF4-FFF2-40B4-BE49-F238E27FC236}">
                    <a16:creationId xmlns:a16="http://schemas.microsoft.com/office/drawing/2014/main" id="{402382AA-E3C3-754B-8188-8E5A8FBE93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78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1712" name="Line 54">
                <a:extLst>
                  <a:ext uri="{FF2B5EF4-FFF2-40B4-BE49-F238E27FC236}">
                    <a16:creationId xmlns:a16="http://schemas.microsoft.com/office/drawing/2014/main" id="{98EA4973-2621-F34C-BCFF-D61254C731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33" y="3035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1713" name="Line 55">
                <a:extLst>
                  <a:ext uri="{FF2B5EF4-FFF2-40B4-BE49-F238E27FC236}">
                    <a16:creationId xmlns:a16="http://schemas.microsoft.com/office/drawing/2014/main" id="{91DDCEAF-7213-F945-95B0-A7017155D3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90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1714" name="Line 56">
                <a:extLst>
                  <a:ext uri="{FF2B5EF4-FFF2-40B4-BE49-F238E27FC236}">
                    <a16:creationId xmlns:a16="http://schemas.microsoft.com/office/drawing/2014/main" id="{D0802100-FBA0-5A4D-AF60-EA0963751A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1715" name="Line 57">
                <a:extLst>
                  <a:ext uri="{FF2B5EF4-FFF2-40B4-BE49-F238E27FC236}">
                    <a16:creationId xmlns:a16="http://schemas.microsoft.com/office/drawing/2014/main" id="{5BD56C66-F4A5-D345-906E-29FEE07AF1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7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1716" name="Line 58">
                <a:extLst>
                  <a:ext uri="{FF2B5EF4-FFF2-40B4-BE49-F238E27FC236}">
                    <a16:creationId xmlns:a16="http://schemas.microsoft.com/office/drawing/2014/main" id="{0790DC7B-4D8E-9845-9B42-A89B2198D4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22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1717" name="Rectangle 59">
                <a:extLst>
                  <a:ext uri="{FF2B5EF4-FFF2-40B4-BE49-F238E27FC236}">
                    <a16:creationId xmlns:a16="http://schemas.microsoft.com/office/drawing/2014/main" id="{CE0AD1ED-21EC-F94A-8E9D-C9A24CD934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8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1718" name="Rectangle 60">
                <a:extLst>
                  <a:ext uri="{FF2B5EF4-FFF2-40B4-BE49-F238E27FC236}">
                    <a16:creationId xmlns:a16="http://schemas.microsoft.com/office/drawing/2014/main" id="{5F8630D3-E520-F645-864B-AECF9A1C02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4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1719" name="Rectangle 61">
                <a:extLst>
                  <a:ext uri="{FF2B5EF4-FFF2-40B4-BE49-F238E27FC236}">
                    <a16:creationId xmlns:a16="http://schemas.microsoft.com/office/drawing/2014/main" id="{E52A24FD-700B-AC41-90B3-FD1D2057D2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0" y="3172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1720" name="Rectangle 62">
                <a:extLst>
                  <a:ext uri="{FF2B5EF4-FFF2-40B4-BE49-F238E27FC236}">
                    <a16:creationId xmlns:a16="http://schemas.microsoft.com/office/drawing/2014/main" id="{2FF46A99-96E6-324C-855B-5BFC1FE274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7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1721" name="Rectangle 63">
                <a:extLst>
                  <a:ext uri="{FF2B5EF4-FFF2-40B4-BE49-F238E27FC236}">
                    <a16:creationId xmlns:a16="http://schemas.microsoft.com/office/drawing/2014/main" id="{6312ECC6-50E1-8B4E-A112-34DB171993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</p:grpSp>
      </p:grpSp>
      <p:grpSp>
        <p:nvGrpSpPr>
          <p:cNvPr id="71691" name="Group 64">
            <a:extLst>
              <a:ext uri="{FF2B5EF4-FFF2-40B4-BE49-F238E27FC236}">
                <a16:creationId xmlns:a16="http://schemas.microsoft.com/office/drawing/2014/main" id="{7A2171C8-9319-2E4B-8031-79DA5FEE9B9B}"/>
              </a:ext>
            </a:extLst>
          </p:cNvPr>
          <p:cNvGrpSpPr>
            <a:grpSpLocks/>
          </p:cNvGrpSpPr>
          <p:nvPr/>
        </p:nvGrpSpPr>
        <p:grpSpPr bwMode="auto">
          <a:xfrm>
            <a:off x="8343901" y="4946651"/>
            <a:ext cx="709613" cy="703263"/>
            <a:chOff x="4337" y="290"/>
            <a:chExt cx="447" cy="443"/>
          </a:xfrm>
        </p:grpSpPr>
        <p:graphicFrame>
          <p:nvGraphicFramePr>
            <p:cNvPr id="71701" name="Object 65">
              <a:extLst>
                <a:ext uri="{FF2B5EF4-FFF2-40B4-BE49-F238E27FC236}">
                  <a16:creationId xmlns:a16="http://schemas.microsoft.com/office/drawing/2014/main" id="{0F5DC7DD-3ACD-F74F-BB4F-873C0BB09B9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948" name="Clip" r:id="rId5" imgW="17462500" imgH="14478000" progId="MS_ClipArt_Gallery.2">
                    <p:embed/>
                  </p:oleObj>
                </mc:Choice>
                <mc:Fallback>
                  <p:oleObj name="Clip" r:id="rId5" imgW="17462500" imgH="14478000" progId="MS_ClipArt_Gallery.2">
                    <p:embed/>
                    <p:pic>
                      <p:nvPicPr>
                        <p:cNvPr id="71701" name="Object 65">
                          <a:extLst>
                            <a:ext uri="{FF2B5EF4-FFF2-40B4-BE49-F238E27FC236}">
                              <a16:creationId xmlns:a16="http://schemas.microsoft.com/office/drawing/2014/main" id="{0F5DC7DD-3ACD-F74F-BB4F-873C0BB09B9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8" y="290"/>
                          <a:ext cx="392" cy="3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1702" name="Group 66">
              <a:extLst>
                <a:ext uri="{FF2B5EF4-FFF2-40B4-BE49-F238E27FC236}">
                  <a16:creationId xmlns:a16="http://schemas.microsoft.com/office/drawing/2014/main" id="{8458D94E-DD60-1844-AD5B-50673E5C88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71703" name="Rectangle 67">
                <a:extLst>
                  <a:ext uri="{FF2B5EF4-FFF2-40B4-BE49-F238E27FC236}">
                    <a16:creationId xmlns:a16="http://schemas.microsoft.com/office/drawing/2014/main" id="{A5AC7584-95E7-3F48-8659-5FA26779C5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1704" name="Text Box 68">
                <a:extLst>
                  <a:ext uri="{FF2B5EF4-FFF2-40B4-BE49-F238E27FC236}">
                    <a16:creationId xmlns:a16="http://schemas.microsoft.com/office/drawing/2014/main" id="{792AA7CC-2340-7447-859A-14433AA60E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agent</a:t>
                </a:r>
                <a:endParaRPr lang="en-US" altLang="en-US" sz="2400">
                  <a:latin typeface="Helvetica" pitchFamily="2" charset="0"/>
                </a:endParaRPr>
              </a:p>
            </p:txBody>
          </p:sp>
        </p:grpSp>
      </p:grpSp>
      <p:sp>
        <p:nvSpPr>
          <p:cNvPr id="71692" name="Line 69">
            <a:extLst>
              <a:ext uri="{FF2B5EF4-FFF2-40B4-BE49-F238E27FC236}">
                <a16:creationId xmlns:a16="http://schemas.microsoft.com/office/drawing/2014/main" id="{E9282362-CBDE-4247-BE49-CFFD592345FB}"/>
              </a:ext>
            </a:extLst>
          </p:cNvPr>
          <p:cNvSpPr>
            <a:spLocks noChangeShapeType="1"/>
          </p:cNvSpPr>
          <p:nvPr/>
        </p:nvSpPr>
        <p:spPr bwMode="auto">
          <a:xfrm>
            <a:off x="3452814" y="5494338"/>
            <a:ext cx="892175" cy="14605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71693" name="Line 70">
            <a:extLst>
              <a:ext uri="{FF2B5EF4-FFF2-40B4-BE49-F238E27FC236}">
                <a16:creationId xmlns:a16="http://schemas.microsoft.com/office/drawing/2014/main" id="{F8F34EF8-BEEC-0C4A-A05C-1CCF60E64532}"/>
              </a:ext>
            </a:extLst>
          </p:cNvPr>
          <p:cNvSpPr>
            <a:spLocks noChangeShapeType="1"/>
          </p:cNvSpPr>
          <p:nvPr/>
        </p:nvSpPr>
        <p:spPr bwMode="auto">
          <a:xfrm>
            <a:off x="5138739" y="5629276"/>
            <a:ext cx="1379537" cy="21907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71694" name="Line 71">
            <a:extLst>
              <a:ext uri="{FF2B5EF4-FFF2-40B4-BE49-F238E27FC236}">
                <a16:creationId xmlns:a16="http://schemas.microsoft.com/office/drawing/2014/main" id="{EB8EF30C-222D-CC4F-BBC4-A1E3EE8570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35838" y="5408614"/>
            <a:ext cx="1027112" cy="427037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71695" name="Oval 72">
            <a:extLst>
              <a:ext uri="{FF2B5EF4-FFF2-40B4-BE49-F238E27FC236}">
                <a16:creationId xmlns:a16="http://schemas.microsoft.com/office/drawing/2014/main" id="{B936A639-6BE9-F642-B5CD-E07FCC14F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5450" y="4870451"/>
            <a:ext cx="292100" cy="2444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 typeface="ZapfDingbats" pitchFamily="82" charset="2"/>
              <a:buNone/>
            </a:pPr>
            <a:r>
              <a:rPr lang="en-US" altLang="en-US" sz="1600">
                <a:latin typeface="Helvetica" pitchFamily="2" charset="0"/>
              </a:rPr>
              <a:t>1</a:t>
            </a:r>
            <a:endParaRPr lang="en-US" altLang="en-US" sz="2400">
              <a:latin typeface="Helvetica" pitchFamily="2" charset="0"/>
            </a:endParaRPr>
          </a:p>
        </p:txBody>
      </p:sp>
      <p:sp>
        <p:nvSpPr>
          <p:cNvPr id="71696" name="Oval 74">
            <a:extLst>
              <a:ext uri="{FF2B5EF4-FFF2-40B4-BE49-F238E27FC236}">
                <a16:creationId xmlns:a16="http://schemas.microsoft.com/office/drawing/2014/main" id="{DDD0CED8-6C95-724D-BB86-26577B7FB8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2525" y="5438776"/>
            <a:ext cx="292100" cy="2444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 typeface="ZapfDingbats" pitchFamily="82" charset="2"/>
              <a:buNone/>
            </a:pPr>
            <a:r>
              <a:rPr lang="en-US" altLang="en-US" sz="1600">
                <a:latin typeface="Helvetica" pitchFamily="2" charset="0"/>
              </a:rPr>
              <a:t>2</a:t>
            </a:r>
            <a:endParaRPr lang="en-US" altLang="en-US" sz="2400">
              <a:latin typeface="Helvetica" pitchFamily="2" charset="0"/>
            </a:endParaRPr>
          </a:p>
        </p:txBody>
      </p:sp>
      <p:sp>
        <p:nvSpPr>
          <p:cNvPr id="71697" name="Oval 75">
            <a:extLst>
              <a:ext uri="{FF2B5EF4-FFF2-40B4-BE49-F238E27FC236}">
                <a16:creationId xmlns:a16="http://schemas.microsoft.com/office/drawing/2014/main" id="{507D12B1-06C0-B047-9CFC-9C72FE6A30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4063" y="5518151"/>
            <a:ext cx="292100" cy="2444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 typeface="ZapfDingbats" pitchFamily="82" charset="2"/>
              <a:buNone/>
            </a:pPr>
            <a:r>
              <a:rPr lang="en-US" altLang="en-US" sz="1600">
                <a:latin typeface="Helvetica" pitchFamily="2" charset="0"/>
              </a:rPr>
              <a:t>3</a:t>
            </a:r>
            <a:endParaRPr lang="en-US" altLang="en-US" sz="2400">
              <a:latin typeface="Helvetica" pitchFamily="2" charset="0"/>
            </a:endParaRPr>
          </a:p>
        </p:txBody>
      </p:sp>
      <p:sp>
        <p:nvSpPr>
          <p:cNvPr id="71698" name="Oval 76">
            <a:extLst>
              <a:ext uri="{FF2B5EF4-FFF2-40B4-BE49-F238E27FC236}">
                <a16:creationId xmlns:a16="http://schemas.microsoft.com/office/drawing/2014/main" id="{C5E4E4F5-4318-454B-982A-58F9DCD7B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5313" y="5603876"/>
            <a:ext cx="292100" cy="2444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 typeface="ZapfDingbats" pitchFamily="82" charset="2"/>
              <a:buNone/>
            </a:pPr>
            <a:r>
              <a:rPr lang="en-US" altLang="en-US" sz="1600">
                <a:latin typeface="Helvetica" pitchFamily="2" charset="0"/>
              </a:rPr>
              <a:t>4</a:t>
            </a:r>
            <a:endParaRPr lang="en-US" altLang="en-US" sz="2400">
              <a:latin typeface="Helvetica" pitchFamily="2" charset="0"/>
            </a:endParaRPr>
          </a:p>
        </p:txBody>
      </p:sp>
      <p:sp>
        <p:nvSpPr>
          <p:cNvPr id="71699" name="Oval 77">
            <a:extLst>
              <a:ext uri="{FF2B5EF4-FFF2-40B4-BE49-F238E27FC236}">
                <a16:creationId xmlns:a16="http://schemas.microsoft.com/office/drawing/2014/main" id="{1EAFC9EC-1BFA-1F49-9ADA-A5D4A28DC4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4663" y="5702301"/>
            <a:ext cx="292100" cy="2444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 typeface="ZapfDingbats" pitchFamily="82" charset="2"/>
              <a:buNone/>
            </a:pPr>
            <a:r>
              <a:rPr lang="en-US" altLang="en-US" sz="1600">
                <a:latin typeface="Helvetica" pitchFamily="2" charset="0"/>
              </a:rPr>
              <a:t>5</a:t>
            </a:r>
            <a:endParaRPr lang="en-US" altLang="en-US" sz="2400">
              <a:latin typeface="Helvetica" pitchFamily="2" charset="0"/>
            </a:endParaRPr>
          </a:p>
        </p:txBody>
      </p:sp>
      <p:sp>
        <p:nvSpPr>
          <p:cNvPr id="71700" name="Oval 78">
            <a:extLst>
              <a:ext uri="{FF2B5EF4-FFF2-40B4-BE49-F238E27FC236}">
                <a16:creationId xmlns:a16="http://schemas.microsoft.com/office/drawing/2014/main" id="{D9052306-5BD4-7B4D-869D-7A82812EB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2550" y="5505451"/>
            <a:ext cx="292100" cy="2444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 typeface="ZapfDingbats" pitchFamily="82" charset="2"/>
              <a:buNone/>
            </a:pPr>
            <a:r>
              <a:rPr lang="en-US" altLang="en-US" sz="1600">
                <a:latin typeface="Helvetica" pitchFamily="2" charset="0"/>
              </a:rPr>
              <a:t>6</a:t>
            </a:r>
            <a:endParaRPr lang="en-US" altLang="en-US" sz="2400">
              <a:latin typeface="Helvetica" pitchFamily="2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E227CD-B79A-B746-B620-0FE5285F0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Scenario: Alice sends message to Bob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58DCA7-0AD6-1740-8928-0E2E141E8CA8}"/>
              </a:ext>
            </a:extLst>
          </p:cNvPr>
          <p:cNvSpPr txBox="1"/>
          <p:nvPr/>
        </p:nvSpPr>
        <p:spPr>
          <a:xfrm>
            <a:off x="492853" y="5345670"/>
            <a:ext cx="1944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Helvetica" pitchFamily="2" charset="0"/>
              </a:rPr>
              <a:t>Alice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03BEC297-092B-D54B-8662-343DE1459B35}"/>
              </a:ext>
            </a:extLst>
          </p:cNvPr>
          <p:cNvSpPr txBox="1"/>
          <p:nvPr/>
        </p:nvSpPr>
        <p:spPr>
          <a:xfrm>
            <a:off x="9200950" y="5341836"/>
            <a:ext cx="1944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Bob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DC4EFC-383A-624B-B6E2-8FE05605543F}"/>
              </a:ext>
            </a:extLst>
          </p:cNvPr>
          <p:cNvSpPr txBox="1"/>
          <p:nvPr/>
        </p:nvSpPr>
        <p:spPr>
          <a:xfrm>
            <a:off x="3568698" y="6269594"/>
            <a:ext cx="2198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Rutgers mail server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5688087-937A-024D-81CC-03CE2589C8E4}"/>
              </a:ext>
            </a:extLst>
          </p:cNvPr>
          <p:cNvSpPr txBox="1"/>
          <p:nvPr/>
        </p:nvSpPr>
        <p:spPr>
          <a:xfrm>
            <a:off x="6145440" y="6264784"/>
            <a:ext cx="2198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NYU mail server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E0E7365-0D98-6943-B22D-29E4E82ED16F}"/>
              </a:ext>
            </a:extLst>
          </p:cNvPr>
          <p:cNvSpPr/>
          <p:nvPr/>
        </p:nvSpPr>
        <p:spPr>
          <a:xfrm>
            <a:off x="4075289" y="5341836"/>
            <a:ext cx="1276120" cy="81060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1E1FE64-5353-A54C-B004-7877B50C1B30}"/>
              </a:ext>
            </a:extLst>
          </p:cNvPr>
          <p:cNvCxnSpPr/>
          <p:nvPr/>
        </p:nvCxnSpPr>
        <p:spPr>
          <a:xfrm flipH="1">
            <a:off x="2641600" y="5911853"/>
            <a:ext cx="1343025" cy="352931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4281D7C-58F4-2A46-AF19-DE424884989A}"/>
              </a:ext>
            </a:extLst>
          </p:cNvPr>
          <p:cNvSpPr txBox="1"/>
          <p:nvPr/>
        </p:nvSpPr>
        <p:spPr>
          <a:xfrm>
            <a:off x="223339" y="5906209"/>
            <a:ext cx="2461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Helvetica" pitchFamily="2" charset="0"/>
              </a:rPr>
              <a:t>A set of durable files on the machine. Persisted on disk.</a:t>
            </a:r>
          </a:p>
        </p:txBody>
      </p:sp>
    </p:spTree>
    <p:extLst>
      <p:ext uri="{BB962C8B-B14F-4D97-AF65-F5344CB8AC3E}">
        <p14:creationId xmlns:p14="http://schemas.microsoft.com/office/powerpoint/2010/main" val="251330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2" grpId="0" animBg="1"/>
      <p:bldP spid="71693" grpId="0" animBg="1"/>
      <p:bldP spid="71694" grpId="0" animBg="1"/>
      <p:bldP spid="71695" grpId="0" animBg="1"/>
      <p:bldP spid="71696" grpId="0" animBg="1"/>
      <p:bldP spid="71697" grpId="0" animBg="1"/>
      <p:bldP spid="71698" grpId="0" animBg="1"/>
      <p:bldP spid="71699" grpId="0" animBg="1"/>
      <p:bldP spid="71700" grpId="0" animBg="1"/>
      <p:bldP spid="5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3E05E-EB32-2648-B9A9-1AD90112B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 on these exchanges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B5A25-B06F-5646-8A47-A367A4AFF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947400" cy="4803775"/>
          </a:xfrm>
        </p:spPr>
        <p:txBody>
          <a:bodyPr/>
          <a:lstStyle/>
          <a:p>
            <a:r>
              <a:rPr lang="en-US" dirty="0"/>
              <a:t>Mail servers are the “infrastructure” for email functionality</a:t>
            </a:r>
          </a:p>
          <a:p>
            <a:pPr lvl="1"/>
            <a:r>
              <a:rPr lang="en-US" dirty="0"/>
              <a:t>Receiving the email on behalf of Bob, should Bob’s machine be turned off</a:t>
            </a:r>
          </a:p>
          <a:p>
            <a:pPr lvl="1"/>
            <a:r>
              <a:rPr lang="en-US" dirty="0"/>
              <a:t>Retrying the delivery of the email to Bob on behalf of Alice, should Bob’s mail server be unavailable in the first attempt</a:t>
            </a:r>
          </a:p>
          <a:p>
            <a:r>
              <a:rPr lang="en-US" dirty="0"/>
              <a:t>The same machine can act as client or server based on context</a:t>
            </a:r>
          </a:p>
          <a:p>
            <a:pPr lvl="1"/>
            <a:r>
              <a:rPr lang="en-US" dirty="0"/>
              <a:t>Rutgers’s mail server is the server when Alice sends the mail</a:t>
            </a:r>
          </a:p>
          <a:p>
            <a:pPr lvl="1"/>
            <a:r>
              <a:rPr lang="en-US" dirty="0"/>
              <a:t>It is the client when it sends mail to Bob’s mail server</a:t>
            </a:r>
          </a:p>
          <a:p>
            <a:r>
              <a:rPr lang="en-US" dirty="0"/>
              <a:t>SMTP is push-based: info is pushed from client to server</a:t>
            </a:r>
          </a:p>
          <a:p>
            <a:pPr lvl="1"/>
            <a:r>
              <a:rPr lang="en-US" dirty="0"/>
              <a:t>Contrast to HTTP or DNS where info is pulled from the server</a:t>
            </a:r>
          </a:p>
        </p:txBody>
      </p:sp>
    </p:spTree>
    <p:extLst>
      <p:ext uri="{BB962C8B-B14F-4D97-AF65-F5344CB8AC3E}">
        <p14:creationId xmlns:p14="http://schemas.microsoft.com/office/powerpoint/2010/main" val="350990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40048-5DC5-514D-A673-B3AB2F03C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SMTP interaction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3D820-7DA7-F34F-80CC-9BCCC0653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urier" pitchFamily="2" charset="0"/>
              </a:rPr>
              <a:t>telnet &lt;mail-server&gt; 25</a:t>
            </a:r>
          </a:p>
          <a:p>
            <a:r>
              <a:rPr lang="en-US" dirty="0">
                <a:latin typeface="Courier" pitchFamily="2" charset="0"/>
              </a:rPr>
              <a:t>HELO &lt;sender-domain&gt;</a:t>
            </a:r>
          </a:p>
          <a:p>
            <a:r>
              <a:rPr lang="en-US" dirty="0">
                <a:latin typeface="Courier" pitchFamily="2" charset="0"/>
              </a:rPr>
              <a:t>MAIL FROM: &lt;</a:t>
            </a:r>
            <a:r>
              <a:rPr lang="en-US" dirty="0">
                <a:latin typeface="Courier" pitchFamily="2" charset="0"/>
                <a:hlinkClick r:id="rId2"/>
              </a:rPr>
              <a:t>name&gt;@&lt;sender-domain</a:t>
            </a:r>
            <a:r>
              <a:rPr lang="en-US" dirty="0">
                <a:latin typeface="Courier" pitchFamily="2" charset="0"/>
              </a:rPr>
              <a:t>&gt;</a:t>
            </a:r>
          </a:p>
          <a:p>
            <a:r>
              <a:rPr lang="en-US" dirty="0">
                <a:latin typeface="Courier" pitchFamily="2" charset="0"/>
              </a:rPr>
              <a:t>RCPT TO: &lt;user&gt;@&lt;mail-server-domain&gt;</a:t>
            </a:r>
          </a:p>
          <a:p>
            <a:r>
              <a:rPr lang="en-US" dirty="0">
                <a:latin typeface="Courier" pitchFamily="2" charset="0"/>
              </a:rPr>
              <a:t>DATA</a:t>
            </a:r>
          </a:p>
          <a:p>
            <a:r>
              <a:rPr lang="en-US" dirty="0"/>
              <a:t>Put data in, then [enter].[enter] Don’t forget the “.”</a:t>
            </a:r>
          </a:p>
          <a:p>
            <a:r>
              <a:rPr lang="en-US" dirty="0"/>
              <a:t>You can add mail headers (later) to make your email look good</a:t>
            </a:r>
          </a:p>
        </p:txBody>
      </p:sp>
    </p:spTree>
    <p:extLst>
      <p:ext uri="{BB962C8B-B14F-4D97-AF65-F5344CB8AC3E}">
        <p14:creationId xmlns:p14="http://schemas.microsoft.com/office/powerpoint/2010/main" val="11667018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>
            <a:extLst>
              <a:ext uri="{FF2B5EF4-FFF2-40B4-BE49-F238E27FC236}">
                <a16:creationId xmlns:a16="http://schemas.microsoft.com/office/drawing/2014/main" id="{C44134DD-70AD-7649-B8F3-41EC3D642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MAIL command response codes</a:t>
            </a:r>
          </a:p>
        </p:txBody>
      </p:sp>
      <p:sp>
        <p:nvSpPr>
          <p:cNvPr id="73731" name="Slide Number Placeholder 2">
            <a:extLst>
              <a:ext uri="{FF2B5EF4-FFF2-40B4-BE49-F238E27FC236}">
                <a16:creationId xmlns:a16="http://schemas.microsoft.com/office/drawing/2014/main" id="{DFE1E997-8443-6041-B816-A61887F94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711BE7F1-6E1E-7D41-90E8-E1192AB66E2F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17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73732" name="Picture 26">
            <a:extLst>
              <a:ext uri="{FF2B5EF4-FFF2-40B4-BE49-F238E27FC236}">
                <a16:creationId xmlns:a16="http://schemas.microsoft.com/office/drawing/2014/main" id="{2A0451A5-A83C-A847-B2FC-6B08601BD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473200"/>
            <a:ext cx="5392738" cy="506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585C7E-8B97-C642-BED8-52A5D2F8454B}"/>
              </a:ext>
            </a:extLst>
          </p:cNvPr>
          <p:cNvSpPr txBox="1"/>
          <p:nvPr/>
        </p:nvSpPr>
        <p:spPr>
          <a:xfrm>
            <a:off x="6096000" y="2743200"/>
            <a:ext cx="55553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Helvetica" pitchFamily="2" charset="0"/>
              </a:rPr>
              <a:t>220: Service ready</a:t>
            </a:r>
          </a:p>
          <a:p>
            <a:pPr algn="l"/>
            <a:r>
              <a:rPr lang="en-US" sz="2800" dirty="0">
                <a:latin typeface="Helvetica" pitchFamily="2" charset="0"/>
              </a:rPr>
              <a:t>250: Request command complete</a:t>
            </a:r>
          </a:p>
          <a:p>
            <a:pPr algn="l"/>
            <a:r>
              <a:rPr lang="en-US" sz="2800" dirty="0">
                <a:latin typeface="Helvetica" pitchFamily="2" charset="0"/>
              </a:rPr>
              <a:t>354: Start mail input</a:t>
            </a:r>
          </a:p>
          <a:p>
            <a:pPr algn="l"/>
            <a:r>
              <a:rPr lang="en-US" sz="2800" dirty="0">
                <a:latin typeface="Helvetica" pitchFamily="2" charset="0"/>
              </a:rPr>
              <a:t>421: Service not available</a:t>
            </a:r>
          </a:p>
          <a:p>
            <a:pPr algn="l"/>
            <a:r>
              <a:rPr lang="en-US" sz="2800" dirty="0">
                <a:latin typeface="Helvetica" pitchFamily="2" charset="0"/>
              </a:rPr>
              <a:t>500: Unrecognized command</a:t>
            </a:r>
          </a:p>
        </p:txBody>
      </p:sp>
    </p:spTree>
    <p:extLst>
      <p:ext uri="{BB962C8B-B14F-4D97-AF65-F5344CB8AC3E}">
        <p14:creationId xmlns:p14="http://schemas.microsoft.com/office/powerpoint/2010/main" val="23167871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6">
            <a:extLst>
              <a:ext uri="{FF2B5EF4-FFF2-40B4-BE49-F238E27FC236}">
                <a16:creationId xmlns:a16="http://schemas.microsoft.com/office/drawing/2014/main" id="{DD5E5AB5-53CA-D843-AEFC-CAF3FB0F4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A9A0413F-4E00-D846-B735-2070A4106C64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18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73B76799-060A-5346-BAB4-4FA0A17DD1E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825625"/>
            <a:ext cx="5181600" cy="4895850"/>
          </a:xfrm>
        </p:spPr>
        <p:txBody>
          <a:bodyPr>
            <a:normAutofit lnSpcReduction="10000"/>
          </a:bodyPr>
          <a:lstStyle/>
          <a:p>
            <a:pPr>
              <a:buFont typeface="ZapfDingbats" pitchFamily="82" charset="2"/>
              <a:buNone/>
            </a:pPr>
            <a:r>
              <a:rPr lang="en-US" altLang="en-US" dirty="0"/>
              <a:t>SMTP text message exchange standardized in RFC 822</a:t>
            </a:r>
          </a:p>
          <a:p>
            <a:r>
              <a:rPr lang="en-US" altLang="en-US" dirty="0">
                <a:solidFill>
                  <a:srgbClr val="C00000"/>
                </a:solidFill>
              </a:rPr>
              <a:t>Header lines</a:t>
            </a:r>
            <a:r>
              <a:rPr lang="en-US" altLang="en-US" dirty="0"/>
              <a:t>, e.g.,</a:t>
            </a:r>
          </a:p>
          <a:p>
            <a:pPr lvl="1"/>
            <a:r>
              <a:rPr lang="en-US" altLang="en-US" dirty="0"/>
              <a:t>To:</a:t>
            </a:r>
          </a:p>
          <a:p>
            <a:pPr lvl="1"/>
            <a:r>
              <a:rPr lang="en-US" altLang="en-US" dirty="0"/>
              <a:t>From:</a:t>
            </a:r>
          </a:p>
          <a:p>
            <a:pPr lvl="1"/>
            <a:r>
              <a:rPr lang="en-US" altLang="en-US" dirty="0"/>
              <a:t>Subject:</a:t>
            </a:r>
          </a:p>
          <a:p>
            <a:pPr lvl="1">
              <a:buFont typeface="Wingdings" pitchFamily="2" charset="2"/>
              <a:buNone/>
            </a:pPr>
            <a:r>
              <a:rPr lang="en-US" altLang="en-US" i="1" dirty="0">
                <a:solidFill>
                  <a:srgbClr val="C00000"/>
                </a:solidFill>
              </a:rPr>
              <a:t>These are different</a:t>
            </a:r>
            <a:r>
              <a:rPr lang="en-US" altLang="en-US" i="1" dirty="0">
                <a:solidFill>
                  <a:srgbClr val="66FFCC"/>
                </a:solidFill>
              </a:rPr>
              <a:t> </a:t>
            </a:r>
            <a:r>
              <a:rPr lang="en-US" altLang="en-US" i="1" dirty="0">
                <a:solidFill>
                  <a:srgbClr val="C00000"/>
                </a:solidFill>
              </a:rPr>
              <a:t>from SMTP commands</a:t>
            </a:r>
            <a:r>
              <a:rPr lang="en-US" altLang="en-US" dirty="0">
                <a:solidFill>
                  <a:srgbClr val="C00000"/>
                </a:solidFill>
              </a:rPr>
              <a:t>!</a:t>
            </a:r>
          </a:p>
          <a:p>
            <a:pPr lvl="1">
              <a:buFont typeface="Wingdings" pitchFamily="2" charset="2"/>
              <a:buNone/>
            </a:pPr>
            <a:r>
              <a:rPr lang="en-US" altLang="en-US" dirty="0">
                <a:solidFill>
                  <a:schemeClr val="tx1"/>
                </a:solidFill>
              </a:rPr>
              <a:t>(these would still be under “DATA”)</a:t>
            </a:r>
            <a:endParaRPr lang="en-US" altLang="en-US" dirty="0"/>
          </a:p>
          <a:p>
            <a:r>
              <a:rPr lang="en-US" altLang="en-US" dirty="0"/>
              <a:t>body</a:t>
            </a:r>
          </a:p>
          <a:p>
            <a:pPr lvl="1"/>
            <a:r>
              <a:rPr lang="en-US" altLang="en-US" dirty="0"/>
              <a:t>the “message”. </a:t>
            </a:r>
          </a:p>
          <a:p>
            <a:pPr lvl="1"/>
            <a:r>
              <a:rPr lang="en-US" altLang="en-US" dirty="0"/>
              <a:t>ASCII characters only</a:t>
            </a:r>
          </a:p>
        </p:txBody>
      </p:sp>
      <p:sp>
        <p:nvSpPr>
          <p:cNvPr id="74757" name="Rectangle 5">
            <a:extLst>
              <a:ext uri="{FF2B5EF4-FFF2-40B4-BE49-F238E27FC236}">
                <a16:creationId xmlns:a16="http://schemas.microsoft.com/office/drawing/2014/main" id="{3FFC2141-F9A2-304C-A870-17FF1DE7CF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0" y="1892300"/>
            <a:ext cx="28321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Helvetica" pitchFamily="2" charset="0"/>
              </a:rPr>
              <a:t>header</a:t>
            </a:r>
          </a:p>
        </p:txBody>
      </p:sp>
      <p:sp>
        <p:nvSpPr>
          <p:cNvPr id="74758" name="Rectangle 7">
            <a:extLst>
              <a:ext uri="{FF2B5EF4-FFF2-40B4-BE49-F238E27FC236}">
                <a16:creationId xmlns:a16="http://schemas.microsoft.com/office/drawing/2014/main" id="{4F27B140-E51E-F640-AE6A-D61E6F5796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0" y="2705100"/>
            <a:ext cx="2832100" cy="17399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Helvetica" pitchFamily="2" charset="0"/>
              </a:rPr>
              <a:t>body</a:t>
            </a:r>
          </a:p>
        </p:txBody>
      </p:sp>
      <p:sp>
        <p:nvSpPr>
          <p:cNvPr id="74759" name="Rectangle 9">
            <a:extLst>
              <a:ext uri="{FF2B5EF4-FFF2-40B4-BE49-F238E27FC236}">
                <a16:creationId xmlns:a16="http://schemas.microsoft.com/office/drawing/2014/main" id="{685ECC01-CE08-044D-86B9-B8C4BF964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9200" y="1778000"/>
            <a:ext cx="3238500" cy="307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endParaRPr lang="en-US" altLang="en-US" sz="2400"/>
          </a:p>
        </p:txBody>
      </p:sp>
      <p:sp>
        <p:nvSpPr>
          <p:cNvPr id="74760" name="Line 10">
            <a:extLst>
              <a:ext uri="{FF2B5EF4-FFF2-40B4-BE49-F238E27FC236}">
                <a16:creationId xmlns:a16="http://schemas.microsoft.com/office/drawing/2014/main" id="{9ACEAF7D-78E3-944F-B674-1BBF7534A9B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83242" y="2159000"/>
            <a:ext cx="2168358" cy="655639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61" name="Line 11">
            <a:extLst>
              <a:ext uri="{FF2B5EF4-FFF2-40B4-BE49-F238E27FC236}">
                <a16:creationId xmlns:a16="http://schemas.microsoft.com/office/drawing/2014/main" id="{6E45A18A-AC2C-B84B-9FF3-A163EF69E89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6000" y="3327399"/>
            <a:ext cx="4152900" cy="2255253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62" name="Text Box 13">
            <a:extLst>
              <a:ext uri="{FF2B5EF4-FFF2-40B4-BE49-F238E27FC236}">
                <a16:creationId xmlns:a16="http://schemas.microsoft.com/office/drawing/2014/main" id="{26BA34CE-12CB-3146-9515-1259DDBF9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6763" y="2112964"/>
            <a:ext cx="8048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blank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line</a:t>
            </a:r>
          </a:p>
        </p:txBody>
      </p:sp>
      <p:sp>
        <p:nvSpPr>
          <p:cNvPr id="74763" name="Line 14">
            <a:extLst>
              <a:ext uri="{FF2B5EF4-FFF2-40B4-BE49-F238E27FC236}">
                <a16:creationId xmlns:a16="http://schemas.microsoft.com/office/drawing/2014/main" id="{CD21A516-DEAD-5342-85B7-A25F79948A1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75700" y="2552700"/>
            <a:ext cx="9652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0EB2E5-4B62-9A4E-9BB7-A47A10251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Mail message format (stored on server)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2871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Number Placeholder 6">
            <a:extLst>
              <a:ext uri="{FF2B5EF4-FFF2-40B4-BE49-F238E27FC236}">
                <a16:creationId xmlns:a16="http://schemas.microsoft.com/office/drawing/2014/main" id="{E02657CF-B591-8945-BEF0-F9057588E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914CF997-E8EC-D842-A40E-2755F492EA2E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19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75780" name="Rectangle 7">
            <a:extLst>
              <a:ext uri="{FF2B5EF4-FFF2-40B4-BE49-F238E27FC236}">
                <a16:creationId xmlns:a16="http://schemas.microsoft.com/office/drawing/2014/main" id="{EE2FC16B-1FB8-F546-86DA-CE19E81BB42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708150"/>
            <a:ext cx="9903246" cy="4648200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MIME: multimedia mail extension, RFC 2045, 2056</a:t>
            </a:r>
          </a:p>
          <a:p>
            <a:r>
              <a:rPr lang="en-US" altLang="en-US" sz="2400" dirty="0"/>
              <a:t>additional headers in DATA header declare MIME content type</a:t>
            </a:r>
          </a:p>
          <a:p>
            <a:r>
              <a:rPr lang="en-US" altLang="en-US" sz="2400" dirty="0"/>
              <a:t>A message can have many parts</a:t>
            </a:r>
            <a:endParaRPr lang="en-US" altLang="en-US" dirty="0"/>
          </a:p>
        </p:txBody>
      </p:sp>
      <p:grpSp>
        <p:nvGrpSpPr>
          <p:cNvPr id="75781" name="Group 10">
            <a:extLst>
              <a:ext uri="{FF2B5EF4-FFF2-40B4-BE49-F238E27FC236}">
                <a16:creationId xmlns:a16="http://schemas.microsoft.com/office/drawing/2014/main" id="{D25133B4-2346-0B47-A7EA-B92EA8F5E859}"/>
              </a:ext>
            </a:extLst>
          </p:cNvPr>
          <p:cNvGrpSpPr>
            <a:grpSpLocks/>
          </p:cNvGrpSpPr>
          <p:nvPr/>
        </p:nvGrpSpPr>
        <p:grpSpPr bwMode="auto">
          <a:xfrm>
            <a:off x="5455319" y="3225800"/>
            <a:ext cx="5003800" cy="3113088"/>
            <a:chOff x="1424" y="1808"/>
            <a:chExt cx="3152" cy="2152"/>
          </a:xfrm>
        </p:grpSpPr>
        <p:sp>
          <p:nvSpPr>
            <p:cNvPr id="75791" name="Text Box 5">
              <a:extLst>
                <a:ext uri="{FF2B5EF4-FFF2-40B4-BE49-F238E27FC236}">
                  <a16:creationId xmlns:a16="http://schemas.microsoft.com/office/drawing/2014/main" id="{010859C7-EAFE-0C47-AF30-8EC78ABDDB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1808"/>
              <a:ext cx="3136" cy="2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latin typeface="Courier New" panose="02070309020205020404" pitchFamily="49" charset="0"/>
                </a:rPr>
                <a:t>From: alice@crepes.fr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latin typeface="Courier New" panose="02070309020205020404" pitchFamily="49" charset="0"/>
                </a:rPr>
                <a:t>To: bob@hamburger.edu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latin typeface="Courier New" panose="02070309020205020404" pitchFamily="49" charset="0"/>
                </a:rPr>
                <a:t>Subject: Picture of yummy crepe.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latin typeface="Courier New" panose="02070309020205020404" pitchFamily="49" charset="0"/>
                </a:rPr>
                <a:t>MIME-Version: 1.0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latin typeface="Courier New" panose="02070309020205020404" pitchFamily="49" charset="0"/>
                </a:rPr>
                <a:t>Content-Transfer-Encoding: base64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latin typeface="Courier New" panose="02070309020205020404" pitchFamily="49" charset="0"/>
                </a:rPr>
                <a:t>Content-Type: image/jpeg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 b="1">
                <a:latin typeface="Courier New" panose="02070309020205020404" pitchFamily="49" charset="0"/>
              </a:endParaRP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latin typeface="Courier New" panose="02070309020205020404" pitchFamily="49" charset="0"/>
                </a:rPr>
                <a:t>base64 encoded data .....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latin typeface="Courier New" panose="02070309020205020404" pitchFamily="49" charset="0"/>
                </a:rPr>
                <a:t>.........................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latin typeface="Courier New" panose="02070309020205020404" pitchFamily="49" charset="0"/>
                </a:rPr>
                <a:t>......base64 encoded data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latin typeface="Courier New" panose="02070309020205020404" pitchFamily="49" charset="0"/>
                </a:rPr>
                <a:t> </a:t>
              </a:r>
            </a:p>
          </p:txBody>
        </p:sp>
        <p:sp>
          <p:nvSpPr>
            <p:cNvPr id="75792" name="Rectangle 9">
              <a:extLst>
                <a:ext uri="{FF2B5EF4-FFF2-40B4-BE49-F238E27FC236}">
                  <a16:creationId xmlns:a16="http://schemas.microsoft.com/office/drawing/2014/main" id="{165C275A-74C9-DE4B-9AD8-1646C7CDBE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4" y="1808"/>
              <a:ext cx="2984" cy="20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75782" name="Text Box 11">
            <a:extLst>
              <a:ext uri="{FF2B5EF4-FFF2-40B4-BE49-F238E27FC236}">
                <a16:creationId xmlns:a16="http://schemas.microsoft.com/office/drawing/2014/main" id="{64674CD0-4972-E34D-BB76-C2EB559BA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7858" y="4722814"/>
            <a:ext cx="267733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Helvetica" pitchFamily="2" charset="0"/>
              </a:rPr>
              <a:t>multimedia data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Helvetica" pitchFamily="2" charset="0"/>
              </a:rPr>
              <a:t>type, subtype, 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Helvetica" pitchFamily="2" charset="0"/>
              </a:rPr>
              <a:t>parameter declaration</a:t>
            </a:r>
            <a:endParaRPr lang="en-US" altLang="en-US" sz="2400">
              <a:latin typeface="Helvetica" pitchFamily="2" charset="0"/>
            </a:endParaRPr>
          </a:p>
        </p:txBody>
      </p:sp>
      <p:sp>
        <p:nvSpPr>
          <p:cNvPr id="75783" name="Text Box 12">
            <a:extLst>
              <a:ext uri="{FF2B5EF4-FFF2-40B4-BE49-F238E27FC236}">
                <a16:creationId xmlns:a16="http://schemas.microsoft.com/office/drawing/2014/main" id="{7A2D0F18-1217-6A4B-9A0E-E99C5E809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5257" y="3935414"/>
            <a:ext cx="19431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Helvetica" pitchFamily="2" charset="0"/>
              </a:rPr>
              <a:t>method used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Helvetica" pitchFamily="2" charset="0"/>
              </a:rPr>
              <a:t>to encode data</a:t>
            </a:r>
            <a:endParaRPr lang="en-US" altLang="en-US" sz="2400">
              <a:latin typeface="Helvetica" pitchFamily="2" charset="0"/>
            </a:endParaRPr>
          </a:p>
        </p:txBody>
      </p:sp>
      <p:sp>
        <p:nvSpPr>
          <p:cNvPr id="75784" name="Text Box 13">
            <a:extLst>
              <a:ext uri="{FF2B5EF4-FFF2-40B4-BE49-F238E27FC236}">
                <a16:creationId xmlns:a16="http://schemas.microsoft.com/office/drawing/2014/main" id="{5EE46970-89F4-EF4A-81D2-C27622D1C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6013" y="3376614"/>
            <a:ext cx="17507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MIME version</a:t>
            </a:r>
            <a:endParaRPr lang="en-US" altLang="en-US" sz="2400" dirty="0">
              <a:latin typeface="Helvetica" pitchFamily="2" charset="0"/>
            </a:endParaRPr>
          </a:p>
        </p:txBody>
      </p:sp>
      <p:sp>
        <p:nvSpPr>
          <p:cNvPr id="75785" name="Text Box 14">
            <a:extLst>
              <a:ext uri="{FF2B5EF4-FFF2-40B4-BE49-F238E27FC236}">
                <a16:creationId xmlns:a16="http://schemas.microsoft.com/office/drawing/2014/main" id="{AAF2D3C1-108F-FD48-8138-BC45E7D62A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1280" y="5903913"/>
            <a:ext cx="17796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Helvetica" pitchFamily="2" charset="0"/>
              </a:rPr>
              <a:t>encoded data</a:t>
            </a:r>
            <a:endParaRPr lang="en-US" altLang="en-US" sz="2400">
              <a:latin typeface="Helvetica" pitchFamily="2" charset="0"/>
            </a:endParaRPr>
          </a:p>
        </p:txBody>
      </p:sp>
      <p:sp>
        <p:nvSpPr>
          <p:cNvPr id="75786" name="Line 15">
            <a:extLst>
              <a:ext uri="{FF2B5EF4-FFF2-40B4-BE49-F238E27FC236}">
                <a16:creationId xmlns:a16="http://schemas.microsoft.com/office/drawing/2014/main" id="{63BA3ED9-DBEF-D34F-8FCC-0DFAD94C454F}"/>
              </a:ext>
            </a:extLst>
          </p:cNvPr>
          <p:cNvSpPr>
            <a:spLocks noChangeShapeType="1"/>
          </p:cNvSpPr>
          <p:nvPr/>
        </p:nvSpPr>
        <p:spPr bwMode="auto">
          <a:xfrm>
            <a:off x="4369469" y="3651250"/>
            <a:ext cx="1155700" cy="5461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7" name="Line 16">
            <a:extLst>
              <a:ext uri="{FF2B5EF4-FFF2-40B4-BE49-F238E27FC236}">
                <a16:creationId xmlns:a16="http://schemas.microsoft.com/office/drawing/2014/main" id="{B3E314BF-DDD4-E249-A0E3-E30C92AF056C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4069" y="4286250"/>
            <a:ext cx="1181100" cy="1905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8" name="Line 17">
            <a:extLst>
              <a:ext uri="{FF2B5EF4-FFF2-40B4-BE49-F238E27FC236}">
                <a16:creationId xmlns:a16="http://schemas.microsoft.com/office/drawing/2014/main" id="{3759208B-AFE7-284D-888D-440E2EAB6F8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18669" y="4794250"/>
            <a:ext cx="1244600" cy="3556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9" name="Line 18">
            <a:extLst>
              <a:ext uri="{FF2B5EF4-FFF2-40B4-BE49-F238E27FC236}">
                <a16:creationId xmlns:a16="http://schemas.microsoft.com/office/drawing/2014/main" id="{CFCB8FD6-6417-3F4E-8741-EE8364BC817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56769" y="5543550"/>
            <a:ext cx="1003300" cy="5080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90" name="Freeform 19">
            <a:extLst>
              <a:ext uri="{FF2B5EF4-FFF2-40B4-BE49-F238E27FC236}">
                <a16:creationId xmlns:a16="http://schemas.microsoft.com/office/drawing/2014/main" id="{EED3F8AC-45F7-B548-BF5C-184E89DAD524}"/>
              </a:ext>
            </a:extLst>
          </p:cNvPr>
          <p:cNvSpPr>
            <a:spLocks/>
          </p:cNvSpPr>
          <p:nvPr/>
        </p:nvSpPr>
        <p:spPr bwMode="auto">
          <a:xfrm>
            <a:off x="5383882" y="5184776"/>
            <a:ext cx="309562" cy="881063"/>
          </a:xfrm>
          <a:custGeom>
            <a:avLst/>
            <a:gdLst>
              <a:gd name="T0" fmla="*/ 2147483647 w 195"/>
              <a:gd name="T1" fmla="*/ 2147483647 h 555"/>
              <a:gd name="T2" fmla="*/ 0 w 195"/>
              <a:gd name="T3" fmla="*/ 0 h 555"/>
              <a:gd name="T4" fmla="*/ 0 w 195"/>
              <a:gd name="T5" fmla="*/ 2147483647 h 555"/>
              <a:gd name="T6" fmla="*/ 2147483647 w 195"/>
              <a:gd name="T7" fmla="*/ 2147483647 h 555"/>
              <a:gd name="T8" fmla="*/ 0 60000 65536"/>
              <a:gd name="T9" fmla="*/ 0 60000 65536"/>
              <a:gd name="T10" fmla="*/ 0 60000 65536"/>
              <a:gd name="T11" fmla="*/ 0 60000 65536"/>
              <a:gd name="T12" fmla="*/ 0 w 195"/>
              <a:gd name="T13" fmla="*/ 0 h 555"/>
              <a:gd name="T14" fmla="*/ 195 w 195"/>
              <a:gd name="T15" fmla="*/ 555 h 55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5" h="555">
                <a:moveTo>
                  <a:pt x="159" y="3"/>
                </a:moveTo>
                <a:lnTo>
                  <a:pt x="0" y="0"/>
                </a:lnTo>
                <a:lnTo>
                  <a:pt x="0" y="555"/>
                </a:lnTo>
                <a:lnTo>
                  <a:pt x="195" y="552"/>
                </a:lnTo>
              </a:path>
            </a:pathLst>
          </a:custGeom>
          <a:noFill/>
          <a:ln w="38100" cap="flat" cmpd="sng">
            <a:solidFill>
              <a:srgbClr val="C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8F82FD-046A-534E-A98C-60560E77C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Message format: multimedia extensions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608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69B0D-9911-EB4F-86F7-7909C887C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recap of concepts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5D85CAB-E701-5144-BA17-BF3E99893533}"/>
              </a:ext>
            </a:extLst>
          </p:cNvPr>
          <p:cNvGrpSpPr/>
          <p:nvPr/>
        </p:nvGrpSpPr>
        <p:grpSpPr>
          <a:xfrm>
            <a:off x="806021" y="1437366"/>
            <a:ext cx="2821762" cy="2528347"/>
            <a:chOff x="204104" y="2312651"/>
            <a:chExt cx="3586406" cy="337728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B0B4067-921A-054F-8815-970525DAA4CB}"/>
                </a:ext>
              </a:extLst>
            </p:cNvPr>
            <p:cNvGrpSpPr/>
            <p:nvPr/>
          </p:nvGrpSpPr>
          <p:grpSpPr>
            <a:xfrm>
              <a:off x="204104" y="2312651"/>
              <a:ext cx="3586406" cy="3377285"/>
              <a:chOff x="333313" y="2407512"/>
              <a:chExt cx="3586406" cy="3377285"/>
            </a:xfrm>
          </p:grpSpPr>
          <p:pic>
            <p:nvPicPr>
              <p:cNvPr id="4" name="Picture 3" descr="A piece of cake on a plate&#10;&#10;Description automatically generated">
                <a:extLst>
                  <a:ext uri="{FF2B5EF4-FFF2-40B4-BE49-F238E27FC236}">
                    <a16:creationId xmlns:a16="http://schemas.microsoft.com/office/drawing/2014/main" id="{13BF3AC1-5A0D-C847-AC64-1909702077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33313" y="3203644"/>
                <a:ext cx="3441538" cy="2581153"/>
              </a:xfrm>
              <a:prstGeom prst="rect">
                <a:avLst/>
              </a:prstGeom>
            </p:spPr>
          </p:pic>
          <p:pic>
            <p:nvPicPr>
              <p:cNvPr id="5" name="Picture 4" descr="A picture containing tableware, spoon, black, knife&#10;&#10;Description automatically generated">
                <a:extLst>
                  <a:ext uri="{FF2B5EF4-FFF2-40B4-BE49-F238E27FC236}">
                    <a16:creationId xmlns:a16="http://schemas.microsoft.com/office/drawing/2014/main" id="{CEC419AE-AA3E-B14A-8ABC-493764AC5E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55708" y="2407512"/>
                <a:ext cx="1764011" cy="1277144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101D52B-E5CC-E443-97EA-8D0EEC1F9B8D}"/>
                </a:ext>
              </a:extLst>
            </p:cNvPr>
            <p:cNvSpPr txBox="1"/>
            <p:nvPr/>
          </p:nvSpPr>
          <p:spPr>
            <a:xfrm rot="485961">
              <a:off x="661622" y="3571841"/>
              <a:ext cx="2965744" cy="493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Helvetica" pitchFamily="2" charset="0"/>
                </a:rPr>
                <a:t>App layer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30333B8-AE45-D34B-B626-9B0E6DB768D5}"/>
              </a:ext>
            </a:extLst>
          </p:cNvPr>
          <p:cNvSpPr txBox="1"/>
          <p:nvPr/>
        </p:nvSpPr>
        <p:spPr>
          <a:xfrm>
            <a:off x="4665217" y="1486210"/>
            <a:ext cx="6254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err="1">
                <a:latin typeface="Helvetica" pitchFamily="2" charset="0"/>
              </a:rPr>
              <a:t>HyperText</a:t>
            </a:r>
            <a:r>
              <a:rPr lang="en-US" sz="2800" dirty="0">
                <a:latin typeface="Helvetica" pitchFamily="2" charset="0"/>
              </a:rPr>
              <a:t> Transfer Protocol (HTTP)</a:t>
            </a:r>
          </a:p>
        </p:txBody>
      </p:sp>
      <p:pic>
        <p:nvPicPr>
          <p:cNvPr id="73" name="Picture 27" descr="ANd9GcTxPLH7geI9YctTbt0tziC9-zZAWvCxFSthtLXwscnWaTnRXLSlcA">
            <a:extLst>
              <a:ext uri="{FF2B5EF4-FFF2-40B4-BE49-F238E27FC236}">
                <a16:creationId xmlns:a16="http://schemas.microsoft.com/office/drawing/2014/main" id="{2763951C-90A9-E448-A73E-885A96E37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275" y="2857836"/>
            <a:ext cx="709254" cy="553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DE6587A2-ECC1-FF4F-9AB3-E97CEFC9FA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1218" y="2476221"/>
            <a:ext cx="1097645" cy="131651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DDA32C3-AA5E-0E44-8C8B-B12B74F6E396}"/>
              </a:ext>
            </a:extLst>
          </p:cNvPr>
          <p:cNvSpPr txBox="1"/>
          <p:nvPr/>
        </p:nvSpPr>
        <p:spPr>
          <a:xfrm>
            <a:off x="5029453" y="2009430"/>
            <a:ext cx="486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HTTP is a client/server application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AFF42C5-4A1A-6443-B6D2-50DB08F5A6F2}"/>
              </a:ext>
            </a:extLst>
          </p:cNvPr>
          <p:cNvCxnSpPr>
            <a:cxnSpLocks/>
          </p:cNvCxnSpPr>
          <p:nvPr/>
        </p:nvCxnSpPr>
        <p:spPr>
          <a:xfrm>
            <a:off x="5311485" y="2916936"/>
            <a:ext cx="4459111" cy="21754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10CE072-2BB9-8248-9E56-81698F248C68}"/>
              </a:ext>
            </a:extLst>
          </p:cNvPr>
          <p:cNvSpPr txBox="1"/>
          <p:nvPr/>
        </p:nvSpPr>
        <p:spPr>
          <a:xfrm>
            <a:off x="6427987" y="2579375"/>
            <a:ext cx="2872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Methods</a:t>
            </a:r>
            <a:r>
              <a:rPr lang="en-US" dirty="0">
                <a:latin typeface="Helvetica" pitchFamily="2" charset="0"/>
              </a:rPr>
              <a:t>: GET/POST/…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72A693B-27D9-8745-93C5-F015251E526F}"/>
              </a:ext>
            </a:extLst>
          </p:cNvPr>
          <p:cNvSpPr txBox="1"/>
          <p:nvPr/>
        </p:nvSpPr>
        <p:spPr>
          <a:xfrm>
            <a:off x="5216814" y="2963102"/>
            <a:ext cx="2872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Headers</a:t>
            </a:r>
          </a:p>
          <a:p>
            <a:pPr algn="l"/>
            <a:r>
              <a:rPr lang="en-US" dirty="0">
                <a:latin typeface="Helvetica" pitchFamily="2" charset="0"/>
              </a:rPr>
              <a:t>User-agent/server/…</a:t>
            </a: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4A0EC8B9-5EFF-834A-AB62-CD153E37031E}"/>
              </a:ext>
            </a:extLst>
          </p:cNvPr>
          <p:cNvCxnSpPr>
            <a:cxnSpLocks/>
          </p:cNvCxnSpPr>
          <p:nvPr/>
        </p:nvCxnSpPr>
        <p:spPr>
          <a:xfrm flipH="1">
            <a:off x="5311485" y="3341453"/>
            <a:ext cx="4459111" cy="40223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E4283800-66E0-BF46-8949-762DC4EB028E}"/>
              </a:ext>
            </a:extLst>
          </p:cNvPr>
          <p:cNvSpPr txBox="1"/>
          <p:nvPr/>
        </p:nvSpPr>
        <p:spPr>
          <a:xfrm>
            <a:off x="7068455" y="3681475"/>
            <a:ext cx="3488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Response codes</a:t>
            </a:r>
            <a:r>
              <a:rPr lang="en-US" dirty="0">
                <a:latin typeface="Helvetica" pitchFamily="2" charset="0"/>
              </a:rPr>
              <a:t>: 200, 404, etc.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DDF523-24C1-0D47-8773-A67D99A2ED6E}"/>
              </a:ext>
            </a:extLst>
          </p:cNvPr>
          <p:cNvSpPr txBox="1"/>
          <p:nvPr/>
        </p:nvSpPr>
        <p:spPr>
          <a:xfrm>
            <a:off x="806021" y="4261784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C00000"/>
                </a:solidFill>
                <a:latin typeface="Helvetica" pitchFamily="2" charset="0"/>
              </a:rPr>
              <a:t>Persistence</a:t>
            </a:r>
            <a:endParaRPr lang="en-US" sz="2400" dirty="0">
              <a:solidFill>
                <a:srgbClr val="C00000"/>
              </a:solidFill>
              <a:latin typeface="Helvetica" pitchFamily="2" charset="0"/>
            </a:endParaRPr>
          </a:p>
        </p:txBody>
      </p:sp>
      <p:pic>
        <p:nvPicPr>
          <p:cNvPr id="29" name="Picture 27" descr="ANd9GcTxPLH7geI9YctTbt0tziC9-zZAWvCxFSthtLXwscnWaTnRXLSlcA">
            <a:extLst>
              <a:ext uri="{FF2B5EF4-FFF2-40B4-BE49-F238E27FC236}">
                <a16:creationId xmlns:a16="http://schemas.microsoft.com/office/drawing/2014/main" id="{5B9ABC48-3452-5841-A415-655BCB923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13" y="5061313"/>
            <a:ext cx="709254" cy="553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6377832-ADFB-0A4D-8446-0A3676DC93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6870" y="4883610"/>
            <a:ext cx="1097645" cy="1316516"/>
          </a:xfrm>
          <a:prstGeom prst="rect">
            <a:avLst/>
          </a:prstGeom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DAF38FA-E3A1-204E-9A98-EC418A3F3333}"/>
              </a:ext>
            </a:extLst>
          </p:cNvPr>
          <p:cNvCxnSpPr>
            <a:cxnSpLocks/>
          </p:cNvCxnSpPr>
          <p:nvPr/>
        </p:nvCxnSpPr>
        <p:spPr>
          <a:xfrm>
            <a:off x="1373424" y="5085013"/>
            <a:ext cx="2403446" cy="20267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8057167-480A-5F48-B0B8-BAE545319932}"/>
              </a:ext>
            </a:extLst>
          </p:cNvPr>
          <p:cNvCxnSpPr>
            <a:cxnSpLocks/>
          </p:cNvCxnSpPr>
          <p:nvPr/>
        </p:nvCxnSpPr>
        <p:spPr>
          <a:xfrm flipH="1">
            <a:off x="1373424" y="5420634"/>
            <a:ext cx="2416907" cy="4221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427BD3A-3709-D841-B51F-0821612273F1}"/>
              </a:ext>
            </a:extLst>
          </p:cNvPr>
          <p:cNvSpPr txBox="1"/>
          <p:nvPr/>
        </p:nvSpPr>
        <p:spPr>
          <a:xfrm rot="263617">
            <a:off x="1911815" y="4770851"/>
            <a:ext cx="147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Helvetica" pitchFamily="2" charset="0"/>
              </a:rPr>
              <a:t>Connection </a:t>
            </a:r>
          </a:p>
          <a:p>
            <a:pPr algn="l"/>
            <a:endParaRPr lang="en-US" sz="1600" dirty="0">
              <a:latin typeface="Helvetica" pitchFamily="2" charset="0"/>
            </a:endParaRPr>
          </a:p>
          <a:p>
            <a:pPr algn="l"/>
            <a:r>
              <a:rPr lang="en-US" sz="1600" dirty="0">
                <a:latin typeface="Helvetica" pitchFamily="2" charset="0"/>
              </a:rPr>
              <a:t>initiation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5D50F4-6D37-8747-9C22-150B4077C04F}"/>
              </a:ext>
            </a:extLst>
          </p:cNvPr>
          <p:cNvSpPr txBox="1"/>
          <p:nvPr/>
        </p:nvSpPr>
        <p:spPr>
          <a:xfrm>
            <a:off x="1217874" y="5304424"/>
            <a:ext cx="635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RTT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F5D64B9-DFBD-F141-802D-E93A42AD916A}"/>
              </a:ext>
            </a:extLst>
          </p:cNvPr>
          <p:cNvCxnSpPr>
            <a:cxnSpLocks/>
          </p:cNvCxnSpPr>
          <p:nvPr/>
        </p:nvCxnSpPr>
        <p:spPr>
          <a:xfrm flipV="1">
            <a:off x="1217874" y="5061313"/>
            <a:ext cx="2093" cy="781436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0D8523A-D556-684D-9AE0-A47188B24164}"/>
              </a:ext>
            </a:extLst>
          </p:cNvPr>
          <p:cNvCxnSpPr>
            <a:cxnSpLocks/>
          </p:cNvCxnSpPr>
          <p:nvPr/>
        </p:nvCxnSpPr>
        <p:spPr>
          <a:xfrm>
            <a:off x="1384036" y="5951217"/>
            <a:ext cx="2403446" cy="20267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E9E9A87-8B4D-DF45-A3DC-E91B241A6F41}"/>
              </a:ext>
            </a:extLst>
          </p:cNvPr>
          <p:cNvCxnSpPr>
            <a:cxnSpLocks/>
          </p:cNvCxnSpPr>
          <p:nvPr/>
        </p:nvCxnSpPr>
        <p:spPr>
          <a:xfrm flipH="1">
            <a:off x="1384036" y="6286838"/>
            <a:ext cx="2416907" cy="4221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CA72EF42-4051-124D-A521-F4059D9098BC}"/>
              </a:ext>
            </a:extLst>
          </p:cNvPr>
          <p:cNvSpPr txBox="1"/>
          <p:nvPr/>
        </p:nvSpPr>
        <p:spPr>
          <a:xfrm>
            <a:off x="1203085" y="6194328"/>
            <a:ext cx="635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RTT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537C6D9-816A-2449-9F62-F30DCFCD956E}"/>
              </a:ext>
            </a:extLst>
          </p:cNvPr>
          <p:cNvCxnSpPr>
            <a:cxnSpLocks/>
          </p:cNvCxnSpPr>
          <p:nvPr/>
        </p:nvCxnSpPr>
        <p:spPr>
          <a:xfrm flipV="1">
            <a:off x="1203085" y="5951217"/>
            <a:ext cx="2093" cy="781436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7A9FF8EF-1CCE-8344-BDDF-8193A2D3ABF0}"/>
              </a:ext>
            </a:extLst>
          </p:cNvPr>
          <p:cNvSpPr txBox="1"/>
          <p:nvPr/>
        </p:nvSpPr>
        <p:spPr>
          <a:xfrm rot="263617">
            <a:off x="2510928" y="5799513"/>
            <a:ext cx="1470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Helvetica" pitchFamily="2" charset="0"/>
              </a:rPr>
              <a:t>HTTP req</a:t>
            </a:r>
          </a:p>
        </p:txBody>
      </p:sp>
      <p:pic>
        <p:nvPicPr>
          <p:cNvPr id="48" name="Picture 162">
            <a:extLst>
              <a:ext uri="{FF2B5EF4-FFF2-40B4-BE49-F238E27FC236}">
                <a16:creationId xmlns:a16="http://schemas.microsoft.com/office/drawing/2014/main" id="{180FB7C4-4076-FA45-96AC-D039CF39A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110" y="5019520"/>
            <a:ext cx="1802097" cy="740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DF005727-2829-F443-93A5-DEC363FC0607}"/>
              </a:ext>
            </a:extLst>
          </p:cNvPr>
          <p:cNvSpPr/>
          <p:nvPr/>
        </p:nvSpPr>
        <p:spPr>
          <a:xfrm rot="21021642">
            <a:off x="1730640" y="6480835"/>
            <a:ext cx="2094232" cy="18419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7CF50C7-B97E-1B45-BDE6-A62DE06BBD2C}"/>
              </a:ext>
            </a:extLst>
          </p:cNvPr>
          <p:cNvSpPr txBox="1"/>
          <p:nvPr/>
        </p:nvSpPr>
        <p:spPr>
          <a:xfrm rot="20754493">
            <a:off x="1784019" y="6157575"/>
            <a:ext cx="1470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Helvetica" pitchFamily="2" charset="0"/>
              </a:rPr>
              <a:t>HTTP resp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308C11C-721F-6446-A0D3-F60AF4D9A4CF}"/>
              </a:ext>
            </a:extLst>
          </p:cNvPr>
          <p:cNvSpPr txBox="1"/>
          <p:nvPr/>
        </p:nvSpPr>
        <p:spPr>
          <a:xfrm>
            <a:off x="6602115" y="4373918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C00000"/>
                </a:solidFill>
                <a:latin typeface="Helvetica" pitchFamily="2" charset="0"/>
              </a:rPr>
              <a:t>Cookies</a:t>
            </a:r>
            <a:endParaRPr lang="en-US" sz="2400" dirty="0">
              <a:solidFill>
                <a:srgbClr val="C00000"/>
              </a:solidFill>
              <a:latin typeface="Helvetica" pitchFamily="2" charset="0"/>
            </a:endParaRP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0F747895-2973-A44D-96FB-0DD841EFEB52}"/>
              </a:ext>
            </a:extLst>
          </p:cNvPr>
          <p:cNvCxnSpPr>
            <a:cxnSpLocks/>
          </p:cNvCxnSpPr>
          <p:nvPr/>
        </p:nvCxnSpPr>
        <p:spPr>
          <a:xfrm flipH="1">
            <a:off x="6192525" y="5148283"/>
            <a:ext cx="2416907" cy="4221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27" descr="ANd9GcTxPLH7geI9YctTbt0tziC9-zZAWvCxFSthtLXwscnWaTnRXLSlcA">
            <a:extLst>
              <a:ext uri="{FF2B5EF4-FFF2-40B4-BE49-F238E27FC236}">
                <a16:creationId xmlns:a16="http://schemas.microsoft.com/office/drawing/2014/main" id="{672C20A3-0CAF-EA4C-BC78-22DC6EEA1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405" y="5471517"/>
            <a:ext cx="709254" cy="553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821859E0-23A7-084D-9CEF-561BF65D9B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4234" y="4956340"/>
            <a:ext cx="1097645" cy="1316516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952A53F-B5F6-5E44-9C0D-48C7773C4354}"/>
              </a:ext>
            </a:extLst>
          </p:cNvPr>
          <p:cNvSpPr txBox="1"/>
          <p:nvPr/>
        </p:nvSpPr>
        <p:spPr>
          <a:xfrm rot="20983453">
            <a:off x="6264228" y="4937078"/>
            <a:ext cx="2291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Courier" pitchFamily="2" charset="0"/>
              </a:rPr>
              <a:t>Set-cookie: XXX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C17E779-BC95-E748-9945-12B68739A7EE}"/>
              </a:ext>
            </a:extLst>
          </p:cNvPr>
          <p:cNvCxnSpPr>
            <a:cxnSpLocks/>
          </p:cNvCxnSpPr>
          <p:nvPr/>
        </p:nvCxnSpPr>
        <p:spPr>
          <a:xfrm>
            <a:off x="6146838" y="5928820"/>
            <a:ext cx="2403446" cy="20267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2B79FC71-2F15-8343-B3D0-1BA4B9E18CA1}"/>
              </a:ext>
            </a:extLst>
          </p:cNvPr>
          <p:cNvSpPr txBox="1"/>
          <p:nvPr/>
        </p:nvSpPr>
        <p:spPr>
          <a:xfrm rot="312228">
            <a:off x="6631114" y="5655929"/>
            <a:ext cx="1755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Courier" pitchFamily="2" charset="0"/>
              </a:rPr>
              <a:t>Cookie: XXX</a:t>
            </a:r>
          </a:p>
        </p:txBody>
      </p:sp>
      <p:sp>
        <p:nvSpPr>
          <p:cNvPr id="61" name="Snip and Round Single Corner of Rectangle 60">
            <a:extLst>
              <a:ext uri="{FF2B5EF4-FFF2-40B4-BE49-F238E27FC236}">
                <a16:creationId xmlns:a16="http://schemas.microsoft.com/office/drawing/2014/main" id="{60531B7B-4527-B748-A8CA-AC6259551E36}"/>
              </a:ext>
            </a:extLst>
          </p:cNvPr>
          <p:cNvSpPr/>
          <p:nvPr/>
        </p:nvSpPr>
        <p:spPr>
          <a:xfrm>
            <a:off x="5164681" y="6071088"/>
            <a:ext cx="1220775" cy="312136"/>
          </a:xfrm>
          <a:prstGeom prst="snip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Helvetica" pitchFamily="2" charset="0"/>
              </a:rPr>
              <a:t>Cookie file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9D7A8CF-3F80-BF43-91C9-2416BCA91D93}"/>
              </a:ext>
            </a:extLst>
          </p:cNvPr>
          <p:cNvSpPr txBox="1"/>
          <p:nvPr/>
        </p:nvSpPr>
        <p:spPr>
          <a:xfrm>
            <a:off x="10060955" y="4932022"/>
            <a:ext cx="183970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C00000"/>
                </a:solidFill>
                <a:latin typeface="Helvetica" pitchFamily="2" charset="0"/>
              </a:rPr>
              <a:t>Caching</a:t>
            </a:r>
          </a:p>
          <a:p>
            <a:pPr algn="l"/>
            <a:r>
              <a:rPr lang="en-US" sz="2400" dirty="0">
                <a:latin typeface="Helvetica" pitchFamily="2" charset="0"/>
              </a:rPr>
              <a:t>e.g., proxy server</a:t>
            </a:r>
            <a:endParaRPr lang="en-US" sz="20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68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P spid="25" grpId="0"/>
      <p:bldP spid="75" grpId="0"/>
      <p:bldP spid="78" grpId="0"/>
      <p:bldP spid="9" grpId="0"/>
      <p:bldP spid="13" grpId="0"/>
      <p:bldP spid="14" grpId="0"/>
      <p:bldP spid="45" grpId="0"/>
      <p:bldP spid="47" grpId="0"/>
      <p:bldP spid="26" grpId="0" animBg="1"/>
      <p:bldP spid="50" grpId="0"/>
      <p:bldP spid="51" grpId="0"/>
      <p:bldP spid="28" grpId="0"/>
      <p:bldP spid="59" grpId="0"/>
      <p:bldP spid="61" grpId="0" animBg="1"/>
      <p:bldP spid="6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&#10;&#10;Description automatically generated">
            <a:extLst>
              <a:ext uri="{FF2B5EF4-FFF2-40B4-BE49-F238E27FC236}">
                <a16:creationId xmlns:a16="http://schemas.microsoft.com/office/drawing/2014/main" id="{B9F410E4-628E-8A4A-BDCF-C5AED63C3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7116"/>
            <a:ext cx="11932994" cy="52637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6605EE-5F52-1B42-A2B8-7B6DF18E61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9217" y="1313041"/>
            <a:ext cx="3003777" cy="391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80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A66854-06EA-8640-A15E-F6E046AA0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027" y="176558"/>
            <a:ext cx="10747689" cy="650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8647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C520F20-DDBE-C344-AA59-600A890E9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973" y="616892"/>
            <a:ext cx="9118600" cy="580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9307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Text&#10;&#10;Description automatically generated">
            <a:extLst>
              <a:ext uri="{FF2B5EF4-FFF2-40B4-BE49-F238E27FC236}">
                <a16:creationId xmlns:a16="http://schemas.microsoft.com/office/drawing/2014/main" id="{E7325A08-052C-CC45-94AC-A86278D85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041" y="1036786"/>
            <a:ext cx="9482464" cy="503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9998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624065-FA85-FD41-937F-7DB207665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5391" y="258554"/>
            <a:ext cx="7680158" cy="634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6907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0E45111E-718F-5842-8C38-2103200548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095" y="288758"/>
            <a:ext cx="11357810" cy="608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6813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33FA0-B2F5-FE49-8288-9599375CE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Mail Access Protocols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7B75E-0E6B-B843-90F9-E85074D267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3550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Number Placeholder 6">
            <a:extLst>
              <a:ext uri="{FF2B5EF4-FFF2-40B4-BE49-F238E27FC236}">
                <a16:creationId xmlns:a16="http://schemas.microsoft.com/office/drawing/2014/main" id="{5EF963C1-E124-4A4E-82C3-3C2B255AF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84F9BA73-7D47-6743-874C-C4B61E8F1837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27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24A83C1E-1F0F-1848-9B6A-4CA3C828B15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3534715"/>
            <a:ext cx="10515600" cy="2788285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SMTP: delivery/storage to receiver’s server. Focused on </a:t>
            </a:r>
            <a:r>
              <a:rPr lang="en-US" altLang="en-US" sz="2400" dirty="0">
                <a:solidFill>
                  <a:srgbClr val="C00000"/>
                </a:solidFill>
              </a:rPr>
              <a:t>push</a:t>
            </a:r>
          </a:p>
          <a:p>
            <a:r>
              <a:rPr lang="en-US" altLang="en-US" sz="2400" dirty="0"/>
              <a:t>Mail access protocol: retrieval from server</a:t>
            </a:r>
          </a:p>
          <a:p>
            <a:pPr lvl="1"/>
            <a:r>
              <a:rPr lang="en-US" altLang="en-US" dirty="0"/>
              <a:t>POP: Post Office Protocol [RFC 1939]</a:t>
            </a:r>
          </a:p>
          <a:p>
            <a:pPr lvl="2"/>
            <a:r>
              <a:rPr lang="en-US" altLang="en-US" sz="1800" dirty="0"/>
              <a:t>Client connects to POP3 server on TCP port 110</a:t>
            </a:r>
          </a:p>
          <a:p>
            <a:pPr lvl="1"/>
            <a:r>
              <a:rPr lang="en-US" altLang="en-US" dirty="0"/>
              <a:t>IMAP: Internet Mail Access Protocol [RFC 1730]</a:t>
            </a:r>
          </a:p>
          <a:p>
            <a:pPr lvl="2"/>
            <a:r>
              <a:rPr lang="en-US" altLang="en-US" sz="1800" dirty="0"/>
              <a:t>Client connects to TCP port 143</a:t>
            </a:r>
          </a:p>
          <a:p>
            <a:pPr lvl="1"/>
            <a:r>
              <a:rPr lang="en-US" altLang="en-US" dirty="0"/>
              <a:t>HTTP: </a:t>
            </a:r>
            <a:r>
              <a:rPr lang="en-US" altLang="en-US" dirty="0" err="1"/>
              <a:t>gmail</a:t>
            </a:r>
            <a:r>
              <a:rPr lang="en-US" altLang="en-US" dirty="0"/>
              <a:t>, outlook, etc.</a:t>
            </a:r>
            <a:endParaRPr lang="en-US" altLang="en-US" sz="2800" dirty="0"/>
          </a:p>
          <a:p>
            <a:pPr lvl="1"/>
            <a:endParaRPr lang="en-US" altLang="en-US" dirty="0"/>
          </a:p>
        </p:txBody>
      </p:sp>
      <p:sp>
        <p:nvSpPr>
          <p:cNvPr id="76805" name="Line 6">
            <a:extLst>
              <a:ext uri="{FF2B5EF4-FFF2-40B4-BE49-F238E27FC236}">
                <a16:creationId xmlns:a16="http://schemas.microsoft.com/office/drawing/2014/main" id="{491E56F5-5DE8-F144-BE3A-0B72DDB9125A}"/>
              </a:ext>
            </a:extLst>
          </p:cNvPr>
          <p:cNvSpPr>
            <a:spLocks noChangeShapeType="1"/>
          </p:cNvSpPr>
          <p:nvPr/>
        </p:nvSpPr>
        <p:spPr bwMode="auto">
          <a:xfrm>
            <a:off x="3762376" y="2057174"/>
            <a:ext cx="847725" cy="9525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grpSp>
        <p:nvGrpSpPr>
          <p:cNvPr id="76806" name="Group 32">
            <a:extLst>
              <a:ext uri="{FF2B5EF4-FFF2-40B4-BE49-F238E27FC236}">
                <a16:creationId xmlns:a16="http://schemas.microsoft.com/office/drawing/2014/main" id="{371156F4-0005-3A42-B747-93D9D031F13D}"/>
              </a:ext>
            </a:extLst>
          </p:cNvPr>
          <p:cNvGrpSpPr>
            <a:grpSpLocks/>
          </p:cNvGrpSpPr>
          <p:nvPr/>
        </p:nvGrpSpPr>
        <p:grpSpPr bwMode="auto">
          <a:xfrm>
            <a:off x="8542338" y="1746024"/>
            <a:ext cx="709612" cy="703263"/>
            <a:chOff x="4337" y="290"/>
            <a:chExt cx="447" cy="443"/>
          </a:xfrm>
        </p:grpSpPr>
        <p:graphicFrame>
          <p:nvGraphicFramePr>
            <p:cNvPr id="76874" name="Object 33">
              <a:extLst>
                <a:ext uri="{FF2B5EF4-FFF2-40B4-BE49-F238E27FC236}">
                  <a16:creationId xmlns:a16="http://schemas.microsoft.com/office/drawing/2014/main" id="{6FC2B026-6D85-6B41-A8A9-C0C508C1A78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1971" name="Clip" r:id="rId3" imgW="17462500" imgH="14478000" progId="MS_ClipArt_Gallery.2">
                    <p:embed/>
                  </p:oleObj>
                </mc:Choice>
                <mc:Fallback>
                  <p:oleObj name="Clip" r:id="rId3" imgW="17462500" imgH="14478000" progId="MS_ClipArt_Gallery.2">
                    <p:embed/>
                    <p:pic>
                      <p:nvPicPr>
                        <p:cNvPr id="76874" name="Object 33">
                          <a:extLst>
                            <a:ext uri="{FF2B5EF4-FFF2-40B4-BE49-F238E27FC236}">
                              <a16:creationId xmlns:a16="http://schemas.microsoft.com/office/drawing/2014/main" id="{6FC2B026-6D85-6B41-A8A9-C0C508C1A78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8" y="290"/>
                          <a:ext cx="392" cy="3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6875" name="Group 34">
              <a:extLst>
                <a:ext uri="{FF2B5EF4-FFF2-40B4-BE49-F238E27FC236}">
                  <a16:creationId xmlns:a16="http://schemas.microsoft.com/office/drawing/2014/main" id="{2A1BD76D-3278-5540-82FA-47C79287C3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76876" name="Rectangle 35">
                <a:extLst>
                  <a:ext uri="{FF2B5EF4-FFF2-40B4-BE49-F238E27FC236}">
                    <a16:creationId xmlns:a16="http://schemas.microsoft.com/office/drawing/2014/main" id="{A1178FD0-C3B6-E442-8A12-87A87A6A4B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6877" name="Text Box 36">
                <a:extLst>
                  <a:ext uri="{FF2B5EF4-FFF2-40B4-BE49-F238E27FC236}">
                    <a16:creationId xmlns:a16="http://schemas.microsoft.com/office/drawing/2014/main" id="{09BE9B04-1BDB-F248-A670-34B488E4B5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agent</a:t>
                </a:r>
                <a:endParaRPr lang="en-US" altLang="en-US" sz="2400">
                  <a:latin typeface="Helvetica" pitchFamily="2" charset="0"/>
                </a:endParaRPr>
              </a:p>
            </p:txBody>
          </p:sp>
        </p:grpSp>
      </p:grpSp>
      <p:grpSp>
        <p:nvGrpSpPr>
          <p:cNvPr id="76807" name="Group 84">
            <a:extLst>
              <a:ext uri="{FF2B5EF4-FFF2-40B4-BE49-F238E27FC236}">
                <a16:creationId xmlns:a16="http://schemas.microsoft.com/office/drawing/2014/main" id="{D2DC1DCD-AC2C-7041-8CE4-9AD450A03703}"/>
              </a:ext>
            </a:extLst>
          </p:cNvPr>
          <p:cNvGrpSpPr>
            <a:grpSpLocks/>
          </p:cNvGrpSpPr>
          <p:nvPr/>
        </p:nvGrpSpPr>
        <p:grpSpPr bwMode="auto">
          <a:xfrm>
            <a:off x="4659313" y="1841273"/>
            <a:ext cx="355600" cy="933450"/>
            <a:chOff x="4180" y="783"/>
            <a:chExt cx="150" cy="307"/>
          </a:xfrm>
        </p:grpSpPr>
        <p:sp>
          <p:nvSpPr>
            <p:cNvPr id="76866" name="AutoShape 85">
              <a:extLst>
                <a:ext uri="{FF2B5EF4-FFF2-40B4-BE49-F238E27FC236}">
                  <a16:creationId xmlns:a16="http://schemas.microsoft.com/office/drawing/2014/main" id="{6DCA573F-837F-F049-947F-16E985F48D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6867" name="Rectangle 86">
              <a:extLst>
                <a:ext uri="{FF2B5EF4-FFF2-40B4-BE49-F238E27FC236}">
                  <a16:creationId xmlns:a16="http://schemas.microsoft.com/office/drawing/2014/main" id="{37298399-C8E8-4F41-B7C3-E48FDC6A5C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6868" name="Rectangle 87">
              <a:extLst>
                <a:ext uri="{FF2B5EF4-FFF2-40B4-BE49-F238E27FC236}">
                  <a16:creationId xmlns:a16="http://schemas.microsoft.com/office/drawing/2014/main" id="{C7ACB182-3FB9-7140-83EA-7114A64A6E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6869" name="AutoShape 88">
              <a:extLst>
                <a:ext uri="{FF2B5EF4-FFF2-40B4-BE49-F238E27FC236}">
                  <a16:creationId xmlns:a16="http://schemas.microsoft.com/office/drawing/2014/main" id="{92E5A147-CB5C-DF4E-BB04-CC27F4B866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6870" name="Line 89">
              <a:extLst>
                <a:ext uri="{FF2B5EF4-FFF2-40B4-BE49-F238E27FC236}">
                  <a16:creationId xmlns:a16="http://schemas.microsoft.com/office/drawing/2014/main" id="{20AD0BFD-A745-BE4C-AB3B-938EF11362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76871" name="Line 90">
              <a:extLst>
                <a:ext uri="{FF2B5EF4-FFF2-40B4-BE49-F238E27FC236}">
                  <a16:creationId xmlns:a16="http://schemas.microsoft.com/office/drawing/2014/main" id="{DB054EAE-D3C5-6B4C-A620-B74C5878CC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76872" name="Rectangle 91">
              <a:extLst>
                <a:ext uri="{FF2B5EF4-FFF2-40B4-BE49-F238E27FC236}">
                  <a16:creationId xmlns:a16="http://schemas.microsoft.com/office/drawing/2014/main" id="{98322991-7B8A-674D-BE60-48A6E961E4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6873" name="Rectangle 92">
              <a:extLst>
                <a:ext uri="{FF2B5EF4-FFF2-40B4-BE49-F238E27FC236}">
                  <a16:creationId xmlns:a16="http://schemas.microsoft.com/office/drawing/2014/main" id="{CF08B154-B90E-FE4A-8A09-0137AE84EB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</p:grpSp>
      <p:grpSp>
        <p:nvGrpSpPr>
          <p:cNvPr id="76808" name="Group 158">
            <a:extLst>
              <a:ext uri="{FF2B5EF4-FFF2-40B4-BE49-F238E27FC236}">
                <a16:creationId xmlns:a16="http://schemas.microsoft.com/office/drawing/2014/main" id="{A3C4A19E-AB63-AE44-8C9F-8BD4DB4A7672}"/>
              </a:ext>
            </a:extLst>
          </p:cNvPr>
          <p:cNvGrpSpPr>
            <a:grpSpLocks/>
          </p:cNvGrpSpPr>
          <p:nvPr/>
        </p:nvGrpSpPr>
        <p:grpSpPr bwMode="auto">
          <a:xfrm>
            <a:off x="4087813" y="2219099"/>
            <a:ext cx="1460500" cy="1179513"/>
            <a:chOff x="1789" y="1206"/>
            <a:chExt cx="920" cy="743"/>
          </a:xfrm>
        </p:grpSpPr>
        <p:sp>
          <p:nvSpPr>
            <p:cNvPr id="76850" name="Text Box 95">
              <a:extLst>
                <a:ext uri="{FF2B5EF4-FFF2-40B4-BE49-F238E27FC236}">
                  <a16:creationId xmlns:a16="http://schemas.microsoft.com/office/drawing/2014/main" id="{AB41038D-6765-9742-B657-6B16729E9C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9" y="1583"/>
              <a:ext cx="920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Helvetica" pitchFamily="2" charset="0"/>
                </a:rPr>
                <a:t>sender’s mail 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Helvetica" pitchFamily="2" charset="0"/>
                </a:rPr>
                <a:t>server</a:t>
              </a:r>
              <a:endParaRPr lang="en-US" altLang="en-US" sz="2400">
                <a:latin typeface="Helvetica" pitchFamily="2" charset="0"/>
              </a:endParaRPr>
            </a:p>
          </p:txBody>
        </p:sp>
        <p:grpSp>
          <p:nvGrpSpPr>
            <p:cNvPr id="76851" name="Group 157">
              <a:extLst>
                <a:ext uri="{FF2B5EF4-FFF2-40B4-BE49-F238E27FC236}">
                  <a16:creationId xmlns:a16="http://schemas.microsoft.com/office/drawing/2014/main" id="{766D2932-7304-5749-A676-9381A59C6E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92" y="1206"/>
              <a:ext cx="510" cy="354"/>
              <a:chOff x="2070" y="2004"/>
              <a:chExt cx="510" cy="354"/>
            </a:xfrm>
          </p:grpSpPr>
          <p:sp>
            <p:nvSpPr>
              <p:cNvPr id="76852" name="Rectangle 94">
                <a:extLst>
                  <a:ext uri="{FF2B5EF4-FFF2-40B4-BE49-F238E27FC236}">
                    <a16:creationId xmlns:a16="http://schemas.microsoft.com/office/drawing/2014/main" id="{78149558-CF21-174A-B96F-6D8569A64F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0" y="2004"/>
                <a:ext cx="510" cy="354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6853" name="Rectangle 96">
                <a:extLst>
                  <a:ext uri="{FF2B5EF4-FFF2-40B4-BE49-F238E27FC236}">
                    <a16:creationId xmlns:a16="http://schemas.microsoft.com/office/drawing/2014/main" id="{34731561-D685-2B46-A2D5-A0F04048E8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4" y="2076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6854" name="Line 97">
                <a:extLst>
                  <a:ext uri="{FF2B5EF4-FFF2-40B4-BE49-F238E27FC236}">
                    <a16:creationId xmlns:a16="http://schemas.microsoft.com/office/drawing/2014/main" id="{6B0F15C6-2F00-B148-8F81-969FC97318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3" y="210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6855" name="Line 98">
                <a:extLst>
                  <a:ext uri="{FF2B5EF4-FFF2-40B4-BE49-F238E27FC236}">
                    <a16:creationId xmlns:a16="http://schemas.microsoft.com/office/drawing/2014/main" id="{948564F1-9FDE-3646-8F55-C0375516A7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2" y="210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6856" name="Line 99">
                <a:extLst>
                  <a:ext uri="{FF2B5EF4-FFF2-40B4-BE49-F238E27FC236}">
                    <a16:creationId xmlns:a16="http://schemas.microsoft.com/office/drawing/2014/main" id="{F76EC0C7-951E-0545-B720-1C1F13E256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07" y="2105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6857" name="Line 100">
                <a:extLst>
                  <a:ext uri="{FF2B5EF4-FFF2-40B4-BE49-F238E27FC236}">
                    <a16:creationId xmlns:a16="http://schemas.microsoft.com/office/drawing/2014/main" id="{D9C407BB-8D44-C847-9B7D-88B7B0773D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64" y="210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6858" name="Line 101">
                <a:extLst>
                  <a:ext uri="{FF2B5EF4-FFF2-40B4-BE49-F238E27FC236}">
                    <a16:creationId xmlns:a16="http://schemas.microsoft.com/office/drawing/2014/main" id="{6E3A0038-BEF7-D441-A80C-422FC61B94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5" y="210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6859" name="Line 102">
                <a:extLst>
                  <a:ext uri="{FF2B5EF4-FFF2-40B4-BE49-F238E27FC236}">
                    <a16:creationId xmlns:a16="http://schemas.microsoft.com/office/drawing/2014/main" id="{EFD408F7-CD18-2D4F-AAD1-A3782DEC12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81" y="210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6860" name="Line 103">
                <a:extLst>
                  <a:ext uri="{FF2B5EF4-FFF2-40B4-BE49-F238E27FC236}">
                    <a16:creationId xmlns:a16="http://schemas.microsoft.com/office/drawing/2014/main" id="{91A320FC-BE0F-B248-87E4-3CB4F33B26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96" y="210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6861" name="Rectangle 104">
                <a:extLst>
                  <a:ext uri="{FF2B5EF4-FFF2-40B4-BE49-F238E27FC236}">
                    <a16:creationId xmlns:a16="http://schemas.microsoft.com/office/drawing/2014/main" id="{B622A8C9-C887-EF47-9D6D-0D580C0097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2" y="224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6862" name="Rectangle 105">
                <a:extLst>
                  <a:ext uri="{FF2B5EF4-FFF2-40B4-BE49-F238E27FC236}">
                    <a16:creationId xmlns:a16="http://schemas.microsoft.com/office/drawing/2014/main" id="{D2316ADB-1149-6043-8018-EE6C2D95F2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8" y="224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6863" name="Rectangle 106">
                <a:extLst>
                  <a:ext uri="{FF2B5EF4-FFF2-40B4-BE49-F238E27FC236}">
                    <a16:creationId xmlns:a16="http://schemas.microsoft.com/office/drawing/2014/main" id="{CBF92BEF-66E7-AF4E-8C33-515C2109A8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4" y="2242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6864" name="Rectangle 107">
                <a:extLst>
                  <a:ext uri="{FF2B5EF4-FFF2-40B4-BE49-F238E27FC236}">
                    <a16:creationId xmlns:a16="http://schemas.microsoft.com/office/drawing/2014/main" id="{687252D0-481A-3742-B08B-5DE0B8A231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1" y="224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6865" name="Rectangle 108">
                <a:extLst>
                  <a:ext uri="{FF2B5EF4-FFF2-40B4-BE49-F238E27FC236}">
                    <a16:creationId xmlns:a16="http://schemas.microsoft.com/office/drawing/2014/main" id="{D7B18646-6966-264E-B78B-6369AE2C63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7" y="224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</p:grpSp>
      </p:grpSp>
      <p:grpSp>
        <p:nvGrpSpPr>
          <p:cNvPr id="76809" name="Group 109">
            <a:extLst>
              <a:ext uri="{FF2B5EF4-FFF2-40B4-BE49-F238E27FC236}">
                <a16:creationId xmlns:a16="http://schemas.microsoft.com/office/drawing/2014/main" id="{115F4516-5DFA-B048-B1D8-C58EED932B7A}"/>
              </a:ext>
            </a:extLst>
          </p:cNvPr>
          <p:cNvGrpSpPr>
            <a:grpSpLocks/>
          </p:cNvGrpSpPr>
          <p:nvPr/>
        </p:nvGrpSpPr>
        <p:grpSpPr bwMode="auto">
          <a:xfrm>
            <a:off x="3094038" y="1850799"/>
            <a:ext cx="709612" cy="703263"/>
            <a:chOff x="4337" y="290"/>
            <a:chExt cx="447" cy="443"/>
          </a:xfrm>
        </p:grpSpPr>
        <p:graphicFrame>
          <p:nvGraphicFramePr>
            <p:cNvPr id="76846" name="Object 110">
              <a:extLst>
                <a:ext uri="{FF2B5EF4-FFF2-40B4-BE49-F238E27FC236}">
                  <a16:creationId xmlns:a16="http://schemas.microsoft.com/office/drawing/2014/main" id="{7887C1EC-E207-9346-8AA7-D5D6A5AE260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1972" name="Clip" r:id="rId5" imgW="17462500" imgH="14478000" progId="MS_ClipArt_Gallery.2">
                    <p:embed/>
                  </p:oleObj>
                </mc:Choice>
                <mc:Fallback>
                  <p:oleObj name="Clip" r:id="rId5" imgW="17462500" imgH="14478000" progId="MS_ClipArt_Gallery.2">
                    <p:embed/>
                    <p:pic>
                      <p:nvPicPr>
                        <p:cNvPr id="76846" name="Object 110">
                          <a:extLst>
                            <a:ext uri="{FF2B5EF4-FFF2-40B4-BE49-F238E27FC236}">
                              <a16:creationId xmlns:a16="http://schemas.microsoft.com/office/drawing/2014/main" id="{7887C1EC-E207-9346-8AA7-D5D6A5AE260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8" y="290"/>
                          <a:ext cx="392" cy="3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6847" name="Group 111">
              <a:extLst>
                <a:ext uri="{FF2B5EF4-FFF2-40B4-BE49-F238E27FC236}">
                  <a16:creationId xmlns:a16="http://schemas.microsoft.com/office/drawing/2014/main" id="{AAF076F1-F3C5-B849-9D2A-C9EA18D0F6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76848" name="Rectangle 112">
                <a:extLst>
                  <a:ext uri="{FF2B5EF4-FFF2-40B4-BE49-F238E27FC236}">
                    <a16:creationId xmlns:a16="http://schemas.microsoft.com/office/drawing/2014/main" id="{F95E2F40-7679-6C4A-BC9D-31616EA596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6849" name="Text Box 113">
                <a:extLst>
                  <a:ext uri="{FF2B5EF4-FFF2-40B4-BE49-F238E27FC236}">
                    <a16:creationId xmlns:a16="http://schemas.microsoft.com/office/drawing/2014/main" id="{603A6364-E3BC-B945-9226-711EAC7B17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agent</a:t>
                </a:r>
                <a:endParaRPr lang="en-US" altLang="en-US" sz="2400">
                  <a:latin typeface="Helvetica" pitchFamily="2" charset="0"/>
                </a:endParaRPr>
              </a:p>
            </p:txBody>
          </p:sp>
        </p:grpSp>
      </p:grpSp>
      <p:grpSp>
        <p:nvGrpSpPr>
          <p:cNvPr id="76810" name="Group 119">
            <a:extLst>
              <a:ext uri="{FF2B5EF4-FFF2-40B4-BE49-F238E27FC236}">
                <a16:creationId xmlns:a16="http://schemas.microsoft.com/office/drawing/2014/main" id="{722A1482-BD8C-474D-8836-F5939D542A3C}"/>
              </a:ext>
            </a:extLst>
          </p:cNvPr>
          <p:cNvGrpSpPr>
            <a:grpSpLocks/>
          </p:cNvGrpSpPr>
          <p:nvPr/>
        </p:nvGrpSpPr>
        <p:grpSpPr bwMode="auto">
          <a:xfrm>
            <a:off x="3694116" y="1598391"/>
            <a:ext cx="1041401" cy="461963"/>
            <a:chOff x="3743" y="2537"/>
            <a:chExt cx="656" cy="291"/>
          </a:xfrm>
        </p:grpSpPr>
        <p:sp>
          <p:nvSpPr>
            <p:cNvPr id="76844" name="Rectangle 120">
              <a:extLst>
                <a:ext uri="{FF2B5EF4-FFF2-40B4-BE49-F238E27FC236}">
                  <a16:creationId xmlns:a16="http://schemas.microsoft.com/office/drawing/2014/main" id="{978C7469-AB10-2F4F-940A-06E933E5F3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8" y="2580"/>
              <a:ext cx="540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solidFill>
                  <a:srgbClr val="C00000"/>
                </a:solidFill>
                <a:latin typeface="Helvetica" pitchFamily="2" charset="0"/>
              </a:endParaRPr>
            </a:p>
          </p:txBody>
        </p:sp>
        <p:sp>
          <p:nvSpPr>
            <p:cNvPr id="76845" name="Text Box 121">
              <a:extLst>
                <a:ext uri="{FF2B5EF4-FFF2-40B4-BE49-F238E27FC236}">
                  <a16:creationId xmlns:a16="http://schemas.microsoft.com/office/drawing/2014/main" id="{1408B097-E849-C141-A512-CC4EA25E7E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3" y="2537"/>
              <a:ext cx="65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C00000"/>
                  </a:solidFill>
                  <a:latin typeface="Helvetica" pitchFamily="2" charset="0"/>
                </a:rPr>
                <a:t>SMTP</a:t>
              </a:r>
            </a:p>
          </p:txBody>
        </p:sp>
      </p:grpSp>
      <p:grpSp>
        <p:nvGrpSpPr>
          <p:cNvPr id="76811" name="Group 126">
            <a:extLst>
              <a:ext uri="{FF2B5EF4-FFF2-40B4-BE49-F238E27FC236}">
                <a16:creationId xmlns:a16="http://schemas.microsoft.com/office/drawing/2014/main" id="{A79DC6A5-24E4-7F46-8A24-4F3D14CF30D4}"/>
              </a:ext>
            </a:extLst>
          </p:cNvPr>
          <p:cNvGrpSpPr>
            <a:grpSpLocks/>
          </p:cNvGrpSpPr>
          <p:nvPr/>
        </p:nvGrpSpPr>
        <p:grpSpPr bwMode="auto">
          <a:xfrm>
            <a:off x="6526213" y="1841273"/>
            <a:ext cx="355600" cy="933450"/>
            <a:chOff x="4180" y="783"/>
            <a:chExt cx="150" cy="307"/>
          </a:xfrm>
        </p:grpSpPr>
        <p:sp>
          <p:nvSpPr>
            <p:cNvPr id="76836" name="AutoShape 127">
              <a:extLst>
                <a:ext uri="{FF2B5EF4-FFF2-40B4-BE49-F238E27FC236}">
                  <a16:creationId xmlns:a16="http://schemas.microsoft.com/office/drawing/2014/main" id="{A9C1DC77-7B86-134E-99F0-182B4C0E67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6837" name="Rectangle 128">
              <a:extLst>
                <a:ext uri="{FF2B5EF4-FFF2-40B4-BE49-F238E27FC236}">
                  <a16:creationId xmlns:a16="http://schemas.microsoft.com/office/drawing/2014/main" id="{E9F69C44-9109-284C-B587-16A992D17C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6838" name="Rectangle 129">
              <a:extLst>
                <a:ext uri="{FF2B5EF4-FFF2-40B4-BE49-F238E27FC236}">
                  <a16:creationId xmlns:a16="http://schemas.microsoft.com/office/drawing/2014/main" id="{E137887A-7591-7547-AC28-C8B5C66DC2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6839" name="AutoShape 130">
              <a:extLst>
                <a:ext uri="{FF2B5EF4-FFF2-40B4-BE49-F238E27FC236}">
                  <a16:creationId xmlns:a16="http://schemas.microsoft.com/office/drawing/2014/main" id="{2D8E5764-93FF-DF4A-B61F-CBE5B3E7C4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6840" name="Line 131">
              <a:extLst>
                <a:ext uri="{FF2B5EF4-FFF2-40B4-BE49-F238E27FC236}">
                  <a16:creationId xmlns:a16="http://schemas.microsoft.com/office/drawing/2014/main" id="{B1F06AEA-3428-4845-97EA-A27931A8FC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76841" name="Line 132">
              <a:extLst>
                <a:ext uri="{FF2B5EF4-FFF2-40B4-BE49-F238E27FC236}">
                  <a16:creationId xmlns:a16="http://schemas.microsoft.com/office/drawing/2014/main" id="{8437D345-B2E8-9543-B588-BA8DF83A60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76842" name="Rectangle 133">
              <a:extLst>
                <a:ext uri="{FF2B5EF4-FFF2-40B4-BE49-F238E27FC236}">
                  <a16:creationId xmlns:a16="http://schemas.microsoft.com/office/drawing/2014/main" id="{7382AAE4-A0F4-284B-9C7A-BDE1FED359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6843" name="Rectangle 134">
              <a:extLst>
                <a:ext uri="{FF2B5EF4-FFF2-40B4-BE49-F238E27FC236}">
                  <a16:creationId xmlns:a16="http://schemas.microsoft.com/office/drawing/2014/main" id="{C9692106-875E-5D4F-92CE-482015DAC7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</p:grpSp>
      <p:sp>
        <p:nvSpPr>
          <p:cNvPr id="76812" name="Line 151">
            <a:extLst>
              <a:ext uri="{FF2B5EF4-FFF2-40B4-BE49-F238E27FC236}">
                <a16:creationId xmlns:a16="http://schemas.microsoft.com/office/drawing/2014/main" id="{FC87E190-D0F0-C549-83CC-F6762CF212E7}"/>
              </a:ext>
            </a:extLst>
          </p:cNvPr>
          <p:cNvSpPr>
            <a:spLocks noChangeShapeType="1"/>
          </p:cNvSpPr>
          <p:nvPr/>
        </p:nvSpPr>
        <p:spPr bwMode="auto">
          <a:xfrm>
            <a:off x="5048250" y="2076224"/>
            <a:ext cx="1390650" cy="9525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76813" name="Rectangle 153">
            <a:extLst>
              <a:ext uri="{FF2B5EF4-FFF2-40B4-BE49-F238E27FC236}">
                <a16:creationId xmlns:a16="http://schemas.microsoft.com/office/drawing/2014/main" id="{C4662465-664C-3141-A120-9DB3BC4271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5425" y="1666648"/>
            <a:ext cx="8572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76814" name="Text Box 154">
            <a:extLst>
              <a:ext uri="{FF2B5EF4-FFF2-40B4-BE49-F238E27FC236}">
                <a16:creationId xmlns:a16="http://schemas.microsoft.com/office/drawing/2014/main" id="{C3B559CD-6AE5-384F-8F28-E469A98AB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7684" y="1598387"/>
            <a:ext cx="10406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C00000"/>
                </a:solidFill>
                <a:latin typeface="Helvetica" pitchFamily="2" charset="0"/>
              </a:rPr>
              <a:t>SMTP</a:t>
            </a:r>
          </a:p>
        </p:txBody>
      </p:sp>
      <p:sp>
        <p:nvSpPr>
          <p:cNvPr id="76815" name="Line 155">
            <a:extLst>
              <a:ext uri="{FF2B5EF4-FFF2-40B4-BE49-F238E27FC236}">
                <a16:creationId xmlns:a16="http://schemas.microsoft.com/office/drawing/2014/main" id="{52F0531C-BCD9-9240-99ED-636E7D2D17E3}"/>
              </a:ext>
            </a:extLst>
          </p:cNvPr>
          <p:cNvSpPr>
            <a:spLocks noChangeShapeType="1"/>
          </p:cNvSpPr>
          <p:nvPr/>
        </p:nvSpPr>
        <p:spPr bwMode="auto">
          <a:xfrm>
            <a:off x="6924676" y="2066698"/>
            <a:ext cx="1647825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76816" name="Text Box 156">
            <a:extLst>
              <a:ext uri="{FF2B5EF4-FFF2-40B4-BE49-F238E27FC236}">
                <a16:creationId xmlns:a16="http://schemas.microsoft.com/office/drawing/2014/main" id="{FF32E4C1-1BF7-A947-9972-FAE494329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6290" y="1684112"/>
            <a:ext cx="12811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C00000"/>
                </a:solidFill>
                <a:latin typeface="Helvetica" pitchFamily="2" charset="0"/>
              </a:rPr>
              <a:t>access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C00000"/>
                </a:solidFill>
                <a:latin typeface="Helvetica" pitchFamily="2" charset="0"/>
              </a:rPr>
              <a:t>protocol</a:t>
            </a:r>
          </a:p>
        </p:txBody>
      </p:sp>
      <p:sp>
        <p:nvSpPr>
          <p:cNvPr id="76817" name="Text Box 160">
            <a:extLst>
              <a:ext uri="{FF2B5EF4-FFF2-40B4-BE49-F238E27FC236}">
                <a16:creationId xmlns:a16="http://schemas.microsoft.com/office/drawing/2014/main" id="{D1153E06-785B-4346-8EEC-F50B65B927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2638" y="2808062"/>
            <a:ext cx="16049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Helvetica" pitchFamily="2" charset="0"/>
              </a:rPr>
              <a:t>receiver’s mail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Helvetica" pitchFamily="2" charset="0"/>
              </a:rPr>
              <a:t>server</a:t>
            </a:r>
            <a:endParaRPr lang="en-US" altLang="en-US" sz="2400">
              <a:latin typeface="Helvetica" pitchFamily="2" charset="0"/>
            </a:endParaRPr>
          </a:p>
        </p:txBody>
      </p:sp>
      <p:grpSp>
        <p:nvGrpSpPr>
          <p:cNvPr id="76818" name="Group 161">
            <a:extLst>
              <a:ext uri="{FF2B5EF4-FFF2-40B4-BE49-F238E27FC236}">
                <a16:creationId xmlns:a16="http://schemas.microsoft.com/office/drawing/2014/main" id="{4F092747-14CD-084E-B659-E5F2D859F9F6}"/>
              </a:ext>
            </a:extLst>
          </p:cNvPr>
          <p:cNvGrpSpPr>
            <a:grpSpLocks/>
          </p:cNvGrpSpPr>
          <p:nvPr/>
        </p:nvGrpSpPr>
        <p:grpSpPr bwMode="auto">
          <a:xfrm>
            <a:off x="6257926" y="2209574"/>
            <a:ext cx="809625" cy="561975"/>
            <a:chOff x="2070" y="2004"/>
            <a:chExt cx="510" cy="354"/>
          </a:xfrm>
        </p:grpSpPr>
        <p:sp>
          <p:nvSpPr>
            <p:cNvPr id="76822" name="Rectangle 162">
              <a:extLst>
                <a:ext uri="{FF2B5EF4-FFF2-40B4-BE49-F238E27FC236}">
                  <a16:creationId xmlns:a16="http://schemas.microsoft.com/office/drawing/2014/main" id="{F3C28865-BE27-0A42-8223-7E94188C6D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0" y="2004"/>
              <a:ext cx="510" cy="354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6823" name="Rectangle 163">
              <a:extLst>
                <a:ext uri="{FF2B5EF4-FFF2-40B4-BE49-F238E27FC236}">
                  <a16:creationId xmlns:a16="http://schemas.microsoft.com/office/drawing/2014/main" id="{6C9F17F5-2A40-5240-9B23-226A6A1AB7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4" y="2076"/>
              <a:ext cx="450" cy="120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6824" name="Line 164">
              <a:extLst>
                <a:ext uri="{FF2B5EF4-FFF2-40B4-BE49-F238E27FC236}">
                  <a16:creationId xmlns:a16="http://schemas.microsoft.com/office/drawing/2014/main" id="{77947D09-E84A-EB4C-84D6-B0BA30FFC3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43" y="210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76825" name="Line 165">
              <a:extLst>
                <a:ext uri="{FF2B5EF4-FFF2-40B4-BE49-F238E27FC236}">
                  <a16:creationId xmlns:a16="http://schemas.microsoft.com/office/drawing/2014/main" id="{8FE6D750-97BE-E746-8B2E-9C6F1D6EA0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2" y="210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76826" name="Line 166">
              <a:extLst>
                <a:ext uri="{FF2B5EF4-FFF2-40B4-BE49-F238E27FC236}">
                  <a16:creationId xmlns:a16="http://schemas.microsoft.com/office/drawing/2014/main" id="{CFA90340-48EE-5F4D-BDC6-2D7DC109CC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7" y="2105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76827" name="Line 167">
              <a:extLst>
                <a:ext uri="{FF2B5EF4-FFF2-40B4-BE49-F238E27FC236}">
                  <a16:creationId xmlns:a16="http://schemas.microsoft.com/office/drawing/2014/main" id="{5B133CA2-93D0-5740-B9C1-B61186C749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64" y="210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76828" name="Line 168">
              <a:extLst>
                <a:ext uri="{FF2B5EF4-FFF2-40B4-BE49-F238E27FC236}">
                  <a16:creationId xmlns:a16="http://schemas.microsoft.com/office/drawing/2014/main" id="{E543DC0A-A30A-3D41-B081-A006099990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5" y="210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76829" name="Line 169">
              <a:extLst>
                <a:ext uri="{FF2B5EF4-FFF2-40B4-BE49-F238E27FC236}">
                  <a16:creationId xmlns:a16="http://schemas.microsoft.com/office/drawing/2014/main" id="{6879F5A3-3D18-244A-8708-56EDDE87F9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81" y="210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76830" name="Line 170">
              <a:extLst>
                <a:ext uri="{FF2B5EF4-FFF2-40B4-BE49-F238E27FC236}">
                  <a16:creationId xmlns:a16="http://schemas.microsoft.com/office/drawing/2014/main" id="{ACFD3CB2-4CED-7B46-B7C1-5EDD7CB07D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6" y="210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76831" name="Rectangle 171">
              <a:extLst>
                <a:ext uri="{FF2B5EF4-FFF2-40B4-BE49-F238E27FC236}">
                  <a16:creationId xmlns:a16="http://schemas.microsoft.com/office/drawing/2014/main" id="{7FFB867D-FAB4-E94E-9552-DB8E21E265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2" y="224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6832" name="Rectangle 172">
              <a:extLst>
                <a:ext uri="{FF2B5EF4-FFF2-40B4-BE49-F238E27FC236}">
                  <a16:creationId xmlns:a16="http://schemas.microsoft.com/office/drawing/2014/main" id="{BC623F04-7669-2B48-81D2-F37887439F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8" y="224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6833" name="Rectangle 173">
              <a:extLst>
                <a:ext uri="{FF2B5EF4-FFF2-40B4-BE49-F238E27FC236}">
                  <a16:creationId xmlns:a16="http://schemas.microsoft.com/office/drawing/2014/main" id="{AB216121-14B9-8F4A-B624-EB76F33DF6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4" y="2242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6834" name="Rectangle 174">
              <a:extLst>
                <a:ext uri="{FF2B5EF4-FFF2-40B4-BE49-F238E27FC236}">
                  <a16:creationId xmlns:a16="http://schemas.microsoft.com/office/drawing/2014/main" id="{A27F64CE-564E-AA44-8652-D4EAAF977F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224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6835" name="Rectangle 175">
              <a:extLst>
                <a:ext uri="{FF2B5EF4-FFF2-40B4-BE49-F238E27FC236}">
                  <a16:creationId xmlns:a16="http://schemas.microsoft.com/office/drawing/2014/main" id="{D5950CCD-E8F7-F04D-B91C-1288D3ACFA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7" y="224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</p:grpSp>
      <p:sp>
        <p:nvSpPr>
          <p:cNvPr id="76821" name="TextBox 1">
            <a:extLst>
              <a:ext uri="{FF2B5EF4-FFF2-40B4-BE49-F238E27FC236}">
                <a16:creationId xmlns:a16="http://schemas.microsoft.com/office/drawing/2014/main" id="{D1956FDC-34DE-C24C-85DC-7F1D227BC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8963" y="1307874"/>
            <a:ext cx="24431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2400">
                <a:latin typeface="Helvetica" pitchFamily="2" charset="0"/>
              </a:rPr>
              <a:t>POP3 or IMAP4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EDB137-A3A6-7F4B-AE01-0FC587398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Mail access protocols</a:t>
            </a:r>
            <a:endParaRPr lang="en-US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4927B08-104C-ED41-A198-C1C3DE962D9B}"/>
              </a:ext>
            </a:extLst>
          </p:cNvPr>
          <p:cNvSpPr txBox="1"/>
          <p:nvPr/>
        </p:nvSpPr>
        <p:spPr>
          <a:xfrm>
            <a:off x="888442" y="2066698"/>
            <a:ext cx="1944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Helvetica" pitchFamily="2" charset="0"/>
              </a:rPr>
              <a:t>Alice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495520EA-51B2-2F41-B4C6-687F8FB1A28E}"/>
              </a:ext>
            </a:extLst>
          </p:cNvPr>
          <p:cNvSpPr txBox="1"/>
          <p:nvPr/>
        </p:nvSpPr>
        <p:spPr>
          <a:xfrm>
            <a:off x="9408886" y="1990285"/>
            <a:ext cx="1944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Bob</a:t>
            </a:r>
          </a:p>
        </p:txBody>
      </p:sp>
    </p:spTree>
    <p:extLst>
      <p:ext uri="{BB962C8B-B14F-4D97-AF65-F5344CB8AC3E}">
        <p14:creationId xmlns:p14="http://schemas.microsoft.com/office/powerpoint/2010/main" val="251994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>
            <a:extLst>
              <a:ext uri="{FF2B5EF4-FFF2-40B4-BE49-F238E27FC236}">
                <a16:creationId xmlns:a16="http://schemas.microsoft.com/office/drawing/2014/main" id="{F22C5728-EC9D-4C4D-A8AC-FC8CFC262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POP vs IMAP</a:t>
            </a:r>
          </a:p>
        </p:txBody>
      </p:sp>
      <p:sp>
        <p:nvSpPr>
          <p:cNvPr id="77827" name="Content Placeholder 2">
            <a:extLst>
              <a:ext uri="{FF2B5EF4-FFF2-40B4-BE49-F238E27FC236}">
                <a16:creationId xmlns:a16="http://schemas.microsoft.com/office/drawing/2014/main" id="{282AC079-283A-7E46-8BA3-54C0B00FE4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784495"/>
          </a:xfrm>
        </p:spPr>
        <p:txBody>
          <a:bodyPr>
            <a:normAutofit/>
          </a:bodyPr>
          <a:lstStyle/>
          <a:p>
            <a:r>
              <a:rPr lang="en-US" altLang="en-US" dirty="0"/>
              <a:t>POP3</a:t>
            </a:r>
          </a:p>
          <a:p>
            <a:r>
              <a:rPr lang="en-US" altLang="en-US" dirty="0">
                <a:solidFill>
                  <a:srgbClr val="C00000"/>
                </a:solidFill>
              </a:rPr>
              <a:t>Stateless</a:t>
            </a:r>
            <a:r>
              <a:rPr lang="en-US" altLang="en-US" dirty="0"/>
              <a:t> server</a:t>
            </a:r>
          </a:p>
          <a:p>
            <a:r>
              <a:rPr lang="en-US" altLang="en-US" dirty="0"/>
              <a:t>UA-heavy processing</a:t>
            </a:r>
          </a:p>
          <a:p>
            <a:r>
              <a:rPr lang="en-US" altLang="en-US" dirty="0"/>
              <a:t>UA retrieves email from server, then typically deleted from server</a:t>
            </a:r>
          </a:p>
          <a:p>
            <a:r>
              <a:rPr lang="en-US" altLang="en-US" dirty="0"/>
              <a:t>Latest changes are at the UA</a:t>
            </a:r>
          </a:p>
          <a:p>
            <a:r>
              <a:rPr lang="en-US" altLang="en-US" dirty="0"/>
              <a:t>Simple protocol (</a:t>
            </a:r>
            <a:r>
              <a:rPr lang="en-US" altLang="en-US" dirty="0">
                <a:latin typeface="Courier" pitchFamily="2" charset="0"/>
              </a:rPr>
              <a:t>list, </a:t>
            </a:r>
            <a:r>
              <a:rPr lang="en-US" altLang="en-US" dirty="0" err="1">
                <a:latin typeface="Courier" pitchFamily="2" charset="0"/>
              </a:rPr>
              <a:t>retr</a:t>
            </a:r>
            <a:r>
              <a:rPr lang="en-US" altLang="en-US" dirty="0">
                <a:latin typeface="Courier" pitchFamily="2" charset="0"/>
              </a:rPr>
              <a:t>, del </a:t>
            </a:r>
            <a:r>
              <a:rPr lang="en-US" altLang="en-US" dirty="0"/>
              <a:t>within a POP session)</a:t>
            </a:r>
          </a:p>
        </p:txBody>
      </p:sp>
      <p:sp>
        <p:nvSpPr>
          <p:cNvPr id="77828" name="Content Placeholder 3">
            <a:extLst>
              <a:ext uri="{FF2B5EF4-FFF2-40B4-BE49-F238E27FC236}">
                <a16:creationId xmlns:a16="http://schemas.microsoft.com/office/drawing/2014/main" id="{CC4FC464-5F35-D84B-A286-5E4F72CBB2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657128" cy="4667250"/>
          </a:xfrm>
        </p:spPr>
        <p:txBody>
          <a:bodyPr>
            <a:normAutofit/>
          </a:bodyPr>
          <a:lstStyle/>
          <a:p>
            <a:r>
              <a:rPr lang="en-US" altLang="en-US" dirty="0"/>
              <a:t>IMAP4</a:t>
            </a:r>
          </a:p>
          <a:p>
            <a:r>
              <a:rPr lang="en-US" altLang="en-US" dirty="0">
                <a:solidFill>
                  <a:srgbClr val="C00000"/>
                </a:solidFill>
              </a:rPr>
              <a:t>Stateful</a:t>
            </a:r>
            <a:r>
              <a:rPr lang="en-US" altLang="en-US" dirty="0"/>
              <a:t> server</a:t>
            </a:r>
          </a:p>
          <a:p>
            <a:r>
              <a:rPr lang="en-US" altLang="en-US" dirty="0"/>
              <a:t>UA and server processing</a:t>
            </a:r>
          </a:p>
          <a:p>
            <a:r>
              <a:rPr lang="en-US" altLang="en-US" dirty="0"/>
              <a:t>Server sees folders, etc. which are visible to UAs</a:t>
            </a:r>
          </a:p>
          <a:p>
            <a:r>
              <a:rPr lang="en-US" altLang="en-US" dirty="0"/>
              <a:t>Latest changes are at the server</a:t>
            </a:r>
          </a:p>
          <a:p>
            <a:r>
              <a:rPr lang="en-US" altLang="en-US" dirty="0"/>
              <a:t>Complex protocol</a:t>
            </a:r>
          </a:p>
          <a:p>
            <a:r>
              <a:rPr lang="en-US" altLang="en-US" dirty="0"/>
              <a:t>Heavily used: email sync across devices, reliable, …</a:t>
            </a:r>
          </a:p>
        </p:txBody>
      </p:sp>
      <p:sp>
        <p:nvSpPr>
          <p:cNvPr id="77829" name="Slide Number Placeholder 4">
            <a:extLst>
              <a:ext uri="{FF2B5EF4-FFF2-40B4-BE49-F238E27FC236}">
                <a16:creationId xmlns:a16="http://schemas.microsoft.com/office/drawing/2014/main" id="{D1E9D8FB-B9A0-0A45-A964-C5CEE69BA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32A09D55-D858-D742-93E5-89A9EFA696FE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28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699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5">
            <a:extLst>
              <a:ext uri="{FF2B5EF4-FFF2-40B4-BE49-F238E27FC236}">
                <a16:creationId xmlns:a16="http://schemas.microsoft.com/office/drawing/2014/main" id="{AEE328B2-B346-784F-AF49-4E69DC4FC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about web-based email?</a:t>
            </a:r>
          </a:p>
        </p:txBody>
      </p:sp>
      <p:sp>
        <p:nvSpPr>
          <p:cNvPr id="78851" name="Content Placeholder 6">
            <a:extLst>
              <a:ext uri="{FF2B5EF4-FFF2-40B4-BE49-F238E27FC236}">
                <a16:creationId xmlns:a16="http://schemas.microsoft.com/office/drawing/2014/main" id="{2F6116F7-0088-BF41-8128-8E95FCB662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Connect to mail servers via web browser</a:t>
            </a:r>
          </a:p>
          <a:p>
            <a:pPr lvl="1"/>
            <a:r>
              <a:rPr lang="en-US" altLang="en-US" dirty="0"/>
              <a:t>Ex: </a:t>
            </a:r>
            <a:r>
              <a:rPr lang="en-US" altLang="en-US" dirty="0" err="1"/>
              <a:t>gmail</a:t>
            </a:r>
            <a:r>
              <a:rPr lang="en-US" altLang="en-US" dirty="0"/>
              <a:t>, </a:t>
            </a:r>
            <a:r>
              <a:rPr lang="en-US" altLang="en-US" dirty="0" err="1"/>
              <a:t>scarletmail</a:t>
            </a:r>
            <a:r>
              <a:rPr lang="en-US" altLang="en-US" dirty="0"/>
              <a:t>, etc.</a:t>
            </a:r>
          </a:p>
          <a:p>
            <a:endParaRPr lang="en-US" altLang="en-US" dirty="0"/>
          </a:p>
          <a:p>
            <a:r>
              <a:rPr lang="en-US" altLang="en-US" dirty="0"/>
              <a:t>Browsers speak HTTP</a:t>
            </a:r>
          </a:p>
          <a:p>
            <a:r>
              <a:rPr lang="en-US" altLang="en-US" dirty="0"/>
              <a:t>Email servers speak SMTP</a:t>
            </a:r>
          </a:p>
          <a:p>
            <a:r>
              <a:rPr lang="en-US" altLang="en-US" dirty="0"/>
              <a:t>Need to bridge these two</a:t>
            </a:r>
          </a:p>
        </p:txBody>
      </p:sp>
      <p:sp>
        <p:nvSpPr>
          <p:cNvPr id="78852" name="Slide Number Placeholder 4">
            <a:extLst>
              <a:ext uri="{FF2B5EF4-FFF2-40B4-BE49-F238E27FC236}">
                <a16:creationId xmlns:a16="http://schemas.microsoft.com/office/drawing/2014/main" id="{2AC73727-72EB-604A-BFF8-C58C1DEA2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831D539F-7EA1-3A4D-AE7D-6CF47A0AA2CA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29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024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4">
            <a:extLst>
              <a:ext uri="{FF2B5EF4-FFF2-40B4-BE49-F238E27FC236}">
                <a16:creationId xmlns:a16="http://schemas.microsoft.com/office/drawing/2014/main" id="{481EED30-CA8D-DE49-8499-FC6E5E7B7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E4221586-C35A-234F-B908-742EEA3F6682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3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52228" name="Rectangle 5">
            <a:extLst>
              <a:ext uri="{FF2B5EF4-FFF2-40B4-BE49-F238E27FC236}">
                <a16:creationId xmlns:a16="http://schemas.microsoft.com/office/drawing/2014/main" id="{97718C3C-A303-8245-9C5C-0808F03D4A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1" y="1844675"/>
            <a:ext cx="1098289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dirty="0">
                <a:latin typeface="Helvetica" pitchFamily="2" charset="0"/>
              </a:rPr>
              <a:t>Web caches: Machines that remember web responses for a network</a:t>
            </a:r>
          </a:p>
          <a:p>
            <a:pPr>
              <a:buFont typeface="ZapfDingbats" pitchFamily="82" charset="2"/>
              <a:buNone/>
            </a:pPr>
            <a:endParaRPr lang="en-US" altLang="en-US" dirty="0">
              <a:solidFill>
                <a:srgbClr val="C00000"/>
              </a:solidFill>
              <a:latin typeface="Helvetica" pitchFamily="2" charset="0"/>
            </a:endParaRPr>
          </a:p>
          <a:p>
            <a:pPr>
              <a:buFont typeface="ZapfDingbats" pitchFamily="82" charset="2"/>
              <a:buNone/>
            </a:pPr>
            <a:r>
              <a:rPr lang="en-US" altLang="en-US" dirty="0">
                <a:solidFill>
                  <a:srgbClr val="C00000"/>
                </a:solidFill>
                <a:latin typeface="Helvetica" pitchFamily="2" charset="0"/>
              </a:rPr>
              <a:t>Why cache web responses?</a:t>
            </a:r>
          </a:p>
          <a:p>
            <a:pPr>
              <a:buFont typeface="ZapfDingbats" pitchFamily="82" charset="2"/>
              <a:buNone/>
            </a:pPr>
            <a:endParaRPr lang="en-US" altLang="en-US" dirty="0">
              <a:solidFill>
                <a:srgbClr val="C00000"/>
              </a:solidFill>
              <a:latin typeface="Helvetica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Helvetica" pitchFamily="2" charset="0"/>
              </a:rPr>
              <a:t>Reduce response time for client requests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2400" dirty="0">
              <a:latin typeface="Helvetica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Helvetica" pitchFamily="2" charset="0"/>
              </a:rPr>
              <a:t>Reduce traffic on an institution’s access link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2400" dirty="0">
              <a:latin typeface="Helvetica" pitchFamily="2" charset="0"/>
            </a:endParaRPr>
          </a:p>
          <a:p>
            <a:pPr marL="0" indent="0">
              <a:buNone/>
            </a:pPr>
            <a:r>
              <a:rPr lang="en-US" altLang="en-US" sz="2400" dirty="0">
                <a:latin typeface="Helvetica" pitchFamily="2" charset="0"/>
              </a:rPr>
              <a:t>Last lecture: Caches implemented in the form of a </a:t>
            </a:r>
            <a:r>
              <a:rPr lang="en-US" altLang="en-US" sz="2400" dirty="0">
                <a:solidFill>
                  <a:srgbClr val="C00000"/>
                </a:solidFill>
                <a:latin typeface="Helvetica" pitchFamily="2" charset="0"/>
              </a:rPr>
              <a:t>proxy server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1F9138-7C58-2E45-B6BA-D48830024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Web caches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4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4">
            <a:extLst>
              <a:ext uri="{FF2B5EF4-FFF2-40B4-BE49-F238E27FC236}">
                <a16:creationId xmlns:a16="http://schemas.microsoft.com/office/drawing/2014/main" id="{45ADC09F-7C7A-D44B-B62E-C09B55726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3588" y="204788"/>
            <a:ext cx="7772400" cy="1143000"/>
          </a:xfrm>
        </p:spPr>
        <p:txBody>
          <a:bodyPr/>
          <a:lstStyle/>
          <a:p>
            <a:r>
              <a:rPr lang="en-US" altLang="en-US"/>
              <a:t>Web based email</a:t>
            </a:r>
          </a:p>
        </p:txBody>
      </p:sp>
      <p:sp>
        <p:nvSpPr>
          <p:cNvPr id="79875" name="Slide Number Placeholder 3">
            <a:extLst>
              <a:ext uri="{FF2B5EF4-FFF2-40B4-BE49-F238E27FC236}">
                <a16:creationId xmlns:a16="http://schemas.microsoft.com/office/drawing/2014/main" id="{27EE4B62-57C0-844F-98CA-68B1A75F6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A0B1EFB5-C27C-F14A-9CA0-92FF610205BE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30</a:t>
            </a:fld>
            <a:endParaRPr lang="en-US" altLang="en-US" sz="1400" dirty="0">
              <a:latin typeface="Times New Roman" panose="02020603050405020304" pitchFamily="18" charset="0"/>
            </a:endParaRPr>
          </a:p>
        </p:txBody>
      </p:sp>
      <p:sp>
        <p:nvSpPr>
          <p:cNvPr id="79876" name="Rectangle 8">
            <a:extLst>
              <a:ext uri="{FF2B5EF4-FFF2-40B4-BE49-F238E27FC236}">
                <a16:creationId xmlns:a16="http://schemas.microsoft.com/office/drawing/2014/main" id="{A98B4C74-1A0F-034A-9E00-26F608E9A4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4848225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endParaRPr lang="en-US" altLang="en-US" sz="24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A88D753-4EF5-0746-ACD5-11DB9D78CD5C}"/>
              </a:ext>
            </a:extLst>
          </p:cNvPr>
          <p:cNvSpPr/>
          <p:nvPr/>
        </p:nvSpPr>
        <p:spPr bwMode="auto">
          <a:xfrm>
            <a:off x="2615481" y="2627421"/>
            <a:ext cx="2273251" cy="112589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r>
              <a:rPr lang="en-US" b="1" dirty="0">
                <a:latin typeface="Helvetica" pitchFamily="2" charset="0"/>
              </a:rPr>
              <a:t>HTTP server</a:t>
            </a:r>
          </a:p>
          <a:p>
            <a:pPr marL="342900" indent="-342900">
              <a:defRPr/>
            </a:pPr>
            <a:r>
              <a:rPr lang="en-US" dirty="0" err="1">
                <a:latin typeface="Courier" pitchFamily="2" charset="0"/>
              </a:rPr>
              <a:t>scarletmail.rutgers.edu</a:t>
            </a:r>
            <a:endParaRPr lang="en-US" dirty="0">
              <a:latin typeface="Courier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5D1E6C-A67A-C941-A9C5-3BA8CD7A1D9E}"/>
              </a:ext>
            </a:extLst>
          </p:cNvPr>
          <p:cNvSpPr/>
          <p:nvPr/>
        </p:nvSpPr>
        <p:spPr bwMode="auto">
          <a:xfrm>
            <a:off x="6772276" y="2743201"/>
            <a:ext cx="1719263" cy="866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r>
              <a:rPr lang="en-US" b="1" dirty="0">
                <a:latin typeface="Helvetica" pitchFamily="2" charset="0"/>
              </a:rPr>
              <a:t>HTTP server</a:t>
            </a:r>
          </a:p>
          <a:p>
            <a:pPr marL="342900" indent="-342900">
              <a:defRPr/>
            </a:pPr>
            <a:r>
              <a:rPr lang="en-US" dirty="0" err="1">
                <a:latin typeface="Courier" pitchFamily="2" charset="0"/>
              </a:rPr>
              <a:t>outlook.com</a:t>
            </a:r>
            <a:endParaRPr lang="en-US" dirty="0">
              <a:latin typeface="Courier" pitchFamily="2" charset="0"/>
            </a:endParaRPr>
          </a:p>
        </p:txBody>
      </p:sp>
      <p:sp>
        <p:nvSpPr>
          <p:cNvPr id="79881" name="Rectangle 15">
            <a:extLst>
              <a:ext uri="{FF2B5EF4-FFF2-40B4-BE49-F238E27FC236}">
                <a16:creationId xmlns:a16="http://schemas.microsoft.com/office/drawing/2014/main" id="{A34AD1BB-DE03-C84C-A8C3-010D7D453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6833" y="4575176"/>
            <a:ext cx="2048292" cy="1374471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2400" dirty="0">
                <a:latin typeface="Helvetica" pitchFamily="2" charset="0"/>
              </a:rPr>
              <a:t>SMTP</a:t>
            </a:r>
          </a:p>
          <a:p>
            <a:pPr>
              <a:buFont typeface="ZapfDingbats" pitchFamily="82" charset="2"/>
              <a:buNone/>
            </a:pPr>
            <a:r>
              <a:rPr lang="en-US" altLang="en-US" sz="2400" dirty="0">
                <a:latin typeface="Helvetica" pitchFamily="2" charset="0"/>
              </a:rPr>
              <a:t>Client/Server</a:t>
            </a:r>
          </a:p>
          <a:p>
            <a:pPr>
              <a:buNone/>
            </a:pPr>
            <a:r>
              <a:rPr lang="en-IN" sz="1800" dirty="0">
                <a:latin typeface="Courier" pitchFamily="2" charset="0"/>
              </a:rPr>
              <a:t>aspmx4.googlemail.com</a:t>
            </a:r>
          </a:p>
          <a:p>
            <a:pPr>
              <a:buFont typeface="ZapfDingbats" pitchFamily="82" charset="2"/>
              <a:buNone/>
            </a:pPr>
            <a:endParaRPr lang="en-US" altLang="en-US" sz="2400" dirty="0">
              <a:latin typeface="Helvetica" pitchFamily="2" charset="0"/>
            </a:endParaRPr>
          </a:p>
        </p:txBody>
      </p:sp>
      <p:sp>
        <p:nvSpPr>
          <p:cNvPr id="79882" name="Rectangle 16">
            <a:extLst>
              <a:ext uri="{FF2B5EF4-FFF2-40B4-BE49-F238E27FC236}">
                <a16:creationId xmlns:a16="http://schemas.microsoft.com/office/drawing/2014/main" id="{4993D4D6-252F-6E44-9EDA-1C991B0A5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2277" y="4754565"/>
            <a:ext cx="2033126" cy="119508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2400" dirty="0">
                <a:latin typeface="Helvetica" pitchFamily="2" charset="0"/>
              </a:rPr>
              <a:t>SMTP server</a:t>
            </a:r>
          </a:p>
          <a:p>
            <a:pPr marL="0" indent="0">
              <a:buNone/>
            </a:pPr>
            <a:r>
              <a:rPr lang="en-IN" sz="1600" dirty="0">
                <a:latin typeface="Courier" pitchFamily="2" charset="0"/>
              </a:rPr>
              <a:t>outlook-</a:t>
            </a:r>
            <a:r>
              <a:rPr lang="en-IN" sz="1600" dirty="0" err="1">
                <a:latin typeface="Courier" pitchFamily="2" charset="0"/>
              </a:rPr>
              <a:t>com.olc.protection.outlook.com</a:t>
            </a:r>
            <a:endParaRPr lang="en-IN" sz="1600" dirty="0">
              <a:latin typeface="Courier" pitchFamily="2" charset="0"/>
            </a:endParaRPr>
          </a:p>
          <a:p>
            <a:pPr marL="0" indent="0">
              <a:buNone/>
            </a:pPr>
            <a:endParaRPr lang="en-US" altLang="en-US" sz="1400" dirty="0">
              <a:latin typeface="Courier" pitchFamily="2" charset="0"/>
            </a:endParaRPr>
          </a:p>
        </p:txBody>
      </p:sp>
      <p:cxnSp>
        <p:nvCxnSpPr>
          <p:cNvPr id="79884" name="Straight Arrow Connector 19">
            <a:extLst>
              <a:ext uri="{FF2B5EF4-FFF2-40B4-BE49-F238E27FC236}">
                <a16:creationId xmlns:a16="http://schemas.microsoft.com/office/drawing/2014/main" id="{52267E29-EC65-CF49-9B87-C9799F91DA3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240464" y="4992688"/>
            <a:ext cx="365125" cy="0"/>
          </a:xfrm>
          <a:prstGeom prst="straightConnector1">
            <a:avLst/>
          </a:prstGeom>
          <a:noFill/>
          <a:ln w="9525" algn="ctr">
            <a:solidFill>
              <a:schemeClr val="tx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9885" name="Straight Connector 21">
            <a:extLst>
              <a:ext uri="{FF2B5EF4-FFF2-40B4-BE49-F238E27FC236}">
                <a16:creationId xmlns:a16="http://schemas.microsoft.com/office/drawing/2014/main" id="{E5DB6F9E-9508-D94B-9BB2-F3836C92502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835526" y="5046663"/>
            <a:ext cx="442913" cy="0"/>
          </a:xfrm>
          <a:prstGeom prst="line">
            <a:avLst/>
          </a:prstGeom>
          <a:noFill/>
          <a:ln w="9525" algn="ctr">
            <a:solidFill>
              <a:schemeClr val="tx2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9886" name="Picture 2">
            <a:extLst>
              <a:ext uri="{FF2B5EF4-FFF2-40B4-BE49-F238E27FC236}">
                <a16:creationId xmlns:a16="http://schemas.microsoft.com/office/drawing/2014/main" id="{75A10363-35C5-834C-96D9-B1B390DA6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9288" y="1264863"/>
            <a:ext cx="1406118" cy="81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7" name="Picture 3">
            <a:extLst>
              <a:ext uri="{FF2B5EF4-FFF2-40B4-BE49-F238E27FC236}">
                <a16:creationId xmlns:a16="http://schemas.microsoft.com/office/drawing/2014/main" id="{30AE1CD9-2CC4-B04D-B9B8-5249D3FF9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584" y="1046956"/>
            <a:ext cx="1376364" cy="1376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88" name="TextBox 22">
            <a:extLst>
              <a:ext uri="{FF2B5EF4-FFF2-40B4-BE49-F238E27FC236}">
                <a16:creationId xmlns:a16="http://schemas.microsoft.com/office/drawing/2014/main" id="{CB081C84-BD7E-5E41-9496-B3DC33BC3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7636" y="5487989"/>
            <a:ext cx="12282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2400" dirty="0">
                <a:latin typeface="Helvetica" pitchFamily="2" charset="0"/>
              </a:rPr>
              <a:t>Internet</a:t>
            </a:r>
          </a:p>
        </p:txBody>
      </p:sp>
      <p:sp>
        <p:nvSpPr>
          <p:cNvPr id="79889" name="Right Arrow 23">
            <a:extLst>
              <a:ext uri="{FF2B5EF4-FFF2-40B4-BE49-F238E27FC236}">
                <a16:creationId xmlns:a16="http://schemas.microsoft.com/office/drawing/2014/main" id="{C99AF543-EBEF-DD4E-BEE5-8F075D9EEE20}"/>
              </a:ext>
            </a:extLst>
          </p:cNvPr>
          <p:cNvSpPr>
            <a:spLocks noChangeArrowheads="1"/>
          </p:cNvSpPr>
          <p:nvPr/>
        </p:nvSpPr>
        <p:spPr bwMode="auto">
          <a:xfrm rot="1655095">
            <a:off x="2151063" y="1905000"/>
            <a:ext cx="1771650" cy="484188"/>
          </a:xfrm>
          <a:prstGeom prst="rightArrow">
            <a:avLst>
              <a:gd name="adj1" fmla="val 50000"/>
              <a:gd name="adj2" fmla="val 50023"/>
            </a:avLst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endParaRPr lang="en-US" altLang="en-US" sz="2400"/>
          </a:p>
        </p:txBody>
      </p:sp>
      <p:sp>
        <p:nvSpPr>
          <p:cNvPr id="79890" name="Right Arrow 26">
            <a:extLst>
              <a:ext uri="{FF2B5EF4-FFF2-40B4-BE49-F238E27FC236}">
                <a16:creationId xmlns:a16="http://schemas.microsoft.com/office/drawing/2014/main" id="{BEA86230-5C74-E74D-86F9-93840AC9F2AE}"/>
              </a:ext>
            </a:extLst>
          </p:cNvPr>
          <p:cNvSpPr>
            <a:spLocks noChangeArrowheads="1"/>
          </p:cNvSpPr>
          <p:nvPr/>
        </p:nvSpPr>
        <p:spPr bwMode="auto">
          <a:xfrm rot="19314926">
            <a:off x="7739063" y="1939926"/>
            <a:ext cx="1871662" cy="485775"/>
          </a:xfrm>
          <a:prstGeom prst="rightArrow">
            <a:avLst>
              <a:gd name="adj1" fmla="val 50000"/>
              <a:gd name="adj2" fmla="val 49856"/>
            </a:avLst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endParaRPr lang="en-US" altLang="en-US" sz="2400"/>
          </a:p>
        </p:txBody>
      </p:sp>
      <p:sp>
        <p:nvSpPr>
          <p:cNvPr id="79891" name="Down Arrow 24">
            <a:extLst>
              <a:ext uri="{FF2B5EF4-FFF2-40B4-BE49-F238E27FC236}">
                <a16:creationId xmlns:a16="http://schemas.microsoft.com/office/drawing/2014/main" id="{049D3E5C-0C7E-1844-B5A6-C9840F75A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6086" y="3875558"/>
            <a:ext cx="546804" cy="804393"/>
          </a:xfrm>
          <a:prstGeom prst="downArrow">
            <a:avLst>
              <a:gd name="adj1" fmla="val 50000"/>
              <a:gd name="adj2" fmla="val 49859"/>
            </a:avLst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endParaRPr lang="en-US" altLang="en-US" sz="2400"/>
          </a:p>
        </p:txBody>
      </p:sp>
      <p:sp>
        <p:nvSpPr>
          <p:cNvPr id="79892" name="Down Arrow 28">
            <a:extLst>
              <a:ext uri="{FF2B5EF4-FFF2-40B4-BE49-F238E27FC236}">
                <a16:creationId xmlns:a16="http://schemas.microsoft.com/office/drawing/2014/main" id="{ACA63CC3-202C-3741-A92B-BE36BE1E82B8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304088" y="3605213"/>
            <a:ext cx="484392" cy="1125891"/>
          </a:xfrm>
          <a:prstGeom prst="downArrow">
            <a:avLst>
              <a:gd name="adj1" fmla="val 50000"/>
              <a:gd name="adj2" fmla="val 50023"/>
            </a:avLst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endParaRPr lang="en-US" altLang="en-US" sz="2400"/>
          </a:p>
        </p:txBody>
      </p:sp>
      <p:grpSp>
        <p:nvGrpSpPr>
          <p:cNvPr id="79894" name="Group 96261">
            <a:extLst>
              <a:ext uri="{FF2B5EF4-FFF2-40B4-BE49-F238E27FC236}">
                <a16:creationId xmlns:a16="http://schemas.microsoft.com/office/drawing/2014/main" id="{938519E1-44A4-9F42-AACD-B9FD2D5B2D2C}"/>
              </a:ext>
            </a:extLst>
          </p:cNvPr>
          <p:cNvGrpSpPr>
            <a:grpSpLocks/>
          </p:cNvGrpSpPr>
          <p:nvPr/>
        </p:nvGrpSpPr>
        <p:grpSpPr bwMode="auto">
          <a:xfrm>
            <a:off x="4027489" y="3700464"/>
            <a:ext cx="407987" cy="769937"/>
            <a:chOff x="3850105" y="1840938"/>
            <a:chExt cx="407385" cy="769808"/>
          </a:xfrm>
        </p:grpSpPr>
        <p:sp>
          <p:nvSpPr>
            <p:cNvPr id="79895" name="Rectangle 27">
              <a:extLst>
                <a:ext uri="{FF2B5EF4-FFF2-40B4-BE49-F238E27FC236}">
                  <a16:creationId xmlns:a16="http://schemas.microsoft.com/office/drawing/2014/main" id="{42C56D0F-196B-114E-8FED-F8C43EE667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0105" y="1840938"/>
              <a:ext cx="385011" cy="769808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marL="342900" indent="-342900"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79896" name="Rectangle 29">
              <a:extLst>
                <a:ext uri="{FF2B5EF4-FFF2-40B4-BE49-F238E27FC236}">
                  <a16:creationId xmlns:a16="http://schemas.microsoft.com/office/drawing/2014/main" id="{F8B22EAD-E556-CE4B-9190-A789FCF45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0105" y="2430379"/>
              <a:ext cx="407385" cy="18036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cxnSp>
          <p:nvCxnSpPr>
            <p:cNvPr id="79897" name="Straight Connector 96255">
              <a:extLst>
                <a:ext uri="{FF2B5EF4-FFF2-40B4-BE49-F238E27FC236}">
                  <a16:creationId xmlns:a16="http://schemas.microsoft.com/office/drawing/2014/main" id="{B844B564-8A6C-5D42-8A17-83C86C870C0C}"/>
                </a:ext>
              </a:extLst>
            </p:cNvPr>
            <p:cNvCxnSpPr>
              <a:cxnSpLocks noChangeShapeType="1"/>
              <a:stCxn id="79895" idx="1"/>
              <a:endCxn id="79895" idx="3"/>
            </p:cNvCxnSpPr>
            <p:nvPr/>
          </p:nvCxnSpPr>
          <p:spPr bwMode="auto">
            <a:xfrm>
              <a:off x="3850105" y="2225842"/>
              <a:ext cx="385011" cy="0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898" name="Straight Connector 96260">
              <a:extLst>
                <a:ext uri="{FF2B5EF4-FFF2-40B4-BE49-F238E27FC236}">
                  <a16:creationId xmlns:a16="http://schemas.microsoft.com/office/drawing/2014/main" id="{8E974AC8-6805-114E-8CDB-EAA828CEBA8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850105" y="2326894"/>
              <a:ext cx="385011" cy="0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899" name="Straight Connector 37">
              <a:extLst>
                <a:ext uri="{FF2B5EF4-FFF2-40B4-BE49-F238E27FC236}">
                  <a16:creationId xmlns:a16="http://schemas.microsoft.com/office/drawing/2014/main" id="{74E491DB-1EA9-5744-BF2F-E4794249939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861291" y="2147303"/>
              <a:ext cx="385011" cy="0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900" name="Straight Connector 38">
              <a:extLst>
                <a:ext uri="{FF2B5EF4-FFF2-40B4-BE49-F238E27FC236}">
                  <a16:creationId xmlns:a16="http://schemas.microsoft.com/office/drawing/2014/main" id="{AA9E26F1-94EB-5D40-817E-8EC110B8436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860445" y="2068764"/>
              <a:ext cx="385011" cy="0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Cloud 1">
            <a:extLst>
              <a:ext uri="{FF2B5EF4-FFF2-40B4-BE49-F238E27FC236}">
                <a16:creationId xmlns:a16="http://schemas.microsoft.com/office/drawing/2014/main" id="{42CFEF90-6AC2-F146-AD34-B3F30A114831}"/>
              </a:ext>
            </a:extLst>
          </p:cNvPr>
          <p:cNvSpPr/>
          <p:nvPr/>
        </p:nvSpPr>
        <p:spPr>
          <a:xfrm>
            <a:off x="5330997" y="4746846"/>
            <a:ext cx="875128" cy="59963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14FABA-070F-084A-A37D-3AC43D118488}"/>
              </a:ext>
            </a:extLst>
          </p:cNvPr>
          <p:cNvSpPr txBox="1"/>
          <p:nvPr/>
        </p:nvSpPr>
        <p:spPr>
          <a:xfrm>
            <a:off x="2667000" y="1530699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HTTP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ACA902F-2B07-4947-B266-424406283DD7}"/>
              </a:ext>
            </a:extLst>
          </p:cNvPr>
          <p:cNvSpPr txBox="1"/>
          <p:nvPr/>
        </p:nvSpPr>
        <p:spPr>
          <a:xfrm>
            <a:off x="7977688" y="1596392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HTTP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931F69-2862-8446-ADDE-3C057C27B9B0}"/>
              </a:ext>
            </a:extLst>
          </p:cNvPr>
          <p:cNvSpPr txBox="1"/>
          <p:nvPr/>
        </p:nvSpPr>
        <p:spPr>
          <a:xfrm>
            <a:off x="2784475" y="6146157"/>
            <a:ext cx="2285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Alice’s mail provider’s server(s)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C5850E4-AF4C-5D4A-9A58-3BB70148603F}"/>
              </a:ext>
            </a:extLst>
          </p:cNvPr>
          <p:cNvSpPr txBox="1"/>
          <p:nvPr/>
        </p:nvSpPr>
        <p:spPr>
          <a:xfrm>
            <a:off x="6772276" y="6120450"/>
            <a:ext cx="2285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Bob’s mail provider’s server(s)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129694-81D0-6B4F-A4BB-001B6459F1A6}"/>
              </a:ext>
            </a:extLst>
          </p:cNvPr>
          <p:cNvSpPr txBox="1"/>
          <p:nvPr/>
        </p:nvSpPr>
        <p:spPr>
          <a:xfrm>
            <a:off x="328599" y="2373869"/>
            <a:ext cx="1915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Alice</a:t>
            </a:r>
          </a:p>
          <a:p>
            <a:pPr algn="l"/>
            <a:r>
              <a:rPr lang="en-US" dirty="0" err="1">
                <a:latin typeface="Courier" pitchFamily="2" charset="0"/>
              </a:rPr>
              <a:t>alice@scarletmail.rutgers.edu</a:t>
            </a:r>
            <a:endParaRPr lang="en-US" dirty="0">
              <a:latin typeface="Courier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CF04A0D-523B-6E41-A5CA-48448D32B835}"/>
              </a:ext>
            </a:extLst>
          </p:cNvPr>
          <p:cNvSpPr txBox="1"/>
          <p:nvPr/>
        </p:nvSpPr>
        <p:spPr>
          <a:xfrm>
            <a:off x="9844929" y="2373869"/>
            <a:ext cx="1261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Bob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D4609C3-6DFF-8A43-AD10-D819B2A8AABF}"/>
              </a:ext>
            </a:extLst>
          </p:cNvPr>
          <p:cNvSpPr/>
          <p:nvPr/>
        </p:nvSpPr>
        <p:spPr>
          <a:xfrm>
            <a:off x="2111684" y="2537209"/>
            <a:ext cx="3138786" cy="1213784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8E4A9ABF-803D-0F4E-B2A4-6BDF84C897DF}"/>
              </a:ext>
            </a:extLst>
          </p:cNvPr>
          <p:cNvSpPr/>
          <p:nvPr/>
        </p:nvSpPr>
        <p:spPr>
          <a:xfrm>
            <a:off x="2175042" y="4476864"/>
            <a:ext cx="3138786" cy="1614291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AC9058-0261-FA40-9A93-7D3B0D016476}"/>
              </a:ext>
            </a:extLst>
          </p:cNvPr>
          <p:cNvCxnSpPr/>
          <p:nvPr/>
        </p:nvCxnSpPr>
        <p:spPr>
          <a:xfrm flipH="1">
            <a:off x="1522698" y="3429000"/>
            <a:ext cx="745545" cy="390646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BA68262-6CC9-8745-8F10-DEF27C2C442E}"/>
              </a:ext>
            </a:extLst>
          </p:cNvPr>
          <p:cNvCxnSpPr>
            <a:cxnSpLocks/>
          </p:cNvCxnSpPr>
          <p:nvPr/>
        </p:nvCxnSpPr>
        <p:spPr>
          <a:xfrm flipH="1" flipV="1">
            <a:off x="1522698" y="4505445"/>
            <a:ext cx="680608" cy="586402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5D3F7BC-2C49-6A45-9A45-C8FC8BE61269}"/>
              </a:ext>
            </a:extLst>
          </p:cNvPr>
          <p:cNvSpPr txBox="1"/>
          <p:nvPr/>
        </p:nvSpPr>
        <p:spPr>
          <a:xfrm>
            <a:off x="79224" y="3865657"/>
            <a:ext cx="21390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May run on the same or different machines</a:t>
            </a:r>
          </a:p>
          <a:p>
            <a:pPr algn="l"/>
            <a:r>
              <a:rPr lang="en-US" dirty="0">
                <a:latin typeface="Helvetica" pitchFamily="2" charset="0"/>
              </a:rPr>
              <a:t>(owned by your</a:t>
            </a:r>
          </a:p>
          <a:p>
            <a:pPr algn="l"/>
            <a:r>
              <a:rPr lang="en-US" dirty="0">
                <a:latin typeface="Helvetica" pitchFamily="2" charset="0"/>
              </a:rPr>
              <a:t>webmail provider)</a:t>
            </a:r>
          </a:p>
        </p:txBody>
      </p:sp>
      <p:pic>
        <p:nvPicPr>
          <p:cNvPr id="43" name="Picture 2">
            <a:extLst>
              <a:ext uri="{FF2B5EF4-FFF2-40B4-BE49-F238E27FC236}">
                <a16:creationId xmlns:a16="http://schemas.microsoft.com/office/drawing/2014/main" id="{D7A18A42-B4EF-3446-A7FD-AD13A9932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4781" y="4180413"/>
            <a:ext cx="1406118" cy="81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ight Arrow 26">
            <a:extLst>
              <a:ext uri="{FF2B5EF4-FFF2-40B4-BE49-F238E27FC236}">
                <a16:creationId xmlns:a16="http://schemas.microsoft.com/office/drawing/2014/main" id="{48AFEEED-C050-5141-A00A-87FE510A5E46}"/>
              </a:ext>
            </a:extLst>
          </p:cNvPr>
          <p:cNvSpPr>
            <a:spLocks noChangeArrowheads="1"/>
          </p:cNvSpPr>
          <p:nvPr/>
        </p:nvSpPr>
        <p:spPr bwMode="auto">
          <a:xfrm rot="20967774">
            <a:off x="8914602" y="4768965"/>
            <a:ext cx="1394559" cy="438798"/>
          </a:xfrm>
          <a:prstGeom prst="rightArrow">
            <a:avLst>
              <a:gd name="adj1" fmla="val 50000"/>
              <a:gd name="adj2" fmla="val 49856"/>
            </a:avLst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endParaRPr lang="en-US" altLang="en-US" sz="240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7F1AD5B-E6E0-8B4D-96CA-B607E2CBB450}"/>
              </a:ext>
            </a:extLst>
          </p:cNvPr>
          <p:cNvSpPr txBox="1"/>
          <p:nvPr/>
        </p:nvSpPr>
        <p:spPr>
          <a:xfrm>
            <a:off x="9217565" y="5247773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IMAP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B675F78-B59B-D04A-BE2E-68134C32C244}"/>
              </a:ext>
            </a:extLst>
          </p:cNvPr>
          <p:cNvSpPr txBox="1"/>
          <p:nvPr/>
        </p:nvSpPr>
        <p:spPr>
          <a:xfrm>
            <a:off x="10337525" y="5197924"/>
            <a:ext cx="17103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Bob</a:t>
            </a:r>
          </a:p>
          <a:p>
            <a:pPr algn="l"/>
            <a:r>
              <a:rPr lang="en-US" dirty="0" err="1">
                <a:latin typeface="Courier" pitchFamily="2" charset="0"/>
              </a:rPr>
              <a:t>bob@outlook.com</a:t>
            </a:r>
            <a:endParaRPr lang="en-US" dirty="0">
              <a:latin typeface="Courier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E5D04F-63DC-BF4D-A27F-CBB8F66E87D1}"/>
              </a:ext>
            </a:extLst>
          </p:cNvPr>
          <p:cNvSpPr txBox="1"/>
          <p:nvPr/>
        </p:nvSpPr>
        <p:spPr>
          <a:xfrm>
            <a:off x="3997017" y="1269988"/>
            <a:ext cx="23842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Application process on the web server machine uses SMTP to push mail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EDA7ED2-AE16-454A-B4EE-A2948CE3B2BC}"/>
              </a:ext>
            </a:extLst>
          </p:cNvPr>
          <p:cNvSpPr txBox="1"/>
          <p:nvPr/>
        </p:nvSpPr>
        <p:spPr>
          <a:xfrm>
            <a:off x="7779430" y="3697925"/>
            <a:ext cx="30146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App process on the web server uses access protocol to pull email</a:t>
            </a:r>
          </a:p>
        </p:txBody>
      </p:sp>
    </p:spTree>
    <p:extLst>
      <p:ext uri="{BB962C8B-B14F-4D97-AF65-F5344CB8AC3E}">
        <p14:creationId xmlns:p14="http://schemas.microsoft.com/office/powerpoint/2010/main" val="249811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79881" grpId="0" animBg="1"/>
      <p:bldP spid="79882" grpId="0" animBg="1"/>
      <p:bldP spid="79888" grpId="0"/>
      <p:bldP spid="79889" grpId="0" animBg="1"/>
      <p:bldP spid="79890" grpId="0" animBg="1"/>
      <p:bldP spid="79891" grpId="0" animBg="1"/>
      <p:bldP spid="79892" grpId="0" animBg="1"/>
      <p:bldP spid="2" grpId="0" animBg="1"/>
      <p:bldP spid="3" grpId="0"/>
      <p:bldP spid="30" grpId="0"/>
      <p:bldP spid="4" grpId="0"/>
      <p:bldP spid="32" grpId="0"/>
      <p:bldP spid="5" grpId="0"/>
      <p:bldP spid="34" grpId="0"/>
      <p:bldP spid="6" grpId="0" animBg="1"/>
      <p:bldP spid="36" grpId="0" animBg="1"/>
      <p:bldP spid="12" grpId="0"/>
      <p:bldP spid="44" grpId="0" animBg="1"/>
      <p:bldP spid="45" grpId="0"/>
      <p:bldP spid="46" grpId="0"/>
      <p:bldP spid="16" grpId="0"/>
      <p:bldP spid="1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Number Placeholder 6">
            <a:extLst>
              <a:ext uri="{FF2B5EF4-FFF2-40B4-BE49-F238E27FC236}">
                <a16:creationId xmlns:a16="http://schemas.microsoft.com/office/drawing/2014/main" id="{60552E2E-772A-F24C-86B2-4111C5A18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A45A940A-0767-C34C-8D1B-CC3E09A255DE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31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D180CEF5-6B88-9C4A-836C-28652B6EBA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Comparing SMTP with HTTP</a:t>
            </a:r>
          </a:p>
        </p:txBody>
      </p:sp>
      <p:sp>
        <p:nvSpPr>
          <p:cNvPr id="80900" name="Rectangle 4">
            <a:extLst>
              <a:ext uri="{FF2B5EF4-FFF2-40B4-BE49-F238E27FC236}">
                <a16:creationId xmlns:a16="http://schemas.microsoft.com/office/drawing/2014/main" id="{D8F0767B-3DC8-0A44-8749-DBD5F3D053E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94064" y="1600200"/>
            <a:ext cx="9135738" cy="46482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sz="2400" dirty="0"/>
              <a:t>HTTP: pull</a:t>
            </a:r>
          </a:p>
          <a:p>
            <a:pPr>
              <a:spcAft>
                <a:spcPct val="50000"/>
              </a:spcAft>
            </a:pPr>
            <a:r>
              <a:rPr lang="en-US" altLang="en-US" sz="2400" dirty="0"/>
              <a:t>SMTP: push</a:t>
            </a:r>
          </a:p>
          <a:p>
            <a:pPr>
              <a:spcAft>
                <a:spcPct val="50000"/>
              </a:spcAft>
            </a:pPr>
            <a:r>
              <a:rPr lang="en-US" altLang="en-US" sz="2400" dirty="0"/>
              <a:t>both have ASCII command/response interaction, status codes</a:t>
            </a:r>
          </a:p>
          <a:p>
            <a:r>
              <a:rPr lang="en-US" altLang="en-US" sz="2400" dirty="0"/>
              <a:t>HTTP: each object encapsulated in its own response </a:t>
            </a:r>
            <a:r>
              <a:rPr lang="en-US" altLang="en-US" sz="2400" dirty="0" err="1"/>
              <a:t>msg</a:t>
            </a:r>
            <a:endParaRPr lang="en-US" altLang="en-US" sz="2400" dirty="0"/>
          </a:p>
          <a:p>
            <a:r>
              <a:rPr lang="en-US" altLang="en-US" sz="2400" dirty="0"/>
              <a:t>SMTP: multiple objects sent in multipart </a:t>
            </a:r>
            <a:r>
              <a:rPr lang="en-US" altLang="en-US" sz="2400" dirty="0" err="1"/>
              <a:t>msg</a:t>
            </a:r>
            <a:endParaRPr lang="en-US" altLang="en-US" sz="2400" dirty="0"/>
          </a:p>
          <a:p>
            <a:endParaRPr lang="en-US" altLang="en-US" sz="2400" dirty="0"/>
          </a:p>
          <a:p>
            <a:r>
              <a:rPr lang="en-US" altLang="en-US" sz="2400" dirty="0"/>
              <a:t>HTTP: can put non-ASCII data directly in response (dedicated entity body for binary data)</a:t>
            </a:r>
          </a:p>
          <a:p>
            <a:r>
              <a:rPr lang="en-US" altLang="en-US" sz="2400" dirty="0"/>
              <a:t>SMTP: need ASCII-based encoding (base64)</a:t>
            </a:r>
          </a:p>
        </p:txBody>
      </p:sp>
    </p:spTree>
    <p:extLst>
      <p:ext uri="{BB962C8B-B14F-4D97-AF65-F5344CB8AC3E}">
        <p14:creationId xmlns:p14="http://schemas.microsoft.com/office/powerpoint/2010/main" val="11129523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>
            <a:extLst>
              <a:ext uri="{FF2B5EF4-FFF2-40B4-BE49-F238E27FC236}">
                <a16:creationId xmlns:a16="http://schemas.microsoft.com/office/drawing/2014/main" id="{F1D5A9C1-C296-6B40-B9F9-5D4C7CA82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B9769982-82B6-3C4A-933E-EF6B5499BA7B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32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E07B31DA-52C7-B84D-A0BF-36678B314A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More themes from app-layer protocols</a:t>
            </a:r>
          </a:p>
        </p:txBody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0D6D613A-AD82-344F-9328-31E39148F0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575594"/>
            <a:ext cx="11114315" cy="5145881"/>
          </a:xfrm>
        </p:spPr>
        <p:txBody>
          <a:bodyPr>
            <a:normAutofit lnSpcReduction="10000"/>
          </a:bodyPr>
          <a:lstStyle/>
          <a:p>
            <a:r>
              <a:rPr lang="en-US" altLang="en-US" dirty="0">
                <a:solidFill>
                  <a:srgbClr val="C00000"/>
                </a:solidFill>
              </a:rPr>
              <a:t>Keep it simple until you really need complexity</a:t>
            </a:r>
          </a:p>
          <a:p>
            <a:pPr lvl="1"/>
            <a:r>
              <a:rPr lang="en-US" altLang="en-US" dirty="0"/>
              <a:t>Start with ASCII-based design; stateless servers. Then introduce:</a:t>
            </a:r>
          </a:p>
          <a:p>
            <a:pPr lvl="1"/>
            <a:r>
              <a:rPr lang="en-US" altLang="en-US" dirty="0"/>
              <a:t>Cookies for HTTP state</a:t>
            </a:r>
          </a:p>
          <a:p>
            <a:pPr lvl="1"/>
            <a:r>
              <a:rPr lang="en-US" altLang="en-US" dirty="0"/>
              <a:t>Stateful mail (IMAP, folders, etc.) for email organization</a:t>
            </a:r>
          </a:p>
          <a:p>
            <a:pPr lvl="1"/>
            <a:r>
              <a:rPr lang="en-US" altLang="en-US" dirty="0"/>
              <a:t>Security extensions (e.g., TLS)</a:t>
            </a:r>
          </a:p>
          <a:p>
            <a:pPr lvl="1"/>
            <a:r>
              <a:rPr lang="en-US" altLang="en-US" dirty="0"/>
              <a:t>Performance optimizations: persistence, caching, indirection, …</a:t>
            </a:r>
          </a:p>
          <a:p>
            <a:pPr lvl="1"/>
            <a:r>
              <a:rPr lang="en-US" altLang="en-US" dirty="0"/>
              <a:t>Use headers as much as possible to non-intrusively evolve functionality</a:t>
            </a:r>
          </a:p>
          <a:p>
            <a:r>
              <a:rPr lang="en-US" altLang="en-US" dirty="0">
                <a:solidFill>
                  <a:srgbClr val="C00000"/>
                </a:solidFill>
              </a:rPr>
              <a:t>Partition functions based on what’s done best at the user (app) and protocol.</a:t>
            </a:r>
            <a:r>
              <a:rPr lang="en-US" altLang="en-US" dirty="0"/>
              <a:t> Examples:</a:t>
            </a:r>
          </a:p>
          <a:p>
            <a:pPr lvl="1"/>
            <a:r>
              <a:rPr lang="en-US" altLang="en-US" dirty="0"/>
              <a:t>Content rendering for users (browser, UA) separate from protocol operations (mail server)</a:t>
            </a:r>
          </a:p>
          <a:p>
            <a:pPr lvl="1"/>
            <a:r>
              <a:rPr lang="en-US" altLang="en-US" dirty="0"/>
              <a:t>mail UA doesn’t need to be “always on” to send or receive email reliably. That’s the mail server’s job</a:t>
            </a:r>
          </a:p>
        </p:txBody>
      </p:sp>
    </p:spTree>
    <p:extLst>
      <p:ext uri="{BB962C8B-B14F-4D97-AF65-F5344CB8AC3E}">
        <p14:creationId xmlns:p14="http://schemas.microsoft.com/office/powerpoint/2010/main" val="286391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Slide Number Placeholder 4">
            <a:extLst>
              <a:ext uri="{FF2B5EF4-FFF2-40B4-BE49-F238E27FC236}">
                <a16:creationId xmlns:a16="http://schemas.microsoft.com/office/drawing/2014/main" id="{F20C449B-F2C6-7142-94F3-A6C46F23A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CF0566F3-06B0-1849-8DF3-C6F4B7717FD4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4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55300" name="Rectangle 5">
            <a:extLst>
              <a:ext uri="{FF2B5EF4-FFF2-40B4-BE49-F238E27FC236}">
                <a16:creationId xmlns:a16="http://schemas.microsoft.com/office/drawing/2014/main" id="{3D2013E3-34EC-2F41-8FB9-4A019ED80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1390651"/>
            <a:ext cx="10228549" cy="4965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dirty="0">
                <a:solidFill>
                  <a:srgbClr val="C00000"/>
                </a:solidFill>
                <a:latin typeface="Helvetica" pitchFamily="2" charset="0"/>
              </a:rPr>
              <a:t>A global network of web caches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latin typeface="Helvetica" pitchFamily="2" charset="0"/>
              </a:rPr>
              <a:t>Provisioned by ISPs and network operators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latin typeface="Helvetica" pitchFamily="2" charset="0"/>
              </a:rPr>
              <a:t>Or content providers, like Netflix, Google, etc.</a:t>
            </a:r>
          </a:p>
          <a:p>
            <a:pPr>
              <a:buFont typeface="ZapfDingbats" pitchFamily="82" charset="2"/>
              <a:buNone/>
            </a:pPr>
            <a:endParaRPr lang="en-US" altLang="en-US" u="sng" dirty="0">
              <a:solidFill>
                <a:srgbClr val="FF0000"/>
              </a:solidFill>
              <a:latin typeface="Helvetica" pitchFamily="2" charset="0"/>
            </a:endParaRPr>
          </a:p>
          <a:p>
            <a:pPr>
              <a:buFont typeface="ZapfDingbats" pitchFamily="82" charset="2"/>
              <a:buNone/>
            </a:pPr>
            <a:r>
              <a:rPr lang="en-US" altLang="en-US" dirty="0">
                <a:latin typeface="Helvetica" pitchFamily="2" charset="0"/>
              </a:rPr>
              <a:t>Uses (overlaps with uses of web caching in general)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latin typeface="Helvetica" pitchFamily="2" charset="0"/>
              </a:rPr>
              <a:t>Reduce traffic on a network’s Internet connection, e.g., Rutgers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latin typeface="Helvetica" pitchFamily="2" charset="0"/>
              </a:rPr>
              <a:t>Improve response time for users: CDN nodes are closer to most users than origin servers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C00000"/>
                </a:solidFill>
                <a:latin typeface="Helvetica" pitchFamily="2" charset="0"/>
              </a:rPr>
              <a:t>Reduce bandwidth requirements</a:t>
            </a:r>
            <a:r>
              <a:rPr lang="en-US" altLang="en-US" dirty="0">
                <a:latin typeface="Helvetica" pitchFamily="2" charset="0"/>
              </a:rPr>
              <a:t> on content provider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C00000"/>
                </a:solidFill>
                <a:latin typeface="Helvetica" pitchFamily="2" charset="0"/>
              </a:rPr>
              <a:t>Reduce $$ to maintain origin servers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B88D2FA-86FA-CD42-9ED1-91DE4B63B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Content Distribution Networks (CDNs)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85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>
            <a:extLst>
              <a:ext uri="{FF2B5EF4-FFF2-40B4-BE49-F238E27FC236}">
                <a16:creationId xmlns:a16="http://schemas.microsoft.com/office/drawing/2014/main" id="{0DCC82D2-36EC-D248-9CF3-EAE8B828A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Without CDN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62B3D737-A890-EB48-8F68-CC4D0F0C57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0614" y="4473575"/>
            <a:ext cx="10863186" cy="22479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Problems:</a:t>
            </a:r>
          </a:p>
          <a:p>
            <a:pPr>
              <a:defRPr/>
            </a:pPr>
            <a:r>
              <a:rPr lang="en-US" dirty="0"/>
              <a:t>Huge bandwidth requirements for Rutgers</a:t>
            </a:r>
          </a:p>
          <a:p>
            <a:pPr>
              <a:defRPr/>
            </a:pPr>
            <a:r>
              <a:rPr lang="en-US" dirty="0"/>
              <a:t>Large propagation delays to reach users</a:t>
            </a:r>
          </a:p>
        </p:txBody>
      </p:sp>
      <p:sp>
        <p:nvSpPr>
          <p:cNvPr id="56324" name="Slide Number Placeholder 4">
            <a:extLst>
              <a:ext uri="{FF2B5EF4-FFF2-40B4-BE49-F238E27FC236}">
                <a16:creationId xmlns:a16="http://schemas.microsoft.com/office/drawing/2014/main" id="{2B254643-71FF-6C4A-BB0D-9A8ED995E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F111BC69-22F1-9747-8784-71DBD062EB49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56325" name="Picture 4" descr="https://encrypted-tbn2.gstatic.com/images?q=tbn:ANd9GcSe1nrwqPkzRMiKhnkPOtm20J1ptXmQDP2metMTujvptz5hG3N63Q">
            <a:extLst>
              <a:ext uri="{FF2B5EF4-FFF2-40B4-BE49-F238E27FC236}">
                <a16:creationId xmlns:a16="http://schemas.microsoft.com/office/drawing/2014/main" id="{0CF1284B-3951-C249-A522-53D532476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13" y="3390901"/>
            <a:ext cx="1454150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6" name="TextBox 7">
            <a:extLst>
              <a:ext uri="{FF2B5EF4-FFF2-40B4-BE49-F238E27FC236}">
                <a16:creationId xmlns:a16="http://schemas.microsoft.com/office/drawing/2014/main" id="{1940EBF1-BC58-0A4A-A39A-1F2AC7F2D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4038" y="4354382"/>
            <a:ext cx="14686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2400" dirty="0">
                <a:latin typeface="Helvetica" pitchFamily="2" charset="0"/>
              </a:rPr>
              <a:t>128.6.4.2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E74BE70-97D7-FA43-95BD-91AB3A13A777}"/>
              </a:ext>
            </a:extLst>
          </p:cNvPr>
          <p:cNvGraphicFramePr>
            <a:graphicFrameLocks noGrp="1"/>
          </p:cNvGraphicFramePr>
          <p:nvPr/>
        </p:nvGraphicFramePr>
        <p:xfrm>
          <a:off x="5448300" y="904876"/>
          <a:ext cx="5105400" cy="14319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2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2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935">
                <a:tc>
                  <a:txBody>
                    <a:bodyPr/>
                    <a:lstStyle/>
                    <a:p>
                      <a:r>
                        <a:rPr lang="en-US" sz="1400" dirty="0"/>
                        <a:t>DOMAIN</a:t>
                      </a:r>
                      <a:r>
                        <a:rPr lang="en-US" sz="1400" baseline="0" dirty="0"/>
                        <a:t> NAME</a:t>
                      </a:r>
                      <a:endParaRPr lang="en-US" sz="1400" dirty="0"/>
                    </a:p>
                  </a:txBody>
                  <a:tcPr marL="91445" marR="91445" marT="45740" marB="4574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IP</a:t>
                      </a:r>
                      <a:r>
                        <a:rPr lang="en-US" sz="1400" baseline="0" dirty="0"/>
                        <a:t> ADDRESS</a:t>
                      </a:r>
                      <a:endParaRPr lang="en-US" sz="1400" dirty="0"/>
                    </a:p>
                  </a:txBody>
                  <a:tcPr marL="91445" marR="91445" marT="45740" marB="4574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748">
                <a:tc>
                  <a:txBody>
                    <a:bodyPr/>
                    <a:lstStyle/>
                    <a:p>
                      <a:r>
                        <a:rPr lang="en-US" sz="1200" dirty="0" err="1"/>
                        <a:t>www.yahoo.com</a:t>
                      </a:r>
                      <a:endParaRPr lang="en-US" sz="1200" dirty="0"/>
                    </a:p>
                  </a:txBody>
                  <a:tcPr marL="91445" marR="91445" marT="45740" marB="4574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98.138.253.109</a:t>
                      </a:r>
                    </a:p>
                  </a:txBody>
                  <a:tcPr marL="91445" marR="91445" marT="45740" marB="4574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748">
                <a:tc>
                  <a:txBody>
                    <a:bodyPr/>
                    <a:lstStyle/>
                    <a:p>
                      <a:r>
                        <a:rPr lang="en-US" sz="1200" dirty="0"/>
                        <a:t>cs.rutgers.edu</a:t>
                      </a:r>
                    </a:p>
                  </a:txBody>
                  <a:tcPr marL="91445" marR="91445" marT="45740" marB="4574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128.6.4.2</a:t>
                      </a:r>
                    </a:p>
                  </a:txBody>
                  <a:tcPr marL="91445" marR="91445" marT="45740" marB="4574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748">
                <a:tc>
                  <a:txBody>
                    <a:bodyPr/>
                    <a:lstStyle/>
                    <a:p>
                      <a:r>
                        <a:rPr lang="en-US" sz="1200" dirty="0"/>
                        <a:t>www.google.com</a:t>
                      </a:r>
                    </a:p>
                  </a:txBody>
                  <a:tcPr marL="91445" marR="91445" marT="45740" marB="4574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74.125.225.243</a:t>
                      </a:r>
                    </a:p>
                  </a:txBody>
                  <a:tcPr marL="91445" marR="91445" marT="45740" marB="4574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748">
                <a:tc>
                  <a:txBody>
                    <a:bodyPr/>
                    <a:lstStyle/>
                    <a:p>
                      <a:r>
                        <a:rPr lang="en-US" sz="1200" dirty="0"/>
                        <a:t>www.princeton.edu</a:t>
                      </a:r>
                    </a:p>
                  </a:txBody>
                  <a:tcPr marL="91445" marR="91445" marT="45740" marB="4574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128.112.132.86</a:t>
                      </a:r>
                    </a:p>
                  </a:txBody>
                  <a:tcPr marL="91445" marR="91445" marT="45740" marB="4574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56347" name="Straight Arrow Connector 12">
            <a:extLst>
              <a:ext uri="{FF2B5EF4-FFF2-40B4-BE49-F238E27FC236}">
                <a16:creationId xmlns:a16="http://schemas.microsoft.com/office/drawing/2014/main" id="{84FC861B-94B6-CD4B-9337-FCC7028B3C3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81363" y="3390900"/>
            <a:ext cx="914400" cy="9144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99C2DE0-C341-BE46-A20F-E29F4C39DB5E}"/>
              </a:ext>
            </a:extLst>
          </p:cNvPr>
          <p:cNvCxnSpPr/>
          <p:nvPr/>
        </p:nvCxnSpPr>
        <p:spPr bwMode="auto">
          <a:xfrm>
            <a:off x="3281364" y="3271839"/>
            <a:ext cx="5329237" cy="41433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Freeform 15">
            <a:extLst>
              <a:ext uri="{FF2B5EF4-FFF2-40B4-BE49-F238E27FC236}">
                <a16:creationId xmlns:a16="http://schemas.microsoft.com/office/drawing/2014/main" id="{29E80440-C57A-3749-AC05-F5DE6A48CA83}"/>
              </a:ext>
            </a:extLst>
          </p:cNvPr>
          <p:cNvSpPr/>
          <p:nvPr/>
        </p:nvSpPr>
        <p:spPr bwMode="auto">
          <a:xfrm>
            <a:off x="3381375" y="1328739"/>
            <a:ext cx="2071688" cy="1971675"/>
          </a:xfrm>
          <a:custGeom>
            <a:avLst/>
            <a:gdLst>
              <a:gd name="connsiteX0" fmla="*/ 0 w 2071688"/>
              <a:gd name="connsiteY0" fmla="*/ 1971675 h 1971675"/>
              <a:gd name="connsiteX1" fmla="*/ 928688 w 2071688"/>
              <a:gd name="connsiteY1" fmla="*/ 771525 h 1971675"/>
              <a:gd name="connsiteX2" fmla="*/ 2071688 w 2071688"/>
              <a:gd name="connsiteY2" fmla="*/ 0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71688" h="1971675">
                <a:moveTo>
                  <a:pt x="0" y="1971675"/>
                </a:moveTo>
                <a:cubicBezTo>
                  <a:pt x="291703" y="1535906"/>
                  <a:pt x="583407" y="1100137"/>
                  <a:pt x="928688" y="771525"/>
                </a:cubicBezTo>
                <a:cubicBezTo>
                  <a:pt x="1273969" y="442913"/>
                  <a:pt x="1672828" y="221456"/>
                  <a:pt x="2071688" y="0"/>
                </a:cubicBezTo>
              </a:path>
            </a:pathLst>
          </a:custGeom>
          <a:ln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342900" indent="-342900">
              <a:defRPr/>
            </a:pPr>
            <a:endParaRPr lang="en-US"/>
          </a:p>
        </p:txBody>
      </p:sp>
      <p:graphicFrame>
        <p:nvGraphicFramePr>
          <p:cNvPr id="56350" name="Object 16">
            <a:extLst>
              <a:ext uri="{FF2B5EF4-FFF2-40B4-BE49-F238E27FC236}">
                <a16:creationId xmlns:a16="http://schemas.microsoft.com/office/drawing/2014/main" id="{6BC43F13-713A-A94C-86F3-1F3E831D07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57476" y="2314575"/>
          <a:ext cx="75247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34" name="Clip" r:id="rId4" imgW="17462500" imgH="14478000" progId="MS_ClipArt_Gallery.2">
                  <p:embed/>
                </p:oleObj>
              </mc:Choice>
              <mc:Fallback>
                <p:oleObj name="Clip" r:id="rId4" imgW="17462500" imgH="14478000" progId="MS_ClipArt_Gallery.2">
                  <p:embed/>
                  <p:pic>
                    <p:nvPicPr>
                      <p:cNvPr id="56350" name="Object 16">
                        <a:extLst>
                          <a:ext uri="{FF2B5EF4-FFF2-40B4-BE49-F238E27FC236}">
                            <a16:creationId xmlns:a16="http://schemas.microsoft.com/office/drawing/2014/main" id="{6BC43F13-713A-A94C-86F3-1F3E831D07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7476" y="2314575"/>
                        <a:ext cx="752475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51" name="Object 19">
            <a:extLst>
              <a:ext uri="{FF2B5EF4-FFF2-40B4-BE49-F238E27FC236}">
                <a16:creationId xmlns:a16="http://schemas.microsoft.com/office/drawing/2014/main" id="{B542E105-4B50-C446-ABD3-BBBC509CBA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28901" y="1717675"/>
          <a:ext cx="75247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35" name="Clip" r:id="rId6" imgW="17462500" imgH="14478000" progId="MS_ClipArt_Gallery.2">
                  <p:embed/>
                </p:oleObj>
              </mc:Choice>
              <mc:Fallback>
                <p:oleObj name="Clip" r:id="rId6" imgW="17462500" imgH="14478000" progId="MS_ClipArt_Gallery.2">
                  <p:embed/>
                  <p:pic>
                    <p:nvPicPr>
                      <p:cNvPr id="56351" name="Object 19">
                        <a:extLst>
                          <a:ext uri="{FF2B5EF4-FFF2-40B4-BE49-F238E27FC236}">
                            <a16:creationId xmlns:a16="http://schemas.microsoft.com/office/drawing/2014/main" id="{B542E105-4B50-C446-ABD3-BBBC509CBA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8901" y="1717675"/>
                        <a:ext cx="752475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52" name="Object 20">
            <a:extLst>
              <a:ext uri="{FF2B5EF4-FFF2-40B4-BE49-F238E27FC236}">
                <a16:creationId xmlns:a16="http://schemas.microsoft.com/office/drawing/2014/main" id="{05220338-D7C0-514A-AF13-AD8D0AEED1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28901" y="2774950"/>
          <a:ext cx="75247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36" name="Clip" r:id="rId7" imgW="17462500" imgH="14478000" progId="MS_ClipArt_Gallery.2">
                  <p:embed/>
                </p:oleObj>
              </mc:Choice>
              <mc:Fallback>
                <p:oleObj name="Clip" r:id="rId7" imgW="17462500" imgH="14478000" progId="MS_ClipArt_Gallery.2">
                  <p:embed/>
                  <p:pic>
                    <p:nvPicPr>
                      <p:cNvPr id="56352" name="Object 20">
                        <a:extLst>
                          <a:ext uri="{FF2B5EF4-FFF2-40B4-BE49-F238E27FC236}">
                            <a16:creationId xmlns:a16="http://schemas.microsoft.com/office/drawing/2014/main" id="{05220338-D7C0-514A-AF13-AD8D0AEED1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8901" y="2774950"/>
                        <a:ext cx="752475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53" name="Object 21">
            <a:extLst>
              <a:ext uri="{FF2B5EF4-FFF2-40B4-BE49-F238E27FC236}">
                <a16:creationId xmlns:a16="http://schemas.microsoft.com/office/drawing/2014/main" id="{43914D26-6069-1341-B37B-3D46097C176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05126" y="3271838"/>
          <a:ext cx="75247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37" name="Clip" r:id="rId8" imgW="17462500" imgH="14478000" progId="MS_ClipArt_Gallery.2">
                  <p:embed/>
                </p:oleObj>
              </mc:Choice>
              <mc:Fallback>
                <p:oleObj name="Clip" r:id="rId8" imgW="17462500" imgH="14478000" progId="MS_ClipArt_Gallery.2">
                  <p:embed/>
                  <p:pic>
                    <p:nvPicPr>
                      <p:cNvPr id="56353" name="Object 21">
                        <a:extLst>
                          <a:ext uri="{FF2B5EF4-FFF2-40B4-BE49-F238E27FC236}">
                            <a16:creationId xmlns:a16="http://schemas.microsoft.com/office/drawing/2014/main" id="{43914D26-6069-1341-B37B-3D46097C17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5126" y="3271838"/>
                        <a:ext cx="752475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54" name="Object 22">
            <a:extLst>
              <a:ext uri="{FF2B5EF4-FFF2-40B4-BE49-F238E27FC236}">
                <a16:creationId xmlns:a16="http://schemas.microsoft.com/office/drawing/2014/main" id="{9F7BEF0A-40A6-0B43-9AFB-58E2F57C4D6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81364" y="3403600"/>
          <a:ext cx="75247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38" name="Clip" r:id="rId9" imgW="17462500" imgH="14478000" progId="MS_ClipArt_Gallery.2">
                  <p:embed/>
                </p:oleObj>
              </mc:Choice>
              <mc:Fallback>
                <p:oleObj name="Clip" r:id="rId9" imgW="17462500" imgH="14478000" progId="MS_ClipArt_Gallery.2">
                  <p:embed/>
                  <p:pic>
                    <p:nvPicPr>
                      <p:cNvPr id="56354" name="Object 22">
                        <a:extLst>
                          <a:ext uri="{FF2B5EF4-FFF2-40B4-BE49-F238E27FC236}">
                            <a16:creationId xmlns:a16="http://schemas.microsoft.com/office/drawing/2014/main" id="{9F7BEF0A-40A6-0B43-9AFB-58E2F57C4D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1364" y="3403600"/>
                        <a:ext cx="752475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4673DAD-77D8-124F-9414-A4FE6E5FF76E}"/>
              </a:ext>
            </a:extLst>
          </p:cNvPr>
          <p:cNvCxnSpPr/>
          <p:nvPr/>
        </p:nvCxnSpPr>
        <p:spPr bwMode="auto">
          <a:xfrm>
            <a:off x="3890963" y="3686176"/>
            <a:ext cx="4565650" cy="16192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F6ABA72-103C-874B-8748-C415570E5B24}"/>
              </a:ext>
            </a:extLst>
          </p:cNvPr>
          <p:cNvCxnSpPr/>
          <p:nvPr/>
        </p:nvCxnSpPr>
        <p:spPr bwMode="auto">
          <a:xfrm>
            <a:off x="3362325" y="2566989"/>
            <a:ext cx="5246688" cy="111918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9467F7E-6140-CE4A-AD69-9A0241409C42}"/>
              </a:ext>
            </a:extLst>
          </p:cNvPr>
          <p:cNvCxnSpPr/>
          <p:nvPr/>
        </p:nvCxnSpPr>
        <p:spPr bwMode="auto">
          <a:xfrm>
            <a:off x="3095625" y="2143126"/>
            <a:ext cx="5437188" cy="170497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DCCEEFE-469B-6742-83F6-889E532ADC29}"/>
              </a:ext>
            </a:extLst>
          </p:cNvPr>
          <p:cNvCxnSpPr>
            <a:cxnSpLocks/>
          </p:cNvCxnSpPr>
          <p:nvPr/>
        </p:nvCxnSpPr>
        <p:spPr bwMode="auto">
          <a:xfrm>
            <a:off x="3281363" y="2995614"/>
            <a:ext cx="5175250" cy="87312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359" name="TextBox 83968">
            <a:extLst>
              <a:ext uri="{FF2B5EF4-FFF2-40B4-BE49-F238E27FC236}">
                <a16:creationId xmlns:a16="http://schemas.microsoft.com/office/drawing/2014/main" id="{0A631508-0578-1E4F-9069-3E644663F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3474" y="2553922"/>
            <a:ext cx="491852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2400" dirty="0">
                <a:latin typeface="Helvetica" pitchFamily="2" charset="0"/>
              </a:rPr>
              <a:t>Cluster of Rutgers CS origin servers (located in NJ, USA)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E2FBA8-3E42-874A-AFFA-AF18CB978DE8}"/>
              </a:ext>
            </a:extLst>
          </p:cNvPr>
          <p:cNvSpPr txBox="1"/>
          <p:nvPr/>
        </p:nvSpPr>
        <p:spPr>
          <a:xfrm rot="18887807">
            <a:off x="3778597" y="1611951"/>
            <a:ext cx="951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DNS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2414D6-65FB-8641-8818-586B56C732A9}"/>
              </a:ext>
            </a:extLst>
          </p:cNvPr>
          <p:cNvSpPr txBox="1"/>
          <p:nvPr/>
        </p:nvSpPr>
        <p:spPr>
          <a:xfrm>
            <a:off x="577674" y="1944026"/>
            <a:ext cx="194168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Helvetica" pitchFamily="2" charset="0"/>
              </a:rPr>
              <a:t>Clients distributed all over the world</a:t>
            </a:r>
          </a:p>
        </p:txBody>
      </p:sp>
    </p:spTree>
    <p:extLst>
      <p:ext uri="{BB962C8B-B14F-4D97-AF65-F5344CB8AC3E}">
        <p14:creationId xmlns:p14="http://schemas.microsoft.com/office/powerpoint/2010/main" val="177092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F318E-1E9E-2A4E-A8F3-84B58DA7A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the CDN comes 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6F36A-B043-044C-BC14-1451F878C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0566"/>
            <a:ext cx="10515600" cy="511987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Distribute content of the origin server over geographically distributed </a:t>
            </a:r>
            <a:r>
              <a:rPr lang="en-US" dirty="0">
                <a:solidFill>
                  <a:srgbClr val="C00000"/>
                </a:solidFill>
              </a:rPr>
              <a:t>CDN servers</a:t>
            </a:r>
          </a:p>
          <a:p>
            <a:endParaRPr lang="en-US" dirty="0"/>
          </a:p>
          <a:p>
            <a:r>
              <a:rPr lang="en-US" dirty="0"/>
              <a:t>But how will users get to these CDN servers?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Use DNS!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DNS provides an additional layer of indirection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Instead of returning IP address, return another DNS server (NS record)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second DNS server (run by the CDN) returns IP address to client</a:t>
            </a:r>
          </a:p>
          <a:p>
            <a:pPr lvl="1"/>
            <a:endParaRPr lang="en-US" dirty="0"/>
          </a:p>
          <a:p>
            <a:r>
              <a:rPr lang="en-US" dirty="0"/>
              <a:t>The CDN runs its own DNS servers (</a:t>
            </a:r>
            <a:r>
              <a:rPr lang="en-US" dirty="0">
                <a:solidFill>
                  <a:srgbClr val="C00000"/>
                </a:solidFill>
              </a:rPr>
              <a:t>CDN name servers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Custom logic to send users to the “closest” CDN web server</a:t>
            </a:r>
          </a:p>
        </p:txBody>
      </p:sp>
    </p:spTree>
    <p:extLst>
      <p:ext uri="{BB962C8B-B14F-4D97-AF65-F5344CB8AC3E}">
        <p14:creationId xmlns:p14="http://schemas.microsoft.com/office/powerpoint/2010/main" val="343997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2" descr="https://encrypted-tbn3.gstatic.com/images?q=tbn:ANd9GcTPnLcrHHyFnDcaVhgn9GwosqUPmPZZ4cDWzW48r6gcbvtNp-XBsA">
            <a:extLst>
              <a:ext uri="{FF2B5EF4-FFF2-40B4-BE49-F238E27FC236}">
                <a16:creationId xmlns:a16="http://schemas.microsoft.com/office/drawing/2014/main" id="{34D82F08-B2FA-944C-882F-93B0404DC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6" y="3390901"/>
            <a:ext cx="3802063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4" descr="https://encrypted-tbn2.gstatic.com/images?q=tbn:ANd9GcSe1nrwqPkzRMiKhnkPOtm20J1ptXmQDP2metMTujvptz5hG3N63Q">
            <a:extLst>
              <a:ext uri="{FF2B5EF4-FFF2-40B4-BE49-F238E27FC236}">
                <a16:creationId xmlns:a16="http://schemas.microsoft.com/office/drawing/2014/main" id="{EAC895A6-DB5D-684C-9744-313C5B402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666" y="3908425"/>
            <a:ext cx="14541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4" name="TextBox 7">
            <a:extLst>
              <a:ext uri="{FF2B5EF4-FFF2-40B4-BE49-F238E27FC236}">
                <a16:creationId xmlns:a16="http://schemas.microsoft.com/office/drawing/2014/main" id="{F2628EF1-3139-B849-8EB5-8D1932A49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1420" y="5092224"/>
            <a:ext cx="14686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2400" dirty="0">
                <a:latin typeface="Helvetica" pitchFamily="2" charset="0"/>
              </a:rPr>
              <a:t>128.6.4.2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8133045-33A1-CC4F-BD76-142DCBA6ED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523603"/>
              </p:ext>
            </p:extLst>
          </p:nvPr>
        </p:nvGraphicFramePr>
        <p:xfrm>
          <a:off x="5495925" y="125414"/>
          <a:ext cx="5910724" cy="1508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5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5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935">
                <a:tc>
                  <a:txBody>
                    <a:bodyPr/>
                    <a:lstStyle/>
                    <a:p>
                      <a:r>
                        <a:rPr lang="en-US" sz="1400"/>
                        <a:t>DOMAIN</a:t>
                      </a:r>
                      <a:r>
                        <a:rPr lang="en-US" sz="1400" baseline="0"/>
                        <a:t> NAME</a:t>
                      </a:r>
                      <a:endParaRPr lang="en-US" sz="1400" dirty="0"/>
                    </a:p>
                  </a:txBody>
                  <a:tcPr marL="91445" marR="91445" marT="45740" marB="45740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IP</a:t>
                      </a:r>
                      <a:r>
                        <a:rPr lang="en-US" sz="1400" baseline="0"/>
                        <a:t> ADDRESS</a:t>
                      </a:r>
                      <a:endParaRPr lang="en-US" sz="1400" dirty="0"/>
                    </a:p>
                  </a:txBody>
                  <a:tcPr marL="91445" marR="91445" marT="45740" marB="4574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748">
                <a:tc>
                  <a:txBody>
                    <a:bodyPr/>
                    <a:lstStyle/>
                    <a:p>
                      <a:r>
                        <a:rPr lang="en-US" sz="1200"/>
                        <a:t>www.yahoo.com</a:t>
                      </a:r>
                      <a:endParaRPr lang="en-US" sz="1200" dirty="0"/>
                    </a:p>
                  </a:txBody>
                  <a:tcPr marL="91445" marR="91445" marT="45740" marB="4574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98.138.253.109</a:t>
                      </a:r>
                      <a:endParaRPr lang="en-US" sz="1200" dirty="0"/>
                    </a:p>
                  </a:txBody>
                  <a:tcPr marL="91445" marR="91445" marT="45740" marB="4574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748">
                <a:tc>
                  <a:txBody>
                    <a:bodyPr/>
                    <a:lstStyle/>
                    <a:p>
                      <a:r>
                        <a:rPr lang="en-US" sz="1200" dirty="0" err="1"/>
                        <a:t>cs.rutgers.edu</a:t>
                      </a:r>
                      <a:endParaRPr lang="en-US" sz="1200" dirty="0"/>
                    </a:p>
                  </a:txBody>
                  <a:tcPr marL="91445" marR="91445" marT="45740" marB="45740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124.8.9.8 (NS record pointing to CDN name server)</a:t>
                      </a:r>
                    </a:p>
                  </a:txBody>
                  <a:tcPr marL="91445" marR="91445" marT="45740" marB="4574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748">
                <a:tc>
                  <a:txBody>
                    <a:bodyPr/>
                    <a:lstStyle/>
                    <a:p>
                      <a:r>
                        <a:rPr lang="en-US" sz="1200"/>
                        <a:t>www.google.com</a:t>
                      </a:r>
                      <a:endParaRPr lang="en-US" sz="1200" dirty="0"/>
                    </a:p>
                  </a:txBody>
                  <a:tcPr marL="91445" marR="91445" marT="45740" marB="4574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74.125.225.243</a:t>
                      </a:r>
                    </a:p>
                  </a:txBody>
                  <a:tcPr marL="91445" marR="91445" marT="45740" marB="4574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3435074-8BD8-BC47-8E0B-DE6A68507205}"/>
              </a:ext>
            </a:extLst>
          </p:cNvPr>
          <p:cNvCxnSpPr>
            <a:cxnSpLocks/>
            <a:endCxn id="8" idx="6"/>
          </p:cNvCxnSpPr>
          <p:nvPr/>
        </p:nvCxnSpPr>
        <p:spPr bwMode="auto">
          <a:xfrm flipH="1" flipV="1">
            <a:off x="4580732" y="4233144"/>
            <a:ext cx="3875882" cy="35314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D13892D-653F-454A-8475-A9BCA4A2DDCA}"/>
              </a:ext>
            </a:extLst>
          </p:cNvPr>
          <p:cNvCxnSpPr/>
          <p:nvPr/>
        </p:nvCxnSpPr>
        <p:spPr bwMode="auto">
          <a:xfrm flipH="1">
            <a:off x="5181601" y="4816475"/>
            <a:ext cx="3275013" cy="53975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587713E2-69B2-D249-B56D-6AB762669B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656607"/>
              </p:ext>
            </p:extLst>
          </p:nvPr>
        </p:nvGraphicFramePr>
        <p:xfrm>
          <a:off x="5181600" y="2157413"/>
          <a:ext cx="5105400" cy="1431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2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2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60">
                <a:tc>
                  <a:txBody>
                    <a:bodyPr/>
                    <a:lstStyle/>
                    <a:p>
                      <a:r>
                        <a:rPr lang="en-US" sz="1400" dirty="0"/>
                        <a:t>DOMAIN</a:t>
                      </a:r>
                      <a:r>
                        <a:rPr lang="en-US" sz="1400" baseline="0" dirty="0"/>
                        <a:t> NAME</a:t>
                      </a:r>
                      <a:endParaRPr lang="en-US" sz="1400" dirty="0"/>
                    </a:p>
                  </a:txBody>
                  <a:tcPr marL="91445" marR="91445" marT="45743" marB="45743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IP</a:t>
                      </a:r>
                      <a:r>
                        <a:rPr lang="en-US" sz="1400" baseline="0" dirty="0"/>
                        <a:t> ADDRESS</a:t>
                      </a:r>
                      <a:endParaRPr lang="en-US" sz="1400" dirty="0"/>
                    </a:p>
                  </a:txBody>
                  <a:tcPr marL="91445" marR="91445" marT="45743" marB="4574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766">
                <a:tc>
                  <a:txBody>
                    <a:bodyPr/>
                    <a:lstStyle/>
                    <a:p>
                      <a:r>
                        <a:rPr lang="en-US" sz="1200" dirty="0" err="1"/>
                        <a:t>Cs.Rutgers.edu</a:t>
                      </a:r>
                      <a:endParaRPr lang="en-US" sz="1200" dirty="0"/>
                    </a:p>
                  </a:txBody>
                  <a:tcPr marL="91445" marR="91445" marT="45743" marB="45743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12.1.2.3</a:t>
                      </a:r>
                    </a:p>
                  </a:txBody>
                  <a:tcPr marL="91445" marR="91445" marT="45743" marB="4574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766">
                <a:tc>
                  <a:txBody>
                    <a:bodyPr/>
                    <a:lstStyle/>
                    <a:p>
                      <a:r>
                        <a:rPr lang="en-US" sz="1200" dirty="0" err="1"/>
                        <a:t>Cs.Rutgers.edu</a:t>
                      </a:r>
                      <a:endParaRPr lang="en-US" sz="1200" dirty="0"/>
                    </a:p>
                  </a:txBody>
                  <a:tcPr marL="91445" marR="91445" marT="45743" marB="45743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12.1.2.4</a:t>
                      </a:r>
                    </a:p>
                  </a:txBody>
                  <a:tcPr marL="91445" marR="91445" marT="45743" marB="4574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766">
                <a:tc>
                  <a:txBody>
                    <a:bodyPr/>
                    <a:lstStyle/>
                    <a:p>
                      <a:r>
                        <a:rPr lang="en-US" sz="1200" dirty="0" err="1"/>
                        <a:t>Cs.Rutgers.edu</a:t>
                      </a:r>
                      <a:endParaRPr lang="en-US" sz="1200" dirty="0"/>
                    </a:p>
                  </a:txBody>
                  <a:tcPr marL="91445" marR="91445" marT="45743" marB="45743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12.1.2.5</a:t>
                      </a:r>
                    </a:p>
                  </a:txBody>
                  <a:tcPr marL="91445" marR="91445" marT="45743" marB="4574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766">
                <a:tc>
                  <a:txBody>
                    <a:bodyPr/>
                    <a:lstStyle/>
                    <a:p>
                      <a:r>
                        <a:rPr lang="en-US" sz="1200" dirty="0" err="1"/>
                        <a:t>Cs.Rutgers.edu</a:t>
                      </a:r>
                      <a:endParaRPr lang="en-US" sz="1200" dirty="0"/>
                    </a:p>
                  </a:txBody>
                  <a:tcPr marL="91445" marR="91445" marT="45743" marB="45743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12.1.2.6</a:t>
                      </a:r>
                    </a:p>
                  </a:txBody>
                  <a:tcPr marL="91445" marR="91445" marT="45743" marB="4574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Freeform 8">
            <a:extLst>
              <a:ext uri="{FF2B5EF4-FFF2-40B4-BE49-F238E27FC236}">
                <a16:creationId xmlns:a16="http://schemas.microsoft.com/office/drawing/2014/main" id="{F6168C62-03D3-4944-B861-44E69A5CF6B2}"/>
              </a:ext>
            </a:extLst>
          </p:cNvPr>
          <p:cNvSpPr/>
          <p:nvPr/>
        </p:nvSpPr>
        <p:spPr bwMode="auto">
          <a:xfrm>
            <a:off x="3309938" y="700088"/>
            <a:ext cx="2214562" cy="2557462"/>
          </a:xfrm>
          <a:custGeom>
            <a:avLst/>
            <a:gdLst>
              <a:gd name="connsiteX0" fmla="*/ 0 w 2214562"/>
              <a:gd name="connsiteY0" fmla="*/ 2557462 h 2557462"/>
              <a:gd name="connsiteX1" fmla="*/ 742950 w 2214562"/>
              <a:gd name="connsiteY1" fmla="*/ 1243012 h 2557462"/>
              <a:gd name="connsiteX2" fmla="*/ 2214562 w 2214562"/>
              <a:gd name="connsiteY2" fmla="*/ 0 h 255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4562" h="2557462">
                <a:moveTo>
                  <a:pt x="0" y="2557462"/>
                </a:moveTo>
                <a:cubicBezTo>
                  <a:pt x="186928" y="2113359"/>
                  <a:pt x="373856" y="1669256"/>
                  <a:pt x="742950" y="1243012"/>
                </a:cubicBezTo>
                <a:cubicBezTo>
                  <a:pt x="1112044" y="816768"/>
                  <a:pt x="1663303" y="408384"/>
                  <a:pt x="2214562" y="0"/>
                </a:cubicBezTo>
              </a:path>
            </a:pathLst>
          </a:custGeom>
          <a:ln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342900" indent="-342900">
              <a:defRPr/>
            </a:pPr>
            <a:endParaRPr lang="en-US"/>
          </a:p>
        </p:txBody>
      </p:sp>
      <p:sp>
        <p:nvSpPr>
          <p:cNvPr id="58418" name="TextBox 15">
            <a:extLst>
              <a:ext uri="{FF2B5EF4-FFF2-40B4-BE49-F238E27FC236}">
                <a16:creationId xmlns:a16="http://schemas.microsoft.com/office/drawing/2014/main" id="{402DB3C1-1F8B-5C44-85A9-089935AD9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0189" y="1665288"/>
            <a:ext cx="44465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2400" dirty="0">
                <a:latin typeface="Helvetica" pitchFamily="2" charset="0"/>
              </a:rPr>
              <a:t>CDN Name Server (124.8.9.8)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B02C647-3536-7C49-8617-90358B1CBBE9}"/>
              </a:ext>
            </a:extLst>
          </p:cNvPr>
          <p:cNvSpPr txBox="1"/>
          <p:nvPr/>
        </p:nvSpPr>
        <p:spPr>
          <a:xfrm>
            <a:off x="2392364" y="4270375"/>
            <a:ext cx="1018227" cy="369332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Helvetica" pitchFamily="2" charset="0"/>
              </a:rPr>
              <a:t>12.1.2.3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D758B4-D626-E34D-9BF1-FF3404B8C917}"/>
              </a:ext>
            </a:extLst>
          </p:cNvPr>
          <p:cNvSpPr txBox="1"/>
          <p:nvPr/>
        </p:nvSpPr>
        <p:spPr>
          <a:xfrm>
            <a:off x="5310189" y="4394200"/>
            <a:ext cx="1018227" cy="369332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Helvetica" pitchFamily="2" charset="0"/>
              </a:rPr>
              <a:t>12.1.2.4</a:t>
            </a:r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EA44CF72-04EB-BC44-8B16-B52FE5FAC5C7}"/>
              </a:ext>
            </a:extLst>
          </p:cNvPr>
          <p:cNvSpPr/>
          <p:nvPr/>
        </p:nvSpPr>
        <p:spPr bwMode="auto">
          <a:xfrm>
            <a:off x="3181350" y="2544764"/>
            <a:ext cx="2000250" cy="1279525"/>
          </a:xfrm>
          <a:custGeom>
            <a:avLst/>
            <a:gdLst>
              <a:gd name="connsiteX0" fmla="*/ 0 w 2214562"/>
              <a:gd name="connsiteY0" fmla="*/ 2557462 h 2557462"/>
              <a:gd name="connsiteX1" fmla="*/ 742950 w 2214562"/>
              <a:gd name="connsiteY1" fmla="*/ 1243012 h 2557462"/>
              <a:gd name="connsiteX2" fmla="*/ 2214562 w 2214562"/>
              <a:gd name="connsiteY2" fmla="*/ 0 h 255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4562" h="2557462">
                <a:moveTo>
                  <a:pt x="0" y="2557462"/>
                </a:moveTo>
                <a:cubicBezTo>
                  <a:pt x="186928" y="2113359"/>
                  <a:pt x="373856" y="1669256"/>
                  <a:pt x="742950" y="1243012"/>
                </a:cubicBezTo>
                <a:cubicBezTo>
                  <a:pt x="1112044" y="816768"/>
                  <a:pt x="1663303" y="408384"/>
                  <a:pt x="2214562" y="0"/>
                </a:cubicBezTo>
              </a:path>
            </a:pathLst>
          </a:custGeom>
          <a:ln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342900" indent="-342900">
              <a:defRPr/>
            </a:pP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1C452B9-67A0-204B-8FCB-C28120565237}"/>
              </a:ext>
            </a:extLst>
          </p:cNvPr>
          <p:cNvSpPr txBox="1"/>
          <p:nvPr/>
        </p:nvSpPr>
        <p:spPr>
          <a:xfrm>
            <a:off x="5524501" y="5086350"/>
            <a:ext cx="1018227" cy="369332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Helvetica" pitchFamily="2" charset="0"/>
              </a:rPr>
              <a:t>12.1.2.5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E0A5450-C4C6-2940-8881-D21925BF4214}"/>
              </a:ext>
            </a:extLst>
          </p:cNvPr>
          <p:cNvSpPr txBox="1"/>
          <p:nvPr/>
        </p:nvSpPr>
        <p:spPr>
          <a:xfrm>
            <a:off x="2287589" y="5013325"/>
            <a:ext cx="1018227" cy="369332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Helvetica" pitchFamily="2" charset="0"/>
              </a:rPr>
              <a:t>12.1.2.6</a:t>
            </a:r>
          </a:p>
        </p:txBody>
      </p:sp>
      <p:sp>
        <p:nvSpPr>
          <p:cNvPr id="58424" name="TextBox 1">
            <a:extLst>
              <a:ext uri="{FF2B5EF4-FFF2-40B4-BE49-F238E27FC236}">
                <a16:creationId xmlns:a16="http://schemas.microsoft.com/office/drawing/2014/main" id="{C510AAFB-8907-4844-B012-4B7D38960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7320" y="5485771"/>
            <a:ext cx="13596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1600" dirty="0">
                <a:latin typeface="Helvetica" pitchFamily="2" charset="0"/>
              </a:rPr>
              <a:t>Origin server</a:t>
            </a:r>
          </a:p>
        </p:txBody>
      </p:sp>
      <p:sp>
        <p:nvSpPr>
          <p:cNvPr id="58425" name="TextBox 18">
            <a:extLst>
              <a:ext uri="{FF2B5EF4-FFF2-40B4-BE49-F238E27FC236}">
                <a16:creationId xmlns:a16="http://schemas.microsoft.com/office/drawing/2014/main" id="{277F9D24-848E-5F4A-8B2C-C41D20AEE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7689" y="6238875"/>
            <a:ext cx="70724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1600">
                <a:latin typeface="Helvetica" pitchFamily="2" charset="0"/>
              </a:rPr>
              <a:t>Client</a:t>
            </a:r>
          </a:p>
        </p:txBody>
      </p:sp>
      <p:sp>
        <p:nvSpPr>
          <p:cNvPr id="58426" name="TextBox 20">
            <a:extLst>
              <a:ext uri="{FF2B5EF4-FFF2-40B4-BE49-F238E27FC236}">
                <a16:creationId xmlns:a16="http://schemas.microsoft.com/office/drawing/2014/main" id="{C3D9736E-13E5-524A-B9C9-00376BEA8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9851" y="4470400"/>
            <a:ext cx="14017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1600" dirty="0">
                <a:latin typeface="Helvetica" pitchFamily="2" charset="0"/>
              </a:rPr>
              <a:t>CDN servers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9758476-2551-0642-9AE0-9939554B3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With CDN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9F338A-06B3-2343-8EE4-3942A8C3D575}"/>
              </a:ext>
            </a:extLst>
          </p:cNvPr>
          <p:cNvSpPr txBox="1"/>
          <p:nvPr/>
        </p:nvSpPr>
        <p:spPr>
          <a:xfrm>
            <a:off x="10440986" y="1896269"/>
            <a:ext cx="17176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Custom logic</a:t>
            </a:r>
            <a:r>
              <a:rPr lang="en-US" sz="2400" dirty="0">
                <a:latin typeface="Helvetica" pitchFamily="2" charset="0"/>
              </a:rPr>
              <a:t> to map ONE domain name to one of many IP addresses!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012F1C-B6B9-9947-85AC-AF74E2F3290C}"/>
              </a:ext>
            </a:extLst>
          </p:cNvPr>
          <p:cNvSpPr txBox="1"/>
          <p:nvPr/>
        </p:nvSpPr>
        <p:spPr>
          <a:xfrm>
            <a:off x="5471" y="1809642"/>
            <a:ext cx="43608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C00000"/>
                </a:solidFill>
                <a:latin typeface="Helvetica" pitchFamily="2" charset="0"/>
              </a:rPr>
              <a:t>NS record delegates the choice of IP address to the CDN name server.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DC8C32-E1F8-5348-92AB-2EDF2BF086EB}"/>
              </a:ext>
            </a:extLst>
          </p:cNvPr>
          <p:cNvSpPr txBox="1"/>
          <p:nvPr/>
        </p:nvSpPr>
        <p:spPr>
          <a:xfrm>
            <a:off x="6750051" y="5844482"/>
            <a:ext cx="54138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Most requests go to CDN servers (caches).</a:t>
            </a:r>
          </a:p>
          <a:p>
            <a:pPr algn="l"/>
            <a:r>
              <a:rPr lang="en-US" sz="2000" dirty="0">
                <a:latin typeface="Helvetica" pitchFamily="2" charset="0"/>
              </a:rPr>
              <a:t>CDN servers may request object from origin</a:t>
            </a:r>
          </a:p>
          <a:p>
            <a:pPr algn="l"/>
            <a:r>
              <a:rPr lang="en-US" sz="2000" dirty="0">
                <a:latin typeface="Helvetica" pitchFamily="2" charset="0"/>
              </a:rPr>
              <a:t>Few client requests go directly to origin server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F601BA-0B2F-F04B-B568-997DB1E52A11}"/>
              </a:ext>
            </a:extLst>
          </p:cNvPr>
          <p:cNvSpPr txBox="1"/>
          <p:nvPr/>
        </p:nvSpPr>
        <p:spPr>
          <a:xfrm rot="18841541">
            <a:off x="3522133" y="1196622"/>
            <a:ext cx="846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DNS reply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B9ECCC0-69C9-4647-BCE6-720778F3CD75}"/>
              </a:ext>
            </a:extLst>
          </p:cNvPr>
          <p:cNvSpPr/>
          <p:nvPr/>
        </p:nvSpPr>
        <p:spPr>
          <a:xfrm>
            <a:off x="3418892" y="3702756"/>
            <a:ext cx="1161840" cy="1060776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F605A0-4764-F146-83B2-323AA408DFAC}"/>
              </a:ext>
            </a:extLst>
          </p:cNvPr>
          <p:cNvSpPr txBox="1"/>
          <p:nvPr/>
        </p:nvSpPr>
        <p:spPr>
          <a:xfrm>
            <a:off x="237067" y="4233144"/>
            <a:ext cx="15193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Popular CDNs:</a:t>
            </a:r>
          </a:p>
          <a:p>
            <a:pPr algn="l"/>
            <a:r>
              <a:rPr lang="en-US" dirty="0" err="1">
                <a:latin typeface="Helvetica" pitchFamily="2" charset="0"/>
              </a:rPr>
              <a:t>CloudFlare</a:t>
            </a:r>
            <a:endParaRPr lang="en-US" dirty="0">
              <a:latin typeface="Helvetica" pitchFamily="2" charset="0"/>
            </a:endParaRPr>
          </a:p>
          <a:p>
            <a:pPr algn="l"/>
            <a:r>
              <a:rPr lang="en-US" dirty="0">
                <a:latin typeface="Helvetica" pitchFamily="2" charset="0"/>
              </a:rPr>
              <a:t>Akamai</a:t>
            </a:r>
          </a:p>
          <a:p>
            <a:pPr algn="l"/>
            <a:r>
              <a:rPr lang="en-US" dirty="0">
                <a:latin typeface="Helvetica" pitchFamily="2" charset="0"/>
              </a:rPr>
              <a:t>Level3</a:t>
            </a:r>
          </a:p>
          <a:p>
            <a:pPr algn="l"/>
            <a:r>
              <a:rPr lang="en-US" dirty="0">
                <a:latin typeface="Helvetica" pitchFamily="2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07878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8418" grpId="0"/>
      <p:bldP spid="22" grpId="0" animBg="1"/>
      <p:bldP spid="5" grpId="0"/>
      <p:bldP spid="6" grpId="0"/>
      <p:bldP spid="7" grpId="0"/>
      <p:bldP spid="8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>
            <a:extLst>
              <a:ext uri="{FF2B5EF4-FFF2-40B4-BE49-F238E27FC236}">
                <a16:creationId xmlns:a16="http://schemas.microsoft.com/office/drawing/2014/main" id="{F1D5A9C1-C296-6B40-B9F9-5D4C7CA82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B9769982-82B6-3C4A-933E-EF6B5499BA7B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8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E07B31DA-52C7-B84D-A0BF-36678B314A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Summary of HTTP</a:t>
            </a:r>
          </a:p>
        </p:txBody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0D6D613A-AD82-344F-9328-31E39148F0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199" y="1825624"/>
            <a:ext cx="10976812" cy="4895851"/>
          </a:xfrm>
        </p:spPr>
        <p:txBody>
          <a:bodyPr>
            <a:normAutofit/>
          </a:bodyPr>
          <a:lstStyle/>
          <a:p>
            <a:r>
              <a:rPr lang="en-US" altLang="en-US" sz="3200" dirty="0"/>
              <a:t>Request/response protocol</a:t>
            </a:r>
          </a:p>
          <a:p>
            <a:r>
              <a:rPr lang="en-US" altLang="en-US" sz="3200" dirty="0"/>
              <a:t>ASCII-based human-readable message structures</a:t>
            </a:r>
          </a:p>
          <a:p>
            <a:r>
              <a:rPr lang="en-US" altLang="en-US" sz="3200" dirty="0"/>
              <a:t>Improve performance using connection persistence, caching, and CDN</a:t>
            </a:r>
          </a:p>
          <a:p>
            <a:r>
              <a:rPr lang="en-US" altLang="en-US" sz="3200" dirty="0"/>
              <a:t>Enhanced stateful functionality using cookies</a:t>
            </a:r>
          </a:p>
          <a:p>
            <a:r>
              <a:rPr lang="en-US" altLang="en-US" sz="3200" dirty="0"/>
              <a:t>Simple, highly-customizable protocol</a:t>
            </a:r>
          </a:p>
          <a:p>
            <a:pPr lvl="1"/>
            <a:r>
              <a:rPr lang="en-US" altLang="en-US" sz="2800" dirty="0"/>
              <a:t>Just add headers</a:t>
            </a:r>
          </a:p>
          <a:p>
            <a:r>
              <a:rPr lang="en-US" altLang="en-US" sz="3200" dirty="0"/>
              <a:t>Protocol that forms of the basis of the web we enjoy today!</a:t>
            </a:r>
          </a:p>
          <a:p>
            <a:pPr marL="0" indent="0">
              <a:buNone/>
            </a:pP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74627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0887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508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smtClean="0"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1736</TotalTime>
  <Words>1685</Words>
  <Application>Microsoft Macintosh PowerPoint</Application>
  <PresentationFormat>Widescreen</PresentationFormat>
  <Paragraphs>384</Paragraphs>
  <Slides>32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Arial</vt:lpstr>
      <vt:lpstr>Calibri</vt:lpstr>
      <vt:lpstr>Comic Sans MS</vt:lpstr>
      <vt:lpstr>Courier</vt:lpstr>
      <vt:lpstr>Courier New</vt:lpstr>
      <vt:lpstr>Helvetica</vt:lpstr>
      <vt:lpstr>Times New Roman</vt:lpstr>
      <vt:lpstr>Wingdings</vt:lpstr>
      <vt:lpstr>ZapfDingbats</vt:lpstr>
      <vt:lpstr>Office Theme</vt:lpstr>
      <vt:lpstr>Clip</vt:lpstr>
      <vt:lpstr>The Application Layer: HTTP, SMTP</vt:lpstr>
      <vt:lpstr>Quick recap of concepts</vt:lpstr>
      <vt:lpstr>Web caches</vt:lpstr>
      <vt:lpstr>Content Distribution Networks (CDNs)</vt:lpstr>
      <vt:lpstr>Without CDN</vt:lpstr>
      <vt:lpstr>Where the CDN comes in</vt:lpstr>
      <vt:lpstr>With CDN</vt:lpstr>
      <vt:lpstr>Summary of HTTP</vt:lpstr>
      <vt:lpstr>PowerPoint Presentation</vt:lpstr>
      <vt:lpstr>Simple Mail Transfer Protocol</vt:lpstr>
      <vt:lpstr>We’re all familiar with email.  How does it work?</vt:lpstr>
      <vt:lpstr>Electronic Mail</vt:lpstr>
      <vt:lpstr>Electronic Mail: Mail servers</vt:lpstr>
      <vt:lpstr>Scenario: Alice sends message to Bob</vt:lpstr>
      <vt:lpstr>Observations on these exchanges</vt:lpstr>
      <vt:lpstr>Sample SMTP interaction</vt:lpstr>
      <vt:lpstr>MAIL command response codes</vt:lpstr>
      <vt:lpstr>Mail message format (stored on server)</vt:lpstr>
      <vt:lpstr>Message format: multimedia extensions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Mail Access Protocols</vt:lpstr>
      <vt:lpstr>Mail access protocols</vt:lpstr>
      <vt:lpstr>POP vs IMAP</vt:lpstr>
      <vt:lpstr>What about web-based email?</vt:lpstr>
      <vt:lpstr>Web based email</vt:lpstr>
      <vt:lpstr>Comparing SMTP with HTTP</vt:lpstr>
      <vt:lpstr>More themes from app-layer protocols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Srinivas Narayana Ganapathy</dc:creator>
  <cp:lastModifiedBy>Srinivas Narayana Ganapathy</cp:lastModifiedBy>
  <cp:revision>1980</cp:revision>
  <dcterms:created xsi:type="dcterms:W3CDTF">2019-01-23T03:40:12Z</dcterms:created>
  <dcterms:modified xsi:type="dcterms:W3CDTF">2022-02-03T01:56:22Z</dcterms:modified>
</cp:coreProperties>
</file>