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499" r:id="rId2"/>
    <p:sldId id="516" r:id="rId3"/>
    <p:sldId id="437" r:id="rId4"/>
    <p:sldId id="521" r:id="rId5"/>
    <p:sldId id="430" r:id="rId6"/>
    <p:sldId id="431" r:id="rId7"/>
    <p:sldId id="432" r:id="rId8"/>
    <p:sldId id="522" r:id="rId9"/>
    <p:sldId id="523" r:id="rId10"/>
    <p:sldId id="533" r:id="rId11"/>
    <p:sldId id="524" r:id="rId12"/>
    <p:sldId id="511" r:id="rId13"/>
    <p:sldId id="526" r:id="rId14"/>
    <p:sldId id="503" r:id="rId15"/>
    <p:sldId id="264" r:id="rId16"/>
    <p:sldId id="528" r:id="rId17"/>
    <p:sldId id="273" r:id="rId18"/>
    <p:sldId id="435" r:id="rId19"/>
    <p:sldId id="530" r:id="rId20"/>
    <p:sldId id="335" r:id="rId21"/>
    <p:sldId id="504" r:id="rId22"/>
    <p:sldId id="478" r:id="rId23"/>
    <p:sldId id="436" r:id="rId24"/>
    <p:sldId id="274" r:id="rId25"/>
    <p:sldId id="438" r:id="rId26"/>
    <p:sldId id="479" r:id="rId27"/>
    <p:sldId id="531" r:id="rId28"/>
    <p:sldId id="480" r:id="rId29"/>
    <p:sldId id="497" r:id="rId30"/>
    <p:sldId id="532" r:id="rId31"/>
    <p:sldId id="517" r:id="rId32"/>
    <p:sldId id="518" r:id="rId33"/>
    <p:sldId id="281" r:id="rId34"/>
    <p:sldId id="282" r:id="rId35"/>
    <p:sldId id="338" r:id="rId36"/>
    <p:sldId id="519" r:id="rId37"/>
    <p:sldId id="534" r:id="rId38"/>
    <p:sldId id="535" r:id="rId39"/>
    <p:sldId id="512" r:id="rId40"/>
    <p:sldId id="442" r:id="rId41"/>
    <p:sldId id="488" r:id="rId42"/>
    <p:sldId id="286" r:id="rId43"/>
    <p:sldId id="287" r:id="rId44"/>
    <p:sldId id="513" r:id="rId45"/>
    <p:sldId id="289" r:id="rId46"/>
    <p:sldId id="489" r:id="rId47"/>
    <p:sldId id="493" r:id="rId48"/>
    <p:sldId id="494" r:id="rId49"/>
    <p:sldId id="285" r:id="rId50"/>
    <p:sldId id="5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7"/>
    <p:restoredTop sz="94664"/>
  </p:normalViewPr>
  <p:slideViewPr>
    <p:cSldViewPr snapToGrid="0" snapToObjects="1">
      <p:cViewPr varScale="1">
        <p:scale>
          <a:sx n="113" d="100"/>
          <a:sy n="113" d="100"/>
        </p:scale>
        <p:origin x="20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353E-FB6D-2647-8A4C-234D8347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131-48B1-AF4D-8186-195AAAB11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7DF03-5083-7F46-8B70-340B538E2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5919-182F-0044-9059-C50428E5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5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HTTP, SMTP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5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A850647-3E73-AC4B-A7E2-613929C1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37" y="1407023"/>
            <a:ext cx="9824807" cy="50858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C8393-DE66-0349-9522-20E67A00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Per-object overheads quickly add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391DA-DB14-2540-B399-2893845E74BD}"/>
              </a:ext>
            </a:extLst>
          </p:cNvPr>
          <p:cNvSpPr/>
          <p:nvPr/>
        </p:nvSpPr>
        <p:spPr>
          <a:xfrm>
            <a:off x="645638" y="1530879"/>
            <a:ext cx="1149296" cy="170726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0C165-DC13-DB4F-A247-4F191F413668}"/>
              </a:ext>
            </a:extLst>
          </p:cNvPr>
          <p:cNvSpPr/>
          <p:nvPr/>
        </p:nvSpPr>
        <p:spPr>
          <a:xfrm>
            <a:off x="680156" y="3429000"/>
            <a:ext cx="1149296" cy="170726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9DAE3-06A6-0A41-B22C-12AA878B90AB}"/>
              </a:ext>
            </a:extLst>
          </p:cNvPr>
          <p:cNvSpPr/>
          <p:nvPr/>
        </p:nvSpPr>
        <p:spPr>
          <a:xfrm>
            <a:off x="1969912" y="2033941"/>
            <a:ext cx="3618087" cy="93503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37A1D-6D5F-5B45-80B1-955927F41309}"/>
              </a:ext>
            </a:extLst>
          </p:cNvPr>
          <p:cNvSpPr/>
          <p:nvPr/>
        </p:nvSpPr>
        <p:spPr>
          <a:xfrm>
            <a:off x="7303911" y="2096999"/>
            <a:ext cx="925689" cy="31608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399EA-6BDA-FB41-A939-667F2235550E}"/>
              </a:ext>
            </a:extLst>
          </p:cNvPr>
          <p:cNvSpPr/>
          <p:nvPr/>
        </p:nvSpPr>
        <p:spPr>
          <a:xfrm>
            <a:off x="6801555" y="4809773"/>
            <a:ext cx="592668" cy="22507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39DCE-D409-F543-954D-859EC2B0A7F3}"/>
              </a:ext>
            </a:extLst>
          </p:cNvPr>
          <p:cNvSpPr/>
          <p:nvPr/>
        </p:nvSpPr>
        <p:spPr>
          <a:xfrm>
            <a:off x="6829777" y="4432387"/>
            <a:ext cx="2077156" cy="3773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FE39A-524D-FB40-A6F4-0A9DD544ED2B}"/>
              </a:ext>
            </a:extLst>
          </p:cNvPr>
          <p:cNvSpPr/>
          <p:nvPr/>
        </p:nvSpPr>
        <p:spPr>
          <a:xfrm>
            <a:off x="5210906" y="1637241"/>
            <a:ext cx="569655" cy="39669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DB484-1069-A846-9C71-CFE0717424D1}"/>
              </a:ext>
            </a:extLst>
          </p:cNvPr>
          <p:cNvSpPr/>
          <p:nvPr/>
        </p:nvSpPr>
        <p:spPr>
          <a:xfrm>
            <a:off x="3349978" y="4479099"/>
            <a:ext cx="1402644" cy="1899123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F1B1D-C9FB-4A49-A349-4E9B46A0945D}"/>
              </a:ext>
            </a:extLst>
          </p:cNvPr>
          <p:cNvSpPr txBox="1"/>
          <p:nvPr/>
        </p:nvSpPr>
        <p:spPr>
          <a:xfrm>
            <a:off x="10547729" y="2464770"/>
            <a:ext cx="126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Modern web pages have 100s of objects in them.</a:t>
            </a:r>
          </a:p>
        </p:txBody>
      </p:sp>
    </p:spTree>
    <p:extLst>
      <p:ext uri="{BB962C8B-B14F-4D97-AF65-F5344CB8AC3E}">
        <p14:creationId xmlns:p14="http://schemas.microsoft.com/office/powerpoint/2010/main" val="232165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AD2F0AD-3EEF-DB43-B266-79A3740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A7341B5-A5B7-064D-807E-3102247472E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537D3986-8904-884D-9127-817FA5D4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717" y="2095500"/>
            <a:ext cx="0" cy="4495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ABD22D0-4E94-7D46-9A53-4125D8D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93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999FB97-5526-2B43-B159-D69C237EA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3064" y="2914651"/>
            <a:ext cx="2609031" cy="2200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dirty="0"/>
              <a:t>Suppose user visits a page with text and 10 images.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8FCB7AED-51B0-234E-9DA2-B81F2D8EC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9692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1a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initiates TCP connection to HTTP server</a:t>
            </a:r>
            <a:endParaRPr lang="en-US" altLang="en-US" sz="2000" dirty="0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6CE8614-1C7A-5E4B-8EC7-A5A4151E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17" y="3829051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2.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client sends HTTP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request message</a:t>
            </a: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5B56345B-8CC5-4C44-9ABF-EFA1844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017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1b.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at host “accepts” connection, notifying client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1CD914E7-AFB8-B14F-955B-31F94D8D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67" y="4381501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3.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receives request message, replies with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response message</a:t>
            </a:r>
            <a:r>
              <a:rPr lang="en-US" altLang="en-US" sz="1800" dirty="0">
                <a:latin typeface="Helvetica" pitchFamily="2" charset="0"/>
              </a:rPr>
              <a:t> containing requested object</a:t>
            </a:r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CDEE7889-9584-5C4B-A86A-BC44E187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593" y="26479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4961EE75-BA45-EC4E-B7E3-7A541C64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193" y="45910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A8CD67B9-BC2C-DF4E-B1FC-B03E275C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82" y="5942013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4047" name="Line 14">
            <a:extLst>
              <a:ext uri="{FF2B5EF4-FFF2-40B4-BE49-F238E27FC236}">
                <a16:creationId xmlns:a16="http://schemas.microsoft.com/office/drawing/2014/main" id="{34E7289F-C61B-4E43-A43C-61ACBF70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018" y="316230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D85D464-DB0E-A24B-B5FF-145C0D1D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B906B-08E7-D346-A51E-441A225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5435CC-B022-0F45-9977-82C532AA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Persistent</a:t>
            </a:r>
            <a:r>
              <a:rPr lang="en-US" altLang="en-US" dirty="0"/>
              <a:t> HTTP (HTTP/1.1)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FD342-5E9B-D349-B739-B4873BD9F2E8}"/>
              </a:ext>
            </a:extLst>
          </p:cNvPr>
          <p:cNvSpPr txBox="1"/>
          <p:nvPr/>
        </p:nvSpPr>
        <p:spPr>
          <a:xfrm rot="1677015">
            <a:off x="5321094" y="5252662"/>
            <a:ext cx="337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Connection: keep-alive</a:t>
            </a:r>
          </a:p>
          <a:p>
            <a:pPr algn="l"/>
            <a:r>
              <a:rPr lang="en-US" dirty="0">
                <a:latin typeface="Helvetica" pitchFamily="2" charset="0"/>
              </a:rPr>
              <a:t>HTTP header introduced in</a:t>
            </a:r>
          </a:p>
          <a:p>
            <a:pPr algn="l"/>
            <a:r>
              <a:rPr lang="en-US" dirty="0">
                <a:latin typeface="Helvetica" pitchFamily="2" charset="0"/>
              </a:rPr>
              <a:t>HTTP/1.1</a:t>
            </a:r>
          </a:p>
        </p:txBody>
      </p:sp>
    </p:spTree>
    <p:extLst>
      <p:ext uri="{BB962C8B-B14F-4D97-AF65-F5344CB8AC3E}">
        <p14:creationId xmlns:p14="http://schemas.microsoft.com/office/powerpoint/2010/main" val="16102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  <p:bldP spid="44040" grpId="0"/>
      <p:bldP spid="44041" grpId="0"/>
      <p:bldP spid="44042" grpId="0"/>
      <p:bldP spid="44043" grpId="0" animBg="1"/>
      <p:bldP spid="44044" grpId="0" animBg="1"/>
      <p:bldP spid="4404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566C2AFC-EF98-0F43-87EA-8D7B5C0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1A60ADC-1D8A-174D-97E2-EBE5DE902D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EE5797F-11D3-8447-8EAA-AD9C67D547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25306" y="3154929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5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receives response message containing html file, displays html.  Parsing html file, finds 10 referenced jpeg  objects</a:t>
            </a:r>
            <a:endParaRPr lang="en-US" altLang="en-US" sz="2000" dirty="0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108E5C3-EBBD-DA43-9B83-C92D9BA3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0" y="4675753"/>
            <a:ext cx="7802176" cy="20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The 10 objects can be requested over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same</a:t>
            </a:r>
            <a:r>
              <a:rPr lang="en-US" altLang="en-US" dirty="0">
                <a:latin typeface="Helvetica" pitchFamily="2" charset="0"/>
              </a:rPr>
              <a:t> TCP connection.</a:t>
            </a: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i.e., save an RTT per object (otherwise spent opening a new TCP connection in HTTP/1.0)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595BAF23-9904-9E49-A7E6-8AC0ED6D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395" y="2650155"/>
            <a:ext cx="4695865" cy="115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4.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sends a response.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Server keeps the TCP connection alive.</a:t>
            </a:r>
            <a:endParaRPr lang="en-US" altLang="en-US" sz="32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6CA5D476-F448-2F4A-BC79-D2F785F5B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2855" y="1690688"/>
            <a:ext cx="23477" cy="350735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A7A663AE-EB0E-DD42-A842-9268332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31" y="462654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EB78AA01-393F-344F-8D5C-10A8BA3C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60" y="4490016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5B190A7-6F69-5B4C-9677-8AB932C2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307" y="2556442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90D0-567E-5F40-95E2-E50B1F7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Persistent </a:t>
            </a:r>
            <a:r>
              <a:rPr lang="en-US" altLang="en-US" dirty="0"/>
              <a:t>HTTP (HTTP/1.1)</a:t>
            </a:r>
            <a:endParaRPr lang="en-US" dirty="0"/>
          </a:p>
        </p:txBody>
      </p:sp>
      <p:pic>
        <p:nvPicPr>
          <p:cNvPr id="15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C440A1C-394B-D640-8025-7A057667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DBB2B-96E5-D14F-80DD-A1E58566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806-086B-0C4E-B10A-03D04C19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vs. #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2F38-5DBF-0A4B-A87D-0B8029E5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Persistence is distinct from the </a:t>
            </a:r>
            <a:r>
              <a:rPr lang="en-US" dirty="0">
                <a:solidFill>
                  <a:srgbClr val="C00000"/>
                </a:solidFill>
              </a:rPr>
              <a:t>number of concurrent connections </a:t>
            </a:r>
            <a:r>
              <a:rPr lang="en-US" dirty="0"/>
              <a:t>made by a client</a:t>
            </a:r>
          </a:p>
          <a:p>
            <a:endParaRPr lang="en-US" dirty="0"/>
          </a:p>
          <a:p>
            <a:r>
              <a:rPr lang="en-US" dirty="0"/>
              <a:t>Your browser has the choice to open multiple connections to a server!</a:t>
            </a:r>
          </a:p>
          <a:p>
            <a:pPr lvl="1"/>
            <a:r>
              <a:rPr lang="en-US" dirty="0"/>
              <a:t>Bounded by the HTTP specification to a small number (e.g., 5)</a:t>
            </a:r>
          </a:p>
          <a:p>
            <a:endParaRPr lang="en-US" dirty="0"/>
          </a:p>
          <a:p>
            <a:r>
              <a:rPr lang="en-US" dirty="0"/>
              <a:t>Further, a single connection can have multiple object (HTTP) requests in flight with persistent HTTP</a:t>
            </a:r>
          </a:p>
        </p:txBody>
      </p:sp>
    </p:spTree>
    <p:extLst>
      <p:ext uri="{BB962C8B-B14F-4D97-AF65-F5344CB8AC3E}">
        <p14:creationId xmlns:p14="http://schemas.microsoft.com/office/powerpoint/2010/main" val="4692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C793-6C44-CA4A-90A6-D1E16A8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 Users </a:t>
            </a:r>
            <a:br>
              <a:rPr lang="en-US" dirty="0"/>
            </a:br>
            <a:r>
              <a:rPr lang="en-US" dirty="0"/>
              <a:t>On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EEA1-9468-DD4A-956E-31B641388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CDAC6252-59D0-814C-9180-36D4214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6EDEAD-0160-6643-A197-9107A3AB5C1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13E671B-622A-BB48-9B9F-86946A1C31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199" y="1603023"/>
            <a:ext cx="10066867" cy="1825978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So far, HTTP mechanisms considered </a:t>
            </a:r>
            <a:r>
              <a:rPr lang="en-US" altLang="en-US" dirty="0">
                <a:solidFill>
                  <a:srgbClr val="C00000"/>
                </a:solidFill>
              </a:rPr>
              <a:t>stateless</a:t>
            </a:r>
          </a:p>
          <a:p>
            <a:r>
              <a:rPr lang="en-US" altLang="en-US" dirty="0"/>
              <a:t>Each request processed independently at the server</a:t>
            </a:r>
          </a:p>
          <a:p>
            <a:r>
              <a:rPr lang="en-US" altLang="en-US" dirty="0"/>
              <a:t>The server maintains no memory about past client requests</a:t>
            </a:r>
          </a:p>
        </p:txBody>
      </p:sp>
      <p:sp>
        <p:nvSpPr>
          <p:cNvPr id="48133" name="Rectangle 11">
            <a:extLst>
              <a:ext uri="{FF2B5EF4-FFF2-40B4-BE49-F238E27FC236}">
                <a16:creationId xmlns:a16="http://schemas.microsoft.com/office/drawing/2014/main" id="{2B58B101-EB08-DA42-B4B7-389022849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3603624"/>
            <a:ext cx="8875501" cy="264160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However, </a:t>
            </a:r>
            <a:r>
              <a:rPr lang="en-US" altLang="en-US" dirty="0">
                <a:solidFill>
                  <a:srgbClr val="C00000"/>
                </a:solidFill>
              </a:rPr>
              <a:t>state, </a:t>
            </a:r>
            <a:r>
              <a:rPr lang="en-US" altLang="en-US" dirty="0"/>
              <a:t>i.e., memory, about the user at the server,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is very useful!</a:t>
            </a:r>
          </a:p>
          <a:p>
            <a:r>
              <a:rPr lang="en-US" altLang="en-US" sz="2400" dirty="0"/>
              <a:t>User authentication (e.g., </a:t>
            </a:r>
            <a:r>
              <a:rPr lang="en-US" altLang="en-US" sz="2400" dirty="0" err="1"/>
              <a:t>gmail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Shopping carts (e.g., Amazon)</a:t>
            </a:r>
          </a:p>
          <a:p>
            <a:r>
              <a:rPr lang="en-US" altLang="en-US" sz="2400" dirty="0"/>
              <a:t>Video recommendations (e.g., Netflix)</a:t>
            </a:r>
          </a:p>
          <a:p>
            <a:r>
              <a:rPr lang="en-US" altLang="en-US" sz="2400" dirty="0"/>
              <a:t>Any user session state in general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5538C-88E2-4A49-B9E3-59FCE8D5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HTTP: Remembering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AA7D-E160-1A4B-A5E9-1652A75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with these?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58270-4982-2741-AD7D-29880FD1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325" y="2451740"/>
            <a:ext cx="10099349" cy="2812477"/>
          </a:xfrm>
        </p:spPr>
      </p:pic>
    </p:spTree>
    <p:extLst>
      <p:ext uri="{BB962C8B-B14F-4D97-AF65-F5344CB8AC3E}">
        <p14:creationId xmlns:p14="http://schemas.microsoft.com/office/powerpoint/2010/main" val="172033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84" name="Line 4">
            <a:extLst>
              <a:ext uri="{FF2B5EF4-FFF2-40B4-BE49-F238E27FC236}">
                <a16:creationId xmlns:a16="http://schemas.microsoft.com/office/drawing/2014/main" id="{2F4561EC-7180-C442-A87B-D15AE2BC7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200818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85" name="Text Box 5">
            <a:extLst>
              <a:ext uri="{FF2B5EF4-FFF2-40B4-BE49-F238E27FC236}">
                <a16:creationId xmlns:a16="http://schemas.microsoft.com/office/drawing/2014/main" id="{7FCB9588-B38A-EA4F-AA70-BCC0B6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423989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86" name="Text Box 6">
            <a:extLst>
              <a:ext uri="{FF2B5EF4-FFF2-40B4-BE49-F238E27FC236}">
                <a16:creationId xmlns:a16="http://schemas.microsoft.com/office/drawing/2014/main" id="{F5E0F167-8452-5F48-9190-74C25DE3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444626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49188" name="Text Box 8">
            <a:extLst>
              <a:ext uri="{FF2B5EF4-FFF2-40B4-BE49-F238E27FC236}">
                <a16:creationId xmlns:a16="http://schemas.microsoft.com/office/drawing/2014/main" id="{A62F7B23-AFF2-4F47-91F0-E01400F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937885"/>
            <a:ext cx="26812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r>
              <a:rPr lang="en-US" altLang="en-US" sz="1800" dirty="0">
                <a:latin typeface="Helvetica" pitchFamily="2" charset="0"/>
              </a:rPr>
              <a:t> + </a:t>
            </a:r>
            <a:r>
              <a:rPr lang="en-US" altLang="en-US" sz="1800" dirty="0" err="1">
                <a:solidFill>
                  <a:srgbClr val="C00000"/>
                </a:solidFill>
                <a:latin typeface="Helvetica" pitchFamily="2" charset="0"/>
              </a:rPr>
              <a:t>auth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189" name="Line 9">
            <a:extLst>
              <a:ext uri="{FF2B5EF4-FFF2-40B4-BE49-F238E27FC236}">
                <a16:creationId xmlns:a16="http://schemas.microsoft.com/office/drawing/2014/main" id="{B477D7CC-639B-404B-BBCA-3043B1980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038" y="2455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91" name="Text Box 11">
            <a:extLst>
              <a:ext uri="{FF2B5EF4-FFF2-40B4-BE49-F238E27FC236}">
                <a16:creationId xmlns:a16="http://schemas.microsoft.com/office/drawing/2014/main" id="{549FE7CA-6693-724D-AC0D-F1A12480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435226"/>
            <a:ext cx="2643188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 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Set-cookie: 1678 </a:t>
            </a:r>
          </a:p>
        </p:txBody>
      </p:sp>
      <p:sp>
        <p:nvSpPr>
          <p:cNvPr id="49192" name="Line 12">
            <a:extLst>
              <a:ext uri="{FF2B5EF4-FFF2-40B4-BE49-F238E27FC236}">
                <a16:creationId xmlns:a16="http://schemas.microsoft.com/office/drawing/2014/main" id="{534F17D4-6768-AB41-BEB4-964E354A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98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3" name="Group 13">
            <a:extLst>
              <a:ext uri="{FF2B5EF4-FFF2-40B4-BE49-F238E27FC236}">
                <a16:creationId xmlns:a16="http://schemas.microsoft.com/office/drawing/2014/main" id="{DE61FDBD-CF60-D841-A836-C06C90955D49}"/>
              </a:ext>
            </a:extLst>
          </p:cNvPr>
          <p:cNvGrpSpPr>
            <a:grpSpLocks/>
          </p:cNvGrpSpPr>
          <p:nvPr/>
        </p:nvGrpSpPr>
        <p:grpSpPr bwMode="auto">
          <a:xfrm>
            <a:off x="4362677" y="3359153"/>
            <a:ext cx="2681288" cy="677862"/>
            <a:chOff x="3124" y="2762"/>
            <a:chExt cx="1689" cy="427"/>
          </a:xfrm>
        </p:grpSpPr>
        <p:sp>
          <p:nvSpPr>
            <p:cNvPr id="49208" name="Rectangle 14">
              <a:extLst>
                <a:ext uri="{FF2B5EF4-FFF2-40B4-BE49-F238E27FC236}">
                  <a16:creationId xmlns:a16="http://schemas.microsoft.com/office/drawing/2014/main" id="{50CFDE8B-6C81-2141-95DF-D3011121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9" name="Text Box 15">
              <a:extLst>
                <a:ext uri="{FF2B5EF4-FFF2-40B4-BE49-F238E27FC236}">
                  <a16:creationId xmlns:a16="http://schemas.microsoft.com/office/drawing/2014/main" id="{032B95E7-E4B2-344D-A03F-BE29F230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4" name="Line 16">
            <a:extLst>
              <a:ext uri="{FF2B5EF4-FFF2-40B4-BE49-F238E27FC236}">
                <a16:creationId xmlns:a16="http://schemas.microsoft.com/office/drawing/2014/main" id="{241DB6EC-D029-CA49-96D0-0B12DD249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08463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5" name="Group 17">
            <a:extLst>
              <a:ext uri="{FF2B5EF4-FFF2-40B4-BE49-F238E27FC236}">
                <a16:creationId xmlns:a16="http://schemas.microsoft.com/office/drawing/2014/main" id="{EB8A8696-A390-EF4A-B61B-86A484434C4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4116392"/>
            <a:ext cx="2767013" cy="646112"/>
            <a:chOff x="3268" y="2846"/>
            <a:chExt cx="1743" cy="407"/>
          </a:xfrm>
        </p:grpSpPr>
        <p:sp>
          <p:nvSpPr>
            <p:cNvPr id="49206" name="Rectangle 18">
              <a:extLst>
                <a:ext uri="{FF2B5EF4-FFF2-40B4-BE49-F238E27FC236}">
                  <a16:creationId xmlns:a16="http://schemas.microsoft.com/office/drawing/2014/main" id="{5C2EEB76-4EFD-984C-A952-34E4536C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7" name="Text Box 19">
              <a:extLst>
                <a:ext uri="{FF2B5EF4-FFF2-40B4-BE49-F238E27FC236}">
                  <a16:creationId xmlns:a16="http://schemas.microsoft.com/office/drawing/2014/main" id="{27F7DA55-5BE3-0B40-85A7-AD79335B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Personalized</a:t>
              </a:r>
              <a:r>
                <a:rPr lang="en-US" altLang="en-US" sz="1800" dirty="0">
                  <a:latin typeface="Helvetica" pitchFamily="2" charset="0"/>
                </a:rPr>
                <a:t>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196" name="Line 20">
            <a:extLst>
              <a:ext uri="{FF2B5EF4-FFF2-40B4-BE49-F238E27FC236}">
                <a16:creationId xmlns:a16="http://schemas.microsoft.com/office/drawing/2014/main" id="{D0338C49-87CB-3B4D-A947-E4B09DE27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50847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7" name="Group 21">
            <a:extLst>
              <a:ext uri="{FF2B5EF4-FFF2-40B4-BE49-F238E27FC236}">
                <a16:creationId xmlns:a16="http://schemas.microsoft.com/office/drawing/2014/main" id="{FF23E2D0-54A7-8B43-A58D-E7849FD52DF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06964"/>
            <a:ext cx="2681288" cy="677862"/>
            <a:chOff x="3124" y="2762"/>
            <a:chExt cx="1689" cy="427"/>
          </a:xfrm>
        </p:grpSpPr>
        <p:sp>
          <p:nvSpPr>
            <p:cNvPr id="49204" name="Rectangle 22">
              <a:extLst>
                <a:ext uri="{FF2B5EF4-FFF2-40B4-BE49-F238E27FC236}">
                  <a16:creationId xmlns:a16="http://schemas.microsoft.com/office/drawing/2014/main" id="{F85098E8-7FC5-A240-989F-5DCA2E2A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5" name="Text Box 23">
              <a:extLst>
                <a:ext uri="{FF2B5EF4-FFF2-40B4-BE49-F238E27FC236}">
                  <a16:creationId xmlns:a16="http://schemas.microsoft.com/office/drawing/2014/main" id="{20FF12FD-0900-D644-942B-86FC6FFD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8" name="Line 24">
            <a:extLst>
              <a:ext uri="{FF2B5EF4-FFF2-40B4-BE49-F238E27FC236}">
                <a16:creationId xmlns:a16="http://schemas.microsoft.com/office/drawing/2014/main" id="{C73C16EC-EA9C-4145-BE1D-215F4993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988" y="5580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9" name="Group 25">
            <a:extLst>
              <a:ext uri="{FF2B5EF4-FFF2-40B4-BE49-F238E27FC236}">
                <a16:creationId xmlns:a16="http://schemas.microsoft.com/office/drawing/2014/main" id="{4BBF421F-ACE1-3A4C-89FA-4DC2DA90BFCF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611817"/>
            <a:ext cx="2767013" cy="646112"/>
            <a:chOff x="3268" y="2846"/>
            <a:chExt cx="1743" cy="407"/>
          </a:xfrm>
        </p:grpSpPr>
        <p:sp>
          <p:nvSpPr>
            <p:cNvPr id="49202" name="Rectangle 26">
              <a:extLst>
                <a:ext uri="{FF2B5EF4-FFF2-40B4-BE49-F238E27FC236}">
                  <a16:creationId xmlns:a16="http://schemas.microsoft.com/office/drawing/2014/main" id="{4CC456D9-52B2-7540-8839-75BED414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3" name="Text Box 27">
              <a:extLst>
                <a:ext uri="{FF2B5EF4-FFF2-40B4-BE49-F238E27FC236}">
                  <a16:creationId xmlns:a16="http://schemas.microsoft.com/office/drawing/2014/main" id="{AB83370F-C874-F24C-B433-F131A908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Personalized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200" name="Text Box 28">
            <a:extLst>
              <a:ext uri="{FF2B5EF4-FFF2-40B4-BE49-F238E27FC236}">
                <a16:creationId xmlns:a16="http://schemas.microsoft.com/office/drawing/2014/main" id="{AC598EED-7D96-CB4F-B164-8F72444F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559176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action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201" name="Text Box 29">
            <a:extLst>
              <a:ext uri="{FF2B5EF4-FFF2-40B4-BE49-F238E27FC236}">
                <a16:creationId xmlns:a16="http://schemas.microsoft.com/office/drawing/2014/main" id="{94FAF6FB-0B9B-ED4A-BFD2-011337D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35551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action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1678 for user</a:t>
            </a: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521534" y="2324171"/>
            <a:ext cx="2135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789840" y="3740120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055746" y="4426714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40"/>
            <a:ext cx="2192337" cy="925513"/>
            <a:chOff x="654" y="1693"/>
            <a:chExt cx="1126" cy="583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693"/>
              <a:ext cx="964" cy="574"/>
              <a:chOff x="787" y="1693"/>
              <a:chExt cx="964" cy="574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2054"/>
                <a:ext cx="77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9174" name="Text Box 59">
            <a:extLst>
              <a:ext uri="{FF2B5EF4-FFF2-40B4-BE49-F238E27FC236}">
                <a16:creationId xmlns:a16="http://schemas.microsoft.com/office/drawing/2014/main" id="{8B6A9AC9-3ED4-4C45-AF80-530FB0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033589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Helvetica" pitchFamily="2" charset="0"/>
              </a:rPr>
              <a:t>Cookie file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49175" name="Text Box 60">
            <a:extLst>
              <a:ext uri="{FF2B5EF4-FFF2-40B4-BE49-F238E27FC236}">
                <a16:creationId xmlns:a16="http://schemas.microsoft.com/office/drawing/2014/main" id="{BD41D959-E207-1247-9608-1138EB3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86014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Amazon: 1678</a:t>
            </a:r>
          </a:p>
        </p:txBody>
      </p: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5"/>
            <a:ext cx="2211387" cy="925513"/>
            <a:chOff x="654" y="1693"/>
            <a:chExt cx="1126" cy="583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81"/>
              <a:chOff x="765" y="1693"/>
              <a:chExt cx="986" cy="581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2061"/>
                <a:ext cx="7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Cookies: </a:t>
            </a:r>
            <a:r>
              <a:rPr lang="en-US" altLang="en-US" dirty="0"/>
              <a:t>Keeping user memory</a:t>
            </a:r>
            <a:endParaRPr lang="en-US" dirty="0"/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83A9C98C-FFD4-B542-9111-8FD15456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34" y="216166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85C21684-C3AB-A542-A3BC-3EF1C68E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74" y="337423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4ED7EAD1-955B-A94C-A38D-FF27C417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11" y="5072067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7221-1048-3B49-850B-632D39BDE881}"/>
              </a:ext>
            </a:extLst>
          </p:cNvPr>
          <p:cNvSpPr txBox="1"/>
          <p:nvPr/>
        </p:nvSpPr>
        <p:spPr>
          <a:xfrm>
            <a:off x="432189" y="1767206"/>
            <a:ext cx="111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Cookie is typically opaque to client.</a:t>
            </a:r>
          </a:p>
        </p:txBody>
      </p:sp>
    </p:spTree>
    <p:extLst>
      <p:ext uri="{BB962C8B-B14F-4D97-AF65-F5344CB8AC3E}">
        <p14:creationId xmlns:p14="http://schemas.microsoft.com/office/powerpoint/2010/main" val="29928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animBg="1"/>
      <p:bldP spid="49188" grpId="0" animBg="1"/>
      <p:bldP spid="49189" grpId="0" animBg="1"/>
      <p:bldP spid="49191" grpId="0" animBg="1"/>
      <p:bldP spid="49192" grpId="0" animBg="1"/>
      <p:bldP spid="49194" grpId="0" animBg="1"/>
      <p:bldP spid="49196" grpId="0" animBg="1"/>
      <p:bldP spid="49198" grpId="0" animBg="1"/>
      <p:bldP spid="49200" grpId="0"/>
      <p:bldP spid="49201" grpId="0"/>
      <p:bldP spid="49157" grpId="0"/>
      <p:bldP spid="49159" grpId="0" animBg="1"/>
      <p:bldP spid="49160" grpId="0"/>
      <p:bldP spid="49161" grpId="0" animBg="1"/>
      <p:bldP spid="49162" grpId="0"/>
      <p:bldP spid="49163" grpId="0" animBg="1"/>
      <p:bldP spid="49164" grpId="0"/>
      <p:bldP spid="49175" grpId="0"/>
      <p:bldP spid="49169" grpId="0"/>
      <p:bldP spid="59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512385D0-BA30-7046-9EFE-04BAD1CC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C688FFE-4AC0-C847-B8AB-09397F46F81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328086EE-905A-0546-8AC2-04D98139C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7023" y="1708149"/>
            <a:ext cx="11379200" cy="4765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Collaboration between client and server</a:t>
            </a:r>
            <a:r>
              <a:rPr lang="en-US" altLang="en-US" sz="3600" dirty="0"/>
              <a:t> to track user state.</a:t>
            </a:r>
          </a:p>
          <a:p>
            <a:pPr>
              <a:buFont typeface="ZapfDingbats" pitchFamily="82" charset="2"/>
              <a:buNone/>
            </a:pPr>
            <a:endParaRPr lang="en-US" altLang="en-US" sz="3600" dirty="0"/>
          </a:p>
          <a:p>
            <a:pPr>
              <a:buFont typeface="ZapfDingbats" pitchFamily="82" charset="2"/>
              <a:buNone/>
            </a:pPr>
            <a:r>
              <a:rPr lang="en-US" altLang="en-US" sz="3600" dirty="0"/>
              <a:t>Four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of HTTP </a:t>
            </a:r>
            <a:r>
              <a:rPr lang="en-US" altLang="en-US" sz="3200" dirty="0">
                <a:solidFill>
                  <a:srgbClr val="C00000"/>
                </a:solidFill>
              </a:rPr>
              <a:t>response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in HTTP </a:t>
            </a:r>
            <a:r>
              <a:rPr lang="en-US" altLang="en-US" sz="3200" dirty="0">
                <a:solidFill>
                  <a:srgbClr val="C00000"/>
                </a:solidFill>
              </a:rPr>
              <a:t>request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file kept on user endpoint, managed by user’s browser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back-end database maps cookie to user data at Web endpoint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3200" dirty="0"/>
              <a:t>Cookies come with an expiration date (yet another HTTP header!)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F2835-D409-0F46-B188-3C963F7E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cookies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D863-5D04-4D45-8694-71959F9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have many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A498-F413-0443-B51A-E403C953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79667" cy="49025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good: Awesome user-facing functionality</a:t>
            </a:r>
          </a:p>
          <a:p>
            <a:pPr lvl="1"/>
            <a:r>
              <a:rPr lang="en-US" dirty="0"/>
              <a:t>Shopping carts, auth, … very challenging or impossible without it</a:t>
            </a:r>
          </a:p>
          <a:p>
            <a:pPr lvl="1"/>
            <a:endParaRPr lang="en-US" dirty="0"/>
          </a:p>
          <a:p>
            <a:r>
              <a:rPr lang="en-US" dirty="0"/>
              <a:t>The bad: Unnecessary recording of your activities on the site</a:t>
            </a:r>
          </a:p>
          <a:p>
            <a:pPr lvl="1"/>
            <a:r>
              <a:rPr lang="en-US" dirty="0"/>
              <a:t>First-party cookies: performance statistics, user engagement, …</a:t>
            </a:r>
          </a:p>
          <a:p>
            <a:pPr lvl="1"/>
            <a:endParaRPr lang="en-US" dirty="0"/>
          </a:p>
          <a:p>
            <a:r>
              <a:rPr lang="en-US" dirty="0"/>
              <a:t>The ugly: Tracking your activities across the Internet</a:t>
            </a:r>
          </a:p>
          <a:p>
            <a:pPr lvl="1"/>
            <a:r>
              <a:rPr lang="en-US" dirty="0"/>
              <a:t>Third-party cookies</a:t>
            </a:r>
            <a:r>
              <a:rPr lang="en-US" dirty="0">
                <a:sym typeface="Wingdings" pitchFamily="2" charset="2"/>
              </a:rPr>
              <a:t> (played by ad and tracking networks) to track your activities </a:t>
            </a:r>
            <a:r>
              <a:rPr lang="en-US" i="1" dirty="0">
                <a:sym typeface="Wingdings" pitchFamily="2" charset="2"/>
              </a:rPr>
              <a:t>across the Internet.</a:t>
            </a:r>
          </a:p>
          <a:p>
            <a:pPr lvl="1"/>
            <a:r>
              <a:rPr lang="en-US" dirty="0">
                <a:sym typeface="Wingdings" pitchFamily="2" charset="2"/>
              </a:rPr>
              <a:t>Potentially </a:t>
            </a:r>
            <a:r>
              <a:rPr lang="en-US" i="1" dirty="0">
                <a:sym typeface="Wingdings" pitchFamily="2" charset="2"/>
              </a:rPr>
              <a:t>personally identifiable information (PII)</a:t>
            </a:r>
          </a:p>
          <a:p>
            <a:pPr lvl="1"/>
            <a:r>
              <a:rPr lang="en-US" dirty="0">
                <a:sym typeface="Wingdings" pitchFamily="2" charset="2"/>
              </a:rPr>
              <a:t>Ad networks target users with ads, may sell this info</a:t>
            </a:r>
          </a:p>
          <a:p>
            <a:pPr lvl="1"/>
            <a:r>
              <a:rPr lang="en-US" dirty="0">
                <a:sym typeface="Wingdings" pitchFamily="2" charset="2"/>
              </a:rPr>
              <a:t>Scammers can target you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806021" y="1437366"/>
            <a:ext cx="3586406" cy="3377285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1175776" y="3696073"/>
              <a:ext cx="2116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Application layer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6D4410E-23BB-184A-88D9-C6706EF6F203}"/>
              </a:ext>
            </a:extLst>
          </p:cNvPr>
          <p:cNvSpPr txBox="1"/>
          <p:nvPr/>
        </p:nvSpPr>
        <p:spPr>
          <a:xfrm>
            <a:off x="4836679" y="1781740"/>
            <a:ext cx="438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Domain Name System</a:t>
            </a:r>
          </a:p>
        </p:txBody>
      </p:sp>
      <p:pic>
        <p:nvPicPr>
          <p:cNvPr id="42" name="Picture 4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3C8C455-B685-0E4B-96D8-85964321B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542" y="2304960"/>
            <a:ext cx="1034481" cy="19148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7C1E4A7-E06A-CD4D-9F4F-DC73AE076BEB}"/>
              </a:ext>
            </a:extLst>
          </p:cNvPr>
          <p:cNvSpPr txBox="1"/>
          <p:nvPr/>
        </p:nvSpPr>
        <p:spPr>
          <a:xfrm>
            <a:off x="5850583" y="2430705"/>
            <a:ext cx="174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128.45.10?.??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5A2156-EC76-C84E-918B-F1D5D6E0993B}"/>
              </a:ext>
            </a:extLst>
          </p:cNvPr>
          <p:cNvSpPr txBox="1"/>
          <p:nvPr/>
        </p:nvSpPr>
        <p:spPr>
          <a:xfrm>
            <a:off x="5900023" y="2925782"/>
            <a:ext cx="247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Distributed database of name to IP </a:t>
            </a:r>
            <a:r>
              <a:rPr lang="en-US" dirty="0" err="1">
                <a:latin typeface="Helvetica" pitchFamily="2" charset="0"/>
              </a:rPr>
              <a:t>addr</a:t>
            </a:r>
            <a:r>
              <a:rPr lang="en-US" dirty="0">
                <a:latin typeface="Helvetica" pitchFamily="2" charset="0"/>
              </a:rPr>
              <a:t> mappings.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333B8-AE45-D34B-B626-9B0E6DB768D5}"/>
              </a:ext>
            </a:extLst>
          </p:cNvPr>
          <p:cNvSpPr txBox="1"/>
          <p:nvPr/>
        </p:nvSpPr>
        <p:spPr>
          <a:xfrm>
            <a:off x="8733759" y="1172315"/>
            <a:ext cx="309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Helvetica" pitchFamily="2" charset="0"/>
              </a:rPr>
              <a:t>HyperText</a:t>
            </a:r>
            <a:r>
              <a:rPr lang="en-US" sz="2800" dirty="0">
                <a:latin typeface="Helvetica" pitchFamily="2" charset="0"/>
              </a:rPr>
              <a:t> Transfer Protocol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(HTTP)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A3A53-FEC1-574C-AAF9-A7FA85F9D12B}"/>
              </a:ext>
            </a:extLst>
          </p:cNvPr>
          <p:cNvSpPr txBox="1"/>
          <p:nvPr/>
        </p:nvSpPr>
        <p:spPr>
          <a:xfrm>
            <a:off x="8794044" y="3202781"/>
            <a:ext cx="309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urier" pitchFamily="2" charset="0"/>
              </a:rPr>
              <a:t>mail.google.com</a:t>
            </a:r>
            <a:r>
              <a:rPr lang="en-US" dirty="0">
                <a:latin typeface="Courier" pitchFamily="2" charset="0"/>
              </a:rPr>
              <a:t>/inbox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D6DE6-649F-554D-9CA5-F87DCF416DE8}"/>
              </a:ext>
            </a:extLst>
          </p:cNvPr>
          <p:cNvSpPr txBox="1"/>
          <p:nvPr/>
        </p:nvSpPr>
        <p:spPr>
          <a:xfrm>
            <a:off x="9224139" y="3913049"/>
            <a:ext cx="144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 name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262811-615F-C14D-AC5B-8332F4D26324}"/>
              </a:ext>
            </a:extLst>
          </p:cNvPr>
          <p:cNvSpPr txBox="1"/>
          <p:nvPr/>
        </p:nvSpPr>
        <p:spPr>
          <a:xfrm>
            <a:off x="10848621" y="4065449"/>
            <a:ext cx="144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Path name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65BA2A4-D6C0-D24C-83E5-0AAFFD45E597}"/>
              </a:ext>
            </a:extLst>
          </p:cNvPr>
          <p:cNvSpPr/>
          <p:nvPr/>
        </p:nvSpPr>
        <p:spPr>
          <a:xfrm rot="5400000">
            <a:off x="9722554" y="2750846"/>
            <a:ext cx="304799" cy="194733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9180668C-B5EA-C048-9E72-7B8C92ABCF43}"/>
              </a:ext>
            </a:extLst>
          </p:cNvPr>
          <p:cNvSpPr/>
          <p:nvPr/>
        </p:nvSpPr>
        <p:spPr>
          <a:xfrm rot="5400000">
            <a:off x="11299585" y="3407346"/>
            <a:ext cx="304799" cy="101140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2763951C-90A9-E448-A73E-885A96E3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79" y="5557974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E6587A2-ECC1-FF4F-9AB3-E97CEFC9F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622" y="5176359"/>
            <a:ext cx="1097645" cy="1316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DA32C3-AA5E-0E44-8C8B-B12B74F6E396}"/>
              </a:ext>
            </a:extLst>
          </p:cNvPr>
          <p:cNvSpPr txBox="1"/>
          <p:nvPr/>
        </p:nvSpPr>
        <p:spPr>
          <a:xfrm>
            <a:off x="5418857" y="4709568"/>
            <a:ext cx="486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HTTP is a client/server application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FF42C5-4A1A-6443-B6D2-50DB08F5A6F2}"/>
              </a:ext>
            </a:extLst>
          </p:cNvPr>
          <p:cNvCxnSpPr>
            <a:cxnSpLocks/>
          </p:cNvCxnSpPr>
          <p:nvPr/>
        </p:nvCxnSpPr>
        <p:spPr>
          <a:xfrm>
            <a:off x="5700889" y="5617074"/>
            <a:ext cx="4459111" cy="2175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0CE072-2BB9-8248-9E56-81698F248C68}"/>
              </a:ext>
            </a:extLst>
          </p:cNvPr>
          <p:cNvSpPr txBox="1"/>
          <p:nvPr/>
        </p:nvSpPr>
        <p:spPr>
          <a:xfrm>
            <a:off x="6817391" y="5279513"/>
            <a:ext cx="287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Methods</a:t>
            </a:r>
            <a:r>
              <a:rPr lang="en-US" dirty="0">
                <a:latin typeface="Helvetica" pitchFamily="2" charset="0"/>
              </a:rPr>
              <a:t>: GET/POST/…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2A693B-27D9-8745-93C5-F015251E526F}"/>
              </a:ext>
            </a:extLst>
          </p:cNvPr>
          <p:cNvSpPr txBox="1"/>
          <p:nvPr/>
        </p:nvSpPr>
        <p:spPr>
          <a:xfrm>
            <a:off x="5606218" y="5663240"/>
            <a:ext cx="287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Headers</a:t>
            </a:r>
          </a:p>
          <a:p>
            <a:pPr algn="l"/>
            <a:r>
              <a:rPr lang="en-US" dirty="0">
                <a:latin typeface="Helvetica" pitchFamily="2" charset="0"/>
              </a:rPr>
              <a:t>User-agent/server/…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8EEEAF-90C0-7C4C-AA0A-FEA1C424FA3C}"/>
              </a:ext>
            </a:extLst>
          </p:cNvPr>
          <p:cNvSpPr txBox="1"/>
          <p:nvPr/>
        </p:nvSpPr>
        <p:spPr>
          <a:xfrm>
            <a:off x="8901286" y="2718579"/>
            <a:ext cx="309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URL: a resource or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process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D59FB2-1C2D-A343-82DD-38533C8B4400}"/>
              </a:ext>
            </a:extLst>
          </p:cNvPr>
          <p:cNvSpPr txBox="1"/>
          <p:nvPr/>
        </p:nvSpPr>
        <p:spPr>
          <a:xfrm>
            <a:off x="5576709" y="3863507"/>
            <a:ext cx="527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Entry types in the database: 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resource records</a:t>
            </a:r>
            <a:r>
              <a:rPr lang="en-US" dirty="0">
                <a:latin typeface="Helvetica" pitchFamily="2" charset="0"/>
              </a:rPr>
              <a:t>. A, NS, MX, AAAA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0EC8B9-5EFF-834A-AB62-CD153E37031E}"/>
              </a:ext>
            </a:extLst>
          </p:cNvPr>
          <p:cNvCxnSpPr>
            <a:cxnSpLocks/>
          </p:cNvCxnSpPr>
          <p:nvPr/>
        </p:nvCxnSpPr>
        <p:spPr>
          <a:xfrm flipH="1">
            <a:off x="5700889" y="6041591"/>
            <a:ext cx="4459111" cy="4022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4283800-66E0-BF46-8949-762DC4EB028E}"/>
              </a:ext>
            </a:extLst>
          </p:cNvPr>
          <p:cNvSpPr txBox="1"/>
          <p:nvPr/>
        </p:nvSpPr>
        <p:spPr>
          <a:xfrm>
            <a:off x="7457859" y="6381613"/>
            <a:ext cx="34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Response codes</a:t>
            </a:r>
            <a:r>
              <a:rPr lang="en-US" dirty="0">
                <a:latin typeface="Helvetica" pitchFamily="2" charset="0"/>
              </a:rPr>
              <a:t>: 200, 404, etc.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71" grpId="0"/>
      <p:bldP spid="3" grpId="0"/>
      <p:bldP spid="15" grpId="0"/>
      <p:bldP spid="16" grpId="0"/>
      <p:bldP spid="62" grpId="0"/>
      <p:bldP spid="17" grpId="0" animBg="1"/>
      <p:bldP spid="72" grpId="0" animBg="1"/>
      <p:bldP spid="18" grpId="0"/>
      <p:bldP spid="25" grpId="0"/>
      <p:bldP spid="75" grpId="0"/>
      <p:bldP spid="41" grpId="0"/>
      <p:bldP spid="76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193B9E9A-594A-B948-A080-44DDF2CF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0245C2-2621-4D44-8D46-10AE56F765A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E2B535E-9927-8A49-B116-DD697FFA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PSA: Cookies and Privacy</a:t>
            </a:r>
          </a:p>
        </p:txBody>
      </p:sp>
      <p:sp>
        <p:nvSpPr>
          <p:cNvPr id="51204" name="Rectangle 13">
            <a:extLst>
              <a:ext uri="{FF2B5EF4-FFF2-40B4-BE49-F238E27FC236}">
                <a16:creationId xmlns:a16="http://schemas.microsoft.com/office/drawing/2014/main" id="{0DECA5D9-BE51-FF4B-A921-637FE5DD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31" y="1347341"/>
            <a:ext cx="8230447" cy="53741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Disable and delete unnecessary cookies by default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Suggested privacy-conscious browsers, websites, tools: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DuckDuckGo (search)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Brave (browser)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AdBlock Plus (extension)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Helvetica" pitchFamily="2" charset="0"/>
              </a:rPr>
              <a:t>ToR</a:t>
            </a:r>
            <a:r>
              <a:rPr lang="en-US" altLang="en-US" dirty="0">
                <a:latin typeface="Helvetica" pitchFamily="2" charset="0"/>
              </a:rPr>
              <a:t> (distract targeting)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… assuming it doesn’t break the functions of the site. </a:t>
            </a:r>
          </a:p>
        </p:txBody>
      </p:sp>
      <p:pic>
        <p:nvPicPr>
          <p:cNvPr id="51206" name="Picture 9" descr="303774_1540235282662_1738335093_781920_947761575_n">
            <a:extLst>
              <a:ext uri="{FF2B5EF4-FFF2-40B4-BE49-F238E27FC236}">
                <a16:creationId xmlns:a16="http://schemas.microsoft.com/office/drawing/2014/main" id="{27C0BE96-2E1C-F64D-B639-AFC9C80E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1347341"/>
            <a:ext cx="28416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B30370-7E48-2F44-ADD3-9178E83AC7FF}"/>
              </a:ext>
            </a:extLst>
          </p:cNvPr>
          <p:cNvSpPr txBox="1"/>
          <p:nvPr/>
        </p:nvSpPr>
        <p:spPr>
          <a:xfrm>
            <a:off x="9078007" y="5779911"/>
            <a:ext cx="25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gdpr.eu</a:t>
            </a:r>
            <a:r>
              <a:rPr lang="en-US" dirty="0">
                <a:latin typeface="Helvetica" pitchFamily="2" charset="0"/>
              </a:rPr>
              <a:t>/cookies/</a:t>
            </a:r>
          </a:p>
        </p:txBody>
      </p:sp>
    </p:spTree>
    <p:extLst>
      <p:ext uri="{BB962C8B-B14F-4D97-AF65-F5344CB8AC3E}">
        <p14:creationId xmlns:p14="http://schemas.microsoft.com/office/powerpoint/2010/main" val="7557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306A-56FA-AA47-940D-7473D83F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in HTTP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49369-7B43-6942-BEB8-5616B419C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481EED30-CA8D-DE49-8499-FC6E5E7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4221586-C35A-234F-B908-742EEA3F668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7718C3C-A303-8245-9C5C-0808F03D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44675"/>
            <a:ext cx="109828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Web caches: Machines that remember web responses for a network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Why cache web responses?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response time for client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traffic on an institution’s access link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Caches can be implemented in the form of a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proxy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9138-7C58-2E45-B6BA-D488300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0A1D17-AE85-E243-BEC4-D4DC7B1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4EBC938-BF6F-BE46-B779-CC793CDA1E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1F16BDE-13A9-BB4C-824E-66E12EDCC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caching using a proxy server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85DC600E-4847-F840-BE5A-25604DD8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155" y="3965579"/>
            <a:ext cx="1539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A81E747F-815A-6D4E-AFF2-DB1DA216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4" y="4789176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4">
            <a:extLst>
              <a:ext uri="{FF2B5EF4-FFF2-40B4-BE49-F238E27FC236}">
                <a16:creationId xmlns:a16="http://schemas.microsoft.com/office/drawing/2014/main" id="{2BECCDB1-EAA5-044B-A2C7-3C986AE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477" y="3471547"/>
            <a:ext cx="1881786" cy="1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Web Server </a:t>
            </a:r>
          </a:p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(also called </a:t>
            </a:r>
            <a:r>
              <a:rPr lang="en-GB" altLang="en-US" sz="2000" dirty="0">
                <a:solidFill>
                  <a:srgbClr val="C00000"/>
                </a:solidFill>
                <a:latin typeface="Helvetica" pitchFamily="2" charset="0"/>
              </a:rPr>
              <a:t>origin server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in this context)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F1460457-93A6-6F4E-B6F7-FD72A78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5" y="2421500"/>
            <a:ext cx="881917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Clients</a:t>
            </a:r>
          </a:p>
        </p:txBody>
      </p:sp>
      <p:sp>
        <p:nvSpPr>
          <p:cNvPr id="53268" name="Line 16">
            <a:extLst>
              <a:ext uri="{FF2B5EF4-FFF2-40B4-BE49-F238E27FC236}">
                <a16:creationId xmlns:a16="http://schemas.microsoft.com/office/drawing/2014/main" id="{D087E724-1D80-3E4A-A66C-93940E22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71" y="5396468"/>
            <a:ext cx="38194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17">
            <a:extLst>
              <a:ext uri="{FF2B5EF4-FFF2-40B4-BE49-F238E27FC236}">
                <a16:creationId xmlns:a16="http://schemas.microsoft.com/office/drawing/2014/main" id="{95B5A104-903F-7141-A6AC-01EC8DE1B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366" y="5233619"/>
            <a:ext cx="445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71" name="Picture 19">
            <a:extLst>
              <a:ext uri="{FF2B5EF4-FFF2-40B4-BE49-F238E27FC236}">
                <a16:creationId xmlns:a16="http://schemas.microsoft.com/office/drawing/2014/main" id="{8302B485-1F1D-044C-BB81-74388D18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" y="2418812"/>
            <a:ext cx="462841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1">
            <a:extLst>
              <a:ext uri="{FF2B5EF4-FFF2-40B4-BE49-F238E27FC236}">
                <a16:creationId xmlns:a16="http://schemas.microsoft.com/office/drawing/2014/main" id="{DB9568ED-39C3-E845-BA31-E3BE919F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7" y="4492880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Text Box 22">
            <a:extLst>
              <a:ext uri="{FF2B5EF4-FFF2-40B4-BE49-F238E27FC236}">
                <a16:creationId xmlns:a16="http://schemas.microsoft.com/office/drawing/2014/main" id="{91998529-DE44-E645-AA5E-189CC7D3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" y="4937324"/>
            <a:ext cx="954858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Proxy Server</a:t>
            </a:r>
          </a:p>
        </p:txBody>
      </p:sp>
      <p:sp>
        <p:nvSpPr>
          <p:cNvPr id="53277" name="Line 25">
            <a:extLst>
              <a:ext uri="{FF2B5EF4-FFF2-40B4-BE49-F238E27FC236}">
                <a16:creationId xmlns:a16="http://schemas.microsoft.com/office/drawing/2014/main" id="{434EB90D-A4E9-5749-A6D5-CDF8832A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1689" y="3085477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28">
            <a:extLst>
              <a:ext uri="{FF2B5EF4-FFF2-40B4-BE49-F238E27FC236}">
                <a16:creationId xmlns:a16="http://schemas.microsoft.com/office/drawing/2014/main" id="{5FB5B2DF-E50E-E14C-BFE1-152D0DB02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87" y="3038903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0">
            <a:extLst>
              <a:ext uri="{FF2B5EF4-FFF2-40B4-BE49-F238E27FC236}">
                <a16:creationId xmlns:a16="http://schemas.microsoft.com/office/drawing/2014/main" id="{28B9FEF5-F151-F84C-AD63-BF4005C7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941" y="3099331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1">
            <a:extLst>
              <a:ext uri="{FF2B5EF4-FFF2-40B4-BE49-F238E27FC236}">
                <a16:creationId xmlns:a16="http://schemas.microsoft.com/office/drawing/2014/main" id="{0963D937-EB8D-D14D-8C42-24D883C1F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5894" y="5233619"/>
            <a:ext cx="9564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2">
            <a:extLst>
              <a:ext uri="{FF2B5EF4-FFF2-40B4-BE49-F238E27FC236}">
                <a16:creationId xmlns:a16="http://schemas.microsoft.com/office/drawing/2014/main" id="{ACC7F504-3823-BE4D-8703-C9BDB8F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00" y="3747025"/>
            <a:ext cx="1530425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85" name="Line 34">
            <a:extLst>
              <a:ext uri="{FF2B5EF4-FFF2-40B4-BE49-F238E27FC236}">
                <a16:creationId xmlns:a16="http://schemas.microsoft.com/office/drawing/2014/main" id="{B29316AE-865A-754E-8FD2-AA8C4F300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44" y="2977131"/>
            <a:ext cx="1336801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Text Box 35">
            <a:extLst>
              <a:ext uri="{FF2B5EF4-FFF2-40B4-BE49-F238E27FC236}">
                <a16:creationId xmlns:a16="http://schemas.microsoft.com/office/drawing/2014/main" id="{3A59A449-0732-A14A-AD2E-3BB68BF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3" y="5844482"/>
            <a:ext cx="1613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Store </a:t>
            </a:r>
            <a:r>
              <a:rPr lang="en-US" altLang="en-US" sz="1800" dirty="0" err="1">
                <a:solidFill>
                  <a:srgbClr val="C00000"/>
                </a:solidFill>
                <a:latin typeface="Arial" panose="020B0604020202020204" pitchFamily="34" charset="0"/>
              </a:rPr>
              <a:t>foo.html</a:t>
            </a:r>
            <a:endParaRPr lang="en-US" altLang="en-US" sz="1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on receiving response</a:t>
            </a:r>
          </a:p>
        </p:txBody>
      </p:sp>
      <p:sp>
        <p:nvSpPr>
          <p:cNvPr id="53254" name="Rectangle 39">
            <a:extLst>
              <a:ext uri="{FF2B5EF4-FFF2-40B4-BE49-F238E27FC236}">
                <a16:creationId xmlns:a16="http://schemas.microsoft.com/office/drawing/2014/main" id="{DE3378C7-E5AA-754F-8982-D5059219F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5143" y="1600295"/>
            <a:ext cx="4640600" cy="5121179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You can configure a HTTP proxy on your laptop’s network settings.</a:t>
            </a:r>
          </a:p>
          <a:p>
            <a:r>
              <a:rPr lang="en-US" altLang="en-US" sz="2400" dirty="0"/>
              <a:t>If you do, your browser sends all HTTP requests to the proxy (cache).</a:t>
            </a:r>
          </a:p>
          <a:p>
            <a:r>
              <a:rPr lang="en-US" altLang="en-US" sz="2400" dirty="0"/>
              <a:t>Hit: cache returns object </a:t>
            </a:r>
          </a:p>
          <a:p>
            <a:r>
              <a:rPr lang="en-US" altLang="en-US" sz="2400" dirty="0"/>
              <a:t>Miss: obtain object from originating web server (</a:t>
            </a:r>
            <a:r>
              <a:rPr lang="en-US" altLang="en-US" sz="2400" dirty="0">
                <a:solidFill>
                  <a:srgbClr val="C00000"/>
                </a:solidFill>
              </a:rPr>
              <a:t>origin server</a:t>
            </a:r>
            <a:r>
              <a:rPr lang="en-US" altLang="en-US" sz="2400" dirty="0"/>
              <a:t>) and return to client</a:t>
            </a:r>
          </a:p>
          <a:p>
            <a:pPr lvl="1"/>
            <a:r>
              <a:rPr lang="en-US" altLang="en-US" sz="2000" dirty="0"/>
              <a:t>Also cache the object locally</a:t>
            </a:r>
          </a:p>
        </p:txBody>
      </p:sp>
      <p:pic>
        <p:nvPicPr>
          <p:cNvPr id="4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3CBF4CD-2C36-7446-AB67-98F510DC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08" y="2554187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024">
            <a:extLst>
              <a:ext uri="{FF2B5EF4-FFF2-40B4-BE49-F238E27FC236}">
                <a16:creationId xmlns:a16="http://schemas.microsoft.com/office/drawing/2014/main" id="{F8AAB72B-2CE6-3841-B530-1808B630A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954" y="2380231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43" name="Object 1024">
                        <a:extLst>
                          <a:ext uri="{FF2B5EF4-FFF2-40B4-BE49-F238E27FC236}">
                            <a16:creationId xmlns:a16="http://schemas.microsoft.com/office/drawing/2014/main" id="{F8AAB72B-2CE6-3841-B530-1808B630A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54" y="2380231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1">
            <a:extLst>
              <a:ext uri="{FF2B5EF4-FFF2-40B4-BE49-F238E27FC236}">
                <a16:creationId xmlns:a16="http://schemas.microsoft.com/office/drawing/2014/main" id="{BFCC3915-465E-C24B-B968-E688A2B53CC1}"/>
              </a:ext>
            </a:extLst>
          </p:cNvPr>
          <p:cNvSpPr/>
          <p:nvPr/>
        </p:nvSpPr>
        <p:spPr>
          <a:xfrm>
            <a:off x="3084741" y="4492880"/>
            <a:ext cx="2379625" cy="1863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4BE27A40-C70A-8747-858E-0593E74BD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6066" y="5396468"/>
            <a:ext cx="88567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11D2-5775-4D41-A173-B423BC3F45CC}"/>
              </a:ext>
            </a:extLst>
          </p:cNvPr>
          <p:cNvSpPr txBox="1"/>
          <p:nvPr/>
        </p:nvSpPr>
        <p:spPr>
          <a:xfrm rot="18721820">
            <a:off x="1262005" y="2831967"/>
            <a:ext cx="30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Return cached object!</a:t>
            </a:r>
          </a:p>
        </p:txBody>
      </p:sp>
    </p:spTree>
    <p:extLst>
      <p:ext uri="{BB962C8B-B14F-4D97-AF65-F5344CB8AC3E}">
        <p14:creationId xmlns:p14="http://schemas.microsoft.com/office/powerpoint/2010/main" val="27818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68" grpId="0" animBg="1"/>
      <p:bldP spid="53269" grpId="0" animBg="1"/>
      <p:bldP spid="53277" grpId="0" animBg="1"/>
      <p:bldP spid="53280" grpId="0" animBg="1"/>
      <p:bldP spid="53282" grpId="0" animBg="1"/>
      <p:bldP spid="53283" grpId="0" animBg="1"/>
      <p:bldP spid="53284" grpId="0"/>
      <p:bldP spid="53285" grpId="0" animBg="1"/>
      <p:bldP spid="53286" grpId="0"/>
      <p:bldP spid="2" grpId="0" animBg="1"/>
      <p:bldP spid="4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7AD1D1BD-1843-D04A-A3AF-BE5BC7B0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E9B0A82-5DB9-2E43-ABB4-5A89198FDE5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5E1A14-1D24-5B4C-8D78-871014F6CB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4599" y="1893888"/>
            <a:ext cx="4044950" cy="43053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Conditional GET </a:t>
            </a:r>
            <a:r>
              <a:rPr lang="en-US" altLang="en-US" sz="2400" dirty="0"/>
              <a:t>guarantees cache content is up-to-date while still saves traffic and response time whenever possible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Date in the cache’s request is the last time the server provided in its response header </a:t>
            </a:r>
            <a:r>
              <a:rPr lang="en-US" altLang="en-US" sz="2400" dirty="0">
                <a:solidFill>
                  <a:srgbClr val="C00000"/>
                </a:solidFill>
              </a:rPr>
              <a:t>Last-Modified</a:t>
            </a: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EF97947A-C8B6-0945-86DF-8EE1F68CC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6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5">
            <a:extLst>
              <a:ext uri="{FF2B5EF4-FFF2-40B4-BE49-F238E27FC236}">
                <a16:creationId xmlns:a16="http://schemas.microsoft.com/office/drawing/2014/main" id="{0D8BEB1A-A68A-E542-8592-D504F644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29" y="1436688"/>
            <a:ext cx="194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Cache/Client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902D1236-CDB3-924B-8973-24BD85F3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666" y="140811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7EF32007-E410-984B-9D65-841A7510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4" y="1998664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If-modified-since: </a:t>
            </a:r>
            <a:r>
              <a:rPr lang="en-US" altLang="en-US" sz="1600" b="1" dirty="0">
                <a:latin typeface="Courier New" panose="02070309020205020404" pitchFamily="49" charset="0"/>
              </a:rPr>
              <a:t>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882548FD-DC84-0447-8F1C-9D9D2A64E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6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2" name="Group 30">
            <a:extLst>
              <a:ext uri="{FF2B5EF4-FFF2-40B4-BE49-F238E27FC236}">
                <a16:creationId xmlns:a16="http://schemas.microsoft.com/office/drawing/2014/main" id="{2570915D-A253-4242-B585-35058A733EC5}"/>
              </a:ext>
            </a:extLst>
          </p:cNvPr>
          <p:cNvGrpSpPr>
            <a:grpSpLocks/>
          </p:cNvGrpSpPr>
          <p:nvPr/>
        </p:nvGrpSpPr>
        <p:grpSpPr bwMode="auto">
          <a:xfrm>
            <a:off x="6088064" y="3098800"/>
            <a:ext cx="2643187" cy="865188"/>
            <a:chOff x="2698" y="2036"/>
            <a:chExt cx="1665" cy="545"/>
          </a:xfrm>
        </p:grpSpPr>
        <p:sp>
          <p:nvSpPr>
            <p:cNvPr id="54290" name="Rectangle 10">
              <a:extLst>
                <a:ext uri="{FF2B5EF4-FFF2-40B4-BE49-F238E27FC236}">
                  <a16:creationId xmlns:a16="http://schemas.microsoft.com/office/drawing/2014/main" id="{AC03B99A-2F5A-7A40-B228-115740EE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54291" name="Text Box 11">
              <a:extLst>
                <a:ext uri="{FF2B5EF4-FFF2-40B4-BE49-F238E27FC236}">
                  <a16:creationId xmlns:a16="http://schemas.microsoft.com/office/drawing/2014/main" id="{C2B2F38D-F73B-8C45-882C-355D09E70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304 Not Modified</a:t>
              </a:r>
              <a:endParaRPr lang="en-US" altLang="en-US" sz="2000" b="1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4283" name="Text Box 28">
            <a:extLst>
              <a:ext uri="{FF2B5EF4-FFF2-40B4-BE49-F238E27FC236}">
                <a16:creationId xmlns:a16="http://schemas.microsoft.com/office/drawing/2014/main" id="{24644BBA-34F7-694A-B6F4-058F8BB1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816" y="2360614"/>
            <a:ext cx="1154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4" name="Line 31">
            <a:extLst>
              <a:ext uri="{FF2B5EF4-FFF2-40B4-BE49-F238E27FC236}">
                <a16:creationId xmlns:a16="http://schemas.microsoft.com/office/drawing/2014/main" id="{C552649C-AF2D-844C-8F03-2FA92A8D2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32">
            <a:extLst>
              <a:ext uri="{FF2B5EF4-FFF2-40B4-BE49-F238E27FC236}">
                <a16:creationId xmlns:a16="http://schemas.microsoft.com/office/drawing/2014/main" id="{35541D33-53B9-3340-B01A-AD6B4810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34">
            <a:extLst>
              <a:ext uri="{FF2B5EF4-FFF2-40B4-BE49-F238E27FC236}">
                <a16:creationId xmlns:a16="http://schemas.microsoft.com/office/drawing/2014/main" id="{0F10F15B-CA81-4D4A-8086-AA30323E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4351339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If-modified-since: 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7" name="Line 35">
            <a:extLst>
              <a:ext uri="{FF2B5EF4-FFF2-40B4-BE49-F238E27FC236}">
                <a16:creationId xmlns:a16="http://schemas.microsoft.com/office/drawing/2014/main" id="{65DBB1D8-42AF-A446-8969-1919A8C36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1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38">
            <a:extLst>
              <a:ext uri="{FF2B5EF4-FFF2-40B4-BE49-F238E27FC236}">
                <a16:creationId xmlns:a16="http://schemas.microsoft.com/office/drawing/2014/main" id="{61829718-663E-2A40-8E30-EDE11B8C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402263"/>
            <a:ext cx="2643188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Last-modified: &lt;date&gt;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DATA DATA DATA</a:t>
            </a:r>
          </a:p>
        </p:txBody>
      </p:sp>
      <p:sp>
        <p:nvSpPr>
          <p:cNvPr id="54289" name="Text Box 39">
            <a:extLst>
              <a:ext uri="{FF2B5EF4-FFF2-40B4-BE49-F238E27FC236}">
                <a16:creationId xmlns:a16="http://schemas.microsoft.com/office/drawing/2014/main" id="{CF347012-9A9E-F14D-BCBF-C6F557EA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91" y="4808539"/>
            <a:ext cx="115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46DAD-6DAD-054C-8960-363A7424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Caching in the HTTP protocol</a:t>
            </a:r>
            <a:endParaRPr lang="en-US" dirty="0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4B3CA593-5C57-8541-BE81-32B0DA45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4940" y="3743787"/>
            <a:ext cx="771258" cy="18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CDB8E-B374-A741-954A-4B09E072B88C}"/>
              </a:ext>
            </a:extLst>
          </p:cNvPr>
          <p:cNvSpPr txBox="1"/>
          <p:nvPr/>
        </p:nvSpPr>
        <p:spPr>
          <a:xfrm>
            <a:off x="4760104" y="3155775"/>
            <a:ext cx="142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X-Cache: HIT</a:t>
            </a:r>
          </a:p>
        </p:txBody>
      </p:sp>
    </p:spTree>
    <p:extLst>
      <p:ext uri="{BB962C8B-B14F-4D97-AF65-F5344CB8AC3E}">
        <p14:creationId xmlns:p14="http://schemas.microsoft.com/office/powerpoint/2010/main" val="4081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0" grpId="0" animBg="1"/>
      <p:bldP spid="54281" grpId="0" animBg="1"/>
      <p:bldP spid="54283" grpId="0"/>
      <p:bldP spid="54284" grpId="0" animBg="1"/>
      <p:bldP spid="54285" grpId="0" animBg="1"/>
      <p:bldP spid="54286" grpId="0" uiExpand="1" build="allAtOnce" animBg="1"/>
      <p:bldP spid="54287" grpId="0" animBg="1"/>
      <p:bldP spid="54288" grpId="0" animBg="1"/>
      <p:bldP spid="54289" grpId="0"/>
      <p:bldP spid="2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F20C449B-F2C6-7142-94F3-A6C46F2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0566F3-06B0-1849-8DF3-C6F4B7717F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D2013E3-34EC-2F41-8FB9-4A019ED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0651"/>
            <a:ext cx="10228549" cy="49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 global network of web caches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Provisioned by ISPs and 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Or content providers, like Netflix, Google, etc.</a:t>
            </a:r>
          </a:p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Uses (overlaps with uses of web caching in 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traffic on a network’s Internet connection, e.g., Rutgers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Improve response time for users: CDN nodes are closer to most users than origin servers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Reduce bandwidth requirements</a:t>
            </a:r>
            <a:r>
              <a:rPr lang="en-US" altLang="en-US" dirty="0">
                <a:latin typeface="Helvetica" pitchFamily="2" charset="0"/>
              </a:rPr>
              <a:t> on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Reduce $$ to maintain origin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8D2FA-86FA-CD42-9ED1-91DE4B6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 Distribution Networks (CDNs)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DCC82D2-36EC-D248-9CF3-EAE8B82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CDN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2B3D737-A890-EB48-8F68-CC4D0F0C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14" y="4473575"/>
            <a:ext cx="10863186" cy="224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Problems:</a:t>
            </a:r>
          </a:p>
          <a:p>
            <a:pPr>
              <a:defRPr/>
            </a:pPr>
            <a:r>
              <a:rPr lang="en-US" dirty="0"/>
              <a:t>Huge bandwidth requirements for Rutgers</a:t>
            </a:r>
          </a:p>
          <a:p>
            <a:pPr>
              <a:defRPr/>
            </a:pPr>
            <a:r>
              <a:rPr lang="en-US" dirty="0"/>
              <a:t>Large propagation delays to reach users</a:t>
            </a: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2B254643-71FF-6C4A-BB0D-9A8ED9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11BC69-22F1-9747-8784-71DBD062EB4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632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0CF1284B-3951-C249-A522-53D5324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390901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1940EBF1-BC58-0A4A-A39A-1F2AC7F2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4354382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74BE70-97D7-FA43-95BD-91AB3A13A777}"/>
              </a:ext>
            </a:extLst>
          </p:cNvPr>
          <p:cNvGraphicFramePr>
            <a:graphicFrameLocks noGrp="1"/>
          </p:cNvGraphicFramePr>
          <p:nvPr/>
        </p:nvGraphicFramePr>
        <p:xfrm>
          <a:off x="5448300" y="904876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347" name="Straight Arrow Connector 12">
            <a:extLst>
              <a:ext uri="{FF2B5EF4-FFF2-40B4-BE49-F238E27FC236}">
                <a16:creationId xmlns:a16="http://schemas.microsoft.com/office/drawing/2014/main" id="{84FC861B-94B6-CD4B-9337-FCC7028B3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33909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2DE0-C341-BE46-A20F-E29F4C39DB5E}"/>
              </a:ext>
            </a:extLst>
          </p:cNvPr>
          <p:cNvCxnSpPr/>
          <p:nvPr/>
        </p:nvCxnSpPr>
        <p:spPr bwMode="auto">
          <a:xfrm>
            <a:off x="3281364" y="3271839"/>
            <a:ext cx="5329237" cy="414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80440-C57A-3749-AC05-F5DE6A48CA83}"/>
              </a:ext>
            </a:extLst>
          </p:cNvPr>
          <p:cNvSpPr/>
          <p:nvPr/>
        </p:nvSpPr>
        <p:spPr bwMode="auto">
          <a:xfrm>
            <a:off x="3381375" y="1328739"/>
            <a:ext cx="2071688" cy="1971675"/>
          </a:xfrm>
          <a:custGeom>
            <a:avLst/>
            <a:gdLst>
              <a:gd name="connsiteX0" fmla="*/ 0 w 2071688"/>
              <a:gd name="connsiteY0" fmla="*/ 1971675 h 1971675"/>
              <a:gd name="connsiteX1" fmla="*/ 928688 w 2071688"/>
              <a:gd name="connsiteY1" fmla="*/ 771525 h 1971675"/>
              <a:gd name="connsiteX2" fmla="*/ 2071688 w 2071688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1971675">
                <a:moveTo>
                  <a:pt x="0" y="1971675"/>
                </a:moveTo>
                <a:cubicBezTo>
                  <a:pt x="291703" y="1535906"/>
                  <a:pt x="583407" y="1100137"/>
                  <a:pt x="928688" y="771525"/>
                </a:cubicBezTo>
                <a:cubicBezTo>
                  <a:pt x="1273969" y="442913"/>
                  <a:pt x="1672828" y="221456"/>
                  <a:pt x="2071688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56350" name="Object 16">
            <a:extLst>
              <a:ext uri="{FF2B5EF4-FFF2-40B4-BE49-F238E27FC236}">
                <a16:creationId xmlns:a16="http://schemas.microsoft.com/office/drawing/2014/main" id="{6BC43F13-713A-A94C-86F3-1F3E831D0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6" y="23145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5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3145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1" name="Object 19">
            <a:extLst>
              <a:ext uri="{FF2B5EF4-FFF2-40B4-BE49-F238E27FC236}">
                <a16:creationId xmlns:a16="http://schemas.microsoft.com/office/drawing/2014/main" id="{B542E105-4B50-C446-ABD3-BBBC509CB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17176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6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7176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2" name="Object 20">
            <a:extLst>
              <a:ext uri="{FF2B5EF4-FFF2-40B4-BE49-F238E27FC236}">
                <a16:creationId xmlns:a16="http://schemas.microsoft.com/office/drawing/2014/main" id="{05220338-D7C0-514A-AF13-AD8D0AEE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7749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7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2" name="Object 20">
                        <a:extLst>
                          <a:ext uri="{FF2B5EF4-FFF2-40B4-BE49-F238E27FC236}">
                            <a16:creationId xmlns:a16="http://schemas.microsoft.com/office/drawing/2014/main" id="{05220338-D7C0-514A-AF13-AD8D0AE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749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21">
            <a:extLst>
              <a:ext uri="{FF2B5EF4-FFF2-40B4-BE49-F238E27FC236}">
                <a16:creationId xmlns:a16="http://schemas.microsoft.com/office/drawing/2014/main" id="{43914D26-6069-1341-B37B-3D46097C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6" y="327183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8"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6353" name="Object 21">
                        <a:extLst>
                          <a:ext uri="{FF2B5EF4-FFF2-40B4-BE49-F238E27FC236}">
                            <a16:creationId xmlns:a16="http://schemas.microsoft.com/office/drawing/2014/main" id="{43914D26-6069-1341-B37B-3D46097C1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27183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22">
            <a:extLst>
              <a:ext uri="{FF2B5EF4-FFF2-40B4-BE49-F238E27FC236}">
                <a16:creationId xmlns:a16="http://schemas.microsoft.com/office/drawing/2014/main" id="{9F7BEF0A-40A6-0B43-9AFB-58E2F57C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4" y="340360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9" name="Clip" r:id="rId9" imgW="17462500" imgH="14478000" progId="MS_ClipArt_Gallery.2">
                  <p:embed/>
                </p:oleObj>
              </mc:Choice>
              <mc:Fallback>
                <p:oleObj name="Clip" r:id="rId9" imgW="17462500" imgH="14478000" progId="MS_ClipArt_Gallery.2">
                  <p:embed/>
                  <p:pic>
                    <p:nvPicPr>
                      <p:cNvPr id="56354" name="Object 22">
                        <a:extLst>
                          <a:ext uri="{FF2B5EF4-FFF2-40B4-BE49-F238E27FC236}">
                            <a16:creationId xmlns:a16="http://schemas.microsoft.com/office/drawing/2014/main" id="{9F7BEF0A-40A6-0B43-9AFB-58E2F57C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4" y="340360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673DAD-77D8-124F-9414-A4FE6E5FF76E}"/>
              </a:ext>
            </a:extLst>
          </p:cNvPr>
          <p:cNvCxnSpPr/>
          <p:nvPr/>
        </p:nvCxnSpPr>
        <p:spPr bwMode="auto">
          <a:xfrm>
            <a:off x="3890963" y="3686176"/>
            <a:ext cx="456565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6ABA72-103C-874B-8748-C415570E5B24}"/>
              </a:ext>
            </a:extLst>
          </p:cNvPr>
          <p:cNvCxnSpPr/>
          <p:nvPr/>
        </p:nvCxnSpPr>
        <p:spPr bwMode="auto">
          <a:xfrm>
            <a:off x="3362325" y="2566989"/>
            <a:ext cx="5246688" cy="1119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467F7E-6140-CE4A-AD69-9A0241409C42}"/>
              </a:ext>
            </a:extLst>
          </p:cNvPr>
          <p:cNvCxnSpPr/>
          <p:nvPr/>
        </p:nvCxnSpPr>
        <p:spPr bwMode="auto">
          <a:xfrm>
            <a:off x="3095625" y="2143126"/>
            <a:ext cx="5437188" cy="1704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CCEEFE-469B-6742-83F6-889E532ADC29}"/>
              </a:ext>
            </a:extLst>
          </p:cNvPr>
          <p:cNvCxnSpPr>
            <a:cxnSpLocks/>
          </p:cNvCxnSpPr>
          <p:nvPr/>
        </p:nvCxnSpPr>
        <p:spPr bwMode="auto">
          <a:xfrm>
            <a:off x="3281363" y="2995614"/>
            <a:ext cx="5175250" cy="873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59" name="TextBox 83968">
            <a:extLst>
              <a:ext uri="{FF2B5EF4-FFF2-40B4-BE49-F238E27FC236}">
                <a16:creationId xmlns:a16="http://schemas.microsoft.com/office/drawing/2014/main" id="{0A631508-0578-1E4F-9069-3E644663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74" y="2553922"/>
            <a:ext cx="4918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Cluster of Rutgers CS origin servers (located in NJ, USA)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2FBA8-3E42-874A-AFFA-AF18CB978DE8}"/>
              </a:ext>
            </a:extLst>
          </p:cNvPr>
          <p:cNvSpPr txBox="1"/>
          <p:nvPr/>
        </p:nvSpPr>
        <p:spPr>
          <a:xfrm rot="18887807">
            <a:off x="3778597" y="1611951"/>
            <a:ext cx="9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14D6-65FB-8641-8818-586B56C732A9}"/>
              </a:ext>
            </a:extLst>
          </p:cNvPr>
          <p:cNvSpPr txBox="1"/>
          <p:nvPr/>
        </p:nvSpPr>
        <p:spPr>
          <a:xfrm>
            <a:off x="577674" y="1944026"/>
            <a:ext cx="194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Clients distributed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7709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318E-1E9E-2A4E-A8F3-84B58DA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CDN comes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36A-B043-044C-BC14-1451F878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8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Distribute content of the origin server over geographically distributed </a:t>
            </a:r>
            <a:r>
              <a:rPr lang="en-US" dirty="0">
                <a:solidFill>
                  <a:srgbClr val="C00000"/>
                </a:solidFill>
              </a:rPr>
              <a:t>CDN servers</a:t>
            </a:r>
          </a:p>
          <a:p>
            <a:endParaRPr lang="en-US" dirty="0"/>
          </a:p>
          <a:p>
            <a:r>
              <a:rPr lang="en-US" dirty="0"/>
              <a:t>But how will users get to these CDN servers?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Use DNS!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DNS provides an additional layer of indirection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domain -&gt; IP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use domain -&gt; DNS server (NS record!)</a:t>
            </a:r>
          </a:p>
          <a:p>
            <a:pPr lvl="1"/>
            <a:endParaRPr lang="en-US" dirty="0"/>
          </a:p>
          <a:p>
            <a:r>
              <a:rPr lang="en-US" dirty="0"/>
              <a:t>The CDN runs its own DNS servers (</a:t>
            </a:r>
            <a:r>
              <a:rPr lang="en-US" dirty="0">
                <a:solidFill>
                  <a:srgbClr val="C00000"/>
                </a:solidFill>
              </a:rPr>
              <a:t>CDN name servers</a:t>
            </a:r>
            <a:r>
              <a:rPr lang="en-US" dirty="0"/>
              <a:t>) to perform this redirection</a:t>
            </a:r>
          </a:p>
          <a:p>
            <a:pPr lvl="1"/>
            <a:r>
              <a:rPr lang="en-US" dirty="0"/>
              <a:t>Send users to the “closest” CDN web server for a given domain</a:t>
            </a:r>
          </a:p>
        </p:txBody>
      </p:sp>
    </p:spTree>
    <p:extLst>
      <p:ext uri="{BB962C8B-B14F-4D97-AF65-F5344CB8AC3E}">
        <p14:creationId xmlns:p14="http://schemas.microsoft.com/office/powerpoint/2010/main" val="34399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34D82F08-B2FA-944C-882F-93B0404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3390901"/>
            <a:ext cx="3802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EAC895A6-DB5D-684C-9744-313C5B40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6" y="3908425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7">
            <a:extLst>
              <a:ext uri="{FF2B5EF4-FFF2-40B4-BE49-F238E27FC236}">
                <a16:creationId xmlns:a16="http://schemas.microsoft.com/office/drawing/2014/main" id="{F2628EF1-3139-B849-8EB5-8D1932A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420" y="5092224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133045-33A1-CC4F-BD76-142DCBA6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23603"/>
              </p:ext>
            </p:extLst>
          </p:nvPr>
        </p:nvGraphicFramePr>
        <p:xfrm>
          <a:off x="5495925" y="125414"/>
          <a:ext cx="5910724" cy="150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/>
                        <a:t>DOMAIN</a:t>
                      </a:r>
                      <a:r>
                        <a:rPr lang="en-US" sz="1400" baseline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IP</a:t>
                      </a:r>
                      <a:r>
                        <a:rPr lang="en-US" sz="1400" baseline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98.138.253.109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124.8.9.8 (NS record pointing to CDN name server)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www.google.com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435074-8BD8-BC47-8E0B-DE6A68507205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flipH="1" flipV="1">
            <a:off x="4580732" y="4233144"/>
            <a:ext cx="3875882" cy="35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3892D-653F-454A-8475-A9BCA4A2DDCA}"/>
              </a:ext>
            </a:extLst>
          </p:cNvPr>
          <p:cNvCxnSpPr/>
          <p:nvPr/>
        </p:nvCxnSpPr>
        <p:spPr bwMode="auto">
          <a:xfrm flipH="1">
            <a:off x="5181601" y="4816475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7713E2-69B2-D249-B56D-6AB76266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56607"/>
              </p:ext>
            </p:extLst>
          </p:nvPr>
        </p:nvGraphicFramePr>
        <p:xfrm>
          <a:off x="5181600" y="2157413"/>
          <a:ext cx="5105400" cy="143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12.1.2.3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12.1.2.4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12.1.2.5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12.1.2.6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F6168C62-03D3-4944-B861-44E69A5CF6B2}"/>
              </a:ext>
            </a:extLst>
          </p:cNvPr>
          <p:cNvSpPr/>
          <p:nvPr/>
        </p:nvSpPr>
        <p:spPr bwMode="auto">
          <a:xfrm>
            <a:off x="3309938" y="700088"/>
            <a:ext cx="2214562" cy="2557462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58418" name="TextBox 15">
            <a:extLst>
              <a:ext uri="{FF2B5EF4-FFF2-40B4-BE49-F238E27FC236}">
                <a16:creationId xmlns:a16="http://schemas.microsoft.com/office/drawing/2014/main" id="{402DB3C1-1F8B-5C44-85A9-089935A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9" y="1665288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CDN Name Server (124.8.9.8)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2C647-3536-7C49-8617-90358B1CBBE9}"/>
              </a:ext>
            </a:extLst>
          </p:cNvPr>
          <p:cNvSpPr txBox="1"/>
          <p:nvPr/>
        </p:nvSpPr>
        <p:spPr>
          <a:xfrm>
            <a:off x="2392364" y="427037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758B4-D626-E34D-9BF1-FF3404B8C917}"/>
              </a:ext>
            </a:extLst>
          </p:cNvPr>
          <p:cNvSpPr txBox="1"/>
          <p:nvPr/>
        </p:nvSpPr>
        <p:spPr>
          <a:xfrm>
            <a:off x="5310189" y="439420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12.1.2.4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44CF72-04EB-BC44-8B16-B52FE5FAC5C7}"/>
              </a:ext>
            </a:extLst>
          </p:cNvPr>
          <p:cNvSpPr/>
          <p:nvPr/>
        </p:nvSpPr>
        <p:spPr bwMode="auto">
          <a:xfrm>
            <a:off x="3181350" y="2544764"/>
            <a:ext cx="2000250" cy="1279525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452B9-67A0-204B-8FCB-C28120565237}"/>
              </a:ext>
            </a:extLst>
          </p:cNvPr>
          <p:cNvSpPr txBox="1"/>
          <p:nvPr/>
        </p:nvSpPr>
        <p:spPr>
          <a:xfrm>
            <a:off x="5524501" y="508635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5450-C4C6-2940-8881-D21925BF4214}"/>
              </a:ext>
            </a:extLst>
          </p:cNvPr>
          <p:cNvSpPr txBox="1"/>
          <p:nvPr/>
        </p:nvSpPr>
        <p:spPr>
          <a:xfrm>
            <a:off x="2287589" y="501332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12.1.2.6</a:t>
            </a:r>
          </a:p>
        </p:txBody>
      </p:sp>
      <p:sp>
        <p:nvSpPr>
          <p:cNvPr id="58424" name="TextBox 1">
            <a:extLst>
              <a:ext uri="{FF2B5EF4-FFF2-40B4-BE49-F238E27FC236}">
                <a16:creationId xmlns:a16="http://schemas.microsoft.com/office/drawing/2014/main" id="{C510AAFB-8907-4844-B012-4B7D389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320" y="5485771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Origin server</a:t>
            </a:r>
          </a:p>
        </p:txBody>
      </p:sp>
      <p:sp>
        <p:nvSpPr>
          <p:cNvPr id="58425" name="TextBox 18">
            <a:extLst>
              <a:ext uri="{FF2B5EF4-FFF2-40B4-BE49-F238E27FC236}">
                <a16:creationId xmlns:a16="http://schemas.microsoft.com/office/drawing/2014/main" id="{277F9D24-848E-5F4A-8B2C-C41D20A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6238875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58426" name="TextBox 20">
            <a:extLst>
              <a:ext uri="{FF2B5EF4-FFF2-40B4-BE49-F238E27FC236}">
                <a16:creationId xmlns:a16="http://schemas.microsoft.com/office/drawing/2014/main" id="{C3D9736E-13E5-524A-B9C9-00376BE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4470400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58476-2551-0642-9AE0-9939554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 CDN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338A-06B3-2343-8EE4-3942A8C3D575}"/>
              </a:ext>
            </a:extLst>
          </p:cNvPr>
          <p:cNvSpPr txBox="1"/>
          <p:nvPr/>
        </p:nvSpPr>
        <p:spPr>
          <a:xfrm>
            <a:off x="10440986" y="1896269"/>
            <a:ext cx="1717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Custom logic</a:t>
            </a:r>
            <a:r>
              <a:rPr lang="en-US" sz="2400" dirty="0">
                <a:latin typeface="Helvetica" pitchFamily="2" charset="0"/>
              </a:rPr>
              <a:t> to map ONE domain name to one of many IP addresses!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2F1C-B6B9-9947-85AC-AF74E2F3290C}"/>
              </a:ext>
            </a:extLst>
          </p:cNvPr>
          <p:cNvSpPr txBox="1"/>
          <p:nvPr/>
        </p:nvSpPr>
        <p:spPr>
          <a:xfrm>
            <a:off x="5471" y="1809642"/>
            <a:ext cx="4360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NS record delegates the choice of IP address to the CDN name server.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8C32-E1F8-5348-92AB-2EDF2BF086EB}"/>
              </a:ext>
            </a:extLst>
          </p:cNvPr>
          <p:cNvSpPr txBox="1"/>
          <p:nvPr/>
        </p:nvSpPr>
        <p:spPr>
          <a:xfrm>
            <a:off x="6750051" y="5844482"/>
            <a:ext cx="541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Most requests go to CDN servers (caches).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CDN servers may request object from origin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 client requests go directly to origin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601BA-0B2F-F04B-B568-997DB1E52A11}"/>
              </a:ext>
            </a:extLst>
          </p:cNvPr>
          <p:cNvSpPr txBox="1"/>
          <p:nvPr/>
        </p:nvSpPr>
        <p:spPr>
          <a:xfrm rot="18841541">
            <a:off x="3522133" y="1196622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 reply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ECCC0-69C9-4647-BCE6-720778F3CD75}"/>
              </a:ext>
            </a:extLst>
          </p:cNvPr>
          <p:cNvSpPr/>
          <p:nvPr/>
        </p:nvSpPr>
        <p:spPr>
          <a:xfrm>
            <a:off x="3418892" y="3702756"/>
            <a:ext cx="1161840" cy="10607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605A0-4764-F146-83B2-323AA408DFAC}"/>
              </a:ext>
            </a:extLst>
          </p:cNvPr>
          <p:cNvSpPr txBox="1"/>
          <p:nvPr/>
        </p:nvSpPr>
        <p:spPr>
          <a:xfrm>
            <a:off x="237067" y="4233144"/>
            <a:ext cx="1519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Popular CDNs:</a:t>
            </a:r>
          </a:p>
          <a:p>
            <a:pPr algn="l"/>
            <a:r>
              <a:rPr lang="en-US" dirty="0" err="1">
                <a:latin typeface="Helvetica" pitchFamily="2" charset="0"/>
              </a:rPr>
              <a:t>CloudFlare</a:t>
            </a:r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Akamai</a:t>
            </a:r>
          </a:p>
          <a:p>
            <a:pPr algn="l"/>
            <a:r>
              <a:rPr lang="en-US" dirty="0">
                <a:latin typeface="Helvetica" pitchFamily="2" charset="0"/>
              </a:rPr>
              <a:t>Level3</a:t>
            </a:r>
          </a:p>
          <a:p>
            <a:pPr algn="l"/>
            <a:r>
              <a:rPr lang="en-US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87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418" grpId="0"/>
      <p:bldP spid="22" grpId="0" animBg="1"/>
      <p:bldP spid="5" grpId="0"/>
      <p:bldP spid="6" grpId="0"/>
      <p:bldP spid="7" grpId="0"/>
      <p:bldP spid="8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652393" cy="4895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Request/response protocol</a:t>
            </a:r>
          </a:p>
          <a:p>
            <a:r>
              <a:rPr lang="en-US" altLang="en-US" sz="3200" dirty="0"/>
              <a:t>ASCII-based human-readable message structures</a:t>
            </a:r>
          </a:p>
          <a:p>
            <a:r>
              <a:rPr lang="en-US" altLang="en-US" sz="3200" dirty="0"/>
              <a:t>Improve performance using connection persistence, caching, and CDN</a:t>
            </a:r>
          </a:p>
          <a:p>
            <a:r>
              <a:rPr lang="en-US" altLang="en-US" sz="3200" dirty="0"/>
              <a:t>Enhanced stateful functionality using cookies</a:t>
            </a:r>
          </a:p>
          <a:p>
            <a:r>
              <a:rPr lang="en-US" altLang="en-US" sz="3200" dirty="0"/>
              <a:t>Simple, highly-customizable protocol (just add headers)</a:t>
            </a:r>
          </a:p>
          <a:p>
            <a:r>
              <a:rPr lang="en-US" altLang="en-US" sz="3200" dirty="0"/>
              <a:t>Protocol that forms of the basis of the web we enjoy today!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6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011DAC6C-C26F-2343-A86E-7363321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C67270C-E92C-BD4E-8102-43ECE2120B4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1026">
            <a:extLst>
              <a:ext uri="{FF2B5EF4-FFF2-40B4-BE49-F238E27FC236}">
                <a16:creationId xmlns:a16="http://schemas.microsoft.com/office/drawing/2014/main" id="{B396275D-0D2D-314B-934C-59C96C4F3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lecture: more about HTTP! </a:t>
            </a:r>
          </a:p>
        </p:txBody>
      </p:sp>
      <p:sp>
        <p:nvSpPr>
          <p:cNvPr id="41988" name="Rectangle 1027">
            <a:extLst>
              <a:ext uri="{FF2B5EF4-FFF2-40B4-BE49-F238E27FC236}">
                <a16:creationId xmlns:a16="http://schemas.microsoft.com/office/drawing/2014/main" id="{82CDE358-252C-F64E-ABB6-C2C2A4E9D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Persistent vs. Nonpersistent HTTP connections</a:t>
            </a:r>
          </a:p>
          <a:p>
            <a:endParaRPr lang="en-US" altLang="en-US" dirty="0"/>
          </a:p>
          <a:p>
            <a:r>
              <a:rPr lang="en-US" altLang="en-US" dirty="0"/>
              <a:t>Cookies (User-server state)</a:t>
            </a:r>
          </a:p>
          <a:p>
            <a:endParaRPr lang="en-US" altLang="en-US" dirty="0"/>
          </a:p>
          <a:p>
            <a:r>
              <a:rPr lang="en-US" altLang="en-US" dirty="0"/>
              <a:t>Web caches</a:t>
            </a:r>
          </a:p>
        </p:txBody>
      </p:sp>
    </p:spTree>
    <p:extLst>
      <p:ext uri="{BB962C8B-B14F-4D97-AF65-F5344CB8AC3E}">
        <p14:creationId xmlns:p14="http://schemas.microsoft.com/office/powerpoint/2010/main" val="602319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88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2421696"/>
            <a:ext cx="1052708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Simple Mail Transfer Protocol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AD3-A0C4-174E-A5D7-2F4F0FF8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111" cy="1325563"/>
          </a:xfrm>
        </p:spPr>
        <p:txBody>
          <a:bodyPr/>
          <a:lstStyle/>
          <a:p>
            <a:r>
              <a:rPr lang="en-US" dirty="0"/>
              <a:t>We’re all familiar with email.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78E80-D73B-BB49-84FC-732E2CD6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9" y="2676550"/>
            <a:ext cx="11668579" cy="1213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2EB46-9665-FF4C-9E39-1B71E4A9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9" y="4875770"/>
            <a:ext cx="11709539" cy="9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0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07D789B9-75AA-2F40-BD8C-FA97945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9BD4A80-0FD6-2349-9ABB-0F490110165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30800A3-775F-2C4A-BF88-2DFBDA11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Electronic Mail</a:t>
            </a:r>
            <a:endParaRPr lang="en-US" altLang="en-US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905534-0F13-F147-94C7-0643A49BA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0535" y="1600200"/>
            <a:ext cx="5050692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/>
              <a:t>Three major components: 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</a:rPr>
              <a:t>User agents </a:t>
            </a:r>
          </a:p>
          <a:p>
            <a:pPr marL="838200" lvl="1" indent="-381000"/>
            <a:r>
              <a:rPr lang="en-US" altLang="en-US" sz="2000" dirty="0"/>
              <a:t>a.k.a. “mail reader”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e.g., </a:t>
            </a:r>
            <a:r>
              <a:rPr lang="en-US" altLang="en-US" sz="2000" dirty="0" err="1"/>
              <a:t>Applemail</a:t>
            </a:r>
            <a:r>
              <a:rPr lang="en-US" altLang="en-US" sz="2000" dirty="0"/>
              <a:t>, Outlook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Web-based user agents (ex: </a:t>
            </a:r>
            <a:r>
              <a:rPr lang="en-US" altLang="en-US" sz="2000" dirty="0" err="1"/>
              <a:t>gmail</a:t>
            </a:r>
            <a:r>
              <a:rPr lang="en-US" altLang="en-US" sz="2000" dirty="0"/>
              <a:t>)</a:t>
            </a:r>
          </a:p>
        </p:txBody>
      </p:sp>
      <p:sp>
        <p:nvSpPr>
          <p:cNvPr id="69637" name="Rectangle 280">
            <a:extLst>
              <a:ext uri="{FF2B5EF4-FFF2-40B4-BE49-F238E27FC236}">
                <a16:creationId xmlns:a16="http://schemas.microsoft.com/office/drawing/2014/main" id="{25A39F71-8B4B-C040-B8ED-C2680849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9638" name="Group 279">
            <a:extLst>
              <a:ext uri="{FF2B5EF4-FFF2-40B4-BE49-F238E27FC236}">
                <a16:creationId xmlns:a16="http://schemas.microsoft.com/office/drawing/2014/main" id="{442794A2-B18A-B04C-9E54-1DB3CC0C797C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569917"/>
            <a:ext cx="1739900" cy="957263"/>
            <a:chOff x="4458" y="3335"/>
            <a:chExt cx="1096" cy="603"/>
          </a:xfrm>
        </p:grpSpPr>
        <p:sp>
          <p:nvSpPr>
            <p:cNvPr id="69758" name="Text Box 263">
              <a:extLst>
                <a:ext uri="{FF2B5EF4-FFF2-40B4-BE49-F238E27FC236}">
                  <a16:creationId xmlns:a16="http://schemas.microsoft.com/office/drawing/2014/main" id="{3C6D98BF-EB0D-7643-AFBF-85EF14BE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3725"/>
              <a:ext cx="8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 mailbox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9759" name="Group 278">
              <a:extLst>
                <a:ext uri="{FF2B5EF4-FFF2-40B4-BE49-F238E27FC236}">
                  <a16:creationId xmlns:a16="http://schemas.microsoft.com/office/drawing/2014/main" id="{B983E58C-F6C3-494F-BB3B-8EFABF407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69762" name="Rectangle 264">
                <a:extLst>
                  <a:ext uri="{FF2B5EF4-FFF2-40B4-BE49-F238E27FC236}">
                    <a16:creationId xmlns:a16="http://schemas.microsoft.com/office/drawing/2014/main" id="{3D734B44-5E69-FE46-ACC0-70C8443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63" name="Line 265">
                <a:extLst>
                  <a:ext uri="{FF2B5EF4-FFF2-40B4-BE49-F238E27FC236}">
                    <a16:creationId xmlns:a16="http://schemas.microsoft.com/office/drawing/2014/main" id="{3F5F168B-AF14-FB4C-BA5E-1F358E3D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4" name="Line 266">
                <a:extLst>
                  <a:ext uri="{FF2B5EF4-FFF2-40B4-BE49-F238E27FC236}">
                    <a16:creationId xmlns:a16="http://schemas.microsoft.com/office/drawing/2014/main" id="{30CE386E-1B66-E34F-8D24-939C4E85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5" name="Line 267">
                <a:extLst>
                  <a:ext uri="{FF2B5EF4-FFF2-40B4-BE49-F238E27FC236}">
                    <a16:creationId xmlns:a16="http://schemas.microsoft.com/office/drawing/2014/main" id="{23FD8F4A-2B1F-224C-A07C-E87CFF84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6" name="Line 268">
                <a:extLst>
                  <a:ext uri="{FF2B5EF4-FFF2-40B4-BE49-F238E27FC236}">
                    <a16:creationId xmlns:a16="http://schemas.microsoft.com/office/drawing/2014/main" id="{ACEEC70B-7912-AA4A-BEA9-DBE30549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7" name="Line 269">
                <a:extLst>
                  <a:ext uri="{FF2B5EF4-FFF2-40B4-BE49-F238E27FC236}">
                    <a16:creationId xmlns:a16="http://schemas.microsoft.com/office/drawing/2014/main" id="{9BB7950A-6FE0-AE48-90BD-510ADD4A7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8" name="Line 270">
                <a:extLst>
                  <a:ext uri="{FF2B5EF4-FFF2-40B4-BE49-F238E27FC236}">
                    <a16:creationId xmlns:a16="http://schemas.microsoft.com/office/drawing/2014/main" id="{0F731E2F-D0E6-1E45-88ED-A64E48E19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9" name="Line 271">
                <a:extLst>
                  <a:ext uri="{FF2B5EF4-FFF2-40B4-BE49-F238E27FC236}">
                    <a16:creationId xmlns:a16="http://schemas.microsoft.com/office/drawing/2014/main" id="{65C5EFAF-A8CD-6047-BE02-4D7FD347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9760" name="Rectangle 272">
              <a:extLst>
                <a:ext uri="{FF2B5EF4-FFF2-40B4-BE49-F238E27FC236}">
                  <a16:creationId xmlns:a16="http://schemas.microsoft.com/office/drawing/2014/main" id="{8A79AC68-815D-A043-A139-7092A33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61" name="Text Box 277">
              <a:extLst>
                <a:ext uri="{FF2B5EF4-FFF2-40B4-BE49-F238E27FC236}">
                  <a16:creationId xmlns:a16="http://schemas.microsoft.com/office/drawing/2014/main" id="{CFD5F37F-8AAA-A146-815D-5B5BD453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" y="3335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message queue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9639" name="Line 417">
            <a:extLst>
              <a:ext uri="{FF2B5EF4-FFF2-40B4-BE49-F238E27FC236}">
                <a16:creationId xmlns:a16="http://schemas.microsoft.com/office/drawing/2014/main" id="{6C3B7836-B3DB-434B-9433-2DED06C8F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5527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40" name="Group 418">
            <a:extLst>
              <a:ext uri="{FF2B5EF4-FFF2-40B4-BE49-F238E27FC236}">
                <a16:creationId xmlns:a16="http://schemas.microsoft.com/office/drawing/2014/main" id="{D2E84C18-A257-5D41-9ABD-0D986C07745A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2479675"/>
            <a:ext cx="355600" cy="933450"/>
            <a:chOff x="4180" y="783"/>
            <a:chExt cx="150" cy="307"/>
          </a:xfrm>
        </p:grpSpPr>
        <p:sp>
          <p:nvSpPr>
            <p:cNvPr id="69750" name="AutoShape 419">
              <a:extLst>
                <a:ext uri="{FF2B5EF4-FFF2-40B4-BE49-F238E27FC236}">
                  <a16:creationId xmlns:a16="http://schemas.microsoft.com/office/drawing/2014/main" id="{7CEE16CF-33D8-1E4F-8C72-106339C0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1" name="Rectangle 420">
              <a:extLst>
                <a:ext uri="{FF2B5EF4-FFF2-40B4-BE49-F238E27FC236}">
                  <a16:creationId xmlns:a16="http://schemas.microsoft.com/office/drawing/2014/main" id="{04B6B339-1EE2-334C-8EB9-E4FED268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2" name="Rectangle 421">
              <a:extLst>
                <a:ext uri="{FF2B5EF4-FFF2-40B4-BE49-F238E27FC236}">
                  <a16:creationId xmlns:a16="http://schemas.microsoft.com/office/drawing/2014/main" id="{E19FCF25-A17C-7347-A129-6C19B776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3" name="AutoShape 422">
              <a:extLst>
                <a:ext uri="{FF2B5EF4-FFF2-40B4-BE49-F238E27FC236}">
                  <a16:creationId xmlns:a16="http://schemas.microsoft.com/office/drawing/2014/main" id="{8328ED8E-6D57-A249-B7B8-3789F7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4" name="Line 423">
              <a:extLst>
                <a:ext uri="{FF2B5EF4-FFF2-40B4-BE49-F238E27FC236}">
                  <a16:creationId xmlns:a16="http://schemas.microsoft.com/office/drawing/2014/main" id="{DC85D9CA-4A96-6E47-A975-FC482D6D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5" name="Line 424">
              <a:extLst>
                <a:ext uri="{FF2B5EF4-FFF2-40B4-BE49-F238E27FC236}">
                  <a16:creationId xmlns:a16="http://schemas.microsoft.com/office/drawing/2014/main" id="{F2B083CC-FB62-4449-807C-405642632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6" name="Rectangle 425">
              <a:extLst>
                <a:ext uri="{FF2B5EF4-FFF2-40B4-BE49-F238E27FC236}">
                  <a16:creationId xmlns:a16="http://schemas.microsoft.com/office/drawing/2014/main" id="{F658AE6D-18AC-D948-B75A-28CAF609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7" name="Rectangle 426">
              <a:extLst>
                <a:ext uri="{FF2B5EF4-FFF2-40B4-BE49-F238E27FC236}">
                  <a16:creationId xmlns:a16="http://schemas.microsoft.com/office/drawing/2014/main" id="{2D931D33-5BA0-AA4A-B6FF-281B0C40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1" name="Group 427">
            <a:extLst>
              <a:ext uri="{FF2B5EF4-FFF2-40B4-BE49-F238E27FC236}">
                <a16:creationId xmlns:a16="http://schemas.microsoft.com/office/drawing/2014/main" id="{94F33213-A80B-5049-988A-CB255397274F}"/>
              </a:ext>
            </a:extLst>
          </p:cNvPr>
          <p:cNvGrpSpPr>
            <a:grpSpLocks/>
          </p:cNvGrpSpPr>
          <p:nvPr/>
        </p:nvGrpSpPr>
        <p:grpSpPr bwMode="auto">
          <a:xfrm>
            <a:off x="8410576" y="2932114"/>
            <a:ext cx="809625" cy="1049337"/>
            <a:chOff x="4296" y="2627"/>
            <a:chExt cx="510" cy="661"/>
          </a:xfrm>
        </p:grpSpPr>
        <p:sp>
          <p:nvSpPr>
            <p:cNvPr id="69735" name="Rectangle 428">
              <a:extLst>
                <a:ext uri="{FF2B5EF4-FFF2-40B4-BE49-F238E27FC236}">
                  <a16:creationId xmlns:a16="http://schemas.microsoft.com/office/drawing/2014/main" id="{97F44E29-C3D9-FA40-AAC2-CAF3299B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6" name="Text Box 429">
              <a:extLst>
                <a:ext uri="{FF2B5EF4-FFF2-40B4-BE49-F238E27FC236}">
                  <a16:creationId xmlns:a16="http://schemas.microsoft.com/office/drawing/2014/main" id="{126C89D1-7EA5-FF40-98E4-5394B38DA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7" name="Rectangle 430">
              <a:extLst>
                <a:ext uri="{FF2B5EF4-FFF2-40B4-BE49-F238E27FC236}">
                  <a16:creationId xmlns:a16="http://schemas.microsoft.com/office/drawing/2014/main" id="{87E682F6-C406-A64F-A62D-C1C13476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8" name="Line 431">
              <a:extLst>
                <a:ext uri="{FF2B5EF4-FFF2-40B4-BE49-F238E27FC236}">
                  <a16:creationId xmlns:a16="http://schemas.microsoft.com/office/drawing/2014/main" id="{C924EA89-B002-ED46-A111-5F93ED86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39" name="Line 432">
              <a:extLst>
                <a:ext uri="{FF2B5EF4-FFF2-40B4-BE49-F238E27FC236}">
                  <a16:creationId xmlns:a16="http://schemas.microsoft.com/office/drawing/2014/main" id="{8321A467-A43C-324B-9348-70A91344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0" name="Line 433">
              <a:extLst>
                <a:ext uri="{FF2B5EF4-FFF2-40B4-BE49-F238E27FC236}">
                  <a16:creationId xmlns:a16="http://schemas.microsoft.com/office/drawing/2014/main" id="{AD07568A-5ADE-AC4A-97F2-B97A2DDD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1" name="Line 434">
              <a:extLst>
                <a:ext uri="{FF2B5EF4-FFF2-40B4-BE49-F238E27FC236}">
                  <a16:creationId xmlns:a16="http://schemas.microsoft.com/office/drawing/2014/main" id="{49CA01AA-41AB-054E-9738-2AF00A5D8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2" name="Line 435">
              <a:extLst>
                <a:ext uri="{FF2B5EF4-FFF2-40B4-BE49-F238E27FC236}">
                  <a16:creationId xmlns:a16="http://schemas.microsoft.com/office/drawing/2014/main" id="{D71CB505-C3EE-3D43-BD27-A399664F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3" name="Line 436">
              <a:extLst>
                <a:ext uri="{FF2B5EF4-FFF2-40B4-BE49-F238E27FC236}">
                  <a16:creationId xmlns:a16="http://schemas.microsoft.com/office/drawing/2014/main" id="{CEFEFA8B-0E15-2046-8622-B17742D9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4" name="Line 437">
              <a:extLst>
                <a:ext uri="{FF2B5EF4-FFF2-40B4-BE49-F238E27FC236}">
                  <a16:creationId xmlns:a16="http://schemas.microsoft.com/office/drawing/2014/main" id="{254804AD-DAE3-1A45-84BD-39489028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5" name="Rectangle 438">
              <a:extLst>
                <a:ext uri="{FF2B5EF4-FFF2-40B4-BE49-F238E27FC236}">
                  <a16:creationId xmlns:a16="http://schemas.microsoft.com/office/drawing/2014/main" id="{18F7C418-AF15-9047-9AA2-F15CE989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6" name="Rectangle 439">
              <a:extLst>
                <a:ext uri="{FF2B5EF4-FFF2-40B4-BE49-F238E27FC236}">
                  <a16:creationId xmlns:a16="http://schemas.microsoft.com/office/drawing/2014/main" id="{D978EBE9-B069-4046-9B82-9781532A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7" name="Rectangle 440">
              <a:extLst>
                <a:ext uri="{FF2B5EF4-FFF2-40B4-BE49-F238E27FC236}">
                  <a16:creationId xmlns:a16="http://schemas.microsoft.com/office/drawing/2014/main" id="{B3A008C4-4CBD-564E-8331-76924E17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8" name="Rectangle 441">
              <a:extLst>
                <a:ext uri="{FF2B5EF4-FFF2-40B4-BE49-F238E27FC236}">
                  <a16:creationId xmlns:a16="http://schemas.microsoft.com/office/drawing/2014/main" id="{384ABD68-E215-9945-995F-BFE8BBDB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9" name="Rectangle 442">
              <a:extLst>
                <a:ext uri="{FF2B5EF4-FFF2-40B4-BE49-F238E27FC236}">
                  <a16:creationId xmlns:a16="http://schemas.microsoft.com/office/drawing/2014/main" id="{10B67386-1713-724A-8EB3-28F0A999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2" name="Group 443">
            <a:extLst>
              <a:ext uri="{FF2B5EF4-FFF2-40B4-BE49-F238E27FC236}">
                <a16:creationId xmlns:a16="http://schemas.microsoft.com/office/drawing/2014/main" id="{CC45B44C-81D9-F840-8DC7-0082EE1E0646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2070101"/>
            <a:ext cx="709612" cy="703263"/>
            <a:chOff x="4337" y="290"/>
            <a:chExt cx="447" cy="443"/>
          </a:xfrm>
        </p:grpSpPr>
        <p:graphicFrame>
          <p:nvGraphicFramePr>
            <p:cNvPr id="69731" name="Object 444">
              <a:extLst>
                <a:ext uri="{FF2B5EF4-FFF2-40B4-BE49-F238E27FC236}">
                  <a16:creationId xmlns:a16="http://schemas.microsoft.com/office/drawing/2014/main" id="{432B84B5-5246-D64D-A95A-02AFE0654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09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69731" name="Object 444">
                          <a:extLst>
                            <a:ext uri="{FF2B5EF4-FFF2-40B4-BE49-F238E27FC236}">
                              <a16:creationId xmlns:a16="http://schemas.microsoft.com/office/drawing/2014/main" id="{432B84B5-5246-D64D-A95A-02AFE0654D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32" name="Group 445">
              <a:extLst>
                <a:ext uri="{FF2B5EF4-FFF2-40B4-BE49-F238E27FC236}">
                  <a16:creationId xmlns:a16="http://schemas.microsoft.com/office/drawing/2014/main" id="{1AD1EDEA-31D7-604D-AD6F-6C99A635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33" name="Rectangle 446">
                <a:extLst>
                  <a:ext uri="{FF2B5EF4-FFF2-40B4-BE49-F238E27FC236}">
                    <a16:creationId xmlns:a16="http://schemas.microsoft.com/office/drawing/2014/main" id="{D1CF592A-DAAC-5446-8CBF-0796CFAE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4" name="Text Box 447">
                <a:extLst>
                  <a:ext uri="{FF2B5EF4-FFF2-40B4-BE49-F238E27FC236}">
                    <a16:creationId xmlns:a16="http://schemas.microsoft.com/office/drawing/2014/main" id="{FEE45EB5-170A-4547-9A5E-FD6579A8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3" name="Group 448">
            <a:extLst>
              <a:ext uri="{FF2B5EF4-FFF2-40B4-BE49-F238E27FC236}">
                <a16:creationId xmlns:a16="http://schemas.microsoft.com/office/drawing/2014/main" id="{80E5252C-3680-2243-9BE5-B50F3DDFC896}"/>
              </a:ext>
            </a:extLst>
          </p:cNvPr>
          <p:cNvGrpSpPr>
            <a:grpSpLocks/>
          </p:cNvGrpSpPr>
          <p:nvPr/>
        </p:nvGrpSpPr>
        <p:grpSpPr bwMode="auto">
          <a:xfrm>
            <a:off x="9351963" y="3079751"/>
            <a:ext cx="709612" cy="703263"/>
            <a:chOff x="4337" y="290"/>
            <a:chExt cx="447" cy="443"/>
          </a:xfrm>
        </p:grpSpPr>
        <p:graphicFrame>
          <p:nvGraphicFramePr>
            <p:cNvPr id="69727" name="Object 449">
              <a:extLst>
                <a:ext uri="{FF2B5EF4-FFF2-40B4-BE49-F238E27FC236}">
                  <a16:creationId xmlns:a16="http://schemas.microsoft.com/office/drawing/2014/main" id="{DB9FE930-3D6A-404B-A3A3-CFE61FA58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0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9727" name="Object 449">
                          <a:extLst>
                            <a:ext uri="{FF2B5EF4-FFF2-40B4-BE49-F238E27FC236}">
                              <a16:creationId xmlns:a16="http://schemas.microsoft.com/office/drawing/2014/main" id="{DB9FE930-3D6A-404B-A3A3-CFE61FA58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8" name="Group 450">
              <a:extLst>
                <a:ext uri="{FF2B5EF4-FFF2-40B4-BE49-F238E27FC236}">
                  <a16:creationId xmlns:a16="http://schemas.microsoft.com/office/drawing/2014/main" id="{DCFB4E2B-6D86-9041-A7DA-4D5067385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9" name="Rectangle 451">
                <a:extLst>
                  <a:ext uri="{FF2B5EF4-FFF2-40B4-BE49-F238E27FC236}">
                    <a16:creationId xmlns:a16="http://schemas.microsoft.com/office/drawing/2014/main" id="{DD1B8530-0F2D-1C4E-9C3E-20B3B427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0" name="Text Box 452">
                <a:extLst>
                  <a:ext uri="{FF2B5EF4-FFF2-40B4-BE49-F238E27FC236}">
                    <a16:creationId xmlns:a16="http://schemas.microsoft.com/office/drawing/2014/main" id="{0E502216-AABF-DD42-9D1A-9B48AC5AD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4" name="Group 453">
            <a:extLst>
              <a:ext uri="{FF2B5EF4-FFF2-40B4-BE49-F238E27FC236}">
                <a16:creationId xmlns:a16="http://schemas.microsoft.com/office/drawing/2014/main" id="{2C70264C-800E-6546-B2E4-70C498200965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4127501"/>
            <a:ext cx="709612" cy="703263"/>
            <a:chOff x="4337" y="290"/>
            <a:chExt cx="447" cy="443"/>
          </a:xfrm>
        </p:grpSpPr>
        <p:graphicFrame>
          <p:nvGraphicFramePr>
            <p:cNvPr id="69723" name="Object 454">
              <a:extLst>
                <a:ext uri="{FF2B5EF4-FFF2-40B4-BE49-F238E27FC236}">
                  <a16:creationId xmlns:a16="http://schemas.microsoft.com/office/drawing/2014/main" id="{AD27AA8D-7F2C-C742-9FAE-08D9020F18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1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69723" name="Object 454">
                          <a:extLst>
                            <a:ext uri="{FF2B5EF4-FFF2-40B4-BE49-F238E27FC236}">
                              <a16:creationId xmlns:a16="http://schemas.microsoft.com/office/drawing/2014/main" id="{AD27AA8D-7F2C-C742-9FAE-08D9020F18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4" name="Group 455">
              <a:extLst>
                <a:ext uri="{FF2B5EF4-FFF2-40B4-BE49-F238E27FC236}">
                  <a16:creationId xmlns:a16="http://schemas.microsoft.com/office/drawing/2014/main" id="{809B31BB-FCC5-A246-9E12-6257CFDB3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5" name="Rectangle 456">
                <a:extLst>
                  <a:ext uri="{FF2B5EF4-FFF2-40B4-BE49-F238E27FC236}">
                    <a16:creationId xmlns:a16="http://schemas.microsoft.com/office/drawing/2014/main" id="{158368E9-ACB9-B84A-8033-D82E51DE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6" name="Text Box 457">
                <a:extLst>
                  <a:ext uri="{FF2B5EF4-FFF2-40B4-BE49-F238E27FC236}">
                    <a16:creationId xmlns:a16="http://schemas.microsoft.com/office/drawing/2014/main" id="{4668114F-BEA9-8B41-A4BC-AB636E87C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5" name="Group 458">
            <a:extLst>
              <a:ext uri="{FF2B5EF4-FFF2-40B4-BE49-F238E27FC236}">
                <a16:creationId xmlns:a16="http://schemas.microsoft.com/office/drawing/2014/main" id="{42BD7864-AA16-A34F-A42A-61F670DDF238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3889376"/>
            <a:ext cx="809625" cy="1501775"/>
            <a:chOff x="3492" y="2522"/>
            <a:chExt cx="510" cy="946"/>
          </a:xfrm>
        </p:grpSpPr>
        <p:grpSp>
          <p:nvGrpSpPr>
            <p:cNvPr id="69698" name="Group 459">
              <a:extLst>
                <a:ext uri="{FF2B5EF4-FFF2-40B4-BE49-F238E27FC236}">
                  <a16:creationId xmlns:a16="http://schemas.microsoft.com/office/drawing/2014/main" id="{C2062FC9-C664-0849-9C71-5C63E1385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715" name="AutoShape 460">
                <a:extLst>
                  <a:ext uri="{FF2B5EF4-FFF2-40B4-BE49-F238E27FC236}">
                    <a16:creationId xmlns:a16="http://schemas.microsoft.com/office/drawing/2014/main" id="{E6B58DB3-082B-8647-A255-9764FC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6" name="Rectangle 461">
                <a:extLst>
                  <a:ext uri="{FF2B5EF4-FFF2-40B4-BE49-F238E27FC236}">
                    <a16:creationId xmlns:a16="http://schemas.microsoft.com/office/drawing/2014/main" id="{86E6B688-D93A-BD48-8910-CBC4DC60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7" name="Rectangle 462">
                <a:extLst>
                  <a:ext uri="{FF2B5EF4-FFF2-40B4-BE49-F238E27FC236}">
                    <a16:creationId xmlns:a16="http://schemas.microsoft.com/office/drawing/2014/main" id="{25B05C84-D143-CC48-9B8B-1FD4B79C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8" name="AutoShape 463">
                <a:extLst>
                  <a:ext uri="{FF2B5EF4-FFF2-40B4-BE49-F238E27FC236}">
                    <a16:creationId xmlns:a16="http://schemas.microsoft.com/office/drawing/2014/main" id="{C7C39F37-3AF3-804E-B33C-A44595C6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9" name="Line 464">
                <a:extLst>
                  <a:ext uri="{FF2B5EF4-FFF2-40B4-BE49-F238E27FC236}">
                    <a16:creationId xmlns:a16="http://schemas.microsoft.com/office/drawing/2014/main" id="{E9DC2168-A0E7-094C-8E10-EC80DC82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0" name="Line 465">
                <a:extLst>
                  <a:ext uri="{FF2B5EF4-FFF2-40B4-BE49-F238E27FC236}">
                    <a16:creationId xmlns:a16="http://schemas.microsoft.com/office/drawing/2014/main" id="{0B171808-88C2-444E-852A-076A620D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1" name="Rectangle 466">
                <a:extLst>
                  <a:ext uri="{FF2B5EF4-FFF2-40B4-BE49-F238E27FC236}">
                    <a16:creationId xmlns:a16="http://schemas.microsoft.com/office/drawing/2014/main" id="{51A6653F-54B2-8942-8089-B2C919A9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2" name="Rectangle 467">
                <a:extLst>
                  <a:ext uri="{FF2B5EF4-FFF2-40B4-BE49-F238E27FC236}">
                    <a16:creationId xmlns:a16="http://schemas.microsoft.com/office/drawing/2014/main" id="{DD36FC2F-5AC6-C74A-9D5F-69EA64D9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99" name="Group 468">
              <a:extLst>
                <a:ext uri="{FF2B5EF4-FFF2-40B4-BE49-F238E27FC236}">
                  <a16:creationId xmlns:a16="http://schemas.microsoft.com/office/drawing/2014/main" id="{35D9BF46-20A6-4247-AF48-6BFCDE47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700" name="Rectangle 469">
                <a:extLst>
                  <a:ext uri="{FF2B5EF4-FFF2-40B4-BE49-F238E27FC236}">
                    <a16:creationId xmlns:a16="http://schemas.microsoft.com/office/drawing/2014/main" id="{18E01D10-5010-224D-B634-B220452B0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1" name="Text Box 470">
                <a:extLst>
                  <a:ext uri="{FF2B5EF4-FFF2-40B4-BE49-F238E27FC236}">
                    <a16:creationId xmlns:a16="http://schemas.microsoft.com/office/drawing/2014/main" id="{5B467C1E-59F6-204A-848E-3B213D6A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2" name="Rectangle 471">
                <a:extLst>
                  <a:ext uri="{FF2B5EF4-FFF2-40B4-BE49-F238E27FC236}">
                    <a16:creationId xmlns:a16="http://schemas.microsoft.com/office/drawing/2014/main" id="{1C6BAB07-FFA2-0544-B3FA-E75ADD66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3" name="Line 472">
                <a:extLst>
                  <a:ext uri="{FF2B5EF4-FFF2-40B4-BE49-F238E27FC236}">
                    <a16:creationId xmlns:a16="http://schemas.microsoft.com/office/drawing/2014/main" id="{B7E65612-2DD1-3145-9332-130DA08A1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4" name="Line 473">
                <a:extLst>
                  <a:ext uri="{FF2B5EF4-FFF2-40B4-BE49-F238E27FC236}">
                    <a16:creationId xmlns:a16="http://schemas.microsoft.com/office/drawing/2014/main" id="{E7D436CE-DAE0-0840-9768-6DC98EB8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5" name="Line 474">
                <a:extLst>
                  <a:ext uri="{FF2B5EF4-FFF2-40B4-BE49-F238E27FC236}">
                    <a16:creationId xmlns:a16="http://schemas.microsoft.com/office/drawing/2014/main" id="{E8377571-40F7-F44C-AF7F-8CF2260D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6" name="Line 475">
                <a:extLst>
                  <a:ext uri="{FF2B5EF4-FFF2-40B4-BE49-F238E27FC236}">
                    <a16:creationId xmlns:a16="http://schemas.microsoft.com/office/drawing/2014/main" id="{2B50B22D-7522-0B4F-AE60-F487CFD9E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7" name="Line 476">
                <a:extLst>
                  <a:ext uri="{FF2B5EF4-FFF2-40B4-BE49-F238E27FC236}">
                    <a16:creationId xmlns:a16="http://schemas.microsoft.com/office/drawing/2014/main" id="{A136E903-7644-FD4D-8393-E4D31D551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8" name="Line 477">
                <a:extLst>
                  <a:ext uri="{FF2B5EF4-FFF2-40B4-BE49-F238E27FC236}">
                    <a16:creationId xmlns:a16="http://schemas.microsoft.com/office/drawing/2014/main" id="{70EF0E9B-EDC9-A245-83CA-74E83470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9" name="Line 478">
                <a:extLst>
                  <a:ext uri="{FF2B5EF4-FFF2-40B4-BE49-F238E27FC236}">
                    <a16:creationId xmlns:a16="http://schemas.microsoft.com/office/drawing/2014/main" id="{9C319E13-42AF-7743-A6DB-664C72D6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10" name="Rectangle 479">
                <a:extLst>
                  <a:ext uri="{FF2B5EF4-FFF2-40B4-BE49-F238E27FC236}">
                    <a16:creationId xmlns:a16="http://schemas.microsoft.com/office/drawing/2014/main" id="{7E35CAD1-0691-3E49-8EC5-0C53C27B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1" name="Rectangle 480">
                <a:extLst>
                  <a:ext uri="{FF2B5EF4-FFF2-40B4-BE49-F238E27FC236}">
                    <a16:creationId xmlns:a16="http://schemas.microsoft.com/office/drawing/2014/main" id="{8EE0421E-35AB-4948-9383-C6E1A76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2" name="Rectangle 481">
                <a:extLst>
                  <a:ext uri="{FF2B5EF4-FFF2-40B4-BE49-F238E27FC236}">
                    <a16:creationId xmlns:a16="http://schemas.microsoft.com/office/drawing/2014/main" id="{D5F9209B-C81B-4342-AB92-EDF0EE81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3" name="Rectangle 482">
                <a:extLst>
                  <a:ext uri="{FF2B5EF4-FFF2-40B4-BE49-F238E27FC236}">
                    <a16:creationId xmlns:a16="http://schemas.microsoft.com/office/drawing/2014/main" id="{F666F4E7-9AE0-7044-9152-D28C4CD8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4" name="Rectangle 483">
                <a:extLst>
                  <a:ext uri="{FF2B5EF4-FFF2-40B4-BE49-F238E27FC236}">
                    <a16:creationId xmlns:a16="http://schemas.microsoft.com/office/drawing/2014/main" id="{4B90F3FD-6C1D-D94B-8621-F69DA7AC2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6" name="Group 484">
            <a:extLst>
              <a:ext uri="{FF2B5EF4-FFF2-40B4-BE49-F238E27FC236}">
                <a16:creationId xmlns:a16="http://schemas.microsoft.com/office/drawing/2014/main" id="{1AF4D734-D675-064E-B0EF-A26D01865BD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4994276"/>
            <a:ext cx="709612" cy="703263"/>
            <a:chOff x="4337" y="290"/>
            <a:chExt cx="447" cy="443"/>
          </a:xfrm>
        </p:grpSpPr>
        <p:graphicFrame>
          <p:nvGraphicFramePr>
            <p:cNvPr id="69694" name="Object 485">
              <a:extLst>
                <a:ext uri="{FF2B5EF4-FFF2-40B4-BE49-F238E27FC236}">
                  <a16:creationId xmlns:a16="http://schemas.microsoft.com/office/drawing/2014/main" id="{31EF4D30-C95D-E04D-8910-4514F77E54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2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69694" name="Object 485">
                          <a:extLst>
                            <a:ext uri="{FF2B5EF4-FFF2-40B4-BE49-F238E27FC236}">
                              <a16:creationId xmlns:a16="http://schemas.microsoft.com/office/drawing/2014/main" id="{31EF4D30-C95D-E04D-8910-4514F77E5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5" name="Group 486">
              <a:extLst>
                <a:ext uri="{FF2B5EF4-FFF2-40B4-BE49-F238E27FC236}">
                  <a16:creationId xmlns:a16="http://schemas.microsoft.com/office/drawing/2014/main" id="{56968C22-7319-7248-A19F-0733BF0A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6" name="Rectangle 487">
                <a:extLst>
                  <a:ext uri="{FF2B5EF4-FFF2-40B4-BE49-F238E27FC236}">
                    <a16:creationId xmlns:a16="http://schemas.microsoft.com/office/drawing/2014/main" id="{98296103-5130-0840-8126-AC253D673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7" name="Text Box 488">
                <a:extLst>
                  <a:ext uri="{FF2B5EF4-FFF2-40B4-BE49-F238E27FC236}">
                    <a16:creationId xmlns:a16="http://schemas.microsoft.com/office/drawing/2014/main" id="{A5EB63CC-9723-9940-B95A-2951138B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7" name="Group 489">
            <a:extLst>
              <a:ext uri="{FF2B5EF4-FFF2-40B4-BE49-F238E27FC236}">
                <a16:creationId xmlns:a16="http://schemas.microsoft.com/office/drawing/2014/main" id="{490DD96A-9DE7-604C-9DB8-BFFA34C7A909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5499101"/>
            <a:ext cx="709612" cy="703263"/>
            <a:chOff x="4337" y="290"/>
            <a:chExt cx="447" cy="443"/>
          </a:xfrm>
        </p:grpSpPr>
        <p:graphicFrame>
          <p:nvGraphicFramePr>
            <p:cNvPr id="69690" name="Object 490">
              <a:extLst>
                <a:ext uri="{FF2B5EF4-FFF2-40B4-BE49-F238E27FC236}">
                  <a16:creationId xmlns:a16="http://schemas.microsoft.com/office/drawing/2014/main" id="{3A26D61A-6E89-F644-BEBB-9ED2DB8287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3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69690" name="Object 490">
                          <a:extLst>
                            <a:ext uri="{FF2B5EF4-FFF2-40B4-BE49-F238E27FC236}">
                              <a16:creationId xmlns:a16="http://schemas.microsoft.com/office/drawing/2014/main" id="{3A26D61A-6E89-F644-BEBB-9ED2DB8287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1" name="Group 491">
              <a:extLst>
                <a:ext uri="{FF2B5EF4-FFF2-40B4-BE49-F238E27FC236}">
                  <a16:creationId xmlns:a16="http://schemas.microsoft.com/office/drawing/2014/main" id="{4FFCB95D-3F09-3641-AB6C-1359FC7DD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2" name="Rectangle 492">
                <a:extLst>
                  <a:ext uri="{FF2B5EF4-FFF2-40B4-BE49-F238E27FC236}">
                    <a16:creationId xmlns:a16="http://schemas.microsoft.com/office/drawing/2014/main" id="{A28F6D10-B48E-3547-A5E1-CD76BFC6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3" name="Text Box 493">
                <a:extLst>
                  <a:ext uri="{FF2B5EF4-FFF2-40B4-BE49-F238E27FC236}">
                    <a16:creationId xmlns:a16="http://schemas.microsoft.com/office/drawing/2014/main" id="{B12CE004-27D4-A64C-B298-923C44A0A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8" name="Group 494">
            <a:extLst>
              <a:ext uri="{FF2B5EF4-FFF2-40B4-BE49-F238E27FC236}">
                <a16:creationId xmlns:a16="http://schemas.microsoft.com/office/drawing/2014/main" id="{8FE954C5-2EF7-7846-A754-5CA11DC58B22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1631951"/>
            <a:ext cx="809625" cy="1501775"/>
            <a:chOff x="3492" y="2522"/>
            <a:chExt cx="510" cy="946"/>
          </a:xfrm>
        </p:grpSpPr>
        <p:grpSp>
          <p:nvGrpSpPr>
            <p:cNvPr id="69665" name="Group 495">
              <a:extLst>
                <a:ext uri="{FF2B5EF4-FFF2-40B4-BE49-F238E27FC236}">
                  <a16:creationId xmlns:a16="http://schemas.microsoft.com/office/drawing/2014/main" id="{BDCDC6A1-0615-C640-9F42-C4B07A51D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682" name="AutoShape 496">
                <a:extLst>
                  <a:ext uri="{FF2B5EF4-FFF2-40B4-BE49-F238E27FC236}">
                    <a16:creationId xmlns:a16="http://schemas.microsoft.com/office/drawing/2014/main" id="{36A6C7D9-D78B-2048-A3A8-99C5B45B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3" name="Rectangle 497">
                <a:extLst>
                  <a:ext uri="{FF2B5EF4-FFF2-40B4-BE49-F238E27FC236}">
                    <a16:creationId xmlns:a16="http://schemas.microsoft.com/office/drawing/2014/main" id="{26C52715-BE0F-3C41-A37E-C1F598C4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4" name="Rectangle 498">
                <a:extLst>
                  <a:ext uri="{FF2B5EF4-FFF2-40B4-BE49-F238E27FC236}">
                    <a16:creationId xmlns:a16="http://schemas.microsoft.com/office/drawing/2014/main" id="{89E78B89-2558-EE4C-9C5D-AF21D4F9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5" name="AutoShape 499">
                <a:extLst>
                  <a:ext uri="{FF2B5EF4-FFF2-40B4-BE49-F238E27FC236}">
                    <a16:creationId xmlns:a16="http://schemas.microsoft.com/office/drawing/2014/main" id="{83171543-C092-124F-8600-B54EB34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6" name="Line 500">
                <a:extLst>
                  <a:ext uri="{FF2B5EF4-FFF2-40B4-BE49-F238E27FC236}">
                    <a16:creationId xmlns:a16="http://schemas.microsoft.com/office/drawing/2014/main" id="{677236F6-EFA7-3742-ABC1-837E1F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7" name="Line 501">
                <a:extLst>
                  <a:ext uri="{FF2B5EF4-FFF2-40B4-BE49-F238E27FC236}">
                    <a16:creationId xmlns:a16="http://schemas.microsoft.com/office/drawing/2014/main" id="{BCB8FF4C-C8C8-7746-8BDA-E5DBBCE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8" name="Rectangle 502">
                <a:extLst>
                  <a:ext uri="{FF2B5EF4-FFF2-40B4-BE49-F238E27FC236}">
                    <a16:creationId xmlns:a16="http://schemas.microsoft.com/office/drawing/2014/main" id="{4741E53C-7EB9-9A4D-B75C-BACC956F8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9" name="Rectangle 503">
                <a:extLst>
                  <a:ext uri="{FF2B5EF4-FFF2-40B4-BE49-F238E27FC236}">
                    <a16:creationId xmlns:a16="http://schemas.microsoft.com/office/drawing/2014/main" id="{146DEB90-2FB7-5049-A042-CC853F4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66" name="Group 504">
              <a:extLst>
                <a:ext uri="{FF2B5EF4-FFF2-40B4-BE49-F238E27FC236}">
                  <a16:creationId xmlns:a16="http://schemas.microsoft.com/office/drawing/2014/main" id="{74B9B467-3AC2-124C-8A4B-7B176F452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667" name="Rectangle 505">
                <a:extLst>
                  <a:ext uri="{FF2B5EF4-FFF2-40B4-BE49-F238E27FC236}">
                    <a16:creationId xmlns:a16="http://schemas.microsoft.com/office/drawing/2014/main" id="{99AAF018-0BFA-C74E-B037-8A58EA701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8" name="Text Box 506">
                <a:extLst>
                  <a:ext uri="{FF2B5EF4-FFF2-40B4-BE49-F238E27FC236}">
                    <a16:creationId xmlns:a16="http://schemas.microsoft.com/office/drawing/2014/main" id="{4A01D982-2E98-BF49-AA4F-DDD897345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server</a:t>
                </a:r>
                <a:endParaRPr lang="en-US" altLang="en-US" sz="2400" dirty="0">
                  <a:latin typeface="Helvetica" pitchFamily="2" charset="0"/>
                </a:endParaRPr>
              </a:p>
            </p:txBody>
          </p:sp>
          <p:sp>
            <p:nvSpPr>
              <p:cNvPr id="69669" name="Rectangle 507">
                <a:extLst>
                  <a:ext uri="{FF2B5EF4-FFF2-40B4-BE49-F238E27FC236}">
                    <a16:creationId xmlns:a16="http://schemas.microsoft.com/office/drawing/2014/main" id="{B85A434A-09E4-114F-98EF-3D986C6C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0" name="Line 508">
                <a:extLst>
                  <a:ext uri="{FF2B5EF4-FFF2-40B4-BE49-F238E27FC236}">
                    <a16:creationId xmlns:a16="http://schemas.microsoft.com/office/drawing/2014/main" id="{5E04DAA3-E15B-5E48-8563-7E98D5EF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1" name="Line 509">
                <a:extLst>
                  <a:ext uri="{FF2B5EF4-FFF2-40B4-BE49-F238E27FC236}">
                    <a16:creationId xmlns:a16="http://schemas.microsoft.com/office/drawing/2014/main" id="{29848CA2-2049-A845-A8A8-6990F4C1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2" name="Line 510">
                <a:extLst>
                  <a:ext uri="{FF2B5EF4-FFF2-40B4-BE49-F238E27FC236}">
                    <a16:creationId xmlns:a16="http://schemas.microsoft.com/office/drawing/2014/main" id="{D6AA2D00-ED0F-B34E-914E-C0ABBEFB1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3" name="Line 511">
                <a:extLst>
                  <a:ext uri="{FF2B5EF4-FFF2-40B4-BE49-F238E27FC236}">
                    <a16:creationId xmlns:a16="http://schemas.microsoft.com/office/drawing/2014/main" id="{FB5FECF9-F8D4-FA4C-9EE2-0C559B50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4" name="Line 512">
                <a:extLst>
                  <a:ext uri="{FF2B5EF4-FFF2-40B4-BE49-F238E27FC236}">
                    <a16:creationId xmlns:a16="http://schemas.microsoft.com/office/drawing/2014/main" id="{7ADEE91B-086D-BB42-B344-D8271060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5" name="Line 513">
                <a:extLst>
                  <a:ext uri="{FF2B5EF4-FFF2-40B4-BE49-F238E27FC236}">
                    <a16:creationId xmlns:a16="http://schemas.microsoft.com/office/drawing/2014/main" id="{493632C3-CDAB-1B41-BF35-A5B36406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6" name="Line 514">
                <a:extLst>
                  <a:ext uri="{FF2B5EF4-FFF2-40B4-BE49-F238E27FC236}">
                    <a16:creationId xmlns:a16="http://schemas.microsoft.com/office/drawing/2014/main" id="{D24410CB-EE57-E040-B3F3-16BA095D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7" name="Rectangle 515">
                <a:extLst>
                  <a:ext uri="{FF2B5EF4-FFF2-40B4-BE49-F238E27FC236}">
                    <a16:creationId xmlns:a16="http://schemas.microsoft.com/office/drawing/2014/main" id="{1CB14296-B9C0-9244-93B0-D655ED91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8" name="Rectangle 516">
                <a:extLst>
                  <a:ext uri="{FF2B5EF4-FFF2-40B4-BE49-F238E27FC236}">
                    <a16:creationId xmlns:a16="http://schemas.microsoft.com/office/drawing/2014/main" id="{60F2BD7B-8C7B-7F43-B29C-BE79BE84D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9" name="Rectangle 517">
                <a:extLst>
                  <a:ext uri="{FF2B5EF4-FFF2-40B4-BE49-F238E27FC236}">
                    <a16:creationId xmlns:a16="http://schemas.microsoft.com/office/drawing/2014/main" id="{654DB6A2-7027-244E-B9A6-E828C653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0" name="Rectangle 518">
                <a:extLst>
                  <a:ext uri="{FF2B5EF4-FFF2-40B4-BE49-F238E27FC236}">
                    <a16:creationId xmlns:a16="http://schemas.microsoft.com/office/drawing/2014/main" id="{48D0F6F4-2554-AF48-B881-78311B5A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1" name="Rectangle 519">
                <a:extLst>
                  <a:ext uri="{FF2B5EF4-FFF2-40B4-BE49-F238E27FC236}">
                    <a16:creationId xmlns:a16="http://schemas.microsoft.com/office/drawing/2014/main" id="{EE2481D9-26A7-8F4D-AE79-BDB48432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9" name="Group 520">
            <a:extLst>
              <a:ext uri="{FF2B5EF4-FFF2-40B4-BE49-F238E27FC236}">
                <a16:creationId xmlns:a16="http://schemas.microsoft.com/office/drawing/2014/main" id="{16D549F8-C671-3F40-8294-065B9EB86BB1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374776"/>
            <a:ext cx="709612" cy="703263"/>
            <a:chOff x="4337" y="290"/>
            <a:chExt cx="447" cy="443"/>
          </a:xfrm>
        </p:grpSpPr>
        <p:graphicFrame>
          <p:nvGraphicFramePr>
            <p:cNvPr id="69661" name="Object 521">
              <a:extLst>
                <a:ext uri="{FF2B5EF4-FFF2-40B4-BE49-F238E27FC236}">
                  <a16:creationId xmlns:a16="http://schemas.microsoft.com/office/drawing/2014/main" id="{689490D7-65C0-0F44-9C88-FBD4DD41E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4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69661" name="Object 521">
                          <a:extLst>
                            <a:ext uri="{FF2B5EF4-FFF2-40B4-BE49-F238E27FC236}">
                              <a16:creationId xmlns:a16="http://schemas.microsoft.com/office/drawing/2014/main" id="{689490D7-65C0-0F44-9C88-FBD4DD41EF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62" name="Group 522">
              <a:extLst>
                <a:ext uri="{FF2B5EF4-FFF2-40B4-BE49-F238E27FC236}">
                  <a16:creationId xmlns:a16="http://schemas.microsoft.com/office/drawing/2014/main" id="{C0188B99-B541-3848-A8CA-B495B21EC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63" name="Rectangle 523">
                <a:extLst>
                  <a:ext uri="{FF2B5EF4-FFF2-40B4-BE49-F238E27FC236}">
                    <a16:creationId xmlns:a16="http://schemas.microsoft.com/office/drawing/2014/main" id="{1E407A42-C152-884F-B1E9-117AA67B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4" name="Text Box 524">
                <a:extLst>
                  <a:ext uri="{FF2B5EF4-FFF2-40B4-BE49-F238E27FC236}">
                    <a16:creationId xmlns:a16="http://schemas.microsoft.com/office/drawing/2014/main" id="{8FF188AE-69B5-944A-AB6C-E4BB746D4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9650" name="Line 525">
            <a:extLst>
              <a:ext uri="{FF2B5EF4-FFF2-40B4-BE49-F238E27FC236}">
                <a16:creationId xmlns:a16="http://schemas.microsoft.com/office/drawing/2014/main" id="{C9A7258E-DA3B-7145-9AB9-AAF62BFF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6766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9651" name="Line 526">
            <a:extLst>
              <a:ext uri="{FF2B5EF4-FFF2-40B4-BE49-F238E27FC236}">
                <a16:creationId xmlns:a16="http://schemas.microsoft.com/office/drawing/2014/main" id="{53C5B6B2-AF3C-5A4F-B2EF-3EC8A5BC1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5" y="31527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52" name="Group 527">
            <a:extLst>
              <a:ext uri="{FF2B5EF4-FFF2-40B4-BE49-F238E27FC236}">
                <a16:creationId xmlns:a16="http://schemas.microsoft.com/office/drawing/2014/main" id="{33E25ACD-A580-7B48-B01C-42C69C2F9A80}"/>
              </a:ext>
            </a:extLst>
          </p:cNvPr>
          <p:cNvGrpSpPr>
            <a:grpSpLocks/>
          </p:cNvGrpSpPr>
          <p:nvPr/>
        </p:nvGrpSpPr>
        <p:grpSpPr bwMode="auto">
          <a:xfrm>
            <a:off x="7342191" y="3970343"/>
            <a:ext cx="1041401" cy="461963"/>
            <a:chOff x="3743" y="2537"/>
            <a:chExt cx="656" cy="291"/>
          </a:xfrm>
        </p:grpSpPr>
        <p:sp>
          <p:nvSpPr>
            <p:cNvPr id="69659" name="Rectangle 528">
              <a:extLst>
                <a:ext uri="{FF2B5EF4-FFF2-40B4-BE49-F238E27FC236}">
                  <a16:creationId xmlns:a16="http://schemas.microsoft.com/office/drawing/2014/main" id="{0797E54D-331A-B541-983B-918D148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60" name="Text Box 529">
              <a:extLst>
                <a:ext uri="{FF2B5EF4-FFF2-40B4-BE49-F238E27FC236}">
                  <a16:creationId xmlns:a16="http://schemas.microsoft.com/office/drawing/2014/main" id="{80AD9612-69CA-CF4F-ABCC-063335F5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3" name="Group 530">
            <a:extLst>
              <a:ext uri="{FF2B5EF4-FFF2-40B4-BE49-F238E27FC236}">
                <a16:creationId xmlns:a16="http://schemas.microsoft.com/office/drawing/2014/main" id="{8C0B648C-54CB-1E49-84B7-130C01F59DE6}"/>
              </a:ext>
            </a:extLst>
          </p:cNvPr>
          <p:cNvGrpSpPr>
            <a:grpSpLocks/>
          </p:cNvGrpSpPr>
          <p:nvPr/>
        </p:nvGrpSpPr>
        <p:grpSpPr bwMode="auto">
          <a:xfrm>
            <a:off x="7304091" y="2713043"/>
            <a:ext cx="1041401" cy="461963"/>
            <a:chOff x="3743" y="2537"/>
            <a:chExt cx="656" cy="291"/>
          </a:xfrm>
        </p:grpSpPr>
        <p:sp>
          <p:nvSpPr>
            <p:cNvPr id="69657" name="Rectangle 531">
              <a:extLst>
                <a:ext uri="{FF2B5EF4-FFF2-40B4-BE49-F238E27FC236}">
                  <a16:creationId xmlns:a16="http://schemas.microsoft.com/office/drawing/2014/main" id="{7F00D627-76AD-D94F-80C9-69D9CC38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8" name="Text Box 532">
              <a:extLst>
                <a:ext uri="{FF2B5EF4-FFF2-40B4-BE49-F238E27FC236}">
                  <a16:creationId xmlns:a16="http://schemas.microsoft.com/office/drawing/2014/main" id="{BC965D49-DE10-6C42-B630-09D52A4D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4" name="Group 533">
            <a:extLst>
              <a:ext uri="{FF2B5EF4-FFF2-40B4-BE49-F238E27FC236}">
                <a16:creationId xmlns:a16="http://schemas.microsoft.com/office/drawing/2014/main" id="{C8A6E15A-9E14-6F49-A708-17B43D2FB74A}"/>
              </a:ext>
            </a:extLst>
          </p:cNvPr>
          <p:cNvGrpSpPr>
            <a:grpSpLocks/>
          </p:cNvGrpSpPr>
          <p:nvPr/>
        </p:nvGrpSpPr>
        <p:grpSpPr bwMode="auto">
          <a:xfrm>
            <a:off x="5980116" y="3427418"/>
            <a:ext cx="1041401" cy="461963"/>
            <a:chOff x="3743" y="2537"/>
            <a:chExt cx="656" cy="291"/>
          </a:xfrm>
        </p:grpSpPr>
        <p:sp>
          <p:nvSpPr>
            <p:cNvPr id="69655" name="Rectangle 534">
              <a:extLst>
                <a:ext uri="{FF2B5EF4-FFF2-40B4-BE49-F238E27FC236}">
                  <a16:creationId xmlns:a16="http://schemas.microsoft.com/office/drawing/2014/main" id="{2F6CF123-B4AD-2541-8DE1-F4FFCA7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6" name="Text Box 535">
              <a:extLst>
                <a:ext uri="{FF2B5EF4-FFF2-40B4-BE49-F238E27FC236}">
                  <a16:creationId xmlns:a16="http://schemas.microsoft.com/office/drawing/2014/main" id="{05B890C7-52D0-914B-86E6-7FD0B332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05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F42FA88A-373C-D345-90A3-71B40A2B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9F1E96A-6F8C-D94E-8387-2D059C79038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945737-D04A-3743-89D5-305D000F1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26" y="1600199"/>
            <a:ext cx="5457805" cy="51212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ZapfDingbats" pitchFamily="82" charset="2"/>
              <a:buAutoNum type="arabicPeriod" startAt="2"/>
              <a:defRPr/>
            </a:pPr>
            <a:r>
              <a:rPr lang="en-US" altLang="en-US" dirty="0">
                <a:solidFill>
                  <a:srgbClr val="C00000"/>
                </a:solidFill>
              </a:rPr>
              <a:t>Mail Servers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Mailbox contains incoming messages for user</a:t>
            </a:r>
          </a:p>
          <a:p>
            <a:pPr>
              <a:defRPr/>
            </a:pP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essage queue of outgoing (to be sent) mail messages</a:t>
            </a:r>
          </a:p>
          <a:p>
            <a:pPr>
              <a:defRPr/>
            </a:pPr>
            <a:r>
              <a:rPr lang="en-US" altLang="en-US" sz="2400" dirty="0"/>
              <a:t>Sender’s mail server makes connection to Receiver’s mail server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IP address, </a:t>
            </a:r>
            <a:r>
              <a:rPr lang="en-US" altLang="en-US" sz="2000" dirty="0">
                <a:solidFill>
                  <a:srgbClr val="C00000"/>
                </a:solidFill>
              </a:rPr>
              <a:t>port 25</a:t>
            </a:r>
          </a:p>
          <a:p>
            <a:pPr marL="838200" lvl="1" indent="-381000">
              <a:buFont typeface="ZapfDingbats" pitchFamily="82" charset="2"/>
              <a:buChar char="r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ZapfDingbats" pitchFamily="82" charset="2"/>
              <a:buAutoNum type="arabicPeriod" startAt="3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SMTP </a:t>
            </a:r>
            <a:r>
              <a:rPr lang="en-US" altLang="en-US" sz="2400" dirty="0"/>
              <a:t>protocol</a:t>
            </a:r>
            <a:r>
              <a:rPr lang="en-US" altLang="en-US" sz="2400" dirty="0">
                <a:solidFill>
                  <a:srgbClr val="C00000"/>
                </a:solidFill>
              </a:rPr>
              <a:t>: client/server </a:t>
            </a:r>
            <a:r>
              <a:rPr lang="en-US" altLang="en-US" sz="2400" dirty="0"/>
              <a:t>protocol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Used to </a:t>
            </a:r>
            <a:r>
              <a:rPr lang="en-US" altLang="en-US" sz="2400" dirty="0">
                <a:solidFill>
                  <a:srgbClr val="C00000"/>
                </a:solidFill>
              </a:rPr>
              <a:t>send</a:t>
            </a:r>
            <a:r>
              <a:rPr lang="en-US" altLang="en-US" sz="2400" dirty="0">
                <a:solidFill>
                  <a:schemeClr val="tx1"/>
                </a:solidFill>
              </a:rPr>
              <a:t> messages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Client: sending user agent or sending mail server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server: receiving mail server</a:t>
            </a:r>
          </a:p>
        </p:txBody>
      </p:sp>
      <p:sp>
        <p:nvSpPr>
          <p:cNvPr id="70661" name="Line 9">
            <a:extLst>
              <a:ext uri="{FF2B5EF4-FFF2-40B4-BE49-F238E27FC236}">
                <a16:creationId xmlns:a16="http://schemas.microsoft.com/office/drawing/2014/main" id="{909A2C06-F497-834E-8CD2-383DBB76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26289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62" name="Group 10">
            <a:extLst>
              <a:ext uri="{FF2B5EF4-FFF2-40B4-BE49-F238E27FC236}">
                <a16:creationId xmlns:a16="http://schemas.microsoft.com/office/drawing/2014/main" id="{0F69A815-9EBA-AB4C-9CE0-EDFD5030A8FE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555875"/>
            <a:ext cx="355600" cy="933450"/>
            <a:chOff x="4180" y="783"/>
            <a:chExt cx="150" cy="307"/>
          </a:xfrm>
        </p:grpSpPr>
        <p:sp>
          <p:nvSpPr>
            <p:cNvPr id="70772" name="AutoShape 11">
              <a:extLst>
                <a:ext uri="{FF2B5EF4-FFF2-40B4-BE49-F238E27FC236}">
                  <a16:creationId xmlns:a16="http://schemas.microsoft.com/office/drawing/2014/main" id="{F2818FD7-777E-2846-A996-7910A4A3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3" name="Rectangle 12">
              <a:extLst>
                <a:ext uri="{FF2B5EF4-FFF2-40B4-BE49-F238E27FC236}">
                  <a16:creationId xmlns:a16="http://schemas.microsoft.com/office/drawing/2014/main" id="{7F79B484-C38C-9040-AB3A-C07F655E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4" name="Rectangle 13">
              <a:extLst>
                <a:ext uri="{FF2B5EF4-FFF2-40B4-BE49-F238E27FC236}">
                  <a16:creationId xmlns:a16="http://schemas.microsoft.com/office/drawing/2014/main" id="{1BE3CFDB-BA51-974A-8C88-059FE6F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5" name="AutoShape 14">
              <a:extLst>
                <a:ext uri="{FF2B5EF4-FFF2-40B4-BE49-F238E27FC236}">
                  <a16:creationId xmlns:a16="http://schemas.microsoft.com/office/drawing/2014/main" id="{C07C7B82-5D72-624F-88F5-41A32DBA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6" name="Line 15">
              <a:extLst>
                <a:ext uri="{FF2B5EF4-FFF2-40B4-BE49-F238E27FC236}">
                  <a16:creationId xmlns:a16="http://schemas.microsoft.com/office/drawing/2014/main" id="{074974B3-BF33-1A4D-BE90-6E092383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7" name="Line 16">
              <a:extLst>
                <a:ext uri="{FF2B5EF4-FFF2-40B4-BE49-F238E27FC236}">
                  <a16:creationId xmlns:a16="http://schemas.microsoft.com/office/drawing/2014/main" id="{C46B982C-3B56-E940-B168-5233E34E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8" name="Rectangle 17">
              <a:extLst>
                <a:ext uri="{FF2B5EF4-FFF2-40B4-BE49-F238E27FC236}">
                  <a16:creationId xmlns:a16="http://schemas.microsoft.com/office/drawing/2014/main" id="{5384F5B2-868D-254B-BE25-4DBF2D8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9" name="Rectangle 18">
              <a:extLst>
                <a:ext uri="{FF2B5EF4-FFF2-40B4-BE49-F238E27FC236}">
                  <a16:creationId xmlns:a16="http://schemas.microsoft.com/office/drawing/2014/main" id="{82259687-1762-5944-9C8A-010AB84A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3" name="Group 19">
            <a:extLst>
              <a:ext uri="{FF2B5EF4-FFF2-40B4-BE49-F238E27FC236}">
                <a16:creationId xmlns:a16="http://schemas.microsoft.com/office/drawing/2014/main" id="{F5F58E93-344F-8C49-A39F-526E905EA3FC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3008314"/>
            <a:ext cx="809625" cy="1049337"/>
            <a:chOff x="4296" y="2627"/>
            <a:chExt cx="510" cy="661"/>
          </a:xfrm>
        </p:grpSpPr>
        <p:sp>
          <p:nvSpPr>
            <p:cNvPr id="70757" name="Rectangle 20">
              <a:extLst>
                <a:ext uri="{FF2B5EF4-FFF2-40B4-BE49-F238E27FC236}">
                  <a16:creationId xmlns:a16="http://schemas.microsoft.com/office/drawing/2014/main" id="{028215D1-D856-794B-A571-376DFE2C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8" name="Text Box 21">
              <a:extLst>
                <a:ext uri="{FF2B5EF4-FFF2-40B4-BE49-F238E27FC236}">
                  <a16:creationId xmlns:a16="http://schemas.microsoft.com/office/drawing/2014/main" id="{9DFC6B85-71D0-A044-B255-1A84E5FE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9" name="Rectangle 22">
              <a:extLst>
                <a:ext uri="{FF2B5EF4-FFF2-40B4-BE49-F238E27FC236}">
                  <a16:creationId xmlns:a16="http://schemas.microsoft.com/office/drawing/2014/main" id="{1741D152-4823-2E4B-97CE-E071E5FA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0" name="Line 23">
              <a:extLst>
                <a:ext uri="{FF2B5EF4-FFF2-40B4-BE49-F238E27FC236}">
                  <a16:creationId xmlns:a16="http://schemas.microsoft.com/office/drawing/2014/main" id="{11AD1589-84F9-B445-90F5-A0F7392B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1" name="Line 24">
              <a:extLst>
                <a:ext uri="{FF2B5EF4-FFF2-40B4-BE49-F238E27FC236}">
                  <a16:creationId xmlns:a16="http://schemas.microsoft.com/office/drawing/2014/main" id="{14D16F9B-CC7E-934C-A1A3-8C237BABA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2" name="Line 25">
              <a:extLst>
                <a:ext uri="{FF2B5EF4-FFF2-40B4-BE49-F238E27FC236}">
                  <a16:creationId xmlns:a16="http://schemas.microsoft.com/office/drawing/2014/main" id="{2C3D0A28-6D39-F142-9066-2310150B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3" name="Line 26">
              <a:extLst>
                <a:ext uri="{FF2B5EF4-FFF2-40B4-BE49-F238E27FC236}">
                  <a16:creationId xmlns:a16="http://schemas.microsoft.com/office/drawing/2014/main" id="{4728FFC9-52FB-C640-8890-0004BE79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4" name="Line 27">
              <a:extLst>
                <a:ext uri="{FF2B5EF4-FFF2-40B4-BE49-F238E27FC236}">
                  <a16:creationId xmlns:a16="http://schemas.microsoft.com/office/drawing/2014/main" id="{3B94A500-C73B-CA4A-A319-9434F34A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5" name="Line 28">
              <a:extLst>
                <a:ext uri="{FF2B5EF4-FFF2-40B4-BE49-F238E27FC236}">
                  <a16:creationId xmlns:a16="http://schemas.microsoft.com/office/drawing/2014/main" id="{53E3E8A3-9DA9-3C46-91CE-F31E80EB5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6" name="Line 29">
              <a:extLst>
                <a:ext uri="{FF2B5EF4-FFF2-40B4-BE49-F238E27FC236}">
                  <a16:creationId xmlns:a16="http://schemas.microsoft.com/office/drawing/2014/main" id="{112D32DF-901A-F046-856F-FF6A0FD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7" name="Rectangle 30">
              <a:extLst>
                <a:ext uri="{FF2B5EF4-FFF2-40B4-BE49-F238E27FC236}">
                  <a16:creationId xmlns:a16="http://schemas.microsoft.com/office/drawing/2014/main" id="{703F0E6F-6B54-4945-8450-4020289E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8" name="Rectangle 31">
              <a:extLst>
                <a:ext uri="{FF2B5EF4-FFF2-40B4-BE49-F238E27FC236}">
                  <a16:creationId xmlns:a16="http://schemas.microsoft.com/office/drawing/2014/main" id="{C02C17E2-BA16-3542-B85F-111CB0F9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9" name="Rectangle 32">
              <a:extLst>
                <a:ext uri="{FF2B5EF4-FFF2-40B4-BE49-F238E27FC236}">
                  <a16:creationId xmlns:a16="http://schemas.microsoft.com/office/drawing/2014/main" id="{D950054E-CFE1-F24F-B71E-26C395BB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0" name="Rectangle 33">
              <a:extLst>
                <a:ext uri="{FF2B5EF4-FFF2-40B4-BE49-F238E27FC236}">
                  <a16:creationId xmlns:a16="http://schemas.microsoft.com/office/drawing/2014/main" id="{B1B1BBAF-3AA2-874F-8359-EEAD93A0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1" name="Rectangle 34">
              <a:extLst>
                <a:ext uri="{FF2B5EF4-FFF2-40B4-BE49-F238E27FC236}">
                  <a16:creationId xmlns:a16="http://schemas.microsoft.com/office/drawing/2014/main" id="{6423B620-7B93-5D49-BD05-966FDB50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4" name="Group 35">
            <a:extLst>
              <a:ext uri="{FF2B5EF4-FFF2-40B4-BE49-F238E27FC236}">
                <a16:creationId xmlns:a16="http://schemas.microsoft.com/office/drawing/2014/main" id="{54F4DB6A-2C52-D741-B1ED-4324E3FAF95A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2146301"/>
            <a:ext cx="709612" cy="703263"/>
            <a:chOff x="4337" y="290"/>
            <a:chExt cx="447" cy="443"/>
          </a:xfrm>
        </p:grpSpPr>
        <p:graphicFrame>
          <p:nvGraphicFramePr>
            <p:cNvPr id="70753" name="Object 36">
              <a:extLst>
                <a:ext uri="{FF2B5EF4-FFF2-40B4-BE49-F238E27FC236}">
                  <a16:creationId xmlns:a16="http://schemas.microsoft.com/office/drawing/2014/main" id="{1C911791-B38F-DA44-8BFA-B3A563D329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3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0753" name="Object 36">
                          <a:extLst>
                            <a:ext uri="{FF2B5EF4-FFF2-40B4-BE49-F238E27FC236}">
                              <a16:creationId xmlns:a16="http://schemas.microsoft.com/office/drawing/2014/main" id="{1C911791-B38F-DA44-8BFA-B3A563D329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4" name="Group 37">
              <a:extLst>
                <a:ext uri="{FF2B5EF4-FFF2-40B4-BE49-F238E27FC236}">
                  <a16:creationId xmlns:a16="http://schemas.microsoft.com/office/drawing/2014/main" id="{C9FB37A5-5C3D-1F48-AC27-C0A1D1BA2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5" name="Rectangle 38">
                <a:extLst>
                  <a:ext uri="{FF2B5EF4-FFF2-40B4-BE49-F238E27FC236}">
                    <a16:creationId xmlns:a16="http://schemas.microsoft.com/office/drawing/2014/main" id="{BD50B7FF-29ED-E04D-A099-92F1987E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6" name="Text Box 39">
                <a:extLst>
                  <a:ext uri="{FF2B5EF4-FFF2-40B4-BE49-F238E27FC236}">
                    <a16:creationId xmlns:a16="http://schemas.microsoft.com/office/drawing/2014/main" id="{5E057DC8-B938-B544-857D-6608E08F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5" name="Group 40">
            <a:extLst>
              <a:ext uri="{FF2B5EF4-FFF2-40B4-BE49-F238E27FC236}">
                <a16:creationId xmlns:a16="http://schemas.microsoft.com/office/drawing/2014/main" id="{3B9F74A4-8103-4844-98DF-6DE95091DD98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3155951"/>
            <a:ext cx="709612" cy="703263"/>
            <a:chOff x="4337" y="290"/>
            <a:chExt cx="447" cy="443"/>
          </a:xfrm>
        </p:grpSpPr>
        <p:graphicFrame>
          <p:nvGraphicFramePr>
            <p:cNvPr id="70749" name="Object 41">
              <a:extLst>
                <a:ext uri="{FF2B5EF4-FFF2-40B4-BE49-F238E27FC236}">
                  <a16:creationId xmlns:a16="http://schemas.microsoft.com/office/drawing/2014/main" id="{E751D24E-4387-DF46-A762-B648F066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4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0749" name="Object 41">
                          <a:extLst>
                            <a:ext uri="{FF2B5EF4-FFF2-40B4-BE49-F238E27FC236}">
                              <a16:creationId xmlns:a16="http://schemas.microsoft.com/office/drawing/2014/main" id="{E751D24E-4387-DF46-A762-B648F066F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0" name="Group 42">
              <a:extLst>
                <a:ext uri="{FF2B5EF4-FFF2-40B4-BE49-F238E27FC236}">
                  <a16:creationId xmlns:a16="http://schemas.microsoft.com/office/drawing/2014/main" id="{1A6098B2-22F5-5D41-A7EF-5E15F148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1" name="Rectangle 43">
                <a:extLst>
                  <a:ext uri="{FF2B5EF4-FFF2-40B4-BE49-F238E27FC236}">
                    <a16:creationId xmlns:a16="http://schemas.microsoft.com/office/drawing/2014/main" id="{75122051-B418-0048-BDDB-6AB7B46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2" name="Text Box 44">
                <a:extLst>
                  <a:ext uri="{FF2B5EF4-FFF2-40B4-BE49-F238E27FC236}">
                    <a16:creationId xmlns:a16="http://schemas.microsoft.com/office/drawing/2014/main" id="{23D79F8E-F2FC-6C40-A428-CD3BB9F3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6" name="Group 45">
            <a:extLst>
              <a:ext uri="{FF2B5EF4-FFF2-40B4-BE49-F238E27FC236}">
                <a16:creationId xmlns:a16="http://schemas.microsoft.com/office/drawing/2014/main" id="{59BD7852-B1BA-FE42-AF83-D79E4A2885DB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4203701"/>
            <a:ext cx="709612" cy="703263"/>
            <a:chOff x="4337" y="290"/>
            <a:chExt cx="447" cy="443"/>
          </a:xfrm>
        </p:grpSpPr>
        <p:graphicFrame>
          <p:nvGraphicFramePr>
            <p:cNvPr id="70745" name="Object 46">
              <a:extLst>
                <a:ext uri="{FF2B5EF4-FFF2-40B4-BE49-F238E27FC236}">
                  <a16:creationId xmlns:a16="http://schemas.microsoft.com/office/drawing/2014/main" id="{F5D25A7D-91AD-9845-9C72-54D290356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5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0745" name="Object 46">
                          <a:extLst>
                            <a:ext uri="{FF2B5EF4-FFF2-40B4-BE49-F238E27FC236}">
                              <a16:creationId xmlns:a16="http://schemas.microsoft.com/office/drawing/2014/main" id="{F5D25A7D-91AD-9845-9C72-54D290356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46" name="Group 47">
              <a:extLst>
                <a:ext uri="{FF2B5EF4-FFF2-40B4-BE49-F238E27FC236}">
                  <a16:creationId xmlns:a16="http://schemas.microsoft.com/office/drawing/2014/main" id="{FF220CD0-273C-0642-8EBF-24653708B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47" name="Rectangle 48">
                <a:extLst>
                  <a:ext uri="{FF2B5EF4-FFF2-40B4-BE49-F238E27FC236}">
                    <a16:creationId xmlns:a16="http://schemas.microsoft.com/office/drawing/2014/main" id="{1DA1E5DF-66C5-134B-AB92-74178E0E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8" name="Text Box 49">
                <a:extLst>
                  <a:ext uri="{FF2B5EF4-FFF2-40B4-BE49-F238E27FC236}">
                    <a16:creationId xmlns:a16="http://schemas.microsoft.com/office/drawing/2014/main" id="{C840296E-990D-D142-8C55-69DF379A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7" name="Group 50">
            <a:extLst>
              <a:ext uri="{FF2B5EF4-FFF2-40B4-BE49-F238E27FC236}">
                <a16:creationId xmlns:a16="http://schemas.microsoft.com/office/drawing/2014/main" id="{D5CA9BCF-160C-0744-9E88-9BC8516572AF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65576"/>
            <a:ext cx="809625" cy="1501775"/>
            <a:chOff x="3492" y="2522"/>
            <a:chExt cx="510" cy="946"/>
          </a:xfrm>
        </p:grpSpPr>
        <p:grpSp>
          <p:nvGrpSpPr>
            <p:cNvPr id="70720" name="Group 51">
              <a:extLst>
                <a:ext uri="{FF2B5EF4-FFF2-40B4-BE49-F238E27FC236}">
                  <a16:creationId xmlns:a16="http://schemas.microsoft.com/office/drawing/2014/main" id="{C8FFBC06-8EED-1C41-95A5-B51760FCD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37" name="AutoShape 52">
                <a:extLst>
                  <a:ext uri="{FF2B5EF4-FFF2-40B4-BE49-F238E27FC236}">
                    <a16:creationId xmlns:a16="http://schemas.microsoft.com/office/drawing/2014/main" id="{B31299C8-56CE-9E4C-94C2-B819F408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8" name="Rectangle 53">
                <a:extLst>
                  <a:ext uri="{FF2B5EF4-FFF2-40B4-BE49-F238E27FC236}">
                    <a16:creationId xmlns:a16="http://schemas.microsoft.com/office/drawing/2014/main" id="{D67373EC-83A3-6A43-ADA5-ECA44707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9" name="Rectangle 54">
                <a:extLst>
                  <a:ext uri="{FF2B5EF4-FFF2-40B4-BE49-F238E27FC236}">
                    <a16:creationId xmlns:a16="http://schemas.microsoft.com/office/drawing/2014/main" id="{0EF16C35-8A53-774E-9D72-A86C4421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0" name="AutoShape 55">
                <a:extLst>
                  <a:ext uri="{FF2B5EF4-FFF2-40B4-BE49-F238E27FC236}">
                    <a16:creationId xmlns:a16="http://schemas.microsoft.com/office/drawing/2014/main" id="{18B04FCF-6A3A-6649-9969-381810FAB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1" name="Line 56">
                <a:extLst>
                  <a:ext uri="{FF2B5EF4-FFF2-40B4-BE49-F238E27FC236}">
                    <a16:creationId xmlns:a16="http://schemas.microsoft.com/office/drawing/2014/main" id="{EB17BC31-343F-8842-9891-F48B22A0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2" name="Line 57">
                <a:extLst>
                  <a:ext uri="{FF2B5EF4-FFF2-40B4-BE49-F238E27FC236}">
                    <a16:creationId xmlns:a16="http://schemas.microsoft.com/office/drawing/2014/main" id="{B7F32F59-DDBF-BB4D-A80A-39FA6CA91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3" name="Rectangle 58">
                <a:extLst>
                  <a:ext uri="{FF2B5EF4-FFF2-40B4-BE49-F238E27FC236}">
                    <a16:creationId xmlns:a16="http://schemas.microsoft.com/office/drawing/2014/main" id="{E4E2C33E-FD9B-C44F-B1D2-A5B0DA22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4" name="Rectangle 59">
                <a:extLst>
                  <a:ext uri="{FF2B5EF4-FFF2-40B4-BE49-F238E27FC236}">
                    <a16:creationId xmlns:a16="http://schemas.microsoft.com/office/drawing/2014/main" id="{193683B0-1FC6-5C40-868B-BB127B24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721" name="Group 60">
              <a:extLst>
                <a:ext uri="{FF2B5EF4-FFF2-40B4-BE49-F238E27FC236}">
                  <a16:creationId xmlns:a16="http://schemas.microsoft.com/office/drawing/2014/main" id="{E996562C-EEA7-BE46-8F2A-D78084D4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722" name="Rectangle 61">
                <a:extLst>
                  <a:ext uri="{FF2B5EF4-FFF2-40B4-BE49-F238E27FC236}">
                    <a16:creationId xmlns:a16="http://schemas.microsoft.com/office/drawing/2014/main" id="{6ECB8BDB-E2CB-5947-9633-7450B8EA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3" name="Text Box 62">
                <a:extLst>
                  <a:ext uri="{FF2B5EF4-FFF2-40B4-BE49-F238E27FC236}">
                    <a16:creationId xmlns:a16="http://schemas.microsoft.com/office/drawing/2014/main" id="{F23D8E82-59A3-8440-93C7-9D03A4B3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4" name="Rectangle 63">
                <a:extLst>
                  <a:ext uri="{FF2B5EF4-FFF2-40B4-BE49-F238E27FC236}">
                    <a16:creationId xmlns:a16="http://schemas.microsoft.com/office/drawing/2014/main" id="{30205E6E-23D8-3647-B1C2-72BF8516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5" name="Line 64">
                <a:extLst>
                  <a:ext uri="{FF2B5EF4-FFF2-40B4-BE49-F238E27FC236}">
                    <a16:creationId xmlns:a16="http://schemas.microsoft.com/office/drawing/2014/main" id="{C68CEE17-C9D5-7C47-BF4B-7D4AFB828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6" name="Line 65">
                <a:extLst>
                  <a:ext uri="{FF2B5EF4-FFF2-40B4-BE49-F238E27FC236}">
                    <a16:creationId xmlns:a16="http://schemas.microsoft.com/office/drawing/2014/main" id="{9EF0AA21-3A94-2A4D-9503-12451DCC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7" name="Line 66">
                <a:extLst>
                  <a:ext uri="{FF2B5EF4-FFF2-40B4-BE49-F238E27FC236}">
                    <a16:creationId xmlns:a16="http://schemas.microsoft.com/office/drawing/2014/main" id="{86207403-1762-CC45-8590-0E211A88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8" name="Line 67">
                <a:extLst>
                  <a:ext uri="{FF2B5EF4-FFF2-40B4-BE49-F238E27FC236}">
                    <a16:creationId xmlns:a16="http://schemas.microsoft.com/office/drawing/2014/main" id="{F9991AD0-8ABD-5C4A-90D0-A7CED039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9" name="Line 68">
                <a:extLst>
                  <a:ext uri="{FF2B5EF4-FFF2-40B4-BE49-F238E27FC236}">
                    <a16:creationId xmlns:a16="http://schemas.microsoft.com/office/drawing/2014/main" id="{032120C1-7D96-934A-AD1F-E4FEDAEE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0" name="Line 69">
                <a:extLst>
                  <a:ext uri="{FF2B5EF4-FFF2-40B4-BE49-F238E27FC236}">
                    <a16:creationId xmlns:a16="http://schemas.microsoft.com/office/drawing/2014/main" id="{C6646C0C-E994-4348-B7AC-1C2D21DC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1" name="Line 70">
                <a:extLst>
                  <a:ext uri="{FF2B5EF4-FFF2-40B4-BE49-F238E27FC236}">
                    <a16:creationId xmlns:a16="http://schemas.microsoft.com/office/drawing/2014/main" id="{A7209CE8-F7E1-9B4B-92D8-6F1B2DED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2" name="Rectangle 71">
                <a:extLst>
                  <a:ext uri="{FF2B5EF4-FFF2-40B4-BE49-F238E27FC236}">
                    <a16:creationId xmlns:a16="http://schemas.microsoft.com/office/drawing/2014/main" id="{6030CDEF-AE29-294C-9906-30A1D30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3" name="Rectangle 72">
                <a:extLst>
                  <a:ext uri="{FF2B5EF4-FFF2-40B4-BE49-F238E27FC236}">
                    <a16:creationId xmlns:a16="http://schemas.microsoft.com/office/drawing/2014/main" id="{7344F438-90D0-BF45-A844-DCD073914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4" name="Rectangle 73">
                <a:extLst>
                  <a:ext uri="{FF2B5EF4-FFF2-40B4-BE49-F238E27FC236}">
                    <a16:creationId xmlns:a16="http://schemas.microsoft.com/office/drawing/2014/main" id="{B340F513-F8E0-884F-BE8E-C6B9BF91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5" name="Rectangle 74">
                <a:extLst>
                  <a:ext uri="{FF2B5EF4-FFF2-40B4-BE49-F238E27FC236}">
                    <a16:creationId xmlns:a16="http://schemas.microsoft.com/office/drawing/2014/main" id="{655D5271-BD1D-E140-A6F6-60C76D10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6" name="Rectangle 75">
                <a:extLst>
                  <a:ext uri="{FF2B5EF4-FFF2-40B4-BE49-F238E27FC236}">
                    <a16:creationId xmlns:a16="http://schemas.microsoft.com/office/drawing/2014/main" id="{34B4585D-5781-094B-8BBE-94ADE16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8" name="Group 76">
            <a:extLst>
              <a:ext uri="{FF2B5EF4-FFF2-40B4-BE49-F238E27FC236}">
                <a16:creationId xmlns:a16="http://schemas.microsoft.com/office/drawing/2014/main" id="{39E6F9BA-C6B1-814B-A5D6-DF64792B743F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5070476"/>
            <a:ext cx="709612" cy="703263"/>
            <a:chOff x="4337" y="290"/>
            <a:chExt cx="447" cy="443"/>
          </a:xfrm>
        </p:grpSpPr>
        <p:graphicFrame>
          <p:nvGraphicFramePr>
            <p:cNvPr id="70716" name="Object 77">
              <a:extLst>
                <a:ext uri="{FF2B5EF4-FFF2-40B4-BE49-F238E27FC236}">
                  <a16:creationId xmlns:a16="http://schemas.microsoft.com/office/drawing/2014/main" id="{E947CC0E-D98C-664B-B922-12C086719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6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0716" name="Object 77">
                          <a:extLst>
                            <a:ext uri="{FF2B5EF4-FFF2-40B4-BE49-F238E27FC236}">
                              <a16:creationId xmlns:a16="http://schemas.microsoft.com/office/drawing/2014/main" id="{E947CC0E-D98C-664B-B922-12C086719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7" name="Group 78">
              <a:extLst>
                <a:ext uri="{FF2B5EF4-FFF2-40B4-BE49-F238E27FC236}">
                  <a16:creationId xmlns:a16="http://schemas.microsoft.com/office/drawing/2014/main" id="{CED609AC-AB06-794F-9899-52AB9474A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8" name="Rectangle 79">
                <a:extLst>
                  <a:ext uri="{FF2B5EF4-FFF2-40B4-BE49-F238E27FC236}">
                    <a16:creationId xmlns:a16="http://schemas.microsoft.com/office/drawing/2014/main" id="{E468230C-FC35-B04E-8CB7-0C990DD0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9" name="Text Box 80">
                <a:extLst>
                  <a:ext uri="{FF2B5EF4-FFF2-40B4-BE49-F238E27FC236}">
                    <a16:creationId xmlns:a16="http://schemas.microsoft.com/office/drawing/2014/main" id="{A06C8885-2A22-D54A-8577-E53817C1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9" name="Group 81">
            <a:extLst>
              <a:ext uri="{FF2B5EF4-FFF2-40B4-BE49-F238E27FC236}">
                <a16:creationId xmlns:a16="http://schemas.microsoft.com/office/drawing/2014/main" id="{3ED4A410-EB41-5B41-81B3-BDC0A618D6E1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5575301"/>
            <a:ext cx="709612" cy="703263"/>
            <a:chOff x="4337" y="290"/>
            <a:chExt cx="447" cy="443"/>
          </a:xfrm>
        </p:grpSpPr>
        <p:graphicFrame>
          <p:nvGraphicFramePr>
            <p:cNvPr id="70712" name="Object 82">
              <a:extLst>
                <a:ext uri="{FF2B5EF4-FFF2-40B4-BE49-F238E27FC236}">
                  <a16:creationId xmlns:a16="http://schemas.microsoft.com/office/drawing/2014/main" id="{7A2E651C-CA5F-6B40-BFFB-B57529EB62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7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70712" name="Object 82">
                          <a:extLst>
                            <a:ext uri="{FF2B5EF4-FFF2-40B4-BE49-F238E27FC236}">
                              <a16:creationId xmlns:a16="http://schemas.microsoft.com/office/drawing/2014/main" id="{7A2E651C-CA5F-6B40-BFFB-B57529EB62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3" name="Group 83">
              <a:extLst>
                <a:ext uri="{FF2B5EF4-FFF2-40B4-BE49-F238E27FC236}">
                  <a16:creationId xmlns:a16="http://schemas.microsoft.com/office/drawing/2014/main" id="{B9EB4A44-732C-294E-8D03-ADCCD593E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4" name="Rectangle 84">
                <a:extLst>
                  <a:ext uri="{FF2B5EF4-FFF2-40B4-BE49-F238E27FC236}">
                    <a16:creationId xmlns:a16="http://schemas.microsoft.com/office/drawing/2014/main" id="{410DB158-C93F-7B4C-89C9-041F275B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5" name="Text Box 85">
                <a:extLst>
                  <a:ext uri="{FF2B5EF4-FFF2-40B4-BE49-F238E27FC236}">
                    <a16:creationId xmlns:a16="http://schemas.microsoft.com/office/drawing/2014/main" id="{71FBCDA8-7E28-9047-964D-E77AA3C48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0" name="Group 86">
            <a:extLst>
              <a:ext uri="{FF2B5EF4-FFF2-40B4-BE49-F238E27FC236}">
                <a16:creationId xmlns:a16="http://schemas.microsoft.com/office/drawing/2014/main" id="{70D83A9A-3571-EC4A-8111-40E750B613CC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1708151"/>
            <a:ext cx="809625" cy="1501775"/>
            <a:chOff x="3492" y="2522"/>
            <a:chExt cx="510" cy="946"/>
          </a:xfrm>
        </p:grpSpPr>
        <p:grpSp>
          <p:nvGrpSpPr>
            <p:cNvPr id="70687" name="Group 87">
              <a:extLst>
                <a:ext uri="{FF2B5EF4-FFF2-40B4-BE49-F238E27FC236}">
                  <a16:creationId xmlns:a16="http://schemas.microsoft.com/office/drawing/2014/main" id="{B3D42835-E252-E848-9331-1B840A0B3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04" name="AutoShape 88">
                <a:extLst>
                  <a:ext uri="{FF2B5EF4-FFF2-40B4-BE49-F238E27FC236}">
                    <a16:creationId xmlns:a16="http://schemas.microsoft.com/office/drawing/2014/main" id="{ACF520B8-5206-2641-A64A-EEE37D55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5" name="Rectangle 89">
                <a:extLst>
                  <a:ext uri="{FF2B5EF4-FFF2-40B4-BE49-F238E27FC236}">
                    <a16:creationId xmlns:a16="http://schemas.microsoft.com/office/drawing/2014/main" id="{C8472C50-0B9B-8348-B61D-DFE50480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6" name="Rectangle 90">
                <a:extLst>
                  <a:ext uri="{FF2B5EF4-FFF2-40B4-BE49-F238E27FC236}">
                    <a16:creationId xmlns:a16="http://schemas.microsoft.com/office/drawing/2014/main" id="{29249B5B-70F0-CB48-923B-773B87E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7" name="AutoShape 91">
                <a:extLst>
                  <a:ext uri="{FF2B5EF4-FFF2-40B4-BE49-F238E27FC236}">
                    <a16:creationId xmlns:a16="http://schemas.microsoft.com/office/drawing/2014/main" id="{BA8FA693-CD5A-4442-B3D9-E8477398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8" name="Line 92">
                <a:extLst>
                  <a:ext uri="{FF2B5EF4-FFF2-40B4-BE49-F238E27FC236}">
                    <a16:creationId xmlns:a16="http://schemas.microsoft.com/office/drawing/2014/main" id="{55118E0A-6510-1B4D-838D-E482CF3E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09" name="Line 93">
                <a:extLst>
                  <a:ext uri="{FF2B5EF4-FFF2-40B4-BE49-F238E27FC236}">
                    <a16:creationId xmlns:a16="http://schemas.microsoft.com/office/drawing/2014/main" id="{0699A917-C92D-744F-9500-CE83CBF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10" name="Rectangle 94">
                <a:extLst>
                  <a:ext uri="{FF2B5EF4-FFF2-40B4-BE49-F238E27FC236}">
                    <a16:creationId xmlns:a16="http://schemas.microsoft.com/office/drawing/2014/main" id="{130E522D-07B8-3B4E-BE6F-F6773485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1" name="Rectangle 95">
                <a:extLst>
                  <a:ext uri="{FF2B5EF4-FFF2-40B4-BE49-F238E27FC236}">
                    <a16:creationId xmlns:a16="http://schemas.microsoft.com/office/drawing/2014/main" id="{363CCACE-F7DA-604D-B0FC-007EBB6F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688" name="Group 96">
              <a:extLst>
                <a:ext uri="{FF2B5EF4-FFF2-40B4-BE49-F238E27FC236}">
                  <a16:creationId xmlns:a16="http://schemas.microsoft.com/office/drawing/2014/main" id="{337F8492-64A9-7D4E-98A3-4E6FDA3A3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689" name="Rectangle 97">
                <a:extLst>
                  <a:ext uri="{FF2B5EF4-FFF2-40B4-BE49-F238E27FC236}">
                    <a16:creationId xmlns:a16="http://schemas.microsoft.com/office/drawing/2014/main" id="{1DB49E02-0981-F842-891A-156CC5DA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0" name="Text Box 98">
                <a:extLst>
                  <a:ext uri="{FF2B5EF4-FFF2-40B4-BE49-F238E27FC236}">
                    <a16:creationId xmlns:a16="http://schemas.microsoft.com/office/drawing/2014/main" id="{ED47B78F-C804-9B40-BE61-FF422EF5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1" name="Rectangle 99">
                <a:extLst>
                  <a:ext uri="{FF2B5EF4-FFF2-40B4-BE49-F238E27FC236}">
                    <a16:creationId xmlns:a16="http://schemas.microsoft.com/office/drawing/2014/main" id="{A6D65D51-CB31-6743-A90E-A99B66E9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2" name="Line 100">
                <a:extLst>
                  <a:ext uri="{FF2B5EF4-FFF2-40B4-BE49-F238E27FC236}">
                    <a16:creationId xmlns:a16="http://schemas.microsoft.com/office/drawing/2014/main" id="{5AB13576-EA42-AD4E-8DA0-F8699EF47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3" name="Line 101">
                <a:extLst>
                  <a:ext uri="{FF2B5EF4-FFF2-40B4-BE49-F238E27FC236}">
                    <a16:creationId xmlns:a16="http://schemas.microsoft.com/office/drawing/2014/main" id="{5B56D456-8470-A941-877D-E14069BB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4" name="Line 102">
                <a:extLst>
                  <a:ext uri="{FF2B5EF4-FFF2-40B4-BE49-F238E27FC236}">
                    <a16:creationId xmlns:a16="http://schemas.microsoft.com/office/drawing/2014/main" id="{DE915B43-BE12-6244-88EB-D5636C14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5" name="Line 103">
                <a:extLst>
                  <a:ext uri="{FF2B5EF4-FFF2-40B4-BE49-F238E27FC236}">
                    <a16:creationId xmlns:a16="http://schemas.microsoft.com/office/drawing/2014/main" id="{7AC440B0-B637-D143-A953-0DA481A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6" name="Line 104">
                <a:extLst>
                  <a:ext uri="{FF2B5EF4-FFF2-40B4-BE49-F238E27FC236}">
                    <a16:creationId xmlns:a16="http://schemas.microsoft.com/office/drawing/2014/main" id="{E5555AA0-ECEC-0C43-887C-7A46630F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7" name="Line 105">
                <a:extLst>
                  <a:ext uri="{FF2B5EF4-FFF2-40B4-BE49-F238E27FC236}">
                    <a16:creationId xmlns:a16="http://schemas.microsoft.com/office/drawing/2014/main" id="{261D7600-A053-7A40-BC7C-60A426D1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8" name="Line 106">
                <a:extLst>
                  <a:ext uri="{FF2B5EF4-FFF2-40B4-BE49-F238E27FC236}">
                    <a16:creationId xmlns:a16="http://schemas.microsoft.com/office/drawing/2014/main" id="{52DC18CC-720E-2A42-AFB4-B498D802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9" name="Rectangle 107">
                <a:extLst>
                  <a:ext uri="{FF2B5EF4-FFF2-40B4-BE49-F238E27FC236}">
                    <a16:creationId xmlns:a16="http://schemas.microsoft.com/office/drawing/2014/main" id="{50EFC3B9-78D7-3348-82CC-674369116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0" name="Rectangle 108">
                <a:extLst>
                  <a:ext uri="{FF2B5EF4-FFF2-40B4-BE49-F238E27FC236}">
                    <a16:creationId xmlns:a16="http://schemas.microsoft.com/office/drawing/2014/main" id="{F48B7CF0-8F9F-624D-B58C-56E6601F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1" name="Rectangle 109">
                <a:extLst>
                  <a:ext uri="{FF2B5EF4-FFF2-40B4-BE49-F238E27FC236}">
                    <a16:creationId xmlns:a16="http://schemas.microsoft.com/office/drawing/2014/main" id="{0EA07359-CF6E-A34D-90E8-EA9B6E7B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2" name="Rectangle 110">
                <a:extLst>
                  <a:ext uri="{FF2B5EF4-FFF2-40B4-BE49-F238E27FC236}">
                    <a16:creationId xmlns:a16="http://schemas.microsoft.com/office/drawing/2014/main" id="{4DA9EA92-7AAC-AC41-B5DC-3608271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3" name="Rectangle 111">
                <a:extLst>
                  <a:ext uri="{FF2B5EF4-FFF2-40B4-BE49-F238E27FC236}">
                    <a16:creationId xmlns:a16="http://schemas.microsoft.com/office/drawing/2014/main" id="{3ECCC62A-D73A-C84E-8DAA-77AED98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1" name="Group 112">
            <a:extLst>
              <a:ext uri="{FF2B5EF4-FFF2-40B4-BE49-F238E27FC236}">
                <a16:creationId xmlns:a16="http://schemas.microsoft.com/office/drawing/2014/main" id="{9F6D46B0-B422-C94E-A211-F55105218D56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1450976"/>
            <a:ext cx="709612" cy="703263"/>
            <a:chOff x="4337" y="290"/>
            <a:chExt cx="447" cy="443"/>
          </a:xfrm>
        </p:grpSpPr>
        <p:graphicFrame>
          <p:nvGraphicFramePr>
            <p:cNvPr id="70683" name="Object 113">
              <a:extLst>
                <a:ext uri="{FF2B5EF4-FFF2-40B4-BE49-F238E27FC236}">
                  <a16:creationId xmlns:a16="http://schemas.microsoft.com/office/drawing/2014/main" id="{F3B1DB6F-0446-4240-B55A-1FFB7B564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38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70683" name="Object 113">
                          <a:extLst>
                            <a:ext uri="{FF2B5EF4-FFF2-40B4-BE49-F238E27FC236}">
                              <a16:creationId xmlns:a16="http://schemas.microsoft.com/office/drawing/2014/main" id="{F3B1DB6F-0446-4240-B55A-1FFB7B564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4" name="Group 114">
              <a:extLst>
                <a:ext uri="{FF2B5EF4-FFF2-40B4-BE49-F238E27FC236}">
                  <a16:creationId xmlns:a16="http://schemas.microsoft.com/office/drawing/2014/main" id="{250598CE-9507-9D42-984B-55C52D65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685" name="Rectangle 115">
                <a:extLst>
                  <a:ext uri="{FF2B5EF4-FFF2-40B4-BE49-F238E27FC236}">
                    <a16:creationId xmlns:a16="http://schemas.microsoft.com/office/drawing/2014/main" id="{AD9AEEC4-802D-EF4C-9BA2-82669D4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86" name="Text Box 116">
                <a:extLst>
                  <a:ext uri="{FF2B5EF4-FFF2-40B4-BE49-F238E27FC236}">
                    <a16:creationId xmlns:a16="http://schemas.microsoft.com/office/drawing/2014/main" id="{0B73F3A8-3ECD-0A44-BDC7-2AD07B58C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0672" name="Line 117">
            <a:extLst>
              <a:ext uri="{FF2B5EF4-FFF2-40B4-BE49-F238E27FC236}">
                <a16:creationId xmlns:a16="http://schemas.microsoft.com/office/drawing/2014/main" id="{449BE214-C2E9-1F4D-8BF5-490E4E59C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7528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0673" name="Line 118">
            <a:extLst>
              <a:ext uri="{FF2B5EF4-FFF2-40B4-BE49-F238E27FC236}">
                <a16:creationId xmlns:a16="http://schemas.microsoft.com/office/drawing/2014/main" id="{D996DC00-649D-F044-A647-89813D559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9900" y="32289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74" name="Group 119">
            <a:extLst>
              <a:ext uri="{FF2B5EF4-FFF2-40B4-BE49-F238E27FC236}">
                <a16:creationId xmlns:a16="http://schemas.microsoft.com/office/drawing/2014/main" id="{7FBFF892-78A1-854D-8810-BB3FC8C0B09B}"/>
              </a:ext>
            </a:extLst>
          </p:cNvPr>
          <p:cNvGrpSpPr>
            <a:grpSpLocks/>
          </p:cNvGrpSpPr>
          <p:nvPr/>
        </p:nvGrpSpPr>
        <p:grpSpPr bwMode="auto">
          <a:xfrm>
            <a:off x="7656516" y="4046543"/>
            <a:ext cx="1041401" cy="461963"/>
            <a:chOff x="3743" y="2537"/>
            <a:chExt cx="656" cy="291"/>
          </a:xfrm>
        </p:grpSpPr>
        <p:sp>
          <p:nvSpPr>
            <p:cNvPr id="70681" name="Rectangle 120">
              <a:extLst>
                <a:ext uri="{FF2B5EF4-FFF2-40B4-BE49-F238E27FC236}">
                  <a16:creationId xmlns:a16="http://schemas.microsoft.com/office/drawing/2014/main" id="{C17C9F2C-B5D4-254A-9E37-2584EF88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2" name="Text Box 121">
              <a:extLst>
                <a:ext uri="{FF2B5EF4-FFF2-40B4-BE49-F238E27FC236}">
                  <a16:creationId xmlns:a16="http://schemas.microsoft.com/office/drawing/2014/main" id="{6E7CDB76-DE63-2044-BCDB-75E2E229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5" name="Group 122">
            <a:extLst>
              <a:ext uri="{FF2B5EF4-FFF2-40B4-BE49-F238E27FC236}">
                <a16:creationId xmlns:a16="http://schemas.microsoft.com/office/drawing/2014/main" id="{84694CC7-2D5A-FC4F-8024-25C826601340}"/>
              </a:ext>
            </a:extLst>
          </p:cNvPr>
          <p:cNvGrpSpPr>
            <a:grpSpLocks/>
          </p:cNvGrpSpPr>
          <p:nvPr/>
        </p:nvGrpSpPr>
        <p:grpSpPr bwMode="auto">
          <a:xfrm>
            <a:off x="7618416" y="2789243"/>
            <a:ext cx="1041401" cy="461963"/>
            <a:chOff x="3743" y="2537"/>
            <a:chExt cx="656" cy="291"/>
          </a:xfrm>
        </p:grpSpPr>
        <p:sp>
          <p:nvSpPr>
            <p:cNvPr id="70679" name="Rectangle 123">
              <a:extLst>
                <a:ext uri="{FF2B5EF4-FFF2-40B4-BE49-F238E27FC236}">
                  <a16:creationId xmlns:a16="http://schemas.microsoft.com/office/drawing/2014/main" id="{0A9852F8-66B4-B842-801E-CE207E21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0" name="Text Box 124">
              <a:extLst>
                <a:ext uri="{FF2B5EF4-FFF2-40B4-BE49-F238E27FC236}">
                  <a16:creationId xmlns:a16="http://schemas.microsoft.com/office/drawing/2014/main" id="{FAC07196-12A0-E744-8405-DB0D028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6" name="Group 125">
            <a:extLst>
              <a:ext uri="{FF2B5EF4-FFF2-40B4-BE49-F238E27FC236}">
                <a16:creationId xmlns:a16="http://schemas.microsoft.com/office/drawing/2014/main" id="{D9790BF9-86A3-BD4C-9F03-827924E89677}"/>
              </a:ext>
            </a:extLst>
          </p:cNvPr>
          <p:cNvGrpSpPr>
            <a:grpSpLocks/>
          </p:cNvGrpSpPr>
          <p:nvPr/>
        </p:nvGrpSpPr>
        <p:grpSpPr bwMode="auto">
          <a:xfrm>
            <a:off x="6294441" y="3503618"/>
            <a:ext cx="1041401" cy="461963"/>
            <a:chOff x="3743" y="2537"/>
            <a:chExt cx="656" cy="291"/>
          </a:xfrm>
        </p:grpSpPr>
        <p:sp>
          <p:nvSpPr>
            <p:cNvPr id="70677" name="Rectangle 126">
              <a:extLst>
                <a:ext uri="{FF2B5EF4-FFF2-40B4-BE49-F238E27FC236}">
                  <a16:creationId xmlns:a16="http://schemas.microsoft.com/office/drawing/2014/main" id="{7C3F1E05-4CE2-1840-9736-68DA4660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78" name="Text Box 127">
              <a:extLst>
                <a:ext uri="{FF2B5EF4-FFF2-40B4-BE49-F238E27FC236}">
                  <a16:creationId xmlns:a16="http://schemas.microsoft.com/office/drawing/2014/main" id="{59FA53CB-15A9-1B47-B156-21B06A4A9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8ECD88-CF98-4E44-A1D2-C8C49707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Electronic Mail: Mail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5884EFB3-9135-3D47-BBB7-D0F9F36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42898DA-118A-9540-8204-0390B29CCD9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5FF74A-9F47-414A-8536-63A3FAEAE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1409" y="1611361"/>
            <a:ext cx="3810000" cy="32194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1) Alice (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alice@rutgers.edu</a:t>
            </a:r>
            <a:r>
              <a:rPr lang="en-US" altLang="en-US" sz="2000" dirty="0"/>
              <a:t>) uses UA to compose message to </a:t>
            </a:r>
            <a:r>
              <a:rPr lang="en-US" altLang="en-US" sz="2000" dirty="0" err="1">
                <a:latin typeface="Courier New" panose="02070309020205020404" pitchFamily="49" charset="0"/>
              </a:rPr>
              <a:t>bob@nyu.edu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2) Alice’s UA sends message to her mail server; message placed in outgoing message queue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3) Client side of SMTP opens TCP connection with Bob’s mail server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6F385D6D-D8D2-6149-8147-AD2348D7D2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3407" y="1607672"/>
            <a:ext cx="3810000" cy="2662436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5) Bob’s mail server places the message in Bob’s incoming mailbox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6) Sometime later, Bob invokes his user agent to read message</a:t>
            </a:r>
            <a:endParaRPr lang="en-US" altLang="en-US" sz="24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71686" name="Group 5">
            <a:extLst>
              <a:ext uri="{FF2B5EF4-FFF2-40B4-BE49-F238E27FC236}">
                <a16:creationId xmlns:a16="http://schemas.microsoft.com/office/drawing/2014/main" id="{D18DA794-67EB-4748-8804-F924DE0727A1}"/>
              </a:ext>
            </a:extLst>
          </p:cNvPr>
          <p:cNvGrpSpPr>
            <a:grpSpLocks/>
          </p:cNvGrpSpPr>
          <p:nvPr/>
        </p:nvGrpSpPr>
        <p:grpSpPr bwMode="auto">
          <a:xfrm>
            <a:off x="2794001" y="5062538"/>
            <a:ext cx="709613" cy="703262"/>
            <a:chOff x="4337" y="290"/>
            <a:chExt cx="447" cy="443"/>
          </a:xfrm>
        </p:grpSpPr>
        <p:graphicFrame>
          <p:nvGraphicFramePr>
            <p:cNvPr id="71755" name="Object 6">
              <a:extLst>
                <a:ext uri="{FF2B5EF4-FFF2-40B4-BE49-F238E27FC236}">
                  <a16:creationId xmlns:a16="http://schemas.microsoft.com/office/drawing/2014/main" id="{0B77949F-EC79-BD49-A5C9-0860FBCAE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53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1755" name="Object 6">
                          <a:extLst>
                            <a:ext uri="{FF2B5EF4-FFF2-40B4-BE49-F238E27FC236}">
                              <a16:creationId xmlns:a16="http://schemas.microsoft.com/office/drawing/2014/main" id="{0B77949F-EC79-BD49-A5C9-0860FBCAE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56" name="Group 7">
              <a:extLst>
                <a:ext uri="{FF2B5EF4-FFF2-40B4-BE49-F238E27FC236}">
                  <a16:creationId xmlns:a16="http://schemas.microsoft.com/office/drawing/2014/main" id="{405E136A-8867-AB47-B077-EE73520F1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57" name="Rectangle 8">
                <a:extLst>
                  <a:ext uri="{FF2B5EF4-FFF2-40B4-BE49-F238E27FC236}">
                    <a16:creationId xmlns:a16="http://schemas.microsoft.com/office/drawing/2014/main" id="{8A3F913F-1FCB-2545-8469-344FB14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8" name="Text Box 9">
                <a:extLst>
                  <a:ext uri="{FF2B5EF4-FFF2-40B4-BE49-F238E27FC236}">
                    <a16:creationId xmlns:a16="http://schemas.microsoft.com/office/drawing/2014/main" id="{73D42798-4184-3E42-8427-24A9C2668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87" name="Group 10">
            <a:extLst>
              <a:ext uri="{FF2B5EF4-FFF2-40B4-BE49-F238E27FC236}">
                <a16:creationId xmlns:a16="http://schemas.microsoft.com/office/drawing/2014/main" id="{4DF8395B-7731-B840-86DD-E498239DA455}"/>
              </a:ext>
            </a:extLst>
          </p:cNvPr>
          <p:cNvGrpSpPr>
            <a:grpSpLocks/>
          </p:cNvGrpSpPr>
          <p:nvPr/>
        </p:nvGrpSpPr>
        <p:grpSpPr bwMode="auto">
          <a:xfrm>
            <a:off x="4332289" y="4503739"/>
            <a:ext cx="809625" cy="1501775"/>
            <a:chOff x="3492" y="2522"/>
            <a:chExt cx="510" cy="946"/>
          </a:xfrm>
        </p:grpSpPr>
        <p:grpSp>
          <p:nvGrpSpPr>
            <p:cNvPr id="71730" name="Group 11">
              <a:extLst>
                <a:ext uri="{FF2B5EF4-FFF2-40B4-BE49-F238E27FC236}">
                  <a16:creationId xmlns:a16="http://schemas.microsoft.com/office/drawing/2014/main" id="{A90171EF-8342-4140-9C7D-6F9D49255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47" name="AutoShape 12">
                <a:extLst>
                  <a:ext uri="{FF2B5EF4-FFF2-40B4-BE49-F238E27FC236}">
                    <a16:creationId xmlns:a16="http://schemas.microsoft.com/office/drawing/2014/main" id="{DAEBEFF1-2EE4-6047-BF37-0BA55A44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8" name="Rectangle 13">
                <a:extLst>
                  <a:ext uri="{FF2B5EF4-FFF2-40B4-BE49-F238E27FC236}">
                    <a16:creationId xmlns:a16="http://schemas.microsoft.com/office/drawing/2014/main" id="{EAF14D98-5E59-F146-BDE2-DF6ECE32D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9" name="Rectangle 14">
                <a:extLst>
                  <a:ext uri="{FF2B5EF4-FFF2-40B4-BE49-F238E27FC236}">
                    <a16:creationId xmlns:a16="http://schemas.microsoft.com/office/drawing/2014/main" id="{45967C2F-CC8D-594E-9E9A-88194578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0" name="AutoShape 15">
                <a:extLst>
                  <a:ext uri="{FF2B5EF4-FFF2-40B4-BE49-F238E27FC236}">
                    <a16:creationId xmlns:a16="http://schemas.microsoft.com/office/drawing/2014/main" id="{618C7EFE-DC6E-6B41-BA17-91E63F42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1" name="Line 16">
                <a:extLst>
                  <a:ext uri="{FF2B5EF4-FFF2-40B4-BE49-F238E27FC236}">
                    <a16:creationId xmlns:a16="http://schemas.microsoft.com/office/drawing/2014/main" id="{FC8574B0-E922-934B-8C40-2C7FE226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2" name="Line 17">
                <a:extLst>
                  <a:ext uri="{FF2B5EF4-FFF2-40B4-BE49-F238E27FC236}">
                    <a16:creationId xmlns:a16="http://schemas.microsoft.com/office/drawing/2014/main" id="{B82EC446-4DAA-5D4D-956F-671ADB18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3" name="Rectangle 18">
                <a:extLst>
                  <a:ext uri="{FF2B5EF4-FFF2-40B4-BE49-F238E27FC236}">
                    <a16:creationId xmlns:a16="http://schemas.microsoft.com/office/drawing/2014/main" id="{06CB3BD6-B96F-304F-ADD3-535302E2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4" name="Rectangle 19">
                <a:extLst>
                  <a:ext uri="{FF2B5EF4-FFF2-40B4-BE49-F238E27FC236}">
                    <a16:creationId xmlns:a16="http://schemas.microsoft.com/office/drawing/2014/main" id="{F7C90D0B-318E-E947-B0AB-B4BB3AA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31" name="Group 20">
              <a:extLst>
                <a:ext uri="{FF2B5EF4-FFF2-40B4-BE49-F238E27FC236}">
                  <a16:creationId xmlns:a16="http://schemas.microsoft.com/office/drawing/2014/main" id="{191B8F2C-DC3B-8A4E-AC29-67E982F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32" name="Rectangle 21">
                <a:extLst>
                  <a:ext uri="{FF2B5EF4-FFF2-40B4-BE49-F238E27FC236}">
                    <a16:creationId xmlns:a16="http://schemas.microsoft.com/office/drawing/2014/main" id="{062F4DF7-BE33-2E47-8F9B-11A6F391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3" name="Text Box 22">
                <a:extLst>
                  <a:ext uri="{FF2B5EF4-FFF2-40B4-BE49-F238E27FC236}">
                    <a16:creationId xmlns:a16="http://schemas.microsoft.com/office/drawing/2014/main" id="{8AB8D9D0-053C-A042-A161-6CC6BB529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4" name="Rectangle 23">
                <a:extLst>
                  <a:ext uri="{FF2B5EF4-FFF2-40B4-BE49-F238E27FC236}">
                    <a16:creationId xmlns:a16="http://schemas.microsoft.com/office/drawing/2014/main" id="{D25709BE-32D2-C945-867A-4BF12B93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5" name="Line 24">
                <a:extLst>
                  <a:ext uri="{FF2B5EF4-FFF2-40B4-BE49-F238E27FC236}">
                    <a16:creationId xmlns:a16="http://schemas.microsoft.com/office/drawing/2014/main" id="{479DFF2A-118E-4D4E-BB16-96694F78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6" name="Line 25">
                <a:extLst>
                  <a:ext uri="{FF2B5EF4-FFF2-40B4-BE49-F238E27FC236}">
                    <a16:creationId xmlns:a16="http://schemas.microsoft.com/office/drawing/2014/main" id="{DA340CDE-A999-3040-9180-85C1D52E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7" name="Line 26">
                <a:extLst>
                  <a:ext uri="{FF2B5EF4-FFF2-40B4-BE49-F238E27FC236}">
                    <a16:creationId xmlns:a16="http://schemas.microsoft.com/office/drawing/2014/main" id="{BA5449B4-C642-5142-9B7A-BFA2BD555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8" name="Line 27">
                <a:extLst>
                  <a:ext uri="{FF2B5EF4-FFF2-40B4-BE49-F238E27FC236}">
                    <a16:creationId xmlns:a16="http://schemas.microsoft.com/office/drawing/2014/main" id="{089EFD04-0B9D-BE4D-A40E-918EBCDD1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9" name="Line 28">
                <a:extLst>
                  <a:ext uri="{FF2B5EF4-FFF2-40B4-BE49-F238E27FC236}">
                    <a16:creationId xmlns:a16="http://schemas.microsoft.com/office/drawing/2014/main" id="{513E5C16-937E-5D4E-AFB0-CB09E96D9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0" name="Line 29">
                <a:extLst>
                  <a:ext uri="{FF2B5EF4-FFF2-40B4-BE49-F238E27FC236}">
                    <a16:creationId xmlns:a16="http://schemas.microsoft.com/office/drawing/2014/main" id="{454FAB84-5DA3-364F-B2E5-9D4D33C22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1" name="Line 30">
                <a:extLst>
                  <a:ext uri="{FF2B5EF4-FFF2-40B4-BE49-F238E27FC236}">
                    <a16:creationId xmlns:a16="http://schemas.microsoft.com/office/drawing/2014/main" id="{7C7E8EC1-16F6-1946-9706-1BF097872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2" name="Rectangle 31">
                <a:extLst>
                  <a:ext uri="{FF2B5EF4-FFF2-40B4-BE49-F238E27FC236}">
                    <a16:creationId xmlns:a16="http://schemas.microsoft.com/office/drawing/2014/main" id="{F1202693-42DE-2745-BC28-408C4554F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3" name="Rectangle 32">
                <a:extLst>
                  <a:ext uri="{FF2B5EF4-FFF2-40B4-BE49-F238E27FC236}">
                    <a16:creationId xmlns:a16="http://schemas.microsoft.com/office/drawing/2014/main" id="{8958EE27-5720-2448-A971-8B1C2881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4" name="Rectangle 33">
                <a:extLst>
                  <a:ext uri="{FF2B5EF4-FFF2-40B4-BE49-F238E27FC236}">
                    <a16:creationId xmlns:a16="http://schemas.microsoft.com/office/drawing/2014/main" id="{EE1E2BDF-4ED9-CB45-B95B-159DAF6E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5" name="Rectangle 34">
                <a:extLst>
                  <a:ext uri="{FF2B5EF4-FFF2-40B4-BE49-F238E27FC236}">
                    <a16:creationId xmlns:a16="http://schemas.microsoft.com/office/drawing/2014/main" id="{7CDBEB02-5290-3145-B138-C42D84265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6" name="Rectangle 35">
                <a:extLst>
                  <a:ext uri="{FF2B5EF4-FFF2-40B4-BE49-F238E27FC236}">
                    <a16:creationId xmlns:a16="http://schemas.microsoft.com/office/drawing/2014/main" id="{804FABDA-670A-864C-B538-FBC039D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0" name="Group 38">
            <a:extLst>
              <a:ext uri="{FF2B5EF4-FFF2-40B4-BE49-F238E27FC236}">
                <a16:creationId xmlns:a16="http://schemas.microsoft.com/office/drawing/2014/main" id="{0FB3D503-F751-2440-B101-BE05B84293FB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4449764"/>
            <a:ext cx="809625" cy="1501775"/>
            <a:chOff x="3492" y="2522"/>
            <a:chExt cx="510" cy="946"/>
          </a:xfrm>
        </p:grpSpPr>
        <p:grpSp>
          <p:nvGrpSpPr>
            <p:cNvPr id="71705" name="Group 39">
              <a:extLst>
                <a:ext uri="{FF2B5EF4-FFF2-40B4-BE49-F238E27FC236}">
                  <a16:creationId xmlns:a16="http://schemas.microsoft.com/office/drawing/2014/main" id="{40D08E13-F58A-9948-9261-F483FD41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22" name="AutoShape 40">
                <a:extLst>
                  <a:ext uri="{FF2B5EF4-FFF2-40B4-BE49-F238E27FC236}">
                    <a16:creationId xmlns:a16="http://schemas.microsoft.com/office/drawing/2014/main" id="{7D937D2E-21AD-464B-A429-6B8244A6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3" name="Rectangle 41">
                <a:extLst>
                  <a:ext uri="{FF2B5EF4-FFF2-40B4-BE49-F238E27FC236}">
                    <a16:creationId xmlns:a16="http://schemas.microsoft.com/office/drawing/2014/main" id="{CE40A293-F6A8-2D40-B987-7183549B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4" name="Rectangle 42">
                <a:extLst>
                  <a:ext uri="{FF2B5EF4-FFF2-40B4-BE49-F238E27FC236}">
                    <a16:creationId xmlns:a16="http://schemas.microsoft.com/office/drawing/2014/main" id="{29D6A589-79F8-3E4A-BBBC-261B2FC6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5" name="AutoShape 43">
                <a:extLst>
                  <a:ext uri="{FF2B5EF4-FFF2-40B4-BE49-F238E27FC236}">
                    <a16:creationId xmlns:a16="http://schemas.microsoft.com/office/drawing/2014/main" id="{BC2E7E84-B41E-2345-BA40-9BAAA6E2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6" name="Line 44">
                <a:extLst>
                  <a:ext uri="{FF2B5EF4-FFF2-40B4-BE49-F238E27FC236}">
                    <a16:creationId xmlns:a16="http://schemas.microsoft.com/office/drawing/2014/main" id="{78720502-6881-0745-9C32-B60A5F7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7" name="Line 45">
                <a:extLst>
                  <a:ext uri="{FF2B5EF4-FFF2-40B4-BE49-F238E27FC236}">
                    <a16:creationId xmlns:a16="http://schemas.microsoft.com/office/drawing/2014/main" id="{F8B54717-7443-7742-B543-11CB405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8" name="Rectangle 46">
                <a:extLst>
                  <a:ext uri="{FF2B5EF4-FFF2-40B4-BE49-F238E27FC236}">
                    <a16:creationId xmlns:a16="http://schemas.microsoft.com/office/drawing/2014/main" id="{469DD389-C94F-7D4C-BE33-88A1BD42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9" name="Rectangle 47">
                <a:extLst>
                  <a:ext uri="{FF2B5EF4-FFF2-40B4-BE49-F238E27FC236}">
                    <a16:creationId xmlns:a16="http://schemas.microsoft.com/office/drawing/2014/main" id="{CD9080A5-CC4D-BC49-9D89-3B125A0A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06" name="Group 48">
              <a:extLst>
                <a:ext uri="{FF2B5EF4-FFF2-40B4-BE49-F238E27FC236}">
                  <a16:creationId xmlns:a16="http://schemas.microsoft.com/office/drawing/2014/main" id="{E01FE616-139C-7445-B058-0521F6FA5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07" name="Rectangle 49">
                <a:extLst>
                  <a:ext uri="{FF2B5EF4-FFF2-40B4-BE49-F238E27FC236}">
                    <a16:creationId xmlns:a16="http://schemas.microsoft.com/office/drawing/2014/main" id="{7111051C-0379-4E47-9F2C-7982D5CF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8" name="Text Box 50">
                <a:extLst>
                  <a:ext uri="{FF2B5EF4-FFF2-40B4-BE49-F238E27FC236}">
                    <a16:creationId xmlns:a16="http://schemas.microsoft.com/office/drawing/2014/main" id="{13C191A1-B5C4-1846-B567-7FA67789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9" name="Rectangle 51">
                <a:extLst>
                  <a:ext uri="{FF2B5EF4-FFF2-40B4-BE49-F238E27FC236}">
                    <a16:creationId xmlns:a16="http://schemas.microsoft.com/office/drawing/2014/main" id="{6FA1C12A-7067-904B-88F2-80EEE18F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0" name="Line 52">
                <a:extLst>
                  <a:ext uri="{FF2B5EF4-FFF2-40B4-BE49-F238E27FC236}">
                    <a16:creationId xmlns:a16="http://schemas.microsoft.com/office/drawing/2014/main" id="{C4D1C58B-D851-1B4C-BA83-B9891923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1" name="Line 53">
                <a:extLst>
                  <a:ext uri="{FF2B5EF4-FFF2-40B4-BE49-F238E27FC236}">
                    <a16:creationId xmlns:a16="http://schemas.microsoft.com/office/drawing/2014/main" id="{402382AA-E3C3-754B-8188-8E5A8FBE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2" name="Line 54">
                <a:extLst>
                  <a:ext uri="{FF2B5EF4-FFF2-40B4-BE49-F238E27FC236}">
                    <a16:creationId xmlns:a16="http://schemas.microsoft.com/office/drawing/2014/main" id="{98EA4973-2621-F34C-BCFF-D61254C7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3" name="Line 55">
                <a:extLst>
                  <a:ext uri="{FF2B5EF4-FFF2-40B4-BE49-F238E27FC236}">
                    <a16:creationId xmlns:a16="http://schemas.microsoft.com/office/drawing/2014/main" id="{91DDCEAF-7213-F945-95B0-A7017155D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4" name="Line 56">
                <a:extLst>
                  <a:ext uri="{FF2B5EF4-FFF2-40B4-BE49-F238E27FC236}">
                    <a16:creationId xmlns:a16="http://schemas.microsoft.com/office/drawing/2014/main" id="{D0802100-FBA0-5A4D-AF60-EA096375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5" name="Line 57">
                <a:extLst>
                  <a:ext uri="{FF2B5EF4-FFF2-40B4-BE49-F238E27FC236}">
                    <a16:creationId xmlns:a16="http://schemas.microsoft.com/office/drawing/2014/main" id="{5BD56C66-F4A5-D345-906E-29FEE07A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6" name="Line 58">
                <a:extLst>
                  <a:ext uri="{FF2B5EF4-FFF2-40B4-BE49-F238E27FC236}">
                    <a16:creationId xmlns:a16="http://schemas.microsoft.com/office/drawing/2014/main" id="{0790DC7B-4D8E-9845-9B42-A89B2198D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7" name="Rectangle 59">
                <a:extLst>
                  <a:ext uri="{FF2B5EF4-FFF2-40B4-BE49-F238E27FC236}">
                    <a16:creationId xmlns:a16="http://schemas.microsoft.com/office/drawing/2014/main" id="{CE0AD1ED-21EC-F94A-8E9D-C9A24CD9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8" name="Rectangle 60">
                <a:extLst>
                  <a:ext uri="{FF2B5EF4-FFF2-40B4-BE49-F238E27FC236}">
                    <a16:creationId xmlns:a16="http://schemas.microsoft.com/office/drawing/2014/main" id="{5F8630D3-E520-F645-864B-AECF9A1C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9" name="Rectangle 61">
                <a:extLst>
                  <a:ext uri="{FF2B5EF4-FFF2-40B4-BE49-F238E27FC236}">
                    <a16:creationId xmlns:a16="http://schemas.microsoft.com/office/drawing/2014/main" id="{E52A24FD-700B-AC41-90B3-FD1D205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0" name="Rectangle 62">
                <a:extLst>
                  <a:ext uri="{FF2B5EF4-FFF2-40B4-BE49-F238E27FC236}">
                    <a16:creationId xmlns:a16="http://schemas.microsoft.com/office/drawing/2014/main" id="{2FF46A99-96E6-324C-855B-5BFC1FE2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1" name="Rectangle 63">
                <a:extLst>
                  <a:ext uri="{FF2B5EF4-FFF2-40B4-BE49-F238E27FC236}">
                    <a16:creationId xmlns:a16="http://schemas.microsoft.com/office/drawing/2014/main" id="{6312ECC6-50E1-8B4E-A112-34DB17199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1" name="Group 64">
            <a:extLst>
              <a:ext uri="{FF2B5EF4-FFF2-40B4-BE49-F238E27FC236}">
                <a16:creationId xmlns:a16="http://schemas.microsoft.com/office/drawing/2014/main" id="{7A2171C8-9319-2E4B-8031-79DA5FEE9B9B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946651"/>
            <a:ext cx="709613" cy="703263"/>
            <a:chOff x="4337" y="290"/>
            <a:chExt cx="447" cy="443"/>
          </a:xfrm>
        </p:grpSpPr>
        <p:graphicFrame>
          <p:nvGraphicFramePr>
            <p:cNvPr id="71701" name="Object 65">
              <a:extLst>
                <a:ext uri="{FF2B5EF4-FFF2-40B4-BE49-F238E27FC236}">
                  <a16:creationId xmlns:a16="http://schemas.microsoft.com/office/drawing/2014/main" id="{0F5DC7DD-3ACD-F74F-BB4F-873C0BB09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54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1701" name="Object 65">
                          <a:extLst>
                            <a:ext uri="{FF2B5EF4-FFF2-40B4-BE49-F238E27FC236}">
                              <a16:creationId xmlns:a16="http://schemas.microsoft.com/office/drawing/2014/main" id="{0F5DC7DD-3ACD-F74F-BB4F-873C0BB09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02" name="Group 66">
              <a:extLst>
                <a:ext uri="{FF2B5EF4-FFF2-40B4-BE49-F238E27FC236}">
                  <a16:creationId xmlns:a16="http://schemas.microsoft.com/office/drawing/2014/main" id="{8458D94E-DD60-1844-AD5B-50673E5C8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03" name="Rectangle 67">
                <a:extLst>
                  <a:ext uri="{FF2B5EF4-FFF2-40B4-BE49-F238E27FC236}">
                    <a16:creationId xmlns:a16="http://schemas.microsoft.com/office/drawing/2014/main" id="{A5AC7584-95E7-3F48-8659-5FA2677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4" name="Text Box 68">
                <a:extLst>
                  <a:ext uri="{FF2B5EF4-FFF2-40B4-BE49-F238E27FC236}">
                    <a16:creationId xmlns:a16="http://schemas.microsoft.com/office/drawing/2014/main" id="{792AA7CC-2340-7447-859A-14433AA6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1692" name="Line 69">
            <a:extLst>
              <a:ext uri="{FF2B5EF4-FFF2-40B4-BE49-F238E27FC236}">
                <a16:creationId xmlns:a16="http://schemas.microsoft.com/office/drawing/2014/main" id="{E9282362-CBDE-4247-BE49-CFFD5923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3" name="Line 70">
            <a:extLst>
              <a:ext uri="{FF2B5EF4-FFF2-40B4-BE49-F238E27FC236}">
                <a16:creationId xmlns:a16="http://schemas.microsoft.com/office/drawing/2014/main" id="{F8F34EF8-BEEC-0C4A-A05C-1CCF60E6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4" name="Line 71">
            <a:extLst>
              <a:ext uri="{FF2B5EF4-FFF2-40B4-BE49-F238E27FC236}">
                <a16:creationId xmlns:a16="http://schemas.microsoft.com/office/drawing/2014/main" id="{EB8EF30C-222D-CC4F-BBC4-A1E3EE857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838" y="5408614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5" name="Oval 72">
            <a:extLst>
              <a:ext uri="{FF2B5EF4-FFF2-40B4-BE49-F238E27FC236}">
                <a16:creationId xmlns:a16="http://schemas.microsoft.com/office/drawing/2014/main" id="{B936A639-6BE9-F642-B5CD-E07FCC14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70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1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6" name="Oval 74">
            <a:extLst>
              <a:ext uri="{FF2B5EF4-FFF2-40B4-BE49-F238E27FC236}">
                <a16:creationId xmlns:a16="http://schemas.microsoft.com/office/drawing/2014/main" id="{DDD0CED8-6C95-724D-BB86-26577B7F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2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7" name="Oval 75">
            <a:extLst>
              <a:ext uri="{FF2B5EF4-FFF2-40B4-BE49-F238E27FC236}">
                <a16:creationId xmlns:a16="http://schemas.microsoft.com/office/drawing/2014/main" id="{507D12B1-06C0-B047-9CFC-9C72FE6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3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8" name="Oval 76">
            <a:extLst>
              <a:ext uri="{FF2B5EF4-FFF2-40B4-BE49-F238E27FC236}">
                <a16:creationId xmlns:a16="http://schemas.microsoft.com/office/drawing/2014/main" id="{C5E4E4F5-4318-454B-982A-58F9DCD7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4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9" name="Oval 77">
            <a:extLst>
              <a:ext uri="{FF2B5EF4-FFF2-40B4-BE49-F238E27FC236}">
                <a16:creationId xmlns:a16="http://schemas.microsoft.com/office/drawing/2014/main" id="{1EAFC9EC-1BFA-1F49-9ADA-A5D4A28D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70230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5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700" name="Oval 78">
            <a:extLst>
              <a:ext uri="{FF2B5EF4-FFF2-40B4-BE49-F238E27FC236}">
                <a16:creationId xmlns:a16="http://schemas.microsoft.com/office/drawing/2014/main" id="{D9052306-5BD4-7B4D-869D-7A82812E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6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227CD-B79A-B746-B620-0FE5285F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Scenario: Alice sends message to Bob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8DCA7-0AD6-1740-8928-0E2E141E8CA8}"/>
              </a:ext>
            </a:extLst>
          </p:cNvPr>
          <p:cNvSpPr txBox="1"/>
          <p:nvPr/>
        </p:nvSpPr>
        <p:spPr>
          <a:xfrm>
            <a:off x="492853" y="5345670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EC297-092B-D54B-8662-343DE1459B35}"/>
              </a:ext>
            </a:extLst>
          </p:cNvPr>
          <p:cNvSpPr txBox="1"/>
          <p:nvPr/>
        </p:nvSpPr>
        <p:spPr>
          <a:xfrm>
            <a:off x="9200950" y="5341836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C4EFC-383A-624B-B6E2-8FE05605543F}"/>
              </a:ext>
            </a:extLst>
          </p:cNvPr>
          <p:cNvSpPr txBox="1"/>
          <p:nvPr/>
        </p:nvSpPr>
        <p:spPr>
          <a:xfrm>
            <a:off x="3568698" y="626959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Rutgers mail server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688087-937A-024D-81CC-03CE2589C8E4}"/>
              </a:ext>
            </a:extLst>
          </p:cNvPr>
          <p:cNvSpPr txBox="1"/>
          <p:nvPr/>
        </p:nvSpPr>
        <p:spPr>
          <a:xfrm>
            <a:off x="6145440" y="626478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NYU mail 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7365-0D98-6943-B22D-29E4E82ED16F}"/>
              </a:ext>
            </a:extLst>
          </p:cNvPr>
          <p:cNvSpPr/>
          <p:nvPr/>
        </p:nvSpPr>
        <p:spPr>
          <a:xfrm>
            <a:off x="4075289" y="5341836"/>
            <a:ext cx="1276120" cy="8106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E1FE64-5353-A54C-B004-7877B50C1B30}"/>
              </a:ext>
            </a:extLst>
          </p:cNvPr>
          <p:cNvCxnSpPr/>
          <p:nvPr/>
        </p:nvCxnSpPr>
        <p:spPr>
          <a:xfrm flipH="1">
            <a:off x="2641600" y="5911853"/>
            <a:ext cx="1343025" cy="35293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81D7C-58F4-2A46-AF19-DE424884989A}"/>
              </a:ext>
            </a:extLst>
          </p:cNvPr>
          <p:cNvSpPr txBox="1"/>
          <p:nvPr/>
        </p:nvSpPr>
        <p:spPr>
          <a:xfrm>
            <a:off x="223339" y="5906209"/>
            <a:ext cx="246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 set of durable files on the machine. Persisted on disk.</a:t>
            </a:r>
          </a:p>
        </p:txBody>
      </p:sp>
    </p:spTree>
    <p:extLst>
      <p:ext uri="{BB962C8B-B14F-4D97-AF65-F5344CB8AC3E}">
        <p14:creationId xmlns:p14="http://schemas.microsoft.com/office/powerpoint/2010/main" val="25133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5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E05E-EB32-2648-B9A9-1AD9011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these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5A25-B06F-5646-8A47-A367A4AF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/>
          <a:lstStyle/>
          <a:p>
            <a:r>
              <a:rPr lang="en-US" dirty="0"/>
              <a:t>Mail servers are useful “always on” endpoints</a:t>
            </a:r>
          </a:p>
          <a:p>
            <a:pPr lvl="1"/>
            <a:r>
              <a:rPr lang="en-US" dirty="0"/>
              <a:t>Receiving the email on behalf of Bob, should Bob’s machine be turned off</a:t>
            </a:r>
          </a:p>
          <a:p>
            <a:pPr lvl="1"/>
            <a:r>
              <a:rPr lang="en-US" dirty="0"/>
              <a:t>Retrying the delivery of the email to Bob on behalf of Alice, should Bob’s mail server be unavailable in the first attempt</a:t>
            </a:r>
          </a:p>
          <a:p>
            <a:r>
              <a:rPr lang="en-US" dirty="0"/>
              <a:t>The same machine can act as client or server based on context</a:t>
            </a:r>
          </a:p>
          <a:p>
            <a:pPr lvl="1"/>
            <a:r>
              <a:rPr lang="en-US" dirty="0"/>
              <a:t>Rutgers’s mail server is the server when Alice sends the mail</a:t>
            </a:r>
          </a:p>
          <a:p>
            <a:pPr lvl="1"/>
            <a:r>
              <a:rPr lang="en-US" dirty="0"/>
              <a:t>It is the client when it sends mail to Bob’s mail server</a:t>
            </a:r>
          </a:p>
          <a:p>
            <a:r>
              <a:rPr lang="en-US" dirty="0"/>
              <a:t>SMTP is push-based: info is pushed from client to server</a:t>
            </a:r>
          </a:p>
          <a:p>
            <a:pPr lvl="1"/>
            <a:r>
              <a:rPr lang="en-US" dirty="0"/>
              <a:t>Contrast to HTTP or DNS where info is pulled from the server</a:t>
            </a:r>
          </a:p>
        </p:txBody>
      </p:sp>
    </p:spTree>
    <p:extLst>
      <p:ext uri="{BB962C8B-B14F-4D97-AF65-F5344CB8AC3E}">
        <p14:creationId xmlns:p14="http://schemas.microsoft.com/office/powerpoint/2010/main" val="35099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C01C-7CF1-AF4C-ACDF-ABDE29D6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0C32-A0EB-2A41-A7EE-23650B3F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5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61B2-ED84-2B45-BA11-E0A28229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380C-541A-F34B-95AA-878958CE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9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0048-5DC5-514D-A673-B3AB2F03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SMTP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820-7DA7-F34F-80CC-9BCCC065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demo</a:t>
            </a:r>
          </a:p>
        </p:txBody>
      </p:sp>
    </p:spTree>
    <p:extLst>
      <p:ext uri="{BB962C8B-B14F-4D97-AF65-F5344CB8AC3E}">
        <p14:creationId xmlns:p14="http://schemas.microsoft.com/office/powerpoint/2010/main" val="116670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EBFF-AA09-7642-9159-6442205E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Persistence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A362-9ED9-4E45-B1D5-7F344F5FE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03DD1F9B-09AC-734D-9475-B507006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598C712-C870-4749-B864-B20BF7C49DF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00655DB-8298-C049-ABDD-2F8BD50AC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SMTP interaction</a:t>
            </a: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47B92CCC-86C4-3F48-9440-548F0585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220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SMTP service ready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HELO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town.com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Hello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town.com</a:t>
            </a:r>
            <a:r>
              <a:rPr lang="en-US" altLang="en-US" sz="1800" dirty="0">
                <a:latin typeface="Times New Roman" panose="02020603050405020304" pitchFamily="18" charset="0"/>
              </a:rPr>
              <a:t>, pleased to meet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MAIL FROM: &lt;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jack@town.com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&lt;</a:t>
            </a:r>
            <a:r>
              <a:rPr lang="en-US" altLang="en-US" sz="1800" dirty="0" err="1">
                <a:latin typeface="Times New Roman" panose="02020603050405020304" pitchFamily="18" charset="0"/>
              </a:rPr>
              <a:t>jack@town.com</a:t>
            </a:r>
            <a:r>
              <a:rPr lang="en-US" altLang="en-US" sz="1800" dirty="0">
                <a:latin typeface="Times New Roman" panose="02020603050405020304" pitchFamily="18" charset="0"/>
              </a:rPr>
              <a:t>&gt;… Sender ok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RCPT TO: &lt;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jill@hill.com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&lt;</a:t>
            </a:r>
            <a:r>
              <a:rPr lang="en-US" altLang="en-US" sz="1800" dirty="0" err="1">
                <a:latin typeface="Times New Roman" panose="02020603050405020304" pitchFamily="18" charset="0"/>
              </a:rPr>
              <a:t>jill@hill.com</a:t>
            </a:r>
            <a:r>
              <a:rPr lang="en-US" altLang="en-US" sz="1800" dirty="0">
                <a:latin typeface="Times New Roman" panose="02020603050405020304" pitchFamily="18" charset="0"/>
              </a:rPr>
              <a:t>&gt;… Recipient ok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DATA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354 Enter mail, end with “.” on a line by itself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Jill, I’m not feeling up to hiking today.  Will you please fetch me a pail of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message accepted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QUIT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221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closing connection</a:t>
            </a:r>
          </a:p>
        </p:txBody>
      </p:sp>
    </p:spTree>
    <p:extLst>
      <p:ext uri="{BB962C8B-B14F-4D97-AF65-F5344CB8AC3E}">
        <p14:creationId xmlns:p14="http://schemas.microsoft.com/office/powerpoint/2010/main" val="2977374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C44134DD-70AD-7649-B8F3-41EC3D64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command response codes</a:t>
            </a:r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DFE1E997-8443-6041-B816-A61887F9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11BE7F1-6E1E-7D41-90E8-E1192AB66E2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3732" name="Picture 26">
            <a:extLst>
              <a:ext uri="{FF2B5EF4-FFF2-40B4-BE49-F238E27FC236}">
                <a16:creationId xmlns:a16="http://schemas.microsoft.com/office/drawing/2014/main" id="{2A0451A5-A83C-A847-B2FC-6B08601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73200"/>
            <a:ext cx="5392738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85C7E-8B97-C642-BED8-52A5D2F8454B}"/>
              </a:ext>
            </a:extLst>
          </p:cNvPr>
          <p:cNvSpPr txBox="1"/>
          <p:nvPr/>
        </p:nvSpPr>
        <p:spPr>
          <a:xfrm>
            <a:off x="6096000" y="2743200"/>
            <a:ext cx="5555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220: Service ready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250: Request command complete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354: Start mail input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421: Service not available</a:t>
            </a:r>
          </a:p>
        </p:txBody>
      </p:sp>
    </p:spTree>
    <p:extLst>
      <p:ext uri="{BB962C8B-B14F-4D97-AF65-F5344CB8AC3E}">
        <p14:creationId xmlns:p14="http://schemas.microsoft.com/office/powerpoint/2010/main" val="2316787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D5E5AB5-53CA-D843-AEFC-CAF3FB0F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9A0413F-4E00-D846-B735-2070A4106C6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3B76799-060A-5346-BAB4-4FA0A17DD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SMTP: protocol for exchanging email </a:t>
            </a:r>
            <a:r>
              <a:rPr lang="en-US" altLang="en-US" sz="2000" dirty="0" err="1"/>
              <a:t>msgs</a:t>
            </a:r>
            <a:endParaRPr lang="en-US" altLang="en-US" sz="2000" dirty="0"/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RFC 822: standard for text message format:</a:t>
            </a:r>
          </a:p>
          <a:p>
            <a:endParaRPr lang="en-US" altLang="en-US" sz="2000" dirty="0"/>
          </a:p>
          <a:p>
            <a:r>
              <a:rPr lang="en-US" altLang="en-US" sz="2000" dirty="0"/>
              <a:t>header lines, e.g.,</a:t>
            </a:r>
          </a:p>
          <a:p>
            <a:pPr lvl="1"/>
            <a:r>
              <a:rPr lang="en-US" altLang="en-US" sz="1800" dirty="0"/>
              <a:t>To:</a:t>
            </a:r>
          </a:p>
          <a:p>
            <a:pPr lvl="1"/>
            <a:r>
              <a:rPr lang="en-US" altLang="en-US" sz="1800" dirty="0"/>
              <a:t>From:</a:t>
            </a:r>
          </a:p>
          <a:p>
            <a:pPr lvl="1"/>
            <a:r>
              <a:rPr lang="en-US" altLang="en-US" sz="1800" dirty="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i="1" dirty="0">
                <a:solidFill>
                  <a:srgbClr val="C00000"/>
                </a:solidFill>
              </a:rPr>
              <a:t>different</a:t>
            </a:r>
            <a:r>
              <a:rPr lang="en-US" altLang="en-US" sz="1800" i="1" dirty="0">
                <a:solidFill>
                  <a:srgbClr val="66FFCC"/>
                </a:solidFill>
              </a:rPr>
              <a:t> </a:t>
            </a:r>
            <a:r>
              <a:rPr lang="en-US" altLang="en-US" sz="1800" i="1" dirty="0">
                <a:solidFill>
                  <a:srgbClr val="C00000"/>
                </a:solidFill>
              </a:rPr>
              <a:t>from SMTP commands</a:t>
            </a:r>
            <a:r>
              <a:rPr lang="en-US" altLang="en-US" sz="1800" dirty="0">
                <a:solidFill>
                  <a:srgbClr val="C00000"/>
                </a:solidFill>
              </a:rPr>
              <a:t>!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(these would still be under “DATA”)</a:t>
            </a:r>
          </a:p>
          <a:p>
            <a:endParaRPr lang="en-US" altLang="en-US" sz="2000" dirty="0"/>
          </a:p>
          <a:p>
            <a:r>
              <a:rPr lang="en-US" altLang="en-US" sz="2000" dirty="0"/>
              <a:t>body</a:t>
            </a:r>
          </a:p>
          <a:p>
            <a:pPr lvl="1"/>
            <a:r>
              <a:rPr lang="en-US" altLang="en-US" sz="1800" dirty="0"/>
              <a:t>the “message”, ASCII characters only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3FFC2141-F9A2-304C-A870-17FF1DE7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itchFamily="2" charset="0"/>
              </a:rPr>
              <a:t>header</a:t>
            </a:r>
          </a:p>
        </p:txBody>
      </p:sp>
      <p:sp>
        <p:nvSpPr>
          <p:cNvPr id="74758" name="Rectangle 7">
            <a:extLst>
              <a:ext uri="{FF2B5EF4-FFF2-40B4-BE49-F238E27FC236}">
                <a16:creationId xmlns:a16="http://schemas.microsoft.com/office/drawing/2014/main" id="{4F27B140-E51E-F640-AE6A-D61E6F57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Helvetica" pitchFamily="2" charset="0"/>
              </a:rPr>
              <a:t>body</a:t>
            </a:r>
          </a:p>
        </p:txBody>
      </p:sp>
      <p:sp>
        <p:nvSpPr>
          <p:cNvPr id="74759" name="Rectangle 9">
            <a:extLst>
              <a:ext uri="{FF2B5EF4-FFF2-40B4-BE49-F238E27FC236}">
                <a16:creationId xmlns:a16="http://schemas.microsoft.com/office/drawing/2014/main" id="{685ECC01-CE08-044D-86B9-B8C4BF96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4760" name="Line 10">
            <a:extLst>
              <a:ext uri="{FF2B5EF4-FFF2-40B4-BE49-F238E27FC236}">
                <a16:creationId xmlns:a16="http://schemas.microsoft.com/office/drawing/2014/main" id="{9ACEAF7D-78E3-944F-B674-1BBF7534A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1">
            <a:extLst>
              <a:ext uri="{FF2B5EF4-FFF2-40B4-BE49-F238E27FC236}">
                <a16:creationId xmlns:a16="http://schemas.microsoft.com/office/drawing/2014/main" id="{6E45A18A-AC2C-B84B-9FF3-A163EF69E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3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3">
            <a:extLst>
              <a:ext uri="{FF2B5EF4-FFF2-40B4-BE49-F238E27FC236}">
                <a16:creationId xmlns:a16="http://schemas.microsoft.com/office/drawing/2014/main" id="{26BA34CE-12CB-3146-9515-1259DDBF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2112964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line</a:t>
            </a:r>
          </a:p>
        </p:txBody>
      </p:sp>
      <p:sp>
        <p:nvSpPr>
          <p:cNvPr id="74763" name="Line 14">
            <a:extLst>
              <a:ext uri="{FF2B5EF4-FFF2-40B4-BE49-F238E27FC236}">
                <a16:creationId xmlns:a16="http://schemas.microsoft.com/office/drawing/2014/main" id="{CD21A516-DEAD-5342-85B7-A25F79948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5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EB2E5-4B62-9A4E-9BB7-A47A1025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message (stored on server)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7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E02657CF-B591-8945-BEF0-F905758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4CF997-E8EC-D842-A40E-2755F492EA2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EE2FC16B-1FB8-F546-86DA-CE19E81BB4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08150"/>
            <a:ext cx="9903246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MIME: multimedia mail extension, RFC 2045, 2056</a:t>
            </a:r>
          </a:p>
          <a:p>
            <a:r>
              <a:rPr lang="en-US" altLang="en-US" sz="2400" dirty="0"/>
              <a:t>additional lines in </a:t>
            </a:r>
            <a:r>
              <a:rPr lang="en-US" altLang="en-US" sz="2400" dirty="0" err="1"/>
              <a:t>msg</a:t>
            </a:r>
            <a:r>
              <a:rPr lang="en-US" altLang="en-US" sz="2400" dirty="0"/>
              <a:t> header declare MIME content type</a:t>
            </a:r>
            <a:endParaRPr lang="en-US" altLang="en-US" dirty="0"/>
          </a:p>
        </p:txBody>
      </p:sp>
      <p:grpSp>
        <p:nvGrpSpPr>
          <p:cNvPr id="75781" name="Group 10">
            <a:extLst>
              <a:ext uri="{FF2B5EF4-FFF2-40B4-BE49-F238E27FC236}">
                <a16:creationId xmlns:a16="http://schemas.microsoft.com/office/drawing/2014/main" id="{D25133B4-2346-0B47-A7EA-B92EA8F5E859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2851150"/>
            <a:ext cx="5003800" cy="3113088"/>
            <a:chOff x="1424" y="1808"/>
            <a:chExt cx="3152" cy="2152"/>
          </a:xfrm>
        </p:grpSpPr>
        <p:sp>
          <p:nvSpPr>
            <p:cNvPr id="75791" name="Text Box 5">
              <a:extLst>
                <a:ext uri="{FF2B5EF4-FFF2-40B4-BE49-F238E27FC236}">
                  <a16:creationId xmlns:a16="http://schemas.microsoft.com/office/drawing/2014/main" id="{010859C7-EAFE-0C47-AF30-8EC78ABDD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From: alice@crepes.fr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To: bob@hamburger.edu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Subject: Picture of yummy crepe.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MIME-Version: 1.0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Content-Transfer-Encoding: base64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Content-Type: image/jpeg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Courier New" panose="02070309020205020404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base64 encoded data 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.........................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......base64 encoded data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 </a:t>
              </a:r>
            </a:p>
          </p:txBody>
        </p:sp>
        <p:sp>
          <p:nvSpPr>
            <p:cNvPr id="75792" name="Rectangle 9">
              <a:extLst>
                <a:ext uri="{FF2B5EF4-FFF2-40B4-BE49-F238E27FC236}">
                  <a16:creationId xmlns:a16="http://schemas.microsoft.com/office/drawing/2014/main" id="{165C275A-74C9-DE4B-9AD8-1646C7CD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5782" name="Text Box 11">
            <a:extLst>
              <a:ext uri="{FF2B5EF4-FFF2-40B4-BE49-F238E27FC236}">
                <a16:creationId xmlns:a16="http://schemas.microsoft.com/office/drawing/2014/main" id="{64674CD0-4972-E34D-BB76-C2EB559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89" y="4348164"/>
            <a:ext cx="2677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multimedia data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type, subtype,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parameter declaration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3" name="Text Box 12">
            <a:extLst>
              <a:ext uri="{FF2B5EF4-FFF2-40B4-BE49-F238E27FC236}">
                <a16:creationId xmlns:a16="http://schemas.microsoft.com/office/drawing/2014/main" id="{7A2D0F18-1217-6A4B-9A0E-E99C5E80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560764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method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encode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4" name="Text Box 13">
            <a:extLst>
              <a:ext uri="{FF2B5EF4-FFF2-40B4-BE49-F238E27FC236}">
                <a16:creationId xmlns:a16="http://schemas.microsoft.com/office/drawing/2014/main" id="{5EE46970-89F4-EF4A-81D2-C27622D1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044" y="3001964"/>
            <a:ext cx="175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MIME version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5785" name="Text Box 14">
            <a:extLst>
              <a:ext uri="{FF2B5EF4-FFF2-40B4-BE49-F238E27FC236}">
                <a16:creationId xmlns:a16="http://schemas.microsoft.com/office/drawing/2014/main" id="{AAF2D3C1-108F-FD48-8138-BC45E7D6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11" y="5529263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encoded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6" name="Line 15">
            <a:extLst>
              <a:ext uri="{FF2B5EF4-FFF2-40B4-BE49-F238E27FC236}">
                <a16:creationId xmlns:a16="http://schemas.microsoft.com/office/drawing/2014/main" id="{63BA3ED9-DBEF-D34F-8FCC-0DFAD94C4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3276600"/>
            <a:ext cx="1155700" cy="546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6">
            <a:extLst>
              <a:ext uri="{FF2B5EF4-FFF2-40B4-BE49-F238E27FC236}">
                <a16:creationId xmlns:a16="http://schemas.microsoft.com/office/drawing/2014/main" id="{B3E314BF-DDD4-E249-A0E3-E30C92AF0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911600"/>
            <a:ext cx="1181100" cy="190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7">
            <a:extLst>
              <a:ext uri="{FF2B5EF4-FFF2-40B4-BE49-F238E27FC236}">
                <a16:creationId xmlns:a16="http://schemas.microsoft.com/office/drawing/2014/main" id="{3759208B-AFE7-284D-888D-440E2EAB6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4419600"/>
            <a:ext cx="1244600" cy="355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8">
            <a:extLst>
              <a:ext uri="{FF2B5EF4-FFF2-40B4-BE49-F238E27FC236}">
                <a16:creationId xmlns:a16="http://schemas.microsoft.com/office/drawing/2014/main" id="{CFCB8FD6-6417-3F4E-8741-EE8364BC8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5168900"/>
            <a:ext cx="1003300" cy="508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Freeform 19">
            <a:extLst>
              <a:ext uri="{FF2B5EF4-FFF2-40B4-BE49-F238E27FC236}">
                <a16:creationId xmlns:a16="http://schemas.microsoft.com/office/drawing/2014/main" id="{EED3F8AC-45F7-B548-BF5C-184E89DAD524}"/>
              </a:ext>
            </a:extLst>
          </p:cNvPr>
          <p:cNvSpPr>
            <a:spLocks/>
          </p:cNvSpPr>
          <p:nvPr/>
        </p:nvSpPr>
        <p:spPr bwMode="auto">
          <a:xfrm>
            <a:off x="5395913" y="4810126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82FD-046A-534E-A98C-60560E77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format: multimedia extensions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7F3A7-4372-CD4F-BF6F-8E97AF72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57" y="1589768"/>
            <a:ext cx="3003777" cy="3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1533673"/>
            <a:ext cx="1052708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Mail: Access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5.2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5EF963C1-E124-4A4E-82C3-3C2B255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F9BA73-7D47-6743-874C-C4B61E8F18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4A83C1E-1F0F-1848-9B6A-4CA3C828B1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34715"/>
            <a:ext cx="10515600" cy="27882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SMTP: delivery/storage to receiver’s server</a:t>
            </a:r>
          </a:p>
          <a:p>
            <a:r>
              <a:rPr lang="en-US" altLang="en-US" sz="2400" dirty="0"/>
              <a:t>Mail access protocol: retrieval from server</a:t>
            </a:r>
          </a:p>
          <a:p>
            <a:pPr lvl="1"/>
            <a:r>
              <a:rPr lang="en-US" altLang="en-US" dirty="0"/>
              <a:t>POP: Post Office Protocol [RFC 1939]</a:t>
            </a:r>
          </a:p>
          <a:p>
            <a:pPr lvl="2"/>
            <a:r>
              <a:rPr lang="en-US" altLang="en-US" sz="1800" dirty="0"/>
              <a:t>Client connects to POP3 server on TCP port 110</a:t>
            </a:r>
          </a:p>
          <a:p>
            <a:pPr lvl="1"/>
            <a:r>
              <a:rPr lang="en-US" altLang="en-US" dirty="0"/>
              <a:t>IMAP: Internet Mail Access Protocol [RFC 1730]</a:t>
            </a:r>
          </a:p>
          <a:p>
            <a:pPr lvl="2"/>
            <a:r>
              <a:rPr lang="en-US" altLang="en-US" sz="1800" dirty="0"/>
              <a:t>Client connects to TCP port 143</a:t>
            </a:r>
          </a:p>
          <a:p>
            <a:pPr lvl="1"/>
            <a:r>
              <a:rPr lang="en-US" altLang="en-US" dirty="0"/>
              <a:t>HTTP: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491E56F5-5DE8-F144-BE3A-0B72DDB91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6" y="2057174"/>
            <a:ext cx="847725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6806" name="Group 32">
            <a:extLst>
              <a:ext uri="{FF2B5EF4-FFF2-40B4-BE49-F238E27FC236}">
                <a16:creationId xmlns:a16="http://schemas.microsoft.com/office/drawing/2014/main" id="{371156F4-0005-3A42-B747-93D9D031F13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1746024"/>
            <a:ext cx="709612" cy="703263"/>
            <a:chOff x="4337" y="290"/>
            <a:chExt cx="447" cy="443"/>
          </a:xfrm>
        </p:grpSpPr>
        <p:graphicFrame>
          <p:nvGraphicFramePr>
            <p:cNvPr id="76874" name="Object 33">
              <a:extLst>
                <a:ext uri="{FF2B5EF4-FFF2-40B4-BE49-F238E27FC236}">
                  <a16:creationId xmlns:a16="http://schemas.microsoft.com/office/drawing/2014/main" id="{6FC2B026-6D85-6B41-A8A9-C0C508C1A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7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6874" name="Object 33">
                          <a:extLst>
                            <a:ext uri="{FF2B5EF4-FFF2-40B4-BE49-F238E27FC236}">
                              <a16:creationId xmlns:a16="http://schemas.microsoft.com/office/drawing/2014/main" id="{6FC2B026-6D85-6B41-A8A9-C0C508C1A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75" name="Group 34">
              <a:extLst>
                <a:ext uri="{FF2B5EF4-FFF2-40B4-BE49-F238E27FC236}">
                  <a16:creationId xmlns:a16="http://schemas.microsoft.com/office/drawing/2014/main" id="{2A1BD76D-3278-5540-82FA-47C79287C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76" name="Rectangle 35">
                <a:extLst>
                  <a:ext uri="{FF2B5EF4-FFF2-40B4-BE49-F238E27FC236}">
                    <a16:creationId xmlns:a16="http://schemas.microsoft.com/office/drawing/2014/main" id="{A1178FD0-C3B6-E442-8A12-87A87A6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77" name="Text Box 36">
                <a:extLst>
                  <a:ext uri="{FF2B5EF4-FFF2-40B4-BE49-F238E27FC236}">
                    <a16:creationId xmlns:a16="http://schemas.microsoft.com/office/drawing/2014/main" id="{09BE9B04-1BDB-F248-A670-34B488E4B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7" name="Group 84">
            <a:extLst>
              <a:ext uri="{FF2B5EF4-FFF2-40B4-BE49-F238E27FC236}">
                <a16:creationId xmlns:a16="http://schemas.microsoft.com/office/drawing/2014/main" id="{D2DC1DCD-AC2C-7041-8CE4-9AD450A03703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41273"/>
            <a:ext cx="355600" cy="933450"/>
            <a:chOff x="4180" y="783"/>
            <a:chExt cx="150" cy="307"/>
          </a:xfrm>
        </p:grpSpPr>
        <p:sp>
          <p:nvSpPr>
            <p:cNvPr id="76866" name="AutoShape 85">
              <a:extLst>
                <a:ext uri="{FF2B5EF4-FFF2-40B4-BE49-F238E27FC236}">
                  <a16:creationId xmlns:a16="http://schemas.microsoft.com/office/drawing/2014/main" id="{6DCA573F-837F-F049-947F-16E985F4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7" name="Rectangle 86">
              <a:extLst>
                <a:ext uri="{FF2B5EF4-FFF2-40B4-BE49-F238E27FC236}">
                  <a16:creationId xmlns:a16="http://schemas.microsoft.com/office/drawing/2014/main" id="{37298399-C8E8-4F41-B7C3-E48FDC6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8" name="Rectangle 87">
              <a:extLst>
                <a:ext uri="{FF2B5EF4-FFF2-40B4-BE49-F238E27FC236}">
                  <a16:creationId xmlns:a16="http://schemas.microsoft.com/office/drawing/2014/main" id="{C7ACB182-3FB9-7140-83EA-7114A64A6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9" name="AutoShape 88">
              <a:extLst>
                <a:ext uri="{FF2B5EF4-FFF2-40B4-BE49-F238E27FC236}">
                  <a16:creationId xmlns:a16="http://schemas.microsoft.com/office/drawing/2014/main" id="{92E5A147-CB5C-DF4E-BB04-CC27F4B8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0" name="Line 89">
              <a:extLst>
                <a:ext uri="{FF2B5EF4-FFF2-40B4-BE49-F238E27FC236}">
                  <a16:creationId xmlns:a16="http://schemas.microsoft.com/office/drawing/2014/main" id="{20AD0BFD-A745-BE4C-AB3B-938EF113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1" name="Line 90">
              <a:extLst>
                <a:ext uri="{FF2B5EF4-FFF2-40B4-BE49-F238E27FC236}">
                  <a16:creationId xmlns:a16="http://schemas.microsoft.com/office/drawing/2014/main" id="{DB054EAE-D3C5-6B4C-A620-B74C5878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2" name="Rectangle 91">
              <a:extLst>
                <a:ext uri="{FF2B5EF4-FFF2-40B4-BE49-F238E27FC236}">
                  <a16:creationId xmlns:a16="http://schemas.microsoft.com/office/drawing/2014/main" id="{98322991-7B8A-674D-BE60-48A6E96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3" name="Rectangle 92">
              <a:extLst>
                <a:ext uri="{FF2B5EF4-FFF2-40B4-BE49-F238E27FC236}">
                  <a16:creationId xmlns:a16="http://schemas.microsoft.com/office/drawing/2014/main" id="{CF08B154-B90E-FE4A-8A09-0137AE84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6808" name="Group 158">
            <a:extLst>
              <a:ext uri="{FF2B5EF4-FFF2-40B4-BE49-F238E27FC236}">
                <a16:creationId xmlns:a16="http://schemas.microsoft.com/office/drawing/2014/main" id="{A3C4A19E-AB63-AE44-8C9F-8BD4DB4A767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219099"/>
            <a:ext cx="1460500" cy="1179513"/>
            <a:chOff x="1789" y="1206"/>
            <a:chExt cx="920" cy="743"/>
          </a:xfrm>
        </p:grpSpPr>
        <p:sp>
          <p:nvSpPr>
            <p:cNvPr id="76850" name="Text Box 95">
              <a:extLst>
                <a:ext uri="{FF2B5EF4-FFF2-40B4-BE49-F238E27FC236}">
                  <a16:creationId xmlns:a16="http://schemas.microsoft.com/office/drawing/2014/main" id="{AB41038D-6765-9742-B657-6B16729E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83"/>
              <a:ext cx="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76851" name="Group 157">
              <a:extLst>
                <a:ext uri="{FF2B5EF4-FFF2-40B4-BE49-F238E27FC236}">
                  <a16:creationId xmlns:a16="http://schemas.microsoft.com/office/drawing/2014/main" id="{766D2932-7304-5749-A676-9381A59C6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76852" name="Rectangle 94">
                <a:extLst>
                  <a:ext uri="{FF2B5EF4-FFF2-40B4-BE49-F238E27FC236}">
                    <a16:creationId xmlns:a16="http://schemas.microsoft.com/office/drawing/2014/main" id="{78149558-CF21-174A-B96F-6D8569A6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3" name="Rectangle 96">
                <a:extLst>
                  <a:ext uri="{FF2B5EF4-FFF2-40B4-BE49-F238E27FC236}">
                    <a16:creationId xmlns:a16="http://schemas.microsoft.com/office/drawing/2014/main" id="{34731561-D685-2B46-A2D5-A0F04048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4" name="Line 97">
                <a:extLst>
                  <a:ext uri="{FF2B5EF4-FFF2-40B4-BE49-F238E27FC236}">
                    <a16:creationId xmlns:a16="http://schemas.microsoft.com/office/drawing/2014/main" id="{6B0F15C6-2F00-B148-8F81-969FC9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5" name="Line 98">
                <a:extLst>
                  <a:ext uri="{FF2B5EF4-FFF2-40B4-BE49-F238E27FC236}">
                    <a16:creationId xmlns:a16="http://schemas.microsoft.com/office/drawing/2014/main" id="{948564F1-9FDE-3646-8F55-C0375516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6" name="Line 99">
                <a:extLst>
                  <a:ext uri="{FF2B5EF4-FFF2-40B4-BE49-F238E27FC236}">
                    <a16:creationId xmlns:a16="http://schemas.microsoft.com/office/drawing/2014/main" id="{F76EC0C7-951E-0545-B720-1C1F13E25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7" name="Line 100">
                <a:extLst>
                  <a:ext uri="{FF2B5EF4-FFF2-40B4-BE49-F238E27FC236}">
                    <a16:creationId xmlns:a16="http://schemas.microsoft.com/office/drawing/2014/main" id="{D9C407BB-8D44-C847-9B7D-88B7B077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8" name="Line 101">
                <a:extLst>
                  <a:ext uri="{FF2B5EF4-FFF2-40B4-BE49-F238E27FC236}">
                    <a16:creationId xmlns:a16="http://schemas.microsoft.com/office/drawing/2014/main" id="{6E3A0038-BEF7-D441-A80C-422FC61B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9" name="Line 102">
                <a:extLst>
                  <a:ext uri="{FF2B5EF4-FFF2-40B4-BE49-F238E27FC236}">
                    <a16:creationId xmlns:a16="http://schemas.microsoft.com/office/drawing/2014/main" id="{EFD408F7-CD18-2D4F-AAD1-A3782DE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0" name="Line 103">
                <a:extLst>
                  <a:ext uri="{FF2B5EF4-FFF2-40B4-BE49-F238E27FC236}">
                    <a16:creationId xmlns:a16="http://schemas.microsoft.com/office/drawing/2014/main" id="{91A320FC-BE0F-B248-87E4-3CB4F33B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1" name="Rectangle 104">
                <a:extLst>
                  <a:ext uri="{FF2B5EF4-FFF2-40B4-BE49-F238E27FC236}">
                    <a16:creationId xmlns:a16="http://schemas.microsoft.com/office/drawing/2014/main" id="{B622A8C9-C887-EF47-9D6D-0D580C0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2" name="Rectangle 105">
                <a:extLst>
                  <a:ext uri="{FF2B5EF4-FFF2-40B4-BE49-F238E27FC236}">
                    <a16:creationId xmlns:a16="http://schemas.microsoft.com/office/drawing/2014/main" id="{D2316ADB-1149-6043-8018-EE6C2D95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3" name="Rectangle 106">
                <a:extLst>
                  <a:ext uri="{FF2B5EF4-FFF2-40B4-BE49-F238E27FC236}">
                    <a16:creationId xmlns:a16="http://schemas.microsoft.com/office/drawing/2014/main" id="{CBF92BEF-66E7-AF4E-8C33-515C2109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4" name="Rectangle 107">
                <a:extLst>
                  <a:ext uri="{FF2B5EF4-FFF2-40B4-BE49-F238E27FC236}">
                    <a16:creationId xmlns:a16="http://schemas.microsoft.com/office/drawing/2014/main" id="{687252D0-481A-3742-B08B-5DE0B8A2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5" name="Rectangle 108">
                <a:extLst>
                  <a:ext uri="{FF2B5EF4-FFF2-40B4-BE49-F238E27FC236}">
                    <a16:creationId xmlns:a16="http://schemas.microsoft.com/office/drawing/2014/main" id="{D7B18646-6966-264E-B78B-6369AE2C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9" name="Group 109">
            <a:extLst>
              <a:ext uri="{FF2B5EF4-FFF2-40B4-BE49-F238E27FC236}">
                <a16:creationId xmlns:a16="http://schemas.microsoft.com/office/drawing/2014/main" id="{115F4516-5DFA-B048-B1D8-C58EED932B7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850799"/>
            <a:ext cx="709612" cy="703263"/>
            <a:chOff x="4337" y="290"/>
            <a:chExt cx="447" cy="443"/>
          </a:xfrm>
        </p:grpSpPr>
        <p:graphicFrame>
          <p:nvGraphicFramePr>
            <p:cNvPr id="76846" name="Object 110">
              <a:extLst>
                <a:ext uri="{FF2B5EF4-FFF2-40B4-BE49-F238E27FC236}">
                  <a16:creationId xmlns:a16="http://schemas.microsoft.com/office/drawing/2014/main" id="{7887C1EC-E207-9346-8AA7-D5D6A5AE2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8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6846" name="Object 110">
                          <a:extLst>
                            <a:ext uri="{FF2B5EF4-FFF2-40B4-BE49-F238E27FC236}">
                              <a16:creationId xmlns:a16="http://schemas.microsoft.com/office/drawing/2014/main" id="{7887C1EC-E207-9346-8AA7-D5D6A5AE2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47" name="Group 111">
              <a:extLst>
                <a:ext uri="{FF2B5EF4-FFF2-40B4-BE49-F238E27FC236}">
                  <a16:creationId xmlns:a16="http://schemas.microsoft.com/office/drawing/2014/main" id="{AAF076F1-F3C5-B849-9D2A-C9EA18D0F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48" name="Rectangle 112">
                <a:extLst>
                  <a:ext uri="{FF2B5EF4-FFF2-40B4-BE49-F238E27FC236}">
                    <a16:creationId xmlns:a16="http://schemas.microsoft.com/office/drawing/2014/main" id="{F95E2F40-7679-6C4A-BC9D-31616EA5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49" name="Text Box 113">
                <a:extLst>
                  <a:ext uri="{FF2B5EF4-FFF2-40B4-BE49-F238E27FC236}">
                    <a16:creationId xmlns:a16="http://schemas.microsoft.com/office/drawing/2014/main" id="{603A6364-E3BC-B945-9226-711EAC7B1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10" name="Group 119">
            <a:extLst>
              <a:ext uri="{FF2B5EF4-FFF2-40B4-BE49-F238E27FC236}">
                <a16:creationId xmlns:a16="http://schemas.microsoft.com/office/drawing/2014/main" id="{722A1482-BD8C-474D-8836-F5939D542A3C}"/>
              </a:ext>
            </a:extLst>
          </p:cNvPr>
          <p:cNvGrpSpPr>
            <a:grpSpLocks/>
          </p:cNvGrpSpPr>
          <p:nvPr/>
        </p:nvGrpSpPr>
        <p:grpSpPr bwMode="auto">
          <a:xfrm>
            <a:off x="3694116" y="1598391"/>
            <a:ext cx="1041401" cy="461963"/>
            <a:chOff x="3743" y="2537"/>
            <a:chExt cx="656" cy="291"/>
          </a:xfrm>
        </p:grpSpPr>
        <p:sp>
          <p:nvSpPr>
            <p:cNvPr id="76844" name="Rectangle 120">
              <a:extLst>
                <a:ext uri="{FF2B5EF4-FFF2-40B4-BE49-F238E27FC236}">
                  <a16:creationId xmlns:a16="http://schemas.microsoft.com/office/drawing/2014/main" id="{978C7469-AB10-2F4F-940A-06E933E5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6845" name="Text Box 121">
              <a:extLst>
                <a:ext uri="{FF2B5EF4-FFF2-40B4-BE49-F238E27FC236}">
                  <a16:creationId xmlns:a16="http://schemas.microsoft.com/office/drawing/2014/main" id="{1408B097-E849-C141-A512-CC4EA25E7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6811" name="Group 126">
            <a:extLst>
              <a:ext uri="{FF2B5EF4-FFF2-40B4-BE49-F238E27FC236}">
                <a16:creationId xmlns:a16="http://schemas.microsoft.com/office/drawing/2014/main" id="{A79DC6A5-24E4-7F46-8A24-4F3D14CF30D4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1841273"/>
            <a:ext cx="355600" cy="933450"/>
            <a:chOff x="4180" y="783"/>
            <a:chExt cx="150" cy="307"/>
          </a:xfrm>
        </p:grpSpPr>
        <p:sp>
          <p:nvSpPr>
            <p:cNvPr id="76836" name="AutoShape 127">
              <a:extLst>
                <a:ext uri="{FF2B5EF4-FFF2-40B4-BE49-F238E27FC236}">
                  <a16:creationId xmlns:a16="http://schemas.microsoft.com/office/drawing/2014/main" id="{A9C1DC77-7B86-134E-99F0-182B4C0E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7" name="Rectangle 128">
              <a:extLst>
                <a:ext uri="{FF2B5EF4-FFF2-40B4-BE49-F238E27FC236}">
                  <a16:creationId xmlns:a16="http://schemas.microsoft.com/office/drawing/2014/main" id="{E9F69C44-9109-284C-B587-16A992D1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8" name="Rectangle 129">
              <a:extLst>
                <a:ext uri="{FF2B5EF4-FFF2-40B4-BE49-F238E27FC236}">
                  <a16:creationId xmlns:a16="http://schemas.microsoft.com/office/drawing/2014/main" id="{E137887A-7591-7547-AC28-C8B5C66D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9" name="AutoShape 130">
              <a:extLst>
                <a:ext uri="{FF2B5EF4-FFF2-40B4-BE49-F238E27FC236}">
                  <a16:creationId xmlns:a16="http://schemas.microsoft.com/office/drawing/2014/main" id="{2D8E5764-93FF-DF4A-B61F-CBE5B3E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0" name="Line 131">
              <a:extLst>
                <a:ext uri="{FF2B5EF4-FFF2-40B4-BE49-F238E27FC236}">
                  <a16:creationId xmlns:a16="http://schemas.microsoft.com/office/drawing/2014/main" id="{B1F06AEA-3428-4845-97EA-A27931A8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1" name="Line 132">
              <a:extLst>
                <a:ext uri="{FF2B5EF4-FFF2-40B4-BE49-F238E27FC236}">
                  <a16:creationId xmlns:a16="http://schemas.microsoft.com/office/drawing/2014/main" id="{8437D345-B2E8-9543-B588-BA8DF83A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2" name="Rectangle 133">
              <a:extLst>
                <a:ext uri="{FF2B5EF4-FFF2-40B4-BE49-F238E27FC236}">
                  <a16:creationId xmlns:a16="http://schemas.microsoft.com/office/drawing/2014/main" id="{7382AAE4-A0F4-284B-9C7A-BDE1FED35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3" name="Rectangle 134">
              <a:extLst>
                <a:ext uri="{FF2B5EF4-FFF2-40B4-BE49-F238E27FC236}">
                  <a16:creationId xmlns:a16="http://schemas.microsoft.com/office/drawing/2014/main" id="{C9692106-875E-5D4F-92CE-482015DA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12" name="Line 151">
            <a:extLst>
              <a:ext uri="{FF2B5EF4-FFF2-40B4-BE49-F238E27FC236}">
                <a16:creationId xmlns:a16="http://schemas.microsoft.com/office/drawing/2014/main" id="{FC87E190-D0F0-C549-83CC-F6762CF2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076224"/>
            <a:ext cx="139065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3" name="Rectangle 153">
            <a:extLst>
              <a:ext uri="{FF2B5EF4-FFF2-40B4-BE49-F238E27FC236}">
                <a16:creationId xmlns:a16="http://schemas.microsoft.com/office/drawing/2014/main" id="{C4662465-664C-3141-A120-9DB3BC4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666648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814" name="Text Box 154">
            <a:extLst>
              <a:ext uri="{FF2B5EF4-FFF2-40B4-BE49-F238E27FC236}">
                <a16:creationId xmlns:a16="http://schemas.microsoft.com/office/drawing/2014/main" id="{C3B559CD-6AE5-384F-8F28-E469A98A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4" y="159838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SMTP</a:t>
            </a:r>
          </a:p>
        </p:txBody>
      </p:sp>
      <p:sp>
        <p:nvSpPr>
          <p:cNvPr id="76815" name="Line 155">
            <a:extLst>
              <a:ext uri="{FF2B5EF4-FFF2-40B4-BE49-F238E27FC236}">
                <a16:creationId xmlns:a16="http://schemas.microsoft.com/office/drawing/2014/main" id="{52F0531C-BCD9-9240-99ED-636E7D2D1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2066698"/>
            <a:ext cx="1647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6" name="Text Box 156">
            <a:extLst>
              <a:ext uri="{FF2B5EF4-FFF2-40B4-BE49-F238E27FC236}">
                <a16:creationId xmlns:a16="http://schemas.microsoft.com/office/drawing/2014/main" id="{FF32E4C1-1BF7-A947-9972-FAE49432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0" y="1684112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protocol</a:t>
            </a:r>
          </a:p>
        </p:txBody>
      </p:sp>
      <p:sp>
        <p:nvSpPr>
          <p:cNvPr id="76817" name="Text Box 160">
            <a:extLst>
              <a:ext uri="{FF2B5EF4-FFF2-40B4-BE49-F238E27FC236}">
                <a16:creationId xmlns:a16="http://schemas.microsoft.com/office/drawing/2014/main" id="{D1153E06-785B-4346-8EEC-F50B65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808062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76818" name="Group 161">
            <a:extLst>
              <a:ext uri="{FF2B5EF4-FFF2-40B4-BE49-F238E27FC236}">
                <a16:creationId xmlns:a16="http://schemas.microsoft.com/office/drawing/2014/main" id="{4F092747-14CD-084E-B659-E5F2D859F9F6}"/>
              </a:ext>
            </a:extLst>
          </p:cNvPr>
          <p:cNvGrpSpPr>
            <a:grpSpLocks/>
          </p:cNvGrpSpPr>
          <p:nvPr/>
        </p:nvGrpSpPr>
        <p:grpSpPr bwMode="auto">
          <a:xfrm>
            <a:off x="6257926" y="2209574"/>
            <a:ext cx="809625" cy="561975"/>
            <a:chOff x="2070" y="2004"/>
            <a:chExt cx="510" cy="354"/>
          </a:xfrm>
        </p:grpSpPr>
        <p:sp>
          <p:nvSpPr>
            <p:cNvPr id="76822" name="Rectangle 162">
              <a:extLst>
                <a:ext uri="{FF2B5EF4-FFF2-40B4-BE49-F238E27FC236}">
                  <a16:creationId xmlns:a16="http://schemas.microsoft.com/office/drawing/2014/main" id="{F3C28865-BE27-0A42-8223-7E94188C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3" name="Rectangle 163">
              <a:extLst>
                <a:ext uri="{FF2B5EF4-FFF2-40B4-BE49-F238E27FC236}">
                  <a16:creationId xmlns:a16="http://schemas.microsoft.com/office/drawing/2014/main" id="{6C9F17F5-2A40-5240-9B23-226A6A1A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4" name="Line 164">
              <a:extLst>
                <a:ext uri="{FF2B5EF4-FFF2-40B4-BE49-F238E27FC236}">
                  <a16:creationId xmlns:a16="http://schemas.microsoft.com/office/drawing/2014/main" id="{77947D09-E84A-EB4C-84D6-B0BA30FF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5" name="Line 165">
              <a:extLst>
                <a:ext uri="{FF2B5EF4-FFF2-40B4-BE49-F238E27FC236}">
                  <a16:creationId xmlns:a16="http://schemas.microsoft.com/office/drawing/2014/main" id="{8FE6D750-97BE-E746-8B2E-9C6F1D6E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6" name="Line 166">
              <a:extLst>
                <a:ext uri="{FF2B5EF4-FFF2-40B4-BE49-F238E27FC236}">
                  <a16:creationId xmlns:a16="http://schemas.microsoft.com/office/drawing/2014/main" id="{CFA90340-48EE-5F4D-BDC6-2D7DC109C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7" name="Line 167">
              <a:extLst>
                <a:ext uri="{FF2B5EF4-FFF2-40B4-BE49-F238E27FC236}">
                  <a16:creationId xmlns:a16="http://schemas.microsoft.com/office/drawing/2014/main" id="{5B133CA2-93D0-5740-B9C1-B61186C7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8" name="Line 168">
              <a:extLst>
                <a:ext uri="{FF2B5EF4-FFF2-40B4-BE49-F238E27FC236}">
                  <a16:creationId xmlns:a16="http://schemas.microsoft.com/office/drawing/2014/main" id="{E543DC0A-A30A-3D41-B081-A0060999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9" name="Line 169">
              <a:extLst>
                <a:ext uri="{FF2B5EF4-FFF2-40B4-BE49-F238E27FC236}">
                  <a16:creationId xmlns:a16="http://schemas.microsoft.com/office/drawing/2014/main" id="{6879F5A3-3D18-244A-8708-56EDDE87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0" name="Line 170">
              <a:extLst>
                <a:ext uri="{FF2B5EF4-FFF2-40B4-BE49-F238E27FC236}">
                  <a16:creationId xmlns:a16="http://schemas.microsoft.com/office/drawing/2014/main" id="{ACFD3CB2-4CED-7B46-B7C1-5EDD7CB07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1" name="Rectangle 171">
              <a:extLst>
                <a:ext uri="{FF2B5EF4-FFF2-40B4-BE49-F238E27FC236}">
                  <a16:creationId xmlns:a16="http://schemas.microsoft.com/office/drawing/2014/main" id="{7FFB867D-FAB4-E94E-9552-DB8E21E2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2" name="Rectangle 172">
              <a:extLst>
                <a:ext uri="{FF2B5EF4-FFF2-40B4-BE49-F238E27FC236}">
                  <a16:creationId xmlns:a16="http://schemas.microsoft.com/office/drawing/2014/main" id="{BC623F04-7669-2B48-81D2-F3788743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3" name="Rectangle 173">
              <a:extLst>
                <a:ext uri="{FF2B5EF4-FFF2-40B4-BE49-F238E27FC236}">
                  <a16:creationId xmlns:a16="http://schemas.microsoft.com/office/drawing/2014/main" id="{AB216121-14B9-8F4A-B624-EB76F33D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4" name="Rectangle 174">
              <a:extLst>
                <a:ext uri="{FF2B5EF4-FFF2-40B4-BE49-F238E27FC236}">
                  <a16:creationId xmlns:a16="http://schemas.microsoft.com/office/drawing/2014/main" id="{A27F64CE-564E-AA44-8652-D4EAAF97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5" name="Rectangle 175">
              <a:extLst>
                <a:ext uri="{FF2B5EF4-FFF2-40B4-BE49-F238E27FC236}">
                  <a16:creationId xmlns:a16="http://schemas.microsoft.com/office/drawing/2014/main" id="{D5950CCD-E8F7-F04D-B91C-1288D3AC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21" name="TextBox 1">
            <a:extLst>
              <a:ext uri="{FF2B5EF4-FFF2-40B4-BE49-F238E27FC236}">
                <a16:creationId xmlns:a16="http://schemas.microsoft.com/office/drawing/2014/main" id="{D1956FDC-34DE-C24C-85DC-7F1D227B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1307874"/>
            <a:ext cx="244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POP3 or IMAP4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B137-A3A6-7F4B-AE01-0FC587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access protocols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927B08-104C-ED41-A198-C1C3DE962D9B}"/>
              </a:ext>
            </a:extLst>
          </p:cNvPr>
          <p:cNvSpPr txBox="1"/>
          <p:nvPr/>
        </p:nvSpPr>
        <p:spPr>
          <a:xfrm>
            <a:off x="888442" y="206669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5520EA-51B2-2F41-B4C6-687F8FB1A28E}"/>
              </a:ext>
            </a:extLst>
          </p:cNvPr>
          <p:cNvSpPr txBox="1"/>
          <p:nvPr/>
        </p:nvSpPr>
        <p:spPr>
          <a:xfrm>
            <a:off x="9408886" y="1990285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519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F22C5728-EC9D-4C4D-A8AC-FC8CFC2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 vs IMAP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82AC079-283A-7E46-8BA3-54C0B00F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495"/>
          </a:xfrm>
        </p:spPr>
        <p:txBody>
          <a:bodyPr>
            <a:normAutofit/>
          </a:bodyPr>
          <a:lstStyle/>
          <a:p>
            <a:r>
              <a:rPr lang="en-US" altLang="en-US" dirty="0"/>
              <a:t>POP3</a:t>
            </a:r>
          </a:p>
          <a:p>
            <a:r>
              <a:rPr lang="en-US" altLang="en-US" dirty="0"/>
              <a:t>Stateless server</a:t>
            </a:r>
          </a:p>
          <a:p>
            <a:r>
              <a:rPr lang="en-US" altLang="en-US" dirty="0"/>
              <a:t>UA-heavy processing</a:t>
            </a:r>
          </a:p>
          <a:p>
            <a:r>
              <a:rPr lang="en-US" altLang="en-US" dirty="0"/>
              <a:t>UA retrieves email from server, then typically deleted from server</a:t>
            </a:r>
          </a:p>
          <a:p>
            <a:r>
              <a:rPr lang="en-US" altLang="en-US" dirty="0"/>
              <a:t>Latest changes are at the UA</a:t>
            </a:r>
          </a:p>
          <a:p>
            <a:r>
              <a:rPr lang="en-US" altLang="en-US" dirty="0"/>
              <a:t>Simple protocol (list, </a:t>
            </a:r>
            <a:r>
              <a:rPr lang="en-US" altLang="en-US" dirty="0" err="1"/>
              <a:t>retr</a:t>
            </a:r>
            <a:r>
              <a:rPr lang="en-US" altLang="en-US" dirty="0"/>
              <a:t>, del within a POP session)</a:t>
            </a:r>
          </a:p>
        </p:txBody>
      </p:sp>
      <p:sp>
        <p:nvSpPr>
          <p:cNvPr id="77828" name="Content Placeholder 3">
            <a:extLst>
              <a:ext uri="{FF2B5EF4-FFF2-40B4-BE49-F238E27FC236}">
                <a16:creationId xmlns:a16="http://schemas.microsoft.com/office/drawing/2014/main" id="{CC4FC464-5F35-D84B-A286-5E4F72CBB2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IMAP4</a:t>
            </a:r>
          </a:p>
          <a:p>
            <a:r>
              <a:rPr lang="en-US" altLang="en-US" dirty="0"/>
              <a:t>Stateful server</a:t>
            </a:r>
          </a:p>
          <a:p>
            <a:r>
              <a:rPr lang="en-US" altLang="en-US" dirty="0"/>
              <a:t>UA and server processing</a:t>
            </a:r>
          </a:p>
          <a:p>
            <a:r>
              <a:rPr lang="en-US" altLang="en-US" dirty="0"/>
              <a:t>Server sees folders, etc. which are visible to UAs</a:t>
            </a:r>
          </a:p>
          <a:p>
            <a:r>
              <a:rPr lang="en-US" altLang="en-US" dirty="0"/>
              <a:t>Changes visible at the server</a:t>
            </a:r>
          </a:p>
          <a:p>
            <a:r>
              <a:rPr lang="en-US" altLang="en-US" dirty="0"/>
              <a:t>Complex protocol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D1E9D8FB-B9A0-0A45-A964-C5CEE69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32A09D55-D858-D742-93E5-89A9EFA696F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AEE328B2-B346-784F-AF49-4E69DC4F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about web-based email?</a:t>
            </a:r>
          </a:p>
        </p:txBody>
      </p:sp>
      <p:sp>
        <p:nvSpPr>
          <p:cNvPr id="78851" name="Content Placeholder 6">
            <a:extLst>
              <a:ext uri="{FF2B5EF4-FFF2-40B4-BE49-F238E27FC236}">
                <a16:creationId xmlns:a16="http://schemas.microsoft.com/office/drawing/2014/main" id="{2F6116F7-0088-BF41-8128-8E95FCB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Connect to mail servers via web browser</a:t>
            </a:r>
          </a:p>
          <a:p>
            <a:pPr lvl="1"/>
            <a:r>
              <a:rPr lang="en-US" altLang="en-US" dirty="0"/>
              <a:t>Ex: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</a:p>
          <a:p>
            <a:endParaRPr lang="en-US" altLang="en-US" dirty="0"/>
          </a:p>
          <a:p>
            <a:r>
              <a:rPr lang="en-US" altLang="en-US" dirty="0"/>
              <a:t>Browsers speak HTTP</a:t>
            </a:r>
          </a:p>
          <a:p>
            <a:r>
              <a:rPr lang="en-US" altLang="en-US" dirty="0"/>
              <a:t>Email servers speak SMTP</a:t>
            </a:r>
          </a:p>
          <a:p>
            <a:r>
              <a:rPr lang="en-US" altLang="en-US" dirty="0"/>
              <a:t>Need a bridge to retrieve email using HTTP</a:t>
            </a:r>
          </a:p>
          <a:p>
            <a:endParaRPr lang="en-US" altLang="en-US" dirty="0"/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2AC73727-72EB-604A-BFF8-C58C1DE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31D539F-7EA1-3A4D-AE7D-6CF47A0AA2C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>
            <a:extLst>
              <a:ext uri="{FF2B5EF4-FFF2-40B4-BE49-F238E27FC236}">
                <a16:creationId xmlns:a16="http://schemas.microsoft.com/office/drawing/2014/main" id="{45ADC09F-7C7A-D44B-B62E-C09B557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204788"/>
            <a:ext cx="7772400" cy="1143000"/>
          </a:xfrm>
        </p:spPr>
        <p:txBody>
          <a:bodyPr/>
          <a:lstStyle/>
          <a:p>
            <a:r>
              <a:rPr lang="en-US" altLang="en-US"/>
              <a:t>Web based email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27EE4B62-57C0-844F-98CA-68B1A75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0B1EFB5-C27C-F14A-9CA0-92FF610205B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9876" name="Rectangle 8">
            <a:extLst>
              <a:ext uri="{FF2B5EF4-FFF2-40B4-BE49-F238E27FC236}">
                <a16:creationId xmlns:a16="http://schemas.microsoft.com/office/drawing/2014/main" id="{A98B4C74-1A0F-034A-9E00-26F608E9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4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74144-0C0D-E34E-A90B-E4C17858FE1E}"/>
              </a:ext>
            </a:extLst>
          </p:cNvPr>
          <p:cNvSpPr/>
          <p:nvPr/>
        </p:nvSpPr>
        <p:spPr bwMode="auto">
          <a:xfrm>
            <a:off x="2784475" y="2225675"/>
            <a:ext cx="2051050" cy="3754438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14D8A-D860-0B48-8467-440C45F418C6}"/>
              </a:ext>
            </a:extLst>
          </p:cNvPr>
          <p:cNvSpPr/>
          <p:nvPr/>
        </p:nvSpPr>
        <p:spPr bwMode="auto">
          <a:xfrm>
            <a:off x="6605589" y="2225675"/>
            <a:ext cx="2052637" cy="3754438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8D753-4EF5-0746-ACD5-11DB9D78CD5C}"/>
              </a:ext>
            </a:extLst>
          </p:cNvPr>
          <p:cNvSpPr/>
          <p:nvPr/>
        </p:nvSpPr>
        <p:spPr bwMode="auto">
          <a:xfrm>
            <a:off x="2895600" y="2743201"/>
            <a:ext cx="1720850" cy="746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D1E6C-A67A-C941-A9C5-3BA8CD7A1D9E}"/>
              </a:ext>
            </a:extLst>
          </p:cNvPr>
          <p:cNvSpPr/>
          <p:nvPr/>
        </p:nvSpPr>
        <p:spPr bwMode="auto">
          <a:xfrm>
            <a:off x="6772276" y="2743201"/>
            <a:ext cx="1719263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</a:t>
            </a:r>
          </a:p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server</a:t>
            </a:r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34AD1BB-DE03-C84C-A8C3-010D7D45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4679951"/>
            <a:ext cx="1479550" cy="938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Client</a:t>
            </a:r>
          </a:p>
        </p:txBody>
      </p:sp>
      <p:sp>
        <p:nvSpPr>
          <p:cNvPr id="79882" name="Rectangle 16">
            <a:extLst>
              <a:ext uri="{FF2B5EF4-FFF2-40B4-BE49-F238E27FC236}">
                <a16:creationId xmlns:a16="http://schemas.microsoft.com/office/drawing/2014/main" id="{4993D4D6-252F-6E44-9EDA-1C991B0A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9" y="4754564"/>
            <a:ext cx="1481137" cy="7334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SMTP server</a:t>
            </a:r>
          </a:p>
        </p:txBody>
      </p:sp>
      <p:cxnSp>
        <p:nvCxnSpPr>
          <p:cNvPr id="79884" name="Straight Arrow Connector 19">
            <a:extLst>
              <a:ext uri="{FF2B5EF4-FFF2-40B4-BE49-F238E27FC236}">
                <a16:creationId xmlns:a16="http://schemas.microsoft.com/office/drawing/2014/main" id="{52267E29-EC65-CF49-9B87-C9799F91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4" y="4992688"/>
            <a:ext cx="36512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Connector 21">
            <a:extLst>
              <a:ext uri="{FF2B5EF4-FFF2-40B4-BE49-F238E27FC236}">
                <a16:creationId xmlns:a16="http://schemas.microsoft.com/office/drawing/2014/main" id="{E5DB6F9E-9508-D94B-9BB2-F3836C925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5526" y="5046663"/>
            <a:ext cx="44291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6" name="Picture 2">
            <a:extLst>
              <a:ext uri="{FF2B5EF4-FFF2-40B4-BE49-F238E27FC236}">
                <a16:creationId xmlns:a16="http://schemas.microsoft.com/office/drawing/2014/main" id="{75A10363-35C5-834C-96D9-B1B390D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88" y="126486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3">
            <a:extLst>
              <a:ext uri="{FF2B5EF4-FFF2-40B4-BE49-F238E27FC236}">
                <a16:creationId xmlns:a16="http://schemas.microsoft.com/office/drawing/2014/main" id="{30AE1CD9-2CC4-B04D-B9B8-5249D3FF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" y="1046956"/>
            <a:ext cx="1376364" cy="1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Box 22">
            <a:extLst>
              <a:ext uri="{FF2B5EF4-FFF2-40B4-BE49-F238E27FC236}">
                <a16:creationId xmlns:a16="http://schemas.microsoft.com/office/drawing/2014/main" id="{CB081C84-BD7E-5E41-9496-B3DC33BC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36" y="548798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79889" name="Right Arrow 23">
            <a:extLst>
              <a:ext uri="{FF2B5EF4-FFF2-40B4-BE49-F238E27FC236}">
                <a16:creationId xmlns:a16="http://schemas.microsoft.com/office/drawing/2014/main" id="{C99AF543-EBEF-DD4E-BEE5-8F075D9EEE20}"/>
              </a:ext>
            </a:extLst>
          </p:cNvPr>
          <p:cNvSpPr>
            <a:spLocks noChangeArrowheads="1"/>
          </p:cNvSpPr>
          <p:nvPr/>
        </p:nvSpPr>
        <p:spPr bwMode="auto">
          <a:xfrm rot="1655095">
            <a:off x="2151063" y="1905000"/>
            <a:ext cx="17716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0" name="Right Arrow 26">
            <a:extLst>
              <a:ext uri="{FF2B5EF4-FFF2-40B4-BE49-F238E27FC236}">
                <a16:creationId xmlns:a16="http://schemas.microsoft.com/office/drawing/2014/main" id="{BEA86230-5C74-E74D-86F9-93840AC9F2AE}"/>
              </a:ext>
            </a:extLst>
          </p:cNvPr>
          <p:cNvSpPr>
            <a:spLocks noChangeArrowheads="1"/>
          </p:cNvSpPr>
          <p:nvPr/>
        </p:nvSpPr>
        <p:spPr bwMode="auto">
          <a:xfrm rot="19314926">
            <a:off x="7739063" y="1939926"/>
            <a:ext cx="1871662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1" name="Down Arrow 24">
            <a:extLst>
              <a:ext uri="{FF2B5EF4-FFF2-40B4-BE49-F238E27FC236}">
                <a16:creationId xmlns:a16="http://schemas.microsoft.com/office/drawing/2014/main" id="{049D3E5C-0C7E-1844-B5A6-C9840F75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4" y="3489326"/>
            <a:ext cx="485775" cy="1190625"/>
          </a:xfrm>
          <a:prstGeom prst="downArrow">
            <a:avLst>
              <a:gd name="adj1" fmla="val 50000"/>
              <a:gd name="adj2" fmla="val 49859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2" name="Down Arrow 28">
            <a:extLst>
              <a:ext uri="{FF2B5EF4-FFF2-40B4-BE49-F238E27FC236}">
                <a16:creationId xmlns:a16="http://schemas.microsoft.com/office/drawing/2014/main" id="{ACA63CC3-202C-3741-A92B-BE36BE1E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04089" y="3605214"/>
            <a:ext cx="484187" cy="1190625"/>
          </a:xfrm>
          <a:prstGeom prst="down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pic>
        <p:nvPicPr>
          <p:cNvPr id="79893" name="Picture 4">
            <a:extLst>
              <a:ext uri="{FF2B5EF4-FFF2-40B4-BE49-F238E27FC236}">
                <a16:creationId xmlns:a16="http://schemas.microsoft.com/office/drawing/2014/main" id="{810C4122-5157-C448-AE22-12EBA72B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9" y="3949700"/>
            <a:ext cx="8461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4" name="Group 96261">
            <a:extLst>
              <a:ext uri="{FF2B5EF4-FFF2-40B4-BE49-F238E27FC236}">
                <a16:creationId xmlns:a16="http://schemas.microsoft.com/office/drawing/2014/main" id="{938519E1-44A4-9F42-AACD-B9FD2D5B2D2C}"/>
              </a:ext>
            </a:extLst>
          </p:cNvPr>
          <p:cNvGrpSpPr>
            <a:grpSpLocks/>
          </p:cNvGrpSpPr>
          <p:nvPr/>
        </p:nvGrpSpPr>
        <p:grpSpPr bwMode="auto">
          <a:xfrm>
            <a:off x="4027489" y="3700464"/>
            <a:ext cx="407987" cy="769937"/>
            <a:chOff x="3850105" y="1840938"/>
            <a:chExt cx="407385" cy="769808"/>
          </a:xfrm>
        </p:grpSpPr>
        <p:sp>
          <p:nvSpPr>
            <p:cNvPr id="79895" name="Rectangle 27">
              <a:extLst>
                <a:ext uri="{FF2B5EF4-FFF2-40B4-BE49-F238E27FC236}">
                  <a16:creationId xmlns:a16="http://schemas.microsoft.com/office/drawing/2014/main" id="{42C56D0F-196B-114E-8FED-F8C43EE6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1840938"/>
              <a:ext cx="385011" cy="7698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9896" name="Rectangle 29">
              <a:extLst>
                <a:ext uri="{FF2B5EF4-FFF2-40B4-BE49-F238E27FC236}">
                  <a16:creationId xmlns:a16="http://schemas.microsoft.com/office/drawing/2014/main" id="{F8B22EAD-E556-CE4B-9190-A789FCF4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2430379"/>
              <a:ext cx="407385" cy="180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cxnSp>
          <p:nvCxnSpPr>
            <p:cNvPr id="79897" name="Straight Connector 96255">
              <a:extLst>
                <a:ext uri="{FF2B5EF4-FFF2-40B4-BE49-F238E27FC236}">
                  <a16:creationId xmlns:a16="http://schemas.microsoft.com/office/drawing/2014/main" id="{B844B564-8A6C-5D42-8A17-83C86C870C0C}"/>
                </a:ext>
              </a:extLst>
            </p:cNvPr>
            <p:cNvCxnSpPr>
              <a:cxnSpLocks noChangeShapeType="1"/>
              <a:stCxn id="79895" idx="1"/>
              <a:endCxn id="79895" idx="3"/>
            </p:cNvCxnSpPr>
            <p:nvPr/>
          </p:nvCxnSpPr>
          <p:spPr bwMode="auto">
            <a:xfrm>
              <a:off x="3850105" y="2225842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8" name="Straight Connector 96260">
              <a:extLst>
                <a:ext uri="{FF2B5EF4-FFF2-40B4-BE49-F238E27FC236}">
                  <a16:creationId xmlns:a16="http://schemas.microsoft.com/office/drawing/2014/main" id="{8E974AC8-6805-114E-8CDB-EAA828CEB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0105" y="232689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9" name="Straight Connector 37">
              <a:extLst>
                <a:ext uri="{FF2B5EF4-FFF2-40B4-BE49-F238E27FC236}">
                  <a16:creationId xmlns:a16="http://schemas.microsoft.com/office/drawing/2014/main" id="{74E491DB-1EA9-5744-BF2F-E479424993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1291" y="2147303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0" name="Straight Connector 38">
              <a:extLst>
                <a:ext uri="{FF2B5EF4-FFF2-40B4-BE49-F238E27FC236}">
                  <a16:creationId xmlns:a16="http://schemas.microsoft.com/office/drawing/2014/main" id="{AA9E26F1-94EB-5D40-817E-8EC110B84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0445" y="206876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2CFEF90-6AC2-F146-AD34-B3F30A114831}"/>
              </a:ext>
            </a:extLst>
          </p:cNvPr>
          <p:cNvSpPr/>
          <p:nvPr/>
        </p:nvSpPr>
        <p:spPr>
          <a:xfrm>
            <a:off x="5330997" y="4746846"/>
            <a:ext cx="875128" cy="599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4FABA-070F-084A-A37D-3AC43D118488}"/>
              </a:ext>
            </a:extLst>
          </p:cNvPr>
          <p:cNvSpPr txBox="1"/>
          <p:nvPr/>
        </p:nvSpPr>
        <p:spPr>
          <a:xfrm>
            <a:off x="2667000" y="1530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A902F-2B07-4947-B266-424406283DD7}"/>
              </a:ext>
            </a:extLst>
          </p:cNvPr>
          <p:cNvSpPr txBox="1"/>
          <p:nvPr/>
        </p:nvSpPr>
        <p:spPr>
          <a:xfrm>
            <a:off x="7977688" y="1596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498110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60552E2E-772A-F24C-86B2-4111C5A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5A940A-0767-C34C-8D1B-CC3E09A255D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180CEF5-6B88-9C4A-836C-28652B6E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SMTP with HTTP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F0767B-3DC8-0A44-8749-DBD5F3D05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4064" y="1600200"/>
            <a:ext cx="9135738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both have ASCII command/response interaction, status codes</a:t>
            </a:r>
          </a:p>
          <a:p>
            <a:r>
              <a:rPr lang="en-US" altLang="en-US" sz="2400" dirty="0"/>
              <a:t>HTTP: each object encapsulated in its own response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r>
              <a:rPr lang="en-US" altLang="en-US" sz="2400" dirty="0"/>
              <a:t>SMTP: multiple objects sent in multipart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HTTP: can put non-ASCII data directly in response</a:t>
            </a:r>
          </a:p>
          <a:p>
            <a:r>
              <a:rPr lang="en-US" altLang="en-US" sz="2400" dirty="0"/>
              <a:t>SMTP: need ASCII-based encoding</a:t>
            </a:r>
          </a:p>
        </p:txBody>
      </p:sp>
    </p:spTree>
    <p:extLst>
      <p:ext uri="{BB962C8B-B14F-4D97-AF65-F5344CB8AC3E}">
        <p14:creationId xmlns:p14="http://schemas.microsoft.com/office/powerpoint/2010/main" val="11129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FDED9C47-8E8B-BF46-AAAB-A103601B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F7BE803-C63F-F742-82B7-9B60F70C4D9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750C025-660E-144F-9B08-515B18BCA5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Non-persistent HTTP</a:t>
            </a:r>
          </a:p>
          <a:p>
            <a:r>
              <a:rPr lang="en-US" altLang="en-US" dirty="0"/>
              <a:t>At most one object is sent over a TCP connection.</a:t>
            </a:r>
          </a:p>
          <a:p>
            <a:endParaRPr lang="en-US" altLang="en-US" dirty="0"/>
          </a:p>
          <a:p>
            <a:r>
              <a:rPr lang="en-US" altLang="en-US" dirty="0"/>
              <a:t>HTTP/1.0 uses </a:t>
            </a:r>
            <a:r>
              <a:rPr lang="en-US" altLang="en-US" dirty="0" err="1"/>
              <a:t>nonpersistent</a:t>
            </a:r>
            <a:r>
              <a:rPr lang="en-US" altLang="en-US" dirty="0"/>
              <a:t> HTTP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3CD6232D-04B9-2842-9593-8AE7399491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Persistent HTTP</a:t>
            </a:r>
          </a:p>
          <a:p>
            <a:r>
              <a:rPr lang="en-US" altLang="en-US" dirty="0"/>
              <a:t>Multiple objects can be sent over single TCP connection between client and server.</a:t>
            </a:r>
          </a:p>
          <a:p>
            <a:endParaRPr lang="en-US" altLang="en-US" dirty="0"/>
          </a:p>
          <a:p>
            <a:r>
              <a:rPr lang="en-US" altLang="en-US" dirty="0"/>
              <a:t>HTTP/1.1 uses persistent connections in default mode</a:t>
            </a:r>
          </a:p>
        </p:txBody>
      </p:sp>
      <p:sp>
        <p:nvSpPr>
          <p:cNvPr id="43014" name="Text Box 5">
            <a:extLst>
              <a:ext uri="{FF2B5EF4-FFF2-40B4-BE49-F238E27FC236}">
                <a16:creationId xmlns:a16="http://schemas.microsoft.com/office/drawing/2014/main" id="{FA05ED19-9112-2E4C-8E35-B14151CD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4" y="5345966"/>
            <a:ext cx="10676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TCP is a kind of reliable communication service provided by the transport layer. It requires some resources </a:t>
            </a:r>
            <a:r>
              <a:rPr lang="en-US" altLang="en-US" sz="2400">
                <a:latin typeface="Helvetica" pitchFamily="2" charset="0"/>
              </a:rPr>
              <a:t>for the </a:t>
            </a:r>
            <a:r>
              <a:rPr lang="en-US" altLang="en-US" sz="2400" dirty="0">
                <a:latin typeface="Helvetica" pitchFamily="2" charset="0"/>
              </a:rPr>
              <a:t>connection to </a:t>
            </a:r>
            <a:r>
              <a:rPr lang="en-US" altLang="en-US" sz="2400">
                <a:latin typeface="Helvetica" pitchFamily="2" charset="0"/>
              </a:rPr>
              <a:t>be set up at the endpoints </a:t>
            </a:r>
            <a:r>
              <a:rPr lang="en-US" altLang="en-US" sz="2400" dirty="0">
                <a:latin typeface="Helvetica" pitchFamily="2" charset="0"/>
              </a:rPr>
              <a:t>before data communication.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132B4-8F24-774E-BEE1-BE030B37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  <p:bldP spid="26112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themes from app-layer protocols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594"/>
            <a:ext cx="11114315" cy="514588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Separation of concerns.</a:t>
            </a:r>
            <a:r>
              <a:rPr lang="en-US" altLang="en-US" dirty="0"/>
              <a:t> Examples:</a:t>
            </a:r>
          </a:p>
          <a:p>
            <a:pPr lvl="1"/>
            <a:r>
              <a:rPr lang="en-US" altLang="en-US" dirty="0"/>
              <a:t>Content rendering for users (browser, UA) separate from protocol operations (mail server)</a:t>
            </a:r>
          </a:p>
          <a:p>
            <a:pPr lvl="1"/>
            <a:r>
              <a:rPr lang="en-US" altLang="en-US" dirty="0"/>
              <a:t>Reliable mail sending and receiving: mail UA doesn’t need to be “always on” to send or receive email reliably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In-band vs. out-of-band control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In-band: headers determine the actions of all the parties of the protocol</a:t>
            </a:r>
          </a:p>
          <a:p>
            <a:pPr lvl="1"/>
            <a:r>
              <a:rPr lang="en-US" altLang="en-US" dirty="0"/>
              <a:t>There are protocols with out-of-band control, e.g., FTP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Keep it simple until you really need complexity</a:t>
            </a:r>
          </a:p>
          <a:p>
            <a:pPr lvl="1"/>
            <a:r>
              <a:rPr lang="en-US" altLang="en-US" dirty="0"/>
              <a:t>ASCII-based design; stateless servers. Then introduce:</a:t>
            </a:r>
          </a:p>
          <a:p>
            <a:pPr lvl="1"/>
            <a:r>
              <a:rPr lang="en-US" altLang="en-US" dirty="0"/>
              <a:t>Cookies for HTTP state</a:t>
            </a:r>
          </a:p>
          <a:p>
            <a:pPr lvl="1"/>
            <a:r>
              <a:rPr lang="en-US" altLang="en-US" dirty="0"/>
              <a:t>IMAP for email organization</a:t>
            </a:r>
          </a:p>
          <a:p>
            <a:pPr lvl="1"/>
            <a:r>
              <a:rPr lang="en-US" altLang="en-US" dirty="0"/>
              <a:t>Security extensions (e.g., TLS)</a:t>
            </a:r>
          </a:p>
          <a:p>
            <a:pPr lvl="1"/>
            <a:r>
              <a:rPr lang="en-US" altLang="en-US" dirty="0"/>
              <a:t>Different methods to set up and use underlying connections (e.g., persistence)</a:t>
            </a:r>
          </a:p>
        </p:txBody>
      </p:sp>
    </p:spTree>
    <p:extLst>
      <p:ext uri="{BB962C8B-B14F-4D97-AF65-F5344CB8AC3E}">
        <p14:creationId xmlns:p14="http://schemas.microsoft.com/office/powerpoint/2010/main" val="28639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AD2F0AD-3EEF-DB43-B266-79A3740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A7341B5-A5B7-064D-807E-3102247472E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537D3986-8904-884D-9127-817FA5D4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717" y="2095500"/>
            <a:ext cx="0" cy="4495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ABD22D0-4E94-7D46-9A53-4125D8D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93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999FB97-5526-2B43-B159-D69C237EA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3064" y="2914651"/>
            <a:ext cx="2609031" cy="2200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dirty="0"/>
              <a:t>Suppose user visits a page with text and 10 images.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8FCB7AED-51B0-234E-9DA2-B81F2D8EC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9692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1a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initiates TCP connection to HTTP server</a:t>
            </a:r>
            <a:endParaRPr lang="en-US" altLang="en-US" sz="2000" dirty="0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6CE8614-1C7A-5E4B-8EC7-A5A4151E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17" y="3829051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2.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client sends HTTP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request message</a:t>
            </a: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5B56345B-8CC5-4C44-9ABF-EFA1844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017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1b.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at host “accepts” connection, notifying client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1CD914E7-AFB8-B14F-955B-31F94D8D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67" y="4381501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3.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receives request message, replies with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response message</a:t>
            </a:r>
            <a:r>
              <a:rPr lang="en-US" altLang="en-US" sz="1800" dirty="0">
                <a:latin typeface="Helvetica" pitchFamily="2" charset="0"/>
              </a:rPr>
              <a:t> containing requested object</a:t>
            </a:r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CDEE7889-9584-5C4B-A86A-BC44E187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593" y="26479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4961EE75-BA45-EC4E-B7E3-7A541C64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193" y="45910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A8CD67B9-BC2C-DF4E-B1FC-B03E275C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82" y="5942013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4047" name="Line 14">
            <a:extLst>
              <a:ext uri="{FF2B5EF4-FFF2-40B4-BE49-F238E27FC236}">
                <a16:creationId xmlns:a16="http://schemas.microsoft.com/office/drawing/2014/main" id="{34E7289F-C61B-4E43-A43C-61ACBF70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018" y="316230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D85D464-DB0E-A24B-B5FF-145C0D1D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B906B-08E7-D346-A51E-441A225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5435CC-B022-0F45-9977-82C532AA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 (HTTP/1.0)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  <p:bldP spid="44040" grpId="0"/>
      <p:bldP spid="44041" grpId="0"/>
      <p:bldP spid="44042" grpId="0"/>
      <p:bldP spid="44043" grpId="0" animBg="1"/>
      <p:bldP spid="44044" grpId="0" animBg="1"/>
      <p:bldP spid="440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566C2AFC-EF98-0F43-87EA-8D7B5C0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1A60ADC-1D8A-174D-97E2-EBE5DE902D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EE5797F-11D3-8447-8EAA-AD9C67D547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25306" y="3154929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5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receives response message containing html file, displays html.  Parsing html file, finds 10 referenced jpeg  objects</a:t>
            </a:r>
            <a:endParaRPr lang="en-US" altLang="en-US" sz="2000" dirty="0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108E5C3-EBBD-DA43-9B83-C92D9BA3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1" y="4675753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6.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Steps 1-5 repeated for each of 10 jpeg objects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595BAF23-9904-9E49-A7E6-8AC0ED6D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306" y="2599304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4.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closes TCP connection. 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6CA5D476-F448-2F4A-BC79-D2F785F5B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2855" y="1690688"/>
            <a:ext cx="23477" cy="350735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A7A663AE-EB0E-DD42-A842-9268332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31" y="462654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EB78AA01-393F-344F-8D5C-10A8BA3C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60" y="4490016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5B190A7-6F69-5B4C-9677-8AB932C2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307" y="2556442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90D0-567E-5F40-95E2-E50B1F7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 (HTTP/1.0)</a:t>
            </a:r>
            <a:endParaRPr lang="en-US" dirty="0"/>
          </a:p>
        </p:txBody>
      </p:sp>
      <p:pic>
        <p:nvPicPr>
          <p:cNvPr id="15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C440A1C-394B-D640-8025-7A057667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DBB2B-96E5-D14F-80DD-A1E58566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E4399-702E-2D4F-AD42-4420CF13A5F2}"/>
              </a:ext>
            </a:extLst>
          </p:cNvPr>
          <p:cNvSpPr txBox="1"/>
          <p:nvPr/>
        </p:nvSpPr>
        <p:spPr>
          <a:xfrm>
            <a:off x="7554755" y="3690377"/>
            <a:ext cx="4334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Single connection per object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Useful at a time when web pages contained 1 object: the base HTML file.</a:t>
            </a:r>
          </a:p>
        </p:txBody>
      </p:sp>
    </p:spTree>
    <p:extLst>
      <p:ext uri="{BB962C8B-B14F-4D97-AF65-F5344CB8AC3E}">
        <p14:creationId xmlns:p14="http://schemas.microsoft.com/office/powerpoint/2010/main" val="23024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45061" grpId="0"/>
      <p:bldP spid="45062" grpId="0"/>
      <p:bldP spid="4506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3D121-E117-5E44-AC82-52B64BFB9F1F}"/>
              </a:ext>
            </a:extLst>
          </p:cNvPr>
          <p:cNvSpPr txBox="1"/>
          <p:nvPr/>
        </p:nvSpPr>
        <p:spPr>
          <a:xfrm>
            <a:off x="2506133" y="2223911"/>
            <a:ext cx="7699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How long does it take to transfer an object with non-persistent HTTP?</a:t>
            </a:r>
          </a:p>
          <a:p>
            <a:pPr algn="ctr"/>
            <a:r>
              <a:rPr lang="en-US" sz="3600" dirty="0">
                <a:latin typeface="Helvetica" pitchFamily="2" charset="0"/>
              </a:rPr>
              <a:t>i.e.: before your browser can load the (entire) object?</a:t>
            </a:r>
          </a:p>
        </p:txBody>
      </p:sp>
    </p:spTree>
    <p:extLst>
      <p:ext uri="{BB962C8B-B14F-4D97-AF65-F5344CB8AC3E}">
        <p14:creationId xmlns:p14="http://schemas.microsoft.com/office/powerpoint/2010/main" val="275207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9AEB-7B5A-2F4F-BA2E-02B0D4A5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Non-persistent HTTP transfer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0A15E-B562-AC42-9033-6F116306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722"/>
            <a:ext cx="7207250" cy="53662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delay = propagation + queueing + transmission</a:t>
            </a:r>
          </a:p>
          <a:p>
            <a:r>
              <a:rPr lang="en-US" dirty="0"/>
              <a:t>Response time for user</a:t>
            </a:r>
          </a:p>
          <a:p>
            <a:pPr lvl="1"/>
            <a:r>
              <a:rPr lang="en-US" dirty="0"/>
              <a:t>= total </a:t>
            </a:r>
            <a:r>
              <a:rPr lang="en-US" dirty="0">
                <a:solidFill>
                  <a:srgbClr val="C00000"/>
                </a:solidFill>
              </a:rPr>
              <a:t>round-trip</a:t>
            </a:r>
            <a:r>
              <a:rPr lang="en-US" dirty="0"/>
              <a:t> delay </a:t>
            </a:r>
          </a:p>
          <a:p>
            <a:pPr lvl="1"/>
            <a:r>
              <a:rPr lang="en-US" dirty="0"/>
              <a:t>= sum of forward and backward total delays</a:t>
            </a:r>
          </a:p>
          <a:p>
            <a:r>
              <a:rPr lang="en-US" dirty="0"/>
              <a:t>Total round-trip delay for a “small” packet called a </a:t>
            </a:r>
            <a:r>
              <a:rPr lang="en-US" dirty="0">
                <a:solidFill>
                  <a:srgbClr val="C00000"/>
                </a:solidFill>
              </a:rPr>
              <a:t>Round Trip Time (RTT)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Round-trip delays with zero transmission delay</a:t>
            </a:r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Small packets: TCP initiation packet, response, HTTP request are all small</a:t>
            </a:r>
          </a:p>
          <a:p>
            <a:pPr lvl="1"/>
            <a:r>
              <a:rPr lang="en-US" dirty="0"/>
              <a:t>No processing delays at the server</a:t>
            </a:r>
          </a:p>
          <a:p>
            <a:pPr lvl="1"/>
            <a:r>
              <a:rPr lang="en-US" dirty="0"/>
              <a:t>RTT stable over time</a:t>
            </a:r>
          </a:p>
          <a:p>
            <a:r>
              <a:rPr lang="en-US" dirty="0">
                <a:solidFill>
                  <a:srgbClr val="C00000"/>
                </a:solidFill>
              </a:rPr>
              <a:t>2RTT + file transmission time </a:t>
            </a:r>
            <a:r>
              <a:rPr lang="en-US" i="1" dirty="0">
                <a:solidFill>
                  <a:srgbClr val="C00000"/>
                </a:solidFill>
              </a:rPr>
              <a:t>per object</a:t>
            </a:r>
          </a:p>
        </p:txBody>
      </p:sp>
      <p:graphicFrame>
        <p:nvGraphicFramePr>
          <p:cNvPr id="5" name="Object 1024">
            <a:extLst>
              <a:ext uri="{FF2B5EF4-FFF2-40B4-BE49-F238E27FC236}">
                <a16:creationId xmlns:a16="http://schemas.microsoft.com/office/drawing/2014/main" id="{8BA1805E-68A3-484F-AE1E-8EDB5234E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58438"/>
              </p:ext>
            </p:extLst>
          </p:nvPr>
        </p:nvGraphicFramePr>
        <p:xfrm>
          <a:off x="8589782" y="222779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78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46086" name="Object 1024">
                        <a:extLst>
                          <a:ext uri="{FF2B5EF4-FFF2-40B4-BE49-F238E27FC236}">
                            <a16:creationId xmlns:a16="http://schemas.microsoft.com/office/drawing/2014/main" id="{CEB8EF38-B7C0-B64E-9964-44C646E71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782" y="2227793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>
            <a:extLst>
              <a:ext uri="{FF2B5EF4-FFF2-40B4-BE49-F238E27FC236}">
                <a16:creationId xmlns:a16="http://schemas.microsoft.com/office/drawing/2014/main" id="{EDB21321-FD6B-A54F-B096-824699095CEE}"/>
              </a:ext>
            </a:extLst>
          </p:cNvPr>
          <p:cNvGrpSpPr>
            <a:grpSpLocks/>
          </p:cNvGrpSpPr>
          <p:nvPr/>
        </p:nvGrpSpPr>
        <p:grpSpPr bwMode="auto">
          <a:xfrm>
            <a:off x="10488432" y="1822980"/>
            <a:ext cx="504825" cy="1071563"/>
            <a:chOff x="4180" y="783"/>
            <a:chExt cx="150" cy="307"/>
          </a:xfrm>
        </p:grpSpPr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992EFB3E-1030-6341-9676-36EE6409F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819FB9C8-A770-F341-B908-B07F346D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783665B6-E4B2-1E4B-959B-B6814A15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id="{FE0AB7A9-205A-754C-B5C8-38E4F6639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A348191B-6EE0-C648-8161-5A36BCD5D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E7701005-2600-E048-B5A8-B74275F1F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17DD683C-C6EF-0C46-AF3F-008645B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CEA5B8D7-C236-594E-BF2E-512D25737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7" name="Line 15">
            <a:extLst>
              <a:ext uri="{FF2B5EF4-FFF2-40B4-BE49-F238E27FC236}">
                <a16:creationId xmlns:a16="http://schemas.microsoft.com/office/drawing/2014/main" id="{F4A98E0A-83C9-A749-8077-A617815D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0944" y="3053293"/>
            <a:ext cx="0" cy="283210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DEC20B40-7373-6C42-B38A-82AA876F6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1632" y="3046943"/>
            <a:ext cx="0" cy="2881313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C6B02B86-3CA2-6746-B22C-11A9C3F16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5232" y="3285068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E125BC4B-3F5E-6346-A43F-89DCFC452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0944" y="3723218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B289343A-8099-F54B-ABB1-4F1E0BC4D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8882" y="4231218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331678A0-BE21-BD48-9451-209AEC5A7E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4757" y="4713818"/>
            <a:ext cx="1673225" cy="37941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4D1D3D99-923F-F54B-A82F-3CDD1F695FE2}"/>
              </a:ext>
            </a:extLst>
          </p:cNvPr>
          <p:cNvSpPr>
            <a:spLocks/>
          </p:cNvSpPr>
          <p:nvPr/>
        </p:nvSpPr>
        <p:spPr bwMode="auto">
          <a:xfrm>
            <a:off x="10771007" y="4629680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CB7AEB4-7908-3045-AC6D-246D64CE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937" y="4231218"/>
            <a:ext cx="1393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transmission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for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response</a:t>
            </a:r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588DFACD-A7AD-9C40-ABDB-9C5A3C75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419" y="3259668"/>
            <a:ext cx="3905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72553A6C-1DCC-4240-B43C-14572198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119" y="2969155"/>
            <a:ext cx="123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initiate 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connection</a:t>
            </a:r>
          </a:p>
        </p:txBody>
      </p:sp>
      <p:sp>
        <p:nvSpPr>
          <p:cNvPr id="17" name="AutoShape 25">
            <a:extLst>
              <a:ext uri="{FF2B5EF4-FFF2-40B4-BE49-F238E27FC236}">
                <a16:creationId xmlns:a16="http://schemas.microsoft.com/office/drawing/2014/main" id="{49DC39B8-6BD2-E143-8301-D8EA8A8CD37C}"/>
              </a:ext>
            </a:extLst>
          </p:cNvPr>
          <p:cNvSpPr>
            <a:spLocks/>
          </p:cNvSpPr>
          <p:nvPr/>
        </p:nvSpPr>
        <p:spPr bwMode="auto">
          <a:xfrm>
            <a:off x="8745357" y="3310468"/>
            <a:ext cx="128588" cy="803275"/>
          </a:xfrm>
          <a:prstGeom prst="leftBrace">
            <a:avLst>
              <a:gd name="adj1" fmla="val 52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74327B9-971E-2149-A860-B42F6B37D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757" y="3518430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RTT</a:t>
            </a:r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D309D4FB-14E1-F043-AF8D-A645D5516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9632" y="4164543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3BCE2AFC-D8A2-A540-A473-CA8380CA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744" y="3861330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request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</a:t>
            </a:r>
          </a:p>
        </p:txBody>
      </p:sp>
      <p:sp>
        <p:nvSpPr>
          <p:cNvPr id="21" name="AutoShape 29">
            <a:extLst>
              <a:ext uri="{FF2B5EF4-FFF2-40B4-BE49-F238E27FC236}">
                <a16:creationId xmlns:a16="http://schemas.microsoft.com/office/drawing/2014/main" id="{11AEEF9E-EDEF-7D43-85D5-0689622F7370}"/>
              </a:ext>
            </a:extLst>
          </p:cNvPr>
          <p:cNvSpPr>
            <a:spLocks/>
          </p:cNvSpPr>
          <p:nvPr/>
        </p:nvSpPr>
        <p:spPr bwMode="auto">
          <a:xfrm>
            <a:off x="8751707" y="4220105"/>
            <a:ext cx="128588" cy="803275"/>
          </a:xfrm>
          <a:prstGeom prst="leftBrace">
            <a:avLst>
              <a:gd name="adj1" fmla="val 52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5658F3E0-ADF3-EB49-B13D-960BC100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807" y="4440768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RTT</a:t>
            </a:r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B5B08BC9-3B4A-EA4B-9FB0-DE53E7BFB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70744" y="5153555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1889D43A-7436-E441-AB54-F5FE328BB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223" y="5234167"/>
            <a:ext cx="958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entire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received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C214D669-9701-5D4A-87C2-782DA9E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519" y="5899680"/>
            <a:ext cx="57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time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2595636-D467-7C48-BF6B-69CCFAC4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507" y="5882218"/>
            <a:ext cx="57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time</a:t>
            </a:r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BADA4F12-F969-0641-A291-084DC8F21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6820" y="4654287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2880</Words>
  <Application>Microsoft Macintosh PowerPoint</Application>
  <PresentationFormat>Widescreen</PresentationFormat>
  <Paragraphs>601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Comic Sans MS</vt:lpstr>
      <vt:lpstr>Courier</vt:lpstr>
      <vt:lpstr>Courier New</vt:lpstr>
      <vt:lpstr>Helvetica</vt:lpstr>
      <vt:lpstr>Times New Roman</vt:lpstr>
      <vt:lpstr>Wingdings</vt:lpstr>
      <vt:lpstr>ZapfDingbats</vt:lpstr>
      <vt:lpstr>Office Theme</vt:lpstr>
      <vt:lpstr>Clip</vt:lpstr>
      <vt:lpstr>The Application Layer: HTTP, SMTP</vt:lpstr>
      <vt:lpstr>Quick recap of concepts</vt:lpstr>
      <vt:lpstr>This lecture: more about HTTP! </vt:lpstr>
      <vt:lpstr>HTTP Persistence</vt:lpstr>
      <vt:lpstr>HTTP connections</vt:lpstr>
      <vt:lpstr>Non-persistent HTTP (HTTP/1.0)</vt:lpstr>
      <vt:lpstr>Non-persistent HTTP (HTTP/1.0)</vt:lpstr>
      <vt:lpstr>PowerPoint Presentation</vt:lpstr>
      <vt:lpstr>Non-persistent HTTP transfer time</vt:lpstr>
      <vt:lpstr>Per-object overheads quickly add up</vt:lpstr>
      <vt:lpstr>Persistent HTTP (HTTP/1.1)</vt:lpstr>
      <vt:lpstr>Persistent HTTP (HTTP/1.1)</vt:lpstr>
      <vt:lpstr>Persistence vs. # of connections</vt:lpstr>
      <vt:lpstr>Remembering Users  On the Web</vt:lpstr>
      <vt:lpstr>HTTP: Remembering users</vt:lpstr>
      <vt:lpstr>Familiar with these?</vt:lpstr>
      <vt:lpstr>Cookies: Keeping user memory</vt:lpstr>
      <vt:lpstr>How cookies work</vt:lpstr>
      <vt:lpstr>Cookies have many uses</vt:lpstr>
      <vt:lpstr>PSA: Cookies and Privacy</vt:lpstr>
      <vt:lpstr>Caching in HTTP</vt:lpstr>
      <vt:lpstr>Web caches</vt:lpstr>
      <vt:lpstr>Web caching using a proxy server</vt:lpstr>
      <vt:lpstr>Caching in the HTTP protocol</vt:lpstr>
      <vt:lpstr>Content Distribution Networks (CDNs)</vt:lpstr>
      <vt:lpstr>Without CDN</vt:lpstr>
      <vt:lpstr>Where the CDN comes in</vt:lpstr>
      <vt:lpstr>With CDN</vt:lpstr>
      <vt:lpstr>Summary of HTTP</vt:lpstr>
      <vt:lpstr>PowerPoint Presentation</vt:lpstr>
      <vt:lpstr>Simple Mail Transfer Protocol</vt:lpstr>
      <vt:lpstr>We’re all familiar with email.  How does it work?</vt:lpstr>
      <vt:lpstr>Electronic Mail</vt:lpstr>
      <vt:lpstr>Electronic Mail: Mail servers</vt:lpstr>
      <vt:lpstr>Scenario: Alice sends message to Bob</vt:lpstr>
      <vt:lpstr>Observations on these exchanges</vt:lpstr>
      <vt:lpstr>PowerPoint Presentation</vt:lpstr>
      <vt:lpstr>PowerPoint Presentation</vt:lpstr>
      <vt:lpstr>Sample SMTP interaction</vt:lpstr>
      <vt:lpstr>Sample SMTP interaction</vt:lpstr>
      <vt:lpstr>MAIL command response codes</vt:lpstr>
      <vt:lpstr>Mail message (stored on server) format</vt:lpstr>
      <vt:lpstr>Message format: multimedia extensions</vt:lpstr>
      <vt:lpstr>CS 352 Mail: Access Protocols</vt:lpstr>
      <vt:lpstr>Mail access protocols</vt:lpstr>
      <vt:lpstr>POP vs IMAP</vt:lpstr>
      <vt:lpstr>What about web-based email?</vt:lpstr>
      <vt:lpstr>Web based email</vt:lpstr>
      <vt:lpstr>Comparing SMTP with HTTP</vt:lpstr>
      <vt:lpstr>More themes from app-layer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1856</cp:revision>
  <dcterms:created xsi:type="dcterms:W3CDTF">2019-01-23T03:40:12Z</dcterms:created>
  <dcterms:modified xsi:type="dcterms:W3CDTF">2022-02-01T01:08:41Z</dcterms:modified>
</cp:coreProperties>
</file>