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401" r:id="rId2"/>
    <p:sldId id="391" r:id="rId3"/>
    <p:sldId id="287" r:id="rId4"/>
    <p:sldId id="383" r:id="rId5"/>
    <p:sldId id="358" r:id="rId6"/>
    <p:sldId id="405" r:id="rId7"/>
    <p:sldId id="404" r:id="rId8"/>
    <p:sldId id="406" r:id="rId9"/>
    <p:sldId id="402" r:id="rId10"/>
    <p:sldId id="412" r:id="rId11"/>
    <p:sldId id="370" r:id="rId12"/>
    <p:sldId id="388" r:id="rId13"/>
    <p:sldId id="374" r:id="rId14"/>
    <p:sldId id="389" r:id="rId15"/>
    <p:sldId id="292" r:id="rId16"/>
    <p:sldId id="390" r:id="rId17"/>
    <p:sldId id="335" r:id="rId18"/>
    <p:sldId id="403" r:id="rId19"/>
    <p:sldId id="298" r:id="rId20"/>
    <p:sldId id="411" r:id="rId21"/>
    <p:sldId id="366" r:id="rId22"/>
    <p:sldId id="369" r:id="rId23"/>
    <p:sldId id="407" r:id="rId24"/>
    <p:sldId id="351" r:id="rId25"/>
    <p:sldId id="413" r:id="rId26"/>
    <p:sldId id="352" r:id="rId27"/>
    <p:sldId id="414" r:id="rId28"/>
    <p:sldId id="415" r:id="rId29"/>
    <p:sldId id="420" r:id="rId30"/>
    <p:sldId id="408" r:id="rId31"/>
    <p:sldId id="416" r:id="rId32"/>
    <p:sldId id="417" r:id="rId33"/>
    <p:sldId id="418" r:id="rId34"/>
    <p:sldId id="410" r:id="rId35"/>
    <p:sldId id="399" r:id="rId36"/>
    <p:sldId id="41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/>
    <p:restoredTop sz="94664"/>
  </p:normalViewPr>
  <p:slideViewPr>
    <p:cSldViewPr snapToGrid="0" snapToObjects="1">
      <p:cViewPr varScale="1">
        <p:scale>
          <a:sx n="136" d="100"/>
          <a:sy n="136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7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rutgers.edu/~sn624/352-S22/" TargetMode="External"/><Relationship Id="rId5" Type="http://schemas.openxmlformats.org/officeDocument/2006/relationships/hyperlink" Target="mailto:cc1547@cs.rutgers.edu" TargetMode="External"/><Relationship Id="rId4" Type="http://schemas.openxmlformats.org/officeDocument/2006/relationships/hyperlink" Target="mailto:pm850@scarletmail.rutgers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~sn624/352/syllabu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7" y="181381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1: Introduction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0910B-495F-4144-9952-D6A158CEC249}"/>
              </a:ext>
            </a:extLst>
          </p:cNvPr>
          <p:cNvSpPr txBox="1"/>
          <p:nvPr/>
        </p:nvSpPr>
        <p:spPr>
          <a:xfrm>
            <a:off x="1476375" y="1228397"/>
            <a:ext cx="9515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Technology is cool.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n-US" sz="4000" dirty="0">
                <a:latin typeface="Helvetica" pitchFamily="2" charset="0"/>
              </a:rPr>
              <a:t>Learn fundamental principles that underlie Internet technology.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n-US" sz="4000" dirty="0">
                <a:latin typeface="Helvetica" pitchFamily="2" charset="0"/>
              </a:rPr>
              <a:t>So that you can use and build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technology for fun, altruism, and profit.</a:t>
            </a:r>
          </a:p>
        </p:txBody>
      </p:sp>
    </p:spTree>
    <p:extLst>
      <p:ext uri="{BB962C8B-B14F-4D97-AF65-F5344CB8AC3E}">
        <p14:creationId xmlns:p14="http://schemas.microsoft.com/office/powerpoint/2010/main" val="39365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213" y="2095739"/>
            <a:ext cx="11133222" cy="4397136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Carrier of information between two or more entities</a:t>
            </a:r>
          </a:p>
          <a:p>
            <a:pPr>
              <a:defRPr/>
            </a:pPr>
            <a:r>
              <a:rPr lang="en-US" altLang="en-US" dirty="0"/>
              <a:t>Entities may be </a:t>
            </a:r>
            <a:r>
              <a:rPr lang="en-US" altLang="en-US" dirty="0">
                <a:solidFill>
                  <a:srgbClr val="C00000"/>
                </a:solidFill>
              </a:rPr>
              <a:t>hosts/endpoints </a:t>
            </a:r>
            <a:r>
              <a:rPr lang="en-US" altLang="en-US" dirty="0"/>
              <a:t>(used interchangeably)</a:t>
            </a:r>
          </a:p>
          <a:p>
            <a:pPr lvl="1">
              <a:defRPr/>
            </a:pPr>
            <a:r>
              <a:rPr lang="en-US" altLang="en-US" dirty="0"/>
              <a:t>your laptop, cell phone, etc.</a:t>
            </a:r>
          </a:p>
          <a:p>
            <a:pPr>
              <a:defRPr/>
            </a:pPr>
            <a:r>
              <a:rPr lang="en-US" altLang="en-US" dirty="0"/>
              <a:t>Entities may also be devices in the middle of the network</a:t>
            </a:r>
          </a:p>
          <a:p>
            <a:pPr lvl="1">
              <a:defRPr/>
            </a:pPr>
            <a:r>
              <a:rPr lang="en-US" altLang="en-US" dirty="0"/>
              <a:t>For example, your </a:t>
            </a:r>
            <a:r>
              <a:rPr lang="en-US" altLang="en-US" dirty="0" err="1"/>
              <a:t>WiFi</a:t>
            </a:r>
            <a:r>
              <a:rPr lang="en-US" altLang="en-US" dirty="0"/>
              <a:t> router</a:t>
            </a:r>
          </a:p>
          <a:p>
            <a:pPr>
              <a:defRPr/>
            </a:pPr>
            <a:r>
              <a:rPr lang="en-US" altLang="en-US" dirty="0"/>
              <a:t>The interconnection between entities is any physical medium capable of carrying information: we call physical media </a:t>
            </a:r>
            <a:r>
              <a:rPr lang="en-US" altLang="en-US" dirty="0">
                <a:solidFill>
                  <a:srgbClr val="C00000"/>
                </a:solidFill>
              </a:rPr>
              <a:t>links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Wireless links: cellular 4G/5G, </a:t>
            </a:r>
            <a:r>
              <a:rPr lang="en-US" altLang="en-US" dirty="0" err="1">
                <a:ea typeface="ＭＳ Ｐゴシック" charset="0"/>
              </a:rPr>
              <a:t>wifi</a:t>
            </a:r>
            <a:r>
              <a:rPr lang="en-US" altLang="en-US" dirty="0">
                <a:ea typeface="ＭＳ Ｐゴシック" charset="0"/>
              </a:rPr>
              <a:t> 802.11, </a:t>
            </a:r>
            <a:r>
              <a:rPr lang="en-US" altLang="en-US" dirty="0" err="1">
                <a:ea typeface="ＭＳ Ｐゴシック" charset="0"/>
              </a:rPr>
              <a:t>bluetooth</a:t>
            </a:r>
            <a:r>
              <a:rPr lang="en-US" altLang="en-US" dirty="0">
                <a:ea typeface="ＭＳ Ｐゴシック" charset="0"/>
              </a:rPr>
              <a:t>, satellite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Wired links: copper wire, lasers over optic fiber, coax cables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pic>
        <p:nvPicPr>
          <p:cNvPr id="5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720EA372-1F24-6245-8586-2383542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45" y="2146863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7A6631F8-3033-CB40-AAAE-3FBE991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3" y="365125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8794D-0CFA-2340-A4C5-E4A9396C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761" y="5451310"/>
            <a:ext cx="788653" cy="1104114"/>
          </a:xfrm>
          <a:prstGeom prst="rect">
            <a:avLst/>
          </a:prstGeom>
        </p:spPr>
      </p:pic>
      <p:pic>
        <p:nvPicPr>
          <p:cNvPr id="8" name="Picture 7" descr="A desktop computer sitting on a desk with a monitor keyboard and mouse&#10;&#10;Description automatically generated">
            <a:extLst>
              <a:ext uri="{FF2B5EF4-FFF2-40B4-BE49-F238E27FC236}">
                <a16:creationId xmlns:a16="http://schemas.microsoft.com/office/drawing/2014/main" id="{5FD2D987-D23E-9440-BC2D-D3C4DD34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296" y="854633"/>
            <a:ext cx="1347679" cy="89814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1842E4-65B0-FF4A-807C-9CDB508E4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011" y="3284782"/>
            <a:ext cx="1168400" cy="1054100"/>
          </a:xfrm>
          <a:prstGeom prst="rect">
            <a:avLst/>
          </a:prstGeom>
        </p:spPr>
      </p:pic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908A1EA6-EDE9-4049-BFC8-2273E810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09" y="5451310"/>
            <a:ext cx="788653" cy="110411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D836C4A-6206-6F42-92A2-E4700E4BE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617" y="5650876"/>
            <a:ext cx="533288" cy="7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957637"/>
            <a:ext cx="10684042" cy="28606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Send bits of data in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packets</a:t>
            </a:r>
            <a:r>
              <a:rPr lang="en-US" altLang="en-US" sz="2400" dirty="0">
                <a:ea typeface="MS PGothic" pitchFamily="34" charset="-128"/>
              </a:rPr>
              <a:t> or 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 do we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Every endpoint as a link level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  <a:r>
              <a:rPr lang="en-US" altLang="en-US" sz="2400" dirty="0">
                <a:ea typeface="MS PGothic" pitchFamily="34" charset="-128"/>
              </a:rPr>
              <a:t>: also called a </a:t>
            </a:r>
            <a:r>
              <a:rPr lang="en-US" altLang="en-US" sz="2400" i="1" dirty="0">
                <a:ea typeface="MS PGothic" pitchFamily="34" charset="-128"/>
              </a:rPr>
              <a:t>MAC </a:t>
            </a:r>
            <a:r>
              <a:rPr lang="en-US" altLang="en-US" sz="2400" dirty="0">
                <a:ea typeface="MS PGothic" pitchFamily="34" charset="-128"/>
              </a:rPr>
              <a:t>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Packets have a destination address on them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However, can’t have every computer in the world on the same link!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>
                <a:ea typeface="MS PGothic" pitchFamily="34" charset="-128"/>
              </a:rPr>
              <a:t>Physical limits on power / distance over which info travels over a single link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55203"/>
            <a:ext cx="10996863" cy="2606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Even on a single link, you need to worry about a few things: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Converting digital data to physical signals over the medium (encode/decode)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How do we decide who speaks? (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medium access control </a:t>
            </a:r>
            <a:r>
              <a:rPr lang="en-US" altLang="en-US" dirty="0">
                <a:ea typeface="MS PGothic" pitchFamily="34" charset="-128"/>
              </a:rPr>
              <a:t>problem)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Detecting and correcting errors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 multiple links via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Need to figure out how to move packets from one host to another host, e.g., how to reach </a:t>
            </a:r>
            <a:r>
              <a:rPr lang="en-US" dirty="0" err="1">
                <a:ea typeface="ＭＳ Ｐゴシック" charset="0"/>
              </a:rPr>
              <a:t>google.com</a:t>
            </a:r>
            <a:r>
              <a:rPr lang="en-US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Known as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Key Q: How should packets be moved from A to reach B?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The early Internet thrived since (transient) disruptions are okay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Need to solve the </a:t>
            </a:r>
            <a:r>
              <a:rPr lang="en-US" dirty="0">
                <a:solidFill>
                  <a:srgbClr val="C00000"/>
                </a:solidFill>
              </a:rPr>
              <a:t>reliable data delivery</a:t>
            </a:r>
            <a:r>
              <a:rPr lang="en-US" dirty="0"/>
              <a:t> problem</a:t>
            </a:r>
          </a:p>
          <a:p>
            <a:r>
              <a:rPr lang="en-US" dirty="0"/>
              <a:t>For some applications, also need </a:t>
            </a:r>
            <a:r>
              <a:rPr lang="en-US" dirty="0">
                <a:solidFill>
                  <a:srgbClr val="C00000"/>
                </a:solidFill>
              </a:rPr>
              <a:t>ordered delivery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 into a network?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should a router transmit packets when network resources are scarce?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packet scheduling </a:t>
            </a:r>
            <a:r>
              <a:rPr lang="en-US" dirty="0"/>
              <a:t>problem</a:t>
            </a:r>
          </a:p>
          <a:p>
            <a:r>
              <a:rPr lang="en-US" dirty="0"/>
              <a:t>Key question: which packet to transmit over a constrained network link, and when?</a:t>
            </a:r>
          </a:p>
          <a:p>
            <a:pPr lvl="1"/>
            <a:r>
              <a:rPr lang="en-US" dirty="0"/>
              <a:t>Related: the </a:t>
            </a:r>
            <a:r>
              <a:rPr lang="en-US" dirty="0">
                <a:solidFill>
                  <a:srgbClr val="C00000"/>
                </a:solidFill>
              </a:rPr>
              <a:t>buffer management</a:t>
            </a:r>
            <a:r>
              <a:rPr lang="en-US" dirty="0"/>
              <a:t> problem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 descr="A picture containing mirror, propeller&#10;&#10;Description automatically generated">
            <a:extLst>
              <a:ext uri="{FF2B5EF4-FFF2-40B4-BE49-F238E27FC236}">
                <a16:creationId xmlns:a16="http://schemas.microsoft.com/office/drawing/2014/main" id="{2C1A5698-6EA0-D643-A1C0-9E3FAABDF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668" y="2739363"/>
            <a:ext cx="1818168" cy="18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60A310-0FC9-EE46-AAE3-303F2419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Communication links for transmission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Host/Endpoint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running applications of end user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for routing packets from input link to another output link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group of hosts, links, routers capable of sending packets among its members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250D487-05A7-B647-A6AC-8805E59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36640-4FEF-CA40-B15E-D835B0BF379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80E0-E485-4A4B-9539-1529B0CF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Components of a network: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an exciting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3315761"/>
            <a:ext cx="1452589" cy="145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03" y="5082897"/>
            <a:ext cx="1417568" cy="141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6" y="2249362"/>
            <a:ext cx="1980159" cy="103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3680972"/>
            <a:ext cx="2095040" cy="11784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78" y="1803919"/>
            <a:ext cx="1578647" cy="148502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3" y="3102957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07" y="3707180"/>
            <a:ext cx="22606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2" y="1576179"/>
            <a:ext cx="1055748" cy="107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4" y="4122045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5" y="2112301"/>
            <a:ext cx="1727200" cy="1346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3" y="5233575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8" y="5108422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1513" y="1377685"/>
            <a:ext cx="1421180" cy="14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9266" y="270349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us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Faculty </a:t>
            </a:r>
            <a:r>
              <a:rPr lang="en-US" altLang="en-US" dirty="0">
                <a:ea typeface="+mn-ea"/>
                <a:cs typeface="+mn-cs"/>
              </a:rPr>
              <a:t>Instructor: Srini</a:t>
            </a:r>
            <a:r>
              <a:rPr lang="en-US" altLang="en-US" dirty="0"/>
              <a:t>vas Narayana</a:t>
            </a:r>
            <a:endParaRPr lang="en-US" altLang="en-US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3"/>
              </a:rPr>
              <a:t>sn624@rutgers.edu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Office hours on Zoom (link on Canvas). Wed 9:30 – 10 am ET and Thu 2 - 3 pm ET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Lectures on Tue and Fri 8:30 – 9:50 am ET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TAs and Recitations: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Section 5: Parvathi Mahesh </a:t>
            </a:r>
            <a:r>
              <a:rPr lang="en-US" altLang="en-US" dirty="0">
                <a:ea typeface="ＭＳ Ｐゴシック" charset="0"/>
                <a:hlinkClick r:id="rId4"/>
              </a:rPr>
              <a:t>pm850@scarletmail.rutgers.edu</a:t>
            </a:r>
            <a:endParaRPr lang="en-US" altLang="en-US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Section 6: Chang Chen </a:t>
            </a:r>
            <a:r>
              <a:rPr lang="en-US" altLang="en-US" dirty="0">
                <a:ea typeface="ＭＳ Ｐゴシック" charset="0"/>
                <a:hlinkClick r:id="rId5"/>
              </a:rPr>
              <a:t>cc1547@cs.rutgers.edu</a:t>
            </a:r>
            <a:endParaRPr lang="en-US" altLang="en-US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Post questions on Piazza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  <a:hlinkClick r:id="rId6"/>
              </a:rPr>
              <a:t>http://www.cs.rutgers.edu/~sn624/352-S22/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6F93C940-D7EB-9449-8375-4F0FAC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91F99-4265-3A46-A4DC-44F6DC416EA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Ask questions on Piazza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Attend office hours and recitations regularly to discuss material </a:t>
            </a:r>
          </a:p>
          <a:p>
            <a:pPr lvl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In summary,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be proactiv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e</a:t>
            </a:r>
            <a:r>
              <a:rPr lang="en-US" dirty="0">
                <a:ea typeface="ＭＳ Ｐゴシック" charset="0"/>
              </a:rPr>
              <a:t>. Interact with us and with your fellow students and support each other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Full video lectures from last offering (spr21) available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52862889-0C93-3A4B-B280-7CEDB35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CDB4-3D81-CA42-99EB-47BF4FA7D65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EF87-B895-2946-86AA-6DF3C45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C326-816A-1741-B5D2-255752F3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5053913"/>
          </a:xfrm>
        </p:spPr>
        <p:txBody>
          <a:bodyPr>
            <a:normAutofit/>
          </a:bodyPr>
          <a:lstStyle/>
          <a:p>
            <a:r>
              <a:rPr lang="en-US" dirty="0"/>
              <a:t>32% programming projects</a:t>
            </a:r>
          </a:p>
          <a:p>
            <a:r>
              <a:rPr lang="en-US" dirty="0"/>
              <a:t>28% problem sets</a:t>
            </a:r>
          </a:p>
          <a:p>
            <a:r>
              <a:rPr lang="en-US" dirty="0"/>
              <a:t>18% mid-terms (2 * 9% each)</a:t>
            </a:r>
          </a:p>
          <a:p>
            <a:r>
              <a:rPr lang="en-US" dirty="0"/>
              <a:t>12% final exam</a:t>
            </a:r>
          </a:p>
          <a:p>
            <a:r>
              <a:rPr lang="en-US" dirty="0"/>
              <a:t>10% lecture questions</a:t>
            </a:r>
          </a:p>
          <a:p>
            <a:endParaRPr lang="en-US" dirty="0"/>
          </a:p>
          <a:p>
            <a:r>
              <a:rPr lang="en-US" dirty="0"/>
              <a:t>Schedule of projects, problem sets, exams, etc. available at </a:t>
            </a:r>
            <a:r>
              <a:rPr lang="en-US" dirty="0">
                <a:hlinkClick r:id="rId2"/>
              </a:rPr>
              <a:t>https://www.cs.rutgers.edu/~sn624/352-S22/syllabus.html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course uses absolute grading. There is no curve</a:t>
            </a:r>
          </a:p>
        </p:txBody>
      </p:sp>
    </p:spTree>
    <p:extLst>
      <p:ext uri="{BB962C8B-B14F-4D97-AF65-F5344CB8AC3E}">
        <p14:creationId xmlns:p14="http://schemas.microsoft.com/office/powerpoint/2010/main" val="288950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(32%)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Five programming projects </a:t>
            </a:r>
          </a:p>
          <a:p>
            <a:pPr>
              <a:defRPr/>
            </a:pPr>
            <a:r>
              <a:rPr lang="en-US" altLang="en-US" dirty="0"/>
              <a:t>Warmup/Socket programming intro (4 points)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HTTP programming (7 points)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Asynchronous sockets and load balancing (7 points)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TCP analysis and configuration (7 points)</a:t>
            </a:r>
          </a:p>
          <a:p>
            <a:pPr>
              <a:defRPr/>
            </a:pPr>
            <a:r>
              <a:rPr lang="en-US" altLang="en-US" dirty="0"/>
              <a:t>IP network configuration (7 points)</a:t>
            </a:r>
          </a:p>
          <a:p>
            <a:pPr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/>
              <a:t>Tentative due dates</a:t>
            </a:r>
            <a:r>
              <a:rPr lang="en-IN" dirty="0"/>
              <a:t> 2/02, 2/16, 3/09, 3/30, and 4/20</a:t>
            </a:r>
          </a:p>
          <a:p>
            <a:pPr lvl="1">
              <a:defRPr/>
            </a:pPr>
            <a:r>
              <a:rPr lang="en-IN" dirty="0"/>
              <a:t>Submit by 8 pm Eastern Time</a:t>
            </a: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(32%)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Work in </a:t>
            </a:r>
            <a:r>
              <a:rPr lang="en-US" altLang="en-US" dirty="0"/>
              <a:t>the same </a:t>
            </a:r>
            <a:r>
              <a:rPr lang="en-US" altLang="en-US" dirty="0">
                <a:ea typeface="+mn-ea"/>
                <a:cs typeface="+mn-cs"/>
              </a:rPr>
              <a:t>group of two students</a:t>
            </a:r>
            <a:r>
              <a:rPr lang="en-US" altLang="en-US" dirty="0"/>
              <a:t> throughout semester</a:t>
            </a:r>
          </a:p>
          <a:p>
            <a:pPr lvl="1">
              <a:defRPr/>
            </a:pPr>
            <a:r>
              <a:rPr lang="en-US" altLang="en-US" dirty="0"/>
              <a:t>Only change groups under extenuating circumstances, at the discretion of the instructor</a:t>
            </a: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Program and short write-up </a:t>
            </a:r>
            <a:r>
              <a:rPr lang="en-US" altLang="en-US" dirty="0"/>
              <a:t>with responses </a:t>
            </a:r>
            <a:r>
              <a:rPr lang="en-US" altLang="en-US" dirty="0">
                <a:ea typeface="+mn-ea"/>
                <a:cs typeface="+mn-cs"/>
              </a:rPr>
              <a:t>required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Background needed to get started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Python</a:t>
            </a:r>
            <a:r>
              <a:rPr lang="en-US" altLang="en-US" dirty="0">
                <a:ea typeface="ＭＳ Ｐゴシック" charset="0"/>
              </a:rPr>
              <a:t> (211/214 level)</a:t>
            </a:r>
          </a:p>
          <a:p>
            <a:pPr lvl="2">
              <a:defRPr/>
            </a:pPr>
            <a:r>
              <a:rPr lang="en-US" altLang="en-US" sz="2400" dirty="0">
                <a:ea typeface="ＭＳ Ｐゴシック" charset="0"/>
              </a:rPr>
              <a:t>Get comfortable using data structures (tuples, arrays, dictionaries)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Unix</a:t>
            </a:r>
            <a:r>
              <a:rPr lang="en-US" altLang="en-US" dirty="0">
                <a:ea typeface="ＭＳ Ｐゴシック" charset="0"/>
              </a:rPr>
              <a:t> (login, navigating folders, permissions, etc.)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Use </a:t>
            </a:r>
            <a:r>
              <a:rPr lang="en-US" altLang="en-US" dirty="0" err="1">
                <a:ea typeface="ＭＳ Ｐゴシック" charset="0"/>
              </a:rPr>
              <a:t>ilab</a:t>
            </a:r>
            <a:r>
              <a:rPr lang="en-US" altLang="en-US" dirty="0">
                <a:ea typeface="ＭＳ Ｐゴシック" charset="0"/>
              </a:rPr>
              <a:t> machines or VMs (links provided) to run and test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Hand projects in on Canvas</a:t>
            </a: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(32%)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project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are unable to run your code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Your information (e.g., team member names and </a:t>
            </a:r>
            <a:r>
              <a:rPr lang="en-US" altLang="en-US" sz="2800" dirty="0" err="1">
                <a:ea typeface="ＭＳ Ｐゴシック" charset="0"/>
              </a:rPr>
              <a:t>netids</a:t>
            </a:r>
            <a:r>
              <a:rPr lang="en-US" altLang="en-US" sz="2800" dirty="0">
                <a:ea typeface="ＭＳ Ｐゴシック" charset="0"/>
              </a:rPr>
              <a:t>) is incorrect or incomplete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5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2B78-ADF9-324D-8D48-844C5148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 (28%)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0C0F-4880-EB45-92F3-451898E0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problem sets</a:t>
            </a:r>
          </a:p>
          <a:p>
            <a:r>
              <a:rPr lang="en-US" dirty="0"/>
              <a:t>Work individually</a:t>
            </a:r>
          </a:p>
          <a:p>
            <a:r>
              <a:rPr lang="en-US" dirty="0"/>
              <a:t>Hand in a PDF file with solutions on Canvas</a:t>
            </a:r>
          </a:p>
          <a:p>
            <a:r>
              <a:rPr lang="en-US" dirty="0"/>
              <a:t>Due dates: </a:t>
            </a:r>
            <a:r>
              <a:rPr lang="en-IN" dirty="0"/>
              <a:t>1/26, 2/09, 3/02, 3/23, 4/13, and 4/27</a:t>
            </a:r>
          </a:p>
          <a:p>
            <a:r>
              <a:rPr lang="en-IN" dirty="0"/>
              <a:t>8 pm Eastern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65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Intellectual collaboration is welcome and encouraged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Ask questions on Piazza</a:t>
            </a:r>
          </a:p>
          <a:p>
            <a:pPr lvl="1"/>
            <a:r>
              <a:rPr lang="en-US" dirty="0"/>
              <a:t>Discuss projects and problem sets with each other</a:t>
            </a:r>
          </a:p>
          <a:p>
            <a:pPr lvl="1"/>
            <a:r>
              <a:rPr lang="en-US" dirty="0"/>
              <a:t>Read references (textbooks, Internet tutorials) widely</a:t>
            </a:r>
          </a:p>
          <a:p>
            <a:pPr lvl="1"/>
            <a:r>
              <a:rPr lang="en-US" dirty="0"/>
              <a:t>Acknowledge each other and all the references in problem sets &amp; project reports</a:t>
            </a:r>
          </a:p>
          <a:p>
            <a:r>
              <a:rPr lang="en-US" dirty="0"/>
              <a:t>Each problem set &amp; project has a prompt on collaboration</a:t>
            </a:r>
          </a:p>
          <a:p>
            <a:pPr lvl="1"/>
            <a:r>
              <a:rPr lang="en-US" dirty="0"/>
              <a:t>Include who you talked to, references (including on the web) you consulted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632987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pPr lvl="1"/>
            <a:r>
              <a:rPr lang="en-US" dirty="0"/>
              <a:t>Understand the problem deeply and produce your own solutions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blindly lift or incorporate other solutions</a:t>
            </a:r>
          </a:p>
          <a:p>
            <a:pPr lvl="1"/>
            <a:r>
              <a:rPr lang="en-US" dirty="0"/>
              <a:t>look at other people’s code or solutions</a:t>
            </a:r>
          </a:p>
          <a:p>
            <a:pPr lvl="1"/>
            <a:r>
              <a:rPr lang="en-US" dirty="0"/>
              <a:t>copy code from the web (e.g., other people’s GitHub projects)</a:t>
            </a:r>
          </a:p>
          <a:p>
            <a:pPr lvl="1"/>
            <a:r>
              <a:rPr lang="en-US" dirty="0"/>
              <a:t>post problem sets or projects (questions or solutions) on GitHub, Chegg, </a:t>
            </a:r>
            <a:r>
              <a:rPr lang="en-US" dirty="0" err="1"/>
              <a:t>CourseHero</a:t>
            </a:r>
            <a:r>
              <a:rPr lang="en-US" dirty="0"/>
              <a:t>, etc.</a:t>
            </a:r>
          </a:p>
          <a:p>
            <a:r>
              <a:rPr lang="en-US" dirty="0">
                <a:solidFill>
                  <a:srgbClr val="C00000"/>
                </a:solidFill>
              </a:rPr>
              <a:t>Ask us for permission if you are ever in doubt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0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transformed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How we communicate with other humans</a:t>
            </a:r>
          </a:p>
          <a:p>
            <a:r>
              <a:rPr lang="en-US" dirty="0"/>
              <a:t>How we learn what’s going on in the world</a:t>
            </a:r>
          </a:p>
          <a:p>
            <a:r>
              <a:rPr lang="en-US" dirty="0"/>
              <a:t>How we learn and acquire knowledge</a:t>
            </a:r>
          </a:p>
          <a:p>
            <a:r>
              <a:rPr lang="en-US" dirty="0"/>
              <a:t>How we transact and do business</a:t>
            </a:r>
          </a:p>
          <a:p>
            <a:r>
              <a:rPr lang="en-US" dirty="0"/>
              <a:t>How we entertain ourselves</a:t>
            </a:r>
          </a:p>
          <a:p>
            <a:r>
              <a:rPr lang="en-US" dirty="0"/>
              <a:t>How espionage and war is conducted</a:t>
            </a:r>
          </a:p>
          <a:p>
            <a:endParaRPr lang="en-US" dirty="0"/>
          </a:p>
          <a:p>
            <a:r>
              <a:rPr lang="en-US" dirty="0"/>
              <a:t>In short how we live, especially through a pandemic.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4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8038-37CF-4449-8686-094887C7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exams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7D83-1C70-F041-802C-E3C2B842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668"/>
          </a:xfrm>
        </p:spPr>
        <p:txBody>
          <a:bodyPr>
            <a:normAutofit/>
          </a:bodyPr>
          <a:lstStyle/>
          <a:p>
            <a:r>
              <a:rPr lang="en-US" dirty="0"/>
              <a:t>Two mid-terms (9 + 9 = 18%) and a final exam (12%)</a:t>
            </a:r>
          </a:p>
          <a:p>
            <a:r>
              <a:rPr lang="en-US" dirty="0"/>
              <a:t>Cheat sheet (1 page letter paper, both sides) allowed</a:t>
            </a:r>
          </a:p>
          <a:p>
            <a:pPr lvl="1"/>
            <a:r>
              <a:rPr lang="en-US" dirty="0"/>
              <a:t>It must be handwritten by you</a:t>
            </a:r>
          </a:p>
          <a:p>
            <a:r>
              <a:rPr lang="en-US" dirty="0"/>
              <a:t>Calculators are allowed</a:t>
            </a:r>
          </a:p>
          <a:p>
            <a:r>
              <a:rPr lang="en-US" dirty="0"/>
              <a:t>(Stating the obvious) you cannot collaborate or google solutions during exams</a:t>
            </a:r>
          </a:p>
          <a:p>
            <a:endParaRPr lang="en-US" dirty="0"/>
          </a:p>
          <a:p>
            <a:r>
              <a:rPr lang="en-US" dirty="0"/>
              <a:t>Mid-terms tentatively scheduled on 2/22 and 4/08 during class</a:t>
            </a:r>
          </a:p>
          <a:p>
            <a:r>
              <a:rPr lang="en-US" dirty="0">
                <a:solidFill>
                  <a:srgbClr val="C00000"/>
                </a:solidFill>
              </a:rPr>
              <a:t>Notify me as early as possible if you must miss scheduled mid-terms or final</a:t>
            </a:r>
          </a:p>
        </p:txBody>
      </p:sp>
    </p:spTree>
    <p:extLst>
      <p:ext uri="{BB962C8B-B14F-4D97-AF65-F5344CB8AC3E}">
        <p14:creationId xmlns:p14="http://schemas.microsoft.com/office/powerpoint/2010/main" val="976463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46E8-865D-784D-BDEE-E19DDDCF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B713-8416-7241-9D57-8D8DA9D57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answers to exams, problem sets, and project reports: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Be as clear and concise as possible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Vague and rambling answers will get zero credit</a:t>
            </a:r>
          </a:p>
          <a:p>
            <a:pPr lvl="1"/>
            <a:r>
              <a:rPr lang="en-US" dirty="0"/>
              <a:t>We must be able to understand your answer quickly</a:t>
            </a:r>
          </a:p>
          <a:p>
            <a:endParaRPr lang="en-US" dirty="0"/>
          </a:p>
          <a:p>
            <a:r>
              <a:rPr lang="en-US" dirty="0"/>
              <a:t>25% credit for questions if you leave the answer blank or clearly write “I don’t know” </a:t>
            </a:r>
          </a:p>
        </p:txBody>
      </p:sp>
    </p:spTree>
    <p:extLst>
      <p:ext uri="{BB962C8B-B14F-4D97-AF65-F5344CB8AC3E}">
        <p14:creationId xmlns:p14="http://schemas.microsoft.com/office/powerpoint/2010/main" val="4091956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159-5FA7-0843-8C7C-A2D648D0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questions (10%)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A483-8FE8-8044-A3C2-DD02D3D2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day of lecture, hand in responses on Canvas</a:t>
            </a:r>
          </a:p>
          <a:p>
            <a:pPr lvl="1"/>
            <a:r>
              <a:rPr lang="en-US" dirty="0"/>
              <a:t>Including today</a:t>
            </a:r>
          </a:p>
          <a:p>
            <a:pPr lvl="1"/>
            <a:endParaRPr lang="en-US" dirty="0"/>
          </a:p>
          <a:p>
            <a:r>
              <a:rPr lang="en-US" dirty="0"/>
              <a:t>You can consult the lecture (and your notes)</a:t>
            </a:r>
          </a:p>
          <a:p>
            <a:endParaRPr lang="en-US" dirty="0"/>
          </a:p>
          <a:p>
            <a:r>
              <a:rPr lang="en-US" dirty="0"/>
              <a:t>Responses due by 8 pm Eastern Time</a:t>
            </a:r>
          </a:p>
          <a:p>
            <a:endParaRPr lang="en-US" dirty="0"/>
          </a:p>
          <a:p>
            <a:r>
              <a:rPr lang="en-US" dirty="0"/>
              <a:t>We will consider </a:t>
            </a:r>
            <a:r>
              <a:rPr lang="en-US"/>
              <a:t>your 20 </a:t>
            </a:r>
            <a:r>
              <a:rPr lang="en-US" dirty="0"/>
              <a:t>highest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45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a doctor’s note or other allowable documentation</a:t>
            </a:r>
          </a:p>
          <a:p>
            <a:endParaRPr lang="en-US" dirty="0"/>
          </a:p>
          <a:p>
            <a:r>
              <a:rPr lang="en-US" dirty="0"/>
              <a:t>Unexcused late submissions will lose a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the instructors</a:t>
            </a:r>
          </a:p>
          <a:p>
            <a:endParaRPr lang="en-US" dirty="0"/>
          </a:p>
          <a:p>
            <a:pPr lvl="1"/>
            <a:r>
              <a:rPr lang="en-US" dirty="0"/>
              <a:t>Before 7 days have elapsed: we don’t want to forget what the test/project was all about! 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/>
              <a:t>course staff is here </a:t>
            </a:r>
            <a:r>
              <a:rPr lang="en-US" dirty="0"/>
              <a:t>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EF-889E-4E41-A2AE-51D75EF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01A-191E-E94B-99FA-2A7AA90B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526"/>
          </a:xfrm>
        </p:spPr>
        <p:txBody>
          <a:bodyPr>
            <a:normAutofit/>
          </a:bodyPr>
          <a:lstStyle/>
          <a:p>
            <a:r>
              <a:rPr lang="en-US" dirty="0"/>
              <a:t>Finish today’s lecture questions</a:t>
            </a:r>
          </a:p>
          <a:p>
            <a:r>
              <a:rPr lang="en-US" dirty="0"/>
              <a:t>Look out for problem set 1 and project 1 released by Wed</a:t>
            </a:r>
          </a:p>
          <a:p>
            <a:r>
              <a:rPr lang="en-US" dirty="0"/>
              <a:t>Enroll on Piazza</a:t>
            </a:r>
          </a:p>
          <a:p>
            <a:endParaRPr lang="en-US" dirty="0"/>
          </a:p>
          <a:p>
            <a:r>
              <a:rPr lang="en-US" dirty="0"/>
              <a:t>Contact me if interested: independent study &amp; research </a:t>
            </a:r>
            <a:r>
              <a:rPr lang="en-US" dirty="0" err="1"/>
              <a:t>opps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you at Friday’s lecture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1F2B-99EF-2C4D-AF22-E7EE50D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growth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4D2BCC8B-B513-FA47-A76B-9CED3C8E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7B08B-1F10-CC4E-8D5A-ECFB282267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2C472F8-E736-1546-86A1-05A0191A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9" y="1707793"/>
            <a:ext cx="6714067" cy="41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5CB21-0587-3E48-A164-042D355DA267}"/>
              </a:ext>
            </a:extLst>
          </p:cNvPr>
          <p:cNvSpPr txBox="1"/>
          <p:nvPr/>
        </p:nvSpPr>
        <p:spPr>
          <a:xfrm>
            <a:off x="8610600" y="1971894"/>
            <a:ext cx="225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2020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4.8B users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(61% of the world’s population)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ED102-8F46-4244-A326-FED6D5F6D045}"/>
              </a:ext>
            </a:extLst>
          </p:cNvPr>
          <p:cNvSpPr/>
          <p:nvPr/>
        </p:nvSpPr>
        <p:spPr>
          <a:xfrm>
            <a:off x="6458023" y="6092319"/>
            <a:ext cx="4843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www.broadbandsearch.net</a:t>
            </a:r>
            <a:r>
              <a:rPr lang="en-US" sz="1600" dirty="0">
                <a:latin typeface="Helvetica" pitchFamily="2" charset="0"/>
              </a:rPr>
              <a:t>/blog/internet-statistics</a:t>
            </a:r>
          </a:p>
        </p:txBody>
      </p:sp>
    </p:spTree>
    <p:extLst>
      <p:ext uri="{BB962C8B-B14F-4D97-AF65-F5344CB8AC3E}">
        <p14:creationId xmlns:p14="http://schemas.microsoft.com/office/powerpoint/2010/main" val="86087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68286" y="6000749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C2487-3492-2044-B140-6EE936533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7011" y="4657144"/>
            <a:ext cx="1613413" cy="1017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1034" y="2611995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relied on the Internet to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relied on the Internet to “play”!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E2F0-411D-FA4E-90A9-4BFE755E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Threats on the Internet are growing,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C7E44-22B9-A840-8790-A92D5EE8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2044700"/>
            <a:ext cx="8877300" cy="466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FC3D4-40AC-7341-A8F4-93DC31E82197}"/>
              </a:ext>
            </a:extLst>
          </p:cNvPr>
          <p:cNvSpPr txBox="1"/>
          <p:nvPr/>
        </p:nvSpPr>
        <p:spPr>
          <a:xfrm>
            <a:off x="9956800" y="3014133"/>
            <a:ext cx="13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CloudFlare</a:t>
            </a:r>
            <a:r>
              <a:rPr lang="en-US" dirty="0">
                <a:latin typeface="Helvetica" pitchFamily="2" charset="0"/>
              </a:rPr>
              <a:t> blog</a:t>
            </a:r>
          </a:p>
        </p:txBody>
      </p:sp>
    </p:spTree>
    <p:extLst>
      <p:ext uri="{BB962C8B-B14F-4D97-AF65-F5344CB8AC3E}">
        <p14:creationId xmlns:p14="http://schemas.microsoft.com/office/powerpoint/2010/main" val="125789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Technology: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how the Internet is designed</a:t>
            </a:r>
          </a:p>
          <a:p>
            <a:endParaRPr lang="en-US" dirty="0"/>
          </a:p>
          <a:p>
            <a:r>
              <a:rPr lang="en-US" dirty="0"/>
              <a:t>The Internet is an example of a </a:t>
            </a:r>
            <a:r>
              <a:rPr lang="en-US" dirty="0">
                <a:solidFill>
                  <a:srgbClr val="C00000"/>
                </a:solidFill>
              </a:rPr>
              <a:t>computer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1814</Words>
  <Application>Microsoft Macintosh PowerPoint</Application>
  <PresentationFormat>Widescreen</PresentationFormat>
  <Paragraphs>301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Helvetica</vt:lpstr>
      <vt:lpstr>Times New Roman</vt:lpstr>
      <vt:lpstr>Office Theme</vt:lpstr>
      <vt:lpstr>CS 352 Internet Technology</vt:lpstr>
      <vt:lpstr>The Internet is an exciting place</vt:lpstr>
      <vt:lpstr>The Internet has transformed everything</vt:lpstr>
      <vt:lpstr>Internet growth</vt:lpstr>
      <vt:lpstr>Evolution of Internet applications</vt:lpstr>
      <vt:lpstr>We relied on the Internet to work</vt:lpstr>
      <vt:lpstr>We relied on the Internet to “play”!</vt:lpstr>
      <vt:lpstr>Threats on the Internet are growing, too</vt:lpstr>
      <vt:lpstr>Internet Technology: This course</vt:lpstr>
      <vt:lpstr>PowerPoint Presentation</vt:lpstr>
      <vt:lpstr>What is a network?</vt:lpstr>
      <vt:lpstr>A single link multiple access network</vt:lpstr>
      <vt:lpstr>A single link multiple access network</vt:lpstr>
      <vt:lpstr>A multi-link network</vt:lpstr>
      <vt:lpstr>In general, networks give no guarantees</vt:lpstr>
      <vt:lpstr>Guarantees for applications</vt:lpstr>
      <vt:lpstr>Sending data into a multi-link network</vt:lpstr>
      <vt:lpstr>Sending data into a multi-link network</vt:lpstr>
      <vt:lpstr>Components of a network: Summary </vt:lpstr>
      <vt:lpstr>Course Logistics</vt:lpstr>
      <vt:lpstr>About us</vt:lpstr>
      <vt:lpstr>Class philosophy</vt:lpstr>
      <vt:lpstr>Grading</vt:lpstr>
      <vt:lpstr>Programming projects (32%)</vt:lpstr>
      <vt:lpstr>Programming projects (32%)</vt:lpstr>
      <vt:lpstr>Programming projects (32%)</vt:lpstr>
      <vt:lpstr>Problem sets (28%)</vt:lpstr>
      <vt:lpstr>Collaboration and Integrity policies</vt:lpstr>
      <vt:lpstr>Collaboration and Integrity policies</vt:lpstr>
      <vt:lpstr>Written exams (30%)</vt:lpstr>
      <vt:lpstr>Writing answers</vt:lpstr>
      <vt:lpstr>Lecture questions (10%)</vt:lpstr>
      <vt:lpstr>Late policy</vt:lpstr>
      <vt:lpstr>24/7 Grading Policy</vt:lpstr>
      <vt:lpstr>Help, Accommodations, etc.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921</cp:revision>
  <dcterms:created xsi:type="dcterms:W3CDTF">2019-01-23T03:40:12Z</dcterms:created>
  <dcterms:modified xsi:type="dcterms:W3CDTF">2022-01-18T12:55:33Z</dcterms:modified>
</cp:coreProperties>
</file>