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607" r:id="rId2"/>
    <p:sldId id="501" r:id="rId3"/>
    <p:sldId id="298" r:id="rId4"/>
    <p:sldId id="545" r:id="rId5"/>
    <p:sldId id="608" r:id="rId6"/>
    <p:sldId id="609" r:id="rId7"/>
    <p:sldId id="610" r:id="rId8"/>
    <p:sldId id="612" r:id="rId9"/>
    <p:sldId id="614" r:id="rId10"/>
    <p:sldId id="611" r:id="rId11"/>
    <p:sldId id="613" r:id="rId12"/>
    <p:sldId id="615" r:id="rId13"/>
    <p:sldId id="616" r:id="rId14"/>
    <p:sldId id="547" r:id="rId15"/>
    <p:sldId id="548" r:id="rId16"/>
    <p:sldId id="577" r:id="rId17"/>
    <p:sldId id="617" r:id="rId18"/>
    <p:sldId id="618" r:id="rId19"/>
    <p:sldId id="619" r:id="rId20"/>
    <p:sldId id="561" r:id="rId21"/>
    <p:sldId id="5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32"/>
    <p:restoredTop sz="94664"/>
  </p:normalViewPr>
  <p:slideViewPr>
    <p:cSldViewPr snapToGrid="0" snapToObjects="1">
      <p:cViewPr varScale="1">
        <p:scale>
          <a:sx n="87" d="100"/>
          <a:sy n="87" d="100"/>
        </p:scale>
        <p:origin x="22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82CEDB1-B395-4F8B-92D3-0F1C6FAC8F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6F3697-FFC9-452E-9D22-BCCF3C617119}" type="slidenum">
              <a:rPr lang="en-US" altLang="en-US" sz="1400" smtClean="0"/>
              <a:pPr/>
              <a:t>15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5F0CA5A-E2F1-4729-B81E-9AFD0EC154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B8E18D6-8FC4-4A67-BB37-E0627AEC7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09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1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19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2459" y="1533673"/>
            <a:ext cx="1052708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User Datagram Protocol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CS 352, Lecture 8.1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endParaRPr lang="en-US" sz="28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55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2459" y="1533673"/>
            <a:ext cx="1052708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UDP: Error Detection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CS 352, Lecture 8.2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endParaRPr lang="en-US" sz="28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1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D39F-3E44-6142-BDD7-5ED2F07C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UDP: Best Effort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F6276-2DD2-8C46-A255-B535ACEEE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and low overhead transport: connectionless</a:t>
            </a:r>
          </a:p>
          <a:p>
            <a:r>
              <a:rPr lang="en-US" dirty="0"/>
              <a:t>Data may be lost</a:t>
            </a:r>
          </a:p>
          <a:p>
            <a:r>
              <a:rPr lang="en-US" dirty="0"/>
              <a:t>Data may be corrupted along the way (e.g., 1 -&gt; 0)</a:t>
            </a:r>
          </a:p>
          <a:p>
            <a:r>
              <a:rPr lang="en-US" dirty="0"/>
              <a:t>Data may be reordered</a:t>
            </a:r>
          </a:p>
          <a:p>
            <a:r>
              <a:rPr lang="en-US" dirty="0"/>
              <a:t>However, simple error detection is possible.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A4B2-946B-8442-BA7B-C1B201F5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Error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E3020-2F02-4A46-8E0B-22D88D477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6904"/>
          </a:xfrm>
        </p:spPr>
        <p:txBody>
          <a:bodyPr>
            <a:normAutofit/>
          </a:bodyPr>
          <a:lstStyle/>
          <a:p>
            <a:r>
              <a:rPr lang="en-US" dirty="0"/>
              <a:t>Key idea: have sender compute a function over the data</a:t>
            </a:r>
          </a:p>
          <a:p>
            <a:pPr lvl="1"/>
            <a:r>
              <a:rPr lang="en-US" dirty="0"/>
              <a:t>Store the result in the packet</a:t>
            </a:r>
          </a:p>
          <a:p>
            <a:pPr lvl="1"/>
            <a:r>
              <a:rPr lang="en-US" dirty="0"/>
              <a:t>Receiver can check the function’s value in received packet</a:t>
            </a:r>
          </a:p>
          <a:p>
            <a:pPr lvl="1"/>
            <a:endParaRPr lang="en-US" dirty="0"/>
          </a:p>
          <a:p>
            <a:r>
              <a:rPr lang="en-US" dirty="0"/>
              <a:t>An analogy: you’re sending a package of goodies and want your recipient to know if goodies were leaked along the way</a:t>
            </a:r>
          </a:p>
          <a:p>
            <a:endParaRPr lang="en-US" dirty="0"/>
          </a:p>
          <a:p>
            <a:r>
              <a:rPr lang="en-US" dirty="0"/>
              <a:t>Your idea: weigh the package; stamp the weight on the package</a:t>
            </a:r>
          </a:p>
          <a:p>
            <a:pPr lvl="1"/>
            <a:r>
              <a:rPr lang="en-US" dirty="0"/>
              <a:t>Have the recipient weigh the package and cross-check the weight with the stamped value</a:t>
            </a:r>
          </a:p>
        </p:txBody>
      </p:sp>
    </p:spTree>
    <p:extLst>
      <p:ext uri="{BB962C8B-B14F-4D97-AF65-F5344CB8AC3E}">
        <p14:creationId xmlns:p14="http://schemas.microsoft.com/office/powerpoint/2010/main" val="23606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EFF8-6DE7-2C4F-8D7B-0ACB17DC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8D341-B6C9-FB44-AA4B-EF7DB0B40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must be </a:t>
            </a:r>
            <a:r>
              <a:rPr lang="en-US" dirty="0">
                <a:solidFill>
                  <a:srgbClr val="C00000"/>
                </a:solidFill>
              </a:rPr>
              <a:t>easy to compute</a:t>
            </a:r>
          </a:p>
          <a:p>
            <a:r>
              <a:rPr lang="en-US" dirty="0"/>
              <a:t>Function must </a:t>
            </a:r>
            <a:r>
              <a:rPr lang="en-US" dirty="0">
                <a:solidFill>
                  <a:srgbClr val="C00000"/>
                </a:solidFill>
              </a:rPr>
              <a:t>capture the likely changes</a:t>
            </a:r>
            <a:r>
              <a:rPr lang="en-US" dirty="0"/>
              <a:t> to the packet</a:t>
            </a:r>
          </a:p>
          <a:p>
            <a:pPr lvl="1"/>
            <a:r>
              <a:rPr lang="en-US" dirty="0"/>
              <a:t>If the packet was corrupted through these likely changes, the function value must change</a:t>
            </a:r>
          </a:p>
          <a:p>
            <a:r>
              <a:rPr lang="en-US" dirty="0"/>
              <a:t>Function must be </a:t>
            </a:r>
            <a:r>
              <a:rPr lang="en-US" dirty="0">
                <a:solidFill>
                  <a:srgbClr val="C00000"/>
                </a:solidFill>
              </a:rPr>
              <a:t>easy to verify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UDP uses a function called a </a:t>
            </a:r>
            <a:r>
              <a:rPr lang="en-US" dirty="0">
                <a:solidFill>
                  <a:srgbClr val="C00000"/>
                </a:solidFill>
              </a:rPr>
              <a:t>checksum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Very common idea: used in multiple parts of networks and computer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E76AB2CF-2D5B-46EC-BB51-FB827C9A7A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8427" y="1955209"/>
            <a:ext cx="5183112" cy="45783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C00000"/>
                </a:solidFill>
              </a:rPr>
              <a:t>Sender:</a:t>
            </a:r>
          </a:p>
          <a:p>
            <a:r>
              <a:rPr lang="en-US" altLang="en-US" dirty="0"/>
              <a:t>treat segment contents as sequence of 16-bit integers</a:t>
            </a:r>
          </a:p>
          <a:p>
            <a:r>
              <a:rPr lang="en-US" altLang="en-US" dirty="0"/>
              <a:t>checksum: addition (</a:t>
            </a:r>
            <a:r>
              <a:rPr lang="en-US" altLang="en-US" dirty="0">
                <a:solidFill>
                  <a:srgbClr val="C00000"/>
                </a:solidFill>
              </a:rPr>
              <a:t>1’s complement sum</a:t>
            </a:r>
            <a:r>
              <a:rPr lang="en-US" altLang="en-US" dirty="0"/>
              <a:t>) of segment contents</a:t>
            </a:r>
          </a:p>
          <a:p>
            <a:r>
              <a:rPr lang="en-US" altLang="en-US" dirty="0"/>
              <a:t>sender puts checksum value into </a:t>
            </a:r>
            <a:r>
              <a:rPr lang="en-US" altLang="en-US" dirty="0">
                <a:solidFill>
                  <a:srgbClr val="C00000"/>
                </a:solidFill>
              </a:rPr>
              <a:t>UDP checksum </a:t>
            </a:r>
            <a:r>
              <a:rPr lang="en-US" altLang="en-US" dirty="0"/>
              <a:t>field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E44D9ED-1C2E-4604-A05A-26DEB106CDF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657223" y="1955208"/>
            <a:ext cx="5126738" cy="45783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Receiver:</a:t>
            </a:r>
          </a:p>
          <a:p>
            <a:r>
              <a:rPr lang="en-US" altLang="en-US" dirty="0"/>
              <a:t>compute a checksum of the received segment, </a:t>
            </a:r>
            <a:r>
              <a:rPr lang="en-US" altLang="en-US" dirty="0">
                <a:solidFill>
                  <a:srgbClr val="C00000"/>
                </a:solidFill>
              </a:rPr>
              <a:t>including the checksum in packet itself</a:t>
            </a:r>
          </a:p>
          <a:p>
            <a:r>
              <a:rPr lang="en-US" altLang="en-US" dirty="0"/>
              <a:t>check if the resulting (computed) checksum is 0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NO – an error is detected</a:t>
            </a:r>
          </a:p>
          <a:p>
            <a:r>
              <a:rPr lang="en-US" altLang="en-US" sz="2400" dirty="0"/>
              <a:t>YES – </a:t>
            </a:r>
            <a:r>
              <a:rPr lang="en-US" altLang="en-US" sz="2400" i="1" dirty="0"/>
              <a:t>assume </a:t>
            </a:r>
            <a:r>
              <a:rPr lang="en-US" altLang="en-US" sz="2400" dirty="0"/>
              <a:t>no error</a:t>
            </a:r>
          </a:p>
          <a:p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E51FD7-5637-A349-B83C-5559617E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UDP Checksum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2AEE8526-9558-4338-9111-5F608F097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75601"/>
            <a:ext cx="10355826" cy="2049456"/>
          </a:xfrm>
        </p:spPr>
        <p:txBody>
          <a:bodyPr/>
          <a:lstStyle/>
          <a:p>
            <a:r>
              <a:rPr lang="en-US" altLang="en-US" dirty="0"/>
              <a:t>Very similar to regular (unsigned) binary addition.</a:t>
            </a:r>
          </a:p>
          <a:p>
            <a:r>
              <a:rPr lang="en-US" altLang="en-US" dirty="0"/>
              <a:t>However, when adding numbers, a carryout from the most significant bit needs to be added to the result</a:t>
            </a:r>
          </a:p>
          <a:p>
            <a:pPr>
              <a:lnSpc>
                <a:spcPct val="130000"/>
              </a:lnSpc>
            </a:pPr>
            <a:r>
              <a:rPr lang="en-US" altLang="en-US" dirty="0"/>
              <a:t>Example: add two 16-bit integers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BCC0895C-7193-4905-A1BC-6F5FC103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3621087"/>
            <a:ext cx="64008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000" b="1" dirty="0">
                <a:latin typeface="Times New Roman" panose="02020603050405020304" pitchFamily="18" charset="0"/>
              </a:rPr>
              <a:t>  1  1  1  0  0  1  1  0  0  1  1  0  0  1  1  0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000" b="1" dirty="0">
                <a:latin typeface="Times New Roman" panose="02020603050405020304" pitchFamily="18" charset="0"/>
              </a:rPr>
              <a:t>  1  1  0  1  0  1  0  1  0  1  0  1  0  1  0  1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1  1  0  1  1  1  0  1  1  1  0  1  1  1  0  1  1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000" b="1" dirty="0">
                <a:latin typeface="Times New Roman" panose="02020603050405020304" pitchFamily="18" charset="0"/>
              </a:rPr>
              <a:t>  1  0  1  1  1  0  1  1  1  0  1  1  1  1  0  0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000" b="1" dirty="0">
                <a:latin typeface="Times New Roman" panose="02020603050405020304" pitchFamily="18" charset="0"/>
              </a:rPr>
              <a:t>  0  1  0  0  0  1  0  0  0  1  0  0  0  0  1  1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93C5C4E1-C354-4187-B1B5-AE04D773B0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8350" y="4448174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>
            <a:extLst>
              <a:ext uri="{FF2B5EF4-FFF2-40B4-BE49-F238E27FC236}">
                <a16:creationId xmlns:a16="http://schemas.microsoft.com/office/drawing/2014/main" id="{0ACF44ED-283C-420D-AAAD-FFEED5585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4629150"/>
            <a:ext cx="304800" cy="30480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00A478A6-6AA7-4290-B55C-4E9F7DD08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350" y="4579937"/>
            <a:ext cx="1409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wraparound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22C9ADE9-EA4D-4C8E-A0C2-368B19B5F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990" y="5187949"/>
            <a:ext cx="6110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sum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CC403E32-A1B4-4434-8F05-05D4CE23D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5" y="5540374"/>
            <a:ext cx="12089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checksum</a:t>
            </a:r>
          </a:p>
        </p:txBody>
      </p:sp>
      <p:sp>
        <p:nvSpPr>
          <p:cNvPr id="16394" name="Line 10">
            <a:extLst>
              <a:ext uri="{FF2B5EF4-FFF2-40B4-BE49-F238E27FC236}">
                <a16:creationId xmlns:a16="http://schemas.microsoft.com/office/drawing/2014/main" id="{B8C96651-B37C-4AA1-9853-0ABF2D4AB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8350" y="5167312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Slide Number Placeholder 1">
            <a:extLst>
              <a:ext uri="{FF2B5EF4-FFF2-40B4-BE49-F238E27FC236}">
                <a16:creationId xmlns:a16="http://schemas.microsoft.com/office/drawing/2014/main" id="{7FF1F5AD-D983-422F-B633-69683556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6716"/>
            <a:ext cx="2743200" cy="3651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6938C0-C940-442E-937D-7D3ED02F4F57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980879-65A8-544D-BDFB-06A10E98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Computing 1’s complement sum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8BF715C-5D87-7943-A19E-6DCAF8CD1EB7}"/>
              </a:ext>
            </a:extLst>
          </p:cNvPr>
          <p:cNvCxnSpPr>
            <a:cxnSpLocks/>
          </p:cNvCxnSpPr>
          <p:nvPr/>
        </p:nvCxnSpPr>
        <p:spPr>
          <a:xfrm>
            <a:off x="3689350" y="4980047"/>
            <a:ext cx="381757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14D8A3C-7502-BF42-8B73-4C5ACD548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458" y="5906937"/>
            <a:ext cx="1228229" cy="749222"/>
          </a:xfrm>
          <a:prstGeom prst="rect">
            <a:avLst/>
          </a:prstGeom>
        </p:spPr>
      </p:pic>
      <p:sp>
        <p:nvSpPr>
          <p:cNvPr id="6" name="Curved Down Arrow 5">
            <a:extLst>
              <a:ext uri="{FF2B5EF4-FFF2-40B4-BE49-F238E27FC236}">
                <a16:creationId xmlns:a16="http://schemas.microsoft.com/office/drawing/2014/main" id="{41FBC267-725C-424E-8456-686F7A9FBEC4}"/>
              </a:ext>
            </a:extLst>
          </p:cNvPr>
          <p:cNvSpPr/>
          <p:nvPr/>
        </p:nvSpPr>
        <p:spPr>
          <a:xfrm>
            <a:off x="7811729" y="4719958"/>
            <a:ext cx="1843549" cy="11026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/>
      <p:bldP spid="16392" grpId="0"/>
      <p:bldP spid="16393" grpId="0"/>
      <p:bldP spid="1639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D6F7-806F-AC4A-8C5E-2A5D5829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UDP specification (RFC 768)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AE34C-EDEF-5A4A-9B6B-E9340B44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Checksum is the </a:t>
            </a:r>
            <a:r>
              <a:rPr lang="en-US" dirty="0">
                <a:solidFill>
                  <a:srgbClr val="C00000"/>
                </a:solidFill>
              </a:rPr>
              <a:t>16-bit one's complement </a:t>
            </a:r>
            <a:r>
              <a:rPr lang="en-US" dirty="0"/>
              <a:t>of the </a:t>
            </a:r>
            <a:r>
              <a:rPr lang="en-US" dirty="0">
                <a:solidFill>
                  <a:srgbClr val="C00000"/>
                </a:solidFill>
              </a:rPr>
              <a:t>one's complement sum</a:t>
            </a:r>
            <a:r>
              <a:rPr lang="en-US" dirty="0"/>
              <a:t> of a </a:t>
            </a:r>
            <a:r>
              <a:rPr lang="en-US" dirty="0">
                <a:solidFill>
                  <a:srgbClr val="C00000"/>
                </a:solidFill>
              </a:rPr>
              <a:t>pseudo header </a:t>
            </a:r>
            <a:r>
              <a:rPr lang="en-US" dirty="0"/>
              <a:t>of information from the </a:t>
            </a:r>
            <a:r>
              <a:rPr lang="en-US" dirty="0">
                <a:solidFill>
                  <a:srgbClr val="C00000"/>
                </a:solidFill>
              </a:rPr>
              <a:t>IP header</a:t>
            </a:r>
            <a:r>
              <a:rPr lang="en-US" dirty="0"/>
              <a:t>, the </a:t>
            </a:r>
            <a:r>
              <a:rPr lang="en-US" dirty="0">
                <a:solidFill>
                  <a:srgbClr val="C00000"/>
                </a:solidFill>
              </a:rPr>
              <a:t>UDP header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the data</a:t>
            </a:r>
            <a:r>
              <a:rPr lang="en-US" dirty="0"/>
              <a:t>, padded with zero octets at the end (if necessary) to make a multiple of two octets. </a:t>
            </a:r>
          </a:p>
          <a:p>
            <a:endParaRPr lang="en-US" dirty="0"/>
          </a:p>
          <a:p>
            <a:r>
              <a:rPr lang="en-US" dirty="0"/>
              <a:t>The pseudo header conceptually prefixed to the UDP header contains the </a:t>
            </a:r>
            <a:r>
              <a:rPr lang="en-US" dirty="0">
                <a:solidFill>
                  <a:srgbClr val="C00000"/>
                </a:solidFill>
              </a:rPr>
              <a:t>source address, the destination address, the protocol, and the UDP length.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7170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A9002-F700-9240-8AEE-381DD222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observations on checksums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7DABD-394C-A844-8AEE-791416127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6987" cy="48553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Checksums don’t detect all bit errors</a:t>
            </a:r>
          </a:p>
          <a:p>
            <a:pPr lvl="1"/>
            <a:r>
              <a:rPr lang="en-US" dirty="0"/>
              <a:t>Consider (x, y) vs. (x – 1, y + 1) as adjacent 16-bit values in packet</a:t>
            </a:r>
          </a:p>
          <a:p>
            <a:pPr lvl="1"/>
            <a:r>
              <a:rPr lang="en-US" dirty="0"/>
              <a:t>Analogy: you can’t assume the package hasn’t been meddled with if its weight matches the one on the stamp. More smarts needed for that.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pPr lvl="1"/>
            <a:r>
              <a:rPr lang="en-US" dirty="0">
                <a:sym typeface="Wingdings" pitchFamily="2" charset="2"/>
              </a:rPr>
              <a:t>But it’s a lightweight method that works well in many cases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Checksums are part of the packet; they can get corrupted too</a:t>
            </a:r>
          </a:p>
          <a:p>
            <a:pPr lvl="1"/>
            <a:r>
              <a:rPr lang="en-US" dirty="0">
                <a:sym typeface="Wingdings" pitchFamily="2" charset="2"/>
              </a:rPr>
              <a:t>The receiver will just declare an error if it finds an error</a:t>
            </a:r>
          </a:p>
          <a:p>
            <a:pPr lvl="1"/>
            <a:r>
              <a:rPr lang="en-US" dirty="0">
                <a:sym typeface="Wingdings" pitchFamily="2" charset="2"/>
              </a:rPr>
              <a:t>However, checksums don’t enable the receiver to detect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where the error lies or correct the error(s)</a:t>
            </a:r>
          </a:p>
          <a:p>
            <a:pPr lvl="1"/>
            <a:r>
              <a:rPr lang="en-US" dirty="0">
                <a:sym typeface="Wingdings" pitchFamily="2" charset="2"/>
              </a:rPr>
              <a:t>Checksum is an error detection mechanism; not a correction mechanism.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7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27FE4-76B1-5A49-964E-5FE13C76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observations on checksums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033D0-6B6F-A646-AF89-768917D42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Checksums are insufficient for reliable data delivery</a:t>
            </a:r>
          </a:p>
          <a:p>
            <a:pPr lvl="1"/>
            <a:r>
              <a:rPr lang="en-US" dirty="0"/>
              <a:t>If a packet is lost, so is its checksum</a:t>
            </a:r>
          </a:p>
          <a:p>
            <a:pPr lvl="1"/>
            <a:endParaRPr lang="en-US" dirty="0"/>
          </a:p>
          <a:p>
            <a:r>
              <a:rPr lang="en-US" dirty="0"/>
              <a:t>UDP and TCP use the same checksum function</a:t>
            </a:r>
          </a:p>
          <a:p>
            <a:pPr lvl="1"/>
            <a:r>
              <a:rPr lang="en-US" dirty="0"/>
              <a:t>TCP also uses the lightweight error detection capability</a:t>
            </a:r>
          </a:p>
          <a:p>
            <a:pPr lvl="1"/>
            <a:r>
              <a:rPr lang="en-US" dirty="0"/>
              <a:t>However, TCP has more mature mechanisms for generally reliable data delivery (lots more to come on this)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1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B6393-0683-124C-8CD9-817EA1A8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with checksums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A0B64-34B6-7244-9EC5-BA69CBD2D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small demo</a:t>
            </a:r>
          </a:p>
        </p:txBody>
      </p:sp>
    </p:spTree>
    <p:extLst>
      <p:ext uri="{BB962C8B-B14F-4D97-AF65-F5344CB8AC3E}">
        <p14:creationId xmlns:p14="http://schemas.microsoft.com/office/powerpoint/2010/main" val="214124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A860-6EC4-C243-AD9F-28326203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Transport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7A6BCC61-2C8E-E347-99BF-C4E715401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3675" y="2834888"/>
            <a:ext cx="0" cy="206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6F961-158E-3E48-BDD7-8E5671B5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49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Application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E2840-4271-F149-9102-2492F855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777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Transport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DD137B-DE60-0F48-BBD8-BFCAD61D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905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Network</a:t>
            </a:r>
            <a:endParaRPr lang="en-US" altLang="en-US" sz="2800" dirty="0">
              <a:latin typeface="Arial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E0B8930-93C7-DE4F-85D7-4AD7B77E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033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>
                <a:latin typeface="Arial" pitchFamily="34" charset="0"/>
              </a:rPr>
              <a:t>Host-to-Net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5C7AD7A0-648E-AC45-AA0B-CE416DACEDF6}"/>
              </a:ext>
            </a:extLst>
          </p:cNvPr>
          <p:cNvGrpSpPr>
            <a:grpSpLocks/>
          </p:cNvGrpSpPr>
          <p:nvPr/>
        </p:nvGrpSpPr>
        <p:grpSpPr bwMode="auto">
          <a:xfrm>
            <a:off x="4370945" y="2456669"/>
            <a:ext cx="3876675" cy="2876551"/>
            <a:chOff x="1695" y="1256"/>
            <a:chExt cx="2442" cy="1812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F9F439AE-CFC1-AD49-80B7-9C4F5D6F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681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latin typeface="Arial" panose="020B0604020202020204" pitchFamily="34" charset="0"/>
                </a:rPr>
                <a:t>…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E442ED24-2045-2C43-B296-305C8CB06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68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F1984004-451B-1448-AAA2-F3DC87D16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1294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FTP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DAF1F1B6-1E27-5C4E-BCEE-412B1D91B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1295"/>
              <a:ext cx="3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HTTP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EDD7FD37-B947-214E-BDA5-59CB4C002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309"/>
              <a:ext cx="3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SMTP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22639E96-CC83-834B-AB02-C70F3BC42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1313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DNS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BAEF2F6E-EAF8-FD43-A365-5EE855050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85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TCP</a:t>
              </a:r>
              <a:endPara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EA4E49F1-482D-814D-9323-19469AAB7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8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C00000"/>
                  </a:solidFill>
                  <a:latin typeface="Arial" panose="020B0604020202020204" pitchFamily="34" charset="0"/>
                </a:rPr>
                <a:t>UDP</a:t>
              </a:r>
              <a:endParaRPr lang="en-US" altLang="en-US" b="1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70859255-8C6D-F046-9B09-A957DE9EF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4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D9565A51-FB51-844E-8B8B-116A6C56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770"/>
              <a:ext cx="3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802.11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CC657FD6-3948-A942-9F42-752C64D0C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283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7C605CB-D537-774E-9EC6-B7B0FA487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716"/>
              <a:ext cx="514" cy="249"/>
            </a:xfrm>
            <a:custGeom>
              <a:avLst/>
              <a:gdLst>
                <a:gd name="T0" fmla="*/ 510 w 514"/>
                <a:gd name="T1" fmla="*/ 246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6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772F81B6-AB33-334D-9EFD-B9048DB9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766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X.25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0575451-3E1E-114A-938F-6DDB3DB6D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32673D35-C248-8F4A-B0CB-8975462A8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505"/>
              <a:ext cx="2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DE5DB7D8-E892-8646-8EE1-CB58BC808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05"/>
              <a:ext cx="211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F71A5E4B-86E4-574A-8456-8343739CD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6" y="1505"/>
              <a:ext cx="65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38BC7C19-3B3B-6E45-ACE6-82B2808EE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1505"/>
              <a:ext cx="303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553E9431-E0D3-A747-9313-81D231EE9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980"/>
              <a:ext cx="4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223108FC-9D77-FC48-8FD8-35589E472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5" y="1980"/>
              <a:ext cx="44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415956D1-8718-4A41-B4FC-EA5AD8256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5" y="2459"/>
              <a:ext cx="686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B3BA5B5F-DD3F-CD43-BCDD-5F65D47A9E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2" y="2459"/>
              <a:ext cx="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33DDCCD1-FBA6-C744-8EAC-92EE37018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4" y="2459"/>
              <a:ext cx="802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6901B0E2-1CC6-C84C-A006-C8ECD9E6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712"/>
              <a:ext cx="514" cy="253"/>
            </a:xfrm>
            <a:custGeom>
              <a:avLst/>
              <a:gdLst>
                <a:gd name="T0" fmla="*/ 514 w 514"/>
                <a:gd name="T1" fmla="*/ 250 h 253"/>
                <a:gd name="T2" fmla="*/ 514 w 514"/>
                <a:gd name="T3" fmla="*/ 0 h 253"/>
                <a:gd name="T4" fmla="*/ 0 w 514"/>
                <a:gd name="T5" fmla="*/ 0 h 253"/>
                <a:gd name="T6" fmla="*/ 0 w 514"/>
                <a:gd name="T7" fmla="*/ 253 h 253"/>
                <a:gd name="T8" fmla="*/ 514 w 514"/>
                <a:gd name="T9" fmla="*/ 253 h 253"/>
                <a:gd name="T10" fmla="*/ 514 w 514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53">
                  <a:moveTo>
                    <a:pt x="514" y="250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4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1E94C1D3-5E3D-C14B-BF77-34BFD6330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6"/>
              <a:ext cx="513" cy="249"/>
            </a:xfrm>
            <a:custGeom>
              <a:avLst/>
              <a:gdLst>
                <a:gd name="T0" fmla="*/ 509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09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51049BC-78DE-F54E-A08E-B3CE2156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10"/>
              <a:ext cx="513" cy="249"/>
            </a:xfrm>
            <a:custGeom>
              <a:avLst/>
              <a:gdLst>
                <a:gd name="T0" fmla="*/ 510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10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18278FC8-CAB4-254A-B797-96AA9750E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731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8BA17029-A942-9644-96D6-DB79B7059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7"/>
              <a:ext cx="518" cy="253"/>
            </a:xfrm>
            <a:custGeom>
              <a:avLst/>
              <a:gdLst>
                <a:gd name="T0" fmla="*/ 514 w 518"/>
                <a:gd name="T1" fmla="*/ 253 h 253"/>
                <a:gd name="T2" fmla="*/ 518 w 518"/>
                <a:gd name="T3" fmla="*/ 0 h 253"/>
                <a:gd name="T4" fmla="*/ 0 w 518"/>
                <a:gd name="T5" fmla="*/ 0 h 253"/>
                <a:gd name="T6" fmla="*/ 0 w 518"/>
                <a:gd name="T7" fmla="*/ 253 h 253"/>
                <a:gd name="T8" fmla="*/ 518 w 518"/>
                <a:gd name="T9" fmla="*/ 253 h 253"/>
                <a:gd name="T10" fmla="*/ 518 w 518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" h="253">
                  <a:moveTo>
                    <a:pt x="514" y="253"/>
                  </a:moveTo>
                  <a:lnTo>
                    <a:pt x="518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8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FE225476-A171-3842-B79C-DB63C244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5724BDE2-327A-E14F-82C8-B76C2587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648ACEE0-4BDD-434D-A266-29E893D2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256"/>
              <a:ext cx="514" cy="249"/>
            </a:xfrm>
            <a:custGeom>
              <a:avLst/>
              <a:gdLst>
                <a:gd name="T0" fmla="*/ 510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46A18ED-5F2C-4A4D-B967-24EEF4AE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">
            <a:extLst>
              <a:ext uri="{FF2B5EF4-FFF2-40B4-BE49-F238E27FC236}">
                <a16:creationId xmlns:a16="http://schemas.microsoft.com/office/drawing/2014/main" id="{2431DD7F-4D47-2243-9A85-E8747D42B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056" y="2456669"/>
            <a:ext cx="914401" cy="395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2C27ECF-D574-DD40-B0AF-4F136BCF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057" y="2483276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HTTPS</a:t>
            </a:r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F8717047-DCF3-7549-B73F-AFB852E683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1344" y="2851957"/>
            <a:ext cx="12128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pic>
        <p:nvPicPr>
          <p:cNvPr id="47" name="Picture 46" descr="A piece of cake on a plate&#10;&#10;Description automatically generated">
            <a:extLst>
              <a:ext uri="{FF2B5EF4-FFF2-40B4-BE49-F238E27FC236}">
                <a16:creationId xmlns:a16="http://schemas.microsoft.com/office/drawing/2014/main" id="{4B06EA11-850D-A44D-97D1-ACD51B0DD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670" y="3019367"/>
            <a:ext cx="2265987" cy="1699490"/>
          </a:xfrm>
          <a:prstGeom prst="rect">
            <a:avLst/>
          </a:prstGeom>
        </p:spPr>
      </p:pic>
      <p:pic>
        <p:nvPicPr>
          <p:cNvPr id="48" name="Picture 47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132CDA1B-C12E-964C-8DC6-CD95D9A61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52" y="2694000"/>
            <a:ext cx="1764011" cy="127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4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A005D-5989-DD42-B207-B65BA9C4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UDP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B0428-CAD7-634B-B5F4-3CEE3A5AF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UDP is a thin shim around network layer’s best-effort delivery</a:t>
            </a:r>
          </a:p>
          <a:p>
            <a:pPr lvl="1"/>
            <a:r>
              <a:rPr lang="en-US" dirty="0"/>
              <a:t>One-off request/response messages</a:t>
            </a:r>
          </a:p>
          <a:p>
            <a:pPr lvl="1"/>
            <a:r>
              <a:rPr lang="en-US" dirty="0"/>
              <a:t>Lightweight transport for loss-tolerant delay-sensitive applications</a:t>
            </a:r>
          </a:p>
          <a:p>
            <a:endParaRPr lang="en-US" dirty="0"/>
          </a:p>
          <a:p>
            <a:r>
              <a:rPr lang="en-US" dirty="0"/>
              <a:t>Provides basic multiplexing/demultiplexing for application</a:t>
            </a:r>
          </a:p>
          <a:p>
            <a:r>
              <a:rPr lang="en-US" dirty="0"/>
              <a:t>No reliability, performance, or ordering guarantees</a:t>
            </a:r>
          </a:p>
          <a:p>
            <a:r>
              <a:rPr lang="en-US" dirty="0"/>
              <a:t>Can do basic error detection (bit flips) using checksums</a:t>
            </a:r>
          </a:p>
          <a:p>
            <a:pPr lvl="1"/>
            <a:r>
              <a:rPr lang="en-US" dirty="0"/>
              <a:t>Error detection is necessary to deliver data reliably but it is insufficient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29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28924-BD56-3A4B-BF05-74B53EF36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B96C3-4F7A-7D48-90A4-E13837CB0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38199" y="5189109"/>
            <a:ext cx="6561406" cy="112915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Link: best-effort local </a:t>
            </a:r>
            <a:r>
              <a:rPr lang="en-US" altLang="en-US" sz="2400" dirty="0" err="1">
                <a:solidFill>
                  <a:schemeClr val="bg1"/>
                </a:solidFill>
              </a:rPr>
              <a:t>pkt</a:t>
            </a:r>
            <a:r>
              <a:rPr lang="en-US" altLang="en-US" sz="2400" dirty="0">
                <a:solidFill>
                  <a:schemeClr val="bg1"/>
                </a:solidFill>
              </a:rPr>
              <a:t> delivery</a:t>
            </a:r>
            <a:endParaRPr lang="en-US" altLang="en-US" sz="2400" b="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38199" y="4062896"/>
            <a:ext cx="6561406" cy="1126213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Network: best-effort global </a:t>
            </a:r>
            <a:r>
              <a:rPr lang="en-US" altLang="en-US" sz="2400" b="0" dirty="0" err="1">
                <a:solidFill>
                  <a:srgbClr val="FFFFFF"/>
                </a:solidFill>
              </a:rPr>
              <a:t>pkt</a:t>
            </a:r>
            <a:r>
              <a:rPr lang="en-US" altLang="en-US" sz="2400" b="0" dirty="0">
                <a:solidFill>
                  <a:srgbClr val="FFFFFF"/>
                </a:solidFill>
              </a:rPr>
              <a:t> delivery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38198" y="2933742"/>
            <a:ext cx="6561407" cy="112915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Transport: provide guarantees to apps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8199" y="1801647"/>
            <a:ext cx="6561406" cy="1132095"/>
          </a:xfrm>
          <a:prstGeom prst="rect">
            <a:avLst/>
          </a:prstGeom>
          <a:solidFill>
            <a:srgbClr val="00D1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Apps: useful user-level functions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7327" cy="1325563"/>
          </a:xfrm>
        </p:spPr>
        <p:txBody>
          <a:bodyPr/>
          <a:lstStyle/>
          <a:p>
            <a:r>
              <a:rPr lang="en-US" dirty="0"/>
              <a:t>Modularity through layering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742505" y="2094351"/>
            <a:ext cx="4033022" cy="3378730"/>
            <a:chOff x="7742505" y="2343737"/>
            <a:chExt cx="4033022" cy="3378730"/>
          </a:xfrm>
        </p:grpSpPr>
        <p:sp>
          <p:nvSpPr>
            <p:cNvPr id="62" name="Arc 8"/>
            <p:cNvSpPr>
              <a:spLocks/>
            </p:cNvSpPr>
            <p:nvPr/>
          </p:nvSpPr>
          <p:spPr bwMode="auto">
            <a:xfrm rot="10800000">
              <a:off x="9813311" y="2358180"/>
              <a:ext cx="1962216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rc 8"/>
            <p:cNvSpPr>
              <a:spLocks/>
            </p:cNvSpPr>
            <p:nvPr/>
          </p:nvSpPr>
          <p:spPr bwMode="auto">
            <a:xfrm rot="10800000">
              <a:off x="7746353" y="2343737"/>
              <a:ext cx="1962216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Arc 8"/>
            <p:cNvSpPr>
              <a:spLocks/>
            </p:cNvSpPr>
            <p:nvPr/>
          </p:nvSpPr>
          <p:spPr bwMode="auto">
            <a:xfrm rot="10800000">
              <a:off x="10140624" y="4044874"/>
              <a:ext cx="1634903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rc 8"/>
            <p:cNvSpPr>
              <a:spLocks/>
            </p:cNvSpPr>
            <p:nvPr/>
          </p:nvSpPr>
          <p:spPr bwMode="auto">
            <a:xfrm rot="10800000">
              <a:off x="7742505" y="4033476"/>
              <a:ext cx="1718414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8146469" y="2511177"/>
              <a:ext cx="685800" cy="3810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</a:rPr>
                <a:t>HT</a:t>
              </a:r>
              <a:r>
                <a:rPr lang="en-US" altLang="en-US" sz="2000" b="0" dirty="0">
                  <a:solidFill>
                    <a:schemeClr val="bg1"/>
                  </a:solidFill>
                </a:rPr>
                <a:t>TP</a:t>
              </a: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89846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F</a:t>
              </a:r>
              <a:r>
                <a:rPr lang="en-US" altLang="en-US" sz="2000" b="0" dirty="0">
                  <a:solidFill>
                    <a:srgbClr val="000000"/>
                  </a:solidFill>
                </a:rPr>
                <a:t>TP</a:t>
              </a:r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106610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TFTP</a:t>
              </a:r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98228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NV</a:t>
              </a: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8527469" y="3196977"/>
              <a:ext cx="685800" cy="381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chemeClr val="bg1"/>
                  </a:solidFill>
                </a:rPr>
                <a:t>TCP</a:t>
              </a: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10280069" y="3196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UDP</a:t>
              </a: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9441869" y="3958977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chemeClr val="bg1"/>
                  </a:solidFill>
                </a:rPr>
                <a:t>IP</a:t>
              </a: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8070269" y="4720977"/>
              <a:ext cx="685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solidFill>
                    <a:schemeClr val="bg1"/>
                  </a:solidFill>
                </a:rPr>
                <a:t>Ether</a:t>
              </a:r>
              <a:endParaRPr lang="en-US" altLang="en-US" sz="2000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92132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solidFill>
                    <a:srgbClr val="000000"/>
                  </a:solidFill>
                </a:rPr>
                <a:t>ATM</a:t>
              </a:r>
              <a:endParaRPr lang="en-US" altLang="en-US" sz="2000" b="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108134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000000"/>
                  </a:solidFill>
                </a:rPr>
                <a:t>WiFi</a:t>
              </a:r>
              <a:endParaRPr lang="en-US" altLang="en-US" sz="2000" b="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99752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…</a:t>
              </a:r>
              <a:endParaRPr lang="en-US" altLang="en-US" sz="2000" b="0" baseline="-25000">
                <a:solidFill>
                  <a:srgbClr val="000000"/>
                </a:solidFill>
              </a:endParaRPr>
            </a:p>
          </p:txBody>
        </p:sp>
        <p:cxnSp>
          <p:nvCxnSpPr>
            <p:cNvPr id="42" name="AutoShape 32"/>
            <p:cNvCxnSpPr>
              <a:cxnSpLocks noChangeShapeType="1"/>
            </p:cNvCxnSpPr>
            <p:nvPr/>
          </p:nvCxnSpPr>
          <p:spPr bwMode="auto">
            <a:xfrm>
              <a:off x="8489369" y="2892177"/>
              <a:ext cx="3810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3"/>
            <p:cNvCxnSpPr>
              <a:cxnSpLocks noChangeShapeType="1"/>
            </p:cNvCxnSpPr>
            <p:nvPr/>
          </p:nvCxnSpPr>
          <p:spPr bwMode="auto">
            <a:xfrm flipH="1">
              <a:off x="88703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34"/>
            <p:cNvCxnSpPr>
              <a:cxnSpLocks noChangeShapeType="1"/>
            </p:cNvCxnSpPr>
            <p:nvPr/>
          </p:nvCxnSpPr>
          <p:spPr bwMode="auto">
            <a:xfrm>
              <a:off x="101657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35"/>
            <p:cNvCxnSpPr>
              <a:cxnSpLocks noChangeShapeType="1"/>
            </p:cNvCxnSpPr>
            <p:nvPr/>
          </p:nvCxnSpPr>
          <p:spPr bwMode="auto">
            <a:xfrm flipH="1">
              <a:off x="105848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36"/>
            <p:cNvCxnSpPr>
              <a:cxnSpLocks noChangeShapeType="1"/>
            </p:cNvCxnSpPr>
            <p:nvPr/>
          </p:nvCxnSpPr>
          <p:spPr bwMode="auto">
            <a:xfrm>
              <a:off x="8870369" y="3577977"/>
              <a:ext cx="9144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37"/>
            <p:cNvCxnSpPr>
              <a:cxnSpLocks noChangeShapeType="1"/>
            </p:cNvCxnSpPr>
            <p:nvPr/>
          </p:nvCxnSpPr>
          <p:spPr bwMode="auto">
            <a:xfrm flipH="1">
              <a:off x="9784769" y="3577977"/>
              <a:ext cx="8382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38"/>
            <p:cNvCxnSpPr>
              <a:cxnSpLocks noChangeShapeType="1"/>
            </p:cNvCxnSpPr>
            <p:nvPr/>
          </p:nvCxnSpPr>
          <p:spPr bwMode="auto">
            <a:xfrm>
              <a:off x="9784769" y="4339977"/>
              <a:ext cx="1371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39"/>
            <p:cNvCxnSpPr>
              <a:cxnSpLocks noChangeShapeType="1"/>
            </p:cNvCxnSpPr>
            <p:nvPr/>
          </p:nvCxnSpPr>
          <p:spPr bwMode="auto">
            <a:xfrm flipH="1">
              <a:off x="8413169" y="4339977"/>
              <a:ext cx="1371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40"/>
            <p:cNvCxnSpPr>
              <a:cxnSpLocks noChangeShapeType="1"/>
            </p:cNvCxnSpPr>
            <p:nvPr/>
          </p:nvCxnSpPr>
          <p:spPr bwMode="auto">
            <a:xfrm flipH="1">
              <a:off x="9556169" y="4339977"/>
              <a:ext cx="228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5994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AE12D00F-46A1-452D-9E5F-D6B20CD8FE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8877" y="1790514"/>
            <a:ext cx="5746753" cy="506748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Best effort service.</a:t>
            </a:r>
            <a:r>
              <a:rPr lang="en-US" altLang="en-US" dirty="0"/>
              <a:t> UDP segments may be:</a:t>
            </a:r>
          </a:p>
          <a:p>
            <a:pPr lvl="1"/>
            <a:r>
              <a:rPr lang="en-US" altLang="en-US" dirty="0"/>
              <a:t>Lost</a:t>
            </a:r>
          </a:p>
          <a:p>
            <a:pPr lvl="1"/>
            <a:r>
              <a:rPr lang="en-US" altLang="en-US" dirty="0"/>
              <a:t>Delivered out of order to app</a:t>
            </a:r>
            <a:endParaRPr lang="en-US" altLang="en-US" sz="2000" dirty="0"/>
          </a:p>
          <a:p>
            <a:r>
              <a:rPr lang="en-US" altLang="en-US" dirty="0"/>
              <a:t>UDP is </a:t>
            </a:r>
            <a:r>
              <a:rPr lang="en-US" altLang="en-US" dirty="0">
                <a:solidFill>
                  <a:srgbClr val="C00000"/>
                </a:solidFill>
              </a:rPr>
              <a:t>connectionless</a:t>
            </a:r>
          </a:p>
          <a:p>
            <a:pPr lvl="1"/>
            <a:r>
              <a:rPr lang="en-US" altLang="en-US" dirty="0"/>
              <a:t>Each UDP segment handled </a:t>
            </a:r>
            <a:r>
              <a:rPr lang="en-US" altLang="en-US" dirty="0">
                <a:solidFill>
                  <a:srgbClr val="C00000"/>
                </a:solidFill>
              </a:rPr>
              <a:t>independently</a:t>
            </a:r>
            <a:r>
              <a:rPr lang="en-US" altLang="en-US" dirty="0"/>
              <a:t> of others (i.e. no “memory” across packets)</a:t>
            </a:r>
          </a:p>
          <a:p>
            <a:r>
              <a:rPr lang="en-US" altLang="en-US" dirty="0"/>
              <a:t>Suitable for one-off </a:t>
            </a:r>
            <a:r>
              <a:rPr lang="en-US" altLang="en-US" dirty="0" err="1"/>
              <a:t>req</a:t>
            </a:r>
            <a:r>
              <a:rPr lang="en-US" altLang="en-US" dirty="0"/>
              <a:t>/</a:t>
            </a:r>
            <a:r>
              <a:rPr lang="en-US" altLang="en-US" dirty="0" err="1"/>
              <a:t>resp</a:t>
            </a:r>
            <a:endParaRPr lang="en-US" altLang="en-US" dirty="0"/>
          </a:p>
          <a:p>
            <a:pPr lvl="1"/>
            <a:r>
              <a:rPr lang="en-US" altLang="en-US" dirty="0"/>
              <a:t>E.g., DNS uses UDP</a:t>
            </a:r>
          </a:p>
          <a:p>
            <a:r>
              <a:rPr lang="en-US" altLang="en-US" dirty="0"/>
              <a:t>Also for loss-tolerant delay-sensitive apps, e.g., video calling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BA81EE5-228E-4011-963A-319D8B720BE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904445" y="2004374"/>
            <a:ext cx="4798073" cy="434696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600" dirty="0"/>
              <a:t>Why are UDP’s guarantees even okay?</a:t>
            </a:r>
          </a:p>
          <a:p>
            <a:pPr marL="0" indent="0">
              <a:buNone/>
            </a:pPr>
            <a:r>
              <a:rPr lang="en-US" altLang="en-US" sz="2600" dirty="0">
                <a:solidFill>
                  <a:srgbClr val="C00000"/>
                </a:solidFill>
              </a:rPr>
              <a:t>Simple &amp; low overhead</a:t>
            </a:r>
            <a:r>
              <a:rPr lang="en-US" altLang="en-US" sz="2600" dirty="0"/>
              <a:t> compared to TCP:</a:t>
            </a:r>
          </a:p>
          <a:p>
            <a:r>
              <a:rPr lang="en-US" altLang="en-US" dirty="0"/>
              <a:t>No delays due to connection establishment</a:t>
            </a:r>
          </a:p>
          <a:p>
            <a:pPr lvl="1"/>
            <a:r>
              <a:rPr lang="en-US" altLang="en-US" sz="2200" dirty="0"/>
              <a:t>UDP can send data immediately</a:t>
            </a:r>
          </a:p>
          <a:p>
            <a:r>
              <a:rPr lang="en-US" altLang="en-US" dirty="0"/>
              <a:t>No memory for connection state at sender &amp; receiver</a:t>
            </a:r>
          </a:p>
          <a:p>
            <a:r>
              <a:rPr lang="en-US" altLang="en-US" dirty="0"/>
              <a:t>Small segment header</a:t>
            </a:r>
          </a:p>
          <a:p>
            <a:r>
              <a:rPr lang="en-US" altLang="en-US" dirty="0"/>
              <a:t>UDP can blast away data as fast as desired</a:t>
            </a:r>
          </a:p>
          <a:p>
            <a:pPr lvl="1"/>
            <a:r>
              <a:rPr lang="en-US" altLang="en-US" sz="2000" dirty="0"/>
              <a:t>UDP has no “congestion control”</a:t>
            </a:r>
          </a:p>
          <a:p>
            <a:endParaRPr lang="en-US" altLang="en-US" sz="2400" dirty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4D014CA5-1E3C-4C85-A229-CB697E593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326" y="1790515"/>
            <a:ext cx="5065259" cy="445788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41319B-D94A-0240-828B-F30D8F44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UDP: User Datagram Protocol </a:t>
            </a:r>
            <a:r>
              <a:rPr lang="en-US" altLang="en-US" sz="2800" dirty="0"/>
              <a:t>[RFC 768]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825E-1217-BF4B-BF40-31BC2B5C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UDP segment structure</a:t>
            </a: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2F845C2A-85CC-EC4C-BEFF-8D169B64C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2553" y="480379"/>
            <a:ext cx="22990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Length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segment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(header + data)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4FE77108-91DA-954C-B4A6-4C1668E1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2749334"/>
            <a:ext cx="3891019" cy="34941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904203A0-19AF-2E42-A001-310E9662A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526" y="3976664"/>
            <a:ext cx="3654438" cy="230832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data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(message)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8" name="Text Box 63">
            <a:extLst>
              <a:ext uri="{FF2B5EF4-FFF2-40B4-BE49-F238E27FC236}">
                <a16:creationId xmlns:a16="http://schemas.microsoft.com/office/drawing/2014/main" id="{FF6A3853-A366-9E48-AEE9-D9B30AE7C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3" y="2771560"/>
            <a:ext cx="1981633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source port #</a:t>
            </a:r>
          </a:p>
        </p:txBody>
      </p:sp>
      <p:sp>
        <p:nvSpPr>
          <p:cNvPr id="9" name="Text Box 64">
            <a:extLst>
              <a:ext uri="{FF2B5EF4-FFF2-40B4-BE49-F238E27FC236}">
                <a16:creationId xmlns:a16="http://schemas.microsoft.com/office/drawing/2014/main" id="{E1570F29-0F41-1C4A-8666-81877D59C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474" y="2771560"/>
            <a:ext cx="1720489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Helvetica" pitchFamily="2" charset="0"/>
              </a:rPr>
              <a:t>dest</a:t>
            </a:r>
            <a:r>
              <a:rPr lang="en-US" altLang="en-US" sz="2400" dirty="0">
                <a:latin typeface="Helvetica" pitchFamily="2" charset="0"/>
              </a:rPr>
              <a:t> port #</a:t>
            </a:r>
          </a:p>
        </p:txBody>
      </p:sp>
      <p:sp>
        <p:nvSpPr>
          <p:cNvPr id="10" name="Line 66">
            <a:extLst>
              <a:ext uri="{FF2B5EF4-FFF2-40B4-BE49-F238E27FC236}">
                <a16:creationId xmlns:a16="http://schemas.microsoft.com/office/drawing/2014/main" id="{D94A92A5-AC86-DB4E-83A7-0EA693213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5523" y="3341113"/>
            <a:ext cx="3900546" cy="243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1" name="Line 69">
            <a:extLst>
              <a:ext uri="{FF2B5EF4-FFF2-40B4-BE49-F238E27FC236}">
                <a16:creationId xmlns:a16="http://schemas.microsoft.com/office/drawing/2014/main" id="{E52FB37B-569F-6742-B1B5-EF1DE4E47A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63060" y="2749332"/>
            <a:ext cx="1" cy="7018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D9E1BC4C-E1F0-2743-8F6E-8FE66BBAC5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810" y="3350635"/>
            <a:ext cx="1128" cy="5120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6E18EBB9-8FE1-C845-803D-47C74CCE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763" y="3353813"/>
            <a:ext cx="1865007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length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DEB2FE21-B5A5-4241-BA5F-92882230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552" y="3344288"/>
            <a:ext cx="1748412" cy="471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checksum</a:t>
            </a: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13B4A637-37A0-B243-92E7-410CBA603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44398"/>
            <a:ext cx="3910069" cy="278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0F89748-C322-3E46-8991-9E7B9472A0A1}"/>
              </a:ext>
            </a:extLst>
          </p:cNvPr>
          <p:cNvGrpSpPr/>
          <p:nvPr/>
        </p:nvGrpSpPr>
        <p:grpSpPr>
          <a:xfrm>
            <a:off x="6100760" y="1986295"/>
            <a:ext cx="3905309" cy="539203"/>
            <a:chOff x="6100760" y="1986295"/>
            <a:chExt cx="3905309" cy="539203"/>
          </a:xfrm>
        </p:grpSpPr>
        <p:sp>
          <p:nvSpPr>
            <p:cNvPr id="12" name="Text Box 70">
              <a:extLst>
                <a:ext uri="{FF2B5EF4-FFF2-40B4-BE49-F238E27FC236}">
                  <a16:creationId xmlns:a16="http://schemas.microsoft.com/office/drawing/2014/main" id="{253A6192-9DC2-5F48-B1B0-ACE65E963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7577" y="2024740"/>
              <a:ext cx="10919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16 bits</a:t>
              </a:r>
            </a:p>
          </p:txBody>
        </p:sp>
        <p:sp>
          <p:nvSpPr>
            <p:cNvPr id="14" name="Line 72">
              <a:extLst>
                <a:ext uri="{FF2B5EF4-FFF2-40B4-BE49-F238E27FC236}">
                  <a16:creationId xmlns:a16="http://schemas.microsoft.com/office/drawing/2014/main" id="{6838FCEB-D523-1341-91DB-F780C40AB8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6100760" y="2515973"/>
              <a:ext cx="1962299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Helvetica" pitchFamily="2" charset="0"/>
              </a:endParaRPr>
            </a:p>
          </p:txBody>
        </p:sp>
        <p:sp>
          <p:nvSpPr>
            <p:cNvPr id="23" name="Text Box 70">
              <a:extLst>
                <a:ext uri="{FF2B5EF4-FFF2-40B4-BE49-F238E27FC236}">
                  <a16:creationId xmlns:a16="http://schemas.microsoft.com/office/drawing/2014/main" id="{19DE2F09-8B2B-B34C-9704-8888EDECC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0587" y="1986295"/>
              <a:ext cx="10919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16 bits</a:t>
              </a:r>
            </a:p>
          </p:txBody>
        </p:sp>
        <p:sp>
          <p:nvSpPr>
            <p:cNvPr id="24" name="Line 72">
              <a:extLst>
                <a:ext uri="{FF2B5EF4-FFF2-40B4-BE49-F238E27FC236}">
                  <a16:creationId xmlns:a16="http://schemas.microsoft.com/office/drawing/2014/main" id="{BAC8676E-4E12-6A40-8CFF-C4AE51013E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8043770" y="2477528"/>
              <a:ext cx="1962299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Helvetica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0C3AA6E-F94A-6446-A8D4-B6C76FCDDABC}"/>
              </a:ext>
            </a:extLst>
          </p:cNvPr>
          <p:cNvGrpSpPr/>
          <p:nvPr/>
        </p:nvGrpSpPr>
        <p:grpSpPr>
          <a:xfrm>
            <a:off x="338016" y="1647081"/>
            <a:ext cx="4054986" cy="4513231"/>
            <a:chOff x="205281" y="1986295"/>
            <a:chExt cx="4054986" cy="451323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2C279FE-319B-9743-9D6F-23E21324E1CB}"/>
                </a:ext>
              </a:extLst>
            </p:cNvPr>
            <p:cNvGrpSpPr/>
            <p:nvPr/>
          </p:nvGrpSpPr>
          <p:grpSpPr>
            <a:xfrm>
              <a:off x="205281" y="1986295"/>
              <a:ext cx="2551987" cy="4513231"/>
              <a:chOff x="472567" y="1985463"/>
              <a:chExt cx="3026956" cy="4512399"/>
            </a:xfrm>
          </p:grpSpPr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06CEA10E-3A59-5846-805F-E5FA58953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5372913"/>
                <a:ext cx="3026956" cy="1124949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Link </a:t>
                </a:r>
                <a:r>
                  <a:rPr lang="en-US" altLang="en-US" sz="2400" b="0" dirty="0">
                    <a:solidFill>
                      <a:schemeClr val="bg1"/>
                    </a:solidFill>
                  </a:rPr>
                  <a:t>layer</a:t>
                </a:r>
              </a:p>
            </p:txBody>
          </p:sp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F7911394-DDD4-584A-8C8D-13C68DE56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4246690"/>
                <a:ext cx="3026956" cy="1122019"/>
              </a:xfrm>
              <a:prstGeom prst="rect">
                <a:avLst/>
              </a:prstGeom>
              <a:solidFill>
                <a:srgbClr val="3C82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28" name="Rectangle 6">
                <a:extLst>
                  <a:ext uri="{FF2B5EF4-FFF2-40B4-BE49-F238E27FC236}">
                    <a16:creationId xmlns:a16="http://schemas.microsoft.com/office/drawing/2014/main" id="{7DE00CCB-5BDE-E042-B476-A04D556B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3117546"/>
                <a:ext cx="3026956" cy="112494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Transport</a:t>
                </a:r>
              </a:p>
            </p:txBody>
          </p:sp>
          <p:sp>
            <p:nvSpPr>
              <p:cNvPr id="29" name="Rectangle 7">
                <a:extLst>
                  <a:ext uri="{FF2B5EF4-FFF2-40B4-BE49-F238E27FC236}">
                    <a16:creationId xmlns:a16="http://schemas.microsoft.com/office/drawing/2014/main" id="{2B2D73E5-99F3-9A45-8E10-5C76B1317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1985463"/>
                <a:ext cx="3026956" cy="1127879"/>
              </a:xfrm>
              <a:prstGeom prst="rect">
                <a:avLst/>
              </a:prstGeom>
              <a:solidFill>
                <a:srgbClr val="00D16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Applications</a:t>
                </a:r>
              </a:p>
            </p:txBody>
          </p:sp>
        </p:grpSp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E1EFAD1D-598E-2F4C-B886-6F838C0A2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896" y="2460563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73A5B17-63ED-484D-8024-ACBF66E5C1EE}"/>
                </a:ext>
              </a:extLst>
            </p:cNvPr>
            <p:cNvGrpSpPr/>
            <p:nvPr/>
          </p:nvGrpSpPr>
          <p:grpSpPr>
            <a:xfrm>
              <a:off x="3115680" y="3581396"/>
              <a:ext cx="762000" cy="304800"/>
              <a:chOff x="4113213" y="3733800"/>
              <a:chExt cx="762000" cy="304800"/>
            </a:xfrm>
          </p:grpSpPr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FBEB207F-E45F-F042-BCF0-545150727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265613" y="37338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3" name="Rectangle 6">
                <a:extLst>
                  <a:ext uri="{FF2B5EF4-FFF2-40B4-BE49-F238E27FC236}">
                    <a16:creationId xmlns:a16="http://schemas.microsoft.com/office/drawing/2014/main" id="{BD44F466-D659-A14E-AC1D-1476F256D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3213" y="3733800"/>
                <a:ext cx="2286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463AD36-A102-CB46-AE25-ECE2EC90964C}"/>
                </a:ext>
              </a:extLst>
            </p:cNvPr>
            <p:cNvGrpSpPr/>
            <p:nvPr/>
          </p:nvGrpSpPr>
          <p:grpSpPr>
            <a:xfrm>
              <a:off x="3117267" y="5742710"/>
              <a:ext cx="1143000" cy="304800"/>
              <a:chOff x="4114800" y="4800600"/>
              <a:chExt cx="1143000" cy="304800"/>
            </a:xfrm>
          </p:grpSpPr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1BF16652-C993-9349-AF23-3C62992A1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48200" y="48006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6" name="Rectangle 11">
                <a:extLst>
                  <a:ext uri="{FF2B5EF4-FFF2-40B4-BE49-F238E27FC236}">
                    <a16:creationId xmlns:a16="http://schemas.microsoft.com/office/drawing/2014/main" id="{E04F19A2-C184-4D41-8058-6DE0D8D97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419600" y="4800600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7" name="Rectangle 12">
                <a:extLst>
                  <a:ext uri="{FF2B5EF4-FFF2-40B4-BE49-F238E27FC236}">
                    <a16:creationId xmlns:a16="http://schemas.microsoft.com/office/drawing/2014/main" id="{73F00F58-58A1-634B-B04B-7B5074123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91000" y="4800600"/>
                <a:ext cx="3048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664823FB-A107-BE4D-A5D0-591A15C6B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4800" y="4800600"/>
                <a:ext cx="228600" cy="30480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A21AD52-FBEA-C64F-8800-15F1D208A1B6}"/>
                </a:ext>
              </a:extLst>
            </p:cNvPr>
            <p:cNvGrpSpPr/>
            <p:nvPr/>
          </p:nvGrpSpPr>
          <p:grpSpPr>
            <a:xfrm>
              <a:off x="3117267" y="4662057"/>
              <a:ext cx="983671" cy="304801"/>
              <a:chOff x="3117267" y="4662057"/>
              <a:chExt cx="983671" cy="304801"/>
            </a:xfrm>
          </p:grpSpPr>
          <p:sp>
            <p:nvSpPr>
              <p:cNvPr id="40" name="Rectangle 8">
                <a:extLst>
                  <a:ext uri="{FF2B5EF4-FFF2-40B4-BE49-F238E27FC236}">
                    <a16:creationId xmlns:a16="http://schemas.microsoft.com/office/drawing/2014/main" id="{285F122A-323C-D04E-A791-5CCB1730D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93467" y="4662057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41" name="Rectangle 9">
                <a:extLst>
                  <a:ext uri="{FF2B5EF4-FFF2-40B4-BE49-F238E27FC236}">
                    <a16:creationId xmlns:a16="http://schemas.microsoft.com/office/drawing/2014/main" id="{C1D6BF7D-9D40-B94E-904F-FE65A7F51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17267" y="4662057"/>
                <a:ext cx="1524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42" name="Rectangle 4">
                <a:extLst>
                  <a:ext uri="{FF2B5EF4-FFF2-40B4-BE49-F238E27FC236}">
                    <a16:creationId xmlns:a16="http://schemas.microsoft.com/office/drawing/2014/main" id="{622790AA-61AA-2141-A485-087FD7AA7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1338" y="4662058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57FE5B19-AE2D-E643-A504-95039BB6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89" y="5975609"/>
            <a:ext cx="1228229" cy="74922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ED287F0-2BF9-5B43-B3F8-7FA3F0B7A4AB}"/>
              </a:ext>
            </a:extLst>
          </p:cNvPr>
          <p:cNvCxnSpPr/>
          <p:nvPr/>
        </p:nvCxnSpPr>
        <p:spPr>
          <a:xfrm>
            <a:off x="3859602" y="2121349"/>
            <a:ext cx="2128243" cy="1694129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EBA3FE5-F2D5-2B4B-BA3E-454283B2852E}"/>
              </a:ext>
            </a:extLst>
          </p:cNvPr>
          <p:cNvCxnSpPr>
            <a:cxnSpLocks/>
          </p:cNvCxnSpPr>
          <p:nvPr/>
        </p:nvCxnSpPr>
        <p:spPr>
          <a:xfrm>
            <a:off x="3881806" y="2452524"/>
            <a:ext cx="2135753" cy="379095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3C73AF1-A3EA-7D43-A97B-385F3890F733}"/>
              </a:ext>
            </a:extLst>
          </p:cNvPr>
          <p:cNvGrpSpPr/>
          <p:nvPr/>
        </p:nvGrpSpPr>
        <p:grpSpPr>
          <a:xfrm>
            <a:off x="3248415" y="2742470"/>
            <a:ext cx="2807425" cy="1339288"/>
            <a:chOff x="3248415" y="2742470"/>
            <a:chExt cx="2807425" cy="1339288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7B305B-67BD-5545-BC77-FF3D0A04A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7281" y="3904529"/>
              <a:ext cx="2431693" cy="177229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D00D80D-6D81-8A40-BB2B-ACBF276016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8415" y="3573362"/>
              <a:ext cx="323614" cy="508396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2E91F8A-4491-5343-B092-84DB9795D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737" y="2742470"/>
              <a:ext cx="2110103" cy="1019299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86FD2F-7531-984F-B881-BA9A911A59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8775" y="3590200"/>
              <a:ext cx="502621" cy="197868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Box 24">
            <a:extLst>
              <a:ext uri="{FF2B5EF4-FFF2-40B4-BE49-F238E27FC236}">
                <a16:creationId xmlns:a16="http://schemas.microsoft.com/office/drawing/2014/main" id="{F0F35345-4A7E-D74A-A958-A6C80B7AC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889" y="1915808"/>
            <a:ext cx="211850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Error detection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info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(more to come)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A6AFBF9-3313-F546-8EA5-F38802D73285}"/>
              </a:ext>
            </a:extLst>
          </p:cNvPr>
          <p:cNvCxnSpPr>
            <a:cxnSpLocks/>
          </p:cNvCxnSpPr>
          <p:nvPr/>
        </p:nvCxnSpPr>
        <p:spPr>
          <a:xfrm flipH="1">
            <a:off x="9769343" y="2641446"/>
            <a:ext cx="828740" cy="8395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26E4D1D-461F-2D47-80E8-34059BD9690B}"/>
              </a:ext>
            </a:extLst>
          </p:cNvPr>
          <p:cNvCxnSpPr>
            <a:cxnSpLocks/>
          </p:cNvCxnSpPr>
          <p:nvPr/>
        </p:nvCxnSpPr>
        <p:spPr>
          <a:xfrm flipH="1">
            <a:off x="7776445" y="1741764"/>
            <a:ext cx="2546194" cy="176143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57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  <p:bldP spid="15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1" grpId="0" animBg="1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825E-1217-BF4B-BF40-31BC2B5C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UDP segment structure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4FE77108-91DA-954C-B4A6-4C1668E1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2749334"/>
            <a:ext cx="3891019" cy="34941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904203A0-19AF-2E42-A001-310E9662A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526" y="3976664"/>
            <a:ext cx="3654438" cy="230832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data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(message)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8" name="Text Box 63">
            <a:extLst>
              <a:ext uri="{FF2B5EF4-FFF2-40B4-BE49-F238E27FC236}">
                <a16:creationId xmlns:a16="http://schemas.microsoft.com/office/drawing/2014/main" id="{FF6A3853-A366-9E48-AEE9-D9B30AE7C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3" y="2771560"/>
            <a:ext cx="1981633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source port #</a:t>
            </a:r>
          </a:p>
        </p:txBody>
      </p:sp>
      <p:sp>
        <p:nvSpPr>
          <p:cNvPr id="9" name="Text Box 64">
            <a:extLst>
              <a:ext uri="{FF2B5EF4-FFF2-40B4-BE49-F238E27FC236}">
                <a16:creationId xmlns:a16="http://schemas.microsoft.com/office/drawing/2014/main" id="{E1570F29-0F41-1C4A-8666-81877D59C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474" y="2771560"/>
            <a:ext cx="1720489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Helvetica" pitchFamily="2" charset="0"/>
              </a:rPr>
              <a:t>dest</a:t>
            </a:r>
            <a:r>
              <a:rPr lang="en-US" altLang="en-US" sz="2400" dirty="0">
                <a:latin typeface="Helvetica" pitchFamily="2" charset="0"/>
              </a:rPr>
              <a:t> port #</a:t>
            </a:r>
          </a:p>
        </p:txBody>
      </p:sp>
      <p:sp>
        <p:nvSpPr>
          <p:cNvPr id="10" name="Line 66">
            <a:extLst>
              <a:ext uri="{FF2B5EF4-FFF2-40B4-BE49-F238E27FC236}">
                <a16:creationId xmlns:a16="http://schemas.microsoft.com/office/drawing/2014/main" id="{D94A92A5-AC86-DB4E-83A7-0EA693213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5523" y="3341113"/>
            <a:ext cx="3900546" cy="243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1" name="Line 69">
            <a:extLst>
              <a:ext uri="{FF2B5EF4-FFF2-40B4-BE49-F238E27FC236}">
                <a16:creationId xmlns:a16="http://schemas.microsoft.com/office/drawing/2014/main" id="{E52FB37B-569F-6742-B1B5-EF1DE4E47A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63060" y="2749332"/>
            <a:ext cx="1" cy="7018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D9E1BC4C-E1F0-2743-8F6E-8FE66BBAC5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810" y="3350635"/>
            <a:ext cx="1128" cy="5120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6E18EBB9-8FE1-C845-803D-47C74CCE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763" y="3353813"/>
            <a:ext cx="1865007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length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DEB2FE21-B5A5-4241-BA5F-92882230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552" y="3344288"/>
            <a:ext cx="1748412" cy="471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checksum</a:t>
            </a: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13B4A637-37A0-B243-92E7-410CBA603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44398"/>
            <a:ext cx="3910069" cy="278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0C3AA6E-F94A-6446-A8D4-B6C76FCDDABC}"/>
              </a:ext>
            </a:extLst>
          </p:cNvPr>
          <p:cNvGrpSpPr/>
          <p:nvPr/>
        </p:nvGrpSpPr>
        <p:grpSpPr>
          <a:xfrm>
            <a:off x="338016" y="1647081"/>
            <a:ext cx="4054986" cy="4513231"/>
            <a:chOff x="205281" y="1986295"/>
            <a:chExt cx="4054986" cy="451323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2C279FE-319B-9743-9D6F-23E21324E1CB}"/>
                </a:ext>
              </a:extLst>
            </p:cNvPr>
            <p:cNvGrpSpPr/>
            <p:nvPr/>
          </p:nvGrpSpPr>
          <p:grpSpPr>
            <a:xfrm>
              <a:off x="205281" y="1986295"/>
              <a:ext cx="2551987" cy="4513231"/>
              <a:chOff x="472567" y="1985463"/>
              <a:chExt cx="3026956" cy="4512399"/>
            </a:xfrm>
          </p:grpSpPr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06CEA10E-3A59-5846-805F-E5FA58953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5372913"/>
                <a:ext cx="3026956" cy="1124949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Link </a:t>
                </a:r>
                <a:r>
                  <a:rPr lang="en-US" altLang="en-US" sz="2400" b="0" dirty="0">
                    <a:solidFill>
                      <a:schemeClr val="bg1"/>
                    </a:solidFill>
                  </a:rPr>
                  <a:t>layer</a:t>
                </a:r>
              </a:p>
            </p:txBody>
          </p:sp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F7911394-DDD4-584A-8C8D-13C68DE56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4246690"/>
                <a:ext cx="3026956" cy="1122019"/>
              </a:xfrm>
              <a:prstGeom prst="rect">
                <a:avLst/>
              </a:prstGeom>
              <a:solidFill>
                <a:srgbClr val="3C82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28" name="Rectangle 6">
                <a:extLst>
                  <a:ext uri="{FF2B5EF4-FFF2-40B4-BE49-F238E27FC236}">
                    <a16:creationId xmlns:a16="http://schemas.microsoft.com/office/drawing/2014/main" id="{7DE00CCB-5BDE-E042-B476-A04D556B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3117546"/>
                <a:ext cx="3026956" cy="112494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Transport</a:t>
                </a:r>
              </a:p>
            </p:txBody>
          </p:sp>
          <p:sp>
            <p:nvSpPr>
              <p:cNvPr id="29" name="Rectangle 7">
                <a:extLst>
                  <a:ext uri="{FF2B5EF4-FFF2-40B4-BE49-F238E27FC236}">
                    <a16:creationId xmlns:a16="http://schemas.microsoft.com/office/drawing/2014/main" id="{2B2D73E5-99F3-9A45-8E10-5C76B1317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1985463"/>
                <a:ext cx="3026956" cy="1127879"/>
              </a:xfrm>
              <a:prstGeom prst="rect">
                <a:avLst/>
              </a:prstGeom>
              <a:solidFill>
                <a:srgbClr val="00D16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Applications</a:t>
                </a:r>
              </a:p>
            </p:txBody>
          </p:sp>
        </p:grpSp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E1EFAD1D-598E-2F4C-B886-6F838C0A2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896" y="2460563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73A5B17-63ED-484D-8024-ACBF66E5C1EE}"/>
                </a:ext>
              </a:extLst>
            </p:cNvPr>
            <p:cNvGrpSpPr/>
            <p:nvPr/>
          </p:nvGrpSpPr>
          <p:grpSpPr>
            <a:xfrm>
              <a:off x="3115680" y="3581396"/>
              <a:ext cx="762000" cy="304800"/>
              <a:chOff x="4113213" y="3733800"/>
              <a:chExt cx="762000" cy="304800"/>
            </a:xfrm>
          </p:grpSpPr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FBEB207F-E45F-F042-BCF0-545150727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265613" y="37338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3" name="Rectangle 6">
                <a:extLst>
                  <a:ext uri="{FF2B5EF4-FFF2-40B4-BE49-F238E27FC236}">
                    <a16:creationId xmlns:a16="http://schemas.microsoft.com/office/drawing/2014/main" id="{BD44F466-D659-A14E-AC1D-1476F256D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3213" y="3733800"/>
                <a:ext cx="2286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463AD36-A102-CB46-AE25-ECE2EC90964C}"/>
                </a:ext>
              </a:extLst>
            </p:cNvPr>
            <p:cNvGrpSpPr/>
            <p:nvPr/>
          </p:nvGrpSpPr>
          <p:grpSpPr>
            <a:xfrm>
              <a:off x="3117267" y="5742710"/>
              <a:ext cx="1143000" cy="304800"/>
              <a:chOff x="4114800" y="4800600"/>
              <a:chExt cx="1143000" cy="304800"/>
            </a:xfrm>
          </p:grpSpPr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1BF16652-C993-9349-AF23-3C62992A1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48200" y="48006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6" name="Rectangle 11">
                <a:extLst>
                  <a:ext uri="{FF2B5EF4-FFF2-40B4-BE49-F238E27FC236}">
                    <a16:creationId xmlns:a16="http://schemas.microsoft.com/office/drawing/2014/main" id="{E04F19A2-C184-4D41-8058-6DE0D8D97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419600" y="4800600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7" name="Rectangle 12">
                <a:extLst>
                  <a:ext uri="{FF2B5EF4-FFF2-40B4-BE49-F238E27FC236}">
                    <a16:creationId xmlns:a16="http://schemas.microsoft.com/office/drawing/2014/main" id="{73F00F58-58A1-634B-B04B-7B5074123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91000" y="4800600"/>
                <a:ext cx="3048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664823FB-A107-BE4D-A5D0-591A15C6B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4800" y="4800600"/>
                <a:ext cx="228600" cy="30480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A21AD52-FBEA-C64F-8800-15F1D208A1B6}"/>
                </a:ext>
              </a:extLst>
            </p:cNvPr>
            <p:cNvGrpSpPr/>
            <p:nvPr/>
          </p:nvGrpSpPr>
          <p:grpSpPr>
            <a:xfrm>
              <a:off x="3117267" y="4662057"/>
              <a:ext cx="983671" cy="304801"/>
              <a:chOff x="3117267" y="4662057"/>
              <a:chExt cx="983671" cy="304801"/>
            </a:xfrm>
          </p:grpSpPr>
          <p:sp>
            <p:nvSpPr>
              <p:cNvPr id="40" name="Rectangle 8">
                <a:extLst>
                  <a:ext uri="{FF2B5EF4-FFF2-40B4-BE49-F238E27FC236}">
                    <a16:creationId xmlns:a16="http://schemas.microsoft.com/office/drawing/2014/main" id="{285F122A-323C-D04E-A791-5CCB1730D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93467" y="4662057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41" name="Rectangle 9">
                <a:extLst>
                  <a:ext uri="{FF2B5EF4-FFF2-40B4-BE49-F238E27FC236}">
                    <a16:creationId xmlns:a16="http://schemas.microsoft.com/office/drawing/2014/main" id="{C1D6BF7D-9D40-B94E-904F-FE65A7F51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17267" y="4662057"/>
                <a:ext cx="1524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42" name="Rectangle 4">
                <a:extLst>
                  <a:ext uri="{FF2B5EF4-FFF2-40B4-BE49-F238E27FC236}">
                    <a16:creationId xmlns:a16="http://schemas.microsoft.com/office/drawing/2014/main" id="{622790AA-61AA-2141-A485-087FD7AA7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1338" y="4662058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57FE5B19-AE2D-E643-A504-95039BB6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89" y="5975609"/>
            <a:ext cx="1228229" cy="74922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ED287F0-2BF9-5B43-B3F8-7FA3F0B7A4AB}"/>
              </a:ext>
            </a:extLst>
          </p:cNvPr>
          <p:cNvCxnSpPr/>
          <p:nvPr/>
        </p:nvCxnSpPr>
        <p:spPr>
          <a:xfrm>
            <a:off x="3859602" y="2121349"/>
            <a:ext cx="2128243" cy="1694129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EBA3FE5-F2D5-2B4B-BA3E-454283B2852E}"/>
              </a:ext>
            </a:extLst>
          </p:cNvPr>
          <p:cNvCxnSpPr>
            <a:cxnSpLocks/>
          </p:cNvCxnSpPr>
          <p:nvPr/>
        </p:nvCxnSpPr>
        <p:spPr>
          <a:xfrm>
            <a:off x="3881806" y="2452524"/>
            <a:ext cx="2135753" cy="379095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3C73AF1-A3EA-7D43-A97B-385F3890F733}"/>
              </a:ext>
            </a:extLst>
          </p:cNvPr>
          <p:cNvGrpSpPr/>
          <p:nvPr/>
        </p:nvGrpSpPr>
        <p:grpSpPr>
          <a:xfrm>
            <a:off x="3248415" y="2742470"/>
            <a:ext cx="2807425" cy="1339288"/>
            <a:chOff x="3248415" y="2742470"/>
            <a:chExt cx="2807425" cy="1339288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7B305B-67BD-5545-BC77-FF3D0A04A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7281" y="3904529"/>
              <a:ext cx="2431693" cy="177229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D00D80D-6D81-8A40-BB2B-ACBF276016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8415" y="3573362"/>
              <a:ext cx="323614" cy="508396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2E91F8A-4491-5343-B092-84DB9795D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737" y="2742470"/>
              <a:ext cx="2110103" cy="1019299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86FD2F-7531-984F-B881-BA9A911A59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8775" y="3590200"/>
              <a:ext cx="502621" cy="197868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4BEF778-C83F-7448-BCE2-C1F125E48ED1}"/>
              </a:ext>
            </a:extLst>
          </p:cNvPr>
          <p:cNvSpPr txBox="1"/>
          <p:nvPr/>
        </p:nvSpPr>
        <p:spPr>
          <a:xfrm>
            <a:off x="6115050" y="1277214"/>
            <a:ext cx="3891019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…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Source IP address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Destination IP address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…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1DACBD-245C-9A42-89BE-A60873E08E2F}"/>
              </a:ext>
            </a:extLst>
          </p:cNvPr>
          <p:cNvGrpSpPr/>
          <p:nvPr/>
        </p:nvGrpSpPr>
        <p:grpSpPr>
          <a:xfrm>
            <a:off x="3208631" y="1416985"/>
            <a:ext cx="2838424" cy="3776265"/>
            <a:chOff x="3208631" y="1416985"/>
            <a:chExt cx="2838424" cy="377626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15083D-E780-2240-8DBF-5BCFA7BBDA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7497" y="5130826"/>
              <a:ext cx="1372182" cy="62424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7BC083B-525A-3540-A9AB-5506410B67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08631" y="4684853"/>
              <a:ext cx="323614" cy="508396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3AA69DD-220C-BC47-813C-3B3A7DC379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2078" y="1416985"/>
              <a:ext cx="1682308" cy="3499412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CB3407B-23E8-C14B-84EE-2A0393FCBA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8992" y="4701691"/>
              <a:ext cx="516457" cy="234620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1D5CB50-D706-D248-ACBC-CB7BBD9439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3709" y="2779373"/>
              <a:ext cx="1193346" cy="2351453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366ACCB-059A-0443-8BA5-F6446B2B09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2927" y="4894956"/>
              <a:ext cx="429151" cy="21441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0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825E-1217-BF4B-BF40-31BC2B5C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55"/>
            <a:ext cx="10515600" cy="1325563"/>
          </a:xfrm>
        </p:spPr>
        <p:txBody>
          <a:bodyPr/>
          <a:lstStyle/>
          <a:p>
            <a:r>
              <a:rPr lang="en-US" dirty="0"/>
              <a:t>Review: UDP demultiplexing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4FE77108-91DA-954C-B4A6-4C1668E1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2749334"/>
            <a:ext cx="3891019" cy="34941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904203A0-19AF-2E42-A001-310E9662A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526" y="3976664"/>
            <a:ext cx="3654438" cy="230832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data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(message)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8" name="Text Box 63">
            <a:extLst>
              <a:ext uri="{FF2B5EF4-FFF2-40B4-BE49-F238E27FC236}">
                <a16:creationId xmlns:a16="http://schemas.microsoft.com/office/drawing/2014/main" id="{FF6A3853-A366-9E48-AEE9-D9B30AE7C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3" y="2771560"/>
            <a:ext cx="1981633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source port #</a:t>
            </a:r>
          </a:p>
        </p:txBody>
      </p:sp>
      <p:sp>
        <p:nvSpPr>
          <p:cNvPr id="9" name="Text Box 64">
            <a:extLst>
              <a:ext uri="{FF2B5EF4-FFF2-40B4-BE49-F238E27FC236}">
                <a16:creationId xmlns:a16="http://schemas.microsoft.com/office/drawing/2014/main" id="{E1570F29-0F41-1C4A-8666-81877D59C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474" y="2771560"/>
            <a:ext cx="1720489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Helvetica" pitchFamily="2" charset="0"/>
              </a:rPr>
              <a:t>dest</a:t>
            </a:r>
            <a:r>
              <a:rPr lang="en-US" altLang="en-US" sz="2400" dirty="0">
                <a:latin typeface="Helvetica" pitchFamily="2" charset="0"/>
              </a:rPr>
              <a:t> port #</a:t>
            </a:r>
          </a:p>
        </p:txBody>
      </p:sp>
      <p:sp>
        <p:nvSpPr>
          <p:cNvPr id="10" name="Line 66">
            <a:extLst>
              <a:ext uri="{FF2B5EF4-FFF2-40B4-BE49-F238E27FC236}">
                <a16:creationId xmlns:a16="http://schemas.microsoft.com/office/drawing/2014/main" id="{D94A92A5-AC86-DB4E-83A7-0EA693213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5523" y="3341113"/>
            <a:ext cx="3900546" cy="243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1" name="Line 69">
            <a:extLst>
              <a:ext uri="{FF2B5EF4-FFF2-40B4-BE49-F238E27FC236}">
                <a16:creationId xmlns:a16="http://schemas.microsoft.com/office/drawing/2014/main" id="{E52FB37B-569F-6742-B1B5-EF1DE4E47A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63060" y="2749332"/>
            <a:ext cx="1" cy="7018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D9E1BC4C-E1F0-2743-8F6E-8FE66BBAC5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810" y="3350635"/>
            <a:ext cx="1128" cy="5120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6E18EBB9-8FE1-C845-803D-47C74CCE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763" y="3353813"/>
            <a:ext cx="1865007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length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DEB2FE21-B5A5-4241-BA5F-92882230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552" y="3344288"/>
            <a:ext cx="1748412" cy="471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checksum</a:t>
            </a: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13B4A637-37A0-B243-92E7-410CBA603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44398"/>
            <a:ext cx="3910069" cy="278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7FE5B19-AE2D-E643-A504-95039BB6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89" y="5975609"/>
            <a:ext cx="1228229" cy="749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BEF778-C83F-7448-BCE2-C1F125E48ED1}"/>
              </a:ext>
            </a:extLst>
          </p:cNvPr>
          <p:cNvSpPr txBox="1"/>
          <p:nvPr/>
        </p:nvSpPr>
        <p:spPr>
          <a:xfrm>
            <a:off x="6115050" y="1277214"/>
            <a:ext cx="3891019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…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Source IP address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Destination IP address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…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8F3EB38-AF74-9543-A4EE-24D2A40CE6AA}"/>
              </a:ext>
            </a:extLst>
          </p:cNvPr>
          <p:cNvSpPr/>
          <p:nvPr/>
        </p:nvSpPr>
        <p:spPr>
          <a:xfrm>
            <a:off x="207100" y="1449806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27CAAF1-1228-A24A-9963-9D80A5768A6D}"/>
              </a:ext>
            </a:extLst>
          </p:cNvPr>
          <p:cNvSpPr/>
          <p:nvPr/>
        </p:nvSpPr>
        <p:spPr>
          <a:xfrm>
            <a:off x="4648823" y="1712427"/>
            <a:ext cx="1188235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49292B1-33EE-BB4B-8223-7ED7413F45D5}"/>
              </a:ext>
            </a:extLst>
          </p:cNvPr>
          <p:cNvSpPr/>
          <p:nvPr/>
        </p:nvSpPr>
        <p:spPr>
          <a:xfrm>
            <a:off x="4648823" y="4445707"/>
            <a:ext cx="1188235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044782F-F480-E743-B33F-7F541EBB885A}"/>
              </a:ext>
            </a:extLst>
          </p:cNvPr>
          <p:cNvSpPr txBox="1"/>
          <p:nvPr/>
        </p:nvSpPr>
        <p:spPr>
          <a:xfrm>
            <a:off x="4648823" y="1789040"/>
            <a:ext cx="128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DF2965E-EDA6-7B4C-926B-1A6E6C3502A4}"/>
              </a:ext>
            </a:extLst>
          </p:cNvPr>
          <p:cNvSpPr txBox="1"/>
          <p:nvPr/>
        </p:nvSpPr>
        <p:spPr>
          <a:xfrm>
            <a:off x="4707817" y="4522320"/>
            <a:ext cx="102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9281335-F12A-7B4A-B11B-C9DABD4CE385}"/>
              </a:ext>
            </a:extLst>
          </p:cNvPr>
          <p:cNvSpPr/>
          <p:nvPr/>
        </p:nvSpPr>
        <p:spPr>
          <a:xfrm>
            <a:off x="2177238" y="1685888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3F0E142-42D0-C646-A13E-0B869742BC75}"/>
              </a:ext>
            </a:extLst>
          </p:cNvPr>
          <p:cNvSpPr/>
          <p:nvPr/>
        </p:nvSpPr>
        <p:spPr>
          <a:xfrm>
            <a:off x="2177237" y="2046065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23A0AF4-807C-6E45-9B01-808742842911}"/>
              </a:ext>
            </a:extLst>
          </p:cNvPr>
          <p:cNvSpPr/>
          <p:nvPr/>
        </p:nvSpPr>
        <p:spPr>
          <a:xfrm>
            <a:off x="2168631" y="2413128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4E0506F-19BF-B245-A23D-B6A75DF70639}"/>
              </a:ext>
            </a:extLst>
          </p:cNvPr>
          <p:cNvSpPr/>
          <p:nvPr/>
        </p:nvSpPr>
        <p:spPr>
          <a:xfrm>
            <a:off x="2167407" y="2787608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6258D2F-2713-6043-8705-C21741B4716A}"/>
              </a:ext>
            </a:extLst>
          </p:cNvPr>
          <p:cNvSpPr/>
          <p:nvPr/>
        </p:nvSpPr>
        <p:spPr>
          <a:xfrm>
            <a:off x="2170474" y="316957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D90BB33-5B36-1149-A950-0DFD5D95BA2E}"/>
              </a:ext>
            </a:extLst>
          </p:cNvPr>
          <p:cNvSpPr/>
          <p:nvPr/>
        </p:nvSpPr>
        <p:spPr>
          <a:xfrm>
            <a:off x="2170473" y="3529754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44262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48BC2EC-75E8-0C43-90AB-9DB164CB7475}"/>
              </a:ext>
            </a:extLst>
          </p:cNvPr>
          <p:cNvSpPr/>
          <p:nvPr/>
        </p:nvSpPr>
        <p:spPr>
          <a:xfrm>
            <a:off x="2176615" y="389681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670FEA-8555-D44E-B1ED-1B09F3AE3096}"/>
              </a:ext>
            </a:extLst>
          </p:cNvPr>
          <p:cNvSpPr/>
          <p:nvPr/>
        </p:nvSpPr>
        <p:spPr>
          <a:xfrm>
            <a:off x="2175391" y="427129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5EF512A-B4C6-E247-A18C-21464F9FC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9" y="3854698"/>
            <a:ext cx="696234" cy="66762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6BD96FE-EA27-EB43-83DC-6F213E30E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06" y="1737487"/>
            <a:ext cx="675641" cy="675641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2CB4A1-87B6-174B-B525-5005D1001AB5}"/>
              </a:ext>
            </a:extLst>
          </p:cNvPr>
          <p:cNvCxnSpPr>
            <a:cxnSpLocks/>
          </p:cNvCxnSpPr>
          <p:nvPr/>
        </p:nvCxnSpPr>
        <p:spPr>
          <a:xfrm>
            <a:off x="1053246" y="2304372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0FFF2D6-AD7A-9941-8C71-FE50D5577277}"/>
              </a:ext>
            </a:extLst>
          </p:cNvPr>
          <p:cNvCxnSpPr>
            <a:cxnSpLocks/>
            <a:stCxn id="76" idx="3"/>
          </p:cNvCxnSpPr>
          <p:nvPr/>
        </p:nvCxnSpPr>
        <p:spPr>
          <a:xfrm>
            <a:off x="1053247" y="2075308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D5E6A9E-4D38-434F-B093-17D6F0E93D49}"/>
              </a:ext>
            </a:extLst>
          </p:cNvPr>
          <p:cNvCxnSpPr>
            <a:cxnSpLocks/>
          </p:cNvCxnSpPr>
          <p:nvPr/>
        </p:nvCxnSpPr>
        <p:spPr>
          <a:xfrm flipV="1">
            <a:off x="1094763" y="3777305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15C21AC-9BDC-E241-9818-CCF468A20673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1094763" y="4188509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82479CF-F584-F74E-A0E9-440C3FA22370}"/>
              </a:ext>
            </a:extLst>
          </p:cNvPr>
          <p:cNvCxnSpPr>
            <a:cxnSpLocks/>
          </p:cNvCxnSpPr>
          <p:nvPr/>
        </p:nvCxnSpPr>
        <p:spPr>
          <a:xfrm>
            <a:off x="1094763" y="4371706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F565D4B6-03D2-9D47-8AED-1CE2E929CF67}"/>
              </a:ext>
            </a:extLst>
          </p:cNvPr>
          <p:cNvSpPr txBox="1"/>
          <p:nvPr/>
        </p:nvSpPr>
        <p:spPr>
          <a:xfrm>
            <a:off x="1094761" y="5255186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83" name="Right Brace 82">
            <a:extLst>
              <a:ext uri="{FF2B5EF4-FFF2-40B4-BE49-F238E27FC236}">
                <a16:creationId xmlns:a16="http://schemas.microsoft.com/office/drawing/2014/main" id="{8FC68D26-5ECD-174F-90A2-284FA0458F21}"/>
              </a:ext>
            </a:extLst>
          </p:cNvPr>
          <p:cNvSpPr/>
          <p:nvPr/>
        </p:nvSpPr>
        <p:spPr>
          <a:xfrm rot="5400000">
            <a:off x="1367135" y="4571681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11385EB-9A21-3945-A671-9B0433348C65}"/>
              </a:ext>
            </a:extLst>
          </p:cNvPr>
          <p:cNvSpPr txBox="1"/>
          <p:nvPr/>
        </p:nvSpPr>
        <p:spPr>
          <a:xfrm>
            <a:off x="2596035" y="5255186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85" name="Right Brace 84">
            <a:extLst>
              <a:ext uri="{FF2B5EF4-FFF2-40B4-BE49-F238E27FC236}">
                <a16:creationId xmlns:a16="http://schemas.microsoft.com/office/drawing/2014/main" id="{115AFB22-A120-7E4C-ABBA-1DE2623A96F9}"/>
              </a:ext>
            </a:extLst>
          </p:cNvPr>
          <p:cNvSpPr/>
          <p:nvPr/>
        </p:nvSpPr>
        <p:spPr>
          <a:xfrm rot="5400000">
            <a:off x="2732946" y="4264160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39C2091C-16E4-8146-9565-160D913AF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975" y="2075831"/>
            <a:ext cx="721258" cy="85000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3319200-9063-E64C-B643-40278D12A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171" y="2974528"/>
            <a:ext cx="756062" cy="75606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61592EF-A97E-7F41-8057-1F085B7723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414" y="3892449"/>
            <a:ext cx="622677" cy="586767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B443BB1-4FEF-AD45-B00F-9431AB283C6D}"/>
              </a:ext>
            </a:extLst>
          </p:cNvPr>
          <p:cNvCxnSpPr/>
          <p:nvPr/>
        </p:nvCxnSpPr>
        <p:spPr>
          <a:xfrm>
            <a:off x="3888051" y="1685888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16E04906-8F60-2948-ADF4-A2028F0B04B3}"/>
              </a:ext>
            </a:extLst>
          </p:cNvPr>
          <p:cNvSpPr/>
          <p:nvPr/>
        </p:nvSpPr>
        <p:spPr>
          <a:xfrm>
            <a:off x="377606" y="3777305"/>
            <a:ext cx="717155" cy="84209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5C9248CC-A6DB-FC49-A85C-78B8926A4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65" y="1425218"/>
            <a:ext cx="628390" cy="38331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44C0686-0C47-014A-9FAA-91F0078EF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50" y="3434213"/>
            <a:ext cx="628390" cy="3833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F8D2D-B3EF-2E44-B4A2-4E10CB2A7649}"/>
              </a:ext>
            </a:extLst>
          </p:cNvPr>
          <p:cNvSpPr/>
          <p:nvPr/>
        </p:nvSpPr>
        <p:spPr>
          <a:xfrm>
            <a:off x="5828260" y="1887305"/>
            <a:ext cx="3595576" cy="518213"/>
          </a:xfrm>
          <a:prstGeom prst="ellipse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F642287-9365-AC4F-AA8C-B6AE295D6CEF}"/>
              </a:ext>
            </a:extLst>
          </p:cNvPr>
          <p:cNvSpPr/>
          <p:nvPr/>
        </p:nvSpPr>
        <p:spPr>
          <a:xfrm>
            <a:off x="8178297" y="2579763"/>
            <a:ext cx="1812281" cy="833450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2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39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39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43926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" grpId="0" animBg="1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662C-205D-274F-9705-0B75F9C6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3CB91-72BA-C94C-B057-F41641A2C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small demo</a:t>
            </a:r>
          </a:p>
        </p:txBody>
      </p:sp>
    </p:spTree>
    <p:extLst>
      <p:ext uri="{BB962C8B-B14F-4D97-AF65-F5344CB8AC3E}">
        <p14:creationId xmlns:p14="http://schemas.microsoft.com/office/powerpoint/2010/main" val="224220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DF5C-DE1C-A841-8CEC-5D54E161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B1F1-37E0-1C4E-B054-DC9971483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60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1073</Words>
  <Application>Microsoft Macintosh PowerPoint</Application>
  <PresentationFormat>Widescreen</PresentationFormat>
  <Paragraphs>211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Consolas</vt:lpstr>
      <vt:lpstr>Helvetica</vt:lpstr>
      <vt:lpstr>Times New Roman</vt:lpstr>
      <vt:lpstr>Wingdings</vt:lpstr>
      <vt:lpstr>Office Theme</vt:lpstr>
      <vt:lpstr>CS 352 User Datagram Protocol</vt:lpstr>
      <vt:lpstr>Transport</vt:lpstr>
      <vt:lpstr>Modularity through layering</vt:lpstr>
      <vt:lpstr>UDP: User Datagram Protocol [RFC 768]</vt:lpstr>
      <vt:lpstr>UDP segment structure</vt:lpstr>
      <vt:lpstr>UDP segment structure</vt:lpstr>
      <vt:lpstr>Review: UDP demultiplexing</vt:lpstr>
      <vt:lpstr>UDP packets</vt:lpstr>
      <vt:lpstr>PowerPoint Presentation</vt:lpstr>
      <vt:lpstr>CS 352 UDP: Error Detection</vt:lpstr>
      <vt:lpstr>UDP: Best Effort Service</vt:lpstr>
      <vt:lpstr>UDP Error Detection</vt:lpstr>
      <vt:lpstr>Error detection function</vt:lpstr>
      <vt:lpstr>UDP Checksum</vt:lpstr>
      <vt:lpstr>Computing 1’s complement sum</vt:lpstr>
      <vt:lpstr>From the UDP specification (RFC 768)</vt:lpstr>
      <vt:lpstr>Some observations on checksums</vt:lpstr>
      <vt:lpstr>Some observations on checksums</vt:lpstr>
      <vt:lpstr>Playing with checksums</vt:lpstr>
      <vt:lpstr>Summary of UDP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Microsoft Office User</cp:lastModifiedBy>
  <cp:revision>1981</cp:revision>
  <dcterms:created xsi:type="dcterms:W3CDTF">2019-01-23T03:40:12Z</dcterms:created>
  <dcterms:modified xsi:type="dcterms:W3CDTF">2021-02-13T10:05:38Z</dcterms:modified>
</cp:coreProperties>
</file>