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401" r:id="rId2"/>
    <p:sldId id="391" r:id="rId3"/>
    <p:sldId id="287" r:id="rId4"/>
    <p:sldId id="383" r:id="rId5"/>
    <p:sldId id="358" r:id="rId6"/>
    <p:sldId id="405" r:id="rId7"/>
    <p:sldId id="404" r:id="rId8"/>
    <p:sldId id="406" r:id="rId9"/>
    <p:sldId id="402" r:id="rId10"/>
    <p:sldId id="370" r:id="rId11"/>
    <p:sldId id="388" r:id="rId12"/>
    <p:sldId id="374" r:id="rId13"/>
    <p:sldId id="389" r:id="rId14"/>
    <p:sldId id="292" r:id="rId15"/>
    <p:sldId id="390" r:id="rId16"/>
    <p:sldId id="335" r:id="rId17"/>
    <p:sldId id="403" r:id="rId18"/>
    <p:sldId id="298" r:id="rId19"/>
    <p:sldId id="411" r:id="rId20"/>
    <p:sldId id="366" r:id="rId21"/>
    <p:sldId id="369" r:id="rId22"/>
    <p:sldId id="264" r:id="rId23"/>
    <p:sldId id="407" r:id="rId24"/>
    <p:sldId id="351" r:id="rId25"/>
    <p:sldId id="352" r:id="rId26"/>
    <p:sldId id="408" r:id="rId27"/>
    <p:sldId id="409" r:id="rId28"/>
    <p:sldId id="410" r:id="rId29"/>
    <p:sldId id="353" r:id="rId30"/>
    <p:sldId id="3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6"/>
    <p:restoredTop sz="94664"/>
  </p:normalViewPr>
  <p:slideViewPr>
    <p:cSldViewPr snapToGrid="0" snapToObjects="1">
      <p:cViewPr varScale="1">
        <p:scale>
          <a:sx n="102" d="100"/>
          <a:sy n="102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2FE30ECD-A7B5-B64D-9861-08635117F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56D87-917B-4649-B234-2884BF9E2A67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4389481-35ED-4849-97C6-CC52455D19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6CCEDA-5D09-F249-9DFC-5DF51AFC2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63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534A9592-5C5F-224E-8272-7FDE3C3B1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CED84-E006-454D-9FD6-A32E7D04C90C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6E084FA-2FC3-4746-A3F2-205B6BD81C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26487F89-154C-374C-901E-5170FF0795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52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B3FD2AA3-AD79-4943-ABE3-1D23933969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493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D8BE79B-25E1-7A4A-B33A-3D3070B7D532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D888F995-2433-0B43-89BD-D2614C9B0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84AA39D1-E196-E34E-B02C-0B6AF46E5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5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27CD0-90AB-BC40-9704-E77AEDB06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2828-6624-954C-9710-E7375980A3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4B113-EFD0-1841-AF88-80611DD0A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058C-AF56-774E-B1D8-3AF39D03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26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1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n624@rutgers.edu" TargetMode="External"/><Relationship Id="rId2" Type="http://schemas.openxmlformats.org/officeDocument/2006/relationships/hyperlink" Target="http://www.cs.rutgers.edu/~sn62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s.rutgers.edu/~sn624/352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~sn624/352/syllabus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tgers.edu/~sn624/352/syllabus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rutgers.edu/~sn624/352/index.html#academic-integr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7" y="181381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Internet Technology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1.1: Introduction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>
            <a:extLst>
              <a:ext uri="{FF2B5EF4-FFF2-40B4-BE49-F238E27FC236}">
                <a16:creationId xmlns:a16="http://schemas.microsoft.com/office/drawing/2014/main" id="{6F4254E0-119C-884C-A06D-6CD5B4259D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214" y="1606231"/>
            <a:ext cx="11133222" cy="5115244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defRPr/>
            </a:pPr>
            <a:r>
              <a:rPr lang="en-US" altLang="en-US" dirty="0"/>
              <a:t>Carrier of information between two or more entities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Entities may be </a:t>
            </a:r>
            <a:r>
              <a:rPr lang="en-US" altLang="en-US" dirty="0">
                <a:solidFill>
                  <a:srgbClr val="C00000"/>
                </a:solidFill>
              </a:rPr>
              <a:t>hosts/endpoints </a:t>
            </a:r>
            <a:r>
              <a:rPr lang="en-US" altLang="en-US" dirty="0"/>
              <a:t>(used interchangeably)</a:t>
            </a:r>
          </a:p>
          <a:p>
            <a:pPr lvl="1">
              <a:defRPr/>
            </a:pPr>
            <a:r>
              <a:rPr lang="en-US" altLang="en-US" dirty="0"/>
              <a:t>your laptop, cell phone, etc.</a:t>
            </a:r>
          </a:p>
          <a:p>
            <a:pPr>
              <a:defRPr/>
            </a:pPr>
            <a:r>
              <a:rPr lang="en-US" altLang="en-US" dirty="0"/>
              <a:t>Entities may also be devices in the middle of the network</a:t>
            </a:r>
          </a:p>
          <a:p>
            <a:pPr lvl="1">
              <a:defRPr/>
            </a:pPr>
            <a:r>
              <a:rPr lang="en-US" altLang="en-US" sz="2800" dirty="0"/>
              <a:t>For example, your </a:t>
            </a:r>
            <a:r>
              <a:rPr lang="en-US" altLang="en-US" sz="2800" dirty="0" err="1"/>
              <a:t>WiFi</a:t>
            </a:r>
            <a:r>
              <a:rPr lang="en-US" altLang="en-US" sz="2800" dirty="0"/>
              <a:t> router</a:t>
            </a:r>
          </a:p>
          <a:p>
            <a:pPr>
              <a:defRPr/>
            </a:pPr>
            <a:r>
              <a:rPr lang="en-US" altLang="en-US" dirty="0"/>
              <a:t>The interconnection between entities is any physical medium capable of carrying information: we call physical media </a:t>
            </a:r>
            <a:r>
              <a:rPr lang="en-US" altLang="en-US" dirty="0">
                <a:solidFill>
                  <a:srgbClr val="C00000"/>
                </a:solidFill>
              </a:rPr>
              <a:t>links</a:t>
            </a:r>
          </a:p>
          <a:p>
            <a:pPr lvl="1">
              <a:defRPr/>
            </a:pPr>
            <a:r>
              <a:rPr lang="en-US" altLang="en-US" sz="2800" dirty="0">
                <a:ea typeface="ＭＳ Ｐゴシック" charset="0"/>
              </a:rPr>
              <a:t>copper wire, lasers (over optic </a:t>
            </a:r>
            <a:r>
              <a:rPr lang="en-US" altLang="en-US" sz="2800" dirty="0" err="1">
                <a:ea typeface="ＭＳ Ｐゴシック" charset="0"/>
              </a:rPr>
              <a:t>fibre</a:t>
            </a:r>
            <a:r>
              <a:rPr lang="en-US" altLang="en-US" sz="2800" dirty="0">
                <a:ea typeface="ＭＳ Ｐゴシック" charset="0"/>
              </a:rPr>
              <a:t>), microwave, cable (coax), satellite link, wireless link (cellular,  802.11, </a:t>
            </a:r>
            <a:r>
              <a:rPr lang="en-US" altLang="en-US" sz="2800" dirty="0" err="1">
                <a:ea typeface="ＭＳ Ｐゴシック" charset="0"/>
              </a:rPr>
              <a:t>bluetooth</a:t>
            </a:r>
            <a:r>
              <a:rPr lang="en-US" altLang="en-US" sz="2800" dirty="0">
                <a:ea typeface="ＭＳ Ｐゴシック" charset="0"/>
              </a:rPr>
              <a:t>)</a:t>
            </a:r>
          </a:p>
        </p:txBody>
      </p:sp>
      <p:sp>
        <p:nvSpPr>
          <p:cNvPr id="5124" name="Slide Number Placeholder 1">
            <a:extLst>
              <a:ext uri="{FF2B5EF4-FFF2-40B4-BE49-F238E27FC236}">
                <a16:creationId xmlns:a16="http://schemas.microsoft.com/office/drawing/2014/main" id="{E6B738D9-FC16-954D-B98B-D7F048CAC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812ABC-FFFE-8C49-8CB5-E1D8E4E15CF1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AB9F54-0595-584C-AA9C-92CD403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is a network?</a:t>
            </a:r>
          </a:p>
        </p:txBody>
      </p:sp>
      <p:pic>
        <p:nvPicPr>
          <p:cNvPr id="5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720EA372-1F24-6245-8586-238354276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481" y="3404599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7A6631F8-3033-CB40-AAAE-3FBE9914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253" y="365125"/>
            <a:ext cx="1320108" cy="124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E028794D-0CFA-2340-A4C5-E4A9396C5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951" y="358313"/>
            <a:ext cx="1188835" cy="1664369"/>
          </a:xfrm>
          <a:prstGeom prst="rect">
            <a:avLst/>
          </a:prstGeom>
        </p:spPr>
      </p:pic>
      <p:pic>
        <p:nvPicPr>
          <p:cNvPr id="8" name="Picture 7" descr="A desktop computer sitting on a desk with a monitor keyboard and mouse&#10;&#10;Description automatically generated">
            <a:extLst>
              <a:ext uri="{FF2B5EF4-FFF2-40B4-BE49-F238E27FC236}">
                <a16:creationId xmlns:a16="http://schemas.microsoft.com/office/drawing/2014/main" id="{5FD2D987-D23E-9440-BC2D-D3C4DD343F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601" y="2125551"/>
            <a:ext cx="2036699" cy="13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8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3957637"/>
            <a:ext cx="10684042" cy="286067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Send bits of data in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packets</a:t>
            </a:r>
            <a:r>
              <a:rPr lang="en-US" altLang="en-US" sz="2400" dirty="0">
                <a:ea typeface="MS PGothic" pitchFamily="34" charset="-128"/>
              </a:rPr>
              <a:t> or frames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 do we differentiate among many receivers?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Every endpoint as a link level </a:t>
            </a:r>
            <a:r>
              <a:rPr lang="en-US" altLang="en-US" sz="2400" dirty="0">
                <a:solidFill>
                  <a:srgbClr val="C00000"/>
                </a:solidFill>
                <a:ea typeface="MS PGothic" pitchFamily="34" charset="-128"/>
              </a:rPr>
              <a:t>address</a:t>
            </a:r>
            <a:r>
              <a:rPr lang="en-US" altLang="en-US" sz="2400" dirty="0">
                <a:ea typeface="MS PGothic" pitchFamily="34" charset="-128"/>
              </a:rPr>
              <a:t>: also called a </a:t>
            </a:r>
            <a:r>
              <a:rPr lang="en-US" altLang="en-US" sz="2400" i="1" dirty="0">
                <a:ea typeface="MS PGothic" pitchFamily="34" charset="-128"/>
              </a:rPr>
              <a:t>MAC </a:t>
            </a:r>
            <a:r>
              <a:rPr lang="en-US" altLang="en-US" sz="2400" dirty="0">
                <a:ea typeface="MS PGothic" pitchFamily="34" charset="-128"/>
              </a:rPr>
              <a:t>address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Packets have a destination address on them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ea typeface="MS PGothic" pitchFamily="34" charset="-128"/>
              </a:rPr>
              <a:t>However, can’t have every computer in the world on the same link!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200" dirty="0">
                <a:ea typeface="MS PGothic" pitchFamily="34" charset="-128"/>
              </a:rPr>
              <a:t>Physical limits on power / distance over which info travels over a single link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BB96A07-4A43-0245-AA76-10E505CF7C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Helvetica" pitchFamily="2" charset="0"/>
                <a:ea typeface="ＭＳ Ｐゴシック" charset="0"/>
              </a:rPr>
              <a:t>A single link multiple access network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758C1A-FD64-4742-A5DE-369C354E1BF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3955203"/>
            <a:ext cx="10996863" cy="260667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Even on a single link, you need to worry about a few things: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Converting digital data to physical signals over the medium (encode/decode)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How do we decide who speaks? (</a:t>
            </a:r>
            <a:r>
              <a:rPr lang="en-US" altLang="en-US" dirty="0">
                <a:solidFill>
                  <a:srgbClr val="C00000"/>
                </a:solidFill>
                <a:ea typeface="MS PGothic" pitchFamily="34" charset="-128"/>
              </a:rPr>
              <a:t>medium access control </a:t>
            </a:r>
            <a:r>
              <a:rPr lang="en-US" altLang="en-US" dirty="0">
                <a:ea typeface="MS PGothic" pitchFamily="34" charset="-128"/>
              </a:rPr>
              <a:t>problem)</a:t>
            </a:r>
          </a:p>
          <a:p>
            <a:pPr>
              <a:lnSpc>
                <a:spcPct val="100000"/>
              </a:lnSpc>
              <a:defRPr/>
            </a:pPr>
            <a:r>
              <a:rPr lang="en-US" altLang="en-US" dirty="0">
                <a:ea typeface="MS PGothic" pitchFamily="34" charset="-128"/>
              </a:rPr>
              <a:t>Detecting and correcting errors</a:t>
            </a:r>
          </a:p>
        </p:txBody>
      </p:sp>
      <p:pic>
        <p:nvPicPr>
          <p:cNvPr id="7172" name="Picture 4" descr="ANd9GcTxPLH7geI9YctTbt0tziC9-zZAWvCxFSthtLXwscnWaTnRXLSlcA">
            <a:extLst>
              <a:ext uri="{FF2B5EF4-FFF2-40B4-BE49-F238E27FC236}">
                <a16:creationId xmlns:a16="http://schemas.microsoft.com/office/drawing/2014/main" id="{248622CE-5144-EF4E-B368-8696E1FB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1"/>
            <a:ext cx="12192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Nd9GcTXHm9XcH9T0I0EOJrLBOGANosV-xO3mlldiVZue4LYNHmLIOt0">
            <a:extLst>
              <a:ext uri="{FF2B5EF4-FFF2-40B4-BE49-F238E27FC236}">
                <a16:creationId xmlns:a16="http://schemas.microsoft.com/office/drawing/2014/main" id="{5DEF3CED-3BAA-C740-B1DF-30C8223B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13360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2FC61C45-2458-BE4E-A4A2-17B9B9ACF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7432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5" name="Picture 8" descr="ANd9GcRPBOggjlkDezYUAVBu7bpZ7WvibrFbTBk14wIRvrsKgiiq1INs_A">
            <a:extLst>
              <a:ext uri="{FF2B5EF4-FFF2-40B4-BE49-F238E27FC236}">
                <a16:creationId xmlns:a16="http://schemas.microsoft.com/office/drawing/2014/main" id="{F2DBFC4E-1C31-3F48-901E-FE1A429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676401"/>
            <a:ext cx="82232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ANd9GcT-AU0hIOYODb2Z48BszMBdWk4gA_rB7HzxLAFgYsiggLEbl6eK">
            <a:extLst>
              <a:ext uri="{FF2B5EF4-FFF2-40B4-BE49-F238E27FC236}">
                <a16:creationId xmlns:a16="http://schemas.microsoft.com/office/drawing/2014/main" id="{E335FC78-844C-D24F-B977-C1945F4E4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Line 11">
            <a:extLst>
              <a:ext uri="{FF2B5EF4-FFF2-40B4-BE49-F238E27FC236}">
                <a16:creationId xmlns:a16="http://schemas.microsoft.com/office/drawing/2014/main" id="{AA71855A-8B53-834B-8D5B-595E166E9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8" name="Line 12">
            <a:extLst>
              <a:ext uri="{FF2B5EF4-FFF2-40B4-BE49-F238E27FC236}">
                <a16:creationId xmlns:a16="http://schemas.microsoft.com/office/drawing/2014/main" id="{2E352D79-0202-3F43-AF27-AAB9DADBF9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9" name="Slide Number Placeholder 1">
            <a:extLst>
              <a:ext uri="{FF2B5EF4-FFF2-40B4-BE49-F238E27FC236}">
                <a16:creationId xmlns:a16="http://schemas.microsoft.com/office/drawing/2014/main" id="{A0B330E5-7319-174F-B656-11BB63CF0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CA8084-8EB3-054F-8451-23865DF019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7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2">
            <a:extLst>
              <a:ext uri="{FF2B5EF4-FFF2-40B4-BE49-F238E27FC236}">
                <a16:creationId xmlns:a16="http://schemas.microsoft.com/office/drawing/2014/main" id="{32D44DE0-D1E4-E64F-9BDC-D21E37DD7DA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4114799"/>
            <a:ext cx="10363200" cy="262254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Connect multiple links via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routers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Need to figure out how to move packets from one host to another host, e.g., how to reach </a:t>
            </a:r>
            <a:r>
              <a:rPr lang="en-US" dirty="0" err="1">
                <a:ea typeface="ＭＳ Ｐゴシック" charset="0"/>
              </a:rPr>
              <a:t>google.com</a:t>
            </a:r>
            <a:r>
              <a:rPr lang="en-US" dirty="0">
                <a:ea typeface="ＭＳ Ｐゴシック" charset="0"/>
              </a:rPr>
              <a:t> from your laptop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Known as the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routing</a:t>
            </a:r>
            <a:r>
              <a:rPr lang="en-US" i="1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problem</a:t>
            </a:r>
          </a:p>
          <a:p>
            <a:pPr>
              <a:defRPr/>
            </a:pPr>
            <a:r>
              <a:rPr lang="en-US" dirty="0">
                <a:ea typeface="ＭＳ Ｐゴシック" charset="0"/>
              </a:rPr>
              <a:t>Key Q: How should packets be moved from A to reach B?</a:t>
            </a:r>
          </a:p>
        </p:txBody>
      </p:sp>
      <p:sp>
        <p:nvSpPr>
          <p:cNvPr id="8196" name="AutoShape 5" descr="2Q==">
            <a:extLst>
              <a:ext uri="{FF2B5EF4-FFF2-40B4-BE49-F238E27FC236}">
                <a16:creationId xmlns:a16="http://schemas.microsoft.com/office/drawing/2014/main" id="{463E77EB-6EB9-FD49-9D84-9F4F8F47B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AutoShape 7" descr="2Q==">
            <a:extLst>
              <a:ext uri="{FF2B5EF4-FFF2-40B4-BE49-F238E27FC236}">
                <a16:creationId xmlns:a16="http://schemas.microsoft.com/office/drawing/2014/main" id="{B324EB81-58C5-B24C-BD99-E1B2AD9AE9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8" name="AutoShape 9" descr="2Q==">
            <a:extLst>
              <a:ext uri="{FF2B5EF4-FFF2-40B4-BE49-F238E27FC236}">
                <a16:creationId xmlns:a16="http://schemas.microsoft.com/office/drawing/2014/main" id="{28964441-3E1F-AE4E-BFB6-C45F01D4C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9" name="AutoShape 14" descr="2Q==">
            <a:extLst>
              <a:ext uri="{FF2B5EF4-FFF2-40B4-BE49-F238E27FC236}">
                <a16:creationId xmlns:a16="http://schemas.microsoft.com/office/drawing/2014/main" id="{42BD3E38-6C70-F245-9669-5CFA495097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8200" name="Picture 18" descr="Router Clip Art">
            <a:extLst>
              <a:ext uri="{FF2B5EF4-FFF2-40B4-BE49-F238E27FC236}">
                <a16:creationId xmlns:a16="http://schemas.microsoft.com/office/drawing/2014/main" id="{BBBFBB98-9F78-CC44-8BE6-D733613AD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9" descr="Router Clip Art">
            <a:extLst>
              <a:ext uri="{FF2B5EF4-FFF2-40B4-BE49-F238E27FC236}">
                <a16:creationId xmlns:a16="http://schemas.microsoft.com/office/drawing/2014/main" id="{EC11F0D2-4764-164C-A142-FEEABF603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194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Router Clip Art">
            <a:extLst>
              <a:ext uri="{FF2B5EF4-FFF2-40B4-BE49-F238E27FC236}">
                <a16:creationId xmlns:a16="http://schemas.microsoft.com/office/drawing/2014/main" id="{3EEAD241-8A30-8C4A-9F62-62B28558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8801"/>
            <a:ext cx="106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Line 21">
            <a:extLst>
              <a:ext uri="{FF2B5EF4-FFF2-40B4-BE49-F238E27FC236}">
                <a16:creationId xmlns:a16="http://schemas.microsoft.com/office/drawing/2014/main" id="{AC0B9E6D-EF36-BA43-8156-4F1171017A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2438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4" name="Line 22">
            <a:extLst>
              <a:ext uri="{FF2B5EF4-FFF2-40B4-BE49-F238E27FC236}">
                <a16:creationId xmlns:a16="http://schemas.microsoft.com/office/drawing/2014/main" id="{4EA568BA-1D17-A044-8380-64AB02225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667000"/>
            <a:ext cx="1676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5" name="Line 23">
            <a:extLst>
              <a:ext uri="{FF2B5EF4-FFF2-40B4-BE49-F238E27FC236}">
                <a16:creationId xmlns:a16="http://schemas.microsoft.com/office/drawing/2014/main" id="{35965116-5886-914D-8BF3-9B9A1B62C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51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6" name="Line 24">
            <a:extLst>
              <a:ext uri="{FF2B5EF4-FFF2-40B4-BE49-F238E27FC236}">
                <a16:creationId xmlns:a16="http://schemas.microsoft.com/office/drawing/2014/main" id="{29AC4E33-5B53-7448-AC87-6BA1145404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7" name="Line 25">
            <a:extLst>
              <a:ext uri="{FF2B5EF4-FFF2-40B4-BE49-F238E27FC236}">
                <a16:creationId xmlns:a16="http://schemas.microsoft.com/office/drawing/2014/main" id="{CC13AF92-09D2-7646-B191-42668F51F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08" name="Line 26">
            <a:extLst>
              <a:ext uri="{FF2B5EF4-FFF2-40B4-BE49-F238E27FC236}">
                <a16:creationId xmlns:a16="http://schemas.microsoft.com/office/drawing/2014/main" id="{FA927762-FBB8-3648-96C0-45525E0AD7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0" y="2743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209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4589CB1B-998F-984A-8947-C247979E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8" descr="ANd9GcTxPLH7geI9YctTbt0tziC9-zZAWvCxFSthtLXwscnWaTnRXLSlcA">
            <a:extLst>
              <a:ext uri="{FF2B5EF4-FFF2-40B4-BE49-F238E27FC236}">
                <a16:creationId xmlns:a16="http://schemas.microsoft.com/office/drawing/2014/main" id="{FBF54ECE-51A4-FE46-A0FE-2D986035C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9" descr="ANd9GcTxPLH7geI9YctTbt0tziC9-zZAWvCxFSthtLXwscnWaTnRXLSlcA">
            <a:extLst>
              <a:ext uri="{FF2B5EF4-FFF2-40B4-BE49-F238E27FC236}">
                <a16:creationId xmlns:a16="http://schemas.microsoft.com/office/drawing/2014/main" id="{64E90D14-7794-A240-8459-425AA74A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200400"/>
            <a:ext cx="6858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" descr="ANd9GcRPBOggjlkDezYUAVBu7bpZ7WvibrFbTBk14wIRvrsKgiiq1INs_A">
            <a:extLst>
              <a:ext uri="{FF2B5EF4-FFF2-40B4-BE49-F238E27FC236}">
                <a16:creationId xmlns:a16="http://schemas.microsoft.com/office/drawing/2014/main" id="{2B7B7CF8-472B-574A-980C-69F2634B9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752600"/>
            <a:ext cx="6096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2" descr="ANd9GcT-AU0hIOYODb2Z48BszMBdWk4gA_rB7HzxLAFgYsiggLEbl6eK">
            <a:extLst>
              <a:ext uri="{FF2B5EF4-FFF2-40B4-BE49-F238E27FC236}">
                <a16:creationId xmlns:a16="http://schemas.microsoft.com/office/drawing/2014/main" id="{A3A6C74C-CA10-5542-9E14-BD8F677D4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Line 33">
            <a:extLst>
              <a:ext uri="{FF2B5EF4-FFF2-40B4-BE49-F238E27FC236}">
                <a16:creationId xmlns:a16="http://schemas.microsoft.com/office/drawing/2014/main" id="{5788CAED-F46E-1745-B9B4-98C38BFF85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15" name="Text Box 34">
            <a:extLst>
              <a:ext uri="{FF2B5EF4-FFF2-40B4-BE49-F238E27FC236}">
                <a16:creationId xmlns:a16="http://schemas.microsoft.com/office/drawing/2014/main" id="{9FC1ED70-AB44-6F4F-933D-83F139F7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6" y="1870075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6" name="Text Box 35">
            <a:extLst>
              <a:ext uri="{FF2B5EF4-FFF2-40B4-BE49-F238E27FC236}">
                <a16:creationId xmlns:a16="http://schemas.microsoft.com/office/drawing/2014/main" id="{C39ECC5F-1EF3-A049-B3AF-A607BE36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15240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Helvetica" pitchFamily="2" charset="0"/>
              </a:rPr>
              <a:t>Router</a:t>
            </a:r>
          </a:p>
        </p:txBody>
      </p:sp>
      <p:sp>
        <p:nvSpPr>
          <p:cNvPr id="8217" name="Text Box 36">
            <a:extLst>
              <a:ext uri="{FF2B5EF4-FFF2-40B4-BE49-F238E27FC236}">
                <a16:creationId xmlns:a16="http://schemas.microsoft.com/office/drawing/2014/main" id="{1540F55A-4264-0E46-8B69-900FDEAF8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1" y="3657600"/>
            <a:ext cx="1109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Helvetica" pitchFamily="2" charset="0"/>
              </a:rPr>
              <a:t>Router</a:t>
            </a:r>
          </a:p>
        </p:txBody>
      </p:sp>
      <p:sp>
        <p:nvSpPr>
          <p:cNvPr id="8218" name="Slide Number Placeholder 1">
            <a:extLst>
              <a:ext uri="{FF2B5EF4-FFF2-40B4-BE49-F238E27FC236}">
                <a16:creationId xmlns:a16="http://schemas.microsoft.com/office/drawing/2014/main" id="{1D778CBA-BAB9-AE4F-8F44-720FFF4F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161FC4-0543-5042-974D-BE759DFA20A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4A1FD-3381-5140-A81E-4A0883E3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  <a:ea typeface="ＭＳ Ｐゴシック" charset="0"/>
              </a:rPr>
              <a:t>A multi-link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9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/>
              <a:t>In general, networks give no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Packets may be lost, corrupted, reordered, on the way to the destination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Best effort </a:t>
            </a:r>
            <a:r>
              <a:rPr lang="en-US" dirty="0"/>
              <a:t>delivery</a:t>
            </a:r>
          </a:p>
          <a:p>
            <a:endParaRPr lang="en-US" dirty="0"/>
          </a:p>
          <a:p>
            <a:r>
              <a:rPr lang="en-US" dirty="0"/>
              <a:t>Advantage: The network becomes very simple to build</a:t>
            </a:r>
          </a:p>
          <a:p>
            <a:pPr lvl="1"/>
            <a:r>
              <a:rPr lang="en-US" dirty="0"/>
              <a:t>Don’t have to make it reliable</a:t>
            </a:r>
          </a:p>
          <a:p>
            <a:pPr lvl="1"/>
            <a:r>
              <a:rPr lang="en-US" dirty="0"/>
              <a:t>Don’t need to implement any performance guarantees</a:t>
            </a:r>
          </a:p>
          <a:p>
            <a:pPr lvl="1"/>
            <a:r>
              <a:rPr lang="en-US" dirty="0"/>
              <a:t>Don’t need to maintain packet ordering</a:t>
            </a:r>
          </a:p>
          <a:p>
            <a:pPr lvl="1"/>
            <a:r>
              <a:rPr lang="en-US" dirty="0"/>
              <a:t>Almost any medium can deliver individual packets</a:t>
            </a:r>
          </a:p>
          <a:p>
            <a:pPr lvl="2"/>
            <a:r>
              <a:rPr lang="en-US" altLang="en-US" sz="2200" dirty="0"/>
              <a:t>RFC 1149: “IP Datagrams over Avian Carriers”</a:t>
            </a:r>
          </a:p>
          <a:p>
            <a:pPr lvl="2"/>
            <a:endParaRPr lang="en-US" altLang="en-US" sz="2200" dirty="0"/>
          </a:p>
          <a:p>
            <a:r>
              <a:rPr lang="en-US" altLang="en-US" dirty="0"/>
              <a:t>The early Internet thrived since (transient) disruptions are okay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5" descr="180px-Homing_pige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693" y="2427204"/>
            <a:ext cx="2174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Guarantees for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71059"/>
          </a:xfrm>
        </p:spPr>
        <p:txBody>
          <a:bodyPr>
            <a:normAutofit/>
          </a:bodyPr>
          <a:lstStyle/>
          <a:p>
            <a:r>
              <a:rPr lang="en-US" dirty="0"/>
              <a:t>How should endpoints provide guarantees to applications?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Transport </a:t>
            </a:r>
            <a:r>
              <a:rPr lang="en-US" dirty="0"/>
              <a:t>software on the endpoint oversees implementing guarantees on top of an unreliable network</a:t>
            </a:r>
          </a:p>
          <a:p>
            <a:r>
              <a:rPr lang="en-US" dirty="0"/>
              <a:t>Need to solve the </a:t>
            </a:r>
            <a:r>
              <a:rPr lang="en-US" dirty="0">
                <a:solidFill>
                  <a:srgbClr val="C00000"/>
                </a:solidFill>
              </a:rPr>
              <a:t>reliable data delivery</a:t>
            </a:r>
            <a:r>
              <a:rPr lang="en-US" dirty="0"/>
              <a:t> problem</a:t>
            </a:r>
          </a:p>
          <a:p>
            <a:r>
              <a:rPr lang="en-US" dirty="0"/>
              <a:t>For some applications, also need </a:t>
            </a:r>
            <a:r>
              <a:rPr lang="en-US" dirty="0">
                <a:solidFill>
                  <a:srgbClr val="C00000"/>
                </a:solidFill>
              </a:rPr>
              <a:t>ordered delivery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228871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>
            <a:off x="2860711" y="2884901"/>
            <a:ext cx="2288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70" y="2415294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7145778" y="2884901"/>
            <a:ext cx="1950091" cy="1103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0EC0C-D14C-FB4E-9E0B-3517CEAFA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4504" y="241529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quickly should endpoints send data into a network?</a:t>
            </a:r>
          </a:p>
          <a:p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congestion control </a:t>
            </a:r>
            <a:r>
              <a:rPr lang="en-US" dirty="0"/>
              <a:t>problem</a:t>
            </a:r>
          </a:p>
          <a:p>
            <a:r>
              <a:rPr lang="en-US" dirty="0"/>
              <a:t>Congestion control algorithms at source endpoints react to remote network congestion. Part of the transport </a:t>
            </a:r>
            <a:r>
              <a:rPr lang="en-US" dirty="0" err="1"/>
              <a:t>sw</a:t>
            </a:r>
            <a:r>
              <a:rPr lang="en-US" dirty="0"/>
              <a:t>/</a:t>
            </a:r>
            <a:r>
              <a:rPr lang="en-US" dirty="0" err="1"/>
              <a:t>hw</a:t>
            </a:r>
            <a:r>
              <a:rPr lang="en-US" dirty="0"/>
              <a:t> stack.</a:t>
            </a:r>
          </a:p>
          <a:p>
            <a:r>
              <a:rPr lang="en-US" dirty="0"/>
              <a:t>Key question: How to vary the sending rate based on network signals?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220-1EC0-5F4D-BA6A-C5A23A673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data into a multi-link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009DE-039C-8C43-88C9-5B2DE7E15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25072"/>
          </a:xfrm>
        </p:spPr>
        <p:txBody>
          <a:bodyPr>
            <a:normAutofit/>
          </a:bodyPr>
          <a:lstStyle/>
          <a:p>
            <a:r>
              <a:rPr lang="en-US" dirty="0"/>
              <a:t>How should a router transmit packets when network resources are scarce?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Known as the </a:t>
            </a:r>
            <a:r>
              <a:rPr lang="en-US" dirty="0">
                <a:solidFill>
                  <a:srgbClr val="C00000"/>
                </a:solidFill>
              </a:rPr>
              <a:t>packet scheduling </a:t>
            </a:r>
            <a:r>
              <a:rPr lang="en-US" dirty="0"/>
              <a:t>problem</a:t>
            </a:r>
          </a:p>
          <a:p>
            <a:r>
              <a:rPr lang="en-US" dirty="0"/>
              <a:t>Key question: which packet to transmit over a constrained network link, and when?</a:t>
            </a:r>
          </a:p>
          <a:p>
            <a:pPr lvl="1"/>
            <a:r>
              <a:rPr lang="en-US" dirty="0"/>
              <a:t>Related: the </a:t>
            </a:r>
            <a:r>
              <a:rPr lang="en-US" dirty="0">
                <a:solidFill>
                  <a:srgbClr val="C00000"/>
                </a:solidFill>
              </a:rPr>
              <a:t>buffer management</a:t>
            </a:r>
            <a:r>
              <a:rPr lang="en-US" dirty="0"/>
              <a:t> problem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418CED7C-9572-2146-9D90-8704D07A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3035933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d9GcTXHm9XcH9T0I0EOJrLBOGANosV-xO3mlldiVZue4LYNHmLIOt0">
            <a:extLst>
              <a:ext uri="{FF2B5EF4-FFF2-40B4-BE49-F238E27FC236}">
                <a16:creationId xmlns:a16="http://schemas.microsoft.com/office/drawing/2014/main" id="{EAFE4CF1-1BB4-6E48-9E0D-DC81BF81D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76" y="2428714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249A1E-5ED7-3546-AA3B-CC5E7CEFD812}"/>
              </a:ext>
            </a:extLst>
          </p:cNvPr>
          <p:cNvCxnSpPr>
            <a:cxnSpLocks/>
          </p:cNvCxnSpPr>
          <p:nvPr/>
        </p:nvCxnSpPr>
        <p:spPr>
          <a:xfrm>
            <a:off x="5350487" y="2793992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2970F8-793A-5942-8C7D-3AE63F91289F}"/>
              </a:ext>
            </a:extLst>
          </p:cNvPr>
          <p:cNvCxnSpPr>
            <a:cxnSpLocks/>
          </p:cNvCxnSpPr>
          <p:nvPr/>
        </p:nvCxnSpPr>
        <p:spPr>
          <a:xfrm flipV="1">
            <a:off x="3639312" y="3699888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Router Clip Art">
            <a:extLst>
              <a:ext uri="{FF2B5EF4-FFF2-40B4-BE49-F238E27FC236}">
                <a16:creationId xmlns:a16="http://schemas.microsoft.com/office/drawing/2014/main" id="{4B82334A-52F0-C940-8D87-40A228B7D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51" y="300522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CF3DA9-A53C-0A44-BC7A-42C2EC797B42}"/>
              </a:ext>
            </a:extLst>
          </p:cNvPr>
          <p:cNvCxnSpPr>
            <a:cxnSpLocks/>
          </p:cNvCxnSpPr>
          <p:nvPr/>
        </p:nvCxnSpPr>
        <p:spPr>
          <a:xfrm>
            <a:off x="9419752" y="3608310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3F1645-A245-5045-9842-875ABC94A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013" y="3005220"/>
            <a:ext cx="939800" cy="1016000"/>
          </a:xfrm>
          <a:prstGeom prst="rect">
            <a:avLst/>
          </a:prstGeom>
        </p:spPr>
      </p:pic>
      <p:pic>
        <p:nvPicPr>
          <p:cNvPr id="7" name="Picture 6" descr="A picture containing mirror, propeller&#10;&#10;Description automatically generated">
            <a:extLst>
              <a:ext uri="{FF2B5EF4-FFF2-40B4-BE49-F238E27FC236}">
                <a16:creationId xmlns:a16="http://schemas.microsoft.com/office/drawing/2014/main" id="{2C1A5698-6EA0-D643-A1C0-9E3FAABDF4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0668" y="2739363"/>
            <a:ext cx="1818168" cy="180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>
            <a:extLst>
              <a:ext uri="{FF2B5EF4-FFF2-40B4-BE49-F238E27FC236}">
                <a16:creationId xmlns:a16="http://schemas.microsoft.com/office/drawing/2014/main" id="{3260A310-0FC9-EE46-AAE3-303F2419C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Link</a:t>
            </a: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Communication links for transmission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Host/Endpoint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running applications of end user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Router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Computer for routing packets from input link to another output link</a:t>
            </a:r>
          </a:p>
          <a:p>
            <a:pPr>
              <a:defRPr/>
            </a:pPr>
            <a:r>
              <a:rPr lang="en-US" altLang="en-US" dirty="0">
                <a:ea typeface="ＭＳ Ｐゴシック" charset="0"/>
              </a:rPr>
              <a:t>Network</a:t>
            </a:r>
            <a:endParaRPr lang="en-US" alt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altLang="en-US" sz="2200" dirty="0">
                <a:ea typeface="ＭＳ Ｐゴシック" charset="0"/>
              </a:rPr>
              <a:t>A group of hosts, links, routers capable of sending packets among its members</a:t>
            </a: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3250D487-05A7-B647-A6AC-8805E59D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A36640-4FEF-CA40-B15E-D835B0BF379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480E0-E485-4A4B-9539-1529B0CF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Components of a network: Review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78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7" y="1813812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Course Logistics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1.2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4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is an exciting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84" y="3315761"/>
            <a:ext cx="1452589" cy="145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03" y="5082897"/>
            <a:ext cx="1417568" cy="141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66" y="2249362"/>
            <a:ext cx="1980159" cy="1039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6" y="3680972"/>
            <a:ext cx="2095040" cy="11784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78" y="1803919"/>
            <a:ext cx="1578647" cy="148502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03" y="3102957"/>
            <a:ext cx="27813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07" y="3707180"/>
            <a:ext cx="2260600" cy="800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382" y="1576179"/>
            <a:ext cx="1055748" cy="1072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94" y="4122045"/>
            <a:ext cx="1600200" cy="63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65" y="2112301"/>
            <a:ext cx="1727200" cy="1346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13" y="5233575"/>
            <a:ext cx="2086493" cy="13854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88" y="5108422"/>
            <a:ext cx="2343028" cy="13920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05708"/>
            <a:ext cx="1394757" cy="1394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6FDE7E-9780-2D41-ABAA-30CAF7553C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51513" y="1377685"/>
            <a:ext cx="1421180" cy="142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3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CAFCF55-E6AD-FE4B-8A12-18D27F3449E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About us: Management</a:t>
            </a:r>
          </a:p>
        </p:txBody>
      </p:sp>
      <p:sp>
        <p:nvSpPr>
          <p:cNvPr id="219139" name="Rectangle 3">
            <a:extLst>
              <a:ext uri="{FF2B5EF4-FFF2-40B4-BE49-F238E27FC236}">
                <a16:creationId xmlns:a16="http://schemas.microsoft.com/office/drawing/2014/main" id="{FC700BE8-0F59-364B-8069-0F2304CAB8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4"/>
            <a:ext cx="10515600" cy="4530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dirty="0"/>
              <a:t>Faculty </a:t>
            </a:r>
            <a:r>
              <a:rPr lang="en-US" altLang="en-US" sz="2400" dirty="0">
                <a:ea typeface="+mn-ea"/>
                <a:cs typeface="+mn-cs"/>
              </a:rPr>
              <a:t>Instructor: Srini</a:t>
            </a:r>
            <a:r>
              <a:rPr lang="en-US" altLang="en-US" sz="2400" dirty="0"/>
              <a:t>vas Narayana</a:t>
            </a:r>
            <a:endParaRPr lang="en-US" altLang="en-US" sz="2400" dirty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2"/>
              </a:rPr>
              <a:t>http://www.cs.rutgers.edu/~sn624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  <a:hlinkClick r:id="rId3"/>
              </a:rPr>
              <a:t>sn624@rutgers.edu</a:t>
            </a:r>
            <a:endParaRPr lang="en-US" altLang="en-US" dirty="0">
              <a:ea typeface="ＭＳ Ｐゴシック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Office hours on Zoom (link on Canvas) Mondays and Thursdays at 9 am ET or by appointment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ＭＳ Ｐゴシック" charset="0"/>
              </a:rPr>
              <a:t>Class is fully remote and asynchronous. Lectures every </a:t>
            </a:r>
            <a:r>
              <a:rPr lang="en-US" altLang="en-US" dirty="0" err="1">
                <a:ea typeface="ＭＳ Ｐゴシック" charset="0"/>
              </a:rPr>
              <a:t>Mon+Thu</a:t>
            </a:r>
            <a:endParaRPr lang="en-US" altLang="en-US" dirty="0">
              <a:ea typeface="ＭＳ Ｐゴシック" charset="0"/>
            </a:endParaRPr>
          </a:p>
          <a:p>
            <a:pPr>
              <a:defRPr/>
            </a:pPr>
            <a:r>
              <a:rPr lang="en-US" altLang="en-US" sz="2400" dirty="0">
                <a:ea typeface="ＭＳ Ｐゴシック" charset="0"/>
              </a:rPr>
              <a:t>Recitation sections 1 (</a:t>
            </a:r>
            <a:r>
              <a:rPr lang="en-US" altLang="en-US" sz="2400" dirty="0" err="1">
                <a:ea typeface="ＭＳ Ｐゴシック" charset="0"/>
              </a:rPr>
              <a:t>Shuxin</a:t>
            </a:r>
            <a:r>
              <a:rPr lang="en-US" altLang="en-US" sz="2400" dirty="0">
                <a:ea typeface="ＭＳ Ｐゴシック" charset="0"/>
              </a:rPr>
              <a:t> Zhong) and 2 (Ari Hayes)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Recitations are also fully remote and asynchronous</a:t>
            </a:r>
          </a:p>
          <a:p>
            <a:pPr lvl="1">
              <a:defRPr/>
            </a:pPr>
            <a:r>
              <a:rPr lang="en-US" altLang="en-US" dirty="0">
                <a:ea typeface="ＭＳ Ｐゴシック" charset="0"/>
              </a:rPr>
              <a:t>TA office hours to be announced; recitation</a:t>
            </a:r>
          </a:p>
          <a:p>
            <a:pPr>
              <a:defRPr/>
            </a:pPr>
            <a:r>
              <a:rPr lang="en-US" altLang="en-US" sz="2400" dirty="0">
                <a:ea typeface="+mn-ea"/>
                <a:cs typeface="+mn-cs"/>
              </a:rPr>
              <a:t>Course info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  <a:hlinkClick r:id="rId4"/>
              </a:rPr>
              <a:t>http://www.cs.rutgers.edu/~sn624/352/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altLang="en-US" sz="2400" dirty="0">
                <a:ea typeface="ＭＳ Ｐゴシック" charset="0"/>
              </a:rPr>
              <a:t>This course uses Canvas and Piazza (linked from Canvas)</a:t>
            </a: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6F93C940-D7EB-9449-8375-4F0FAC81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791F99-4265-3A46-A4DC-44F6DC416EA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2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577A18-D9CE-024B-BD0C-A807DA6F75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Class philosophy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ACCDF22-93DA-274A-8AE3-7978C5AB2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We want you to lear</a:t>
            </a:r>
            <a:r>
              <a:rPr lang="en-US" dirty="0">
                <a:ea typeface="ＭＳ Ｐゴシック" charset="0"/>
              </a:rPr>
              <a:t>n and to be successful</a:t>
            </a: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Ask questions on Piazza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Attend office hours regularly to clarify material 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6 hours of office each week among all 3 instructors put together</a:t>
            </a:r>
          </a:p>
          <a:p>
            <a:pPr lvl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In summary, </a:t>
            </a: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be proactiv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e</a:t>
            </a:r>
            <a:r>
              <a:rPr lang="en-US" dirty="0">
                <a:ea typeface="ＭＳ Ｐゴシック" charset="0"/>
              </a:rPr>
              <a:t>. Interact with us and with your fellow students and support each other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52862889-0C93-3A4B-B280-7CEDB356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00CDB4-3D81-CA42-99EB-47BF4FA7D65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0E10C58-A805-3744-B22D-12CB25FB1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Goals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E3818218-F97E-B345-A15E-8861FE1F4A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Understand the basic design principles of computer networks</a:t>
            </a:r>
          </a:p>
          <a:p>
            <a:pPr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  <a:cs typeface="+mn-cs"/>
              </a:rPr>
              <a:t>Understand how the Internet </a:t>
            </a:r>
            <a:r>
              <a:rPr lang="en-US" dirty="0">
                <a:ea typeface="ＭＳ Ｐゴシック" charset="0"/>
              </a:rPr>
              <a:t>works</a:t>
            </a:r>
          </a:p>
          <a:p>
            <a:pPr lvl="1">
              <a:defRPr/>
            </a:pPr>
            <a:r>
              <a:rPr lang="en-US" dirty="0">
                <a:ea typeface="ＭＳ Ｐゴシック" charset="0"/>
              </a:rPr>
              <a:t>Principles, architecture, protocols</a:t>
            </a:r>
          </a:p>
          <a:p>
            <a:pPr lvl="1"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dirty="0">
                <a:ea typeface="ＭＳ Ｐゴシック" charset="0"/>
              </a:rPr>
              <a:t>Text: “Computer networking, a top-down approach,” by James Kurose and Keith Ross</a:t>
            </a: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32772" name="Slide Number Placeholder 1">
            <a:extLst>
              <a:ext uri="{FF2B5EF4-FFF2-40B4-BE49-F238E27FC236}">
                <a16:creationId xmlns:a16="http://schemas.microsoft.com/office/drawing/2014/main" id="{D2738C6E-151B-8B4F-AABE-1C9F69059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D3835-874C-5242-A4E1-800329FFDC8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5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EF87-B895-2946-86AA-6DF3C455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7C326-816A-1741-B5D2-255752F3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30% programming projects</a:t>
            </a:r>
          </a:p>
          <a:p>
            <a:r>
              <a:rPr lang="en-US" dirty="0"/>
              <a:t>30% weekly quizzes</a:t>
            </a:r>
          </a:p>
          <a:p>
            <a:r>
              <a:rPr lang="en-US" dirty="0"/>
              <a:t>20% mid-terms (2 of 10% each)</a:t>
            </a:r>
          </a:p>
          <a:p>
            <a:r>
              <a:rPr lang="en-US" dirty="0"/>
              <a:t>20% final exam</a:t>
            </a:r>
          </a:p>
          <a:p>
            <a:endParaRPr lang="en-US" dirty="0"/>
          </a:p>
          <a:p>
            <a:r>
              <a:rPr lang="en-US" dirty="0"/>
              <a:t>Full schedule of assessments available at </a:t>
            </a:r>
            <a:r>
              <a:rPr lang="en-US" dirty="0">
                <a:hlinkClick r:id="rId2"/>
              </a:rPr>
              <a:t>https://www.cs.rutgers.edu/~sn624/352/syllabus.html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50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001FB5D-B0E9-A148-95C6-6A4E3D50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(30%)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1289DB77-5B3C-B343-AE6A-95C0349992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Three programming projects (3 * 10%)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Work in </a:t>
            </a:r>
            <a:r>
              <a:rPr lang="en-US" altLang="en-US" dirty="0"/>
              <a:t>the same </a:t>
            </a:r>
            <a:r>
              <a:rPr lang="en-US" altLang="en-US" dirty="0">
                <a:ea typeface="+mn-ea"/>
                <a:cs typeface="+mn-cs"/>
              </a:rPr>
              <a:t>group of two students</a:t>
            </a:r>
            <a:r>
              <a:rPr lang="en-US" altLang="en-US" dirty="0"/>
              <a:t> throughout semester</a:t>
            </a:r>
          </a:p>
          <a:p>
            <a:pPr lvl="1">
              <a:defRPr/>
            </a:pPr>
            <a:r>
              <a:rPr lang="en-US" altLang="en-US" dirty="0"/>
              <a:t>Only change groups with the discretion of instructor</a:t>
            </a:r>
            <a:endParaRPr lang="en-US" alt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Programs and short write-up required</a:t>
            </a:r>
          </a:p>
          <a:p>
            <a:pPr>
              <a:defRPr/>
            </a:pPr>
            <a:r>
              <a:rPr lang="en-US" altLang="en-US" dirty="0">
                <a:ea typeface="+mn-ea"/>
                <a:cs typeface="+mn-cs"/>
              </a:rPr>
              <a:t>Background needed to get started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Python</a:t>
            </a:r>
            <a:r>
              <a:rPr lang="en-US" altLang="en-US" dirty="0">
                <a:ea typeface="ＭＳ Ｐゴシック" charset="0"/>
              </a:rPr>
              <a:t> (211, 214  level)</a:t>
            </a:r>
          </a:p>
          <a:p>
            <a:pPr lvl="2">
              <a:defRPr/>
            </a:pPr>
            <a:r>
              <a:rPr lang="en-US" altLang="en-US" dirty="0">
                <a:ea typeface="ＭＳ Ｐゴシック" charset="0"/>
              </a:rPr>
              <a:t>Get comfortable using data structures (tuples, arrays, dictionaries)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Unix</a:t>
            </a:r>
            <a:r>
              <a:rPr lang="en-US" altLang="en-US" dirty="0">
                <a:ea typeface="ＭＳ Ｐゴシック" charset="0"/>
              </a:rPr>
              <a:t> (login, permissions, </a:t>
            </a:r>
            <a:r>
              <a:rPr lang="en-US" altLang="en-US" dirty="0" err="1">
                <a:ea typeface="ＭＳ Ｐゴシック" charset="0"/>
              </a:rPr>
              <a:t>gcc</a:t>
            </a:r>
            <a:r>
              <a:rPr lang="en-US" altLang="en-US" dirty="0">
                <a:ea typeface="ＭＳ Ｐゴシック" charset="0"/>
              </a:rPr>
              <a:t>)</a:t>
            </a:r>
          </a:p>
        </p:txBody>
      </p:sp>
      <p:sp>
        <p:nvSpPr>
          <p:cNvPr id="34820" name="Slide Number Placeholder 1">
            <a:extLst>
              <a:ext uri="{FF2B5EF4-FFF2-40B4-BE49-F238E27FC236}">
                <a16:creationId xmlns:a16="http://schemas.microsoft.com/office/drawing/2014/main" id="{EE10C7A6-168C-714C-A5D8-B9EA4124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1CB92-C1D1-DD4A-9C36-A2B3E182717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40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3EE9EF8-3D68-A44B-90EB-6B87D88A7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Programming projects (30%)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46D3828-3F30-3548-B585-86905DCCE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ea typeface="ＭＳ Ｐゴシック" charset="0"/>
              </a:rPr>
              <a:t>Hand-in programming projects via Canvas </a:t>
            </a:r>
          </a:p>
          <a:p>
            <a:pPr lvl="1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Please get them in on time</a:t>
            </a:r>
          </a:p>
          <a:p>
            <a:pPr marL="692150" lvl="1" indent="-347663">
              <a:defRPr/>
            </a:pPr>
            <a:endParaRPr lang="en-US" altLang="en-US" dirty="0">
              <a:solidFill>
                <a:schemeClr val="tx1"/>
              </a:solidFill>
              <a:ea typeface="ＭＳ Ｐゴシック" charset="0"/>
            </a:endParaRPr>
          </a:p>
          <a:p>
            <a:pPr marL="234950" indent="-347663">
              <a:defRPr/>
            </a:pPr>
            <a:r>
              <a:rPr lang="en-US" altLang="en-US" dirty="0">
                <a:solidFill>
                  <a:schemeClr val="tx1"/>
                </a:solidFill>
                <a:ea typeface="ＭＳ Ｐゴシック" charset="0"/>
              </a:rPr>
              <a:t>Failure to meet the due date will result in maximum 20% credit </a:t>
            </a:r>
            <a:r>
              <a:rPr lang="en-US" altLang="en-US" dirty="0">
                <a:ea typeface="ＭＳ Ｐゴシック" charset="0"/>
              </a:rPr>
              <a:t>for that project for both team members. </a:t>
            </a:r>
          </a:p>
          <a:p>
            <a:pPr marL="234950" indent="-347663">
              <a:defRPr/>
            </a:pPr>
            <a:endParaRPr lang="en-US" altLang="en-US" dirty="0">
              <a:ea typeface="ＭＳ Ｐゴシック" charset="0"/>
            </a:endParaRPr>
          </a:p>
          <a:p>
            <a:pPr marL="234950" indent="-347663">
              <a:defRPr/>
            </a:pPr>
            <a:r>
              <a:rPr lang="en-US" altLang="en-US" dirty="0">
                <a:ea typeface="ＭＳ Ｐゴシック" charset="0"/>
              </a:rPr>
              <a:t>You must turn in all programming projects, even if they are delayed, to pass this course. 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Not turning in a project automatically implies a failing grade for all team members.</a:t>
            </a:r>
          </a:p>
        </p:txBody>
      </p:sp>
      <p:sp>
        <p:nvSpPr>
          <p:cNvPr id="35844" name="Slide Number Placeholder 1">
            <a:extLst>
              <a:ext uri="{FF2B5EF4-FFF2-40B4-BE49-F238E27FC236}">
                <a16:creationId xmlns:a16="http://schemas.microsoft.com/office/drawing/2014/main" id="{260E6D99-4506-0D41-8E4A-252BD9A2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B2A83D-B511-7441-885A-0F6CFD8D5AB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5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8038-37CF-4449-8686-094887C71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quizzes (30%)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7D83-1C70-F041-802C-E3C2B842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8 weekly quizzes over the semester. </a:t>
            </a:r>
          </a:p>
          <a:p>
            <a:r>
              <a:rPr lang="en-US" dirty="0"/>
              <a:t>Take them on Canvas any 40-min period over a week</a:t>
            </a:r>
          </a:p>
          <a:p>
            <a:r>
              <a:rPr lang="en-US" dirty="0"/>
              <a:t>Quizzes will be announced when available</a:t>
            </a:r>
          </a:p>
          <a:p>
            <a:r>
              <a:rPr lang="en-US" dirty="0"/>
              <a:t>Quizzes are closed book. Calculators are allowed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No make-ups.</a:t>
            </a:r>
            <a:r>
              <a:rPr lang="en-US" dirty="0"/>
              <a:t> You can drop 2 of the lowest scores among the 8</a:t>
            </a:r>
          </a:p>
          <a:p>
            <a:endParaRPr lang="en-US" dirty="0"/>
          </a:p>
          <a:p>
            <a:r>
              <a:rPr lang="en-US" dirty="0"/>
              <a:t>Quiz schedule at </a:t>
            </a:r>
            <a:r>
              <a:rPr lang="en-US" dirty="0">
                <a:hlinkClick r:id="rId2"/>
              </a:rPr>
              <a:t>https://www.cs.rutgers.edu/~sn624/352/syllabus.html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6463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C4C1-6C92-674F-8623-A06B7E22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Mid-Terms (2 * 10%) and Final (20%)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D0C67-C4C7-DD43-AA10-AC1EEBB4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rmAutofit/>
          </a:bodyPr>
          <a:lstStyle/>
          <a:p>
            <a:r>
              <a:rPr lang="en-US" dirty="0"/>
              <a:t>Two mid-terms (1.5 hours each) and a final exam (2.5 hours)</a:t>
            </a:r>
          </a:p>
          <a:p>
            <a:r>
              <a:rPr lang="en-US" dirty="0"/>
              <a:t>Take any time over a window of 3 and 5 days (resp.). You can find the exam windows in the schedule</a:t>
            </a:r>
          </a:p>
          <a:p>
            <a:r>
              <a:rPr lang="en-US" dirty="0">
                <a:solidFill>
                  <a:srgbClr val="C00000"/>
                </a:solidFill>
              </a:rPr>
              <a:t>Open-book:</a:t>
            </a:r>
            <a:r>
              <a:rPr lang="en-US" dirty="0"/>
              <a:t> but only use lectures, textbook, and your own notes.</a:t>
            </a:r>
          </a:p>
          <a:p>
            <a:r>
              <a:rPr lang="en-US" dirty="0"/>
              <a:t>No collaboration</a:t>
            </a:r>
          </a:p>
          <a:p>
            <a:r>
              <a:rPr lang="en-US" dirty="0"/>
              <a:t>No looking for answers on the Internet.</a:t>
            </a:r>
          </a:p>
          <a:p>
            <a:r>
              <a:rPr lang="en-US" altLang="en-US" dirty="0">
                <a:ea typeface="ＭＳ Ｐゴシック" charset="0"/>
              </a:rPr>
              <a:t>You must notify me </a:t>
            </a: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at least 2 weeks before </a:t>
            </a:r>
            <a:r>
              <a:rPr lang="en-US" altLang="en-US" dirty="0">
                <a:ea typeface="ＭＳ Ｐゴシック" charset="0"/>
              </a:rPr>
              <a:t>the final if you need to take a makeup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0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7EFD-15AB-4149-81A9-94678FB7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24/7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AEA4-FE58-664C-8F88-1B99628D3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You may not dispute a grade or request a regrade before 24 hours or after 7 days of receiving it</a:t>
            </a:r>
          </a:p>
          <a:p>
            <a:endParaRPr lang="en-US" altLang="en-US" dirty="0">
              <a:solidFill>
                <a:srgbClr val="C00000"/>
              </a:solidFill>
              <a:ea typeface="ＭＳ Ｐゴシック" charset="0"/>
            </a:endParaRPr>
          </a:p>
          <a:p>
            <a:r>
              <a:rPr lang="en-US" altLang="en-US" dirty="0">
                <a:ea typeface="ＭＳ Ｐゴシック" charset="0"/>
              </a:rPr>
              <a:t>You may contact us if you have a legitimate regrading request…</a:t>
            </a:r>
          </a:p>
          <a:p>
            <a:endParaRPr lang="en-US" dirty="0"/>
          </a:p>
          <a:p>
            <a:r>
              <a:rPr lang="en-US" dirty="0"/>
              <a:t>After 24 hours of receiving the grade: Please take the time to review your case before contacting the instructors</a:t>
            </a:r>
          </a:p>
          <a:p>
            <a:endParaRPr lang="en-US" dirty="0"/>
          </a:p>
          <a:p>
            <a:r>
              <a:rPr lang="en-US" dirty="0"/>
              <a:t>Before 7 days have elapsed since you received the grade: we don’t want to forget what the test was all about! </a:t>
            </a:r>
          </a:p>
        </p:txBody>
      </p:sp>
    </p:spTree>
    <p:extLst>
      <p:ext uri="{BB962C8B-B14F-4D97-AF65-F5344CB8AC3E}">
        <p14:creationId xmlns:p14="http://schemas.microsoft.com/office/powerpoint/2010/main" val="3950298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EDFC271-E44C-564F-95EF-FE285053D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Academic integrity 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D0E887D1-6D49-3F46-A948-9A3DF9F90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I encourage you to study and prepare in groups</a:t>
            </a:r>
          </a:p>
          <a:p>
            <a:pPr lvl="1">
              <a:defRPr/>
            </a:pPr>
            <a:r>
              <a:rPr lang="en-US" altLang="en-US" dirty="0"/>
              <a:t>Share materials: it’s helpful for everyone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  <a:ea typeface="+mn-ea"/>
                <a:cs typeface="+mn-cs"/>
              </a:rPr>
              <a:t>All written</a:t>
            </a:r>
            <a:r>
              <a:rPr lang="en-US" altLang="en-US" dirty="0">
                <a:solidFill>
                  <a:srgbClr val="C00000"/>
                </a:solidFill>
              </a:rPr>
              <a:t> &amp;</a:t>
            </a:r>
            <a:r>
              <a:rPr lang="en-US" altLang="en-US" dirty="0">
                <a:solidFill>
                  <a:srgbClr val="C00000"/>
                </a:solidFill>
                <a:ea typeface="+mn-ea"/>
                <a:cs typeface="+mn-cs"/>
              </a:rPr>
              <a:t> programmed work you turn in must be your own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+mn-ea"/>
                <a:cs typeface="+mn-cs"/>
              </a:rPr>
              <a:t>Please, no cheating on projects and exams</a:t>
            </a:r>
          </a:p>
          <a:p>
            <a:pPr lvl="1">
              <a:defRPr/>
            </a:pPr>
            <a:r>
              <a:rPr lang="en-US" altLang="en-US" dirty="0">
                <a:ea typeface="+mn-ea"/>
                <a:cs typeface="+mn-cs"/>
              </a:rPr>
              <a:t>We reserve the right to…</a:t>
            </a:r>
          </a:p>
          <a:p>
            <a:pPr marL="1149350" lvl="2" indent="-347663">
              <a:defRPr/>
            </a:pPr>
            <a:r>
              <a:rPr lang="en-US" altLang="en-US" dirty="0">
                <a:ea typeface="ＭＳ Ｐゴシック" charset="0"/>
              </a:rPr>
              <a:t>Run code similarity detectors on the projects &amp; code review</a:t>
            </a:r>
          </a:p>
          <a:p>
            <a:pPr marL="1149350" lvl="2" indent="-347663">
              <a:defRPr/>
            </a:pPr>
            <a:r>
              <a:rPr lang="en-US" altLang="en-US" dirty="0">
                <a:ea typeface="ＭＳ Ｐゴシック" charset="0"/>
              </a:rPr>
              <a:t>Scrutinize exams for copying</a:t>
            </a:r>
          </a:p>
          <a:p>
            <a:pPr marL="234950" indent="-347663">
              <a:defRPr/>
            </a:pPr>
            <a:r>
              <a:rPr lang="en-US" altLang="en-US" dirty="0">
                <a:solidFill>
                  <a:srgbClr val="C00000"/>
                </a:solidFill>
                <a:ea typeface="ＭＳ Ｐゴシック" charset="0"/>
              </a:rPr>
              <a:t>It’s much easier to just do the right thing</a:t>
            </a:r>
          </a:p>
          <a:p>
            <a:pPr marL="234950" indent="-347663">
              <a:defRPr/>
            </a:pPr>
            <a:r>
              <a:rPr lang="en-US" altLang="en-US" dirty="0">
                <a:ea typeface="ＭＳ Ｐゴシック" charset="0"/>
              </a:rPr>
              <a:t>Read the course academic integrity policy at </a:t>
            </a:r>
            <a:r>
              <a:rPr lang="en-US" altLang="en-US" dirty="0">
                <a:ea typeface="ＭＳ Ｐゴシック" charset="0"/>
                <a:hlinkClick r:id="rId3"/>
              </a:rPr>
              <a:t>https://www.cs.rutgers.edu/~sn624/352/index.html#academic-integrity</a:t>
            </a:r>
            <a:r>
              <a:rPr lang="en-US" altLang="en-US" dirty="0">
                <a:ea typeface="ＭＳ Ｐゴシック" charset="0"/>
              </a:rPr>
              <a:t> </a:t>
            </a:r>
          </a:p>
        </p:txBody>
      </p:sp>
      <p:sp>
        <p:nvSpPr>
          <p:cNvPr id="36868" name="Slide Number Placeholder 1">
            <a:extLst>
              <a:ext uri="{FF2B5EF4-FFF2-40B4-BE49-F238E27FC236}">
                <a16:creationId xmlns:a16="http://schemas.microsoft.com/office/drawing/2014/main" id="{1C94FD66-4C1F-0244-B13E-2DE01DA8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EBDFA3-AE47-D540-B156-6A0E5F9DFFB3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17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has transformed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/>
          </a:bodyPr>
          <a:lstStyle/>
          <a:p>
            <a:r>
              <a:rPr lang="en-US" dirty="0"/>
              <a:t>How we communicate with other humans</a:t>
            </a:r>
          </a:p>
          <a:p>
            <a:r>
              <a:rPr lang="en-US" dirty="0"/>
              <a:t>How we learn what’s going on in the world</a:t>
            </a:r>
          </a:p>
          <a:p>
            <a:r>
              <a:rPr lang="en-US" dirty="0"/>
              <a:t>How we learn and acquire knowledge</a:t>
            </a:r>
          </a:p>
          <a:p>
            <a:r>
              <a:rPr lang="en-US" dirty="0"/>
              <a:t>How we transact and do business</a:t>
            </a:r>
          </a:p>
          <a:p>
            <a:r>
              <a:rPr lang="en-US" dirty="0"/>
              <a:t>How we entertain ourselves</a:t>
            </a:r>
          </a:p>
          <a:p>
            <a:r>
              <a:rPr lang="en-US" dirty="0"/>
              <a:t>How espionage and war is conducted</a:t>
            </a:r>
          </a:p>
          <a:p>
            <a:endParaRPr lang="en-US" dirty="0"/>
          </a:p>
          <a:p>
            <a:r>
              <a:rPr lang="en-US" dirty="0"/>
              <a:t>In short how we live, especially through a pandemic.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4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AF93-7119-6547-8EF7-E02374E8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Help, Accommodations,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24D4A-7990-F442-8477-DEA6A4852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be happy to try and accommodate any requests that better support your learning</a:t>
            </a:r>
          </a:p>
          <a:p>
            <a:endParaRPr lang="en-US" dirty="0"/>
          </a:p>
          <a:p>
            <a:r>
              <a:rPr lang="en-US" dirty="0"/>
              <a:t>Don’t hesitate to contact the course staff with any requests.</a:t>
            </a:r>
          </a:p>
          <a:p>
            <a:endParaRPr lang="en-US" dirty="0"/>
          </a:p>
          <a:p>
            <a:r>
              <a:rPr lang="en-US" dirty="0"/>
              <a:t>sn624@cs.rutgers.edu</a:t>
            </a:r>
          </a:p>
        </p:txBody>
      </p:sp>
    </p:spTree>
    <p:extLst>
      <p:ext uri="{BB962C8B-B14F-4D97-AF65-F5344CB8AC3E}">
        <p14:creationId xmlns:p14="http://schemas.microsoft.com/office/powerpoint/2010/main" val="185364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1F2B-99EF-2C4D-AF22-E7EE50D51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Internet growth</a:t>
            </a:r>
          </a:p>
        </p:txBody>
      </p:sp>
      <p:sp>
        <p:nvSpPr>
          <p:cNvPr id="12291" name="Slide Number Placeholder 2">
            <a:extLst>
              <a:ext uri="{FF2B5EF4-FFF2-40B4-BE49-F238E27FC236}">
                <a16:creationId xmlns:a16="http://schemas.microsoft.com/office/drawing/2014/main" id="{4D2BCC8B-B513-FA47-A76B-9CED3C8E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7B08B-1F10-CC4E-8D5A-ECFB282267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02C472F8-E736-1546-86A1-05A0191A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9" y="1707793"/>
            <a:ext cx="6714067" cy="410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A5CB21-0587-3E48-A164-042D355DA267}"/>
              </a:ext>
            </a:extLst>
          </p:cNvPr>
          <p:cNvSpPr txBox="1"/>
          <p:nvPr/>
        </p:nvSpPr>
        <p:spPr>
          <a:xfrm>
            <a:off x="8610600" y="1971894"/>
            <a:ext cx="2255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Helvetica" pitchFamily="2" charset="0"/>
              </a:rPr>
              <a:t>2020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4.8B users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(61% of the world’s population)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FED102-8F46-4244-A326-FED6D5F6D045}"/>
              </a:ext>
            </a:extLst>
          </p:cNvPr>
          <p:cNvSpPr/>
          <p:nvPr/>
        </p:nvSpPr>
        <p:spPr>
          <a:xfrm>
            <a:off x="6890882" y="6075144"/>
            <a:ext cx="408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www.broadbandsearch.net</a:t>
            </a:r>
            <a:r>
              <a:rPr lang="en-US" dirty="0"/>
              <a:t>/blog/internet-statistics</a:t>
            </a:r>
          </a:p>
        </p:txBody>
      </p:sp>
    </p:spTree>
    <p:extLst>
      <p:ext uri="{BB962C8B-B14F-4D97-AF65-F5344CB8AC3E}">
        <p14:creationId xmlns:p14="http://schemas.microsoft.com/office/powerpoint/2010/main" val="860879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51E4067E-7A4E-9145-8B84-0F00333E1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228" y="29241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1992 </a:t>
            </a:r>
          </a:p>
        </p:txBody>
      </p:sp>
      <p:sp>
        <p:nvSpPr>
          <p:cNvPr id="12291" name="Text Box 5">
            <a:extLst>
              <a:ext uri="{FF2B5EF4-FFF2-40B4-BE49-F238E27FC236}">
                <a16:creationId xmlns:a16="http://schemas.microsoft.com/office/drawing/2014/main" id="{8C0C129B-BA2F-114A-B890-63B7E5E8C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828" y="2940050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1996 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7A4120ED-B1D3-8F4D-A247-8C5CBB06C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953" y="2986089"/>
            <a:ext cx="7937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2000</a:t>
            </a:r>
          </a:p>
        </p:txBody>
      </p:sp>
      <p:sp>
        <p:nvSpPr>
          <p:cNvPr id="12293" name="Text Box 7">
            <a:extLst>
              <a:ext uri="{FF2B5EF4-FFF2-40B4-BE49-F238E27FC236}">
                <a16:creationId xmlns:a16="http://schemas.microsoft.com/office/drawing/2014/main" id="{88A89551-E6DB-D149-8A29-D74524E1C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453" y="29495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2004 </a:t>
            </a:r>
          </a:p>
        </p:txBody>
      </p:sp>
      <p:sp>
        <p:nvSpPr>
          <p:cNvPr id="12294" name="Text Box 8">
            <a:extLst>
              <a:ext uri="{FF2B5EF4-FFF2-40B4-BE49-F238E27FC236}">
                <a16:creationId xmlns:a16="http://schemas.microsoft.com/office/drawing/2014/main" id="{EEFB16E2-FA0B-534D-9DB3-79C4C5ABF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53" y="2974975"/>
            <a:ext cx="8699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>
                <a:latin typeface="Times New Roman" charset="0"/>
                <a:cs typeface="Lucida Sans Unicode" charset="0"/>
              </a:rPr>
              <a:t>2008 </a:t>
            </a:r>
          </a:p>
        </p:txBody>
      </p:sp>
      <p:sp>
        <p:nvSpPr>
          <p:cNvPr id="12295" name="Line 9">
            <a:extLst>
              <a:ext uri="{FF2B5EF4-FFF2-40B4-BE49-F238E27FC236}">
                <a16:creationId xmlns:a16="http://schemas.microsoft.com/office/drawing/2014/main" id="{B9D4665D-1B88-9149-87A2-6740804CC5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5941" y="29622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6" name="Line 10">
            <a:extLst>
              <a:ext uri="{FF2B5EF4-FFF2-40B4-BE49-F238E27FC236}">
                <a16:creationId xmlns:a16="http://schemas.microsoft.com/office/drawing/2014/main" id="{B5785481-90D5-4A42-ABB4-699953FDF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2428" y="29749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7" name="Line 11">
            <a:extLst>
              <a:ext uri="{FF2B5EF4-FFF2-40B4-BE49-F238E27FC236}">
                <a16:creationId xmlns:a16="http://schemas.microsoft.com/office/drawing/2014/main" id="{C208553E-9B5E-3641-839C-11E4F85767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7828" y="30003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8" name="Line 12">
            <a:extLst>
              <a:ext uri="{FF2B5EF4-FFF2-40B4-BE49-F238E27FC236}">
                <a16:creationId xmlns:a16="http://schemas.microsoft.com/office/drawing/2014/main" id="{CEFB1A23-F293-0342-8008-688A20439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9428" y="29622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99" name="Text Box 13">
            <a:extLst>
              <a:ext uri="{FF2B5EF4-FFF2-40B4-BE49-F238E27FC236}">
                <a16:creationId xmlns:a16="http://schemas.microsoft.com/office/drawing/2014/main" id="{D4F3A810-71A8-8C47-8A86-CB557586A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429" y="3305176"/>
            <a:ext cx="8659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ftp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Web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email</a:t>
            </a:r>
          </a:p>
        </p:txBody>
      </p:sp>
      <p:sp>
        <p:nvSpPr>
          <p:cNvPr id="12300" name="Text Box 14">
            <a:extLst>
              <a:ext uri="{FF2B5EF4-FFF2-40B4-BE49-F238E27FC236}">
                <a16:creationId xmlns:a16="http://schemas.microsoft.com/office/drawing/2014/main" id="{D0917ACA-66EC-8946-87B8-167262DB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791" y="3379788"/>
            <a:ext cx="1077912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latin typeface="Times New Roman" charset="0"/>
              </a:rPr>
              <a:t>chat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IM</a:t>
            </a:r>
          </a:p>
          <a:p>
            <a:pPr>
              <a:defRPr/>
            </a:pPr>
            <a:r>
              <a:rPr lang="en-US" dirty="0">
                <a:latin typeface="Times New Roman" charset="0"/>
              </a:rPr>
              <a:t>Yahoo!</a:t>
            </a:r>
          </a:p>
        </p:txBody>
      </p:sp>
      <p:sp>
        <p:nvSpPr>
          <p:cNvPr id="12301" name="Text Box 15">
            <a:extLst>
              <a:ext uri="{FF2B5EF4-FFF2-40B4-BE49-F238E27FC236}">
                <a16:creationId xmlns:a16="http://schemas.microsoft.com/office/drawing/2014/main" id="{6F8E4A62-6D2B-D549-9965-3DCDF27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553" y="3397250"/>
            <a:ext cx="10223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news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Blog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2" name="Text Box 16">
            <a:extLst>
              <a:ext uri="{FF2B5EF4-FFF2-40B4-BE49-F238E27FC236}">
                <a16:creationId xmlns:a16="http://schemas.microsoft.com/office/drawing/2014/main" id="{CF0FCA76-6B92-9143-B282-A0FC278B1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454" y="3367088"/>
            <a:ext cx="10390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Music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itunes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Games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search</a:t>
            </a:r>
          </a:p>
        </p:txBody>
      </p:sp>
      <p:sp>
        <p:nvSpPr>
          <p:cNvPr id="12303" name="Text Box 17">
            <a:extLst>
              <a:ext uri="{FF2B5EF4-FFF2-40B4-BE49-F238E27FC236}">
                <a16:creationId xmlns:a16="http://schemas.microsoft.com/office/drawing/2014/main" id="{0406E678-70F9-484B-9BAA-1393F0FAB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054" y="3416300"/>
            <a:ext cx="1450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imes New Roman" charset="0"/>
              </a:rPr>
              <a:t>Wikipedia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Craiglist</a:t>
            </a:r>
          </a:p>
          <a:p>
            <a:pPr>
              <a:defRPr/>
            </a:pPr>
            <a:r>
              <a:rPr lang="en-US">
                <a:latin typeface="Times New Roman" charset="0"/>
              </a:rPr>
              <a:t>Youtube</a:t>
            </a:r>
          </a:p>
        </p:txBody>
      </p:sp>
      <p:sp>
        <p:nvSpPr>
          <p:cNvPr id="12304" name="Text Box 18">
            <a:extLst>
              <a:ext uri="{FF2B5EF4-FFF2-40B4-BE49-F238E27FC236}">
                <a16:creationId xmlns:a16="http://schemas.microsoft.com/office/drawing/2014/main" id="{B782DAD6-3C79-9243-925A-6C48FBB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328" y="1690688"/>
            <a:ext cx="15113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sz="2400" b="1">
                <a:solidFill>
                  <a:srgbClr val="7F7F7F"/>
                </a:solidFill>
                <a:latin typeface="Comic Sans MS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1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3000"/>
              </a:lnSpc>
              <a:buClr>
                <a:srgbClr val="000000"/>
              </a:buClr>
              <a:buFont typeface="Times New Roman" charset="0"/>
              <a:buNone/>
              <a:defRPr/>
            </a:pPr>
            <a:r>
              <a:rPr lang="en-US" dirty="0">
                <a:latin typeface="Times New Roman" charset="0"/>
                <a:cs typeface="Lucida Sans Unicode" charset="0"/>
              </a:rPr>
              <a:t>2010-now </a:t>
            </a:r>
          </a:p>
        </p:txBody>
      </p:sp>
      <p:pic>
        <p:nvPicPr>
          <p:cNvPr id="12305" name="Picture 19">
            <a:extLst>
              <a:ext uri="{FF2B5EF4-FFF2-40B4-BE49-F238E27FC236}">
                <a16:creationId xmlns:a16="http://schemas.microsoft.com/office/drawing/2014/main" id="{3A73CBF9-9D15-F34A-9D40-0F5CD4849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5828" y="3000375"/>
            <a:ext cx="83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06" name="Line 21">
            <a:extLst>
              <a:ext uri="{FF2B5EF4-FFF2-40B4-BE49-F238E27FC236}">
                <a16:creationId xmlns:a16="http://schemas.microsoft.com/office/drawing/2014/main" id="{683BAB07-FA96-7C49-9F1E-6F6B2C74E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603" y="3000375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4355" name="Picture 23" descr="ANd9GcSv_qBkIQcsNqFq5NcJwueGlofUVkKS0UH7smZj2nBJO2FCiJ5WWA">
            <a:extLst>
              <a:ext uri="{FF2B5EF4-FFF2-40B4-BE49-F238E27FC236}">
                <a16:creationId xmlns:a16="http://schemas.microsoft.com/office/drawing/2014/main" id="{4B5749F7-BE9C-064F-81CC-8818C4CD6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28" y="47275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5" descr="ANd9GcTeofXHDMqUN9Z9CrW6rinDcI-QID_E5raptSpwoA5i7L1AdMej">
            <a:extLst>
              <a:ext uri="{FF2B5EF4-FFF2-40B4-BE49-F238E27FC236}">
                <a16:creationId xmlns:a16="http://schemas.microsoft.com/office/drawing/2014/main" id="{DA55F6B2-2850-9945-8D73-42FB2BCF4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91" y="4889500"/>
            <a:ext cx="10668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8" name="AutoShape 38" descr="9k=">
            <a:extLst>
              <a:ext uri="{FF2B5EF4-FFF2-40B4-BE49-F238E27FC236}">
                <a16:creationId xmlns:a16="http://schemas.microsoft.com/office/drawing/2014/main" id="{E5EC4D43-A867-C84C-AFEE-E08CB12279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3628" y="1933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59" name="AutoShape 40" descr="9k=">
            <a:extLst>
              <a:ext uri="{FF2B5EF4-FFF2-40B4-BE49-F238E27FC236}">
                <a16:creationId xmlns:a16="http://schemas.microsoft.com/office/drawing/2014/main" id="{2C25BFE9-2CAC-8046-A87E-FA1302657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3628" y="19335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60" name="Picture 43">
            <a:extLst>
              <a:ext uri="{FF2B5EF4-FFF2-40B4-BE49-F238E27FC236}">
                <a16:creationId xmlns:a16="http://schemas.microsoft.com/office/drawing/2014/main" id="{F1824E17-FF29-8247-9368-DAA72AEF4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03" y="3871913"/>
            <a:ext cx="12001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44">
            <a:extLst>
              <a:ext uri="{FF2B5EF4-FFF2-40B4-BE49-F238E27FC236}">
                <a16:creationId xmlns:a16="http://schemas.microsoft.com/office/drawing/2014/main" id="{481A9777-DE13-954B-B737-6A14072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42" y="3871914"/>
            <a:ext cx="103028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2" name="Picture 45">
            <a:extLst>
              <a:ext uri="{FF2B5EF4-FFF2-40B4-BE49-F238E27FC236}">
                <a16:creationId xmlns:a16="http://schemas.microsoft.com/office/drawing/2014/main" id="{4DF7931F-90AF-8D40-B959-30571ABB5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6" y="4597400"/>
            <a:ext cx="10414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46">
            <a:extLst>
              <a:ext uri="{FF2B5EF4-FFF2-40B4-BE49-F238E27FC236}">
                <a16:creationId xmlns:a16="http://schemas.microsoft.com/office/drawing/2014/main" id="{59B0DE60-F59E-B643-A885-6865ADEA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66" y="4479925"/>
            <a:ext cx="84296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4" name="Picture 47">
            <a:extLst>
              <a:ext uri="{FF2B5EF4-FFF2-40B4-BE49-F238E27FC236}">
                <a16:creationId xmlns:a16="http://schemas.microsoft.com/office/drawing/2014/main" id="{BF815F45-8764-7945-9DB4-146E127D1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466" y="1792288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5" name="Picture 50">
            <a:extLst>
              <a:ext uri="{FF2B5EF4-FFF2-40B4-BE49-F238E27FC236}">
                <a16:creationId xmlns:a16="http://schemas.microsoft.com/office/drawing/2014/main" id="{132FF2FC-470E-FF47-8FD3-CD12AA9CE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42" y="1976439"/>
            <a:ext cx="53022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8" name="Right Arrow 2">
            <a:extLst>
              <a:ext uri="{FF2B5EF4-FFF2-40B4-BE49-F238E27FC236}">
                <a16:creationId xmlns:a16="http://schemas.microsoft.com/office/drawing/2014/main" id="{3B254E9D-61FB-3F42-9EA9-4BCACECA5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642" y="2085975"/>
            <a:ext cx="1487487" cy="484188"/>
          </a:xfrm>
          <a:prstGeom prst="rightArrow">
            <a:avLst>
              <a:gd name="adj1" fmla="val 50000"/>
              <a:gd name="adj2" fmla="val 5005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319" name="Slide Number Placeholder 1">
            <a:extLst>
              <a:ext uri="{FF2B5EF4-FFF2-40B4-BE49-F238E27FC236}">
                <a16:creationId xmlns:a16="http://schemas.microsoft.com/office/drawing/2014/main" id="{901CAEDA-9971-3748-9EC4-6CECC5D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E2C10-7CCE-ED44-BE74-837E45FBA394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4368" name="Picture 34" descr="http://vector.me/files/images/7/6/761666/airbnb.png">
            <a:extLst>
              <a:ext uri="{FF2B5EF4-FFF2-40B4-BE49-F238E27FC236}">
                <a16:creationId xmlns:a16="http://schemas.microsoft.com/office/drawing/2014/main" id="{AB374BD9-5831-1B44-9F82-6B86BCEB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78" y="2524125"/>
            <a:ext cx="13985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9" name="AutoShape 36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BF4DAFC1-36ED-EA45-AFE1-DD86A2CE31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0" name="AutoShape 38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731C5C96-B47D-324C-B288-EE3BEA1426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1" name="AutoShape 40" descr="data:image/jpeg;base64,/9j/4AAQSkZJRgABAQAAAQABAAD/2wCEAAkGBxQTEhQUExQUFhQXGB4XGBgXGBYWFBwYGBwXHBocGhgbHiggGhwlHhgYITEiJSkrLi4vGB80ODMsNyotLisBCgoKDg0OGxAQGzAlICUtMSwsLy8vLCwsLCwsLSwsLCwsLCwsLCwsLCwsLCwsLCwsLCwsLCwsLCwsLCwsLCwsLP/AABEIALEBHAMBIgACEQEDEQH/xAAcAAABBQEBAQAAAAAAAAAAAAAFAAIDBAYHAQj/xABOEAACAQIEAgYDCgsHAgYDAAABAhEAAwQSITEFQQYTIlFhcTKBkQcUQlJUkqGx0dIVFyMzU2JyosHh8BZDc4KUstMkk2NkdMLj8YOzw//EABoBAAIDAQEAAAAAAAAAAAAAAAABAgMFBAb/xAAxEQACAgEDAgMFCAMBAAAAAAAAAQIRAwQSITFBE1FhBSIjcYEUMjNSkaGx8ELB0TT/2gAMAwEAAhEDEQA/AMamCd/QVIlh6Lk9nJPoqfjj+MaTUbsqxKqCpIOmggwTBg6b61ZGLtAaw251CneO9T8UeUnvpvDOJJZvpdyLcVCWFtjlGY+jrlIga8u6rptpNrkpiras3fE+imDGFtPbIBYoBdJzZs5UMSpIXYkwIiPOkvuczteB0nSwNpI/SeFCr3uj3GMixh1J77jn2xbE1LgfdEa3bVMqmARozAQSTAEHQbDXlWVhx65Wm6+bT/6dc5YPL+Qj+Lc6k3oAnewOQn9JSHucCJ98LtP5nkP/AMnqqqfdLJ3Qa/rt3R8Xupt33SjH5tTpAGduWw9Grdmt/Mv2/wCEN2Hy/kp8e6BlbT3Ld0ObalyhthJVRLQ2c9qAYkQdtKIe5p0csX8M7XsPZusz9hyZKrADKwB0IInX44oZxTpsb1preVUzCGhi0qd11UaHnWb4b0nNh3CgNYcBLlvYMFMqw7nU6g+rnp16WOZR+O03f98jnz7G/h8Grb3Nw9y8FxIQJdZAnUZ8onMozdaJ0Ycq9/Fb/wCbH+m/+eg3A+nvvdCq2s2ZsxL3CWJyqswFhdFGgoj+NFv0CfPb7tdVwOV77LH4rv8AzY/03/z1MvuSkiffiR/6b6Pz3n7DVF/dRcf3CfPb7tSj3WLn6Fdo/ONt3ejQ9vYFu7mW6R9HrmEvC02V84BtuoIDAnLBXUhgeUncd9a3pVwHDWcEWW3aF0JOYI4YsojQlRMvHdvWTx/SJr+IF92AdYyD4KhSSF221OsTJmm8R6StfHV3lJXMCfyst2ZIAJt6S0E6HauHU48k5x2OkupZH1R7c6LYgNlfqUOa2pz9mDenKd/RBBVjsCpGpBqGxwO8OtOe0vUutt8y3JljAOXKWyzGpA3HMiprnSGWzFsQW7OpvL8Akr/c8izHxLEnc009JT8bEbgn8skkq5cEnqdTmM+odwjsQcB/hXRS9cvJad8MJco2UFiIa4uksPSa06jxGsCj3FeiWC6rENhcQly5hTlurKNrlDRoNzJUHYspWJBjF8E6WdQ9sobsIxKh7oZAWktIFoHUsTM6Ez3g6vjvui9fae2iLbN3W62kscqoSYHabIoXNpAA02iqe/dwWppol6MdGrD2VvXsjKzRAzhljNplAEk5TBBPgCdq/TPoyuHto9tbaSxEE5yV+CchIZW5MBIkSDrFVeBdMUsIttxmRSxkdpu1PZAJUAdp51PpHv0h450qt4phmUqqxAVgGJAiWJVp02GkZm3malzuJcUAuobvtf8AbP36t4DgN27kZXw/audWAVYHOQxAgE7hT5aTAINN9/Yfuuf9xf8AiqxY6QKmRUa8FQkqBcTQtvH5Hn9ndU5VRFXZoODdGcMcL1+OxFq0jOLaxlTtEgAGWMn4e8BdTOsUOL4T8F4oZHz21i4QDIZNyGA0zZdQwjdT3irnBuny4W31eXrLchgHIdgwbOCdFBIbUGdIGhgQNv8AvjiuJzMhFtoVmMhBbntAOQM7mSOyIGmwFc8johd8HVryhr1wj4qEesGn4Ru2oPI6VHiGy37kbZU08INWrADMp8a0f8eTMyc5v0Mzjc3vq7H9amjLMQuGJ3g/UaEYu6Birs/1qaOIiOlk9Yq5QdCROsjv0rkxtLO7NTMm8FIkYBhVVljerdu0gP55PaPtp9xLZ/vU9q/bXWppdzJenyNdOSjVmzdnQ70ve9v9MntX7aixWGBRurv21eOyTBE+Ou1OU4tCjp8qfQs3HCqzHQKJPPShXFnZbDrcgZwXA7jBzWyRuQIM8+3yFTcJ42r5rbWiboYKVzC4BckFfACYIYcoPgCXELFsIett57akW21U5jpF2A3Ykl179RyrEye0ZOdwVRj96+v9XU1sOj2der6ADgIt9Zaga+v4ponhLQJuT+kag3Cri3MXb97pksoxDlnZ8xCsMiT3H0jsIy6mcpOy5BuQfhtXdoHvhaKvaLpcktKpMtLLWrZk2R0qky0stFhZHSqTLSy0WFgnpFizaw1xgTMZR5tp9Ez6qxHB+j92+pYdhBszA69+XviuiY/h6XlCuJUMGjkYnQ+GtWFtgCAIA9lSU6XBVOCnK30Oc43B9UUUzOQMR3Ezp6hH01WJo90xtReU8ig9oJn+Htp3A+HOtt74WWyxZB5s2gP9eNQOVw9+kZHGF85z5sx1Ob0tdpHLSpExBMnnoB5mvOIkZyoOaCcznd2+EfKdvbzr3htoMxB7pHfOlXTaUbYY8TyZFCPVluT31rMfbuuqPZVAbigvc0DjQfCOwju1rJsI3odj+mj3EFlexbACyPSMaak8j3CK5MmaONWzq0mlyZnKK7fQKYiAxCtIHwuR8R4UQx3RF8oe02YkAlDoZIkwdj5GKxVu+pVg0EzptrIBHsnfwrpHuf3newQZNtWK2yeepkD9UbDz8KrwazfPakdWb2X4MN0nf7f7MViMJct+mjpO2ZWWY7p3rovRjHm9h0YmWXsN5rz9Yg+urvE+F276ZLg8iPSB7waodF+FNh1uo+ozypGxGUaxy8vCu1zTRxY4OEuOgXpVJlpZahZ0WR1PglOYHWAaFcb4xawyZnksfRRYztHdJgDvJ0HsrGXPdKvoSUXDqk7NnuN7Qyz6hXPn1MMfD6nXptPPI9yXHmdN6Q22ayQoZjI0Ek70BRboIPVXdP1TVjoV00s49IGW3fE5rRYFoEdteZUyPI6Vp65JwWRI0YTcLQBbi1+T/wBI3rzT/spDi9/5I3tb7lHqVS2S/N/At0fymQbh11rr3Gtxm5AMY1J3IHfXtzhJbe1Pms/wrXUqqlp9ztssWelSRj/wJ/4I+Z/Ko7vAidrI+Z/KtpSpfZV5j+0PyMR/Z9v0Q+Z/KmvwIgSbageKwPqrc1VvYlUvWS7BVIcSxCjNCxqecZvppS06SuxeO/Iw+HxNvDXLsR1zKgVbeY3Oz1vayp2iB1o12E8qg4fjmsvmuWr1q20Zj8EgGRnKMYiJ7WnjXR8Xj7eVzbu2RdKEKS6bwcsmdgTQ/hWIdbk3sXaderAK50/OGJ57LlOsCetM+iKz8vs/Hkbcm7fk6rhLj9CyOqlFUkjLcEvlSptKbiKzKmTVWVWZRlidIE0b/C+I+Rn2t/x0Y4jjbPUlEuW5MBVVlJzFhAAB3mrJrRwwaVJlMpp9UBqVKlWsYAqVKlQAqVKlSAVKlSoAC9K8D1lrMolrevjl+F/A+qp7y9RhGy7paJH7UEz7aJ1BjsN1lt7ZMZ1Kz3SImmiG3ltHIUQkgAEk6ADUnyFanDdH2sWutuEh2IGQagD9Y99avhXA7OH9Be1zdtX9vL1RXvGx+TiNJH8aWpyfDZb7Pxbc8G/M510qvFLIjIMwZRv1h0E6AQFEjU6kt51jMNlmWmB3An6q0PTGc9vuySPnGfqoZh7KjIdCezcHdryI51i5JW6fQ9NHGouTj1bHBbZGbSO/b211zoReD4GwRsAVGhGiOyjQ+Vcqe7282VQc+eFRRbmSYyxly/q113oxby4TDg6Hq100G4nYedX6Kt7OL2nfhxVdwpSpTSmtO0YtMVRYq8ERnYwqjMT3Aak+ypFcHYg0A6f3SuAvxzyKfJ7iKfoJqGSVQbJ4o7pqPmznLve4hfd4LZjlRdoGpAn4IUak7ye8wC+P6DW7dgtdcFzppC21LSAVG7EEjc69woP0Twl67iAlq71JQG7OvbE21IIG47IkExqK2vF+iQxF7rhiLlt8uUgQygwJyyezOmhkeFeayZW525ep6zFjUY0o3XByzCZrF5Ttdtty303jvBE+o11LDYe/cRXS8hVgGU66g6jlWV43bQC4Bq75S3+XIA0xAgLt3nzrSe5yly7YuIMsWniWYjRwGjY/CLV0Yss3xEhmwxhyy17wxP6Vfp+yl7wxP6Vfp+ytD+C7vfa+efu0vwXd77Xzz92r7z+pz/C9DN5b3xh7T9lKL3xh7T9laf8ABLfGt/O/lXv4Jb41v51K8/qHwvQy0XvjD2n7KUXvjD2n7K1P4Jb41v51Mu8FY/CTTXQzRef1D4XoZmL3xh7T9lXODYU3b6270OhVmiTErlAnT9b6Kix9zJauOnaKGIOgJ0n66GdGulMYpTdTIoRhmGZgC2UiYGgOU60llyXTbCUI7bo1uP4PYS5aAw9rI2bOYYsIyxAHLViTyjbeBeLw6qzBMHbuAG4oIDjtKbapmESFLOQW7lJAIEkljOk1lgMt5VIObZoMAwD2TpMH1VAvSUaTiUOokZTECJ+BOva+jap7pFHBZ4hwS2mHa5btpbuBMwIBBBMaeXKgXvDE/pV9h+yifH+lNpsPdW2c7lYVVVySTty27zWO/tFiPkr+x/sqMsmRdGy2Cj3OoXbgUSaF3cSxO5A7hTb10sZP8qjrSlKzIxYFFW+o/rm+M3tNepiGGzH16/XUJr2lZdti+xbTiRHpAHy0qdeIpzker7KF14VqW5lMtPB9g4l9TswPrqWs9lp6XmXYkfVT3lT03kw9SoZZ4ofhD1jSrtjFq+gOvcdDUlJMolilHqTVQ42PyXrFX6o8a/NHzFQzfhy+RbpPx4fNHDOmnEM94Jqotrk8zJYny7QHqNQ3OKtdKTAKKFUgDXUkgwBp3DlrrrVLjt/PibzDbPHzezP7s+uqdlo8jqKz3FSNtZHGbfqFMRxgg5cvonWY+ydfGtv0G6aLcxCWcV2bdxsqOpAyuYyh9IIJ0kAQSOWowQt9YvaEkaTqTVAAq0HQ04Lb06kcsvEfvco+lDgF6m48tmV8o1ERKju8adxfh628mUt2gZkg93h40A6OcZa7grTs05k7Y5F17LEjzU0TOOLxmMxtm19ldiu1yZspJJqinwr88vr+o0U47ghew9y0TGdYnuO4PqMH1UCOJNqbsSVkgd5OgHrmqeL6Uucqm2dTEHVfasydDA8ue1ObUwxwafJbj008+VOPRdzJ4Vrlq5adFyvbIBB0kBQjCeYMHXUbEcq1a8cRUbI+dyCVtAIhXQlmfsqFgAkkkg8p0qgMLexF427YDXBvr2LfeXaIJ5T6hMRV3iXA7OCZQt1jcZQbpy5rjFcxUIJhVlp8MqsTJk4Lpxvsel37Wo9zM4rBEhi057naI2ypC7jv0/rc6/oBZC4HEMPhtm9Q7I9uWfIigfDLS4q81gHqwFzuZzXX20zaa6gmNgREkyCxs3cLIEZWGUx6BA2B8uR5eUg36XJsmpTKdSt0XFGlTDr8WfbVpcHbIkKPp+2h3D8et0aaMN1O48fEHv8AqMgXrbxXorUlcWeU3zhLbKyT3jb+KPaftqtdwSjlp5miCtO1ekTUU6JNtrqC/ey930mrfDbKhiQPgnvpt23HlUuA9I/smpy6CxSl4iTZicUNL/8AifdoRwNcj4iOSKR7WijeKvdi+v8A4n8VqDgPDzda+QQMtpZn9p6yI/j/AFZ6GS+CVrd64QD1jfR9letducrjfR9lPw+CuQBl8jIirH4Ou/EP0fbWps9DClnlbpg/33c+O30fZS993P0jfR9lW7vCru4Q/R9tQfg+58Q/RUlBPsVPUTX+Rq7ayQPEUf4pwm1aS68GBC29T6RGp8d/3TWZs4oZl00ka+utdx/E27tu6mdZtlXBkagjWO8jtaDwrmm2mjviuGeX8GowUZR1gtq5MDNqZ39Rqz+DrJABtAKbeY3NoOn086pXOkmHZnSIQ28ueDJ/ViJjU1Jb43a6xAbg6vqYYH0c0jQjviaq94s4GYLhlgpYDK2e6p1BMAgSTv8AwqbgOAQI4cBibjIpIEwoI9WzU3h1+2beFdrtterUllLDNqsd/Kq9vpJZTqwBm7bMxIIKZmJkaamGO1N7naX96gqPeGcPtiyHe011i5UxJIAJEgDy+mqnvC21q/cQP2HAUHeDlkEes1a4fjbGd3XEtbm6WKtojKTOgIkdxPh5U61xaLeKu2yJ6wZJG47AJj207lYuB97hVpPfACzls5gW1IMXNQeWwp+JwajBwoAuKivIAzbydd+Rr3iePtLcvhnAz2Qo5yfymmnmPbUdzpFh2LpspTLngydNoiYEml7zCohW3gl7OhgrJ89P51melFwLh3Y7L2j5CTWls8QSQhZfzYIMjfUET7K5V7oXHDb4dcRtWuRbUnftTm8+zmoVuMkyKio5IyXZnIOGYG5ibot2xmuXCxA2mFZj9Cmqa7RzB+j+vrrpnuKcKDXcRiD/AHSdWn7TyWPqCgf5jWR6c20XHXerygEyQpBGc+mDoMpzAkjxnnS28WS3+/tBuHvsPRMSNfV/91FeuZnEnUb0y1cAB0JPLaNPXU/R/hb4rE2rFsgPdfKCTAEiSSfAAmlZYdo6EXbdvhdq0UJdpuZiF0Dtnid+dWSBJj0Z7M7xyB8qf1SoAgUQoyiCfg6d3hTKm+ODPlJyfJS4v6AHfct+wXFY/QDVTD4Nzbe8mpt9rJpLQDME6AjceIFXOLoTbkAkqQ0DUkDQwOZgkx4Vc4XfRMIWzCCDqDJJOgAjc8gKzdWrl9DW9ntLG/mZjof0hFi5dUFesuPtkbtBV05cgDue/apeP8RN25faGVnChiQwWFGUBM3KQCY7l76D9G+FXH4hZtgdpCHfNHoIYefMaf5hXU+O9ErOJiRChGARQFDM0QWI1IBA085kaVVKNqjtU0pbjlz4xEWbYYMzdYp7SsCQOfKAAOyYMD41azgPFLr2C2JUNZBym7oCIJWbi6CMwIzLtpI51m8LhMyXLrbiFA7tAx+sVseCopw9uwHkQjPlMSoVjJI77hU6b68pohGNcjm32BF5wrh7RdR8FmWB4xJ7SnmNJ8CARp+H4vrEmIYaMN4bz5jUEHuIrM8WEXCs5o5yxPl2mNHejWHPUl/juY/ZSEB8jkLDwYV2+zsklNx7GZ7UxReNT7hW28VbVp2qjT7bxWvKNmJGVFwiabhbcMe7Ka9Rp2qWzz8jVd0dGNJzTMHikGS+Z16zb1rVjobviv8ACX/c9VMUhy3zGnWfdq30N3xX+Ev+56zI/wDo+pvS/BJ7Ww8qt2L3I1VtjQeVe1v1aPIzdTfzCFRvZB1pli9yNT1HlEuGcGtY+6vo3bg/zH+NEsN0qxSf3mYfrCfpoO6Eb1GzRWbbRt0dCTp5ZOQGzcQ5RnIYOubnAgGPbR7h/E7V4TadW8B6Q8xuK42Wr21dZSCpKkbEGD7aanQbTt1KuecG6b3Ehb46xfjDRx/A/wBa1ueHcRt31zWnDDn3jzHKrFJMi1Rar0GvKVSEPjuplKlQA5WI2rnfuncQL3bVmdEXOfNjp7Av71anjHSJLFwIVLGJMECJ2356T7K53xdbmJxTuqN+UYBdJgaATExAAmqMmSP3bLo4p8Srg3fQS8mFwBvPKyWusRuRoFA8wogd5rmPEsWb965dIguxcjcAE7T6613TfHC3YtYVNoBb9ldEHtBPqFYu2skL37+rU+wSahJ2khuFTZcYhtSTIG0yOQ5nTer/AEGxgs4+y55MQpn0WdWRW8YLChyCcx5AR6yR9lQBznlZzaERvI2jx0qLG+Tu6Zn9EGJ9I/WO+kZUa6xvVjo83X4Z7zZgxW0wEsMucdoRPnV3FcMyQW+EWgdwBgSfEGr6TpI4JQcTPHMxLAxyHqplu2EfOba5ubhQG+dE1ZtCB6z9dEuG+hdEntBU35OwVpHOFJPqqHCx7mdDxpypHnQHhwW5i7za3HuBfJIDgD54nyFazFXSqMygEgTBIUeMk7QNfVQboec1u+/x77n2BF/9po9WS3fJq1XBzPEYFwt1liHuFgOSltQAeYERMVY9/WrIX3uoGZe0PE6gtzzAlgR4+FGOl3DkFxLuUEtKkntSwgrE7dgXCY+IKxWItm3cZVWVOoAgET3SYid/HXmYg0XppofcdmYKMxdz8HVgPhOB+qDOuk5Rzrd4XjNm2iomHvBUUKoypoqiAPT7qx/BAVXrNM9wCduyBsnqMz3mfAAkcS3f9Fd2CGSC93uZ2o1WB8Sd12Dp4/a+TX/mp9+l+HrPya/81Pv0Gw2J1AO3frNXOtXv+urZ5ssHTI4IYM0d0UXl6Q2hthsR81Pv0n6TWwD/ANPiBIj0U+/VHrV7/rprsh3P11D7TkL/ALNjXRAe/dY27sggM8gEaxK1a6G74r/CX/c9e8VCdU0b6d/eK86G74r/AAl/3PUMTvMmWZFWJoI4cBkA7hULpBr3CI0SoJAie7Xvqzow/rSvQJ0eTyK5P5sp1OmIIHfUToQdabUqTKbaML0g4QeHXw7WRcw7zlS8D2SynsMdCCJ0beBzIJOLv2Bureo6H27H6PKjGJ4y91GW/i8W6xIVi15SRqJD3gAJA118qH/k+8/N/nWSehB2Q91LIe6iMW+8/N/nSy2/jfQaVBYOynuqbB4m5aYPbZlYcx/WtW+rT430NS6pPjj977KKCzZ9G+mKXCtvEkW2/SR2D5j4J+jyraXbCQClxW8CyD1gkj2eNcY6hfjr9P2V57zHJl9o/jU90hUjswwjfq/PT7a995t+r89Ptrja4dhs3sYfwNEeG4LG3Cws++WyqznJ1pgKCeXMxAHMmnvYqN9xDonbvXOscDNpOW6oBjvE+qpsNwS3YBZEQHvzB215TJMVzheN4xNOuu6aEMSdf81St0pxRVlZ8wYEGVEwRGhAkVXJJp8clsMkotW+EZ/jWM629cucp7Plsv0AGoeGQC5PJDG27ac/CfbVlrFs6Qy89G+0GrGGw1pVYAvJ2PIeYUjNUdobu7BS3jBAMAmeXKY+ukbhV1YcoNXjw0kyHtnzlPrH8agxPDbog5GIjdRmH7s0OLBSOrdAcX2LiltiI12BzSB65PrrVDED4300A9yG3mwGIC6sbigjbVdTpyEEb85re8Zttc6vLrAM8u7v8qvwyaios59RDdJyRi7e3rP11ZwTkFzyRMx/aMqvqjrPoqZOD3o9Dmea9/nVHjBaxg8WzCG1HqVBG36xcVzaiW3DXnx+514Y3lC/QDFA2ntx2lyue78oJPsI+kVqqwfRy6VzOuhzhf8AKyWo/eC+qa3Fi6GUMOdZqdnfJUUOklnNh2/VIae4A9v9wuPXWB4lbnI3OYPrrpmLs57bp8ZSvzgR/GufGHWe+G9va/jUZDgCLGM6tnQjSc48nEn9/P7alucU7lPmfsq7wTgiYq+4ZmWLYIyxrldp3/aFE26LYQEg4oyDB1QwRuDA38K2NNKLxJsxNVpn40mkZvD8QM9oyPq9laDh7rcWRrBg70/+zGE+VN+79lUcKeqd7SMxQM0MQdRsDMRrFLUKLjwT0eOWPJb6UFfe47qZdw/cPpqD3wfjfQfsrxsUR8I+w/ZXDTNbciHidgi2xPh9Yp3Q3fFf4S/7nqHiGILW2HaO2mU948Kf0UuhDic8rmtqBmDCTL6CRruKsw/iohka8NhfBoThrwAJMJoBJ3PKqyMRTVdCiyRIHMH7Kj64ePsP2VvQlHzPLZoyb4T4v+WwgIYf1pVZ7ZBqOziBOhEjUjnHiN4q8l0EVK66dClq+H1Pn1tq9pMNDUt3DOoVmR1VxKllZVYaaqSIYajbvFZJ6AimvZrykBQB7mqRFNMuuEHefoqsbjtzPq0FAi/1ZrwqapC03xo/zGpFa4P1h6m+rWiwLdtzVzB457TFrbsjQVlGKmGBB1GvOq/D8TacMHzB47BEZQeYZSNVI5gyO4jYxwDiy4ZmL4e3fBAEPllSJ1UsjATOunIa1LsIGnFsSSWLE6kmST5k6mr3D+LX7txLVu1hnd+woOHwwJLAr6TKOXeaKcZ6V279lrYwVq2TBDhkLKQQZGW0m4BG+zGsvg3cOHt6OhFxT3NbOYH1RPqo5A2tr3O+J3NRYw8H9a2o/d09lCukPQjG4RDdvWFCDUtbcOAO8iZjvIEDnFdBt+69gsi9ZYxTvucothQTqQPyokTzrx/dewOww2JyndSlkyIIIJN7YgnlVe6RKkcetFiQoEk7RrM7RG9RLiTuGjyMUUtcW6nEJew+ZUs3C1hXysy2usZ1ttuNJbn8I60KxVws7MdySdgNz3D11MRc4VxzEYc/kLz2x3KRl9Y2O53rrHQDpldxaOl3IbtuNQIzKdiQDEgggx4Vxb+v69orUe5ticmORdhcVrZ9hYfSg9tOLdgdtGOb9X6ftrHdO70YBifhtP8A3Lpb6n+itP1WtZTp3YZ8DZVFZ2PVABQWJ7KbAanaufWPiK9Tq03VsodFL8cPaT2muMsyc2gXc+A/hQLGdKcXbuuLWIuooMROYSNzDzRzoVwS4Ffr1ZArAhGEE6TO+g29lB+J9GsTevXGw9lriggMVKCGjbtMOUH11nQT3tGlOvBTNJ0L6U4jEl7d3EOHEMuVbKyux/u5kGNu+rFkZUA7lUa+CKP4VluCdHMZZvo1yzctDtAOcsZsrECQTvEVqrElRm3jWdNfLlRNNSplcacE0U8Bi3t3GKTLWLyaGCNbLZvMAN/Wh7JiL9vD2gTCW1yoAqkgSQigKo7yBXE7mJW22ZiFWLqknQa2bp381FdwxGHS4uVwGWVaOUqwZT7QDXZgfw0cWo++RrxC0f7xJnLBYA5onLB1DRrG9RJxiyUzi4Cnb7QllIt+mQRuBFV36M4Ukk2V7TMx3glzL6TsW7RG061O3BbJQIQxAYtrcuZiWnNmbNLAyZBJB7qtKB1zjFgR+VtmXFsAMpOclRlgHcZhPcDJr23xewxgXrRPZ0DqT2wSvPWQDHfBqonRuwAJDsfjG5cBOoYDQjQFQQNgRI509OjuHGWLfonMss5AOZmmCd8zEnvgdwgAJWbodVZTKsAwPgRIp9MtWwqhRsAAPIbU+gCnjmOayJ0a4QfEdXdMe0A+qsnZ6V9WzteGHu4ZbhR7+GdibBkgDEWm7SDaXBIG8Aa1peNYlLRs3LjKltbhzOxCooNu6AWY6ASQNeZA51k1ODa6Lt7iWDd5upch7Ci5hroOWy8OJyHKQxnYwBm0ALXT8hUDLHZayV5x1l0W2jzVj7B3CgFTcW6sYG1Zt4lMT1fvWz1qEEMyXg0dlmGYIhYiSQBJ3FRERWlovuP5mR7RXvp+hw5tjXQPdBM8O4OYIHUnkoH5uxtGpHnXP22q/icfeu27Vt3LW7QItqQoygxMECT6I3J2rjNSyiRT7Fv214+9SkwjeWX270xA9zmMnbl9tNu3csSCO6QRp4eFRYm7yFSKxK9uSubVt4J39cVEYrd0mfo2+yvEvmRpV3GWERreTZpkzM7fbUeKtrnC2xy11JE0ANMNvow+FzB8Y3FWFuErB3G/8D5UOVGDQBLdw1+qr1hp18Po/kfrNNMGe0X6L8VOFvpdCqwkqysoZSrqVYa6jRuUUMW1SuHkOVMRseA4vgy2QmMw1431zBnR7mRu0ShhbgA7OhEDaia8T6PfI8Rv8a7tP+L3RXOru9e2lmlXIE/EBbNy41mRbLsUVpkIWJUTrsI39pqk+/8AXd/Oro5+R+o1SIpsEX+AcFvYy+tiwoNxpOpyqFXUsx5AQO/cV0jgnuRY2xftXetwxyOGgNcEgbier5ifbQP3E9OKKf8AwLv/APOi3TXpxiFIt27jC46qzFSRlDAEBY2J8NQIjUiqMmXY0i2ENx0gcGxPxbP/AHX/AOKqX9kLmZXFmwpVswy3rqrOupUW8p35iuU4v8LpYN58RiEUa5TeudZH7IbTSTrrptRzoH0xxLq6vdZmtAFSxJLLBjMSe0QRvzkT41y1Kq+vPoXeBJG+PR3FS5y2O0dPyr6dkD9F4GndHuj+Kw4uBlsNnfNpdcR2QI/Nd4NXuM9Ibtm8tsWvyZtq5ukMyqxF6EIB3Y21CkwATqZKqy4X0r628lo4e8uYlesIXJIGI1iSQD73ff4yfGqUYKM966kXmm4bH0GcU4VibqBQlkEOrA9a59FgSPzXMSPXWZ4l7n2IfW2VRi2Y/wDVYkjUyYGWAN9BR/B9MGyzeslWNxbaooOcq0/lZPZymDAGvZM69kO/tkSUJsOim2LhD+nDqpSAsxqwBJEAhhyNE4Kctz6ihllFbUY9fcxxUyWsMe9r1599NMyGKM8L6F4y1bCe+LihdFFvF3ggXkADbMAbQNIiiqdNS5Qph7uSFLhl7YW4iMp3gEZ4KTm02Gk+WenAyrOHvM2RGbKoUDNZuXW0YyCotkRrJZYJmas3cV/og231K39lcX8pxH+su/8AFVBuiHE8xIxtzLJge+bsgcterrYcQ4rcS4yqgMKSJBk9kmQRpAIio/w4wEtaYntSijtLlzGCSYJhZ00OYQTvSbsSMp/ZDify27/qrv8Ax0v7IcT+W3f9Vd/461n4bbPBtlUAJJIJOZc4KCOZySDtA7yK8u8eOQstppnKC0Zc2We+SO7vqND3GSudEOKRpjrgP/qbv/HXuE6IcTGbrMbdaQMsYm6IOsk/k9eVa2/x/wBIJbbNLBSRoSoB231nnEEUm4/EzbfnoBr2UVj4HUkaU1wwsyg6I8S+W3f9Vd/469/sjxL5bd/1V3/jrf4S/nXNlKmWBB3lWKn1aVNU/Efkv0RU8a83+rOYX+A3bFy2+LuXLrElbTNee6gaCSAGAysQG1A1C77CrRQHlRv3QbZa3hgoJPvlYA3/ADd6gyYe7Gtt/ZXfppXAzdXjanxb4+ZwdlEGvXeKi6xO8e3+dLOnePaPtrlNEfbTTWmYzRVHiT7Ip3Xr3j2r9tR4u4Co1G5G45x9lJ9BoGriCJXlMxuJ74Ok1fS86pke2ChE6aHXWZ76pOq5iS2+sDxHMnQa+dXbd13WM3ZUQY7h31EkUXcjLvAkrPqqfDl19FdT8IjT1TofpopexWFOHVfe7m8FjrDdOWc7E9gKJOTKJJI8OdUrCsWIByt3agHwoEDFuERFXME31ke3/wC6YMgYC4rAA9oLCvHOJBWaltgLqJga6794n6qEBIH37tPpFeFqYm3mB9Ve0wH4i7Any/hTBjTyApyorAqzFRBggZu0NVBEjQkAE8pmDEVB73/WX2GmIspjdNYHL26VGbw7/oqNcN3uPUpP8RRLGYDDBLRt3b7OUlwbSIobM4MHrGOwURG2s6wEBrfcSeeKDf8AMXf/AGUI6jruJKru1oNcC519IFVi3HjKoAfEUY9xKyBxQRJmxd3j9Tuof03wypeR0aGdFLDmroAs+BlSCORQzrXNmfNeZ0YOptuNcHDE4g37vZUSjAdWSNCQrDsTzjurDcHvImMtiyIQobZ5ZpVzJ/d8ytWcV0juXcIAwCFyQOrGjhdGdi0gCSRA5yaE8M4PiLoW7bR+rDwboHZDDkOZ07t65sOOXRndnyR28fM+m7l+4voIWGRMu0TJDzqDosGOcVE2KxPKyBAOmYEE9kjXfYkeYblBrzG4C67Ao5RerykZmGsOJgabsus/Br08PugXCl05iVySzFQAqqZBka9o7HUg712mYOscQuMLkWxKsF3nmQ3PUgQeW9ePisRt1QmM0yInMvZO52LEwOVPxdnEFibdxAOQIBgQvhvObv0jbevbVnEdvNcXX0CAJGsSZETAB82YbAUAQHHX1XM1oAaTJGk7nQ7LG0yZ3qUY28VtFbXporNJgKWiRvJju8R41BcweKzSt1RAIE67lDqMu/ZbWTvAA3orhkKrDGTmYzM6FiQPUCB6qAB/v3ER+Y11+EI0E669/ZnnE6U1r+JJfsZYtvl9EhrkJk59+cR4a8qL0qLGCWv4mY6sb+kCCAJ8fADlrm8KisY/E5R+RDFYVjmAlgFJPdGpXT4QPLWjdKixAo4zEfoAdT8ICYiNZ056+GwmkL+Iyg5JYltDAAGYZdJn0ZO/LWitKixg7E4m8D2ba5YBJZog6TPgJJ/ymrWBvF7auylSwnKdwDsD4xE+M1PSpAZ3pkG/6TKQD75EEiR+av8AKRUWS/8AHtfMb79Re6JiTbtYZ13GJX/9d4Vm/wC0134w9g+7UlkjHh2XY8Mpq1X1OC8P4b1t21aDqDcuLbBOoBdgoJ8NaMp0IvHKc1vI1s3CyvbcABQTAVu2AWtgssgG4vjQBMwIIzggyCAwII1BBA0I76lXF3QuUPfC/FBuBdBA022JHroKuA9d9z/Fi46KgfIxWQ1sZlBIDgF5CmD5EEbgioU6E4s6C2CWiBntSWOYhR2vSAViRuANaF3eI32IJe7IXIMoZOzLNrlAzEszMSZJLEkkmm+/b0R1l+MoX0rsZVMqv7IOoGw5UAM4zws2HFtmVmNtLkqQV/KKGgMCQd9xoaqYVoaCcoJAbuiRqfLep8U73GLObjsd2fOzHzJ1qfh4UMOvsl7fMZjbeIOivBjUg6g7eNBEu43DKOrVWDS0aEc4qzjLKhQ4dA6DTUaxy1qmbWFBBUYrSCZa0O1oSBptOk1Ua0kyAx/bbN9QAqfIXHyGtbViGE5TqQZOs7TzHj3Hvr1gWIQbsdSdgO8/X6qcqs3oifE6L/XlVuxhAvOSdzTElZXeywMASBoDI1A5703qrnxR7V+2iHV0urooltQIN0151xos1gHeDSGCHxR7KBbQULx2Gp8BrRPDcOzCXuBfAEE+szFTpgjyWPVFPGBb+ooolGKXVG49xzC204imU5mNq5JJkx2dNNIrsuM6NYO65e7hMNcc7s9m27HzYrJr586JcQuYDEpiVVbhUFWQkrmVomGjQ6AjQ7RzmukfjjT5DiPn2fvVXJEn14RubnRbBMFVsHhSqiFBs2iFBMkAZdBOulXcHw61aQW7Vq3bQGQqIqIDMyFAgGST665z+ONPkOJ+dZ+9S/HGnyHEfPs/eqNEXbOgcRsXWJyNAyMN47RBA/hVVcFfgy5BywO0+5Z9fS5KV3k6b86xP440+Q4j59n71L8cafIcR8+z96q3hTduySk0qo6BhsPcV21JGWASzHUAbAk6bmTr4nlBbw2IAEvPo7neHYnXl2Y89qw3440+Q4j59n71L8cafIcR8+z96jwV6hufkbe4mIEOfg6wJMwtzQqN5Zl9Ud1TRif/AA4jnyMTHkCI8m8KwX440+Q4j59n71L8cafIcR8+z96l4Pqw3PyN7/1P6mx3j9aJjn6G2npeFV2wl+DqZOaDnIADZ+QIE6rB1jwisV+ONPkOI+fZ+9S/HGnyHEfPs/eoeG+rY9z8jekYidMoE+BMSP4SfOr+HzZVzxmgZo2mNY9dcz/HGnyHEfPs/epfjjT5DiPn2fvVOMKfci232OoUq5f+ONPkOI+fZ+9S/HGnyHEfPs/eqdMVM6hSrl/440+Q4j59n71L8cafIcR8+z96imFMK+7DeyYOy2mmITf9i7XKfwwfjL/Xro1066cNxG3bsrYNm2ri4xdlZ2IDAABdAO0TMk6Dasd708akoJ9S7HNxVFSlSpVIqFSpUqAFTX2NKlTQAxt6Vr0hSpUivuFKVKlTLBVNZpUqALtqpa8pUFgqVKlQNnle0qVAhV7SpUAe15SpUAI15SpUAKlSpUAKlSpUAKlSpUAKlSpUAKlSpUAKlSpUAf/Z">
            <a:extLst>
              <a:ext uri="{FF2B5EF4-FFF2-40B4-BE49-F238E27FC236}">
                <a16:creationId xmlns:a16="http://schemas.microsoft.com/office/drawing/2014/main" id="{F67CD301-0A1D-BB40-A3EE-A0C5ABD32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97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72" name="AutoShape 38" descr="Image result for whatsapp">
            <a:extLst>
              <a:ext uri="{FF2B5EF4-FFF2-40B4-BE49-F238E27FC236}">
                <a16:creationId xmlns:a16="http://schemas.microsoft.com/office/drawing/2014/main" id="{2635BE4A-09E1-2242-BAD9-92CB3105E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49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14373" name="Picture 39">
            <a:extLst>
              <a:ext uri="{FF2B5EF4-FFF2-40B4-BE49-F238E27FC236}">
                <a16:creationId xmlns:a16="http://schemas.microsoft.com/office/drawing/2014/main" id="{FA192243-DC24-9D46-86D1-A825F6ADA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7" y="4672014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74" name="Picture 40">
            <a:extLst>
              <a:ext uri="{FF2B5EF4-FFF2-40B4-BE49-F238E27FC236}">
                <a16:creationId xmlns:a16="http://schemas.microsoft.com/office/drawing/2014/main" id="{8C08365B-BF9D-4748-9F3C-1576F6F48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028" y="2147889"/>
            <a:ext cx="1004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3D6A9D9-6B26-0C44-8717-EE919548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Evolution of Internet applications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2CDA-48CE-6642-8962-64A0D0AE8C73}"/>
              </a:ext>
            </a:extLst>
          </p:cNvPr>
          <p:cNvSpPr txBox="1"/>
          <p:nvPr/>
        </p:nvSpPr>
        <p:spPr>
          <a:xfrm>
            <a:off x="1217429" y="6148388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Text-heavy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576CFD-5CA9-B248-933A-09BE7298DD30}"/>
              </a:ext>
            </a:extLst>
          </p:cNvPr>
          <p:cNvSpPr txBox="1"/>
          <p:nvPr/>
        </p:nvSpPr>
        <p:spPr>
          <a:xfrm>
            <a:off x="4573111" y="6138862"/>
            <a:ext cx="207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Multimodal media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2FDC3B-1663-9B42-87D3-1366E1534398}"/>
              </a:ext>
            </a:extLst>
          </p:cNvPr>
          <p:cNvSpPr txBox="1"/>
          <p:nvPr/>
        </p:nvSpPr>
        <p:spPr>
          <a:xfrm>
            <a:off x="8304027" y="6148388"/>
            <a:ext cx="331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Augment physical world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D15E6CF-57A7-1440-AA89-DB2FF98A38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92387" y="2615671"/>
            <a:ext cx="1107465" cy="11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3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47AD-3992-FF46-97BD-F1F7EC293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relied on the Internet to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EB8CF-9130-8445-83D0-E25CB87B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521354"/>
            <a:ext cx="6692900" cy="502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5B4392-17A4-5C4B-84ED-76368EAB0D51}"/>
              </a:ext>
            </a:extLst>
          </p:cNvPr>
          <p:cNvSpPr txBox="1"/>
          <p:nvPr/>
        </p:nvSpPr>
        <p:spPr>
          <a:xfrm>
            <a:off x="7410450" y="2200586"/>
            <a:ext cx="452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34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F69CF-A6EA-4E49-A9FD-58DC705A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 relied on the Internet to “play”!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3FB36-05C0-164F-BE32-3336D29E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4483"/>
            <a:ext cx="10668000" cy="3797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A0E64A-82DB-F048-AB19-CD1A8AF9767E}"/>
              </a:ext>
            </a:extLst>
          </p:cNvPr>
          <p:cNvSpPr txBox="1"/>
          <p:nvPr/>
        </p:nvSpPr>
        <p:spPr>
          <a:xfrm>
            <a:off x="2946400" y="6115578"/>
            <a:ext cx="702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shows number of daily sessions in the US over a period in 2020. Source: </a:t>
            </a:r>
            <a:r>
              <a:rPr lang="en-US" dirty="0" err="1">
                <a:latin typeface="Helvetica" pitchFamily="2" charset="0"/>
              </a:rPr>
              <a:t>nytimes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070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8E2F0-411D-FA4E-90A9-4BFE755E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/>
          <a:lstStyle/>
          <a:p>
            <a:r>
              <a:rPr lang="en-US" dirty="0"/>
              <a:t>Threats on the Internet are growing, too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9C7E44-22B9-A840-8790-A92D5EE85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16" y="2044700"/>
            <a:ext cx="8877300" cy="4660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FC3D4-40AC-7341-A8F4-93DC31E82197}"/>
              </a:ext>
            </a:extLst>
          </p:cNvPr>
          <p:cNvSpPr txBox="1"/>
          <p:nvPr/>
        </p:nvSpPr>
        <p:spPr>
          <a:xfrm>
            <a:off x="9956800" y="3014133"/>
            <a:ext cx="13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Source: </a:t>
            </a:r>
            <a:r>
              <a:rPr lang="en-US" dirty="0" err="1">
                <a:latin typeface="Helvetica" pitchFamily="2" charset="0"/>
              </a:rPr>
              <a:t>CloudFlare</a:t>
            </a:r>
            <a:r>
              <a:rPr lang="en-US" dirty="0">
                <a:latin typeface="Helvetica" pitchFamily="2" charset="0"/>
              </a:rPr>
              <a:t> blog</a:t>
            </a:r>
          </a:p>
        </p:txBody>
      </p:sp>
    </p:spTree>
    <p:extLst>
      <p:ext uri="{BB962C8B-B14F-4D97-AF65-F5344CB8AC3E}">
        <p14:creationId xmlns:p14="http://schemas.microsoft.com/office/powerpoint/2010/main" val="125789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A26-66F4-3E4C-9432-8252151A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Technology: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E28F4-2328-194D-98AC-8DA22976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study of how the Internet (and other large networks) are designed.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We will study the principles that make the Internet as successful an artifact as it is.</a:t>
            </a:r>
          </a:p>
          <a:p>
            <a:endParaRPr lang="en-US" dirty="0"/>
          </a:p>
          <a:p>
            <a:r>
              <a:rPr lang="en-US" dirty="0"/>
              <a:t>The Internet is an example of a </a:t>
            </a:r>
            <a:r>
              <a:rPr lang="en-US" dirty="0">
                <a:solidFill>
                  <a:srgbClr val="C00000"/>
                </a:solidFill>
              </a:rPr>
              <a:t>computer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95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1579</Words>
  <Application>Microsoft Macintosh PowerPoint</Application>
  <PresentationFormat>Widescreen</PresentationFormat>
  <Paragraphs>252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MS PGothic</vt:lpstr>
      <vt:lpstr>MS PGothic</vt:lpstr>
      <vt:lpstr>Arial</vt:lpstr>
      <vt:lpstr>Arial Narrow</vt:lpstr>
      <vt:lpstr>Calibri</vt:lpstr>
      <vt:lpstr>Helvetica</vt:lpstr>
      <vt:lpstr>Lucida Sans Unicode</vt:lpstr>
      <vt:lpstr>Times New Roman</vt:lpstr>
      <vt:lpstr>Office Theme</vt:lpstr>
      <vt:lpstr>CS 352 Internet Technology</vt:lpstr>
      <vt:lpstr>The Internet is an exciting place</vt:lpstr>
      <vt:lpstr>The Internet has transformed everything</vt:lpstr>
      <vt:lpstr>Internet growth</vt:lpstr>
      <vt:lpstr>Evolution of Internet applications</vt:lpstr>
      <vt:lpstr>We relied on the Internet to work</vt:lpstr>
      <vt:lpstr>We relied on the Internet to “play”!</vt:lpstr>
      <vt:lpstr>Threats on the Internet are growing, too</vt:lpstr>
      <vt:lpstr>Internet Technology: This course</vt:lpstr>
      <vt:lpstr>What is a network?</vt:lpstr>
      <vt:lpstr>A single link multiple access network</vt:lpstr>
      <vt:lpstr>A single link multiple access network</vt:lpstr>
      <vt:lpstr>A multi-link network</vt:lpstr>
      <vt:lpstr>In general, networks give no guarantees</vt:lpstr>
      <vt:lpstr>Guarantees for applications</vt:lpstr>
      <vt:lpstr>Sending data into a multi-link network</vt:lpstr>
      <vt:lpstr>Sending data into a multi-link network</vt:lpstr>
      <vt:lpstr>Components of a network: Review </vt:lpstr>
      <vt:lpstr>CS 352 Course Logistics</vt:lpstr>
      <vt:lpstr>About us: Management</vt:lpstr>
      <vt:lpstr>Class philosophy</vt:lpstr>
      <vt:lpstr>Goals</vt:lpstr>
      <vt:lpstr>Course Assessments</vt:lpstr>
      <vt:lpstr>Programming projects (30%)</vt:lpstr>
      <vt:lpstr>Programming projects (30%)</vt:lpstr>
      <vt:lpstr>Weekly quizzes (30%)</vt:lpstr>
      <vt:lpstr>Mid-Terms (2 * 10%) and Final (20%)</vt:lpstr>
      <vt:lpstr>24/7 Grading Policy</vt:lpstr>
      <vt:lpstr>Academic integrity </vt:lpstr>
      <vt:lpstr>Help, Accommodations, etc.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Microsoft Office User</cp:lastModifiedBy>
  <cp:revision>639</cp:revision>
  <dcterms:created xsi:type="dcterms:W3CDTF">2019-01-23T03:40:12Z</dcterms:created>
  <dcterms:modified xsi:type="dcterms:W3CDTF">2021-01-22T10:52:32Z</dcterms:modified>
</cp:coreProperties>
</file>