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87" r:id="rId2"/>
    <p:sldId id="457" r:id="rId3"/>
    <p:sldId id="538" r:id="rId4"/>
    <p:sldId id="872" r:id="rId5"/>
    <p:sldId id="459" r:id="rId6"/>
    <p:sldId id="781" r:id="rId7"/>
    <p:sldId id="782" r:id="rId8"/>
    <p:sldId id="783" r:id="rId9"/>
    <p:sldId id="879" r:id="rId10"/>
    <p:sldId id="784" r:id="rId11"/>
    <p:sldId id="785" r:id="rId12"/>
    <p:sldId id="880" r:id="rId13"/>
    <p:sldId id="874" r:id="rId14"/>
    <p:sldId id="539" r:id="rId15"/>
    <p:sldId id="787" r:id="rId16"/>
    <p:sldId id="788" r:id="rId17"/>
    <p:sldId id="789" r:id="rId18"/>
    <p:sldId id="790" r:id="rId19"/>
    <p:sldId id="791" r:id="rId20"/>
    <p:sldId id="792" r:id="rId21"/>
    <p:sldId id="877" r:id="rId22"/>
    <p:sldId id="876" r:id="rId23"/>
    <p:sldId id="878" r:id="rId24"/>
    <p:sldId id="8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/>
    <p:restoredTop sz="94631"/>
  </p:normalViewPr>
  <p:slideViewPr>
    <p:cSldViewPr snapToGrid="0" snapToObjects="1">
      <p:cViewPr varScale="1">
        <p:scale>
          <a:sx n="80" d="100"/>
          <a:sy n="80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2/6/21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8419889-A0E6-614C-8257-F8C6A6B00434}" type="slidenum">
              <a:rPr lang="en-US" i="0" smtClean="0">
                <a:latin typeface="Times New Roman" charset="0"/>
              </a:rPr>
              <a:pPr>
                <a:defRPr/>
              </a:pPr>
              <a:t>6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90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82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5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09583C-989B-4E47-8E71-D8EEB6EF5E7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3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3D93550-72F2-6941-92F8-0E87818ED0CE}" type="slidenum">
              <a:rPr lang="en-US" i="0" smtClean="0">
                <a:latin typeface="Times New Roman" charset="0"/>
              </a:rPr>
              <a:pPr>
                <a:defRPr/>
              </a:pPr>
              <a:t>11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94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737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3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117600" y="1905000"/>
            <a:ext cx="90424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6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2/6/21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S1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S19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yuba.stanford.edu/~nickm/papers/sigcomm2014-video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2992" y="625643"/>
            <a:ext cx="11646015" cy="2146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Multimedia Data Representations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2545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6.1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0" y="106363"/>
            <a:ext cx="56165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655781" y="1020177"/>
            <a:ext cx="11054955" cy="537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buSzPct val="100000"/>
              <a:buFont typeface="Wingdings" charset="2"/>
              <a:buChar char="§"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Video </a:t>
            </a:r>
            <a:r>
              <a:rPr lang="en-US" sz="3200" i="1" dirty="0">
                <a:solidFill>
                  <a:srgbClr val="CC0000"/>
                </a:solidFill>
                <a:latin typeface="Helvetica" pitchFamily="2" charset="0"/>
              </a:rPr>
              <a:t>bit rate</a:t>
            </a: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: </a:t>
            </a:r>
            <a:r>
              <a:rPr lang="en-US" sz="3200" dirty="0">
                <a:latin typeface="Helvetica" pitchFamily="2" charset="0"/>
              </a:rPr>
              <a:t>effective number of bits per second of the video after encoding</a:t>
            </a:r>
          </a:p>
          <a:p>
            <a:pPr lvl="1">
              <a:buSzPct val="100000"/>
              <a:buFont typeface="Wingdings" charset="2"/>
              <a:buChar char="§"/>
              <a:defRPr/>
            </a:pPr>
            <a:r>
              <a:rPr lang="en-US" sz="2800" dirty="0">
                <a:latin typeface="Helvetica" pitchFamily="2" charset="0"/>
              </a:rPr>
              <a:t>Depends on quality of each image. More pixels, more detail per pixel = more bits</a:t>
            </a:r>
          </a:p>
          <a:p>
            <a:pPr lvl="1">
              <a:buSzPct val="100000"/>
              <a:buFont typeface="Wingdings" charset="2"/>
              <a:buChar char="§"/>
              <a:defRPr/>
            </a:pPr>
            <a:r>
              <a:rPr lang="en-US" sz="2800" dirty="0">
                <a:latin typeface="Helvetica" pitchFamily="2" charset="0"/>
              </a:rPr>
              <a:t>Depends on effectiveness of compression in the codec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Video bit rate is typically correlated with quality.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CBR: (constant bit rate): </a:t>
            </a:r>
            <a:r>
              <a:rPr lang="en-US" sz="3200" dirty="0">
                <a:solidFill>
                  <a:srgbClr val="000000"/>
                </a:solidFill>
                <a:latin typeface="Helvetica" pitchFamily="2" charset="0"/>
              </a:rPr>
              <a:t>fixed bit-rate video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VBR:  (variable bit rate): </a:t>
            </a:r>
            <a:r>
              <a:rPr lang="en-US" sz="3200" dirty="0">
                <a:latin typeface="Helvetica" pitchFamily="2" charset="0"/>
              </a:rPr>
              <a:t>different parts of the video have different bit rates, e.g., changes in color, motion, etc.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Examples of average video bit-rates: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dirty="0">
                <a:latin typeface="Helvetica" pitchFamily="2" charset="0"/>
              </a:rPr>
              <a:t>MPEG 1 (CD-ROM) 1.5 </a:t>
            </a:r>
            <a:r>
              <a:rPr lang="en-US" dirty="0" err="1">
                <a:latin typeface="Helvetica" pitchFamily="2" charset="0"/>
              </a:rPr>
              <a:t>Mbps</a:t>
            </a:r>
            <a:r>
              <a:rPr lang="en-US" dirty="0">
                <a:latin typeface="Helvetica" pitchFamily="2" charset="0"/>
              </a:rPr>
              <a:t>. MPEG2 (DVD) 3-6 Mbps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dirty="0">
                <a:latin typeface="Helvetica" pitchFamily="2" charset="0"/>
              </a:rPr>
              <a:t>MPEG4 (often used in Internet, &lt; 1 </a:t>
            </a:r>
            <a:r>
              <a:rPr lang="en-US" dirty="0" err="1">
                <a:latin typeface="Helvetica" pitchFamily="2" charset="0"/>
              </a:rPr>
              <a:t>Mbps</a:t>
            </a:r>
            <a:r>
              <a:rPr lang="en-US" dirty="0">
                <a:latin typeface="Helvetica" pitchFamily="2" charset="0"/>
              </a:rPr>
              <a:t>)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dirty="0">
                <a:latin typeface="Helvetica" pitchFamily="2" charset="0"/>
              </a:rPr>
              <a:t>In general, one Internet video stream takes up a few Mbit/s (that’s it.)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2890" y="651299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10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Multimedia networking: 3 application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311564" y="1595582"/>
            <a:ext cx="10495425" cy="526241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i="1" dirty="0">
                <a:solidFill>
                  <a:srgbClr val="CC0000"/>
                </a:solidFill>
              </a:rPr>
              <a:t>streaming, stored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audio, video</a:t>
            </a:r>
          </a:p>
          <a:p>
            <a:pPr lvl="1">
              <a:defRPr/>
            </a:pPr>
            <a:r>
              <a:rPr lang="en-US" sz="2800" i="1" dirty="0">
                <a:solidFill>
                  <a:srgbClr val="000099"/>
                </a:solidFill>
              </a:rPr>
              <a:t>streaming: </a:t>
            </a:r>
            <a:r>
              <a:rPr lang="en-US" sz="2800" dirty="0"/>
              <a:t>can begin playout before downloading entire file</a:t>
            </a:r>
          </a:p>
          <a:p>
            <a:pPr lvl="1">
              <a:defRPr/>
            </a:pPr>
            <a:r>
              <a:rPr lang="en-US" sz="2800" i="1" dirty="0">
                <a:solidFill>
                  <a:srgbClr val="000099"/>
                </a:solidFill>
              </a:rPr>
              <a:t>stored (at server): </a:t>
            </a:r>
            <a:r>
              <a:rPr lang="en-US" sz="2800" dirty="0"/>
              <a:t>can transmit faster than audio/video will be rendered (implies storing/buffering at client)</a:t>
            </a:r>
          </a:p>
          <a:p>
            <a:pPr lvl="1">
              <a:defRPr/>
            </a:pPr>
            <a:r>
              <a:rPr lang="en-US" sz="2800" dirty="0"/>
              <a:t>e.g., Spotify, YouTube, Netflix</a:t>
            </a:r>
          </a:p>
          <a:p>
            <a:pPr>
              <a:defRPr/>
            </a:pPr>
            <a:r>
              <a:rPr lang="en-US" sz="3200" i="1" dirty="0">
                <a:solidFill>
                  <a:srgbClr val="CC0000"/>
                </a:solidFill>
              </a:rPr>
              <a:t>conversational </a:t>
            </a:r>
            <a:r>
              <a:rPr lang="en-US" sz="3200" dirty="0"/>
              <a:t>voice/video over IP </a:t>
            </a:r>
          </a:p>
          <a:p>
            <a:pPr lvl="1">
              <a:defRPr/>
            </a:pPr>
            <a:r>
              <a:rPr lang="en-US" sz="2800" dirty="0"/>
              <a:t>interactive nature of human-to-human conversation limits delay tolerance</a:t>
            </a:r>
          </a:p>
          <a:p>
            <a:pPr lvl="1">
              <a:defRPr/>
            </a:pPr>
            <a:r>
              <a:rPr lang="en-US" sz="2800" dirty="0"/>
              <a:t>e.g., Zoom</a:t>
            </a:r>
          </a:p>
          <a:p>
            <a:pPr>
              <a:defRPr/>
            </a:pPr>
            <a:r>
              <a:rPr lang="en-US" sz="3200" i="1" dirty="0">
                <a:solidFill>
                  <a:srgbClr val="CC0000"/>
                </a:solidFill>
              </a:rPr>
              <a:t>streaming live </a:t>
            </a:r>
            <a:r>
              <a:rPr lang="en-US" sz="3200" dirty="0"/>
              <a:t>audio, video</a:t>
            </a:r>
          </a:p>
          <a:p>
            <a:pPr lvl="1">
              <a:defRPr/>
            </a:pPr>
            <a:r>
              <a:rPr lang="en-US" sz="2800" dirty="0"/>
              <a:t>e.g., live sporting event (e.g., </a:t>
            </a:r>
            <a:r>
              <a:rPr lang="en-US" sz="2800" dirty="0" err="1"/>
              <a:t>superbowl</a:t>
            </a:r>
            <a:r>
              <a:rPr lang="en-US" sz="2800" dirty="0"/>
              <a:t>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11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02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C489-0810-4046-BEB6-50979DD3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FFC8A-5271-7F4A-ADC9-7D28D4D4B7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10437-0C25-264F-85FA-63EC97E422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0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5097" y="1205948"/>
            <a:ext cx="11181806" cy="17585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Video Streaming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2545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6.2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94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AC5B2FA-6FE9-469C-AEFC-644866258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Streaming stored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08341-808A-4B6C-BC5B-D8CEE46A8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7600" y="1905000"/>
            <a:ext cx="8370956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Media is prerecorded at different qualities</a:t>
            </a:r>
          </a:p>
          <a:p>
            <a:pPr>
              <a:defRPr/>
            </a:pPr>
            <a:r>
              <a:rPr lang="en-US" dirty="0"/>
              <a:t>Client downloads an initial portion and starts viewing</a:t>
            </a:r>
          </a:p>
          <a:p>
            <a:pPr>
              <a:defRPr/>
            </a:pPr>
            <a:r>
              <a:rPr lang="en-US" dirty="0"/>
              <a:t>Rest downloaded as time progresses</a:t>
            </a:r>
          </a:p>
          <a:p>
            <a:pPr>
              <a:defRPr/>
            </a:pPr>
            <a:r>
              <a:rPr lang="en-US" dirty="0"/>
              <a:t>No need to wait for entire content to be downloaded</a:t>
            </a:r>
          </a:p>
          <a:p>
            <a:pPr>
              <a:defRPr/>
            </a:pPr>
            <a:r>
              <a:rPr lang="en-US" dirty="0"/>
              <a:t>Can change content sites mid-stream based on network conditions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5A15B-006A-D840-80EC-A2FDF16C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763" y="1905000"/>
            <a:ext cx="2478157" cy="357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9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4754564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43133" y="369095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Streaming stored video</a:t>
            </a:r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4327526" y="4560889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3022601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US" dirty="0">
                  <a:latin typeface="Arial"/>
                  <a:cs typeface="Arial"/>
                </a:rPr>
                <a:t>video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2552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4689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2. video</a:t>
              </a:r>
            </a:p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1111251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5975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streaming</a:t>
              </a:r>
              <a:r>
                <a:rPr lang="en-US" dirty="0">
                  <a:latin typeface="Arial"/>
                  <a:cs typeface="Arial"/>
                </a:rPr>
                <a:t>: at this time, client 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playing out early part of video, 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while server still sending later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5505451" y="3975101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 delay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5438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3. video received,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played out at client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1273" y="152676"/>
            <a:ext cx="10393317" cy="1517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Streaming stored video: challenges</a:t>
            </a:r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1136073" y="1563689"/>
            <a:ext cx="9042400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continuous playout constraint</a:t>
            </a:r>
            <a:r>
              <a:rPr lang="en-US" sz="2800" dirty="0">
                <a:latin typeface="Helvetica" pitchFamily="2" charset="0"/>
              </a:rPr>
              <a:t>: once client playout begins, playback must match original timing </a:t>
            </a:r>
          </a:p>
          <a:p>
            <a:pPr marL="682625" lvl="1" indent="-225425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… but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network delays are variable </a:t>
            </a:r>
            <a:r>
              <a:rPr lang="en-US" sz="2800" dirty="0">
                <a:latin typeface="Helvetica" pitchFamily="2" charset="0"/>
              </a:rPr>
              <a:t>(jitter), so will need </a:t>
            </a:r>
            <a:r>
              <a:rPr lang="en-US" sz="2800" dirty="0">
                <a:solidFill>
                  <a:srgbClr val="000099"/>
                </a:solidFill>
                <a:latin typeface="Helvetica" pitchFamily="2" charset="0"/>
              </a:rPr>
              <a:t>client-side buffer </a:t>
            </a:r>
            <a:r>
              <a:rPr lang="en-US" sz="2800" dirty="0">
                <a:latin typeface="Helvetica" pitchFamily="2" charset="0"/>
              </a:rPr>
              <a:t>to match playout requirements</a:t>
            </a:r>
          </a:p>
          <a:p>
            <a:pPr marL="282575" indent="-28257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latin typeface="Helvetica" pitchFamily="2" charset="0"/>
              </a:rPr>
              <a:t>other challenges:</a:t>
            </a:r>
          </a:p>
          <a:p>
            <a:pPr marL="682625" lvl="1" indent="-225425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client interactivity: pause, fast-forward, rewind, jump through video</a:t>
            </a:r>
          </a:p>
          <a:p>
            <a:pPr marL="682625" lvl="1" indent="-225425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video packets may be lost, retransmitted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sz="2400" dirty="0">
              <a:latin typeface="Helvetica" pitchFamily="2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16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167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2994025" y="1593851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2743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1111251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4019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4498976" y="1806576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      constant bit 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    rate video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5983289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2257425" y="5207000"/>
            <a:ext cx="7772400" cy="889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client-side buffering and playout delay: </a:t>
            </a:r>
            <a:r>
              <a:rPr lang="en-US" dirty="0"/>
              <a:t>compensate for network-added delay, delay jitter</a:t>
            </a:r>
          </a:p>
        </p:txBody>
      </p:sp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51" y="298450"/>
            <a:ext cx="10429461" cy="12501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Scenario 1: Constant bit-rate video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375" y="312738"/>
            <a:ext cx="9848641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Client-side buffering, playout</a:t>
            </a:r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5662614" y="3424239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6672263" y="2967039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</a:t>
            </a:r>
            <a:r>
              <a:rPr lang="en-US" sz="1400" i="0" dirty="0" err="1">
                <a:latin typeface="Arial" charset="0"/>
                <a:cs typeface="Arial" charset="0"/>
              </a:rPr>
              <a:t>B</a:t>
            </a:r>
            <a:r>
              <a:rPr lang="en-US" sz="1400" i="0" baseline="-25000" dirty="0" err="1">
                <a:latin typeface="Arial" charset="0"/>
                <a:cs typeface="Arial" charset="0"/>
              </a:rPr>
              <a:t>max</a:t>
            </a:r>
            <a:r>
              <a:rPr lang="en-US" sz="1400" i="0" dirty="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8197851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8356600" y="1882776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B(t)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6819901" y="3760788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cxnSp>
        <p:nvCxnSpPr>
          <p:cNvPr id="56" name="Straight Arrow Connector 51">
            <a:extLst>
              <a:ext uri="{FF2B5EF4-FFF2-40B4-BE49-F238E27FC236}">
                <a16:creationId xmlns:a16="http://schemas.microsoft.com/office/drawing/2014/main" id="{B081CFAB-2645-6B4D-9692-83BEA1E889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97850" y="3335890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D457BC7-AB61-6649-856D-81053084B730}"/>
              </a:ext>
            </a:extLst>
          </p:cNvPr>
          <p:cNvSpPr txBox="1"/>
          <p:nvPr/>
        </p:nvSpPr>
        <p:spPr>
          <a:xfrm>
            <a:off x="656348" y="4559243"/>
            <a:ext cx="10988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Video is downloaded chunk by chunk (typically using the HTTP protocol)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For example: a chunk might be 4 seconds worth of video.</a:t>
            </a:r>
          </a:p>
        </p:txBody>
      </p:sp>
    </p:spTree>
    <p:extLst>
      <p:ext uri="{BB962C8B-B14F-4D97-AF65-F5344CB8AC3E}">
        <p14:creationId xmlns:p14="http://schemas.microsoft.com/office/powerpoint/2010/main" val="2925191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Client-side buffering, playout</a:t>
            </a:r>
          </a:p>
        </p:txBody>
      </p:sp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 pitchFamily="2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latin typeface="Helvetica" pitchFamily="2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 pitchFamily="2" charset="0"/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Helvetica" pitchFamily="2" charset="0"/>
            </a:endParaRPr>
          </a:p>
        </p:txBody>
      </p:sp>
      <p:grpSp>
        <p:nvGrpSpPr>
          <p:cNvPr id="39942" name="Group 542"/>
          <p:cNvGrpSpPr>
            <a:grpSpLocks/>
          </p:cNvGrpSpPr>
          <p:nvPr/>
        </p:nvGrpSpPr>
        <p:grpSpPr bwMode="auto">
          <a:xfrm>
            <a:off x="5662614" y="3424239"/>
            <a:ext cx="1227137" cy="1069975"/>
            <a:chOff x="-44" y="1473"/>
            <a:chExt cx="981" cy="1105"/>
          </a:xfrm>
        </p:grpSpPr>
        <p:pic>
          <p:nvPicPr>
            <p:cNvPr id="39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>
                <a:latin typeface="Helvetica" pitchFamily="2" charset="0"/>
              </a:endParaRPr>
            </a:p>
          </p:txBody>
        </p:sp>
      </p:grp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x(t)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6672263" y="2967039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Helvetica" pitchFamily="2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Helvetica" pitchFamily="2" charset="0"/>
                <a:cs typeface="Arial" charset="0"/>
              </a:rPr>
              <a:t>buffer, size </a:t>
            </a:r>
            <a:r>
              <a:rPr lang="en-US" sz="1400" i="0" dirty="0" err="1">
                <a:latin typeface="Helvetica" pitchFamily="2" charset="0"/>
                <a:cs typeface="Arial" charset="0"/>
              </a:rPr>
              <a:t>B</a:t>
            </a:r>
            <a:r>
              <a:rPr lang="en-US" sz="1400" i="0" baseline="-25000" dirty="0" err="1">
                <a:latin typeface="Helvetica" pitchFamily="2" charset="0"/>
                <a:cs typeface="Arial" charset="0"/>
              </a:rPr>
              <a:t>max</a:t>
            </a:r>
            <a:endParaRPr lang="en-US" sz="1400" i="0" baseline="-25000" dirty="0">
              <a:latin typeface="Helvetica" pitchFamily="2" charset="0"/>
              <a:cs typeface="Arial" charset="0"/>
            </a:endParaRPr>
          </a:p>
        </p:txBody>
      </p:sp>
      <p:cxnSp>
        <p:nvCxnSpPr>
          <p:cNvPr id="39948" name="Straight Arrow Connector 51"/>
          <p:cNvCxnSpPr>
            <a:cxnSpLocks noChangeShapeType="1"/>
          </p:cNvCxnSpPr>
          <p:nvPr/>
        </p:nvCxnSpPr>
        <p:spPr bwMode="auto">
          <a:xfrm>
            <a:off x="8197850" y="3335890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Straight Arrow Connector 54"/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8197850" y="1882776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playout rate,</a:t>
              </a:r>
            </a:p>
            <a:p>
              <a:r>
                <a:rPr lang="en-US" sz="1800" i="0" dirty="0">
                  <a:solidFill>
                    <a:srgbClr val="000000"/>
                  </a:solidFill>
                  <a:latin typeface="Helvetica" pitchFamily="2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Helvetica" pitchFamily="2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>
              <a:latin typeface="Helvetica" pitchFamily="2" charset="0"/>
            </a:endParaRPr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Helvetica" pitchFamily="2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Helvetica" pitchFamily="2" charset="0"/>
                <a:cs typeface="Arial" charset="0"/>
              </a:rPr>
              <a:t>B(t)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Helvetica" pitchFamily="2" charset="0"/>
              <a:cs typeface="Arial" charset="0"/>
            </a:endParaRPr>
          </a:p>
        </p:txBody>
      </p:sp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6819901" y="3760788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Helvetica" pitchFamily="2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Helvetica" pitchFamily="2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7446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453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1088" y="4608513"/>
            <a:ext cx="718671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1. </a:t>
            </a:r>
            <a:r>
              <a:rPr lang="en-US" sz="2800" dirty="0">
                <a:latin typeface="Helvetica" pitchFamily="2" charset="0"/>
              </a:rPr>
              <a:t>Initial fill of buffer until playout begins at t</a:t>
            </a:r>
            <a:r>
              <a:rPr lang="en-US" sz="2800" baseline="-25000" dirty="0">
                <a:latin typeface="Helvetica" pitchFamily="2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374901" y="5089525"/>
            <a:ext cx="8024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2. </a:t>
            </a:r>
            <a:r>
              <a:rPr lang="en-US" sz="2800" dirty="0">
                <a:latin typeface="Helvetica" pitchFamily="2" charset="0"/>
              </a:rPr>
              <a:t>playout begins at t</a:t>
            </a:r>
            <a:r>
              <a:rPr lang="en-US" sz="2800" baseline="-25000" dirty="0">
                <a:latin typeface="Helvetica" pitchFamily="2" charset="0"/>
              </a:rPr>
              <a:t>p, </a:t>
            </a:r>
          </a:p>
          <a:p>
            <a:pPr marL="282575" indent="-282575"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3. </a:t>
            </a:r>
            <a:r>
              <a:rPr lang="en-US" sz="2800" dirty="0">
                <a:latin typeface="Helvetica" pitchFamily="2" charset="0"/>
              </a:rPr>
              <a:t>buffer fill level varies over time as fill rate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 x(t) </a:t>
            </a:r>
            <a:r>
              <a:rPr lang="en-US" sz="2800" dirty="0">
                <a:latin typeface="Helvetica" pitchFamily="2" charset="0"/>
              </a:rPr>
              <a:t>varies and playout rate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r</a:t>
            </a:r>
            <a:r>
              <a:rPr lang="en-US" sz="2800" dirty="0">
                <a:latin typeface="Helvetica" pitchFamily="2" charset="0"/>
              </a:rPr>
              <a:t> is constant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429501" y="2095500"/>
            <a:ext cx="760413" cy="850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19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6192895-7B01-4FD9-BDCF-7EBAE10DC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Multimedia networking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E9FDC0A-5D0F-46DA-9383-A07D8300B3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199" y="1825625"/>
            <a:ext cx="8592127" cy="4815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Many applications on the Internet use audio or video</a:t>
            </a:r>
          </a:p>
          <a:p>
            <a:pPr>
              <a:defRPr/>
            </a:pPr>
            <a:r>
              <a:rPr lang="en-US" dirty="0"/>
              <a:t>IP video traffic will be 82 percent of all IP traffic […] by 2022, up from 75 percent in 2017</a:t>
            </a:r>
          </a:p>
          <a:p>
            <a:pPr>
              <a:defRPr/>
            </a:pPr>
            <a:r>
              <a:rPr lang="en-US" dirty="0"/>
              <a:t>CCTV traffic over the Internet will increase sevenfold between 2017 to 2022 </a:t>
            </a:r>
          </a:p>
          <a:p>
            <a:pPr>
              <a:defRPr/>
            </a:pPr>
            <a:r>
              <a:rPr lang="en-US" dirty="0"/>
              <a:t>Internet video to TV will increase threefold between 2017 to 2022. </a:t>
            </a:r>
          </a:p>
          <a:p>
            <a:pPr>
              <a:defRPr/>
            </a:pPr>
            <a:r>
              <a:rPr lang="en-US" dirty="0"/>
              <a:t>Consumer Video-on-Demand (</a:t>
            </a:r>
            <a:r>
              <a:rPr lang="en-US" dirty="0" err="1"/>
              <a:t>VoD</a:t>
            </a:r>
            <a:r>
              <a:rPr lang="en-US" dirty="0"/>
              <a:t>) traffic will nearly double by 2022 </a:t>
            </a:r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  <a:p>
            <a:pPr>
              <a:lnSpc>
                <a:spcPct val="90000"/>
              </a:lnSpc>
              <a:defRPr/>
            </a:pP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C336B6-0DDD-B24B-B1F5-49195C1606C5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2</a:t>
            </a:fld>
            <a:endParaRPr lang="en-US" sz="1200" dirty="0">
              <a:latin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D54025-1089-484D-8DE5-AEADACC13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193" y="365125"/>
            <a:ext cx="2364244" cy="15750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1A0A9E-E910-7F47-BFA9-C2CB55B9C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1381" y="2093541"/>
            <a:ext cx="1493411" cy="1493411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27E7348-0423-484D-A011-8D2C9A523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2920" y="5213200"/>
            <a:ext cx="1990331" cy="14072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8A1A5C-409B-0446-91D6-5F1CFA133745}"/>
              </a:ext>
            </a:extLst>
          </p:cNvPr>
          <p:cNvSpPr txBox="1"/>
          <p:nvPr/>
        </p:nvSpPr>
        <p:spPr>
          <a:xfrm>
            <a:off x="3015778" y="6327856"/>
            <a:ext cx="566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Source: Cisco visual networking index 2017--22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7BC79F-E157-3F43-B1C2-754B342659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7495" y="3627605"/>
            <a:ext cx="1421180" cy="142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7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1089891" y="3644901"/>
            <a:ext cx="8982797" cy="30337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playout buffering: average fill rate (x), playout rate (r):</a:t>
            </a:r>
          </a:p>
          <a:p>
            <a:pPr>
              <a:defRPr/>
            </a:pPr>
            <a:r>
              <a:rPr lang="en-US" sz="2400" dirty="0">
                <a:solidFill>
                  <a:srgbClr val="000099"/>
                </a:solidFill>
              </a:rPr>
              <a:t>x &lt; r: </a:t>
            </a:r>
            <a:r>
              <a:rPr lang="en-US" sz="2400" dirty="0"/>
              <a:t>buffer eventually empties (causing freezing of video playout until next chunk downloaded). </a:t>
            </a:r>
            <a:r>
              <a:rPr lang="en-US" sz="2400" dirty="0">
                <a:solidFill>
                  <a:srgbClr val="C00000"/>
                </a:solidFill>
              </a:rPr>
              <a:t>Rebuffering event</a:t>
            </a:r>
          </a:p>
          <a:p>
            <a:pPr>
              <a:defRPr/>
            </a:pPr>
            <a:r>
              <a:rPr lang="en-US" sz="2400" dirty="0">
                <a:solidFill>
                  <a:srgbClr val="000099"/>
                </a:solidFill>
              </a:rPr>
              <a:t>x &gt; r: </a:t>
            </a:r>
            <a:r>
              <a:rPr lang="en-US" sz="2400" dirty="0"/>
              <a:t>buffer will not empty, provided initial playout delay is large enough to absorb variability in x(t)</a:t>
            </a:r>
          </a:p>
          <a:p>
            <a:pPr lvl="1">
              <a:defRPr/>
            </a:pPr>
            <a:r>
              <a:rPr lang="en-US" i="1" dirty="0">
                <a:solidFill>
                  <a:srgbClr val="CC0000"/>
                </a:solidFill>
              </a:rPr>
              <a:t>initial playout delay tradeoff: </a:t>
            </a:r>
            <a:r>
              <a:rPr lang="en-US" dirty="0"/>
              <a:t>buffer starvation less likely with larger delay, but larger delay until user begins watching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6672263" y="2967039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8047039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8197851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8356600" y="1882776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1957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Client-side buffering, playout</a:t>
            </a:r>
          </a:p>
        </p:txBody>
      </p:sp>
      <p:cxnSp>
        <p:nvCxnSpPr>
          <p:cNvPr id="40982" name="Straight Connector 52"/>
          <p:cNvCxnSpPr>
            <a:cxnSpLocks noChangeShapeType="1"/>
          </p:cNvCxnSpPr>
          <p:nvPr/>
        </p:nvCxnSpPr>
        <p:spPr bwMode="auto">
          <a:xfrm>
            <a:off x="1383146" y="4226647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Straight Connector 66"/>
          <p:cNvCxnSpPr>
            <a:cxnSpLocks noChangeShapeType="1"/>
          </p:cNvCxnSpPr>
          <p:nvPr/>
        </p:nvCxnSpPr>
        <p:spPr bwMode="auto">
          <a:xfrm>
            <a:off x="1383147" y="5017222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Straight Connector 68"/>
          <p:cNvCxnSpPr>
            <a:cxnSpLocks noChangeShapeType="1"/>
          </p:cNvCxnSpPr>
          <p:nvPr/>
        </p:nvCxnSpPr>
        <p:spPr bwMode="auto">
          <a:xfrm>
            <a:off x="6676232" y="3714028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94AD06-9B75-6843-BC71-736C1167E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46" y="3863008"/>
            <a:ext cx="1758950" cy="9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1089891" y="3644901"/>
            <a:ext cx="10412996" cy="303371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playout buffering: average fill rate (x), playout rate (r):</a:t>
            </a:r>
            <a:endParaRPr lang="en-US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</a:rPr>
              <a:t>is x &lt; r or x &gt; r for a given network connection?</a:t>
            </a:r>
          </a:p>
          <a:p>
            <a:pPr>
              <a:defRPr/>
            </a:pPr>
            <a:endParaRPr lang="en-US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</a:rPr>
              <a:t>It is hard to predict this in general. </a:t>
            </a:r>
            <a:r>
              <a:rPr lang="en-US" dirty="0">
                <a:solidFill>
                  <a:srgbClr val="C00000"/>
                </a:solidFill>
              </a:rPr>
              <a:t>How to set r?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</a:rPr>
              <a:t>Too low a bit-rate r: video has poorer quality than needed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</a:rPr>
              <a:t>Too high a bit-rate r: buffer might empty out. Rebuffering!</a:t>
            </a:r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2227264" y="2027239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3208339" y="1958976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6686551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2849564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5403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5486400" y="1889126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6672263" y="2967039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client  application </a:t>
            </a:r>
          </a:p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8047039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6683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8197851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8356600" y="1882776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7467601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7188200" y="140970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400" i="0" dirty="0"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7502526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8113714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1758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1957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Client-side buffering, playout</a:t>
            </a:r>
          </a:p>
        </p:txBody>
      </p:sp>
      <p:cxnSp>
        <p:nvCxnSpPr>
          <p:cNvPr id="40982" name="Straight Connector 52"/>
          <p:cNvCxnSpPr>
            <a:cxnSpLocks noChangeShapeType="1"/>
          </p:cNvCxnSpPr>
          <p:nvPr/>
        </p:nvCxnSpPr>
        <p:spPr bwMode="auto">
          <a:xfrm>
            <a:off x="1749425" y="4207247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Straight Connector 66"/>
          <p:cNvCxnSpPr>
            <a:cxnSpLocks noChangeShapeType="1"/>
          </p:cNvCxnSpPr>
          <p:nvPr/>
        </p:nvCxnSpPr>
        <p:spPr bwMode="auto">
          <a:xfrm>
            <a:off x="3000377" y="4194791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Straight Connector 68"/>
          <p:cNvCxnSpPr>
            <a:cxnSpLocks noChangeShapeType="1"/>
          </p:cNvCxnSpPr>
          <p:nvPr/>
        </p:nvCxnSpPr>
        <p:spPr bwMode="auto">
          <a:xfrm>
            <a:off x="6676232" y="3714028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0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14DF-4275-A246-8CDD-770E089E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2: Adaptive bit–rate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AD50-9A8E-5240-BDF7-4A1829A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05212" cy="5287628"/>
          </a:xfrm>
        </p:spPr>
        <p:txBody>
          <a:bodyPr>
            <a:normAutofit/>
          </a:bodyPr>
          <a:lstStyle/>
          <a:p>
            <a:r>
              <a:rPr lang="en-US" dirty="0"/>
              <a:t>Motivation: Want to provide </a:t>
            </a:r>
            <a:r>
              <a:rPr lang="en-US" dirty="0">
                <a:solidFill>
                  <a:srgbClr val="C00000"/>
                </a:solidFill>
              </a:rPr>
              <a:t>high quality </a:t>
            </a:r>
            <a:r>
              <a:rPr lang="en-US" dirty="0"/>
              <a:t>video experience, without </a:t>
            </a:r>
            <a:r>
              <a:rPr lang="en-US" dirty="0">
                <a:solidFill>
                  <a:srgbClr val="C00000"/>
                </a:solidFill>
              </a:rPr>
              <a:t>rebuffering</a:t>
            </a:r>
          </a:p>
          <a:p>
            <a:r>
              <a:rPr lang="en-US" dirty="0"/>
              <a:t>Adapt bit rate collaboratively between the video client (e.g., YouTube player on your browser) and the server</a:t>
            </a:r>
          </a:p>
          <a:p>
            <a:r>
              <a:rPr lang="en-US" dirty="0">
                <a:solidFill>
                  <a:srgbClr val="C00000"/>
                </a:solidFill>
              </a:rPr>
              <a:t>Adaptive bit-rate (ABR) video: </a:t>
            </a:r>
            <a:r>
              <a:rPr lang="en-US" dirty="0"/>
              <a:t>change the bit-rate (quality) of next chunk, based on network and client conditions.</a:t>
            </a:r>
          </a:p>
          <a:p>
            <a:r>
              <a:rPr lang="en-US" dirty="0"/>
              <a:t>A typical strategy:  </a:t>
            </a:r>
            <a:r>
              <a:rPr lang="en-US" dirty="0">
                <a:solidFill>
                  <a:srgbClr val="C00000"/>
                </a:solidFill>
              </a:rPr>
              <a:t>Buffer-based rate adaptation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5A1E20-98CC-554D-9A52-1E72C61AC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087" y="1690688"/>
            <a:ext cx="1602850" cy="230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14DF-4275-A246-8CDD-770E089E1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Buffer-based Rate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AD50-9A8E-5240-BDF7-4A1829A1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16916" cy="5287628"/>
          </a:xfrm>
        </p:spPr>
        <p:txBody>
          <a:bodyPr>
            <a:normAutofit/>
          </a:bodyPr>
          <a:lstStyle/>
          <a:p>
            <a:r>
              <a:rPr lang="en-US" dirty="0"/>
              <a:t>Key idea: If there is a large stored buffer of video, optimize aggressively for video quality, i.e., high bit rates</a:t>
            </a:r>
          </a:p>
          <a:p>
            <a:endParaRPr lang="en-US" dirty="0"/>
          </a:p>
          <a:p>
            <a:r>
              <a:rPr lang="en-US" dirty="0"/>
              <a:t>Conversely, if there is a small stored buffer of video, be conservative and ask for a lower quality </a:t>
            </a:r>
          </a:p>
          <a:p>
            <a:pPr lvl="1"/>
            <a:r>
              <a:rPr lang="en-US" dirty="0"/>
              <a:t>The hope is that the lower bandwidth requirement can be satisfied by the connection more easily.</a:t>
            </a:r>
          </a:p>
        </p:txBody>
      </p:sp>
    </p:spTree>
    <p:extLst>
      <p:ext uri="{BB962C8B-B14F-4D97-AF65-F5344CB8AC3E}">
        <p14:creationId xmlns:p14="http://schemas.microsoft.com/office/powerpoint/2010/main" val="385956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E0BB-2F81-0340-B466-04851DC6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Buffer-based bit-rate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6D83-AA37-9546-B6E4-6021E1856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>
              <a:hlinkClick r:id="rId2"/>
            </a:endParaRP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http://yuba.stanford.edu/~nickm/papers/sigcomm2014-video.pdf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 Buffer-Based Approach to Rate Adaptation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E2FD14-A67D-0349-B8ED-50B34D61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79" y="1285908"/>
            <a:ext cx="6176211" cy="41578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DC0125-6393-FD42-9A39-E0E62EC756B2}"/>
              </a:ext>
            </a:extLst>
          </p:cNvPr>
          <p:cNvSpPr txBox="1"/>
          <p:nvPr/>
        </p:nvSpPr>
        <p:spPr>
          <a:xfrm>
            <a:off x="7431507" y="1690688"/>
            <a:ext cx="45198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A highly effective method to provide high video quality despite variable and intermittently poor </a:t>
            </a:r>
          </a:p>
          <a:p>
            <a:pPr algn="l"/>
            <a:r>
              <a:rPr lang="en-US" sz="2800" dirty="0">
                <a:latin typeface="Helvetica" pitchFamily="2" charset="0"/>
              </a:rPr>
              <a:t>network conditions.</a:t>
            </a:r>
          </a:p>
          <a:p>
            <a:pPr algn="l"/>
            <a:endParaRPr lang="en-US" sz="2800" dirty="0">
              <a:latin typeface="Helvetica" pitchFamily="2" charset="0"/>
            </a:endParaRPr>
          </a:p>
          <a:p>
            <a:pPr algn="l"/>
            <a:r>
              <a:rPr lang="en-US" sz="2800" dirty="0">
                <a:latin typeface="Helvetica" pitchFamily="2" charset="0"/>
              </a:rPr>
              <a:t>Used by Netflix.</a:t>
            </a:r>
          </a:p>
          <a:p>
            <a:pPr algn="l"/>
            <a:endParaRPr lang="en-US" sz="2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0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CC18102-5FDD-47DF-8EE8-96759B36C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906496" cy="1325563"/>
          </a:xfrm>
        </p:spPr>
        <p:txBody>
          <a:bodyPr/>
          <a:lstStyle/>
          <a:p>
            <a:r>
              <a:rPr lang="en-US" altLang="en-US" dirty="0"/>
              <a:t>What’s different about these applications?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421CB22-9620-42A5-9ABB-EB3EDDA94475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1117600" y="1904999"/>
            <a:ext cx="10317018" cy="4477327"/>
          </a:xfrm>
        </p:spPr>
        <p:txBody>
          <a:bodyPr>
            <a:normAutofit/>
          </a:bodyPr>
          <a:lstStyle/>
          <a:p>
            <a:r>
              <a:rPr lang="en-US" altLang="en-US" dirty="0"/>
              <a:t>Traditional applications (HTTP(S), SMTP)</a:t>
            </a:r>
          </a:p>
          <a:p>
            <a:pPr lvl="1"/>
            <a:r>
              <a:rPr lang="en-US" altLang="en-US" dirty="0"/>
              <a:t>Delay tolerant but not loss tolerant</a:t>
            </a:r>
          </a:p>
          <a:p>
            <a:pPr lvl="1"/>
            <a:r>
              <a:rPr lang="en-US" altLang="en-US" dirty="0"/>
              <a:t>Data used </a:t>
            </a:r>
            <a:r>
              <a:rPr lang="en-US" altLang="en-US" i="1" dirty="0"/>
              <a:t>after</a:t>
            </a:r>
            <a:r>
              <a:rPr lang="en-US" altLang="en-US" dirty="0"/>
              <a:t> transfer complete</a:t>
            </a:r>
          </a:p>
          <a:p>
            <a:r>
              <a:rPr lang="en-US" altLang="en-US" dirty="0"/>
              <a:t>Multimedia applications are often </a:t>
            </a:r>
            <a:r>
              <a:rPr lang="en-US" altLang="en-US" dirty="0">
                <a:solidFill>
                  <a:srgbClr val="C00000"/>
                </a:solidFill>
              </a:rPr>
              <a:t>real time</a:t>
            </a:r>
          </a:p>
          <a:p>
            <a:pPr lvl="1"/>
            <a:r>
              <a:rPr lang="en-US" altLang="en-US" dirty="0"/>
              <a:t>Data delivery time </a:t>
            </a:r>
            <a:r>
              <a:rPr lang="en-US" altLang="en-US" i="1" dirty="0"/>
              <a:t>during transfer</a:t>
            </a:r>
            <a:r>
              <a:rPr lang="en-US" altLang="en-US" dirty="0"/>
              <a:t> matters for user experience</a:t>
            </a:r>
          </a:p>
          <a:p>
            <a:r>
              <a:rPr lang="en-US" altLang="en-US" dirty="0"/>
              <a:t>Video/audio streaming</a:t>
            </a:r>
          </a:p>
          <a:p>
            <a:pPr lvl="1"/>
            <a:r>
              <a:rPr lang="en-US" altLang="en-US" dirty="0"/>
              <a:t>Delay-sensitive</a:t>
            </a:r>
          </a:p>
          <a:p>
            <a:r>
              <a:rPr lang="en-US" altLang="en-US" dirty="0"/>
              <a:t>Real-time audio and video</a:t>
            </a:r>
          </a:p>
          <a:p>
            <a:pPr lvl="1"/>
            <a:r>
              <a:rPr lang="en-US" altLang="en-US" dirty="0"/>
              <a:t>Delays &gt; 400 </a:t>
            </a:r>
            <a:r>
              <a:rPr lang="en-US" altLang="en-US" dirty="0" err="1"/>
              <a:t>ms</a:t>
            </a:r>
            <a:r>
              <a:rPr lang="en-US" altLang="en-US" dirty="0"/>
              <a:t> for audio is a bad user experience</a:t>
            </a:r>
          </a:p>
          <a:p>
            <a:pPr lvl="1"/>
            <a:r>
              <a:rPr lang="en-US" altLang="en-US" dirty="0"/>
              <a:t>Somewhat loss tolerant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971052-2157-7944-B9B8-D3AAC73FC06D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3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0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199B-EACE-764F-9388-AAA26C3E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representation of audio and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193BE-EBCF-E749-A566-3BD3F4438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3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>
            <a:extLst>
              <a:ext uri="{FF2B5EF4-FFF2-40B4-BE49-F238E27FC236}">
                <a16:creationId xmlns:a16="http://schemas.microsoft.com/office/drawing/2014/main" id="{59E54ABB-075B-4978-9F46-0CA4ABEA5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representation of audio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8D587-606C-4E0F-9158-C77B2D77A4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66455"/>
            <a:ext cx="10226964" cy="4419600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US" dirty="0"/>
              <a:t> Must convert analog signal to digital representation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Sample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How many times (twice the max frequency in the signal)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Quantize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How many levels or bits to represent each sample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More levels </a:t>
            </a:r>
            <a:r>
              <a:rPr lang="en-US" dirty="0">
                <a:sym typeface="Wingdings" panose="05000000000000000000" pitchFamily="2" charset="2"/>
              </a:rPr>
              <a:t> more accuracy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>
                <a:sym typeface="Wingdings" panose="05000000000000000000" pitchFamily="2" charset="2"/>
              </a:rPr>
              <a:t>More levels  more bits to store &amp; more bandwidth to transmit</a:t>
            </a:r>
            <a:endParaRPr lang="en-US" dirty="0"/>
          </a:p>
          <a:p>
            <a:pPr>
              <a:buClr>
                <a:schemeClr val="tx1"/>
              </a:buClr>
              <a:defRPr/>
            </a:pPr>
            <a:r>
              <a:rPr lang="en-US" dirty="0"/>
              <a:t>Compress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Compact representation of quantized values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56208CB4-B2BC-4326-9B73-D386FB3E5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593" y="365125"/>
            <a:ext cx="1527079" cy="114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CDA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5022E0-7618-2646-A444-622C408511DA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5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06363"/>
            <a:ext cx="563721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Audio representation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92729" y="1447799"/>
            <a:ext cx="5412796" cy="520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analog audio signal sampled at constant rate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telephone: 8,000 samples/sec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CD music: 44,100 samples/sec</a:t>
            </a:r>
          </a:p>
          <a:p>
            <a:pPr marL="234950" indent="-234950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each sample quantized, i.e., rounded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e.g., 2</a:t>
            </a:r>
            <a:r>
              <a:rPr lang="en-US" sz="2800" baseline="30000" dirty="0">
                <a:latin typeface="Helvetica" pitchFamily="2" charset="0"/>
              </a:rPr>
              <a:t>8</a:t>
            </a:r>
            <a:r>
              <a:rPr lang="en-US" sz="2800" dirty="0">
                <a:latin typeface="Helvetica" pitchFamily="2" charset="0"/>
              </a:rPr>
              <a:t>=256 possible quantized values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each quantized value represented by bits, e.g., 8 bits for 256 values</a:t>
            </a:r>
          </a:p>
        </p:txBody>
      </p:sp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6594475" y="2201864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6592889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0051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7214" y="3063876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64376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24714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81876" y="3063876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37451" y="3198814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6201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53364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12114" y="3165476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67689" y="2944814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24851" y="2681289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85189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42351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97926" y="3327401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56676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6594476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9417050" y="4398964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Helvetica" pitchFamily="2" charset="0"/>
                <a:cs typeface="Arial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5532438" y="3198813"/>
            <a:ext cx="1716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Helvetica" pitchFamily="2" charset="0"/>
                <a:cs typeface="Arial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9285288" y="29098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solidFill>
                  <a:srgbClr val="0000FF"/>
                </a:solidFill>
                <a:latin typeface="Helvetica" pitchFamily="2" charset="0"/>
                <a:cs typeface="Arial" charset="0"/>
              </a:rPr>
              <a:t>analog</a:t>
            </a:r>
          </a:p>
          <a:p>
            <a:r>
              <a:rPr lang="en-US" sz="1200" i="0" dirty="0">
                <a:solidFill>
                  <a:srgbClr val="0000FF"/>
                </a:solidFill>
                <a:latin typeface="Helvetica" pitchFamily="2" charset="0"/>
                <a:cs typeface="Arial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6596064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9472613" y="3297239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8474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800000"/>
                  </a:solidFill>
                  <a:latin typeface="Helvetica" pitchFamily="2" charset="0"/>
                  <a:cs typeface="Arial" charset="0"/>
                </a:rPr>
                <a:t>quantized value of</a:t>
              </a:r>
            </a:p>
            <a:p>
              <a:r>
                <a:rPr lang="en-US" sz="1200" i="0" dirty="0">
                  <a:solidFill>
                    <a:srgbClr val="800000"/>
                  </a:solidFill>
                  <a:latin typeface="Helvetica" pitchFamily="2" charset="0"/>
                  <a:cs typeface="Arial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073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200" i="0" dirty="0">
                  <a:solidFill>
                    <a:srgbClr val="FF0000"/>
                  </a:solidFill>
                  <a:latin typeface="Helvetica" pitchFamily="2" charset="0"/>
                  <a:cs typeface="Arial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6580188" y="4114801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sampling rate</a:t>
              </a:r>
            </a:p>
            <a:p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N </a:t>
              </a:r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6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06363"/>
            <a:ext cx="548855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Audio representation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49850" y="1274016"/>
            <a:ext cx="6437693" cy="463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example: 8,000 samples/sec, 256 quantized values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Bandwidth needed: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endParaRPr lang="en-US" dirty="0">
              <a:latin typeface="Helvetica" pitchFamily="2" charset="0"/>
            </a:endParaRP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receiver converts bits back to  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u="sng" dirty="0">
              <a:solidFill>
                <a:srgbClr val="FF0000"/>
              </a:solidFill>
              <a:latin typeface="Helvetica" pitchFamily="2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Example rates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Internet telephony: 5.3 Kbps and up</a:t>
            </a:r>
          </a:p>
        </p:txBody>
      </p:sp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6251575" y="2008189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Helvetica" pitchFamily="2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Helvetica" pitchFamily="2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00FF"/>
                  </a:solidFill>
                  <a:latin typeface="Helvetica" pitchFamily="2" charset="0"/>
                  <a:cs typeface="Arial" charset="0"/>
                </a:rPr>
                <a:t>analog</a:t>
              </a:r>
            </a:p>
            <a:p>
              <a:r>
                <a:rPr lang="en-US" sz="1200" i="0" dirty="0">
                  <a:solidFill>
                    <a:srgbClr val="0000FF"/>
                  </a:solidFill>
                  <a:latin typeface="Helvetica" pitchFamily="2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800000"/>
                    </a:solidFill>
                    <a:latin typeface="Helvetica" pitchFamily="2" charset="0"/>
                    <a:cs typeface="Arial" charset="0"/>
                  </a:rPr>
                  <a:t>quantized value of</a:t>
                </a:r>
              </a:p>
              <a:p>
                <a:r>
                  <a:rPr lang="en-US" sz="1200" i="0" dirty="0">
                    <a:solidFill>
                      <a:srgbClr val="800000"/>
                    </a:solidFill>
                    <a:latin typeface="Helvetica" pitchFamily="2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200" i="0" dirty="0">
                    <a:solidFill>
                      <a:srgbClr val="FF0000"/>
                    </a:solidFill>
                    <a:latin typeface="Helvetica" pitchFamily="2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sampling rate</a:t>
                </a:r>
              </a:p>
              <a:p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7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782" y="1339850"/>
            <a:ext cx="5670865" cy="52609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Video: sequence of images displayed at constant rate</a:t>
            </a:r>
          </a:p>
          <a:p>
            <a:pPr marL="682625" lvl="1" indent="-225425">
              <a:defRPr/>
            </a:pPr>
            <a:r>
              <a:rPr lang="en-US" sz="3600" dirty="0"/>
              <a:t>e.g., 30 images/sec</a:t>
            </a:r>
          </a:p>
          <a:p>
            <a:pPr marL="682625" lvl="1" indent="-225425">
              <a:defRPr/>
            </a:pPr>
            <a:r>
              <a:rPr lang="en-US" sz="3600" dirty="0"/>
              <a:t>Appear continuous due to “persistence of vision”/stroboscopic effect.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1" y="106363"/>
            <a:ext cx="548870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pic>
        <p:nvPicPr>
          <p:cNvPr id="245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32601" y="38814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97851" y="6230939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673976" y="4181476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1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782" y="1339849"/>
            <a:ext cx="6157705" cy="544499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/>
              <a:t>Digital image: array of pixels</a:t>
            </a:r>
          </a:p>
          <a:p>
            <a:pPr marL="682625" lvl="1" indent="-225425">
              <a:defRPr/>
            </a:pPr>
            <a:r>
              <a:rPr lang="en-US" sz="3200" dirty="0"/>
              <a:t>each pixel represented by bits</a:t>
            </a:r>
          </a:p>
          <a:p>
            <a:pPr>
              <a:defRPr/>
            </a:pPr>
            <a:r>
              <a:rPr lang="en-US" sz="3200" dirty="0"/>
              <a:t>Coding: use redundancy </a:t>
            </a:r>
            <a:r>
              <a:rPr lang="en-US" sz="3200" i="1" dirty="0">
                <a:solidFill>
                  <a:srgbClr val="CC0000"/>
                </a:solidFill>
              </a:rPr>
              <a:t>within</a:t>
            </a:r>
            <a:r>
              <a:rPr lang="en-US" sz="3200" dirty="0"/>
              <a:t> and </a:t>
            </a:r>
            <a:r>
              <a:rPr lang="en-US" sz="3200" i="1" dirty="0">
                <a:solidFill>
                  <a:srgbClr val="CC0000"/>
                </a:solidFill>
              </a:rPr>
              <a:t>between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dirty="0"/>
              <a:t>images to decrease # bits used to encode image</a:t>
            </a:r>
          </a:p>
          <a:p>
            <a:pPr marL="682625" lvl="1" indent="-225425">
              <a:defRPr/>
            </a:pPr>
            <a:r>
              <a:rPr lang="en-US" sz="3200" dirty="0"/>
              <a:t>spatial (within image)</a:t>
            </a:r>
          </a:p>
          <a:p>
            <a:pPr marL="682625" lvl="1" indent="-225425">
              <a:defRPr/>
            </a:pPr>
            <a:r>
              <a:rPr lang="en-US" sz="3200" dirty="0"/>
              <a:t>temporal (from one image   to next)</a:t>
            </a:r>
          </a:p>
          <a:p>
            <a:pPr marL="225425" indent="-225425">
              <a:defRPr/>
            </a:pPr>
            <a:r>
              <a:rPr lang="en-US" sz="3200" dirty="0"/>
              <a:t>Coding/decoding algorithm often called a </a:t>
            </a:r>
            <a:r>
              <a:rPr lang="en-US" sz="3200" dirty="0">
                <a:solidFill>
                  <a:srgbClr val="C00000"/>
                </a:solidFill>
              </a:rPr>
              <a:t>codec</a:t>
            </a:r>
          </a:p>
          <a:p>
            <a:pPr marL="682625" lvl="1" indent="-225425">
              <a:defRPr/>
            </a:pPr>
            <a:endParaRPr lang="en-US" sz="28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1" y="106363"/>
            <a:ext cx="548870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pic>
        <p:nvPicPr>
          <p:cNvPr id="245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9113" y="295276"/>
            <a:ext cx="3275012" cy="1730375"/>
            <a:chOff x="5345311" y="524250"/>
            <a:chExt cx="3274238" cy="1730242"/>
          </a:xfrm>
        </p:grpSpPr>
        <p:sp>
          <p:nvSpPr>
            <p:cNvPr id="24589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4591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4592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32601" y="38814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97851" y="6230939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62638" y="4857750"/>
            <a:ext cx="22780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    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673976" y="4181476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0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1560</Words>
  <Application>Microsoft Macintosh PowerPoint</Application>
  <PresentationFormat>Widescreen</PresentationFormat>
  <Paragraphs>267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Arial Narrow</vt:lpstr>
      <vt:lpstr>Calibri</vt:lpstr>
      <vt:lpstr>Helvetica</vt:lpstr>
      <vt:lpstr>Tahoma</vt:lpstr>
      <vt:lpstr>Times New Roman</vt:lpstr>
      <vt:lpstr>Wingdings</vt:lpstr>
      <vt:lpstr>Office Theme</vt:lpstr>
      <vt:lpstr>CS 352 Multimedia Data Representations</vt:lpstr>
      <vt:lpstr>Multimedia networking</vt:lpstr>
      <vt:lpstr>What’s different about these applications?</vt:lpstr>
      <vt:lpstr>Digital representation of audio and video</vt:lpstr>
      <vt:lpstr>Digital representation of audio</vt:lpstr>
      <vt:lpstr>Audio representation</vt:lpstr>
      <vt:lpstr>Audio representation</vt:lpstr>
      <vt:lpstr>Video representation</vt:lpstr>
      <vt:lpstr>Video representation</vt:lpstr>
      <vt:lpstr>Video representation</vt:lpstr>
      <vt:lpstr>Multimedia networking: 3 application types</vt:lpstr>
      <vt:lpstr>PowerPoint Presentation</vt:lpstr>
      <vt:lpstr>CS 352 Video Streaming</vt:lpstr>
      <vt:lpstr>Streaming stored video</vt:lpstr>
      <vt:lpstr>Streaming stored video</vt:lpstr>
      <vt:lpstr>Streaming stored video: challenges</vt:lpstr>
      <vt:lpstr>Scenario 1: Constant bit-rate video</vt:lpstr>
      <vt:lpstr>Client-side buffering, playout</vt:lpstr>
      <vt:lpstr>Client-side buffering, playout</vt:lpstr>
      <vt:lpstr>Client-side buffering, playout</vt:lpstr>
      <vt:lpstr>Client-side buffering, playout</vt:lpstr>
      <vt:lpstr>Scenario 2: Adaptive bit–rate video</vt:lpstr>
      <vt:lpstr>Buffer-based Rate Adaptation</vt:lpstr>
      <vt:lpstr>Buffer-based bit-rate adaptation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Microsoft Office User</cp:lastModifiedBy>
  <cp:revision>3342</cp:revision>
  <cp:lastPrinted>2019-04-24T13:55:27Z</cp:lastPrinted>
  <dcterms:created xsi:type="dcterms:W3CDTF">2019-01-23T03:40:12Z</dcterms:created>
  <dcterms:modified xsi:type="dcterms:W3CDTF">2021-02-07T16:08:22Z</dcterms:modified>
</cp:coreProperties>
</file>