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387" r:id="rId2"/>
    <p:sldId id="887" r:id="rId3"/>
    <p:sldId id="337" r:id="rId4"/>
    <p:sldId id="889" r:id="rId5"/>
    <p:sldId id="890" r:id="rId6"/>
    <p:sldId id="891" r:id="rId7"/>
    <p:sldId id="892" r:id="rId8"/>
    <p:sldId id="893" r:id="rId9"/>
    <p:sldId id="894" r:id="rId10"/>
    <p:sldId id="895" r:id="rId11"/>
    <p:sldId id="898" r:id="rId12"/>
    <p:sldId id="896" r:id="rId13"/>
    <p:sldId id="897" r:id="rId14"/>
    <p:sldId id="899" r:id="rId15"/>
    <p:sldId id="900" r:id="rId16"/>
    <p:sldId id="888" r:id="rId17"/>
    <p:sldId id="902" r:id="rId18"/>
    <p:sldId id="903" r:id="rId19"/>
    <p:sldId id="904" r:id="rId20"/>
    <p:sldId id="905" r:id="rId21"/>
    <p:sldId id="906" r:id="rId22"/>
    <p:sldId id="907" r:id="rId23"/>
    <p:sldId id="908" r:id="rId24"/>
    <p:sldId id="90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65"/>
    <p:restoredTop sz="94664"/>
  </p:normalViewPr>
  <p:slideViewPr>
    <p:cSldViewPr snapToGrid="0" snapToObjects="1">
      <p:cViewPr varScale="1">
        <p:scale>
          <a:sx n="104" d="100"/>
          <a:sy n="104" d="100"/>
        </p:scale>
        <p:origin x="232" y="1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5/3/19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utgers.edu/~sn624/552-F18/index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292087"/>
            <a:ext cx="11181806" cy="16723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What you could do from here</a:t>
            </a:r>
            <a:endParaRPr lang="en-US" dirty="0">
              <a:ea typeface="ＭＳ Ｐゴシック" charset="0"/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25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6A192-47B4-0445-8930-AAB1FE531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The link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2F470-8817-DA4C-AD32-B5507E11B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4284"/>
          </a:xfrm>
        </p:spPr>
        <p:txBody>
          <a:bodyPr/>
          <a:lstStyle/>
          <a:p>
            <a:r>
              <a:rPr lang="en-US" dirty="0"/>
              <a:t>Main issues: (3) </a:t>
            </a:r>
            <a:r>
              <a:rPr lang="en-US" dirty="0">
                <a:solidFill>
                  <a:srgbClr val="C00000"/>
                </a:solidFill>
              </a:rPr>
              <a:t>Multiple access</a:t>
            </a:r>
          </a:p>
          <a:p>
            <a:pPr lvl="1"/>
            <a:r>
              <a:rPr lang="en-US" dirty="0"/>
              <a:t>Partitioning the medium’s resources</a:t>
            </a:r>
          </a:p>
          <a:p>
            <a:pPr lvl="1"/>
            <a:r>
              <a:rPr lang="en-US" dirty="0"/>
              <a:t>Random access protocols: </a:t>
            </a:r>
            <a:r>
              <a:rPr lang="en-US" dirty="0">
                <a:solidFill>
                  <a:srgbClr val="C00000"/>
                </a:solidFill>
              </a:rPr>
              <a:t>exponential back-off</a:t>
            </a:r>
          </a:p>
          <a:p>
            <a:pPr lvl="1"/>
            <a:r>
              <a:rPr lang="en-US" dirty="0"/>
              <a:t>Taking turns</a:t>
            </a:r>
          </a:p>
          <a:p>
            <a:pPr lvl="1"/>
            <a:endParaRPr lang="en-US" dirty="0"/>
          </a:p>
          <a:p>
            <a:r>
              <a:rPr lang="en-US" dirty="0"/>
              <a:t>Main issues: (4) Handling nuances of </a:t>
            </a:r>
            <a:r>
              <a:rPr lang="en-US" dirty="0">
                <a:solidFill>
                  <a:srgbClr val="C00000"/>
                </a:solidFill>
              </a:rPr>
              <a:t>wireless media</a:t>
            </a:r>
          </a:p>
          <a:p>
            <a:pPr lvl="1"/>
            <a:r>
              <a:rPr lang="en-US" dirty="0"/>
              <a:t>Fading, hidden terminals, half-duplex</a:t>
            </a:r>
          </a:p>
          <a:p>
            <a:pPr lvl="1"/>
            <a:r>
              <a:rPr lang="en-US" dirty="0"/>
              <a:t>Link-layer reliability</a:t>
            </a:r>
          </a:p>
          <a:p>
            <a:pPr lvl="1"/>
            <a:r>
              <a:rPr lang="en-US" dirty="0"/>
              <a:t>Waiting for fixed periods of time to transmit despite idle medium</a:t>
            </a:r>
          </a:p>
          <a:p>
            <a:pPr lvl="1"/>
            <a:r>
              <a:rPr lang="en-US" dirty="0"/>
              <a:t>Explicit reservation (RTS/CTS), resulting in “taking turns”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797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D9113-86D7-744E-9865-68D2915C2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The link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03D51-F791-0649-91D9-0942B1FC9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issues: (5) </a:t>
            </a:r>
            <a:r>
              <a:rPr lang="en-US" dirty="0">
                <a:solidFill>
                  <a:srgbClr val="C00000"/>
                </a:solidFill>
              </a:rPr>
              <a:t>Supporting mobility </a:t>
            </a:r>
            <a:r>
              <a:rPr lang="en-US" dirty="0"/>
              <a:t>of hosts</a:t>
            </a:r>
          </a:p>
          <a:p>
            <a:pPr lvl="1"/>
            <a:r>
              <a:rPr lang="en-US" dirty="0"/>
              <a:t>You’ve got to have “roots” somewhere</a:t>
            </a:r>
          </a:p>
          <a:p>
            <a:pPr lvl="1"/>
            <a:r>
              <a:rPr lang="en-US" dirty="0"/>
              <a:t>Indirect and direct routing using home and foreign agents</a:t>
            </a:r>
          </a:p>
          <a:p>
            <a:pPr lvl="1"/>
            <a:r>
              <a:rPr lang="en-US" dirty="0"/>
              <a:t>A result of requiring addresses to depend on point of attachment</a:t>
            </a:r>
          </a:p>
          <a:p>
            <a:pPr lvl="2"/>
            <a:r>
              <a:rPr lang="en-US" dirty="0"/>
              <a:t>And requiring apps to bind to addresses upon initiating a conversation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86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0C04-C975-634F-8CD3-6711C611A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important related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58E0B-BED1-9544-9E42-587D359FF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Securing our communications</a:t>
            </a:r>
          </a:p>
          <a:p>
            <a:endParaRPr lang="en-US" dirty="0"/>
          </a:p>
          <a:p>
            <a:r>
              <a:rPr lang="en-US" dirty="0"/>
              <a:t>An important (and peculiar) application: </a:t>
            </a:r>
          </a:p>
          <a:p>
            <a:pPr lvl="1"/>
            <a:r>
              <a:rPr lang="en-US" dirty="0"/>
              <a:t>Multimedia transfers</a:t>
            </a:r>
          </a:p>
        </p:txBody>
      </p:sp>
    </p:spTree>
    <p:extLst>
      <p:ext uri="{BB962C8B-B14F-4D97-AF65-F5344CB8AC3E}">
        <p14:creationId xmlns:p14="http://schemas.microsoft.com/office/powerpoint/2010/main" val="1684105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FCA2F-3045-B64A-9D88-2861034E8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Securing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6056E-2CC0-AF42-820F-3E0B08CB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2248"/>
          </a:xfrm>
        </p:spPr>
        <p:txBody>
          <a:bodyPr>
            <a:normAutofit fontScale="92500"/>
          </a:bodyPr>
          <a:lstStyle/>
          <a:p>
            <a:r>
              <a:rPr lang="en-US" dirty="0"/>
              <a:t>Security properties:</a:t>
            </a:r>
          </a:p>
          <a:p>
            <a:pPr lvl="1"/>
            <a:r>
              <a:rPr lang="en-US" dirty="0"/>
              <a:t>Confidentiality, integrity, authenticity, non-repudiation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Cryptography</a:t>
            </a:r>
          </a:p>
          <a:p>
            <a:pPr lvl="1"/>
            <a:r>
              <a:rPr lang="en-US" dirty="0"/>
              <a:t>Obfuscating messages to all except the intended sender and receiver</a:t>
            </a:r>
          </a:p>
          <a:p>
            <a:pPr lvl="1"/>
            <a:r>
              <a:rPr lang="en-US" dirty="0"/>
              <a:t>Symmetric key crypto: substitution and permutation</a:t>
            </a:r>
          </a:p>
          <a:p>
            <a:pPr lvl="1"/>
            <a:r>
              <a:rPr lang="en-US" dirty="0"/>
              <a:t>Public key crypto: pairs of secrets to get around shared secret distribution</a:t>
            </a:r>
          </a:p>
          <a:p>
            <a:pPr lvl="1"/>
            <a:endParaRPr lang="en-US" dirty="0"/>
          </a:p>
          <a:p>
            <a:r>
              <a:rPr lang="en-US" dirty="0"/>
              <a:t>Building authenticity and integrity</a:t>
            </a:r>
          </a:p>
          <a:p>
            <a:pPr lvl="1"/>
            <a:r>
              <a:rPr lang="en-US" dirty="0"/>
              <a:t>Message authentication codes (MACs), digital signatures</a:t>
            </a:r>
          </a:p>
          <a:p>
            <a:pPr lvl="1"/>
            <a:r>
              <a:rPr lang="en-US" dirty="0"/>
              <a:t>Transport layer security (TLS): real example of bringing all the tools together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79605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FFDB4-ACEF-3B46-8D11-7FDD0930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Multimedia transfers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38CAF-CA8C-7A49-AED5-3F5AFC63F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/>
              <a:t>Streaming (ex: Netflix) and conversational (ex: Skype) media</a:t>
            </a:r>
          </a:p>
          <a:p>
            <a:r>
              <a:rPr lang="en-US" dirty="0"/>
              <a:t>Peculiar characteristics:</a:t>
            </a:r>
          </a:p>
          <a:p>
            <a:pPr lvl="1"/>
            <a:r>
              <a:rPr lang="en-US" dirty="0"/>
              <a:t>Delay-sensitivity, loss tolerance, varying quality levels for same data</a:t>
            </a:r>
          </a:p>
          <a:p>
            <a:r>
              <a:rPr lang="en-US" dirty="0"/>
              <a:t>Application-level adaptations:</a:t>
            </a:r>
          </a:p>
          <a:p>
            <a:pPr lvl="1"/>
            <a:r>
              <a:rPr lang="en-US" dirty="0"/>
              <a:t>Client-side buffering</a:t>
            </a:r>
          </a:p>
          <a:p>
            <a:pPr lvl="1"/>
            <a:r>
              <a:rPr lang="en-US" dirty="0"/>
              <a:t>Adaptive playout</a:t>
            </a:r>
          </a:p>
          <a:p>
            <a:r>
              <a:rPr lang="en-US" dirty="0"/>
              <a:t>System-level adaptations: </a:t>
            </a:r>
          </a:p>
          <a:p>
            <a:pPr lvl="1"/>
            <a:r>
              <a:rPr lang="en-US" dirty="0"/>
              <a:t>Relay-based routing</a:t>
            </a:r>
          </a:p>
          <a:p>
            <a:r>
              <a:rPr lang="en-US" dirty="0"/>
              <a:t>Network-level adaptations: </a:t>
            </a:r>
            <a:r>
              <a:rPr lang="en-US" dirty="0">
                <a:solidFill>
                  <a:srgbClr val="C00000"/>
                </a:solidFill>
              </a:rPr>
              <a:t>QoS </a:t>
            </a:r>
          </a:p>
          <a:p>
            <a:pPr lvl="1"/>
            <a:r>
              <a:rPr lang="en-US" dirty="0"/>
              <a:t>Resolve contention at router queues</a:t>
            </a:r>
          </a:p>
          <a:p>
            <a:pPr lvl="1"/>
            <a:r>
              <a:rPr lang="en-US" dirty="0"/>
              <a:t>Priority queueing, fair queueing, leaky buckets, token buckets</a:t>
            </a:r>
          </a:p>
        </p:txBody>
      </p:sp>
    </p:spTree>
    <p:extLst>
      <p:ext uri="{BB962C8B-B14F-4D97-AF65-F5344CB8AC3E}">
        <p14:creationId xmlns:p14="http://schemas.microsoft.com/office/powerpoint/2010/main" val="64208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EA0B8-4AD9-4844-A8AC-06F382A0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32BB1-8C60-8041-A761-A20EC6445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Computer networks are a stack of layers</a:t>
            </a:r>
          </a:p>
          <a:p>
            <a:pPr lvl="1"/>
            <a:r>
              <a:rPr lang="en-US" dirty="0"/>
              <a:t>Built that way for modularity</a:t>
            </a:r>
          </a:p>
          <a:p>
            <a:pPr lvl="1"/>
            <a:r>
              <a:rPr lang="en-US" dirty="0"/>
              <a:t>Each layer does one set of functions very well</a:t>
            </a:r>
          </a:p>
          <a:p>
            <a:pPr lvl="1"/>
            <a:r>
              <a:rPr lang="en-US" dirty="0"/>
              <a:t>Each layer depends on the layers beneath it</a:t>
            </a:r>
          </a:p>
          <a:p>
            <a:pPr lvl="1"/>
            <a:r>
              <a:rPr lang="en-US" dirty="0"/>
              <a:t>But modularity can sometimes result in inefficiency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Many general and useful principles</a:t>
            </a:r>
          </a:p>
          <a:p>
            <a:pPr lvl="1"/>
            <a:r>
              <a:rPr lang="en-US" dirty="0"/>
              <a:t>Borrowed from real life (ex: listen before you speak)</a:t>
            </a:r>
          </a:p>
          <a:p>
            <a:pPr lvl="1"/>
            <a:r>
              <a:rPr lang="en-US" dirty="0"/>
              <a:t>Borrowed from systems in general (ex: use indirection for flexibility)</a:t>
            </a:r>
          </a:p>
          <a:p>
            <a:pPr lvl="1"/>
            <a:r>
              <a:rPr lang="en-US" dirty="0"/>
              <a:t>Applicability goes the other direction as well (ex: how to authenticate a person talking to you over the phone?)</a:t>
            </a:r>
          </a:p>
        </p:txBody>
      </p:sp>
    </p:spTree>
    <p:extLst>
      <p:ext uri="{BB962C8B-B14F-4D97-AF65-F5344CB8AC3E}">
        <p14:creationId xmlns:p14="http://schemas.microsoft.com/office/powerpoint/2010/main" val="1595322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6EA59-2BCC-6147-B7C8-B19E77845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45" y="474062"/>
            <a:ext cx="10515600" cy="2852737"/>
          </a:xfrm>
        </p:spPr>
        <p:txBody>
          <a:bodyPr/>
          <a:lstStyle/>
          <a:p>
            <a:r>
              <a:rPr lang="en-US" dirty="0"/>
              <a:t>You’ve gone through 24 lectures of 352…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FE6BC-DB75-C443-8460-D74F312091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BD3861B-CE03-734A-B680-BEE17E376DF7}"/>
              </a:ext>
            </a:extLst>
          </p:cNvPr>
          <p:cNvSpPr txBox="1">
            <a:spLocks/>
          </p:cNvSpPr>
          <p:nvPr/>
        </p:nvSpPr>
        <p:spPr>
          <a:xfrm>
            <a:off x="700045" y="1306083"/>
            <a:ext cx="10515600" cy="28527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now what?</a:t>
            </a:r>
          </a:p>
        </p:txBody>
      </p:sp>
    </p:spTree>
    <p:extLst>
      <p:ext uri="{BB962C8B-B14F-4D97-AF65-F5344CB8AC3E}">
        <p14:creationId xmlns:p14="http://schemas.microsoft.com/office/powerpoint/2010/main" val="710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F4EE3-5B28-924A-BAFE-2D6B7A8F8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possibilities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02B3E-EE06-5F47-8BFD-B20DEC80E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course is over. Go about life as usual</a:t>
            </a:r>
          </a:p>
          <a:p>
            <a:endParaRPr lang="en-US" dirty="0"/>
          </a:p>
          <a:p>
            <a:r>
              <a:rPr lang="en-US" dirty="0"/>
              <a:t>Apply your new-found skills to solve a problem you care about</a:t>
            </a:r>
          </a:p>
          <a:p>
            <a:endParaRPr lang="en-US" dirty="0"/>
          </a:p>
          <a:p>
            <a:r>
              <a:rPr lang="en-US" dirty="0"/>
              <a:t>Develop a deeper understanding of these technologies</a:t>
            </a:r>
          </a:p>
          <a:p>
            <a:endParaRPr lang="en-US" dirty="0"/>
          </a:p>
          <a:p>
            <a:r>
              <a:rPr lang="en-US" dirty="0"/>
              <a:t>Consider improving the state of the 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641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0C1B0-03AF-454B-B2D2-38996E79C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(1) Go about life as usual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C9A71-58AC-2748-B1B6-D3E3D24B2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material will still be useful for a good “CS life”</a:t>
            </a:r>
          </a:p>
          <a:p>
            <a:pPr lvl="1"/>
            <a:r>
              <a:rPr lang="en-US" dirty="0"/>
              <a:t>Deeper understanding of the abstractions you use (ex: sockets. How big should socket buffers be?)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Why we need certain technologies (ex: HTTPS, digital signatures)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 more nuanced understanding of real issues (ex: how are ISPs violating net neutrality using QoS mechanisms?)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Enhanced abilities to troubleshoot your own tech problems (ex: why is website X not loading? Is it my Internet connection or the other end?)</a:t>
            </a:r>
          </a:p>
        </p:txBody>
      </p:sp>
    </p:spTree>
    <p:extLst>
      <p:ext uri="{BB962C8B-B14F-4D97-AF65-F5344CB8AC3E}">
        <p14:creationId xmlns:p14="http://schemas.microsoft.com/office/powerpoint/2010/main" val="886791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10EF1-7161-974E-B601-1927AA499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(2) Solve a problem you care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51593-5965-5D41-90D2-2F70B6AE5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945305" cy="4791991"/>
          </a:xfrm>
        </p:spPr>
        <p:txBody>
          <a:bodyPr>
            <a:normAutofit/>
          </a:bodyPr>
          <a:lstStyle/>
          <a:p>
            <a:r>
              <a:rPr lang="en-US" dirty="0"/>
              <a:t>Most concepts we discussed are supported by real, open-source, freely-available software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Many technology and protocol specifications are freely available (RFCs)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Linux kernel source code</a:t>
            </a:r>
          </a:p>
          <a:p>
            <a:pPr lvl="1"/>
            <a:r>
              <a:rPr lang="en-US" dirty="0"/>
              <a:t>Open source software routers</a:t>
            </a:r>
          </a:p>
          <a:p>
            <a:pPr lvl="1"/>
            <a:r>
              <a:rPr lang="en-US" dirty="0"/>
              <a:t>Open source browsers (Mozilla), mail clients (mutt), video clients</a:t>
            </a:r>
          </a:p>
          <a:p>
            <a:pPr lvl="1"/>
            <a:r>
              <a:rPr lang="en-US" dirty="0"/>
              <a:t>Most protocols are “open source”</a:t>
            </a:r>
          </a:p>
          <a:p>
            <a:pPr lvl="1"/>
            <a:r>
              <a:rPr lang="en-US" dirty="0"/>
              <a:t>Free or cheap infrastructure: EC2 servers, domain names, certificates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7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6EA59-2BCC-6147-B7C8-B19E77845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You’ve gone through 24 lectures of 352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FE6BC-DB75-C443-8460-D74F312091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41996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4FA1-4C9C-DC44-A293-ABE73CF11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(2) Solve a problem you care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70911-8283-3C4C-996E-B1DD79527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1991"/>
          </a:xfrm>
        </p:spPr>
        <p:txBody>
          <a:bodyPr>
            <a:normAutofit/>
          </a:bodyPr>
          <a:lstStyle/>
          <a:p>
            <a:r>
              <a:rPr lang="en-US" dirty="0"/>
              <a:t>Improve video chat performance? </a:t>
            </a:r>
          </a:p>
          <a:p>
            <a:endParaRPr lang="en-US" dirty="0"/>
          </a:p>
          <a:p>
            <a:r>
              <a:rPr lang="en-US" dirty="0"/>
              <a:t>Improve the usability of secure email?</a:t>
            </a:r>
          </a:p>
          <a:p>
            <a:endParaRPr lang="en-US" dirty="0"/>
          </a:p>
          <a:p>
            <a:r>
              <a:rPr lang="en-US" dirty="0"/>
              <a:t>Improve web transfer performance?</a:t>
            </a:r>
          </a:p>
          <a:p>
            <a:endParaRPr lang="en-US" dirty="0"/>
          </a:p>
          <a:p>
            <a:r>
              <a:rPr lang="en-US" dirty="0"/>
              <a:t>Make it easier to diagnose home </a:t>
            </a:r>
            <a:r>
              <a:rPr lang="en-US" dirty="0" err="1"/>
              <a:t>wifi</a:t>
            </a:r>
            <a:r>
              <a:rPr lang="en-US" dirty="0"/>
              <a:t> issues?</a:t>
            </a:r>
          </a:p>
          <a:p>
            <a:endParaRPr lang="en-US" dirty="0"/>
          </a:p>
          <a:p>
            <a:r>
              <a:rPr lang="en-US" dirty="0"/>
              <a:t>&lt;your idea here?&gt;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593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AF3F1-AA13-EA4A-9908-E255F2C5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(3) Deepen your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0A89A-F5E2-9E49-8BA9-56C4D2116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6451"/>
          </a:xfrm>
        </p:spPr>
        <p:txBody>
          <a:bodyPr>
            <a:normAutofit/>
          </a:bodyPr>
          <a:lstStyle/>
          <a:p>
            <a:r>
              <a:rPr lang="en-US" dirty="0"/>
              <a:t>Fall 2019: CS 552 “Computer Networks”</a:t>
            </a:r>
          </a:p>
          <a:p>
            <a:pPr lvl="1"/>
            <a:r>
              <a:rPr lang="en-US" dirty="0"/>
              <a:t>A deeper take on the fundamentals of Internet design</a:t>
            </a:r>
          </a:p>
          <a:p>
            <a:pPr lvl="1"/>
            <a:r>
              <a:rPr lang="en-US" dirty="0">
                <a:hlinkClick r:id="rId2"/>
              </a:rPr>
              <a:t>https://www.cs.rutgers.edu/~sn624/552-F18/index.html</a:t>
            </a:r>
            <a:endParaRPr lang="en-US" dirty="0"/>
          </a:p>
          <a:p>
            <a:endParaRPr lang="en-US" dirty="0"/>
          </a:p>
          <a:p>
            <a:r>
              <a:rPr lang="en-US" dirty="0"/>
              <a:t>Some questions we’ll talk about:</a:t>
            </a:r>
          </a:p>
          <a:p>
            <a:pPr lvl="1"/>
            <a:r>
              <a:rPr lang="en-US" dirty="0"/>
              <a:t>How does Google serve your web traffic so quickly?</a:t>
            </a:r>
          </a:p>
          <a:p>
            <a:pPr lvl="1"/>
            <a:r>
              <a:rPr lang="en-US" dirty="0"/>
              <a:t>How do large networks verify that their networks are functioning well?</a:t>
            </a:r>
          </a:p>
          <a:p>
            <a:pPr lvl="1"/>
            <a:r>
              <a:rPr lang="en-US" dirty="0"/>
              <a:t>How are high-speed routers built?</a:t>
            </a:r>
          </a:p>
          <a:p>
            <a:pPr lvl="1"/>
            <a:r>
              <a:rPr lang="en-US" dirty="0"/>
              <a:t>What transpires inside large data centers run by Amazon &amp; Facebook?</a:t>
            </a:r>
          </a:p>
          <a:p>
            <a:pPr lvl="1"/>
            <a:r>
              <a:rPr lang="en-US" dirty="0"/>
              <a:t>How should you optimize your web-app to load faster on browsers?</a:t>
            </a:r>
          </a:p>
          <a:p>
            <a:pPr lvl="1"/>
            <a:r>
              <a:rPr lang="en-US" dirty="0"/>
              <a:t>… and more</a:t>
            </a:r>
          </a:p>
        </p:txBody>
      </p:sp>
    </p:spTree>
    <p:extLst>
      <p:ext uri="{BB962C8B-B14F-4D97-AF65-F5344CB8AC3E}">
        <p14:creationId xmlns:p14="http://schemas.microsoft.com/office/powerpoint/2010/main" val="207405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5143B-6878-BB4D-9529-A8FADD2FC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(3) Deepen your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6905C-45DE-1D43-A203-54FFAEE7C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552 requires </a:t>
            </a:r>
          </a:p>
          <a:p>
            <a:pPr lvl="1"/>
            <a:r>
              <a:rPr lang="en-US" dirty="0"/>
              <a:t>Paper readings</a:t>
            </a:r>
          </a:p>
          <a:p>
            <a:pPr lvl="1"/>
            <a:r>
              <a:rPr lang="en-US" dirty="0"/>
              <a:t>Deep understanding</a:t>
            </a:r>
          </a:p>
          <a:p>
            <a:pPr lvl="1"/>
            <a:r>
              <a:rPr lang="en-US" dirty="0"/>
              <a:t>Engaging in lively class discussions</a:t>
            </a:r>
          </a:p>
          <a:p>
            <a:endParaRPr lang="en-US" dirty="0"/>
          </a:p>
          <a:p>
            <a:r>
              <a:rPr lang="en-US" dirty="0"/>
              <a:t>You will be assessed mainly through a software project </a:t>
            </a:r>
          </a:p>
          <a:p>
            <a:pPr lvl="1"/>
            <a:r>
              <a:rPr lang="en-US" dirty="0"/>
              <a:t>On a topic of your choice that </a:t>
            </a:r>
            <a:r>
              <a:rPr lang="en-US" i="1" dirty="0"/>
              <a:t>you </a:t>
            </a:r>
            <a:r>
              <a:rPr lang="en-US" dirty="0"/>
              <a:t>are excited about</a:t>
            </a:r>
          </a:p>
          <a:p>
            <a:pPr lvl="1"/>
            <a:r>
              <a:rPr lang="en-US" dirty="0"/>
              <a:t>The only requirement is that it must be connected to class material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Every assessment is “take home”; there will be no exams.</a:t>
            </a:r>
          </a:p>
        </p:txBody>
      </p:sp>
    </p:spTree>
    <p:extLst>
      <p:ext uri="{BB962C8B-B14F-4D97-AF65-F5344CB8AC3E}">
        <p14:creationId xmlns:p14="http://schemas.microsoft.com/office/powerpoint/2010/main" val="3726793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569F9-6262-9B4D-8F5C-16FA8C8B5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(4) Push the state of the 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0C9F4-DA64-7A42-AB14-6DDA4B291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883"/>
          </a:xfrm>
        </p:spPr>
        <p:txBody>
          <a:bodyPr>
            <a:normAutofit/>
          </a:bodyPr>
          <a:lstStyle/>
          <a:p>
            <a:r>
              <a:rPr lang="en-US" dirty="0"/>
              <a:t>Many of you will embark on CS-related careers</a:t>
            </a:r>
          </a:p>
          <a:p>
            <a:pPr lvl="1"/>
            <a:r>
              <a:rPr lang="en-US" dirty="0"/>
              <a:t>Can use your 352 know-how to do cutting-edge work in your org</a:t>
            </a:r>
          </a:p>
          <a:p>
            <a:endParaRPr lang="en-US" dirty="0"/>
          </a:p>
          <a:p>
            <a:r>
              <a:rPr lang="en-US" dirty="0"/>
              <a:t>Some of you may consider graduate school</a:t>
            </a:r>
          </a:p>
          <a:p>
            <a:pPr lvl="1"/>
            <a:r>
              <a:rPr lang="en-US" dirty="0"/>
              <a:t>Networking is a great area to work in</a:t>
            </a:r>
          </a:p>
          <a:p>
            <a:pPr lvl="1"/>
            <a:r>
              <a:rPr lang="en-US" dirty="0"/>
              <a:t>Some of the most cited papers in CS, at least 2 Turing awards</a:t>
            </a:r>
          </a:p>
          <a:p>
            <a:pPr lvl="1"/>
            <a:r>
              <a:rPr lang="en-US" dirty="0"/>
              <a:t>552 is a good place to lay a foundation for this path</a:t>
            </a:r>
          </a:p>
          <a:p>
            <a:pPr lvl="1"/>
            <a:endParaRPr lang="en-US" dirty="0"/>
          </a:p>
          <a:p>
            <a:r>
              <a:rPr lang="en-US" dirty="0"/>
              <a:t>If you’re interested to work on small research projects during your remaining time @ Rutgers, come talk to me.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56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13FA0-0542-6448-9915-ABC511CFA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it’s time for…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732E6-8C74-4045-947C-FE1CC5C4F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questions, general or specific, about the course</a:t>
            </a:r>
          </a:p>
          <a:p>
            <a:endParaRPr lang="en-US" dirty="0"/>
          </a:p>
          <a:p>
            <a:r>
              <a:rPr lang="en-US" dirty="0"/>
              <a:t>Any topics you’d like me to go over again</a:t>
            </a:r>
          </a:p>
          <a:p>
            <a:endParaRPr lang="en-US" dirty="0"/>
          </a:p>
          <a:p>
            <a:r>
              <a:rPr lang="en-US" dirty="0"/>
              <a:t>Any feedback you’d like to voice about this course</a:t>
            </a:r>
          </a:p>
          <a:p>
            <a:endParaRPr lang="en-US" dirty="0"/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Please don’t be shy</a:t>
            </a:r>
          </a:p>
        </p:txBody>
      </p:sp>
    </p:spTree>
    <p:extLst>
      <p:ext uri="{BB962C8B-B14F-4D97-AF65-F5344CB8AC3E}">
        <p14:creationId xmlns:p14="http://schemas.microsoft.com/office/powerpoint/2010/main" val="418703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>
            <a:extLst>
              <a:ext uri="{FF2B5EF4-FFF2-40B4-BE49-F238E27FC236}">
                <a16:creationId xmlns:a16="http://schemas.microsoft.com/office/drawing/2014/main" id="{A84DA530-6D10-1F41-81ED-BC667F4ADF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0251" y="1674812"/>
            <a:ext cx="9923059" cy="4114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b="1" dirty="0">
                <a:solidFill>
                  <a:srgbClr val="C00000"/>
                </a:solidFill>
                <a:ea typeface="ＭＳ Ｐゴシック" charset="0"/>
              </a:rPr>
              <a:t>Layering</a:t>
            </a:r>
            <a:r>
              <a:rPr lang="en-US" dirty="0">
                <a:ea typeface="ＭＳ Ｐゴシック" charset="0"/>
              </a:rPr>
              <a:t> and </a:t>
            </a:r>
            <a:r>
              <a:rPr lang="en-US" b="1" dirty="0">
                <a:solidFill>
                  <a:srgbClr val="C00000"/>
                </a:solidFill>
                <a:ea typeface="ＭＳ Ｐゴシック" charset="0"/>
              </a:rPr>
              <a:t>H</a:t>
            </a:r>
            <a:r>
              <a:rPr lang="en-US" b="1" dirty="0">
                <a:solidFill>
                  <a:srgbClr val="C00000"/>
                </a:solidFill>
                <a:ea typeface="ＭＳ Ｐゴシック" charset="0"/>
                <a:cs typeface="+mn-cs"/>
              </a:rPr>
              <a:t>ourglass Design</a:t>
            </a:r>
          </a:p>
        </p:txBody>
      </p:sp>
      <p:grpSp>
        <p:nvGrpSpPr>
          <p:cNvPr id="52228" name="Group 4">
            <a:extLst>
              <a:ext uri="{FF2B5EF4-FFF2-40B4-BE49-F238E27FC236}">
                <a16:creationId xmlns:a16="http://schemas.microsoft.com/office/drawing/2014/main" id="{D6559106-C6E9-6849-BC47-F915F4168FD3}"/>
              </a:ext>
            </a:extLst>
          </p:cNvPr>
          <p:cNvGrpSpPr>
            <a:grpSpLocks/>
          </p:cNvGrpSpPr>
          <p:nvPr/>
        </p:nvGrpSpPr>
        <p:grpSpPr bwMode="auto">
          <a:xfrm>
            <a:off x="3954027" y="2913061"/>
            <a:ext cx="3876675" cy="2876551"/>
            <a:chOff x="1695" y="1256"/>
            <a:chExt cx="2442" cy="1812"/>
          </a:xfrm>
        </p:grpSpPr>
        <p:sp>
          <p:nvSpPr>
            <p:cNvPr id="52234" name="Rectangle 5">
              <a:extLst>
                <a:ext uri="{FF2B5EF4-FFF2-40B4-BE49-F238E27FC236}">
                  <a16:creationId xmlns:a16="http://schemas.microsoft.com/office/drawing/2014/main" id="{B4B54830-9602-234F-B8AB-EC161F57C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2681"/>
              <a:ext cx="18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300">
                  <a:solidFill>
                    <a:srgbClr val="000000"/>
                  </a:solidFill>
                  <a:latin typeface="Arial" panose="020B0604020202020204" pitchFamily="34" charset="0"/>
                </a:rPr>
                <a:t>…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35" name="Rectangle 6">
              <a:extLst>
                <a:ext uri="{FF2B5EF4-FFF2-40B4-BE49-F238E27FC236}">
                  <a16:creationId xmlns:a16="http://schemas.microsoft.com/office/drawing/2014/main" id="{D9C317F9-39B1-1947-A91F-1E7BF15CE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681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36" name="Rectangle 7">
              <a:extLst>
                <a:ext uri="{FF2B5EF4-FFF2-40B4-BE49-F238E27FC236}">
                  <a16:creationId xmlns:a16="http://schemas.microsoft.com/office/drawing/2014/main" id="{0D3302FF-ADA1-BE42-836A-53CDE3B1C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6" y="1309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</a:rPr>
                <a:t>FTP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37" name="Rectangle 8">
              <a:extLst>
                <a:ext uri="{FF2B5EF4-FFF2-40B4-BE49-F238E27FC236}">
                  <a16:creationId xmlns:a16="http://schemas.microsoft.com/office/drawing/2014/main" id="{9C1516BA-2CEC-FC48-B534-0F99F242B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1" y="1309"/>
              <a:ext cx="33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</a:rPr>
                <a:t>HTTP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38" name="Rectangle 9">
              <a:extLst>
                <a:ext uri="{FF2B5EF4-FFF2-40B4-BE49-F238E27FC236}">
                  <a16:creationId xmlns:a16="http://schemas.microsoft.com/office/drawing/2014/main" id="{4245879E-A437-7242-BC98-2974CA5F2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8" y="1309"/>
              <a:ext cx="20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</a:rPr>
                <a:t>SIP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39" name="Rectangle 10">
              <a:extLst>
                <a:ext uri="{FF2B5EF4-FFF2-40B4-BE49-F238E27FC236}">
                  <a16:creationId xmlns:a16="http://schemas.microsoft.com/office/drawing/2014/main" id="{EF753C66-8E63-144A-BB35-06AB53D17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6" y="1313"/>
              <a:ext cx="3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</a:rPr>
                <a:t>RTSP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40" name="Rectangle 11">
              <a:extLst>
                <a:ext uri="{FF2B5EF4-FFF2-40B4-BE49-F238E27FC236}">
                  <a16:creationId xmlns:a16="http://schemas.microsoft.com/office/drawing/2014/main" id="{C53A0A95-8D5C-B943-BA1D-BD78FA0D5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1785"/>
              <a:ext cx="2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</a:rPr>
                <a:t>TCP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41" name="Rectangle 12">
              <a:extLst>
                <a:ext uri="{FF2B5EF4-FFF2-40B4-BE49-F238E27FC236}">
                  <a16:creationId xmlns:a16="http://schemas.microsoft.com/office/drawing/2014/main" id="{51DF6A8C-9E16-7348-A046-292550252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" y="1781"/>
              <a:ext cx="26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</a:rPr>
                <a:t>UDP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42" name="Rectangle 13">
              <a:extLst>
                <a:ext uri="{FF2B5EF4-FFF2-40B4-BE49-F238E27FC236}">
                  <a16:creationId xmlns:a16="http://schemas.microsoft.com/office/drawing/2014/main" id="{F1E1A890-F5A0-E54B-97D3-6BAD8DA30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" y="2264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Arial" panose="020B0604020202020204" pitchFamily="34" charset="0"/>
                </a:rPr>
                <a:t>IP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43" name="Rectangle 14">
              <a:extLst>
                <a:ext uri="{FF2B5EF4-FFF2-40B4-BE49-F238E27FC236}">
                  <a16:creationId xmlns:a16="http://schemas.microsoft.com/office/drawing/2014/main" id="{E2CA6957-AD7F-5448-95F2-BD21C5B04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2770"/>
              <a:ext cx="38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solidFill>
                    <a:srgbClr val="000000"/>
                  </a:solidFill>
                  <a:latin typeface="Arial" panose="020B0604020202020204" pitchFamily="34" charset="0"/>
                </a:rPr>
                <a:t>802.11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52244" name="Rectangle 15">
              <a:extLst>
                <a:ext uri="{FF2B5EF4-FFF2-40B4-BE49-F238E27FC236}">
                  <a16:creationId xmlns:a16="http://schemas.microsoft.com/office/drawing/2014/main" id="{4C2935EC-A8F8-9940-BD59-F05F5D239D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9" y="2835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52245" name="Freeform 16">
              <a:extLst>
                <a:ext uri="{FF2B5EF4-FFF2-40B4-BE49-F238E27FC236}">
                  <a16:creationId xmlns:a16="http://schemas.microsoft.com/office/drawing/2014/main" id="{1978953F-EAA7-984D-96EF-95F6E5CE4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8" y="2716"/>
              <a:ext cx="514" cy="249"/>
            </a:xfrm>
            <a:custGeom>
              <a:avLst/>
              <a:gdLst>
                <a:gd name="T0" fmla="*/ 510 w 514"/>
                <a:gd name="T1" fmla="*/ 246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6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Rectangle 17">
              <a:extLst>
                <a:ext uri="{FF2B5EF4-FFF2-40B4-BE49-F238E27FC236}">
                  <a16:creationId xmlns:a16="http://schemas.microsoft.com/office/drawing/2014/main" id="{166CA67C-2800-9E43-BA53-BC46E9F1A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5" y="2766"/>
              <a:ext cx="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solidFill>
                    <a:srgbClr val="000000"/>
                  </a:solidFill>
                  <a:latin typeface="Arial" panose="020B0604020202020204" pitchFamily="34" charset="0"/>
                </a:rPr>
                <a:t>X.25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52248" name="Rectangle 19">
              <a:extLst>
                <a:ext uri="{FF2B5EF4-FFF2-40B4-BE49-F238E27FC236}">
                  <a16:creationId xmlns:a16="http://schemas.microsoft.com/office/drawing/2014/main" id="{2C573628-7C83-4D4C-93D2-46C5B8E1D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" y="2774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ATM</a:t>
              </a:r>
            </a:p>
          </p:txBody>
        </p:sp>
        <p:sp>
          <p:nvSpPr>
            <p:cNvPr id="52250" name="Line 21">
              <a:extLst>
                <a:ext uri="{FF2B5EF4-FFF2-40B4-BE49-F238E27FC236}">
                  <a16:creationId xmlns:a16="http://schemas.microsoft.com/office/drawing/2014/main" id="{92E85669-0F7E-6848-903E-0069CB14C0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2" y="1505"/>
              <a:ext cx="272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2">
              <a:extLst>
                <a:ext uri="{FF2B5EF4-FFF2-40B4-BE49-F238E27FC236}">
                  <a16:creationId xmlns:a16="http://schemas.microsoft.com/office/drawing/2014/main" id="{CB2A07B9-9AF3-0447-8BC1-1213317284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81" y="1505"/>
              <a:ext cx="211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23">
              <a:extLst>
                <a:ext uri="{FF2B5EF4-FFF2-40B4-BE49-F238E27FC236}">
                  <a16:creationId xmlns:a16="http://schemas.microsoft.com/office/drawing/2014/main" id="{9E2DCE63-B409-7C40-B265-BED85D3015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6" y="1505"/>
              <a:ext cx="196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24">
              <a:extLst>
                <a:ext uri="{FF2B5EF4-FFF2-40B4-BE49-F238E27FC236}">
                  <a16:creationId xmlns:a16="http://schemas.microsoft.com/office/drawing/2014/main" id="{E65A0747-109D-8440-AB58-F188652BA1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77" y="1505"/>
              <a:ext cx="303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25">
              <a:extLst>
                <a:ext uri="{FF2B5EF4-FFF2-40B4-BE49-F238E27FC236}">
                  <a16:creationId xmlns:a16="http://schemas.microsoft.com/office/drawing/2014/main" id="{CEF800EF-B33F-9E49-8817-B51CADD91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9" y="1980"/>
              <a:ext cx="43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Line 26">
              <a:extLst>
                <a:ext uri="{FF2B5EF4-FFF2-40B4-BE49-F238E27FC236}">
                  <a16:creationId xmlns:a16="http://schemas.microsoft.com/office/drawing/2014/main" id="{46F38A4F-0B40-9743-9E68-670B8BEC3B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5" y="1980"/>
              <a:ext cx="441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6" name="Line 27">
              <a:extLst>
                <a:ext uri="{FF2B5EF4-FFF2-40B4-BE49-F238E27FC236}">
                  <a16:creationId xmlns:a16="http://schemas.microsoft.com/office/drawing/2014/main" id="{520BCB7D-A553-8147-90E5-C156CF0033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75" y="2459"/>
              <a:ext cx="686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7" name="Line 28">
              <a:extLst>
                <a:ext uri="{FF2B5EF4-FFF2-40B4-BE49-F238E27FC236}">
                  <a16:creationId xmlns:a16="http://schemas.microsoft.com/office/drawing/2014/main" id="{9AFFD85F-FA50-4B4C-989C-DB40E9A8DD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22" y="2459"/>
              <a:ext cx="81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Line 29">
              <a:extLst>
                <a:ext uri="{FF2B5EF4-FFF2-40B4-BE49-F238E27FC236}">
                  <a16:creationId xmlns:a16="http://schemas.microsoft.com/office/drawing/2014/main" id="{AC9C72BD-B003-684D-BA34-315A5EE60C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4" y="2459"/>
              <a:ext cx="802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9" name="Freeform 30">
              <a:extLst>
                <a:ext uri="{FF2B5EF4-FFF2-40B4-BE49-F238E27FC236}">
                  <a16:creationId xmlns:a16="http://schemas.microsoft.com/office/drawing/2014/main" id="{79BC245E-B505-0D4D-AA0B-91E29C8B4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712"/>
              <a:ext cx="514" cy="253"/>
            </a:xfrm>
            <a:custGeom>
              <a:avLst/>
              <a:gdLst>
                <a:gd name="T0" fmla="*/ 514 w 514"/>
                <a:gd name="T1" fmla="*/ 250 h 253"/>
                <a:gd name="T2" fmla="*/ 514 w 514"/>
                <a:gd name="T3" fmla="*/ 0 h 253"/>
                <a:gd name="T4" fmla="*/ 0 w 514"/>
                <a:gd name="T5" fmla="*/ 0 h 253"/>
                <a:gd name="T6" fmla="*/ 0 w 514"/>
                <a:gd name="T7" fmla="*/ 253 h 253"/>
                <a:gd name="T8" fmla="*/ 514 w 514"/>
                <a:gd name="T9" fmla="*/ 253 h 253"/>
                <a:gd name="T10" fmla="*/ 514 w 514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53">
                  <a:moveTo>
                    <a:pt x="514" y="250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4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0" name="Freeform 31">
              <a:extLst>
                <a:ext uri="{FF2B5EF4-FFF2-40B4-BE49-F238E27FC236}">
                  <a16:creationId xmlns:a16="http://schemas.microsoft.com/office/drawing/2014/main" id="{E95CD8F9-832A-AE4A-83EC-35AA26BDD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3" y="2716"/>
              <a:ext cx="513" cy="249"/>
            </a:xfrm>
            <a:custGeom>
              <a:avLst/>
              <a:gdLst>
                <a:gd name="T0" fmla="*/ 509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09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1" name="Freeform 32">
              <a:extLst>
                <a:ext uri="{FF2B5EF4-FFF2-40B4-BE49-F238E27FC236}">
                  <a16:creationId xmlns:a16="http://schemas.microsoft.com/office/drawing/2014/main" id="{3BE520D6-9538-1C44-A2C8-2E402411EA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6" y="2210"/>
              <a:ext cx="513" cy="249"/>
            </a:xfrm>
            <a:custGeom>
              <a:avLst/>
              <a:gdLst>
                <a:gd name="T0" fmla="*/ 510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10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2" name="Freeform 33">
              <a:extLst>
                <a:ext uri="{FF2B5EF4-FFF2-40B4-BE49-F238E27FC236}">
                  <a16:creationId xmlns:a16="http://schemas.microsoft.com/office/drawing/2014/main" id="{A50AD5DD-D117-0A47-8055-49259A5B7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" y="1731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3" name="Freeform 34">
              <a:extLst>
                <a:ext uri="{FF2B5EF4-FFF2-40B4-BE49-F238E27FC236}">
                  <a16:creationId xmlns:a16="http://schemas.microsoft.com/office/drawing/2014/main" id="{B564306D-2E20-5544-BAC0-DFF53CAAC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" y="1727"/>
              <a:ext cx="518" cy="253"/>
            </a:xfrm>
            <a:custGeom>
              <a:avLst/>
              <a:gdLst>
                <a:gd name="T0" fmla="*/ 514 w 518"/>
                <a:gd name="T1" fmla="*/ 253 h 253"/>
                <a:gd name="T2" fmla="*/ 518 w 518"/>
                <a:gd name="T3" fmla="*/ 0 h 253"/>
                <a:gd name="T4" fmla="*/ 0 w 518"/>
                <a:gd name="T5" fmla="*/ 0 h 253"/>
                <a:gd name="T6" fmla="*/ 0 w 518"/>
                <a:gd name="T7" fmla="*/ 253 h 253"/>
                <a:gd name="T8" fmla="*/ 518 w 518"/>
                <a:gd name="T9" fmla="*/ 253 h 253"/>
                <a:gd name="T10" fmla="*/ 518 w 518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" h="253">
                  <a:moveTo>
                    <a:pt x="514" y="253"/>
                  </a:moveTo>
                  <a:lnTo>
                    <a:pt x="518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8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4" name="Freeform 35">
              <a:extLst>
                <a:ext uri="{FF2B5EF4-FFF2-40B4-BE49-F238E27FC236}">
                  <a16:creationId xmlns:a16="http://schemas.microsoft.com/office/drawing/2014/main" id="{06A91249-C043-784C-8798-313FFBA8A1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3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5" name="Freeform 36">
              <a:extLst>
                <a:ext uri="{FF2B5EF4-FFF2-40B4-BE49-F238E27FC236}">
                  <a16:creationId xmlns:a16="http://schemas.microsoft.com/office/drawing/2014/main" id="{36EE2529-308E-AD4C-AA49-3F67E56AE3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6" name="Freeform 37">
              <a:extLst>
                <a:ext uri="{FF2B5EF4-FFF2-40B4-BE49-F238E27FC236}">
                  <a16:creationId xmlns:a16="http://schemas.microsoft.com/office/drawing/2014/main" id="{64CEC26E-525D-6B49-901C-32A724B3D8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9" y="1256"/>
              <a:ext cx="514" cy="249"/>
            </a:xfrm>
            <a:custGeom>
              <a:avLst/>
              <a:gdLst>
                <a:gd name="T0" fmla="*/ 510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7" name="Freeform 38">
              <a:extLst>
                <a:ext uri="{FF2B5EF4-FFF2-40B4-BE49-F238E27FC236}">
                  <a16:creationId xmlns:a16="http://schemas.microsoft.com/office/drawing/2014/main" id="{5C3D9ADD-7482-D140-A479-52661904E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5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9" name="Rectangle 1">
            <a:extLst>
              <a:ext uri="{FF2B5EF4-FFF2-40B4-BE49-F238E27FC236}">
                <a16:creationId xmlns:a16="http://schemas.microsoft.com/office/drawing/2014/main" id="{D2E86360-1514-6C44-9786-B32D50123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2139" y="2913061"/>
            <a:ext cx="838200" cy="395288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2230" name="TextBox 3">
            <a:extLst>
              <a:ext uri="{FF2B5EF4-FFF2-40B4-BE49-F238E27FC236}">
                <a16:creationId xmlns:a16="http://schemas.microsoft.com/office/drawing/2014/main" id="{2052792C-F61E-814D-A4F3-7DB13FE7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39" y="2895600"/>
            <a:ext cx="88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</a:rPr>
              <a:t>HTTPS</a:t>
            </a:r>
          </a:p>
        </p:txBody>
      </p:sp>
      <p:cxnSp>
        <p:nvCxnSpPr>
          <p:cNvPr id="52231" name="Straight Connector 5">
            <a:extLst>
              <a:ext uri="{FF2B5EF4-FFF2-40B4-BE49-F238E27FC236}">
                <a16:creationId xmlns:a16="http://schemas.microsoft.com/office/drawing/2014/main" id="{4A15B5EA-47C3-8F4D-AC19-7F1A72FD574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44426" y="3308349"/>
            <a:ext cx="121285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  <p:cxnSp>
        <p:nvCxnSpPr>
          <p:cNvPr id="52232" name="Straight Connector 7">
            <a:extLst>
              <a:ext uri="{FF2B5EF4-FFF2-40B4-BE49-F238E27FC236}">
                <a16:creationId xmlns:a16="http://schemas.microsoft.com/office/drawing/2014/main" id="{0E86587D-8F06-9541-B206-F4C4F78CC52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19290" y="3308349"/>
            <a:ext cx="731837" cy="4381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  <p:sp>
        <p:nvSpPr>
          <p:cNvPr id="52233" name="Slide Number Placeholder 1">
            <a:extLst>
              <a:ext uri="{FF2B5EF4-FFF2-40B4-BE49-F238E27FC236}">
                <a16:creationId xmlns:a16="http://schemas.microsoft.com/office/drawing/2014/main" id="{4D0FB718-D770-FB49-82FF-3B50B3B0F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A6B76B-F4A0-ED41-A305-7A27D6920DF3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780C91-3A1C-4B40-BA39-3CDA64434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protocols of the Internet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42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C7D01-C520-694B-A2E9-ED85EB46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Application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204BD-56A9-A44C-93AC-179B15E4E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0845"/>
          </a:xfrm>
        </p:spPr>
        <p:txBody>
          <a:bodyPr>
            <a:normAutofit/>
          </a:bodyPr>
          <a:lstStyle/>
          <a:p>
            <a:r>
              <a:rPr lang="en-US" dirty="0"/>
              <a:t>Apps closest to the user: HTTP, SMTP, multimedia</a:t>
            </a:r>
          </a:p>
          <a:p>
            <a:r>
              <a:rPr lang="en-US" dirty="0"/>
              <a:t>Helper protocols: DNS</a:t>
            </a:r>
          </a:p>
          <a:p>
            <a:endParaRPr lang="en-US" dirty="0"/>
          </a:p>
          <a:p>
            <a:r>
              <a:rPr lang="en-US" dirty="0"/>
              <a:t>Deal with human concerns</a:t>
            </a:r>
          </a:p>
          <a:p>
            <a:r>
              <a:rPr lang="en-US" dirty="0">
                <a:solidFill>
                  <a:srgbClr val="C00000"/>
                </a:solidFill>
              </a:rPr>
              <a:t>Readability </a:t>
            </a:r>
            <a:r>
              <a:rPr lang="en-US" dirty="0"/>
              <a:t>of host names to reach certain services</a:t>
            </a:r>
          </a:p>
          <a:p>
            <a:r>
              <a:rPr lang="en-US" dirty="0"/>
              <a:t>Often, protocols are in human readable plain text too</a:t>
            </a:r>
          </a:p>
          <a:p>
            <a:pPr lvl="1"/>
            <a:r>
              <a:rPr lang="en-US" dirty="0"/>
              <a:t>HTTP, SMTP, DNS</a:t>
            </a:r>
          </a:p>
          <a:p>
            <a:r>
              <a:rPr lang="en-US" dirty="0"/>
              <a:t>Optimized for </a:t>
            </a:r>
            <a:r>
              <a:rPr lang="en-US" dirty="0">
                <a:solidFill>
                  <a:srgbClr val="C00000"/>
                </a:solidFill>
              </a:rPr>
              <a:t>human-perceivable performance</a:t>
            </a:r>
          </a:p>
          <a:p>
            <a:pPr lvl="1"/>
            <a:r>
              <a:rPr lang="en-US" dirty="0"/>
              <a:t>The web, VoIP, mail, apps have different “optimizations” built into them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1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555ED-7774-DB40-A4A3-949D437A4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Transport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5690F-B0C3-2448-A526-D94988A42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56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Providing guarantees for applications over a best-effort network</a:t>
            </a:r>
          </a:p>
          <a:p>
            <a:pPr lvl="1"/>
            <a:r>
              <a:rPr lang="en-US" dirty="0"/>
              <a:t>Transport layer runs on hosts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Providing connectivity between applications</a:t>
            </a:r>
          </a:p>
          <a:p>
            <a:pPr lvl="1"/>
            <a:r>
              <a:rPr lang="en-US" dirty="0"/>
              <a:t>Multiplex data from multiple apps going out of a given machine</a:t>
            </a:r>
          </a:p>
          <a:p>
            <a:pPr lvl="1"/>
            <a:r>
              <a:rPr lang="en-US" dirty="0"/>
              <a:t>Demultiplex data coming into a machine to different apps</a:t>
            </a:r>
          </a:p>
          <a:p>
            <a:endParaRPr lang="en-US" dirty="0"/>
          </a:p>
          <a:p>
            <a:r>
              <a:rPr lang="en-US" dirty="0"/>
              <a:t>UDP: main function is de/multiplexing</a:t>
            </a:r>
          </a:p>
          <a:p>
            <a:pPr lvl="1"/>
            <a:r>
              <a:rPr lang="en-US" dirty="0"/>
              <a:t>Also, error detection using checksums</a:t>
            </a:r>
          </a:p>
          <a:p>
            <a:pPr lvl="1"/>
            <a:r>
              <a:rPr lang="en-US" dirty="0"/>
              <a:t>Simple and lightweight</a:t>
            </a:r>
          </a:p>
          <a:p>
            <a:endParaRPr lang="en-US" dirty="0"/>
          </a:p>
          <a:p>
            <a:r>
              <a:rPr lang="en-US" dirty="0"/>
              <a:t>TCP: reliable, in-order delivery</a:t>
            </a:r>
          </a:p>
          <a:p>
            <a:pPr lvl="1"/>
            <a:r>
              <a:rPr lang="en-US" dirty="0"/>
              <a:t>Much more heavyweight</a:t>
            </a:r>
          </a:p>
        </p:txBody>
      </p:sp>
    </p:spTree>
    <p:extLst>
      <p:ext uri="{BB962C8B-B14F-4D97-AF65-F5344CB8AC3E}">
        <p14:creationId xmlns:p14="http://schemas.microsoft.com/office/powerpoint/2010/main" val="278370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7914-F34A-C745-9789-2BE998E7D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The transport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AE885-7AB1-3344-B2DF-3C104C54A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7406"/>
          </a:xfrm>
        </p:spPr>
        <p:txBody>
          <a:bodyPr>
            <a:normAutofit/>
          </a:bodyPr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reliable</a:t>
            </a:r>
            <a:r>
              <a:rPr lang="en-US" dirty="0"/>
              <a:t> delivery mechanisms</a:t>
            </a:r>
          </a:p>
          <a:p>
            <a:pPr lvl="1"/>
            <a:r>
              <a:rPr lang="en-US" dirty="0" err="1"/>
              <a:t>ACKnowledgments</a:t>
            </a:r>
            <a:endParaRPr lang="en-US" dirty="0"/>
          </a:p>
          <a:p>
            <a:pPr lvl="1"/>
            <a:r>
              <a:rPr lang="en-US" dirty="0"/>
              <a:t>Timeouts</a:t>
            </a:r>
          </a:p>
          <a:p>
            <a:pPr lvl="1"/>
            <a:r>
              <a:rPr lang="en-US" dirty="0"/>
              <a:t>Retransmission strategies</a:t>
            </a:r>
          </a:p>
          <a:p>
            <a:pPr lvl="1"/>
            <a:endParaRPr lang="en-US" dirty="0"/>
          </a:p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ordered</a:t>
            </a:r>
            <a:r>
              <a:rPr lang="en-US" dirty="0"/>
              <a:t> delivery mechanisms</a:t>
            </a:r>
          </a:p>
          <a:p>
            <a:pPr lvl="1"/>
            <a:r>
              <a:rPr lang="en-US" dirty="0"/>
              <a:t>Sliding window</a:t>
            </a:r>
          </a:p>
          <a:p>
            <a:pPr lvl="1"/>
            <a:r>
              <a:rPr lang="en-US" dirty="0"/>
              <a:t>Flow control</a:t>
            </a:r>
          </a:p>
          <a:p>
            <a:endParaRPr lang="en-US" dirty="0"/>
          </a:p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efficiency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fairness</a:t>
            </a:r>
          </a:p>
          <a:p>
            <a:pPr lvl="1"/>
            <a:r>
              <a:rPr lang="en-US" dirty="0"/>
              <a:t>Congestion control: slow start, additive increase/multiplicative decrease</a:t>
            </a:r>
          </a:p>
        </p:txBody>
      </p:sp>
    </p:spTree>
    <p:extLst>
      <p:ext uri="{BB962C8B-B14F-4D97-AF65-F5344CB8AC3E}">
        <p14:creationId xmlns:p14="http://schemas.microsoft.com/office/powerpoint/2010/main" val="2184082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1F6D0-E20F-FA46-8416-18C2FDA9C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The network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FEA8D-B03A-C749-B24C-3812F7377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Providing connectivity between machines across the Internet</a:t>
            </a:r>
          </a:p>
          <a:p>
            <a:pPr lvl="1"/>
            <a:r>
              <a:rPr lang="en-US" dirty="0"/>
              <a:t>Data plane: Moving data from point to point</a:t>
            </a:r>
          </a:p>
          <a:p>
            <a:pPr lvl="1"/>
            <a:r>
              <a:rPr lang="en-US" dirty="0"/>
              <a:t>Control plane: compute how data plane should move data</a:t>
            </a:r>
          </a:p>
          <a:p>
            <a:endParaRPr lang="en-US" dirty="0"/>
          </a:p>
          <a:p>
            <a:r>
              <a:rPr lang="en-US" dirty="0"/>
              <a:t>Network layer runs on every host and every router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Main issues: (1) </a:t>
            </a:r>
            <a:r>
              <a:rPr lang="en-US" dirty="0">
                <a:solidFill>
                  <a:srgbClr val="C00000"/>
                </a:solidFill>
              </a:rPr>
              <a:t>Addressing</a:t>
            </a:r>
          </a:p>
          <a:p>
            <a:pPr lvl="1"/>
            <a:r>
              <a:rPr lang="en-US" dirty="0"/>
              <a:t>Machine addresses aren’t necessarily human friendly (ex: IPv4/v6)</a:t>
            </a:r>
          </a:p>
          <a:p>
            <a:pPr lvl="1"/>
            <a:r>
              <a:rPr lang="en-US" dirty="0"/>
              <a:t>Addresses associated with network interfaces, not hosts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4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DAC16-5E8E-2745-8AE5-2FCA97476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The network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D5A78-E3B6-8A46-9571-07A888576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issues: (2) </a:t>
            </a:r>
            <a:r>
              <a:rPr lang="en-US" dirty="0">
                <a:solidFill>
                  <a:srgbClr val="C00000"/>
                </a:solidFill>
              </a:rPr>
              <a:t>Router design</a:t>
            </a:r>
          </a:p>
          <a:p>
            <a:pPr lvl="1"/>
            <a:r>
              <a:rPr lang="en-US" dirty="0"/>
              <a:t>High performance data movement between different network interfaces</a:t>
            </a:r>
          </a:p>
          <a:p>
            <a:pPr lvl="1"/>
            <a:r>
              <a:rPr lang="en-US" dirty="0"/>
              <a:t>High-speed destination-based forwarding</a:t>
            </a:r>
          </a:p>
          <a:p>
            <a:pPr lvl="1"/>
            <a:r>
              <a:rPr lang="en-US" dirty="0"/>
              <a:t>Longest-prefix-based matching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Main issues: (3) </a:t>
            </a:r>
            <a:r>
              <a:rPr lang="en-US" dirty="0">
                <a:solidFill>
                  <a:srgbClr val="C00000"/>
                </a:solidFill>
              </a:rPr>
              <a:t>Routing</a:t>
            </a:r>
          </a:p>
          <a:p>
            <a:pPr lvl="1"/>
            <a:r>
              <a:rPr lang="en-US" dirty="0"/>
              <a:t>Link-state, distance-vector, path-vector routing</a:t>
            </a:r>
          </a:p>
          <a:p>
            <a:pPr lvl="1"/>
            <a:r>
              <a:rPr lang="en-US" dirty="0"/>
              <a:t>Must try to avoid suboptimal paths and routing loops</a:t>
            </a:r>
          </a:p>
          <a:p>
            <a:pPr lvl="1"/>
            <a:r>
              <a:rPr lang="en-US" dirty="0"/>
              <a:t>Try to compute and converge fast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440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A32D-8ADD-3745-932E-235509A3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Layers: The link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3C154-A319-A548-91BF-E4F625600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Provide connectivity between machines over the physical medium</a:t>
            </a:r>
          </a:p>
          <a:p>
            <a:pPr lvl="1"/>
            <a:r>
              <a:rPr lang="en-US" dirty="0"/>
              <a:t>A co-ax cable, optic fiber, the air inside a room</a:t>
            </a:r>
          </a:p>
          <a:p>
            <a:pPr lvl="1"/>
            <a:endParaRPr lang="en-US" dirty="0"/>
          </a:p>
          <a:p>
            <a:r>
              <a:rPr lang="en-US" dirty="0"/>
              <a:t>Main issues: (1) </a:t>
            </a:r>
            <a:r>
              <a:rPr lang="en-US" dirty="0">
                <a:solidFill>
                  <a:srgbClr val="C00000"/>
                </a:solidFill>
              </a:rPr>
              <a:t>Data encoding</a:t>
            </a:r>
          </a:p>
          <a:p>
            <a:pPr lvl="1"/>
            <a:r>
              <a:rPr lang="en-US" dirty="0"/>
              <a:t>Must translate bits 0-1 from software into physical signals</a:t>
            </a:r>
          </a:p>
          <a:p>
            <a:endParaRPr lang="en-US" dirty="0"/>
          </a:p>
          <a:p>
            <a:r>
              <a:rPr lang="en-US" dirty="0"/>
              <a:t>Main issues: (2) </a:t>
            </a:r>
            <a:r>
              <a:rPr lang="en-US" dirty="0">
                <a:solidFill>
                  <a:srgbClr val="C00000"/>
                </a:solidFill>
              </a:rPr>
              <a:t>Error detection</a:t>
            </a:r>
          </a:p>
          <a:p>
            <a:pPr lvl="1"/>
            <a:r>
              <a:rPr lang="en-US" dirty="0"/>
              <a:t>the media are not without fault!</a:t>
            </a:r>
          </a:p>
          <a:p>
            <a:pPr lvl="1"/>
            <a:r>
              <a:rPr lang="en-US" dirty="0"/>
              <a:t>Parity bits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32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3960</TotalTime>
  <Words>1326</Words>
  <Application>Microsoft Macintosh PowerPoint</Application>
  <PresentationFormat>Widescreen</PresentationFormat>
  <Paragraphs>229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Helvetica</vt:lpstr>
      <vt:lpstr>Times New Roman</vt:lpstr>
      <vt:lpstr>Office Theme</vt:lpstr>
      <vt:lpstr>What you could do from here</vt:lpstr>
      <vt:lpstr>You’ve gone through 24 lectures of 352</vt:lpstr>
      <vt:lpstr>The protocols of the Internet</vt:lpstr>
      <vt:lpstr>Protocol layers: Application layer</vt:lpstr>
      <vt:lpstr>Protocol layers: Transport layer</vt:lpstr>
      <vt:lpstr>Protocol layers: The transport layer</vt:lpstr>
      <vt:lpstr>Protocol layers: The network layer</vt:lpstr>
      <vt:lpstr>Protocol layers: The network layer</vt:lpstr>
      <vt:lpstr>Protocol Layers: The link layer</vt:lpstr>
      <vt:lpstr>Protocol layers: The link layer</vt:lpstr>
      <vt:lpstr>Protocol layers: The link layer</vt:lpstr>
      <vt:lpstr>Other important related topics</vt:lpstr>
      <vt:lpstr>Securing communication</vt:lpstr>
      <vt:lpstr>Multimedia transfers</vt:lpstr>
      <vt:lpstr>The big picture</vt:lpstr>
      <vt:lpstr>You’ve gone through 24 lectures of 352… </vt:lpstr>
      <vt:lpstr>A few possibilities</vt:lpstr>
      <vt:lpstr>(1) Go about life as usual</vt:lpstr>
      <vt:lpstr>(2) Solve a problem you care about</vt:lpstr>
      <vt:lpstr>(2) Solve a problem you care about</vt:lpstr>
      <vt:lpstr>(3) Deepen your understanding</vt:lpstr>
      <vt:lpstr>(3) Deepen your understanding</vt:lpstr>
      <vt:lpstr>(4) Push the state of the art</vt:lpstr>
      <vt:lpstr>Now it’s time for…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3703</cp:revision>
  <cp:lastPrinted>2019-05-03T17:27:49Z</cp:lastPrinted>
  <dcterms:created xsi:type="dcterms:W3CDTF">2019-01-23T03:40:12Z</dcterms:created>
  <dcterms:modified xsi:type="dcterms:W3CDTF">2019-05-03T17:29:04Z</dcterms:modified>
</cp:coreProperties>
</file>