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387" r:id="rId2"/>
    <p:sldId id="879" r:id="rId3"/>
    <p:sldId id="878" r:id="rId4"/>
    <p:sldId id="884" r:id="rId5"/>
    <p:sldId id="510" r:id="rId6"/>
    <p:sldId id="844" r:id="rId7"/>
    <p:sldId id="845" r:id="rId8"/>
    <p:sldId id="846" r:id="rId9"/>
    <p:sldId id="847" r:id="rId10"/>
    <p:sldId id="848" r:id="rId11"/>
    <p:sldId id="849" r:id="rId12"/>
    <p:sldId id="880" r:id="rId13"/>
    <p:sldId id="885" r:id="rId14"/>
    <p:sldId id="850" r:id="rId15"/>
    <p:sldId id="854" r:id="rId16"/>
    <p:sldId id="514" r:id="rId17"/>
    <p:sldId id="515" r:id="rId18"/>
    <p:sldId id="516" r:id="rId19"/>
    <p:sldId id="517" r:id="rId20"/>
    <p:sldId id="855" r:id="rId21"/>
    <p:sldId id="518" r:id="rId22"/>
    <p:sldId id="520" r:id="rId23"/>
    <p:sldId id="521" r:id="rId24"/>
    <p:sldId id="856" r:id="rId25"/>
    <p:sldId id="886" r:id="rId26"/>
    <p:sldId id="857" r:id="rId27"/>
    <p:sldId id="859" r:id="rId28"/>
    <p:sldId id="858" r:id="rId29"/>
    <p:sldId id="864" r:id="rId30"/>
    <p:sldId id="865" r:id="rId31"/>
    <p:sldId id="88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39"/>
    <p:restoredTop sz="94664"/>
  </p:normalViewPr>
  <p:slideViewPr>
    <p:cSldViewPr snapToGrid="0" snapToObjects="1">
      <p:cViewPr varScale="1">
        <p:scale>
          <a:sx n="102" d="100"/>
          <a:sy n="102" d="100"/>
        </p:scale>
        <p:origin x="224" y="1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B0DA1E1-42DE-F844-A09D-1CEC5A50F78F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3785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14E3A9-999A-F24F-A8E2-9008CDD15980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611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346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35E9F3-629D-684F-9E74-2DF66E23302A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653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A0F0CB-055A-9743-9E6A-1A019A4BF056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613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2475"/>
            <a:ext cx="5365750" cy="4319588"/>
          </a:xfrm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4602" tIns="47301" rIns="94602" bIns="47301"/>
          <a:lstStyle/>
          <a:p>
            <a:endParaRPr lang="fr-F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48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40E95B-2E09-8D45-88AB-42D9F43E62DF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629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2016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869CD4-1D35-7347-A674-3A85BA7C6ED9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58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92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8967A0-5C22-4E47-ABE4-026C12F3FDB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354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B3E58B-510E-AD4A-8D29-EECD75C2764C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723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553647-26E4-FF49-A8BD-88FD2174704B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04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C2117D-0489-8645-B023-63BCF655757E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208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525E64-AC36-9C4B-B35A-E52368D2946F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4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941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AB464D-6E4A-F246-912F-CB6DB1B35241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52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930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3173F2-A9E7-EA43-B6FA-07184E300AD1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53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074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5ECF47-E402-4743-90F9-546024ED1BE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55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515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117600" y="1905000"/>
            <a:ext cx="90424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1449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117600" y="1219200"/>
            <a:ext cx="9042400" cy="3276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10993D81-03C1-4EBB-967F-103C6865E7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972801" y="6629400"/>
            <a:ext cx="1225551" cy="2301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601A69-262E-462E-8A30-EB73001053BE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of 50</a:t>
            </a:r>
          </a:p>
        </p:txBody>
      </p:sp>
    </p:spTree>
    <p:extLst>
      <p:ext uri="{BB962C8B-B14F-4D97-AF65-F5344CB8AC3E}">
        <p14:creationId xmlns:p14="http://schemas.microsoft.com/office/powerpoint/2010/main" val="1274224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117600" y="1219200"/>
            <a:ext cx="9042400" cy="3276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BBD8B55F-A06A-4E1E-A3D0-03597325F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972801" y="6629400"/>
            <a:ext cx="1225551" cy="2301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B0AF24-02EE-4CF0-A1FC-F6CF55D3CC93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of 50</a:t>
            </a:r>
          </a:p>
        </p:txBody>
      </p:sp>
    </p:spTree>
    <p:extLst>
      <p:ext uri="{BB962C8B-B14F-4D97-AF65-F5344CB8AC3E}">
        <p14:creationId xmlns:p14="http://schemas.microsoft.com/office/powerpoint/2010/main" val="139470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292087"/>
            <a:ext cx="11181806" cy="167237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Network Support for </a:t>
            </a:r>
            <a:br>
              <a:rPr lang="en-US" dirty="0">
                <a:ea typeface="ＭＳ Ｐゴシック" charset="0"/>
              </a:rPr>
            </a:br>
            <a:r>
              <a:rPr lang="en-US" dirty="0">
                <a:ea typeface="ＭＳ Ｐゴシック" charset="0"/>
              </a:rPr>
              <a:t>Quality of Service (QoS)</a:t>
            </a:r>
            <a:endParaRPr lang="en-US" dirty="0">
              <a:ea typeface="ＭＳ Ｐゴシック" charset="0"/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24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-14288"/>
            <a:ext cx="8428038" cy="114300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Principles for QOS guarantees (more)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8675" y="1193801"/>
            <a:ext cx="8159750" cy="1812925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/>
              <a:t>what if applications misbehave (VoIP sends higher than declared rate)</a:t>
            </a:r>
          </a:p>
          <a:p>
            <a:pPr lvl="1">
              <a:defRPr/>
            </a:pPr>
            <a:r>
              <a:rPr lang="en-US" dirty="0"/>
              <a:t>policing: force source adherence to bandwidth allocations</a:t>
            </a:r>
          </a:p>
          <a:p>
            <a:pPr>
              <a:defRPr/>
            </a:pPr>
            <a:r>
              <a:rPr lang="en-US" i="1" dirty="0">
                <a:solidFill>
                  <a:srgbClr val="000099"/>
                </a:solidFill>
              </a:rPr>
              <a:t>marking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policing</a:t>
            </a:r>
            <a:r>
              <a:rPr lang="en-US" dirty="0"/>
              <a:t> at network edge</a:t>
            </a:r>
            <a:endParaRPr lang="en-US" sz="2000" dirty="0"/>
          </a:p>
        </p:txBody>
      </p:sp>
      <p:sp>
        <p:nvSpPr>
          <p:cNvPr id="234501" name="Text Box 5"/>
          <p:cNvSpPr txBox="1">
            <a:spLocks noChangeArrowheads="1"/>
          </p:cNvSpPr>
          <p:nvPr/>
        </p:nvSpPr>
        <p:spPr bwMode="auto">
          <a:xfrm>
            <a:off x="2479676" y="5794375"/>
            <a:ext cx="7650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99"/>
                </a:solidFill>
                <a:latin typeface="Helvetica" pitchFamily="2" charset="0"/>
              </a:rPr>
              <a:t>provide protection (isolation) for one class from others</a:t>
            </a:r>
            <a:endParaRPr lang="en-US" sz="2000" b="1" dirty="0">
              <a:solidFill>
                <a:srgbClr val="000099"/>
              </a:solidFill>
              <a:latin typeface="Helvetica" pitchFamily="2" charset="0"/>
            </a:endParaRPr>
          </a:p>
        </p:txBody>
      </p:sp>
      <p:sp>
        <p:nvSpPr>
          <p:cNvPr id="234502" name="Rectangle 6"/>
          <p:cNvSpPr>
            <a:spLocks noChangeArrowheads="1"/>
          </p:cNvSpPr>
          <p:nvPr/>
        </p:nvSpPr>
        <p:spPr bwMode="auto">
          <a:xfrm>
            <a:off x="2201862" y="5646739"/>
            <a:ext cx="7778291" cy="763587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34503" name="Text Box 7"/>
          <p:cNvSpPr txBox="1">
            <a:spLocks noChangeArrowheads="1"/>
          </p:cNvSpPr>
          <p:nvPr/>
        </p:nvSpPr>
        <p:spPr bwMode="auto">
          <a:xfrm>
            <a:off x="2411414" y="5384800"/>
            <a:ext cx="1864613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Principle 2</a:t>
            </a:r>
          </a:p>
        </p:txBody>
      </p:sp>
      <p:sp>
        <p:nvSpPr>
          <p:cNvPr id="234505" name="Line 9"/>
          <p:cNvSpPr>
            <a:spLocks noChangeShapeType="1"/>
          </p:cNvSpPr>
          <p:nvPr/>
        </p:nvSpPr>
        <p:spPr bwMode="auto">
          <a:xfrm>
            <a:off x="4475164" y="4078288"/>
            <a:ext cx="3716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pSp>
        <p:nvGrpSpPr>
          <p:cNvPr id="153607" name="Group 11"/>
          <p:cNvGrpSpPr>
            <a:grpSpLocks/>
          </p:cNvGrpSpPr>
          <p:nvPr/>
        </p:nvGrpSpPr>
        <p:grpSpPr bwMode="auto">
          <a:xfrm>
            <a:off x="4827588" y="3744913"/>
            <a:ext cx="1058862" cy="552450"/>
            <a:chOff x="1605" y="1665"/>
            <a:chExt cx="556" cy="501"/>
          </a:xfrm>
        </p:grpSpPr>
        <p:sp>
          <p:nvSpPr>
            <p:cNvPr id="234508" name="Freeform 12"/>
            <p:cNvSpPr>
              <a:spLocks/>
            </p:cNvSpPr>
            <p:nvPr/>
          </p:nvSpPr>
          <p:spPr bwMode="auto">
            <a:xfrm>
              <a:off x="1605" y="1738"/>
              <a:ext cx="556" cy="242"/>
            </a:xfrm>
            <a:custGeom>
              <a:avLst/>
              <a:gdLst>
                <a:gd name="T0" fmla="*/ 5 w 556"/>
                <a:gd name="T1" fmla="*/ 18 h 252"/>
                <a:gd name="T2" fmla="*/ 47 w 556"/>
                <a:gd name="T3" fmla="*/ 52 h 252"/>
                <a:gd name="T4" fmla="*/ 119 w 556"/>
                <a:gd name="T5" fmla="*/ 75 h 252"/>
                <a:gd name="T6" fmla="*/ 180 w 556"/>
                <a:gd name="T7" fmla="*/ 79 h 252"/>
                <a:gd name="T8" fmla="*/ 257 w 556"/>
                <a:gd name="T9" fmla="*/ 87 h 252"/>
                <a:gd name="T10" fmla="*/ 315 w 556"/>
                <a:gd name="T11" fmla="*/ 87 h 252"/>
                <a:gd name="T12" fmla="*/ 387 w 556"/>
                <a:gd name="T13" fmla="*/ 81 h 252"/>
                <a:gd name="T14" fmla="*/ 452 w 556"/>
                <a:gd name="T15" fmla="*/ 70 h 252"/>
                <a:gd name="T16" fmla="*/ 531 w 556"/>
                <a:gd name="T17" fmla="*/ 37 h 252"/>
                <a:gd name="T18" fmla="*/ 552 w 556"/>
                <a:gd name="T19" fmla="*/ 27 h 252"/>
                <a:gd name="T20" fmla="*/ 550 w 556"/>
                <a:gd name="T21" fmla="*/ 160 h 252"/>
                <a:gd name="T22" fmla="*/ 518 w 556"/>
                <a:gd name="T23" fmla="*/ 196 h 252"/>
                <a:gd name="T24" fmla="*/ 489 w 556"/>
                <a:gd name="T25" fmla="*/ 216 h 252"/>
                <a:gd name="T26" fmla="*/ 450 w 556"/>
                <a:gd name="T27" fmla="*/ 231 h 252"/>
                <a:gd name="T28" fmla="*/ 393 w 556"/>
                <a:gd name="T29" fmla="*/ 244 h 252"/>
                <a:gd name="T30" fmla="*/ 323 w 556"/>
                <a:gd name="T31" fmla="*/ 251 h 252"/>
                <a:gd name="T32" fmla="*/ 261 w 556"/>
                <a:gd name="T33" fmla="*/ 252 h 252"/>
                <a:gd name="T34" fmla="*/ 205 w 556"/>
                <a:gd name="T35" fmla="*/ 248 h 252"/>
                <a:gd name="T36" fmla="*/ 155 w 556"/>
                <a:gd name="T37" fmla="*/ 241 h 252"/>
                <a:gd name="T38" fmla="*/ 88 w 556"/>
                <a:gd name="T39" fmla="*/ 224 h 252"/>
                <a:gd name="T40" fmla="*/ 51 w 556"/>
                <a:gd name="T41" fmla="*/ 209 h 252"/>
                <a:gd name="T42" fmla="*/ 25 w 556"/>
                <a:gd name="T43" fmla="*/ 181 h 252"/>
                <a:gd name="T44" fmla="*/ 5 w 556"/>
                <a:gd name="T45" fmla="*/ 157 h 252"/>
                <a:gd name="T46" fmla="*/ 5 w 556"/>
                <a:gd name="T47" fmla="*/ 1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56" h="252">
                  <a:moveTo>
                    <a:pt x="5" y="18"/>
                  </a:moveTo>
                  <a:cubicBezTo>
                    <a:pt x="12" y="0"/>
                    <a:pt x="28" y="43"/>
                    <a:pt x="47" y="52"/>
                  </a:cubicBezTo>
                  <a:cubicBezTo>
                    <a:pt x="66" y="61"/>
                    <a:pt x="97" y="71"/>
                    <a:pt x="119" y="75"/>
                  </a:cubicBezTo>
                  <a:cubicBezTo>
                    <a:pt x="141" y="79"/>
                    <a:pt x="157" y="77"/>
                    <a:pt x="180" y="79"/>
                  </a:cubicBezTo>
                  <a:cubicBezTo>
                    <a:pt x="203" y="81"/>
                    <a:pt x="235" y="86"/>
                    <a:pt x="257" y="87"/>
                  </a:cubicBezTo>
                  <a:cubicBezTo>
                    <a:pt x="279" y="88"/>
                    <a:pt x="293" y="88"/>
                    <a:pt x="315" y="87"/>
                  </a:cubicBezTo>
                  <a:cubicBezTo>
                    <a:pt x="337" y="86"/>
                    <a:pt x="364" y="84"/>
                    <a:pt x="387" y="81"/>
                  </a:cubicBezTo>
                  <a:cubicBezTo>
                    <a:pt x="410" y="78"/>
                    <a:pt x="428" y="77"/>
                    <a:pt x="452" y="70"/>
                  </a:cubicBezTo>
                  <a:cubicBezTo>
                    <a:pt x="476" y="63"/>
                    <a:pt x="514" y="44"/>
                    <a:pt x="531" y="37"/>
                  </a:cubicBezTo>
                  <a:cubicBezTo>
                    <a:pt x="548" y="30"/>
                    <a:pt x="549" y="7"/>
                    <a:pt x="552" y="27"/>
                  </a:cubicBezTo>
                  <a:cubicBezTo>
                    <a:pt x="555" y="47"/>
                    <a:pt x="556" y="132"/>
                    <a:pt x="550" y="160"/>
                  </a:cubicBezTo>
                  <a:cubicBezTo>
                    <a:pt x="544" y="188"/>
                    <a:pt x="527" y="187"/>
                    <a:pt x="518" y="196"/>
                  </a:cubicBezTo>
                  <a:cubicBezTo>
                    <a:pt x="508" y="206"/>
                    <a:pt x="500" y="210"/>
                    <a:pt x="489" y="216"/>
                  </a:cubicBezTo>
                  <a:cubicBezTo>
                    <a:pt x="478" y="221"/>
                    <a:pt x="465" y="227"/>
                    <a:pt x="450" y="231"/>
                  </a:cubicBezTo>
                  <a:cubicBezTo>
                    <a:pt x="434" y="235"/>
                    <a:pt x="414" y="241"/>
                    <a:pt x="393" y="244"/>
                  </a:cubicBezTo>
                  <a:cubicBezTo>
                    <a:pt x="371" y="246"/>
                    <a:pt x="344" y="249"/>
                    <a:pt x="323" y="251"/>
                  </a:cubicBezTo>
                  <a:cubicBezTo>
                    <a:pt x="301" y="252"/>
                    <a:pt x="280" y="252"/>
                    <a:pt x="261" y="252"/>
                  </a:cubicBezTo>
                  <a:cubicBezTo>
                    <a:pt x="241" y="252"/>
                    <a:pt x="222" y="249"/>
                    <a:pt x="205" y="248"/>
                  </a:cubicBezTo>
                  <a:cubicBezTo>
                    <a:pt x="187" y="246"/>
                    <a:pt x="174" y="245"/>
                    <a:pt x="155" y="241"/>
                  </a:cubicBezTo>
                  <a:cubicBezTo>
                    <a:pt x="135" y="237"/>
                    <a:pt x="104" y="230"/>
                    <a:pt x="88" y="224"/>
                  </a:cubicBezTo>
                  <a:cubicBezTo>
                    <a:pt x="71" y="219"/>
                    <a:pt x="62" y="216"/>
                    <a:pt x="51" y="209"/>
                  </a:cubicBezTo>
                  <a:cubicBezTo>
                    <a:pt x="40" y="202"/>
                    <a:pt x="32" y="189"/>
                    <a:pt x="25" y="181"/>
                  </a:cubicBezTo>
                  <a:cubicBezTo>
                    <a:pt x="17" y="173"/>
                    <a:pt x="8" y="184"/>
                    <a:pt x="5" y="157"/>
                  </a:cubicBezTo>
                  <a:cubicBezTo>
                    <a:pt x="2" y="131"/>
                    <a:pt x="0" y="34"/>
                    <a:pt x="5" y="1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09" name="Oval 13"/>
            <p:cNvSpPr>
              <a:spLocks noChangeArrowheads="1"/>
            </p:cNvSpPr>
            <p:nvPr/>
          </p:nvSpPr>
          <p:spPr bwMode="auto">
            <a:xfrm>
              <a:off x="1610" y="1784"/>
              <a:ext cx="548" cy="137"/>
            </a:xfrm>
            <a:prstGeom prst="ellips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hlink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10" name="Line 14"/>
            <p:cNvSpPr>
              <a:spLocks noChangeShapeType="1"/>
            </p:cNvSpPr>
            <p:nvPr/>
          </p:nvSpPr>
          <p:spPr bwMode="auto">
            <a:xfrm>
              <a:off x="1612" y="1763"/>
              <a:ext cx="0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11" name="Line 15"/>
            <p:cNvSpPr>
              <a:spLocks noChangeShapeType="1"/>
            </p:cNvSpPr>
            <p:nvPr/>
          </p:nvSpPr>
          <p:spPr bwMode="auto">
            <a:xfrm>
              <a:off x="2160" y="1738"/>
              <a:ext cx="0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12" name="Oval 16"/>
            <p:cNvSpPr>
              <a:spLocks noChangeArrowheads="1"/>
            </p:cNvSpPr>
            <p:nvPr/>
          </p:nvSpPr>
          <p:spPr bwMode="auto">
            <a:xfrm>
              <a:off x="1607" y="1665"/>
              <a:ext cx="550" cy="15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3690" name="Group 17"/>
            <p:cNvGrpSpPr>
              <a:grpSpLocks/>
            </p:cNvGrpSpPr>
            <p:nvPr/>
          </p:nvGrpSpPr>
          <p:grpSpPr bwMode="auto">
            <a:xfrm>
              <a:off x="1740" y="1700"/>
              <a:ext cx="272" cy="92"/>
              <a:chOff x="2848" y="848"/>
              <a:chExt cx="140" cy="98"/>
            </a:xfrm>
          </p:grpSpPr>
          <p:sp>
            <p:nvSpPr>
              <p:cNvPr id="234514" name="Line 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15" name="Line 1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16" name="Line 20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grpSp>
          <p:nvGrpSpPr>
            <p:cNvPr id="153691" name="Group 21"/>
            <p:cNvGrpSpPr>
              <a:grpSpLocks/>
            </p:cNvGrpSpPr>
            <p:nvPr/>
          </p:nvGrpSpPr>
          <p:grpSpPr bwMode="auto">
            <a:xfrm flipV="1">
              <a:off x="1740" y="1699"/>
              <a:ext cx="272" cy="92"/>
              <a:chOff x="2848" y="848"/>
              <a:chExt cx="140" cy="98"/>
            </a:xfrm>
          </p:grpSpPr>
          <p:sp>
            <p:nvSpPr>
              <p:cNvPr id="234518" name="Line 22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19" name="Line 23"/>
              <p:cNvSpPr>
                <a:spLocks noChangeShapeType="1"/>
              </p:cNvSpPr>
              <p:nvPr/>
            </p:nvSpPr>
            <p:spPr bwMode="auto">
              <a:xfrm>
                <a:off x="2944" y="944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20" name="Line 24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234521" name="Oval 25"/>
            <p:cNvSpPr>
              <a:spLocks noChangeArrowheads="1"/>
            </p:cNvSpPr>
            <p:nvPr/>
          </p:nvSpPr>
          <p:spPr bwMode="auto">
            <a:xfrm>
              <a:off x="1609" y="2008"/>
              <a:ext cx="550" cy="15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lin ang="5400000" scaled="1"/>
            </a:gra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grpSp>
        <p:nvGrpSpPr>
          <p:cNvPr id="153608" name="Group 26"/>
          <p:cNvGrpSpPr>
            <a:grpSpLocks/>
          </p:cNvGrpSpPr>
          <p:nvPr/>
        </p:nvGrpSpPr>
        <p:grpSpPr bwMode="auto">
          <a:xfrm>
            <a:off x="5078413" y="4021139"/>
            <a:ext cx="774700" cy="136525"/>
            <a:chOff x="3150" y="1799"/>
            <a:chExt cx="643" cy="204"/>
          </a:xfrm>
        </p:grpSpPr>
        <p:sp>
          <p:nvSpPr>
            <p:cNvPr id="234523" name="Rectangle 27"/>
            <p:cNvSpPr>
              <a:spLocks noChangeArrowheads="1"/>
            </p:cNvSpPr>
            <p:nvPr/>
          </p:nvSpPr>
          <p:spPr bwMode="auto">
            <a:xfrm>
              <a:off x="3634" y="1799"/>
              <a:ext cx="159" cy="20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24" name="Rectangle 28"/>
            <p:cNvSpPr>
              <a:spLocks noChangeArrowheads="1"/>
            </p:cNvSpPr>
            <p:nvPr/>
          </p:nvSpPr>
          <p:spPr bwMode="auto">
            <a:xfrm>
              <a:off x="3472" y="1799"/>
              <a:ext cx="162" cy="2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25" name="Rectangle 29"/>
            <p:cNvSpPr>
              <a:spLocks noChangeArrowheads="1"/>
            </p:cNvSpPr>
            <p:nvPr/>
          </p:nvSpPr>
          <p:spPr bwMode="auto">
            <a:xfrm>
              <a:off x="3311" y="1799"/>
              <a:ext cx="161" cy="2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26" name="Rectangle 30"/>
            <p:cNvSpPr>
              <a:spLocks noChangeArrowheads="1"/>
            </p:cNvSpPr>
            <p:nvPr/>
          </p:nvSpPr>
          <p:spPr bwMode="auto">
            <a:xfrm>
              <a:off x="3150" y="1799"/>
              <a:ext cx="159" cy="20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sp>
        <p:nvSpPr>
          <p:cNvPr id="234527" name="Line 31"/>
          <p:cNvSpPr>
            <a:spLocks noChangeShapeType="1"/>
          </p:cNvSpPr>
          <p:nvPr/>
        </p:nvSpPr>
        <p:spPr bwMode="auto">
          <a:xfrm flipH="1">
            <a:off x="4238626" y="3519488"/>
            <a:ext cx="485775" cy="1096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28" name="Line 32"/>
          <p:cNvSpPr>
            <a:spLocks noChangeShapeType="1"/>
          </p:cNvSpPr>
          <p:nvPr/>
        </p:nvSpPr>
        <p:spPr bwMode="auto">
          <a:xfrm flipH="1" flipV="1">
            <a:off x="4002088" y="4606926"/>
            <a:ext cx="2476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29" name="Line 33"/>
          <p:cNvSpPr>
            <a:spLocks noChangeShapeType="1"/>
          </p:cNvSpPr>
          <p:nvPr/>
        </p:nvSpPr>
        <p:spPr bwMode="auto">
          <a:xfrm flipH="1">
            <a:off x="4364039" y="3509963"/>
            <a:ext cx="371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30" name="Line 34"/>
          <p:cNvSpPr>
            <a:spLocks noChangeShapeType="1"/>
          </p:cNvSpPr>
          <p:nvPr/>
        </p:nvSpPr>
        <p:spPr bwMode="auto">
          <a:xfrm flipH="1">
            <a:off x="7975601" y="3460751"/>
            <a:ext cx="485775" cy="1096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31" name="Line 35"/>
          <p:cNvSpPr>
            <a:spLocks noChangeShapeType="1"/>
          </p:cNvSpPr>
          <p:nvPr/>
        </p:nvSpPr>
        <p:spPr bwMode="auto">
          <a:xfrm flipH="1">
            <a:off x="7988301" y="4554538"/>
            <a:ext cx="373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32" name="Line 36"/>
          <p:cNvSpPr>
            <a:spLocks noChangeShapeType="1"/>
          </p:cNvSpPr>
          <p:nvPr/>
        </p:nvSpPr>
        <p:spPr bwMode="auto">
          <a:xfrm flipH="1" flipV="1">
            <a:off x="8461375" y="3460750"/>
            <a:ext cx="260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pSp>
        <p:nvGrpSpPr>
          <p:cNvPr id="153615" name="Group 37"/>
          <p:cNvGrpSpPr>
            <a:grpSpLocks/>
          </p:cNvGrpSpPr>
          <p:nvPr/>
        </p:nvGrpSpPr>
        <p:grpSpPr bwMode="auto">
          <a:xfrm>
            <a:off x="6791326" y="3898901"/>
            <a:ext cx="1001713" cy="290513"/>
            <a:chOff x="3600" y="219"/>
            <a:chExt cx="360" cy="175"/>
          </a:xfrm>
        </p:grpSpPr>
        <p:sp>
          <p:nvSpPr>
            <p:cNvPr id="234534" name="Oval 3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35" name="Line 3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36" name="Line 4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37" name="Rectangle 4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4538" name="Oval 4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3673" name="Group 4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4540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41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42" name="Line 46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grpSp>
          <p:nvGrpSpPr>
            <p:cNvPr id="153674" name="Group 4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4544" name="Line 4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45" name="Line 4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4546" name="Line 5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</p:grpSp>
      <p:sp>
        <p:nvSpPr>
          <p:cNvPr id="234547" name="Text Box 51"/>
          <p:cNvSpPr txBox="1">
            <a:spLocks noChangeArrowheads="1"/>
          </p:cNvSpPr>
          <p:nvPr/>
        </p:nvSpPr>
        <p:spPr bwMode="auto">
          <a:xfrm>
            <a:off x="5135563" y="3417888"/>
            <a:ext cx="512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Helvetica" pitchFamily="2" charset="0"/>
                <a:cs typeface="Arial"/>
              </a:rPr>
              <a:t>R1</a:t>
            </a:r>
          </a:p>
        </p:txBody>
      </p:sp>
      <p:sp>
        <p:nvSpPr>
          <p:cNvPr id="234548" name="Text Box 52"/>
          <p:cNvSpPr txBox="1">
            <a:spLocks noChangeArrowheads="1"/>
          </p:cNvSpPr>
          <p:nvPr/>
        </p:nvSpPr>
        <p:spPr bwMode="auto">
          <a:xfrm>
            <a:off x="7132638" y="3505200"/>
            <a:ext cx="512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Helvetica" pitchFamily="2" charset="0"/>
                <a:cs typeface="Arial"/>
              </a:rPr>
              <a:t>R2</a:t>
            </a:r>
          </a:p>
        </p:txBody>
      </p:sp>
      <p:sp>
        <p:nvSpPr>
          <p:cNvPr id="234549" name="Freeform 53"/>
          <p:cNvSpPr>
            <a:spLocks/>
          </p:cNvSpPr>
          <p:nvPr/>
        </p:nvSpPr>
        <p:spPr bwMode="auto">
          <a:xfrm>
            <a:off x="4419600" y="3344863"/>
            <a:ext cx="4235450" cy="646112"/>
          </a:xfrm>
          <a:custGeom>
            <a:avLst/>
            <a:gdLst>
              <a:gd name="T0" fmla="*/ 0 w 3323"/>
              <a:gd name="T1" fmla="*/ 71 h 585"/>
              <a:gd name="T2" fmla="*/ 346 w 3323"/>
              <a:gd name="T3" fmla="*/ 71 h 585"/>
              <a:gd name="T4" fmla="*/ 133 w 3323"/>
              <a:gd name="T5" fmla="*/ 567 h 585"/>
              <a:gd name="T6" fmla="*/ 2844 w 3323"/>
              <a:gd name="T7" fmla="*/ 585 h 585"/>
              <a:gd name="T8" fmla="*/ 3101 w 3323"/>
              <a:gd name="T9" fmla="*/ 0 h 585"/>
              <a:gd name="T10" fmla="*/ 3323 w 3323"/>
              <a:gd name="T11" fmla="*/ 0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23" h="585">
                <a:moveTo>
                  <a:pt x="0" y="71"/>
                </a:moveTo>
                <a:lnTo>
                  <a:pt x="346" y="71"/>
                </a:lnTo>
                <a:lnTo>
                  <a:pt x="133" y="567"/>
                </a:lnTo>
                <a:lnTo>
                  <a:pt x="2844" y="585"/>
                </a:lnTo>
                <a:lnTo>
                  <a:pt x="3101" y="0"/>
                </a:lnTo>
                <a:lnTo>
                  <a:pt x="3323" y="0"/>
                </a:ln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50" name="Freeform 54"/>
          <p:cNvSpPr>
            <a:spLocks/>
          </p:cNvSpPr>
          <p:nvPr/>
        </p:nvSpPr>
        <p:spPr bwMode="auto">
          <a:xfrm>
            <a:off x="4170364" y="4117976"/>
            <a:ext cx="4078287" cy="557213"/>
          </a:xfrm>
          <a:custGeom>
            <a:avLst/>
            <a:gdLst>
              <a:gd name="T0" fmla="*/ 0 w 3199"/>
              <a:gd name="T1" fmla="*/ 505 h 505"/>
              <a:gd name="T2" fmla="*/ 97 w 3199"/>
              <a:gd name="T3" fmla="*/ 496 h 505"/>
              <a:gd name="T4" fmla="*/ 284 w 3199"/>
              <a:gd name="T5" fmla="*/ 0 h 505"/>
              <a:gd name="T6" fmla="*/ 3048 w 3199"/>
              <a:gd name="T7" fmla="*/ 0 h 505"/>
              <a:gd name="T8" fmla="*/ 2862 w 3199"/>
              <a:gd name="T9" fmla="*/ 461 h 505"/>
              <a:gd name="T10" fmla="*/ 3199 w 3199"/>
              <a:gd name="T11" fmla="*/ 461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99" h="505">
                <a:moveTo>
                  <a:pt x="0" y="505"/>
                </a:moveTo>
                <a:lnTo>
                  <a:pt x="97" y="496"/>
                </a:lnTo>
                <a:lnTo>
                  <a:pt x="284" y="0"/>
                </a:lnTo>
                <a:lnTo>
                  <a:pt x="3048" y="0"/>
                </a:lnTo>
                <a:lnTo>
                  <a:pt x="2862" y="461"/>
                </a:lnTo>
                <a:lnTo>
                  <a:pt x="3199" y="461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aphicFrame>
        <p:nvGraphicFramePr>
          <p:cNvPr id="153620" name="Object 56"/>
          <p:cNvGraphicFramePr>
            <a:graphicFrameLocks noChangeAspect="1"/>
          </p:cNvGraphicFramePr>
          <p:nvPr/>
        </p:nvGraphicFramePr>
        <p:xfrm>
          <a:off x="3773489" y="3203576"/>
          <a:ext cx="6810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9" name="Clip" r:id="rId4" imgW="682368" imgH="480541" progId="MS_ClipArt_Gallery.2">
                  <p:embed/>
                </p:oleObj>
              </mc:Choice>
              <mc:Fallback>
                <p:oleObj name="Clip" r:id="rId4" imgW="682368" imgH="480541" progId="MS_ClipArt_Gallery.2">
                  <p:embed/>
                  <p:pic>
                    <p:nvPicPr>
                      <p:cNvPr id="15362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9" y="3203576"/>
                        <a:ext cx="681037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1" name="Object 57"/>
          <p:cNvGraphicFramePr>
            <a:graphicFrameLocks noChangeAspect="1"/>
          </p:cNvGraphicFramePr>
          <p:nvPr/>
        </p:nvGraphicFramePr>
        <p:xfrm>
          <a:off x="8623300" y="3173413"/>
          <a:ext cx="68103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0" name="Clip" r:id="rId6" imgW="682368" imgH="480541" progId="MS_ClipArt_Gallery.2">
                  <p:embed/>
                </p:oleObj>
              </mc:Choice>
              <mc:Fallback>
                <p:oleObj name="Clip" r:id="rId6" imgW="682368" imgH="480541" progId="MS_ClipArt_Gallery.2">
                  <p:embed/>
                  <p:pic>
                    <p:nvPicPr>
                      <p:cNvPr id="153621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3300" y="3173413"/>
                        <a:ext cx="68103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4554" name="Oval 58"/>
          <p:cNvSpPr>
            <a:spLocks noChangeArrowheads="1"/>
          </p:cNvSpPr>
          <p:nvPr/>
        </p:nvSpPr>
        <p:spPr bwMode="auto">
          <a:xfrm>
            <a:off x="4514851" y="3432176"/>
            <a:ext cx="436563" cy="3651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55" name="Oval 59"/>
          <p:cNvSpPr>
            <a:spLocks noChangeArrowheads="1"/>
          </p:cNvSpPr>
          <p:nvPr/>
        </p:nvSpPr>
        <p:spPr bwMode="auto">
          <a:xfrm>
            <a:off x="4202113" y="4160839"/>
            <a:ext cx="436562" cy="3651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56" name="Text Box 60"/>
          <p:cNvSpPr txBox="1">
            <a:spLocks noChangeArrowheads="1"/>
          </p:cNvSpPr>
          <p:nvPr/>
        </p:nvSpPr>
        <p:spPr bwMode="auto">
          <a:xfrm>
            <a:off x="5534025" y="4222750"/>
            <a:ext cx="16002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1.5 Mbps link</a:t>
            </a:r>
          </a:p>
        </p:txBody>
      </p:sp>
      <p:sp>
        <p:nvSpPr>
          <p:cNvPr id="234557" name="Text Box 61"/>
          <p:cNvSpPr txBox="1">
            <a:spLocks noChangeArrowheads="1"/>
          </p:cNvSpPr>
          <p:nvPr/>
        </p:nvSpPr>
        <p:spPr bwMode="auto">
          <a:xfrm>
            <a:off x="2886076" y="3052764"/>
            <a:ext cx="10054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1 Mbps </a:t>
            </a:r>
          </a:p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phone</a:t>
            </a:r>
          </a:p>
        </p:txBody>
      </p:sp>
      <p:sp>
        <p:nvSpPr>
          <p:cNvPr id="234558" name="Text Box 62"/>
          <p:cNvSpPr txBox="1">
            <a:spLocks noChangeArrowheads="1"/>
          </p:cNvSpPr>
          <p:nvPr/>
        </p:nvSpPr>
        <p:spPr bwMode="auto">
          <a:xfrm>
            <a:off x="4038600" y="4876800"/>
            <a:ext cx="33655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Helvetica" pitchFamily="2" charset="0"/>
                <a:cs typeface="Arial"/>
              </a:rPr>
              <a:t>packet marking and policing</a:t>
            </a:r>
          </a:p>
        </p:txBody>
      </p:sp>
      <p:sp>
        <p:nvSpPr>
          <p:cNvPr id="234559" name="Line 63"/>
          <p:cNvSpPr>
            <a:spLocks noChangeShapeType="1"/>
          </p:cNvSpPr>
          <p:nvPr/>
        </p:nvSpPr>
        <p:spPr bwMode="auto">
          <a:xfrm>
            <a:off x="4740276" y="3614739"/>
            <a:ext cx="422275" cy="134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4560" name="Line 64"/>
          <p:cNvSpPr>
            <a:spLocks noChangeShapeType="1"/>
          </p:cNvSpPr>
          <p:nvPr/>
        </p:nvSpPr>
        <p:spPr bwMode="auto">
          <a:xfrm flipH="1" flipV="1">
            <a:off x="4403726" y="4344988"/>
            <a:ext cx="758825" cy="633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pSp>
        <p:nvGrpSpPr>
          <p:cNvPr id="153631" name="Group 542"/>
          <p:cNvGrpSpPr>
            <a:grpSpLocks/>
          </p:cNvGrpSpPr>
          <p:nvPr/>
        </p:nvGrpSpPr>
        <p:grpSpPr bwMode="auto">
          <a:xfrm>
            <a:off x="3165475" y="4181475"/>
            <a:ext cx="985838" cy="895350"/>
            <a:chOff x="-44" y="1473"/>
            <a:chExt cx="981" cy="1105"/>
          </a:xfrm>
        </p:grpSpPr>
        <p:pic>
          <p:nvPicPr>
            <p:cNvPr id="153666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67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153632" name="Group 249"/>
          <p:cNvGrpSpPr>
            <a:grpSpLocks/>
          </p:cNvGrpSpPr>
          <p:nvPr/>
        </p:nvGrpSpPr>
        <p:grpSpPr bwMode="auto">
          <a:xfrm>
            <a:off x="8283575" y="4276725"/>
            <a:ext cx="363538" cy="687388"/>
            <a:chOff x="4140" y="429"/>
            <a:chExt cx="1425" cy="2396"/>
          </a:xfrm>
        </p:grpSpPr>
        <p:sp>
          <p:nvSpPr>
            <p:cNvPr id="153634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71" name="Rectangle 251"/>
            <p:cNvSpPr>
              <a:spLocks noChangeArrowheads="1"/>
            </p:cNvSpPr>
            <p:nvPr/>
          </p:nvSpPr>
          <p:spPr bwMode="auto">
            <a:xfrm>
              <a:off x="4202" y="429"/>
              <a:ext cx="1052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153636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53637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74" name="Rectangle 254"/>
            <p:cNvSpPr>
              <a:spLocks noChangeArrowheads="1"/>
            </p:cNvSpPr>
            <p:nvPr/>
          </p:nvSpPr>
          <p:spPr bwMode="auto">
            <a:xfrm>
              <a:off x="4215" y="695"/>
              <a:ext cx="591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3639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0" name="AutoShape 256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101" name="AutoShape 257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76" name="Rectangle 258"/>
            <p:cNvSpPr>
              <a:spLocks noChangeArrowheads="1"/>
            </p:cNvSpPr>
            <p:nvPr/>
          </p:nvSpPr>
          <p:spPr bwMode="auto">
            <a:xfrm>
              <a:off x="4227" y="1021"/>
              <a:ext cx="591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3641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8" name="AutoShape 260"/>
              <p:cNvSpPr>
                <a:spLocks noChangeArrowheads="1"/>
              </p:cNvSpPr>
              <p:nvPr/>
            </p:nvSpPr>
            <p:spPr bwMode="auto">
              <a:xfrm>
                <a:off x="618" y="2567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99" name="AutoShape 261"/>
              <p:cNvSpPr>
                <a:spLocks noChangeArrowheads="1"/>
              </p:cNvSpPr>
              <p:nvPr/>
            </p:nvSpPr>
            <p:spPr bwMode="auto">
              <a:xfrm>
                <a:off x="633" y="2585"/>
                <a:ext cx="691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78" name="Rectangle 262"/>
            <p:cNvSpPr>
              <a:spLocks noChangeArrowheads="1"/>
            </p:cNvSpPr>
            <p:nvPr/>
          </p:nvSpPr>
          <p:spPr bwMode="auto">
            <a:xfrm>
              <a:off x="4215" y="1359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79" name="Rectangle 263"/>
            <p:cNvSpPr>
              <a:spLocks noChangeArrowheads="1"/>
            </p:cNvSpPr>
            <p:nvPr/>
          </p:nvSpPr>
          <p:spPr bwMode="auto">
            <a:xfrm>
              <a:off x="4227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3644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6" name="AutoShape 265"/>
              <p:cNvSpPr>
                <a:spLocks noChangeArrowheads="1"/>
              </p:cNvSpPr>
              <p:nvPr/>
            </p:nvSpPr>
            <p:spPr bwMode="auto">
              <a:xfrm>
                <a:off x="617" y="2571"/>
                <a:ext cx="71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97" name="AutoShape 266"/>
              <p:cNvSpPr>
                <a:spLocks noChangeArrowheads="1"/>
              </p:cNvSpPr>
              <p:nvPr/>
            </p:nvSpPr>
            <p:spPr bwMode="auto">
              <a:xfrm>
                <a:off x="632" y="2586"/>
                <a:ext cx="682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153645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53646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4" name="AutoShape 269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95" name="AutoShape 270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8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83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153648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53649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6" name="Oval 274"/>
            <p:cNvSpPr>
              <a:spLocks noChangeArrowheads="1"/>
            </p:cNvSpPr>
            <p:nvPr/>
          </p:nvSpPr>
          <p:spPr bwMode="auto">
            <a:xfrm>
              <a:off x="5515" y="2615"/>
              <a:ext cx="50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153651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" name="AutoShape 276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89" name="AutoShape 277"/>
            <p:cNvSpPr>
              <a:spLocks noChangeArrowheads="1"/>
            </p:cNvSpPr>
            <p:nvPr/>
          </p:nvSpPr>
          <p:spPr bwMode="auto">
            <a:xfrm>
              <a:off x="4202" y="2709"/>
              <a:ext cx="107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90" name="Oval 278"/>
            <p:cNvSpPr>
              <a:spLocks noChangeArrowheads="1"/>
            </p:cNvSpPr>
            <p:nvPr/>
          </p:nvSpPr>
          <p:spPr bwMode="auto">
            <a:xfrm>
              <a:off x="4308" y="2382"/>
              <a:ext cx="16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91" name="Oval 279"/>
            <p:cNvSpPr>
              <a:spLocks noChangeArrowheads="1"/>
            </p:cNvSpPr>
            <p:nvPr/>
          </p:nvSpPr>
          <p:spPr bwMode="auto">
            <a:xfrm>
              <a:off x="4488" y="2382"/>
              <a:ext cx="156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  <a:cs typeface="Arial"/>
              </a:endParaRPr>
            </a:p>
          </p:txBody>
        </p:sp>
        <p:sp>
          <p:nvSpPr>
            <p:cNvPr id="92" name="Oval 280"/>
            <p:cNvSpPr>
              <a:spLocks noChangeArrowheads="1"/>
            </p:cNvSpPr>
            <p:nvPr/>
          </p:nvSpPr>
          <p:spPr bwMode="auto">
            <a:xfrm>
              <a:off x="4663" y="2382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93" name="Rectangle 281"/>
            <p:cNvSpPr>
              <a:spLocks noChangeArrowheads="1"/>
            </p:cNvSpPr>
            <p:nvPr/>
          </p:nvSpPr>
          <p:spPr bwMode="auto">
            <a:xfrm>
              <a:off x="5061" y="1835"/>
              <a:ext cx="87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sp>
        <p:nvSpPr>
          <p:cNvPr id="10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399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339850"/>
            <a:ext cx="9925050" cy="12144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allocating </a:t>
            </a:r>
            <a:r>
              <a:rPr lang="en-US" i="1" dirty="0"/>
              <a:t>fixed </a:t>
            </a:r>
            <a:r>
              <a:rPr lang="en-US" dirty="0"/>
              <a:t>(non-sharable) bandwidth to flow: </a:t>
            </a:r>
            <a:r>
              <a:rPr lang="en-US" i="1" dirty="0"/>
              <a:t>inefficient</a:t>
            </a:r>
            <a:r>
              <a:rPr lang="en-US" dirty="0"/>
              <a:t> use of bandwidth if flows doesn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use its allocation</a:t>
            </a:r>
            <a:endParaRPr lang="en-US" b="1" dirty="0"/>
          </a:p>
        </p:txBody>
      </p:sp>
      <p:sp>
        <p:nvSpPr>
          <p:cNvPr id="235525" name="Text Box 5"/>
          <p:cNvSpPr txBox="1">
            <a:spLocks noChangeArrowheads="1"/>
          </p:cNvSpPr>
          <p:nvPr/>
        </p:nvSpPr>
        <p:spPr bwMode="auto">
          <a:xfrm>
            <a:off x="2450270" y="5379228"/>
            <a:ext cx="746390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while providing isolation, it is desirable to use </a:t>
            </a:r>
          </a:p>
          <a:p>
            <a:pPr>
              <a:defRPr/>
            </a:pPr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resources as efficiently as possible</a:t>
            </a:r>
            <a:endParaRPr lang="en-US" sz="2800" b="1" dirty="0">
              <a:solidFill>
                <a:srgbClr val="000099"/>
              </a:solidFill>
              <a:latin typeface="Helvetica" pitchFamily="2" charset="0"/>
            </a:endParaRPr>
          </a:p>
        </p:txBody>
      </p:sp>
      <p:sp>
        <p:nvSpPr>
          <p:cNvPr id="235526" name="Rectangle 6"/>
          <p:cNvSpPr>
            <a:spLocks noChangeArrowheads="1"/>
          </p:cNvSpPr>
          <p:nvPr/>
        </p:nvSpPr>
        <p:spPr bwMode="auto">
          <a:xfrm>
            <a:off x="2385182" y="5234764"/>
            <a:ext cx="7463902" cy="1150938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5527" name="Text Box 7"/>
          <p:cNvSpPr txBox="1">
            <a:spLocks noChangeArrowheads="1"/>
          </p:cNvSpPr>
          <p:nvPr/>
        </p:nvSpPr>
        <p:spPr bwMode="auto">
          <a:xfrm>
            <a:off x="2616958" y="4972827"/>
            <a:ext cx="1864613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Principle 3</a:t>
            </a:r>
          </a:p>
        </p:txBody>
      </p:sp>
      <p:sp>
        <p:nvSpPr>
          <p:cNvPr id="235529" name="Line 9"/>
          <p:cNvSpPr>
            <a:spLocks noChangeShapeType="1"/>
          </p:cNvSpPr>
          <p:nvPr/>
        </p:nvSpPr>
        <p:spPr bwMode="auto">
          <a:xfrm>
            <a:off x="4540250" y="3817938"/>
            <a:ext cx="3716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32" name="Freeform 12"/>
          <p:cNvSpPr>
            <a:spLocks/>
          </p:cNvSpPr>
          <p:nvPr/>
        </p:nvSpPr>
        <p:spPr bwMode="auto">
          <a:xfrm>
            <a:off x="4892676" y="3451225"/>
            <a:ext cx="1058863" cy="266700"/>
          </a:xfrm>
          <a:custGeom>
            <a:avLst/>
            <a:gdLst>
              <a:gd name="T0" fmla="*/ 5 w 556"/>
              <a:gd name="T1" fmla="*/ 18 h 252"/>
              <a:gd name="T2" fmla="*/ 47 w 556"/>
              <a:gd name="T3" fmla="*/ 52 h 252"/>
              <a:gd name="T4" fmla="*/ 119 w 556"/>
              <a:gd name="T5" fmla="*/ 75 h 252"/>
              <a:gd name="T6" fmla="*/ 180 w 556"/>
              <a:gd name="T7" fmla="*/ 79 h 252"/>
              <a:gd name="T8" fmla="*/ 257 w 556"/>
              <a:gd name="T9" fmla="*/ 87 h 252"/>
              <a:gd name="T10" fmla="*/ 315 w 556"/>
              <a:gd name="T11" fmla="*/ 87 h 252"/>
              <a:gd name="T12" fmla="*/ 387 w 556"/>
              <a:gd name="T13" fmla="*/ 81 h 252"/>
              <a:gd name="T14" fmla="*/ 452 w 556"/>
              <a:gd name="T15" fmla="*/ 70 h 252"/>
              <a:gd name="T16" fmla="*/ 531 w 556"/>
              <a:gd name="T17" fmla="*/ 37 h 252"/>
              <a:gd name="T18" fmla="*/ 552 w 556"/>
              <a:gd name="T19" fmla="*/ 27 h 252"/>
              <a:gd name="T20" fmla="*/ 550 w 556"/>
              <a:gd name="T21" fmla="*/ 160 h 252"/>
              <a:gd name="T22" fmla="*/ 518 w 556"/>
              <a:gd name="T23" fmla="*/ 196 h 252"/>
              <a:gd name="T24" fmla="*/ 489 w 556"/>
              <a:gd name="T25" fmla="*/ 216 h 252"/>
              <a:gd name="T26" fmla="*/ 450 w 556"/>
              <a:gd name="T27" fmla="*/ 231 h 252"/>
              <a:gd name="T28" fmla="*/ 393 w 556"/>
              <a:gd name="T29" fmla="*/ 244 h 252"/>
              <a:gd name="T30" fmla="*/ 323 w 556"/>
              <a:gd name="T31" fmla="*/ 251 h 252"/>
              <a:gd name="T32" fmla="*/ 261 w 556"/>
              <a:gd name="T33" fmla="*/ 252 h 252"/>
              <a:gd name="T34" fmla="*/ 205 w 556"/>
              <a:gd name="T35" fmla="*/ 248 h 252"/>
              <a:gd name="T36" fmla="*/ 155 w 556"/>
              <a:gd name="T37" fmla="*/ 241 h 252"/>
              <a:gd name="T38" fmla="*/ 88 w 556"/>
              <a:gd name="T39" fmla="*/ 224 h 252"/>
              <a:gd name="T40" fmla="*/ 51 w 556"/>
              <a:gd name="T41" fmla="*/ 209 h 252"/>
              <a:gd name="T42" fmla="*/ 25 w 556"/>
              <a:gd name="T43" fmla="*/ 181 h 252"/>
              <a:gd name="T44" fmla="*/ 5 w 556"/>
              <a:gd name="T45" fmla="*/ 157 h 252"/>
              <a:gd name="T46" fmla="*/ 5 w 556"/>
              <a:gd name="T47" fmla="*/ 18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56" h="252">
                <a:moveTo>
                  <a:pt x="5" y="18"/>
                </a:moveTo>
                <a:cubicBezTo>
                  <a:pt x="12" y="0"/>
                  <a:pt x="28" y="43"/>
                  <a:pt x="47" y="52"/>
                </a:cubicBezTo>
                <a:cubicBezTo>
                  <a:pt x="66" y="61"/>
                  <a:pt x="97" y="71"/>
                  <a:pt x="119" y="75"/>
                </a:cubicBezTo>
                <a:cubicBezTo>
                  <a:pt x="141" y="79"/>
                  <a:pt x="157" y="77"/>
                  <a:pt x="180" y="79"/>
                </a:cubicBezTo>
                <a:cubicBezTo>
                  <a:pt x="203" y="81"/>
                  <a:pt x="235" y="86"/>
                  <a:pt x="257" y="87"/>
                </a:cubicBezTo>
                <a:cubicBezTo>
                  <a:pt x="279" y="88"/>
                  <a:pt x="293" y="88"/>
                  <a:pt x="315" y="87"/>
                </a:cubicBezTo>
                <a:cubicBezTo>
                  <a:pt x="337" y="86"/>
                  <a:pt x="364" y="84"/>
                  <a:pt x="387" y="81"/>
                </a:cubicBezTo>
                <a:cubicBezTo>
                  <a:pt x="410" y="78"/>
                  <a:pt x="428" y="77"/>
                  <a:pt x="452" y="70"/>
                </a:cubicBezTo>
                <a:cubicBezTo>
                  <a:pt x="476" y="63"/>
                  <a:pt x="514" y="44"/>
                  <a:pt x="531" y="37"/>
                </a:cubicBezTo>
                <a:cubicBezTo>
                  <a:pt x="548" y="30"/>
                  <a:pt x="549" y="7"/>
                  <a:pt x="552" y="27"/>
                </a:cubicBezTo>
                <a:cubicBezTo>
                  <a:pt x="555" y="47"/>
                  <a:pt x="556" y="132"/>
                  <a:pt x="550" y="160"/>
                </a:cubicBezTo>
                <a:cubicBezTo>
                  <a:pt x="544" y="188"/>
                  <a:pt x="527" y="187"/>
                  <a:pt x="518" y="196"/>
                </a:cubicBezTo>
                <a:cubicBezTo>
                  <a:pt x="508" y="206"/>
                  <a:pt x="500" y="210"/>
                  <a:pt x="489" y="216"/>
                </a:cubicBezTo>
                <a:cubicBezTo>
                  <a:pt x="478" y="221"/>
                  <a:pt x="465" y="227"/>
                  <a:pt x="450" y="231"/>
                </a:cubicBezTo>
                <a:cubicBezTo>
                  <a:pt x="434" y="235"/>
                  <a:pt x="414" y="241"/>
                  <a:pt x="393" y="244"/>
                </a:cubicBezTo>
                <a:cubicBezTo>
                  <a:pt x="371" y="246"/>
                  <a:pt x="344" y="249"/>
                  <a:pt x="323" y="251"/>
                </a:cubicBezTo>
                <a:cubicBezTo>
                  <a:pt x="301" y="252"/>
                  <a:pt x="280" y="252"/>
                  <a:pt x="261" y="252"/>
                </a:cubicBezTo>
                <a:cubicBezTo>
                  <a:pt x="241" y="252"/>
                  <a:pt x="222" y="249"/>
                  <a:pt x="205" y="248"/>
                </a:cubicBezTo>
                <a:cubicBezTo>
                  <a:pt x="187" y="246"/>
                  <a:pt x="174" y="245"/>
                  <a:pt x="155" y="241"/>
                </a:cubicBezTo>
                <a:cubicBezTo>
                  <a:pt x="135" y="237"/>
                  <a:pt x="104" y="230"/>
                  <a:pt x="88" y="224"/>
                </a:cubicBezTo>
                <a:cubicBezTo>
                  <a:pt x="71" y="219"/>
                  <a:pt x="62" y="216"/>
                  <a:pt x="51" y="209"/>
                </a:cubicBezTo>
                <a:cubicBezTo>
                  <a:pt x="40" y="202"/>
                  <a:pt x="32" y="189"/>
                  <a:pt x="25" y="181"/>
                </a:cubicBezTo>
                <a:cubicBezTo>
                  <a:pt x="17" y="173"/>
                  <a:pt x="8" y="184"/>
                  <a:pt x="5" y="157"/>
                </a:cubicBezTo>
                <a:cubicBezTo>
                  <a:pt x="2" y="131"/>
                  <a:pt x="0" y="34"/>
                  <a:pt x="5" y="18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33" name="Oval 13"/>
          <p:cNvSpPr>
            <a:spLocks noChangeArrowheads="1"/>
          </p:cNvSpPr>
          <p:nvPr/>
        </p:nvSpPr>
        <p:spPr bwMode="auto">
          <a:xfrm>
            <a:off x="4902200" y="3502026"/>
            <a:ext cx="1042988" cy="150813"/>
          </a:xfrm>
          <a:prstGeom prst="ellips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34" name="Line 14"/>
          <p:cNvSpPr>
            <a:spLocks noChangeShapeType="1"/>
          </p:cNvSpPr>
          <p:nvPr/>
        </p:nvSpPr>
        <p:spPr bwMode="auto">
          <a:xfrm>
            <a:off x="4905375" y="3478214"/>
            <a:ext cx="0" cy="92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35" name="Line 15"/>
          <p:cNvSpPr>
            <a:spLocks noChangeShapeType="1"/>
          </p:cNvSpPr>
          <p:nvPr/>
        </p:nvSpPr>
        <p:spPr bwMode="auto">
          <a:xfrm>
            <a:off x="5949950" y="3451226"/>
            <a:ext cx="0" cy="936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36" name="Oval 16"/>
          <p:cNvSpPr>
            <a:spLocks noChangeArrowheads="1"/>
          </p:cNvSpPr>
          <p:nvPr/>
        </p:nvSpPr>
        <p:spPr bwMode="auto">
          <a:xfrm>
            <a:off x="4883150" y="3370264"/>
            <a:ext cx="1047750" cy="1746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pSp>
        <p:nvGrpSpPr>
          <p:cNvPr id="155659" name="Group 17"/>
          <p:cNvGrpSpPr>
            <a:grpSpLocks/>
          </p:cNvGrpSpPr>
          <p:nvPr/>
        </p:nvGrpSpPr>
        <p:grpSpPr bwMode="auto">
          <a:xfrm>
            <a:off x="5149851" y="3408363"/>
            <a:ext cx="517525" cy="101600"/>
            <a:chOff x="2848" y="848"/>
            <a:chExt cx="140" cy="98"/>
          </a:xfrm>
        </p:grpSpPr>
        <p:sp>
          <p:nvSpPr>
            <p:cNvPr id="235538" name="Line 18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5539" name="Line 19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5540" name="Line 20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55660" name="Group 21"/>
          <p:cNvGrpSpPr>
            <a:grpSpLocks/>
          </p:cNvGrpSpPr>
          <p:nvPr/>
        </p:nvGrpSpPr>
        <p:grpSpPr bwMode="auto">
          <a:xfrm flipV="1">
            <a:off x="5149851" y="3408363"/>
            <a:ext cx="517525" cy="101600"/>
            <a:chOff x="2848" y="848"/>
            <a:chExt cx="140" cy="98"/>
          </a:xfrm>
        </p:grpSpPr>
        <p:sp>
          <p:nvSpPr>
            <p:cNvPr id="235542" name="Line 2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5543" name="Line 2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5544" name="Line 2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235545" name="Oval 25"/>
          <p:cNvSpPr>
            <a:spLocks noChangeArrowheads="1"/>
          </p:cNvSpPr>
          <p:nvPr/>
        </p:nvSpPr>
        <p:spPr bwMode="auto">
          <a:xfrm>
            <a:off x="4900613" y="3843339"/>
            <a:ext cx="1047750" cy="17462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hlink"/>
              </a:gs>
            </a:gsLst>
            <a:lin ang="5400000" scaled="1"/>
          </a:gradFill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51" name="Line 31"/>
          <p:cNvSpPr>
            <a:spLocks noChangeShapeType="1"/>
          </p:cNvSpPr>
          <p:nvPr/>
        </p:nvSpPr>
        <p:spPr bwMode="auto">
          <a:xfrm flipH="1">
            <a:off x="4303714" y="3259138"/>
            <a:ext cx="485775" cy="1096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52" name="Line 32"/>
          <p:cNvSpPr>
            <a:spLocks noChangeShapeType="1"/>
          </p:cNvSpPr>
          <p:nvPr/>
        </p:nvSpPr>
        <p:spPr bwMode="auto">
          <a:xfrm flipH="1" flipV="1">
            <a:off x="4067175" y="4346576"/>
            <a:ext cx="2476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53" name="Line 33"/>
          <p:cNvSpPr>
            <a:spLocks noChangeShapeType="1"/>
          </p:cNvSpPr>
          <p:nvPr/>
        </p:nvSpPr>
        <p:spPr bwMode="auto">
          <a:xfrm flipH="1">
            <a:off x="4429126" y="3249613"/>
            <a:ext cx="371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54" name="Line 34"/>
          <p:cNvSpPr>
            <a:spLocks noChangeShapeType="1"/>
          </p:cNvSpPr>
          <p:nvPr/>
        </p:nvSpPr>
        <p:spPr bwMode="auto">
          <a:xfrm flipH="1">
            <a:off x="8040689" y="3200401"/>
            <a:ext cx="485775" cy="1096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55" name="Line 35"/>
          <p:cNvSpPr>
            <a:spLocks noChangeShapeType="1"/>
          </p:cNvSpPr>
          <p:nvPr/>
        </p:nvSpPr>
        <p:spPr bwMode="auto">
          <a:xfrm flipH="1">
            <a:off x="8053388" y="4294188"/>
            <a:ext cx="373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56" name="Line 36"/>
          <p:cNvSpPr>
            <a:spLocks noChangeShapeType="1"/>
          </p:cNvSpPr>
          <p:nvPr/>
        </p:nvSpPr>
        <p:spPr bwMode="auto">
          <a:xfrm flipH="1" flipV="1">
            <a:off x="8526463" y="3200400"/>
            <a:ext cx="260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pSp>
        <p:nvGrpSpPr>
          <p:cNvPr id="155668" name="Group 37"/>
          <p:cNvGrpSpPr>
            <a:grpSpLocks/>
          </p:cNvGrpSpPr>
          <p:nvPr/>
        </p:nvGrpSpPr>
        <p:grpSpPr bwMode="auto">
          <a:xfrm>
            <a:off x="6856413" y="3638551"/>
            <a:ext cx="1001712" cy="290513"/>
            <a:chOff x="3600" y="219"/>
            <a:chExt cx="360" cy="175"/>
          </a:xfrm>
        </p:grpSpPr>
        <p:sp>
          <p:nvSpPr>
            <p:cNvPr id="235558" name="Oval 3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5559" name="Line 3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5560" name="Line 4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5561" name="Rectangle 4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Arial"/>
                <a:cs typeface="Arial"/>
              </a:endParaRPr>
            </a:p>
          </p:txBody>
        </p:sp>
        <p:sp>
          <p:nvSpPr>
            <p:cNvPr id="235562" name="Oval 4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grpSp>
          <p:nvGrpSpPr>
            <p:cNvPr id="155732" name="Group 4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564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5565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5566" name="Line 46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155733" name="Group 4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568" name="Line 4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5569" name="Line 4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5570" name="Line 5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</p:grpSp>
      <p:sp>
        <p:nvSpPr>
          <p:cNvPr id="235571" name="Text Box 51"/>
          <p:cNvSpPr txBox="1">
            <a:spLocks noChangeArrowheads="1"/>
          </p:cNvSpPr>
          <p:nvPr/>
        </p:nvSpPr>
        <p:spPr bwMode="auto">
          <a:xfrm>
            <a:off x="5200651" y="3043238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R1</a:t>
            </a:r>
          </a:p>
        </p:txBody>
      </p:sp>
      <p:sp>
        <p:nvSpPr>
          <p:cNvPr id="235572" name="Text Box 52"/>
          <p:cNvSpPr txBox="1">
            <a:spLocks noChangeArrowheads="1"/>
          </p:cNvSpPr>
          <p:nvPr/>
        </p:nvSpPr>
        <p:spPr bwMode="auto">
          <a:xfrm>
            <a:off x="7197726" y="3244850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R2</a:t>
            </a:r>
          </a:p>
        </p:txBody>
      </p:sp>
      <p:sp>
        <p:nvSpPr>
          <p:cNvPr id="235573" name="Freeform 53"/>
          <p:cNvSpPr>
            <a:spLocks/>
          </p:cNvSpPr>
          <p:nvPr/>
        </p:nvSpPr>
        <p:spPr bwMode="auto">
          <a:xfrm>
            <a:off x="4484688" y="3084513"/>
            <a:ext cx="4235450" cy="646112"/>
          </a:xfrm>
          <a:custGeom>
            <a:avLst/>
            <a:gdLst>
              <a:gd name="T0" fmla="*/ 0 w 3323"/>
              <a:gd name="T1" fmla="*/ 71 h 585"/>
              <a:gd name="T2" fmla="*/ 346 w 3323"/>
              <a:gd name="T3" fmla="*/ 71 h 585"/>
              <a:gd name="T4" fmla="*/ 133 w 3323"/>
              <a:gd name="T5" fmla="*/ 567 h 585"/>
              <a:gd name="T6" fmla="*/ 2844 w 3323"/>
              <a:gd name="T7" fmla="*/ 585 h 585"/>
              <a:gd name="T8" fmla="*/ 3101 w 3323"/>
              <a:gd name="T9" fmla="*/ 0 h 585"/>
              <a:gd name="T10" fmla="*/ 3323 w 3323"/>
              <a:gd name="T11" fmla="*/ 0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23" h="585">
                <a:moveTo>
                  <a:pt x="0" y="71"/>
                </a:moveTo>
                <a:lnTo>
                  <a:pt x="346" y="71"/>
                </a:lnTo>
                <a:lnTo>
                  <a:pt x="133" y="567"/>
                </a:lnTo>
                <a:lnTo>
                  <a:pt x="2844" y="585"/>
                </a:lnTo>
                <a:lnTo>
                  <a:pt x="3101" y="0"/>
                </a:lnTo>
                <a:lnTo>
                  <a:pt x="3323" y="0"/>
                </a:ln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74" name="Freeform 54"/>
          <p:cNvSpPr>
            <a:spLocks/>
          </p:cNvSpPr>
          <p:nvPr/>
        </p:nvSpPr>
        <p:spPr bwMode="auto">
          <a:xfrm>
            <a:off x="4235450" y="3857626"/>
            <a:ext cx="4078288" cy="557213"/>
          </a:xfrm>
          <a:custGeom>
            <a:avLst/>
            <a:gdLst>
              <a:gd name="T0" fmla="*/ 0 w 3199"/>
              <a:gd name="T1" fmla="*/ 505 h 505"/>
              <a:gd name="T2" fmla="*/ 97 w 3199"/>
              <a:gd name="T3" fmla="*/ 496 h 505"/>
              <a:gd name="T4" fmla="*/ 284 w 3199"/>
              <a:gd name="T5" fmla="*/ 0 h 505"/>
              <a:gd name="T6" fmla="*/ 3048 w 3199"/>
              <a:gd name="T7" fmla="*/ 0 h 505"/>
              <a:gd name="T8" fmla="*/ 2862 w 3199"/>
              <a:gd name="T9" fmla="*/ 461 h 505"/>
              <a:gd name="T10" fmla="*/ 3199 w 3199"/>
              <a:gd name="T11" fmla="*/ 461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99" h="505">
                <a:moveTo>
                  <a:pt x="0" y="505"/>
                </a:moveTo>
                <a:lnTo>
                  <a:pt x="97" y="496"/>
                </a:lnTo>
                <a:lnTo>
                  <a:pt x="284" y="0"/>
                </a:lnTo>
                <a:lnTo>
                  <a:pt x="3048" y="0"/>
                </a:lnTo>
                <a:lnTo>
                  <a:pt x="2862" y="461"/>
                </a:lnTo>
                <a:lnTo>
                  <a:pt x="3199" y="461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aphicFrame>
        <p:nvGraphicFramePr>
          <p:cNvPr id="155673" name="Object 56"/>
          <p:cNvGraphicFramePr>
            <a:graphicFrameLocks noChangeAspect="1"/>
          </p:cNvGraphicFramePr>
          <p:nvPr/>
        </p:nvGraphicFramePr>
        <p:xfrm>
          <a:off x="3838575" y="2943226"/>
          <a:ext cx="6810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3" name="Clip" r:id="rId4" imgW="682368" imgH="480541" progId="MS_ClipArt_Gallery.2">
                  <p:embed/>
                </p:oleObj>
              </mc:Choice>
              <mc:Fallback>
                <p:oleObj name="Clip" r:id="rId4" imgW="682368" imgH="480541" progId="MS_ClipArt_Gallery.2">
                  <p:embed/>
                  <p:pic>
                    <p:nvPicPr>
                      <p:cNvPr id="155673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2943226"/>
                        <a:ext cx="6810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674" name="Object 57"/>
          <p:cNvGraphicFramePr>
            <a:graphicFrameLocks noChangeAspect="1"/>
          </p:cNvGraphicFramePr>
          <p:nvPr/>
        </p:nvGraphicFramePr>
        <p:xfrm>
          <a:off x="8688389" y="2913063"/>
          <a:ext cx="68103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4" name="Clip" r:id="rId6" imgW="682368" imgH="480541" progId="MS_ClipArt_Gallery.2">
                  <p:embed/>
                </p:oleObj>
              </mc:Choice>
              <mc:Fallback>
                <p:oleObj name="Clip" r:id="rId6" imgW="682368" imgH="480541" progId="MS_ClipArt_Gallery.2">
                  <p:embed/>
                  <p:pic>
                    <p:nvPicPr>
                      <p:cNvPr id="155674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9" y="2913063"/>
                        <a:ext cx="681037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8" name="Oval 58"/>
          <p:cNvSpPr>
            <a:spLocks noChangeArrowheads="1"/>
          </p:cNvSpPr>
          <p:nvPr/>
        </p:nvSpPr>
        <p:spPr bwMode="auto">
          <a:xfrm>
            <a:off x="4579938" y="3171826"/>
            <a:ext cx="436562" cy="3651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79" name="Oval 59"/>
          <p:cNvSpPr>
            <a:spLocks noChangeArrowheads="1"/>
          </p:cNvSpPr>
          <p:nvPr/>
        </p:nvSpPr>
        <p:spPr bwMode="auto">
          <a:xfrm>
            <a:off x="4267201" y="3900489"/>
            <a:ext cx="436563" cy="3651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80" name="Text Box 60"/>
          <p:cNvSpPr txBox="1">
            <a:spLocks noChangeArrowheads="1"/>
          </p:cNvSpPr>
          <p:nvPr/>
        </p:nvSpPr>
        <p:spPr bwMode="auto">
          <a:xfrm>
            <a:off x="5599113" y="3962400"/>
            <a:ext cx="1574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1.5 Mbps link</a:t>
            </a:r>
          </a:p>
        </p:txBody>
      </p:sp>
      <p:sp>
        <p:nvSpPr>
          <p:cNvPr id="235581" name="Text Box 61"/>
          <p:cNvSpPr txBox="1">
            <a:spLocks noChangeArrowheads="1"/>
          </p:cNvSpPr>
          <p:nvPr/>
        </p:nvSpPr>
        <p:spPr bwMode="auto">
          <a:xfrm>
            <a:off x="2951164" y="2792414"/>
            <a:ext cx="10054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1 Mbps </a:t>
            </a:r>
          </a:p>
          <a:p>
            <a:pPr>
              <a:defRPr/>
            </a:pPr>
            <a:r>
              <a:rPr lang="en-US" dirty="0">
                <a:latin typeface="Arial"/>
                <a:cs typeface="Arial"/>
              </a:rPr>
              <a:t>phone</a:t>
            </a:r>
          </a:p>
        </p:txBody>
      </p:sp>
      <p:sp>
        <p:nvSpPr>
          <p:cNvPr id="235548" name="Rectangle 28"/>
          <p:cNvSpPr>
            <a:spLocks noChangeArrowheads="1"/>
          </p:cNvSpPr>
          <p:nvPr/>
        </p:nvSpPr>
        <p:spPr bwMode="auto">
          <a:xfrm>
            <a:off x="5530851" y="3789364"/>
            <a:ext cx="193675" cy="1365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49" name="Rectangle 29"/>
          <p:cNvSpPr>
            <a:spLocks noChangeArrowheads="1"/>
          </p:cNvSpPr>
          <p:nvPr/>
        </p:nvSpPr>
        <p:spPr bwMode="auto">
          <a:xfrm>
            <a:off x="5337176" y="3789364"/>
            <a:ext cx="193675" cy="1365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90" name="Rectangle 70"/>
          <p:cNvSpPr>
            <a:spLocks noChangeArrowheads="1"/>
          </p:cNvSpPr>
          <p:nvPr/>
        </p:nvSpPr>
        <p:spPr bwMode="auto">
          <a:xfrm>
            <a:off x="5530851" y="3635376"/>
            <a:ext cx="193675" cy="1365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91" name="Rectangle 71"/>
          <p:cNvSpPr>
            <a:spLocks noChangeArrowheads="1"/>
          </p:cNvSpPr>
          <p:nvPr/>
        </p:nvSpPr>
        <p:spPr bwMode="auto">
          <a:xfrm>
            <a:off x="5337176" y="3635376"/>
            <a:ext cx="193675" cy="1365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92" name="Text Box 72"/>
          <p:cNvSpPr txBox="1">
            <a:spLocks noChangeArrowheads="1"/>
          </p:cNvSpPr>
          <p:nvPr/>
        </p:nvSpPr>
        <p:spPr bwMode="auto">
          <a:xfrm>
            <a:off x="5910264" y="2746375"/>
            <a:ext cx="2117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99"/>
                </a:solidFill>
                <a:latin typeface="Arial"/>
                <a:cs typeface="Arial"/>
              </a:rPr>
              <a:t>1 Mbps logical link</a:t>
            </a:r>
          </a:p>
        </p:txBody>
      </p:sp>
      <p:sp>
        <p:nvSpPr>
          <p:cNvPr id="235593" name="Line 73"/>
          <p:cNvSpPr>
            <a:spLocks noChangeShapeType="1"/>
          </p:cNvSpPr>
          <p:nvPr/>
        </p:nvSpPr>
        <p:spPr bwMode="auto">
          <a:xfrm flipH="1">
            <a:off x="5640388" y="2973389"/>
            <a:ext cx="330200" cy="701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5594" name="Text Box 74"/>
          <p:cNvSpPr txBox="1">
            <a:spLocks noChangeArrowheads="1"/>
          </p:cNvSpPr>
          <p:nvPr/>
        </p:nvSpPr>
        <p:spPr bwMode="auto">
          <a:xfrm>
            <a:off x="4651375" y="4587875"/>
            <a:ext cx="22621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0.5 Mbps logical link</a:t>
            </a:r>
          </a:p>
        </p:txBody>
      </p:sp>
      <p:sp>
        <p:nvSpPr>
          <p:cNvPr id="235595" name="Line 75"/>
          <p:cNvSpPr>
            <a:spLocks noChangeShapeType="1"/>
          </p:cNvSpPr>
          <p:nvPr/>
        </p:nvSpPr>
        <p:spPr bwMode="auto">
          <a:xfrm flipH="1">
            <a:off x="5373688" y="3940176"/>
            <a:ext cx="266700" cy="663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5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-14288"/>
            <a:ext cx="8428038" cy="114300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Principles for QOS guarantees (more)</a:t>
            </a:r>
          </a:p>
        </p:txBody>
      </p:sp>
      <p:grpSp>
        <p:nvGrpSpPr>
          <p:cNvPr id="155691" name="Group 542"/>
          <p:cNvGrpSpPr>
            <a:grpSpLocks/>
          </p:cNvGrpSpPr>
          <p:nvPr/>
        </p:nvGrpSpPr>
        <p:grpSpPr bwMode="auto">
          <a:xfrm>
            <a:off x="3165475" y="3938588"/>
            <a:ext cx="985838" cy="895350"/>
            <a:chOff x="-44" y="1473"/>
            <a:chExt cx="981" cy="1105"/>
          </a:xfrm>
        </p:grpSpPr>
        <p:pic>
          <p:nvPicPr>
            <p:cNvPr id="155725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5726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55692" name="Group 249"/>
          <p:cNvGrpSpPr>
            <a:grpSpLocks/>
          </p:cNvGrpSpPr>
          <p:nvPr/>
        </p:nvGrpSpPr>
        <p:grpSpPr bwMode="auto">
          <a:xfrm>
            <a:off x="8283575" y="4033839"/>
            <a:ext cx="363538" cy="687387"/>
            <a:chOff x="4140" y="429"/>
            <a:chExt cx="1425" cy="2396"/>
          </a:xfrm>
        </p:grpSpPr>
        <p:sp>
          <p:nvSpPr>
            <p:cNvPr id="155693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" name="Rectangle 251"/>
            <p:cNvSpPr>
              <a:spLocks noChangeArrowheads="1"/>
            </p:cNvSpPr>
            <p:nvPr/>
          </p:nvSpPr>
          <p:spPr bwMode="auto">
            <a:xfrm>
              <a:off x="4202" y="429"/>
              <a:ext cx="1052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55695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5696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" name="Rectangle 254"/>
            <p:cNvSpPr>
              <a:spLocks noChangeArrowheads="1"/>
            </p:cNvSpPr>
            <p:nvPr/>
          </p:nvSpPr>
          <p:spPr bwMode="auto">
            <a:xfrm>
              <a:off x="4215" y="695"/>
              <a:ext cx="591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grpSp>
          <p:nvGrpSpPr>
            <p:cNvPr id="155698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1" name="AutoShape 256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102" name="AutoShape 257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77" name="Rectangle 258"/>
            <p:cNvSpPr>
              <a:spLocks noChangeArrowheads="1"/>
            </p:cNvSpPr>
            <p:nvPr/>
          </p:nvSpPr>
          <p:spPr bwMode="auto">
            <a:xfrm>
              <a:off x="4227" y="1021"/>
              <a:ext cx="591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grpSp>
          <p:nvGrpSpPr>
            <p:cNvPr id="155700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9" name="AutoShape 260"/>
              <p:cNvSpPr>
                <a:spLocks noChangeArrowheads="1"/>
              </p:cNvSpPr>
              <p:nvPr/>
            </p:nvSpPr>
            <p:spPr bwMode="auto">
              <a:xfrm>
                <a:off x="618" y="2567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100" name="AutoShape 261"/>
              <p:cNvSpPr>
                <a:spLocks noChangeArrowheads="1"/>
              </p:cNvSpPr>
              <p:nvPr/>
            </p:nvSpPr>
            <p:spPr bwMode="auto">
              <a:xfrm>
                <a:off x="633" y="2585"/>
                <a:ext cx="691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79" name="Rectangle 262"/>
            <p:cNvSpPr>
              <a:spLocks noChangeArrowheads="1"/>
            </p:cNvSpPr>
            <p:nvPr/>
          </p:nvSpPr>
          <p:spPr bwMode="auto">
            <a:xfrm>
              <a:off x="4215" y="1359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80" name="Rectangle 263"/>
            <p:cNvSpPr>
              <a:spLocks noChangeArrowheads="1"/>
            </p:cNvSpPr>
            <p:nvPr/>
          </p:nvSpPr>
          <p:spPr bwMode="auto">
            <a:xfrm>
              <a:off x="4227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grpSp>
          <p:nvGrpSpPr>
            <p:cNvPr id="155703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7" name="AutoShape 265"/>
              <p:cNvSpPr>
                <a:spLocks noChangeArrowheads="1"/>
              </p:cNvSpPr>
              <p:nvPr/>
            </p:nvSpPr>
            <p:spPr bwMode="auto">
              <a:xfrm>
                <a:off x="617" y="2571"/>
                <a:ext cx="71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98" name="AutoShape 266"/>
              <p:cNvSpPr>
                <a:spLocks noChangeArrowheads="1"/>
              </p:cNvSpPr>
              <p:nvPr/>
            </p:nvSpPr>
            <p:spPr bwMode="auto">
              <a:xfrm>
                <a:off x="632" y="2586"/>
                <a:ext cx="682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155704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55705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5" name="AutoShape 269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96" name="AutoShape 270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8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84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55707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5708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Oval 274"/>
            <p:cNvSpPr>
              <a:spLocks noChangeArrowheads="1"/>
            </p:cNvSpPr>
            <p:nvPr/>
          </p:nvSpPr>
          <p:spPr bwMode="auto">
            <a:xfrm>
              <a:off x="5515" y="2615"/>
              <a:ext cx="50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55710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AutoShape 276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90" name="AutoShape 277"/>
            <p:cNvSpPr>
              <a:spLocks noChangeArrowheads="1"/>
            </p:cNvSpPr>
            <p:nvPr/>
          </p:nvSpPr>
          <p:spPr bwMode="auto">
            <a:xfrm>
              <a:off x="4202" y="2709"/>
              <a:ext cx="107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91" name="Oval 278"/>
            <p:cNvSpPr>
              <a:spLocks noChangeArrowheads="1"/>
            </p:cNvSpPr>
            <p:nvPr/>
          </p:nvSpPr>
          <p:spPr bwMode="auto">
            <a:xfrm>
              <a:off x="4308" y="2382"/>
              <a:ext cx="16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92" name="Oval 279"/>
            <p:cNvSpPr>
              <a:spLocks noChangeArrowheads="1"/>
            </p:cNvSpPr>
            <p:nvPr/>
          </p:nvSpPr>
          <p:spPr bwMode="auto">
            <a:xfrm>
              <a:off x="4488" y="2382"/>
              <a:ext cx="156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Arial"/>
                <a:cs typeface="Arial"/>
              </a:endParaRPr>
            </a:p>
          </p:txBody>
        </p:sp>
        <p:sp>
          <p:nvSpPr>
            <p:cNvPr id="93" name="Oval 280"/>
            <p:cNvSpPr>
              <a:spLocks noChangeArrowheads="1"/>
            </p:cNvSpPr>
            <p:nvPr/>
          </p:nvSpPr>
          <p:spPr bwMode="auto">
            <a:xfrm>
              <a:off x="4663" y="2382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94" name="Rectangle 281"/>
            <p:cNvSpPr>
              <a:spLocks noChangeArrowheads="1"/>
            </p:cNvSpPr>
            <p:nvPr/>
          </p:nvSpPr>
          <p:spPr bwMode="auto">
            <a:xfrm>
              <a:off x="5061" y="1835"/>
              <a:ext cx="87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10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596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C45B8-9436-DF48-B9F7-7DFFB16E8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Queues on routers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11116-BBE0-5343-A065-8D5C6A964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Where does </a:t>
            </a:r>
            <a:r>
              <a:rPr lang="en-US" dirty="0">
                <a:solidFill>
                  <a:srgbClr val="C00000"/>
                </a:solidFill>
              </a:rPr>
              <a:t>contention</a:t>
            </a:r>
            <a:r>
              <a:rPr lang="en-US" dirty="0"/>
              <a:t> between the two connections happen in the network earlier?</a:t>
            </a:r>
          </a:p>
          <a:p>
            <a:pPr lvl="1"/>
            <a:r>
              <a:rPr lang="en-US" dirty="0"/>
              <a:t>Contention == increased queueing (and queuing delays), possibility of loss</a:t>
            </a:r>
          </a:p>
          <a:p>
            <a:endParaRPr lang="en-US" dirty="0"/>
          </a:p>
          <a:p>
            <a:r>
              <a:rPr lang="en-US" dirty="0"/>
              <a:t>Where are the queues located on the routers?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Principle:</a:t>
            </a:r>
            <a:r>
              <a:rPr lang="en-US" dirty="0"/>
              <a:t> It is useful to provide quality of service by managing how packets traverse router queues, </a:t>
            </a:r>
            <a:r>
              <a:rPr lang="en-US" dirty="0" err="1"/>
              <a:t>ie</a:t>
            </a:r>
            <a:r>
              <a:rPr lang="en-US" dirty="0"/>
              <a:t>: </a:t>
            </a:r>
            <a:r>
              <a:rPr lang="en-US" dirty="0">
                <a:solidFill>
                  <a:srgbClr val="C00000"/>
                </a:solidFill>
              </a:rPr>
              <a:t>packet scheduling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771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2A03C-99E3-A84A-A9A7-78542BB2F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scheduling for QoS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6C84B-D1A9-E343-BFBE-55179DB6E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Shaping and policing</a:t>
            </a:r>
          </a:p>
        </p:txBody>
      </p:sp>
    </p:spTree>
    <p:extLst>
      <p:ext uri="{BB962C8B-B14F-4D97-AF65-F5344CB8AC3E}">
        <p14:creationId xmlns:p14="http://schemas.microsoft.com/office/powerpoint/2010/main" val="3346918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02499" y="-14289"/>
            <a:ext cx="9720197" cy="156089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/>
              <a:t>Review: Packet scheduling for QoS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399" y="1339849"/>
            <a:ext cx="8932101" cy="517267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packet scheduling: </a:t>
            </a:r>
            <a:r>
              <a:rPr lang="en-US" dirty="0"/>
              <a:t>choose next queued packet to send on outgoing link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previously covered under the networking layer</a:t>
            </a:r>
          </a:p>
          <a:p>
            <a:pPr lvl="1">
              <a:defRPr/>
            </a:pPr>
            <a:r>
              <a:rPr lang="en-US" sz="2800" dirty="0"/>
              <a:t>FCFS: first come first served</a:t>
            </a:r>
          </a:p>
          <a:p>
            <a:pPr lvl="1">
              <a:defRPr/>
            </a:pPr>
            <a:r>
              <a:rPr lang="en-US" sz="2800" dirty="0"/>
              <a:t>simply multi-class priority</a:t>
            </a:r>
          </a:p>
          <a:p>
            <a:pPr lvl="1">
              <a:defRPr/>
            </a:pPr>
            <a:r>
              <a:rPr lang="en-US" sz="2800" dirty="0"/>
              <a:t>round robin</a:t>
            </a:r>
          </a:p>
          <a:p>
            <a:pPr lvl="1">
              <a:defRPr/>
            </a:pPr>
            <a:r>
              <a:rPr lang="en-US" sz="2800" dirty="0"/>
              <a:t>weighted fair queueing (WFQ)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644102" y="2046667"/>
            <a:ext cx="4235450" cy="1123950"/>
            <a:chOff x="2532063" y="5103813"/>
            <a:chExt cx="4235450" cy="1123950"/>
          </a:xfrm>
        </p:grpSpPr>
        <p:grpSp>
          <p:nvGrpSpPr>
            <p:cNvPr id="157702" name="Group 25"/>
            <p:cNvGrpSpPr>
              <a:grpSpLocks/>
            </p:cNvGrpSpPr>
            <p:nvPr/>
          </p:nvGrpSpPr>
          <p:grpSpPr bwMode="auto">
            <a:xfrm>
              <a:off x="3771900" y="5132388"/>
              <a:ext cx="939800" cy="565150"/>
              <a:chOff x="1670312" y="2562997"/>
              <a:chExt cx="940317" cy="565219"/>
            </a:xfrm>
          </p:grpSpPr>
          <p:grpSp>
            <p:nvGrpSpPr>
              <p:cNvPr id="157711" name="Group 28"/>
              <p:cNvGrpSpPr>
                <a:grpSpLocks/>
              </p:cNvGrpSpPr>
              <p:nvPr/>
            </p:nvGrpSpPr>
            <p:grpSpPr bwMode="auto">
              <a:xfrm>
                <a:off x="1670312" y="2562997"/>
                <a:ext cx="929822" cy="565219"/>
                <a:chOff x="1670312" y="2562997"/>
                <a:chExt cx="929822" cy="565219"/>
              </a:xfrm>
            </p:grpSpPr>
            <p:sp>
              <p:nvSpPr>
                <p:cNvPr id="157713" name="Rectangle 30"/>
                <p:cNvSpPr>
                  <a:spLocks noChangeArrowheads="1"/>
                </p:cNvSpPr>
                <p:nvPr/>
              </p:nvSpPr>
              <p:spPr bwMode="auto">
                <a:xfrm>
                  <a:off x="1670312" y="2562997"/>
                  <a:ext cx="929822" cy="563157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cxnSp>
              <p:nvCxnSpPr>
                <p:cNvPr id="157714" name="Straight Connector 31"/>
                <p:cNvCxnSpPr>
                  <a:cxnSpLocks noChangeShapeType="1"/>
                </p:cNvCxnSpPr>
                <p:nvPr/>
              </p:nvCxnSpPr>
              <p:spPr bwMode="auto">
                <a:xfrm flipH="1">
                  <a:off x="1786358" y="2567533"/>
                  <a:ext cx="4536" cy="55789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7715" name="Straight Connector 32"/>
                <p:cNvCxnSpPr>
                  <a:cxnSpLocks noChangeShapeType="1"/>
                </p:cNvCxnSpPr>
                <p:nvPr/>
              </p:nvCxnSpPr>
              <p:spPr bwMode="auto">
                <a:xfrm flipH="1">
                  <a:off x="1911544" y="2566974"/>
                  <a:ext cx="4536" cy="55789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7716" name="Straight Connector 33"/>
                <p:cNvCxnSpPr>
                  <a:cxnSpLocks noChangeShapeType="1"/>
                </p:cNvCxnSpPr>
                <p:nvPr/>
              </p:nvCxnSpPr>
              <p:spPr bwMode="auto">
                <a:xfrm flipH="1">
                  <a:off x="2027659" y="2570323"/>
                  <a:ext cx="4536" cy="55789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7717" name="Straight Connector 34"/>
                <p:cNvCxnSpPr>
                  <a:cxnSpLocks noChangeShapeType="1"/>
                </p:cNvCxnSpPr>
                <p:nvPr/>
              </p:nvCxnSpPr>
              <p:spPr bwMode="auto">
                <a:xfrm flipH="1">
                  <a:off x="2134843" y="2564600"/>
                  <a:ext cx="4536" cy="55789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7718" name="Straight Connector 35"/>
                <p:cNvCxnSpPr>
                  <a:cxnSpLocks noChangeShapeType="1"/>
                </p:cNvCxnSpPr>
                <p:nvPr/>
              </p:nvCxnSpPr>
              <p:spPr bwMode="auto">
                <a:xfrm flipH="1">
                  <a:off x="2244397" y="2566693"/>
                  <a:ext cx="4536" cy="55789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7719" name="Straight Connector 36"/>
                <p:cNvCxnSpPr>
                  <a:cxnSpLocks noChangeShapeType="1"/>
                </p:cNvCxnSpPr>
                <p:nvPr/>
              </p:nvCxnSpPr>
              <p:spPr bwMode="auto">
                <a:xfrm flipH="1">
                  <a:off x="2365675" y="2568786"/>
                  <a:ext cx="4536" cy="55789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7720" name="Straight Connector 3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483045" y="2566971"/>
                  <a:ext cx="4536" cy="55789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57712" name="Rectangle 29"/>
              <p:cNvSpPr>
                <a:spLocks noChangeArrowheads="1"/>
              </p:cNvSpPr>
              <p:nvPr/>
            </p:nvSpPr>
            <p:spPr bwMode="auto">
              <a:xfrm>
                <a:off x="1916862" y="2571262"/>
                <a:ext cx="693767" cy="547076"/>
              </a:xfrm>
              <a:prstGeom prst="rect">
                <a:avLst/>
              </a:prstGeom>
              <a:solidFill>
                <a:srgbClr val="000099">
                  <a:alpha val="7097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157703" name="Oval 27"/>
            <p:cNvSpPr>
              <a:spLocks noChangeArrowheads="1"/>
            </p:cNvSpPr>
            <p:nvPr/>
          </p:nvSpPr>
          <p:spPr bwMode="auto">
            <a:xfrm>
              <a:off x="4799013" y="5103813"/>
              <a:ext cx="631825" cy="62865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cxnSp>
          <p:nvCxnSpPr>
            <p:cNvPr id="157704" name="Straight Arrow Connector 11"/>
            <p:cNvCxnSpPr>
              <a:cxnSpLocks noChangeShapeType="1"/>
            </p:cNvCxnSpPr>
            <p:nvPr/>
          </p:nvCxnSpPr>
          <p:spPr bwMode="auto">
            <a:xfrm>
              <a:off x="2532063" y="5414963"/>
              <a:ext cx="1054100" cy="0"/>
            </a:xfrm>
            <a:prstGeom prst="straightConnector1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7705" name="TextBox 17"/>
            <p:cNvSpPr txBox="1">
              <a:spLocks noChangeArrowheads="1"/>
            </p:cNvSpPr>
            <p:nvPr/>
          </p:nvSpPr>
          <p:spPr bwMode="auto">
            <a:xfrm>
              <a:off x="3514725" y="5699125"/>
              <a:ext cx="12731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queue</a:t>
              </a:r>
            </a:p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(waiting area)</a:t>
              </a:r>
            </a:p>
          </p:txBody>
        </p:sp>
        <p:sp>
          <p:nvSpPr>
            <p:cNvPr id="157706" name="TextBox 18"/>
            <p:cNvSpPr txBox="1">
              <a:spLocks noChangeArrowheads="1"/>
            </p:cNvSpPr>
            <p:nvPr/>
          </p:nvSpPr>
          <p:spPr bwMode="auto">
            <a:xfrm>
              <a:off x="2673350" y="5459413"/>
              <a:ext cx="763588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packet</a:t>
              </a:r>
            </a:p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arrivals</a:t>
              </a:r>
            </a:p>
          </p:txBody>
        </p:sp>
        <p:cxnSp>
          <p:nvCxnSpPr>
            <p:cNvPr id="157707" name="Straight Arrow Connector 20"/>
            <p:cNvCxnSpPr>
              <a:cxnSpLocks noChangeShapeType="1"/>
            </p:cNvCxnSpPr>
            <p:nvPr/>
          </p:nvCxnSpPr>
          <p:spPr bwMode="auto">
            <a:xfrm>
              <a:off x="5632450" y="5400675"/>
              <a:ext cx="906463" cy="4763"/>
            </a:xfrm>
            <a:prstGeom prst="straightConnector1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7708" name="TextBox 22"/>
            <p:cNvSpPr txBox="1">
              <a:spLocks noChangeArrowheads="1"/>
            </p:cNvSpPr>
            <p:nvPr/>
          </p:nvSpPr>
          <p:spPr bwMode="auto">
            <a:xfrm>
              <a:off x="5724525" y="5508625"/>
              <a:ext cx="1042988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packet</a:t>
              </a:r>
            </a:p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departures</a:t>
              </a:r>
            </a:p>
          </p:txBody>
        </p:sp>
        <p:sp>
          <p:nvSpPr>
            <p:cNvPr id="157709" name="TextBox 23"/>
            <p:cNvSpPr txBox="1">
              <a:spLocks noChangeArrowheads="1"/>
            </p:cNvSpPr>
            <p:nvPr/>
          </p:nvSpPr>
          <p:spPr bwMode="auto">
            <a:xfrm>
              <a:off x="4714875" y="5703888"/>
              <a:ext cx="85248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link</a:t>
              </a:r>
            </a:p>
            <a:p>
              <a:pPr algn="ctr"/>
              <a:r>
                <a:rPr lang="en-US" sz="1400" i="0" dirty="0">
                  <a:latin typeface="Arial" charset="0"/>
                  <a:cs typeface="Arial" charset="0"/>
                </a:rPr>
                <a:t> (server)</a:t>
              </a:r>
            </a:p>
          </p:txBody>
        </p:sp>
        <p:cxnSp>
          <p:nvCxnSpPr>
            <p:cNvPr id="157710" name="Straight Arrow Connector 52"/>
            <p:cNvCxnSpPr>
              <a:cxnSpLocks noChangeShapeType="1"/>
              <a:stCxn id="157712" idx="3"/>
              <a:endCxn id="157703" idx="2"/>
            </p:cNvCxnSpPr>
            <p:nvPr/>
          </p:nvCxnSpPr>
          <p:spPr bwMode="auto">
            <a:xfrm>
              <a:off x="4711700" y="5414963"/>
              <a:ext cx="87313" cy="317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802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519" y="101599"/>
            <a:ext cx="9366337" cy="12382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Packet scheduling mechanisms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6332" y="1339849"/>
            <a:ext cx="10144254" cy="5172673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Goal: </a:t>
            </a:r>
            <a:r>
              <a:rPr lang="en-US" i="1" dirty="0"/>
              <a:t>provide </a:t>
            </a:r>
            <a:r>
              <a:rPr lang="en-US" i="1" dirty="0">
                <a:solidFill>
                  <a:srgbClr val="CC0000"/>
                </a:solidFill>
              </a:rPr>
              <a:t>isolation </a:t>
            </a:r>
            <a:r>
              <a:rPr lang="en-US" i="1" dirty="0"/>
              <a:t>between different kinds of traffic by </a:t>
            </a:r>
            <a:r>
              <a:rPr lang="en-US" dirty="0"/>
              <a:t>limiting traffic not to exceed declared parameters</a:t>
            </a:r>
          </a:p>
          <a:p>
            <a:pPr>
              <a:buFont typeface="Wingdings" charset="0"/>
              <a:buNone/>
              <a:defRPr/>
            </a:pPr>
            <a:r>
              <a:rPr lang="en-US" dirty="0"/>
              <a:t>Three commonly used criteria: </a:t>
            </a:r>
          </a:p>
          <a:p>
            <a:pPr>
              <a:defRPr/>
            </a:pPr>
            <a:r>
              <a:rPr lang="en-US" i="1" dirty="0">
                <a:solidFill>
                  <a:srgbClr val="000099"/>
                </a:solidFill>
              </a:rPr>
              <a:t>(long term) average rate:</a:t>
            </a:r>
            <a:r>
              <a:rPr lang="en-US" b="1" dirty="0"/>
              <a:t> </a:t>
            </a:r>
            <a:r>
              <a:rPr lang="en-US" dirty="0"/>
              <a:t>how many pkts can be sent per unit time (in the long run)</a:t>
            </a:r>
          </a:p>
          <a:p>
            <a:pPr lvl="1">
              <a:defRPr/>
            </a:pPr>
            <a:r>
              <a:rPr lang="en-US" sz="2000" dirty="0"/>
              <a:t>crucial question: what is the interval length: 100 packets per sec or 6000 packets per min have same average!</a:t>
            </a:r>
          </a:p>
          <a:p>
            <a:pPr>
              <a:defRPr/>
            </a:pPr>
            <a:r>
              <a:rPr lang="en-US" i="1" dirty="0">
                <a:solidFill>
                  <a:srgbClr val="000099"/>
                </a:solidFill>
              </a:rPr>
              <a:t>peak rate:</a:t>
            </a:r>
            <a:r>
              <a:rPr lang="en-US" dirty="0"/>
              <a:t> e.g., 6000 pkts per min (ppm) avg.; 1500 ppm peak rate</a:t>
            </a:r>
          </a:p>
          <a:p>
            <a:pPr>
              <a:defRPr/>
            </a:pPr>
            <a:r>
              <a:rPr lang="en-US" i="1" dirty="0">
                <a:solidFill>
                  <a:srgbClr val="000099"/>
                </a:solidFill>
              </a:rPr>
              <a:t>(max.) burst size:</a:t>
            </a:r>
            <a:r>
              <a:rPr lang="en-US" dirty="0"/>
              <a:t> max number of pkts sent consecutively (with no intervening idle)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44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ED073A4F-475A-4002-B19C-B3E0177321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90625" y="654050"/>
            <a:ext cx="9472613" cy="908050"/>
          </a:xfrm>
          <a:noFill/>
        </p:spPr>
        <p:txBody>
          <a:bodyPr>
            <a:normAutofit/>
          </a:bodyPr>
          <a:lstStyle/>
          <a:p>
            <a:r>
              <a:rPr lang="en-US" altLang="en-US" sz="4000" dirty="0"/>
              <a:t>QoS mechanism (1):  Leaky Bucket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3FC0681C-A5E4-44CD-862D-9C1BCD02D3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Used in conjunction with resource reservation to police the host’s reservation</a:t>
            </a:r>
          </a:p>
          <a:p>
            <a:endParaRPr lang="en-US" altLang="en-US" dirty="0"/>
          </a:p>
          <a:p>
            <a:r>
              <a:rPr lang="en-US" altLang="en-US" dirty="0"/>
              <a:t>At the host-network interface, allow packets into the network at a constant rate</a:t>
            </a:r>
          </a:p>
          <a:p>
            <a:endParaRPr lang="en-US" altLang="en-US" dirty="0"/>
          </a:p>
          <a:p>
            <a:r>
              <a:rPr lang="en-US" altLang="en-US" dirty="0"/>
              <a:t>Packets may be generated in a </a:t>
            </a:r>
            <a:r>
              <a:rPr lang="en-US" altLang="en-US" dirty="0" err="1">
                <a:solidFill>
                  <a:srgbClr val="C00000"/>
                </a:solidFill>
              </a:rPr>
              <a:t>bursty</a:t>
            </a:r>
            <a:r>
              <a:rPr lang="en-US" altLang="en-US" dirty="0"/>
              <a:t> manner, but after they pass through the leaky bucket, they enter the network </a:t>
            </a:r>
            <a:r>
              <a:rPr lang="en-US" altLang="en-US" dirty="0">
                <a:solidFill>
                  <a:srgbClr val="C00000"/>
                </a:solidFill>
              </a:rPr>
              <a:t>evenly spaced</a:t>
            </a:r>
          </a:p>
        </p:txBody>
      </p:sp>
    </p:spTree>
    <p:extLst>
      <p:ext uri="{BB962C8B-B14F-4D97-AF65-F5344CB8AC3E}">
        <p14:creationId xmlns:p14="http://schemas.microsoft.com/office/powerpoint/2010/main" val="738166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13">
            <a:extLst>
              <a:ext uri="{FF2B5EF4-FFF2-40B4-BE49-F238E27FC236}">
                <a16:creationId xmlns:a16="http://schemas.microsoft.com/office/drawing/2014/main" id="{F3FDF1CD-C8BE-4925-9E14-AD7F4AF34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3593307"/>
            <a:ext cx="1416050" cy="1249363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rgbClr val="7D0013"/>
              </a:solidFill>
            </a:endParaRPr>
          </a:p>
        </p:txBody>
      </p:sp>
      <p:sp>
        <p:nvSpPr>
          <p:cNvPr id="90114" name="Line 2">
            <a:extLst>
              <a:ext uri="{FF2B5EF4-FFF2-40B4-BE49-F238E27FC236}">
                <a16:creationId xmlns:a16="http://schemas.microsoft.com/office/drawing/2014/main" id="{1CF28F50-5094-4530-AD6C-B9D91757E0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8888" y="4876802"/>
            <a:ext cx="0" cy="163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Line 3">
            <a:extLst>
              <a:ext uri="{FF2B5EF4-FFF2-40B4-BE49-F238E27FC236}">
                <a16:creationId xmlns:a16="http://schemas.microsoft.com/office/drawing/2014/main" id="{90362C32-143D-47F6-AA17-60205421B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8888" y="1985963"/>
            <a:ext cx="0" cy="1751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FE2641DE-D26F-43CC-9F92-1E5170E5DE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Leaky Bucket: Analogy</a:t>
            </a:r>
          </a:p>
        </p:txBody>
      </p:sp>
      <p:sp>
        <p:nvSpPr>
          <p:cNvPr id="90117" name="Freeform 5">
            <a:extLst>
              <a:ext uri="{FF2B5EF4-FFF2-40B4-BE49-F238E27FC236}">
                <a16:creationId xmlns:a16="http://schemas.microsoft.com/office/drawing/2014/main" id="{6E0B2850-BAC1-403E-9614-5E5BFBA6328E}"/>
              </a:ext>
            </a:extLst>
          </p:cNvPr>
          <p:cNvSpPr>
            <a:spLocks/>
          </p:cNvSpPr>
          <p:nvPr/>
        </p:nvSpPr>
        <p:spPr bwMode="auto">
          <a:xfrm>
            <a:off x="3960815" y="4919663"/>
            <a:ext cx="111125" cy="220662"/>
          </a:xfrm>
          <a:custGeom>
            <a:avLst/>
            <a:gdLst>
              <a:gd name="T0" fmla="*/ 2147483646 w 70"/>
              <a:gd name="T1" fmla="*/ 0 h 139"/>
              <a:gd name="T2" fmla="*/ 0 w 70"/>
              <a:gd name="T3" fmla="*/ 2147483646 h 139"/>
              <a:gd name="T4" fmla="*/ 0 w 70"/>
              <a:gd name="T5" fmla="*/ 2147483646 h 139"/>
              <a:gd name="T6" fmla="*/ 0 w 70"/>
              <a:gd name="T7" fmla="*/ 2147483646 h 139"/>
              <a:gd name="T8" fmla="*/ 2147483646 w 70"/>
              <a:gd name="T9" fmla="*/ 2147483646 h 139"/>
              <a:gd name="T10" fmla="*/ 2147483646 w 70"/>
              <a:gd name="T11" fmla="*/ 2147483646 h 139"/>
              <a:gd name="T12" fmla="*/ 2147483646 w 70"/>
              <a:gd name="T13" fmla="*/ 2147483646 h 139"/>
              <a:gd name="T14" fmla="*/ 2147483646 w 70"/>
              <a:gd name="T15" fmla="*/ 0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" h="139">
                <a:moveTo>
                  <a:pt x="48" y="0"/>
                </a:moveTo>
                <a:lnTo>
                  <a:pt x="0" y="96"/>
                </a:lnTo>
                <a:lnTo>
                  <a:pt x="0" y="116"/>
                </a:lnTo>
                <a:lnTo>
                  <a:pt x="26" y="138"/>
                </a:lnTo>
                <a:lnTo>
                  <a:pt x="58" y="134"/>
                </a:lnTo>
                <a:lnTo>
                  <a:pt x="69" y="108"/>
                </a:lnTo>
                <a:lnTo>
                  <a:pt x="48" y="0"/>
                </a:lnTo>
              </a:path>
            </a:pathLst>
          </a:custGeom>
          <a:solidFill>
            <a:srgbClr val="33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8" name="Freeform 6">
            <a:extLst>
              <a:ext uri="{FF2B5EF4-FFF2-40B4-BE49-F238E27FC236}">
                <a16:creationId xmlns:a16="http://schemas.microsoft.com/office/drawing/2014/main" id="{D35028F0-30AB-451B-9A86-2371BEB2B974}"/>
              </a:ext>
            </a:extLst>
          </p:cNvPr>
          <p:cNvSpPr>
            <a:spLocks/>
          </p:cNvSpPr>
          <p:nvPr/>
        </p:nvSpPr>
        <p:spPr bwMode="auto">
          <a:xfrm>
            <a:off x="3960815" y="5337177"/>
            <a:ext cx="111125" cy="220663"/>
          </a:xfrm>
          <a:custGeom>
            <a:avLst/>
            <a:gdLst>
              <a:gd name="T0" fmla="*/ 2147483646 w 70"/>
              <a:gd name="T1" fmla="*/ 0 h 139"/>
              <a:gd name="T2" fmla="*/ 0 w 70"/>
              <a:gd name="T3" fmla="*/ 2147483646 h 139"/>
              <a:gd name="T4" fmla="*/ 0 w 70"/>
              <a:gd name="T5" fmla="*/ 2147483646 h 139"/>
              <a:gd name="T6" fmla="*/ 0 w 70"/>
              <a:gd name="T7" fmla="*/ 2147483646 h 139"/>
              <a:gd name="T8" fmla="*/ 2147483646 w 70"/>
              <a:gd name="T9" fmla="*/ 2147483646 h 139"/>
              <a:gd name="T10" fmla="*/ 2147483646 w 70"/>
              <a:gd name="T11" fmla="*/ 2147483646 h 139"/>
              <a:gd name="T12" fmla="*/ 2147483646 w 70"/>
              <a:gd name="T13" fmla="*/ 2147483646 h 139"/>
              <a:gd name="T14" fmla="*/ 2147483646 w 70"/>
              <a:gd name="T15" fmla="*/ 0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" h="139">
                <a:moveTo>
                  <a:pt x="48" y="0"/>
                </a:moveTo>
                <a:lnTo>
                  <a:pt x="0" y="96"/>
                </a:lnTo>
                <a:lnTo>
                  <a:pt x="0" y="116"/>
                </a:lnTo>
                <a:lnTo>
                  <a:pt x="26" y="138"/>
                </a:lnTo>
                <a:lnTo>
                  <a:pt x="58" y="134"/>
                </a:lnTo>
                <a:lnTo>
                  <a:pt x="69" y="108"/>
                </a:lnTo>
                <a:lnTo>
                  <a:pt x="48" y="0"/>
                </a:lnTo>
              </a:path>
            </a:pathLst>
          </a:custGeom>
          <a:solidFill>
            <a:srgbClr val="33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9" name="Freeform 7">
            <a:extLst>
              <a:ext uri="{FF2B5EF4-FFF2-40B4-BE49-F238E27FC236}">
                <a16:creationId xmlns:a16="http://schemas.microsoft.com/office/drawing/2014/main" id="{05475D54-B255-46AE-BA8B-C33ACA1E4440}"/>
              </a:ext>
            </a:extLst>
          </p:cNvPr>
          <p:cNvSpPr>
            <a:spLocks/>
          </p:cNvSpPr>
          <p:nvPr/>
        </p:nvSpPr>
        <p:spPr bwMode="auto">
          <a:xfrm>
            <a:off x="3960815" y="5765802"/>
            <a:ext cx="111125" cy="220663"/>
          </a:xfrm>
          <a:custGeom>
            <a:avLst/>
            <a:gdLst>
              <a:gd name="T0" fmla="*/ 2147483646 w 70"/>
              <a:gd name="T1" fmla="*/ 0 h 139"/>
              <a:gd name="T2" fmla="*/ 0 w 70"/>
              <a:gd name="T3" fmla="*/ 2147483646 h 139"/>
              <a:gd name="T4" fmla="*/ 0 w 70"/>
              <a:gd name="T5" fmla="*/ 2147483646 h 139"/>
              <a:gd name="T6" fmla="*/ 0 w 70"/>
              <a:gd name="T7" fmla="*/ 2147483646 h 139"/>
              <a:gd name="T8" fmla="*/ 2147483646 w 70"/>
              <a:gd name="T9" fmla="*/ 2147483646 h 139"/>
              <a:gd name="T10" fmla="*/ 2147483646 w 70"/>
              <a:gd name="T11" fmla="*/ 2147483646 h 139"/>
              <a:gd name="T12" fmla="*/ 2147483646 w 70"/>
              <a:gd name="T13" fmla="*/ 2147483646 h 139"/>
              <a:gd name="T14" fmla="*/ 2147483646 w 70"/>
              <a:gd name="T15" fmla="*/ 0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" h="139">
                <a:moveTo>
                  <a:pt x="48" y="0"/>
                </a:moveTo>
                <a:lnTo>
                  <a:pt x="0" y="96"/>
                </a:lnTo>
                <a:lnTo>
                  <a:pt x="0" y="116"/>
                </a:lnTo>
                <a:lnTo>
                  <a:pt x="26" y="138"/>
                </a:lnTo>
                <a:lnTo>
                  <a:pt x="58" y="134"/>
                </a:lnTo>
                <a:lnTo>
                  <a:pt x="69" y="108"/>
                </a:lnTo>
                <a:lnTo>
                  <a:pt x="48" y="0"/>
                </a:lnTo>
              </a:path>
            </a:pathLst>
          </a:custGeom>
          <a:solidFill>
            <a:srgbClr val="33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0" name="Freeform 8">
            <a:extLst>
              <a:ext uri="{FF2B5EF4-FFF2-40B4-BE49-F238E27FC236}">
                <a16:creationId xmlns:a16="http://schemas.microsoft.com/office/drawing/2014/main" id="{FDBA6408-96D5-441D-9DE9-4F32EA7A7202}"/>
              </a:ext>
            </a:extLst>
          </p:cNvPr>
          <p:cNvSpPr>
            <a:spLocks/>
          </p:cNvSpPr>
          <p:nvPr/>
        </p:nvSpPr>
        <p:spPr bwMode="auto">
          <a:xfrm>
            <a:off x="3995740" y="3073402"/>
            <a:ext cx="111125" cy="220663"/>
          </a:xfrm>
          <a:custGeom>
            <a:avLst/>
            <a:gdLst>
              <a:gd name="T0" fmla="*/ 2147483646 w 70"/>
              <a:gd name="T1" fmla="*/ 0 h 139"/>
              <a:gd name="T2" fmla="*/ 0 w 70"/>
              <a:gd name="T3" fmla="*/ 2147483646 h 139"/>
              <a:gd name="T4" fmla="*/ 0 w 70"/>
              <a:gd name="T5" fmla="*/ 2147483646 h 139"/>
              <a:gd name="T6" fmla="*/ 0 w 70"/>
              <a:gd name="T7" fmla="*/ 2147483646 h 139"/>
              <a:gd name="T8" fmla="*/ 2147483646 w 70"/>
              <a:gd name="T9" fmla="*/ 2147483646 h 139"/>
              <a:gd name="T10" fmla="*/ 2147483646 w 70"/>
              <a:gd name="T11" fmla="*/ 2147483646 h 139"/>
              <a:gd name="T12" fmla="*/ 2147483646 w 70"/>
              <a:gd name="T13" fmla="*/ 2147483646 h 139"/>
              <a:gd name="T14" fmla="*/ 2147483646 w 70"/>
              <a:gd name="T15" fmla="*/ 0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" h="139">
                <a:moveTo>
                  <a:pt x="48" y="0"/>
                </a:moveTo>
                <a:lnTo>
                  <a:pt x="0" y="96"/>
                </a:lnTo>
                <a:lnTo>
                  <a:pt x="0" y="116"/>
                </a:lnTo>
                <a:lnTo>
                  <a:pt x="26" y="138"/>
                </a:lnTo>
                <a:lnTo>
                  <a:pt x="58" y="134"/>
                </a:lnTo>
                <a:lnTo>
                  <a:pt x="69" y="108"/>
                </a:lnTo>
                <a:lnTo>
                  <a:pt x="48" y="0"/>
                </a:lnTo>
              </a:path>
            </a:pathLst>
          </a:custGeom>
          <a:solidFill>
            <a:srgbClr val="33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Freeform 9">
            <a:extLst>
              <a:ext uri="{FF2B5EF4-FFF2-40B4-BE49-F238E27FC236}">
                <a16:creationId xmlns:a16="http://schemas.microsoft.com/office/drawing/2014/main" id="{577A39CF-9D46-4A2E-AC72-54976DE43195}"/>
              </a:ext>
            </a:extLst>
          </p:cNvPr>
          <p:cNvSpPr>
            <a:spLocks/>
          </p:cNvSpPr>
          <p:nvPr/>
        </p:nvSpPr>
        <p:spPr bwMode="auto">
          <a:xfrm>
            <a:off x="4008440" y="3311527"/>
            <a:ext cx="111125" cy="220663"/>
          </a:xfrm>
          <a:custGeom>
            <a:avLst/>
            <a:gdLst>
              <a:gd name="T0" fmla="*/ 2147483646 w 70"/>
              <a:gd name="T1" fmla="*/ 0 h 139"/>
              <a:gd name="T2" fmla="*/ 0 w 70"/>
              <a:gd name="T3" fmla="*/ 2147483646 h 139"/>
              <a:gd name="T4" fmla="*/ 0 w 70"/>
              <a:gd name="T5" fmla="*/ 2147483646 h 139"/>
              <a:gd name="T6" fmla="*/ 0 w 70"/>
              <a:gd name="T7" fmla="*/ 2147483646 h 139"/>
              <a:gd name="T8" fmla="*/ 2147483646 w 70"/>
              <a:gd name="T9" fmla="*/ 2147483646 h 139"/>
              <a:gd name="T10" fmla="*/ 2147483646 w 70"/>
              <a:gd name="T11" fmla="*/ 2147483646 h 139"/>
              <a:gd name="T12" fmla="*/ 2147483646 w 70"/>
              <a:gd name="T13" fmla="*/ 2147483646 h 139"/>
              <a:gd name="T14" fmla="*/ 2147483646 w 70"/>
              <a:gd name="T15" fmla="*/ 0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" h="139">
                <a:moveTo>
                  <a:pt x="48" y="0"/>
                </a:moveTo>
                <a:lnTo>
                  <a:pt x="0" y="96"/>
                </a:lnTo>
                <a:lnTo>
                  <a:pt x="0" y="116"/>
                </a:lnTo>
                <a:lnTo>
                  <a:pt x="26" y="138"/>
                </a:lnTo>
                <a:lnTo>
                  <a:pt x="58" y="134"/>
                </a:lnTo>
                <a:lnTo>
                  <a:pt x="69" y="108"/>
                </a:lnTo>
                <a:lnTo>
                  <a:pt x="48" y="0"/>
                </a:lnTo>
              </a:path>
            </a:pathLst>
          </a:custGeom>
          <a:solidFill>
            <a:srgbClr val="33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2" name="Freeform 10">
            <a:extLst>
              <a:ext uri="{FF2B5EF4-FFF2-40B4-BE49-F238E27FC236}">
                <a16:creationId xmlns:a16="http://schemas.microsoft.com/office/drawing/2014/main" id="{CA12F656-5498-4EAC-8455-DE43A96707AB}"/>
              </a:ext>
            </a:extLst>
          </p:cNvPr>
          <p:cNvSpPr>
            <a:spLocks/>
          </p:cNvSpPr>
          <p:nvPr/>
        </p:nvSpPr>
        <p:spPr bwMode="auto">
          <a:xfrm>
            <a:off x="4008440" y="2609852"/>
            <a:ext cx="111125" cy="220663"/>
          </a:xfrm>
          <a:custGeom>
            <a:avLst/>
            <a:gdLst>
              <a:gd name="T0" fmla="*/ 2147483646 w 70"/>
              <a:gd name="T1" fmla="*/ 0 h 139"/>
              <a:gd name="T2" fmla="*/ 0 w 70"/>
              <a:gd name="T3" fmla="*/ 2147483646 h 139"/>
              <a:gd name="T4" fmla="*/ 0 w 70"/>
              <a:gd name="T5" fmla="*/ 2147483646 h 139"/>
              <a:gd name="T6" fmla="*/ 0 w 70"/>
              <a:gd name="T7" fmla="*/ 2147483646 h 139"/>
              <a:gd name="T8" fmla="*/ 2147483646 w 70"/>
              <a:gd name="T9" fmla="*/ 2147483646 h 139"/>
              <a:gd name="T10" fmla="*/ 2147483646 w 70"/>
              <a:gd name="T11" fmla="*/ 2147483646 h 139"/>
              <a:gd name="T12" fmla="*/ 2147483646 w 70"/>
              <a:gd name="T13" fmla="*/ 2147483646 h 139"/>
              <a:gd name="T14" fmla="*/ 2147483646 w 70"/>
              <a:gd name="T15" fmla="*/ 0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" h="139">
                <a:moveTo>
                  <a:pt x="48" y="0"/>
                </a:moveTo>
                <a:lnTo>
                  <a:pt x="0" y="96"/>
                </a:lnTo>
                <a:lnTo>
                  <a:pt x="0" y="116"/>
                </a:lnTo>
                <a:lnTo>
                  <a:pt x="26" y="138"/>
                </a:lnTo>
                <a:lnTo>
                  <a:pt x="58" y="134"/>
                </a:lnTo>
                <a:lnTo>
                  <a:pt x="69" y="108"/>
                </a:lnTo>
                <a:lnTo>
                  <a:pt x="48" y="0"/>
                </a:lnTo>
              </a:path>
            </a:pathLst>
          </a:custGeom>
          <a:solidFill>
            <a:srgbClr val="33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3" name="Freeform 11">
            <a:extLst>
              <a:ext uri="{FF2B5EF4-FFF2-40B4-BE49-F238E27FC236}">
                <a16:creationId xmlns:a16="http://schemas.microsoft.com/office/drawing/2014/main" id="{9706BE01-DBF5-4CC4-AA53-1EE1BBD1858F}"/>
              </a:ext>
            </a:extLst>
          </p:cNvPr>
          <p:cNvSpPr>
            <a:spLocks/>
          </p:cNvSpPr>
          <p:nvPr/>
        </p:nvSpPr>
        <p:spPr bwMode="auto">
          <a:xfrm>
            <a:off x="4008440" y="1871663"/>
            <a:ext cx="111125" cy="220662"/>
          </a:xfrm>
          <a:custGeom>
            <a:avLst/>
            <a:gdLst>
              <a:gd name="T0" fmla="*/ 2147483646 w 70"/>
              <a:gd name="T1" fmla="*/ 0 h 139"/>
              <a:gd name="T2" fmla="*/ 0 w 70"/>
              <a:gd name="T3" fmla="*/ 2147483646 h 139"/>
              <a:gd name="T4" fmla="*/ 0 w 70"/>
              <a:gd name="T5" fmla="*/ 2147483646 h 139"/>
              <a:gd name="T6" fmla="*/ 0 w 70"/>
              <a:gd name="T7" fmla="*/ 2147483646 h 139"/>
              <a:gd name="T8" fmla="*/ 2147483646 w 70"/>
              <a:gd name="T9" fmla="*/ 2147483646 h 139"/>
              <a:gd name="T10" fmla="*/ 2147483646 w 70"/>
              <a:gd name="T11" fmla="*/ 2147483646 h 139"/>
              <a:gd name="T12" fmla="*/ 2147483646 w 70"/>
              <a:gd name="T13" fmla="*/ 2147483646 h 139"/>
              <a:gd name="T14" fmla="*/ 2147483646 w 70"/>
              <a:gd name="T15" fmla="*/ 0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" h="139">
                <a:moveTo>
                  <a:pt x="48" y="0"/>
                </a:moveTo>
                <a:lnTo>
                  <a:pt x="0" y="96"/>
                </a:lnTo>
                <a:lnTo>
                  <a:pt x="0" y="116"/>
                </a:lnTo>
                <a:lnTo>
                  <a:pt x="26" y="138"/>
                </a:lnTo>
                <a:lnTo>
                  <a:pt x="58" y="134"/>
                </a:lnTo>
                <a:lnTo>
                  <a:pt x="69" y="108"/>
                </a:lnTo>
                <a:lnTo>
                  <a:pt x="48" y="0"/>
                </a:lnTo>
              </a:path>
            </a:pathLst>
          </a:custGeom>
          <a:solidFill>
            <a:srgbClr val="33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4" name="Rectangle 12">
            <a:extLst>
              <a:ext uri="{FF2B5EF4-FFF2-40B4-BE49-F238E27FC236}">
                <a16:creationId xmlns:a16="http://schemas.microsoft.com/office/drawing/2014/main" id="{6D373586-783A-4721-BC6F-5825369E3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665" y="3940175"/>
            <a:ext cx="969817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7D0013"/>
                </a:solidFill>
              </a:rPr>
              <a:t>Leaky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7D0013"/>
                </a:solidFill>
              </a:rPr>
              <a:t>Bucket</a:t>
            </a:r>
          </a:p>
        </p:txBody>
      </p:sp>
      <p:sp>
        <p:nvSpPr>
          <p:cNvPr id="90125" name="Rectangle 13">
            <a:extLst>
              <a:ext uri="{FF2B5EF4-FFF2-40B4-BE49-F238E27FC236}">
                <a16:creationId xmlns:a16="http://schemas.microsoft.com/office/drawing/2014/main" id="{B1F33511-74BA-4BC1-9351-C83DE2B1D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1975" y="3743327"/>
            <a:ext cx="1416050" cy="1249363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rgbClr val="7D0013"/>
              </a:solidFill>
            </a:endParaRPr>
          </a:p>
        </p:txBody>
      </p:sp>
      <p:sp>
        <p:nvSpPr>
          <p:cNvPr id="90126" name="Rectangle 14">
            <a:extLst>
              <a:ext uri="{FF2B5EF4-FFF2-40B4-BE49-F238E27FC236}">
                <a16:creationId xmlns:a16="http://schemas.microsoft.com/office/drawing/2014/main" id="{7A8C4C6F-EA36-46FE-AED7-552E7015E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177" y="2087565"/>
            <a:ext cx="201613" cy="225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0127" name="Rectangle 15">
            <a:extLst>
              <a:ext uri="{FF2B5EF4-FFF2-40B4-BE49-F238E27FC236}">
                <a16:creationId xmlns:a16="http://schemas.microsoft.com/office/drawing/2014/main" id="{3F9318EA-905D-4580-8B39-9E46325C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177" y="2705102"/>
            <a:ext cx="201613" cy="225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0128" name="Rectangle 16">
            <a:extLst>
              <a:ext uri="{FF2B5EF4-FFF2-40B4-BE49-F238E27FC236}">
                <a16:creationId xmlns:a16="http://schemas.microsoft.com/office/drawing/2014/main" id="{6C9048A5-DB1A-4238-8902-62B69ECD6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177" y="3051177"/>
            <a:ext cx="201613" cy="225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0129" name="Rectangle 17">
            <a:extLst>
              <a:ext uri="{FF2B5EF4-FFF2-40B4-BE49-F238E27FC236}">
                <a16:creationId xmlns:a16="http://schemas.microsoft.com/office/drawing/2014/main" id="{E2D479E8-75F7-4983-A10A-F3ED026ED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177" y="3325815"/>
            <a:ext cx="201613" cy="225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0130" name="Rectangle 18">
            <a:extLst>
              <a:ext uri="{FF2B5EF4-FFF2-40B4-BE49-F238E27FC236}">
                <a16:creationId xmlns:a16="http://schemas.microsoft.com/office/drawing/2014/main" id="{94CF07DB-CC01-4FF6-B210-2B7E1E744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177" y="5087940"/>
            <a:ext cx="201613" cy="225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0131" name="Rectangle 19">
            <a:extLst>
              <a:ext uri="{FF2B5EF4-FFF2-40B4-BE49-F238E27FC236}">
                <a16:creationId xmlns:a16="http://schemas.microsoft.com/office/drawing/2014/main" id="{F8608CAF-A455-44AA-AB1E-F34C6BC21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177" y="5549902"/>
            <a:ext cx="201613" cy="225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0132" name="Rectangle 20">
            <a:extLst>
              <a:ext uri="{FF2B5EF4-FFF2-40B4-BE49-F238E27FC236}">
                <a16:creationId xmlns:a16="http://schemas.microsoft.com/office/drawing/2014/main" id="{E0289E9E-56EE-4542-94A7-B7F443399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177" y="6040440"/>
            <a:ext cx="201613" cy="225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0133" name="Line 21">
            <a:extLst>
              <a:ext uri="{FF2B5EF4-FFF2-40B4-BE49-F238E27FC236}">
                <a16:creationId xmlns:a16="http://schemas.microsoft.com/office/drawing/2014/main" id="{6EC45788-D284-400C-BA3F-56C1493FC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9375" y="6511925"/>
            <a:ext cx="2476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34" name="Rectangle 22">
            <a:extLst>
              <a:ext uri="{FF2B5EF4-FFF2-40B4-BE49-F238E27FC236}">
                <a16:creationId xmlns:a16="http://schemas.microsoft.com/office/drawing/2014/main" id="{7401B04A-DD90-40CB-80E2-CB6EA65BE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5613" y="6176963"/>
            <a:ext cx="1126912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7D0013"/>
                </a:solidFill>
              </a:rPr>
              <a:t>Network</a:t>
            </a:r>
          </a:p>
        </p:txBody>
      </p:sp>
      <p:sp>
        <p:nvSpPr>
          <p:cNvPr id="90135" name="Text Box 23">
            <a:extLst>
              <a:ext uri="{FF2B5EF4-FFF2-40B4-BE49-F238E27FC236}">
                <a16:creationId xmlns:a16="http://schemas.microsoft.com/office/drawing/2014/main" id="{AE793A57-7EFA-43EB-8C96-1D28D2F66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1600202"/>
            <a:ext cx="2212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7D0013"/>
                </a:solidFill>
              </a:rPr>
              <a:t>Packets from host</a:t>
            </a:r>
          </a:p>
        </p:txBody>
      </p:sp>
    </p:spTree>
    <p:extLst>
      <p:ext uri="{BB962C8B-B14F-4D97-AF65-F5344CB8AC3E}">
        <p14:creationId xmlns:p14="http://schemas.microsoft.com/office/powerpoint/2010/main" val="3255771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8F327D3-7782-4CBB-A4EE-B60425E7EA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Shaping traffic with leaky buckets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4FCE3EB-891A-4BC1-9C47-81F5CB5A1F0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199" y="1825625"/>
            <a:ext cx="10785953" cy="4667250"/>
          </a:xfrm>
          <a:noFill/>
        </p:spPr>
        <p:txBody>
          <a:bodyPr/>
          <a:lstStyle/>
          <a:p>
            <a:r>
              <a:rPr lang="en-US" altLang="en-US" dirty="0"/>
              <a:t>The leaky bucket is a </a:t>
            </a:r>
            <a:r>
              <a:rPr lang="en-US" altLang="en-US" dirty="0">
                <a:solidFill>
                  <a:srgbClr val="C00000"/>
                </a:solidFill>
              </a:rPr>
              <a:t>traffic shaper</a:t>
            </a:r>
            <a:r>
              <a:rPr lang="en-US" altLang="en-US" dirty="0"/>
              <a:t>:  It changes the characteristics of packet stream</a:t>
            </a:r>
          </a:p>
          <a:p>
            <a:r>
              <a:rPr lang="en-US" altLang="en-US" dirty="0"/>
              <a:t>Traffic shaping makes traffic more manageable and more predictable</a:t>
            </a:r>
          </a:p>
          <a:p>
            <a:r>
              <a:rPr lang="en-US" altLang="en-US" dirty="0"/>
              <a:t>Usually, a system/network administrator would set the rate at which packets may be sent through the leaky bucket</a:t>
            </a:r>
          </a:p>
          <a:p>
            <a:r>
              <a:rPr lang="en-US" altLang="en-US" dirty="0"/>
              <a:t>Administrator also sets up policies to map any connection that started up to a leaky bucket (and rate) of its own</a:t>
            </a:r>
          </a:p>
        </p:txBody>
      </p:sp>
    </p:spTree>
    <p:extLst>
      <p:ext uri="{BB962C8B-B14F-4D97-AF65-F5344CB8AC3E}">
        <p14:creationId xmlns:p14="http://schemas.microsoft.com/office/powerpoint/2010/main" val="407449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36B3CC8D-75C0-467A-A24A-9C59AB127C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3864"/>
            <a:ext cx="10084496" cy="1201890"/>
          </a:xfrm>
          <a:noFill/>
        </p:spPr>
        <p:txBody>
          <a:bodyPr>
            <a:normAutofit/>
          </a:bodyPr>
          <a:lstStyle/>
          <a:p>
            <a:r>
              <a:rPr lang="en-US" altLang="en-US" dirty="0"/>
              <a:t>Issues with a leaky bucket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2E28C881-4BC5-4812-A81D-0D4446832F7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825624"/>
            <a:ext cx="10515600" cy="4575175"/>
          </a:xfrm>
          <a:noFill/>
        </p:spPr>
        <p:txBody>
          <a:bodyPr>
            <a:normAutofit lnSpcReduction="10000"/>
          </a:bodyPr>
          <a:lstStyle/>
          <a:p>
            <a:r>
              <a:rPr lang="en-US" altLang="en-US" dirty="0"/>
              <a:t>In some cases, we may want to allow short bursts of packets to enter the network without smoothing them out</a:t>
            </a:r>
          </a:p>
          <a:p>
            <a:endParaRPr lang="en-US" altLang="en-US" dirty="0"/>
          </a:p>
          <a:p>
            <a:r>
              <a:rPr lang="en-US" altLang="en-US" dirty="0"/>
              <a:t>For a leaky bucket,  </a:t>
            </a:r>
            <a:r>
              <a:rPr lang="en-US" altLang="en-US" dirty="0">
                <a:solidFill>
                  <a:srgbClr val="C00000"/>
                </a:solidFill>
              </a:rPr>
              <a:t>average rate == peak rate</a:t>
            </a:r>
          </a:p>
          <a:p>
            <a:endParaRPr lang="en-US" altLang="en-US" dirty="0"/>
          </a:p>
          <a:p>
            <a:r>
              <a:rPr lang="en-US" altLang="en-US" dirty="0"/>
              <a:t>But sometimes, we can allow the peak rate to be higher</a:t>
            </a:r>
          </a:p>
          <a:p>
            <a:pPr lvl="1"/>
            <a:r>
              <a:rPr lang="en-US" altLang="en-US" dirty="0"/>
              <a:t>Ex: a short transfer that only has a few packets</a:t>
            </a:r>
          </a:p>
          <a:p>
            <a:endParaRPr lang="en-US" altLang="en-US" dirty="0"/>
          </a:p>
          <a:p>
            <a:r>
              <a:rPr lang="en-US" altLang="en-US" dirty="0"/>
              <a:t>For this purpose we use a </a:t>
            </a:r>
            <a:r>
              <a:rPr lang="en-US" altLang="en-US" dirty="0">
                <a:solidFill>
                  <a:srgbClr val="C00000"/>
                </a:solidFill>
              </a:rPr>
              <a:t>token bucket</a:t>
            </a:r>
            <a:r>
              <a:rPr lang="en-US" altLang="en-US" dirty="0"/>
              <a:t>, which is an enhanced leaky bucket</a:t>
            </a:r>
          </a:p>
        </p:txBody>
      </p:sp>
    </p:spTree>
    <p:extLst>
      <p:ext uri="{BB962C8B-B14F-4D97-AF65-F5344CB8AC3E}">
        <p14:creationId xmlns:p14="http://schemas.microsoft.com/office/powerpoint/2010/main" val="354486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59D7F-F30D-4647-BC13-25F22B0C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Streaming multimedia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52FD0-EFA0-0148-A947-1E50B6116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Watching media prerecorded at servers at multiple quality levels, ex: Netflix</a:t>
            </a:r>
          </a:p>
          <a:p>
            <a:r>
              <a:rPr lang="en-US" dirty="0"/>
              <a:t>Client downloads an initial portion and starts viewing/listening</a:t>
            </a:r>
          </a:p>
          <a:p>
            <a:r>
              <a:rPr lang="en-US" dirty="0"/>
              <a:t>Need continuous playout: </a:t>
            </a:r>
          </a:p>
          <a:p>
            <a:pPr lvl="1"/>
            <a:r>
              <a:rPr lang="en-US" dirty="0"/>
              <a:t>Manage network delays through a </a:t>
            </a:r>
            <a:r>
              <a:rPr lang="en-US" dirty="0">
                <a:solidFill>
                  <a:srgbClr val="C00000"/>
                </a:solidFill>
              </a:rPr>
              <a:t>client buffer</a:t>
            </a:r>
          </a:p>
          <a:p>
            <a:r>
              <a:rPr lang="en-US" dirty="0"/>
              <a:t>Playout rate must be not larger than average download rate</a:t>
            </a:r>
          </a:p>
          <a:p>
            <a:r>
              <a:rPr lang="en-US" dirty="0"/>
              <a:t>Predominant model: Dynamic Adaptive Streaming over HTTP</a:t>
            </a:r>
          </a:p>
          <a:p>
            <a:pPr lvl="1"/>
            <a:r>
              <a:rPr lang="en-US" dirty="0"/>
              <a:t>DASH video is divided into chunks</a:t>
            </a:r>
          </a:p>
          <a:p>
            <a:pPr lvl="1"/>
            <a:r>
              <a:rPr lang="en-US" dirty="0"/>
              <a:t>Each chunk can be retrieved with an independent bitrate and from an independent (CDN) location</a:t>
            </a:r>
          </a:p>
        </p:txBody>
      </p:sp>
    </p:spTree>
    <p:extLst>
      <p:ext uri="{BB962C8B-B14F-4D97-AF65-F5344CB8AC3E}">
        <p14:creationId xmlns:p14="http://schemas.microsoft.com/office/powerpoint/2010/main" val="788246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3333" y="17228"/>
            <a:ext cx="8845334" cy="143255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/>
              <a:t>QoS mechanism (2): Token Bucket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6822" y="1339849"/>
            <a:ext cx="11185741" cy="5444992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token bucket: </a:t>
            </a:r>
            <a:r>
              <a:rPr lang="en-US" dirty="0"/>
              <a:t>limit input to specified </a:t>
            </a:r>
            <a:r>
              <a:rPr lang="en-US" i="1" dirty="0">
                <a:solidFill>
                  <a:srgbClr val="000099"/>
                </a:solidFill>
              </a:rPr>
              <a:t>burst size </a:t>
            </a: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average rate </a:t>
            </a:r>
          </a:p>
          <a:p>
            <a:pPr>
              <a:buFont typeface="Wingdings" charset="0"/>
              <a:buNone/>
              <a:defRPr/>
            </a:pPr>
            <a:endParaRPr lang="en-US" dirty="0"/>
          </a:p>
          <a:p>
            <a:pPr>
              <a:buFont typeface="Wingdings" charset="0"/>
              <a:buNone/>
              <a:defRPr/>
            </a:pPr>
            <a:endParaRPr lang="en-US" dirty="0"/>
          </a:p>
          <a:p>
            <a:pPr>
              <a:buFont typeface="Wingdings" charset="0"/>
              <a:buNone/>
              <a:defRPr/>
            </a:pPr>
            <a:endParaRPr lang="en-US" dirty="0"/>
          </a:p>
          <a:p>
            <a:pPr>
              <a:buFont typeface="Wingdings" charset="0"/>
              <a:buNone/>
              <a:defRPr/>
            </a:pPr>
            <a:endParaRPr lang="en-US" dirty="0"/>
          </a:p>
          <a:p>
            <a:pPr>
              <a:buFont typeface="Wingdings" charset="0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bucket can hold b tokens</a:t>
            </a:r>
          </a:p>
          <a:p>
            <a:pPr>
              <a:defRPr/>
            </a:pPr>
            <a:r>
              <a:rPr lang="en-US" dirty="0"/>
              <a:t>tokens generated at rate </a:t>
            </a:r>
            <a:r>
              <a:rPr lang="en-US" i="1" dirty="0"/>
              <a:t>r tokens/sec</a:t>
            </a:r>
            <a:r>
              <a:rPr lang="en-US" dirty="0"/>
              <a:t> unless bucket full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over interval of length t: number of packets admitted less than or equal to  (r * t + b)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167939" name="Picture 4" descr="667 Token buck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339" y="1965325"/>
            <a:ext cx="4746625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251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AB3589DE-7290-4D01-ADF4-3596CDB137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 Token Bucket: Notes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9311687B-6AAE-463D-A973-A0107C7FF26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825625"/>
            <a:ext cx="10515600" cy="4813170"/>
          </a:xfrm>
          <a:noFill/>
        </p:spPr>
        <p:txBody>
          <a:bodyPr>
            <a:normAutofit/>
          </a:bodyPr>
          <a:lstStyle/>
          <a:p>
            <a:r>
              <a:rPr lang="en-US" altLang="en-US" dirty="0"/>
              <a:t>The bucket holds </a:t>
            </a:r>
            <a:r>
              <a:rPr lang="en-US" altLang="en-US" dirty="0">
                <a:solidFill>
                  <a:srgbClr val="C00000"/>
                </a:solidFill>
              </a:rPr>
              <a:t>tokens</a:t>
            </a:r>
            <a:r>
              <a:rPr lang="en-US" altLang="en-US" dirty="0"/>
              <a:t> instead of packets</a:t>
            </a:r>
          </a:p>
          <a:p>
            <a:r>
              <a:rPr lang="en-US" altLang="en-US" dirty="0"/>
              <a:t>Tokens are generated and placed into the token bucket at a constant rate</a:t>
            </a:r>
          </a:p>
          <a:p>
            <a:r>
              <a:rPr lang="en-US" altLang="en-US" dirty="0"/>
              <a:t>When a packet arrives at the token bucket, it is transmitted if there is a token available.  </a:t>
            </a:r>
          </a:p>
          <a:p>
            <a:r>
              <a:rPr lang="en-US" altLang="en-US" dirty="0"/>
              <a:t>Otherwise it may be buffered until a token becomes available</a:t>
            </a:r>
          </a:p>
          <a:p>
            <a:pPr lvl="1"/>
            <a:r>
              <a:rPr lang="en-US" altLang="en-US" dirty="0"/>
              <a:t>Or even dropped: in which case we call it a </a:t>
            </a:r>
            <a:r>
              <a:rPr lang="en-US" altLang="en-US" dirty="0">
                <a:solidFill>
                  <a:srgbClr val="C00000"/>
                </a:solidFill>
              </a:rPr>
              <a:t>policer</a:t>
            </a:r>
          </a:p>
          <a:p>
            <a:pPr lvl="1"/>
            <a:r>
              <a:rPr lang="en-US" altLang="en-US" dirty="0">
                <a:solidFill>
                  <a:srgbClr val="C00000"/>
                </a:solidFill>
              </a:rPr>
              <a:t>The Internet is full of traffic policers</a:t>
            </a:r>
          </a:p>
          <a:p>
            <a:r>
              <a:rPr lang="en-US" altLang="en-US" dirty="0"/>
              <a:t>The token bucket has a fixed size, so when it becomes full, subsequently generated tokens are discarded</a:t>
            </a:r>
          </a:p>
        </p:txBody>
      </p:sp>
    </p:spTree>
    <p:extLst>
      <p:ext uri="{BB962C8B-B14F-4D97-AF65-F5344CB8AC3E}">
        <p14:creationId xmlns:p14="http://schemas.microsoft.com/office/powerpoint/2010/main" val="4031102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4E149936-BA82-4EBA-9913-8B455A1B2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638425"/>
            <a:ext cx="304800" cy="3048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C74BAAF4-1617-4F15-BA39-B4C650387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38425"/>
            <a:ext cx="304800" cy="30480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36" name="Rectangle 4">
            <a:extLst>
              <a:ext uri="{FF2B5EF4-FFF2-40B4-BE49-F238E27FC236}">
                <a16:creationId xmlns:a16="http://schemas.microsoft.com/office/drawing/2014/main" id="{3BB9755A-A71A-4319-84A1-108607994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638425"/>
            <a:ext cx="304800" cy="3048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37" name="Rectangle 5">
            <a:extLst>
              <a:ext uri="{FF2B5EF4-FFF2-40B4-BE49-F238E27FC236}">
                <a16:creationId xmlns:a16="http://schemas.microsoft.com/office/drawing/2014/main" id="{F8C3B951-40C6-4DBA-A153-686BCC298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638425"/>
            <a:ext cx="304800" cy="3048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38" name="Rectangle 6">
            <a:extLst>
              <a:ext uri="{FF2B5EF4-FFF2-40B4-BE49-F238E27FC236}">
                <a16:creationId xmlns:a16="http://schemas.microsoft.com/office/drawing/2014/main" id="{75E0F268-0852-46CD-9CDB-5F0F847B4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994150"/>
            <a:ext cx="304800" cy="30480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39" name="Rectangle 7">
            <a:extLst>
              <a:ext uri="{FF2B5EF4-FFF2-40B4-BE49-F238E27FC236}">
                <a16:creationId xmlns:a16="http://schemas.microsoft.com/office/drawing/2014/main" id="{7288CDAD-0281-4159-9E61-366E37586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994150"/>
            <a:ext cx="304800" cy="3048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40" name="Rectangle 8">
            <a:extLst>
              <a:ext uri="{FF2B5EF4-FFF2-40B4-BE49-F238E27FC236}">
                <a16:creationId xmlns:a16="http://schemas.microsoft.com/office/drawing/2014/main" id="{36CA4A2F-8726-4916-BC4B-D9573E101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994150"/>
            <a:ext cx="304800" cy="3048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41" name="Rectangle 9">
            <a:extLst>
              <a:ext uri="{FF2B5EF4-FFF2-40B4-BE49-F238E27FC236}">
                <a16:creationId xmlns:a16="http://schemas.microsoft.com/office/drawing/2014/main" id="{BCD8325A-1DC6-430D-A2E5-D42F4B458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Token Bucket vs. Leaky Bucket</a:t>
            </a:r>
          </a:p>
        </p:txBody>
      </p:sp>
      <p:sp>
        <p:nvSpPr>
          <p:cNvPr id="95242" name="Rectangle 10">
            <a:extLst>
              <a:ext uri="{FF2B5EF4-FFF2-40B4-BE49-F238E27FC236}">
                <a16:creationId xmlns:a16="http://schemas.microsoft.com/office/drawing/2014/main" id="{B8DB2C5B-09B8-404D-9E15-FCD3004E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994150"/>
            <a:ext cx="304800" cy="3048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43" name="Text Box 11">
            <a:extLst>
              <a:ext uri="{FF2B5EF4-FFF2-40B4-BE49-F238E27FC236}">
                <a16:creationId xmlns:a16="http://schemas.microsoft.com/office/drawing/2014/main" id="{3A4BE315-4B97-4E97-AD46-1CCB4D74E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752600"/>
            <a:ext cx="328808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7D0013"/>
                </a:solidFill>
              </a:rPr>
              <a:t>Case 1: Short burst arrivals</a:t>
            </a:r>
          </a:p>
        </p:txBody>
      </p:sp>
      <p:sp>
        <p:nvSpPr>
          <p:cNvPr id="95244" name="Line 12">
            <a:extLst>
              <a:ext uri="{FF2B5EF4-FFF2-40B4-BE49-F238E27FC236}">
                <a16:creationId xmlns:a16="http://schemas.microsoft.com/office/drawing/2014/main" id="{38F959B0-64E1-490C-8A2F-E602BE376A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4146550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5" name="Line 13">
            <a:extLst>
              <a:ext uri="{FF2B5EF4-FFF2-40B4-BE49-F238E27FC236}">
                <a16:creationId xmlns:a16="http://schemas.microsoft.com/office/drawing/2014/main" id="{4D948DE3-5052-46D7-862F-51801CB67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0703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6" name="Line 14">
            <a:extLst>
              <a:ext uri="{FF2B5EF4-FFF2-40B4-BE49-F238E27FC236}">
                <a16:creationId xmlns:a16="http://schemas.microsoft.com/office/drawing/2014/main" id="{CF6EE7C9-EF8C-4CD1-8E2D-6A0E545A54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0703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7" name="Line 15">
            <a:extLst>
              <a:ext uri="{FF2B5EF4-FFF2-40B4-BE49-F238E27FC236}">
                <a16:creationId xmlns:a16="http://schemas.microsoft.com/office/drawing/2014/main" id="{479449B6-4938-48CC-8A89-DF7F478468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0703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8" name="Line 16">
            <a:extLst>
              <a:ext uri="{FF2B5EF4-FFF2-40B4-BE49-F238E27FC236}">
                <a16:creationId xmlns:a16="http://schemas.microsoft.com/office/drawing/2014/main" id="{0A4D6AE7-1E22-4EAA-ACA1-429BEDBC82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0703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9" name="Line 17">
            <a:extLst>
              <a:ext uri="{FF2B5EF4-FFF2-40B4-BE49-F238E27FC236}">
                <a16:creationId xmlns:a16="http://schemas.microsoft.com/office/drawing/2014/main" id="{0CBF179B-263D-48DD-A3E2-4451D011D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0703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0" name="Line 18">
            <a:extLst>
              <a:ext uri="{FF2B5EF4-FFF2-40B4-BE49-F238E27FC236}">
                <a16:creationId xmlns:a16="http://schemas.microsoft.com/office/drawing/2014/main" id="{5D4C9795-D8FB-4A74-8569-988D0F0AC5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0703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1" name="Line 19">
            <a:extLst>
              <a:ext uri="{FF2B5EF4-FFF2-40B4-BE49-F238E27FC236}">
                <a16:creationId xmlns:a16="http://schemas.microsoft.com/office/drawing/2014/main" id="{2B2C010A-24B5-4C8E-9A8B-50D5F04EE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0703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2" name="Line 20">
            <a:extLst>
              <a:ext uri="{FF2B5EF4-FFF2-40B4-BE49-F238E27FC236}">
                <a16:creationId xmlns:a16="http://schemas.microsoft.com/office/drawing/2014/main" id="{9EC92524-573A-4041-85EB-6C0F18D33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790825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3" name="Line 21">
            <a:extLst>
              <a:ext uri="{FF2B5EF4-FFF2-40B4-BE49-F238E27FC236}">
                <a16:creationId xmlns:a16="http://schemas.microsoft.com/office/drawing/2014/main" id="{59C96A7F-14D3-48B1-BDB1-0F6584F520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4" name="Line 22">
            <a:extLst>
              <a:ext uri="{FF2B5EF4-FFF2-40B4-BE49-F238E27FC236}">
                <a16:creationId xmlns:a16="http://schemas.microsoft.com/office/drawing/2014/main" id="{0A1E2698-C117-4CA4-8B66-51A31BC4B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5" name="Line 23">
            <a:extLst>
              <a:ext uri="{FF2B5EF4-FFF2-40B4-BE49-F238E27FC236}">
                <a16:creationId xmlns:a16="http://schemas.microsoft.com/office/drawing/2014/main" id="{E36F9990-E133-4606-9BAE-A5D5C519B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6" name="Line 24">
            <a:extLst>
              <a:ext uri="{FF2B5EF4-FFF2-40B4-BE49-F238E27FC236}">
                <a16:creationId xmlns:a16="http://schemas.microsoft.com/office/drawing/2014/main" id="{894D76C4-10DC-4AAB-A4C4-689E86CB6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7" name="Line 25">
            <a:extLst>
              <a:ext uri="{FF2B5EF4-FFF2-40B4-BE49-F238E27FC236}">
                <a16:creationId xmlns:a16="http://schemas.microsoft.com/office/drawing/2014/main" id="{E820BB1D-2526-49A1-A9D3-C9A3148BAE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8" name="Line 26">
            <a:extLst>
              <a:ext uri="{FF2B5EF4-FFF2-40B4-BE49-F238E27FC236}">
                <a16:creationId xmlns:a16="http://schemas.microsoft.com/office/drawing/2014/main" id="{F840FD7C-001F-401B-ABD9-B53A2EC966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9" name="Line 27">
            <a:extLst>
              <a:ext uri="{FF2B5EF4-FFF2-40B4-BE49-F238E27FC236}">
                <a16:creationId xmlns:a16="http://schemas.microsoft.com/office/drawing/2014/main" id="{7964F2A6-E297-4523-B91A-912C191019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60" name="Text Box 28">
            <a:extLst>
              <a:ext uri="{FF2B5EF4-FFF2-40B4-BE49-F238E27FC236}">
                <a16:creationId xmlns:a16="http://schemas.microsoft.com/office/drawing/2014/main" id="{DE59254D-E315-4BA9-80D2-520EBF7D1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6</a:t>
            </a:r>
          </a:p>
        </p:txBody>
      </p:sp>
      <p:sp>
        <p:nvSpPr>
          <p:cNvPr id="95261" name="Text Box 29">
            <a:extLst>
              <a:ext uri="{FF2B5EF4-FFF2-40B4-BE49-F238E27FC236}">
                <a16:creationId xmlns:a16="http://schemas.microsoft.com/office/drawing/2014/main" id="{60F3C3A5-C276-47A0-8A9D-4943288B6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5</a:t>
            </a:r>
          </a:p>
        </p:txBody>
      </p:sp>
      <p:sp>
        <p:nvSpPr>
          <p:cNvPr id="95262" name="Text Box 30">
            <a:extLst>
              <a:ext uri="{FF2B5EF4-FFF2-40B4-BE49-F238E27FC236}">
                <a16:creationId xmlns:a16="http://schemas.microsoft.com/office/drawing/2014/main" id="{7F435EE6-9CAC-4876-9EC4-D5CD2342E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4</a:t>
            </a:r>
          </a:p>
        </p:txBody>
      </p:sp>
      <p:sp>
        <p:nvSpPr>
          <p:cNvPr id="95263" name="Text Box 31">
            <a:extLst>
              <a:ext uri="{FF2B5EF4-FFF2-40B4-BE49-F238E27FC236}">
                <a16:creationId xmlns:a16="http://schemas.microsoft.com/office/drawing/2014/main" id="{EE00944E-C49D-4D78-A1A5-90191FA33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3</a:t>
            </a:r>
          </a:p>
        </p:txBody>
      </p:sp>
      <p:sp>
        <p:nvSpPr>
          <p:cNvPr id="95264" name="Text Box 32">
            <a:extLst>
              <a:ext uri="{FF2B5EF4-FFF2-40B4-BE49-F238E27FC236}">
                <a16:creationId xmlns:a16="http://schemas.microsoft.com/office/drawing/2014/main" id="{0BFE7F7F-82CE-4D6B-A371-6AD1BCEC9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2</a:t>
            </a:r>
          </a:p>
        </p:txBody>
      </p:sp>
      <p:sp>
        <p:nvSpPr>
          <p:cNvPr id="95265" name="Text Box 33">
            <a:extLst>
              <a:ext uri="{FF2B5EF4-FFF2-40B4-BE49-F238E27FC236}">
                <a16:creationId xmlns:a16="http://schemas.microsoft.com/office/drawing/2014/main" id="{0E0512EC-FC14-4C15-B84A-ED06F0B30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1</a:t>
            </a:r>
          </a:p>
        </p:txBody>
      </p:sp>
      <p:sp>
        <p:nvSpPr>
          <p:cNvPr id="95266" name="Text Box 34">
            <a:extLst>
              <a:ext uri="{FF2B5EF4-FFF2-40B4-BE49-F238E27FC236}">
                <a16:creationId xmlns:a16="http://schemas.microsoft.com/office/drawing/2014/main" id="{24529659-8E53-4C2D-BD3D-2C5AE2D27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0</a:t>
            </a:r>
          </a:p>
        </p:txBody>
      </p:sp>
      <p:sp>
        <p:nvSpPr>
          <p:cNvPr id="95267" name="Text Box 35">
            <a:extLst>
              <a:ext uri="{FF2B5EF4-FFF2-40B4-BE49-F238E27FC236}">
                <a16:creationId xmlns:a16="http://schemas.microsoft.com/office/drawing/2014/main" id="{DC6DA23A-5722-4619-84F0-00052EF94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2667000"/>
            <a:ext cx="1839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7D0013"/>
                </a:solidFill>
              </a:rPr>
              <a:t>Arrival time at bucket</a:t>
            </a:r>
          </a:p>
        </p:txBody>
      </p:sp>
      <p:sp>
        <p:nvSpPr>
          <p:cNvPr id="95268" name="Text Box 36">
            <a:extLst>
              <a:ext uri="{FF2B5EF4-FFF2-40B4-BE49-F238E27FC236}">
                <a16:creationId xmlns:a16="http://schemas.microsoft.com/office/drawing/2014/main" id="{739E24CD-85C5-4A01-8E96-C79A0DEB7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4022725"/>
            <a:ext cx="3068469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7D0013"/>
                </a:solidFill>
              </a:rPr>
              <a:t>Departure time from a leaky bucket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7D0013"/>
                </a:solidFill>
              </a:rPr>
              <a:t>Leaky bucket rate = 1 packet / 2 time units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7D0013"/>
                </a:solidFill>
              </a:rPr>
              <a:t>Leaky bucket size = 4 packets</a:t>
            </a:r>
            <a:endParaRPr lang="en-US" altLang="en-US" sz="1400">
              <a:solidFill>
                <a:srgbClr val="7D0013"/>
              </a:solidFill>
            </a:endParaRPr>
          </a:p>
        </p:txBody>
      </p:sp>
      <p:sp>
        <p:nvSpPr>
          <p:cNvPr id="95269" name="Text Box 37">
            <a:extLst>
              <a:ext uri="{FF2B5EF4-FFF2-40B4-BE49-F238E27FC236}">
                <a16:creationId xmlns:a16="http://schemas.microsoft.com/office/drawing/2014/main" id="{D8D6441E-AC39-459C-AF97-18C766025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989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6</a:t>
            </a:r>
          </a:p>
        </p:txBody>
      </p:sp>
      <p:sp>
        <p:nvSpPr>
          <p:cNvPr id="95270" name="Text Box 38">
            <a:extLst>
              <a:ext uri="{FF2B5EF4-FFF2-40B4-BE49-F238E27FC236}">
                <a16:creationId xmlns:a16="http://schemas.microsoft.com/office/drawing/2014/main" id="{1679361A-4D2D-4F6B-8CEA-A8B64F33B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2989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5</a:t>
            </a:r>
          </a:p>
        </p:txBody>
      </p:sp>
      <p:sp>
        <p:nvSpPr>
          <p:cNvPr id="95271" name="Text Box 39">
            <a:extLst>
              <a:ext uri="{FF2B5EF4-FFF2-40B4-BE49-F238E27FC236}">
                <a16:creationId xmlns:a16="http://schemas.microsoft.com/office/drawing/2014/main" id="{A182A192-CC30-4200-B9CC-9E8361007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2989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4</a:t>
            </a:r>
          </a:p>
        </p:txBody>
      </p:sp>
      <p:sp>
        <p:nvSpPr>
          <p:cNvPr id="95272" name="Text Box 40">
            <a:extLst>
              <a:ext uri="{FF2B5EF4-FFF2-40B4-BE49-F238E27FC236}">
                <a16:creationId xmlns:a16="http://schemas.microsoft.com/office/drawing/2014/main" id="{93A06A97-1B45-4B25-A30A-371CB56A5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989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3</a:t>
            </a:r>
          </a:p>
        </p:txBody>
      </p:sp>
      <p:sp>
        <p:nvSpPr>
          <p:cNvPr id="95273" name="Text Box 41">
            <a:extLst>
              <a:ext uri="{FF2B5EF4-FFF2-40B4-BE49-F238E27FC236}">
                <a16:creationId xmlns:a16="http://schemas.microsoft.com/office/drawing/2014/main" id="{6C028E18-A933-4823-93AE-A9B71D563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2989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2</a:t>
            </a:r>
          </a:p>
        </p:txBody>
      </p:sp>
      <p:sp>
        <p:nvSpPr>
          <p:cNvPr id="95274" name="Text Box 42">
            <a:extLst>
              <a:ext uri="{FF2B5EF4-FFF2-40B4-BE49-F238E27FC236}">
                <a16:creationId xmlns:a16="http://schemas.microsoft.com/office/drawing/2014/main" id="{34FFC322-5C83-4DEC-8CA7-A2DB4FBC5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2989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1</a:t>
            </a:r>
          </a:p>
        </p:txBody>
      </p:sp>
      <p:sp>
        <p:nvSpPr>
          <p:cNvPr id="95275" name="Text Box 43">
            <a:extLst>
              <a:ext uri="{FF2B5EF4-FFF2-40B4-BE49-F238E27FC236}">
                <a16:creationId xmlns:a16="http://schemas.microsoft.com/office/drawing/2014/main" id="{4CD1834D-AD9D-4520-B5DD-1798663E7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2989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0</a:t>
            </a:r>
          </a:p>
        </p:txBody>
      </p:sp>
      <p:sp>
        <p:nvSpPr>
          <p:cNvPr id="95276" name="Rectangle 44">
            <a:extLst>
              <a:ext uri="{FF2B5EF4-FFF2-40B4-BE49-F238E27FC236}">
                <a16:creationId xmlns:a16="http://schemas.microsoft.com/office/drawing/2014/main" id="{D317CDCF-E030-402B-A25A-6DDD9311A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384800"/>
            <a:ext cx="304800" cy="30480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77" name="Rectangle 45">
            <a:extLst>
              <a:ext uri="{FF2B5EF4-FFF2-40B4-BE49-F238E27FC236}">
                <a16:creationId xmlns:a16="http://schemas.microsoft.com/office/drawing/2014/main" id="{5B4EEA3A-3B34-4C5C-8475-A6F3369EA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384800"/>
            <a:ext cx="304800" cy="3048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78" name="Rectangle 46">
            <a:extLst>
              <a:ext uri="{FF2B5EF4-FFF2-40B4-BE49-F238E27FC236}">
                <a16:creationId xmlns:a16="http://schemas.microsoft.com/office/drawing/2014/main" id="{EB57C9FD-9EAC-417D-9784-C9983FDB6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84800"/>
            <a:ext cx="304800" cy="3048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79" name="Rectangle 47">
            <a:extLst>
              <a:ext uri="{FF2B5EF4-FFF2-40B4-BE49-F238E27FC236}">
                <a16:creationId xmlns:a16="http://schemas.microsoft.com/office/drawing/2014/main" id="{1856F21A-AF93-410E-B353-DA815D246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384800"/>
            <a:ext cx="304800" cy="3048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5280" name="Line 48">
            <a:extLst>
              <a:ext uri="{FF2B5EF4-FFF2-40B4-BE49-F238E27FC236}">
                <a16:creationId xmlns:a16="http://schemas.microsoft.com/office/drawing/2014/main" id="{6DA682DD-331A-4702-952B-732DD1538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537200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1" name="Line 49">
            <a:extLst>
              <a:ext uri="{FF2B5EF4-FFF2-40B4-BE49-F238E27FC236}">
                <a16:creationId xmlns:a16="http://schemas.microsoft.com/office/drawing/2014/main" id="{28D2B513-4550-41FE-AE20-E6459729D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461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2" name="Line 50">
            <a:extLst>
              <a:ext uri="{FF2B5EF4-FFF2-40B4-BE49-F238E27FC236}">
                <a16:creationId xmlns:a16="http://schemas.microsoft.com/office/drawing/2014/main" id="{EE792788-629E-47CB-86FA-A91643244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5461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3" name="Line 51">
            <a:extLst>
              <a:ext uri="{FF2B5EF4-FFF2-40B4-BE49-F238E27FC236}">
                <a16:creationId xmlns:a16="http://schemas.microsoft.com/office/drawing/2014/main" id="{9308FA9D-CA18-417F-A378-6D3CD1075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461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4" name="Line 52">
            <a:extLst>
              <a:ext uri="{FF2B5EF4-FFF2-40B4-BE49-F238E27FC236}">
                <a16:creationId xmlns:a16="http://schemas.microsoft.com/office/drawing/2014/main" id="{A049200D-81DC-4978-A237-85E0247CA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461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5" name="Line 53">
            <a:extLst>
              <a:ext uri="{FF2B5EF4-FFF2-40B4-BE49-F238E27FC236}">
                <a16:creationId xmlns:a16="http://schemas.microsoft.com/office/drawing/2014/main" id="{22113BA9-6DBC-43A2-BFF1-6B5BA23630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5461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6" name="Line 54">
            <a:extLst>
              <a:ext uri="{FF2B5EF4-FFF2-40B4-BE49-F238E27FC236}">
                <a16:creationId xmlns:a16="http://schemas.microsoft.com/office/drawing/2014/main" id="{1099A339-02A2-4474-A948-277DFDAC32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461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7" name="Line 55">
            <a:extLst>
              <a:ext uri="{FF2B5EF4-FFF2-40B4-BE49-F238E27FC236}">
                <a16:creationId xmlns:a16="http://schemas.microsoft.com/office/drawing/2014/main" id="{92DE845C-8858-4E16-A8DF-FC1B98F04E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5461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88" name="Text Box 56">
            <a:extLst>
              <a:ext uri="{FF2B5EF4-FFF2-40B4-BE49-F238E27FC236}">
                <a16:creationId xmlns:a16="http://schemas.microsoft.com/office/drawing/2014/main" id="{2CEF253C-E671-4075-9EA8-2ECF4633E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68960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6</a:t>
            </a:r>
          </a:p>
        </p:txBody>
      </p:sp>
      <p:sp>
        <p:nvSpPr>
          <p:cNvPr id="95289" name="Text Box 57">
            <a:extLst>
              <a:ext uri="{FF2B5EF4-FFF2-40B4-BE49-F238E27FC236}">
                <a16:creationId xmlns:a16="http://schemas.microsoft.com/office/drawing/2014/main" id="{BBE31D7B-9520-4E20-B15F-454CCDC01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68960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5</a:t>
            </a:r>
          </a:p>
        </p:txBody>
      </p:sp>
      <p:sp>
        <p:nvSpPr>
          <p:cNvPr id="95290" name="Text Box 58">
            <a:extLst>
              <a:ext uri="{FF2B5EF4-FFF2-40B4-BE49-F238E27FC236}">
                <a16:creationId xmlns:a16="http://schemas.microsoft.com/office/drawing/2014/main" id="{4AAE7A7C-E67E-43BB-91E0-714CA9E4B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68960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4</a:t>
            </a:r>
          </a:p>
        </p:txBody>
      </p:sp>
      <p:sp>
        <p:nvSpPr>
          <p:cNvPr id="95291" name="Text Box 59">
            <a:extLst>
              <a:ext uri="{FF2B5EF4-FFF2-40B4-BE49-F238E27FC236}">
                <a16:creationId xmlns:a16="http://schemas.microsoft.com/office/drawing/2014/main" id="{5F792474-96D5-41C1-A245-DBF50CD0C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8960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3</a:t>
            </a:r>
          </a:p>
        </p:txBody>
      </p:sp>
      <p:sp>
        <p:nvSpPr>
          <p:cNvPr id="95292" name="Text Box 60">
            <a:extLst>
              <a:ext uri="{FF2B5EF4-FFF2-40B4-BE49-F238E27FC236}">
                <a16:creationId xmlns:a16="http://schemas.microsoft.com/office/drawing/2014/main" id="{193E5F44-BEA3-45D6-BFD9-783B396B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68960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2</a:t>
            </a:r>
          </a:p>
        </p:txBody>
      </p:sp>
      <p:sp>
        <p:nvSpPr>
          <p:cNvPr id="95293" name="Text Box 61">
            <a:extLst>
              <a:ext uri="{FF2B5EF4-FFF2-40B4-BE49-F238E27FC236}">
                <a16:creationId xmlns:a16="http://schemas.microsoft.com/office/drawing/2014/main" id="{55D080EC-38A6-4847-88DC-9F3498578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68960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1</a:t>
            </a:r>
          </a:p>
        </p:txBody>
      </p:sp>
      <p:sp>
        <p:nvSpPr>
          <p:cNvPr id="95294" name="Text Box 62">
            <a:extLst>
              <a:ext uri="{FF2B5EF4-FFF2-40B4-BE49-F238E27FC236}">
                <a16:creationId xmlns:a16="http://schemas.microsoft.com/office/drawing/2014/main" id="{8431D0FA-169A-496D-A163-98BF4EC66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68960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0</a:t>
            </a:r>
          </a:p>
        </p:txBody>
      </p:sp>
      <p:sp>
        <p:nvSpPr>
          <p:cNvPr id="95295" name="Text Box 63">
            <a:extLst>
              <a:ext uri="{FF2B5EF4-FFF2-40B4-BE49-F238E27FC236}">
                <a16:creationId xmlns:a16="http://schemas.microsoft.com/office/drawing/2014/main" id="{E0C1FABB-DAE5-4354-B85A-316219FF4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5337175"/>
            <a:ext cx="306904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7D0013"/>
                </a:solidFill>
              </a:rPr>
              <a:t>Departure time from a token bucket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7D0013"/>
                </a:solidFill>
              </a:rPr>
              <a:t>Token bucket rate = 1 tokens / 2 time units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7D0013"/>
                </a:solidFill>
              </a:rPr>
              <a:t>Token bucket size = 2 tokens</a:t>
            </a:r>
            <a:endParaRPr lang="en-US" altLang="en-US" sz="1400">
              <a:solidFill>
                <a:srgbClr val="7D00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881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6A6C00CB-0B68-4809-A1CD-631527569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439762"/>
            <a:ext cx="304800" cy="304800"/>
          </a:xfrm>
          <a:prstGeom prst="rect">
            <a:avLst/>
          </a:prstGeom>
          <a:solidFill>
            <a:srgbClr val="FF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dirty="0">
              <a:solidFill>
                <a:srgbClr val="7D0013"/>
              </a:solidFill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7331C59B-4A7C-4ADB-9E5E-501F88A29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38425"/>
            <a:ext cx="304800" cy="304800"/>
          </a:xfrm>
          <a:prstGeom prst="rect">
            <a:avLst/>
          </a:prstGeom>
          <a:solidFill>
            <a:srgbClr val="FF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0" name="Rectangle 4">
            <a:extLst>
              <a:ext uri="{FF2B5EF4-FFF2-40B4-BE49-F238E27FC236}">
                <a16:creationId xmlns:a16="http://schemas.microsoft.com/office/drawing/2014/main" id="{489C9D16-A18D-4696-80DC-24DE81946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638425"/>
            <a:ext cx="304800" cy="3048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1" name="Rectangle 5">
            <a:extLst>
              <a:ext uri="{FF2B5EF4-FFF2-40B4-BE49-F238E27FC236}">
                <a16:creationId xmlns:a16="http://schemas.microsoft.com/office/drawing/2014/main" id="{3CD207EB-86BA-4D70-A8B9-E802151C1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38425"/>
            <a:ext cx="304800" cy="30480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2" name="Rectangle 6">
            <a:extLst>
              <a:ext uri="{FF2B5EF4-FFF2-40B4-BE49-F238E27FC236}">
                <a16:creationId xmlns:a16="http://schemas.microsoft.com/office/drawing/2014/main" id="{EED5498F-E46E-478D-90B2-C2B74DA32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638425"/>
            <a:ext cx="304800" cy="3048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3" name="Rectangle 7">
            <a:extLst>
              <a:ext uri="{FF2B5EF4-FFF2-40B4-BE49-F238E27FC236}">
                <a16:creationId xmlns:a16="http://schemas.microsoft.com/office/drawing/2014/main" id="{C266CAD6-F5DF-4731-B182-131A3529B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638425"/>
            <a:ext cx="304800" cy="3048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4" name="Rectangle 8">
            <a:extLst>
              <a:ext uri="{FF2B5EF4-FFF2-40B4-BE49-F238E27FC236}">
                <a16:creationId xmlns:a16="http://schemas.microsoft.com/office/drawing/2014/main" id="{48061FA1-9241-4173-902D-D0B29C142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481350"/>
            <a:ext cx="304800" cy="30480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5" name="Rectangle 9">
            <a:extLst>
              <a:ext uri="{FF2B5EF4-FFF2-40B4-BE49-F238E27FC236}">
                <a16:creationId xmlns:a16="http://schemas.microsoft.com/office/drawing/2014/main" id="{6D21EF7C-B1C8-4F8E-A4D7-57D760CB1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481350"/>
            <a:ext cx="304800" cy="3048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6" name="Rectangle 10">
            <a:extLst>
              <a:ext uri="{FF2B5EF4-FFF2-40B4-BE49-F238E27FC236}">
                <a16:creationId xmlns:a16="http://schemas.microsoft.com/office/drawing/2014/main" id="{530BDB57-7392-40C9-A024-134486B7E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481350"/>
            <a:ext cx="304800" cy="3048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7" name="Rectangle 11">
            <a:extLst>
              <a:ext uri="{FF2B5EF4-FFF2-40B4-BE49-F238E27FC236}">
                <a16:creationId xmlns:a16="http://schemas.microsoft.com/office/drawing/2014/main" id="{C34D7863-766B-475E-B2A6-042FC4FC2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Token Bucket vs. Leaky Bucket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8993A5EB-E4C9-4E04-85EC-3713640CA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481350"/>
            <a:ext cx="304800" cy="3048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269" name="Text Box 13">
            <a:extLst>
              <a:ext uri="{FF2B5EF4-FFF2-40B4-BE49-F238E27FC236}">
                <a16:creationId xmlns:a16="http://schemas.microsoft.com/office/drawing/2014/main" id="{144A8463-789F-4437-8FB9-CFE886352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2" y="1752600"/>
            <a:ext cx="33313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7D0013"/>
                </a:solidFill>
              </a:rPr>
              <a:t>Case 2: Large burst arrivals</a:t>
            </a:r>
          </a:p>
        </p:txBody>
      </p:sp>
      <p:sp>
        <p:nvSpPr>
          <p:cNvPr id="96270" name="Line 14">
            <a:extLst>
              <a:ext uri="{FF2B5EF4-FFF2-40B4-BE49-F238E27FC236}">
                <a16:creationId xmlns:a16="http://schemas.microsoft.com/office/drawing/2014/main" id="{E418C83A-BB09-48C6-9DF4-E51953B70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633750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1" name="Line 15">
            <a:extLst>
              <a:ext uri="{FF2B5EF4-FFF2-40B4-BE49-F238E27FC236}">
                <a16:creationId xmlns:a16="http://schemas.microsoft.com/office/drawing/2014/main" id="{CB261A7C-4A51-42B3-89E1-4BD6D98D3F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5575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2" name="Line 16">
            <a:extLst>
              <a:ext uri="{FF2B5EF4-FFF2-40B4-BE49-F238E27FC236}">
                <a16:creationId xmlns:a16="http://schemas.microsoft.com/office/drawing/2014/main" id="{182965D7-8CBF-4FF0-B29F-DD5DB1411F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5575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3" name="Line 17">
            <a:extLst>
              <a:ext uri="{FF2B5EF4-FFF2-40B4-BE49-F238E27FC236}">
                <a16:creationId xmlns:a16="http://schemas.microsoft.com/office/drawing/2014/main" id="{F853CB3F-9221-47D3-B900-92E5081F1D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5575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4" name="Line 18">
            <a:extLst>
              <a:ext uri="{FF2B5EF4-FFF2-40B4-BE49-F238E27FC236}">
                <a16:creationId xmlns:a16="http://schemas.microsoft.com/office/drawing/2014/main" id="{49047B8D-FCD6-44FC-A14F-A047F82FFF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5575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5" name="Line 19">
            <a:extLst>
              <a:ext uri="{FF2B5EF4-FFF2-40B4-BE49-F238E27FC236}">
                <a16:creationId xmlns:a16="http://schemas.microsoft.com/office/drawing/2014/main" id="{AD98B565-1830-4F61-A2F5-8BD77288F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5575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6" name="Line 20">
            <a:extLst>
              <a:ext uri="{FF2B5EF4-FFF2-40B4-BE49-F238E27FC236}">
                <a16:creationId xmlns:a16="http://schemas.microsoft.com/office/drawing/2014/main" id="{372EB717-54D1-4461-8EA4-4D2E1905F2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5575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7" name="Line 21">
            <a:extLst>
              <a:ext uri="{FF2B5EF4-FFF2-40B4-BE49-F238E27FC236}">
                <a16:creationId xmlns:a16="http://schemas.microsoft.com/office/drawing/2014/main" id="{73EDFDBB-46C2-4429-BF73-8BE25B339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5575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8" name="Line 22">
            <a:extLst>
              <a:ext uri="{FF2B5EF4-FFF2-40B4-BE49-F238E27FC236}">
                <a16:creationId xmlns:a16="http://schemas.microsoft.com/office/drawing/2014/main" id="{0B32A885-F264-4731-901B-D4622A6EC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790825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9" name="Line 23">
            <a:extLst>
              <a:ext uri="{FF2B5EF4-FFF2-40B4-BE49-F238E27FC236}">
                <a16:creationId xmlns:a16="http://schemas.microsoft.com/office/drawing/2014/main" id="{68545927-A273-4087-B80A-439B33456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80" name="Line 24">
            <a:extLst>
              <a:ext uri="{FF2B5EF4-FFF2-40B4-BE49-F238E27FC236}">
                <a16:creationId xmlns:a16="http://schemas.microsoft.com/office/drawing/2014/main" id="{4DE78369-7791-4CF8-8932-CFFCB17047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81" name="Line 25">
            <a:extLst>
              <a:ext uri="{FF2B5EF4-FFF2-40B4-BE49-F238E27FC236}">
                <a16:creationId xmlns:a16="http://schemas.microsoft.com/office/drawing/2014/main" id="{4EEC2DDC-0A1D-464F-A5A4-A650EA245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82" name="Line 26">
            <a:extLst>
              <a:ext uri="{FF2B5EF4-FFF2-40B4-BE49-F238E27FC236}">
                <a16:creationId xmlns:a16="http://schemas.microsoft.com/office/drawing/2014/main" id="{712C54BE-02B1-4963-836F-8133630663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83" name="Line 27">
            <a:extLst>
              <a:ext uri="{FF2B5EF4-FFF2-40B4-BE49-F238E27FC236}">
                <a16:creationId xmlns:a16="http://schemas.microsoft.com/office/drawing/2014/main" id="{C0CBB38F-61C5-494B-9B5D-178C79F01A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84" name="Line 28">
            <a:extLst>
              <a:ext uri="{FF2B5EF4-FFF2-40B4-BE49-F238E27FC236}">
                <a16:creationId xmlns:a16="http://schemas.microsoft.com/office/drawing/2014/main" id="{35594126-4731-4F3A-9E98-5867DC95AF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85" name="Line 29">
            <a:extLst>
              <a:ext uri="{FF2B5EF4-FFF2-40B4-BE49-F238E27FC236}">
                <a16:creationId xmlns:a16="http://schemas.microsoft.com/office/drawing/2014/main" id="{37ADB9DE-73A4-4337-B97B-E4DA007AA8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71462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86" name="Text Box 30">
            <a:extLst>
              <a:ext uri="{FF2B5EF4-FFF2-40B4-BE49-F238E27FC236}">
                <a16:creationId xmlns:a16="http://schemas.microsoft.com/office/drawing/2014/main" id="{04CF703C-4649-43B2-A99D-3FE685E52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6</a:t>
            </a:r>
          </a:p>
        </p:txBody>
      </p:sp>
      <p:sp>
        <p:nvSpPr>
          <p:cNvPr id="96287" name="Text Box 31">
            <a:extLst>
              <a:ext uri="{FF2B5EF4-FFF2-40B4-BE49-F238E27FC236}">
                <a16:creationId xmlns:a16="http://schemas.microsoft.com/office/drawing/2014/main" id="{E58CF144-14B5-4600-84BD-E946E1BC7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5</a:t>
            </a:r>
          </a:p>
        </p:txBody>
      </p:sp>
      <p:sp>
        <p:nvSpPr>
          <p:cNvPr id="96288" name="Text Box 32">
            <a:extLst>
              <a:ext uri="{FF2B5EF4-FFF2-40B4-BE49-F238E27FC236}">
                <a16:creationId xmlns:a16="http://schemas.microsoft.com/office/drawing/2014/main" id="{780F01C6-7D56-49F5-8130-FDFC141FD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4</a:t>
            </a:r>
          </a:p>
        </p:txBody>
      </p:sp>
      <p:sp>
        <p:nvSpPr>
          <p:cNvPr id="96289" name="Text Box 33">
            <a:extLst>
              <a:ext uri="{FF2B5EF4-FFF2-40B4-BE49-F238E27FC236}">
                <a16:creationId xmlns:a16="http://schemas.microsoft.com/office/drawing/2014/main" id="{7EDE311B-65B6-4D32-ADE8-B41126702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3</a:t>
            </a:r>
          </a:p>
        </p:txBody>
      </p:sp>
      <p:sp>
        <p:nvSpPr>
          <p:cNvPr id="96290" name="Text Box 34">
            <a:extLst>
              <a:ext uri="{FF2B5EF4-FFF2-40B4-BE49-F238E27FC236}">
                <a16:creationId xmlns:a16="http://schemas.microsoft.com/office/drawing/2014/main" id="{A6690278-4294-4EA1-B151-B328ED886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2</a:t>
            </a:r>
          </a:p>
        </p:txBody>
      </p:sp>
      <p:sp>
        <p:nvSpPr>
          <p:cNvPr id="96291" name="Text Box 35">
            <a:extLst>
              <a:ext uri="{FF2B5EF4-FFF2-40B4-BE49-F238E27FC236}">
                <a16:creationId xmlns:a16="http://schemas.microsoft.com/office/drawing/2014/main" id="{987768CC-1FCF-4142-A431-F8FA177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1</a:t>
            </a:r>
          </a:p>
        </p:txBody>
      </p:sp>
      <p:sp>
        <p:nvSpPr>
          <p:cNvPr id="96292" name="Text Box 36">
            <a:extLst>
              <a:ext uri="{FF2B5EF4-FFF2-40B4-BE49-F238E27FC236}">
                <a16:creationId xmlns:a16="http://schemas.microsoft.com/office/drawing/2014/main" id="{C4E02870-3395-4BAD-B827-2CB88CB43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92576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0</a:t>
            </a:r>
          </a:p>
        </p:txBody>
      </p:sp>
      <p:sp>
        <p:nvSpPr>
          <p:cNvPr id="96293" name="Text Box 37">
            <a:extLst>
              <a:ext uri="{FF2B5EF4-FFF2-40B4-BE49-F238E27FC236}">
                <a16:creationId xmlns:a16="http://schemas.microsoft.com/office/drawing/2014/main" id="{F22CE682-CE75-4B99-AED6-0D8FB3591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2667000"/>
            <a:ext cx="1839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7D0013"/>
                </a:solidFill>
              </a:rPr>
              <a:t>Arrival time at bucket</a:t>
            </a:r>
          </a:p>
        </p:txBody>
      </p:sp>
      <p:sp>
        <p:nvSpPr>
          <p:cNvPr id="96294" name="Text Box 38">
            <a:extLst>
              <a:ext uri="{FF2B5EF4-FFF2-40B4-BE49-F238E27FC236}">
                <a16:creationId xmlns:a16="http://schemas.microsoft.com/office/drawing/2014/main" id="{CE82FFF2-030C-448C-99DC-F1781ACEF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3509925"/>
            <a:ext cx="3068469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7D0013"/>
                </a:solidFill>
              </a:rPr>
              <a:t>Departure time from a leaky bucket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7D0013"/>
                </a:solidFill>
              </a:rPr>
              <a:t>Leaky bucket rate = 1 packet / 2 time units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7D0013"/>
                </a:solidFill>
              </a:rPr>
              <a:t>Leaky bucket size = 2 packets</a:t>
            </a:r>
            <a:endParaRPr lang="en-US" altLang="en-US" sz="1400">
              <a:solidFill>
                <a:srgbClr val="7D0013"/>
              </a:solidFill>
            </a:endParaRPr>
          </a:p>
        </p:txBody>
      </p:sp>
      <p:sp>
        <p:nvSpPr>
          <p:cNvPr id="96295" name="Text Box 39">
            <a:extLst>
              <a:ext uri="{FF2B5EF4-FFF2-40B4-BE49-F238E27FC236}">
                <a16:creationId xmlns:a16="http://schemas.microsoft.com/office/drawing/2014/main" id="{5E611471-1368-4115-AB89-BD03B9DDF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7861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6</a:t>
            </a:r>
          </a:p>
        </p:txBody>
      </p:sp>
      <p:sp>
        <p:nvSpPr>
          <p:cNvPr id="96296" name="Text Box 40">
            <a:extLst>
              <a:ext uri="{FF2B5EF4-FFF2-40B4-BE49-F238E27FC236}">
                <a16:creationId xmlns:a16="http://schemas.microsoft.com/office/drawing/2014/main" id="{D19BDBDA-A506-4F85-9197-F1803017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7861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5</a:t>
            </a:r>
          </a:p>
        </p:txBody>
      </p:sp>
      <p:sp>
        <p:nvSpPr>
          <p:cNvPr id="96297" name="Text Box 41">
            <a:extLst>
              <a:ext uri="{FF2B5EF4-FFF2-40B4-BE49-F238E27FC236}">
                <a16:creationId xmlns:a16="http://schemas.microsoft.com/office/drawing/2014/main" id="{43C149F2-5C22-4741-A1DD-0CF852F19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861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4</a:t>
            </a:r>
          </a:p>
        </p:txBody>
      </p:sp>
      <p:sp>
        <p:nvSpPr>
          <p:cNvPr id="96298" name="Text Box 42">
            <a:extLst>
              <a:ext uri="{FF2B5EF4-FFF2-40B4-BE49-F238E27FC236}">
                <a16:creationId xmlns:a16="http://schemas.microsoft.com/office/drawing/2014/main" id="{650E57E7-E9D7-4711-9873-6D62CD551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7861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3</a:t>
            </a:r>
          </a:p>
        </p:txBody>
      </p:sp>
      <p:sp>
        <p:nvSpPr>
          <p:cNvPr id="96299" name="Text Box 43">
            <a:extLst>
              <a:ext uri="{FF2B5EF4-FFF2-40B4-BE49-F238E27FC236}">
                <a16:creationId xmlns:a16="http://schemas.microsoft.com/office/drawing/2014/main" id="{C77DC7C2-DE0F-4F06-8389-308E4089A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7861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2</a:t>
            </a:r>
          </a:p>
        </p:txBody>
      </p:sp>
      <p:sp>
        <p:nvSpPr>
          <p:cNvPr id="96300" name="Text Box 44">
            <a:extLst>
              <a:ext uri="{FF2B5EF4-FFF2-40B4-BE49-F238E27FC236}">
                <a16:creationId xmlns:a16="http://schemas.microsoft.com/office/drawing/2014/main" id="{E3B60D2B-B196-4051-8D9C-E3DDF56C3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861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1</a:t>
            </a:r>
          </a:p>
        </p:txBody>
      </p:sp>
      <p:sp>
        <p:nvSpPr>
          <p:cNvPr id="96301" name="Text Box 45">
            <a:extLst>
              <a:ext uri="{FF2B5EF4-FFF2-40B4-BE49-F238E27FC236}">
                <a16:creationId xmlns:a16="http://schemas.microsoft.com/office/drawing/2014/main" id="{3A7FA167-AA06-4D55-845A-B482DE664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786152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0</a:t>
            </a:r>
          </a:p>
        </p:txBody>
      </p:sp>
      <p:sp>
        <p:nvSpPr>
          <p:cNvPr id="96302" name="Rectangle 46">
            <a:extLst>
              <a:ext uri="{FF2B5EF4-FFF2-40B4-BE49-F238E27FC236}">
                <a16:creationId xmlns:a16="http://schemas.microsoft.com/office/drawing/2014/main" id="{21561023-3F25-414E-AFB2-38842C360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414362"/>
            <a:ext cx="304800" cy="30480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303" name="Rectangle 47">
            <a:extLst>
              <a:ext uri="{FF2B5EF4-FFF2-40B4-BE49-F238E27FC236}">
                <a16:creationId xmlns:a16="http://schemas.microsoft.com/office/drawing/2014/main" id="{26CE4DC7-9FDC-41D5-A906-5394B90E1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414362"/>
            <a:ext cx="304800" cy="3048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305" name="Rectangle 49">
            <a:extLst>
              <a:ext uri="{FF2B5EF4-FFF2-40B4-BE49-F238E27FC236}">
                <a16:creationId xmlns:a16="http://schemas.microsoft.com/office/drawing/2014/main" id="{31B016D2-92D5-4940-86E4-C4E342698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14362"/>
            <a:ext cx="304800" cy="3048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304" name="Rectangle 48">
            <a:extLst>
              <a:ext uri="{FF2B5EF4-FFF2-40B4-BE49-F238E27FC236}">
                <a16:creationId xmlns:a16="http://schemas.microsoft.com/office/drawing/2014/main" id="{FDC721CC-C4B8-4B07-8C5E-DFBC8DFAE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414362"/>
            <a:ext cx="304800" cy="3048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7D0013"/>
              </a:solidFill>
            </a:endParaRPr>
          </a:p>
        </p:txBody>
      </p:sp>
      <p:sp>
        <p:nvSpPr>
          <p:cNvPr id="96306" name="Line 50">
            <a:extLst>
              <a:ext uri="{FF2B5EF4-FFF2-40B4-BE49-F238E27FC236}">
                <a16:creationId xmlns:a16="http://schemas.microsoft.com/office/drawing/2014/main" id="{90999A20-06F2-4701-8E14-28BB55FCD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4566762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07" name="Line 51">
            <a:extLst>
              <a:ext uri="{FF2B5EF4-FFF2-40B4-BE49-F238E27FC236}">
                <a16:creationId xmlns:a16="http://schemas.microsoft.com/office/drawing/2014/main" id="{34742025-9759-41EB-90B4-9B6FB695FC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490562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08" name="Line 52">
            <a:extLst>
              <a:ext uri="{FF2B5EF4-FFF2-40B4-BE49-F238E27FC236}">
                <a16:creationId xmlns:a16="http://schemas.microsoft.com/office/drawing/2014/main" id="{B506A423-F1E0-4099-BABE-1DE3444B1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490562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09" name="Line 53">
            <a:extLst>
              <a:ext uri="{FF2B5EF4-FFF2-40B4-BE49-F238E27FC236}">
                <a16:creationId xmlns:a16="http://schemas.microsoft.com/office/drawing/2014/main" id="{0ED8C28C-C726-4D00-9E18-76A6FA5FE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490562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10" name="Line 54">
            <a:extLst>
              <a:ext uri="{FF2B5EF4-FFF2-40B4-BE49-F238E27FC236}">
                <a16:creationId xmlns:a16="http://schemas.microsoft.com/office/drawing/2014/main" id="{90BDFB7C-F803-426D-BE01-4991A5C56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490562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11" name="Line 55">
            <a:extLst>
              <a:ext uri="{FF2B5EF4-FFF2-40B4-BE49-F238E27FC236}">
                <a16:creationId xmlns:a16="http://schemas.microsoft.com/office/drawing/2014/main" id="{006A2B73-8CAE-4F2E-8634-E0B934459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490562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12" name="Line 56">
            <a:extLst>
              <a:ext uri="{FF2B5EF4-FFF2-40B4-BE49-F238E27FC236}">
                <a16:creationId xmlns:a16="http://schemas.microsoft.com/office/drawing/2014/main" id="{3D4C9C52-9EEE-4B88-90B1-1FCB286D7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490562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13" name="Line 57">
            <a:extLst>
              <a:ext uri="{FF2B5EF4-FFF2-40B4-BE49-F238E27FC236}">
                <a16:creationId xmlns:a16="http://schemas.microsoft.com/office/drawing/2014/main" id="{E4610BA9-82E8-441F-B90A-1C556976C9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490562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14" name="Text Box 58">
            <a:extLst>
              <a:ext uri="{FF2B5EF4-FFF2-40B4-BE49-F238E27FC236}">
                <a16:creationId xmlns:a16="http://schemas.microsoft.com/office/drawing/2014/main" id="{5780E3E1-DA0C-43BE-A001-5232BE787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71916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6</a:t>
            </a:r>
          </a:p>
        </p:txBody>
      </p:sp>
      <p:sp>
        <p:nvSpPr>
          <p:cNvPr id="96315" name="Text Box 59">
            <a:extLst>
              <a:ext uri="{FF2B5EF4-FFF2-40B4-BE49-F238E27FC236}">
                <a16:creationId xmlns:a16="http://schemas.microsoft.com/office/drawing/2014/main" id="{BBFE6896-A6CB-4D7F-8EC9-72BF8BA74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71916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5</a:t>
            </a:r>
          </a:p>
        </p:txBody>
      </p:sp>
      <p:sp>
        <p:nvSpPr>
          <p:cNvPr id="96316" name="Text Box 60">
            <a:extLst>
              <a:ext uri="{FF2B5EF4-FFF2-40B4-BE49-F238E27FC236}">
                <a16:creationId xmlns:a16="http://schemas.microsoft.com/office/drawing/2014/main" id="{0B759BE9-123E-4A23-8C1C-4B97A31CA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71916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4</a:t>
            </a:r>
          </a:p>
        </p:txBody>
      </p:sp>
      <p:sp>
        <p:nvSpPr>
          <p:cNvPr id="96317" name="Text Box 61">
            <a:extLst>
              <a:ext uri="{FF2B5EF4-FFF2-40B4-BE49-F238E27FC236}">
                <a16:creationId xmlns:a16="http://schemas.microsoft.com/office/drawing/2014/main" id="{915E5054-1C3C-483C-A70E-E4970E880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71916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3</a:t>
            </a:r>
          </a:p>
        </p:txBody>
      </p:sp>
      <p:sp>
        <p:nvSpPr>
          <p:cNvPr id="96318" name="Text Box 62">
            <a:extLst>
              <a:ext uri="{FF2B5EF4-FFF2-40B4-BE49-F238E27FC236}">
                <a16:creationId xmlns:a16="http://schemas.microsoft.com/office/drawing/2014/main" id="{2A45A0F9-963C-43ED-BAED-D2FBAAF9B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71916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2</a:t>
            </a:r>
          </a:p>
        </p:txBody>
      </p:sp>
      <p:sp>
        <p:nvSpPr>
          <p:cNvPr id="96319" name="Text Box 63">
            <a:extLst>
              <a:ext uri="{FF2B5EF4-FFF2-40B4-BE49-F238E27FC236}">
                <a16:creationId xmlns:a16="http://schemas.microsoft.com/office/drawing/2014/main" id="{0A6AC312-1C95-46E8-BF20-4D3C9EBC4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71916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1</a:t>
            </a:r>
          </a:p>
        </p:txBody>
      </p:sp>
      <p:sp>
        <p:nvSpPr>
          <p:cNvPr id="96320" name="Text Box 64">
            <a:extLst>
              <a:ext uri="{FF2B5EF4-FFF2-40B4-BE49-F238E27FC236}">
                <a16:creationId xmlns:a16="http://schemas.microsoft.com/office/drawing/2014/main" id="{8040E8F2-E669-4A2E-895E-02E7F8B41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71916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7D0013"/>
                </a:solidFill>
              </a:rPr>
              <a:t>0</a:t>
            </a:r>
          </a:p>
        </p:txBody>
      </p:sp>
      <p:sp>
        <p:nvSpPr>
          <p:cNvPr id="96321" name="Text Box 65">
            <a:extLst>
              <a:ext uri="{FF2B5EF4-FFF2-40B4-BE49-F238E27FC236}">
                <a16:creationId xmlns:a16="http://schemas.microsoft.com/office/drawing/2014/main" id="{61BC3C0F-557C-4778-A166-546AE7A8D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4366737"/>
            <a:ext cx="299210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7D0013"/>
                </a:solidFill>
              </a:rPr>
              <a:t>Departure time from a token bucket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7D0013"/>
                </a:solidFill>
              </a:rPr>
              <a:t>Token bucket rate = 1 token / 2 time units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7D0013"/>
                </a:solidFill>
              </a:rPr>
              <a:t>Token bucket size = 2 tokens</a:t>
            </a:r>
            <a:endParaRPr lang="en-US" altLang="en-US" sz="1400" dirty="0">
              <a:solidFill>
                <a:srgbClr val="7D001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0214E1-A557-1E40-9E8E-365351D1B7CB}"/>
              </a:ext>
            </a:extLst>
          </p:cNvPr>
          <p:cNvSpPr txBox="1"/>
          <p:nvPr/>
        </p:nvSpPr>
        <p:spPr>
          <a:xfrm>
            <a:off x="3733800" y="5448822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??</a:t>
            </a:r>
          </a:p>
        </p:txBody>
      </p:sp>
      <p:sp>
        <p:nvSpPr>
          <p:cNvPr id="67" name="Text Box 65">
            <a:extLst>
              <a:ext uri="{FF2B5EF4-FFF2-40B4-BE49-F238E27FC236}">
                <a16:creationId xmlns:a16="http://schemas.microsoft.com/office/drawing/2014/main" id="{96AEC816-0ED7-784D-8982-CE8BC503C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2" y="5329161"/>
            <a:ext cx="388202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7D0013"/>
                </a:solidFill>
              </a:rPr>
              <a:t>Departure time from a token bucket policer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7D0013"/>
                </a:solidFill>
              </a:rPr>
              <a:t>Token bucket rate = 1 token / 2 time units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7D0013"/>
                </a:solidFill>
              </a:rPr>
              <a:t>Token bucket size = 2 tokens</a:t>
            </a:r>
            <a:endParaRPr lang="en-US" altLang="en-US" sz="1400" dirty="0">
              <a:solidFill>
                <a:srgbClr val="7D00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571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5" name="Line 9"/>
          <p:cNvSpPr>
            <a:spLocks noChangeShapeType="1"/>
          </p:cNvSpPr>
          <p:nvPr/>
        </p:nvSpPr>
        <p:spPr bwMode="auto">
          <a:xfrm>
            <a:off x="3735389" y="4568826"/>
            <a:ext cx="1538287" cy="9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169986" name="Rectangle 14"/>
          <p:cNvSpPr>
            <a:spLocks noChangeArrowheads="1"/>
          </p:cNvSpPr>
          <p:nvPr/>
        </p:nvSpPr>
        <p:spPr bwMode="auto">
          <a:xfrm rot="-5401360">
            <a:off x="4785519" y="4423569"/>
            <a:ext cx="157162" cy="292100"/>
          </a:xfrm>
          <a:prstGeom prst="rect">
            <a:avLst/>
          </a:prstGeom>
          <a:solidFill>
            <a:srgbClr val="0000FF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1601" y="0"/>
            <a:ext cx="8610600" cy="15398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QoS guarantees for delays too!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1454" y="1422341"/>
            <a:ext cx="8724292" cy="1981200"/>
          </a:xfrm>
        </p:spPr>
        <p:txBody>
          <a:bodyPr/>
          <a:lstStyle/>
          <a:p>
            <a:pPr>
              <a:defRPr/>
            </a:pPr>
            <a:r>
              <a:rPr lang="en-US" dirty="0"/>
              <a:t>token bucket, WFQ combine to provide guaranteed upper bound on delay, i.e., </a:t>
            </a:r>
            <a:r>
              <a:rPr lang="en-US" i="1" dirty="0">
                <a:solidFill>
                  <a:srgbClr val="CC0000"/>
                </a:solidFill>
              </a:rPr>
              <a:t>QoS guarantee!</a:t>
            </a:r>
          </a:p>
        </p:txBody>
      </p:sp>
      <p:pic>
        <p:nvPicPr>
          <p:cNvPr id="169989" name="Picture 4" descr="668 WFQ_and_tok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301" y="2862263"/>
            <a:ext cx="3744913" cy="264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4743" name="Line 7"/>
          <p:cNvSpPr>
            <a:spLocks noChangeShapeType="1"/>
          </p:cNvSpPr>
          <p:nvPr/>
        </p:nvSpPr>
        <p:spPr bwMode="auto">
          <a:xfrm>
            <a:off x="3121026" y="3770313"/>
            <a:ext cx="619125" cy="641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44" name="Line 8"/>
          <p:cNvSpPr>
            <a:spLocks noChangeShapeType="1"/>
          </p:cNvSpPr>
          <p:nvPr/>
        </p:nvSpPr>
        <p:spPr bwMode="auto">
          <a:xfrm>
            <a:off x="3740150" y="4411664"/>
            <a:ext cx="1538288" cy="9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46" name="Line 10"/>
          <p:cNvSpPr>
            <a:spLocks noChangeShapeType="1"/>
          </p:cNvSpPr>
          <p:nvPr/>
        </p:nvSpPr>
        <p:spPr bwMode="auto">
          <a:xfrm flipV="1">
            <a:off x="3241676" y="4556125"/>
            <a:ext cx="498475" cy="8953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47" name="Text Box 11"/>
          <p:cNvSpPr txBox="1">
            <a:spLocks noChangeArrowheads="1"/>
          </p:cNvSpPr>
          <p:nvPr/>
        </p:nvSpPr>
        <p:spPr bwMode="auto">
          <a:xfrm>
            <a:off x="4509773" y="4718050"/>
            <a:ext cx="8531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/>
                <a:cs typeface="Arial"/>
              </a:rPr>
              <a:t>WFQ </a:t>
            </a:r>
          </a:p>
        </p:txBody>
      </p:sp>
      <p:sp>
        <p:nvSpPr>
          <p:cNvPr id="244748" name="Line 12"/>
          <p:cNvSpPr>
            <a:spLocks noChangeShapeType="1"/>
          </p:cNvSpPr>
          <p:nvPr/>
        </p:nvSpPr>
        <p:spPr bwMode="auto">
          <a:xfrm>
            <a:off x="4918076" y="4475163"/>
            <a:ext cx="11160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50" name="Rectangle 14"/>
          <p:cNvSpPr>
            <a:spLocks noChangeArrowheads="1"/>
          </p:cNvSpPr>
          <p:nvPr/>
        </p:nvSpPr>
        <p:spPr bwMode="auto">
          <a:xfrm rot="16198640">
            <a:off x="4776788" y="4246563"/>
            <a:ext cx="155575" cy="2921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51" name="Line 15"/>
          <p:cNvSpPr>
            <a:spLocks noChangeShapeType="1"/>
          </p:cNvSpPr>
          <p:nvPr/>
        </p:nvSpPr>
        <p:spPr bwMode="auto">
          <a:xfrm rot="16198640">
            <a:off x="4602957" y="4490244"/>
            <a:ext cx="3413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52" name="Line 16"/>
          <p:cNvSpPr>
            <a:spLocks noChangeShapeType="1"/>
          </p:cNvSpPr>
          <p:nvPr/>
        </p:nvSpPr>
        <p:spPr bwMode="auto">
          <a:xfrm rot="16198640">
            <a:off x="4654550" y="4481513"/>
            <a:ext cx="3429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53" name="Line 17"/>
          <p:cNvSpPr>
            <a:spLocks noChangeShapeType="1"/>
          </p:cNvSpPr>
          <p:nvPr/>
        </p:nvSpPr>
        <p:spPr bwMode="auto">
          <a:xfrm rot="16198640">
            <a:off x="4711700" y="4478338"/>
            <a:ext cx="3429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54" name="Line 18"/>
          <p:cNvSpPr>
            <a:spLocks noChangeShapeType="1"/>
          </p:cNvSpPr>
          <p:nvPr/>
        </p:nvSpPr>
        <p:spPr bwMode="auto">
          <a:xfrm rot="16198640">
            <a:off x="4765675" y="4478338"/>
            <a:ext cx="3429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69" name="Text Box 33"/>
          <p:cNvSpPr txBox="1">
            <a:spLocks noChangeArrowheads="1"/>
          </p:cNvSpPr>
          <p:nvPr/>
        </p:nvSpPr>
        <p:spPr bwMode="auto">
          <a:xfrm>
            <a:off x="3524251" y="3049589"/>
            <a:ext cx="14700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latin typeface="Arial"/>
                <a:cs typeface="Arial"/>
              </a:rPr>
              <a:t>token rate, r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244770" name="Rectangle 34"/>
          <p:cNvSpPr>
            <a:spLocks noChangeArrowheads="1"/>
          </p:cNvSpPr>
          <p:nvPr/>
        </p:nvSpPr>
        <p:spPr bwMode="auto">
          <a:xfrm>
            <a:off x="4702175" y="4303713"/>
            <a:ext cx="319088" cy="3619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71" name="Line 35"/>
          <p:cNvSpPr>
            <a:spLocks noChangeShapeType="1"/>
          </p:cNvSpPr>
          <p:nvPr/>
        </p:nvSpPr>
        <p:spPr bwMode="auto">
          <a:xfrm>
            <a:off x="4691063" y="4473575"/>
            <a:ext cx="3095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pSp>
        <p:nvGrpSpPr>
          <p:cNvPr id="170003" name="Group 36"/>
          <p:cNvGrpSpPr>
            <a:grpSpLocks/>
          </p:cNvGrpSpPr>
          <p:nvPr/>
        </p:nvGrpSpPr>
        <p:grpSpPr bwMode="auto">
          <a:xfrm>
            <a:off x="3327401" y="3244851"/>
            <a:ext cx="258763" cy="333375"/>
            <a:chOff x="3438" y="1764"/>
            <a:chExt cx="180" cy="221"/>
          </a:xfrm>
        </p:grpSpPr>
        <p:sp>
          <p:nvSpPr>
            <p:cNvPr id="244773" name="Oval 37"/>
            <p:cNvSpPr>
              <a:spLocks noChangeArrowheads="1"/>
            </p:cNvSpPr>
            <p:nvPr/>
          </p:nvSpPr>
          <p:spPr bwMode="auto">
            <a:xfrm>
              <a:off x="3438" y="1938"/>
              <a:ext cx="60" cy="4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44774" name="Oval 38"/>
            <p:cNvSpPr>
              <a:spLocks noChangeArrowheads="1"/>
            </p:cNvSpPr>
            <p:nvPr/>
          </p:nvSpPr>
          <p:spPr bwMode="auto">
            <a:xfrm>
              <a:off x="3492" y="1764"/>
              <a:ext cx="60" cy="4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44775" name="Freeform 39"/>
            <p:cNvSpPr>
              <a:spLocks/>
            </p:cNvSpPr>
            <p:nvPr/>
          </p:nvSpPr>
          <p:spPr bwMode="auto">
            <a:xfrm>
              <a:off x="3504" y="1776"/>
              <a:ext cx="114" cy="180"/>
            </a:xfrm>
            <a:custGeom>
              <a:avLst/>
              <a:gdLst>
                <a:gd name="T0" fmla="*/ 114 w 114"/>
                <a:gd name="T1" fmla="*/ 0 h 180"/>
                <a:gd name="T2" fmla="*/ 24 w 114"/>
                <a:gd name="T3" fmla="*/ 96 h 180"/>
                <a:gd name="T4" fmla="*/ 0 w 114"/>
                <a:gd name="T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180">
                  <a:moveTo>
                    <a:pt x="114" y="0"/>
                  </a:moveTo>
                  <a:lnTo>
                    <a:pt x="24" y="96"/>
                  </a:lnTo>
                  <a:lnTo>
                    <a:pt x="0" y="180"/>
                  </a:lnTo>
                </a:path>
              </a:pathLst>
            </a:custGeom>
            <a:noFill/>
            <a:ln w="19050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244776" name="Text Box 40"/>
          <p:cNvSpPr txBox="1">
            <a:spLocks noChangeArrowheads="1"/>
          </p:cNvSpPr>
          <p:nvPr/>
        </p:nvSpPr>
        <p:spPr bwMode="auto">
          <a:xfrm>
            <a:off x="3481389" y="3800475"/>
            <a:ext cx="15954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latin typeface="Arial"/>
                <a:cs typeface="Arial"/>
              </a:rPr>
              <a:t>bucket size, b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244777" name="Text Box 41"/>
          <p:cNvSpPr txBox="1">
            <a:spLocks noChangeArrowheads="1"/>
          </p:cNvSpPr>
          <p:nvPr/>
        </p:nvSpPr>
        <p:spPr bwMode="auto">
          <a:xfrm>
            <a:off x="5208589" y="4121151"/>
            <a:ext cx="11207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per-flow</a:t>
            </a:r>
          </a:p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rate, R</a:t>
            </a:r>
            <a:endParaRPr lang="en-US" sz="2400" dirty="0">
              <a:latin typeface="Arial"/>
              <a:cs typeface="Arial"/>
            </a:endParaRPr>
          </a:p>
        </p:txBody>
      </p:sp>
      <p:grpSp>
        <p:nvGrpSpPr>
          <p:cNvPr id="170006" name="Group 42"/>
          <p:cNvGrpSpPr>
            <a:grpSpLocks/>
          </p:cNvGrpSpPr>
          <p:nvPr/>
        </p:nvGrpSpPr>
        <p:grpSpPr bwMode="auto">
          <a:xfrm>
            <a:off x="4156076" y="5397501"/>
            <a:ext cx="1395413" cy="542925"/>
            <a:chOff x="3374" y="3569"/>
            <a:chExt cx="975" cy="360"/>
          </a:xfrm>
        </p:grpSpPr>
        <p:sp>
          <p:nvSpPr>
            <p:cNvPr id="244779" name="Text Box 43"/>
            <p:cNvSpPr txBox="1">
              <a:spLocks noChangeArrowheads="1"/>
            </p:cNvSpPr>
            <p:nvPr/>
          </p:nvSpPr>
          <p:spPr bwMode="auto">
            <a:xfrm>
              <a:off x="3374" y="3569"/>
              <a:ext cx="975" cy="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latin typeface="Arial"/>
                  <a:cs typeface="Arial"/>
                </a:rPr>
                <a:t>D     = b/R</a:t>
              </a:r>
              <a:endParaRPr lang="en-US" sz="2400" dirty="0">
                <a:latin typeface="Arial"/>
                <a:cs typeface="Arial"/>
              </a:endParaRPr>
            </a:p>
          </p:txBody>
        </p:sp>
        <p:sp>
          <p:nvSpPr>
            <p:cNvPr id="244780" name="Text Box 44"/>
            <p:cNvSpPr txBox="1">
              <a:spLocks noChangeArrowheads="1"/>
            </p:cNvSpPr>
            <p:nvPr/>
          </p:nvSpPr>
          <p:spPr bwMode="auto">
            <a:xfrm>
              <a:off x="3459" y="3664"/>
              <a:ext cx="469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latin typeface="Arial"/>
                  <a:cs typeface="Arial"/>
                </a:rPr>
                <a:t>max</a:t>
              </a:r>
              <a:endParaRPr lang="en-US" sz="2400" dirty="0">
                <a:latin typeface="Arial"/>
                <a:cs typeface="Arial"/>
              </a:endParaRPr>
            </a:p>
          </p:txBody>
        </p:sp>
      </p:grpSp>
      <p:grpSp>
        <p:nvGrpSpPr>
          <p:cNvPr id="170007" name="Group 45"/>
          <p:cNvGrpSpPr>
            <a:grpSpLocks/>
          </p:cNvGrpSpPr>
          <p:nvPr/>
        </p:nvGrpSpPr>
        <p:grpSpPr bwMode="auto">
          <a:xfrm>
            <a:off x="3349625" y="4649789"/>
            <a:ext cx="120650" cy="515937"/>
            <a:chOff x="3390" y="2502"/>
            <a:chExt cx="84" cy="342"/>
          </a:xfrm>
        </p:grpSpPr>
        <p:sp>
          <p:nvSpPr>
            <p:cNvPr id="244782" name="Rectangle 46"/>
            <p:cNvSpPr>
              <a:spLocks noChangeArrowheads="1"/>
            </p:cNvSpPr>
            <p:nvPr/>
          </p:nvSpPr>
          <p:spPr bwMode="auto">
            <a:xfrm rot="2575046">
              <a:off x="3396" y="2766"/>
              <a:ext cx="78" cy="7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44783" name="Rectangle 47"/>
            <p:cNvSpPr>
              <a:spLocks noChangeArrowheads="1"/>
            </p:cNvSpPr>
            <p:nvPr/>
          </p:nvSpPr>
          <p:spPr bwMode="auto">
            <a:xfrm>
              <a:off x="3390" y="2502"/>
              <a:ext cx="78" cy="24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0008" name="Group 48"/>
          <p:cNvGrpSpPr>
            <a:grpSpLocks/>
          </p:cNvGrpSpPr>
          <p:nvPr/>
        </p:nvGrpSpPr>
        <p:grpSpPr bwMode="auto">
          <a:xfrm>
            <a:off x="3319463" y="3606800"/>
            <a:ext cx="120650" cy="515938"/>
            <a:chOff x="3390" y="2502"/>
            <a:chExt cx="84" cy="342"/>
          </a:xfrm>
        </p:grpSpPr>
        <p:sp>
          <p:nvSpPr>
            <p:cNvPr id="244785" name="Rectangle 49"/>
            <p:cNvSpPr>
              <a:spLocks noChangeArrowheads="1"/>
            </p:cNvSpPr>
            <p:nvPr/>
          </p:nvSpPr>
          <p:spPr bwMode="auto">
            <a:xfrm rot="2575046">
              <a:off x="3396" y="2766"/>
              <a:ext cx="78" cy="7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44786" name="Rectangle 50"/>
            <p:cNvSpPr>
              <a:spLocks noChangeArrowheads="1"/>
            </p:cNvSpPr>
            <p:nvPr/>
          </p:nvSpPr>
          <p:spPr bwMode="auto">
            <a:xfrm>
              <a:off x="3390" y="2502"/>
              <a:ext cx="78" cy="24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244787" name="Line 51"/>
          <p:cNvSpPr>
            <a:spLocks noChangeShapeType="1"/>
          </p:cNvSpPr>
          <p:nvPr/>
        </p:nvSpPr>
        <p:spPr bwMode="auto">
          <a:xfrm>
            <a:off x="2843214" y="3630614"/>
            <a:ext cx="407987" cy="407987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44788" name="Text Box 52"/>
          <p:cNvSpPr txBox="1">
            <a:spLocks noChangeArrowheads="1"/>
          </p:cNvSpPr>
          <p:nvPr/>
        </p:nvSpPr>
        <p:spPr bwMode="auto">
          <a:xfrm>
            <a:off x="2082800" y="3041651"/>
            <a:ext cx="941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arriving</a:t>
            </a:r>
          </a:p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traffic</a:t>
            </a:r>
            <a:endParaRPr lang="en-US" sz="2400" dirty="0">
              <a:solidFill>
                <a:srgbClr val="CC0000"/>
              </a:solidFill>
              <a:latin typeface="Arial"/>
              <a:cs typeface="Arial"/>
            </a:endParaRPr>
          </a:p>
        </p:txBody>
      </p:sp>
      <p:sp>
        <p:nvSpPr>
          <p:cNvPr id="56" name="Text Box 52"/>
          <p:cNvSpPr txBox="1">
            <a:spLocks noChangeArrowheads="1"/>
          </p:cNvSpPr>
          <p:nvPr/>
        </p:nvSpPr>
        <p:spPr bwMode="auto">
          <a:xfrm>
            <a:off x="2428875" y="5540376"/>
            <a:ext cx="941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Arial"/>
                <a:cs typeface="Arial"/>
              </a:rPr>
              <a:t>arriving</a:t>
            </a: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Arial"/>
                <a:cs typeface="Arial"/>
              </a:rPr>
              <a:t>traffic</a:t>
            </a:r>
            <a:endParaRPr lang="en-US" sz="2400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57" name="Line 51"/>
          <p:cNvSpPr>
            <a:spLocks noChangeShapeType="1"/>
          </p:cNvSpPr>
          <p:nvPr/>
        </p:nvSpPr>
        <p:spPr bwMode="auto">
          <a:xfrm flipV="1">
            <a:off x="2973388" y="5199063"/>
            <a:ext cx="292100" cy="373062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pSp>
        <p:nvGrpSpPr>
          <p:cNvPr id="170016" name="Group 332"/>
          <p:cNvGrpSpPr>
            <a:grpSpLocks/>
          </p:cNvGrpSpPr>
          <p:nvPr/>
        </p:nvGrpSpPr>
        <p:grpSpPr bwMode="auto">
          <a:xfrm>
            <a:off x="3949701" y="4322764"/>
            <a:ext cx="676275" cy="287337"/>
            <a:chOff x="2356" y="1300"/>
            <a:chExt cx="555" cy="194"/>
          </a:xfrm>
        </p:grpSpPr>
        <p:sp>
          <p:nvSpPr>
            <p:cNvPr id="170017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70018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70019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70020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70023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0024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3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64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sp>
        <p:nvSpPr>
          <p:cNvPr id="5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24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940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2EAE9-F904-2C44-B139-22137517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Differentiated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A1093-7B3C-0648-BC8B-B4344710DE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marking and packet scheduling to provide QoS</a:t>
            </a:r>
          </a:p>
        </p:txBody>
      </p:sp>
    </p:spTree>
    <p:extLst>
      <p:ext uri="{BB962C8B-B14F-4D97-AF65-F5344CB8AC3E}">
        <p14:creationId xmlns:p14="http://schemas.microsoft.com/office/powerpoint/2010/main" val="3376147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Differentiated services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3588" y="1244601"/>
            <a:ext cx="7772400" cy="3101975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/>
              <a:t>want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qualitative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service classes</a:t>
            </a:r>
          </a:p>
          <a:p>
            <a:pPr lvl="1">
              <a:defRPr/>
            </a:pP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behaves like a wire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>
              <a:defRPr/>
            </a:pPr>
            <a:r>
              <a:rPr lang="en-US" dirty="0"/>
              <a:t>relative service distinction: Platinum, Gold, Silver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scalability: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/>
              <a:t>simple functions in network core, relatively complex functions at edge routers (or hosts)</a:t>
            </a:r>
          </a:p>
          <a:p>
            <a:pPr lvl="1">
              <a:defRPr/>
            </a:pPr>
            <a:r>
              <a:rPr lang="en-US" dirty="0"/>
              <a:t>signaling, maintaining per-flow router state  difficult with large number of flows </a:t>
            </a:r>
          </a:p>
          <a:p>
            <a:pPr>
              <a:defRPr/>
            </a:pPr>
            <a:r>
              <a:rPr lang="en-US" dirty="0"/>
              <a:t>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define define service classes, provide functional components to build service classes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26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5737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ChangeArrowheads="1"/>
          </p:cNvSpPr>
          <p:nvPr/>
        </p:nvSpPr>
        <p:spPr bwMode="auto">
          <a:xfrm>
            <a:off x="1971675" y="125413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400" dirty="0">
                <a:latin typeface="Helvetica" pitchFamily="2" charset="0"/>
              </a:rPr>
              <a:t>Edge-router packet marking </a:t>
            </a:r>
          </a:p>
        </p:txBody>
      </p:sp>
      <p:sp>
        <p:nvSpPr>
          <p:cNvPr id="614403" name="Rectangle 3"/>
          <p:cNvSpPr>
            <a:spLocks noChangeArrowheads="1"/>
          </p:cNvSpPr>
          <p:nvPr/>
        </p:nvSpPr>
        <p:spPr bwMode="auto">
          <a:xfrm>
            <a:off x="2243138" y="4856163"/>
            <a:ext cx="8229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chemeClr val="tx2"/>
                </a:solidFill>
                <a:latin typeface="Helvetica" pitchFamily="2" charset="0"/>
              </a:rPr>
              <a:t>class-based marking: packets of different classes marked differently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chemeClr val="tx2"/>
                </a:solidFill>
                <a:latin typeface="Helvetica" pitchFamily="2" charset="0"/>
              </a:rPr>
              <a:t>intra-class marking: conforming portion of flow marked differently than non-conforming one</a:t>
            </a:r>
            <a:endParaRPr lang="en-US" sz="2400" dirty="0">
              <a:solidFill>
                <a:schemeClr val="accent2"/>
              </a:solidFill>
              <a:latin typeface="Helvetica" pitchFamily="2" charset="0"/>
            </a:endParaRPr>
          </a:p>
        </p:txBody>
      </p:sp>
      <p:sp>
        <p:nvSpPr>
          <p:cNvPr id="614404" name="Rectangle 4"/>
          <p:cNvSpPr>
            <a:spLocks noChangeArrowheads="1"/>
          </p:cNvSpPr>
          <p:nvPr/>
        </p:nvSpPr>
        <p:spPr bwMode="auto">
          <a:xfrm>
            <a:off x="2081213" y="1095375"/>
            <a:ext cx="8001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profile:</a:t>
            </a:r>
            <a:r>
              <a:rPr lang="en-US" sz="2800" dirty="0">
                <a:solidFill>
                  <a:schemeClr val="accent2"/>
                </a:solidFill>
                <a:latin typeface="Helvetica" pitchFamily="2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Helvetica" pitchFamily="2" charset="0"/>
              </a:rPr>
              <a:t>pre-negotiated</a:t>
            </a:r>
            <a:r>
              <a:rPr lang="en-US" sz="2800" dirty="0">
                <a:solidFill>
                  <a:schemeClr val="accent2"/>
                </a:solidFill>
                <a:latin typeface="Helvetica" pitchFamily="2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Helvetica" pitchFamily="2" charset="0"/>
              </a:rPr>
              <a:t>rate r, bucket size b</a:t>
            </a:r>
            <a:endParaRPr lang="en-US" sz="2800" dirty="0">
              <a:solidFill>
                <a:schemeClr val="accent2"/>
              </a:solidFill>
              <a:latin typeface="Helvetica" pitchFamily="2" charset="0"/>
            </a:endParaRP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chemeClr val="tx2"/>
                </a:solidFill>
                <a:latin typeface="Helvetica" pitchFamily="2" charset="0"/>
              </a:rPr>
              <a:t>packet marking at edge based on </a:t>
            </a:r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per-flow</a:t>
            </a:r>
            <a:r>
              <a:rPr lang="en-US" sz="2800" dirty="0">
                <a:solidFill>
                  <a:schemeClr val="tx2"/>
                </a:solidFill>
                <a:latin typeface="Helvetica" pitchFamily="2" charset="0"/>
              </a:rPr>
              <a:t> profile</a:t>
            </a:r>
            <a:endParaRPr lang="en-US" sz="2800" dirty="0">
              <a:solidFill>
                <a:schemeClr val="accent2"/>
              </a:solidFill>
              <a:latin typeface="Helvetica" pitchFamily="2" charset="0"/>
            </a:endParaRPr>
          </a:p>
        </p:txBody>
      </p:sp>
      <p:sp>
        <p:nvSpPr>
          <p:cNvPr id="614405" name="Text Box 5"/>
          <p:cNvSpPr txBox="1">
            <a:spLocks noChangeArrowheads="1"/>
          </p:cNvSpPr>
          <p:nvPr/>
        </p:nvSpPr>
        <p:spPr bwMode="auto">
          <a:xfrm>
            <a:off x="2127250" y="4383089"/>
            <a:ext cx="4495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possible use of marking</a:t>
            </a:r>
            <a:r>
              <a:rPr lang="en-US" sz="2400" dirty="0">
                <a:solidFill>
                  <a:srgbClr val="000099"/>
                </a:solidFill>
                <a:latin typeface="Helvetica" pitchFamily="2" charset="0"/>
              </a:rPr>
              <a:t>:</a:t>
            </a:r>
          </a:p>
        </p:txBody>
      </p:sp>
      <p:sp>
        <p:nvSpPr>
          <p:cNvPr id="614406" name="Text Box 6"/>
          <p:cNvSpPr txBox="1">
            <a:spLocks noChangeArrowheads="1"/>
          </p:cNvSpPr>
          <p:nvPr/>
        </p:nvSpPr>
        <p:spPr bwMode="auto">
          <a:xfrm>
            <a:off x="4306888" y="3876676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tx2"/>
                </a:solidFill>
                <a:latin typeface="Helvetica" pitchFamily="2" charset="0"/>
                <a:cs typeface="Arial"/>
              </a:rPr>
              <a:t>user packets</a:t>
            </a:r>
            <a:endParaRPr lang="en-US" sz="2000" dirty="0">
              <a:solidFill>
                <a:schemeClr val="accent2"/>
              </a:solidFill>
              <a:latin typeface="Helvetica" pitchFamily="2" charset="0"/>
              <a:cs typeface="Arial"/>
            </a:endParaRPr>
          </a:p>
        </p:txBody>
      </p:sp>
      <p:sp>
        <p:nvSpPr>
          <p:cNvPr id="614408" name="Rectangle 8"/>
          <p:cNvSpPr>
            <a:spLocks noChangeArrowheads="1"/>
          </p:cNvSpPr>
          <p:nvPr/>
        </p:nvSpPr>
        <p:spPr bwMode="auto">
          <a:xfrm>
            <a:off x="8032750" y="3716338"/>
            <a:ext cx="228600" cy="152400"/>
          </a:xfrm>
          <a:prstGeom prst="rect">
            <a:avLst/>
          </a:prstGeom>
          <a:solidFill>
            <a:srgbClr val="00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09" name="Rectangle 9"/>
          <p:cNvSpPr>
            <a:spLocks noChangeArrowheads="1"/>
          </p:cNvSpPr>
          <p:nvPr/>
        </p:nvSpPr>
        <p:spPr bwMode="auto">
          <a:xfrm>
            <a:off x="8413750" y="3716338"/>
            <a:ext cx="228600" cy="152400"/>
          </a:xfrm>
          <a:prstGeom prst="rect">
            <a:avLst/>
          </a:prstGeom>
          <a:solidFill>
            <a:srgbClr val="00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0" name="Rectangle 10"/>
          <p:cNvSpPr>
            <a:spLocks noChangeArrowheads="1"/>
          </p:cNvSpPr>
          <p:nvPr/>
        </p:nvSpPr>
        <p:spPr bwMode="auto">
          <a:xfrm>
            <a:off x="8489950" y="4554538"/>
            <a:ext cx="228600" cy="1524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1" name="Rectangle 11"/>
          <p:cNvSpPr>
            <a:spLocks noChangeArrowheads="1"/>
          </p:cNvSpPr>
          <p:nvPr/>
        </p:nvSpPr>
        <p:spPr bwMode="auto">
          <a:xfrm>
            <a:off x="8108950" y="4554538"/>
            <a:ext cx="228600" cy="1524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2" name="Rectangle 12"/>
          <p:cNvSpPr>
            <a:spLocks noChangeArrowheads="1"/>
          </p:cNvSpPr>
          <p:nvPr/>
        </p:nvSpPr>
        <p:spPr bwMode="auto">
          <a:xfrm>
            <a:off x="7727950" y="4554538"/>
            <a:ext cx="228600" cy="1524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3" name="Line 13"/>
          <p:cNvSpPr>
            <a:spLocks noChangeShapeType="1"/>
          </p:cNvSpPr>
          <p:nvPr/>
        </p:nvSpPr>
        <p:spPr bwMode="auto">
          <a:xfrm>
            <a:off x="7194550" y="3106738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4" name="Line 14"/>
          <p:cNvSpPr>
            <a:spLocks noChangeShapeType="1"/>
          </p:cNvSpPr>
          <p:nvPr/>
        </p:nvSpPr>
        <p:spPr bwMode="auto">
          <a:xfrm>
            <a:off x="7194550" y="379253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5" name="Line 15"/>
          <p:cNvSpPr>
            <a:spLocks noChangeShapeType="1"/>
          </p:cNvSpPr>
          <p:nvPr/>
        </p:nvSpPr>
        <p:spPr bwMode="auto">
          <a:xfrm flipV="1">
            <a:off x="7651750" y="3106738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6" name="Oval 16"/>
          <p:cNvSpPr>
            <a:spLocks noChangeArrowheads="1"/>
          </p:cNvSpPr>
          <p:nvPr/>
        </p:nvSpPr>
        <p:spPr bwMode="auto">
          <a:xfrm>
            <a:off x="7270750" y="3944938"/>
            <a:ext cx="304800" cy="3048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7" name="Line 17"/>
          <p:cNvSpPr>
            <a:spLocks noChangeShapeType="1"/>
          </p:cNvSpPr>
          <p:nvPr/>
        </p:nvSpPr>
        <p:spPr bwMode="auto">
          <a:xfrm>
            <a:off x="6051550" y="4097338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8" name="Rectangle 18"/>
          <p:cNvSpPr>
            <a:spLocks noChangeArrowheads="1"/>
          </p:cNvSpPr>
          <p:nvPr/>
        </p:nvSpPr>
        <p:spPr bwMode="auto">
          <a:xfrm>
            <a:off x="6127750" y="3792538"/>
            <a:ext cx="2286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19" name="Rectangle 19"/>
          <p:cNvSpPr>
            <a:spLocks noChangeArrowheads="1"/>
          </p:cNvSpPr>
          <p:nvPr/>
        </p:nvSpPr>
        <p:spPr bwMode="auto">
          <a:xfrm>
            <a:off x="6508750" y="3792538"/>
            <a:ext cx="2286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20" name="Oval 20"/>
          <p:cNvSpPr>
            <a:spLocks noChangeArrowheads="1"/>
          </p:cNvSpPr>
          <p:nvPr/>
        </p:nvSpPr>
        <p:spPr bwMode="auto">
          <a:xfrm>
            <a:off x="7346950" y="3030538"/>
            <a:ext cx="152400" cy="152400"/>
          </a:xfrm>
          <a:prstGeom prst="ellipse">
            <a:avLst/>
          </a:prstGeom>
          <a:solidFill>
            <a:srgbClr val="00CC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fr-FR" sz="2400" dirty="0">
              <a:solidFill>
                <a:srgbClr val="008000"/>
              </a:solidFill>
              <a:latin typeface="Helvetica" pitchFamily="2" charset="0"/>
              <a:cs typeface="Arial"/>
            </a:endParaRPr>
          </a:p>
        </p:txBody>
      </p:sp>
      <p:sp>
        <p:nvSpPr>
          <p:cNvPr id="614421" name="Oval 21"/>
          <p:cNvSpPr>
            <a:spLocks noChangeArrowheads="1"/>
          </p:cNvSpPr>
          <p:nvPr/>
        </p:nvSpPr>
        <p:spPr bwMode="auto">
          <a:xfrm>
            <a:off x="7346950" y="3259138"/>
            <a:ext cx="152400" cy="152400"/>
          </a:xfrm>
          <a:prstGeom prst="ellipse">
            <a:avLst/>
          </a:prstGeom>
          <a:solidFill>
            <a:srgbClr val="00CC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fr-FR" sz="2400" dirty="0">
              <a:solidFill>
                <a:srgbClr val="008000"/>
              </a:solidFill>
              <a:latin typeface="Helvetica" pitchFamily="2" charset="0"/>
              <a:cs typeface="Arial"/>
            </a:endParaRPr>
          </a:p>
        </p:txBody>
      </p:sp>
      <p:sp>
        <p:nvSpPr>
          <p:cNvPr id="614422" name="Oval 22"/>
          <p:cNvSpPr>
            <a:spLocks noChangeArrowheads="1"/>
          </p:cNvSpPr>
          <p:nvPr/>
        </p:nvSpPr>
        <p:spPr bwMode="auto">
          <a:xfrm>
            <a:off x="7346950" y="3563938"/>
            <a:ext cx="152400" cy="152400"/>
          </a:xfrm>
          <a:prstGeom prst="ellipse">
            <a:avLst/>
          </a:prstGeom>
          <a:solidFill>
            <a:srgbClr val="00CC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fr-FR" sz="2400" dirty="0">
              <a:solidFill>
                <a:srgbClr val="008000"/>
              </a:solidFill>
              <a:latin typeface="Helvetica" pitchFamily="2" charset="0"/>
              <a:cs typeface="Arial"/>
            </a:endParaRPr>
          </a:p>
        </p:txBody>
      </p:sp>
      <p:sp>
        <p:nvSpPr>
          <p:cNvPr id="614423" name="Line 23"/>
          <p:cNvSpPr>
            <a:spLocks noChangeShapeType="1"/>
          </p:cNvSpPr>
          <p:nvPr/>
        </p:nvSpPr>
        <p:spPr bwMode="auto">
          <a:xfrm flipV="1">
            <a:off x="7194550" y="2725738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24" name="Line 24"/>
          <p:cNvSpPr>
            <a:spLocks noChangeShapeType="1"/>
          </p:cNvSpPr>
          <p:nvPr/>
        </p:nvSpPr>
        <p:spPr bwMode="auto">
          <a:xfrm flipV="1">
            <a:off x="7651750" y="2725738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25" name="Text Box 25"/>
          <p:cNvSpPr txBox="1">
            <a:spLocks noChangeArrowheads="1"/>
          </p:cNvSpPr>
          <p:nvPr/>
        </p:nvSpPr>
        <p:spPr bwMode="auto">
          <a:xfrm>
            <a:off x="6562725" y="2276476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tx2"/>
                </a:solidFill>
                <a:latin typeface="Helvetica" pitchFamily="2" charset="0"/>
                <a:cs typeface="Arial"/>
              </a:rPr>
              <a:t>rate r</a:t>
            </a:r>
            <a:endParaRPr lang="en-US" sz="2400" dirty="0">
              <a:solidFill>
                <a:schemeClr val="accent2"/>
              </a:solidFill>
              <a:latin typeface="Helvetica" pitchFamily="2" charset="0"/>
              <a:cs typeface="Arial"/>
            </a:endParaRPr>
          </a:p>
        </p:txBody>
      </p:sp>
      <p:sp>
        <p:nvSpPr>
          <p:cNvPr id="614426" name="Line 26"/>
          <p:cNvSpPr>
            <a:spLocks noChangeShapeType="1"/>
          </p:cNvSpPr>
          <p:nvPr/>
        </p:nvSpPr>
        <p:spPr bwMode="auto">
          <a:xfrm>
            <a:off x="7727950" y="4249738"/>
            <a:ext cx="990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27" name="Line 27"/>
          <p:cNvSpPr>
            <a:spLocks noChangeShapeType="1"/>
          </p:cNvSpPr>
          <p:nvPr/>
        </p:nvSpPr>
        <p:spPr bwMode="auto">
          <a:xfrm flipV="1">
            <a:off x="7727950" y="3944938"/>
            <a:ext cx="990600" cy="1524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28" name="AutoShape 28"/>
          <p:cNvSpPr>
            <a:spLocks noChangeArrowheads="1"/>
          </p:cNvSpPr>
          <p:nvPr/>
        </p:nvSpPr>
        <p:spPr bwMode="auto">
          <a:xfrm>
            <a:off x="7297739" y="2220913"/>
            <a:ext cx="217487" cy="6096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29" name="Line 29"/>
          <p:cNvSpPr>
            <a:spLocks noChangeShapeType="1"/>
          </p:cNvSpPr>
          <p:nvPr/>
        </p:nvSpPr>
        <p:spPr bwMode="auto">
          <a:xfrm>
            <a:off x="7042150" y="289083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14430" name="Text Box 30"/>
          <p:cNvSpPr txBox="1">
            <a:spLocks noChangeArrowheads="1"/>
          </p:cNvSpPr>
          <p:nvPr/>
        </p:nvSpPr>
        <p:spPr bwMode="auto">
          <a:xfrm>
            <a:off x="6508750" y="3106738"/>
            <a:ext cx="3444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Helvetica" pitchFamily="2" charset="0"/>
                <a:cs typeface="Arial"/>
              </a:rPr>
              <a:t>b</a:t>
            </a:r>
          </a:p>
        </p:txBody>
      </p:sp>
      <p:sp>
        <p:nvSpPr>
          <p:cNvPr id="614431" name="Line 31"/>
          <p:cNvSpPr>
            <a:spLocks noChangeShapeType="1"/>
          </p:cNvSpPr>
          <p:nvPr/>
        </p:nvSpPr>
        <p:spPr bwMode="auto">
          <a:xfrm>
            <a:off x="7042150" y="2954338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2534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Text Box 2"/>
          <p:cNvSpPr txBox="1">
            <a:spLocks noChangeArrowheads="1"/>
          </p:cNvSpPr>
          <p:nvPr/>
        </p:nvSpPr>
        <p:spPr bwMode="auto">
          <a:xfrm>
            <a:off x="1793585" y="1977690"/>
            <a:ext cx="4070350" cy="182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0988" indent="-2809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dirty="0">
                <a:latin typeface="Helvetica" pitchFamily="2" charset="0"/>
                <a:cs typeface="Arial"/>
              </a:rPr>
              <a:t>edge router:</a:t>
            </a:r>
          </a:p>
          <a:p>
            <a:pPr marL="282575" indent="-282575">
              <a:lnSpc>
                <a:spcPct val="90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/>
              </a:rPr>
              <a:t>per-flow </a:t>
            </a:r>
            <a:r>
              <a:rPr lang="en-US" dirty="0">
                <a:solidFill>
                  <a:schemeClr val="tx2"/>
                </a:solidFill>
                <a:latin typeface="Helvetica" pitchFamily="2" charset="0"/>
                <a:cs typeface="Arial"/>
              </a:rPr>
              <a:t>traffic management</a:t>
            </a:r>
          </a:p>
          <a:p>
            <a:pPr marL="282575" indent="-282575">
              <a:lnSpc>
                <a:spcPct val="90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solidFill>
                  <a:schemeClr val="tx2"/>
                </a:solidFill>
                <a:latin typeface="Helvetica" pitchFamily="2" charset="0"/>
                <a:cs typeface="Arial"/>
              </a:rPr>
              <a:t>marks packets as </a:t>
            </a:r>
            <a:r>
              <a:rPr lang="en-US" dirty="0">
                <a:solidFill>
                  <a:srgbClr val="00CC00"/>
                </a:solidFill>
                <a:latin typeface="Helvetica" pitchFamily="2" charset="0"/>
                <a:cs typeface="Arial"/>
              </a:rPr>
              <a:t>in-profile</a:t>
            </a:r>
            <a:r>
              <a:rPr lang="en-US" dirty="0">
                <a:solidFill>
                  <a:schemeClr val="tx2"/>
                </a:solidFill>
                <a:latin typeface="Helvetica" pitchFamily="2" charset="0"/>
                <a:cs typeface="Arial"/>
              </a:rPr>
              <a:t> and </a:t>
            </a:r>
            <a:r>
              <a:rPr lang="en-US" dirty="0">
                <a:solidFill>
                  <a:srgbClr val="CC0000"/>
                </a:solidFill>
                <a:latin typeface="Helvetica" pitchFamily="2" charset="0"/>
                <a:cs typeface="Arial"/>
              </a:rPr>
              <a:t>out-profile </a:t>
            </a:r>
          </a:p>
        </p:txBody>
      </p:sp>
      <p:sp>
        <p:nvSpPr>
          <p:cNvPr id="612355" name="Text Box 3"/>
          <p:cNvSpPr txBox="1">
            <a:spLocks noChangeArrowheads="1"/>
          </p:cNvSpPr>
          <p:nvPr/>
        </p:nvSpPr>
        <p:spPr bwMode="auto">
          <a:xfrm>
            <a:off x="1903413" y="4165229"/>
            <a:ext cx="4724762" cy="246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0988" indent="-2809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/>
              </a:rPr>
              <a:t>core router:</a:t>
            </a:r>
          </a:p>
          <a:p>
            <a:pPr marL="282575" indent="-282575">
              <a:lnSpc>
                <a:spcPct val="90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/>
              </a:rPr>
              <a:t>per class </a:t>
            </a:r>
            <a:r>
              <a:rPr lang="en-US" dirty="0">
                <a:solidFill>
                  <a:schemeClr val="tx2"/>
                </a:solidFill>
                <a:latin typeface="Helvetica" pitchFamily="2" charset="0"/>
                <a:cs typeface="Arial"/>
              </a:rPr>
              <a:t>traffic management</a:t>
            </a:r>
          </a:p>
          <a:p>
            <a:pPr marL="282575" indent="-282575">
              <a:lnSpc>
                <a:spcPct val="90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solidFill>
                  <a:schemeClr val="tx2"/>
                </a:solidFill>
                <a:latin typeface="Helvetica" pitchFamily="2" charset="0"/>
                <a:cs typeface="Arial"/>
              </a:rPr>
              <a:t>buffering and scheduling based on </a:t>
            </a:r>
            <a:r>
              <a:rPr lang="en-US" dirty="0">
                <a:solidFill>
                  <a:srgbClr val="000099"/>
                </a:solidFill>
                <a:latin typeface="Helvetica" pitchFamily="2" charset="0"/>
                <a:cs typeface="Arial"/>
              </a:rPr>
              <a:t>marking</a:t>
            </a:r>
            <a:r>
              <a:rPr lang="en-US" dirty="0">
                <a:solidFill>
                  <a:srgbClr val="FF0000"/>
                </a:solidFill>
                <a:latin typeface="Helvetica" pitchFamily="2" charset="0"/>
                <a:cs typeface="Arial"/>
              </a:rPr>
              <a:t> </a:t>
            </a:r>
            <a:r>
              <a:rPr lang="en-US" dirty="0">
                <a:latin typeface="Helvetica" pitchFamily="2" charset="0"/>
                <a:cs typeface="Arial"/>
              </a:rPr>
              <a:t>at edge</a:t>
            </a:r>
          </a:p>
          <a:p>
            <a:pPr marL="282575" indent="-282575">
              <a:lnSpc>
                <a:spcPct val="90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  <a:cs typeface="Arial"/>
              </a:rPr>
              <a:t>preference given to </a:t>
            </a:r>
            <a:r>
              <a:rPr lang="en-US" dirty="0">
                <a:solidFill>
                  <a:srgbClr val="00CC00"/>
                </a:solidFill>
                <a:latin typeface="Helvetica" pitchFamily="2" charset="0"/>
                <a:cs typeface="Arial"/>
              </a:rPr>
              <a:t>in-profile </a:t>
            </a:r>
            <a:r>
              <a:rPr lang="en-US" dirty="0">
                <a:latin typeface="Helvetica" pitchFamily="2" charset="0"/>
                <a:cs typeface="Arial"/>
              </a:rPr>
              <a:t>packets over </a:t>
            </a:r>
            <a:r>
              <a:rPr lang="en-US" dirty="0">
                <a:solidFill>
                  <a:srgbClr val="CC0000"/>
                </a:solidFill>
                <a:latin typeface="Helvetica" pitchFamily="2" charset="0"/>
                <a:cs typeface="Arial"/>
              </a:rPr>
              <a:t>out-of-profile </a:t>
            </a:r>
            <a:r>
              <a:rPr lang="en-US" dirty="0">
                <a:latin typeface="Helvetica" pitchFamily="2" charset="0"/>
                <a:cs typeface="Arial"/>
              </a:rPr>
              <a:t>packets</a:t>
            </a:r>
          </a:p>
        </p:txBody>
      </p:sp>
      <p:sp>
        <p:nvSpPr>
          <p:cNvPr id="612357" name="Line 5"/>
          <p:cNvSpPr>
            <a:spLocks noChangeShapeType="1"/>
          </p:cNvSpPr>
          <p:nvPr/>
        </p:nvSpPr>
        <p:spPr bwMode="auto">
          <a:xfrm flipV="1">
            <a:off x="9705976" y="5630863"/>
            <a:ext cx="473075" cy="55562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174085" name="Freeform 7"/>
          <p:cNvSpPr>
            <a:spLocks/>
          </p:cNvSpPr>
          <p:nvPr/>
        </p:nvSpPr>
        <p:spPr bwMode="auto">
          <a:xfrm>
            <a:off x="8408988" y="4441825"/>
            <a:ext cx="1504950" cy="1341438"/>
          </a:xfrm>
          <a:custGeom>
            <a:avLst/>
            <a:gdLst>
              <a:gd name="T0" fmla="*/ 19032 w 2135"/>
              <a:gd name="T1" fmla="*/ 526244 h 1662"/>
              <a:gd name="T2" fmla="*/ 74014 w 2135"/>
              <a:gd name="T3" fmla="*/ 61341 h 1662"/>
              <a:gd name="T4" fmla="*/ 463116 w 2135"/>
              <a:gd name="T5" fmla="*/ 158196 h 1662"/>
              <a:gd name="T6" fmla="*/ 852218 w 2135"/>
              <a:gd name="T7" fmla="*/ 80712 h 1662"/>
              <a:gd name="T8" fmla="*/ 1410494 w 2135"/>
              <a:gd name="T9" fmla="*/ 327692 h 1662"/>
              <a:gd name="T10" fmla="*/ 1418953 w 2135"/>
              <a:gd name="T11" fmla="*/ 923348 h 1662"/>
              <a:gd name="T12" fmla="*/ 1114438 w 2135"/>
              <a:gd name="T13" fmla="*/ 1291396 h 1662"/>
              <a:gd name="T14" fmla="*/ 573079 w 2135"/>
              <a:gd name="T15" fmla="*/ 1223598 h 1662"/>
              <a:gd name="T16" fmla="*/ 353152 w 2135"/>
              <a:gd name="T17" fmla="*/ 1025046 h 1662"/>
              <a:gd name="T18" fmla="*/ 128996 w 2135"/>
              <a:gd name="T19" fmla="*/ 860393 h 1662"/>
              <a:gd name="T20" fmla="*/ 19032 w 2135"/>
              <a:gd name="T21" fmla="*/ 526244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mpd="sng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4086" name="Freeform 8"/>
          <p:cNvSpPr>
            <a:spLocks/>
          </p:cNvSpPr>
          <p:nvPr/>
        </p:nvSpPr>
        <p:spPr bwMode="auto">
          <a:xfrm>
            <a:off x="8458201" y="2819401"/>
            <a:ext cx="1165225" cy="1565275"/>
          </a:xfrm>
          <a:custGeom>
            <a:avLst/>
            <a:gdLst>
              <a:gd name="T0" fmla="*/ 215549 w 1292"/>
              <a:gd name="T1" fmla="*/ 8731 h 1255"/>
              <a:gd name="T2" fmla="*/ 31566 w 1292"/>
              <a:gd name="T3" fmla="*/ 195815 h 1255"/>
              <a:gd name="T4" fmla="*/ 26154 w 1292"/>
              <a:gd name="T5" fmla="*/ 652302 h 1255"/>
              <a:gd name="T6" fmla="*/ 47799 w 1292"/>
              <a:gd name="T7" fmla="*/ 1033955 h 1255"/>
              <a:gd name="T8" fmla="*/ 220960 w 1292"/>
              <a:gd name="T9" fmla="*/ 1086338 h 1255"/>
              <a:gd name="T10" fmla="*/ 583514 w 1292"/>
              <a:gd name="T11" fmla="*/ 1408124 h 1255"/>
              <a:gd name="T12" fmla="*/ 897368 w 1292"/>
              <a:gd name="T13" fmla="*/ 1542825 h 1255"/>
              <a:gd name="T14" fmla="*/ 1081350 w 1292"/>
              <a:gd name="T15" fmla="*/ 1273423 h 1255"/>
              <a:gd name="T16" fmla="*/ 1146286 w 1292"/>
              <a:gd name="T17" fmla="*/ 555018 h 1255"/>
              <a:gd name="T18" fmla="*/ 1086762 w 1292"/>
              <a:gd name="T19" fmla="*/ 263166 h 1255"/>
              <a:gd name="T20" fmla="*/ 675506 w 1292"/>
              <a:gd name="T21" fmla="*/ 143432 h 1255"/>
              <a:gd name="T22" fmla="*/ 215549 w 1292"/>
              <a:gd name="T23" fmla="*/ 8731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mpd="sng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4087" name="Freeform 9"/>
          <p:cNvSpPr>
            <a:spLocks/>
          </p:cNvSpPr>
          <p:nvPr/>
        </p:nvSpPr>
        <p:spPr bwMode="auto">
          <a:xfrm>
            <a:off x="6635751" y="2879725"/>
            <a:ext cx="1554163" cy="1790700"/>
          </a:xfrm>
          <a:custGeom>
            <a:avLst/>
            <a:gdLst>
              <a:gd name="T0" fmla="*/ 637902 w 1340"/>
              <a:gd name="T1" fmla="*/ 63148 h 1191"/>
              <a:gd name="T2" fmla="*/ 95105 w 1340"/>
              <a:gd name="T3" fmla="*/ 90212 h 1191"/>
              <a:gd name="T4" fmla="*/ 67270 w 1340"/>
              <a:gd name="T5" fmla="*/ 604418 h 1191"/>
              <a:gd name="T6" fmla="*/ 32475 w 1340"/>
              <a:gd name="T7" fmla="*/ 1082539 h 1191"/>
              <a:gd name="T8" fmla="*/ 129900 w 1340"/>
              <a:gd name="T9" fmla="*/ 1308068 h 1191"/>
              <a:gd name="T10" fmla="*/ 623984 w 1340"/>
              <a:gd name="T11" fmla="*/ 1317089 h 1191"/>
              <a:gd name="T12" fmla="*/ 742286 w 1340"/>
              <a:gd name="T13" fmla="*/ 1695978 h 1191"/>
              <a:gd name="T14" fmla="*/ 1431221 w 1340"/>
              <a:gd name="T15" fmla="*/ 1650872 h 1191"/>
              <a:gd name="T16" fmla="*/ 1479933 w 1340"/>
              <a:gd name="T17" fmla="*/ 857010 h 1191"/>
              <a:gd name="T18" fmla="*/ 1396426 w 1340"/>
              <a:gd name="T19" fmla="*/ 514206 h 1191"/>
              <a:gd name="T20" fmla="*/ 881465 w 1340"/>
              <a:gd name="T21" fmla="*/ 433016 h 1191"/>
              <a:gd name="T22" fmla="*/ 637902 w 1340"/>
              <a:gd name="T23" fmla="*/ 63148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mpd="sng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12363" name="Line 11"/>
          <p:cNvSpPr>
            <a:spLocks noChangeShapeType="1"/>
          </p:cNvSpPr>
          <p:nvPr/>
        </p:nvSpPr>
        <p:spPr bwMode="auto">
          <a:xfrm>
            <a:off x="9185275" y="4273550"/>
            <a:ext cx="0" cy="268288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378" name="Line 26"/>
          <p:cNvSpPr>
            <a:spLocks noChangeShapeType="1"/>
          </p:cNvSpPr>
          <p:nvPr/>
        </p:nvSpPr>
        <p:spPr bwMode="auto">
          <a:xfrm flipV="1">
            <a:off x="6835775" y="3779839"/>
            <a:ext cx="209550" cy="319087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379" name="Line 27"/>
          <p:cNvSpPr>
            <a:spLocks noChangeShapeType="1"/>
          </p:cNvSpPr>
          <p:nvPr/>
        </p:nvSpPr>
        <p:spPr bwMode="auto">
          <a:xfrm flipV="1">
            <a:off x="7832726" y="3459163"/>
            <a:ext cx="104775" cy="265112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380" name="Line 28"/>
          <p:cNvSpPr>
            <a:spLocks noChangeShapeType="1"/>
          </p:cNvSpPr>
          <p:nvPr/>
        </p:nvSpPr>
        <p:spPr bwMode="auto">
          <a:xfrm>
            <a:off x="7832726" y="3832226"/>
            <a:ext cx="104775" cy="320675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381" name="Line 29"/>
          <p:cNvSpPr>
            <a:spLocks noChangeShapeType="1"/>
          </p:cNvSpPr>
          <p:nvPr/>
        </p:nvSpPr>
        <p:spPr bwMode="auto">
          <a:xfrm>
            <a:off x="6888163" y="3351213"/>
            <a:ext cx="157162" cy="373062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425" name="Line 73"/>
          <p:cNvSpPr>
            <a:spLocks noChangeShapeType="1"/>
          </p:cNvSpPr>
          <p:nvPr/>
        </p:nvSpPr>
        <p:spPr bwMode="auto">
          <a:xfrm>
            <a:off x="8118475" y="3378200"/>
            <a:ext cx="419100" cy="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496" name="Line 144"/>
          <p:cNvSpPr>
            <a:spLocks noChangeShapeType="1"/>
          </p:cNvSpPr>
          <p:nvPr/>
        </p:nvSpPr>
        <p:spPr bwMode="auto">
          <a:xfrm>
            <a:off x="7308850" y="3779838"/>
            <a:ext cx="261938" cy="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26" name="Line 174"/>
          <p:cNvSpPr>
            <a:spLocks noChangeShapeType="1"/>
          </p:cNvSpPr>
          <p:nvPr/>
        </p:nvSpPr>
        <p:spPr bwMode="auto">
          <a:xfrm flipH="1">
            <a:off x="6386514" y="3344863"/>
            <a:ext cx="249237" cy="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27" name="Line 175"/>
          <p:cNvSpPr>
            <a:spLocks noChangeShapeType="1"/>
          </p:cNvSpPr>
          <p:nvPr/>
        </p:nvSpPr>
        <p:spPr bwMode="auto">
          <a:xfrm>
            <a:off x="6386513" y="2879725"/>
            <a:ext cx="0" cy="81280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28" name="Line 176"/>
          <p:cNvSpPr>
            <a:spLocks noChangeShapeType="1"/>
          </p:cNvSpPr>
          <p:nvPr/>
        </p:nvSpPr>
        <p:spPr bwMode="auto">
          <a:xfrm flipH="1">
            <a:off x="6137275" y="2879725"/>
            <a:ext cx="249238" cy="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29" name="Line 177"/>
          <p:cNvSpPr>
            <a:spLocks noChangeShapeType="1"/>
          </p:cNvSpPr>
          <p:nvPr/>
        </p:nvSpPr>
        <p:spPr bwMode="auto">
          <a:xfrm>
            <a:off x="6386513" y="3692525"/>
            <a:ext cx="0" cy="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30" name="Line 178"/>
          <p:cNvSpPr>
            <a:spLocks noChangeShapeType="1"/>
          </p:cNvSpPr>
          <p:nvPr/>
        </p:nvSpPr>
        <p:spPr bwMode="auto">
          <a:xfrm flipH="1">
            <a:off x="6137275" y="3692525"/>
            <a:ext cx="249238" cy="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0" name="Line 238"/>
          <p:cNvSpPr>
            <a:spLocks noChangeShapeType="1"/>
          </p:cNvSpPr>
          <p:nvPr/>
        </p:nvSpPr>
        <p:spPr bwMode="auto">
          <a:xfrm flipV="1">
            <a:off x="8680450" y="2997201"/>
            <a:ext cx="298450" cy="347663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1" name="Line 239"/>
          <p:cNvSpPr>
            <a:spLocks noChangeShapeType="1"/>
          </p:cNvSpPr>
          <p:nvPr/>
        </p:nvSpPr>
        <p:spPr bwMode="auto">
          <a:xfrm>
            <a:off x="9078913" y="2997200"/>
            <a:ext cx="0" cy="40640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2" name="Line 240"/>
          <p:cNvSpPr>
            <a:spLocks noChangeShapeType="1"/>
          </p:cNvSpPr>
          <p:nvPr/>
        </p:nvSpPr>
        <p:spPr bwMode="auto">
          <a:xfrm>
            <a:off x="8680450" y="3403600"/>
            <a:ext cx="198438" cy="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3" name="Line 241"/>
          <p:cNvSpPr>
            <a:spLocks noChangeShapeType="1"/>
          </p:cNvSpPr>
          <p:nvPr/>
        </p:nvSpPr>
        <p:spPr bwMode="auto">
          <a:xfrm>
            <a:off x="9228139" y="3403600"/>
            <a:ext cx="300037" cy="5715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4" name="Line 242"/>
          <p:cNvSpPr>
            <a:spLocks noChangeShapeType="1"/>
          </p:cNvSpPr>
          <p:nvPr/>
        </p:nvSpPr>
        <p:spPr bwMode="auto">
          <a:xfrm>
            <a:off x="9078913" y="3519489"/>
            <a:ext cx="100012" cy="638175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5" name="Line 243"/>
          <p:cNvSpPr>
            <a:spLocks noChangeShapeType="1"/>
          </p:cNvSpPr>
          <p:nvPr/>
        </p:nvSpPr>
        <p:spPr bwMode="auto">
          <a:xfrm>
            <a:off x="9228138" y="4622800"/>
            <a:ext cx="0" cy="522288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6" name="Line 244"/>
          <p:cNvSpPr>
            <a:spLocks noChangeShapeType="1"/>
          </p:cNvSpPr>
          <p:nvPr/>
        </p:nvSpPr>
        <p:spPr bwMode="auto">
          <a:xfrm flipH="1">
            <a:off x="8778875" y="5202239"/>
            <a:ext cx="300038" cy="58737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7" name="Line 245"/>
          <p:cNvSpPr>
            <a:spLocks noChangeShapeType="1"/>
          </p:cNvSpPr>
          <p:nvPr/>
        </p:nvSpPr>
        <p:spPr bwMode="auto">
          <a:xfrm>
            <a:off x="9228139" y="5202238"/>
            <a:ext cx="249237" cy="40640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8" name="Line 246"/>
          <p:cNvSpPr>
            <a:spLocks noChangeShapeType="1"/>
          </p:cNvSpPr>
          <p:nvPr/>
        </p:nvSpPr>
        <p:spPr bwMode="auto">
          <a:xfrm>
            <a:off x="8680451" y="3403600"/>
            <a:ext cx="447675" cy="81280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599" name="Line 247"/>
          <p:cNvSpPr>
            <a:spLocks noChangeShapeType="1"/>
          </p:cNvSpPr>
          <p:nvPr/>
        </p:nvSpPr>
        <p:spPr bwMode="auto">
          <a:xfrm flipH="1">
            <a:off x="7637464" y="4265614"/>
            <a:ext cx="300037" cy="522287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600" name="Line 248"/>
          <p:cNvSpPr>
            <a:spLocks noChangeShapeType="1"/>
          </p:cNvSpPr>
          <p:nvPr/>
        </p:nvSpPr>
        <p:spPr bwMode="auto">
          <a:xfrm>
            <a:off x="8053389" y="4256089"/>
            <a:ext cx="149225" cy="522287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601" name="Line 249"/>
          <p:cNvSpPr>
            <a:spLocks noChangeShapeType="1"/>
          </p:cNvSpPr>
          <p:nvPr/>
        </p:nvSpPr>
        <p:spPr bwMode="auto">
          <a:xfrm flipV="1">
            <a:off x="9826626" y="2997200"/>
            <a:ext cx="149225" cy="46355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602" name="Line 250"/>
          <p:cNvSpPr>
            <a:spLocks noChangeShapeType="1"/>
          </p:cNvSpPr>
          <p:nvPr/>
        </p:nvSpPr>
        <p:spPr bwMode="auto">
          <a:xfrm>
            <a:off x="9826626" y="3460750"/>
            <a:ext cx="149225" cy="465138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603" name="Line 251"/>
          <p:cNvSpPr>
            <a:spLocks noChangeShapeType="1"/>
          </p:cNvSpPr>
          <p:nvPr/>
        </p:nvSpPr>
        <p:spPr bwMode="auto">
          <a:xfrm flipH="1" flipV="1">
            <a:off x="8643938" y="2670176"/>
            <a:ext cx="349250" cy="231775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604" name="Line 252"/>
          <p:cNvSpPr>
            <a:spLocks noChangeShapeType="1"/>
          </p:cNvSpPr>
          <p:nvPr/>
        </p:nvSpPr>
        <p:spPr bwMode="auto">
          <a:xfrm flipV="1">
            <a:off x="9078913" y="2647951"/>
            <a:ext cx="349250" cy="231775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612606" name="Rectangle 254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82296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Diffserv architecture</a:t>
            </a:r>
            <a:endParaRPr lang="en-US" sz="2400" dirty="0">
              <a:solidFill>
                <a:srgbClr val="3333FF"/>
              </a:solidFill>
            </a:endParaRPr>
          </a:p>
        </p:txBody>
      </p:sp>
      <p:grpSp>
        <p:nvGrpSpPr>
          <p:cNvPr id="174119" name="Group 4"/>
          <p:cNvGrpSpPr>
            <a:grpSpLocks/>
          </p:cNvGrpSpPr>
          <p:nvPr/>
        </p:nvGrpSpPr>
        <p:grpSpPr bwMode="auto">
          <a:xfrm>
            <a:off x="3783013" y="4033838"/>
            <a:ext cx="501650" cy="233362"/>
            <a:chOff x="2401888" y="4005263"/>
            <a:chExt cx="501650" cy="233362"/>
          </a:xfrm>
        </p:grpSpPr>
        <p:sp>
          <p:nvSpPr>
            <p:cNvPr id="174421" name="Oval 270"/>
            <p:cNvSpPr>
              <a:spLocks noChangeArrowheads="1"/>
            </p:cNvSpPr>
            <p:nvPr/>
          </p:nvSpPr>
          <p:spPr bwMode="auto">
            <a:xfrm>
              <a:off x="2406068" y="4110609"/>
              <a:ext cx="497470" cy="128016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612623" name="Line 271"/>
            <p:cNvSpPr>
              <a:spLocks noChangeShapeType="1"/>
            </p:cNvSpPr>
            <p:nvPr/>
          </p:nvSpPr>
          <p:spPr bwMode="auto">
            <a:xfrm>
              <a:off x="2406650" y="4098925"/>
              <a:ext cx="0" cy="793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24" name="Line 272"/>
            <p:cNvSpPr>
              <a:spLocks noChangeShapeType="1"/>
            </p:cNvSpPr>
            <p:nvPr/>
          </p:nvSpPr>
          <p:spPr bwMode="auto">
            <a:xfrm>
              <a:off x="2894013" y="4070350"/>
              <a:ext cx="9525" cy="10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424" name="Rectangle 273"/>
            <p:cNvSpPr>
              <a:spLocks noChangeArrowheads="1"/>
            </p:cNvSpPr>
            <p:nvPr/>
          </p:nvSpPr>
          <p:spPr bwMode="auto">
            <a:xfrm>
              <a:off x="2406068" y="4098608"/>
              <a:ext cx="491896" cy="7734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425" name="Oval 274"/>
            <p:cNvSpPr>
              <a:spLocks noChangeArrowheads="1"/>
            </p:cNvSpPr>
            <p:nvPr/>
          </p:nvSpPr>
          <p:spPr bwMode="auto">
            <a:xfrm>
              <a:off x="2401888" y="4005263"/>
              <a:ext cx="497470" cy="15068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426" name="Group 275"/>
            <p:cNvGrpSpPr>
              <a:grpSpLocks/>
            </p:cNvGrpSpPr>
            <p:nvPr/>
          </p:nvGrpSpPr>
          <p:grpSpPr bwMode="auto">
            <a:xfrm>
              <a:off x="2521727" y="4038600"/>
              <a:ext cx="246645" cy="88011"/>
              <a:chOff x="2848" y="848"/>
              <a:chExt cx="140" cy="98"/>
            </a:xfrm>
          </p:grpSpPr>
          <p:sp>
            <p:nvSpPr>
              <p:cNvPr id="612628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29" name="Line 277"/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30" name="Line 27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612632" name="Line 280"/>
            <p:cNvSpPr>
              <a:spLocks noChangeShapeType="1"/>
            </p:cNvSpPr>
            <p:nvPr/>
          </p:nvSpPr>
          <p:spPr bwMode="auto">
            <a:xfrm>
              <a:off x="2520950" y="4124325"/>
              <a:ext cx="889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33" name="Line 281"/>
            <p:cNvSpPr>
              <a:spLocks noChangeShapeType="1"/>
            </p:cNvSpPr>
            <p:nvPr/>
          </p:nvSpPr>
          <p:spPr bwMode="auto">
            <a:xfrm flipV="1">
              <a:off x="2690813" y="4037013"/>
              <a:ext cx="77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34" name="Line 282"/>
            <p:cNvSpPr>
              <a:spLocks noChangeShapeType="1"/>
            </p:cNvSpPr>
            <p:nvPr/>
          </p:nvSpPr>
          <p:spPr bwMode="auto">
            <a:xfrm flipV="1">
              <a:off x="2603500" y="4037013"/>
              <a:ext cx="90488" cy="873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22" name="Group 2"/>
          <p:cNvGrpSpPr>
            <a:grpSpLocks/>
          </p:cNvGrpSpPr>
          <p:nvPr/>
        </p:nvGrpSpPr>
        <p:grpSpPr bwMode="auto">
          <a:xfrm>
            <a:off x="3603335" y="2095164"/>
            <a:ext cx="501650" cy="233362"/>
            <a:chOff x="2898014" y="3419534"/>
            <a:chExt cx="501650" cy="233362"/>
          </a:xfrm>
        </p:grpSpPr>
        <p:sp>
          <p:nvSpPr>
            <p:cNvPr id="174409" name="Oval 270"/>
            <p:cNvSpPr>
              <a:spLocks noChangeArrowheads="1"/>
            </p:cNvSpPr>
            <p:nvPr/>
          </p:nvSpPr>
          <p:spPr bwMode="auto">
            <a:xfrm>
              <a:off x="2902194" y="3524880"/>
              <a:ext cx="497470" cy="128016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39" name="Line 271"/>
            <p:cNvSpPr>
              <a:spLocks noChangeShapeType="1"/>
            </p:cNvSpPr>
            <p:nvPr/>
          </p:nvSpPr>
          <p:spPr bwMode="auto">
            <a:xfrm>
              <a:off x="2902776" y="3513196"/>
              <a:ext cx="0" cy="793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340" name="Line 272"/>
            <p:cNvSpPr>
              <a:spLocks noChangeShapeType="1"/>
            </p:cNvSpPr>
            <p:nvPr/>
          </p:nvSpPr>
          <p:spPr bwMode="auto">
            <a:xfrm>
              <a:off x="3390139" y="3484621"/>
              <a:ext cx="9525" cy="10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412" name="Rectangle 273"/>
            <p:cNvSpPr>
              <a:spLocks noChangeArrowheads="1"/>
            </p:cNvSpPr>
            <p:nvPr/>
          </p:nvSpPr>
          <p:spPr bwMode="auto">
            <a:xfrm>
              <a:off x="2902194" y="3512879"/>
              <a:ext cx="491896" cy="77343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413" name="Oval 274"/>
            <p:cNvSpPr>
              <a:spLocks noChangeArrowheads="1"/>
            </p:cNvSpPr>
            <p:nvPr/>
          </p:nvSpPr>
          <p:spPr bwMode="auto">
            <a:xfrm>
              <a:off x="2898014" y="3419534"/>
              <a:ext cx="497470" cy="150685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414" name="Group 275"/>
            <p:cNvGrpSpPr>
              <a:grpSpLocks/>
            </p:cNvGrpSpPr>
            <p:nvPr/>
          </p:nvGrpSpPr>
          <p:grpSpPr bwMode="auto">
            <a:xfrm>
              <a:off x="3017853" y="3452871"/>
              <a:ext cx="246645" cy="88011"/>
              <a:chOff x="2848" y="848"/>
              <a:chExt cx="140" cy="98"/>
            </a:xfrm>
          </p:grpSpPr>
          <p:sp>
            <p:nvSpPr>
              <p:cNvPr id="344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345" name="Line 277"/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346" name="Line 27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347" name="Line 280"/>
            <p:cNvSpPr>
              <a:spLocks noChangeShapeType="1"/>
            </p:cNvSpPr>
            <p:nvPr/>
          </p:nvSpPr>
          <p:spPr bwMode="auto">
            <a:xfrm>
              <a:off x="3017076" y="3538596"/>
              <a:ext cx="889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348" name="Line 281"/>
            <p:cNvSpPr>
              <a:spLocks noChangeShapeType="1"/>
            </p:cNvSpPr>
            <p:nvPr/>
          </p:nvSpPr>
          <p:spPr bwMode="auto">
            <a:xfrm flipV="1">
              <a:off x="3186939" y="3451284"/>
              <a:ext cx="77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349" name="Line 282"/>
            <p:cNvSpPr>
              <a:spLocks noChangeShapeType="1"/>
            </p:cNvSpPr>
            <p:nvPr/>
          </p:nvSpPr>
          <p:spPr bwMode="auto">
            <a:xfrm flipV="1">
              <a:off x="3099626" y="3451284"/>
              <a:ext cx="90488" cy="873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23" name="Group 542"/>
          <p:cNvGrpSpPr>
            <a:grpSpLocks/>
          </p:cNvGrpSpPr>
          <p:nvPr/>
        </p:nvGrpSpPr>
        <p:grpSpPr bwMode="auto">
          <a:xfrm>
            <a:off x="5708651" y="3502026"/>
            <a:ext cx="492125" cy="447675"/>
            <a:chOff x="-44" y="1473"/>
            <a:chExt cx="981" cy="1105"/>
          </a:xfrm>
        </p:grpSpPr>
        <p:pic>
          <p:nvPicPr>
            <p:cNvPr id="174407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408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4125" name="Group 542"/>
          <p:cNvGrpSpPr>
            <a:grpSpLocks/>
          </p:cNvGrpSpPr>
          <p:nvPr/>
        </p:nvGrpSpPr>
        <p:grpSpPr bwMode="auto">
          <a:xfrm>
            <a:off x="5713414" y="2705101"/>
            <a:ext cx="492125" cy="447675"/>
            <a:chOff x="-44" y="1473"/>
            <a:chExt cx="981" cy="1105"/>
          </a:xfrm>
        </p:grpSpPr>
        <p:pic>
          <p:nvPicPr>
            <p:cNvPr id="174403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404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4126" name="Group 249"/>
          <p:cNvGrpSpPr>
            <a:grpSpLocks/>
          </p:cNvGrpSpPr>
          <p:nvPr/>
        </p:nvGrpSpPr>
        <p:grpSpPr bwMode="auto">
          <a:xfrm>
            <a:off x="10086975" y="5380038"/>
            <a:ext cx="363538" cy="474662"/>
            <a:chOff x="4140" y="429"/>
            <a:chExt cx="1425" cy="2396"/>
          </a:xfrm>
        </p:grpSpPr>
        <p:sp>
          <p:nvSpPr>
            <p:cNvPr id="174371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3" name="Rectangle 251"/>
            <p:cNvSpPr>
              <a:spLocks noChangeArrowheads="1"/>
            </p:cNvSpPr>
            <p:nvPr/>
          </p:nvSpPr>
          <p:spPr bwMode="auto">
            <a:xfrm>
              <a:off x="4202" y="429"/>
              <a:ext cx="1052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74373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74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6" name="Rectangle 254"/>
            <p:cNvSpPr>
              <a:spLocks noChangeArrowheads="1"/>
            </p:cNvSpPr>
            <p:nvPr/>
          </p:nvSpPr>
          <p:spPr bwMode="auto">
            <a:xfrm>
              <a:off x="4215" y="693"/>
              <a:ext cx="59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74376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92" name="AutoShape 256"/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93" name="AutoShape 257"/>
              <p:cNvSpPr>
                <a:spLocks noChangeArrowheads="1"/>
              </p:cNvSpPr>
              <p:nvPr/>
            </p:nvSpPr>
            <p:spPr bwMode="auto">
              <a:xfrm>
                <a:off x="631" y="2585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368" name="Rectangle 258"/>
            <p:cNvSpPr>
              <a:spLocks noChangeArrowheads="1"/>
            </p:cNvSpPr>
            <p:nvPr/>
          </p:nvSpPr>
          <p:spPr bwMode="auto">
            <a:xfrm>
              <a:off x="4227" y="1022"/>
              <a:ext cx="591" cy="4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74378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90" name="AutoShape 260"/>
              <p:cNvSpPr>
                <a:spLocks noChangeArrowheads="1"/>
              </p:cNvSpPr>
              <p:nvPr/>
            </p:nvSpPr>
            <p:spPr bwMode="auto">
              <a:xfrm>
                <a:off x="618" y="2572"/>
                <a:ext cx="722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91" name="AutoShape 261"/>
              <p:cNvSpPr>
                <a:spLocks noChangeArrowheads="1"/>
              </p:cNvSpPr>
              <p:nvPr/>
            </p:nvSpPr>
            <p:spPr bwMode="auto">
              <a:xfrm>
                <a:off x="633" y="2589"/>
                <a:ext cx="691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370" name="Rectangle 262"/>
            <p:cNvSpPr>
              <a:spLocks noChangeArrowheads="1"/>
            </p:cNvSpPr>
            <p:nvPr/>
          </p:nvSpPr>
          <p:spPr bwMode="auto">
            <a:xfrm>
              <a:off x="4215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71" name="Rectangle 263"/>
            <p:cNvSpPr>
              <a:spLocks noChangeArrowheads="1"/>
            </p:cNvSpPr>
            <p:nvPr/>
          </p:nvSpPr>
          <p:spPr bwMode="auto">
            <a:xfrm>
              <a:off x="4227" y="165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74381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88" name="AutoShape 265"/>
              <p:cNvSpPr>
                <a:spLocks noChangeArrowheads="1"/>
              </p:cNvSpPr>
              <p:nvPr/>
            </p:nvSpPr>
            <p:spPr bwMode="auto">
              <a:xfrm>
                <a:off x="617" y="2572"/>
                <a:ext cx="713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89" name="AutoShape 266"/>
              <p:cNvSpPr>
                <a:spLocks noChangeArrowheads="1"/>
              </p:cNvSpPr>
              <p:nvPr/>
            </p:nvSpPr>
            <p:spPr bwMode="auto">
              <a:xfrm>
                <a:off x="632" y="2586"/>
                <a:ext cx="682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74382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74383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86" name="AutoShape 269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9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87" name="AutoShape 270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8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375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8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74385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86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8" name="Oval 274"/>
            <p:cNvSpPr>
              <a:spLocks noChangeArrowheads="1"/>
            </p:cNvSpPr>
            <p:nvPr/>
          </p:nvSpPr>
          <p:spPr bwMode="auto">
            <a:xfrm>
              <a:off x="5515" y="2609"/>
              <a:ext cx="50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74388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0" name="AutoShape 276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81" name="AutoShape 277"/>
            <p:cNvSpPr>
              <a:spLocks noChangeArrowheads="1"/>
            </p:cNvSpPr>
            <p:nvPr/>
          </p:nvSpPr>
          <p:spPr bwMode="auto">
            <a:xfrm>
              <a:off x="4202" y="2713"/>
              <a:ext cx="1077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82" name="Oval 278"/>
            <p:cNvSpPr>
              <a:spLocks noChangeArrowheads="1"/>
            </p:cNvSpPr>
            <p:nvPr/>
          </p:nvSpPr>
          <p:spPr bwMode="auto">
            <a:xfrm>
              <a:off x="4308" y="2384"/>
              <a:ext cx="16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83" name="Oval 279"/>
            <p:cNvSpPr>
              <a:spLocks noChangeArrowheads="1"/>
            </p:cNvSpPr>
            <p:nvPr/>
          </p:nvSpPr>
          <p:spPr bwMode="auto">
            <a:xfrm>
              <a:off x="4488" y="2384"/>
              <a:ext cx="156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84" name="Oval 280"/>
            <p:cNvSpPr>
              <a:spLocks noChangeArrowheads="1"/>
            </p:cNvSpPr>
            <p:nvPr/>
          </p:nvSpPr>
          <p:spPr bwMode="auto">
            <a:xfrm>
              <a:off x="4663" y="2376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85" name="Rectangle 281"/>
            <p:cNvSpPr>
              <a:spLocks noChangeArrowheads="1"/>
            </p:cNvSpPr>
            <p:nvPr/>
          </p:nvSpPr>
          <p:spPr bwMode="auto">
            <a:xfrm>
              <a:off x="5061" y="1839"/>
              <a:ext cx="87" cy="75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74127" name="Group 5"/>
          <p:cNvGrpSpPr>
            <a:grpSpLocks/>
          </p:cNvGrpSpPr>
          <p:nvPr/>
        </p:nvGrpSpPr>
        <p:grpSpPr bwMode="auto">
          <a:xfrm>
            <a:off x="6551614" y="3273426"/>
            <a:ext cx="384175" cy="142875"/>
            <a:chOff x="5123208" y="2936596"/>
            <a:chExt cx="384581" cy="142597"/>
          </a:xfrm>
        </p:grpSpPr>
        <p:sp>
          <p:nvSpPr>
            <p:cNvPr id="174359" name="Oval 270"/>
            <p:cNvSpPr>
              <a:spLocks noChangeArrowheads="1"/>
            </p:cNvSpPr>
            <p:nvPr/>
          </p:nvSpPr>
          <p:spPr bwMode="auto">
            <a:xfrm>
              <a:off x="5126413" y="3000968"/>
              <a:ext cx="381376" cy="78225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96" name="Line 271"/>
            <p:cNvSpPr>
              <a:spLocks noChangeShapeType="1"/>
            </p:cNvSpPr>
            <p:nvPr/>
          </p:nvSpPr>
          <p:spPr bwMode="auto">
            <a:xfrm>
              <a:off x="5126386" y="2993635"/>
              <a:ext cx="0" cy="49117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397" name="Line 272"/>
            <p:cNvSpPr>
              <a:spLocks noChangeShapeType="1"/>
            </p:cNvSpPr>
            <p:nvPr/>
          </p:nvSpPr>
          <p:spPr bwMode="auto">
            <a:xfrm>
              <a:off x="5501432" y="2976207"/>
              <a:ext cx="6357" cy="66545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362" name="Rectangle 273"/>
            <p:cNvSpPr>
              <a:spLocks noChangeArrowheads="1"/>
            </p:cNvSpPr>
            <p:nvPr/>
          </p:nvSpPr>
          <p:spPr bwMode="auto">
            <a:xfrm>
              <a:off x="5126413" y="2993635"/>
              <a:ext cx="377103" cy="47261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363" name="Oval 274"/>
            <p:cNvSpPr>
              <a:spLocks noChangeArrowheads="1"/>
            </p:cNvSpPr>
            <p:nvPr/>
          </p:nvSpPr>
          <p:spPr bwMode="auto">
            <a:xfrm>
              <a:off x="5123208" y="2936596"/>
              <a:ext cx="381376" cy="92077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364" name="Group 275"/>
            <p:cNvGrpSpPr>
              <a:grpSpLocks/>
            </p:cNvGrpSpPr>
            <p:nvPr/>
          </p:nvGrpSpPr>
          <p:grpSpPr bwMode="auto">
            <a:xfrm>
              <a:off x="5215080" y="2956965"/>
              <a:ext cx="189086" cy="53231"/>
              <a:chOff x="2848" y="848"/>
              <a:chExt cx="140" cy="97"/>
            </a:xfrm>
          </p:grpSpPr>
          <p:sp>
            <p:nvSpPr>
              <p:cNvPr id="404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05" name="Line 277"/>
              <p:cNvSpPr>
                <a:spLocks noChangeShapeType="1"/>
              </p:cNvSpPr>
              <p:nvPr/>
            </p:nvSpPr>
            <p:spPr bwMode="auto">
              <a:xfrm>
                <a:off x="2945" y="944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06" name="Line 278"/>
              <p:cNvSpPr>
                <a:spLocks noChangeShapeType="1"/>
              </p:cNvSpPr>
              <p:nvPr/>
            </p:nvSpPr>
            <p:spPr bwMode="auto">
              <a:xfrm>
                <a:off x="2894" y="851"/>
                <a:ext cx="52" cy="92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01" name="Line 280"/>
            <p:cNvSpPr>
              <a:spLocks noChangeShapeType="1"/>
            </p:cNvSpPr>
            <p:nvPr/>
          </p:nvSpPr>
          <p:spPr bwMode="auto">
            <a:xfrm>
              <a:off x="5215380" y="3009479"/>
              <a:ext cx="66745" cy="1585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02" name="Line 281"/>
            <p:cNvSpPr>
              <a:spLocks noChangeShapeType="1"/>
            </p:cNvSpPr>
            <p:nvPr/>
          </p:nvSpPr>
          <p:spPr bwMode="auto">
            <a:xfrm flipV="1">
              <a:off x="5344103" y="2955609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03" name="Line 282"/>
            <p:cNvSpPr>
              <a:spLocks noChangeShapeType="1"/>
            </p:cNvSpPr>
            <p:nvPr/>
          </p:nvSpPr>
          <p:spPr bwMode="auto">
            <a:xfrm flipV="1">
              <a:off x="5277358" y="2955609"/>
              <a:ext cx="69924" cy="5387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28" name="Group 408"/>
          <p:cNvGrpSpPr>
            <a:grpSpLocks/>
          </p:cNvGrpSpPr>
          <p:nvPr/>
        </p:nvGrpSpPr>
        <p:grpSpPr bwMode="auto">
          <a:xfrm>
            <a:off x="6494464" y="4067176"/>
            <a:ext cx="384175" cy="142875"/>
            <a:chOff x="5123208" y="2936596"/>
            <a:chExt cx="384581" cy="142597"/>
          </a:xfrm>
        </p:grpSpPr>
        <p:sp>
          <p:nvSpPr>
            <p:cNvPr id="174347" name="Oval 270"/>
            <p:cNvSpPr>
              <a:spLocks noChangeArrowheads="1"/>
            </p:cNvSpPr>
            <p:nvPr/>
          </p:nvSpPr>
          <p:spPr bwMode="auto">
            <a:xfrm>
              <a:off x="5126413" y="3000968"/>
              <a:ext cx="381376" cy="78225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11" name="Line 271"/>
            <p:cNvSpPr>
              <a:spLocks noChangeShapeType="1"/>
            </p:cNvSpPr>
            <p:nvPr/>
          </p:nvSpPr>
          <p:spPr bwMode="auto">
            <a:xfrm>
              <a:off x="5126386" y="2993635"/>
              <a:ext cx="0" cy="49117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12" name="Line 272"/>
            <p:cNvSpPr>
              <a:spLocks noChangeShapeType="1"/>
            </p:cNvSpPr>
            <p:nvPr/>
          </p:nvSpPr>
          <p:spPr bwMode="auto">
            <a:xfrm>
              <a:off x="5501432" y="2976207"/>
              <a:ext cx="6357" cy="66545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350" name="Rectangle 273"/>
            <p:cNvSpPr>
              <a:spLocks noChangeArrowheads="1"/>
            </p:cNvSpPr>
            <p:nvPr/>
          </p:nvSpPr>
          <p:spPr bwMode="auto">
            <a:xfrm>
              <a:off x="5126413" y="2993635"/>
              <a:ext cx="377103" cy="47261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351" name="Oval 274"/>
            <p:cNvSpPr>
              <a:spLocks noChangeArrowheads="1"/>
            </p:cNvSpPr>
            <p:nvPr/>
          </p:nvSpPr>
          <p:spPr bwMode="auto">
            <a:xfrm>
              <a:off x="5123208" y="2936596"/>
              <a:ext cx="381376" cy="92077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352" name="Group 275"/>
            <p:cNvGrpSpPr>
              <a:grpSpLocks/>
            </p:cNvGrpSpPr>
            <p:nvPr/>
          </p:nvGrpSpPr>
          <p:grpSpPr bwMode="auto">
            <a:xfrm>
              <a:off x="5215080" y="2956965"/>
              <a:ext cx="189086" cy="53231"/>
              <a:chOff x="2848" y="848"/>
              <a:chExt cx="140" cy="97"/>
            </a:xfrm>
          </p:grpSpPr>
          <p:sp>
            <p:nvSpPr>
              <p:cNvPr id="419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20" name="Line 277"/>
              <p:cNvSpPr>
                <a:spLocks noChangeShapeType="1"/>
              </p:cNvSpPr>
              <p:nvPr/>
            </p:nvSpPr>
            <p:spPr bwMode="auto">
              <a:xfrm>
                <a:off x="2945" y="944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21" name="Line 278"/>
              <p:cNvSpPr>
                <a:spLocks noChangeShapeType="1"/>
              </p:cNvSpPr>
              <p:nvPr/>
            </p:nvSpPr>
            <p:spPr bwMode="auto">
              <a:xfrm>
                <a:off x="2894" y="851"/>
                <a:ext cx="52" cy="92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16" name="Line 280"/>
            <p:cNvSpPr>
              <a:spLocks noChangeShapeType="1"/>
            </p:cNvSpPr>
            <p:nvPr/>
          </p:nvSpPr>
          <p:spPr bwMode="auto">
            <a:xfrm>
              <a:off x="5215380" y="3009479"/>
              <a:ext cx="66745" cy="1585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17" name="Line 281"/>
            <p:cNvSpPr>
              <a:spLocks noChangeShapeType="1"/>
            </p:cNvSpPr>
            <p:nvPr/>
          </p:nvSpPr>
          <p:spPr bwMode="auto">
            <a:xfrm flipV="1">
              <a:off x="5344103" y="2955609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18" name="Line 282"/>
            <p:cNvSpPr>
              <a:spLocks noChangeShapeType="1"/>
            </p:cNvSpPr>
            <p:nvPr/>
          </p:nvSpPr>
          <p:spPr bwMode="auto">
            <a:xfrm flipV="1">
              <a:off x="5277358" y="2955609"/>
              <a:ext cx="69924" cy="5387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29" name="Group 6"/>
          <p:cNvGrpSpPr>
            <a:grpSpLocks/>
          </p:cNvGrpSpPr>
          <p:nvPr/>
        </p:nvGrpSpPr>
        <p:grpSpPr bwMode="auto">
          <a:xfrm>
            <a:off x="7781926" y="3317875"/>
            <a:ext cx="384175" cy="141288"/>
            <a:chOff x="5908168" y="2526604"/>
            <a:chExt cx="384581" cy="142597"/>
          </a:xfrm>
        </p:grpSpPr>
        <p:sp>
          <p:nvSpPr>
            <p:cNvPr id="174335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25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26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338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339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340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433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34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35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30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31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32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0" name="Group 436"/>
          <p:cNvGrpSpPr>
            <a:grpSpLocks/>
          </p:cNvGrpSpPr>
          <p:nvPr/>
        </p:nvGrpSpPr>
        <p:grpSpPr bwMode="auto">
          <a:xfrm>
            <a:off x="8496301" y="3305175"/>
            <a:ext cx="384175" cy="141288"/>
            <a:chOff x="5908168" y="2526604"/>
            <a:chExt cx="384581" cy="142597"/>
          </a:xfrm>
        </p:grpSpPr>
        <p:sp>
          <p:nvSpPr>
            <p:cNvPr id="174323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39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40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326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327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328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447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48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49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44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45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46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1" name="Group 449"/>
          <p:cNvGrpSpPr>
            <a:grpSpLocks/>
          </p:cNvGrpSpPr>
          <p:nvPr/>
        </p:nvGrpSpPr>
        <p:grpSpPr bwMode="auto">
          <a:xfrm>
            <a:off x="8943976" y="3368675"/>
            <a:ext cx="384175" cy="141288"/>
            <a:chOff x="5908168" y="2526604"/>
            <a:chExt cx="384581" cy="142597"/>
          </a:xfrm>
        </p:grpSpPr>
        <p:sp>
          <p:nvSpPr>
            <p:cNvPr id="174311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52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53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314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315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316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460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61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62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57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58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59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2" name="Group 462"/>
          <p:cNvGrpSpPr>
            <a:grpSpLocks/>
          </p:cNvGrpSpPr>
          <p:nvPr/>
        </p:nvGrpSpPr>
        <p:grpSpPr bwMode="auto">
          <a:xfrm>
            <a:off x="8832851" y="2879725"/>
            <a:ext cx="384175" cy="141288"/>
            <a:chOff x="5908168" y="2526604"/>
            <a:chExt cx="384581" cy="142597"/>
          </a:xfrm>
        </p:grpSpPr>
        <p:sp>
          <p:nvSpPr>
            <p:cNvPr id="174299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65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66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302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303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304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473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74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75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70" name="Line 280"/>
            <p:cNvSpPr>
              <a:spLocks noChangeShapeType="1"/>
            </p:cNvSpPr>
            <p:nvPr/>
          </p:nvSpPr>
          <p:spPr bwMode="auto">
            <a:xfrm>
              <a:off x="5997162" y="2595499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71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72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3" name="Group 475"/>
          <p:cNvGrpSpPr>
            <a:grpSpLocks/>
          </p:cNvGrpSpPr>
          <p:nvPr/>
        </p:nvGrpSpPr>
        <p:grpSpPr bwMode="auto">
          <a:xfrm>
            <a:off x="6953251" y="3705225"/>
            <a:ext cx="384175" cy="141288"/>
            <a:chOff x="5908168" y="2526604"/>
            <a:chExt cx="384581" cy="142597"/>
          </a:xfrm>
        </p:grpSpPr>
        <p:sp>
          <p:nvSpPr>
            <p:cNvPr id="174287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78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79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90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91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92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486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87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488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83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84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85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4" name="Group 488"/>
          <p:cNvGrpSpPr>
            <a:grpSpLocks/>
          </p:cNvGrpSpPr>
          <p:nvPr/>
        </p:nvGrpSpPr>
        <p:grpSpPr bwMode="auto">
          <a:xfrm>
            <a:off x="7550151" y="3717925"/>
            <a:ext cx="384175" cy="141288"/>
            <a:chOff x="5908168" y="2526604"/>
            <a:chExt cx="384581" cy="142597"/>
          </a:xfrm>
        </p:grpSpPr>
        <p:sp>
          <p:nvSpPr>
            <p:cNvPr id="174275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91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92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78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79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80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499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00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01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496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97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498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5" name="Group 501"/>
          <p:cNvGrpSpPr>
            <a:grpSpLocks/>
          </p:cNvGrpSpPr>
          <p:nvPr/>
        </p:nvGrpSpPr>
        <p:grpSpPr bwMode="auto">
          <a:xfrm>
            <a:off x="7813676" y="4149725"/>
            <a:ext cx="384175" cy="141288"/>
            <a:chOff x="5908168" y="2526604"/>
            <a:chExt cx="384581" cy="142597"/>
          </a:xfrm>
        </p:grpSpPr>
        <p:sp>
          <p:nvSpPr>
            <p:cNvPr id="174263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04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05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66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67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68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512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13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14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509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10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11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6" name="Group 514"/>
          <p:cNvGrpSpPr>
            <a:grpSpLocks/>
          </p:cNvGrpSpPr>
          <p:nvPr/>
        </p:nvGrpSpPr>
        <p:grpSpPr bwMode="auto">
          <a:xfrm>
            <a:off x="8985251" y="4149725"/>
            <a:ext cx="384175" cy="141288"/>
            <a:chOff x="5908168" y="2526604"/>
            <a:chExt cx="384581" cy="142597"/>
          </a:xfrm>
        </p:grpSpPr>
        <p:sp>
          <p:nvSpPr>
            <p:cNvPr id="174251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17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18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54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55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56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525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26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27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522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23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24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7" name="Group 527"/>
          <p:cNvGrpSpPr>
            <a:grpSpLocks/>
          </p:cNvGrpSpPr>
          <p:nvPr/>
        </p:nvGrpSpPr>
        <p:grpSpPr bwMode="auto">
          <a:xfrm>
            <a:off x="9029701" y="4502150"/>
            <a:ext cx="384175" cy="141288"/>
            <a:chOff x="5908168" y="2526604"/>
            <a:chExt cx="384581" cy="142597"/>
          </a:xfrm>
        </p:grpSpPr>
        <p:sp>
          <p:nvSpPr>
            <p:cNvPr id="174239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30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31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42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43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44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538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39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40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535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36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37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8" name="Group 540"/>
          <p:cNvGrpSpPr>
            <a:grpSpLocks/>
          </p:cNvGrpSpPr>
          <p:nvPr/>
        </p:nvGrpSpPr>
        <p:grpSpPr bwMode="auto">
          <a:xfrm>
            <a:off x="8978901" y="5102225"/>
            <a:ext cx="384175" cy="141288"/>
            <a:chOff x="5908168" y="2526604"/>
            <a:chExt cx="384581" cy="142597"/>
          </a:xfrm>
        </p:grpSpPr>
        <p:sp>
          <p:nvSpPr>
            <p:cNvPr id="174227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43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44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30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31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32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551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52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53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548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49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50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39" name="Group 553"/>
          <p:cNvGrpSpPr>
            <a:grpSpLocks/>
          </p:cNvGrpSpPr>
          <p:nvPr/>
        </p:nvGrpSpPr>
        <p:grpSpPr bwMode="auto">
          <a:xfrm>
            <a:off x="8445501" y="5197475"/>
            <a:ext cx="384175" cy="141288"/>
            <a:chOff x="5908168" y="2526604"/>
            <a:chExt cx="384581" cy="142597"/>
          </a:xfrm>
        </p:grpSpPr>
        <p:sp>
          <p:nvSpPr>
            <p:cNvPr id="174215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56" name="Line 271"/>
            <p:cNvSpPr>
              <a:spLocks noChangeShapeType="1"/>
            </p:cNvSpPr>
            <p:nvPr/>
          </p:nvSpPr>
          <p:spPr bwMode="auto">
            <a:xfrm>
              <a:off x="5911346" y="2584283"/>
              <a:ext cx="0" cy="4806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57" name="Line 272"/>
            <p:cNvSpPr>
              <a:spLocks noChangeShapeType="1"/>
            </p:cNvSpPr>
            <p:nvPr/>
          </p:nvSpPr>
          <p:spPr bwMode="auto">
            <a:xfrm>
              <a:off x="6286392" y="2566660"/>
              <a:ext cx="6357" cy="6569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18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19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20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564" name="Line 276"/>
              <p:cNvSpPr>
                <a:spLocks noChangeShapeType="1"/>
              </p:cNvSpPr>
              <p:nvPr/>
            </p:nvSpPr>
            <p:spPr bwMode="auto">
              <a:xfrm flipV="1">
                <a:off x="2848" y="849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65" name="Line 277"/>
              <p:cNvSpPr>
                <a:spLocks noChangeShapeType="1"/>
              </p:cNvSpPr>
              <p:nvPr/>
            </p:nvSpPr>
            <p:spPr bwMode="auto">
              <a:xfrm>
                <a:off x="2945" y="945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66" name="Line 278"/>
              <p:cNvSpPr>
                <a:spLocks noChangeShapeType="1"/>
              </p:cNvSpPr>
              <p:nvPr/>
            </p:nvSpPr>
            <p:spPr bwMode="auto">
              <a:xfrm>
                <a:off x="2894" y="852"/>
                <a:ext cx="52" cy="9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561" name="Line 280"/>
            <p:cNvSpPr>
              <a:spLocks noChangeShapeType="1"/>
            </p:cNvSpPr>
            <p:nvPr/>
          </p:nvSpPr>
          <p:spPr bwMode="auto">
            <a:xfrm>
              <a:off x="6000340" y="2598704"/>
              <a:ext cx="66745" cy="1602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62" name="Line 281"/>
            <p:cNvSpPr>
              <a:spLocks noChangeShapeType="1"/>
            </p:cNvSpPr>
            <p:nvPr/>
          </p:nvSpPr>
          <p:spPr bwMode="auto">
            <a:xfrm flipV="1">
              <a:off x="6129064" y="2545830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63" name="Line 282"/>
            <p:cNvSpPr>
              <a:spLocks noChangeShapeType="1"/>
            </p:cNvSpPr>
            <p:nvPr/>
          </p:nvSpPr>
          <p:spPr bwMode="auto">
            <a:xfrm flipV="1">
              <a:off x="6062319" y="2545830"/>
              <a:ext cx="69924" cy="52873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40" name="Group 566"/>
          <p:cNvGrpSpPr>
            <a:grpSpLocks/>
          </p:cNvGrpSpPr>
          <p:nvPr/>
        </p:nvGrpSpPr>
        <p:grpSpPr bwMode="auto">
          <a:xfrm>
            <a:off x="9415464" y="5597526"/>
            <a:ext cx="384175" cy="142875"/>
            <a:chOff x="5123208" y="2936596"/>
            <a:chExt cx="384581" cy="142597"/>
          </a:xfrm>
        </p:grpSpPr>
        <p:sp>
          <p:nvSpPr>
            <p:cNvPr id="174203" name="Oval 270"/>
            <p:cNvSpPr>
              <a:spLocks noChangeArrowheads="1"/>
            </p:cNvSpPr>
            <p:nvPr/>
          </p:nvSpPr>
          <p:spPr bwMode="auto">
            <a:xfrm>
              <a:off x="5126413" y="3000968"/>
              <a:ext cx="381376" cy="78225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69" name="Line 271"/>
            <p:cNvSpPr>
              <a:spLocks noChangeShapeType="1"/>
            </p:cNvSpPr>
            <p:nvPr/>
          </p:nvSpPr>
          <p:spPr bwMode="auto">
            <a:xfrm>
              <a:off x="5126386" y="2993635"/>
              <a:ext cx="0" cy="49117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70" name="Line 272"/>
            <p:cNvSpPr>
              <a:spLocks noChangeShapeType="1"/>
            </p:cNvSpPr>
            <p:nvPr/>
          </p:nvSpPr>
          <p:spPr bwMode="auto">
            <a:xfrm>
              <a:off x="5501432" y="2976207"/>
              <a:ext cx="6357" cy="66545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206" name="Rectangle 273"/>
            <p:cNvSpPr>
              <a:spLocks noChangeArrowheads="1"/>
            </p:cNvSpPr>
            <p:nvPr/>
          </p:nvSpPr>
          <p:spPr bwMode="auto">
            <a:xfrm>
              <a:off x="5126413" y="2993635"/>
              <a:ext cx="377103" cy="47261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207" name="Oval 274"/>
            <p:cNvSpPr>
              <a:spLocks noChangeArrowheads="1"/>
            </p:cNvSpPr>
            <p:nvPr/>
          </p:nvSpPr>
          <p:spPr bwMode="auto">
            <a:xfrm>
              <a:off x="5123208" y="2936596"/>
              <a:ext cx="381376" cy="92077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208" name="Group 275"/>
            <p:cNvGrpSpPr>
              <a:grpSpLocks/>
            </p:cNvGrpSpPr>
            <p:nvPr/>
          </p:nvGrpSpPr>
          <p:grpSpPr bwMode="auto">
            <a:xfrm>
              <a:off x="5215080" y="2956965"/>
              <a:ext cx="189086" cy="53231"/>
              <a:chOff x="2848" y="848"/>
              <a:chExt cx="140" cy="97"/>
            </a:xfrm>
          </p:grpSpPr>
          <p:sp>
            <p:nvSpPr>
              <p:cNvPr id="577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1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78" name="Line 277"/>
              <p:cNvSpPr>
                <a:spLocks noChangeShapeType="1"/>
              </p:cNvSpPr>
              <p:nvPr/>
            </p:nvSpPr>
            <p:spPr bwMode="auto">
              <a:xfrm>
                <a:off x="2945" y="944"/>
                <a:ext cx="44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79" name="Line 278"/>
              <p:cNvSpPr>
                <a:spLocks noChangeShapeType="1"/>
              </p:cNvSpPr>
              <p:nvPr/>
            </p:nvSpPr>
            <p:spPr bwMode="auto">
              <a:xfrm>
                <a:off x="2894" y="851"/>
                <a:ext cx="52" cy="92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574" name="Line 280"/>
            <p:cNvSpPr>
              <a:spLocks noChangeShapeType="1"/>
            </p:cNvSpPr>
            <p:nvPr/>
          </p:nvSpPr>
          <p:spPr bwMode="auto">
            <a:xfrm>
              <a:off x="5215380" y="3009479"/>
              <a:ext cx="66745" cy="1585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75" name="Line 281"/>
            <p:cNvSpPr>
              <a:spLocks noChangeShapeType="1"/>
            </p:cNvSpPr>
            <p:nvPr/>
          </p:nvSpPr>
          <p:spPr bwMode="auto">
            <a:xfrm flipV="1">
              <a:off x="5344103" y="2955609"/>
              <a:ext cx="60389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76" name="Line 282"/>
            <p:cNvSpPr>
              <a:spLocks noChangeShapeType="1"/>
            </p:cNvSpPr>
            <p:nvPr/>
          </p:nvSpPr>
          <p:spPr bwMode="auto">
            <a:xfrm flipV="1">
              <a:off x="5277358" y="2955609"/>
              <a:ext cx="69924" cy="5387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74141" name="Group 579"/>
          <p:cNvGrpSpPr>
            <a:grpSpLocks/>
          </p:cNvGrpSpPr>
          <p:nvPr/>
        </p:nvGrpSpPr>
        <p:grpSpPr bwMode="auto">
          <a:xfrm>
            <a:off x="9455151" y="3382964"/>
            <a:ext cx="385763" cy="142875"/>
            <a:chOff x="5908168" y="2526604"/>
            <a:chExt cx="384581" cy="142597"/>
          </a:xfrm>
        </p:grpSpPr>
        <p:sp>
          <p:nvSpPr>
            <p:cNvPr id="174191" name="Oval 270"/>
            <p:cNvSpPr>
              <a:spLocks noChangeArrowheads="1"/>
            </p:cNvSpPr>
            <p:nvPr/>
          </p:nvSpPr>
          <p:spPr bwMode="auto">
            <a:xfrm>
              <a:off x="5911373" y="2590976"/>
              <a:ext cx="381376" cy="782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82" name="Line 271"/>
            <p:cNvSpPr>
              <a:spLocks noChangeShapeType="1"/>
            </p:cNvSpPr>
            <p:nvPr/>
          </p:nvSpPr>
          <p:spPr bwMode="auto">
            <a:xfrm>
              <a:off x="5911333" y="2583643"/>
              <a:ext cx="0" cy="4911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83" name="Line 272"/>
            <p:cNvSpPr>
              <a:spLocks noChangeShapeType="1"/>
            </p:cNvSpPr>
            <p:nvPr/>
          </p:nvSpPr>
          <p:spPr bwMode="auto">
            <a:xfrm>
              <a:off x="6286418" y="2566214"/>
              <a:ext cx="6331" cy="66545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174194" name="Rectangle 273"/>
            <p:cNvSpPr>
              <a:spLocks noChangeArrowheads="1"/>
            </p:cNvSpPr>
            <p:nvPr/>
          </p:nvSpPr>
          <p:spPr bwMode="auto">
            <a:xfrm>
              <a:off x="5911373" y="2583643"/>
              <a:ext cx="377103" cy="4726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fr-FR" sz="2400" dirty="0">
                <a:latin typeface="Arial" charset="0"/>
                <a:cs typeface="Arial" charset="0"/>
              </a:endParaRPr>
            </a:p>
          </p:txBody>
        </p:sp>
        <p:sp>
          <p:nvSpPr>
            <p:cNvPr id="174195" name="Oval 274"/>
            <p:cNvSpPr>
              <a:spLocks noChangeArrowheads="1"/>
            </p:cNvSpPr>
            <p:nvPr/>
          </p:nvSpPr>
          <p:spPr bwMode="auto">
            <a:xfrm>
              <a:off x="5908168" y="2526604"/>
              <a:ext cx="381376" cy="92077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196" name="Group 275"/>
            <p:cNvGrpSpPr>
              <a:grpSpLocks/>
            </p:cNvGrpSpPr>
            <p:nvPr/>
          </p:nvGrpSpPr>
          <p:grpSpPr bwMode="auto">
            <a:xfrm>
              <a:off x="6000040" y="2546973"/>
              <a:ext cx="189086" cy="53231"/>
              <a:chOff x="2848" y="848"/>
              <a:chExt cx="140" cy="97"/>
            </a:xfrm>
          </p:grpSpPr>
          <p:sp>
            <p:nvSpPr>
              <p:cNvPr id="590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3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91" name="Line 277"/>
              <p:cNvSpPr>
                <a:spLocks noChangeShapeType="1"/>
              </p:cNvSpPr>
              <p:nvPr/>
            </p:nvSpPr>
            <p:spPr bwMode="auto">
              <a:xfrm>
                <a:off x="2944" y="944"/>
                <a:ext cx="45" cy="0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592" name="Line 278"/>
              <p:cNvSpPr>
                <a:spLocks noChangeShapeType="1"/>
              </p:cNvSpPr>
              <p:nvPr/>
            </p:nvSpPr>
            <p:spPr bwMode="auto">
              <a:xfrm>
                <a:off x="2894" y="851"/>
                <a:ext cx="53" cy="92"/>
              </a:xfrm>
              <a:prstGeom prst="line">
                <a:avLst/>
              </a:pr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587" name="Line 280"/>
            <p:cNvSpPr>
              <a:spLocks noChangeShapeType="1"/>
            </p:cNvSpPr>
            <p:nvPr/>
          </p:nvSpPr>
          <p:spPr bwMode="auto">
            <a:xfrm>
              <a:off x="5996796" y="2596318"/>
              <a:ext cx="68054" cy="1584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88" name="Line 281"/>
            <p:cNvSpPr>
              <a:spLocks noChangeShapeType="1"/>
            </p:cNvSpPr>
            <p:nvPr/>
          </p:nvSpPr>
          <p:spPr bwMode="auto">
            <a:xfrm flipV="1">
              <a:off x="6129737" y="2545617"/>
              <a:ext cx="60140" cy="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589" name="Line 282"/>
            <p:cNvSpPr>
              <a:spLocks noChangeShapeType="1"/>
            </p:cNvSpPr>
            <p:nvPr/>
          </p:nvSpPr>
          <p:spPr bwMode="auto">
            <a:xfrm flipV="1">
              <a:off x="6061684" y="2545617"/>
              <a:ext cx="71218" cy="53870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6557963" y="608014"/>
            <a:ext cx="2590800" cy="2255837"/>
            <a:chOff x="8470937" y="0"/>
            <a:chExt cx="2590800" cy="2257042"/>
          </a:xfrm>
        </p:grpSpPr>
        <p:sp>
          <p:nvSpPr>
            <p:cNvPr id="612657" name="AutoShape 305"/>
            <p:cNvSpPr>
              <a:spLocks noChangeArrowheads="1"/>
            </p:cNvSpPr>
            <p:nvPr/>
          </p:nvSpPr>
          <p:spPr bwMode="auto">
            <a:xfrm>
              <a:off x="8470937" y="47650"/>
              <a:ext cx="2590800" cy="2209392"/>
            </a:xfrm>
            <a:prstGeom prst="wedgeRoundRectCallout">
              <a:avLst>
                <a:gd name="adj1" fmla="val -44912"/>
                <a:gd name="adj2" fmla="val 69972"/>
                <a:gd name="adj3" fmla="val 16667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fr-FR" sz="2400" dirty="0">
                <a:solidFill>
                  <a:schemeClr val="accent2"/>
                </a:solidFill>
                <a:latin typeface="Arial"/>
                <a:cs typeface="Arial"/>
              </a:endParaRPr>
            </a:p>
          </p:txBody>
        </p:sp>
        <p:sp>
          <p:nvSpPr>
            <p:cNvPr id="612660" name="Line 308"/>
            <p:cNvSpPr>
              <a:spLocks noChangeShapeType="1"/>
            </p:cNvSpPr>
            <p:nvPr/>
          </p:nvSpPr>
          <p:spPr bwMode="auto">
            <a:xfrm>
              <a:off x="8753512" y="1648705"/>
              <a:ext cx="817562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62" name="Rectangle 310"/>
            <p:cNvSpPr>
              <a:spLocks noChangeArrowheads="1"/>
            </p:cNvSpPr>
            <p:nvPr/>
          </p:nvSpPr>
          <p:spPr bwMode="auto">
            <a:xfrm>
              <a:off x="8770974" y="1710650"/>
              <a:ext cx="230188" cy="117538"/>
            </a:xfrm>
            <a:prstGeom prst="rect">
              <a:avLst/>
            </a:prstGeom>
            <a:solidFill>
              <a:schemeClr val="bg2"/>
            </a:solidFill>
            <a:ln w="28575" cmpd="sng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63" name="Rectangle 311"/>
            <p:cNvSpPr>
              <a:spLocks noChangeArrowheads="1"/>
            </p:cNvSpPr>
            <p:nvPr/>
          </p:nvSpPr>
          <p:spPr bwMode="auto">
            <a:xfrm>
              <a:off x="9156737" y="1710650"/>
              <a:ext cx="231775" cy="117538"/>
            </a:xfrm>
            <a:prstGeom prst="rect">
              <a:avLst/>
            </a:prstGeom>
            <a:solidFill>
              <a:schemeClr val="bg2"/>
            </a:solidFill>
            <a:ln w="28575" cmpd="sng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grpSp>
          <p:nvGrpSpPr>
            <p:cNvPr id="174168" name="Group 312"/>
            <p:cNvGrpSpPr>
              <a:grpSpLocks/>
            </p:cNvGrpSpPr>
            <p:nvPr/>
          </p:nvGrpSpPr>
          <p:grpSpPr bwMode="auto">
            <a:xfrm>
              <a:off x="9844937" y="1731963"/>
              <a:ext cx="990600" cy="325438"/>
              <a:chOff x="3936" y="1571"/>
              <a:chExt cx="624" cy="205"/>
            </a:xfrm>
          </p:grpSpPr>
          <p:grpSp>
            <p:nvGrpSpPr>
              <p:cNvPr id="174186" name="Group 313"/>
              <p:cNvGrpSpPr>
                <a:grpSpLocks/>
              </p:cNvGrpSpPr>
              <p:nvPr/>
            </p:nvGrpSpPr>
            <p:grpSpPr bwMode="auto">
              <a:xfrm>
                <a:off x="3936" y="1676"/>
                <a:ext cx="576" cy="100"/>
                <a:chOff x="4002" y="1676"/>
                <a:chExt cx="446" cy="52"/>
              </a:xfrm>
            </p:grpSpPr>
            <p:sp>
              <p:nvSpPr>
                <p:cNvPr id="612666" name="Rectangle 314"/>
                <p:cNvSpPr>
                  <a:spLocks noChangeArrowheads="1"/>
                </p:cNvSpPr>
                <p:nvPr/>
              </p:nvSpPr>
              <p:spPr bwMode="auto">
                <a:xfrm>
                  <a:off x="4345" y="1676"/>
                  <a:ext cx="103" cy="5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612667" name="Rectangle 315"/>
                <p:cNvSpPr>
                  <a:spLocks noChangeArrowheads="1"/>
                </p:cNvSpPr>
                <p:nvPr/>
              </p:nvSpPr>
              <p:spPr bwMode="auto">
                <a:xfrm>
                  <a:off x="4174" y="1676"/>
                  <a:ext cx="102" cy="5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612668" name="Rectangle 316"/>
                <p:cNvSpPr>
                  <a:spLocks noChangeArrowheads="1"/>
                </p:cNvSpPr>
                <p:nvPr/>
              </p:nvSpPr>
              <p:spPr bwMode="auto">
                <a:xfrm>
                  <a:off x="4002" y="1676"/>
                  <a:ext cx="103" cy="5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612669" name="Line 317"/>
              <p:cNvSpPr>
                <a:spLocks noChangeShapeType="1"/>
              </p:cNvSpPr>
              <p:nvPr/>
            </p:nvSpPr>
            <p:spPr bwMode="auto">
              <a:xfrm>
                <a:off x="4002" y="1571"/>
                <a:ext cx="558" cy="6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174169" name="Group 318"/>
            <p:cNvGrpSpPr>
              <a:grpSpLocks/>
            </p:cNvGrpSpPr>
            <p:nvPr/>
          </p:nvGrpSpPr>
          <p:grpSpPr bwMode="auto">
            <a:xfrm>
              <a:off x="9949712" y="1295400"/>
              <a:ext cx="885825" cy="354013"/>
              <a:chOff x="4002" y="1296"/>
              <a:chExt cx="558" cy="223"/>
            </a:xfrm>
          </p:grpSpPr>
          <p:grpSp>
            <p:nvGrpSpPr>
              <p:cNvPr id="174182" name="Group 319"/>
              <p:cNvGrpSpPr>
                <a:grpSpLocks/>
              </p:cNvGrpSpPr>
              <p:nvPr/>
            </p:nvGrpSpPr>
            <p:grpSpPr bwMode="auto">
              <a:xfrm>
                <a:off x="4139" y="1296"/>
                <a:ext cx="421" cy="96"/>
                <a:chOff x="4139" y="1388"/>
                <a:chExt cx="275" cy="52"/>
              </a:xfrm>
            </p:grpSpPr>
            <p:sp>
              <p:nvSpPr>
                <p:cNvPr id="612672" name="Rectangle 320"/>
                <p:cNvSpPr>
                  <a:spLocks noChangeArrowheads="1"/>
                </p:cNvSpPr>
                <p:nvPr/>
              </p:nvSpPr>
              <p:spPr bwMode="auto">
                <a:xfrm>
                  <a:off x="4139" y="1388"/>
                  <a:ext cx="103" cy="52"/>
                </a:xfrm>
                <a:prstGeom prst="rect">
                  <a:avLst/>
                </a:prstGeom>
                <a:solidFill>
                  <a:srgbClr val="33CC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612673" name="Rectangle 321"/>
                <p:cNvSpPr>
                  <a:spLocks noChangeArrowheads="1"/>
                </p:cNvSpPr>
                <p:nvPr/>
              </p:nvSpPr>
              <p:spPr bwMode="auto">
                <a:xfrm>
                  <a:off x="4311" y="1388"/>
                  <a:ext cx="103" cy="52"/>
                </a:xfrm>
                <a:prstGeom prst="rect">
                  <a:avLst/>
                </a:prstGeom>
                <a:solidFill>
                  <a:srgbClr val="33CC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612674" name="Line 322"/>
              <p:cNvSpPr>
                <a:spLocks noChangeShapeType="1"/>
              </p:cNvSpPr>
              <p:nvPr/>
            </p:nvSpPr>
            <p:spPr bwMode="auto">
              <a:xfrm flipV="1">
                <a:off x="4002" y="1440"/>
                <a:ext cx="558" cy="79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 type="none" w="sm" len="sm"/>
                <a:tailEnd type="triangle" w="sm" len="sm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612676" name="Line 324"/>
            <p:cNvSpPr>
              <a:spLocks noChangeShapeType="1"/>
            </p:cNvSpPr>
            <p:nvPr/>
          </p:nvSpPr>
          <p:spPr bwMode="auto">
            <a:xfrm>
              <a:off x="9571074" y="1080077"/>
              <a:ext cx="0" cy="3748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77" name="Line 325"/>
            <p:cNvSpPr>
              <a:spLocks noChangeShapeType="1"/>
            </p:cNvSpPr>
            <p:nvPr/>
          </p:nvSpPr>
          <p:spPr bwMode="auto">
            <a:xfrm>
              <a:off x="9571074" y="1454927"/>
              <a:ext cx="3254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78" name="Line 326"/>
            <p:cNvSpPr>
              <a:spLocks noChangeShapeType="1"/>
            </p:cNvSpPr>
            <p:nvPr/>
          </p:nvSpPr>
          <p:spPr bwMode="auto">
            <a:xfrm flipV="1">
              <a:off x="9896512" y="879945"/>
              <a:ext cx="0" cy="5749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79" name="Oval 327"/>
            <p:cNvSpPr>
              <a:spLocks noChangeArrowheads="1"/>
            </p:cNvSpPr>
            <p:nvPr/>
          </p:nvSpPr>
          <p:spPr bwMode="auto">
            <a:xfrm>
              <a:off x="9679024" y="1038780"/>
              <a:ext cx="109538" cy="82594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fr-FR" sz="2400" dirty="0">
                <a:solidFill>
                  <a:srgbClr val="008000"/>
                </a:solidFill>
                <a:latin typeface="Arial"/>
                <a:cs typeface="Arial"/>
              </a:endParaRPr>
            </a:p>
          </p:txBody>
        </p:sp>
        <p:sp>
          <p:nvSpPr>
            <p:cNvPr id="612680" name="Oval 328"/>
            <p:cNvSpPr>
              <a:spLocks noChangeArrowheads="1"/>
            </p:cNvSpPr>
            <p:nvPr/>
          </p:nvSpPr>
          <p:spPr bwMode="auto">
            <a:xfrm>
              <a:off x="9679024" y="1164259"/>
              <a:ext cx="109538" cy="82594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fr-FR" sz="2400" dirty="0">
                <a:solidFill>
                  <a:srgbClr val="008000"/>
                </a:solidFill>
                <a:latin typeface="Arial"/>
                <a:cs typeface="Arial"/>
              </a:endParaRPr>
            </a:p>
          </p:txBody>
        </p:sp>
        <p:sp>
          <p:nvSpPr>
            <p:cNvPr id="612681" name="Oval 329"/>
            <p:cNvSpPr>
              <a:spLocks noChangeArrowheads="1"/>
            </p:cNvSpPr>
            <p:nvPr/>
          </p:nvSpPr>
          <p:spPr bwMode="auto">
            <a:xfrm>
              <a:off x="9679024" y="1329447"/>
              <a:ext cx="109538" cy="84183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fr-FR" sz="2400" dirty="0">
                <a:solidFill>
                  <a:srgbClr val="008000"/>
                </a:solidFill>
                <a:latin typeface="Arial"/>
                <a:cs typeface="Arial"/>
              </a:endParaRPr>
            </a:p>
          </p:txBody>
        </p:sp>
        <p:sp>
          <p:nvSpPr>
            <p:cNvPr id="612682" name="Line 330"/>
            <p:cNvSpPr>
              <a:spLocks noChangeShapeType="1"/>
            </p:cNvSpPr>
            <p:nvPr/>
          </p:nvSpPr>
          <p:spPr bwMode="auto">
            <a:xfrm flipV="1">
              <a:off x="9571074" y="872003"/>
              <a:ext cx="0" cy="2080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83" name="AutoShape 331"/>
            <p:cNvSpPr>
              <a:spLocks noChangeArrowheads="1"/>
            </p:cNvSpPr>
            <p:nvPr/>
          </p:nvSpPr>
          <p:spPr bwMode="auto">
            <a:xfrm>
              <a:off x="9623462" y="621044"/>
              <a:ext cx="150812" cy="292256"/>
            </a:xfrm>
            <a:prstGeom prst="downArrow">
              <a:avLst>
                <a:gd name="adj1" fmla="val 50000"/>
                <a:gd name="adj2" fmla="val 38139"/>
              </a:avLst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84" name="Text Box 332"/>
            <p:cNvSpPr txBox="1">
              <a:spLocks noChangeArrowheads="1"/>
            </p:cNvSpPr>
            <p:nvPr/>
          </p:nvSpPr>
          <p:spPr bwMode="auto">
            <a:xfrm>
              <a:off x="9340887" y="481269"/>
              <a:ext cx="287258" cy="4619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rgbClr val="000000"/>
                  </a:solidFill>
                  <a:latin typeface="Arial"/>
                  <a:cs typeface="Arial"/>
                </a:rPr>
                <a:t>r</a:t>
              </a:r>
            </a:p>
          </p:txBody>
        </p:sp>
        <p:sp>
          <p:nvSpPr>
            <p:cNvPr id="612685" name="Text Box 333"/>
            <p:cNvSpPr txBox="1">
              <a:spLocks noChangeArrowheads="1"/>
            </p:cNvSpPr>
            <p:nvPr/>
          </p:nvSpPr>
          <p:spPr bwMode="auto">
            <a:xfrm>
              <a:off x="9159912" y="914888"/>
              <a:ext cx="356188" cy="4619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rgbClr val="000000"/>
                  </a:solidFill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612686" name="Text Box 334"/>
            <p:cNvSpPr txBox="1">
              <a:spLocks noChangeArrowheads="1"/>
            </p:cNvSpPr>
            <p:nvPr/>
          </p:nvSpPr>
          <p:spPr bwMode="auto">
            <a:xfrm>
              <a:off x="9144037" y="0"/>
              <a:ext cx="1279525" cy="462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latin typeface="Arial"/>
                  <a:cs typeface="Arial"/>
                </a:rPr>
                <a:t>marking</a:t>
              </a:r>
            </a:p>
          </p:txBody>
        </p:sp>
        <p:sp>
          <p:nvSpPr>
            <p:cNvPr id="174181" name="Diamond 7"/>
            <p:cNvSpPr>
              <a:spLocks noChangeArrowheads="1"/>
            </p:cNvSpPr>
            <p:nvPr/>
          </p:nvSpPr>
          <p:spPr bwMode="auto">
            <a:xfrm>
              <a:off x="9583322" y="1506219"/>
              <a:ext cx="334596" cy="306947"/>
            </a:xfrm>
            <a:prstGeom prst="diamond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891463" y="1474788"/>
            <a:ext cx="2590800" cy="2246312"/>
            <a:chOff x="4656063" y="-278535"/>
            <a:chExt cx="2590800" cy="2245640"/>
          </a:xfrm>
        </p:grpSpPr>
        <p:sp>
          <p:nvSpPr>
            <p:cNvPr id="596" name="AutoShape 305"/>
            <p:cNvSpPr>
              <a:spLocks noChangeArrowheads="1"/>
            </p:cNvSpPr>
            <p:nvPr/>
          </p:nvSpPr>
          <p:spPr bwMode="auto">
            <a:xfrm>
              <a:off x="4656063" y="-242034"/>
              <a:ext cx="2590800" cy="2209139"/>
            </a:xfrm>
            <a:prstGeom prst="wedgeRoundRectCallout">
              <a:avLst>
                <a:gd name="adj1" fmla="val -44912"/>
                <a:gd name="adj2" fmla="val 69972"/>
                <a:gd name="adj3" fmla="val 16667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fr-FR" sz="2400" dirty="0">
                <a:solidFill>
                  <a:schemeClr val="accent2"/>
                </a:solidFill>
                <a:latin typeface="Arial"/>
                <a:cs typeface="Arial"/>
              </a:endParaRPr>
            </a:p>
          </p:txBody>
        </p:sp>
        <p:sp>
          <p:nvSpPr>
            <p:cNvPr id="174145" name="Oval 285"/>
            <p:cNvSpPr>
              <a:spLocks noChangeArrowheads="1"/>
            </p:cNvSpPr>
            <p:nvPr/>
          </p:nvSpPr>
          <p:spPr bwMode="auto">
            <a:xfrm>
              <a:off x="6336226" y="877054"/>
              <a:ext cx="442636" cy="39288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74146" name="Group 286"/>
            <p:cNvGrpSpPr>
              <a:grpSpLocks/>
            </p:cNvGrpSpPr>
            <p:nvPr/>
          </p:nvGrpSpPr>
          <p:grpSpPr bwMode="auto">
            <a:xfrm>
              <a:off x="4664310" y="403979"/>
              <a:ext cx="1504950" cy="457200"/>
              <a:chOff x="4080" y="1536"/>
              <a:chExt cx="948" cy="288"/>
            </a:xfrm>
          </p:grpSpPr>
          <p:sp>
            <p:nvSpPr>
              <p:cNvPr id="612639" name="Line 287"/>
              <p:cNvSpPr>
                <a:spLocks noChangeShapeType="1"/>
              </p:cNvSpPr>
              <p:nvPr/>
            </p:nvSpPr>
            <p:spPr bwMode="auto">
              <a:xfrm>
                <a:off x="4489" y="1568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40" name="Line 288"/>
              <p:cNvSpPr>
                <a:spLocks noChangeShapeType="1"/>
              </p:cNvSpPr>
              <p:nvPr/>
            </p:nvSpPr>
            <p:spPr bwMode="auto">
              <a:xfrm>
                <a:off x="5028" y="1568"/>
                <a:ext cx="0" cy="2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41" name="Line 289"/>
              <p:cNvSpPr>
                <a:spLocks noChangeShapeType="1"/>
              </p:cNvSpPr>
              <p:nvPr/>
            </p:nvSpPr>
            <p:spPr bwMode="auto">
              <a:xfrm flipH="1">
                <a:off x="4489" y="1776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42" name="Line 290"/>
              <p:cNvSpPr>
                <a:spLocks noChangeShapeType="1"/>
              </p:cNvSpPr>
              <p:nvPr/>
            </p:nvSpPr>
            <p:spPr bwMode="auto">
              <a:xfrm flipH="1">
                <a:off x="4608" y="1584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43" name="Line 291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44" name="Line 292"/>
              <p:cNvSpPr>
                <a:spLocks noChangeShapeType="1"/>
              </p:cNvSpPr>
              <p:nvPr/>
            </p:nvSpPr>
            <p:spPr bwMode="auto">
              <a:xfrm>
                <a:off x="4128" y="1536"/>
                <a:ext cx="336" cy="110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 type="triangle" w="sm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45" name="Line 293"/>
              <p:cNvSpPr>
                <a:spLocks noChangeShapeType="1"/>
              </p:cNvSpPr>
              <p:nvPr/>
            </p:nvSpPr>
            <p:spPr bwMode="auto">
              <a:xfrm flipV="1">
                <a:off x="4080" y="1724"/>
                <a:ext cx="359" cy="1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sm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612646" name="Text Box 294"/>
            <p:cNvSpPr txBox="1">
              <a:spLocks noChangeArrowheads="1"/>
            </p:cNvSpPr>
            <p:nvPr/>
          </p:nvSpPr>
          <p:spPr bwMode="auto">
            <a:xfrm>
              <a:off x="5121200" y="-278535"/>
              <a:ext cx="1657350" cy="4618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rgbClr val="000000"/>
                  </a:solidFill>
                  <a:latin typeface="Arial"/>
                  <a:cs typeface="Arial"/>
                </a:rPr>
                <a:t>scheduling</a:t>
              </a:r>
              <a:endParaRPr lang="en-US" sz="16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grpSp>
          <p:nvGrpSpPr>
            <p:cNvPr id="174148" name="Group 295"/>
            <p:cNvGrpSpPr>
              <a:grpSpLocks/>
            </p:cNvGrpSpPr>
            <p:nvPr/>
          </p:nvGrpSpPr>
          <p:grpSpPr bwMode="auto">
            <a:xfrm>
              <a:off x="5331060" y="1292979"/>
              <a:ext cx="855663" cy="330200"/>
              <a:chOff x="4464" y="2000"/>
              <a:chExt cx="539" cy="208"/>
            </a:xfrm>
          </p:grpSpPr>
          <p:sp>
            <p:nvSpPr>
              <p:cNvPr id="612648" name="Line 296"/>
              <p:cNvSpPr>
                <a:spLocks noChangeShapeType="1"/>
              </p:cNvSpPr>
              <p:nvPr/>
            </p:nvSpPr>
            <p:spPr bwMode="auto">
              <a:xfrm>
                <a:off x="4464" y="2000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49" name="Line 297"/>
              <p:cNvSpPr>
                <a:spLocks noChangeShapeType="1"/>
              </p:cNvSpPr>
              <p:nvPr/>
            </p:nvSpPr>
            <p:spPr bwMode="auto">
              <a:xfrm>
                <a:off x="5003" y="2000"/>
                <a:ext cx="0" cy="2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612650" name="Line 298"/>
              <p:cNvSpPr>
                <a:spLocks noChangeShapeType="1"/>
              </p:cNvSpPr>
              <p:nvPr/>
            </p:nvSpPr>
            <p:spPr bwMode="auto">
              <a:xfrm flipH="1">
                <a:off x="4464" y="2208"/>
                <a:ext cx="53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612651" name="Text Box 299"/>
            <p:cNvSpPr txBox="1">
              <a:spLocks noChangeArrowheads="1"/>
            </p:cNvSpPr>
            <p:nvPr/>
          </p:nvSpPr>
          <p:spPr bwMode="auto">
            <a:xfrm>
              <a:off x="5635550" y="403886"/>
              <a:ext cx="312906" cy="646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dirty="0">
                  <a:latin typeface="Arial"/>
                  <a:cs typeface="Arial"/>
                </a:rPr>
                <a:t>.</a:t>
              </a:r>
              <a:endParaRPr lang="en-US" sz="2400" dirty="0">
                <a:solidFill>
                  <a:schemeClr val="accent2"/>
                </a:solidFill>
                <a:latin typeface="Arial"/>
                <a:cs typeface="Arial"/>
              </a:endParaRPr>
            </a:p>
          </p:txBody>
        </p:sp>
        <p:sp>
          <p:nvSpPr>
            <p:cNvPr id="612652" name="Text Box 300"/>
            <p:cNvSpPr txBox="1">
              <a:spLocks noChangeArrowheads="1"/>
            </p:cNvSpPr>
            <p:nvPr/>
          </p:nvSpPr>
          <p:spPr bwMode="auto">
            <a:xfrm>
              <a:off x="5635550" y="556240"/>
              <a:ext cx="312906" cy="646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dirty="0">
                  <a:latin typeface="Arial"/>
                  <a:cs typeface="Arial"/>
                </a:rPr>
                <a:t>.</a:t>
              </a:r>
              <a:endParaRPr lang="en-US" sz="2400" dirty="0">
                <a:solidFill>
                  <a:schemeClr val="accent2"/>
                </a:solidFill>
                <a:latin typeface="Arial"/>
                <a:cs typeface="Arial"/>
              </a:endParaRPr>
            </a:p>
          </p:txBody>
        </p:sp>
        <p:sp>
          <p:nvSpPr>
            <p:cNvPr id="612653" name="Text Box 301"/>
            <p:cNvSpPr txBox="1">
              <a:spLocks noChangeArrowheads="1"/>
            </p:cNvSpPr>
            <p:nvPr/>
          </p:nvSpPr>
          <p:spPr bwMode="auto">
            <a:xfrm>
              <a:off x="5635550" y="708595"/>
              <a:ext cx="312906" cy="646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 dirty="0">
                  <a:latin typeface="Arial"/>
                  <a:cs typeface="Arial"/>
                </a:rPr>
                <a:t>.</a:t>
              </a:r>
              <a:endParaRPr lang="en-US" sz="2400" dirty="0">
                <a:solidFill>
                  <a:schemeClr val="accent2"/>
                </a:solidFill>
                <a:latin typeface="Arial"/>
                <a:cs typeface="Arial"/>
              </a:endParaRPr>
            </a:p>
          </p:txBody>
        </p:sp>
        <p:sp>
          <p:nvSpPr>
            <p:cNvPr id="612654" name="Line 302"/>
            <p:cNvSpPr>
              <a:spLocks noChangeShapeType="1"/>
            </p:cNvSpPr>
            <p:nvPr/>
          </p:nvSpPr>
          <p:spPr bwMode="auto">
            <a:xfrm>
              <a:off x="6780138" y="1076784"/>
              <a:ext cx="38100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612655" name="Line 303"/>
            <p:cNvSpPr>
              <a:spLocks noChangeShapeType="1"/>
            </p:cNvSpPr>
            <p:nvPr/>
          </p:nvSpPr>
          <p:spPr bwMode="auto">
            <a:xfrm>
              <a:off x="6191175" y="638766"/>
              <a:ext cx="304800" cy="22853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35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28</a:t>
            </a:fld>
            <a:endParaRPr lang="en-US" sz="1200" dirty="0">
              <a:latin typeface="Tahom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74816" y="6858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54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43113" y="0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Per-connection QoS guarantees 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339851"/>
            <a:ext cx="7772400" cy="85566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basic fact of life: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/>
              <a:t>can not support traffic demands beyond link capacity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28741" name="Text Box 5"/>
          <p:cNvSpPr txBox="1">
            <a:spLocks noChangeArrowheads="1"/>
          </p:cNvSpPr>
          <p:nvPr/>
        </p:nvSpPr>
        <p:spPr bwMode="auto">
          <a:xfrm>
            <a:off x="2263350" y="5098240"/>
            <a:ext cx="861966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call admission: </a:t>
            </a:r>
            <a:r>
              <a:rPr lang="en-US" sz="2800" dirty="0">
                <a:latin typeface="Helvetica" pitchFamily="2" charset="0"/>
              </a:rPr>
              <a:t>flow declares its needs, network may </a:t>
            </a:r>
          </a:p>
          <a:p>
            <a:pPr>
              <a:defRPr/>
            </a:pPr>
            <a:r>
              <a:rPr lang="en-US" sz="2800" dirty="0">
                <a:latin typeface="Helvetica" pitchFamily="2" charset="0"/>
              </a:rPr>
              <a:t>block call (e.g., busy signal) if it cannot meet needs</a:t>
            </a:r>
          </a:p>
        </p:txBody>
      </p:sp>
      <p:sp>
        <p:nvSpPr>
          <p:cNvPr id="628742" name="Rectangle 6"/>
          <p:cNvSpPr>
            <a:spLocks noChangeArrowheads="1"/>
          </p:cNvSpPr>
          <p:nvPr/>
        </p:nvSpPr>
        <p:spPr bwMode="auto">
          <a:xfrm>
            <a:off x="2193499" y="4952189"/>
            <a:ext cx="8689517" cy="1150938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28743" name="Text Box 7"/>
          <p:cNvSpPr txBox="1">
            <a:spLocks noChangeArrowheads="1"/>
          </p:cNvSpPr>
          <p:nvPr/>
        </p:nvSpPr>
        <p:spPr bwMode="auto">
          <a:xfrm>
            <a:off x="2466551" y="4675964"/>
            <a:ext cx="1864613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Principle 4</a:t>
            </a:r>
          </a:p>
        </p:txBody>
      </p:sp>
      <p:sp>
        <p:nvSpPr>
          <p:cNvPr id="628744" name="Line 8"/>
          <p:cNvSpPr>
            <a:spLocks noChangeShapeType="1"/>
          </p:cNvSpPr>
          <p:nvPr/>
        </p:nvSpPr>
        <p:spPr bwMode="auto">
          <a:xfrm>
            <a:off x="4540250" y="3500438"/>
            <a:ext cx="3716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46" name="Freeform 10"/>
          <p:cNvSpPr>
            <a:spLocks/>
          </p:cNvSpPr>
          <p:nvPr/>
        </p:nvSpPr>
        <p:spPr bwMode="auto">
          <a:xfrm>
            <a:off x="4892676" y="3133725"/>
            <a:ext cx="1058863" cy="266700"/>
          </a:xfrm>
          <a:custGeom>
            <a:avLst/>
            <a:gdLst>
              <a:gd name="T0" fmla="*/ 5 w 556"/>
              <a:gd name="T1" fmla="*/ 18 h 252"/>
              <a:gd name="T2" fmla="*/ 47 w 556"/>
              <a:gd name="T3" fmla="*/ 52 h 252"/>
              <a:gd name="T4" fmla="*/ 119 w 556"/>
              <a:gd name="T5" fmla="*/ 75 h 252"/>
              <a:gd name="T6" fmla="*/ 180 w 556"/>
              <a:gd name="T7" fmla="*/ 79 h 252"/>
              <a:gd name="T8" fmla="*/ 257 w 556"/>
              <a:gd name="T9" fmla="*/ 87 h 252"/>
              <a:gd name="T10" fmla="*/ 315 w 556"/>
              <a:gd name="T11" fmla="*/ 87 h 252"/>
              <a:gd name="T12" fmla="*/ 387 w 556"/>
              <a:gd name="T13" fmla="*/ 81 h 252"/>
              <a:gd name="T14" fmla="*/ 452 w 556"/>
              <a:gd name="T15" fmla="*/ 70 h 252"/>
              <a:gd name="T16" fmla="*/ 531 w 556"/>
              <a:gd name="T17" fmla="*/ 37 h 252"/>
              <a:gd name="T18" fmla="*/ 552 w 556"/>
              <a:gd name="T19" fmla="*/ 27 h 252"/>
              <a:gd name="T20" fmla="*/ 550 w 556"/>
              <a:gd name="T21" fmla="*/ 160 h 252"/>
              <a:gd name="T22" fmla="*/ 518 w 556"/>
              <a:gd name="T23" fmla="*/ 196 h 252"/>
              <a:gd name="T24" fmla="*/ 489 w 556"/>
              <a:gd name="T25" fmla="*/ 216 h 252"/>
              <a:gd name="T26" fmla="*/ 450 w 556"/>
              <a:gd name="T27" fmla="*/ 231 h 252"/>
              <a:gd name="T28" fmla="*/ 393 w 556"/>
              <a:gd name="T29" fmla="*/ 244 h 252"/>
              <a:gd name="T30" fmla="*/ 323 w 556"/>
              <a:gd name="T31" fmla="*/ 251 h 252"/>
              <a:gd name="T32" fmla="*/ 261 w 556"/>
              <a:gd name="T33" fmla="*/ 252 h 252"/>
              <a:gd name="T34" fmla="*/ 205 w 556"/>
              <a:gd name="T35" fmla="*/ 248 h 252"/>
              <a:gd name="T36" fmla="*/ 155 w 556"/>
              <a:gd name="T37" fmla="*/ 241 h 252"/>
              <a:gd name="T38" fmla="*/ 88 w 556"/>
              <a:gd name="T39" fmla="*/ 224 h 252"/>
              <a:gd name="T40" fmla="*/ 51 w 556"/>
              <a:gd name="T41" fmla="*/ 209 h 252"/>
              <a:gd name="T42" fmla="*/ 25 w 556"/>
              <a:gd name="T43" fmla="*/ 181 h 252"/>
              <a:gd name="T44" fmla="*/ 5 w 556"/>
              <a:gd name="T45" fmla="*/ 157 h 252"/>
              <a:gd name="T46" fmla="*/ 5 w 556"/>
              <a:gd name="T47" fmla="*/ 18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56" h="252">
                <a:moveTo>
                  <a:pt x="5" y="18"/>
                </a:moveTo>
                <a:cubicBezTo>
                  <a:pt x="12" y="0"/>
                  <a:pt x="28" y="43"/>
                  <a:pt x="47" y="52"/>
                </a:cubicBezTo>
                <a:cubicBezTo>
                  <a:pt x="66" y="61"/>
                  <a:pt x="97" y="71"/>
                  <a:pt x="119" y="75"/>
                </a:cubicBezTo>
                <a:cubicBezTo>
                  <a:pt x="141" y="79"/>
                  <a:pt x="157" y="77"/>
                  <a:pt x="180" y="79"/>
                </a:cubicBezTo>
                <a:cubicBezTo>
                  <a:pt x="203" y="81"/>
                  <a:pt x="235" y="86"/>
                  <a:pt x="257" y="87"/>
                </a:cubicBezTo>
                <a:cubicBezTo>
                  <a:pt x="279" y="88"/>
                  <a:pt x="293" y="88"/>
                  <a:pt x="315" y="87"/>
                </a:cubicBezTo>
                <a:cubicBezTo>
                  <a:pt x="337" y="86"/>
                  <a:pt x="364" y="84"/>
                  <a:pt x="387" y="81"/>
                </a:cubicBezTo>
                <a:cubicBezTo>
                  <a:pt x="410" y="78"/>
                  <a:pt x="428" y="77"/>
                  <a:pt x="452" y="70"/>
                </a:cubicBezTo>
                <a:cubicBezTo>
                  <a:pt x="476" y="63"/>
                  <a:pt x="514" y="44"/>
                  <a:pt x="531" y="37"/>
                </a:cubicBezTo>
                <a:cubicBezTo>
                  <a:pt x="548" y="30"/>
                  <a:pt x="549" y="7"/>
                  <a:pt x="552" y="27"/>
                </a:cubicBezTo>
                <a:cubicBezTo>
                  <a:pt x="555" y="47"/>
                  <a:pt x="556" y="132"/>
                  <a:pt x="550" y="160"/>
                </a:cubicBezTo>
                <a:cubicBezTo>
                  <a:pt x="544" y="188"/>
                  <a:pt x="527" y="187"/>
                  <a:pt x="518" y="196"/>
                </a:cubicBezTo>
                <a:cubicBezTo>
                  <a:pt x="508" y="206"/>
                  <a:pt x="500" y="210"/>
                  <a:pt x="489" y="216"/>
                </a:cubicBezTo>
                <a:cubicBezTo>
                  <a:pt x="478" y="221"/>
                  <a:pt x="465" y="227"/>
                  <a:pt x="450" y="231"/>
                </a:cubicBezTo>
                <a:cubicBezTo>
                  <a:pt x="434" y="235"/>
                  <a:pt x="414" y="241"/>
                  <a:pt x="393" y="244"/>
                </a:cubicBezTo>
                <a:cubicBezTo>
                  <a:pt x="371" y="246"/>
                  <a:pt x="344" y="249"/>
                  <a:pt x="323" y="251"/>
                </a:cubicBezTo>
                <a:cubicBezTo>
                  <a:pt x="301" y="252"/>
                  <a:pt x="280" y="252"/>
                  <a:pt x="261" y="252"/>
                </a:cubicBezTo>
                <a:cubicBezTo>
                  <a:pt x="241" y="252"/>
                  <a:pt x="222" y="249"/>
                  <a:pt x="205" y="248"/>
                </a:cubicBezTo>
                <a:cubicBezTo>
                  <a:pt x="187" y="246"/>
                  <a:pt x="174" y="245"/>
                  <a:pt x="155" y="241"/>
                </a:cubicBezTo>
                <a:cubicBezTo>
                  <a:pt x="135" y="237"/>
                  <a:pt x="104" y="230"/>
                  <a:pt x="88" y="224"/>
                </a:cubicBezTo>
                <a:cubicBezTo>
                  <a:pt x="71" y="219"/>
                  <a:pt x="62" y="216"/>
                  <a:pt x="51" y="209"/>
                </a:cubicBezTo>
                <a:cubicBezTo>
                  <a:pt x="40" y="202"/>
                  <a:pt x="32" y="189"/>
                  <a:pt x="25" y="181"/>
                </a:cubicBezTo>
                <a:cubicBezTo>
                  <a:pt x="17" y="173"/>
                  <a:pt x="8" y="184"/>
                  <a:pt x="5" y="157"/>
                </a:cubicBezTo>
                <a:cubicBezTo>
                  <a:pt x="2" y="131"/>
                  <a:pt x="0" y="34"/>
                  <a:pt x="5" y="18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47" name="Oval 11"/>
          <p:cNvSpPr>
            <a:spLocks noChangeArrowheads="1"/>
          </p:cNvSpPr>
          <p:nvPr/>
        </p:nvSpPr>
        <p:spPr bwMode="auto">
          <a:xfrm>
            <a:off x="4902200" y="3184526"/>
            <a:ext cx="1042988" cy="150813"/>
          </a:xfrm>
          <a:prstGeom prst="ellips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48" name="Line 12"/>
          <p:cNvSpPr>
            <a:spLocks noChangeShapeType="1"/>
          </p:cNvSpPr>
          <p:nvPr/>
        </p:nvSpPr>
        <p:spPr bwMode="auto">
          <a:xfrm>
            <a:off x="4905375" y="3160714"/>
            <a:ext cx="0" cy="92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49" name="Line 13"/>
          <p:cNvSpPr>
            <a:spLocks noChangeShapeType="1"/>
          </p:cNvSpPr>
          <p:nvPr/>
        </p:nvSpPr>
        <p:spPr bwMode="auto">
          <a:xfrm>
            <a:off x="5949950" y="3133726"/>
            <a:ext cx="0" cy="936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50" name="Oval 14"/>
          <p:cNvSpPr>
            <a:spLocks noChangeArrowheads="1"/>
          </p:cNvSpPr>
          <p:nvPr/>
        </p:nvSpPr>
        <p:spPr bwMode="auto">
          <a:xfrm>
            <a:off x="4883150" y="3052764"/>
            <a:ext cx="1047750" cy="1746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pSp>
        <p:nvGrpSpPr>
          <p:cNvPr id="186381" name="Group 15"/>
          <p:cNvGrpSpPr>
            <a:grpSpLocks/>
          </p:cNvGrpSpPr>
          <p:nvPr/>
        </p:nvGrpSpPr>
        <p:grpSpPr bwMode="auto">
          <a:xfrm>
            <a:off x="5149851" y="3090863"/>
            <a:ext cx="517525" cy="101600"/>
            <a:chOff x="2848" y="848"/>
            <a:chExt cx="140" cy="98"/>
          </a:xfrm>
        </p:grpSpPr>
        <p:sp>
          <p:nvSpPr>
            <p:cNvPr id="628752" name="Line 16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53" name="Line 17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54" name="Line 18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grpSp>
        <p:nvGrpSpPr>
          <p:cNvPr id="186382" name="Group 19"/>
          <p:cNvGrpSpPr>
            <a:grpSpLocks/>
          </p:cNvGrpSpPr>
          <p:nvPr/>
        </p:nvGrpSpPr>
        <p:grpSpPr bwMode="auto">
          <a:xfrm flipV="1">
            <a:off x="5149851" y="3090863"/>
            <a:ext cx="517525" cy="101600"/>
            <a:chOff x="2848" y="848"/>
            <a:chExt cx="140" cy="98"/>
          </a:xfrm>
        </p:grpSpPr>
        <p:sp>
          <p:nvSpPr>
            <p:cNvPr id="628756" name="Line 2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57" name="Line 2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58" name="Line 2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sp>
        <p:nvSpPr>
          <p:cNvPr id="628759" name="Oval 23"/>
          <p:cNvSpPr>
            <a:spLocks noChangeArrowheads="1"/>
          </p:cNvSpPr>
          <p:nvPr/>
        </p:nvSpPr>
        <p:spPr bwMode="auto">
          <a:xfrm>
            <a:off x="4900613" y="3525839"/>
            <a:ext cx="1047750" cy="17462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hlink"/>
              </a:gs>
            </a:gsLst>
            <a:lin ang="5400000" scaled="1"/>
          </a:gradFill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60" name="Line 24"/>
          <p:cNvSpPr>
            <a:spLocks noChangeShapeType="1"/>
          </p:cNvSpPr>
          <p:nvPr/>
        </p:nvSpPr>
        <p:spPr bwMode="auto">
          <a:xfrm flipH="1">
            <a:off x="4303714" y="2941638"/>
            <a:ext cx="485775" cy="1096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61" name="Line 25"/>
          <p:cNvSpPr>
            <a:spLocks noChangeShapeType="1"/>
          </p:cNvSpPr>
          <p:nvPr/>
        </p:nvSpPr>
        <p:spPr bwMode="auto">
          <a:xfrm flipH="1" flipV="1">
            <a:off x="4067175" y="4029076"/>
            <a:ext cx="2476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62" name="Line 26"/>
          <p:cNvSpPr>
            <a:spLocks noChangeShapeType="1"/>
          </p:cNvSpPr>
          <p:nvPr/>
        </p:nvSpPr>
        <p:spPr bwMode="auto">
          <a:xfrm flipH="1">
            <a:off x="4429126" y="2932113"/>
            <a:ext cx="371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63" name="Line 27"/>
          <p:cNvSpPr>
            <a:spLocks noChangeShapeType="1"/>
          </p:cNvSpPr>
          <p:nvPr/>
        </p:nvSpPr>
        <p:spPr bwMode="auto">
          <a:xfrm flipH="1">
            <a:off x="8040689" y="2882901"/>
            <a:ext cx="485775" cy="1096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64" name="Line 28"/>
          <p:cNvSpPr>
            <a:spLocks noChangeShapeType="1"/>
          </p:cNvSpPr>
          <p:nvPr/>
        </p:nvSpPr>
        <p:spPr bwMode="auto">
          <a:xfrm flipH="1">
            <a:off x="8053388" y="3976688"/>
            <a:ext cx="373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65" name="Line 29"/>
          <p:cNvSpPr>
            <a:spLocks noChangeShapeType="1"/>
          </p:cNvSpPr>
          <p:nvPr/>
        </p:nvSpPr>
        <p:spPr bwMode="auto">
          <a:xfrm flipH="1" flipV="1">
            <a:off x="8526463" y="2882900"/>
            <a:ext cx="260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pSp>
        <p:nvGrpSpPr>
          <p:cNvPr id="186390" name="Group 30"/>
          <p:cNvGrpSpPr>
            <a:grpSpLocks/>
          </p:cNvGrpSpPr>
          <p:nvPr/>
        </p:nvGrpSpPr>
        <p:grpSpPr bwMode="auto">
          <a:xfrm>
            <a:off x="6856413" y="3321051"/>
            <a:ext cx="1001712" cy="290513"/>
            <a:chOff x="3600" y="219"/>
            <a:chExt cx="360" cy="175"/>
          </a:xfrm>
        </p:grpSpPr>
        <p:sp>
          <p:nvSpPr>
            <p:cNvPr id="628767" name="Oval 3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68" name="Line 3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69" name="Line 3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70" name="Rectangle 3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Helvetica" pitchFamily="2" charset="0"/>
                <a:cs typeface="Arial"/>
              </a:endParaRPr>
            </a:p>
          </p:txBody>
        </p:sp>
        <p:sp>
          <p:nvSpPr>
            <p:cNvPr id="628771" name="Oval 3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86415" name="Group 3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28773" name="Line 3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628774" name="Line 3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628775" name="Line 39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grpSp>
          <p:nvGrpSpPr>
            <p:cNvPr id="186416" name="Group 4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28777" name="Line 4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628778" name="Line 4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628779" name="Line 4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</p:grpSp>
      <p:sp>
        <p:nvSpPr>
          <p:cNvPr id="628780" name="Text Box 44"/>
          <p:cNvSpPr txBox="1">
            <a:spLocks noChangeArrowheads="1"/>
          </p:cNvSpPr>
          <p:nvPr/>
        </p:nvSpPr>
        <p:spPr bwMode="auto">
          <a:xfrm>
            <a:off x="5200651" y="2670175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Helvetica" pitchFamily="2" charset="0"/>
                <a:cs typeface="Arial"/>
              </a:rPr>
              <a:t>R1</a:t>
            </a:r>
          </a:p>
        </p:txBody>
      </p:sp>
      <p:sp>
        <p:nvSpPr>
          <p:cNvPr id="628781" name="Text Box 45"/>
          <p:cNvSpPr txBox="1">
            <a:spLocks noChangeArrowheads="1"/>
          </p:cNvSpPr>
          <p:nvPr/>
        </p:nvSpPr>
        <p:spPr bwMode="auto">
          <a:xfrm>
            <a:off x="7197726" y="2927350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Helvetica" pitchFamily="2" charset="0"/>
                <a:cs typeface="Arial"/>
              </a:rPr>
              <a:t>R2</a:t>
            </a:r>
          </a:p>
        </p:txBody>
      </p:sp>
      <p:sp>
        <p:nvSpPr>
          <p:cNvPr id="628782" name="Freeform 46"/>
          <p:cNvSpPr>
            <a:spLocks/>
          </p:cNvSpPr>
          <p:nvPr/>
        </p:nvSpPr>
        <p:spPr bwMode="auto">
          <a:xfrm>
            <a:off x="4484688" y="2767013"/>
            <a:ext cx="4235450" cy="646112"/>
          </a:xfrm>
          <a:custGeom>
            <a:avLst/>
            <a:gdLst>
              <a:gd name="T0" fmla="*/ 0 w 3323"/>
              <a:gd name="T1" fmla="*/ 71 h 585"/>
              <a:gd name="T2" fmla="*/ 346 w 3323"/>
              <a:gd name="T3" fmla="*/ 71 h 585"/>
              <a:gd name="T4" fmla="*/ 133 w 3323"/>
              <a:gd name="T5" fmla="*/ 567 h 585"/>
              <a:gd name="T6" fmla="*/ 2844 w 3323"/>
              <a:gd name="T7" fmla="*/ 585 h 585"/>
              <a:gd name="T8" fmla="*/ 3101 w 3323"/>
              <a:gd name="T9" fmla="*/ 0 h 585"/>
              <a:gd name="T10" fmla="*/ 3323 w 3323"/>
              <a:gd name="T11" fmla="*/ 0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23" h="585">
                <a:moveTo>
                  <a:pt x="0" y="71"/>
                </a:moveTo>
                <a:lnTo>
                  <a:pt x="346" y="71"/>
                </a:lnTo>
                <a:lnTo>
                  <a:pt x="133" y="567"/>
                </a:lnTo>
                <a:lnTo>
                  <a:pt x="2844" y="585"/>
                </a:lnTo>
                <a:lnTo>
                  <a:pt x="3101" y="0"/>
                </a:lnTo>
                <a:lnTo>
                  <a:pt x="3323" y="0"/>
                </a:ln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83" name="Freeform 47"/>
          <p:cNvSpPr>
            <a:spLocks/>
          </p:cNvSpPr>
          <p:nvPr/>
        </p:nvSpPr>
        <p:spPr bwMode="auto">
          <a:xfrm>
            <a:off x="4235450" y="3540126"/>
            <a:ext cx="4078288" cy="557213"/>
          </a:xfrm>
          <a:custGeom>
            <a:avLst/>
            <a:gdLst>
              <a:gd name="T0" fmla="*/ 0 w 3199"/>
              <a:gd name="T1" fmla="*/ 505 h 505"/>
              <a:gd name="T2" fmla="*/ 97 w 3199"/>
              <a:gd name="T3" fmla="*/ 496 h 505"/>
              <a:gd name="T4" fmla="*/ 284 w 3199"/>
              <a:gd name="T5" fmla="*/ 0 h 505"/>
              <a:gd name="T6" fmla="*/ 3048 w 3199"/>
              <a:gd name="T7" fmla="*/ 0 h 505"/>
              <a:gd name="T8" fmla="*/ 2862 w 3199"/>
              <a:gd name="T9" fmla="*/ 461 h 505"/>
              <a:gd name="T10" fmla="*/ 3199 w 3199"/>
              <a:gd name="T11" fmla="*/ 461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99" h="505">
                <a:moveTo>
                  <a:pt x="0" y="505"/>
                </a:moveTo>
                <a:lnTo>
                  <a:pt x="97" y="496"/>
                </a:lnTo>
                <a:lnTo>
                  <a:pt x="284" y="0"/>
                </a:lnTo>
                <a:lnTo>
                  <a:pt x="3048" y="0"/>
                </a:lnTo>
                <a:lnTo>
                  <a:pt x="2862" y="461"/>
                </a:lnTo>
                <a:lnTo>
                  <a:pt x="3199" y="461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aphicFrame>
        <p:nvGraphicFramePr>
          <p:cNvPr id="186395" name="Object 49"/>
          <p:cNvGraphicFramePr>
            <a:graphicFrameLocks noChangeAspect="1"/>
          </p:cNvGraphicFramePr>
          <p:nvPr/>
        </p:nvGraphicFramePr>
        <p:xfrm>
          <a:off x="3838575" y="2625726"/>
          <a:ext cx="6810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5" name="Clip" r:id="rId4" imgW="682368" imgH="480541" progId="MS_ClipArt_Gallery.2">
                  <p:embed/>
                </p:oleObj>
              </mc:Choice>
              <mc:Fallback>
                <p:oleObj name="Clip" r:id="rId4" imgW="682368" imgH="480541" progId="MS_ClipArt_Gallery.2">
                  <p:embed/>
                  <p:pic>
                    <p:nvPicPr>
                      <p:cNvPr id="186395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2625726"/>
                        <a:ext cx="6810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396" name="Object 50"/>
          <p:cNvGraphicFramePr>
            <a:graphicFrameLocks noChangeAspect="1"/>
          </p:cNvGraphicFramePr>
          <p:nvPr/>
        </p:nvGraphicFramePr>
        <p:xfrm>
          <a:off x="8688389" y="2595563"/>
          <a:ext cx="68103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6" name="Clip" r:id="rId6" imgW="682368" imgH="480541" progId="MS_ClipArt_Gallery.2">
                  <p:embed/>
                </p:oleObj>
              </mc:Choice>
              <mc:Fallback>
                <p:oleObj name="Clip" r:id="rId6" imgW="682368" imgH="480541" progId="MS_ClipArt_Gallery.2">
                  <p:embed/>
                  <p:pic>
                    <p:nvPicPr>
                      <p:cNvPr id="186396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9" y="2595563"/>
                        <a:ext cx="681037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8787" name="Oval 51"/>
          <p:cNvSpPr>
            <a:spLocks noChangeArrowheads="1"/>
          </p:cNvSpPr>
          <p:nvPr/>
        </p:nvSpPr>
        <p:spPr bwMode="auto">
          <a:xfrm>
            <a:off x="4579938" y="2854326"/>
            <a:ext cx="436562" cy="3651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88" name="Oval 52"/>
          <p:cNvSpPr>
            <a:spLocks noChangeArrowheads="1"/>
          </p:cNvSpPr>
          <p:nvPr/>
        </p:nvSpPr>
        <p:spPr bwMode="auto">
          <a:xfrm>
            <a:off x="4267201" y="3582989"/>
            <a:ext cx="436563" cy="3651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89" name="Text Box 53"/>
          <p:cNvSpPr txBox="1">
            <a:spLocks noChangeArrowheads="1"/>
          </p:cNvSpPr>
          <p:nvPr/>
        </p:nvSpPr>
        <p:spPr bwMode="auto">
          <a:xfrm>
            <a:off x="5599113" y="3644900"/>
            <a:ext cx="15986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1.5 Mbps link</a:t>
            </a:r>
          </a:p>
        </p:txBody>
      </p:sp>
      <p:sp>
        <p:nvSpPr>
          <p:cNvPr id="628790" name="Text Box 54"/>
          <p:cNvSpPr txBox="1">
            <a:spLocks noChangeArrowheads="1"/>
          </p:cNvSpPr>
          <p:nvPr/>
        </p:nvSpPr>
        <p:spPr bwMode="auto">
          <a:xfrm>
            <a:off x="2951164" y="2474914"/>
            <a:ext cx="10054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1 Mbps </a:t>
            </a:r>
          </a:p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phone</a:t>
            </a:r>
          </a:p>
        </p:txBody>
      </p:sp>
      <p:sp>
        <p:nvSpPr>
          <p:cNvPr id="628791" name="Rectangle 55"/>
          <p:cNvSpPr>
            <a:spLocks noChangeArrowheads="1"/>
          </p:cNvSpPr>
          <p:nvPr/>
        </p:nvSpPr>
        <p:spPr bwMode="auto">
          <a:xfrm>
            <a:off x="5530851" y="3471864"/>
            <a:ext cx="193675" cy="1365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92" name="Rectangle 56"/>
          <p:cNvSpPr>
            <a:spLocks noChangeArrowheads="1"/>
          </p:cNvSpPr>
          <p:nvPr/>
        </p:nvSpPr>
        <p:spPr bwMode="auto">
          <a:xfrm>
            <a:off x="5337176" y="3471864"/>
            <a:ext cx="193675" cy="1365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93" name="Rectangle 57"/>
          <p:cNvSpPr>
            <a:spLocks noChangeArrowheads="1"/>
          </p:cNvSpPr>
          <p:nvPr/>
        </p:nvSpPr>
        <p:spPr bwMode="auto">
          <a:xfrm>
            <a:off x="5530851" y="3317876"/>
            <a:ext cx="193675" cy="1365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628794" name="Rectangle 58"/>
          <p:cNvSpPr>
            <a:spLocks noChangeArrowheads="1"/>
          </p:cNvSpPr>
          <p:nvPr/>
        </p:nvSpPr>
        <p:spPr bwMode="auto">
          <a:xfrm>
            <a:off x="5337176" y="3317876"/>
            <a:ext cx="193675" cy="1365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aphicFrame>
        <p:nvGraphicFramePr>
          <p:cNvPr id="186405" name="Object 63"/>
          <p:cNvGraphicFramePr>
            <a:graphicFrameLocks noChangeAspect="1"/>
          </p:cNvGraphicFramePr>
          <p:nvPr/>
        </p:nvGraphicFramePr>
        <p:xfrm>
          <a:off x="8337550" y="3768726"/>
          <a:ext cx="6810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7" name="Clip" r:id="rId7" imgW="682368" imgH="480541" progId="MS_ClipArt_Gallery.2">
                  <p:embed/>
                </p:oleObj>
              </mc:Choice>
              <mc:Fallback>
                <p:oleObj name="Clip" r:id="rId7" imgW="682368" imgH="480541" progId="MS_ClipArt_Gallery.2">
                  <p:embed/>
                  <p:pic>
                    <p:nvPicPr>
                      <p:cNvPr id="186405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7550" y="3768726"/>
                        <a:ext cx="6810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406" name="Object 64"/>
          <p:cNvGraphicFramePr>
            <a:graphicFrameLocks noChangeAspect="1"/>
          </p:cNvGraphicFramePr>
          <p:nvPr/>
        </p:nvGraphicFramePr>
        <p:xfrm>
          <a:off x="3519489" y="3789363"/>
          <a:ext cx="68103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8" name="Clip" r:id="rId8" imgW="682368" imgH="480541" progId="MS_ClipArt_Gallery.2">
                  <p:embed/>
                </p:oleObj>
              </mc:Choice>
              <mc:Fallback>
                <p:oleObj name="Clip" r:id="rId8" imgW="682368" imgH="480541" progId="MS_ClipArt_Gallery.2">
                  <p:embed/>
                  <p:pic>
                    <p:nvPicPr>
                      <p:cNvPr id="186406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9" y="3789363"/>
                        <a:ext cx="681037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8801" name="Text Box 65"/>
          <p:cNvSpPr txBox="1">
            <a:spLocks noChangeArrowheads="1"/>
          </p:cNvSpPr>
          <p:nvPr/>
        </p:nvSpPr>
        <p:spPr bwMode="auto">
          <a:xfrm>
            <a:off x="2652714" y="3754439"/>
            <a:ext cx="10054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1 Mbps </a:t>
            </a:r>
          </a:p>
          <a:p>
            <a:pPr>
              <a:defRPr/>
            </a:pPr>
            <a:r>
              <a:rPr lang="en-US" dirty="0">
                <a:latin typeface="Helvetica" pitchFamily="2" charset="0"/>
                <a:cs typeface="Arial"/>
              </a:rPr>
              <a:t>phone</a:t>
            </a:r>
          </a:p>
        </p:txBody>
      </p:sp>
      <p:sp>
        <p:nvSpPr>
          <p:cNvPr id="6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188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F2F60-7DEB-4041-84DB-E5BABC7A9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Conversational multimedia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8358C-AC75-214A-AD52-282A11D81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Two parties making a real-time conversation, ex: Skype</a:t>
            </a:r>
          </a:p>
          <a:p>
            <a:r>
              <a:rPr lang="en-US" dirty="0"/>
              <a:t>Important to bound playout delays &amp; adapt to loss</a:t>
            </a:r>
          </a:p>
          <a:p>
            <a:pPr lvl="1"/>
            <a:r>
              <a:rPr lang="en-US" dirty="0"/>
              <a:t>More than ~400 </a:t>
            </a:r>
            <a:r>
              <a:rPr lang="en-US" dirty="0" err="1"/>
              <a:t>ms</a:t>
            </a:r>
            <a:r>
              <a:rPr lang="en-US" dirty="0"/>
              <a:t> audio delay provides for a very poor experience</a:t>
            </a:r>
          </a:p>
          <a:p>
            <a:r>
              <a:rPr lang="en-US" dirty="0"/>
              <a:t>Fixed and adaptive playout delays at the granularity of “talk spurts”</a:t>
            </a:r>
          </a:p>
          <a:p>
            <a:r>
              <a:rPr lang="en-US" dirty="0"/>
              <a:t>Retransmissions not really effective to conceal loss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Forward error correction </a:t>
            </a:r>
            <a:r>
              <a:rPr lang="en-US" dirty="0"/>
              <a:t>mechanisms</a:t>
            </a:r>
          </a:p>
          <a:p>
            <a:r>
              <a:rPr lang="en-US" dirty="0"/>
              <a:t>Relay-based call routing: used by Skype</a:t>
            </a:r>
          </a:p>
          <a:p>
            <a:pPr lvl="1"/>
            <a:r>
              <a:rPr lang="en-US" dirty="0"/>
              <a:t>Useful to overcome NATs</a:t>
            </a:r>
          </a:p>
          <a:p>
            <a:pPr lvl="1"/>
            <a:r>
              <a:rPr lang="en-US" dirty="0"/>
              <a:t>But need extra infrastructure to make it work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75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Freeform 2"/>
          <p:cNvSpPr>
            <a:spLocks/>
          </p:cNvSpPr>
          <p:nvPr/>
        </p:nvSpPr>
        <p:spPr bwMode="auto">
          <a:xfrm>
            <a:off x="4711700" y="3295651"/>
            <a:ext cx="1798638" cy="1674813"/>
          </a:xfrm>
          <a:custGeom>
            <a:avLst/>
            <a:gdLst>
              <a:gd name="T0" fmla="*/ 332720 w 1292"/>
              <a:gd name="T1" fmla="*/ 9342 h 1255"/>
              <a:gd name="T2" fmla="*/ 48725 w 1292"/>
              <a:gd name="T3" fmla="*/ 209518 h 1255"/>
              <a:gd name="T4" fmla="*/ 40372 w 1292"/>
              <a:gd name="T5" fmla="*/ 697950 h 1255"/>
              <a:gd name="T6" fmla="*/ 73783 w 1292"/>
              <a:gd name="T7" fmla="*/ 1106311 h 1255"/>
              <a:gd name="T8" fmla="*/ 341073 w 1292"/>
              <a:gd name="T9" fmla="*/ 1162360 h 1255"/>
              <a:gd name="T10" fmla="*/ 900711 w 1292"/>
              <a:gd name="T11" fmla="*/ 1506664 h 1255"/>
              <a:gd name="T12" fmla="*/ 1385174 w 1292"/>
              <a:gd name="T13" fmla="*/ 1650792 h 1255"/>
              <a:gd name="T14" fmla="*/ 1669169 w 1292"/>
              <a:gd name="T15" fmla="*/ 1362537 h 1255"/>
              <a:gd name="T16" fmla="*/ 1769403 w 1292"/>
              <a:gd name="T17" fmla="*/ 593858 h 1255"/>
              <a:gd name="T18" fmla="*/ 1677522 w 1292"/>
              <a:gd name="T19" fmla="*/ 281582 h 1255"/>
              <a:gd name="T20" fmla="*/ 1042709 w 1292"/>
              <a:gd name="T21" fmla="*/ 153469 h 1255"/>
              <a:gd name="T22" fmla="*/ 332720 w 1292"/>
              <a:gd name="T23" fmla="*/ 9342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title"/>
          </p:nvPr>
        </p:nvSpPr>
        <p:spPr>
          <a:xfrm>
            <a:off x="1909764" y="0"/>
            <a:ext cx="8143875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QoS guarantee scenario</a:t>
            </a:r>
          </a:p>
        </p:txBody>
      </p:sp>
      <p:sp>
        <p:nvSpPr>
          <p:cNvPr id="188419" name="Freeform 4"/>
          <p:cNvSpPr>
            <a:spLocks/>
          </p:cNvSpPr>
          <p:nvPr/>
        </p:nvSpPr>
        <p:spPr bwMode="auto">
          <a:xfrm>
            <a:off x="2270125" y="2162176"/>
            <a:ext cx="2381250" cy="1922463"/>
          </a:xfrm>
          <a:custGeom>
            <a:avLst/>
            <a:gdLst>
              <a:gd name="T0" fmla="*/ 977379 w 1340"/>
              <a:gd name="T1" fmla="*/ 67795 h 1191"/>
              <a:gd name="T2" fmla="*/ 145718 w 1340"/>
              <a:gd name="T3" fmla="*/ 96850 h 1191"/>
              <a:gd name="T4" fmla="*/ 103069 w 1340"/>
              <a:gd name="T5" fmla="*/ 648892 h 1191"/>
              <a:gd name="T6" fmla="*/ 49757 w 1340"/>
              <a:gd name="T7" fmla="*/ 1162194 h 1191"/>
              <a:gd name="T8" fmla="*/ 199030 w 1340"/>
              <a:gd name="T9" fmla="*/ 1404318 h 1191"/>
              <a:gd name="T10" fmla="*/ 956054 w 1340"/>
              <a:gd name="T11" fmla="*/ 1414003 h 1191"/>
              <a:gd name="T12" fmla="*/ 1137313 w 1340"/>
              <a:gd name="T13" fmla="*/ 1820771 h 1191"/>
              <a:gd name="T14" fmla="*/ 2192882 w 1340"/>
              <a:gd name="T15" fmla="*/ 1772346 h 1191"/>
              <a:gd name="T16" fmla="*/ 2267519 w 1340"/>
              <a:gd name="T17" fmla="*/ 920070 h 1191"/>
              <a:gd name="T18" fmla="*/ 2139571 w 1340"/>
              <a:gd name="T19" fmla="*/ 552042 h 1191"/>
              <a:gd name="T20" fmla="*/ 1350560 w 1340"/>
              <a:gd name="T21" fmla="*/ 464878 h 1191"/>
              <a:gd name="T22" fmla="*/ 977379 w 1340"/>
              <a:gd name="T23" fmla="*/ 67795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8420" name="Rectangle 5"/>
          <p:cNvSpPr>
            <a:spLocks noChangeArrowheads="1"/>
          </p:cNvSpPr>
          <p:nvPr/>
        </p:nvSpPr>
        <p:spPr bwMode="auto">
          <a:xfrm>
            <a:off x="2863850" y="4554538"/>
            <a:ext cx="6350" cy="215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88421" name="Group 6"/>
          <p:cNvGrpSpPr>
            <a:grpSpLocks/>
          </p:cNvGrpSpPr>
          <p:nvPr/>
        </p:nvGrpSpPr>
        <p:grpSpPr bwMode="auto">
          <a:xfrm rot="-5400000">
            <a:off x="3900488" y="3482976"/>
            <a:ext cx="98425" cy="298450"/>
            <a:chOff x="3842" y="406"/>
            <a:chExt cx="51" cy="167"/>
          </a:xfrm>
        </p:grpSpPr>
        <p:sp>
          <p:nvSpPr>
            <p:cNvPr id="246791" name="Oval 7"/>
            <p:cNvSpPr>
              <a:spLocks noChangeArrowheads="1"/>
            </p:cNvSpPr>
            <p:nvPr/>
          </p:nvSpPr>
          <p:spPr bwMode="auto">
            <a:xfrm>
              <a:off x="3844" y="404"/>
              <a:ext cx="48" cy="4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792" name="Oval 8"/>
            <p:cNvSpPr>
              <a:spLocks noChangeArrowheads="1"/>
            </p:cNvSpPr>
            <p:nvPr/>
          </p:nvSpPr>
          <p:spPr bwMode="auto">
            <a:xfrm>
              <a:off x="3845" y="466"/>
              <a:ext cx="49" cy="4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793" name="Oval 9"/>
            <p:cNvSpPr>
              <a:spLocks noChangeArrowheads="1"/>
            </p:cNvSpPr>
            <p:nvPr/>
          </p:nvSpPr>
          <p:spPr bwMode="auto">
            <a:xfrm>
              <a:off x="3848" y="526"/>
              <a:ext cx="47" cy="4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46794" name="Line 10"/>
          <p:cNvSpPr>
            <a:spLocks noChangeShapeType="1"/>
          </p:cNvSpPr>
          <p:nvPr/>
        </p:nvSpPr>
        <p:spPr bwMode="auto">
          <a:xfrm>
            <a:off x="3673476" y="3286125"/>
            <a:ext cx="6318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795" name="Line 11"/>
          <p:cNvSpPr>
            <a:spLocks noChangeShapeType="1"/>
          </p:cNvSpPr>
          <p:nvPr/>
        </p:nvSpPr>
        <p:spPr bwMode="auto">
          <a:xfrm>
            <a:off x="3676651" y="3281364"/>
            <a:ext cx="3175" cy="115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796" name="Line 12"/>
          <p:cNvSpPr>
            <a:spLocks noChangeShapeType="1"/>
          </p:cNvSpPr>
          <p:nvPr/>
        </p:nvSpPr>
        <p:spPr bwMode="auto">
          <a:xfrm>
            <a:off x="4308476" y="3279776"/>
            <a:ext cx="3175" cy="100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797" name="Line 13"/>
          <p:cNvSpPr>
            <a:spLocks noChangeShapeType="1"/>
          </p:cNvSpPr>
          <p:nvPr/>
        </p:nvSpPr>
        <p:spPr bwMode="auto">
          <a:xfrm>
            <a:off x="2901950" y="2620964"/>
            <a:ext cx="757238" cy="3317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798" name="Line 14"/>
          <p:cNvSpPr>
            <a:spLocks noChangeShapeType="1"/>
          </p:cNvSpPr>
          <p:nvPr/>
        </p:nvSpPr>
        <p:spPr bwMode="auto">
          <a:xfrm flipV="1">
            <a:off x="2930526" y="2978150"/>
            <a:ext cx="715963" cy="261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799" name="Line 15"/>
          <p:cNvSpPr>
            <a:spLocks noChangeShapeType="1"/>
          </p:cNvSpPr>
          <p:nvPr/>
        </p:nvSpPr>
        <p:spPr bwMode="auto">
          <a:xfrm flipV="1">
            <a:off x="3979864" y="3081339"/>
            <a:ext cx="1587" cy="198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8428" name="Freeform 16"/>
          <p:cNvSpPr>
            <a:spLocks/>
          </p:cNvSpPr>
          <p:nvPr/>
        </p:nvSpPr>
        <p:spPr bwMode="auto">
          <a:xfrm>
            <a:off x="6867526" y="4041776"/>
            <a:ext cx="2974975" cy="2219325"/>
          </a:xfrm>
          <a:custGeom>
            <a:avLst/>
            <a:gdLst>
              <a:gd name="T0" fmla="*/ 37623 w 2135"/>
              <a:gd name="T1" fmla="*/ 870638 h 1662"/>
              <a:gd name="T2" fmla="*/ 146310 w 2135"/>
              <a:gd name="T3" fmla="*/ 101485 h 1662"/>
              <a:gd name="T4" fmla="*/ 915484 w 2135"/>
              <a:gd name="T5" fmla="*/ 261725 h 1662"/>
              <a:gd name="T6" fmla="*/ 1684658 w 2135"/>
              <a:gd name="T7" fmla="*/ 133533 h 1662"/>
              <a:gd name="T8" fmla="*/ 2788255 w 2135"/>
              <a:gd name="T9" fmla="*/ 542146 h 1662"/>
              <a:gd name="T10" fmla="*/ 2804976 w 2135"/>
              <a:gd name="T11" fmla="*/ 1527622 h 1662"/>
              <a:gd name="T12" fmla="*/ 2203014 w 2135"/>
              <a:gd name="T13" fmla="*/ 2136534 h 1662"/>
              <a:gd name="T14" fmla="*/ 1132859 w 2135"/>
              <a:gd name="T15" fmla="*/ 2024366 h 1662"/>
              <a:gd name="T16" fmla="*/ 698109 w 2135"/>
              <a:gd name="T17" fmla="*/ 1695874 h 1662"/>
              <a:gd name="T18" fmla="*/ 254998 w 2135"/>
              <a:gd name="T19" fmla="*/ 1423466 h 1662"/>
              <a:gd name="T20" fmla="*/ 37623 w 2135"/>
              <a:gd name="T21" fmla="*/ 870638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6801" name="Line 17"/>
          <p:cNvSpPr>
            <a:spLocks noChangeShapeType="1"/>
          </p:cNvSpPr>
          <p:nvPr/>
        </p:nvSpPr>
        <p:spPr bwMode="auto">
          <a:xfrm>
            <a:off x="8091488" y="4849813"/>
            <a:ext cx="303212" cy="3857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2" name="Line 18"/>
          <p:cNvSpPr>
            <a:spLocks noChangeShapeType="1"/>
          </p:cNvSpPr>
          <p:nvPr/>
        </p:nvSpPr>
        <p:spPr bwMode="auto">
          <a:xfrm flipH="1">
            <a:off x="8886825" y="4846638"/>
            <a:ext cx="279400" cy="392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3" name="Oval 19"/>
          <p:cNvSpPr>
            <a:spLocks noChangeArrowheads="1"/>
          </p:cNvSpPr>
          <p:nvPr/>
        </p:nvSpPr>
        <p:spPr bwMode="auto">
          <a:xfrm rot="-5400000">
            <a:off x="7681119" y="5330031"/>
            <a:ext cx="63500" cy="65088"/>
          </a:xfrm>
          <a:prstGeom prst="ellipse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4" name="Oval 20"/>
          <p:cNvSpPr>
            <a:spLocks noChangeArrowheads="1"/>
          </p:cNvSpPr>
          <p:nvPr/>
        </p:nvSpPr>
        <p:spPr bwMode="auto">
          <a:xfrm rot="-5400000">
            <a:off x="7766051" y="5327651"/>
            <a:ext cx="63500" cy="66675"/>
          </a:xfrm>
          <a:prstGeom prst="ellipse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5" name="Oval 21"/>
          <p:cNvSpPr>
            <a:spLocks noChangeArrowheads="1"/>
          </p:cNvSpPr>
          <p:nvPr/>
        </p:nvSpPr>
        <p:spPr bwMode="auto">
          <a:xfrm rot="-5400000">
            <a:off x="7843838" y="5332413"/>
            <a:ext cx="61913" cy="65088"/>
          </a:xfrm>
          <a:prstGeom prst="ellipse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6" name="Line 22"/>
          <p:cNvSpPr>
            <a:spLocks noChangeShapeType="1"/>
          </p:cNvSpPr>
          <p:nvPr/>
        </p:nvSpPr>
        <p:spPr bwMode="auto">
          <a:xfrm rot="-5400000">
            <a:off x="8103395" y="5212558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7" name="Line 23"/>
          <p:cNvSpPr>
            <a:spLocks noChangeShapeType="1"/>
          </p:cNvSpPr>
          <p:nvPr/>
        </p:nvSpPr>
        <p:spPr bwMode="auto">
          <a:xfrm rot="5400000" flipH="1">
            <a:off x="7477125" y="5203825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8" name="Line 24"/>
          <p:cNvSpPr>
            <a:spLocks noChangeShapeType="1"/>
          </p:cNvSpPr>
          <p:nvPr/>
        </p:nvSpPr>
        <p:spPr bwMode="auto">
          <a:xfrm rot="16200000" flipV="1">
            <a:off x="7823994" y="4864894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09" name="Line 25"/>
          <p:cNvSpPr>
            <a:spLocks noChangeShapeType="1"/>
          </p:cNvSpPr>
          <p:nvPr/>
        </p:nvSpPr>
        <p:spPr bwMode="auto">
          <a:xfrm>
            <a:off x="7821613" y="49752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10" name="Line 26"/>
          <p:cNvSpPr>
            <a:spLocks noChangeShapeType="1"/>
          </p:cNvSpPr>
          <p:nvPr/>
        </p:nvSpPr>
        <p:spPr bwMode="auto">
          <a:xfrm rot="5400000" flipH="1">
            <a:off x="9079706" y="5125244"/>
            <a:ext cx="6111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11" name="Line 27"/>
          <p:cNvSpPr>
            <a:spLocks noChangeShapeType="1"/>
          </p:cNvSpPr>
          <p:nvPr/>
        </p:nvSpPr>
        <p:spPr bwMode="auto">
          <a:xfrm rot="-5400000">
            <a:off x="9433719" y="5377656"/>
            <a:ext cx="0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12" name="Line 28"/>
          <p:cNvSpPr>
            <a:spLocks noChangeShapeType="1"/>
          </p:cNvSpPr>
          <p:nvPr/>
        </p:nvSpPr>
        <p:spPr bwMode="auto">
          <a:xfrm rot="-5400000">
            <a:off x="9423400" y="4908550"/>
            <a:ext cx="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188441" name="Group 29"/>
          <p:cNvGrpSpPr>
            <a:grpSpLocks/>
          </p:cNvGrpSpPr>
          <p:nvPr/>
        </p:nvGrpSpPr>
        <p:grpSpPr bwMode="auto">
          <a:xfrm>
            <a:off x="8996363" y="4606925"/>
            <a:ext cx="501650" cy="234950"/>
            <a:chOff x="3600" y="219"/>
            <a:chExt cx="360" cy="175"/>
          </a:xfrm>
        </p:grpSpPr>
        <p:sp>
          <p:nvSpPr>
            <p:cNvPr id="246814" name="Oval 3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15" name="Line 3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16" name="Line 3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17" name="Rectangle 33"/>
            <p:cNvSpPr>
              <a:spLocks noChangeArrowheads="1"/>
            </p:cNvSpPr>
            <p:nvPr/>
          </p:nvSpPr>
          <p:spPr bwMode="auto">
            <a:xfrm>
              <a:off x="3603" y="289"/>
              <a:ext cx="352" cy="5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818" name="Oval 34"/>
            <p:cNvSpPr>
              <a:spLocks noChangeArrowheads="1"/>
            </p:cNvSpPr>
            <p:nvPr/>
          </p:nvSpPr>
          <p:spPr bwMode="auto">
            <a:xfrm>
              <a:off x="3600" y="219"/>
              <a:ext cx="357" cy="11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771" name="Group 3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46820" name="Line 3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21" name="Line 3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22" name="Line 3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772" name="Group 3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46824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25" name="Line 41"/>
              <p:cNvSpPr>
                <a:spLocks noChangeShapeType="1"/>
              </p:cNvSpPr>
              <p:nvPr/>
            </p:nvSpPr>
            <p:spPr bwMode="auto">
              <a:xfrm>
                <a:off x="2944" y="948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26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246827" name="Line 43"/>
          <p:cNvSpPr>
            <a:spLocks noChangeShapeType="1"/>
          </p:cNvSpPr>
          <p:nvPr/>
        </p:nvSpPr>
        <p:spPr bwMode="auto">
          <a:xfrm flipV="1">
            <a:off x="8072438" y="4730750"/>
            <a:ext cx="931862" cy="71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28" name="Line 44"/>
          <p:cNvSpPr>
            <a:spLocks noChangeShapeType="1"/>
          </p:cNvSpPr>
          <p:nvPr/>
        </p:nvSpPr>
        <p:spPr bwMode="auto">
          <a:xfrm rot="-5400000">
            <a:off x="8970170" y="5584033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29" name="Line 45"/>
          <p:cNvSpPr>
            <a:spLocks noChangeShapeType="1"/>
          </p:cNvSpPr>
          <p:nvPr/>
        </p:nvSpPr>
        <p:spPr bwMode="auto">
          <a:xfrm rot="5400000" flipH="1">
            <a:off x="8343900" y="5575300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0" name="Line 46"/>
          <p:cNvSpPr>
            <a:spLocks noChangeShapeType="1"/>
          </p:cNvSpPr>
          <p:nvPr/>
        </p:nvSpPr>
        <p:spPr bwMode="auto">
          <a:xfrm rot="16200000" flipV="1">
            <a:off x="8690769" y="5236369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1" name="Line 47"/>
          <p:cNvSpPr>
            <a:spLocks noChangeShapeType="1"/>
          </p:cNvSpPr>
          <p:nvPr/>
        </p:nvSpPr>
        <p:spPr bwMode="auto">
          <a:xfrm>
            <a:off x="8688388" y="534670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2" name="Line 48"/>
          <p:cNvSpPr>
            <a:spLocks noChangeShapeType="1"/>
          </p:cNvSpPr>
          <p:nvPr/>
        </p:nvSpPr>
        <p:spPr bwMode="auto">
          <a:xfrm>
            <a:off x="5360989" y="3576638"/>
            <a:ext cx="485775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3" name="Line 49"/>
          <p:cNvSpPr>
            <a:spLocks noChangeShapeType="1"/>
          </p:cNvSpPr>
          <p:nvPr/>
        </p:nvSpPr>
        <p:spPr bwMode="auto">
          <a:xfrm flipH="1">
            <a:off x="5880100" y="3913189"/>
            <a:ext cx="241300" cy="681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4" name="Line 50"/>
          <p:cNvSpPr>
            <a:spLocks noChangeShapeType="1"/>
          </p:cNvSpPr>
          <p:nvPr/>
        </p:nvSpPr>
        <p:spPr bwMode="auto">
          <a:xfrm>
            <a:off x="5110163" y="3689350"/>
            <a:ext cx="0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5" name="Line 51"/>
          <p:cNvSpPr>
            <a:spLocks noChangeShapeType="1"/>
          </p:cNvSpPr>
          <p:nvPr/>
        </p:nvSpPr>
        <p:spPr bwMode="auto">
          <a:xfrm>
            <a:off x="5135564" y="4337050"/>
            <a:ext cx="534987" cy="3683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6" name="Line 52"/>
          <p:cNvSpPr>
            <a:spLocks noChangeShapeType="1"/>
          </p:cNvSpPr>
          <p:nvPr/>
        </p:nvSpPr>
        <p:spPr bwMode="auto">
          <a:xfrm>
            <a:off x="6319838" y="4754563"/>
            <a:ext cx="1295400" cy="174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7" name="Line 53"/>
          <p:cNvSpPr>
            <a:spLocks noChangeShapeType="1"/>
          </p:cNvSpPr>
          <p:nvPr/>
        </p:nvSpPr>
        <p:spPr bwMode="auto">
          <a:xfrm flipH="1">
            <a:off x="5368925" y="3881439"/>
            <a:ext cx="560388" cy="384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8" name="Line 54"/>
          <p:cNvSpPr>
            <a:spLocks noChangeShapeType="1"/>
          </p:cNvSpPr>
          <p:nvPr/>
        </p:nvSpPr>
        <p:spPr bwMode="auto">
          <a:xfrm flipH="1">
            <a:off x="5378450" y="3321050"/>
            <a:ext cx="350838" cy="255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39" name="Line 55"/>
          <p:cNvSpPr>
            <a:spLocks noChangeShapeType="1"/>
          </p:cNvSpPr>
          <p:nvPr/>
        </p:nvSpPr>
        <p:spPr bwMode="auto">
          <a:xfrm flipH="1">
            <a:off x="6096001" y="3497263"/>
            <a:ext cx="201613" cy="17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40" name="Line 56"/>
          <p:cNvSpPr>
            <a:spLocks noChangeShapeType="1"/>
          </p:cNvSpPr>
          <p:nvPr/>
        </p:nvSpPr>
        <p:spPr bwMode="auto">
          <a:xfrm>
            <a:off x="4244976" y="2981326"/>
            <a:ext cx="601663" cy="5635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841" name="Rectangle 57"/>
          <p:cNvSpPr>
            <a:spLocks noGrp="1" noChangeArrowheads="1"/>
          </p:cNvSpPr>
          <p:nvPr>
            <p:ph type="body" sz="half" idx="1"/>
          </p:nvPr>
        </p:nvSpPr>
        <p:spPr>
          <a:xfrm>
            <a:off x="5140325" y="1262063"/>
            <a:ext cx="5219700" cy="1828800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resource reservation</a:t>
            </a:r>
          </a:p>
          <a:p>
            <a:pPr lvl="1">
              <a:defRPr/>
            </a:pPr>
            <a:r>
              <a:rPr lang="en-US" dirty="0"/>
              <a:t>call setup, signaling (RSVP)</a:t>
            </a:r>
          </a:p>
          <a:p>
            <a:pPr lvl="1">
              <a:defRPr/>
            </a:pPr>
            <a:r>
              <a:rPr lang="en-US" dirty="0"/>
              <a:t>traffic, QoS declaration</a:t>
            </a:r>
          </a:p>
          <a:p>
            <a:pPr lvl="1">
              <a:defRPr/>
            </a:pPr>
            <a:r>
              <a:rPr lang="en-US" dirty="0"/>
              <a:t>per-element admission control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88457" name="Group 58"/>
          <p:cNvGrpSpPr>
            <a:grpSpLocks/>
          </p:cNvGrpSpPr>
          <p:nvPr/>
        </p:nvGrpSpPr>
        <p:grpSpPr bwMode="auto">
          <a:xfrm>
            <a:off x="3641726" y="2820989"/>
            <a:ext cx="639763" cy="282575"/>
            <a:chOff x="1070" y="3199"/>
            <a:chExt cx="403" cy="178"/>
          </a:xfrm>
        </p:grpSpPr>
        <p:sp>
          <p:nvSpPr>
            <p:cNvPr id="246843" name="Oval 59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44" name="Line 60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45" name="Line 61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46" name="Rectangle 62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847" name="Oval 63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758" name="Group 64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246849" name="Line 6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50" name="Line 6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51" name="Line 67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759" name="Group 68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246853" name="Line 6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54" name="Line 7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55" name="Line 71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88458" name="Group 72"/>
          <p:cNvGrpSpPr>
            <a:grpSpLocks/>
          </p:cNvGrpSpPr>
          <p:nvPr/>
        </p:nvGrpSpPr>
        <p:grpSpPr bwMode="auto">
          <a:xfrm>
            <a:off x="4775201" y="3402014"/>
            <a:ext cx="639763" cy="282575"/>
            <a:chOff x="1070" y="3199"/>
            <a:chExt cx="403" cy="178"/>
          </a:xfrm>
        </p:grpSpPr>
        <p:sp>
          <p:nvSpPr>
            <p:cNvPr id="246857" name="Oval 73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58" name="Line 74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59" name="Line 75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60" name="Rectangle 76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861" name="Oval 77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745" name="Group 78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246863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64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65" name="Line 81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746" name="Group 82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246867" name="Line 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68" name="Line 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69" name="Line 85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88459" name="Group 86"/>
          <p:cNvGrpSpPr>
            <a:grpSpLocks/>
          </p:cNvGrpSpPr>
          <p:nvPr/>
        </p:nvGrpSpPr>
        <p:grpSpPr bwMode="auto">
          <a:xfrm>
            <a:off x="4794251" y="4116389"/>
            <a:ext cx="639763" cy="282575"/>
            <a:chOff x="1070" y="3199"/>
            <a:chExt cx="403" cy="178"/>
          </a:xfrm>
        </p:grpSpPr>
        <p:sp>
          <p:nvSpPr>
            <p:cNvPr id="246871" name="Oval 87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72" name="Line 88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73" name="Line 89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74" name="Rectangle 90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875" name="Oval 91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732" name="Group 92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246877" name="Line 9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78" name="Line 9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79" name="Line 95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733" name="Group 96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246881" name="Line 9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82" name="Line 9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83" name="Line 99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88460" name="Group 100"/>
          <p:cNvGrpSpPr>
            <a:grpSpLocks/>
          </p:cNvGrpSpPr>
          <p:nvPr/>
        </p:nvGrpSpPr>
        <p:grpSpPr bwMode="auto">
          <a:xfrm>
            <a:off x="5641976" y="4592639"/>
            <a:ext cx="639763" cy="282575"/>
            <a:chOff x="1070" y="3199"/>
            <a:chExt cx="403" cy="178"/>
          </a:xfrm>
        </p:grpSpPr>
        <p:sp>
          <p:nvSpPr>
            <p:cNvPr id="246885" name="Oval 101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86" name="Line 102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87" name="Line 103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888" name="Rectangle 104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889" name="Oval 105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719" name="Group 106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246891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92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93" name="Line 109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720" name="Group 110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246895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96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897" name="Line 113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88461" name="Group 114"/>
          <p:cNvGrpSpPr>
            <a:grpSpLocks/>
          </p:cNvGrpSpPr>
          <p:nvPr/>
        </p:nvGrpSpPr>
        <p:grpSpPr bwMode="auto">
          <a:xfrm>
            <a:off x="7442201" y="4697414"/>
            <a:ext cx="639763" cy="282575"/>
            <a:chOff x="1070" y="3199"/>
            <a:chExt cx="403" cy="178"/>
          </a:xfrm>
        </p:grpSpPr>
        <p:sp>
          <p:nvSpPr>
            <p:cNvPr id="246899" name="Oval 115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00" name="Line 116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01" name="Line 117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02" name="Rectangle 118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903" name="Oval 119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706" name="Group 120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246905" name="Line 1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06" name="Line 1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07" name="Line 123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707" name="Group 124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246909" name="Line 1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10" name="Line 1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11" name="Line 127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88462" name="Group 128"/>
          <p:cNvGrpSpPr>
            <a:grpSpLocks/>
          </p:cNvGrpSpPr>
          <p:nvPr/>
        </p:nvGrpSpPr>
        <p:grpSpPr bwMode="auto">
          <a:xfrm>
            <a:off x="8299451" y="5087939"/>
            <a:ext cx="639763" cy="282575"/>
            <a:chOff x="1070" y="3199"/>
            <a:chExt cx="403" cy="178"/>
          </a:xfrm>
        </p:grpSpPr>
        <p:sp>
          <p:nvSpPr>
            <p:cNvPr id="246913" name="Oval 129"/>
            <p:cNvSpPr>
              <a:spLocks noChangeArrowheads="1"/>
            </p:cNvSpPr>
            <p:nvPr/>
          </p:nvSpPr>
          <p:spPr bwMode="auto">
            <a:xfrm>
              <a:off x="1073" y="3278"/>
              <a:ext cx="400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14" name="Line 130"/>
            <p:cNvSpPr>
              <a:spLocks noChangeShapeType="1"/>
            </p:cNvSpPr>
            <p:nvPr/>
          </p:nvSpPr>
          <p:spPr bwMode="auto">
            <a:xfrm>
              <a:off x="10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15" name="Line 131"/>
            <p:cNvSpPr>
              <a:spLocks noChangeShapeType="1"/>
            </p:cNvSpPr>
            <p:nvPr/>
          </p:nvSpPr>
          <p:spPr bwMode="auto">
            <a:xfrm>
              <a:off x="1473" y="3270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16" name="Rectangle 132"/>
            <p:cNvSpPr>
              <a:spLocks noChangeArrowheads="1"/>
            </p:cNvSpPr>
            <p:nvPr/>
          </p:nvSpPr>
          <p:spPr bwMode="auto">
            <a:xfrm>
              <a:off x="1073" y="3270"/>
              <a:ext cx="397" cy="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917" name="Oval 133"/>
            <p:cNvSpPr>
              <a:spLocks noChangeArrowheads="1"/>
            </p:cNvSpPr>
            <p:nvPr/>
          </p:nvSpPr>
          <p:spPr bwMode="auto">
            <a:xfrm>
              <a:off x="1070" y="3199"/>
              <a:ext cx="400" cy="11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693" name="Group 134"/>
            <p:cNvGrpSpPr>
              <a:grpSpLocks/>
            </p:cNvGrpSpPr>
            <p:nvPr/>
          </p:nvGrpSpPr>
          <p:grpSpPr bwMode="auto">
            <a:xfrm>
              <a:off x="1166" y="3224"/>
              <a:ext cx="198" cy="68"/>
              <a:chOff x="2848" y="848"/>
              <a:chExt cx="140" cy="98"/>
            </a:xfrm>
          </p:grpSpPr>
          <p:sp>
            <p:nvSpPr>
              <p:cNvPr id="246919" name="Line 13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20" name="Line 13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21" name="Line 137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694" name="Group 138"/>
            <p:cNvGrpSpPr>
              <a:grpSpLocks/>
            </p:cNvGrpSpPr>
            <p:nvPr/>
          </p:nvGrpSpPr>
          <p:grpSpPr bwMode="auto">
            <a:xfrm flipV="1">
              <a:off x="1166" y="3223"/>
              <a:ext cx="198" cy="68"/>
              <a:chOff x="2848" y="848"/>
              <a:chExt cx="140" cy="98"/>
            </a:xfrm>
          </p:grpSpPr>
          <p:sp>
            <p:nvSpPr>
              <p:cNvPr id="246923" name="Line 1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24" name="Line 1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25" name="Line 141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88463" name="Group 142"/>
          <p:cNvGrpSpPr>
            <a:grpSpLocks/>
          </p:cNvGrpSpPr>
          <p:nvPr/>
        </p:nvGrpSpPr>
        <p:grpSpPr bwMode="auto">
          <a:xfrm>
            <a:off x="5776914" y="3629026"/>
            <a:ext cx="604837" cy="347663"/>
            <a:chOff x="3600" y="219"/>
            <a:chExt cx="360" cy="175"/>
          </a:xfrm>
        </p:grpSpPr>
        <p:sp>
          <p:nvSpPr>
            <p:cNvPr id="246927" name="Oval 14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28" name="Line 14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29" name="Line 14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30" name="Rectangle 146"/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6931" name="Oval 14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8680" name="Group 14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46933" name="Line 14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34" name="Line 15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35" name="Line 15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88681" name="Group 15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46937" name="Line 1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38" name="Line 1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6939" name="Line 1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246940" name="Group 156"/>
          <p:cNvGrpSpPr>
            <a:grpSpLocks/>
          </p:cNvGrpSpPr>
          <p:nvPr/>
        </p:nvGrpSpPr>
        <p:grpSpPr bwMode="auto">
          <a:xfrm>
            <a:off x="2914651" y="2305051"/>
            <a:ext cx="5895975" cy="3190875"/>
            <a:chOff x="876" y="1452"/>
            <a:chExt cx="3714" cy="2010"/>
          </a:xfrm>
        </p:grpSpPr>
        <p:sp>
          <p:nvSpPr>
            <p:cNvPr id="246941" name="Freeform 157"/>
            <p:cNvSpPr>
              <a:spLocks/>
            </p:cNvSpPr>
            <p:nvPr/>
          </p:nvSpPr>
          <p:spPr bwMode="auto">
            <a:xfrm>
              <a:off x="876" y="1452"/>
              <a:ext cx="3714" cy="2010"/>
            </a:xfrm>
            <a:custGeom>
              <a:avLst/>
              <a:gdLst>
                <a:gd name="T0" fmla="*/ 0 w 3666"/>
                <a:gd name="T1" fmla="*/ 0 h 1884"/>
                <a:gd name="T2" fmla="*/ 414 w 3666"/>
                <a:gd name="T3" fmla="*/ 174 h 1884"/>
                <a:gd name="T4" fmla="*/ 786 w 3666"/>
                <a:gd name="T5" fmla="*/ 174 h 1884"/>
                <a:gd name="T6" fmla="*/ 1128 w 3666"/>
                <a:gd name="T7" fmla="*/ 540 h 1884"/>
                <a:gd name="T8" fmla="*/ 1422 w 3666"/>
                <a:gd name="T9" fmla="*/ 540 h 1884"/>
                <a:gd name="T10" fmla="*/ 1428 w 3666"/>
                <a:gd name="T11" fmla="*/ 990 h 1884"/>
                <a:gd name="T12" fmla="*/ 1728 w 3666"/>
                <a:gd name="T13" fmla="*/ 1242 h 1884"/>
                <a:gd name="T14" fmla="*/ 3198 w 3666"/>
                <a:gd name="T15" fmla="*/ 1236 h 1884"/>
                <a:gd name="T16" fmla="*/ 3426 w 3666"/>
                <a:gd name="T17" fmla="*/ 1530 h 1884"/>
                <a:gd name="T18" fmla="*/ 3666 w 3666"/>
                <a:gd name="T19" fmla="*/ 1530 h 1884"/>
                <a:gd name="T20" fmla="*/ 3666 w 3666"/>
                <a:gd name="T21" fmla="*/ 1884 h 1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66" h="1884">
                  <a:moveTo>
                    <a:pt x="0" y="0"/>
                  </a:moveTo>
                  <a:lnTo>
                    <a:pt x="414" y="174"/>
                  </a:lnTo>
                  <a:lnTo>
                    <a:pt x="786" y="174"/>
                  </a:lnTo>
                  <a:lnTo>
                    <a:pt x="1128" y="540"/>
                  </a:lnTo>
                  <a:lnTo>
                    <a:pt x="1422" y="540"/>
                  </a:lnTo>
                  <a:lnTo>
                    <a:pt x="1428" y="990"/>
                  </a:lnTo>
                  <a:lnTo>
                    <a:pt x="1728" y="1242"/>
                  </a:lnTo>
                  <a:lnTo>
                    <a:pt x="3198" y="1236"/>
                  </a:lnTo>
                  <a:lnTo>
                    <a:pt x="3426" y="1530"/>
                  </a:lnTo>
                  <a:lnTo>
                    <a:pt x="3666" y="1530"/>
                  </a:lnTo>
                  <a:lnTo>
                    <a:pt x="3666" y="1884"/>
                  </a:lnTo>
                </a:path>
              </a:pathLst>
            </a:custGeom>
            <a:noFill/>
            <a:ln w="57150" cmpd="sng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42" name="Line 158"/>
            <p:cNvSpPr>
              <a:spLocks noChangeShapeType="1"/>
            </p:cNvSpPr>
            <p:nvPr/>
          </p:nvSpPr>
          <p:spPr bwMode="auto">
            <a:xfrm flipH="1">
              <a:off x="1524" y="1614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43" name="Line 159"/>
            <p:cNvSpPr>
              <a:spLocks noChangeShapeType="1"/>
            </p:cNvSpPr>
            <p:nvPr/>
          </p:nvSpPr>
          <p:spPr bwMode="auto">
            <a:xfrm flipH="1">
              <a:off x="2202" y="2028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44" name="Line 160"/>
            <p:cNvSpPr>
              <a:spLocks noChangeShapeType="1"/>
            </p:cNvSpPr>
            <p:nvPr/>
          </p:nvSpPr>
          <p:spPr bwMode="auto">
            <a:xfrm flipH="1">
              <a:off x="2766" y="2778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45" name="Line 161"/>
            <p:cNvSpPr>
              <a:spLocks noChangeShapeType="1"/>
            </p:cNvSpPr>
            <p:nvPr/>
          </p:nvSpPr>
          <p:spPr bwMode="auto">
            <a:xfrm flipH="1">
              <a:off x="3900" y="2790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46" name="Line 162"/>
            <p:cNvSpPr>
              <a:spLocks noChangeShapeType="1"/>
            </p:cNvSpPr>
            <p:nvPr/>
          </p:nvSpPr>
          <p:spPr bwMode="auto">
            <a:xfrm flipH="1">
              <a:off x="4458" y="3072"/>
              <a:ext cx="6" cy="25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246947" name="Group 163"/>
          <p:cNvGrpSpPr>
            <a:grpSpLocks/>
          </p:cNvGrpSpPr>
          <p:nvPr/>
        </p:nvGrpSpPr>
        <p:grpSpPr bwMode="auto">
          <a:xfrm>
            <a:off x="2517775" y="4622801"/>
            <a:ext cx="4389438" cy="1179513"/>
            <a:chOff x="702" y="2912"/>
            <a:chExt cx="2694" cy="743"/>
          </a:xfrm>
        </p:grpSpPr>
        <p:sp>
          <p:nvSpPr>
            <p:cNvPr id="246948" name="Rectangle 164"/>
            <p:cNvSpPr>
              <a:spLocks noChangeArrowheads="1"/>
            </p:cNvSpPr>
            <p:nvPr/>
          </p:nvSpPr>
          <p:spPr bwMode="auto">
            <a:xfrm rot="-5401360">
              <a:off x="3004" y="2885"/>
              <a:ext cx="126" cy="186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49" name="Line 165"/>
            <p:cNvSpPr>
              <a:spLocks noChangeShapeType="1"/>
            </p:cNvSpPr>
            <p:nvPr/>
          </p:nvSpPr>
          <p:spPr bwMode="auto">
            <a:xfrm rot="-5401360">
              <a:off x="2955" y="2978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50" name="Line 166"/>
            <p:cNvSpPr>
              <a:spLocks noChangeShapeType="1"/>
            </p:cNvSpPr>
            <p:nvPr/>
          </p:nvSpPr>
          <p:spPr bwMode="auto">
            <a:xfrm rot="-5401360">
              <a:off x="2988" y="2976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51" name="Line 167"/>
            <p:cNvSpPr>
              <a:spLocks noChangeShapeType="1"/>
            </p:cNvSpPr>
            <p:nvPr/>
          </p:nvSpPr>
          <p:spPr bwMode="auto">
            <a:xfrm rot="-5401360">
              <a:off x="3024" y="2974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52" name="Line 168"/>
            <p:cNvSpPr>
              <a:spLocks noChangeShapeType="1"/>
            </p:cNvSpPr>
            <p:nvPr/>
          </p:nvSpPr>
          <p:spPr bwMode="auto">
            <a:xfrm rot="-5401360">
              <a:off x="3060" y="2974"/>
              <a:ext cx="12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53" name="Line 169"/>
            <p:cNvSpPr>
              <a:spLocks noChangeShapeType="1"/>
            </p:cNvSpPr>
            <p:nvPr/>
          </p:nvSpPr>
          <p:spPr bwMode="auto">
            <a:xfrm rot="-1213478">
              <a:off x="3167" y="2947"/>
              <a:ext cx="183" cy="6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54" name="Rectangle 170"/>
            <p:cNvSpPr>
              <a:spLocks noChangeArrowheads="1"/>
            </p:cNvSpPr>
            <p:nvPr/>
          </p:nvSpPr>
          <p:spPr bwMode="auto">
            <a:xfrm>
              <a:off x="702" y="3091"/>
              <a:ext cx="2694" cy="5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742950" lvl="1" indent="-285750" algn="ctr">
                <a:spcBef>
                  <a:spcPct val="20000"/>
                </a:spcBef>
                <a:buClr>
                  <a:srgbClr val="000099"/>
                </a:buClr>
                <a:buFont typeface="Wingdings" charset="0"/>
                <a:buChar char="§"/>
                <a:defRPr/>
              </a:pPr>
              <a:r>
                <a:rPr lang="en-US" sz="2400" dirty="0">
                  <a:latin typeface="Arial"/>
                  <a:cs typeface="Arial"/>
                </a:rPr>
                <a:t>QoS-sensitive scheduling (e.g., WFQ)</a:t>
              </a:r>
              <a:endParaRPr lang="en-US" sz="2400" dirty="0">
                <a:solidFill>
                  <a:srgbClr val="FF0000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188466" name="Group 171"/>
          <p:cNvGrpSpPr>
            <a:grpSpLocks/>
          </p:cNvGrpSpPr>
          <p:nvPr/>
        </p:nvGrpSpPr>
        <p:grpSpPr bwMode="auto">
          <a:xfrm>
            <a:off x="2128838" y="1809751"/>
            <a:ext cx="1257300" cy="415925"/>
            <a:chOff x="3621" y="3265"/>
            <a:chExt cx="1776" cy="744"/>
          </a:xfrm>
        </p:grpSpPr>
        <p:pic>
          <p:nvPicPr>
            <p:cNvPr id="188658" name="Picture 172" descr="reel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1" y="3265"/>
              <a:ext cx="1776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6957" name="Freeform 173"/>
            <p:cNvSpPr>
              <a:spLocks/>
            </p:cNvSpPr>
            <p:nvPr/>
          </p:nvSpPr>
          <p:spPr bwMode="auto">
            <a:xfrm>
              <a:off x="3973" y="3288"/>
              <a:ext cx="1399" cy="437"/>
            </a:xfrm>
            <a:custGeom>
              <a:avLst/>
              <a:gdLst>
                <a:gd name="T0" fmla="*/ 0 w 1401"/>
                <a:gd name="T1" fmla="*/ 6 h 438"/>
                <a:gd name="T2" fmla="*/ 27 w 1401"/>
                <a:gd name="T3" fmla="*/ 384 h 438"/>
                <a:gd name="T4" fmla="*/ 114 w 1401"/>
                <a:gd name="T5" fmla="*/ 381 h 438"/>
                <a:gd name="T6" fmla="*/ 132 w 1401"/>
                <a:gd name="T7" fmla="*/ 357 h 438"/>
                <a:gd name="T8" fmla="*/ 210 w 1401"/>
                <a:gd name="T9" fmla="*/ 402 h 438"/>
                <a:gd name="T10" fmla="*/ 450 w 1401"/>
                <a:gd name="T11" fmla="*/ 384 h 438"/>
                <a:gd name="T12" fmla="*/ 486 w 1401"/>
                <a:gd name="T13" fmla="*/ 393 h 438"/>
                <a:gd name="T14" fmla="*/ 690 w 1401"/>
                <a:gd name="T15" fmla="*/ 417 h 438"/>
                <a:gd name="T16" fmla="*/ 1074 w 1401"/>
                <a:gd name="T17" fmla="*/ 438 h 438"/>
                <a:gd name="T18" fmla="*/ 1401 w 1401"/>
                <a:gd name="T19" fmla="*/ 420 h 438"/>
                <a:gd name="T20" fmla="*/ 1392 w 1401"/>
                <a:gd name="T21" fmla="*/ 165 h 438"/>
                <a:gd name="T22" fmla="*/ 291 w 1401"/>
                <a:gd name="T23" fmla="*/ 0 h 438"/>
                <a:gd name="T24" fmla="*/ 0 w 1401"/>
                <a:gd name="T25" fmla="*/ 6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01" h="438">
                  <a:moveTo>
                    <a:pt x="0" y="6"/>
                  </a:moveTo>
                  <a:lnTo>
                    <a:pt x="27" y="384"/>
                  </a:lnTo>
                  <a:lnTo>
                    <a:pt x="114" y="381"/>
                  </a:lnTo>
                  <a:lnTo>
                    <a:pt x="132" y="357"/>
                  </a:lnTo>
                  <a:lnTo>
                    <a:pt x="210" y="402"/>
                  </a:lnTo>
                  <a:lnTo>
                    <a:pt x="450" y="384"/>
                  </a:lnTo>
                  <a:lnTo>
                    <a:pt x="486" y="393"/>
                  </a:lnTo>
                  <a:lnTo>
                    <a:pt x="690" y="417"/>
                  </a:lnTo>
                  <a:lnTo>
                    <a:pt x="1074" y="438"/>
                  </a:lnTo>
                  <a:lnTo>
                    <a:pt x="1401" y="420"/>
                  </a:lnTo>
                  <a:lnTo>
                    <a:pt x="1392" y="165"/>
                  </a:lnTo>
                  <a:lnTo>
                    <a:pt x="29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6958" name="Freeform 174"/>
            <p:cNvSpPr>
              <a:spLocks/>
            </p:cNvSpPr>
            <p:nvPr/>
          </p:nvSpPr>
          <p:spPr bwMode="auto">
            <a:xfrm>
              <a:off x="4242" y="3858"/>
              <a:ext cx="998" cy="122"/>
            </a:xfrm>
            <a:custGeom>
              <a:avLst/>
              <a:gdLst>
                <a:gd name="T0" fmla="*/ 0 w 999"/>
                <a:gd name="T1" fmla="*/ 6 h 123"/>
                <a:gd name="T2" fmla="*/ 717 w 999"/>
                <a:gd name="T3" fmla="*/ 12 h 123"/>
                <a:gd name="T4" fmla="*/ 744 w 999"/>
                <a:gd name="T5" fmla="*/ 36 h 123"/>
                <a:gd name="T6" fmla="*/ 801 w 999"/>
                <a:gd name="T7" fmla="*/ 42 h 123"/>
                <a:gd name="T8" fmla="*/ 876 w 999"/>
                <a:gd name="T9" fmla="*/ 6 h 123"/>
                <a:gd name="T10" fmla="*/ 933 w 999"/>
                <a:gd name="T11" fmla="*/ 0 h 123"/>
                <a:gd name="T12" fmla="*/ 981 w 999"/>
                <a:gd name="T13" fmla="*/ 15 h 123"/>
                <a:gd name="T14" fmla="*/ 999 w 999"/>
                <a:gd name="T15" fmla="*/ 51 h 123"/>
                <a:gd name="T16" fmla="*/ 987 w 999"/>
                <a:gd name="T17" fmla="*/ 123 h 123"/>
                <a:gd name="T18" fmla="*/ 18 w 999"/>
                <a:gd name="T19" fmla="*/ 120 h 123"/>
                <a:gd name="T20" fmla="*/ 0 w 999"/>
                <a:gd name="T21" fmla="*/ 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9" h="123">
                  <a:moveTo>
                    <a:pt x="0" y="6"/>
                  </a:moveTo>
                  <a:lnTo>
                    <a:pt x="717" y="12"/>
                  </a:lnTo>
                  <a:lnTo>
                    <a:pt x="744" y="36"/>
                  </a:lnTo>
                  <a:lnTo>
                    <a:pt x="801" y="42"/>
                  </a:lnTo>
                  <a:lnTo>
                    <a:pt x="876" y="6"/>
                  </a:lnTo>
                  <a:lnTo>
                    <a:pt x="933" y="0"/>
                  </a:lnTo>
                  <a:lnTo>
                    <a:pt x="981" y="15"/>
                  </a:lnTo>
                  <a:lnTo>
                    <a:pt x="999" y="51"/>
                  </a:lnTo>
                  <a:lnTo>
                    <a:pt x="987" y="123"/>
                  </a:lnTo>
                  <a:lnTo>
                    <a:pt x="18" y="12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188661" name="Picture 175" descr="video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" y="3400"/>
              <a:ext cx="889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88467" name="Group 377"/>
          <p:cNvGrpSpPr>
            <a:grpSpLocks/>
          </p:cNvGrpSpPr>
          <p:nvPr/>
        </p:nvGrpSpPr>
        <p:grpSpPr bwMode="auto">
          <a:xfrm>
            <a:off x="8756650" y="5618163"/>
            <a:ext cx="590550" cy="582612"/>
            <a:chOff x="4550" y="3770"/>
            <a:chExt cx="372" cy="367"/>
          </a:xfrm>
        </p:grpSpPr>
        <p:sp>
          <p:nvSpPr>
            <p:cNvPr id="247162" name="Rectangle 378"/>
            <p:cNvSpPr>
              <a:spLocks noChangeArrowheads="1"/>
            </p:cNvSpPr>
            <p:nvPr/>
          </p:nvSpPr>
          <p:spPr bwMode="auto">
            <a:xfrm>
              <a:off x="4553" y="3774"/>
              <a:ext cx="367" cy="303"/>
            </a:xfrm>
            <a:prstGeom prst="rect">
              <a:avLst/>
            </a:prstGeom>
            <a:gradFill rotWithShape="0">
              <a:gsLst>
                <a:gs pos="0">
                  <a:srgbClr val="99CCFF">
                    <a:gamma/>
                    <a:shade val="46275"/>
                    <a:invGamma/>
                  </a:srgbClr>
                </a:gs>
                <a:gs pos="50000">
                  <a:srgbClr val="99CCFF"/>
                </a:gs>
                <a:gs pos="100000">
                  <a:srgbClr val="99CC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28575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63" name="Rectangle 379"/>
            <p:cNvSpPr>
              <a:spLocks noChangeArrowheads="1"/>
            </p:cNvSpPr>
            <p:nvPr/>
          </p:nvSpPr>
          <p:spPr bwMode="auto">
            <a:xfrm>
              <a:off x="4668" y="4071"/>
              <a:ext cx="156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64" name="Rectangle 380"/>
            <p:cNvSpPr>
              <a:spLocks noChangeArrowheads="1"/>
            </p:cNvSpPr>
            <p:nvPr/>
          </p:nvSpPr>
          <p:spPr bwMode="auto">
            <a:xfrm>
              <a:off x="4553" y="3770"/>
              <a:ext cx="369" cy="310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188656" name="Picture 381" descr="video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0" y="3787"/>
              <a:ext cx="36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7166" name="Line 382"/>
            <p:cNvSpPr>
              <a:spLocks noChangeShapeType="1"/>
            </p:cNvSpPr>
            <p:nvPr/>
          </p:nvSpPr>
          <p:spPr bwMode="auto">
            <a:xfrm>
              <a:off x="4579" y="4136"/>
              <a:ext cx="325" cy="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188468" name="Group 383"/>
          <p:cNvGrpSpPr>
            <a:grpSpLocks/>
          </p:cNvGrpSpPr>
          <p:nvPr/>
        </p:nvGrpSpPr>
        <p:grpSpPr bwMode="auto">
          <a:xfrm>
            <a:off x="2649539" y="3190876"/>
            <a:ext cx="365125" cy="403225"/>
            <a:chOff x="557" y="2482"/>
            <a:chExt cx="270" cy="262"/>
          </a:xfrm>
        </p:grpSpPr>
        <p:sp>
          <p:nvSpPr>
            <p:cNvPr id="247168" name="Rectangle 384"/>
            <p:cNvSpPr>
              <a:spLocks noChangeArrowheads="1"/>
            </p:cNvSpPr>
            <p:nvPr/>
          </p:nvSpPr>
          <p:spPr bwMode="auto">
            <a:xfrm>
              <a:off x="627" y="2680"/>
              <a:ext cx="115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69" name="Rectangle 385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70" name="Line 386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188469" name="Group 387"/>
          <p:cNvGrpSpPr>
            <a:grpSpLocks/>
          </p:cNvGrpSpPr>
          <p:nvPr/>
        </p:nvGrpSpPr>
        <p:grpSpPr bwMode="auto">
          <a:xfrm>
            <a:off x="7208839" y="5235576"/>
            <a:ext cx="365125" cy="403225"/>
            <a:chOff x="557" y="2482"/>
            <a:chExt cx="270" cy="262"/>
          </a:xfrm>
        </p:grpSpPr>
        <p:sp>
          <p:nvSpPr>
            <p:cNvPr id="247172" name="Rectangle 388"/>
            <p:cNvSpPr>
              <a:spLocks noChangeArrowheads="1"/>
            </p:cNvSpPr>
            <p:nvPr/>
          </p:nvSpPr>
          <p:spPr bwMode="auto">
            <a:xfrm>
              <a:off x="627" y="2680"/>
              <a:ext cx="115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73" name="Rectangle 389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74" name="Line 390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188470" name="Group 391"/>
          <p:cNvGrpSpPr>
            <a:grpSpLocks/>
          </p:cNvGrpSpPr>
          <p:nvPr/>
        </p:nvGrpSpPr>
        <p:grpSpPr bwMode="auto">
          <a:xfrm>
            <a:off x="7920039" y="5248276"/>
            <a:ext cx="365125" cy="403225"/>
            <a:chOff x="557" y="2482"/>
            <a:chExt cx="270" cy="262"/>
          </a:xfrm>
        </p:grpSpPr>
        <p:sp>
          <p:nvSpPr>
            <p:cNvPr id="247176" name="Rectangle 392"/>
            <p:cNvSpPr>
              <a:spLocks noChangeArrowheads="1"/>
            </p:cNvSpPr>
            <p:nvPr/>
          </p:nvSpPr>
          <p:spPr bwMode="auto">
            <a:xfrm>
              <a:off x="627" y="2680"/>
              <a:ext cx="115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77" name="Rectangle 393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78" name="Line 394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188471" name="Group 395"/>
          <p:cNvGrpSpPr>
            <a:grpSpLocks/>
          </p:cNvGrpSpPr>
          <p:nvPr/>
        </p:nvGrpSpPr>
        <p:grpSpPr bwMode="auto">
          <a:xfrm>
            <a:off x="8199439" y="5616576"/>
            <a:ext cx="365125" cy="403225"/>
            <a:chOff x="557" y="2482"/>
            <a:chExt cx="270" cy="262"/>
          </a:xfrm>
        </p:grpSpPr>
        <p:sp>
          <p:nvSpPr>
            <p:cNvPr id="247180" name="Rectangle 396"/>
            <p:cNvSpPr>
              <a:spLocks noChangeArrowheads="1"/>
            </p:cNvSpPr>
            <p:nvPr/>
          </p:nvSpPr>
          <p:spPr bwMode="auto">
            <a:xfrm>
              <a:off x="627" y="2680"/>
              <a:ext cx="115" cy="47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81" name="Rectangle 397"/>
            <p:cNvSpPr>
              <a:spLocks noChangeArrowheads="1"/>
            </p:cNvSpPr>
            <p:nvPr/>
          </p:nvSpPr>
          <p:spPr bwMode="auto">
            <a:xfrm>
              <a:off x="557" y="2482"/>
              <a:ext cx="270" cy="20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4D4D4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7182" name="Line 398"/>
            <p:cNvSpPr>
              <a:spLocks noChangeShapeType="1"/>
            </p:cNvSpPr>
            <p:nvPr/>
          </p:nvSpPr>
          <p:spPr bwMode="auto">
            <a:xfrm>
              <a:off x="568" y="2743"/>
              <a:ext cx="238" cy="1"/>
            </a:xfrm>
            <a:prstGeom prst="line">
              <a:avLst/>
            </a:prstGeom>
            <a:noFill/>
            <a:ln w="57150">
              <a:solidFill>
                <a:srgbClr val="5F5F5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47183" name="Text Box 399"/>
          <p:cNvSpPr txBox="1">
            <a:spLocks noChangeArrowheads="1"/>
          </p:cNvSpPr>
          <p:nvPr/>
        </p:nvSpPr>
        <p:spPr bwMode="auto">
          <a:xfrm>
            <a:off x="6754051" y="4013200"/>
            <a:ext cx="110959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/>
                <a:cs typeface="Arial"/>
              </a:rPr>
              <a:t>request/</a:t>
            </a:r>
          </a:p>
          <a:p>
            <a:pPr algn="ctr">
              <a:defRPr/>
            </a:pPr>
            <a:r>
              <a:rPr lang="en-US" sz="2000" dirty="0">
                <a:latin typeface="Arial"/>
                <a:cs typeface="Arial"/>
              </a:rPr>
              <a:t>reply</a:t>
            </a:r>
            <a:endParaRPr lang="en-US" sz="2400" dirty="0">
              <a:latin typeface="Arial"/>
              <a:cs typeface="Arial"/>
            </a:endParaRPr>
          </a:p>
        </p:txBody>
      </p:sp>
      <p:grpSp>
        <p:nvGrpSpPr>
          <p:cNvPr id="188476" name="Group 249"/>
          <p:cNvGrpSpPr>
            <a:grpSpLocks/>
          </p:cNvGrpSpPr>
          <p:nvPr/>
        </p:nvGrpSpPr>
        <p:grpSpPr bwMode="auto">
          <a:xfrm>
            <a:off x="2587625" y="2346325"/>
            <a:ext cx="325438" cy="514350"/>
            <a:chOff x="4140" y="429"/>
            <a:chExt cx="1425" cy="2396"/>
          </a:xfrm>
        </p:grpSpPr>
        <p:sp>
          <p:nvSpPr>
            <p:cNvPr id="188609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" name="Rectangle 251"/>
            <p:cNvSpPr>
              <a:spLocks noChangeArrowheads="1"/>
            </p:cNvSpPr>
            <p:nvPr/>
          </p:nvSpPr>
          <p:spPr bwMode="auto">
            <a:xfrm>
              <a:off x="4203" y="429"/>
              <a:ext cx="1050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611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12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8" name="Rectangle 254"/>
            <p:cNvSpPr>
              <a:spLocks noChangeArrowheads="1"/>
            </p:cNvSpPr>
            <p:nvPr/>
          </p:nvSpPr>
          <p:spPr bwMode="auto">
            <a:xfrm>
              <a:off x="4216" y="695"/>
              <a:ext cx="591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614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34" name="AutoShape 256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0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35" name="AutoShape 257"/>
              <p:cNvSpPr>
                <a:spLocks noChangeArrowheads="1"/>
              </p:cNvSpPr>
              <p:nvPr/>
            </p:nvSpPr>
            <p:spPr bwMode="auto">
              <a:xfrm>
                <a:off x="635" y="2580"/>
                <a:ext cx="685" cy="11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10" name="Rectangle 258"/>
            <p:cNvSpPr>
              <a:spLocks noChangeArrowheads="1"/>
            </p:cNvSpPr>
            <p:nvPr/>
          </p:nvSpPr>
          <p:spPr bwMode="auto">
            <a:xfrm>
              <a:off x="4223" y="1021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616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32" name="AutoShape 260"/>
              <p:cNvSpPr>
                <a:spLocks noChangeArrowheads="1"/>
              </p:cNvSpPr>
              <p:nvPr/>
            </p:nvSpPr>
            <p:spPr bwMode="auto">
              <a:xfrm>
                <a:off x="611" y="2565"/>
                <a:ext cx="729" cy="14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33" name="AutoShape 261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4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12" name="Rectangle 262"/>
            <p:cNvSpPr>
              <a:spLocks noChangeArrowheads="1"/>
            </p:cNvSpPr>
            <p:nvPr/>
          </p:nvSpPr>
          <p:spPr bwMode="auto">
            <a:xfrm>
              <a:off x="4216" y="1361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13" name="Rectangle 263"/>
            <p:cNvSpPr>
              <a:spLocks noChangeArrowheads="1"/>
            </p:cNvSpPr>
            <p:nvPr/>
          </p:nvSpPr>
          <p:spPr bwMode="auto">
            <a:xfrm>
              <a:off x="4230" y="1657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619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30" name="AutoShape 265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0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31" name="AutoShape 266"/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7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88620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621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28" name="AutoShape 269"/>
              <p:cNvSpPr>
                <a:spLocks noChangeArrowheads="1"/>
              </p:cNvSpPr>
              <p:nvPr/>
            </p:nvSpPr>
            <p:spPr bwMode="auto">
              <a:xfrm>
                <a:off x="613" y="2565"/>
                <a:ext cx="727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29" name="AutoShape 270"/>
              <p:cNvSpPr>
                <a:spLocks noChangeArrowheads="1"/>
              </p:cNvSpPr>
              <p:nvPr/>
            </p:nvSpPr>
            <p:spPr bwMode="auto">
              <a:xfrm>
                <a:off x="630" y="2580"/>
                <a:ext cx="693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17" name="Rectangle 271"/>
            <p:cNvSpPr>
              <a:spLocks noChangeArrowheads="1"/>
            </p:cNvSpPr>
            <p:nvPr/>
          </p:nvSpPr>
          <p:spPr bwMode="auto">
            <a:xfrm>
              <a:off x="5252" y="429"/>
              <a:ext cx="63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623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4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0" name="Oval 274"/>
            <p:cNvSpPr>
              <a:spLocks noChangeArrowheads="1"/>
            </p:cNvSpPr>
            <p:nvPr/>
          </p:nvSpPr>
          <p:spPr bwMode="auto">
            <a:xfrm>
              <a:off x="5516" y="2611"/>
              <a:ext cx="49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626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2" name="AutoShape 276"/>
            <p:cNvSpPr>
              <a:spLocks noChangeArrowheads="1"/>
            </p:cNvSpPr>
            <p:nvPr/>
          </p:nvSpPr>
          <p:spPr bwMode="auto">
            <a:xfrm>
              <a:off x="4140" y="2677"/>
              <a:ext cx="1203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23" name="AutoShape 277"/>
            <p:cNvSpPr>
              <a:spLocks noChangeArrowheads="1"/>
            </p:cNvSpPr>
            <p:nvPr/>
          </p:nvSpPr>
          <p:spPr bwMode="auto">
            <a:xfrm>
              <a:off x="4203" y="2714"/>
              <a:ext cx="1077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24" name="Oval 278"/>
            <p:cNvSpPr>
              <a:spLocks noChangeArrowheads="1"/>
            </p:cNvSpPr>
            <p:nvPr/>
          </p:nvSpPr>
          <p:spPr bwMode="auto">
            <a:xfrm>
              <a:off x="4307" y="2381"/>
              <a:ext cx="160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25" name="Oval 279"/>
            <p:cNvSpPr>
              <a:spLocks noChangeArrowheads="1"/>
            </p:cNvSpPr>
            <p:nvPr/>
          </p:nvSpPr>
          <p:spPr bwMode="auto">
            <a:xfrm>
              <a:off x="4488" y="2389"/>
              <a:ext cx="160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26" name="Oval 280"/>
            <p:cNvSpPr>
              <a:spLocks noChangeArrowheads="1"/>
            </p:cNvSpPr>
            <p:nvPr/>
          </p:nvSpPr>
          <p:spPr bwMode="auto">
            <a:xfrm>
              <a:off x="4661" y="2381"/>
              <a:ext cx="160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27" name="Rectangle 281"/>
            <p:cNvSpPr>
              <a:spLocks noChangeArrowheads="1"/>
            </p:cNvSpPr>
            <p:nvPr/>
          </p:nvSpPr>
          <p:spPr bwMode="auto">
            <a:xfrm>
              <a:off x="5065" y="1834"/>
              <a:ext cx="83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88477" name="Group 315"/>
          <p:cNvGrpSpPr>
            <a:grpSpLocks/>
          </p:cNvGrpSpPr>
          <p:nvPr/>
        </p:nvGrpSpPr>
        <p:grpSpPr bwMode="auto">
          <a:xfrm>
            <a:off x="3498851" y="3395663"/>
            <a:ext cx="231775" cy="481012"/>
            <a:chOff x="1115" y="2770"/>
            <a:chExt cx="589" cy="1034"/>
          </a:xfrm>
        </p:grpSpPr>
        <p:sp>
          <p:nvSpPr>
            <p:cNvPr id="188577" name="Freeform 283"/>
            <p:cNvSpPr>
              <a:spLocks/>
            </p:cNvSpPr>
            <p:nvPr/>
          </p:nvSpPr>
          <p:spPr bwMode="auto">
            <a:xfrm>
              <a:off x="1581" y="2772"/>
              <a:ext cx="117" cy="986"/>
            </a:xfrm>
            <a:custGeom>
              <a:avLst/>
              <a:gdLst>
                <a:gd name="T0" fmla="*/ 1 w 354"/>
                <a:gd name="T1" fmla="*/ 0 h 2742"/>
                <a:gd name="T2" fmla="*/ 4 w 354"/>
                <a:gd name="T3" fmla="*/ 6 h 2742"/>
                <a:gd name="T4" fmla="*/ 4 w 354"/>
                <a:gd name="T5" fmla="*/ 44 h 2742"/>
                <a:gd name="T6" fmla="*/ 0 w 354"/>
                <a:gd name="T7" fmla="*/ 46 h 2742"/>
                <a:gd name="T8" fmla="*/ 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8" name="Rectangle 284"/>
            <p:cNvSpPr>
              <a:spLocks noChangeArrowheads="1"/>
            </p:cNvSpPr>
            <p:nvPr/>
          </p:nvSpPr>
          <p:spPr bwMode="auto">
            <a:xfrm>
              <a:off x="1143" y="2770"/>
              <a:ext cx="432" cy="986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C0C0C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79" name="Freeform 285"/>
            <p:cNvSpPr>
              <a:spLocks/>
            </p:cNvSpPr>
            <p:nvPr/>
          </p:nvSpPr>
          <p:spPr bwMode="auto">
            <a:xfrm>
              <a:off x="1603" y="2831"/>
              <a:ext cx="70" cy="913"/>
            </a:xfrm>
            <a:custGeom>
              <a:avLst/>
              <a:gdLst>
                <a:gd name="T0" fmla="*/ 0 w 211"/>
                <a:gd name="T1" fmla="*/ 0 h 2537"/>
                <a:gd name="T2" fmla="*/ 3 w 211"/>
                <a:gd name="T3" fmla="*/ 4 h 2537"/>
                <a:gd name="T4" fmla="*/ 0 w 211"/>
                <a:gd name="T5" fmla="*/ 42 h 2537"/>
                <a:gd name="T6" fmla="*/ 0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80" name="Freeform 286"/>
            <p:cNvSpPr>
              <a:spLocks/>
            </p:cNvSpPr>
            <p:nvPr/>
          </p:nvSpPr>
          <p:spPr bwMode="auto">
            <a:xfrm>
              <a:off x="1588" y="3293"/>
              <a:ext cx="109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1" name="Rectangle 287"/>
            <p:cNvSpPr>
              <a:spLocks noChangeArrowheads="1"/>
            </p:cNvSpPr>
            <p:nvPr/>
          </p:nvSpPr>
          <p:spPr bwMode="auto">
            <a:xfrm>
              <a:off x="1143" y="2883"/>
              <a:ext cx="246" cy="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82" name="Group 288"/>
            <p:cNvGrpSpPr>
              <a:grpSpLocks/>
            </p:cNvGrpSpPr>
            <p:nvPr/>
          </p:nvGrpSpPr>
          <p:grpSpPr bwMode="auto">
            <a:xfrm>
              <a:off x="1367" y="2873"/>
              <a:ext cx="240" cy="63"/>
              <a:chOff x="614" y="2568"/>
              <a:chExt cx="725" cy="139"/>
            </a:xfrm>
          </p:grpSpPr>
          <p:sp>
            <p:nvSpPr>
              <p:cNvPr id="467" name="AutoShape 289"/>
              <p:cNvSpPr>
                <a:spLocks noChangeArrowheads="1"/>
              </p:cNvSpPr>
              <p:nvPr/>
            </p:nvSpPr>
            <p:spPr bwMode="auto">
              <a:xfrm>
                <a:off x="608" y="2567"/>
                <a:ext cx="731" cy="14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68" name="AutoShape 290"/>
              <p:cNvSpPr>
                <a:spLocks noChangeArrowheads="1"/>
              </p:cNvSpPr>
              <p:nvPr/>
            </p:nvSpPr>
            <p:spPr bwMode="auto">
              <a:xfrm>
                <a:off x="621" y="2582"/>
                <a:ext cx="707" cy="11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43" name="Rectangle 291"/>
            <p:cNvSpPr>
              <a:spLocks noChangeArrowheads="1"/>
            </p:cNvSpPr>
            <p:nvPr/>
          </p:nvSpPr>
          <p:spPr bwMode="auto">
            <a:xfrm>
              <a:off x="1151" y="3026"/>
              <a:ext cx="246" cy="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84" name="Group 292"/>
            <p:cNvGrpSpPr>
              <a:grpSpLocks/>
            </p:cNvGrpSpPr>
            <p:nvPr/>
          </p:nvGrpSpPr>
          <p:grpSpPr bwMode="auto">
            <a:xfrm>
              <a:off x="1366" y="3014"/>
              <a:ext cx="240" cy="58"/>
              <a:chOff x="614" y="2568"/>
              <a:chExt cx="725" cy="139"/>
            </a:xfrm>
          </p:grpSpPr>
          <p:sp>
            <p:nvSpPr>
              <p:cNvPr id="465" name="AutoShape 293"/>
              <p:cNvSpPr>
                <a:spLocks noChangeArrowheads="1"/>
              </p:cNvSpPr>
              <p:nvPr/>
            </p:nvSpPr>
            <p:spPr bwMode="auto">
              <a:xfrm>
                <a:off x="611" y="2572"/>
                <a:ext cx="731" cy="13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66" name="AutoShape 294"/>
              <p:cNvSpPr>
                <a:spLocks noChangeArrowheads="1"/>
              </p:cNvSpPr>
              <p:nvPr/>
            </p:nvSpPr>
            <p:spPr bwMode="auto">
              <a:xfrm>
                <a:off x="624" y="2588"/>
                <a:ext cx="707" cy="9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45" name="Rectangle 295"/>
            <p:cNvSpPr>
              <a:spLocks noChangeArrowheads="1"/>
            </p:cNvSpPr>
            <p:nvPr/>
          </p:nvSpPr>
          <p:spPr bwMode="auto">
            <a:xfrm>
              <a:off x="1147" y="3173"/>
              <a:ext cx="246" cy="1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46" name="Rectangle 296"/>
            <p:cNvSpPr>
              <a:spLocks noChangeArrowheads="1"/>
            </p:cNvSpPr>
            <p:nvPr/>
          </p:nvSpPr>
          <p:spPr bwMode="auto">
            <a:xfrm>
              <a:off x="1151" y="3299"/>
              <a:ext cx="246" cy="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87" name="Group 297"/>
            <p:cNvGrpSpPr>
              <a:grpSpLocks/>
            </p:cNvGrpSpPr>
            <p:nvPr/>
          </p:nvGrpSpPr>
          <p:grpSpPr bwMode="auto">
            <a:xfrm>
              <a:off x="1361" y="3287"/>
              <a:ext cx="240" cy="65"/>
              <a:chOff x="614" y="2568"/>
              <a:chExt cx="725" cy="139"/>
            </a:xfrm>
          </p:grpSpPr>
          <p:sp>
            <p:nvSpPr>
              <p:cNvPr id="463" name="AutoShape 298"/>
              <p:cNvSpPr>
                <a:spLocks noChangeArrowheads="1"/>
              </p:cNvSpPr>
              <p:nvPr/>
            </p:nvSpPr>
            <p:spPr bwMode="auto">
              <a:xfrm>
                <a:off x="614" y="2572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64" name="AutoShape 299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5" cy="10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88588" name="Freeform 300"/>
            <p:cNvSpPr>
              <a:spLocks/>
            </p:cNvSpPr>
            <p:nvPr/>
          </p:nvSpPr>
          <p:spPr bwMode="auto">
            <a:xfrm>
              <a:off x="1590" y="3169"/>
              <a:ext cx="108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589" name="Group 301"/>
            <p:cNvGrpSpPr>
              <a:grpSpLocks/>
            </p:cNvGrpSpPr>
            <p:nvPr/>
          </p:nvGrpSpPr>
          <p:grpSpPr bwMode="auto">
            <a:xfrm>
              <a:off x="1363" y="3158"/>
              <a:ext cx="240" cy="60"/>
              <a:chOff x="614" y="2568"/>
              <a:chExt cx="725" cy="139"/>
            </a:xfrm>
          </p:grpSpPr>
          <p:sp>
            <p:nvSpPr>
              <p:cNvPr id="461" name="AutoShape 302"/>
              <p:cNvSpPr>
                <a:spLocks noChangeArrowheads="1"/>
              </p:cNvSpPr>
              <p:nvPr/>
            </p:nvSpPr>
            <p:spPr bwMode="auto">
              <a:xfrm>
                <a:off x="608" y="2570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62" name="AutoShape 303"/>
              <p:cNvSpPr>
                <a:spLocks noChangeArrowheads="1"/>
              </p:cNvSpPr>
              <p:nvPr/>
            </p:nvSpPr>
            <p:spPr bwMode="auto">
              <a:xfrm>
                <a:off x="620" y="2586"/>
                <a:ext cx="707" cy="10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50" name="Rectangle 304"/>
            <p:cNvSpPr>
              <a:spLocks noChangeArrowheads="1"/>
            </p:cNvSpPr>
            <p:nvPr/>
          </p:nvSpPr>
          <p:spPr bwMode="auto">
            <a:xfrm>
              <a:off x="1575" y="2770"/>
              <a:ext cx="28" cy="9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91" name="Freeform 305"/>
            <p:cNvSpPr>
              <a:spLocks/>
            </p:cNvSpPr>
            <p:nvPr/>
          </p:nvSpPr>
          <p:spPr bwMode="auto">
            <a:xfrm>
              <a:off x="1599" y="3019"/>
              <a:ext cx="98" cy="92"/>
            </a:xfrm>
            <a:custGeom>
              <a:avLst/>
              <a:gdLst>
                <a:gd name="T0" fmla="*/ 0 w 296"/>
                <a:gd name="T1" fmla="*/ 0 h 256"/>
                <a:gd name="T2" fmla="*/ 4 w 296"/>
                <a:gd name="T3" fmla="*/ 3 h 256"/>
                <a:gd name="T4" fmla="*/ 4 w 296"/>
                <a:gd name="T5" fmla="*/ 4 h 256"/>
                <a:gd name="T6" fmla="*/ 0 w 296"/>
                <a:gd name="T7" fmla="*/ 2 h 256"/>
                <a:gd name="T8" fmla="*/ 0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92" name="Freeform 306"/>
            <p:cNvSpPr>
              <a:spLocks/>
            </p:cNvSpPr>
            <p:nvPr/>
          </p:nvSpPr>
          <p:spPr bwMode="auto">
            <a:xfrm>
              <a:off x="1601" y="2878"/>
              <a:ext cx="101" cy="104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3 h 288"/>
                <a:gd name="T4" fmla="*/ 3 w 304"/>
                <a:gd name="T5" fmla="*/ 5 h 288"/>
                <a:gd name="T6" fmla="*/ 0 w 304"/>
                <a:gd name="T7" fmla="*/ 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3" name="Oval 307"/>
            <p:cNvSpPr>
              <a:spLocks noChangeArrowheads="1"/>
            </p:cNvSpPr>
            <p:nvPr/>
          </p:nvSpPr>
          <p:spPr bwMode="auto">
            <a:xfrm>
              <a:off x="1684" y="3712"/>
              <a:ext cx="20" cy="4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94" name="Freeform 308"/>
            <p:cNvSpPr>
              <a:spLocks/>
            </p:cNvSpPr>
            <p:nvPr/>
          </p:nvSpPr>
          <p:spPr bwMode="auto">
            <a:xfrm>
              <a:off x="1595" y="3713"/>
              <a:ext cx="102" cy="86"/>
            </a:xfrm>
            <a:custGeom>
              <a:avLst/>
              <a:gdLst>
                <a:gd name="T0" fmla="*/ 0 w 306"/>
                <a:gd name="T1" fmla="*/ 2 h 240"/>
                <a:gd name="T2" fmla="*/ 0 w 306"/>
                <a:gd name="T3" fmla="*/ 4 h 240"/>
                <a:gd name="T4" fmla="*/ 4 w 306"/>
                <a:gd name="T5" fmla="*/ 2 h 240"/>
                <a:gd name="T6" fmla="*/ 4 w 306"/>
                <a:gd name="T7" fmla="*/ 0 h 240"/>
                <a:gd name="T8" fmla="*/ 0 w 306"/>
                <a:gd name="T9" fmla="*/ 2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5" name="AutoShape 309"/>
            <p:cNvSpPr>
              <a:spLocks noChangeArrowheads="1"/>
            </p:cNvSpPr>
            <p:nvPr/>
          </p:nvSpPr>
          <p:spPr bwMode="auto">
            <a:xfrm>
              <a:off x="1115" y="3743"/>
              <a:ext cx="496" cy="61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56" name="AutoShape 310"/>
            <p:cNvSpPr>
              <a:spLocks noChangeArrowheads="1"/>
            </p:cNvSpPr>
            <p:nvPr/>
          </p:nvSpPr>
          <p:spPr bwMode="auto">
            <a:xfrm>
              <a:off x="1143" y="3756"/>
              <a:ext cx="444" cy="3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57" name="Oval 311"/>
            <p:cNvSpPr>
              <a:spLocks noChangeArrowheads="1"/>
            </p:cNvSpPr>
            <p:nvPr/>
          </p:nvSpPr>
          <p:spPr bwMode="auto">
            <a:xfrm>
              <a:off x="1184" y="3613"/>
              <a:ext cx="65" cy="6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58" name="Oval 312"/>
            <p:cNvSpPr>
              <a:spLocks noChangeArrowheads="1"/>
            </p:cNvSpPr>
            <p:nvPr/>
          </p:nvSpPr>
          <p:spPr bwMode="auto">
            <a:xfrm>
              <a:off x="1256" y="3613"/>
              <a:ext cx="69" cy="6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59" name="Oval 313"/>
            <p:cNvSpPr>
              <a:spLocks noChangeArrowheads="1"/>
            </p:cNvSpPr>
            <p:nvPr/>
          </p:nvSpPr>
          <p:spPr bwMode="auto">
            <a:xfrm>
              <a:off x="1333" y="3613"/>
              <a:ext cx="65" cy="6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60" name="Rectangle 314"/>
            <p:cNvSpPr>
              <a:spLocks noChangeArrowheads="1"/>
            </p:cNvSpPr>
            <p:nvPr/>
          </p:nvSpPr>
          <p:spPr bwMode="auto">
            <a:xfrm>
              <a:off x="1494" y="3377"/>
              <a:ext cx="36" cy="32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88478" name="Group 315"/>
          <p:cNvGrpSpPr>
            <a:grpSpLocks/>
          </p:cNvGrpSpPr>
          <p:nvPr/>
        </p:nvGrpSpPr>
        <p:grpSpPr bwMode="auto">
          <a:xfrm>
            <a:off x="4216401" y="3397251"/>
            <a:ext cx="233363" cy="479425"/>
            <a:chOff x="1115" y="2770"/>
            <a:chExt cx="589" cy="1034"/>
          </a:xfrm>
        </p:grpSpPr>
        <p:sp>
          <p:nvSpPr>
            <p:cNvPr id="188545" name="Freeform 283"/>
            <p:cNvSpPr>
              <a:spLocks/>
            </p:cNvSpPr>
            <p:nvPr/>
          </p:nvSpPr>
          <p:spPr bwMode="auto">
            <a:xfrm>
              <a:off x="1581" y="2772"/>
              <a:ext cx="117" cy="986"/>
            </a:xfrm>
            <a:custGeom>
              <a:avLst/>
              <a:gdLst>
                <a:gd name="T0" fmla="*/ 1 w 354"/>
                <a:gd name="T1" fmla="*/ 0 h 2742"/>
                <a:gd name="T2" fmla="*/ 4 w 354"/>
                <a:gd name="T3" fmla="*/ 6 h 2742"/>
                <a:gd name="T4" fmla="*/ 4 w 354"/>
                <a:gd name="T5" fmla="*/ 44 h 2742"/>
                <a:gd name="T6" fmla="*/ 0 w 354"/>
                <a:gd name="T7" fmla="*/ 46 h 2742"/>
                <a:gd name="T8" fmla="*/ 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" name="Rectangle 284"/>
            <p:cNvSpPr>
              <a:spLocks noChangeArrowheads="1"/>
            </p:cNvSpPr>
            <p:nvPr/>
          </p:nvSpPr>
          <p:spPr bwMode="auto">
            <a:xfrm>
              <a:off x="1143" y="2770"/>
              <a:ext cx="433" cy="986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C0C0C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47" name="Freeform 285"/>
            <p:cNvSpPr>
              <a:spLocks/>
            </p:cNvSpPr>
            <p:nvPr/>
          </p:nvSpPr>
          <p:spPr bwMode="auto">
            <a:xfrm>
              <a:off x="1603" y="2831"/>
              <a:ext cx="70" cy="913"/>
            </a:xfrm>
            <a:custGeom>
              <a:avLst/>
              <a:gdLst>
                <a:gd name="T0" fmla="*/ 0 w 211"/>
                <a:gd name="T1" fmla="*/ 0 h 2537"/>
                <a:gd name="T2" fmla="*/ 3 w 211"/>
                <a:gd name="T3" fmla="*/ 4 h 2537"/>
                <a:gd name="T4" fmla="*/ 0 w 211"/>
                <a:gd name="T5" fmla="*/ 42 h 2537"/>
                <a:gd name="T6" fmla="*/ 0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48" name="Freeform 286"/>
            <p:cNvSpPr>
              <a:spLocks/>
            </p:cNvSpPr>
            <p:nvPr/>
          </p:nvSpPr>
          <p:spPr bwMode="auto">
            <a:xfrm>
              <a:off x="1588" y="3293"/>
              <a:ext cx="109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4" name="Rectangle 287"/>
            <p:cNvSpPr>
              <a:spLocks noChangeArrowheads="1"/>
            </p:cNvSpPr>
            <p:nvPr/>
          </p:nvSpPr>
          <p:spPr bwMode="auto">
            <a:xfrm>
              <a:off x="1143" y="2883"/>
              <a:ext cx="248" cy="2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50" name="Group 288"/>
            <p:cNvGrpSpPr>
              <a:grpSpLocks/>
            </p:cNvGrpSpPr>
            <p:nvPr/>
          </p:nvGrpSpPr>
          <p:grpSpPr bwMode="auto">
            <a:xfrm>
              <a:off x="1367" y="2873"/>
              <a:ext cx="240" cy="63"/>
              <a:chOff x="614" y="2568"/>
              <a:chExt cx="725" cy="139"/>
            </a:xfrm>
          </p:grpSpPr>
          <p:sp>
            <p:nvSpPr>
              <p:cNvPr id="500" name="AutoShape 289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6" cy="136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01" name="AutoShape 290"/>
              <p:cNvSpPr>
                <a:spLocks noChangeArrowheads="1"/>
              </p:cNvSpPr>
              <p:nvPr/>
            </p:nvSpPr>
            <p:spPr bwMode="auto">
              <a:xfrm>
                <a:off x="627" y="2582"/>
                <a:ext cx="702" cy="106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76" name="Rectangle 291"/>
            <p:cNvSpPr>
              <a:spLocks noChangeArrowheads="1"/>
            </p:cNvSpPr>
            <p:nvPr/>
          </p:nvSpPr>
          <p:spPr bwMode="auto">
            <a:xfrm>
              <a:off x="1151" y="3023"/>
              <a:ext cx="244" cy="2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52" name="Group 292"/>
            <p:cNvGrpSpPr>
              <a:grpSpLocks/>
            </p:cNvGrpSpPr>
            <p:nvPr/>
          </p:nvGrpSpPr>
          <p:grpSpPr bwMode="auto">
            <a:xfrm>
              <a:off x="1366" y="3014"/>
              <a:ext cx="240" cy="58"/>
              <a:chOff x="614" y="2568"/>
              <a:chExt cx="725" cy="139"/>
            </a:xfrm>
          </p:grpSpPr>
          <p:sp>
            <p:nvSpPr>
              <p:cNvPr id="498" name="AutoShape 293"/>
              <p:cNvSpPr>
                <a:spLocks noChangeArrowheads="1"/>
              </p:cNvSpPr>
              <p:nvPr/>
            </p:nvSpPr>
            <p:spPr bwMode="auto">
              <a:xfrm>
                <a:off x="618" y="2566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99" name="AutoShape 294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702" cy="107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78" name="Rectangle 295"/>
            <p:cNvSpPr>
              <a:spLocks noChangeArrowheads="1"/>
            </p:cNvSpPr>
            <p:nvPr/>
          </p:nvSpPr>
          <p:spPr bwMode="auto">
            <a:xfrm>
              <a:off x="1147" y="3171"/>
              <a:ext cx="244" cy="2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79" name="Rectangle 296"/>
            <p:cNvSpPr>
              <a:spLocks noChangeArrowheads="1"/>
            </p:cNvSpPr>
            <p:nvPr/>
          </p:nvSpPr>
          <p:spPr bwMode="auto">
            <a:xfrm>
              <a:off x="1151" y="3301"/>
              <a:ext cx="248" cy="1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55" name="Group 297"/>
            <p:cNvGrpSpPr>
              <a:grpSpLocks/>
            </p:cNvGrpSpPr>
            <p:nvPr/>
          </p:nvGrpSpPr>
          <p:grpSpPr bwMode="auto">
            <a:xfrm>
              <a:off x="1361" y="3287"/>
              <a:ext cx="240" cy="65"/>
              <a:chOff x="614" y="2568"/>
              <a:chExt cx="725" cy="139"/>
            </a:xfrm>
          </p:grpSpPr>
          <p:sp>
            <p:nvSpPr>
              <p:cNvPr id="496" name="AutoShape 298"/>
              <p:cNvSpPr>
                <a:spLocks noChangeArrowheads="1"/>
              </p:cNvSpPr>
              <p:nvPr/>
            </p:nvSpPr>
            <p:spPr bwMode="auto">
              <a:xfrm>
                <a:off x="609" y="2568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97" name="AutoShape 299"/>
              <p:cNvSpPr>
                <a:spLocks noChangeArrowheads="1"/>
              </p:cNvSpPr>
              <p:nvPr/>
            </p:nvSpPr>
            <p:spPr bwMode="auto">
              <a:xfrm>
                <a:off x="621" y="2583"/>
                <a:ext cx="702" cy="11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88556" name="Freeform 300"/>
            <p:cNvSpPr>
              <a:spLocks/>
            </p:cNvSpPr>
            <p:nvPr/>
          </p:nvSpPr>
          <p:spPr bwMode="auto">
            <a:xfrm>
              <a:off x="1590" y="3169"/>
              <a:ext cx="108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557" name="Group 301"/>
            <p:cNvGrpSpPr>
              <a:grpSpLocks/>
            </p:cNvGrpSpPr>
            <p:nvPr/>
          </p:nvGrpSpPr>
          <p:grpSpPr bwMode="auto">
            <a:xfrm>
              <a:off x="1363" y="3158"/>
              <a:ext cx="240" cy="60"/>
              <a:chOff x="614" y="2568"/>
              <a:chExt cx="725" cy="139"/>
            </a:xfrm>
          </p:grpSpPr>
          <p:sp>
            <p:nvSpPr>
              <p:cNvPr id="494" name="AutoShape 302"/>
              <p:cNvSpPr>
                <a:spLocks noChangeArrowheads="1"/>
              </p:cNvSpPr>
              <p:nvPr/>
            </p:nvSpPr>
            <p:spPr bwMode="auto">
              <a:xfrm>
                <a:off x="615" y="2565"/>
                <a:ext cx="726" cy="14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495" name="AutoShape 303"/>
              <p:cNvSpPr>
                <a:spLocks noChangeArrowheads="1"/>
              </p:cNvSpPr>
              <p:nvPr/>
            </p:nvSpPr>
            <p:spPr bwMode="auto">
              <a:xfrm>
                <a:off x="627" y="2581"/>
                <a:ext cx="702" cy="11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83" name="Rectangle 304"/>
            <p:cNvSpPr>
              <a:spLocks noChangeArrowheads="1"/>
            </p:cNvSpPr>
            <p:nvPr/>
          </p:nvSpPr>
          <p:spPr bwMode="auto">
            <a:xfrm>
              <a:off x="1576" y="2770"/>
              <a:ext cx="28" cy="9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59" name="Freeform 305"/>
            <p:cNvSpPr>
              <a:spLocks/>
            </p:cNvSpPr>
            <p:nvPr/>
          </p:nvSpPr>
          <p:spPr bwMode="auto">
            <a:xfrm>
              <a:off x="1599" y="3019"/>
              <a:ext cx="98" cy="92"/>
            </a:xfrm>
            <a:custGeom>
              <a:avLst/>
              <a:gdLst>
                <a:gd name="T0" fmla="*/ 0 w 296"/>
                <a:gd name="T1" fmla="*/ 0 h 256"/>
                <a:gd name="T2" fmla="*/ 4 w 296"/>
                <a:gd name="T3" fmla="*/ 3 h 256"/>
                <a:gd name="T4" fmla="*/ 4 w 296"/>
                <a:gd name="T5" fmla="*/ 4 h 256"/>
                <a:gd name="T6" fmla="*/ 0 w 296"/>
                <a:gd name="T7" fmla="*/ 2 h 256"/>
                <a:gd name="T8" fmla="*/ 0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60" name="Freeform 306"/>
            <p:cNvSpPr>
              <a:spLocks/>
            </p:cNvSpPr>
            <p:nvPr/>
          </p:nvSpPr>
          <p:spPr bwMode="auto">
            <a:xfrm>
              <a:off x="1601" y="2878"/>
              <a:ext cx="101" cy="104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3 h 288"/>
                <a:gd name="T4" fmla="*/ 3 w 304"/>
                <a:gd name="T5" fmla="*/ 5 h 288"/>
                <a:gd name="T6" fmla="*/ 0 w 304"/>
                <a:gd name="T7" fmla="*/ 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6" name="Oval 307"/>
            <p:cNvSpPr>
              <a:spLocks noChangeArrowheads="1"/>
            </p:cNvSpPr>
            <p:nvPr/>
          </p:nvSpPr>
          <p:spPr bwMode="auto">
            <a:xfrm>
              <a:off x="1684" y="3712"/>
              <a:ext cx="20" cy="4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62" name="Freeform 308"/>
            <p:cNvSpPr>
              <a:spLocks/>
            </p:cNvSpPr>
            <p:nvPr/>
          </p:nvSpPr>
          <p:spPr bwMode="auto">
            <a:xfrm>
              <a:off x="1595" y="3713"/>
              <a:ext cx="102" cy="86"/>
            </a:xfrm>
            <a:custGeom>
              <a:avLst/>
              <a:gdLst>
                <a:gd name="T0" fmla="*/ 0 w 306"/>
                <a:gd name="T1" fmla="*/ 2 h 240"/>
                <a:gd name="T2" fmla="*/ 0 w 306"/>
                <a:gd name="T3" fmla="*/ 4 h 240"/>
                <a:gd name="T4" fmla="*/ 4 w 306"/>
                <a:gd name="T5" fmla="*/ 2 h 240"/>
                <a:gd name="T6" fmla="*/ 4 w 306"/>
                <a:gd name="T7" fmla="*/ 0 h 240"/>
                <a:gd name="T8" fmla="*/ 0 w 306"/>
                <a:gd name="T9" fmla="*/ 2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8" name="AutoShape 309"/>
            <p:cNvSpPr>
              <a:spLocks noChangeArrowheads="1"/>
            </p:cNvSpPr>
            <p:nvPr/>
          </p:nvSpPr>
          <p:spPr bwMode="auto">
            <a:xfrm>
              <a:off x="1115" y="3742"/>
              <a:ext cx="497" cy="62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89" name="AutoShape 310"/>
            <p:cNvSpPr>
              <a:spLocks noChangeArrowheads="1"/>
            </p:cNvSpPr>
            <p:nvPr/>
          </p:nvSpPr>
          <p:spPr bwMode="auto">
            <a:xfrm>
              <a:off x="1143" y="3756"/>
              <a:ext cx="441" cy="3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90" name="Oval 311"/>
            <p:cNvSpPr>
              <a:spLocks noChangeArrowheads="1"/>
            </p:cNvSpPr>
            <p:nvPr/>
          </p:nvSpPr>
          <p:spPr bwMode="auto">
            <a:xfrm>
              <a:off x="1183" y="3612"/>
              <a:ext cx="68" cy="6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91" name="Oval 312"/>
            <p:cNvSpPr>
              <a:spLocks noChangeArrowheads="1"/>
            </p:cNvSpPr>
            <p:nvPr/>
          </p:nvSpPr>
          <p:spPr bwMode="auto">
            <a:xfrm>
              <a:off x="1259" y="3616"/>
              <a:ext cx="64" cy="58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92" name="Oval 313"/>
            <p:cNvSpPr>
              <a:spLocks noChangeArrowheads="1"/>
            </p:cNvSpPr>
            <p:nvPr/>
          </p:nvSpPr>
          <p:spPr bwMode="auto">
            <a:xfrm>
              <a:off x="1331" y="3612"/>
              <a:ext cx="64" cy="6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93" name="Rectangle 314"/>
            <p:cNvSpPr>
              <a:spLocks noChangeArrowheads="1"/>
            </p:cNvSpPr>
            <p:nvPr/>
          </p:nvSpPr>
          <p:spPr bwMode="auto">
            <a:xfrm>
              <a:off x="1496" y="3376"/>
              <a:ext cx="36" cy="329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88479" name="Group 315"/>
          <p:cNvGrpSpPr>
            <a:grpSpLocks/>
          </p:cNvGrpSpPr>
          <p:nvPr/>
        </p:nvGrpSpPr>
        <p:grpSpPr bwMode="auto">
          <a:xfrm>
            <a:off x="9518651" y="4722814"/>
            <a:ext cx="231775" cy="479425"/>
            <a:chOff x="1115" y="2770"/>
            <a:chExt cx="589" cy="1034"/>
          </a:xfrm>
        </p:grpSpPr>
        <p:sp>
          <p:nvSpPr>
            <p:cNvPr id="188513" name="Freeform 283"/>
            <p:cNvSpPr>
              <a:spLocks/>
            </p:cNvSpPr>
            <p:nvPr/>
          </p:nvSpPr>
          <p:spPr bwMode="auto">
            <a:xfrm>
              <a:off x="1581" y="2772"/>
              <a:ext cx="117" cy="986"/>
            </a:xfrm>
            <a:custGeom>
              <a:avLst/>
              <a:gdLst>
                <a:gd name="T0" fmla="*/ 1 w 354"/>
                <a:gd name="T1" fmla="*/ 0 h 2742"/>
                <a:gd name="T2" fmla="*/ 4 w 354"/>
                <a:gd name="T3" fmla="*/ 6 h 2742"/>
                <a:gd name="T4" fmla="*/ 4 w 354"/>
                <a:gd name="T5" fmla="*/ 44 h 2742"/>
                <a:gd name="T6" fmla="*/ 0 w 354"/>
                <a:gd name="T7" fmla="*/ 46 h 2742"/>
                <a:gd name="T8" fmla="*/ 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4" name="Rectangle 284"/>
            <p:cNvSpPr>
              <a:spLocks noChangeArrowheads="1"/>
            </p:cNvSpPr>
            <p:nvPr/>
          </p:nvSpPr>
          <p:spPr bwMode="auto">
            <a:xfrm>
              <a:off x="1143" y="2770"/>
              <a:ext cx="432" cy="986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C0C0C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15" name="Freeform 285"/>
            <p:cNvSpPr>
              <a:spLocks/>
            </p:cNvSpPr>
            <p:nvPr/>
          </p:nvSpPr>
          <p:spPr bwMode="auto">
            <a:xfrm>
              <a:off x="1603" y="2831"/>
              <a:ext cx="70" cy="913"/>
            </a:xfrm>
            <a:custGeom>
              <a:avLst/>
              <a:gdLst>
                <a:gd name="T0" fmla="*/ 0 w 211"/>
                <a:gd name="T1" fmla="*/ 0 h 2537"/>
                <a:gd name="T2" fmla="*/ 3 w 211"/>
                <a:gd name="T3" fmla="*/ 4 h 2537"/>
                <a:gd name="T4" fmla="*/ 0 w 211"/>
                <a:gd name="T5" fmla="*/ 42 h 2537"/>
                <a:gd name="T6" fmla="*/ 0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16" name="Freeform 286"/>
            <p:cNvSpPr>
              <a:spLocks/>
            </p:cNvSpPr>
            <p:nvPr/>
          </p:nvSpPr>
          <p:spPr bwMode="auto">
            <a:xfrm>
              <a:off x="1588" y="3293"/>
              <a:ext cx="109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7" name="Rectangle 287"/>
            <p:cNvSpPr>
              <a:spLocks noChangeArrowheads="1"/>
            </p:cNvSpPr>
            <p:nvPr/>
          </p:nvSpPr>
          <p:spPr bwMode="auto">
            <a:xfrm>
              <a:off x="1143" y="2883"/>
              <a:ext cx="246" cy="2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18" name="Group 288"/>
            <p:cNvGrpSpPr>
              <a:grpSpLocks/>
            </p:cNvGrpSpPr>
            <p:nvPr/>
          </p:nvGrpSpPr>
          <p:grpSpPr bwMode="auto">
            <a:xfrm>
              <a:off x="1367" y="2873"/>
              <a:ext cx="240" cy="63"/>
              <a:chOff x="614" y="2568"/>
              <a:chExt cx="725" cy="139"/>
            </a:xfrm>
          </p:grpSpPr>
          <p:sp>
            <p:nvSpPr>
              <p:cNvPr id="533" name="AutoShape 289"/>
              <p:cNvSpPr>
                <a:spLocks noChangeArrowheads="1"/>
              </p:cNvSpPr>
              <p:nvPr/>
            </p:nvSpPr>
            <p:spPr bwMode="auto">
              <a:xfrm>
                <a:off x="608" y="2567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34" name="AutoShape 290"/>
              <p:cNvSpPr>
                <a:spLocks noChangeArrowheads="1"/>
              </p:cNvSpPr>
              <p:nvPr/>
            </p:nvSpPr>
            <p:spPr bwMode="auto">
              <a:xfrm>
                <a:off x="621" y="2582"/>
                <a:ext cx="707" cy="106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509" name="Rectangle 291"/>
            <p:cNvSpPr>
              <a:spLocks noChangeArrowheads="1"/>
            </p:cNvSpPr>
            <p:nvPr/>
          </p:nvSpPr>
          <p:spPr bwMode="auto">
            <a:xfrm>
              <a:off x="1151" y="3023"/>
              <a:ext cx="246" cy="2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20" name="Group 292"/>
            <p:cNvGrpSpPr>
              <a:grpSpLocks/>
            </p:cNvGrpSpPr>
            <p:nvPr/>
          </p:nvGrpSpPr>
          <p:grpSpPr bwMode="auto">
            <a:xfrm>
              <a:off x="1366" y="3014"/>
              <a:ext cx="240" cy="58"/>
              <a:chOff x="614" y="2568"/>
              <a:chExt cx="725" cy="139"/>
            </a:xfrm>
          </p:grpSpPr>
          <p:sp>
            <p:nvSpPr>
              <p:cNvPr id="531" name="AutoShape 293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31" cy="13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32" name="AutoShape 294"/>
              <p:cNvSpPr>
                <a:spLocks noChangeArrowheads="1"/>
              </p:cNvSpPr>
              <p:nvPr/>
            </p:nvSpPr>
            <p:spPr bwMode="auto">
              <a:xfrm>
                <a:off x="624" y="2582"/>
                <a:ext cx="707" cy="107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511" name="Rectangle 295"/>
            <p:cNvSpPr>
              <a:spLocks noChangeArrowheads="1"/>
            </p:cNvSpPr>
            <p:nvPr/>
          </p:nvSpPr>
          <p:spPr bwMode="auto">
            <a:xfrm>
              <a:off x="1147" y="3171"/>
              <a:ext cx="246" cy="2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12" name="Rectangle 296"/>
            <p:cNvSpPr>
              <a:spLocks noChangeArrowheads="1"/>
            </p:cNvSpPr>
            <p:nvPr/>
          </p:nvSpPr>
          <p:spPr bwMode="auto">
            <a:xfrm>
              <a:off x="1151" y="3301"/>
              <a:ext cx="246" cy="1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523" name="Group 297"/>
            <p:cNvGrpSpPr>
              <a:grpSpLocks/>
            </p:cNvGrpSpPr>
            <p:nvPr/>
          </p:nvGrpSpPr>
          <p:grpSpPr bwMode="auto">
            <a:xfrm>
              <a:off x="1361" y="3287"/>
              <a:ext cx="240" cy="65"/>
              <a:chOff x="614" y="2568"/>
              <a:chExt cx="725" cy="139"/>
            </a:xfrm>
          </p:grpSpPr>
          <p:sp>
            <p:nvSpPr>
              <p:cNvPr id="529" name="AutoShape 298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30" name="AutoShape 299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5" cy="11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88524" name="Freeform 300"/>
            <p:cNvSpPr>
              <a:spLocks/>
            </p:cNvSpPr>
            <p:nvPr/>
          </p:nvSpPr>
          <p:spPr bwMode="auto">
            <a:xfrm>
              <a:off x="1590" y="3169"/>
              <a:ext cx="108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525" name="Group 301"/>
            <p:cNvGrpSpPr>
              <a:grpSpLocks/>
            </p:cNvGrpSpPr>
            <p:nvPr/>
          </p:nvGrpSpPr>
          <p:grpSpPr bwMode="auto">
            <a:xfrm>
              <a:off x="1363" y="3158"/>
              <a:ext cx="240" cy="60"/>
              <a:chOff x="614" y="2568"/>
              <a:chExt cx="725" cy="139"/>
            </a:xfrm>
          </p:grpSpPr>
          <p:sp>
            <p:nvSpPr>
              <p:cNvPr id="527" name="AutoShape 302"/>
              <p:cNvSpPr>
                <a:spLocks noChangeArrowheads="1"/>
              </p:cNvSpPr>
              <p:nvPr/>
            </p:nvSpPr>
            <p:spPr bwMode="auto">
              <a:xfrm>
                <a:off x="608" y="2565"/>
                <a:ext cx="731" cy="14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28" name="AutoShape 303"/>
              <p:cNvSpPr>
                <a:spLocks noChangeArrowheads="1"/>
              </p:cNvSpPr>
              <p:nvPr/>
            </p:nvSpPr>
            <p:spPr bwMode="auto">
              <a:xfrm>
                <a:off x="620" y="2581"/>
                <a:ext cx="707" cy="11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516" name="Rectangle 304"/>
            <p:cNvSpPr>
              <a:spLocks noChangeArrowheads="1"/>
            </p:cNvSpPr>
            <p:nvPr/>
          </p:nvSpPr>
          <p:spPr bwMode="auto">
            <a:xfrm>
              <a:off x="1575" y="2770"/>
              <a:ext cx="28" cy="9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27" name="Freeform 305"/>
            <p:cNvSpPr>
              <a:spLocks/>
            </p:cNvSpPr>
            <p:nvPr/>
          </p:nvSpPr>
          <p:spPr bwMode="auto">
            <a:xfrm>
              <a:off x="1599" y="3019"/>
              <a:ext cx="98" cy="92"/>
            </a:xfrm>
            <a:custGeom>
              <a:avLst/>
              <a:gdLst>
                <a:gd name="T0" fmla="*/ 0 w 296"/>
                <a:gd name="T1" fmla="*/ 0 h 256"/>
                <a:gd name="T2" fmla="*/ 4 w 296"/>
                <a:gd name="T3" fmla="*/ 3 h 256"/>
                <a:gd name="T4" fmla="*/ 4 w 296"/>
                <a:gd name="T5" fmla="*/ 4 h 256"/>
                <a:gd name="T6" fmla="*/ 0 w 296"/>
                <a:gd name="T7" fmla="*/ 2 h 256"/>
                <a:gd name="T8" fmla="*/ 0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28" name="Freeform 306"/>
            <p:cNvSpPr>
              <a:spLocks/>
            </p:cNvSpPr>
            <p:nvPr/>
          </p:nvSpPr>
          <p:spPr bwMode="auto">
            <a:xfrm>
              <a:off x="1601" y="2878"/>
              <a:ext cx="101" cy="104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3 h 288"/>
                <a:gd name="T4" fmla="*/ 3 w 304"/>
                <a:gd name="T5" fmla="*/ 5 h 288"/>
                <a:gd name="T6" fmla="*/ 0 w 304"/>
                <a:gd name="T7" fmla="*/ 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9" name="Oval 307"/>
            <p:cNvSpPr>
              <a:spLocks noChangeArrowheads="1"/>
            </p:cNvSpPr>
            <p:nvPr/>
          </p:nvSpPr>
          <p:spPr bwMode="auto">
            <a:xfrm>
              <a:off x="1684" y="3712"/>
              <a:ext cx="20" cy="4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530" name="Freeform 308"/>
            <p:cNvSpPr>
              <a:spLocks/>
            </p:cNvSpPr>
            <p:nvPr/>
          </p:nvSpPr>
          <p:spPr bwMode="auto">
            <a:xfrm>
              <a:off x="1595" y="3713"/>
              <a:ext cx="102" cy="86"/>
            </a:xfrm>
            <a:custGeom>
              <a:avLst/>
              <a:gdLst>
                <a:gd name="T0" fmla="*/ 0 w 306"/>
                <a:gd name="T1" fmla="*/ 2 h 240"/>
                <a:gd name="T2" fmla="*/ 0 w 306"/>
                <a:gd name="T3" fmla="*/ 4 h 240"/>
                <a:gd name="T4" fmla="*/ 4 w 306"/>
                <a:gd name="T5" fmla="*/ 2 h 240"/>
                <a:gd name="T6" fmla="*/ 4 w 306"/>
                <a:gd name="T7" fmla="*/ 0 h 240"/>
                <a:gd name="T8" fmla="*/ 0 w 306"/>
                <a:gd name="T9" fmla="*/ 2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1" name="AutoShape 309"/>
            <p:cNvSpPr>
              <a:spLocks noChangeArrowheads="1"/>
            </p:cNvSpPr>
            <p:nvPr/>
          </p:nvSpPr>
          <p:spPr bwMode="auto">
            <a:xfrm>
              <a:off x="1115" y="3742"/>
              <a:ext cx="496" cy="62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22" name="AutoShape 310"/>
            <p:cNvSpPr>
              <a:spLocks noChangeArrowheads="1"/>
            </p:cNvSpPr>
            <p:nvPr/>
          </p:nvSpPr>
          <p:spPr bwMode="auto">
            <a:xfrm>
              <a:off x="1143" y="3756"/>
              <a:ext cx="444" cy="3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23" name="Oval 311"/>
            <p:cNvSpPr>
              <a:spLocks noChangeArrowheads="1"/>
            </p:cNvSpPr>
            <p:nvPr/>
          </p:nvSpPr>
          <p:spPr bwMode="auto">
            <a:xfrm>
              <a:off x="1184" y="3612"/>
              <a:ext cx="65" cy="6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24" name="Oval 312"/>
            <p:cNvSpPr>
              <a:spLocks noChangeArrowheads="1"/>
            </p:cNvSpPr>
            <p:nvPr/>
          </p:nvSpPr>
          <p:spPr bwMode="auto">
            <a:xfrm>
              <a:off x="1256" y="3616"/>
              <a:ext cx="69" cy="58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525" name="Oval 313"/>
            <p:cNvSpPr>
              <a:spLocks noChangeArrowheads="1"/>
            </p:cNvSpPr>
            <p:nvPr/>
          </p:nvSpPr>
          <p:spPr bwMode="auto">
            <a:xfrm>
              <a:off x="1333" y="3612"/>
              <a:ext cx="65" cy="6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26" name="Rectangle 314"/>
            <p:cNvSpPr>
              <a:spLocks noChangeArrowheads="1"/>
            </p:cNvSpPr>
            <p:nvPr/>
          </p:nvSpPr>
          <p:spPr bwMode="auto">
            <a:xfrm>
              <a:off x="1494" y="3376"/>
              <a:ext cx="36" cy="329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88480" name="Group 315"/>
          <p:cNvGrpSpPr>
            <a:grpSpLocks/>
          </p:cNvGrpSpPr>
          <p:nvPr/>
        </p:nvGrpSpPr>
        <p:grpSpPr bwMode="auto">
          <a:xfrm>
            <a:off x="9518651" y="5260976"/>
            <a:ext cx="233363" cy="481013"/>
            <a:chOff x="1115" y="2770"/>
            <a:chExt cx="589" cy="1034"/>
          </a:xfrm>
        </p:grpSpPr>
        <p:sp>
          <p:nvSpPr>
            <p:cNvPr id="188481" name="Freeform 283"/>
            <p:cNvSpPr>
              <a:spLocks/>
            </p:cNvSpPr>
            <p:nvPr/>
          </p:nvSpPr>
          <p:spPr bwMode="auto">
            <a:xfrm>
              <a:off x="1581" y="2772"/>
              <a:ext cx="117" cy="986"/>
            </a:xfrm>
            <a:custGeom>
              <a:avLst/>
              <a:gdLst>
                <a:gd name="T0" fmla="*/ 1 w 354"/>
                <a:gd name="T1" fmla="*/ 0 h 2742"/>
                <a:gd name="T2" fmla="*/ 4 w 354"/>
                <a:gd name="T3" fmla="*/ 6 h 2742"/>
                <a:gd name="T4" fmla="*/ 4 w 354"/>
                <a:gd name="T5" fmla="*/ 44 h 2742"/>
                <a:gd name="T6" fmla="*/ 0 w 354"/>
                <a:gd name="T7" fmla="*/ 46 h 2742"/>
                <a:gd name="T8" fmla="*/ 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7" name="Rectangle 284"/>
            <p:cNvSpPr>
              <a:spLocks noChangeArrowheads="1"/>
            </p:cNvSpPr>
            <p:nvPr/>
          </p:nvSpPr>
          <p:spPr bwMode="auto">
            <a:xfrm>
              <a:off x="1143" y="2770"/>
              <a:ext cx="433" cy="986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C0C0C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483" name="Freeform 285"/>
            <p:cNvSpPr>
              <a:spLocks/>
            </p:cNvSpPr>
            <p:nvPr/>
          </p:nvSpPr>
          <p:spPr bwMode="auto">
            <a:xfrm>
              <a:off x="1603" y="2831"/>
              <a:ext cx="70" cy="913"/>
            </a:xfrm>
            <a:custGeom>
              <a:avLst/>
              <a:gdLst>
                <a:gd name="T0" fmla="*/ 0 w 211"/>
                <a:gd name="T1" fmla="*/ 0 h 2537"/>
                <a:gd name="T2" fmla="*/ 3 w 211"/>
                <a:gd name="T3" fmla="*/ 4 h 2537"/>
                <a:gd name="T4" fmla="*/ 0 w 211"/>
                <a:gd name="T5" fmla="*/ 42 h 2537"/>
                <a:gd name="T6" fmla="*/ 0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484" name="Freeform 286"/>
            <p:cNvSpPr>
              <a:spLocks/>
            </p:cNvSpPr>
            <p:nvPr/>
          </p:nvSpPr>
          <p:spPr bwMode="auto">
            <a:xfrm>
              <a:off x="1588" y="3293"/>
              <a:ext cx="109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0" name="Rectangle 287"/>
            <p:cNvSpPr>
              <a:spLocks noChangeArrowheads="1"/>
            </p:cNvSpPr>
            <p:nvPr/>
          </p:nvSpPr>
          <p:spPr bwMode="auto">
            <a:xfrm>
              <a:off x="1143" y="2883"/>
              <a:ext cx="248" cy="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486" name="Group 288"/>
            <p:cNvGrpSpPr>
              <a:grpSpLocks/>
            </p:cNvGrpSpPr>
            <p:nvPr/>
          </p:nvGrpSpPr>
          <p:grpSpPr bwMode="auto">
            <a:xfrm>
              <a:off x="1367" y="2873"/>
              <a:ext cx="240" cy="63"/>
              <a:chOff x="614" y="2568"/>
              <a:chExt cx="725" cy="139"/>
            </a:xfrm>
          </p:grpSpPr>
          <p:sp>
            <p:nvSpPr>
              <p:cNvPr id="566" name="AutoShape 289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6" cy="14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67" name="AutoShape 290"/>
              <p:cNvSpPr>
                <a:spLocks noChangeArrowheads="1"/>
              </p:cNvSpPr>
              <p:nvPr/>
            </p:nvSpPr>
            <p:spPr bwMode="auto">
              <a:xfrm>
                <a:off x="627" y="2582"/>
                <a:ext cx="702" cy="11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542" name="Rectangle 291"/>
            <p:cNvSpPr>
              <a:spLocks noChangeArrowheads="1"/>
            </p:cNvSpPr>
            <p:nvPr/>
          </p:nvSpPr>
          <p:spPr bwMode="auto">
            <a:xfrm>
              <a:off x="1151" y="3026"/>
              <a:ext cx="244" cy="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488" name="Group 292"/>
            <p:cNvGrpSpPr>
              <a:grpSpLocks/>
            </p:cNvGrpSpPr>
            <p:nvPr/>
          </p:nvGrpSpPr>
          <p:grpSpPr bwMode="auto">
            <a:xfrm>
              <a:off x="1366" y="3014"/>
              <a:ext cx="240" cy="58"/>
              <a:chOff x="614" y="2568"/>
              <a:chExt cx="725" cy="139"/>
            </a:xfrm>
          </p:grpSpPr>
          <p:sp>
            <p:nvSpPr>
              <p:cNvPr id="564" name="AutoShape 293"/>
              <p:cNvSpPr>
                <a:spLocks noChangeArrowheads="1"/>
              </p:cNvSpPr>
              <p:nvPr/>
            </p:nvSpPr>
            <p:spPr bwMode="auto">
              <a:xfrm>
                <a:off x="618" y="2572"/>
                <a:ext cx="726" cy="13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65" name="AutoShape 294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702" cy="9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544" name="Rectangle 295"/>
            <p:cNvSpPr>
              <a:spLocks noChangeArrowheads="1"/>
            </p:cNvSpPr>
            <p:nvPr/>
          </p:nvSpPr>
          <p:spPr bwMode="auto">
            <a:xfrm>
              <a:off x="1147" y="3173"/>
              <a:ext cx="244" cy="1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45" name="Rectangle 296"/>
            <p:cNvSpPr>
              <a:spLocks noChangeArrowheads="1"/>
            </p:cNvSpPr>
            <p:nvPr/>
          </p:nvSpPr>
          <p:spPr bwMode="auto">
            <a:xfrm>
              <a:off x="1151" y="3299"/>
              <a:ext cx="248" cy="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88491" name="Group 297"/>
            <p:cNvGrpSpPr>
              <a:grpSpLocks/>
            </p:cNvGrpSpPr>
            <p:nvPr/>
          </p:nvGrpSpPr>
          <p:grpSpPr bwMode="auto">
            <a:xfrm>
              <a:off x="1361" y="3287"/>
              <a:ext cx="240" cy="65"/>
              <a:chOff x="614" y="2568"/>
              <a:chExt cx="725" cy="139"/>
            </a:xfrm>
          </p:grpSpPr>
          <p:sp>
            <p:nvSpPr>
              <p:cNvPr id="562" name="AutoShape 298"/>
              <p:cNvSpPr>
                <a:spLocks noChangeArrowheads="1"/>
              </p:cNvSpPr>
              <p:nvPr/>
            </p:nvSpPr>
            <p:spPr bwMode="auto">
              <a:xfrm>
                <a:off x="609" y="2572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63" name="AutoShape 299"/>
              <p:cNvSpPr>
                <a:spLocks noChangeArrowheads="1"/>
              </p:cNvSpPr>
              <p:nvPr/>
            </p:nvSpPr>
            <p:spPr bwMode="auto">
              <a:xfrm>
                <a:off x="621" y="2586"/>
                <a:ext cx="702" cy="10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88492" name="Freeform 300"/>
            <p:cNvSpPr>
              <a:spLocks/>
            </p:cNvSpPr>
            <p:nvPr/>
          </p:nvSpPr>
          <p:spPr bwMode="auto">
            <a:xfrm>
              <a:off x="1590" y="3169"/>
              <a:ext cx="108" cy="81"/>
            </a:xfrm>
            <a:custGeom>
              <a:avLst/>
              <a:gdLst>
                <a:gd name="T0" fmla="*/ 0 w 328"/>
                <a:gd name="T1" fmla="*/ 0 h 226"/>
                <a:gd name="T2" fmla="*/ 4 w 328"/>
                <a:gd name="T3" fmla="*/ 2 h 226"/>
                <a:gd name="T4" fmla="*/ 4 w 328"/>
                <a:gd name="T5" fmla="*/ 4 h 226"/>
                <a:gd name="T6" fmla="*/ 0 w 328"/>
                <a:gd name="T7" fmla="*/ 2 h 226"/>
                <a:gd name="T8" fmla="*/ 0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493" name="Group 301"/>
            <p:cNvGrpSpPr>
              <a:grpSpLocks/>
            </p:cNvGrpSpPr>
            <p:nvPr/>
          </p:nvGrpSpPr>
          <p:grpSpPr bwMode="auto">
            <a:xfrm>
              <a:off x="1363" y="3158"/>
              <a:ext cx="240" cy="60"/>
              <a:chOff x="614" y="2568"/>
              <a:chExt cx="725" cy="139"/>
            </a:xfrm>
          </p:grpSpPr>
          <p:sp>
            <p:nvSpPr>
              <p:cNvPr id="560" name="AutoShape 302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6" cy="13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561" name="AutoShape 303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702" cy="10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549" name="Rectangle 304"/>
            <p:cNvSpPr>
              <a:spLocks noChangeArrowheads="1"/>
            </p:cNvSpPr>
            <p:nvPr/>
          </p:nvSpPr>
          <p:spPr bwMode="auto">
            <a:xfrm>
              <a:off x="1576" y="2770"/>
              <a:ext cx="28" cy="9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495" name="Freeform 305"/>
            <p:cNvSpPr>
              <a:spLocks/>
            </p:cNvSpPr>
            <p:nvPr/>
          </p:nvSpPr>
          <p:spPr bwMode="auto">
            <a:xfrm>
              <a:off x="1599" y="3019"/>
              <a:ext cx="98" cy="92"/>
            </a:xfrm>
            <a:custGeom>
              <a:avLst/>
              <a:gdLst>
                <a:gd name="T0" fmla="*/ 0 w 296"/>
                <a:gd name="T1" fmla="*/ 0 h 256"/>
                <a:gd name="T2" fmla="*/ 4 w 296"/>
                <a:gd name="T3" fmla="*/ 3 h 256"/>
                <a:gd name="T4" fmla="*/ 4 w 296"/>
                <a:gd name="T5" fmla="*/ 4 h 256"/>
                <a:gd name="T6" fmla="*/ 0 w 296"/>
                <a:gd name="T7" fmla="*/ 2 h 256"/>
                <a:gd name="T8" fmla="*/ 0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496" name="Freeform 306"/>
            <p:cNvSpPr>
              <a:spLocks/>
            </p:cNvSpPr>
            <p:nvPr/>
          </p:nvSpPr>
          <p:spPr bwMode="auto">
            <a:xfrm>
              <a:off x="1601" y="2878"/>
              <a:ext cx="101" cy="104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3 h 288"/>
                <a:gd name="T4" fmla="*/ 3 w 304"/>
                <a:gd name="T5" fmla="*/ 5 h 288"/>
                <a:gd name="T6" fmla="*/ 0 w 304"/>
                <a:gd name="T7" fmla="*/ 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2" name="Oval 307"/>
            <p:cNvSpPr>
              <a:spLocks noChangeArrowheads="1"/>
            </p:cNvSpPr>
            <p:nvPr/>
          </p:nvSpPr>
          <p:spPr bwMode="auto">
            <a:xfrm>
              <a:off x="1684" y="3712"/>
              <a:ext cx="20" cy="4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8498" name="Freeform 308"/>
            <p:cNvSpPr>
              <a:spLocks/>
            </p:cNvSpPr>
            <p:nvPr/>
          </p:nvSpPr>
          <p:spPr bwMode="auto">
            <a:xfrm>
              <a:off x="1595" y="3713"/>
              <a:ext cx="102" cy="86"/>
            </a:xfrm>
            <a:custGeom>
              <a:avLst/>
              <a:gdLst>
                <a:gd name="T0" fmla="*/ 0 w 306"/>
                <a:gd name="T1" fmla="*/ 2 h 240"/>
                <a:gd name="T2" fmla="*/ 0 w 306"/>
                <a:gd name="T3" fmla="*/ 4 h 240"/>
                <a:gd name="T4" fmla="*/ 4 w 306"/>
                <a:gd name="T5" fmla="*/ 2 h 240"/>
                <a:gd name="T6" fmla="*/ 4 w 306"/>
                <a:gd name="T7" fmla="*/ 0 h 240"/>
                <a:gd name="T8" fmla="*/ 0 w 306"/>
                <a:gd name="T9" fmla="*/ 2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4" name="AutoShape 309"/>
            <p:cNvSpPr>
              <a:spLocks noChangeArrowheads="1"/>
            </p:cNvSpPr>
            <p:nvPr/>
          </p:nvSpPr>
          <p:spPr bwMode="auto">
            <a:xfrm>
              <a:off x="1115" y="3743"/>
              <a:ext cx="497" cy="61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55" name="AutoShape 310"/>
            <p:cNvSpPr>
              <a:spLocks noChangeArrowheads="1"/>
            </p:cNvSpPr>
            <p:nvPr/>
          </p:nvSpPr>
          <p:spPr bwMode="auto">
            <a:xfrm>
              <a:off x="1143" y="3756"/>
              <a:ext cx="441" cy="3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56" name="Oval 311"/>
            <p:cNvSpPr>
              <a:spLocks noChangeArrowheads="1"/>
            </p:cNvSpPr>
            <p:nvPr/>
          </p:nvSpPr>
          <p:spPr bwMode="auto">
            <a:xfrm>
              <a:off x="1183" y="3613"/>
              <a:ext cx="68" cy="6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57" name="Oval 312"/>
            <p:cNvSpPr>
              <a:spLocks noChangeArrowheads="1"/>
            </p:cNvSpPr>
            <p:nvPr/>
          </p:nvSpPr>
          <p:spPr bwMode="auto">
            <a:xfrm>
              <a:off x="1259" y="3613"/>
              <a:ext cx="64" cy="6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558" name="Oval 313"/>
            <p:cNvSpPr>
              <a:spLocks noChangeArrowheads="1"/>
            </p:cNvSpPr>
            <p:nvPr/>
          </p:nvSpPr>
          <p:spPr bwMode="auto">
            <a:xfrm>
              <a:off x="1331" y="3613"/>
              <a:ext cx="64" cy="61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59" name="Rectangle 314"/>
            <p:cNvSpPr>
              <a:spLocks noChangeArrowheads="1"/>
            </p:cNvSpPr>
            <p:nvPr/>
          </p:nvSpPr>
          <p:spPr bwMode="auto">
            <a:xfrm>
              <a:off x="1496" y="3377"/>
              <a:ext cx="36" cy="32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sp>
        <p:nvSpPr>
          <p:cNvPr id="3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30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489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6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6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6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6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6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6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6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6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4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4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841" grpId="0" build="p" autoUpdateAnimBg="0"/>
      <p:bldP spid="247183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7E5E-5486-E24C-87E1-691130704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network support for QoS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8CF2-BABB-7449-94C8-F11089D84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3636" cy="4850748"/>
          </a:xfrm>
        </p:spPr>
        <p:txBody>
          <a:bodyPr>
            <a:normAutofit/>
          </a:bodyPr>
          <a:lstStyle/>
          <a:p>
            <a:r>
              <a:rPr lang="en-US" dirty="0"/>
              <a:t>Need ways to distinguish traffic (marking) and handle  traffic contention (scheduling)</a:t>
            </a:r>
          </a:p>
          <a:p>
            <a:r>
              <a:rPr lang="en-US" dirty="0"/>
              <a:t>Packet scheduling: a great place to provide QoS by isolating traffic from each other</a:t>
            </a:r>
          </a:p>
          <a:p>
            <a:r>
              <a:rPr lang="en-US" dirty="0"/>
              <a:t>Abstractions: </a:t>
            </a:r>
          </a:p>
          <a:p>
            <a:pPr lvl="1"/>
            <a:r>
              <a:rPr lang="en-US" dirty="0"/>
              <a:t>Leaky bucket: shape traffic</a:t>
            </a:r>
          </a:p>
          <a:p>
            <a:pPr lvl="1"/>
            <a:r>
              <a:rPr lang="en-US" dirty="0"/>
              <a:t>Token bucket: shape and police traffic</a:t>
            </a:r>
          </a:p>
          <a:p>
            <a:r>
              <a:rPr lang="en-US" dirty="0"/>
              <a:t>The Internet </a:t>
            </a:r>
            <a:r>
              <a:rPr lang="en-US" dirty="0" err="1"/>
              <a:t>DiffServ</a:t>
            </a:r>
            <a:r>
              <a:rPr lang="en-US" dirty="0"/>
              <a:t> architecture builds on these mechanisms</a:t>
            </a:r>
          </a:p>
          <a:p>
            <a:r>
              <a:rPr lang="en-US" dirty="0"/>
              <a:t>Resource reservation and call admission required to ensure QoS when demand exceeds capacity</a:t>
            </a:r>
          </a:p>
          <a:p>
            <a:pPr lvl="1"/>
            <a:r>
              <a:rPr lang="en-US" dirty="0"/>
              <a:t>However, not very widely deployed on the Internet today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68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F9FC3-D722-A64E-8712-91EC3FE44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support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6DEDD-A2B2-814A-90F3-A168CFD4A8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can the network benefit multimedia network transfers?</a:t>
            </a:r>
          </a:p>
        </p:txBody>
      </p:sp>
    </p:spTree>
    <p:extLst>
      <p:ext uri="{BB962C8B-B14F-4D97-AF65-F5344CB8AC3E}">
        <p14:creationId xmlns:p14="http://schemas.microsoft.com/office/powerpoint/2010/main" val="87506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A6042AB0-441B-49FE-8D5E-E56A0852FD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9650" y="881065"/>
            <a:ext cx="9383715" cy="871537"/>
          </a:xfrm>
        </p:spPr>
        <p:txBody>
          <a:bodyPr>
            <a:normAutofit fontScale="90000"/>
          </a:bodyPr>
          <a:lstStyle/>
          <a:p>
            <a:r>
              <a:rPr lang="en-US" altLang="en-US" sz="5400" dirty="0"/>
              <a:t>Network support for Multimedia</a:t>
            </a:r>
            <a:endParaRPr lang="en-US" altLang="en-US" sz="3200" dirty="0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2CD66088-5D06-44D5-8383-2BC0ADBA90F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76302" y="1941514"/>
            <a:ext cx="10315573" cy="4421186"/>
          </a:xfrm>
        </p:spPr>
        <p:txBody>
          <a:bodyPr>
            <a:noAutofit/>
          </a:bodyPr>
          <a:lstStyle/>
          <a:p>
            <a:r>
              <a:rPr lang="en-US" altLang="en-US" dirty="0"/>
              <a:t>A </a:t>
            </a:r>
            <a:r>
              <a:rPr lang="en-US" altLang="en-US" dirty="0">
                <a:solidFill>
                  <a:srgbClr val="C00000"/>
                </a:solidFill>
              </a:rPr>
              <a:t>best effort</a:t>
            </a:r>
            <a:r>
              <a:rPr lang="en-US" altLang="en-US" dirty="0"/>
              <a:t> Internet architecture does not offer any guarantees on delay, bandwidth, and loss</a:t>
            </a:r>
          </a:p>
          <a:p>
            <a:pPr lvl="1"/>
            <a:r>
              <a:rPr lang="en-US" altLang="en-US" dirty="0"/>
              <a:t>Network may drop, reorder, corrupt packets</a:t>
            </a:r>
          </a:p>
          <a:p>
            <a:pPr lvl="1"/>
            <a:r>
              <a:rPr lang="en-US" altLang="en-US" dirty="0"/>
              <a:t>Network may treat transfers randomly regardless of their “importance”</a:t>
            </a:r>
          </a:p>
          <a:p>
            <a:r>
              <a:rPr lang="en-US" altLang="en-US" dirty="0"/>
              <a:t>However, multimedia apps require delay and loss bounds</a:t>
            </a:r>
          </a:p>
          <a:p>
            <a:r>
              <a:rPr lang="en-US" altLang="en-US" dirty="0"/>
              <a:t>How to provide quality of service (QoS) for multimedia applications through network mechanisms? </a:t>
            </a:r>
          </a:p>
          <a:p>
            <a:pPr lvl="1"/>
            <a:r>
              <a:rPr lang="en-US" altLang="en-US" dirty="0"/>
              <a:t>Provision enough resources: make the best of best effort service</a:t>
            </a:r>
          </a:p>
          <a:p>
            <a:pPr lvl="1"/>
            <a:r>
              <a:rPr lang="en-US" altLang="en-US" dirty="0"/>
              <a:t>Mechanisms to handle traffic differently based on importance</a:t>
            </a:r>
          </a:p>
          <a:p>
            <a:r>
              <a:rPr lang="en-US" altLang="en-US" dirty="0"/>
              <a:t>Result: specific protocols and architectures for QoS</a:t>
            </a:r>
          </a:p>
          <a:p>
            <a:pPr marL="0" indent="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842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Dimensioning best effort networks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199"/>
            <a:ext cx="9963149" cy="4752975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approach: </a:t>
            </a:r>
            <a:r>
              <a:rPr lang="en-US" dirty="0"/>
              <a:t>deploy enough link capacity so that congestion doesn’t occur, multimedia traffic flows without delay or loss</a:t>
            </a:r>
          </a:p>
          <a:p>
            <a:pPr lvl="1">
              <a:defRPr/>
            </a:pPr>
            <a:r>
              <a:rPr lang="en-US" dirty="0"/>
              <a:t>low complexity of network mechanisms (use current “best effort” network)</a:t>
            </a:r>
          </a:p>
          <a:p>
            <a:pPr lvl="1">
              <a:defRPr/>
            </a:pPr>
            <a:r>
              <a:rPr lang="en-US" dirty="0"/>
              <a:t>high bandwidth costs</a:t>
            </a:r>
          </a:p>
          <a:p>
            <a:pPr>
              <a:defRPr/>
            </a:pPr>
            <a:r>
              <a:rPr lang="en-US" dirty="0"/>
              <a:t>challenges:</a:t>
            </a:r>
          </a:p>
          <a:p>
            <a:pPr lvl="1">
              <a:defRPr/>
            </a:pPr>
            <a:r>
              <a:rPr lang="en-US" i="1" dirty="0">
                <a:solidFill>
                  <a:srgbClr val="000099"/>
                </a:solidFill>
              </a:rPr>
              <a:t>network dimensioning: </a:t>
            </a:r>
            <a:r>
              <a:rPr lang="en-US" dirty="0"/>
              <a:t>how much bandwidth is “enough?”</a:t>
            </a:r>
          </a:p>
          <a:p>
            <a:pPr lvl="1">
              <a:defRPr/>
            </a:pPr>
            <a:r>
              <a:rPr lang="en-US" i="1" dirty="0">
                <a:solidFill>
                  <a:srgbClr val="000099"/>
                </a:solidFill>
              </a:rPr>
              <a:t>estimating network traffic demand: </a:t>
            </a:r>
            <a:r>
              <a:rPr lang="en-US" dirty="0"/>
              <a:t>needed to determine how much bandwidth is “enough” (for that much traffic)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07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Providing multiple classes of service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168401"/>
            <a:ext cx="8432800" cy="3444875"/>
          </a:xfrm>
        </p:spPr>
        <p:txBody>
          <a:bodyPr/>
          <a:lstStyle/>
          <a:p>
            <a:pPr marL="282575" indent="-282575">
              <a:defRPr/>
            </a:pPr>
            <a:r>
              <a:rPr lang="en-US" dirty="0"/>
              <a:t>thus far: making the best of best effort service</a:t>
            </a:r>
          </a:p>
          <a:p>
            <a:pPr lvl="1">
              <a:defRPr/>
            </a:pPr>
            <a:r>
              <a:rPr lang="en-US" dirty="0"/>
              <a:t>one-size fits all service model</a:t>
            </a:r>
          </a:p>
          <a:p>
            <a:pPr marL="282575" indent="-282575">
              <a:defRPr/>
            </a:pPr>
            <a:r>
              <a:rPr lang="en-US" dirty="0"/>
              <a:t>alternative: multiple classes of service</a:t>
            </a:r>
          </a:p>
          <a:p>
            <a:pPr lvl="1">
              <a:defRPr/>
            </a:pPr>
            <a:r>
              <a:rPr lang="en-US" dirty="0"/>
              <a:t>partition traffic into classes</a:t>
            </a:r>
          </a:p>
          <a:p>
            <a:pPr lvl="1">
              <a:defRPr/>
            </a:pPr>
            <a:r>
              <a:rPr lang="en-US" dirty="0"/>
              <a:t>network treats different classes of traffic differently (analogy: VIP service versus regular service)</a:t>
            </a:r>
          </a:p>
        </p:txBody>
      </p:sp>
      <p:pic>
        <p:nvPicPr>
          <p:cNvPr id="6072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1" y="4797425"/>
            <a:ext cx="8731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07238" name="Freeform 6"/>
          <p:cNvSpPr>
            <a:spLocks/>
          </p:cNvSpPr>
          <p:nvPr/>
        </p:nvSpPr>
        <p:spPr bwMode="auto">
          <a:xfrm>
            <a:off x="7458076" y="4192589"/>
            <a:ext cx="2847975" cy="1481137"/>
          </a:xfrm>
          <a:custGeom>
            <a:avLst/>
            <a:gdLst>
              <a:gd name="T0" fmla="*/ 6 w 1794"/>
              <a:gd name="T1" fmla="*/ 483 h 933"/>
              <a:gd name="T2" fmla="*/ 108 w 1794"/>
              <a:gd name="T3" fmla="*/ 125 h 933"/>
              <a:gd name="T4" fmla="*/ 559 w 1794"/>
              <a:gd name="T5" fmla="*/ 100 h 933"/>
              <a:gd name="T6" fmla="*/ 1128 w 1794"/>
              <a:gd name="T7" fmla="*/ 29 h 933"/>
              <a:gd name="T8" fmla="*/ 1716 w 1794"/>
              <a:gd name="T9" fmla="*/ 275 h 933"/>
              <a:gd name="T10" fmla="*/ 1596 w 1794"/>
              <a:gd name="T11" fmla="*/ 827 h 933"/>
              <a:gd name="T12" fmla="*/ 1380 w 1794"/>
              <a:gd name="T13" fmla="*/ 911 h 933"/>
              <a:gd name="T14" fmla="*/ 840 w 1794"/>
              <a:gd name="T15" fmla="*/ 929 h 933"/>
              <a:gd name="T16" fmla="*/ 414 w 1794"/>
              <a:gd name="T17" fmla="*/ 911 h 933"/>
              <a:gd name="T18" fmla="*/ 143 w 1794"/>
              <a:gd name="T19" fmla="*/ 832 h 933"/>
              <a:gd name="T20" fmla="*/ 6 w 1794"/>
              <a:gd name="T21" fmla="*/ 483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94" h="933">
                <a:moveTo>
                  <a:pt x="6" y="483"/>
                </a:moveTo>
                <a:cubicBezTo>
                  <a:pt x="0" y="365"/>
                  <a:pt x="16" y="189"/>
                  <a:pt x="108" y="125"/>
                </a:cubicBezTo>
                <a:cubicBezTo>
                  <a:pt x="200" y="61"/>
                  <a:pt x="389" y="116"/>
                  <a:pt x="559" y="100"/>
                </a:cubicBezTo>
                <a:cubicBezTo>
                  <a:pt x="729" y="84"/>
                  <a:pt x="935" y="0"/>
                  <a:pt x="1128" y="29"/>
                </a:cubicBezTo>
                <a:cubicBezTo>
                  <a:pt x="1321" y="58"/>
                  <a:pt x="1638" y="142"/>
                  <a:pt x="1716" y="275"/>
                </a:cubicBezTo>
                <a:cubicBezTo>
                  <a:pt x="1794" y="408"/>
                  <a:pt x="1652" y="721"/>
                  <a:pt x="1596" y="827"/>
                </a:cubicBezTo>
                <a:cubicBezTo>
                  <a:pt x="1540" y="933"/>
                  <a:pt x="1506" y="894"/>
                  <a:pt x="1380" y="911"/>
                </a:cubicBezTo>
                <a:cubicBezTo>
                  <a:pt x="1254" y="928"/>
                  <a:pt x="1001" y="929"/>
                  <a:pt x="840" y="929"/>
                </a:cubicBezTo>
                <a:cubicBezTo>
                  <a:pt x="679" y="929"/>
                  <a:pt x="530" y="927"/>
                  <a:pt x="414" y="911"/>
                </a:cubicBezTo>
                <a:cubicBezTo>
                  <a:pt x="298" y="895"/>
                  <a:pt x="211" y="903"/>
                  <a:pt x="143" y="832"/>
                </a:cubicBezTo>
                <a:cubicBezTo>
                  <a:pt x="75" y="761"/>
                  <a:pt x="4" y="624"/>
                  <a:pt x="6" y="483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242" name="Freeform 10"/>
          <p:cNvSpPr>
            <a:spLocks/>
          </p:cNvSpPr>
          <p:nvPr/>
        </p:nvSpPr>
        <p:spPr bwMode="auto">
          <a:xfrm>
            <a:off x="8096251" y="4495801"/>
            <a:ext cx="542925" cy="295275"/>
          </a:xfrm>
          <a:custGeom>
            <a:avLst/>
            <a:gdLst>
              <a:gd name="T0" fmla="*/ 0 w 342"/>
              <a:gd name="T1" fmla="*/ 186 h 186"/>
              <a:gd name="T2" fmla="*/ 342 w 342"/>
              <a:gd name="T3" fmla="*/ 0 h 18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27" name="Freeform 95"/>
          <p:cNvSpPr>
            <a:spLocks/>
          </p:cNvSpPr>
          <p:nvPr/>
        </p:nvSpPr>
        <p:spPr bwMode="auto">
          <a:xfrm>
            <a:off x="9137651" y="4489451"/>
            <a:ext cx="504825" cy="307975"/>
          </a:xfrm>
          <a:custGeom>
            <a:avLst/>
            <a:gdLst>
              <a:gd name="T0" fmla="*/ 0 w 318"/>
              <a:gd name="T1" fmla="*/ 0 h 194"/>
              <a:gd name="T2" fmla="*/ 318 w 318"/>
              <a:gd name="T3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8" h="194">
                <a:moveTo>
                  <a:pt x="0" y="0"/>
                </a:moveTo>
                <a:lnTo>
                  <a:pt x="318" y="19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28" name="Freeform 96"/>
          <p:cNvSpPr>
            <a:spLocks/>
          </p:cNvSpPr>
          <p:nvPr/>
        </p:nvSpPr>
        <p:spPr bwMode="auto">
          <a:xfrm>
            <a:off x="8072438" y="4881564"/>
            <a:ext cx="481012" cy="238125"/>
          </a:xfrm>
          <a:custGeom>
            <a:avLst/>
            <a:gdLst>
              <a:gd name="T0" fmla="*/ 0 w 294"/>
              <a:gd name="T1" fmla="*/ 0 h 174"/>
              <a:gd name="T2" fmla="*/ 294 w 294"/>
              <a:gd name="T3" fmla="*/ 174 h 1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4" h="174">
                <a:moveTo>
                  <a:pt x="0" y="0"/>
                </a:moveTo>
                <a:lnTo>
                  <a:pt x="294" y="17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29" name="Freeform 97"/>
          <p:cNvSpPr>
            <a:spLocks/>
          </p:cNvSpPr>
          <p:nvPr/>
        </p:nvSpPr>
        <p:spPr bwMode="auto">
          <a:xfrm>
            <a:off x="9020175" y="4857750"/>
            <a:ext cx="628650" cy="247650"/>
          </a:xfrm>
          <a:custGeom>
            <a:avLst/>
            <a:gdLst>
              <a:gd name="T0" fmla="*/ 0 w 378"/>
              <a:gd name="T1" fmla="*/ 174 h 174"/>
              <a:gd name="T2" fmla="*/ 378 w 378"/>
              <a:gd name="T3" fmla="*/ 0 h 1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8" h="174">
                <a:moveTo>
                  <a:pt x="0" y="174"/>
                </a:moveTo>
                <a:lnTo>
                  <a:pt x="37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30" name="Freeform 98"/>
          <p:cNvSpPr>
            <a:spLocks/>
          </p:cNvSpPr>
          <p:nvPr/>
        </p:nvSpPr>
        <p:spPr bwMode="auto">
          <a:xfrm>
            <a:off x="9686926" y="4911725"/>
            <a:ext cx="206375" cy="508000"/>
          </a:xfrm>
          <a:custGeom>
            <a:avLst/>
            <a:gdLst>
              <a:gd name="T0" fmla="*/ 0 w 118"/>
              <a:gd name="T1" fmla="*/ 500 h 500"/>
              <a:gd name="T2" fmla="*/ 118 w 118"/>
              <a:gd name="T3" fmla="*/ 0 h 5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8" h="500">
                <a:moveTo>
                  <a:pt x="0" y="500"/>
                </a:moveTo>
                <a:lnTo>
                  <a:pt x="11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31" name="Freeform 99"/>
          <p:cNvSpPr>
            <a:spLocks/>
          </p:cNvSpPr>
          <p:nvPr/>
        </p:nvSpPr>
        <p:spPr bwMode="auto">
          <a:xfrm>
            <a:off x="8451850" y="5445126"/>
            <a:ext cx="736600" cy="74613"/>
          </a:xfrm>
          <a:custGeom>
            <a:avLst/>
            <a:gdLst>
              <a:gd name="T0" fmla="*/ 370 w 370"/>
              <a:gd name="T1" fmla="*/ 32 h 32"/>
              <a:gd name="T2" fmla="*/ 0 w 370"/>
              <a:gd name="T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0" h="32">
                <a:moveTo>
                  <a:pt x="370" y="32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32" name="Freeform 100"/>
          <p:cNvSpPr>
            <a:spLocks/>
          </p:cNvSpPr>
          <p:nvPr/>
        </p:nvSpPr>
        <p:spPr bwMode="auto">
          <a:xfrm>
            <a:off x="7915276" y="4905375"/>
            <a:ext cx="193675" cy="425450"/>
          </a:xfrm>
          <a:custGeom>
            <a:avLst/>
            <a:gdLst>
              <a:gd name="T0" fmla="*/ 162 w 176"/>
              <a:gd name="T1" fmla="*/ 408 h 412"/>
              <a:gd name="T2" fmla="*/ 176 w 176"/>
              <a:gd name="T3" fmla="*/ 412 h 412"/>
              <a:gd name="T4" fmla="*/ 0 w 176"/>
              <a:gd name="T5" fmla="*/ 0 h 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" h="412">
                <a:moveTo>
                  <a:pt x="162" y="408"/>
                </a:moveTo>
                <a:lnTo>
                  <a:pt x="176" y="412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33" name="Rectangle 101"/>
          <p:cNvSpPr>
            <a:spLocks noChangeArrowheads="1"/>
          </p:cNvSpPr>
          <p:nvPr/>
        </p:nvSpPr>
        <p:spPr bwMode="auto">
          <a:xfrm>
            <a:off x="6024563" y="4519614"/>
            <a:ext cx="1155700" cy="23812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34" name="Rectangle 102"/>
          <p:cNvSpPr>
            <a:spLocks noChangeArrowheads="1"/>
          </p:cNvSpPr>
          <p:nvPr/>
        </p:nvSpPr>
        <p:spPr bwMode="auto">
          <a:xfrm>
            <a:off x="6000751" y="4543426"/>
            <a:ext cx="1147763" cy="2381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35" name="Line 103"/>
          <p:cNvSpPr>
            <a:spLocks noChangeShapeType="1"/>
          </p:cNvSpPr>
          <p:nvPr/>
        </p:nvSpPr>
        <p:spPr bwMode="auto">
          <a:xfrm>
            <a:off x="7026276" y="4675188"/>
            <a:ext cx="42227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39" name="Rectangle 107"/>
          <p:cNvSpPr>
            <a:spLocks noChangeArrowheads="1"/>
          </p:cNvSpPr>
          <p:nvPr/>
        </p:nvSpPr>
        <p:spPr bwMode="auto">
          <a:xfrm>
            <a:off x="6629400" y="4546601"/>
            <a:ext cx="427038" cy="2397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07340" name="Text Box 108"/>
          <p:cNvSpPr txBox="1">
            <a:spLocks noChangeArrowheads="1"/>
          </p:cNvSpPr>
          <p:nvPr/>
        </p:nvSpPr>
        <p:spPr bwMode="auto">
          <a:xfrm>
            <a:off x="6581775" y="4519614"/>
            <a:ext cx="520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0111</a:t>
            </a:r>
          </a:p>
        </p:txBody>
      </p:sp>
      <p:sp>
        <p:nvSpPr>
          <p:cNvPr id="607342" name="Line 110"/>
          <p:cNvSpPr>
            <a:spLocks noChangeShapeType="1"/>
          </p:cNvSpPr>
          <p:nvPr/>
        </p:nvSpPr>
        <p:spPr bwMode="auto">
          <a:xfrm flipH="1">
            <a:off x="6248401" y="4805363"/>
            <a:ext cx="1349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07401" name="Rectangle 169"/>
          <p:cNvSpPr>
            <a:spLocks noChangeArrowheads="1"/>
          </p:cNvSpPr>
          <p:nvPr/>
        </p:nvSpPr>
        <p:spPr bwMode="auto">
          <a:xfrm>
            <a:off x="2032000" y="3641726"/>
            <a:ext cx="3536950" cy="29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2575" indent="-282575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granularity: differential service among multiple classes</a:t>
            </a:r>
            <a:r>
              <a:rPr lang="en-US" sz="2400" dirty="0">
                <a:solidFill>
                  <a:srgbClr val="000099"/>
                </a:solidFill>
                <a:latin typeface="Helvetica" pitchFamily="2" charset="0"/>
              </a:rPr>
              <a:t>, not among individual connections</a:t>
            </a:r>
          </a:p>
          <a:p>
            <a:pPr marL="282575" indent="-282575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history: ToS bits</a:t>
            </a:r>
          </a:p>
        </p:txBody>
      </p:sp>
      <p:grpSp>
        <p:nvGrpSpPr>
          <p:cNvPr id="148501" name="Group 332"/>
          <p:cNvGrpSpPr>
            <a:grpSpLocks/>
          </p:cNvGrpSpPr>
          <p:nvPr/>
        </p:nvGrpSpPr>
        <p:grpSpPr bwMode="auto">
          <a:xfrm>
            <a:off x="8516939" y="4394200"/>
            <a:ext cx="636587" cy="230188"/>
            <a:chOff x="2356" y="1300"/>
            <a:chExt cx="555" cy="194"/>
          </a:xfrm>
        </p:grpSpPr>
        <p:sp>
          <p:nvSpPr>
            <p:cNvPr id="148573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48574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48575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48576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8579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8580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11" name="Line 330"/>
            <p:cNvSpPr>
              <a:spLocks noChangeShapeType="1"/>
            </p:cNvSpPr>
            <p:nvPr/>
          </p:nvSpPr>
          <p:spPr bwMode="auto">
            <a:xfrm>
              <a:off x="2357" y="1362"/>
              <a:ext cx="0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12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48502" name="Group 11"/>
          <p:cNvGrpSpPr>
            <a:grpSpLocks/>
          </p:cNvGrpSpPr>
          <p:nvPr/>
        </p:nvGrpSpPr>
        <p:grpSpPr bwMode="auto">
          <a:xfrm>
            <a:off x="7602538" y="4670426"/>
            <a:ext cx="501650" cy="233363"/>
            <a:chOff x="3600" y="219"/>
            <a:chExt cx="360" cy="175"/>
          </a:xfrm>
        </p:grpSpPr>
        <p:sp>
          <p:nvSpPr>
            <p:cNvPr id="607244" name="Oval 12"/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45" name="Line 1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46" name="Line 1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47" name="Rectangle 15"/>
            <p:cNvSpPr>
              <a:spLocks noChangeArrowheads="1"/>
            </p:cNvSpPr>
            <p:nvPr/>
          </p:nvSpPr>
          <p:spPr bwMode="auto">
            <a:xfrm>
              <a:off x="3603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7248" name="Oval 1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48565" name="Group 1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07250" name="Line 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51" name="Line 19"/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52" name="Line 2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48566" name="Group 2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07254" name="Line 22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55" name="Line 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56" name="Line 24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48503" name="Group 25"/>
          <p:cNvGrpSpPr>
            <a:grpSpLocks/>
          </p:cNvGrpSpPr>
          <p:nvPr/>
        </p:nvGrpSpPr>
        <p:grpSpPr bwMode="auto">
          <a:xfrm>
            <a:off x="7954963" y="5308601"/>
            <a:ext cx="501650" cy="233363"/>
            <a:chOff x="3600" y="219"/>
            <a:chExt cx="360" cy="175"/>
          </a:xfrm>
        </p:grpSpPr>
        <p:sp>
          <p:nvSpPr>
            <p:cNvPr id="607258" name="Oval 26"/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59" name="Line 2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60" name="Line 2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61" name="Rectangle 29"/>
            <p:cNvSpPr>
              <a:spLocks noChangeArrowheads="1"/>
            </p:cNvSpPr>
            <p:nvPr/>
          </p:nvSpPr>
          <p:spPr bwMode="auto">
            <a:xfrm>
              <a:off x="3603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7262" name="Oval 3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48552" name="Group 3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07264" name="Line 3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65" name="Line 33"/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66" name="Line 3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48553" name="Group 3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07268" name="Line 36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69" name="Line 3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70" name="Line 38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48504" name="Group 53"/>
          <p:cNvGrpSpPr>
            <a:grpSpLocks/>
          </p:cNvGrpSpPr>
          <p:nvPr/>
        </p:nvGrpSpPr>
        <p:grpSpPr bwMode="auto">
          <a:xfrm>
            <a:off x="8551863" y="5030788"/>
            <a:ext cx="500062" cy="233362"/>
            <a:chOff x="3600" y="219"/>
            <a:chExt cx="360" cy="175"/>
          </a:xfrm>
        </p:grpSpPr>
        <p:sp>
          <p:nvSpPr>
            <p:cNvPr id="607286" name="Oval 54"/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87" name="Line 5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88" name="Line 5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289" name="Rectangle 57"/>
            <p:cNvSpPr>
              <a:spLocks noChangeArrowheads="1"/>
            </p:cNvSpPr>
            <p:nvPr/>
          </p:nvSpPr>
          <p:spPr bwMode="auto">
            <a:xfrm>
              <a:off x="3603" y="289"/>
              <a:ext cx="353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7290" name="Oval 5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48539" name="Group 5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07292" name="Line 6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93" name="Line 61"/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94" name="Line 6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48540" name="Group 6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07296" name="Line 64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97" name="Line 6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298" name="Line 66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48505" name="Group 67"/>
          <p:cNvGrpSpPr>
            <a:grpSpLocks/>
          </p:cNvGrpSpPr>
          <p:nvPr/>
        </p:nvGrpSpPr>
        <p:grpSpPr bwMode="auto">
          <a:xfrm>
            <a:off x="9186863" y="5327651"/>
            <a:ext cx="501650" cy="233363"/>
            <a:chOff x="3600" y="219"/>
            <a:chExt cx="360" cy="175"/>
          </a:xfrm>
        </p:grpSpPr>
        <p:sp>
          <p:nvSpPr>
            <p:cNvPr id="607300" name="Oval 68"/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301" name="Line 6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302" name="Line 7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303" name="Rectangle 71"/>
            <p:cNvSpPr>
              <a:spLocks noChangeArrowheads="1"/>
            </p:cNvSpPr>
            <p:nvPr/>
          </p:nvSpPr>
          <p:spPr bwMode="auto">
            <a:xfrm>
              <a:off x="3603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7304" name="Oval 7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48526" name="Group 7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07306" name="Line 7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07" name="Line 75"/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08" name="Line 7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48527" name="Group 7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07310" name="Line 78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11" name="Line 7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12" name="Line 80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48506" name="Group 81"/>
          <p:cNvGrpSpPr>
            <a:grpSpLocks/>
          </p:cNvGrpSpPr>
          <p:nvPr/>
        </p:nvGrpSpPr>
        <p:grpSpPr bwMode="auto">
          <a:xfrm>
            <a:off x="9631363" y="4672013"/>
            <a:ext cx="501650" cy="233362"/>
            <a:chOff x="3600" y="219"/>
            <a:chExt cx="360" cy="175"/>
          </a:xfrm>
        </p:grpSpPr>
        <p:sp>
          <p:nvSpPr>
            <p:cNvPr id="607314" name="Oval 82"/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315" name="Line 8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316" name="Line 8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7317" name="Rectangle 85"/>
            <p:cNvSpPr>
              <a:spLocks noChangeArrowheads="1"/>
            </p:cNvSpPr>
            <p:nvPr/>
          </p:nvSpPr>
          <p:spPr bwMode="auto">
            <a:xfrm>
              <a:off x="3603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7318" name="Oval 8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48513" name="Group 8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07320" name="Line 8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21" name="Line 89"/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22" name="Line 9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48514" name="Group 9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07324" name="Line 92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25" name="Line 9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607326" name="Line 94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52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74" name="Line 226"/>
          <p:cNvSpPr>
            <a:spLocks noChangeShapeType="1"/>
          </p:cNvSpPr>
          <p:nvPr/>
        </p:nvSpPr>
        <p:spPr bwMode="auto">
          <a:xfrm>
            <a:off x="3633788" y="3122613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Multiple classes of service: scenario</a:t>
            </a:r>
          </a:p>
        </p:txBody>
      </p:sp>
      <p:grpSp>
        <p:nvGrpSpPr>
          <p:cNvPr id="149508" name="Group 221"/>
          <p:cNvGrpSpPr>
            <a:grpSpLocks/>
          </p:cNvGrpSpPr>
          <p:nvPr/>
        </p:nvGrpSpPr>
        <p:grpSpPr bwMode="auto">
          <a:xfrm>
            <a:off x="4071938" y="2643189"/>
            <a:ext cx="1319212" cy="795337"/>
            <a:chOff x="1605" y="1665"/>
            <a:chExt cx="556" cy="501"/>
          </a:xfrm>
        </p:grpSpPr>
        <p:sp>
          <p:nvSpPr>
            <p:cNvPr id="232661" name="Freeform 213"/>
            <p:cNvSpPr>
              <a:spLocks/>
            </p:cNvSpPr>
            <p:nvPr/>
          </p:nvSpPr>
          <p:spPr bwMode="auto">
            <a:xfrm>
              <a:off x="1605" y="1739"/>
              <a:ext cx="556" cy="241"/>
            </a:xfrm>
            <a:custGeom>
              <a:avLst/>
              <a:gdLst>
                <a:gd name="T0" fmla="*/ 5 w 556"/>
                <a:gd name="T1" fmla="*/ 18 h 252"/>
                <a:gd name="T2" fmla="*/ 47 w 556"/>
                <a:gd name="T3" fmla="*/ 52 h 252"/>
                <a:gd name="T4" fmla="*/ 119 w 556"/>
                <a:gd name="T5" fmla="*/ 75 h 252"/>
                <a:gd name="T6" fmla="*/ 180 w 556"/>
                <a:gd name="T7" fmla="*/ 79 h 252"/>
                <a:gd name="T8" fmla="*/ 257 w 556"/>
                <a:gd name="T9" fmla="*/ 87 h 252"/>
                <a:gd name="T10" fmla="*/ 315 w 556"/>
                <a:gd name="T11" fmla="*/ 87 h 252"/>
                <a:gd name="T12" fmla="*/ 387 w 556"/>
                <a:gd name="T13" fmla="*/ 81 h 252"/>
                <a:gd name="T14" fmla="*/ 452 w 556"/>
                <a:gd name="T15" fmla="*/ 70 h 252"/>
                <a:gd name="T16" fmla="*/ 531 w 556"/>
                <a:gd name="T17" fmla="*/ 37 h 252"/>
                <a:gd name="T18" fmla="*/ 552 w 556"/>
                <a:gd name="T19" fmla="*/ 27 h 252"/>
                <a:gd name="T20" fmla="*/ 550 w 556"/>
                <a:gd name="T21" fmla="*/ 160 h 252"/>
                <a:gd name="T22" fmla="*/ 518 w 556"/>
                <a:gd name="T23" fmla="*/ 196 h 252"/>
                <a:gd name="T24" fmla="*/ 489 w 556"/>
                <a:gd name="T25" fmla="*/ 216 h 252"/>
                <a:gd name="T26" fmla="*/ 450 w 556"/>
                <a:gd name="T27" fmla="*/ 231 h 252"/>
                <a:gd name="T28" fmla="*/ 393 w 556"/>
                <a:gd name="T29" fmla="*/ 244 h 252"/>
                <a:gd name="T30" fmla="*/ 323 w 556"/>
                <a:gd name="T31" fmla="*/ 251 h 252"/>
                <a:gd name="T32" fmla="*/ 261 w 556"/>
                <a:gd name="T33" fmla="*/ 252 h 252"/>
                <a:gd name="T34" fmla="*/ 205 w 556"/>
                <a:gd name="T35" fmla="*/ 248 h 252"/>
                <a:gd name="T36" fmla="*/ 155 w 556"/>
                <a:gd name="T37" fmla="*/ 241 h 252"/>
                <a:gd name="T38" fmla="*/ 88 w 556"/>
                <a:gd name="T39" fmla="*/ 224 h 252"/>
                <a:gd name="T40" fmla="*/ 51 w 556"/>
                <a:gd name="T41" fmla="*/ 209 h 252"/>
                <a:gd name="T42" fmla="*/ 25 w 556"/>
                <a:gd name="T43" fmla="*/ 181 h 252"/>
                <a:gd name="T44" fmla="*/ 5 w 556"/>
                <a:gd name="T45" fmla="*/ 157 h 252"/>
                <a:gd name="T46" fmla="*/ 5 w 556"/>
                <a:gd name="T47" fmla="*/ 1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56" h="252">
                  <a:moveTo>
                    <a:pt x="5" y="18"/>
                  </a:moveTo>
                  <a:cubicBezTo>
                    <a:pt x="12" y="0"/>
                    <a:pt x="28" y="43"/>
                    <a:pt x="47" y="52"/>
                  </a:cubicBezTo>
                  <a:cubicBezTo>
                    <a:pt x="66" y="61"/>
                    <a:pt x="97" y="71"/>
                    <a:pt x="119" y="75"/>
                  </a:cubicBezTo>
                  <a:cubicBezTo>
                    <a:pt x="141" y="79"/>
                    <a:pt x="157" y="77"/>
                    <a:pt x="180" y="79"/>
                  </a:cubicBezTo>
                  <a:cubicBezTo>
                    <a:pt x="203" y="81"/>
                    <a:pt x="235" y="86"/>
                    <a:pt x="257" y="87"/>
                  </a:cubicBezTo>
                  <a:cubicBezTo>
                    <a:pt x="279" y="88"/>
                    <a:pt x="293" y="88"/>
                    <a:pt x="315" y="87"/>
                  </a:cubicBezTo>
                  <a:cubicBezTo>
                    <a:pt x="337" y="86"/>
                    <a:pt x="364" y="84"/>
                    <a:pt x="387" y="81"/>
                  </a:cubicBezTo>
                  <a:cubicBezTo>
                    <a:pt x="410" y="78"/>
                    <a:pt x="428" y="77"/>
                    <a:pt x="452" y="70"/>
                  </a:cubicBezTo>
                  <a:cubicBezTo>
                    <a:pt x="476" y="63"/>
                    <a:pt x="514" y="44"/>
                    <a:pt x="531" y="37"/>
                  </a:cubicBezTo>
                  <a:cubicBezTo>
                    <a:pt x="548" y="30"/>
                    <a:pt x="549" y="7"/>
                    <a:pt x="552" y="27"/>
                  </a:cubicBezTo>
                  <a:cubicBezTo>
                    <a:pt x="555" y="47"/>
                    <a:pt x="556" y="132"/>
                    <a:pt x="550" y="160"/>
                  </a:cubicBezTo>
                  <a:cubicBezTo>
                    <a:pt x="544" y="188"/>
                    <a:pt x="527" y="187"/>
                    <a:pt x="518" y="196"/>
                  </a:cubicBezTo>
                  <a:cubicBezTo>
                    <a:pt x="508" y="206"/>
                    <a:pt x="500" y="210"/>
                    <a:pt x="489" y="216"/>
                  </a:cubicBezTo>
                  <a:cubicBezTo>
                    <a:pt x="478" y="221"/>
                    <a:pt x="465" y="227"/>
                    <a:pt x="450" y="231"/>
                  </a:cubicBezTo>
                  <a:cubicBezTo>
                    <a:pt x="434" y="235"/>
                    <a:pt x="414" y="241"/>
                    <a:pt x="393" y="244"/>
                  </a:cubicBezTo>
                  <a:cubicBezTo>
                    <a:pt x="371" y="246"/>
                    <a:pt x="344" y="249"/>
                    <a:pt x="323" y="251"/>
                  </a:cubicBezTo>
                  <a:cubicBezTo>
                    <a:pt x="301" y="252"/>
                    <a:pt x="280" y="252"/>
                    <a:pt x="261" y="252"/>
                  </a:cubicBezTo>
                  <a:cubicBezTo>
                    <a:pt x="241" y="252"/>
                    <a:pt x="222" y="249"/>
                    <a:pt x="205" y="248"/>
                  </a:cubicBezTo>
                  <a:cubicBezTo>
                    <a:pt x="187" y="246"/>
                    <a:pt x="174" y="245"/>
                    <a:pt x="155" y="241"/>
                  </a:cubicBezTo>
                  <a:cubicBezTo>
                    <a:pt x="135" y="237"/>
                    <a:pt x="104" y="230"/>
                    <a:pt x="88" y="224"/>
                  </a:cubicBezTo>
                  <a:cubicBezTo>
                    <a:pt x="71" y="219"/>
                    <a:pt x="62" y="216"/>
                    <a:pt x="51" y="209"/>
                  </a:cubicBezTo>
                  <a:cubicBezTo>
                    <a:pt x="40" y="202"/>
                    <a:pt x="32" y="189"/>
                    <a:pt x="25" y="181"/>
                  </a:cubicBezTo>
                  <a:cubicBezTo>
                    <a:pt x="17" y="173"/>
                    <a:pt x="8" y="184"/>
                    <a:pt x="5" y="157"/>
                  </a:cubicBezTo>
                  <a:cubicBezTo>
                    <a:pt x="2" y="131"/>
                    <a:pt x="0" y="34"/>
                    <a:pt x="5" y="1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531" name="Oval 83"/>
            <p:cNvSpPr>
              <a:spLocks noChangeArrowheads="1"/>
            </p:cNvSpPr>
            <p:nvPr/>
          </p:nvSpPr>
          <p:spPr bwMode="auto">
            <a:xfrm>
              <a:off x="1610" y="1784"/>
              <a:ext cx="549" cy="137"/>
            </a:xfrm>
            <a:prstGeom prst="ellips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hlink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532" name="Line 84"/>
            <p:cNvSpPr>
              <a:spLocks noChangeShapeType="1"/>
            </p:cNvSpPr>
            <p:nvPr/>
          </p:nvSpPr>
          <p:spPr bwMode="auto">
            <a:xfrm>
              <a:off x="1612" y="1763"/>
              <a:ext cx="0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533" name="Line 85"/>
            <p:cNvSpPr>
              <a:spLocks noChangeShapeType="1"/>
            </p:cNvSpPr>
            <p:nvPr/>
          </p:nvSpPr>
          <p:spPr bwMode="auto">
            <a:xfrm>
              <a:off x="2160" y="1739"/>
              <a:ext cx="0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535" name="Oval 87"/>
            <p:cNvSpPr>
              <a:spLocks noChangeArrowheads="1"/>
            </p:cNvSpPr>
            <p:nvPr/>
          </p:nvSpPr>
          <p:spPr bwMode="auto">
            <a:xfrm>
              <a:off x="1607" y="1665"/>
              <a:ext cx="550" cy="15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grpSp>
          <p:nvGrpSpPr>
            <p:cNvPr id="149565" name="Group 88"/>
            <p:cNvGrpSpPr>
              <a:grpSpLocks/>
            </p:cNvGrpSpPr>
            <p:nvPr/>
          </p:nvGrpSpPr>
          <p:grpSpPr bwMode="auto">
            <a:xfrm>
              <a:off x="1740" y="1700"/>
              <a:ext cx="272" cy="92"/>
              <a:chOff x="2848" y="848"/>
              <a:chExt cx="140" cy="98"/>
            </a:xfrm>
          </p:grpSpPr>
          <p:sp>
            <p:nvSpPr>
              <p:cNvPr id="232537" name="Line 8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538" name="Line 9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539" name="Line 9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149566" name="Group 92"/>
            <p:cNvGrpSpPr>
              <a:grpSpLocks/>
            </p:cNvGrpSpPr>
            <p:nvPr/>
          </p:nvGrpSpPr>
          <p:grpSpPr bwMode="auto">
            <a:xfrm flipV="1">
              <a:off x="1740" y="1699"/>
              <a:ext cx="272" cy="92"/>
              <a:chOff x="2848" y="848"/>
              <a:chExt cx="140" cy="98"/>
            </a:xfrm>
          </p:grpSpPr>
          <p:sp>
            <p:nvSpPr>
              <p:cNvPr id="232541" name="Line 9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542" name="Line 9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543" name="Line 9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sp>
          <p:nvSpPr>
            <p:cNvPr id="232662" name="Oval 214"/>
            <p:cNvSpPr>
              <a:spLocks noChangeArrowheads="1"/>
            </p:cNvSpPr>
            <p:nvPr/>
          </p:nvSpPr>
          <p:spPr bwMode="auto">
            <a:xfrm>
              <a:off x="1609" y="2008"/>
              <a:ext cx="550" cy="15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lin ang="5400000" scaled="1"/>
            </a:gra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149509" name="Group 220"/>
          <p:cNvGrpSpPr>
            <a:grpSpLocks/>
          </p:cNvGrpSpPr>
          <p:nvPr/>
        </p:nvGrpSpPr>
        <p:grpSpPr bwMode="auto">
          <a:xfrm>
            <a:off x="4384675" y="3040063"/>
            <a:ext cx="965200" cy="196850"/>
            <a:chOff x="3150" y="1799"/>
            <a:chExt cx="643" cy="204"/>
          </a:xfrm>
        </p:grpSpPr>
        <p:sp>
          <p:nvSpPr>
            <p:cNvPr id="232664" name="Rectangle 216"/>
            <p:cNvSpPr>
              <a:spLocks noChangeArrowheads="1"/>
            </p:cNvSpPr>
            <p:nvPr/>
          </p:nvSpPr>
          <p:spPr bwMode="auto">
            <a:xfrm>
              <a:off x="3633" y="1799"/>
              <a:ext cx="160" cy="20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665" name="Rectangle 217"/>
            <p:cNvSpPr>
              <a:spLocks noChangeArrowheads="1"/>
            </p:cNvSpPr>
            <p:nvPr/>
          </p:nvSpPr>
          <p:spPr bwMode="auto">
            <a:xfrm>
              <a:off x="3472" y="1799"/>
              <a:ext cx="162" cy="2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666" name="Rectangle 218"/>
            <p:cNvSpPr>
              <a:spLocks noChangeArrowheads="1"/>
            </p:cNvSpPr>
            <p:nvPr/>
          </p:nvSpPr>
          <p:spPr bwMode="auto">
            <a:xfrm>
              <a:off x="3311" y="1799"/>
              <a:ext cx="161" cy="2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667" name="Rectangle 219"/>
            <p:cNvSpPr>
              <a:spLocks noChangeArrowheads="1"/>
            </p:cNvSpPr>
            <p:nvPr/>
          </p:nvSpPr>
          <p:spPr bwMode="auto">
            <a:xfrm>
              <a:off x="3150" y="1799"/>
              <a:ext cx="160" cy="20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232671" name="Line 223"/>
          <p:cNvSpPr>
            <a:spLocks noChangeShapeType="1"/>
          </p:cNvSpPr>
          <p:nvPr/>
        </p:nvSpPr>
        <p:spPr bwMode="auto">
          <a:xfrm flipH="1">
            <a:off x="3338514" y="2320925"/>
            <a:ext cx="604837" cy="157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672" name="Line 224"/>
          <p:cNvSpPr>
            <a:spLocks noChangeShapeType="1"/>
          </p:cNvSpPr>
          <p:nvPr/>
        </p:nvSpPr>
        <p:spPr bwMode="auto">
          <a:xfrm flipH="1" flipV="1">
            <a:off x="3043238" y="3883025"/>
            <a:ext cx="309562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673" name="Line 225"/>
          <p:cNvSpPr>
            <a:spLocks noChangeShapeType="1"/>
          </p:cNvSpPr>
          <p:nvPr/>
        </p:nvSpPr>
        <p:spPr bwMode="auto">
          <a:xfrm flipH="1">
            <a:off x="3494088" y="2306638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675" name="Line 227"/>
          <p:cNvSpPr>
            <a:spLocks noChangeShapeType="1"/>
          </p:cNvSpPr>
          <p:nvPr/>
        </p:nvSpPr>
        <p:spPr bwMode="auto">
          <a:xfrm flipH="1">
            <a:off x="7993064" y="2235200"/>
            <a:ext cx="604837" cy="157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676" name="Line 228"/>
          <p:cNvSpPr>
            <a:spLocks noChangeShapeType="1"/>
          </p:cNvSpPr>
          <p:nvPr/>
        </p:nvSpPr>
        <p:spPr bwMode="auto">
          <a:xfrm flipH="1">
            <a:off x="8008938" y="3808413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677" name="Line 229"/>
          <p:cNvSpPr>
            <a:spLocks noChangeShapeType="1"/>
          </p:cNvSpPr>
          <p:nvPr/>
        </p:nvSpPr>
        <p:spPr bwMode="auto">
          <a:xfrm flipH="1" flipV="1">
            <a:off x="8597900" y="2235200"/>
            <a:ext cx="323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pSp>
        <p:nvGrpSpPr>
          <p:cNvPr id="149516" name="Group 232"/>
          <p:cNvGrpSpPr>
            <a:grpSpLocks/>
          </p:cNvGrpSpPr>
          <p:nvPr/>
        </p:nvGrpSpPr>
        <p:grpSpPr bwMode="auto">
          <a:xfrm>
            <a:off x="6516689" y="2865438"/>
            <a:ext cx="1247775" cy="417512"/>
            <a:chOff x="3600" y="219"/>
            <a:chExt cx="360" cy="175"/>
          </a:xfrm>
        </p:grpSpPr>
        <p:sp>
          <p:nvSpPr>
            <p:cNvPr id="232681" name="Oval 23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682" name="Line 23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683" name="Line 23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32684" name="Rectangle 23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Arial"/>
                <a:cs typeface="Arial"/>
              </a:endParaRPr>
            </a:p>
          </p:txBody>
        </p:sp>
        <p:sp>
          <p:nvSpPr>
            <p:cNvPr id="232685" name="Oval 23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grpSp>
          <p:nvGrpSpPr>
            <p:cNvPr id="149548" name="Group 23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2687" name="Line 2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688" name="Line 2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689" name="Line 2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149549" name="Group 24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2691" name="Line 24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692" name="Line 24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32693" name="Line 24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</p:grpSp>
      <p:sp>
        <p:nvSpPr>
          <p:cNvPr id="232694" name="Text Box 246"/>
          <p:cNvSpPr txBox="1">
            <a:spLocks noChangeArrowheads="1"/>
          </p:cNvSpPr>
          <p:nvPr/>
        </p:nvSpPr>
        <p:spPr bwMode="auto">
          <a:xfrm>
            <a:off x="4456113" y="2174875"/>
            <a:ext cx="512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R1</a:t>
            </a:r>
          </a:p>
        </p:txBody>
      </p:sp>
      <p:sp>
        <p:nvSpPr>
          <p:cNvPr id="232695" name="Text Box 247"/>
          <p:cNvSpPr txBox="1">
            <a:spLocks noChangeArrowheads="1"/>
          </p:cNvSpPr>
          <p:nvPr/>
        </p:nvSpPr>
        <p:spPr bwMode="auto">
          <a:xfrm>
            <a:off x="6943726" y="2298700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R2</a:t>
            </a:r>
          </a:p>
        </p:txBody>
      </p:sp>
      <p:sp>
        <p:nvSpPr>
          <p:cNvPr id="232696" name="Text Box 248"/>
          <p:cNvSpPr txBox="1">
            <a:spLocks noChangeArrowheads="1"/>
          </p:cNvSpPr>
          <p:nvPr/>
        </p:nvSpPr>
        <p:spPr bwMode="auto">
          <a:xfrm>
            <a:off x="2400301" y="2046288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H1</a:t>
            </a:r>
          </a:p>
        </p:txBody>
      </p:sp>
      <p:sp>
        <p:nvSpPr>
          <p:cNvPr id="232697" name="Text Box 249"/>
          <p:cNvSpPr txBox="1">
            <a:spLocks noChangeArrowheads="1"/>
          </p:cNvSpPr>
          <p:nvPr/>
        </p:nvSpPr>
        <p:spPr bwMode="auto">
          <a:xfrm>
            <a:off x="2017713" y="3746500"/>
            <a:ext cx="512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H2</a:t>
            </a:r>
          </a:p>
        </p:txBody>
      </p:sp>
      <p:sp>
        <p:nvSpPr>
          <p:cNvPr id="232698" name="Text Box 250"/>
          <p:cNvSpPr txBox="1">
            <a:spLocks noChangeArrowheads="1"/>
          </p:cNvSpPr>
          <p:nvPr/>
        </p:nvSpPr>
        <p:spPr bwMode="auto">
          <a:xfrm>
            <a:off x="9585326" y="1916113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H3</a:t>
            </a:r>
          </a:p>
        </p:txBody>
      </p:sp>
      <p:sp>
        <p:nvSpPr>
          <p:cNvPr id="232699" name="Text Box 251"/>
          <p:cNvSpPr txBox="1">
            <a:spLocks noChangeArrowheads="1"/>
          </p:cNvSpPr>
          <p:nvPr/>
        </p:nvSpPr>
        <p:spPr bwMode="auto">
          <a:xfrm>
            <a:off x="9077326" y="3475038"/>
            <a:ext cx="5127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H4</a:t>
            </a:r>
          </a:p>
        </p:txBody>
      </p:sp>
      <p:sp>
        <p:nvSpPr>
          <p:cNvPr id="232700" name="Text Box 252"/>
          <p:cNvSpPr txBox="1">
            <a:spLocks noChangeArrowheads="1"/>
          </p:cNvSpPr>
          <p:nvPr/>
        </p:nvSpPr>
        <p:spPr bwMode="auto">
          <a:xfrm>
            <a:off x="5510213" y="3690938"/>
            <a:ext cx="17589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1.5 Mbps link</a:t>
            </a:r>
          </a:p>
        </p:txBody>
      </p:sp>
      <p:sp>
        <p:nvSpPr>
          <p:cNvPr id="232701" name="Line 253"/>
          <p:cNvSpPr>
            <a:spLocks noChangeShapeType="1"/>
          </p:cNvSpPr>
          <p:nvPr/>
        </p:nvSpPr>
        <p:spPr bwMode="auto">
          <a:xfrm>
            <a:off x="5618163" y="3263900"/>
            <a:ext cx="309562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702" name="Line 254"/>
          <p:cNvSpPr>
            <a:spLocks noChangeShapeType="1"/>
          </p:cNvSpPr>
          <p:nvPr/>
        </p:nvSpPr>
        <p:spPr bwMode="auto">
          <a:xfrm flipH="1">
            <a:off x="4829175" y="3190876"/>
            <a:ext cx="393700" cy="506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703" name="Text Box 255"/>
          <p:cNvSpPr txBox="1">
            <a:spLocks noChangeArrowheads="1"/>
          </p:cNvSpPr>
          <p:nvPr/>
        </p:nvSpPr>
        <p:spPr bwMode="auto">
          <a:xfrm>
            <a:off x="3989388" y="3700464"/>
            <a:ext cx="136608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R1 output </a:t>
            </a:r>
          </a:p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interface </a:t>
            </a:r>
          </a:p>
          <a:p>
            <a:pPr>
              <a:defRPr/>
            </a:pPr>
            <a:r>
              <a:rPr lang="en-US" sz="2000" dirty="0">
                <a:latin typeface="Arial"/>
                <a:cs typeface="Arial"/>
              </a:rPr>
              <a:t>queue</a:t>
            </a:r>
          </a:p>
        </p:txBody>
      </p:sp>
      <p:sp>
        <p:nvSpPr>
          <p:cNvPr id="232704" name="Freeform 256"/>
          <p:cNvSpPr>
            <a:spLocks/>
          </p:cNvSpPr>
          <p:nvPr/>
        </p:nvSpPr>
        <p:spPr bwMode="auto">
          <a:xfrm>
            <a:off x="3563938" y="2068514"/>
            <a:ext cx="5275262" cy="928687"/>
          </a:xfrm>
          <a:custGeom>
            <a:avLst/>
            <a:gdLst>
              <a:gd name="T0" fmla="*/ 0 w 3323"/>
              <a:gd name="T1" fmla="*/ 71 h 585"/>
              <a:gd name="T2" fmla="*/ 346 w 3323"/>
              <a:gd name="T3" fmla="*/ 71 h 585"/>
              <a:gd name="T4" fmla="*/ 133 w 3323"/>
              <a:gd name="T5" fmla="*/ 567 h 585"/>
              <a:gd name="T6" fmla="*/ 2844 w 3323"/>
              <a:gd name="T7" fmla="*/ 585 h 585"/>
              <a:gd name="T8" fmla="*/ 3101 w 3323"/>
              <a:gd name="T9" fmla="*/ 0 h 585"/>
              <a:gd name="T10" fmla="*/ 3323 w 3323"/>
              <a:gd name="T11" fmla="*/ 0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23" h="585">
                <a:moveTo>
                  <a:pt x="0" y="71"/>
                </a:moveTo>
                <a:lnTo>
                  <a:pt x="346" y="71"/>
                </a:lnTo>
                <a:lnTo>
                  <a:pt x="133" y="567"/>
                </a:lnTo>
                <a:lnTo>
                  <a:pt x="2844" y="585"/>
                </a:lnTo>
                <a:lnTo>
                  <a:pt x="3101" y="0"/>
                </a:lnTo>
                <a:lnTo>
                  <a:pt x="3323" y="0"/>
                </a:ln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32705" name="Freeform 257"/>
          <p:cNvSpPr>
            <a:spLocks/>
          </p:cNvSpPr>
          <p:nvPr/>
        </p:nvSpPr>
        <p:spPr bwMode="auto">
          <a:xfrm>
            <a:off x="3254376" y="3179764"/>
            <a:ext cx="5078413" cy="801687"/>
          </a:xfrm>
          <a:custGeom>
            <a:avLst/>
            <a:gdLst>
              <a:gd name="T0" fmla="*/ 0 w 3199"/>
              <a:gd name="T1" fmla="*/ 505 h 505"/>
              <a:gd name="T2" fmla="*/ 97 w 3199"/>
              <a:gd name="T3" fmla="*/ 496 h 505"/>
              <a:gd name="T4" fmla="*/ 284 w 3199"/>
              <a:gd name="T5" fmla="*/ 0 h 505"/>
              <a:gd name="T6" fmla="*/ 3048 w 3199"/>
              <a:gd name="T7" fmla="*/ 0 h 505"/>
              <a:gd name="T8" fmla="*/ 2862 w 3199"/>
              <a:gd name="T9" fmla="*/ 461 h 505"/>
              <a:gd name="T10" fmla="*/ 3199 w 3199"/>
              <a:gd name="T11" fmla="*/ 461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99" h="505">
                <a:moveTo>
                  <a:pt x="0" y="505"/>
                </a:moveTo>
                <a:lnTo>
                  <a:pt x="97" y="496"/>
                </a:lnTo>
                <a:lnTo>
                  <a:pt x="284" y="0"/>
                </a:lnTo>
                <a:lnTo>
                  <a:pt x="3048" y="0"/>
                </a:lnTo>
                <a:lnTo>
                  <a:pt x="2862" y="461"/>
                </a:lnTo>
                <a:lnTo>
                  <a:pt x="3199" y="461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pSp>
        <p:nvGrpSpPr>
          <p:cNvPr id="149531" name="Group 542"/>
          <p:cNvGrpSpPr>
            <a:grpSpLocks/>
          </p:cNvGrpSpPr>
          <p:nvPr/>
        </p:nvGrpSpPr>
        <p:grpSpPr bwMode="auto">
          <a:xfrm>
            <a:off x="2336801" y="3467101"/>
            <a:ext cx="944563" cy="968375"/>
            <a:chOff x="-44" y="1473"/>
            <a:chExt cx="981" cy="1105"/>
          </a:xfrm>
        </p:grpSpPr>
        <p:pic>
          <p:nvPicPr>
            <p:cNvPr id="149541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542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49532" name="Group 542"/>
          <p:cNvGrpSpPr>
            <a:grpSpLocks/>
          </p:cNvGrpSpPr>
          <p:nvPr/>
        </p:nvGrpSpPr>
        <p:grpSpPr bwMode="auto">
          <a:xfrm>
            <a:off x="2674938" y="1879600"/>
            <a:ext cx="944562" cy="966788"/>
            <a:chOff x="-44" y="1473"/>
            <a:chExt cx="981" cy="1105"/>
          </a:xfrm>
        </p:grpSpPr>
        <p:pic>
          <p:nvPicPr>
            <p:cNvPr id="149539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540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49533" name="Group 542"/>
          <p:cNvGrpSpPr>
            <a:grpSpLocks/>
          </p:cNvGrpSpPr>
          <p:nvPr/>
        </p:nvGrpSpPr>
        <p:grpSpPr bwMode="auto">
          <a:xfrm flipH="1">
            <a:off x="8755064" y="1736725"/>
            <a:ext cx="942975" cy="966788"/>
            <a:chOff x="-44" y="1473"/>
            <a:chExt cx="981" cy="1105"/>
          </a:xfrm>
        </p:grpSpPr>
        <p:pic>
          <p:nvPicPr>
            <p:cNvPr id="149537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538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49534" name="Group 542"/>
          <p:cNvGrpSpPr>
            <a:grpSpLocks/>
          </p:cNvGrpSpPr>
          <p:nvPr/>
        </p:nvGrpSpPr>
        <p:grpSpPr bwMode="auto">
          <a:xfrm flipH="1">
            <a:off x="8307388" y="3386139"/>
            <a:ext cx="944562" cy="968375"/>
            <a:chOff x="-44" y="1473"/>
            <a:chExt cx="981" cy="1105"/>
          </a:xfrm>
        </p:grpSpPr>
        <p:pic>
          <p:nvPicPr>
            <p:cNvPr id="149535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536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43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2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2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Scenario 1: mixed HTTP and VoIP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5414" y="1149684"/>
            <a:ext cx="9096371" cy="1963738"/>
          </a:xfrm>
        </p:spPr>
        <p:txBody>
          <a:bodyPr/>
          <a:lstStyle/>
          <a:p>
            <a:pPr>
              <a:defRPr/>
            </a:pPr>
            <a:r>
              <a:rPr lang="en-US" dirty="0"/>
              <a:t>example:  1Mbps VoIP, HTTP share 1.5 Mbps link. </a:t>
            </a:r>
          </a:p>
          <a:p>
            <a:pPr lvl="1">
              <a:defRPr/>
            </a:pPr>
            <a:r>
              <a:rPr lang="en-US" dirty="0"/>
              <a:t>HTTP bursts can congest router, cause audio loss</a:t>
            </a:r>
          </a:p>
          <a:p>
            <a:pPr lvl="1">
              <a:defRPr/>
            </a:pPr>
            <a:r>
              <a:rPr lang="en-US" dirty="0"/>
              <a:t>want to give priority to audio over HTTP</a:t>
            </a:r>
          </a:p>
        </p:txBody>
      </p:sp>
      <p:sp>
        <p:nvSpPr>
          <p:cNvPr id="233477" name="Text Box 5"/>
          <p:cNvSpPr txBox="1">
            <a:spLocks noChangeArrowheads="1"/>
          </p:cNvSpPr>
          <p:nvPr/>
        </p:nvSpPr>
        <p:spPr bwMode="auto">
          <a:xfrm>
            <a:off x="2701926" y="5165725"/>
            <a:ext cx="72993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99"/>
                </a:solidFill>
                <a:latin typeface="Helvetica" pitchFamily="2" charset="0"/>
                <a:cs typeface="Arial"/>
              </a:rPr>
              <a:t>packet marking needed for router to distinguish between different classes; and new router policy to treat packets accordingly</a:t>
            </a:r>
          </a:p>
        </p:txBody>
      </p:sp>
      <p:sp>
        <p:nvSpPr>
          <p:cNvPr id="233478" name="Rectangle 6"/>
          <p:cNvSpPr>
            <a:spLocks noChangeArrowheads="1"/>
          </p:cNvSpPr>
          <p:nvPr/>
        </p:nvSpPr>
        <p:spPr bwMode="auto">
          <a:xfrm>
            <a:off x="2559051" y="4992689"/>
            <a:ext cx="7242175" cy="14446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3479" name="Text Box 7"/>
          <p:cNvSpPr txBox="1">
            <a:spLocks noChangeArrowheads="1"/>
          </p:cNvSpPr>
          <p:nvPr/>
        </p:nvSpPr>
        <p:spPr bwMode="auto">
          <a:xfrm>
            <a:off x="2728914" y="4719638"/>
            <a:ext cx="1864613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  <a:cs typeface="Arial"/>
              </a:rPr>
              <a:t>Principle 1</a:t>
            </a:r>
          </a:p>
        </p:txBody>
      </p:sp>
      <p:sp>
        <p:nvSpPr>
          <p:cNvPr id="233481" name="Line 9"/>
          <p:cNvSpPr>
            <a:spLocks noChangeShapeType="1"/>
          </p:cNvSpPr>
          <p:nvPr/>
        </p:nvSpPr>
        <p:spPr bwMode="auto">
          <a:xfrm>
            <a:off x="4297364" y="3462338"/>
            <a:ext cx="3716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pSp>
        <p:nvGrpSpPr>
          <p:cNvPr id="151559" name="Group 12"/>
          <p:cNvGrpSpPr>
            <a:grpSpLocks/>
          </p:cNvGrpSpPr>
          <p:nvPr/>
        </p:nvGrpSpPr>
        <p:grpSpPr bwMode="auto">
          <a:xfrm>
            <a:off x="4649788" y="3128963"/>
            <a:ext cx="1058862" cy="552450"/>
            <a:chOff x="1605" y="1665"/>
            <a:chExt cx="556" cy="501"/>
          </a:xfrm>
        </p:grpSpPr>
        <p:sp>
          <p:nvSpPr>
            <p:cNvPr id="233485" name="Freeform 13"/>
            <p:cNvSpPr>
              <a:spLocks/>
            </p:cNvSpPr>
            <p:nvPr/>
          </p:nvSpPr>
          <p:spPr bwMode="auto">
            <a:xfrm>
              <a:off x="1605" y="1738"/>
              <a:ext cx="556" cy="242"/>
            </a:xfrm>
            <a:custGeom>
              <a:avLst/>
              <a:gdLst>
                <a:gd name="T0" fmla="*/ 5 w 556"/>
                <a:gd name="T1" fmla="*/ 18 h 252"/>
                <a:gd name="T2" fmla="*/ 47 w 556"/>
                <a:gd name="T3" fmla="*/ 52 h 252"/>
                <a:gd name="T4" fmla="*/ 119 w 556"/>
                <a:gd name="T5" fmla="*/ 75 h 252"/>
                <a:gd name="T6" fmla="*/ 180 w 556"/>
                <a:gd name="T7" fmla="*/ 79 h 252"/>
                <a:gd name="T8" fmla="*/ 257 w 556"/>
                <a:gd name="T9" fmla="*/ 87 h 252"/>
                <a:gd name="T10" fmla="*/ 315 w 556"/>
                <a:gd name="T11" fmla="*/ 87 h 252"/>
                <a:gd name="T12" fmla="*/ 387 w 556"/>
                <a:gd name="T13" fmla="*/ 81 h 252"/>
                <a:gd name="T14" fmla="*/ 452 w 556"/>
                <a:gd name="T15" fmla="*/ 70 h 252"/>
                <a:gd name="T16" fmla="*/ 531 w 556"/>
                <a:gd name="T17" fmla="*/ 37 h 252"/>
                <a:gd name="T18" fmla="*/ 552 w 556"/>
                <a:gd name="T19" fmla="*/ 27 h 252"/>
                <a:gd name="T20" fmla="*/ 550 w 556"/>
                <a:gd name="T21" fmla="*/ 160 h 252"/>
                <a:gd name="T22" fmla="*/ 518 w 556"/>
                <a:gd name="T23" fmla="*/ 196 h 252"/>
                <a:gd name="T24" fmla="*/ 489 w 556"/>
                <a:gd name="T25" fmla="*/ 216 h 252"/>
                <a:gd name="T26" fmla="*/ 450 w 556"/>
                <a:gd name="T27" fmla="*/ 231 h 252"/>
                <a:gd name="T28" fmla="*/ 393 w 556"/>
                <a:gd name="T29" fmla="*/ 244 h 252"/>
                <a:gd name="T30" fmla="*/ 323 w 556"/>
                <a:gd name="T31" fmla="*/ 251 h 252"/>
                <a:gd name="T32" fmla="*/ 261 w 556"/>
                <a:gd name="T33" fmla="*/ 252 h 252"/>
                <a:gd name="T34" fmla="*/ 205 w 556"/>
                <a:gd name="T35" fmla="*/ 248 h 252"/>
                <a:gd name="T36" fmla="*/ 155 w 556"/>
                <a:gd name="T37" fmla="*/ 241 h 252"/>
                <a:gd name="T38" fmla="*/ 88 w 556"/>
                <a:gd name="T39" fmla="*/ 224 h 252"/>
                <a:gd name="T40" fmla="*/ 51 w 556"/>
                <a:gd name="T41" fmla="*/ 209 h 252"/>
                <a:gd name="T42" fmla="*/ 25 w 556"/>
                <a:gd name="T43" fmla="*/ 181 h 252"/>
                <a:gd name="T44" fmla="*/ 5 w 556"/>
                <a:gd name="T45" fmla="*/ 157 h 252"/>
                <a:gd name="T46" fmla="*/ 5 w 556"/>
                <a:gd name="T47" fmla="*/ 1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56" h="252">
                  <a:moveTo>
                    <a:pt x="5" y="18"/>
                  </a:moveTo>
                  <a:cubicBezTo>
                    <a:pt x="12" y="0"/>
                    <a:pt x="28" y="43"/>
                    <a:pt x="47" y="52"/>
                  </a:cubicBezTo>
                  <a:cubicBezTo>
                    <a:pt x="66" y="61"/>
                    <a:pt x="97" y="71"/>
                    <a:pt x="119" y="75"/>
                  </a:cubicBezTo>
                  <a:cubicBezTo>
                    <a:pt x="141" y="79"/>
                    <a:pt x="157" y="77"/>
                    <a:pt x="180" y="79"/>
                  </a:cubicBezTo>
                  <a:cubicBezTo>
                    <a:pt x="203" y="81"/>
                    <a:pt x="235" y="86"/>
                    <a:pt x="257" y="87"/>
                  </a:cubicBezTo>
                  <a:cubicBezTo>
                    <a:pt x="279" y="88"/>
                    <a:pt x="293" y="88"/>
                    <a:pt x="315" y="87"/>
                  </a:cubicBezTo>
                  <a:cubicBezTo>
                    <a:pt x="337" y="86"/>
                    <a:pt x="364" y="84"/>
                    <a:pt x="387" y="81"/>
                  </a:cubicBezTo>
                  <a:cubicBezTo>
                    <a:pt x="410" y="78"/>
                    <a:pt x="428" y="77"/>
                    <a:pt x="452" y="70"/>
                  </a:cubicBezTo>
                  <a:cubicBezTo>
                    <a:pt x="476" y="63"/>
                    <a:pt x="514" y="44"/>
                    <a:pt x="531" y="37"/>
                  </a:cubicBezTo>
                  <a:cubicBezTo>
                    <a:pt x="548" y="30"/>
                    <a:pt x="549" y="7"/>
                    <a:pt x="552" y="27"/>
                  </a:cubicBezTo>
                  <a:cubicBezTo>
                    <a:pt x="555" y="47"/>
                    <a:pt x="556" y="132"/>
                    <a:pt x="550" y="160"/>
                  </a:cubicBezTo>
                  <a:cubicBezTo>
                    <a:pt x="544" y="188"/>
                    <a:pt x="527" y="187"/>
                    <a:pt x="518" y="196"/>
                  </a:cubicBezTo>
                  <a:cubicBezTo>
                    <a:pt x="508" y="206"/>
                    <a:pt x="500" y="210"/>
                    <a:pt x="489" y="216"/>
                  </a:cubicBezTo>
                  <a:cubicBezTo>
                    <a:pt x="478" y="221"/>
                    <a:pt x="465" y="227"/>
                    <a:pt x="450" y="231"/>
                  </a:cubicBezTo>
                  <a:cubicBezTo>
                    <a:pt x="434" y="235"/>
                    <a:pt x="414" y="241"/>
                    <a:pt x="393" y="244"/>
                  </a:cubicBezTo>
                  <a:cubicBezTo>
                    <a:pt x="371" y="246"/>
                    <a:pt x="344" y="249"/>
                    <a:pt x="323" y="251"/>
                  </a:cubicBezTo>
                  <a:cubicBezTo>
                    <a:pt x="301" y="252"/>
                    <a:pt x="280" y="252"/>
                    <a:pt x="261" y="252"/>
                  </a:cubicBezTo>
                  <a:cubicBezTo>
                    <a:pt x="241" y="252"/>
                    <a:pt x="222" y="249"/>
                    <a:pt x="205" y="248"/>
                  </a:cubicBezTo>
                  <a:cubicBezTo>
                    <a:pt x="187" y="246"/>
                    <a:pt x="174" y="245"/>
                    <a:pt x="155" y="241"/>
                  </a:cubicBezTo>
                  <a:cubicBezTo>
                    <a:pt x="135" y="237"/>
                    <a:pt x="104" y="230"/>
                    <a:pt x="88" y="224"/>
                  </a:cubicBezTo>
                  <a:cubicBezTo>
                    <a:pt x="71" y="219"/>
                    <a:pt x="62" y="216"/>
                    <a:pt x="51" y="209"/>
                  </a:cubicBezTo>
                  <a:cubicBezTo>
                    <a:pt x="40" y="202"/>
                    <a:pt x="32" y="189"/>
                    <a:pt x="25" y="181"/>
                  </a:cubicBezTo>
                  <a:cubicBezTo>
                    <a:pt x="17" y="173"/>
                    <a:pt x="8" y="184"/>
                    <a:pt x="5" y="157"/>
                  </a:cubicBezTo>
                  <a:cubicBezTo>
                    <a:pt x="2" y="131"/>
                    <a:pt x="0" y="34"/>
                    <a:pt x="5" y="1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486" name="Oval 14"/>
            <p:cNvSpPr>
              <a:spLocks noChangeArrowheads="1"/>
            </p:cNvSpPr>
            <p:nvPr/>
          </p:nvSpPr>
          <p:spPr bwMode="auto">
            <a:xfrm>
              <a:off x="1610" y="1784"/>
              <a:ext cx="548" cy="137"/>
            </a:xfrm>
            <a:prstGeom prst="ellips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hlink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487" name="Line 15"/>
            <p:cNvSpPr>
              <a:spLocks noChangeShapeType="1"/>
            </p:cNvSpPr>
            <p:nvPr/>
          </p:nvSpPr>
          <p:spPr bwMode="auto">
            <a:xfrm>
              <a:off x="1612" y="1763"/>
              <a:ext cx="0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488" name="Line 16"/>
            <p:cNvSpPr>
              <a:spLocks noChangeShapeType="1"/>
            </p:cNvSpPr>
            <p:nvPr/>
          </p:nvSpPr>
          <p:spPr bwMode="auto">
            <a:xfrm>
              <a:off x="2160" y="1738"/>
              <a:ext cx="0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489" name="Oval 17"/>
            <p:cNvSpPr>
              <a:spLocks noChangeArrowheads="1"/>
            </p:cNvSpPr>
            <p:nvPr/>
          </p:nvSpPr>
          <p:spPr bwMode="auto">
            <a:xfrm>
              <a:off x="1607" y="1665"/>
              <a:ext cx="550" cy="15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1635" name="Group 18"/>
            <p:cNvGrpSpPr>
              <a:grpSpLocks/>
            </p:cNvGrpSpPr>
            <p:nvPr/>
          </p:nvGrpSpPr>
          <p:grpSpPr bwMode="auto">
            <a:xfrm>
              <a:off x="1740" y="1700"/>
              <a:ext cx="272" cy="92"/>
              <a:chOff x="2848" y="848"/>
              <a:chExt cx="140" cy="98"/>
            </a:xfrm>
          </p:grpSpPr>
          <p:sp>
            <p:nvSpPr>
              <p:cNvPr id="233491" name="Line 1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492" name="Line 2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493" name="Line 21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grpSp>
          <p:nvGrpSpPr>
            <p:cNvPr id="151636" name="Group 22"/>
            <p:cNvGrpSpPr>
              <a:grpSpLocks/>
            </p:cNvGrpSpPr>
            <p:nvPr/>
          </p:nvGrpSpPr>
          <p:grpSpPr bwMode="auto">
            <a:xfrm flipV="1">
              <a:off x="1740" y="1699"/>
              <a:ext cx="272" cy="92"/>
              <a:chOff x="2848" y="848"/>
              <a:chExt cx="140" cy="98"/>
            </a:xfrm>
          </p:grpSpPr>
          <p:sp>
            <p:nvSpPr>
              <p:cNvPr id="233495" name="Line 23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496" name="Line 24"/>
              <p:cNvSpPr>
                <a:spLocks noChangeShapeType="1"/>
              </p:cNvSpPr>
              <p:nvPr/>
            </p:nvSpPr>
            <p:spPr bwMode="auto">
              <a:xfrm>
                <a:off x="2944" y="944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497" name="Line 25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233498" name="Oval 26"/>
            <p:cNvSpPr>
              <a:spLocks noChangeArrowheads="1"/>
            </p:cNvSpPr>
            <p:nvPr/>
          </p:nvSpPr>
          <p:spPr bwMode="auto">
            <a:xfrm>
              <a:off x="1609" y="2008"/>
              <a:ext cx="550" cy="15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lin ang="5400000" scaled="1"/>
            </a:gra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grpSp>
        <p:nvGrpSpPr>
          <p:cNvPr id="151560" name="Group 27"/>
          <p:cNvGrpSpPr>
            <a:grpSpLocks/>
          </p:cNvGrpSpPr>
          <p:nvPr/>
        </p:nvGrpSpPr>
        <p:grpSpPr bwMode="auto">
          <a:xfrm>
            <a:off x="4900613" y="3405189"/>
            <a:ext cx="774700" cy="136525"/>
            <a:chOff x="3150" y="1799"/>
            <a:chExt cx="643" cy="204"/>
          </a:xfrm>
        </p:grpSpPr>
        <p:sp>
          <p:nvSpPr>
            <p:cNvPr id="233500" name="Rectangle 28"/>
            <p:cNvSpPr>
              <a:spLocks noChangeArrowheads="1"/>
            </p:cNvSpPr>
            <p:nvPr/>
          </p:nvSpPr>
          <p:spPr bwMode="auto">
            <a:xfrm>
              <a:off x="3634" y="1799"/>
              <a:ext cx="159" cy="20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501" name="Rectangle 29"/>
            <p:cNvSpPr>
              <a:spLocks noChangeArrowheads="1"/>
            </p:cNvSpPr>
            <p:nvPr/>
          </p:nvSpPr>
          <p:spPr bwMode="auto">
            <a:xfrm>
              <a:off x="3472" y="1799"/>
              <a:ext cx="162" cy="2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502" name="Rectangle 30"/>
            <p:cNvSpPr>
              <a:spLocks noChangeArrowheads="1"/>
            </p:cNvSpPr>
            <p:nvPr/>
          </p:nvSpPr>
          <p:spPr bwMode="auto">
            <a:xfrm>
              <a:off x="3311" y="1799"/>
              <a:ext cx="161" cy="2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503" name="Rectangle 31"/>
            <p:cNvSpPr>
              <a:spLocks noChangeArrowheads="1"/>
            </p:cNvSpPr>
            <p:nvPr/>
          </p:nvSpPr>
          <p:spPr bwMode="auto">
            <a:xfrm>
              <a:off x="3150" y="1799"/>
              <a:ext cx="159" cy="20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sp>
        <p:nvSpPr>
          <p:cNvPr id="233504" name="Line 32"/>
          <p:cNvSpPr>
            <a:spLocks noChangeShapeType="1"/>
          </p:cNvSpPr>
          <p:nvPr/>
        </p:nvSpPr>
        <p:spPr bwMode="auto">
          <a:xfrm flipH="1">
            <a:off x="4060826" y="2903538"/>
            <a:ext cx="485775" cy="1096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3505" name="Line 33"/>
          <p:cNvSpPr>
            <a:spLocks noChangeShapeType="1"/>
          </p:cNvSpPr>
          <p:nvPr/>
        </p:nvSpPr>
        <p:spPr bwMode="auto">
          <a:xfrm flipH="1" flipV="1">
            <a:off x="3824288" y="3990976"/>
            <a:ext cx="2476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3506" name="Line 34"/>
          <p:cNvSpPr>
            <a:spLocks noChangeShapeType="1"/>
          </p:cNvSpPr>
          <p:nvPr/>
        </p:nvSpPr>
        <p:spPr bwMode="auto">
          <a:xfrm flipH="1">
            <a:off x="4186239" y="2894013"/>
            <a:ext cx="371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3507" name="Line 35"/>
          <p:cNvSpPr>
            <a:spLocks noChangeShapeType="1"/>
          </p:cNvSpPr>
          <p:nvPr/>
        </p:nvSpPr>
        <p:spPr bwMode="auto">
          <a:xfrm flipH="1">
            <a:off x="7797801" y="2844801"/>
            <a:ext cx="485775" cy="1096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3508" name="Line 36"/>
          <p:cNvSpPr>
            <a:spLocks noChangeShapeType="1"/>
          </p:cNvSpPr>
          <p:nvPr/>
        </p:nvSpPr>
        <p:spPr bwMode="auto">
          <a:xfrm flipH="1">
            <a:off x="7810501" y="3938588"/>
            <a:ext cx="373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3509" name="Line 37"/>
          <p:cNvSpPr>
            <a:spLocks noChangeShapeType="1"/>
          </p:cNvSpPr>
          <p:nvPr/>
        </p:nvSpPr>
        <p:spPr bwMode="auto">
          <a:xfrm flipH="1" flipV="1">
            <a:off x="8283575" y="2844800"/>
            <a:ext cx="260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pSp>
        <p:nvGrpSpPr>
          <p:cNvPr id="151567" name="Group 40"/>
          <p:cNvGrpSpPr>
            <a:grpSpLocks/>
          </p:cNvGrpSpPr>
          <p:nvPr/>
        </p:nvGrpSpPr>
        <p:grpSpPr bwMode="auto">
          <a:xfrm>
            <a:off x="6613526" y="3282951"/>
            <a:ext cx="1001713" cy="290513"/>
            <a:chOff x="3600" y="219"/>
            <a:chExt cx="360" cy="175"/>
          </a:xfrm>
        </p:grpSpPr>
        <p:sp>
          <p:nvSpPr>
            <p:cNvPr id="233513" name="Oval 4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514" name="Line 4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515" name="Line 4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516" name="Rectangle 4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Helvetica" pitchFamily="2" charset="0"/>
                <a:cs typeface="Arial"/>
              </a:endParaRPr>
            </a:p>
          </p:txBody>
        </p:sp>
        <p:sp>
          <p:nvSpPr>
            <p:cNvPr id="233517" name="Oval 4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1618" name="Group 4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3519" name="Line 4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520" name="Line 4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521" name="Line 49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grpSp>
          <p:nvGrpSpPr>
            <p:cNvPr id="151619" name="Group 5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3523" name="Line 5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524" name="Line 5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233525" name="Line 5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</p:grpSp>
      <p:sp>
        <p:nvSpPr>
          <p:cNvPr id="233526" name="Text Box 54"/>
          <p:cNvSpPr txBox="1">
            <a:spLocks noChangeArrowheads="1"/>
          </p:cNvSpPr>
          <p:nvPr/>
        </p:nvSpPr>
        <p:spPr bwMode="auto">
          <a:xfrm>
            <a:off x="4957763" y="2744788"/>
            <a:ext cx="512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Helvetica" pitchFamily="2" charset="0"/>
                <a:cs typeface="Arial"/>
              </a:rPr>
              <a:t>R1</a:t>
            </a:r>
          </a:p>
        </p:txBody>
      </p:sp>
      <p:sp>
        <p:nvSpPr>
          <p:cNvPr id="233527" name="Text Box 55"/>
          <p:cNvSpPr txBox="1">
            <a:spLocks noChangeArrowheads="1"/>
          </p:cNvSpPr>
          <p:nvPr/>
        </p:nvSpPr>
        <p:spPr bwMode="auto">
          <a:xfrm>
            <a:off x="6954838" y="2889250"/>
            <a:ext cx="512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Helvetica" pitchFamily="2" charset="0"/>
                <a:cs typeface="Arial"/>
              </a:rPr>
              <a:t>R2</a:t>
            </a:r>
          </a:p>
        </p:txBody>
      </p:sp>
      <p:sp>
        <p:nvSpPr>
          <p:cNvPr id="233536" name="Freeform 64"/>
          <p:cNvSpPr>
            <a:spLocks/>
          </p:cNvSpPr>
          <p:nvPr/>
        </p:nvSpPr>
        <p:spPr bwMode="auto">
          <a:xfrm>
            <a:off x="4241800" y="2728913"/>
            <a:ext cx="4235450" cy="646112"/>
          </a:xfrm>
          <a:custGeom>
            <a:avLst/>
            <a:gdLst>
              <a:gd name="T0" fmla="*/ 0 w 3323"/>
              <a:gd name="T1" fmla="*/ 71 h 585"/>
              <a:gd name="T2" fmla="*/ 346 w 3323"/>
              <a:gd name="T3" fmla="*/ 71 h 585"/>
              <a:gd name="T4" fmla="*/ 133 w 3323"/>
              <a:gd name="T5" fmla="*/ 567 h 585"/>
              <a:gd name="T6" fmla="*/ 2844 w 3323"/>
              <a:gd name="T7" fmla="*/ 585 h 585"/>
              <a:gd name="T8" fmla="*/ 3101 w 3323"/>
              <a:gd name="T9" fmla="*/ 0 h 585"/>
              <a:gd name="T10" fmla="*/ 3323 w 3323"/>
              <a:gd name="T11" fmla="*/ 0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23" h="585">
                <a:moveTo>
                  <a:pt x="0" y="71"/>
                </a:moveTo>
                <a:lnTo>
                  <a:pt x="346" y="71"/>
                </a:lnTo>
                <a:lnTo>
                  <a:pt x="133" y="567"/>
                </a:lnTo>
                <a:lnTo>
                  <a:pt x="2844" y="585"/>
                </a:lnTo>
                <a:lnTo>
                  <a:pt x="3101" y="0"/>
                </a:lnTo>
                <a:lnTo>
                  <a:pt x="3323" y="0"/>
                </a:ln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sp>
        <p:nvSpPr>
          <p:cNvPr id="233537" name="Freeform 65"/>
          <p:cNvSpPr>
            <a:spLocks/>
          </p:cNvSpPr>
          <p:nvPr/>
        </p:nvSpPr>
        <p:spPr bwMode="auto">
          <a:xfrm>
            <a:off x="3992564" y="3502026"/>
            <a:ext cx="4078287" cy="557213"/>
          </a:xfrm>
          <a:custGeom>
            <a:avLst/>
            <a:gdLst>
              <a:gd name="T0" fmla="*/ 0 w 3199"/>
              <a:gd name="T1" fmla="*/ 505 h 505"/>
              <a:gd name="T2" fmla="*/ 97 w 3199"/>
              <a:gd name="T3" fmla="*/ 496 h 505"/>
              <a:gd name="T4" fmla="*/ 284 w 3199"/>
              <a:gd name="T5" fmla="*/ 0 h 505"/>
              <a:gd name="T6" fmla="*/ 3048 w 3199"/>
              <a:gd name="T7" fmla="*/ 0 h 505"/>
              <a:gd name="T8" fmla="*/ 2862 w 3199"/>
              <a:gd name="T9" fmla="*/ 461 h 505"/>
              <a:gd name="T10" fmla="*/ 3199 w 3199"/>
              <a:gd name="T11" fmla="*/ 461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99" h="505">
                <a:moveTo>
                  <a:pt x="0" y="505"/>
                </a:moveTo>
                <a:lnTo>
                  <a:pt x="97" y="496"/>
                </a:lnTo>
                <a:lnTo>
                  <a:pt x="284" y="0"/>
                </a:lnTo>
                <a:lnTo>
                  <a:pt x="3048" y="0"/>
                </a:lnTo>
                <a:lnTo>
                  <a:pt x="2862" y="461"/>
                </a:lnTo>
                <a:lnTo>
                  <a:pt x="3199" y="461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  <a:cs typeface="Arial"/>
            </a:endParaRPr>
          </a:p>
        </p:txBody>
      </p:sp>
      <p:graphicFrame>
        <p:nvGraphicFramePr>
          <p:cNvPr id="151572" name="Object 67"/>
          <p:cNvGraphicFramePr>
            <a:graphicFrameLocks noChangeAspect="1"/>
          </p:cNvGraphicFramePr>
          <p:nvPr/>
        </p:nvGraphicFramePr>
        <p:xfrm>
          <a:off x="3595689" y="2587626"/>
          <a:ext cx="6810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5" name="Clip" r:id="rId4" imgW="682368" imgH="480541" progId="MS_ClipArt_Gallery.2">
                  <p:embed/>
                </p:oleObj>
              </mc:Choice>
              <mc:Fallback>
                <p:oleObj name="Clip" r:id="rId4" imgW="682368" imgH="480541" progId="MS_ClipArt_Gallery.2">
                  <p:embed/>
                  <p:pic>
                    <p:nvPicPr>
                      <p:cNvPr id="151572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9" y="2587626"/>
                        <a:ext cx="681037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73" name="Object 68"/>
          <p:cNvGraphicFramePr>
            <a:graphicFrameLocks noChangeAspect="1"/>
          </p:cNvGraphicFramePr>
          <p:nvPr/>
        </p:nvGraphicFramePr>
        <p:xfrm>
          <a:off x="8445500" y="2557463"/>
          <a:ext cx="68103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6" name="Clip" r:id="rId6" imgW="682368" imgH="480541" progId="MS_ClipArt_Gallery.2">
                  <p:embed/>
                </p:oleObj>
              </mc:Choice>
              <mc:Fallback>
                <p:oleObj name="Clip" r:id="rId6" imgW="682368" imgH="480541" progId="MS_ClipArt_Gallery.2">
                  <p:embed/>
                  <p:pic>
                    <p:nvPicPr>
                      <p:cNvPr id="151573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0" y="2557463"/>
                        <a:ext cx="68103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1577" name="Group 542"/>
          <p:cNvGrpSpPr>
            <a:grpSpLocks/>
          </p:cNvGrpSpPr>
          <p:nvPr/>
        </p:nvGrpSpPr>
        <p:grpSpPr bwMode="auto">
          <a:xfrm>
            <a:off x="3051176" y="3452814"/>
            <a:ext cx="942975" cy="968375"/>
            <a:chOff x="-44" y="1473"/>
            <a:chExt cx="981" cy="1105"/>
          </a:xfrm>
        </p:grpSpPr>
        <p:pic>
          <p:nvPicPr>
            <p:cNvPr id="151611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1612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151578" name="Group 249"/>
          <p:cNvGrpSpPr>
            <a:grpSpLocks/>
          </p:cNvGrpSpPr>
          <p:nvPr/>
        </p:nvGrpSpPr>
        <p:grpSpPr bwMode="auto">
          <a:xfrm>
            <a:off x="8126414" y="3619501"/>
            <a:ext cx="363537" cy="688975"/>
            <a:chOff x="4140" y="429"/>
            <a:chExt cx="1425" cy="2396"/>
          </a:xfrm>
        </p:grpSpPr>
        <p:sp>
          <p:nvSpPr>
            <p:cNvPr id="151579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66" name="Rectangle 251"/>
            <p:cNvSpPr>
              <a:spLocks noChangeArrowheads="1"/>
            </p:cNvSpPr>
            <p:nvPr/>
          </p:nvSpPr>
          <p:spPr bwMode="auto">
            <a:xfrm>
              <a:off x="4202" y="429"/>
              <a:ext cx="1052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151581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51582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69" name="Rectangle 254"/>
            <p:cNvSpPr>
              <a:spLocks noChangeArrowheads="1"/>
            </p:cNvSpPr>
            <p:nvPr/>
          </p:nvSpPr>
          <p:spPr bwMode="auto">
            <a:xfrm>
              <a:off x="4215" y="694"/>
              <a:ext cx="591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1584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" name="AutoShape 256"/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2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96" name="AutoShape 257"/>
              <p:cNvSpPr>
                <a:spLocks noChangeArrowheads="1"/>
              </p:cNvSpPr>
              <p:nvPr/>
            </p:nvSpPr>
            <p:spPr bwMode="auto">
              <a:xfrm>
                <a:off x="631" y="2582"/>
                <a:ext cx="691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71" name="Rectangle 258"/>
            <p:cNvSpPr>
              <a:spLocks noChangeArrowheads="1"/>
            </p:cNvSpPr>
            <p:nvPr/>
          </p:nvSpPr>
          <p:spPr bwMode="auto">
            <a:xfrm>
              <a:off x="4227" y="1020"/>
              <a:ext cx="591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1586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" name="AutoShape 260"/>
              <p:cNvSpPr>
                <a:spLocks noChangeArrowheads="1"/>
              </p:cNvSpPr>
              <p:nvPr/>
            </p:nvSpPr>
            <p:spPr bwMode="auto">
              <a:xfrm>
                <a:off x="618" y="2566"/>
                <a:ext cx="722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94" name="AutoShape 261"/>
              <p:cNvSpPr>
                <a:spLocks noChangeArrowheads="1"/>
              </p:cNvSpPr>
              <p:nvPr/>
            </p:nvSpPr>
            <p:spPr bwMode="auto">
              <a:xfrm>
                <a:off x="633" y="2583"/>
                <a:ext cx="691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73" name="Rectangle 262"/>
            <p:cNvSpPr>
              <a:spLocks noChangeArrowheads="1"/>
            </p:cNvSpPr>
            <p:nvPr/>
          </p:nvSpPr>
          <p:spPr bwMode="auto">
            <a:xfrm>
              <a:off x="4215" y="1356"/>
              <a:ext cx="597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74" name="Rectangle 263"/>
            <p:cNvSpPr>
              <a:spLocks noChangeArrowheads="1"/>
            </p:cNvSpPr>
            <p:nvPr/>
          </p:nvSpPr>
          <p:spPr bwMode="auto">
            <a:xfrm>
              <a:off x="4227" y="1655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grpSp>
          <p:nvGrpSpPr>
            <p:cNvPr id="151589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" name="AutoShape 265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92" name="AutoShape 266"/>
              <p:cNvSpPr>
                <a:spLocks noChangeArrowheads="1"/>
              </p:cNvSpPr>
              <p:nvPr/>
            </p:nvSpPr>
            <p:spPr bwMode="auto">
              <a:xfrm>
                <a:off x="632" y="2583"/>
                <a:ext cx="682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151590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51591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9" name="AutoShape 269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  <p:sp>
            <p:nvSpPr>
              <p:cNvPr id="90" name="AutoShape 270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8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/>
                </a:endParaRPr>
              </a:p>
            </p:txBody>
          </p:sp>
        </p:grpSp>
        <p:sp>
          <p:nvSpPr>
            <p:cNvPr id="78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151593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51594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1" name="Oval 274"/>
            <p:cNvSpPr>
              <a:spLocks noChangeArrowheads="1"/>
            </p:cNvSpPr>
            <p:nvPr/>
          </p:nvSpPr>
          <p:spPr bwMode="auto">
            <a:xfrm>
              <a:off x="5515" y="2610"/>
              <a:ext cx="50" cy="99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151596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3" name="AutoShape 276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84" name="AutoShape 277"/>
            <p:cNvSpPr>
              <a:spLocks noChangeArrowheads="1"/>
            </p:cNvSpPr>
            <p:nvPr/>
          </p:nvSpPr>
          <p:spPr bwMode="auto">
            <a:xfrm>
              <a:off x="4202" y="2709"/>
              <a:ext cx="107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85" name="Oval 278"/>
            <p:cNvSpPr>
              <a:spLocks noChangeArrowheads="1"/>
            </p:cNvSpPr>
            <p:nvPr/>
          </p:nvSpPr>
          <p:spPr bwMode="auto">
            <a:xfrm>
              <a:off x="4308" y="2383"/>
              <a:ext cx="16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86" name="Oval 279"/>
            <p:cNvSpPr>
              <a:spLocks noChangeArrowheads="1"/>
            </p:cNvSpPr>
            <p:nvPr/>
          </p:nvSpPr>
          <p:spPr bwMode="auto">
            <a:xfrm>
              <a:off x="4488" y="2383"/>
              <a:ext cx="156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  <a:cs typeface="Arial"/>
              </a:endParaRPr>
            </a:p>
          </p:txBody>
        </p:sp>
        <p:sp>
          <p:nvSpPr>
            <p:cNvPr id="87" name="Oval 280"/>
            <p:cNvSpPr>
              <a:spLocks noChangeArrowheads="1"/>
            </p:cNvSpPr>
            <p:nvPr/>
          </p:nvSpPr>
          <p:spPr bwMode="auto">
            <a:xfrm>
              <a:off x="4663" y="2378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  <p:sp>
          <p:nvSpPr>
            <p:cNvPr id="88" name="Rectangle 281"/>
            <p:cNvSpPr>
              <a:spLocks noChangeArrowheads="1"/>
            </p:cNvSpPr>
            <p:nvPr/>
          </p:nvSpPr>
          <p:spPr bwMode="auto">
            <a:xfrm>
              <a:off x="5061" y="1837"/>
              <a:ext cx="87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/>
              </a:endParaRPr>
            </a:p>
          </p:txBody>
        </p:sp>
      </p:grpSp>
      <p:sp>
        <p:nvSpPr>
          <p:cNvPr id="9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076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1821</Words>
  <Application>Microsoft Macintosh PowerPoint</Application>
  <PresentationFormat>Widescreen</PresentationFormat>
  <Paragraphs>341</Paragraphs>
  <Slides>31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Helvetica</vt:lpstr>
      <vt:lpstr>Tahoma</vt:lpstr>
      <vt:lpstr>Times New Roman</vt:lpstr>
      <vt:lpstr>Wingdings</vt:lpstr>
      <vt:lpstr>Office Theme</vt:lpstr>
      <vt:lpstr>Clip</vt:lpstr>
      <vt:lpstr>Network Support for  Quality of Service (QoS)</vt:lpstr>
      <vt:lpstr>Review: Streaming multimedia</vt:lpstr>
      <vt:lpstr>Review: Conversational multimedia</vt:lpstr>
      <vt:lpstr>Network support</vt:lpstr>
      <vt:lpstr>Network support for Multimedia</vt:lpstr>
      <vt:lpstr>Dimensioning best effort networks</vt:lpstr>
      <vt:lpstr>Providing multiple classes of service</vt:lpstr>
      <vt:lpstr>Multiple classes of service: scenario</vt:lpstr>
      <vt:lpstr>Scenario 1: mixed HTTP and VoIP</vt:lpstr>
      <vt:lpstr>Principles for QOS guarantees (more)</vt:lpstr>
      <vt:lpstr>Principles for QOS guarantees (more)</vt:lpstr>
      <vt:lpstr>Review: Queues on routers</vt:lpstr>
      <vt:lpstr>Packet scheduling for QoS</vt:lpstr>
      <vt:lpstr>Review: Packet scheduling for QoS</vt:lpstr>
      <vt:lpstr>Packet scheduling mechanisms</vt:lpstr>
      <vt:lpstr>QoS mechanism (1):  Leaky Bucket</vt:lpstr>
      <vt:lpstr>Leaky Bucket: Analogy</vt:lpstr>
      <vt:lpstr>Shaping traffic with leaky buckets</vt:lpstr>
      <vt:lpstr>Issues with a leaky bucket</vt:lpstr>
      <vt:lpstr>QoS mechanism (2): Token Bucket</vt:lpstr>
      <vt:lpstr> Token Bucket: Notes</vt:lpstr>
      <vt:lpstr>Token Bucket vs. Leaky Bucket</vt:lpstr>
      <vt:lpstr>Token Bucket vs. Leaky Bucket</vt:lpstr>
      <vt:lpstr>QoS guarantees for delays too!</vt:lpstr>
      <vt:lpstr>Differentiated Services</vt:lpstr>
      <vt:lpstr>Differentiated services</vt:lpstr>
      <vt:lpstr>PowerPoint Presentation</vt:lpstr>
      <vt:lpstr>Diffserv architecture</vt:lpstr>
      <vt:lpstr>Per-connection QoS guarantees </vt:lpstr>
      <vt:lpstr>QoS guarantee scenario</vt:lpstr>
      <vt:lpstr>Summary of network support for QoS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3336</cp:revision>
  <cp:lastPrinted>2019-04-26T17:02:50Z</cp:lastPrinted>
  <dcterms:created xsi:type="dcterms:W3CDTF">2019-01-23T03:40:12Z</dcterms:created>
  <dcterms:modified xsi:type="dcterms:W3CDTF">2019-05-01T14:09:11Z</dcterms:modified>
</cp:coreProperties>
</file>