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87" r:id="rId2"/>
    <p:sldId id="457" r:id="rId3"/>
    <p:sldId id="538" r:id="rId4"/>
    <p:sldId id="872" r:id="rId5"/>
    <p:sldId id="459" r:id="rId6"/>
    <p:sldId id="781" r:id="rId7"/>
    <p:sldId id="782" r:id="rId8"/>
    <p:sldId id="783" r:id="rId9"/>
    <p:sldId id="784" r:id="rId10"/>
    <p:sldId id="785" r:id="rId11"/>
    <p:sldId id="871" r:id="rId12"/>
    <p:sldId id="539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532" r:id="rId22"/>
    <p:sldId id="873" r:id="rId23"/>
    <p:sldId id="530" r:id="rId24"/>
    <p:sldId id="529" r:id="rId25"/>
    <p:sldId id="534" r:id="rId26"/>
    <p:sldId id="531" r:id="rId27"/>
    <p:sldId id="544" r:id="rId28"/>
    <p:sldId id="545" r:id="rId29"/>
    <p:sldId id="5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94"/>
  </p:normalViewPr>
  <p:slideViewPr>
    <p:cSldViewPr snapToGrid="0" snapToObjects="1">
      <p:cViewPr varScale="1">
        <p:scale>
          <a:sx n="140" d="100"/>
          <a:sy n="140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8419889-A0E6-614C-8257-F8C6A6B00434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0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7D95-D362-D649-B882-5B02885D069F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81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62E2B438-C8DD-41E3-B2A7-E0F1E4E52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24B5857A-F0DE-41E2-A258-CBB6A19F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ED4C545-8B00-4009-8CF4-AA449AE75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8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2650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98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42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14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98116C-7A71-46A7-8654-20BBDA920814}" type="slidenum">
              <a:rPr lang="en-US" altLang="en-US" sz="1300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en-US" sz="13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04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2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5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583C-989B-4E47-8E71-D8EEB6EF5E7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D93550-72F2-6941-92F8-0E87818ED0CE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7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55C75-516E-F048-AC12-D7BD8EDDF1D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64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5097" y="1821459"/>
            <a:ext cx="1118180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Streaming multimedia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2545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22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(heavily adapted from slides by Prof. Badri Nath and the textbook authors)</a:t>
            </a:r>
            <a:endParaRPr lang="en-US" sz="2000" dirty="0">
              <a:ea typeface="ＭＳ Ｐゴシック" charset="0"/>
              <a:cs typeface="+mn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Multimedia networking: 3 application types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11564" y="1595582"/>
            <a:ext cx="8481003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streaming, stored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audio, video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streaming: </a:t>
            </a:r>
            <a:r>
              <a:rPr lang="en-US" dirty="0"/>
              <a:t>can begin playout before downloading entire file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stored (at server): </a:t>
            </a:r>
            <a:r>
              <a:rPr lang="en-US" dirty="0"/>
              <a:t>can transmit faster than audio/video will be rendered (implies storing/buffering at client)</a:t>
            </a:r>
          </a:p>
          <a:p>
            <a:pPr lvl="1">
              <a:defRPr/>
            </a:pPr>
            <a:r>
              <a:rPr lang="en-US" dirty="0"/>
              <a:t>e.g., YouTube, Netflix, Hulu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conversational </a:t>
            </a:r>
            <a:r>
              <a:rPr lang="en-US" dirty="0"/>
              <a:t>voice/video over IP </a:t>
            </a:r>
          </a:p>
          <a:p>
            <a:pPr lvl="1">
              <a:defRPr/>
            </a:pPr>
            <a:r>
              <a:rPr lang="en-US" dirty="0"/>
              <a:t>interactive nature of human-to-human conversation limits delay tolerance</a:t>
            </a:r>
          </a:p>
          <a:p>
            <a:pPr lvl="1">
              <a:defRPr/>
            </a:pPr>
            <a:r>
              <a:rPr lang="en-US" dirty="0"/>
              <a:t>e.g., Skype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streaming live </a:t>
            </a:r>
            <a:r>
              <a:rPr lang="en-US" dirty="0"/>
              <a:t>audio, video</a:t>
            </a:r>
          </a:p>
          <a:p>
            <a:pPr lvl="1">
              <a:defRPr/>
            </a:pPr>
            <a:r>
              <a:rPr lang="en-US" dirty="0"/>
              <a:t>e.g., live sporting event (futbol)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10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0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D73-CEB8-0446-AD74-0B38BDE3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F8661-A4FA-B64B-82CE-CF53DEB72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AC5B2FA-6FE9-469C-AEFC-644866258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stored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08341-808A-4B6C-BC5B-D8CEE46A8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599" y="1905000"/>
            <a:ext cx="9781309" cy="4038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Media is prerecorded</a:t>
            </a:r>
          </a:p>
          <a:p>
            <a:pPr>
              <a:defRPr/>
            </a:pPr>
            <a:r>
              <a:rPr lang="en-US" dirty="0"/>
              <a:t>Client downloads an initial portion and starts viewing</a:t>
            </a:r>
          </a:p>
          <a:p>
            <a:pPr>
              <a:defRPr/>
            </a:pPr>
            <a:r>
              <a:rPr lang="en-US" dirty="0"/>
              <a:t>Rest downloaded as time progresses</a:t>
            </a:r>
          </a:p>
          <a:p>
            <a:pPr>
              <a:defRPr/>
            </a:pPr>
            <a:r>
              <a:rPr lang="en-US" dirty="0"/>
              <a:t>No need to wait for entire content to be downloaded</a:t>
            </a:r>
          </a:p>
          <a:p>
            <a:pPr>
              <a:defRPr/>
            </a:pPr>
            <a:r>
              <a:rPr lang="en-US" dirty="0"/>
              <a:t>Can change content sites mid-stream based on network conditions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4754564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3725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stored video: </a:t>
            </a:r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4327526" y="4560889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3022601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2552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4689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5975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at this time, client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5505451" y="3975101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5438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074" y="298450"/>
            <a:ext cx="8904866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Streaming stored video: challenges</a:t>
            </a:r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1136073" y="1563689"/>
            <a:ext cx="90424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continuous playout constraint</a:t>
            </a:r>
            <a:r>
              <a:rPr lang="en-US" sz="2800" dirty="0">
                <a:latin typeface="Helvetica" pitchFamily="2" charset="0"/>
              </a:rPr>
              <a:t>: once client playout begins, playback must match original timing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… but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network delays are variable </a:t>
            </a:r>
            <a:r>
              <a:rPr lang="en-US" sz="2800" dirty="0">
                <a:latin typeface="Helvetica" pitchFamily="2" charset="0"/>
              </a:rPr>
              <a:t>(jitter), so will need </a:t>
            </a:r>
            <a:r>
              <a:rPr lang="en-US" sz="2800" dirty="0">
                <a:solidFill>
                  <a:srgbClr val="000099"/>
                </a:solidFill>
                <a:latin typeface="Helvetica" pitchFamily="2" charset="0"/>
              </a:rPr>
              <a:t>client-side buffer </a:t>
            </a:r>
            <a:r>
              <a:rPr lang="en-US" sz="2800" dirty="0">
                <a:latin typeface="Helvetica" pitchFamily="2" charset="0"/>
              </a:rPr>
              <a:t>to match playout requirements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Helvetica" pitchFamily="2" charset="0"/>
              </a:rPr>
              <a:t>other challenges: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client interactivity: pause, fast-forward, rewind, jump through video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video packets may be lost, retransmitted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400" dirty="0">
              <a:latin typeface="Helvetica" pitchFamily="2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6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4498976" y="1806576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983289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2257425" y="5207000"/>
            <a:ext cx="7772400" cy="889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client-side buffering and playout delay: </a:t>
            </a:r>
            <a:r>
              <a:rPr lang="en-US" dirty="0"/>
              <a:t>compensate for network-added delay, delay jitter</a:t>
            </a: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4" y="298450"/>
            <a:ext cx="8080375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Streaming stored video: revisited</a:t>
            </a:r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Client-side buffering, playout</a:t>
            </a:r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5662614" y="3424239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6672263" y="2967039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8924" name="Straight Arrow Connector 51"/>
          <p:cNvCxnSpPr>
            <a:cxnSpLocks noChangeShapeType="1"/>
          </p:cNvCxnSpPr>
          <p:nvPr/>
        </p:nvCxnSpPr>
        <p:spPr bwMode="auto">
          <a:xfrm>
            <a:off x="8047039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8356600" y="1882776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9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Client-side buffering, playout</a:t>
            </a:r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5662614" y="3424239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6672263" y="2967039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8047039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088" y="4608513"/>
            <a:ext cx="71867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1. </a:t>
            </a:r>
            <a:r>
              <a:rPr lang="en-US" sz="2800" dirty="0">
                <a:latin typeface="Helvetica" pitchFamily="2" charset="0"/>
              </a:rPr>
              <a:t>Initial fill of buffer until playout begins at t</a:t>
            </a:r>
            <a:r>
              <a:rPr lang="en-US" sz="2800" baseline="-25000" dirty="0">
                <a:latin typeface="Helvetica" pitchFamily="2" charset="0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74901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2. </a:t>
            </a:r>
            <a:r>
              <a:rPr lang="en-US" sz="2800" dirty="0">
                <a:latin typeface="Helvetica" pitchFamily="2" charset="0"/>
              </a:rPr>
              <a:t>playout begins at t</a:t>
            </a:r>
            <a:r>
              <a:rPr lang="en-US" sz="2800" baseline="-25000" dirty="0">
                <a:latin typeface="Helvetica" pitchFamily="2" charset="0"/>
              </a:rPr>
              <a:t>p, </a:t>
            </a:r>
          </a:p>
          <a:p>
            <a:pPr marL="282575" indent="-282575"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3. </a:t>
            </a:r>
            <a:r>
              <a:rPr lang="en-US" sz="2800" dirty="0">
                <a:latin typeface="Helvetica" pitchFamily="2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 x(t) </a:t>
            </a:r>
            <a:r>
              <a:rPr lang="en-US" sz="2800" dirty="0">
                <a:latin typeface="Helvetica" pitchFamily="2" charset="0"/>
              </a:rPr>
              <a:t>varies and playout rate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r</a:t>
            </a:r>
            <a:r>
              <a:rPr lang="en-US" sz="2800" dirty="0">
                <a:latin typeface="Helvetica" pitchFamily="2" charset="0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29501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17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1089891" y="3644901"/>
            <a:ext cx="8982797" cy="3033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&lt; r: </a:t>
            </a:r>
            <a:r>
              <a:rPr lang="en-US" sz="2400" dirty="0"/>
              <a:t>buffer eventually empties (causing freezing of video playout until buffer again fills)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&gt; r: </a:t>
            </a:r>
            <a:r>
              <a:rPr lang="en-US" sz="2400" dirty="0"/>
              <a:t>buffer will not empty, provided initial playout delay is large enough to absorb variability in x(t)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</a:rPr>
              <a:t>initial playout delay tradeoff: </a:t>
            </a:r>
            <a:r>
              <a:rPr lang="en-US" dirty="0"/>
              <a:t>buffer starvation less likely with larger delay, but larger delay until user begins watching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6672263" y="2967039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8047039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8356600" y="1882776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957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Client-side buffering, playout</a:t>
            </a:r>
          </a:p>
        </p:txBody>
      </p:sp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383146" y="4226647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383147" y="5017222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multimedia: UDP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891" y="1381126"/>
            <a:ext cx="8806584" cy="5053013"/>
          </a:xfrm>
        </p:spPr>
        <p:txBody>
          <a:bodyPr/>
          <a:lstStyle/>
          <a:p>
            <a:pPr>
              <a:defRPr/>
            </a:pPr>
            <a:r>
              <a:rPr lang="en-US" dirty="0"/>
              <a:t>server sends at rate appropriate for client </a:t>
            </a:r>
          </a:p>
          <a:p>
            <a:pPr lvl="1">
              <a:defRPr/>
            </a:pPr>
            <a:r>
              <a:rPr lang="en-US" sz="2800" dirty="0"/>
              <a:t>often: send rate = encoding rate = constant rate</a:t>
            </a:r>
          </a:p>
          <a:p>
            <a:pPr lvl="1">
              <a:defRPr/>
            </a:pPr>
            <a:r>
              <a:rPr lang="en-US" sz="2800" dirty="0"/>
              <a:t>transmission rate can be oblivious to congestion levels</a:t>
            </a:r>
          </a:p>
          <a:p>
            <a:pPr>
              <a:defRPr/>
            </a:pPr>
            <a:r>
              <a:rPr lang="en-US" dirty="0"/>
              <a:t>short playout delay (2-5 seconds) to remove network jitter</a:t>
            </a:r>
          </a:p>
          <a:p>
            <a:pPr>
              <a:defRPr/>
            </a:pPr>
            <a:r>
              <a:rPr lang="en-US" dirty="0"/>
              <a:t>error recovery: application-level, time permitting</a:t>
            </a:r>
          </a:p>
          <a:p>
            <a:pPr>
              <a:defRPr/>
            </a:pPr>
            <a:r>
              <a:rPr lang="en-US" dirty="0"/>
              <a:t>RTP [RFC 2326]: multimedia payload types</a:t>
            </a:r>
          </a:p>
          <a:p>
            <a:pPr>
              <a:defRPr/>
            </a:pPr>
            <a:r>
              <a:rPr lang="en-US" dirty="0"/>
              <a:t>UDP traffic may </a:t>
            </a:r>
            <a:r>
              <a:rPr lang="en-US" i="1" dirty="0"/>
              <a:t>not</a:t>
            </a:r>
            <a:r>
              <a:rPr lang="en-US" dirty="0"/>
              <a:t> get through firewalls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192895-7B01-4FD9-BDCF-7EBAE10D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Multimedia networking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9FDC0A-5D0F-46DA-9383-A07D8300B3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825625"/>
            <a:ext cx="8592127" cy="4815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Many applications on the Internet use audio or video</a:t>
            </a:r>
          </a:p>
          <a:p>
            <a:pPr>
              <a:defRPr/>
            </a:pPr>
            <a:r>
              <a:rPr lang="en-US" dirty="0"/>
              <a:t>IP video traffic will be 82 percent of all IP traffic […] by 2022, up from 75 percent in 2017</a:t>
            </a:r>
          </a:p>
          <a:p>
            <a:pPr>
              <a:defRPr/>
            </a:pPr>
            <a:r>
              <a:rPr lang="en-US" dirty="0"/>
              <a:t>Internet video surveillance traffic will increase sevenfold between 2017 to 2022 </a:t>
            </a:r>
          </a:p>
          <a:p>
            <a:pPr>
              <a:defRPr/>
            </a:pPr>
            <a:r>
              <a:rPr lang="en-US" dirty="0"/>
              <a:t>Internet video to TV will increase threefold between 2017 to 2022. </a:t>
            </a:r>
          </a:p>
          <a:p>
            <a:pPr>
              <a:defRPr/>
            </a:pPr>
            <a:r>
              <a:rPr lang="en-US" dirty="0"/>
              <a:t>Consumer Video-on-Demand (</a:t>
            </a:r>
            <a:r>
              <a:rPr lang="en-US" dirty="0" err="1"/>
              <a:t>VoD</a:t>
            </a:r>
            <a:r>
              <a:rPr lang="en-US" dirty="0"/>
              <a:t>) traffic will nearly double by 2022 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336B6-0DDD-B24B-B1F5-49195C1606C5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</a:t>
            </a:fld>
            <a:endParaRPr lang="en-US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54025-1089-484D-8DE5-AEADACC1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3" y="365125"/>
            <a:ext cx="2364244" cy="157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A0A9E-E910-7F47-BFA9-C2CB55B9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81" y="2093541"/>
            <a:ext cx="1493411" cy="149341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27E7348-0423-484D-A011-8D2C9A52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20" y="5213200"/>
            <a:ext cx="1990331" cy="1407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8C0412-7488-E347-BABA-474443324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66" y="3597147"/>
            <a:ext cx="1452589" cy="1452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A1A5C-409B-0446-91D6-5F1CFA133745}"/>
              </a:ext>
            </a:extLst>
          </p:cNvPr>
          <p:cNvSpPr txBox="1"/>
          <p:nvPr/>
        </p:nvSpPr>
        <p:spPr>
          <a:xfrm>
            <a:off x="3015778" y="6327856"/>
            <a:ext cx="566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Cisco visual networking index 2017--22</a:t>
            </a:r>
          </a:p>
        </p:txBody>
      </p:sp>
    </p:spTree>
    <p:extLst>
      <p:ext uri="{BB962C8B-B14F-4D97-AF65-F5344CB8AC3E}">
        <p14:creationId xmlns:p14="http://schemas.microsoft.com/office/powerpoint/2010/main" val="155877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7475538" y="2817814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1400" dirty="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3484563" y="2747964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255" y="228600"/>
            <a:ext cx="8876145" cy="871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Streaming multimedia: HTTP/TCP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508" y="1381126"/>
            <a:ext cx="9319491" cy="50530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multimedia file retrieved via HTTP GET</a:t>
            </a:r>
          </a:p>
          <a:p>
            <a:pPr>
              <a:defRPr/>
            </a:pPr>
            <a:r>
              <a:rPr lang="en-US" dirty="0"/>
              <a:t>send at maximum possible rate under TCP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fill rate fluctuates due to TCP congestion control, retransmissions (in-order delivery)</a:t>
            </a:r>
          </a:p>
          <a:p>
            <a:pPr>
              <a:defRPr/>
            </a:pPr>
            <a:r>
              <a:rPr lang="en-US" dirty="0"/>
              <a:t>larger playout delay: smooth TCP delivery rate</a:t>
            </a:r>
          </a:p>
          <a:p>
            <a:pPr>
              <a:defRPr/>
            </a:pPr>
            <a:r>
              <a:rPr lang="en-US" dirty="0"/>
              <a:t>HTTP/TCP passes more easily through firewalls</a:t>
            </a:r>
          </a:p>
        </p:txBody>
      </p:sp>
      <p:sp>
        <p:nvSpPr>
          <p:cNvPr id="44040" name="Freeform 1287"/>
          <p:cNvSpPr>
            <a:spLocks/>
          </p:cNvSpPr>
          <p:nvPr/>
        </p:nvSpPr>
        <p:spPr bwMode="auto">
          <a:xfrm>
            <a:off x="4376739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4073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6229351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6437314" y="2651126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rate, </a:t>
            </a:r>
            <a:r>
              <a:rPr lang="en-US" sz="14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8412164" y="2803526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2144714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7"/>
              <a:ext cx="1403" cy="441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3" y="3861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3206750" y="3433764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send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2379663" y="3419476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3106739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7210425" y="3475039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receive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8370888" y="3475039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 playout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3014664" y="3962400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7999414" y="3976688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client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4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5892ECE-FF9B-4D1A-85C4-8AEECA97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E9A4-7136-4A10-BA30-F276693E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Adaptive Streaming over HTTP</a:t>
            </a:r>
          </a:p>
          <a:p>
            <a:pPr>
              <a:defRPr/>
            </a:pPr>
            <a:r>
              <a:rPr lang="en-US" dirty="0"/>
              <a:t>Used by Netflix and other video streaming services</a:t>
            </a:r>
          </a:p>
          <a:p>
            <a:pPr>
              <a:defRPr/>
            </a:pPr>
            <a:r>
              <a:rPr lang="en-US" dirty="0"/>
              <a:t>Client-centric approach to video delivery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Adaptive: </a:t>
            </a:r>
            <a:r>
              <a:rPr lang="en-US" dirty="0"/>
              <a:t>Client performs video bit rate adaptation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Dynamic:</a:t>
            </a:r>
            <a:r>
              <a:rPr lang="en-US" dirty="0"/>
              <a:t> Can retrieve a single video from multiple sources</a:t>
            </a:r>
          </a:p>
          <a:p>
            <a:pPr>
              <a:defRPr/>
            </a:pPr>
            <a:r>
              <a:rPr lang="en-US" dirty="0"/>
              <a:t>Retain benefits of existing Internet and end host systems</a:t>
            </a:r>
          </a:p>
          <a:p>
            <a:pPr>
              <a:defRPr/>
            </a:pPr>
            <a:r>
              <a:rPr lang="en-US" dirty="0"/>
              <a:t>Server is standard HTTP server</a:t>
            </a:r>
          </a:p>
          <a:p>
            <a:pPr lvl="1">
              <a:defRPr/>
            </a:pPr>
            <a:r>
              <a:rPr lang="en-US" dirty="0"/>
              <a:t>Provides video/audio content in multiple formats and encodings</a:t>
            </a:r>
          </a:p>
          <a:p>
            <a:pPr lvl="1">
              <a:defRPr/>
            </a:pPr>
            <a:r>
              <a:rPr lang="en-US" dirty="0"/>
              <a:t>DASH allows the use of CDNs for data delivery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501-88B1-F840-BEA8-601A035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Adaptive Streaming over HTTP (DASH)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6D04-7714-8D49-9DA1-E5E48EA9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04AC05F4-DCED-4377-BDA2-CEEFBB93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DASH: Key ideas</a:t>
            </a:r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7DA49830-5351-425F-AA66-A468417F6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3563657" cy="46672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Content </a:t>
            </a:r>
            <a:r>
              <a:rPr lang="en-US" altLang="en-US" dirty="0">
                <a:solidFill>
                  <a:srgbClr val="C00000"/>
                </a:solidFill>
              </a:rPr>
              <a:t>chunks</a:t>
            </a:r>
          </a:p>
          <a:p>
            <a:r>
              <a:rPr lang="en-US" altLang="en-US" dirty="0"/>
              <a:t>Each chunk can be </a:t>
            </a:r>
            <a:r>
              <a:rPr lang="en-US" altLang="en-US" dirty="0">
                <a:solidFill>
                  <a:srgbClr val="C00000"/>
                </a:solidFill>
              </a:rPr>
              <a:t>independently</a:t>
            </a:r>
            <a:r>
              <a:rPr lang="en-US" altLang="en-US" dirty="0"/>
              <a:t> retrieved</a:t>
            </a:r>
          </a:p>
          <a:p>
            <a:r>
              <a:rPr lang="en-US" altLang="en-US" dirty="0"/>
              <a:t>Client-side algorithms to determine and request a </a:t>
            </a:r>
            <a:r>
              <a:rPr lang="en-US" altLang="en-US" dirty="0">
                <a:solidFill>
                  <a:srgbClr val="C00000"/>
                </a:solidFill>
              </a:rPr>
              <a:t>varying </a:t>
            </a:r>
            <a:r>
              <a:rPr lang="en-US" altLang="en-US" dirty="0"/>
              <a:t>bit rate for each chunk</a:t>
            </a:r>
          </a:p>
          <a:p>
            <a:pPr lvl="1"/>
            <a:r>
              <a:rPr lang="en-US" altLang="en-US" dirty="0"/>
              <a:t>Goal: ensure good quality of service</a:t>
            </a:r>
          </a:p>
        </p:txBody>
      </p:sp>
      <p:sp>
        <p:nvSpPr>
          <p:cNvPr id="49157" name="TextBox 6">
            <a:extLst>
              <a:ext uri="{FF2B5EF4-FFF2-40B4-BE49-F238E27FC236}">
                <a16:creationId xmlns:a16="http://schemas.microsoft.com/office/drawing/2014/main" id="{82CB69E2-512E-40B2-8448-C6DA2147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253" y="6338986"/>
            <a:ext cx="3037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Source: </a:t>
            </a:r>
            <a:r>
              <a:rPr lang="en-US" altLang="en-US" sz="1400" dirty="0" err="1"/>
              <a:t>Stockhammer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MMSys</a:t>
            </a:r>
            <a:r>
              <a:rPr lang="en-US" altLang="en-US" sz="1400" dirty="0"/>
              <a:t> 2011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AF9CD5-604E-3B43-A529-92DFBC88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57" y="1690688"/>
            <a:ext cx="74522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E5B7CBB-C609-4E53-8A0B-F7B63601F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543800" cy="1295400"/>
          </a:xfrm>
        </p:spPr>
        <p:txBody>
          <a:bodyPr/>
          <a:lstStyle/>
          <a:p>
            <a:r>
              <a:rPr lang="en-US" altLang="en-US"/>
              <a:t>DASH Data model</a:t>
            </a:r>
          </a:p>
        </p:txBody>
      </p:sp>
      <p:sp>
        <p:nvSpPr>
          <p:cNvPr id="50179" name="TextBox 3">
            <a:extLst>
              <a:ext uri="{FF2B5EF4-FFF2-40B4-BE49-F238E27FC236}">
                <a16:creationId xmlns:a16="http://schemas.microsoft.com/office/drawing/2014/main" id="{C952505A-6ACF-4E25-BB36-D2A8902C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66" y="5065857"/>
            <a:ext cx="99882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Media has several periods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Each period has several </a:t>
            </a:r>
            <a:r>
              <a:rPr lang="en-US" altLang="en-US" sz="2400" dirty="0">
                <a:solidFill>
                  <a:srgbClr val="C00000"/>
                </a:solidFill>
              </a:rPr>
              <a:t>Adaptation Sets</a:t>
            </a:r>
            <a:r>
              <a:rPr lang="en-US" altLang="en-US" sz="2400" dirty="0"/>
              <a:t>: Audio, video, close caption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Several </a:t>
            </a:r>
            <a:r>
              <a:rPr lang="en-US" altLang="en-US" sz="2400" dirty="0">
                <a:solidFill>
                  <a:srgbClr val="C00000"/>
                </a:solidFill>
              </a:rPr>
              <a:t>Representations </a:t>
            </a:r>
            <a:r>
              <a:rPr lang="en-US" altLang="en-US" sz="2400" dirty="0"/>
              <a:t>(ex: codecs, bit rates)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per Adaptation set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Several </a:t>
            </a:r>
            <a:r>
              <a:rPr lang="en-US" altLang="en-US" sz="2400" dirty="0">
                <a:solidFill>
                  <a:srgbClr val="C00000"/>
                </a:solidFill>
              </a:rPr>
              <a:t>Chunks/Segments </a:t>
            </a:r>
            <a:r>
              <a:rPr lang="en-US" altLang="en-US" sz="2400" dirty="0"/>
              <a:t>per Representation</a:t>
            </a:r>
          </a:p>
        </p:txBody>
      </p:sp>
      <p:pic>
        <p:nvPicPr>
          <p:cNvPr id="50181" name="Picture 3">
            <a:extLst>
              <a:ext uri="{FF2B5EF4-FFF2-40B4-BE49-F238E27FC236}">
                <a16:creationId xmlns:a16="http://schemas.microsoft.com/office/drawing/2014/main" id="{9ECAEFFE-FEB2-44BB-B78A-B39D1571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94" y="951201"/>
            <a:ext cx="8815106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67FB22C6-9C45-462A-AD8B-209E98B9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bit rate changing of streams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20E1C26-A5CF-49EA-ABAE-C7AF1F9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75260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>
            <a:extLst>
              <a:ext uri="{FF2B5EF4-FFF2-40B4-BE49-F238E27FC236}">
                <a16:creationId xmlns:a16="http://schemas.microsoft.com/office/drawing/2014/main" id="{7F40B77F-1083-4AE3-B749-F4EE06A05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Media Presentation Descriptor (MPD)</a:t>
            </a:r>
          </a:p>
        </p:txBody>
      </p:sp>
      <p:sp>
        <p:nvSpPr>
          <p:cNvPr id="52227" name="Content Placeholder 7">
            <a:extLst>
              <a:ext uri="{FF2B5EF4-FFF2-40B4-BE49-F238E27FC236}">
                <a16:creationId xmlns:a16="http://schemas.microsoft.com/office/drawing/2014/main" id="{AB3D5E64-B94E-4B29-8F2E-B95A757AF19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199" y="1825624"/>
            <a:ext cx="5467597" cy="5032375"/>
          </a:xfrm>
        </p:spPr>
        <p:txBody>
          <a:bodyPr>
            <a:normAutofit/>
          </a:bodyPr>
          <a:lstStyle/>
          <a:p>
            <a:r>
              <a:rPr lang="en-US" altLang="en-US" dirty="0"/>
              <a:t>MPD requested over http</a:t>
            </a:r>
          </a:p>
          <a:p>
            <a:pPr lvl="1"/>
            <a:r>
              <a:rPr lang="en-US" altLang="en-US" dirty="0"/>
              <a:t>Also called “manifest”</a:t>
            </a:r>
          </a:p>
          <a:p>
            <a:r>
              <a:rPr lang="en-US" altLang="en-US" dirty="0"/>
              <a:t>Describes all segments</a:t>
            </a:r>
          </a:p>
          <a:p>
            <a:r>
              <a:rPr lang="en-US" altLang="en-US" dirty="0"/>
              <a:t>Timing information and byte ranges of chunks</a:t>
            </a:r>
          </a:p>
          <a:p>
            <a:r>
              <a:rPr lang="en-US" altLang="en-US" dirty="0"/>
              <a:t>Client uses HTTP GET RANGE from a given AS + representation to ask a given bit rate</a:t>
            </a:r>
          </a:p>
          <a:p>
            <a:r>
              <a:rPr lang="en-US" altLang="en-US" dirty="0"/>
              <a:t>Client could use a different URL for each AS + representation</a:t>
            </a:r>
          </a:p>
          <a:p>
            <a:endParaRPr lang="en-US" altLang="en-US" dirty="0"/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A12F1936-0E19-4660-A27E-821D963F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2362200"/>
            <a:ext cx="369411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7C147AE1-B948-4D1B-924F-2BD6CF119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" y="348513"/>
            <a:ext cx="10515600" cy="132556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en-US" dirty="0"/>
              <a:t>               Video Delivery using CDN</a:t>
            </a:r>
            <a:endParaRPr lang="en-US" altLang="en-US" dirty="0">
              <a:solidFill>
                <a:srgbClr val="FFC000"/>
              </a:solidFill>
            </a:endParaRPr>
          </a:p>
        </p:txBody>
      </p:sp>
      <p:grpSp>
        <p:nvGrpSpPr>
          <p:cNvPr id="54275" name="Group 1">
            <a:extLst>
              <a:ext uri="{FF2B5EF4-FFF2-40B4-BE49-F238E27FC236}">
                <a16:creationId xmlns:a16="http://schemas.microsoft.com/office/drawing/2014/main" id="{B785EA47-033A-434B-B153-88CCF5FB936A}"/>
              </a:ext>
            </a:extLst>
          </p:cNvPr>
          <p:cNvGrpSpPr>
            <a:grpSpLocks/>
          </p:cNvGrpSpPr>
          <p:nvPr/>
        </p:nvGrpSpPr>
        <p:grpSpPr bwMode="auto">
          <a:xfrm>
            <a:off x="2199027" y="1219202"/>
            <a:ext cx="7935573" cy="4563509"/>
            <a:chOff x="525618" y="1303020"/>
            <a:chExt cx="8298342" cy="5596584"/>
          </a:xfrm>
        </p:grpSpPr>
        <p:grpSp>
          <p:nvGrpSpPr>
            <p:cNvPr id="54277" name="Group 39">
              <a:extLst>
                <a:ext uri="{FF2B5EF4-FFF2-40B4-BE49-F238E27FC236}">
                  <a16:creationId xmlns:a16="http://schemas.microsoft.com/office/drawing/2014/main" id="{E87FD467-E1F4-4A5E-9BE3-326D0DE55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3361" y="5692142"/>
              <a:ext cx="1165045" cy="1207462"/>
              <a:chOff x="4394200" y="5638800"/>
              <a:chExt cx="1294494" cy="1340771"/>
            </a:xfrm>
          </p:grpSpPr>
          <p:pic>
            <p:nvPicPr>
              <p:cNvPr id="54301" name="Picture 15" descr="laptop.jpg">
                <a:extLst>
                  <a:ext uri="{FF2B5EF4-FFF2-40B4-BE49-F238E27FC236}">
                    <a16:creationId xmlns:a16="http://schemas.microsoft.com/office/drawing/2014/main" id="{E1CCC765-0ABA-4CF9-BC89-1D4202EEA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200" y="5638800"/>
                <a:ext cx="865400" cy="881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ADF65-5A17-4246-992F-27F576C65A26}"/>
                  </a:ext>
                </a:extLst>
              </p:cNvPr>
              <p:cNvSpPr txBox="1"/>
              <p:nvPr/>
            </p:nvSpPr>
            <p:spPr>
              <a:xfrm>
                <a:off x="4510043" y="6476624"/>
                <a:ext cx="1178651" cy="5029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  <a:ea typeface="ＭＳ Ｐゴシック" charset="0"/>
                    <a:cs typeface="Calibri"/>
                  </a:rPr>
                  <a:t>User</a:t>
                </a:r>
              </a:p>
            </p:txBody>
          </p:sp>
        </p:grpSp>
        <p:grpSp>
          <p:nvGrpSpPr>
            <p:cNvPr id="54278" name="Group 47">
              <a:extLst>
                <a:ext uri="{FF2B5EF4-FFF2-40B4-BE49-F238E27FC236}">
                  <a16:creationId xmlns:a16="http://schemas.microsoft.com/office/drawing/2014/main" id="{78E66EE3-C6AB-4F1B-82FC-3E637CBE4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618" y="1988819"/>
              <a:ext cx="1658941" cy="1848580"/>
              <a:chOff x="1758908" y="1927653"/>
              <a:chExt cx="905727" cy="1401268"/>
            </a:xfrm>
          </p:grpSpPr>
          <p:pic>
            <p:nvPicPr>
              <p:cNvPr id="54299" name="Picture 5" descr="server.png">
                <a:extLst>
                  <a:ext uri="{FF2B5EF4-FFF2-40B4-BE49-F238E27FC236}">
                    <a16:creationId xmlns:a16="http://schemas.microsoft.com/office/drawing/2014/main" id="{DC9A4BE7-CE50-49B1-89FF-698A35C33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9938" y="1927653"/>
                <a:ext cx="774697" cy="743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C7F80F-0CCD-48BE-83E0-633B4AED6CD7}"/>
                  </a:ext>
                </a:extLst>
              </p:cNvPr>
              <p:cNvSpPr txBox="1"/>
              <p:nvPr/>
            </p:nvSpPr>
            <p:spPr>
              <a:xfrm>
                <a:off x="1758908" y="2728077"/>
                <a:ext cx="899093" cy="6008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  <a:ea typeface="ＭＳ Ｐゴシック" charset="0"/>
                    <a:cs typeface="Calibri"/>
                  </a:rPr>
                  <a:t>Front end </a:t>
                </a:r>
              </a:p>
              <a:p>
                <a:pPr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  <a:ea typeface="ＭＳ Ｐゴシック" charset="0"/>
                    <a:cs typeface="Calibri"/>
                  </a:rPr>
                  <a:t>web-servers</a:t>
                </a:r>
              </a:p>
            </p:txBody>
          </p:sp>
        </p:grpSp>
        <p:grpSp>
          <p:nvGrpSpPr>
            <p:cNvPr id="54279" name="Group 46">
              <a:extLst>
                <a:ext uri="{FF2B5EF4-FFF2-40B4-BE49-F238E27FC236}">
                  <a16:creationId xmlns:a16="http://schemas.microsoft.com/office/drawing/2014/main" id="{046C44D7-799C-4E2B-B03E-176E7C3A7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6585" y="1988820"/>
              <a:ext cx="1857375" cy="1315855"/>
              <a:chOff x="5557683" y="1954069"/>
              <a:chExt cx="996151" cy="997716"/>
            </a:xfrm>
          </p:grpSpPr>
          <p:grpSp>
            <p:nvGrpSpPr>
              <p:cNvPr id="54293" name="Group 10">
                <a:extLst>
                  <a:ext uri="{FF2B5EF4-FFF2-40B4-BE49-F238E27FC236}">
                    <a16:creationId xmlns:a16="http://schemas.microsoft.com/office/drawing/2014/main" id="{56207851-0003-4F30-B364-E27C081939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683" y="1954069"/>
                <a:ext cx="929633" cy="495805"/>
                <a:chOff x="4648242" y="979886"/>
                <a:chExt cx="1936736" cy="1115561"/>
              </a:xfrm>
            </p:grpSpPr>
            <p:pic>
              <p:nvPicPr>
                <p:cNvPr id="54295" name="Picture 29" descr="server.png">
                  <a:extLst>
                    <a:ext uri="{FF2B5EF4-FFF2-40B4-BE49-F238E27FC236}">
                      <a16:creationId xmlns:a16="http://schemas.microsoft.com/office/drawing/2014/main" id="{653D4478-6EAC-4730-B5D7-DC7AD89E9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0282" y="979886"/>
                  <a:ext cx="774696" cy="743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296" name="Picture 30" descr="server.png">
                  <a:extLst>
                    <a:ext uri="{FF2B5EF4-FFF2-40B4-BE49-F238E27FC236}">
                      <a16:creationId xmlns:a16="http://schemas.microsoft.com/office/drawing/2014/main" id="{DFB46C13-AA54-401D-BEC9-728E2DF7D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2932" y="1065233"/>
                  <a:ext cx="774696" cy="743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297" name="Picture 31" descr="server.png">
                  <a:extLst>
                    <a:ext uri="{FF2B5EF4-FFF2-40B4-BE49-F238E27FC236}">
                      <a16:creationId xmlns:a16="http://schemas.microsoft.com/office/drawing/2014/main" id="{F5D2B656-27F8-495D-BC4E-57D7A3E527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5584" y="1199342"/>
                  <a:ext cx="774696" cy="743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298" name="Picture 32" descr="server.png">
                  <a:extLst>
                    <a:ext uri="{FF2B5EF4-FFF2-40B4-BE49-F238E27FC236}">
                      <a16:creationId xmlns:a16="http://schemas.microsoft.com/office/drawing/2014/main" id="{9A902DF2-6FE0-48C4-9D2C-38CFC94A8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42" y="1351740"/>
                  <a:ext cx="774697" cy="743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4929EA-E36A-433B-801B-A53EC55D021A}"/>
                  </a:ext>
                </a:extLst>
              </p:cNvPr>
              <p:cNvSpPr txBox="1"/>
              <p:nvPr/>
            </p:nvSpPr>
            <p:spPr>
              <a:xfrm>
                <a:off x="5565564" y="2350780"/>
                <a:ext cx="988270" cy="6010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  <a:ea typeface="ＭＳ Ｐゴシック" charset="0"/>
                    <a:cs typeface="Calibri"/>
                  </a:rPr>
                  <a:t>Video-servers</a:t>
                </a:r>
              </a:p>
              <a:p>
                <a:pPr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  <a:ea typeface="ＭＳ Ｐゴシック" charset="0"/>
                    <a:cs typeface="Calibri"/>
                  </a:rPr>
                  <a:t>(front end)</a:t>
                </a:r>
              </a:p>
            </p:txBody>
          </p:sp>
        </p:grpSp>
        <p:grpSp>
          <p:nvGrpSpPr>
            <p:cNvPr id="54280" name="Group 61">
              <a:extLst>
                <a:ext uri="{FF2B5EF4-FFF2-40B4-BE49-F238E27FC236}">
                  <a16:creationId xmlns:a16="http://schemas.microsoft.com/office/drawing/2014/main" id="{C28AA073-C922-49F5-B170-71D4E3332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858" y="3018217"/>
              <a:ext cx="3022024" cy="2604918"/>
              <a:chOff x="1340953" y="2896374"/>
              <a:chExt cx="3357805" cy="2894353"/>
            </a:xfrm>
          </p:grpSpPr>
          <p:sp>
            <p:nvSpPr>
              <p:cNvPr id="54291" name="TextBox 18">
                <a:extLst>
                  <a:ext uri="{FF2B5EF4-FFF2-40B4-BE49-F238E27FC236}">
                    <a16:creationId xmlns:a16="http://schemas.microsoft.com/office/drawing/2014/main" id="{F0F051BF-2704-40A2-B394-2A729AF70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953" y="4492923"/>
                <a:ext cx="2514600" cy="125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71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1. HTTP GET request for video URL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C447D0FA-D350-4DCD-9C09-6463DD394C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2032351" y="3124321"/>
                <a:ext cx="2894353" cy="243846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7878DE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81" name="Group 64">
              <a:extLst>
                <a:ext uri="{FF2B5EF4-FFF2-40B4-BE49-F238E27FC236}">
                  <a16:creationId xmlns:a16="http://schemas.microsoft.com/office/drawing/2014/main" id="{F9C52BCF-32C1-45B3-8098-F2A1535EC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335" y="1303020"/>
              <a:ext cx="3346785" cy="4388254"/>
              <a:chOff x="2428255" y="1371600"/>
              <a:chExt cx="3718545" cy="4875838"/>
            </a:xfrm>
          </p:grpSpPr>
          <p:sp>
            <p:nvSpPr>
              <p:cNvPr id="54289" name="TextBox 19">
                <a:extLst>
                  <a:ext uri="{FF2B5EF4-FFF2-40B4-BE49-F238E27FC236}">
                    <a16:creationId xmlns:a16="http://schemas.microsoft.com/office/drawing/2014/main" id="{C76E52D4-5D49-405C-80B5-927152849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400" y="1371600"/>
                <a:ext cx="2819400" cy="2013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2. HTTP reply containing html to construct the web page and a link to stream, say FLV file 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658E2781-B668-4014-A09E-1EC719A496CD}"/>
                  </a:ext>
                </a:extLst>
              </p:cNvPr>
              <p:cNvCxnSpPr>
                <a:cxnSpLocks noChangeShapeType="1"/>
                <a:stCxn id="54299" idx="3"/>
              </p:cNvCxnSpPr>
              <p:nvPr/>
            </p:nvCxnSpPr>
            <p:spPr bwMode="auto">
              <a:xfrm>
                <a:off x="2428255" y="2753881"/>
                <a:ext cx="2499258" cy="3493557"/>
              </a:xfrm>
              <a:prstGeom prst="curvedConnector2">
                <a:avLst/>
              </a:prstGeom>
              <a:noFill/>
              <a:ln w="38100">
                <a:solidFill>
                  <a:srgbClr val="7878DE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82" name="Group 66">
              <a:extLst>
                <a:ext uri="{FF2B5EF4-FFF2-40B4-BE49-F238E27FC236}">
                  <a16:creationId xmlns:a16="http://schemas.microsoft.com/office/drawing/2014/main" id="{88DC074B-2ED7-426E-9D5E-0170FEB80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6429" y="3086355"/>
              <a:ext cx="2694668" cy="2811286"/>
              <a:chOff x="5308722" y="2895883"/>
              <a:chExt cx="2994424" cy="3123651"/>
            </a:xfrm>
          </p:grpSpPr>
          <p:sp>
            <p:nvSpPr>
              <p:cNvPr id="54287" name="TextBox 20">
                <a:extLst>
                  <a:ext uri="{FF2B5EF4-FFF2-40B4-BE49-F238E27FC236}">
                    <a16:creationId xmlns:a16="http://schemas.microsoft.com/office/drawing/2014/main" id="{7DEC0AD7-17C9-4205-A7AA-67E5159CE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5520" y="4695342"/>
                <a:ext cx="2327626" cy="125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3. HTTP GET request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for FLV stream</a:t>
                </a:r>
              </a:p>
            </p:txBody>
          </p: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B3E50C65-A6C4-4B0A-8E38-24A1262E20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18459" y="3086146"/>
                <a:ext cx="3123651" cy="274312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DBAA1E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283" name="Group 65">
              <a:extLst>
                <a:ext uri="{FF2B5EF4-FFF2-40B4-BE49-F238E27FC236}">
                  <a16:creationId xmlns:a16="http://schemas.microsoft.com/office/drawing/2014/main" id="{5B7CFEF1-5DA7-41F8-89F5-9915C8FC8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663" y="1793951"/>
              <a:ext cx="2313254" cy="3897322"/>
              <a:chOff x="5226391" y="1917079"/>
              <a:chExt cx="2570726" cy="4330357"/>
            </a:xfrm>
          </p:grpSpPr>
          <p:sp>
            <p:nvSpPr>
              <p:cNvPr id="54285" name="TextBox 21">
                <a:extLst>
                  <a:ext uri="{FF2B5EF4-FFF2-40B4-BE49-F238E27FC236}">
                    <a16:creationId xmlns:a16="http://schemas.microsoft.com/office/drawing/2014/main" id="{AF959845-F504-4623-8579-B7118C8D2C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4792" y="1917079"/>
                <a:ext cx="1722325" cy="1258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4. HTTP reply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Helvetica" pitchFamily="2" charset="0"/>
                    <a:ea typeface="MS PGothic" panose="020B0600070205080204" pitchFamily="34" charset="-128"/>
                  </a:rPr>
                  <a:t>FLV stream</a:t>
                </a:r>
              </a:p>
            </p:txBody>
          </p:sp>
          <p:cxnSp>
            <p:nvCxnSpPr>
              <p:cNvPr id="57" name="Shape 56">
                <a:extLst>
                  <a:ext uri="{FF2B5EF4-FFF2-40B4-BE49-F238E27FC236}">
                    <a16:creationId xmlns:a16="http://schemas.microsoft.com/office/drawing/2014/main" id="{C11CC0B7-7E07-4E85-858C-E1FF7A1C7EDB}"/>
                  </a:ext>
                </a:extLst>
              </p:cNvPr>
              <p:cNvCxnSpPr>
                <a:cxnSpLocks noChangeShapeType="1"/>
                <a:stCxn id="29" idx="1"/>
              </p:cNvCxnSpPr>
              <p:nvPr/>
            </p:nvCxnSpPr>
            <p:spPr bwMode="auto">
              <a:xfrm rot="10800000" flipV="1">
                <a:off x="5226391" y="3155302"/>
                <a:ext cx="2531122" cy="3092134"/>
              </a:xfrm>
              <a:prstGeom prst="curvedConnector2">
                <a:avLst/>
              </a:prstGeom>
              <a:noFill/>
              <a:ln w="38100">
                <a:solidFill>
                  <a:srgbClr val="DBAA1E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Cloud 3">
              <a:extLst>
                <a:ext uri="{FF2B5EF4-FFF2-40B4-BE49-F238E27FC236}">
                  <a16:creationId xmlns:a16="http://schemas.microsoft.com/office/drawing/2014/main" id="{ADD954E6-6DCB-4302-8B69-B2FDC2993D93}"/>
                </a:ext>
              </a:extLst>
            </p:cNvPr>
            <p:cNvSpPr/>
            <p:nvPr/>
          </p:nvSpPr>
          <p:spPr>
            <a:xfrm>
              <a:off x="2583752" y="3222638"/>
              <a:ext cx="4731204" cy="1520509"/>
            </a:xfrm>
            <a:prstGeom prst="cloud">
              <a:avLst/>
            </a:prstGeom>
            <a:ln>
              <a:solidFill>
                <a:srgbClr val="000090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82295" tIns="41148" rIns="82295" bIns="41148" anchor="ctr"/>
            <a:lstStyle/>
            <a:p>
              <a:pPr eaLnBrk="1" hangingPunct="1">
                <a:defRPr/>
              </a:pPr>
              <a:r>
                <a:rPr lang="en-US" sz="3500" dirty="0">
                  <a:solidFill>
                    <a:srgbClr val="000090"/>
                  </a:solidFill>
                  <a:latin typeface="Helvetica" pitchFamily="2" charset="0"/>
                  <a:cs typeface="Calibri"/>
                </a:rPr>
                <a:t>Internet</a:t>
              </a:r>
            </a:p>
          </p:txBody>
        </p:sp>
      </p:grpSp>
      <p:pic>
        <p:nvPicPr>
          <p:cNvPr id="54276" name="Picture 4">
            <a:extLst>
              <a:ext uri="{FF2B5EF4-FFF2-40B4-BE49-F238E27FC236}">
                <a16:creationId xmlns:a16="http://schemas.microsoft.com/office/drawing/2014/main" id="{CC2166E3-D4FC-452D-8059-66807695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0" y="1549605"/>
            <a:ext cx="1839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DD78552-1AA6-45F4-ACBF-6575E73BB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Server Selection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9152BC4-3205-4781-ABCB-99A0E6DD4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0080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File </a:t>
            </a:r>
            <a:r>
              <a:rPr lang="en-US" altLang="en-US" dirty="0">
                <a:sym typeface="Wingdings" panose="05000000000000000000" pitchFamily="2" charset="2"/>
              </a:rPr>
              <a:t> server mapping done in at least three ways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Dynamic DNS resolution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DNS returns different IP addresses for a given DNS name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HTTP redirect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HTTP status code 3xx [with new URL]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Web browser does a GET from the new site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IP anycast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BGP to announce the same IP address from different locations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Client reaches “nearest” location according to inter-domain routing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endParaRPr lang="en-US" altLang="en-US" dirty="0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504F7857-5DEB-4A5A-95A1-AEFE833B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0"/>
            <a:ext cx="1839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0B9D5A2C-F006-4F1E-90B6-A3C41120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DASH Summary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7838C69F-4F29-4E6E-9016-6C87E77DD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Widely used in video streaming services</a:t>
            </a:r>
          </a:p>
          <a:p>
            <a:r>
              <a:rPr lang="en-US" altLang="en-US" dirty="0"/>
              <a:t>Allows independent requests per segment</a:t>
            </a:r>
          </a:p>
          <a:p>
            <a:pPr lvl="1"/>
            <a:r>
              <a:rPr lang="en-US" altLang="en-US" dirty="0"/>
              <a:t>Hence, independent segment quality and data sizes</a:t>
            </a:r>
          </a:p>
          <a:p>
            <a:pPr lvl="1"/>
            <a:r>
              <a:rPr lang="en-US" altLang="en-US" dirty="0"/>
              <a:t>Encoded through separate HTTP objects and corresponding HTTP byte ranges</a:t>
            </a:r>
          </a:p>
          <a:p>
            <a:pPr lvl="1"/>
            <a:r>
              <a:rPr lang="en-US" altLang="en-US" dirty="0"/>
              <a:t>Combined or separate audio &amp; video streams</a:t>
            </a:r>
          </a:p>
          <a:p>
            <a:r>
              <a:rPr lang="en-US" altLang="en-US" dirty="0"/>
              <a:t>Works well with CDNs</a:t>
            </a:r>
          </a:p>
          <a:p>
            <a:pPr lvl="1"/>
            <a:r>
              <a:rPr lang="en-US" altLang="en-US" dirty="0"/>
              <a:t>Independent representations or chunks can be queried from different locations if needed</a:t>
            </a:r>
          </a:p>
        </p:txBody>
      </p:sp>
    </p:spTree>
    <p:extLst>
      <p:ext uri="{BB962C8B-B14F-4D97-AF65-F5344CB8AC3E}">
        <p14:creationId xmlns:p14="http://schemas.microsoft.com/office/powerpoint/2010/main" val="19075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CC18102-5FDD-47DF-8EE8-96759B36C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906496" cy="1325563"/>
          </a:xfrm>
        </p:spPr>
        <p:txBody>
          <a:bodyPr/>
          <a:lstStyle/>
          <a:p>
            <a:r>
              <a:rPr lang="en-US" altLang="en-US" dirty="0"/>
              <a:t>What’s different about these applications?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421CB22-9620-42A5-9ABB-EB3EDDA9447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117600" y="1904999"/>
            <a:ext cx="10317018" cy="4477327"/>
          </a:xfrm>
        </p:spPr>
        <p:txBody>
          <a:bodyPr>
            <a:normAutofit/>
          </a:bodyPr>
          <a:lstStyle/>
          <a:p>
            <a:r>
              <a:rPr lang="en-US" altLang="en-US" dirty="0"/>
              <a:t>Traditional applications (HTTP(S), SMTP)</a:t>
            </a:r>
          </a:p>
          <a:p>
            <a:pPr lvl="1"/>
            <a:r>
              <a:rPr lang="en-US" altLang="en-US" dirty="0"/>
              <a:t>Delay tolerant but not loss tolerant</a:t>
            </a:r>
          </a:p>
          <a:p>
            <a:pPr lvl="1"/>
            <a:r>
              <a:rPr lang="en-US" altLang="en-US" dirty="0"/>
              <a:t>Data used </a:t>
            </a:r>
            <a:r>
              <a:rPr lang="en-US" altLang="en-US" i="1" dirty="0"/>
              <a:t>after</a:t>
            </a:r>
            <a:r>
              <a:rPr lang="en-US" altLang="en-US" dirty="0"/>
              <a:t> transfer complete</a:t>
            </a:r>
          </a:p>
          <a:p>
            <a:r>
              <a:rPr lang="en-US" altLang="en-US" dirty="0"/>
              <a:t>But multimedia applications are often “real time”</a:t>
            </a:r>
          </a:p>
          <a:p>
            <a:pPr lvl="1"/>
            <a:r>
              <a:rPr lang="en-US" altLang="en-US" dirty="0"/>
              <a:t>Data delivery time </a:t>
            </a:r>
            <a:r>
              <a:rPr lang="en-US" altLang="en-US" i="1" dirty="0"/>
              <a:t>during transfer</a:t>
            </a:r>
            <a:r>
              <a:rPr lang="en-US" altLang="en-US" dirty="0"/>
              <a:t> has implications</a:t>
            </a:r>
          </a:p>
          <a:p>
            <a:r>
              <a:rPr lang="en-US" altLang="en-US" dirty="0"/>
              <a:t>Video/audio streaming</a:t>
            </a:r>
          </a:p>
          <a:p>
            <a:pPr lvl="1"/>
            <a:r>
              <a:rPr lang="en-US" altLang="en-US" dirty="0"/>
              <a:t>Delay-sensitive</a:t>
            </a:r>
          </a:p>
          <a:p>
            <a:r>
              <a:rPr lang="en-US" altLang="en-US" dirty="0"/>
              <a:t>Real-time audio and video</a:t>
            </a:r>
          </a:p>
          <a:p>
            <a:pPr lvl="1"/>
            <a:r>
              <a:rPr lang="en-US" altLang="en-US"/>
              <a:t>Delays &gt; </a:t>
            </a:r>
            <a:r>
              <a:rPr lang="en-US" altLang="en-US" dirty="0"/>
              <a:t>400 </a:t>
            </a:r>
            <a:r>
              <a:rPr lang="en-US" altLang="en-US" dirty="0" err="1"/>
              <a:t>ms</a:t>
            </a:r>
            <a:r>
              <a:rPr lang="en-US" altLang="en-US" dirty="0"/>
              <a:t> for audio is a bad user experience</a:t>
            </a:r>
          </a:p>
          <a:p>
            <a:pPr lvl="1"/>
            <a:r>
              <a:rPr lang="en-US" altLang="en-US" dirty="0"/>
              <a:t>Somewhat loss tolerant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971052-2157-7944-B9B8-D3AAC73FC06D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199B-EACE-764F-9388-AAA26C3E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representation of audio and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93BE-EBCF-E749-A566-3BD3F4438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59E54ABB-075B-4978-9F46-0CA4ABEA5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Digital representation of audio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8D587-606C-4E0F-9158-C77B2D77A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6455"/>
            <a:ext cx="10226964" cy="44196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/>
              <a:t> Must convert analog signal to digital representation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Sample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How many times (twice the max frequency in the signal)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Quantize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How many levels or bits to represent each sample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More levels </a:t>
            </a:r>
            <a:r>
              <a:rPr lang="en-US" dirty="0">
                <a:sym typeface="Wingdings" panose="05000000000000000000" pitchFamily="2" charset="2"/>
              </a:rPr>
              <a:t> more accuracy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>
                <a:sym typeface="Wingdings" panose="05000000000000000000" pitchFamily="2" charset="2"/>
              </a:rPr>
              <a:t>More levels  more bits to store &amp; more bandwidth to transmit</a:t>
            </a:r>
            <a:endParaRPr lang="en-US" dirty="0"/>
          </a:p>
          <a:p>
            <a:pPr>
              <a:buClr>
                <a:schemeClr val="tx1"/>
              </a:buClr>
              <a:defRPr/>
            </a:pPr>
            <a:r>
              <a:rPr lang="en-US" dirty="0"/>
              <a:t>Compress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Compact representation of quantized values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6208CB4-B2BC-4326-9B73-D386FB3E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93" y="365125"/>
            <a:ext cx="152707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3CD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5022E0-7618-2646-A444-622C408511DA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5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3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3"/>
            <a:ext cx="56372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Audio representation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92729" y="1447800"/>
            <a:ext cx="517467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analog audio signal sampled at constant rate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telephone: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CD music: 44,100 samples/sec</a:t>
            </a:r>
          </a:p>
          <a:p>
            <a:pPr marL="234950" indent="-234950"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each sample quantized, i.e., rounded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e.g., 2</a:t>
            </a:r>
            <a:r>
              <a:rPr lang="en-US" baseline="30000" dirty="0">
                <a:latin typeface="Helvetica" pitchFamily="2" charset="0"/>
              </a:rPr>
              <a:t>8</a:t>
            </a:r>
            <a:r>
              <a:rPr lang="en-US" dirty="0">
                <a:latin typeface="Helvetica" pitchFamily="2" charset="0"/>
              </a:rPr>
              <a:t>=256 possible quantized values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each quantized value represented by bits, e.g., 8 bits for 256 values</a:t>
            </a:r>
          </a:p>
        </p:txBody>
      </p:sp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6594475" y="2201864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6592889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51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7214" y="3063876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4376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4714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1876" y="3063876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7451" y="3198814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1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3364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12114" y="3165476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7689" y="2944814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4851" y="2681289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85189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42351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97926" y="3327401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56676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6594476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9417050" y="4398964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Helvetica" pitchFamily="2" charset="0"/>
                <a:cs typeface="Arial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5532438" y="3198813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Helvetica" pitchFamily="2" charset="0"/>
                <a:cs typeface="Arial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9285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Helvetica" pitchFamily="2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Helvetica" pitchFamily="2" charset="0"/>
                <a:cs typeface="Arial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6596064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9472613" y="3297239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8474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Helvetica" pitchFamily="2" charset="0"/>
                  <a:cs typeface="Arial" charset="0"/>
                </a:rPr>
                <a:t>quantized value of</a:t>
              </a:r>
            </a:p>
            <a:p>
              <a:r>
                <a:rPr lang="en-US" sz="1200" i="0" dirty="0">
                  <a:solidFill>
                    <a:srgbClr val="800000"/>
                  </a:solidFill>
                  <a:latin typeface="Helvetica" pitchFamily="2" charset="0"/>
                  <a:cs typeface="Arial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073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>
                  <a:solidFill>
                    <a:srgbClr val="FF0000"/>
                  </a:solidFill>
                  <a:latin typeface="Helvetica" pitchFamily="2" charset="0"/>
                  <a:cs typeface="Arial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580188" y="4114801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6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3"/>
            <a:ext cx="548855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Audio representation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05176" y="1433513"/>
            <a:ext cx="54885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example: 8,000 samples/sec, 256 quantized values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Bandwidth needed: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endParaRPr lang="en-US" sz="2400" dirty="0">
              <a:latin typeface="Helvetica" pitchFamily="2" charset="0"/>
            </a:endParaRP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receiver converts bits back to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sz="2400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Helvetica" pitchFamily="2" charset="0"/>
              </a:rPr>
              <a:t>Example rates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CD: 1.411 Mbps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Helvetica" pitchFamily="2" charset="0"/>
              </a:rPr>
              <a:t>Internet telephony: 5.3 Kbps and up</a:t>
            </a:r>
          </a:p>
        </p:txBody>
      </p:sp>
      <p:grpSp>
        <p:nvGrpSpPr>
          <p:cNvPr id="22534" name="Group 1"/>
          <p:cNvGrpSpPr>
            <a:grpSpLocks/>
          </p:cNvGrpSpPr>
          <p:nvPr/>
        </p:nvGrpSpPr>
        <p:grpSpPr bwMode="auto">
          <a:xfrm>
            <a:off x="6251575" y="2008189"/>
            <a:ext cx="3867150" cy="3241675"/>
            <a:chOff x="4728279" y="2008293"/>
            <a:chExt cx="3866921" cy="3242105"/>
          </a:xfrm>
        </p:grpSpPr>
        <p:cxnSp>
          <p:nvCxnSpPr>
            <p:cNvPr id="22535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22552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3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Helvetica" pitchFamily="2" charset="0"/>
                  <a:cs typeface="Arial" charset="0"/>
                </a:rPr>
                <a:t>time</a:t>
              </a:r>
            </a:p>
          </p:txBody>
        </p:sp>
        <p:sp>
          <p:nvSpPr>
            <p:cNvPr id="22554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Helvetica" pitchFamily="2" charset="0"/>
                  <a:cs typeface="Arial" charset="0"/>
                </a:rPr>
                <a:t>audio signal amplitude</a:t>
              </a: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00FF"/>
                  </a:solidFill>
                  <a:latin typeface="Helvetica" pitchFamily="2" charset="0"/>
                  <a:cs typeface="Arial" charset="0"/>
                </a:rPr>
                <a:t>analog</a:t>
              </a:r>
            </a:p>
            <a:p>
              <a:r>
                <a:rPr lang="en-US" sz="1200" i="0" dirty="0">
                  <a:solidFill>
                    <a:srgbClr val="0000FF"/>
                  </a:solidFill>
                  <a:latin typeface="Helvetica" pitchFamily="2" charset="0"/>
                  <a:cs typeface="Arial" charset="0"/>
                </a:rPr>
                <a:t>signal</a:t>
              </a:r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2 w 3230339"/>
                <a:gd name="T5" fmla="*/ 676961 h 1173968"/>
                <a:gd name="T6" fmla="*/ 1877462 w 3230339"/>
                <a:gd name="T7" fmla="*/ 480 h 1173968"/>
                <a:gd name="T8" fmla="*/ 2415852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22557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58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225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8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800000"/>
                    </a:solidFill>
                    <a:latin typeface="Helvetica" pitchFamily="2" charset="0"/>
                    <a:cs typeface="Arial" charset="0"/>
                  </a:rPr>
                  <a:t>quantized value of</a:t>
                </a:r>
              </a:p>
              <a:p>
                <a:r>
                  <a:rPr lang="en-US" sz="1200" i="0" dirty="0">
                    <a:solidFill>
                      <a:srgbClr val="800000"/>
                    </a:solidFill>
                    <a:latin typeface="Helvetica" pitchFamily="2" charset="0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22569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59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22564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200" i="0" dirty="0">
                    <a:solidFill>
                      <a:srgbClr val="FF0000"/>
                    </a:solidFill>
                    <a:latin typeface="Helvetica" pitchFamily="2" charset="0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2256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6" name="Straight Connector 39"/>
              <p:cNvCxnSpPr>
                <a:cxnSpLocks noChangeShapeType="1"/>
                <a:stCxn id="22564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60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22561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2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sampling rate</a:t>
                </a:r>
              </a:p>
              <a:p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(</a:t>
                </a:r>
                <a:r>
                  <a:rPr lang="en-US" sz="120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N </a:t>
                </a:r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22563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7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5782" y="1339850"/>
            <a:ext cx="5211619" cy="5260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dirty="0"/>
              <a:t>e.g., 24 images/sec</a:t>
            </a:r>
          </a:p>
          <a:p>
            <a:pPr>
              <a:defRPr/>
            </a:pPr>
            <a:r>
              <a:rPr lang="en-US" sz="24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dirty="0"/>
              <a:t>each pixel represented by bits</a:t>
            </a:r>
          </a:p>
          <a:p>
            <a:pPr>
              <a:defRPr/>
            </a:pPr>
            <a:r>
              <a:rPr lang="en-US" sz="2400" dirty="0"/>
              <a:t>Coding: use redundancy </a:t>
            </a:r>
            <a:r>
              <a:rPr lang="en-US" sz="2400" i="1" dirty="0">
                <a:solidFill>
                  <a:srgbClr val="CC0000"/>
                </a:solidFill>
              </a:rPr>
              <a:t>within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CC0000"/>
                </a:solidFill>
              </a:rPr>
              <a:t>between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images to decrease # bits used to encode image</a:t>
            </a:r>
          </a:p>
          <a:p>
            <a:pPr marL="682625" lvl="1" indent="-225425">
              <a:defRPr/>
            </a:pPr>
            <a:r>
              <a:rPr lang="en-US" dirty="0"/>
              <a:t>spatial (within image)</a:t>
            </a:r>
          </a:p>
          <a:p>
            <a:pPr marL="682625" lvl="1" indent="-225425">
              <a:defRPr/>
            </a:pPr>
            <a:r>
              <a:rPr lang="en-US" dirty="0"/>
              <a:t>temporal (from one image to next)</a:t>
            </a:r>
          </a:p>
          <a:p>
            <a:pPr marL="225425" indent="-225425">
              <a:defRPr/>
            </a:pPr>
            <a:r>
              <a:rPr lang="en-US" sz="2400" dirty="0"/>
              <a:t>Coding/decoding algorithm often called a </a:t>
            </a:r>
            <a:r>
              <a:rPr lang="en-US" sz="2400" dirty="0">
                <a:solidFill>
                  <a:srgbClr val="C00000"/>
                </a:solidFill>
              </a:rPr>
              <a:t>codec</a:t>
            </a:r>
          </a:p>
          <a:p>
            <a:pPr marL="682625" lvl="1" indent="-225425">
              <a:defRPr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681" y="106363"/>
            <a:ext cx="548870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Video representation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69113" y="295276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32601" y="3881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97851" y="6230939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62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7673976" y="4181476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680" y="106363"/>
            <a:ext cx="56165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Video representation</a:t>
            </a:r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6869113" y="295276"/>
            <a:ext cx="3275012" cy="1730347"/>
            <a:chOff x="5345311" y="524250"/>
            <a:chExt cx="3274238" cy="1730214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453938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Helvetica" pitchFamily="2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Helvetica" pitchFamily="2" charset="0"/>
                  <a:cs typeface="Arial" charset="0"/>
                </a:rPr>
                <a:t>instead of sending</a:t>
              </a:r>
              <a:r>
                <a:rPr lang="en-US" sz="1400" dirty="0">
                  <a:latin typeface="Helvetica" pitchFamily="2" charset="0"/>
                  <a:cs typeface="Arial" charset="0"/>
                </a:rPr>
                <a:t> N </a:t>
              </a:r>
              <a:r>
                <a:rPr lang="en-US" sz="1400" i="0" dirty="0">
                  <a:latin typeface="Helvetica" pitchFamily="2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Helvetica" pitchFamily="2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Helvetica" pitchFamily="2" charset="0"/>
                  <a:cs typeface="Arial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453938" cy="36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Helvetica" pitchFamily="2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6832601" y="3881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8197851" y="6230939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5862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temporal coding example: </a:t>
            </a:r>
            <a:r>
              <a:rPr lang="en-US" sz="1400" i="0" dirty="0">
                <a:latin typeface="Helvetica" pitchFamily="2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7673976" y="4181476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55782" y="1228725"/>
            <a:ext cx="5281468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Video </a:t>
            </a:r>
            <a:r>
              <a:rPr lang="en-US" sz="2400" i="1" dirty="0">
                <a:solidFill>
                  <a:srgbClr val="CC0000"/>
                </a:solidFill>
                <a:latin typeface="Helvetica" pitchFamily="2" charset="0"/>
              </a:rPr>
              <a:t>bit rate</a:t>
            </a: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: </a:t>
            </a:r>
            <a:r>
              <a:rPr lang="en-US" sz="2400" dirty="0">
                <a:latin typeface="Helvetica" pitchFamily="2" charset="0"/>
              </a:rPr>
              <a:t>effective bits per second of the video after encoding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CBR: (constant bit rate):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video encoding rate fixed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VBR:  (variable bit rate):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video </a:t>
            </a:r>
            <a:r>
              <a:rPr lang="en-US" sz="2400" dirty="0">
                <a:latin typeface="Helvetica" pitchFamily="2" charset="0"/>
              </a:rPr>
              <a:t>encoding rate changes as amount of spatial, temporal coding changes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Helvetica" pitchFamily="2" charset="0"/>
              </a:rPr>
              <a:t>examples: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MPEG 1 (CD-ROM) 1.5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MPEG2 (DVD) 3-6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dirty="0">
                <a:latin typeface="Helvetica" pitchFamily="2" charset="0"/>
              </a:rPr>
              <a:t>MPEG4 (often used in Internet, &lt; 1 Mbps)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9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1735</Words>
  <Application>Microsoft Macintosh PowerPoint</Application>
  <PresentationFormat>Widescreen</PresentationFormat>
  <Paragraphs>313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Helvetica</vt:lpstr>
      <vt:lpstr>Tahoma</vt:lpstr>
      <vt:lpstr>Times New Roman</vt:lpstr>
      <vt:lpstr>Wingdings</vt:lpstr>
      <vt:lpstr>Office Theme</vt:lpstr>
      <vt:lpstr>Streaming multimedia</vt:lpstr>
      <vt:lpstr>Multimedia networking</vt:lpstr>
      <vt:lpstr>What’s different about these applications?</vt:lpstr>
      <vt:lpstr>Digital representation of audio and video</vt:lpstr>
      <vt:lpstr>Digital representation of audio</vt:lpstr>
      <vt:lpstr>Audio representation</vt:lpstr>
      <vt:lpstr>Audio representation</vt:lpstr>
      <vt:lpstr>Video representation</vt:lpstr>
      <vt:lpstr>Video representation</vt:lpstr>
      <vt:lpstr>Multimedia networking: 3 application types</vt:lpstr>
      <vt:lpstr>Streaming video</vt:lpstr>
      <vt:lpstr>Streaming stored content</vt:lpstr>
      <vt:lpstr>Streaming stored video: </vt:lpstr>
      <vt:lpstr>Streaming stored video: challenges</vt:lpstr>
      <vt:lpstr>Streaming stored video: revisited</vt:lpstr>
      <vt:lpstr>Client-side buffering, playout</vt:lpstr>
      <vt:lpstr>Client-side buffering, playout</vt:lpstr>
      <vt:lpstr>Client-side buffering, playout</vt:lpstr>
      <vt:lpstr>Streaming multimedia: UDP</vt:lpstr>
      <vt:lpstr>Streaming multimedia: HTTP/TCP</vt:lpstr>
      <vt:lpstr>Streaming multimedia with DASH</vt:lpstr>
      <vt:lpstr>Dynamic Adaptive Streaming over HTTP (DASH)</vt:lpstr>
      <vt:lpstr>DASH: Key ideas</vt:lpstr>
      <vt:lpstr>DASH Data model</vt:lpstr>
      <vt:lpstr>Dynamic bit rate changing of streams</vt:lpstr>
      <vt:lpstr>Media Presentation Descriptor (MPD)</vt:lpstr>
      <vt:lpstr>               Video Delivery using CDN</vt:lpstr>
      <vt:lpstr>              Server Selection</vt:lpstr>
      <vt:lpstr>DASH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3149</cp:revision>
  <cp:lastPrinted>2019-04-24T13:55:27Z</cp:lastPrinted>
  <dcterms:created xsi:type="dcterms:W3CDTF">2019-01-23T03:40:12Z</dcterms:created>
  <dcterms:modified xsi:type="dcterms:W3CDTF">2019-04-26T16:14:08Z</dcterms:modified>
</cp:coreProperties>
</file>