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387" r:id="rId2"/>
    <p:sldId id="388" r:id="rId3"/>
    <p:sldId id="828" r:id="rId4"/>
    <p:sldId id="824" r:id="rId5"/>
    <p:sldId id="825" r:id="rId6"/>
    <p:sldId id="827" r:id="rId7"/>
    <p:sldId id="662" r:id="rId8"/>
    <p:sldId id="660" r:id="rId9"/>
    <p:sldId id="661" r:id="rId10"/>
    <p:sldId id="829" r:id="rId11"/>
    <p:sldId id="821" r:id="rId12"/>
    <p:sldId id="822" r:id="rId13"/>
    <p:sldId id="823" r:id="rId14"/>
    <p:sldId id="826" r:id="rId15"/>
    <p:sldId id="830" r:id="rId16"/>
    <p:sldId id="655" r:id="rId17"/>
    <p:sldId id="817" r:id="rId18"/>
    <p:sldId id="818" r:id="rId19"/>
    <p:sldId id="819" r:id="rId20"/>
    <p:sldId id="832" r:id="rId21"/>
    <p:sldId id="833" r:id="rId22"/>
    <p:sldId id="834" r:id="rId23"/>
    <p:sldId id="831" r:id="rId24"/>
    <p:sldId id="835" r:id="rId25"/>
    <p:sldId id="836" r:id="rId26"/>
    <p:sldId id="837" r:id="rId27"/>
    <p:sldId id="838" r:id="rId28"/>
    <p:sldId id="841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15"/>
    <p:restoredTop sz="94664"/>
  </p:normalViewPr>
  <p:slideViewPr>
    <p:cSldViewPr snapToGrid="0" snapToObjects="1">
      <p:cViewPr varScale="1">
        <p:scale>
          <a:sx n="99" d="100"/>
          <a:sy n="99" d="100"/>
        </p:scale>
        <p:origin x="184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4/12/19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65FD35AE-BF39-F04F-9308-E94DDA73EA3F}" type="slidenum">
              <a:rPr lang="en-US" sz="1300">
                <a:latin typeface="Times New Roman" charset="0"/>
              </a:rPr>
              <a:pPr/>
              <a:t>24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410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CA31B288-29B4-C34B-A09D-CB5828DE274E}" type="slidenum">
              <a:rPr lang="en-US" sz="1300">
                <a:latin typeface="Times New Roman" charset="0"/>
              </a:rPr>
              <a:pPr/>
              <a:t>25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545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78BD7C7A-618C-704C-AC4D-EE713CDD2CAF}" type="slidenum">
              <a:rPr lang="en-US" sz="1300">
                <a:latin typeface="Times New Roman" charset="0"/>
              </a:rPr>
              <a:pPr/>
              <a:t>26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682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2D9E4B94-F953-1E47-A8F4-550DA9F7D437}" type="slidenum">
              <a:rPr lang="en-US" sz="1300">
                <a:latin typeface="Times New Roman" charset="0"/>
              </a:rPr>
              <a:pPr/>
              <a:t>27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301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6197600" y="6477000"/>
            <a:ext cx="5149851" cy="3111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Security</a:t>
            </a:r>
          </a:p>
        </p:txBody>
      </p:sp>
    </p:spTree>
    <p:extLst>
      <p:ext uri="{BB962C8B-B14F-4D97-AF65-F5344CB8AC3E}">
        <p14:creationId xmlns:p14="http://schemas.microsoft.com/office/powerpoint/2010/main" val="2602428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994400" y="1600200"/>
            <a:ext cx="50800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994400" y="4000500"/>
            <a:ext cx="50800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0"/>
          </p:nvPr>
        </p:nvSpPr>
        <p:spPr>
          <a:xfrm>
            <a:off x="6197600" y="6477000"/>
            <a:ext cx="5149851" cy="3111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Security</a:t>
            </a:r>
          </a:p>
        </p:txBody>
      </p:sp>
    </p:spTree>
    <p:extLst>
      <p:ext uri="{BB962C8B-B14F-4D97-AF65-F5344CB8AC3E}">
        <p14:creationId xmlns:p14="http://schemas.microsoft.com/office/powerpoint/2010/main" val="35925155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11200" y="1600200"/>
            <a:ext cx="50800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11200" y="4000500"/>
            <a:ext cx="50800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59944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0"/>
          </p:nvPr>
        </p:nvSpPr>
        <p:spPr>
          <a:xfrm>
            <a:off x="6197600" y="6477000"/>
            <a:ext cx="5149851" cy="3111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Security</a:t>
            </a:r>
          </a:p>
        </p:txBody>
      </p:sp>
    </p:spTree>
    <p:extLst>
      <p:ext uri="{BB962C8B-B14F-4D97-AF65-F5344CB8AC3E}">
        <p14:creationId xmlns:p14="http://schemas.microsoft.com/office/powerpoint/2010/main" val="3455692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4/12/19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4/12/19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4/12/19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4/12/19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S1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wmf"/><Relationship Id="rId4" Type="http://schemas.openxmlformats.org/officeDocument/2006/relationships/image" Target="../media/image2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wmf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05097" y="1821459"/>
            <a:ext cx="11181806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Security: Integrity, Authentication, Non-repudiation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25450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CS 352, Lecture 20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http://www.cs.rutgers.edu/~sn624/352-S19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endParaRPr lang="en-US" sz="2800" dirty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  <a:p>
            <a:pPr>
              <a:defRPr/>
            </a:pPr>
            <a:r>
              <a:rPr lang="en-US" sz="2000" dirty="0">
                <a:ea typeface="ＭＳ Ｐゴシック" charset="0"/>
              </a:rPr>
              <a:t>(heavily adapted from slides by Prof. Badri Nath and the textbook authors)</a:t>
            </a:r>
            <a:endParaRPr lang="en-US" sz="2000" dirty="0">
              <a:ea typeface="ＭＳ Ｐゴシック" charset="0"/>
              <a:cs typeface="+mn-cs"/>
            </a:endParaRP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FB9DE-8BFC-6743-8733-ECF17C797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Signatures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5C27D-B51C-754F-80C9-049988B107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Non-repudiation and integrity</a:t>
            </a:r>
          </a:p>
        </p:txBody>
      </p:sp>
    </p:spTree>
    <p:extLst>
      <p:ext uri="{BB962C8B-B14F-4D97-AF65-F5344CB8AC3E}">
        <p14:creationId xmlns:p14="http://schemas.microsoft.com/office/powerpoint/2010/main" val="1424455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1" y="228600"/>
            <a:ext cx="4583113" cy="1143000"/>
          </a:xfrm>
        </p:spPr>
        <p:txBody>
          <a:bodyPr/>
          <a:lstStyle/>
          <a:p>
            <a:r>
              <a:rPr lang="en-US" dirty="0"/>
              <a:t>Digital signatures 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35200" y="1677988"/>
            <a:ext cx="77089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C00000"/>
                </a:solidFill>
              </a:rPr>
              <a:t>cryptographic technique analogous to hand-written signatures:</a:t>
            </a:r>
          </a:p>
          <a:p>
            <a:r>
              <a:rPr lang="en-US" sz="2600" dirty="0"/>
              <a:t>sender (Bob) digitally signs document,  establishing he is document owner/creator. </a:t>
            </a:r>
          </a:p>
          <a:p>
            <a:r>
              <a:rPr lang="en-US" sz="2600" i="1" dirty="0">
                <a:solidFill>
                  <a:srgbClr val="000099"/>
                </a:solidFill>
              </a:rPr>
              <a:t>verifiable, nonforgeable:</a:t>
            </a:r>
            <a:r>
              <a:rPr lang="en-US" sz="2600" i="1" dirty="0"/>
              <a:t> </a:t>
            </a:r>
            <a:r>
              <a:rPr lang="en-US" sz="2600" dirty="0"/>
              <a:t>recipient (Alice) can prove to someone that Bob, and no one else (including Alice), must have signed document 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11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773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ChangeArrowheads="1"/>
          </p:cNvSpPr>
          <p:nvPr/>
        </p:nvSpPr>
        <p:spPr bwMode="auto">
          <a:xfrm>
            <a:off x="7835900" y="3794125"/>
            <a:ext cx="2311400" cy="1549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 charset="0"/>
            </a:endParaRPr>
          </a:p>
        </p:txBody>
      </p:sp>
      <p:sp>
        <p:nvSpPr>
          <p:cNvPr id="46084" name="Rectangle 3"/>
          <p:cNvSpPr>
            <a:spLocks noChangeArrowheads="1"/>
          </p:cNvSpPr>
          <p:nvPr/>
        </p:nvSpPr>
        <p:spPr bwMode="auto">
          <a:xfrm>
            <a:off x="2476500" y="3717925"/>
            <a:ext cx="2311400" cy="1549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 charset="0"/>
            </a:endParaRPr>
          </a:p>
        </p:txBody>
      </p:sp>
      <p:sp>
        <p:nvSpPr>
          <p:cNvPr id="75780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2427288" y="1436688"/>
            <a:ext cx="7391400" cy="20320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C00000"/>
                </a:solidFill>
              </a:rPr>
              <a:t>simple digital signature for message m:</a:t>
            </a:r>
          </a:p>
          <a:p>
            <a:r>
              <a:rPr lang="en-US" sz="2400" dirty="0"/>
              <a:t>Bob signs m by encrypting with his private key K</a:t>
            </a:r>
            <a:r>
              <a:rPr lang="en-US" sz="2400" baseline="-25000" dirty="0"/>
              <a:t>B</a:t>
            </a:r>
            <a:r>
              <a:rPr lang="en-US" sz="2400" dirty="0"/>
              <a:t>, creating </a:t>
            </a:r>
            <a:r>
              <a:rPr lang="ja-JP" altLang="en-US" sz="2400"/>
              <a:t>“</a:t>
            </a:r>
            <a:r>
              <a:rPr lang="en-US" altLang="ja-JP" sz="2400" dirty="0"/>
              <a:t>signed</a:t>
            </a:r>
            <a:r>
              <a:rPr lang="ja-JP" altLang="en-US" sz="2400"/>
              <a:t>”</a:t>
            </a:r>
            <a:r>
              <a:rPr lang="en-US" altLang="ja-JP" sz="2400" dirty="0"/>
              <a:t> message, K</a:t>
            </a:r>
            <a:r>
              <a:rPr lang="en-US" altLang="ja-JP" sz="2400" baseline="-25000" dirty="0"/>
              <a:t>B</a:t>
            </a:r>
            <a:r>
              <a:rPr lang="en-US" altLang="ja-JP" sz="2400" dirty="0"/>
              <a:t>(m)</a:t>
            </a:r>
            <a:endParaRPr lang="en-US" dirty="0"/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6563440" y="2109788"/>
            <a:ext cx="5969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dirty="0">
                <a:latin typeface="Helvetica" pitchFamily="2" charset="0"/>
              </a:rPr>
              <a:t>-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9068500" y="1776413"/>
            <a:ext cx="5969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dirty="0">
                <a:latin typeface="Helvetica" pitchFamily="2" charset="0"/>
              </a:rPr>
              <a:t>-</a:t>
            </a: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2514600" y="3717925"/>
            <a:ext cx="21209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800" dirty="0">
                <a:latin typeface="Helvetica" pitchFamily="2" charset="0"/>
                <a:ea typeface="Arial Unicode MS" charset="0"/>
                <a:cs typeface="Arial" charset="0"/>
              </a:rPr>
              <a:t>Dear Alice</a:t>
            </a:r>
          </a:p>
          <a:p>
            <a:pPr>
              <a:spcBef>
                <a:spcPct val="50000"/>
              </a:spcBef>
              <a:defRPr/>
            </a:pPr>
            <a:r>
              <a:rPr lang="en-US" sz="1400" dirty="0">
                <a:latin typeface="Helvetica" pitchFamily="2" charset="0"/>
                <a:ea typeface="Arial Unicode MS" charset="0"/>
                <a:cs typeface="Arial" charset="0"/>
              </a:rPr>
              <a:t>Oh, how I have missed you. I think of you all the time! …(blah blah blah)</a:t>
            </a:r>
          </a:p>
          <a:p>
            <a:pPr>
              <a:spcBef>
                <a:spcPct val="50000"/>
              </a:spcBef>
              <a:defRPr/>
            </a:pPr>
            <a:r>
              <a:rPr lang="en-US" sz="1800" dirty="0">
                <a:latin typeface="Helvetica" pitchFamily="2" charset="0"/>
                <a:ea typeface="Arial Unicode MS" charset="0"/>
                <a:cs typeface="Arial" charset="0"/>
              </a:rPr>
              <a:t>Bob</a:t>
            </a: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2176463" y="3298826"/>
            <a:ext cx="2735262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Bob</a:t>
            </a:r>
            <a:r>
              <a:rPr lang="ja-JP" altLang="en-US">
                <a:solidFill>
                  <a:srgbClr val="C00000"/>
                </a:solidFill>
                <a:latin typeface="Helvetica" pitchFamily="2" charset="0"/>
                <a:cs typeface="Arial" charset="0"/>
              </a:rPr>
              <a:t>’</a:t>
            </a:r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s message, m</a:t>
            </a:r>
          </a:p>
        </p:txBody>
      </p:sp>
      <p:sp>
        <p:nvSpPr>
          <p:cNvPr id="75785" name="Rectangle 10"/>
          <p:cNvSpPr>
            <a:spLocks noChangeArrowheads="1"/>
          </p:cNvSpPr>
          <p:nvPr/>
        </p:nvSpPr>
        <p:spPr bwMode="auto">
          <a:xfrm>
            <a:off x="5665789" y="4060826"/>
            <a:ext cx="1417637" cy="1082675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Helvetica" pitchFamily="2" charset="0"/>
              <a:cs typeface="Arial" charset="0"/>
            </a:endParaRP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5705476" y="4095750"/>
            <a:ext cx="1368425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Public key</a:t>
            </a:r>
          </a:p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encryption</a:t>
            </a:r>
          </a:p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algorithm</a:t>
            </a:r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>
            <a:off x="4933950" y="4524375"/>
            <a:ext cx="6746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6432551" y="3251200"/>
            <a:ext cx="17621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dirty="0">
                <a:latin typeface="Helvetica" pitchFamily="2" charset="0"/>
                <a:cs typeface="Arial" charset="0"/>
              </a:rPr>
              <a:t>Bob</a:t>
            </a:r>
            <a:r>
              <a:rPr lang="ja-JP" altLang="en-US" sz="1800">
                <a:latin typeface="Helvetica" pitchFamily="2" charset="0"/>
                <a:cs typeface="Arial" charset="0"/>
              </a:rPr>
              <a:t>’</a:t>
            </a:r>
            <a:r>
              <a:rPr lang="en-US" sz="1800" dirty="0">
                <a:latin typeface="Helvetica" pitchFamily="2" charset="0"/>
                <a:cs typeface="Arial" charset="0"/>
              </a:rPr>
              <a:t>s private</a:t>
            </a:r>
          </a:p>
          <a:p>
            <a:pPr>
              <a:defRPr/>
            </a:pPr>
            <a:r>
              <a:rPr lang="en-US" sz="1800" dirty="0">
                <a:latin typeface="Helvetica" pitchFamily="2" charset="0"/>
                <a:cs typeface="Arial" charset="0"/>
              </a:rPr>
              <a:t>key </a:t>
            </a:r>
          </a:p>
        </p:txBody>
      </p:sp>
      <p:pic>
        <p:nvPicPr>
          <p:cNvPr id="75789" name="Picture 14" descr="BS00768_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538789" y="3432175"/>
            <a:ext cx="4587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5790" name="Group 15"/>
          <p:cNvGrpSpPr>
            <a:grpSpLocks/>
          </p:cNvGrpSpPr>
          <p:nvPr/>
        </p:nvGrpSpPr>
        <p:grpSpPr bwMode="auto">
          <a:xfrm>
            <a:off x="6010275" y="3200400"/>
            <a:ext cx="533400" cy="628650"/>
            <a:chOff x="2994" y="2058"/>
            <a:chExt cx="336" cy="396"/>
          </a:xfrm>
        </p:grpSpPr>
        <p:grpSp>
          <p:nvGrpSpPr>
            <p:cNvPr id="75800" name="Group 16"/>
            <p:cNvGrpSpPr>
              <a:grpSpLocks/>
            </p:cNvGrpSpPr>
            <p:nvPr/>
          </p:nvGrpSpPr>
          <p:grpSpPr bwMode="auto">
            <a:xfrm>
              <a:off x="2994" y="2144"/>
              <a:ext cx="336" cy="310"/>
              <a:chOff x="2994" y="2144"/>
              <a:chExt cx="336" cy="310"/>
            </a:xfrm>
          </p:grpSpPr>
          <p:sp>
            <p:nvSpPr>
              <p:cNvPr id="46107" name="Text Box 17"/>
              <p:cNvSpPr txBox="1">
                <a:spLocks noChangeArrowheads="1"/>
              </p:cNvSpPr>
              <p:nvPr/>
            </p:nvSpPr>
            <p:spPr bwMode="auto">
              <a:xfrm>
                <a:off x="2994" y="2144"/>
                <a:ext cx="26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K </a:t>
                </a:r>
              </a:p>
            </p:txBody>
          </p:sp>
          <p:sp>
            <p:nvSpPr>
              <p:cNvPr id="46108" name="Text Box 18"/>
              <p:cNvSpPr txBox="1">
                <a:spLocks noChangeArrowheads="1"/>
              </p:cNvSpPr>
              <p:nvPr/>
            </p:nvSpPr>
            <p:spPr bwMode="auto">
              <a:xfrm>
                <a:off x="3128" y="2241"/>
                <a:ext cx="202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B</a:t>
                </a:r>
              </a:p>
            </p:txBody>
          </p:sp>
        </p:grpSp>
        <p:sp>
          <p:nvSpPr>
            <p:cNvPr id="46106" name="Text Box 19"/>
            <p:cNvSpPr txBox="1">
              <a:spLocks noChangeArrowheads="1"/>
            </p:cNvSpPr>
            <p:nvPr/>
          </p:nvSpPr>
          <p:spPr bwMode="auto">
            <a:xfrm>
              <a:off x="3140" y="2058"/>
              <a:ext cx="160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-</a:t>
              </a:r>
            </a:p>
          </p:txBody>
        </p:sp>
      </p:grpSp>
      <p:sp>
        <p:nvSpPr>
          <p:cNvPr id="46096" name="Line 20"/>
          <p:cNvSpPr>
            <a:spLocks noChangeShapeType="1"/>
          </p:cNvSpPr>
          <p:nvPr/>
        </p:nvSpPr>
        <p:spPr bwMode="auto">
          <a:xfrm>
            <a:off x="6013450" y="3584575"/>
            <a:ext cx="1588" cy="4699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6097" name="Line 21"/>
          <p:cNvSpPr>
            <a:spLocks noChangeShapeType="1"/>
          </p:cNvSpPr>
          <p:nvPr/>
        </p:nvSpPr>
        <p:spPr bwMode="auto">
          <a:xfrm>
            <a:off x="7118350" y="4524375"/>
            <a:ext cx="6746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6098" name="Text Box 22"/>
          <p:cNvSpPr txBox="1">
            <a:spLocks noChangeArrowheads="1"/>
          </p:cNvSpPr>
          <p:nvPr/>
        </p:nvSpPr>
        <p:spPr bwMode="auto">
          <a:xfrm>
            <a:off x="7962900" y="3895726"/>
            <a:ext cx="21209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1800" dirty="0">
                <a:latin typeface="Helvetica" pitchFamily="2" charset="0"/>
                <a:ea typeface="Arial Unicode MS" charset="0"/>
                <a:cs typeface="Arial" charset="0"/>
              </a:rPr>
              <a:t>Bob</a:t>
            </a:r>
            <a:r>
              <a:rPr lang="ja-JP" altLang="en-US" sz="1800">
                <a:latin typeface="Helvetica" pitchFamily="2" charset="0"/>
                <a:ea typeface="Arial Unicode MS" charset="0"/>
                <a:cs typeface="Arial" charset="0"/>
              </a:rPr>
              <a:t>’</a:t>
            </a:r>
            <a:r>
              <a:rPr lang="en-US" sz="1800" dirty="0">
                <a:latin typeface="Helvetica" pitchFamily="2" charset="0"/>
                <a:ea typeface="Arial Unicode MS" charset="0"/>
                <a:cs typeface="Arial" charset="0"/>
              </a:rPr>
              <a:t>s message, m, signed (encrypted) with his private key</a:t>
            </a:r>
          </a:p>
        </p:txBody>
      </p:sp>
      <p:sp>
        <p:nvSpPr>
          <p:cNvPr id="46099" name="Text Box 25"/>
          <p:cNvSpPr txBox="1">
            <a:spLocks noChangeArrowheads="1"/>
          </p:cNvSpPr>
          <p:nvPr/>
        </p:nvSpPr>
        <p:spPr bwMode="auto">
          <a:xfrm>
            <a:off x="8383963" y="3375025"/>
            <a:ext cx="71045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m,K </a:t>
            </a:r>
          </a:p>
        </p:txBody>
      </p:sp>
      <p:sp>
        <p:nvSpPr>
          <p:cNvPr id="46100" name="Text Box 26"/>
          <p:cNvSpPr txBox="1">
            <a:spLocks noChangeArrowheads="1"/>
          </p:cNvSpPr>
          <p:nvPr/>
        </p:nvSpPr>
        <p:spPr bwMode="auto">
          <a:xfrm>
            <a:off x="8880476" y="3529014"/>
            <a:ext cx="320675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600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B</a:t>
            </a:r>
          </a:p>
        </p:txBody>
      </p:sp>
      <p:sp>
        <p:nvSpPr>
          <p:cNvPr id="46101" name="Text Box 27"/>
          <p:cNvSpPr txBox="1">
            <a:spLocks noChangeArrowheads="1"/>
          </p:cNvSpPr>
          <p:nvPr/>
        </p:nvSpPr>
        <p:spPr bwMode="auto">
          <a:xfrm>
            <a:off x="8886825" y="3228975"/>
            <a:ext cx="2540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600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-</a:t>
            </a:r>
          </a:p>
        </p:txBody>
      </p:sp>
      <p:sp>
        <p:nvSpPr>
          <p:cNvPr id="46102" name="Text Box 28"/>
          <p:cNvSpPr txBox="1">
            <a:spLocks noChangeArrowheads="1"/>
          </p:cNvSpPr>
          <p:nvPr/>
        </p:nvSpPr>
        <p:spPr bwMode="auto">
          <a:xfrm>
            <a:off x="8905876" y="3344864"/>
            <a:ext cx="677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 (m)</a:t>
            </a:r>
          </a:p>
        </p:txBody>
      </p:sp>
      <p:sp>
        <p:nvSpPr>
          <p:cNvPr id="7579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1" y="174625"/>
            <a:ext cx="4583113" cy="1143000"/>
          </a:xfrm>
        </p:spPr>
        <p:txBody>
          <a:bodyPr/>
          <a:lstStyle/>
          <a:p>
            <a:r>
              <a:rPr lang="en-US" dirty="0"/>
              <a:t>Digital signatures </a:t>
            </a:r>
          </a:p>
        </p:txBody>
      </p:sp>
      <p:sp>
        <p:nvSpPr>
          <p:cNvPr id="29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>
                <a:latin typeface="Helvetica" pitchFamily="2" charset="0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3177345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0" name="Text Box 7"/>
          <p:cNvSpPr txBox="1">
            <a:spLocks noChangeArrowheads="1"/>
          </p:cNvSpPr>
          <p:nvPr/>
        </p:nvSpPr>
        <p:spPr bwMode="auto">
          <a:xfrm>
            <a:off x="9269312" y="1089215"/>
            <a:ext cx="736600" cy="405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1800" dirty="0">
                <a:latin typeface="Helvetica" pitchFamily="2" charset="0"/>
                <a:cs typeface="Arial Unicode MS" charset="0"/>
              </a:rPr>
              <a:t>-</a:t>
            </a:r>
          </a:p>
        </p:txBody>
      </p:sp>
      <p:sp>
        <p:nvSpPr>
          <p:cNvPr id="76803" name="Rectangle 11"/>
          <p:cNvSpPr>
            <a:spLocks noGrp="1" noChangeArrowheads="1"/>
          </p:cNvSpPr>
          <p:nvPr>
            <p:ph type="body" sz="half" idx="2"/>
          </p:nvPr>
        </p:nvSpPr>
        <p:spPr>
          <a:xfrm>
            <a:off x="2514600" y="3648075"/>
            <a:ext cx="7391400" cy="23114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rmAutofit fontScale="92500" lnSpcReduction="20000"/>
          </a:bodyPr>
          <a:lstStyle/>
          <a:p>
            <a:pPr marL="381000" indent="-381000">
              <a:buNone/>
            </a:pPr>
            <a:r>
              <a:rPr lang="en-US" sz="2400" dirty="0">
                <a:solidFill>
                  <a:srgbClr val="C00000"/>
                </a:solidFill>
              </a:rPr>
              <a:t>Alice thus verifies that: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US" dirty="0"/>
              <a:t>Bob signed m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US" dirty="0"/>
              <a:t>no one else signed m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US" dirty="0"/>
              <a:t>Bob signed m and not m</a:t>
            </a:r>
            <a:r>
              <a:rPr lang="ja-JP" altLang="en-US" dirty="0"/>
              <a:t>‘</a:t>
            </a:r>
            <a:endParaRPr lang="en-US" altLang="ja-JP" dirty="0"/>
          </a:p>
          <a:p>
            <a:pPr marL="381000" indent="-381000">
              <a:buNone/>
            </a:pPr>
            <a:r>
              <a:rPr lang="en-US" sz="2400" dirty="0">
                <a:solidFill>
                  <a:srgbClr val="C00000"/>
                </a:solidFill>
              </a:rPr>
              <a:t>non-repudiation:</a:t>
            </a:r>
          </a:p>
          <a:p>
            <a:pPr marL="800100" lvl="1" indent="-342900">
              <a:buFont typeface="Wingdings" charset="0"/>
              <a:buChar char="ü"/>
            </a:pPr>
            <a:r>
              <a:rPr lang="en-US" dirty="0"/>
              <a:t>Alice can take m, and signature K</a:t>
            </a:r>
            <a:r>
              <a:rPr lang="en-US" baseline="-25000" dirty="0"/>
              <a:t>B</a:t>
            </a:r>
            <a:r>
              <a:rPr lang="en-US" dirty="0"/>
              <a:t>(m) to court and prove that Bob signed m</a:t>
            </a:r>
          </a:p>
          <a:p>
            <a:pPr marL="381000" indent="-381000">
              <a:buFont typeface="Wingdings" charset="0"/>
              <a:buChar char="ü"/>
            </a:pPr>
            <a:endParaRPr lang="en-US" sz="2400" dirty="0"/>
          </a:p>
        </p:txBody>
      </p:sp>
      <p:sp>
        <p:nvSpPr>
          <p:cNvPr id="47115" name="Text Box 12"/>
          <p:cNvSpPr txBox="1">
            <a:spLocks noChangeArrowheads="1"/>
          </p:cNvSpPr>
          <p:nvPr/>
        </p:nvSpPr>
        <p:spPr bwMode="auto">
          <a:xfrm>
            <a:off x="7290472" y="4957668"/>
            <a:ext cx="736600" cy="405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1800" dirty="0">
                <a:latin typeface="Helvetica" pitchFamily="2" charset="0"/>
                <a:cs typeface="Arial Unicode MS" charset="0"/>
              </a:rPr>
              <a:t>-</a:t>
            </a:r>
          </a:p>
        </p:txBody>
      </p:sp>
      <p:sp>
        <p:nvSpPr>
          <p:cNvPr id="76805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1" y="174625"/>
            <a:ext cx="4583113" cy="1143000"/>
          </a:xfrm>
        </p:spPr>
        <p:txBody>
          <a:bodyPr/>
          <a:lstStyle/>
          <a:p>
            <a:r>
              <a:rPr lang="en-US" dirty="0"/>
              <a:t>Digital signatures </a:t>
            </a:r>
          </a:p>
        </p:txBody>
      </p:sp>
      <p:sp>
        <p:nvSpPr>
          <p:cNvPr id="76807" name="Rectangle 3"/>
          <p:cNvSpPr txBox="1">
            <a:spLocks noChangeArrowheads="1"/>
          </p:cNvSpPr>
          <p:nvPr/>
        </p:nvSpPr>
        <p:spPr bwMode="auto">
          <a:xfrm>
            <a:off x="2281238" y="1239838"/>
            <a:ext cx="81470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277813" indent="-277813">
              <a:lnSpc>
                <a:spcPct val="110000"/>
              </a:lnSpc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Helvetica" pitchFamily="2" charset="0"/>
              </a:rPr>
              <a:t>suppose Alice receives msg m, with signature: m, K</a:t>
            </a:r>
            <a:r>
              <a:rPr lang="en-US" sz="2400" baseline="-25000" dirty="0">
                <a:latin typeface="Helvetica" pitchFamily="2" charset="0"/>
              </a:rPr>
              <a:t>B</a:t>
            </a:r>
            <a:r>
              <a:rPr lang="en-US" sz="2400" dirty="0">
                <a:latin typeface="Helvetica" pitchFamily="2" charset="0"/>
              </a:rPr>
              <a:t>(m)</a:t>
            </a:r>
          </a:p>
          <a:p>
            <a:pPr marL="277813" indent="-277813">
              <a:lnSpc>
                <a:spcPct val="110000"/>
              </a:lnSpc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Helvetica" pitchFamily="2" charset="0"/>
              </a:rPr>
              <a:t>Alice verifies m signed by Bob by applying Bob</a:t>
            </a:r>
            <a:r>
              <a:rPr lang="ja-JP" altLang="en-US" sz="2400" dirty="0">
                <a:latin typeface="Helvetica" pitchFamily="2" charset="0"/>
              </a:rPr>
              <a:t>’</a:t>
            </a:r>
            <a:r>
              <a:rPr lang="en-US" altLang="ja-JP" sz="2400" dirty="0">
                <a:latin typeface="Helvetica" pitchFamily="2" charset="0"/>
              </a:rPr>
              <a:t>s public key K</a:t>
            </a:r>
            <a:r>
              <a:rPr lang="en-US" altLang="ja-JP" sz="2400" baseline="-25000" dirty="0">
                <a:latin typeface="Helvetica" pitchFamily="2" charset="0"/>
              </a:rPr>
              <a:t>B</a:t>
            </a:r>
            <a:r>
              <a:rPr lang="en-US" altLang="ja-JP" sz="2400" dirty="0">
                <a:latin typeface="Helvetica" pitchFamily="2" charset="0"/>
              </a:rPr>
              <a:t> to K</a:t>
            </a:r>
            <a:r>
              <a:rPr lang="en-US" altLang="ja-JP" sz="2400" baseline="-25000" dirty="0">
                <a:latin typeface="Helvetica" pitchFamily="2" charset="0"/>
              </a:rPr>
              <a:t>B</a:t>
            </a:r>
            <a:r>
              <a:rPr lang="en-US" altLang="ja-JP" sz="2400" dirty="0">
                <a:latin typeface="Helvetica" pitchFamily="2" charset="0"/>
              </a:rPr>
              <a:t>(m) then checks K</a:t>
            </a:r>
            <a:r>
              <a:rPr lang="en-US" altLang="ja-JP" sz="2400" baseline="-25000" dirty="0">
                <a:latin typeface="Helvetica" pitchFamily="2" charset="0"/>
              </a:rPr>
              <a:t>B</a:t>
            </a:r>
            <a:r>
              <a:rPr lang="en-US" altLang="ja-JP" sz="2400" dirty="0">
                <a:latin typeface="Helvetica" pitchFamily="2" charset="0"/>
              </a:rPr>
              <a:t>(K</a:t>
            </a:r>
            <a:r>
              <a:rPr lang="en-US" altLang="ja-JP" sz="2400" baseline="-25000" dirty="0">
                <a:latin typeface="Helvetica" pitchFamily="2" charset="0"/>
              </a:rPr>
              <a:t>B</a:t>
            </a:r>
            <a:r>
              <a:rPr lang="en-US" altLang="ja-JP" sz="2400" dirty="0">
                <a:latin typeface="Helvetica" pitchFamily="2" charset="0"/>
              </a:rPr>
              <a:t>(m) ) = m.</a:t>
            </a:r>
          </a:p>
          <a:p>
            <a:pPr marL="277813" indent="-277813">
              <a:lnSpc>
                <a:spcPct val="110000"/>
              </a:lnSpc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Helvetica" pitchFamily="2" charset="0"/>
              </a:rPr>
              <a:t>If K</a:t>
            </a:r>
            <a:r>
              <a:rPr lang="en-US" sz="2400" baseline="-25000" dirty="0">
                <a:latin typeface="Helvetica" pitchFamily="2" charset="0"/>
              </a:rPr>
              <a:t>B</a:t>
            </a:r>
            <a:r>
              <a:rPr lang="en-US" sz="2400" dirty="0">
                <a:latin typeface="Helvetica" pitchFamily="2" charset="0"/>
              </a:rPr>
              <a:t>(K</a:t>
            </a:r>
            <a:r>
              <a:rPr lang="en-US" sz="2400" baseline="-25000" dirty="0">
                <a:latin typeface="Helvetica" pitchFamily="2" charset="0"/>
              </a:rPr>
              <a:t>B</a:t>
            </a:r>
            <a:r>
              <a:rPr lang="en-US" sz="2400" dirty="0">
                <a:latin typeface="Helvetica" pitchFamily="2" charset="0"/>
              </a:rPr>
              <a:t>(m) ) = m, whoever signed m must have used Bob</a:t>
            </a:r>
            <a:r>
              <a:rPr lang="ja-JP" altLang="en-US" sz="2400" dirty="0">
                <a:latin typeface="Helvetica" pitchFamily="2" charset="0"/>
              </a:rPr>
              <a:t>’</a:t>
            </a:r>
            <a:r>
              <a:rPr lang="en-US" altLang="ja-JP" sz="2400" dirty="0">
                <a:latin typeface="Helvetica" pitchFamily="2" charset="0"/>
              </a:rPr>
              <a:t>s private key.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rgbClr val="000099"/>
              </a:buClr>
              <a:buSzPct val="70000"/>
              <a:buFont typeface="Wingdings" charset="0"/>
              <a:buChar char="v"/>
            </a:pPr>
            <a:endParaRPr lang="en-US" sz="2400" dirty="0">
              <a:latin typeface="Helvetica" pitchFamily="2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3227388" y="2433639"/>
            <a:ext cx="736600" cy="405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1800" dirty="0">
                <a:latin typeface="Helvetica" pitchFamily="2" charset="0"/>
                <a:cs typeface="Arial Unicode MS" charset="0"/>
              </a:rPr>
              <a:t>-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922172" y="1963341"/>
            <a:ext cx="736600" cy="405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1800" dirty="0">
                <a:latin typeface="Helvetica" pitchFamily="2" charset="0"/>
                <a:cs typeface="Arial Unicode MS" charset="0"/>
              </a:rPr>
              <a:t>-</a:t>
            </a: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3850360" y="1951197"/>
            <a:ext cx="736600" cy="405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1800" dirty="0">
                <a:latin typeface="Helvetica" pitchFamily="2" charset="0"/>
                <a:cs typeface="Arial Unicode MS" charset="0"/>
              </a:rPr>
              <a:t>-</a:t>
            </a: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2819400" y="2466976"/>
            <a:ext cx="736600" cy="405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1800" dirty="0">
                <a:latin typeface="Helvetica" pitchFamily="2" charset="0"/>
                <a:cs typeface="Arial Unicode MS" charset="0"/>
              </a:rPr>
              <a:t>+</a:t>
            </a: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113760" y="1948694"/>
            <a:ext cx="736600" cy="405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1800" dirty="0">
                <a:latin typeface="Helvetica" pitchFamily="2" charset="0"/>
                <a:cs typeface="Arial Unicode MS" charset="0"/>
              </a:rPr>
              <a:t>+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6492047" y="1948694"/>
            <a:ext cx="736600" cy="405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1800" dirty="0">
                <a:latin typeface="Helvetica" pitchFamily="2" charset="0"/>
                <a:cs typeface="Arial Unicode MS" charset="0"/>
              </a:rPr>
              <a:t>+</a:t>
            </a:r>
          </a:p>
        </p:txBody>
      </p:sp>
      <p:sp>
        <p:nvSpPr>
          <p:cNvPr id="15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13</a:t>
            </a:fld>
            <a:endParaRPr lang="en-US" sz="1200" dirty="0">
              <a:latin typeface="Helvetica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2EE61C-0BFC-2344-904A-7F5B53AB9DC0}"/>
              </a:ext>
            </a:extLst>
          </p:cNvPr>
          <p:cNvSpPr txBox="1"/>
          <p:nvPr/>
        </p:nvSpPr>
        <p:spPr>
          <a:xfrm>
            <a:off x="952500" y="5828745"/>
            <a:ext cx="10515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Helvetica" pitchFamily="2" charset="0"/>
              </a:rPr>
              <a:t>One problem: we need to encrypt (large) messages using public key crypto!</a:t>
            </a:r>
          </a:p>
        </p:txBody>
      </p:sp>
    </p:spTree>
    <p:extLst>
      <p:ext uri="{BB962C8B-B14F-4D97-AF65-F5344CB8AC3E}">
        <p14:creationId xmlns:p14="http://schemas.microsoft.com/office/powerpoint/2010/main" val="3012016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ChangeArrowheads="1"/>
          </p:cNvSpPr>
          <p:nvPr/>
        </p:nvSpPr>
        <p:spPr bwMode="auto">
          <a:xfrm>
            <a:off x="5176838" y="2405064"/>
            <a:ext cx="762000" cy="4079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C00000"/>
              </a:solidFill>
              <a:latin typeface="Helvetica" pitchFamily="2" charset="0"/>
              <a:cs typeface="Arial" charset="0"/>
            </a:endParaRPr>
          </a:p>
        </p:txBody>
      </p:sp>
      <p:grpSp>
        <p:nvGrpSpPr>
          <p:cNvPr id="79875" name="Group 3"/>
          <p:cNvGrpSpPr>
            <a:grpSpLocks/>
          </p:cNvGrpSpPr>
          <p:nvPr/>
        </p:nvGrpSpPr>
        <p:grpSpPr bwMode="auto">
          <a:xfrm>
            <a:off x="2122489" y="2076452"/>
            <a:ext cx="1343025" cy="855663"/>
            <a:chOff x="403" y="1308"/>
            <a:chExt cx="846" cy="539"/>
          </a:xfrm>
        </p:grpSpPr>
        <p:sp>
          <p:nvSpPr>
            <p:cNvPr id="50256" name="Rectangle 4"/>
            <p:cNvSpPr>
              <a:spLocks noChangeArrowheads="1"/>
            </p:cNvSpPr>
            <p:nvPr/>
          </p:nvSpPr>
          <p:spPr bwMode="auto">
            <a:xfrm>
              <a:off x="477" y="1308"/>
              <a:ext cx="685" cy="4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50257" name="Text Box 5"/>
            <p:cNvSpPr txBox="1">
              <a:spLocks noChangeArrowheads="1"/>
            </p:cNvSpPr>
            <p:nvPr/>
          </p:nvSpPr>
          <p:spPr bwMode="auto">
            <a:xfrm>
              <a:off x="403" y="1318"/>
              <a:ext cx="846" cy="5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  <a:defRPr/>
              </a:pPr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large </a:t>
              </a:r>
            </a:p>
            <a:p>
              <a:pPr algn="ctr">
                <a:lnSpc>
                  <a:spcPct val="80000"/>
                </a:lnSpc>
                <a:defRPr/>
              </a:pPr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message</a:t>
              </a:r>
            </a:p>
            <a:p>
              <a:pPr algn="ctr">
                <a:lnSpc>
                  <a:spcPct val="80000"/>
                </a:lnSpc>
                <a:defRPr/>
              </a:pPr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m</a:t>
              </a:r>
            </a:p>
          </p:txBody>
        </p:sp>
      </p:grpSp>
      <p:grpSp>
        <p:nvGrpSpPr>
          <p:cNvPr id="50181" name="Group 6"/>
          <p:cNvGrpSpPr>
            <a:grpSpLocks/>
          </p:cNvGrpSpPr>
          <p:nvPr/>
        </p:nvGrpSpPr>
        <p:grpSpPr bwMode="auto">
          <a:xfrm>
            <a:off x="3759200" y="2189070"/>
            <a:ext cx="1017588" cy="650875"/>
            <a:chOff x="1391" y="982"/>
            <a:chExt cx="641" cy="410"/>
          </a:xfrm>
          <a:solidFill>
            <a:srgbClr val="008000"/>
          </a:solidFill>
        </p:grpSpPr>
        <p:sp>
          <p:nvSpPr>
            <p:cNvPr id="50254" name="Rectangle 7"/>
            <p:cNvSpPr>
              <a:spLocks noChangeArrowheads="1"/>
            </p:cNvSpPr>
            <p:nvPr/>
          </p:nvSpPr>
          <p:spPr bwMode="auto">
            <a:xfrm>
              <a:off x="1397" y="982"/>
              <a:ext cx="619" cy="39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50255" name="Text Box 8"/>
            <p:cNvSpPr txBox="1">
              <a:spLocks noChangeArrowheads="1"/>
            </p:cNvSpPr>
            <p:nvPr/>
          </p:nvSpPr>
          <p:spPr bwMode="auto">
            <a:xfrm>
              <a:off x="1391" y="985"/>
              <a:ext cx="641" cy="40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H: Hash</a:t>
              </a:r>
            </a:p>
            <a:p>
              <a:pPr algn="ctr">
                <a:defRPr/>
              </a:pPr>
              <a:r>
                <a:rPr lang="en-US" sz="1800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function</a:t>
              </a:r>
            </a:p>
          </p:txBody>
        </p:sp>
      </p:grpSp>
      <p:sp>
        <p:nvSpPr>
          <p:cNvPr id="50182" name="Line 9"/>
          <p:cNvSpPr>
            <a:spLocks noChangeShapeType="1"/>
          </p:cNvSpPr>
          <p:nvPr/>
        </p:nvSpPr>
        <p:spPr bwMode="auto">
          <a:xfrm>
            <a:off x="3289301" y="2546350"/>
            <a:ext cx="5064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0183" name="Text Box 10"/>
          <p:cNvSpPr txBox="1">
            <a:spLocks noChangeArrowheads="1"/>
          </p:cNvSpPr>
          <p:nvPr/>
        </p:nvSpPr>
        <p:spPr bwMode="auto">
          <a:xfrm>
            <a:off x="5127625" y="2428876"/>
            <a:ext cx="846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H(m)</a:t>
            </a:r>
          </a:p>
        </p:txBody>
      </p:sp>
      <p:sp>
        <p:nvSpPr>
          <p:cNvPr id="50184" name="Line 11"/>
          <p:cNvSpPr>
            <a:spLocks noChangeShapeType="1"/>
          </p:cNvSpPr>
          <p:nvPr/>
        </p:nvSpPr>
        <p:spPr bwMode="auto">
          <a:xfrm>
            <a:off x="5313364" y="2840038"/>
            <a:ext cx="1587" cy="3286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0185" name="Line 12"/>
          <p:cNvSpPr>
            <a:spLocks noChangeShapeType="1"/>
          </p:cNvSpPr>
          <p:nvPr/>
        </p:nvSpPr>
        <p:spPr bwMode="auto">
          <a:xfrm>
            <a:off x="4678363" y="2560638"/>
            <a:ext cx="5064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50186" name="Group 13"/>
          <p:cNvGrpSpPr>
            <a:grpSpLocks/>
          </p:cNvGrpSpPr>
          <p:nvPr/>
        </p:nvGrpSpPr>
        <p:grpSpPr bwMode="auto">
          <a:xfrm>
            <a:off x="4746626" y="3171826"/>
            <a:ext cx="1192213" cy="955675"/>
            <a:chOff x="1126" y="2124"/>
            <a:chExt cx="751" cy="602"/>
          </a:xfrm>
          <a:solidFill>
            <a:srgbClr val="008000"/>
          </a:solidFill>
        </p:grpSpPr>
        <p:sp>
          <p:nvSpPr>
            <p:cNvPr id="50252" name="Rectangle 14"/>
            <p:cNvSpPr>
              <a:spLocks noChangeArrowheads="1"/>
            </p:cNvSpPr>
            <p:nvPr/>
          </p:nvSpPr>
          <p:spPr bwMode="auto">
            <a:xfrm>
              <a:off x="1126" y="2124"/>
              <a:ext cx="751" cy="60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50253" name="Text Box 15"/>
            <p:cNvSpPr txBox="1">
              <a:spLocks noChangeArrowheads="1"/>
            </p:cNvSpPr>
            <p:nvPr/>
          </p:nvSpPr>
          <p:spPr bwMode="auto">
            <a:xfrm>
              <a:off x="1134" y="2127"/>
              <a:ext cx="742" cy="57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digital</a:t>
              </a:r>
            </a:p>
            <a:p>
              <a:pPr algn="ctr">
                <a:defRPr/>
              </a:pPr>
              <a:r>
                <a:rPr lang="en-US" sz="1800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signature</a:t>
              </a:r>
            </a:p>
            <a:p>
              <a:pPr algn="ctr">
                <a:defRPr/>
              </a:pPr>
              <a:r>
                <a:rPr lang="en-US" sz="1800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(encrypt)</a:t>
              </a:r>
            </a:p>
          </p:txBody>
        </p:sp>
      </p:grpSp>
      <p:sp>
        <p:nvSpPr>
          <p:cNvPr id="50187" name="Text Box 16"/>
          <p:cNvSpPr txBox="1">
            <a:spLocks noChangeArrowheads="1"/>
          </p:cNvSpPr>
          <p:nvPr/>
        </p:nvSpPr>
        <p:spPr bwMode="auto">
          <a:xfrm>
            <a:off x="3014664" y="3252788"/>
            <a:ext cx="960437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Bob</a:t>
            </a:r>
            <a:r>
              <a:rPr lang="ja-JP" altLang="en-US" sz="1600">
                <a:latin typeface="Helvetica" pitchFamily="2" charset="0"/>
                <a:cs typeface="Arial" charset="0"/>
              </a:rPr>
              <a:t>’</a:t>
            </a:r>
            <a:r>
              <a:rPr lang="en-US" sz="1600" dirty="0">
                <a:latin typeface="Helvetica" pitchFamily="2" charset="0"/>
                <a:cs typeface="Arial" charset="0"/>
              </a:rPr>
              <a:t>s </a:t>
            </a:r>
          </a:p>
          <a:p>
            <a:pPr algn="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private</a:t>
            </a:r>
          </a:p>
          <a:p>
            <a:pPr algn="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key </a:t>
            </a:r>
          </a:p>
        </p:txBody>
      </p:sp>
      <p:pic>
        <p:nvPicPr>
          <p:cNvPr id="79883" name="Picture 17" descr="BS00768_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3992564" y="3333750"/>
            <a:ext cx="4587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9884" name="Group 18"/>
          <p:cNvGrpSpPr>
            <a:grpSpLocks/>
          </p:cNvGrpSpPr>
          <p:nvPr/>
        </p:nvGrpSpPr>
        <p:grpSpPr bwMode="auto">
          <a:xfrm>
            <a:off x="3930650" y="3659189"/>
            <a:ext cx="490538" cy="604837"/>
            <a:chOff x="2994" y="2073"/>
            <a:chExt cx="309" cy="381"/>
          </a:xfrm>
        </p:grpSpPr>
        <p:grpSp>
          <p:nvGrpSpPr>
            <p:cNvPr id="79939" name="Group 19"/>
            <p:cNvGrpSpPr>
              <a:grpSpLocks/>
            </p:cNvGrpSpPr>
            <p:nvPr/>
          </p:nvGrpSpPr>
          <p:grpSpPr bwMode="auto">
            <a:xfrm>
              <a:off x="2994" y="2144"/>
              <a:ext cx="309" cy="310"/>
              <a:chOff x="2994" y="2144"/>
              <a:chExt cx="309" cy="310"/>
            </a:xfrm>
          </p:grpSpPr>
          <p:sp>
            <p:nvSpPr>
              <p:cNvPr id="50250" name="Text Box 20"/>
              <p:cNvSpPr txBox="1">
                <a:spLocks noChangeArrowheads="1"/>
              </p:cNvSpPr>
              <p:nvPr/>
            </p:nvSpPr>
            <p:spPr bwMode="auto">
              <a:xfrm>
                <a:off x="2994" y="2144"/>
                <a:ext cx="26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K </a:t>
                </a:r>
              </a:p>
            </p:txBody>
          </p:sp>
          <p:sp>
            <p:nvSpPr>
              <p:cNvPr id="50251" name="Text Box 21"/>
              <p:cNvSpPr txBox="1">
                <a:spLocks noChangeArrowheads="1"/>
              </p:cNvSpPr>
              <p:nvPr/>
            </p:nvSpPr>
            <p:spPr bwMode="auto">
              <a:xfrm>
                <a:off x="3101" y="2241"/>
                <a:ext cx="202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B</a:t>
                </a:r>
              </a:p>
            </p:txBody>
          </p:sp>
        </p:grpSp>
        <p:sp>
          <p:nvSpPr>
            <p:cNvPr id="50249" name="Text Box 22"/>
            <p:cNvSpPr txBox="1">
              <a:spLocks noChangeArrowheads="1"/>
            </p:cNvSpPr>
            <p:nvPr/>
          </p:nvSpPr>
          <p:spPr bwMode="auto">
            <a:xfrm>
              <a:off x="3122" y="2073"/>
              <a:ext cx="160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-</a:t>
              </a:r>
            </a:p>
          </p:txBody>
        </p:sp>
      </p:grpSp>
      <p:sp>
        <p:nvSpPr>
          <p:cNvPr id="50190" name="Line 23"/>
          <p:cNvSpPr>
            <a:spLocks noChangeShapeType="1"/>
          </p:cNvSpPr>
          <p:nvPr/>
        </p:nvSpPr>
        <p:spPr bwMode="auto">
          <a:xfrm flipV="1">
            <a:off x="4059238" y="3702050"/>
            <a:ext cx="565150" cy="793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0191" name="Line 24"/>
          <p:cNvSpPr>
            <a:spLocks noChangeShapeType="1"/>
          </p:cNvSpPr>
          <p:nvPr/>
        </p:nvSpPr>
        <p:spPr bwMode="auto">
          <a:xfrm>
            <a:off x="5324476" y="4129089"/>
            <a:ext cx="15875" cy="3127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79887" name="Group 25"/>
          <p:cNvGrpSpPr>
            <a:grpSpLocks/>
          </p:cNvGrpSpPr>
          <p:nvPr/>
        </p:nvGrpSpPr>
        <p:grpSpPr bwMode="auto">
          <a:xfrm>
            <a:off x="2352675" y="4799013"/>
            <a:ext cx="846138" cy="519112"/>
            <a:chOff x="984" y="2831"/>
            <a:chExt cx="533" cy="327"/>
          </a:xfrm>
        </p:grpSpPr>
        <p:sp>
          <p:nvSpPr>
            <p:cNvPr id="50246" name="Text Box 26"/>
            <p:cNvSpPr txBox="1">
              <a:spLocks noChangeArrowheads="1"/>
            </p:cNvSpPr>
            <p:nvPr/>
          </p:nvSpPr>
          <p:spPr bwMode="auto">
            <a:xfrm>
              <a:off x="984" y="2831"/>
              <a:ext cx="53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2800" dirty="0">
                  <a:latin typeface="Helvetica" pitchFamily="2" charset="0"/>
                  <a:cs typeface="Arial" charset="0"/>
                </a:rPr>
                <a:t>+</a:t>
              </a:r>
            </a:p>
          </p:txBody>
        </p:sp>
        <p:sp>
          <p:nvSpPr>
            <p:cNvPr id="50247" name="Oval 27"/>
            <p:cNvSpPr>
              <a:spLocks noChangeArrowheads="1"/>
            </p:cNvSpPr>
            <p:nvPr/>
          </p:nvSpPr>
          <p:spPr bwMode="auto">
            <a:xfrm>
              <a:off x="1152" y="2924"/>
              <a:ext cx="195" cy="16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</p:grpSp>
      <p:sp>
        <p:nvSpPr>
          <p:cNvPr id="50193" name="Line 28"/>
          <p:cNvSpPr>
            <a:spLocks noChangeShapeType="1"/>
          </p:cNvSpPr>
          <p:nvPr/>
        </p:nvSpPr>
        <p:spPr bwMode="auto">
          <a:xfrm>
            <a:off x="2800350" y="2928938"/>
            <a:ext cx="0" cy="198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0194" name="Line 29"/>
          <p:cNvSpPr>
            <a:spLocks noChangeShapeType="1"/>
          </p:cNvSpPr>
          <p:nvPr/>
        </p:nvSpPr>
        <p:spPr bwMode="auto">
          <a:xfrm>
            <a:off x="2773364" y="5222875"/>
            <a:ext cx="3175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pic>
        <p:nvPicPr>
          <p:cNvPr id="79890" name="Picture 30" descr="BS00592_[1]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7776" y="5551488"/>
            <a:ext cx="627063" cy="768350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0196" name="Rectangle 31"/>
          <p:cNvSpPr>
            <a:spLocks noChangeArrowheads="1"/>
          </p:cNvSpPr>
          <p:nvPr/>
        </p:nvSpPr>
        <p:spPr bwMode="auto">
          <a:xfrm>
            <a:off x="2044700" y="1096963"/>
            <a:ext cx="3810000" cy="112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defRPr/>
            </a:pPr>
            <a:r>
              <a:rPr lang="en-US" sz="2400" dirty="0">
                <a:latin typeface="Helvetica" pitchFamily="2" charset="0"/>
              </a:rPr>
              <a:t>Bob sends digitally signed message:</a:t>
            </a:r>
          </a:p>
        </p:txBody>
      </p:sp>
      <p:sp>
        <p:nvSpPr>
          <p:cNvPr id="217120" name="Rectangle 32"/>
          <p:cNvSpPr>
            <a:spLocks noGrp="1" noChangeArrowheads="1"/>
          </p:cNvSpPr>
          <p:nvPr>
            <p:ph type="body" sz="half" idx="2"/>
          </p:nvPr>
        </p:nvSpPr>
        <p:spPr>
          <a:xfrm>
            <a:off x="6407151" y="1211264"/>
            <a:ext cx="4238625" cy="1057275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US" sz="2400" dirty="0"/>
              <a:t>Alice verifies signature, integrity of digitally signed message:</a:t>
            </a:r>
          </a:p>
        </p:txBody>
      </p:sp>
      <p:grpSp>
        <p:nvGrpSpPr>
          <p:cNvPr id="79893" name="Group 33"/>
          <p:cNvGrpSpPr>
            <a:grpSpLocks/>
          </p:cNvGrpSpPr>
          <p:nvPr/>
        </p:nvGrpSpPr>
        <p:grpSpPr bwMode="auto">
          <a:xfrm>
            <a:off x="4483100" y="4325938"/>
            <a:ext cx="1722438" cy="995362"/>
            <a:chOff x="3157" y="2362"/>
            <a:chExt cx="1085" cy="627"/>
          </a:xfrm>
        </p:grpSpPr>
        <p:grpSp>
          <p:nvGrpSpPr>
            <p:cNvPr id="79932" name="Group 34"/>
            <p:cNvGrpSpPr>
              <a:grpSpLocks/>
            </p:cNvGrpSpPr>
            <p:nvPr/>
          </p:nvGrpSpPr>
          <p:grpSpPr bwMode="auto">
            <a:xfrm>
              <a:off x="3220" y="2639"/>
              <a:ext cx="923" cy="339"/>
              <a:chOff x="2546" y="3029"/>
              <a:chExt cx="923" cy="339"/>
            </a:xfrm>
          </p:grpSpPr>
          <p:sp>
            <p:nvSpPr>
              <p:cNvPr id="50244" name="Text Box 35"/>
              <p:cNvSpPr txBox="1">
                <a:spLocks noChangeArrowheads="1"/>
              </p:cNvSpPr>
              <p:nvPr/>
            </p:nvSpPr>
            <p:spPr bwMode="auto">
              <a:xfrm>
                <a:off x="2546" y="3118"/>
                <a:ext cx="92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sz="2400" baseline="-250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B</a:t>
                </a:r>
                <a:r>
                  <a:rPr lang="en-US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(H(m))</a:t>
                </a:r>
              </a:p>
            </p:txBody>
          </p:sp>
          <p:sp>
            <p:nvSpPr>
              <p:cNvPr id="50245" name="Text Box 36"/>
              <p:cNvSpPr txBox="1">
                <a:spLocks noChangeArrowheads="1"/>
              </p:cNvSpPr>
              <p:nvPr/>
            </p:nvSpPr>
            <p:spPr bwMode="auto">
              <a:xfrm>
                <a:off x="2554" y="3029"/>
                <a:ext cx="53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50242" name="Rectangle 37"/>
            <p:cNvSpPr>
              <a:spLocks noChangeArrowheads="1"/>
            </p:cNvSpPr>
            <p:nvPr/>
          </p:nvSpPr>
          <p:spPr bwMode="auto">
            <a:xfrm>
              <a:off x="3291" y="2378"/>
              <a:ext cx="780" cy="6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50243" name="Text Box 38"/>
            <p:cNvSpPr txBox="1">
              <a:spLocks noChangeArrowheads="1"/>
            </p:cNvSpPr>
            <p:nvPr/>
          </p:nvSpPr>
          <p:spPr bwMode="auto">
            <a:xfrm>
              <a:off x="3157" y="2362"/>
              <a:ext cx="1085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encrypted </a:t>
              </a:r>
            </a:p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msg digest</a:t>
              </a:r>
            </a:p>
          </p:txBody>
        </p:sp>
      </p:grpSp>
      <p:sp>
        <p:nvSpPr>
          <p:cNvPr id="50199" name="Line 39"/>
          <p:cNvSpPr>
            <a:spLocks noChangeShapeType="1"/>
          </p:cNvSpPr>
          <p:nvPr/>
        </p:nvSpPr>
        <p:spPr bwMode="auto">
          <a:xfrm flipH="1">
            <a:off x="2901951" y="5078413"/>
            <a:ext cx="18018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pic>
        <p:nvPicPr>
          <p:cNvPr id="217128" name="Picture 40" descr="BS00592_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4038" y="2201863"/>
            <a:ext cx="627062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7129" name="Line 41"/>
          <p:cNvSpPr>
            <a:spLocks noChangeShapeType="1"/>
          </p:cNvSpPr>
          <p:nvPr/>
        </p:nvSpPr>
        <p:spPr bwMode="auto">
          <a:xfrm>
            <a:off x="9640889" y="3352800"/>
            <a:ext cx="15875" cy="312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217130" name="Group 42"/>
          <p:cNvGrpSpPr>
            <a:grpSpLocks/>
          </p:cNvGrpSpPr>
          <p:nvPr/>
        </p:nvGrpSpPr>
        <p:grpSpPr bwMode="auto">
          <a:xfrm>
            <a:off x="8772525" y="2339976"/>
            <a:ext cx="1722438" cy="995363"/>
            <a:chOff x="3157" y="2362"/>
            <a:chExt cx="1085" cy="627"/>
          </a:xfrm>
        </p:grpSpPr>
        <p:grpSp>
          <p:nvGrpSpPr>
            <p:cNvPr id="79927" name="Group 43"/>
            <p:cNvGrpSpPr>
              <a:grpSpLocks/>
            </p:cNvGrpSpPr>
            <p:nvPr/>
          </p:nvGrpSpPr>
          <p:grpSpPr bwMode="auto">
            <a:xfrm>
              <a:off x="3220" y="2639"/>
              <a:ext cx="923" cy="339"/>
              <a:chOff x="2546" y="3029"/>
              <a:chExt cx="923" cy="339"/>
            </a:xfrm>
          </p:grpSpPr>
          <p:sp>
            <p:nvSpPr>
              <p:cNvPr id="50239" name="Text Box 44"/>
              <p:cNvSpPr txBox="1">
                <a:spLocks noChangeArrowheads="1"/>
              </p:cNvSpPr>
              <p:nvPr/>
            </p:nvSpPr>
            <p:spPr bwMode="auto">
              <a:xfrm>
                <a:off x="2546" y="3118"/>
                <a:ext cx="92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sz="2400" baseline="-250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B</a:t>
                </a:r>
                <a:r>
                  <a:rPr lang="en-US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(H(m))</a:t>
                </a:r>
              </a:p>
            </p:txBody>
          </p:sp>
          <p:sp>
            <p:nvSpPr>
              <p:cNvPr id="50240" name="Text Box 45"/>
              <p:cNvSpPr txBox="1">
                <a:spLocks noChangeArrowheads="1"/>
              </p:cNvSpPr>
              <p:nvPr/>
            </p:nvSpPr>
            <p:spPr bwMode="auto">
              <a:xfrm>
                <a:off x="2554" y="3029"/>
                <a:ext cx="53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50237" name="Rectangle 46"/>
            <p:cNvSpPr>
              <a:spLocks noChangeArrowheads="1"/>
            </p:cNvSpPr>
            <p:nvPr/>
          </p:nvSpPr>
          <p:spPr bwMode="auto">
            <a:xfrm>
              <a:off x="3291" y="2378"/>
              <a:ext cx="780" cy="6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50238" name="Text Box 47"/>
            <p:cNvSpPr txBox="1">
              <a:spLocks noChangeArrowheads="1"/>
            </p:cNvSpPr>
            <p:nvPr/>
          </p:nvSpPr>
          <p:spPr bwMode="auto">
            <a:xfrm>
              <a:off x="3157" y="2362"/>
              <a:ext cx="1085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encrypted </a:t>
              </a:r>
            </a:p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msg digest</a:t>
              </a:r>
            </a:p>
          </p:txBody>
        </p:sp>
      </p:grpSp>
      <p:grpSp>
        <p:nvGrpSpPr>
          <p:cNvPr id="217136" name="Group 48"/>
          <p:cNvGrpSpPr>
            <a:grpSpLocks/>
          </p:cNvGrpSpPr>
          <p:nvPr/>
        </p:nvGrpSpPr>
        <p:grpSpPr bwMode="auto">
          <a:xfrm>
            <a:off x="6578601" y="3254377"/>
            <a:ext cx="1343025" cy="855663"/>
            <a:chOff x="403" y="1308"/>
            <a:chExt cx="846" cy="539"/>
          </a:xfrm>
        </p:grpSpPr>
        <p:sp>
          <p:nvSpPr>
            <p:cNvPr id="50234" name="Rectangle 49"/>
            <p:cNvSpPr>
              <a:spLocks noChangeArrowheads="1"/>
            </p:cNvSpPr>
            <p:nvPr/>
          </p:nvSpPr>
          <p:spPr bwMode="auto">
            <a:xfrm>
              <a:off x="477" y="1308"/>
              <a:ext cx="685" cy="4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50235" name="Text Box 50"/>
            <p:cNvSpPr txBox="1">
              <a:spLocks noChangeArrowheads="1"/>
            </p:cNvSpPr>
            <p:nvPr/>
          </p:nvSpPr>
          <p:spPr bwMode="auto">
            <a:xfrm>
              <a:off x="403" y="1318"/>
              <a:ext cx="846" cy="5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  <a:defRPr/>
              </a:pPr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large </a:t>
              </a:r>
            </a:p>
            <a:p>
              <a:pPr algn="ctr">
                <a:lnSpc>
                  <a:spcPct val="80000"/>
                </a:lnSpc>
                <a:defRPr/>
              </a:pPr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message</a:t>
              </a:r>
            </a:p>
            <a:p>
              <a:pPr algn="ctr">
                <a:lnSpc>
                  <a:spcPct val="80000"/>
                </a:lnSpc>
                <a:defRPr/>
              </a:pPr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m</a:t>
              </a:r>
            </a:p>
          </p:txBody>
        </p:sp>
      </p:grpSp>
      <p:grpSp>
        <p:nvGrpSpPr>
          <p:cNvPr id="217139" name="Group 51"/>
          <p:cNvGrpSpPr>
            <a:grpSpLocks/>
          </p:cNvGrpSpPr>
          <p:nvPr/>
        </p:nvGrpSpPr>
        <p:grpSpPr bwMode="auto">
          <a:xfrm>
            <a:off x="6711950" y="4287839"/>
            <a:ext cx="1017588" cy="650875"/>
            <a:chOff x="1391" y="982"/>
            <a:chExt cx="641" cy="410"/>
          </a:xfrm>
          <a:solidFill>
            <a:srgbClr val="008000"/>
          </a:solidFill>
        </p:grpSpPr>
        <p:sp>
          <p:nvSpPr>
            <p:cNvPr id="50232" name="Rectangle 52"/>
            <p:cNvSpPr>
              <a:spLocks noChangeArrowheads="1"/>
            </p:cNvSpPr>
            <p:nvPr/>
          </p:nvSpPr>
          <p:spPr bwMode="auto">
            <a:xfrm>
              <a:off x="1397" y="982"/>
              <a:ext cx="619" cy="39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50233" name="Text Box 53"/>
            <p:cNvSpPr txBox="1">
              <a:spLocks noChangeArrowheads="1"/>
            </p:cNvSpPr>
            <p:nvPr/>
          </p:nvSpPr>
          <p:spPr bwMode="auto">
            <a:xfrm>
              <a:off x="1391" y="985"/>
              <a:ext cx="641" cy="40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H: Hash</a:t>
              </a:r>
            </a:p>
            <a:p>
              <a:pPr algn="ctr">
                <a:defRPr/>
              </a:pPr>
              <a:r>
                <a:rPr lang="en-US" sz="1800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function</a:t>
              </a:r>
            </a:p>
          </p:txBody>
        </p:sp>
      </p:grpSp>
      <p:grpSp>
        <p:nvGrpSpPr>
          <p:cNvPr id="217142" name="Group 54"/>
          <p:cNvGrpSpPr>
            <a:grpSpLocks/>
          </p:cNvGrpSpPr>
          <p:nvPr/>
        </p:nvGrpSpPr>
        <p:grpSpPr bwMode="auto">
          <a:xfrm>
            <a:off x="6813551" y="5132389"/>
            <a:ext cx="873125" cy="420687"/>
            <a:chOff x="3305" y="3136"/>
            <a:chExt cx="550" cy="265"/>
          </a:xfrm>
        </p:grpSpPr>
        <p:sp>
          <p:nvSpPr>
            <p:cNvPr id="50230" name="Rectangle 55"/>
            <p:cNvSpPr>
              <a:spLocks noChangeArrowheads="1"/>
            </p:cNvSpPr>
            <p:nvPr/>
          </p:nvSpPr>
          <p:spPr bwMode="auto">
            <a:xfrm>
              <a:off x="3336" y="3136"/>
              <a:ext cx="480" cy="25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50231" name="Text Box 56"/>
            <p:cNvSpPr txBox="1">
              <a:spLocks noChangeArrowheads="1"/>
            </p:cNvSpPr>
            <p:nvPr/>
          </p:nvSpPr>
          <p:spPr bwMode="auto">
            <a:xfrm>
              <a:off x="3305" y="3151"/>
              <a:ext cx="55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H(m)</a:t>
              </a:r>
            </a:p>
          </p:txBody>
        </p:sp>
      </p:grpSp>
      <p:grpSp>
        <p:nvGrpSpPr>
          <p:cNvPr id="217145" name="Group 57"/>
          <p:cNvGrpSpPr>
            <a:grpSpLocks/>
          </p:cNvGrpSpPr>
          <p:nvPr/>
        </p:nvGrpSpPr>
        <p:grpSpPr bwMode="auto">
          <a:xfrm>
            <a:off x="9120188" y="3705226"/>
            <a:ext cx="1192212" cy="955675"/>
            <a:chOff x="1126" y="2124"/>
            <a:chExt cx="751" cy="602"/>
          </a:xfrm>
          <a:solidFill>
            <a:srgbClr val="008000"/>
          </a:solidFill>
        </p:grpSpPr>
        <p:sp>
          <p:nvSpPr>
            <p:cNvPr id="50228" name="Rectangle 58"/>
            <p:cNvSpPr>
              <a:spLocks noChangeArrowheads="1"/>
            </p:cNvSpPr>
            <p:nvPr/>
          </p:nvSpPr>
          <p:spPr bwMode="auto">
            <a:xfrm>
              <a:off x="1126" y="2124"/>
              <a:ext cx="751" cy="60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50229" name="Text Box 59"/>
            <p:cNvSpPr txBox="1">
              <a:spLocks noChangeArrowheads="1"/>
            </p:cNvSpPr>
            <p:nvPr/>
          </p:nvSpPr>
          <p:spPr bwMode="auto">
            <a:xfrm>
              <a:off x="1148" y="2127"/>
              <a:ext cx="714" cy="582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digital</a:t>
              </a:r>
            </a:p>
            <a:p>
              <a:pPr algn="ctr">
                <a:defRPr/>
              </a:pPr>
              <a:r>
                <a:rPr lang="en-US" sz="1800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signature</a:t>
              </a:r>
            </a:p>
            <a:p>
              <a:pPr algn="ctr">
                <a:defRPr/>
              </a:pPr>
              <a:r>
                <a:rPr lang="en-US" sz="1800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(decrypt)</a:t>
              </a:r>
            </a:p>
          </p:txBody>
        </p:sp>
      </p:grpSp>
      <p:sp>
        <p:nvSpPr>
          <p:cNvPr id="217148" name="Line 60"/>
          <p:cNvSpPr>
            <a:spLocks noChangeShapeType="1"/>
          </p:cNvSpPr>
          <p:nvPr/>
        </p:nvSpPr>
        <p:spPr bwMode="auto">
          <a:xfrm>
            <a:off x="9656764" y="4748214"/>
            <a:ext cx="15875" cy="3127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217149" name="Group 61"/>
          <p:cNvGrpSpPr>
            <a:grpSpLocks/>
          </p:cNvGrpSpPr>
          <p:nvPr/>
        </p:nvGrpSpPr>
        <p:grpSpPr bwMode="auto">
          <a:xfrm>
            <a:off x="9286876" y="5129214"/>
            <a:ext cx="873125" cy="420687"/>
            <a:chOff x="3305" y="3136"/>
            <a:chExt cx="550" cy="265"/>
          </a:xfrm>
        </p:grpSpPr>
        <p:sp>
          <p:nvSpPr>
            <p:cNvPr id="50226" name="Rectangle 62"/>
            <p:cNvSpPr>
              <a:spLocks noChangeArrowheads="1"/>
            </p:cNvSpPr>
            <p:nvPr/>
          </p:nvSpPr>
          <p:spPr bwMode="auto">
            <a:xfrm>
              <a:off x="3336" y="3136"/>
              <a:ext cx="480" cy="25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50227" name="Text Box 63"/>
            <p:cNvSpPr txBox="1">
              <a:spLocks noChangeArrowheads="1"/>
            </p:cNvSpPr>
            <p:nvPr/>
          </p:nvSpPr>
          <p:spPr bwMode="auto">
            <a:xfrm>
              <a:off x="3305" y="3151"/>
              <a:ext cx="55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H(m)</a:t>
              </a:r>
            </a:p>
          </p:txBody>
        </p:sp>
      </p:grpSp>
      <p:sp>
        <p:nvSpPr>
          <p:cNvPr id="217152" name="Line 64"/>
          <p:cNvSpPr>
            <a:spLocks noChangeShapeType="1"/>
          </p:cNvSpPr>
          <p:nvPr/>
        </p:nvSpPr>
        <p:spPr bwMode="auto">
          <a:xfrm flipH="1">
            <a:off x="7527925" y="2571750"/>
            <a:ext cx="1449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17153" name="Line 65"/>
          <p:cNvSpPr>
            <a:spLocks noChangeShapeType="1"/>
          </p:cNvSpPr>
          <p:nvPr/>
        </p:nvSpPr>
        <p:spPr bwMode="auto">
          <a:xfrm>
            <a:off x="7162801" y="2914650"/>
            <a:ext cx="15875" cy="312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17154" name="Line 66"/>
          <p:cNvSpPr>
            <a:spLocks noChangeShapeType="1"/>
          </p:cNvSpPr>
          <p:nvPr/>
        </p:nvSpPr>
        <p:spPr bwMode="auto">
          <a:xfrm>
            <a:off x="7202489" y="4037014"/>
            <a:ext cx="15875" cy="3127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17155" name="Line 67"/>
          <p:cNvSpPr>
            <a:spLocks noChangeShapeType="1"/>
          </p:cNvSpPr>
          <p:nvPr/>
        </p:nvSpPr>
        <p:spPr bwMode="auto">
          <a:xfrm>
            <a:off x="7213601" y="4892675"/>
            <a:ext cx="15875" cy="312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17156" name="Text Box 68"/>
          <p:cNvSpPr txBox="1">
            <a:spLocks noChangeArrowheads="1"/>
          </p:cNvSpPr>
          <p:nvPr/>
        </p:nvSpPr>
        <p:spPr bwMode="auto">
          <a:xfrm>
            <a:off x="7585075" y="3643313"/>
            <a:ext cx="96043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Bob</a:t>
            </a:r>
            <a:r>
              <a:rPr lang="ja-JP" altLang="en-US" sz="1600">
                <a:latin typeface="Helvetica" pitchFamily="2" charset="0"/>
                <a:cs typeface="Arial" charset="0"/>
              </a:rPr>
              <a:t>’</a:t>
            </a:r>
            <a:r>
              <a:rPr lang="en-US" sz="1600" dirty="0">
                <a:latin typeface="Helvetica" pitchFamily="2" charset="0"/>
                <a:cs typeface="Arial" charset="0"/>
              </a:rPr>
              <a:t>s </a:t>
            </a:r>
          </a:p>
          <a:p>
            <a:pPr algn="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public</a:t>
            </a:r>
          </a:p>
          <a:p>
            <a:pPr algn="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key </a:t>
            </a:r>
          </a:p>
        </p:txBody>
      </p:sp>
      <p:pic>
        <p:nvPicPr>
          <p:cNvPr id="217157" name="Picture 69" descr="BS00768_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8562975" y="3724275"/>
            <a:ext cx="458788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7158" name="Group 70"/>
          <p:cNvGrpSpPr>
            <a:grpSpLocks/>
          </p:cNvGrpSpPr>
          <p:nvPr/>
        </p:nvGrpSpPr>
        <p:grpSpPr bwMode="auto">
          <a:xfrm>
            <a:off x="8501064" y="4049714"/>
            <a:ext cx="490537" cy="604837"/>
            <a:chOff x="2994" y="2073"/>
            <a:chExt cx="309" cy="381"/>
          </a:xfrm>
        </p:grpSpPr>
        <p:grpSp>
          <p:nvGrpSpPr>
            <p:cNvPr id="79917" name="Group 71"/>
            <p:cNvGrpSpPr>
              <a:grpSpLocks/>
            </p:cNvGrpSpPr>
            <p:nvPr/>
          </p:nvGrpSpPr>
          <p:grpSpPr bwMode="auto">
            <a:xfrm>
              <a:off x="2994" y="2144"/>
              <a:ext cx="309" cy="310"/>
              <a:chOff x="2994" y="2144"/>
              <a:chExt cx="309" cy="310"/>
            </a:xfrm>
          </p:grpSpPr>
          <p:sp>
            <p:nvSpPr>
              <p:cNvPr id="50224" name="Text Box 72"/>
              <p:cNvSpPr txBox="1">
                <a:spLocks noChangeArrowheads="1"/>
              </p:cNvSpPr>
              <p:nvPr/>
            </p:nvSpPr>
            <p:spPr bwMode="auto">
              <a:xfrm>
                <a:off x="2994" y="2144"/>
                <a:ext cx="26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K </a:t>
                </a:r>
              </a:p>
            </p:txBody>
          </p:sp>
          <p:sp>
            <p:nvSpPr>
              <p:cNvPr id="50225" name="Text Box 73"/>
              <p:cNvSpPr txBox="1">
                <a:spLocks noChangeArrowheads="1"/>
              </p:cNvSpPr>
              <p:nvPr/>
            </p:nvSpPr>
            <p:spPr bwMode="auto">
              <a:xfrm>
                <a:off x="3101" y="2241"/>
                <a:ext cx="202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B</a:t>
                </a:r>
              </a:p>
            </p:txBody>
          </p:sp>
        </p:grpSp>
        <p:sp>
          <p:nvSpPr>
            <p:cNvPr id="50223" name="Text Box 74"/>
            <p:cNvSpPr txBox="1">
              <a:spLocks noChangeArrowheads="1"/>
            </p:cNvSpPr>
            <p:nvPr/>
          </p:nvSpPr>
          <p:spPr bwMode="auto">
            <a:xfrm>
              <a:off x="3106" y="2073"/>
              <a:ext cx="192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+</a:t>
              </a:r>
            </a:p>
          </p:txBody>
        </p:sp>
      </p:grpSp>
      <p:sp>
        <p:nvSpPr>
          <p:cNvPr id="217163" name="Line 75"/>
          <p:cNvSpPr>
            <a:spLocks noChangeShapeType="1"/>
          </p:cNvSpPr>
          <p:nvPr/>
        </p:nvSpPr>
        <p:spPr bwMode="auto">
          <a:xfrm flipV="1">
            <a:off x="8629651" y="4092575"/>
            <a:ext cx="423863" cy="793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17164" name="Line 76"/>
          <p:cNvSpPr>
            <a:spLocks noChangeShapeType="1"/>
          </p:cNvSpPr>
          <p:nvPr/>
        </p:nvSpPr>
        <p:spPr bwMode="auto">
          <a:xfrm>
            <a:off x="7205664" y="5581650"/>
            <a:ext cx="873125" cy="211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17165" name="Line 77"/>
          <p:cNvSpPr>
            <a:spLocks noChangeShapeType="1"/>
          </p:cNvSpPr>
          <p:nvPr/>
        </p:nvSpPr>
        <p:spPr bwMode="auto">
          <a:xfrm flipH="1">
            <a:off x="8823326" y="5575300"/>
            <a:ext cx="873125" cy="211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17166" name="Text Box 78"/>
          <p:cNvSpPr txBox="1">
            <a:spLocks noChangeArrowheads="1"/>
          </p:cNvSpPr>
          <p:nvPr/>
        </p:nvSpPr>
        <p:spPr bwMode="auto">
          <a:xfrm>
            <a:off x="7694613" y="5640388"/>
            <a:ext cx="1439862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Helvetica" pitchFamily="2" charset="0"/>
                <a:cs typeface="Arial" charset="0"/>
              </a:rPr>
              <a:t>equal</a:t>
            </a:r>
          </a:p>
          <a:p>
            <a:pPr algn="ctr">
              <a:defRPr/>
            </a:pPr>
            <a:r>
              <a:rPr lang="en-US" sz="2400" dirty="0">
                <a:latin typeface="Helvetica" pitchFamily="2" charset="0"/>
                <a:cs typeface="Arial" charset="0"/>
              </a:rPr>
              <a:t> ?</a:t>
            </a:r>
          </a:p>
        </p:txBody>
      </p:sp>
      <p:sp>
        <p:nvSpPr>
          <p:cNvPr id="50220" name="Rectangle 79"/>
          <p:cNvSpPr>
            <a:spLocks noChangeArrowheads="1"/>
          </p:cNvSpPr>
          <p:nvPr/>
        </p:nvSpPr>
        <p:spPr bwMode="auto">
          <a:xfrm>
            <a:off x="1547020" y="39107"/>
            <a:ext cx="958056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en-US" sz="3600" dirty="0">
                <a:latin typeface="Helvetica" pitchFamily="2" charset="0"/>
              </a:rPr>
              <a:t>Digital signature = encrypted message digest</a:t>
            </a:r>
          </a:p>
        </p:txBody>
      </p:sp>
      <p:sp>
        <p:nvSpPr>
          <p:cNvPr id="82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14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840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7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7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7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7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7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7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7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7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7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7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7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7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7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7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7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7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7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7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7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120" grpId="0" build="p"/>
      <p:bldP spid="217156" grpId="0"/>
      <p:bldP spid="21716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62219-E35F-7747-BF04-F8A2929DF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 &amp; Key Certification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DBCA06-E51F-C343-8205-1E9F646FB7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Hello… is it me you’re looking for?</a:t>
            </a:r>
          </a:p>
        </p:txBody>
      </p:sp>
    </p:spTree>
    <p:extLst>
      <p:ext uri="{BB962C8B-B14F-4D97-AF65-F5344CB8AC3E}">
        <p14:creationId xmlns:p14="http://schemas.microsoft.com/office/powerpoint/2010/main" val="2647578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8A68707C-35EF-4CEA-91FF-C7090B3A5D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6409" y="381000"/>
            <a:ext cx="10863469" cy="12192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Recall: Implement authentication using crypto</a:t>
            </a:r>
          </a:p>
        </p:txBody>
      </p:sp>
      <p:sp>
        <p:nvSpPr>
          <p:cNvPr id="165892" name="Line 4">
            <a:extLst>
              <a:ext uri="{FF2B5EF4-FFF2-40B4-BE49-F238E27FC236}">
                <a16:creationId xmlns:a16="http://schemas.microsoft.com/office/drawing/2014/main" id="{6721426B-015B-40F7-8F92-ADED02B816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22494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65893" name="Line 5">
            <a:extLst>
              <a:ext uri="{FF2B5EF4-FFF2-40B4-BE49-F238E27FC236}">
                <a16:creationId xmlns:a16="http://schemas.microsoft.com/office/drawing/2014/main" id="{D00C998D-380A-4215-83F7-2B58FBF2C36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28590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5061" name="Rectangle 6">
            <a:extLst>
              <a:ext uri="{FF2B5EF4-FFF2-40B4-BE49-F238E27FC236}">
                <a16:creationId xmlns:a16="http://schemas.microsoft.com/office/drawing/2014/main" id="{82AEA985-57A8-44E3-A914-EDE04F8C6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3444876"/>
            <a:ext cx="7825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Bob</a:t>
            </a:r>
          </a:p>
        </p:txBody>
      </p:sp>
      <p:sp>
        <p:nvSpPr>
          <p:cNvPr id="165895" name="Line 7">
            <a:extLst>
              <a:ext uri="{FF2B5EF4-FFF2-40B4-BE49-F238E27FC236}">
                <a16:creationId xmlns:a16="http://schemas.microsoft.com/office/drawing/2014/main" id="{33A21997-0E49-4BB1-9277-3806E7441B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35448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65896" name="Rectangle 8">
            <a:extLst>
              <a:ext uri="{FF2B5EF4-FFF2-40B4-BE49-F238E27FC236}">
                <a16:creationId xmlns:a16="http://schemas.microsoft.com/office/drawing/2014/main" id="{8C802597-8153-42C3-9CE2-C174461FD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1752601"/>
            <a:ext cx="193187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Login: Alice</a:t>
            </a:r>
          </a:p>
        </p:txBody>
      </p:sp>
      <p:sp>
        <p:nvSpPr>
          <p:cNvPr id="165897" name="Rectangle 9">
            <a:extLst>
              <a:ext uri="{FF2B5EF4-FFF2-40B4-BE49-F238E27FC236}">
                <a16:creationId xmlns:a16="http://schemas.microsoft.com/office/drawing/2014/main" id="{6B0F59E0-334B-4B59-AFB0-10FF04CBA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3930" y="2425850"/>
            <a:ext cx="42803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“Password please” + Nonce</a:t>
            </a:r>
          </a:p>
        </p:txBody>
      </p:sp>
      <p:sp>
        <p:nvSpPr>
          <p:cNvPr id="165898" name="Rectangle 10">
            <a:extLst>
              <a:ext uri="{FF2B5EF4-FFF2-40B4-BE49-F238E27FC236}">
                <a16:creationId xmlns:a16="http://schemas.microsoft.com/office/drawing/2014/main" id="{2AA7D0BA-C598-4F36-A29B-FAA737A79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8938" y="3063876"/>
            <a:ext cx="43556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E</a:t>
            </a:r>
            <a:r>
              <a:rPr lang="en-US" altLang="en-US" sz="2400" baseline="-2500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K</a:t>
            </a:r>
            <a:r>
              <a:rPr lang="en-US" altLang="en-US" sz="240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(Alice’s password, Nonce)</a:t>
            </a:r>
          </a:p>
        </p:txBody>
      </p:sp>
      <p:sp>
        <p:nvSpPr>
          <p:cNvPr id="165901" name="Rectangle 13">
            <a:extLst>
              <a:ext uri="{FF2B5EF4-FFF2-40B4-BE49-F238E27FC236}">
                <a16:creationId xmlns:a16="http://schemas.microsoft.com/office/drawing/2014/main" id="{7E4FA337-175D-4759-9E88-77C98D5D9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4202262"/>
            <a:ext cx="11274246" cy="1564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marL="457200" indent="-457200" eaLnBrk="1" hangingPunct="1">
              <a:lnSpc>
                <a:spcPct val="85000"/>
              </a:lnSpc>
              <a:spcBef>
                <a:spcPct val="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Use a nonce to prevent replay attacks</a:t>
            </a:r>
          </a:p>
          <a:p>
            <a:pPr marL="457200" indent="-457200" eaLnBrk="1" hangingPunct="1">
              <a:lnSpc>
                <a:spcPct val="85000"/>
              </a:lnSpc>
              <a:spcBef>
                <a:spcPct val="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</a:pPr>
            <a:endParaRPr lang="en-US" altLang="en-US" sz="2800" b="0" dirty="0">
              <a:solidFill>
                <a:schemeClr val="tx1"/>
              </a:solidFill>
              <a:latin typeface="Helvetica" pitchFamily="2" charset="0"/>
              <a:ea typeface="MS PGothic" panose="020B0600070205080204" pitchFamily="34" charset="-128"/>
            </a:endParaRPr>
          </a:p>
          <a:p>
            <a:pPr marL="457200" indent="-457200" eaLnBrk="1" hangingPunct="1">
              <a:lnSpc>
                <a:spcPct val="85000"/>
              </a:lnSpc>
              <a:spcBef>
                <a:spcPct val="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Communicate using a shared secret K</a:t>
            </a:r>
          </a:p>
          <a:p>
            <a:pPr marL="457200" indent="-457200" eaLnBrk="1" hangingPunct="1">
              <a:lnSpc>
                <a:spcPct val="85000"/>
              </a:lnSpc>
              <a:spcBef>
                <a:spcPct val="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</a:pPr>
            <a:endParaRPr lang="en-US" altLang="en-US" sz="2800" b="0" dirty="0">
              <a:solidFill>
                <a:schemeClr val="tx1"/>
              </a:solidFill>
              <a:latin typeface="Helvetica" pitchFamily="2" charset="0"/>
              <a:ea typeface="MS PGothic" panose="020B0600070205080204" pitchFamily="34" charset="-128"/>
            </a:endParaRPr>
          </a:p>
        </p:txBody>
      </p:sp>
      <p:sp>
        <p:nvSpPr>
          <p:cNvPr id="45067" name="Rectangle 15">
            <a:extLst>
              <a:ext uri="{FF2B5EF4-FFF2-40B4-BE49-F238E27FC236}">
                <a16:creationId xmlns:a16="http://schemas.microsoft.com/office/drawing/2014/main" id="{1C3A62F1-9029-4801-BE18-1E988FFCD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1" y="3471864"/>
            <a:ext cx="92044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Alice</a:t>
            </a:r>
          </a:p>
        </p:txBody>
      </p:sp>
      <p:pic>
        <p:nvPicPr>
          <p:cNvPr id="14" name="Picture 4" descr="Alice">
            <a:extLst>
              <a:ext uri="{FF2B5EF4-FFF2-40B4-BE49-F238E27FC236}">
                <a16:creationId xmlns:a16="http://schemas.microsoft.com/office/drawing/2014/main" id="{EF51198A-41BE-DE41-9BC7-88311EFB99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9554" y="2276921"/>
            <a:ext cx="6985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 descr="Bob">
            <a:extLst>
              <a:ext uri="{FF2B5EF4-FFF2-40B4-BE49-F238E27FC236}">
                <a16:creationId xmlns:a16="http://schemas.microsoft.com/office/drawing/2014/main" id="{4885E90F-EF96-1D45-AA8B-86F5683EA5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4563" y="2357317"/>
            <a:ext cx="812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60868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690688"/>
            <a:ext cx="8355012" cy="4648200"/>
          </a:xfrm>
        </p:spPr>
        <p:txBody>
          <a:bodyPr/>
          <a:lstStyle/>
          <a:p>
            <a:pPr>
              <a:lnSpc>
                <a:spcPts val="2800"/>
              </a:lnSpc>
              <a:buNone/>
            </a:pPr>
            <a:r>
              <a:rPr lang="en-US" dirty="0"/>
              <a:t>Previous proposal requires shared symmetric key </a:t>
            </a:r>
          </a:p>
          <a:p>
            <a:pPr>
              <a:lnSpc>
                <a:spcPts val="2800"/>
              </a:lnSpc>
            </a:pPr>
            <a:r>
              <a:rPr lang="en-US" dirty="0"/>
              <a:t>Can we authenticate using public key techniques?</a:t>
            </a:r>
            <a:endParaRPr lang="en-US" i="1" dirty="0">
              <a:solidFill>
                <a:srgbClr val="C00000"/>
              </a:solidFill>
            </a:endParaRPr>
          </a:p>
          <a:p>
            <a:pPr>
              <a:lnSpc>
                <a:spcPts val="2800"/>
              </a:lnSpc>
              <a:buNone/>
            </a:pPr>
            <a:r>
              <a:rPr lang="en-US" i="1" dirty="0">
                <a:solidFill>
                  <a:srgbClr val="C00000"/>
                </a:solidFill>
              </a:rPr>
              <a:t>Sure!  </a:t>
            </a:r>
            <a:r>
              <a:rPr lang="en-US" dirty="0"/>
              <a:t>use nonce and public key cryptography</a:t>
            </a:r>
          </a:p>
        </p:txBody>
      </p:sp>
      <p:pic>
        <p:nvPicPr>
          <p:cNvPr id="69637" name="Picture 4" descr="Al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913" y="3448051"/>
            <a:ext cx="6985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38" name="Picture 5" descr="B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275" y="3397251"/>
            <a:ext cx="812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7" name="Line 6"/>
          <p:cNvSpPr>
            <a:spLocks noChangeShapeType="1"/>
          </p:cNvSpPr>
          <p:nvPr/>
        </p:nvSpPr>
        <p:spPr bwMode="auto">
          <a:xfrm>
            <a:off x="3168650" y="3530600"/>
            <a:ext cx="3697288" cy="2619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0968" name="Text Box 7"/>
          <p:cNvSpPr txBox="1">
            <a:spLocks noChangeArrowheads="1"/>
          </p:cNvSpPr>
          <p:nvPr/>
        </p:nvSpPr>
        <p:spPr bwMode="auto">
          <a:xfrm>
            <a:off x="4124541" y="3178176"/>
            <a:ext cx="18267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ja-JP" altLang="en-US" sz="2400">
                <a:latin typeface="Helvetica" pitchFamily="2" charset="0"/>
                <a:cs typeface="Arial" charset="0"/>
              </a:rPr>
              <a:t>“</a:t>
            </a:r>
            <a:r>
              <a:rPr lang="en-US" sz="2400" dirty="0">
                <a:latin typeface="Helvetica" pitchFamily="2" charset="0"/>
                <a:cs typeface="Arial" charset="0"/>
              </a:rPr>
              <a:t>I am Alice</a:t>
            </a:r>
            <a:r>
              <a:rPr lang="ja-JP" altLang="en-US" sz="2400">
                <a:latin typeface="Helvetica" pitchFamily="2" charset="0"/>
                <a:cs typeface="Arial" charset="0"/>
              </a:rPr>
              <a:t>”</a:t>
            </a:r>
            <a:endParaRPr lang="en-US" sz="2400" dirty="0">
              <a:latin typeface="Helvetica" pitchFamily="2" charset="0"/>
              <a:cs typeface="Arial" charset="0"/>
            </a:endParaRPr>
          </a:p>
        </p:txBody>
      </p:sp>
      <p:sp>
        <p:nvSpPr>
          <p:cNvPr id="40969" name="Line 8"/>
          <p:cNvSpPr>
            <a:spLocks noChangeShapeType="1"/>
          </p:cNvSpPr>
          <p:nvPr/>
        </p:nvSpPr>
        <p:spPr bwMode="auto">
          <a:xfrm flipH="1">
            <a:off x="3133725" y="3917950"/>
            <a:ext cx="3697288" cy="2619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0970" name="Line 9"/>
          <p:cNvSpPr>
            <a:spLocks noChangeShapeType="1"/>
          </p:cNvSpPr>
          <p:nvPr/>
        </p:nvSpPr>
        <p:spPr bwMode="auto">
          <a:xfrm>
            <a:off x="3184525" y="4389439"/>
            <a:ext cx="3697288" cy="2619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0971" name="Text Box 10"/>
          <p:cNvSpPr txBox="1">
            <a:spLocks noChangeArrowheads="1"/>
          </p:cNvSpPr>
          <p:nvPr/>
        </p:nvSpPr>
        <p:spPr bwMode="auto">
          <a:xfrm>
            <a:off x="3898900" y="3708401"/>
            <a:ext cx="4079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Helvetica" pitchFamily="2" charset="0"/>
                <a:cs typeface="Arial" charset="0"/>
              </a:rPr>
              <a:t>R</a:t>
            </a:r>
          </a:p>
        </p:txBody>
      </p:sp>
      <p:sp>
        <p:nvSpPr>
          <p:cNvPr id="40972" name="Text Box 11"/>
          <p:cNvSpPr txBox="1">
            <a:spLocks noChangeArrowheads="1"/>
          </p:cNvSpPr>
          <p:nvPr/>
        </p:nvSpPr>
        <p:spPr bwMode="auto">
          <a:xfrm>
            <a:off x="7856539" y="3455988"/>
            <a:ext cx="233203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Bob computes</a:t>
            </a:r>
          </a:p>
          <a:p>
            <a:pPr algn="ctr">
              <a:defRPr/>
            </a:pPr>
            <a:endParaRPr lang="en-US" sz="2400" dirty="0">
              <a:latin typeface="Helvetica" pitchFamily="2" charset="0"/>
              <a:cs typeface="Arial" charset="0"/>
            </a:endParaRPr>
          </a:p>
        </p:txBody>
      </p:sp>
      <p:grpSp>
        <p:nvGrpSpPr>
          <p:cNvPr id="69645" name="Group 12"/>
          <p:cNvGrpSpPr>
            <a:grpSpLocks/>
          </p:cNvGrpSpPr>
          <p:nvPr/>
        </p:nvGrpSpPr>
        <p:grpSpPr bwMode="auto">
          <a:xfrm>
            <a:off x="5592763" y="3965575"/>
            <a:ext cx="1073150" cy="673100"/>
            <a:chOff x="2838" y="2891"/>
            <a:chExt cx="676" cy="424"/>
          </a:xfrm>
        </p:grpSpPr>
        <p:sp>
          <p:nvSpPr>
            <p:cNvPr id="40998" name="Text Box 13"/>
            <p:cNvSpPr txBox="1">
              <a:spLocks noChangeArrowheads="1"/>
            </p:cNvSpPr>
            <p:nvPr/>
          </p:nvSpPr>
          <p:spPr bwMode="auto">
            <a:xfrm>
              <a:off x="2838" y="2979"/>
              <a:ext cx="67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2400" dirty="0">
                  <a:latin typeface="Helvetica" pitchFamily="2" charset="0"/>
                  <a:cs typeface="Arial" charset="0"/>
                </a:rPr>
                <a:t>K   (R)</a:t>
              </a:r>
            </a:p>
          </p:txBody>
        </p:sp>
        <p:sp>
          <p:nvSpPr>
            <p:cNvPr id="40999" name="Text Box 14"/>
            <p:cNvSpPr txBox="1">
              <a:spLocks noChangeArrowheads="1"/>
            </p:cNvSpPr>
            <p:nvPr/>
          </p:nvSpPr>
          <p:spPr bwMode="auto">
            <a:xfrm>
              <a:off x="2979" y="3084"/>
              <a:ext cx="2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latin typeface="Helvetica" pitchFamily="2" charset="0"/>
                  <a:cs typeface="Arial" charset="0"/>
                </a:rPr>
                <a:t>A</a:t>
              </a:r>
            </a:p>
          </p:txBody>
        </p:sp>
        <p:sp>
          <p:nvSpPr>
            <p:cNvPr id="41000" name="Text Box 15"/>
            <p:cNvSpPr txBox="1">
              <a:spLocks noChangeArrowheads="1"/>
            </p:cNvSpPr>
            <p:nvPr/>
          </p:nvSpPr>
          <p:spPr bwMode="auto">
            <a:xfrm>
              <a:off x="2992" y="2891"/>
              <a:ext cx="17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-</a:t>
              </a:r>
            </a:p>
          </p:txBody>
        </p:sp>
      </p:grpSp>
      <p:sp>
        <p:nvSpPr>
          <p:cNvPr id="40974" name="Line 16"/>
          <p:cNvSpPr>
            <a:spLocks noChangeShapeType="1"/>
          </p:cNvSpPr>
          <p:nvPr/>
        </p:nvSpPr>
        <p:spPr bwMode="auto">
          <a:xfrm flipH="1">
            <a:off x="3170239" y="4811714"/>
            <a:ext cx="3697287" cy="2619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0975" name="Text Box 17"/>
          <p:cNvSpPr txBox="1">
            <a:spLocks noChangeArrowheads="1"/>
          </p:cNvSpPr>
          <p:nvPr/>
        </p:nvSpPr>
        <p:spPr bwMode="auto">
          <a:xfrm>
            <a:off x="3584576" y="4722813"/>
            <a:ext cx="2887663" cy="366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ja-JP" altLang="en-US" sz="1800">
                <a:latin typeface="Helvetica" pitchFamily="2" charset="0"/>
                <a:cs typeface="Arial" charset="0"/>
              </a:rPr>
              <a:t>“</a:t>
            </a:r>
            <a:r>
              <a:rPr lang="en-US" sz="1800" dirty="0">
                <a:latin typeface="Helvetica" pitchFamily="2" charset="0"/>
                <a:cs typeface="Arial" charset="0"/>
              </a:rPr>
              <a:t>send me your public key</a:t>
            </a:r>
            <a:r>
              <a:rPr lang="ja-JP" altLang="en-US" sz="1800">
                <a:latin typeface="Helvetica" pitchFamily="2" charset="0"/>
                <a:cs typeface="Arial" charset="0"/>
              </a:rPr>
              <a:t>”</a:t>
            </a:r>
            <a:endParaRPr lang="en-US" sz="1800" dirty="0">
              <a:latin typeface="Helvetica" pitchFamily="2" charset="0"/>
              <a:cs typeface="Arial" charset="0"/>
            </a:endParaRPr>
          </a:p>
        </p:txBody>
      </p:sp>
      <p:sp>
        <p:nvSpPr>
          <p:cNvPr id="40976" name="Line 18"/>
          <p:cNvSpPr>
            <a:spLocks noChangeShapeType="1"/>
          </p:cNvSpPr>
          <p:nvPr/>
        </p:nvSpPr>
        <p:spPr bwMode="auto">
          <a:xfrm>
            <a:off x="3221039" y="5383214"/>
            <a:ext cx="3697287" cy="2619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69649" name="Group 19"/>
          <p:cNvGrpSpPr>
            <a:grpSpLocks/>
          </p:cNvGrpSpPr>
          <p:nvPr/>
        </p:nvGrpSpPr>
        <p:grpSpPr bwMode="auto">
          <a:xfrm>
            <a:off x="6045201" y="4960939"/>
            <a:ext cx="612775" cy="701675"/>
            <a:chOff x="828" y="3234"/>
            <a:chExt cx="386" cy="442"/>
          </a:xfrm>
        </p:grpSpPr>
        <p:sp>
          <p:nvSpPr>
            <p:cNvPr id="40995" name="Text Box 20"/>
            <p:cNvSpPr txBox="1">
              <a:spLocks noChangeArrowheads="1"/>
            </p:cNvSpPr>
            <p:nvPr/>
          </p:nvSpPr>
          <p:spPr bwMode="auto">
            <a:xfrm>
              <a:off x="828" y="3330"/>
              <a:ext cx="35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2400" dirty="0">
                  <a:latin typeface="Helvetica" pitchFamily="2" charset="0"/>
                  <a:cs typeface="Arial" charset="0"/>
                </a:rPr>
                <a:t>K  </a:t>
              </a:r>
            </a:p>
          </p:txBody>
        </p:sp>
        <p:sp>
          <p:nvSpPr>
            <p:cNvPr id="40996" name="Text Box 21"/>
            <p:cNvSpPr txBox="1">
              <a:spLocks noChangeArrowheads="1"/>
            </p:cNvSpPr>
            <p:nvPr/>
          </p:nvSpPr>
          <p:spPr bwMode="auto">
            <a:xfrm>
              <a:off x="993" y="3445"/>
              <a:ext cx="2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latin typeface="Helvetica" pitchFamily="2" charset="0"/>
                  <a:cs typeface="Arial" charset="0"/>
                </a:rPr>
                <a:t>A</a:t>
              </a:r>
            </a:p>
          </p:txBody>
        </p:sp>
        <p:sp>
          <p:nvSpPr>
            <p:cNvPr id="40997" name="Text Box 22"/>
            <p:cNvSpPr txBox="1">
              <a:spLocks noChangeArrowheads="1"/>
            </p:cNvSpPr>
            <p:nvPr/>
          </p:nvSpPr>
          <p:spPr bwMode="auto">
            <a:xfrm>
              <a:off x="998" y="3234"/>
              <a:ext cx="21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+</a:t>
              </a:r>
            </a:p>
          </p:txBody>
        </p:sp>
      </p:grpSp>
      <p:grpSp>
        <p:nvGrpSpPr>
          <p:cNvPr id="69650" name="Group 23"/>
          <p:cNvGrpSpPr>
            <a:grpSpLocks/>
          </p:cNvGrpSpPr>
          <p:nvPr/>
        </p:nvGrpSpPr>
        <p:grpSpPr bwMode="auto">
          <a:xfrm>
            <a:off x="7785100" y="3703639"/>
            <a:ext cx="2197100" cy="714375"/>
            <a:chOff x="1037" y="3592"/>
            <a:chExt cx="1384" cy="450"/>
          </a:xfrm>
        </p:grpSpPr>
        <p:sp>
          <p:nvSpPr>
            <p:cNvPr id="40988" name="Text Box 24"/>
            <p:cNvSpPr txBox="1">
              <a:spLocks noChangeArrowheads="1"/>
            </p:cNvSpPr>
            <p:nvPr/>
          </p:nvSpPr>
          <p:spPr bwMode="auto">
            <a:xfrm>
              <a:off x="1309" y="3687"/>
              <a:ext cx="111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2400" dirty="0">
                  <a:latin typeface="Helvetica" pitchFamily="2" charset="0"/>
                  <a:cs typeface="Arial" charset="0"/>
                </a:rPr>
                <a:t>(K  (R)) = R</a:t>
              </a:r>
            </a:p>
          </p:txBody>
        </p:sp>
        <p:sp>
          <p:nvSpPr>
            <p:cNvPr id="40989" name="Text Box 25"/>
            <p:cNvSpPr txBox="1">
              <a:spLocks noChangeArrowheads="1"/>
            </p:cNvSpPr>
            <p:nvPr/>
          </p:nvSpPr>
          <p:spPr bwMode="auto">
            <a:xfrm>
              <a:off x="1512" y="3811"/>
              <a:ext cx="2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latin typeface="Helvetica" pitchFamily="2" charset="0"/>
                  <a:cs typeface="Arial" charset="0"/>
                </a:rPr>
                <a:t>A</a:t>
              </a:r>
            </a:p>
          </p:txBody>
        </p:sp>
        <p:sp>
          <p:nvSpPr>
            <p:cNvPr id="40990" name="Text Box 26"/>
            <p:cNvSpPr txBox="1">
              <a:spLocks noChangeArrowheads="1"/>
            </p:cNvSpPr>
            <p:nvPr/>
          </p:nvSpPr>
          <p:spPr bwMode="auto">
            <a:xfrm>
              <a:off x="1542" y="3592"/>
              <a:ext cx="17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-</a:t>
              </a:r>
            </a:p>
          </p:txBody>
        </p:sp>
        <p:grpSp>
          <p:nvGrpSpPr>
            <p:cNvPr id="69662" name="Group 27"/>
            <p:cNvGrpSpPr>
              <a:grpSpLocks/>
            </p:cNvGrpSpPr>
            <p:nvPr/>
          </p:nvGrpSpPr>
          <p:grpSpPr bwMode="auto">
            <a:xfrm>
              <a:off x="1037" y="3599"/>
              <a:ext cx="422" cy="443"/>
              <a:chOff x="741" y="3255"/>
              <a:chExt cx="422" cy="443"/>
            </a:xfrm>
          </p:grpSpPr>
          <p:sp>
            <p:nvSpPr>
              <p:cNvPr id="40992" name="Text Box 28"/>
              <p:cNvSpPr txBox="1">
                <a:spLocks noChangeArrowheads="1"/>
              </p:cNvSpPr>
              <p:nvPr/>
            </p:nvSpPr>
            <p:spPr bwMode="auto">
              <a:xfrm>
                <a:off x="741" y="3355"/>
                <a:ext cx="406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tx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2400" dirty="0">
                    <a:latin typeface="Helvetica" pitchFamily="2" charset="0"/>
                    <a:cs typeface="Arial" charset="0"/>
                  </a:rPr>
                  <a:t>K   </a:t>
                </a:r>
              </a:p>
            </p:txBody>
          </p:sp>
          <p:sp>
            <p:nvSpPr>
              <p:cNvPr id="40993" name="Text Box 29"/>
              <p:cNvSpPr txBox="1">
                <a:spLocks noChangeArrowheads="1"/>
              </p:cNvSpPr>
              <p:nvPr/>
            </p:nvSpPr>
            <p:spPr bwMode="auto">
              <a:xfrm>
                <a:off x="942" y="3467"/>
                <a:ext cx="22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tx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800" dirty="0">
                    <a:latin typeface="Helvetica" pitchFamily="2" charset="0"/>
                    <a:cs typeface="Arial" charset="0"/>
                  </a:rPr>
                  <a:t>A</a:t>
                </a:r>
              </a:p>
            </p:txBody>
          </p:sp>
          <p:sp>
            <p:nvSpPr>
              <p:cNvPr id="40994" name="Text Box 30"/>
              <p:cNvSpPr txBox="1">
                <a:spLocks noChangeArrowheads="1"/>
              </p:cNvSpPr>
              <p:nvPr/>
            </p:nvSpPr>
            <p:spPr bwMode="auto">
              <a:xfrm>
                <a:off x="941" y="3255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tx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dirty="0"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</p:grpSp>
      <p:sp>
        <p:nvSpPr>
          <p:cNvPr id="40979" name="Text Box 31"/>
          <p:cNvSpPr txBox="1">
            <a:spLocks noChangeArrowheads="1"/>
          </p:cNvSpPr>
          <p:nvPr/>
        </p:nvSpPr>
        <p:spPr bwMode="auto">
          <a:xfrm>
            <a:off x="7386638" y="4352926"/>
            <a:ext cx="30353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and knows only Alice could have the private key, that encrypted R such that</a:t>
            </a:r>
          </a:p>
        </p:txBody>
      </p:sp>
      <p:grpSp>
        <p:nvGrpSpPr>
          <p:cNvPr id="69652" name="Group 32"/>
          <p:cNvGrpSpPr>
            <a:grpSpLocks/>
          </p:cNvGrpSpPr>
          <p:nvPr/>
        </p:nvGrpSpPr>
        <p:grpSpPr bwMode="auto">
          <a:xfrm>
            <a:off x="8020050" y="5453064"/>
            <a:ext cx="1893888" cy="763587"/>
            <a:chOff x="938" y="3588"/>
            <a:chExt cx="1193" cy="481"/>
          </a:xfrm>
        </p:grpSpPr>
        <p:sp>
          <p:nvSpPr>
            <p:cNvPr id="40982" name="Text Box 33"/>
            <p:cNvSpPr txBox="1">
              <a:spLocks noChangeArrowheads="1"/>
            </p:cNvSpPr>
            <p:nvPr/>
          </p:nvSpPr>
          <p:spPr bwMode="auto">
            <a:xfrm>
              <a:off x="1187" y="3731"/>
              <a:ext cx="944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(K  (R)) = R</a:t>
              </a:r>
            </a:p>
          </p:txBody>
        </p:sp>
        <p:sp>
          <p:nvSpPr>
            <p:cNvPr id="40983" name="Text Box 34"/>
            <p:cNvSpPr txBox="1">
              <a:spLocks noChangeArrowheads="1"/>
            </p:cNvSpPr>
            <p:nvPr/>
          </p:nvSpPr>
          <p:spPr bwMode="auto">
            <a:xfrm>
              <a:off x="1337" y="3819"/>
              <a:ext cx="23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A</a:t>
              </a:r>
            </a:p>
          </p:txBody>
        </p:sp>
        <p:sp>
          <p:nvSpPr>
            <p:cNvPr id="40984" name="Text Box 35"/>
            <p:cNvSpPr txBox="1">
              <a:spLocks noChangeArrowheads="1"/>
            </p:cNvSpPr>
            <p:nvPr/>
          </p:nvSpPr>
          <p:spPr bwMode="auto">
            <a:xfrm>
              <a:off x="1337" y="3588"/>
              <a:ext cx="17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-</a:t>
              </a:r>
            </a:p>
          </p:txBody>
        </p:sp>
        <p:sp>
          <p:nvSpPr>
            <p:cNvPr id="40985" name="Text Box 36"/>
            <p:cNvSpPr txBox="1">
              <a:spLocks noChangeArrowheads="1"/>
            </p:cNvSpPr>
            <p:nvPr/>
          </p:nvSpPr>
          <p:spPr bwMode="auto">
            <a:xfrm>
              <a:off x="938" y="3718"/>
              <a:ext cx="31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K  </a:t>
              </a:r>
            </a:p>
          </p:txBody>
        </p:sp>
        <p:sp>
          <p:nvSpPr>
            <p:cNvPr id="40986" name="Text Box 37"/>
            <p:cNvSpPr txBox="1">
              <a:spLocks noChangeArrowheads="1"/>
            </p:cNvSpPr>
            <p:nvPr/>
          </p:nvSpPr>
          <p:spPr bwMode="auto">
            <a:xfrm>
              <a:off x="1069" y="3805"/>
              <a:ext cx="23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A</a:t>
              </a:r>
            </a:p>
          </p:txBody>
        </p:sp>
        <p:sp>
          <p:nvSpPr>
            <p:cNvPr id="40987" name="Text Box 38"/>
            <p:cNvSpPr txBox="1">
              <a:spLocks noChangeArrowheads="1"/>
            </p:cNvSpPr>
            <p:nvPr/>
          </p:nvSpPr>
          <p:spPr bwMode="auto">
            <a:xfrm>
              <a:off x="1080" y="3620"/>
              <a:ext cx="21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+</a:t>
              </a:r>
            </a:p>
          </p:txBody>
        </p:sp>
      </p:grpSp>
      <p:sp>
        <p:nvSpPr>
          <p:cNvPr id="41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17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0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7" grpId="0" animBg="1"/>
      <p:bldP spid="40968" grpId="0"/>
      <p:bldP spid="40969" grpId="0" animBg="1"/>
      <p:bldP spid="40970" grpId="0" animBg="1"/>
      <p:bldP spid="40971" grpId="0"/>
      <p:bldP spid="40972" grpId="0"/>
      <p:bldP spid="40974" grpId="0" animBg="1"/>
      <p:bldP spid="40975" grpId="0" animBg="1"/>
      <p:bldP spid="40976" grpId="0" animBg="1"/>
      <p:bldP spid="4097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21200" y="201613"/>
            <a:ext cx="10109915" cy="952500"/>
          </a:xfrm>
        </p:spPr>
        <p:txBody>
          <a:bodyPr>
            <a:normAutofit/>
          </a:bodyPr>
          <a:lstStyle/>
          <a:p>
            <a:r>
              <a:rPr lang="en-US" dirty="0"/>
              <a:t>Security hole: if you ask for public keys!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79613" y="1084263"/>
            <a:ext cx="7593012" cy="919162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i="1" dirty="0">
                <a:solidFill>
                  <a:srgbClr val="C00000"/>
                </a:solidFill>
              </a:rPr>
              <a:t>man (or woman) in the middle attack: </a:t>
            </a:r>
            <a:r>
              <a:rPr lang="en-US" sz="2400" dirty="0"/>
              <a:t>Trudy poses as Alice (to Bob) and as Bob (to Alice)</a:t>
            </a:r>
          </a:p>
        </p:txBody>
      </p:sp>
      <p:pic>
        <p:nvPicPr>
          <p:cNvPr id="70660" name="Picture 4" descr="Bob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7175" y="2306638"/>
            <a:ext cx="800100" cy="817562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0661" name="Picture 5" descr="Ev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3264" y="2203451"/>
            <a:ext cx="954087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662" name="Picture 6" descr="Alice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87639" y="2195513"/>
            <a:ext cx="752475" cy="927100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992" name="Line 7"/>
          <p:cNvSpPr>
            <a:spLocks noChangeShapeType="1"/>
          </p:cNvSpPr>
          <p:nvPr/>
        </p:nvSpPr>
        <p:spPr bwMode="auto">
          <a:xfrm>
            <a:off x="3460750" y="2678113"/>
            <a:ext cx="2249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1993" name="Text Box 8"/>
          <p:cNvSpPr txBox="1">
            <a:spLocks noChangeArrowheads="1"/>
          </p:cNvSpPr>
          <p:nvPr/>
        </p:nvSpPr>
        <p:spPr bwMode="auto">
          <a:xfrm>
            <a:off x="3789364" y="2328864"/>
            <a:ext cx="118427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800" dirty="0">
                <a:latin typeface="Helvetica" pitchFamily="2" charset="0"/>
                <a:cs typeface="Arial" charset="0"/>
              </a:rPr>
              <a:t>I am Alice</a:t>
            </a:r>
          </a:p>
        </p:txBody>
      </p:sp>
      <p:sp>
        <p:nvSpPr>
          <p:cNvPr id="41994" name="Line 9"/>
          <p:cNvSpPr>
            <a:spLocks noChangeShapeType="1"/>
          </p:cNvSpPr>
          <p:nvPr/>
        </p:nvSpPr>
        <p:spPr bwMode="auto">
          <a:xfrm>
            <a:off x="6707189" y="2717800"/>
            <a:ext cx="2249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1995" name="Text Box 10"/>
          <p:cNvSpPr txBox="1">
            <a:spLocks noChangeArrowheads="1"/>
          </p:cNvSpPr>
          <p:nvPr/>
        </p:nvSpPr>
        <p:spPr bwMode="auto">
          <a:xfrm>
            <a:off x="7035801" y="2368550"/>
            <a:ext cx="118427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800" dirty="0">
                <a:latin typeface="Helvetica" pitchFamily="2" charset="0"/>
                <a:cs typeface="Arial" charset="0"/>
              </a:rPr>
              <a:t>I am Alice</a:t>
            </a:r>
          </a:p>
        </p:txBody>
      </p:sp>
      <p:sp>
        <p:nvSpPr>
          <p:cNvPr id="41996" name="Line 11"/>
          <p:cNvSpPr>
            <a:spLocks noChangeShapeType="1"/>
          </p:cNvSpPr>
          <p:nvPr/>
        </p:nvSpPr>
        <p:spPr bwMode="auto">
          <a:xfrm flipH="1">
            <a:off x="6746875" y="2786064"/>
            <a:ext cx="2165350" cy="280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1997" name="Text Box 12"/>
          <p:cNvSpPr txBox="1">
            <a:spLocks noChangeArrowheads="1"/>
          </p:cNvSpPr>
          <p:nvPr/>
        </p:nvSpPr>
        <p:spPr bwMode="auto">
          <a:xfrm>
            <a:off x="6845301" y="2701925"/>
            <a:ext cx="3524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800" dirty="0">
                <a:latin typeface="Helvetica" pitchFamily="2" charset="0"/>
                <a:cs typeface="Arial" charset="0"/>
              </a:rPr>
              <a:t>R</a:t>
            </a:r>
          </a:p>
        </p:txBody>
      </p:sp>
      <p:sp>
        <p:nvSpPr>
          <p:cNvPr id="41998" name="Line 13"/>
          <p:cNvSpPr>
            <a:spLocks noChangeShapeType="1"/>
          </p:cNvSpPr>
          <p:nvPr/>
        </p:nvSpPr>
        <p:spPr bwMode="auto">
          <a:xfrm>
            <a:off x="6775450" y="3235325"/>
            <a:ext cx="2249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70670" name="Group 14"/>
          <p:cNvGrpSpPr>
            <a:grpSpLocks/>
          </p:cNvGrpSpPr>
          <p:nvPr/>
        </p:nvGrpSpPr>
        <p:grpSpPr bwMode="auto">
          <a:xfrm>
            <a:off x="8005763" y="2781300"/>
            <a:ext cx="850900" cy="681038"/>
            <a:chOff x="3732" y="350"/>
            <a:chExt cx="536" cy="429"/>
          </a:xfrm>
        </p:grpSpPr>
        <p:sp>
          <p:nvSpPr>
            <p:cNvPr id="42049" name="Text Box 15"/>
            <p:cNvSpPr txBox="1">
              <a:spLocks noChangeArrowheads="1"/>
            </p:cNvSpPr>
            <p:nvPr/>
          </p:nvSpPr>
          <p:spPr bwMode="auto">
            <a:xfrm>
              <a:off x="3843" y="546"/>
              <a:ext cx="20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T</a:t>
              </a:r>
            </a:p>
          </p:txBody>
        </p:sp>
        <p:grpSp>
          <p:nvGrpSpPr>
            <p:cNvPr id="70721" name="Group 16"/>
            <p:cNvGrpSpPr>
              <a:grpSpLocks/>
            </p:cNvGrpSpPr>
            <p:nvPr/>
          </p:nvGrpSpPr>
          <p:grpSpPr bwMode="auto">
            <a:xfrm>
              <a:off x="3732" y="350"/>
              <a:ext cx="536" cy="325"/>
              <a:chOff x="3732" y="350"/>
              <a:chExt cx="536" cy="325"/>
            </a:xfrm>
          </p:grpSpPr>
          <p:sp>
            <p:nvSpPr>
              <p:cNvPr id="42051" name="Text Box 17"/>
              <p:cNvSpPr txBox="1">
                <a:spLocks noChangeArrowheads="1"/>
              </p:cNvSpPr>
              <p:nvPr/>
            </p:nvSpPr>
            <p:spPr bwMode="auto">
              <a:xfrm>
                <a:off x="3732" y="442"/>
                <a:ext cx="536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800" dirty="0">
                    <a:latin typeface="Helvetica" pitchFamily="2" charset="0"/>
                    <a:cs typeface="Arial" charset="0"/>
                  </a:rPr>
                  <a:t>K   (R)</a:t>
                </a:r>
              </a:p>
            </p:txBody>
          </p:sp>
          <p:sp>
            <p:nvSpPr>
              <p:cNvPr id="42052" name="Text Box 18"/>
              <p:cNvSpPr txBox="1">
                <a:spLocks noChangeArrowheads="1"/>
              </p:cNvSpPr>
              <p:nvPr/>
            </p:nvSpPr>
            <p:spPr bwMode="auto">
              <a:xfrm>
                <a:off x="3853" y="350"/>
                <a:ext cx="16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800" dirty="0">
                    <a:solidFill>
                      <a:srgbClr val="FF0000"/>
                    </a:solidFill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</p:grpSp>
      <p:sp>
        <p:nvSpPr>
          <p:cNvPr id="42000" name="Line 19"/>
          <p:cNvSpPr>
            <a:spLocks noChangeShapeType="1"/>
          </p:cNvSpPr>
          <p:nvPr/>
        </p:nvSpPr>
        <p:spPr bwMode="auto">
          <a:xfrm flipH="1">
            <a:off x="6813550" y="3403600"/>
            <a:ext cx="2165350" cy="280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2001" name="Text Box 20"/>
          <p:cNvSpPr txBox="1">
            <a:spLocks noChangeArrowheads="1"/>
          </p:cNvSpPr>
          <p:nvPr/>
        </p:nvSpPr>
        <p:spPr bwMode="auto">
          <a:xfrm>
            <a:off x="6659563" y="3360738"/>
            <a:ext cx="24685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Send me your public key</a:t>
            </a:r>
          </a:p>
        </p:txBody>
      </p:sp>
      <p:sp>
        <p:nvSpPr>
          <p:cNvPr id="42002" name="Line 21"/>
          <p:cNvSpPr>
            <a:spLocks noChangeShapeType="1"/>
          </p:cNvSpPr>
          <p:nvPr/>
        </p:nvSpPr>
        <p:spPr bwMode="auto">
          <a:xfrm>
            <a:off x="6843714" y="3922713"/>
            <a:ext cx="2249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70674" name="Group 22"/>
          <p:cNvGrpSpPr>
            <a:grpSpLocks/>
          </p:cNvGrpSpPr>
          <p:nvPr/>
        </p:nvGrpSpPr>
        <p:grpSpPr bwMode="auto">
          <a:xfrm>
            <a:off x="8461375" y="3525839"/>
            <a:ext cx="584200" cy="695325"/>
            <a:chOff x="4737" y="2510"/>
            <a:chExt cx="368" cy="438"/>
          </a:xfrm>
        </p:grpSpPr>
        <p:grpSp>
          <p:nvGrpSpPr>
            <p:cNvPr id="70716" name="Group 23"/>
            <p:cNvGrpSpPr>
              <a:grpSpLocks/>
            </p:cNvGrpSpPr>
            <p:nvPr/>
          </p:nvGrpSpPr>
          <p:grpSpPr bwMode="auto">
            <a:xfrm>
              <a:off x="4737" y="2620"/>
              <a:ext cx="368" cy="328"/>
              <a:chOff x="4737" y="2620"/>
              <a:chExt cx="368" cy="328"/>
            </a:xfrm>
          </p:grpSpPr>
          <p:sp>
            <p:nvSpPr>
              <p:cNvPr id="42047" name="Text Box 24"/>
              <p:cNvSpPr txBox="1">
                <a:spLocks noChangeArrowheads="1"/>
              </p:cNvSpPr>
              <p:nvPr/>
            </p:nvSpPr>
            <p:spPr bwMode="auto">
              <a:xfrm>
                <a:off x="4900" y="2715"/>
                <a:ext cx="20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800" dirty="0">
                    <a:solidFill>
                      <a:srgbClr val="FF0000"/>
                    </a:solidFill>
                    <a:latin typeface="Helvetica" pitchFamily="2" charset="0"/>
                    <a:cs typeface="Arial" charset="0"/>
                  </a:rPr>
                  <a:t>T</a:t>
                </a:r>
              </a:p>
            </p:txBody>
          </p:sp>
          <p:sp>
            <p:nvSpPr>
              <p:cNvPr id="42048" name="Text Box 25"/>
              <p:cNvSpPr txBox="1">
                <a:spLocks noChangeArrowheads="1"/>
              </p:cNvSpPr>
              <p:nvPr/>
            </p:nvSpPr>
            <p:spPr bwMode="auto">
              <a:xfrm>
                <a:off x="4737" y="2620"/>
                <a:ext cx="33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800" dirty="0">
                    <a:latin typeface="Helvetica" pitchFamily="2" charset="0"/>
                    <a:cs typeface="Arial" charset="0"/>
                  </a:rPr>
                  <a:t>K   </a:t>
                </a:r>
              </a:p>
            </p:txBody>
          </p:sp>
        </p:grpSp>
        <p:sp>
          <p:nvSpPr>
            <p:cNvPr id="42046" name="Text Box 26"/>
            <p:cNvSpPr txBox="1">
              <a:spLocks noChangeArrowheads="1"/>
            </p:cNvSpPr>
            <p:nvPr/>
          </p:nvSpPr>
          <p:spPr bwMode="auto">
            <a:xfrm>
              <a:off x="4892" y="2510"/>
              <a:ext cx="20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+</a:t>
              </a:r>
            </a:p>
          </p:txBody>
        </p:sp>
      </p:grpSp>
      <p:sp>
        <p:nvSpPr>
          <p:cNvPr id="42004" name="Line 27"/>
          <p:cNvSpPr>
            <a:spLocks noChangeShapeType="1"/>
          </p:cNvSpPr>
          <p:nvPr/>
        </p:nvSpPr>
        <p:spPr bwMode="auto">
          <a:xfrm flipH="1">
            <a:off x="3424238" y="3430589"/>
            <a:ext cx="2165350" cy="280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2005" name="Line 28"/>
          <p:cNvSpPr>
            <a:spLocks noChangeShapeType="1"/>
          </p:cNvSpPr>
          <p:nvPr/>
        </p:nvSpPr>
        <p:spPr bwMode="auto">
          <a:xfrm>
            <a:off x="3452814" y="3879850"/>
            <a:ext cx="2249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70677" name="Group 29"/>
          <p:cNvGrpSpPr>
            <a:grpSpLocks/>
          </p:cNvGrpSpPr>
          <p:nvPr/>
        </p:nvGrpSpPr>
        <p:grpSpPr bwMode="auto">
          <a:xfrm>
            <a:off x="4668838" y="3411538"/>
            <a:ext cx="850900" cy="654050"/>
            <a:chOff x="3732" y="350"/>
            <a:chExt cx="536" cy="412"/>
          </a:xfrm>
        </p:grpSpPr>
        <p:sp>
          <p:nvSpPr>
            <p:cNvPr id="42041" name="Text Box 30"/>
            <p:cNvSpPr txBox="1">
              <a:spLocks noChangeArrowheads="1"/>
            </p:cNvSpPr>
            <p:nvPr/>
          </p:nvSpPr>
          <p:spPr bwMode="auto">
            <a:xfrm>
              <a:off x="3815" y="531"/>
              <a:ext cx="2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A</a:t>
              </a:r>
            </a:p>
          </p:txBody>
        </p:sp>
        <p:grpSp>
          <p:nvGrpSpPr>
            <p:cNvPr id="70713" name="Group 31"/>
            <p:cNvGrpSpPr>
              <a:grpSpLocks/>
            </p:cNvGrpSpPr>
            <p:nvPr/>
          </p:nvGrpSpPr>
          <p:grpSpPr bwMode="auto">
            <a:xfrm>
              <a:off x="3732" y="350"/>
              <a:ext cx="536" cy="325"/>
              <a:chOff x="3732" y="350"/>
              <a:chExt cx="536" cy="325"/>
            </a:xfrm>
          </p:grpSpPr>
          <p:sp>
            <p:nvSpPr>
              <p:cNvPr id="42043" name="Text Box 32"/>
              <p:cNvSpPr txBox="1">
                <a:spLocks noChangeArrowheads="1"/>
              </p:cNvSpPr>
              <p:nvPr/>
            </p:nvSpPr>
            <p:spPr bwMode="auto">
              <a:xfrm>
                <a:off x="3732" y="442"/>
                <a:ext cx="536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800" dirty="0">
                    <a:latin typeface="Helvetica" pitchFamily="2" charset="0"/>
                    <a:cs typeface="Arial" charset="0"/>
                  </a:rPr>
                  <a:t>K   (R)</a:t>
                </a:r>
              </a:p>
            </p:txBody>
          </p:sp>
          <p:sp>
            <p:nvSpPr>
              <p:cNvPr id="42044" name="Text Box 33"/>
              <p:cNvSpPr txBox="1">
                <a:spLocks noChangeArrowheads="1"/>
              </p:cNvSpPr>
              <p:nvPr/>
            </p:nvSpPr>
            <p:spPr bwMode="auto">
              <a:xfrm>
                <a:off x="3838" y="350"/>
                <a:ext cx="16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800" dirty="0">
                    <a:solidFill>
                      <a:srgbClr val="FF0000"/>
                    </a:solidFill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</p:grpSp>
      <p:sp>
        <p:nvSpPr>
          <p:cNvPr id="42007" name="Line 34"/>
          <p:cNvSpPr>
            <a:spLocks noChangeShapeType="1"/>
          </p:cNvSpPr>
          <p:nvPr/>
        </p:nvSpPr>
        <p:spPr bwMode="auto">
          <a:xfrm flipH="1">
            <a:off x="3490913" y="4048125"/>
            <a:ext cx="2165350" cy="280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2008" name="Text Box 35"/>
          <p:cNvSpPr txBox="1">
            <a:spLocks noChangeArrowheads="1"/>
          </p:cNvSpPr>
          <p:nvPr/>
        </p:nvSpPr>
        <p:spPr bwMode="auto">
          <a:xfrm>
            <a:off x="3336926" y="4005263"/>
            <a:ext cx="24685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Send me your public key</a:t>
            </a:r>
          </a:p>
        </p:txBody>
      </p:sp>
      <p:sp>
        <p:nvSpPr>
          <p:cNvPr id="42009" name="Line 36"/>
          <p:cNvSpPr>
            <a:spLocks noChangeShapeType="1"/>
          </p:cNvSpPr>
          <p:nvPr/>
        </p:nvSpPr>
        <p:spPr bwMode="auto">
          <a:xfrm>
            <a:off x="3521075" y="4567238"/>
            <a:ext cx="2249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70681" name="Group 37"/>
          <p:cNvGrpSpPr>
            <a:grpSpLocks/>
          </p:cNvGrpSpPr>
          <p:nvPr/>
        </p:nvGrpSpPr>
        <p:grpSpPr bwMode="auto">
          <a:xfrm>
            <a:off x="5024438" y="4125913"/>
            <a:ext cx="569912" cy="654050"/>
            <a:chOff x="4737" y="2534"/>
            <a:chExt cx="359" cy="412"/>
          </a:xfrm>
        </p:grpSpPr>
        <p:grpSp>
          <p:nvGrpSpPr>
            <p:cNvPr id="70708" name="Group 38"/>
            <p:cNvGrpSpPr>
              <a:grpSpLocks/>
            </p:cNvGrpSpPr>
            <p:nvPr/>
          </p:nvGrpSpPr>
          <p:grpSpPr bwMode="auto">
            <a:xfrm>
              <a:off x="4737" y="2620"/>
              <a:ext cx="359" cy="326"/>
              <a:chOff x="4737" y="2620"/>
              <a:chExt cx="359" cy="326"/>
            </a:xfrm>
          </p:grpSpPr>
          <p:sp>
            <p:nvSpPr>
              <p:cNvPr id="42039" name="Text Box 39"/>
              <p:cNvSpPr txBox="1">
                <a:spLocks noChangeArrowheads="1"/>
              </p:cNvSpPr>
              <p:nvPr/>
            </p:nvSpPr>
            <p:spPr bwMode="auto">
              <a:xfrm>
                <a:off x="4875" y="2715"/>
                <a:ext cx="22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800" dirty="0">
                    <a:solidFill>
                      <a:srgbClr val="FF0000"/>
                    </a:solidFill>
                    <a:latin typeface="Helvetica" pitchFamily="2" charset="0"/>
                    <a:cs typeface="Arial" charset="0"/>
                  </a:rPr>
                  <a:t>A</a:t>
                </a:r>
              </a:p>
            </p:txBody>
          </p:sp>
          <p:sp>
            <p:nvSpPr>
              <p:cNvPr id="42040" name="Text Box 40"/>
              <p:cNvSpPr txBox="1">
                <a:spLocks noChangeArrowheads="1"/>
              </p:cNvSpPr>
              <p:nvPr/>
            </p:nvSpPr>
            <p:spPr bwMode="auto">
              <a:xfrm>
                <a:off x="4737" y="2620"/>
                <a:ext cx="33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800" dirty="0">
                    <a:latin typeface="Helvetica" pitchFamily="2" charset="0"/>
                    <a:cs typeface="Arial" charset="0"/>
                  </a:rPr>
                  <a:t>K   </a:t>
                </a:r>
              </a:p>
            </p:txBody>
          </p:sp>
        </p:grpSp>
        <p:sp>
          <p:nvSpPr>
            <p:cNvPr id="42038" name="Text Box 41"/>
            <p:cNvSpPr txBox="1">
              <a:spLocks noChangeArrowheads="1"/>
            </p:cNvSpPr>
            <p:nvPr/>
          </p:nvSpPr>
          <p:spPr bwMode="auto">
            <a:xfrm>
              <a:off x="4883" y="2534"/>
              <a:ext cx="20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+</a:t>
              </a:r>
            </a:p>
          </p:txBody>
        </p:sp>
      </p:grpSp>
      <p:sp>
        <p:nvSpPr>
          <p:cNvPr id="42011" name="Line 42"/>
          <p:cNvSpPr>
            <a:spLocks noChangeShapeType="1"/>
          </p:cNvSpPr>
          <p:nvPr/>
        </p:nvSpPr>
        <p:spPr bwMode="auto">
          <a:xfrm flipH="1" flipV="1">
            <a:off x="6888164" y="5024438"/>
            <a:ext cx="2168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70683" name="Group 43"/>
          <p:cNvGrpSpPr>
            <a:grpSpLocks/>
          </p:cNvGrpSpPr>
          <p:nvPr/>
        </p:nvGrpSpPr>
        <p:grpSpPr bwMode="auto">
          <a:xfrm>
            <a:off x="7499351" y="4506914"/>
            <a:ext cx="874713" cy="681037"/>
            <a:chOff x="3670" y="3430"/>
            <a:chExt cx="551" cy="429"/>
          </a:xfrm>
        </p:grpSpPr>
        <p:sp>
          <p:nvSpPr>
            <p:cNvPr id="42034" name="Text Box 44"/>
            <p:cNvSpPr txBox="1">
              <a:spLocks noChangeArrowheads="1"/>
            </p:cNvSpPr>
            <p:nvPr/>
          </p:nvSpPr>
          <p:spPr bwMode="auto">
            <a:xfrm>
              <a:off x="3778" y="3626"/>
              <a:ext cx="20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T</a:t>
              </a:r>
            </a:p>
          </p:txBody>
        </p:sp>
        <p:sp>
          <p:nvSpPr>
            <p:cNvPr id="42035" name="Text Box 45"/>
            <p:cNvSpPr txBox="1">
              <a:spLocks noChangeArrowheads="1"/>
            </p:cNvSpPr>
            <p:nvPr/>
          </p:nvSpPr>
          <p:spPr bwMode="auto">
            <a:xfrm>
              <a:off x="3670" y="3540"/>
              <a:ext cx="55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latin typeface="Helvetica" pitchFamily="2" charset="0"/>
                  <a:cs typeface="Arial" charset="0"/>
                </a:rPr>
                <a:t>K   (m)</a:t>
              </a:r>
            </a:p>
          </p:txBody>
        </p:sp>
        <p:sp>
          <p:nvSpPr>
            <p:cNvPr id="42036" name="Text Box 46"/>
            <p:cNvSpPr txBox="1">
              <a:spLocks noChangeArrowheads="1"/>
            </p:cNvSpPr>
            <p:nvPr/>
          </p:nvSpPr>
          <p:spPr bwMode="auto">
            <a:xfrm>
              <a:off x="3726" y="3430"/>
              <a:ext cx="20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+</a:t>
              </a:r>
            </a:p>
          </p:txBody>
        </p:sp>
      </p:grpSp>
      <p:grpSp>
        <p:nvGrpSpPr>
          <p:cNvPr id="70684" name="Group 47"/>
          <p:cNvGrpSpPr>
            <a:grpSpLocks/>
          </p:cNvGrpSpPr>
          <p:nvPr/>
        </p:nvGrpSpPr>
        <p:grpSpPr bwMode="auto">
          <a:xfrm>
            <a:off x="5338764" y="5006975"/>
            <a:ext cx="1768475" cy="719138"/>
            <a:chOff x="1299" y="3314"/>
            <a:chExt cx="1114" cy="453"/>
          </a:xfrm>
        </p:grpSpPr>
        <p:sp>
          <p:nvSpPr>
            <p:cNvPr id="42029" name="Text Box 48"/>
            <p:cNvSpPr txBox="1">
              <a:spLocks noChangeArrowheads="1"/>
            </p:cNvSpPr>
            <p:nvPr/>
          </p:nvSpPr>
          <p:spPr bwMode="auto">
            <a:xfrm>
              <a:off x="1661" y="3526"/>
              <a:ext cx="20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T</a:t>
              </a:r>
            </a:p>
          </p:txBody>
        </p:sp>
        <p:sp>
          <p:nvSpPr>
            <p:cNvPr id="42030" name="Text Box 49"/>
            <p:cNvSpPr txBox="1">
              <a:spLocks noChangeArrowheads="1"/>
            </p:cNvSpPr>
            <p:nvPr/>
          </p:nvSpPr>
          <p:spPr bwMode="auto">
            <a:xfrm>
              <a:off x="1299" y="3414"/>
              <a:ext cx="111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latin typeface="Helvetica" pitchFamily="2" charset="0"/>
                  <a:cs typeface="Arial" charset="0"/>
                </a:rPr>
                <a:t>m = K  (K   (m))</a:t>
              </a:r>
            </a:p>
          </p:txBody>
        </p:sp>
        <p:sp>
          <p:nvSpPr>
            <p:cNvPr id="42031" name="Text Box 50"/>
            <p:cNvSpPr txBox="1">
              <a:spLocks noChangeArrowheads="1"/>
            </p:cNvSpPr>
            <p:nvPr/>
          </p:nvSpPr>
          <p:spPr bwMode="auto">
            <a:xfrm>
              <a:off x="1901" y="3332"/>
              <a:ext cx="20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+</a:t>
              </a:r>
            </a:p>
          </p:txBody>
        </p:sp>
        <p:sp>
          <p:nvSpPr>
            <p:cNvPr id="42032" name="Text Box 51"/>
            <p:cNvSpPr txBox="1">
              <a:spLocks noChangeArrowheads="1"/>
            </p:cNvSpPr>
            <p:nvPr/>
          </p:nvSpPr>
          <p:spPr bwMode="auto">
            <a:xfrm>
              <a:off x="1905" y="3534"/>
              <a:ext cx="20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T</a:t>
              </a:r>
            </a:p>
          </p:txBody>
        </p:sp>
        <p:sp>
          <p:nvSpPr>
            <p:cNvPr id="42033" name="Text Box 52"/>
            <p:cNvSpPr txBox="1">
              <a:spLocks noChangeArrowheads="1"/>
            </p:cNvSpPr>
            <p:nvPr/>
          </p:nvSpPr>
          <p:spPr bwMode="auto">
            <a:xfrm>
              <a:off x="1688" y="3314"/>
              <a:ext cx="16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-</a:t>
              </a:r>
            </a:p>
          </p:txBody>
        </p:sp>
      </p:grpSp>
      <p:sp>
        <p:nvSpPr>
          <p:cNvPr id="42014" name="Text Box 53"/>
          <p:cNvSpPr txBox="1">
            <a:spLocks noChangeArrowheads="1"/>
          </p:cNvSpPr>
          <p:nvPr/>
        </p:nvSpPr>
        <p:spPr bwMode="auto">
          <a:xfrm>
            <a:off x="5470526" y="4819650"/>
            <a:ext cx="12668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800" dirty="0">
                <a:latin typeface="Helvetica" pitchFamily="2" charset="0"/>
                <a:cs typeface="Arial" charset="0"/>
              </a:rPr>
              <a:t>Trudy gets</a:t>
            </a:r>
          </a:p>
        </p:txBody>
      </p:sp>
      <p:sp>
        <p:nvSpPr>
          <p:cNvPr id="42015" name="Text Box 54"/>
          <p:cNvSpPr txBox="1">
            <a:spLocks noChangeArrowheads="1"/>
          </p:cNvSpPr>
          <p:nvPr/>
        </p:nvSpPr>
        <p:spPr bwMode="auto">
          <a:xfrm>
            <a:off x="5238750" y="5511800"/>
            <a:ext cx="2001838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800" dirty="0">
                <a:latin typeface="Helvetica" pitchFamily="2" charset="0"/>
                <a:cs typeface="Arial" charset="0"/>
              </a:rPr>
              <a:t>sends m to Alice encrypted with Alice</a:t>
            </a:r>
            <a:r>
              <a:rPr lang="ja-JP" altLang="en-US" sz="1800" dirty="0">
                <a:latin typeface="Helvetica" pitchFamily="2" charset="0"/>
                <a:cs typeface="Arial" charset="0"/>
              </a:rPr>
              <a:t>’</a:t>
            </a:r>
            <a:r>
              <a:rPr lang="en-US" sz="1800" dirty="0">
                <a:latin typeface="Helvetica" pitchFamily="2" charset="0"/>
                <a:cs typeface="Arial" charset="0"/>
              </a:rPr>
              <a:t>s public key</a:t>
            </a:r>
          </a:p>
        </p:txBody>
      </p:sp>
      <p:sp>
        <p:nvSpPr>
          <p:cNvPr id="42016" name="Line 55"/>
          <p:cNvSpPr>
            <a:spLocks noChangeShapeType="1"/>
          </p:cNvSpPr>
          <p:nvPr/>
        </p:nvSpPr>
        <p:spPr bwMode="auto">
          <a:xfrm flipH="1">
            <a:off x="3306763" y="5767388"/>
            <a:ext cx="1712912" cy="6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70688" name="Group 56"/>
          <p:cNvGrpSpPr>
            <a:grpSpLocks/>
          </p:cNvGrpSpPr>
          <p:nvPr/>
        </p:nvGrpSpPr>
        <p:grpSpPr bwMode="auto">
          <a:xfrm>
            <a:off x="4090988" y="5230813"/>
            <a:ext cx="806450" cy="677862"/>
            <a:chOff x="3691" y="3430"/>
            <a:chExt cx="508" cy="427"/>
          </a:xfrm>
        </p:grpSpPr>
        <p:sp>
          <p:nvSpPr>
            <p:cNvPr id="42026" name="Text Box 57"/>
            <p:cNvSpPr txBox="1">
              <a:spLocks noChangeArrowheads="1"/>
            </p:cNvSpPr>
            <p:nvPr/>
          </p:nvSpPr>
          <p:spPr bwMode="auto">
            <a:xfrm>
              <a:off x="3771" y="3626"/>
              <a:ext cx="2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A</a:t>
              </a:r>
              <a:endParaRPr lang="en-US" sz="2400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42027" name="Text Box 58"/>
            <p:cNvSpPr txBox="1">
              <a:spLocks noChangeArrowheads="1"/>
            </p:cNvSpPr>
            <p:nvPr/>
          </p:nvSpPr>
          <p:spPr bwMode="auto">
            <a:xfrm>
              <a:off x="3691" y="3540"/>
              <a:ext cx="5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latin typeface="Helvetica" pitchFamily="2" charset="0"/>
                  <a:cs typeface="Arial" charset="0"/>
                </a:rPr>
                <a:t>K  (m)</a:t>
              </a:r>
            </a:p>
          </p:txBody>
        </p:sp>
        <p:sp>
          <p:nvSpPr>
            <p:cNvPr id="42028" name="Text Box 59"/>
            <p:cNvSpPr txBox="1">
              <a:spLocks noChangeArrowheads="1"/>
            </p:cNvSpPr>
            <p:nvPr/>
          </p:nvSpPr>
          <p:spPr bwMode="auto">
            <a:xfrm>
              <a:off x="3765" y="3430"/>
              <a:ext cx="20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+</a:t>
              </a:r>
            </a:p>
          </p:txBody>
        </p:sp>
      </p:grpSp>
      <p:grpSp>
        <p:nvGrpSpPr>
          <p:cNvPr id="70689" name="Group 60"/>
          <p:cNvGrpSpPr>
            <a:grpSpLocks/>
          </p:cNvGrpSpPr>
          <p:nvPr/>
        </p:nvGrpSpPr>
        <p:grpSpPr bwMode="auto">
          <a:xfrm>
            <a:off x="1820864" y="5646738"/>
            <a:ext cx="1768475" cy="711200"/>
            <a:chOff x="1299" y="3317"/>
            <a:chExt cx="1114" cy="448"/>
          </a:xfrm>
        </p:grpSpPr>
        <p:sp>
          <p:nvSpPr>
            <p:cNvPr id="42021" name="Text Box 61"/>
            <p:cNvSpPr txBox="1">
              <a:spLocks noChangeArrowheads="1"/>
            </p:cNvSpPr>
            <p:nvPr/>
          </p:nvSpPr>
          <p:spPr bwMode="auto">
            <a:xfrm>
              <a:off x="1654" y="3526"/>
              <a:ext cx="2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A</a:t>
              </a:r>
            </a:p>
          </p:txBody>
        </p:sp>
        <p:sp>
          <p:nvSpPr>
            <p:cNvPr id="42022" name="Text Box 62"/>
            <p:cNvSpPr txBox="1">
              <a:spLocks noChangeArrowheads="1"/>
            </p:cNvSpPr>
            <p:nvPr/>
          </p:nvSpPr>
          <p:spPr bwMode="auto">
            <a:xfrm>
              <a:off x="1299" y="3414"/>
              <a:ext cx="111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latin typeface="Helvetica" pitchFamily="2" charset="0"/>
                  <a:cs typeface="Arial" charset="0"/>
                </a:rPr>
                <a:t>m = K  (K   (m))</a:t>
              </a:r>
            </a:p>
          </p:txBody>
        </p:sp>
        <p:sp>
          <p:nvSpPr>
            <p:cNvPr id="42023" name="Text Box 63"/>
            <p:cNvSpPr txBox="1">
              <a:spLocks noChangeArrowheads="1"/>
            </p:cNvSpPr>
            <p:nvPr/>
          </p:nvSpPr>
          <p:spPr bwMode="auto">
            <a:xfrm>
              <a:off x="1901" y="3332"/>
              <a:ext cx="20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+</a:t>
              </a:r>
            </a:p>
          </p:txBody>
        </p:sp>
        <p:sp>
          <p:nvSpPr>
            <p:cNvPr id="42024" name="Text Box 64"/>
            <p:cNvSpPr txBox="1">
              <a:spLocks noChangeArrowheads="1"/>
            </p:cNvSpPr>
            <p:nvPr/>
          </p:nvSpPr>
          <p:spPr bwMode="auto">
            <a:xfrm>
              <a:off x="1898" y="3534"/>
              <a:ext cx="2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A</a:t>
              </a:r>
            </a:p>
          </p:txBody>
        </p:sp>
        <p:sp>
          <p:nvSpPr>
            <p:cNvPr id="42025" name="Text Box 65"/>
            <p:cNvSpPr txBox="1">
              <a:spLocks noChangeArrowheads="1"/>
            </p:cNvSpPr>
            <p:nvPr/>
          </p:nvSpPr>
          <p:spPr bwMode="auto">
            <a:xfrm>
              <a:off x="1685" y="3317"/>
              <a:ext cx="16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-</a:t>
              </a:r>
            </a:p>
          </p:txBody>
        </p:sp>
      </p:grpSp>
      <p:sp>
        <p:nvSpPr>
          <p:cNvPr id="42019" name="Text Box 66"/>
          <p:cNvSpPr txBox="1">
            <a:spLocks noChangeArrowheads="1"/>
          </p:cNvSpPr>
          <p:nvPr/>
        </p:nvSpPr>
        <p:spPr bwMode="auto">
          <a:xfrm>
            <a:off x="3748089" y="3305175"/>
            <a:ext cx="3524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800" dirty="0">
                <a:latin typeface="Helvetica" pitchFamily="2" charset="0"/>
                <a:cs typeface="Arial" charset="0"/>
              </a:rPr>
              <a:t>R</a:t>
            </a:r>
          </a:p>
        </p:txBody>
      </p:sp>
      <p:sp>
        <p:nvSpPr>
          <p:cNvPr id="69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18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763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2" grpId="0" animBg="1"/>
      <p:bldP spid="41993" grpId="0"/>
      <p:bldP spid="41994" grpId="0" animBg="1"/>
      <p:bldP spid="41995" grpId="0"/>
      <p:bldP spid="41996" grpId="0" animBg="1"/>
      <p:bldP spid="41997" grpId="0"/>
      <p:bldP spid="41998" grpId="0" animBg="1"/>
      <p:bldP spid="42000" grpId="0" animBg="1"/>
      <p:bldP spid="42001" grpId="0"/>
      <p:bldP spid="42002" grpId="0" animBg="1"/>
      <p:bldP spid="42004" grpId="0" animBg="1"/>
      <p:bldP spid="42005" grpId="0" animBg="1"/>
      <p:bldP spid="42007" grpId="0" animBg="1"/>
      <p:bldP spid="42008" grpId="0"/>
      <p:bldP spid="42009" grpId="0" animBg="1"/>
      <p:bldP spid="42011" grpId="0" animBg="1"/>
      <p:bldP spid="42011" grpId="1" animBg="1"/>
      <p:bldP spid="42014" grpId="0"/>
      <p:bldP spid="42015" grpId="0"/>
      <p:bldP spid="42016" grpId="0" animBg="1"/>
      <p:bldP spid="420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1" name="Picture 6" descr="Alic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95614" y="2430464"/>
            <a:ext cx="409575" cy="504825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1683" name="Picture 4" descr="Bob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867900" y="2306638"/>
            <a:ext cx="800100" cy="817562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1684" name="Picture 5" descr="Ev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3264" y="2203451"/>
            <a:ext cx="954087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4" name="Line 7"/>
          <p:cNvSpPr>
            <a:spLocks noChangeShapeType="1"/>
          </p:cNvSpPr>
          <p:nvPr/>
        </p:nvSpPr>
        <p:spPr bwMode="auto">
          <a:xfrm>
            <a:off x="3460750" y="2678113"/>
            <a:ext cx="22494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3015" name="Line 8"/>
          <p:cNvSpPr>
            <a:spLocks noChangeShapeType="1"/>
          </p:cNvSpPr>
          <p:nvPr/>
        </p:nvSpPr>
        <p:spPr bwMode="auto">
          <a:xfrm>
            <a:off x="6707189" y="2717800"/>
            <a:ext cx="22494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2254250" y="3498850"/>
            <a:ext cx="7708900" cy="275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0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buNone/>
              <a:defRPr/>
            </a:pPr>
            <a:r>
              <a:rPr lang="en-US" dirty="0">
                <a:latin typeface="Helvetica" pitchFamily="2" charset="0"/>
              </a:rPr>
              <a:t>difficult to detect:</a:t>
            </a:r>
          </a:p>
          <a:p>
            <a:pPr marL="277813" indent="-277813">
              <a:lnSpc>
                <a:spcPct val="90000"/>
              </a:lnSpc>
              <a:buClr>
                <a:srgbClr val="000090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Helvetica" pitchFamily="2" charset="0"/>
              </a:rPr>
              <a:t>Bob receives everything that Alice sends, and vice versa. (e.g., so Bob, Alice can meet one week later and recall conversation!)</a:t>
            </a:r>
          </a:p>
          <a:p>
            <a:pPr marL="277813" indent="-277813">
              <a:buClr>
                <a:srgbClr val="000090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Helvetica" pitchFamily="2" charset="0"/>
              </a:rPr>
              <a:t>problem is that Trudy receives all (plaintext) messages as well! </a:t>
            </a:r>
          </a:p>
        </p:txBody>
      </p:sp>
      <p:sp>
        <p:nvSpPr>
          <p:cNvPr id="71689" name="Rectangle 3"/>
          <p:cNvSpPr txBox="1">
            <a:spLocks noChangeArrowheads="1"/>
          </p:cNvSpPr>
          <p:nvPr/>
        </p:nvSpPr>
        <p:spPr bwMode="auto">
          <a:xfrm>
            <a:off x="1979613" y="1084263"/>
            <a:ext cx="7593012" cy="91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Clr>
                <a:srgbClr val="000099"/>
              </a:buClr>
              <a:buSzPct val="70000"/>
              <a:buFont typeface="Wingdings" charset="0"/>
              <a:buNone/>
            </a:pPr>
            <a:r>
              <a:rPr lang="en-US" sz="2400" i="1" dirty="0">
                <a:solidFill>
                  <a:srgbClr val="C00000"/>
                </a:solidFill>
                <a:latin typeface="Helvetica" pitchFamily="2" charset="0"/>
              </a:rPr>
              <a:t>man (or woman) in the middle attack: </a:t>
            </a:r>
            <a:r>
              <a:rPr lang="en-US" sz="2400" dirty="0">
                <a:latin typeface="Helvetica" pitchFamily="2" charset="0"/>
              </a:rPr>
              <a:t>Trudy poses as Alice (to Bob) and as Bob (to Alice)</a:t>
            </a:r>
          </a:p>
        </p:txBody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19</a:t>
            </a:fld>
            <a:endParaRPr lang="en-US" sz="1200" dirty="0">
              <a:latin typeface="Helvetica" pitchFamily="2" charset="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id="{50AC47DD-3A22-6C4E-8DAB-DB569EA7E341}"/>
              </a:ext>
            </a:extLst>
          </p:cNvPr>
          <p:cNvSpPr txBox="1">
            <a:spLocks noChangeArrowheads="1"/>
          </p:cNvSpPr>
          <p:nvPr/>
        </p:nvSpPr>
        <p:spPr>
          <a:xfrm>
            <a:off x="1021200" y="201613"/>
            <a:ext cx="10109915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r>
              <a:rPr lang="en-US"/>
              <a:t>Security hole: if you ask for public keys!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08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BE694-FD95-A948-B495-E60A422DA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06B27-FA3F-D44C-9FDF-190C4419A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Last two lectures: cryptography for confidentiality</a:t>
            </a:r>
          </a:p>
          <a:p>
            <a:r>
              <a:rPr lang="en-US" dirty="0"/>
              <a:t>Today: Message digests (integrity)</a:t>
            </a:r>
          </a:p>
          <a:p>
            <a:r>
              <a:rPr lang="en-US" dirty="0"/>
              <a:t>Digital signatures (non-repudiation, integrity)</a:t>
            </a:r>
          </a:p>
          <a:p>
            <a:r>
              <a:rPr lang="en-US" dirty="0"/>
              <a:t>Certificate authorities (authentication)</a:t>
            </a:r>
          </a:p>
          <a:p>
            <a:r>
              <a:rPr lang="en-US" dirty="0"/>
              <a:t>Using these techniques to secure a </a:t>
            </a:r>
            <a:r>
              <a:rPr lang="en-US"/>
              <a:t>specific application (email)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3942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0AA13-4731-2349-B2B8-33C2ED3BF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certification: 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8BED4-8C4A-4148-829B-419628164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Is there a way to ensure we can reliably know the public key of a communicating entity?</a:t>
            </a:r>
          </a:p>
          <a:p>
            <a:endParaRPr lang="en-US" dirty="0"/>
          </a:p>
          <a:p>
            <a:r>
              <a:rPr lang="en-US" dirty="0"/>
              <a:t>Trust </a:t>
            </a:r>
            <a:r>
              <a:rPr lang="en-US" i="1" dirty="0"/>
              <a:t>someone else </a:t>
            </a:r>
            <a:r>
              <a:rPr lang="en-US" dirty="0"/>
              <a:t>(namely: a centralized authority)</a:t>
            </a:r>
            <a:r>
              <a:rPr lang="en-US" i="1" dirty="0"/>
              <a:t> </a:t>
            </a:r>
            <a:r>
              <a:rPr lang="en-US" dirty="0"/>
              <a:t>to check this for us</a:t>
            </a:r>
          </a:p>
          <a:p>
            <a:endParaRPr lang="en-US" dirty="0"/>
          </a:p>
          <a:p>
            <a:r>
              <a:rPr lang="en-US" dirty="0"/>
              <a:t>On the Internet, trust is transitive: </a:t>
            </a:r>
          </a:p>
          <a:p>
            <a:pPr lvl="1"/>
            <a:r>
              <a:rPr lang="en-US" dirty="0"/>
              <a:t>We trust X (Ex: Alice trusts a certification authority)</a:t>
            </a:r>
          </a:p>
          <a:p>
            <a:pPr lvl="1"/>
            <a:r>
              <a:rPr lang="en-US" dirty="0"/>
              <a:t>X trusts Y (Ex: CA attests to Bob’s public key)</a:t>
            </a:r>
          </a:p>
          <a:p>
            <a:pPr lvl="1"/>
            <a:r>
              <a:rPr lang="en-US" dirty="0"/>
              <a:t>Hence, we can trust Y (Ex: Alice can trust Bob’s public key)</a:t>
            </a:r>
          </a:p>
        </p:txBody>
      </p:sp>
    </p:spTree>
    <p:extLst>
      <p:ext uri="{BB962C8B-B14F-4D97-AF65-F5344CB8AC3E}">
        <p14:creationId xmlns:p14="http://schemas.microsoft.com/office/powerpoint/2010/main" val="15497031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2046289" y="130175"/>
            <a:ext cx="6302375" cy="1143000"/>
          </a:xfrm>
        </p:spPr>
        <p:txBody>
          <a:bodyPr/>
          <a:lstStyle/>
          <a:p>
            <a:r>
              <a:rPr lang="en-US" dirty="0"/>
              <a:t>Certification authorities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085976" y="1382713"/>
            <a:ext cx="7902575" cy="4648200"/>
          </a:xfrm>
        </p:spPr>
        <p:txBody>
          <a:bodyPr/>
          <a:lstStyle/>
          <a:p>
            <a:r>
              <a:rPr lang="en-US" i="1" dirty="0">
                <a:solidFill>
                  <a:srgbClr val="C00000"/>
                </a:solidFill>
              </a:rPr>
              <a:t>certification authority (CA): </a:t>
            </a:r>
            <a:r>
              <a:rPr lang="en-US" sz="2400" dirty="0"/>
              <a:t>binds public key to particular entity, E.</a:t>
            </a:r>
          </a:p>
          <a:p>
            <a:r>
              <a:rPr lang="en-US" sz="2400" dirty="0"/>
              <a:t>E (person, router) registers its public key with CA.</a:t>
            </a:r>
          </a:p>
          <a:p>
            <a:pPr lvl="1"/>
            <a:r>
              <a:rPr lang="en-US" sz="2000" dirty="0"/>
              <a:t>E provides </a:t>
            </a:r>
            <a:r>
              <a:rPr lang="ja-JP" altLang="en-US" sz="2000"/>
              <a:t>“</a:t>
            </a:r>
            <a:r>
              <a:rPr lang="en-US" altLang="ja-JP" sz="2000" dirty="0"/>
              <a:t>proof of identity</a:t>
            </a:r>
            <a:r>
              <a:rPr lang="ja-JP" altLang="en-US" sz="2000"/>
              <a:t>”</a:t>
            </a:r>
            <a:r>
              <a:rPr lang="en-US" altLang="ja-JP" sz="2000" dirty="0"/>
              <a:t> to CA. </a:t>
            </a:r>
          </a:p>
          <a:p>
            <a:pPr lvl="1"/>
            <a:r>
              <a:rPr lang="en-US" sz="2000" dirty="0"/>
              <a:t>CA creates certificate binding E to its public key.</a:t>
            </a:r>
          </a:p>
          <a:p>
            <a:pPr lvl="1"/>
            <a:r>
              <a:rPr lang="en-US" sz="2000" dirty="0"/>
              <a:t>certificate containing E</a:t>
            </a:r>
            <a:r>
              <a:rPr lang="ja-JP" altLang="en-US" sz="2000"/>
              <a:t>’</a:t>
            </a:r>
            <a:r>
              <a:rPr lang="en-US" altLang="ja-JP" sz="2000" dirty="0"/>
              <a:t>s public key digitally signed by CA – CA says </a:t>
            </a:r>
            <a:r>
              <a:rPr lang="ja-JP" altLang="en-US" sz="2000"/>
              <a:t>“</a:t>
            </a:r>
            <a:r>
              <a:rPr lang="en-US" altLang="ja-JP" sz="2000" dirty="0"/>
              <a:t>this is E</a:t>
            </a:r>
            <a:r>
              <a:rPr lang="ja-JP" altLang="en-US" sz="2000"/>
              <a:t>’</a:t>
            </a:r>
            <a:r>
              <a:rPr lang="en-US" altLang="ja-JP" sz="2000" dirty="0"/>
              <a:t>s public key</a:t>
            </a:r>
            <a:r>
              <a:rPr lang="ja-JP" altLang="en-US" sz="2000"/>
              <a:t>”</a:t>
            </a:r>
            <a:endParaRPr lang="en-US" sz="2000" dirty="0"/>
          </a:p>
        </p:txBody>
      </p:sp>
      <p:pic>
        <p:nvPicPr>
          <p:cNvPr id="83972" name="Picture 4" descr="j0175664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48225" y="4979989"/>
            <a:ext cx="1155700" cy="917575"/>
          </a:xfrm>
          <a:noFill/>
        </p:spPr>
      </p:pic>
      <p:pic>
        <p:nvPicPr>
          <p:cNvPr id="83973" name="Picture 5" descr="B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4388" y="5702300"/>
            <a:ext cx="590550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2679700" y="4324350"/>
            <a:ext cx="96043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1600" dirty="0">
                <a:latin typeface="Helvetica" pitchFamily="2" charset="0"/>
                <a:cs typeface="Arial" charset="0"/>
              </a:rPr>
              <a:t>Bob</a:t>
            </a:r>
            <a:r>
              <a:rPr lang="ja-JP" altLang="en-US" sz="1600">
                <a:latin typeface="Helvetica" pitchFamily="2" charset="0"/>
                <a:cs typeface="Arial" charset="0"/>
              </a:rPr>
              <a:t>’</a:t>
            </a:r>
            <a:r>
              <a:rPr lang="en-US" altLang="ja-JP" sz="1600" dirty="0">
                <a:latin typeface="Helvetica" pitchFamily="2" charset="0"/>
                <a:cs typeface="Arial" charset="0"/>
              </a:rPr>
              <a:t>s </a:t>
            </a:r>
          </a:p>
          <a:p>
            <a:pPr algn="r"/>
            <a:r>
              <a:rPr lang="en-US" sz="1600" dirty="0">
                <a:latin typeface="Helvetica" pitchFamily="2" charset="0"/>
                <a:cs typeface="Arial" charset="0"/>
              </a:rPr>
              <a:t>public</a:t>
            </a:r>
          </a:p>
          <a:p>
            <a:pPr algn="r"/>
            <a:r>
              <a:rPr lang="en-US" sz="1600" dirty="0">
                <a:latin typeface="Helvetica" pitchFamily="2" charset="0"/>
                <a:cs typeface="Arial" charset="0"/>
              </a:rPr>
              <a:t>key </a:t>
            </a:r>
          </a:p>
        </p:txBody>
      </p:sp>
      <p:pic>
        <p:nvPicPr>
          <p:cNvPr id="83975" name="Picture 7" descr="BS00768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3657600" y="4405314"/>
            <a:ext cx="458788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3976" name="Group 8"/>
          <p:cNvGrpSpPr>
            <a:grpSpLocks/>
          </p:cNvGrpSpPr>
          <p:nvPr/>
        </p:nvGrpSpPr>
        <p:grpSpPr bwMode="auto">
          <a:xfrm>
            <a:off x="3567113" y="4643439"/>
            <a:ext cx="538162" cy="604837"/>
            <a:chOff x="2994" y="2073"/>
            <a:chExt cx="339" cy="381"/>
          </a:xfrm>
        </p:grpSpPr>
        <p:grpSp>
          <p:nvGrpSpPr>
            <p:cNvPr id="84000" name="Group 9"/>
            <p:cNvGrpSpPr>
              <a:grpSpLocks/>
            </p:cNvGrpSpPr>
            <p:nvPr/>
          </p:nvGrpSpPr>
          <p:grpSpPr bwMode="auto">
            <a:xfrm>
              <a:off x="2994" y="2144"/>
              <a:ext cx="339" cy="310"/>
              <a:chOff x="2994" y="2144"/>
              <a:chExt cx="339" cy="310"/>
            </a:xfrm>
          </p:grpSpPr>
          <p:sp>
            <p:nvSpPr>
              <p:cNvPr id="84002" name="Text Box 10"/>
              <p:cNvSpPr txBox="1">
                <a:spLocks noChangeArrowheads="1"/>
              </p:cNvSpPr>
              <p:nvPr/>
            </p:nvSpPr>
            <p:spPr bwMode="auto">
              <a:xfrm>
                <a:off x="2994" y="2144"/>
                <a:ext cx="269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K </a:t>
                </a:r>
              </a:p>
            </p:txBody>
          </p:sp>
          <p:sp>
            <p:nvSpPr>
              <p:cNvPr id="84003" name="Text Box 11"/>
              <p:cNvSpPr txBox="1">
                <a:spLocks noChangeArrowheads="1"/>
              </p:cNvSpPr>
              <p:nvPr/>
            </p:nvSpPr>
            <p:spPr bwMode="auto">
              <a:xfrm>
                <a:off x="3131" y="2241"/>
                <a:ext cx="202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6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B</a:t>
                </a:r>
              </a:p>
            </p:txBody>
          </p:sp>
        </p:grpSp>
        <p:sp>
          <p:nvSpPr>
            <p:cNvPr id="84001" name="Text Box 12"/>
            <p:cNvSpPr txBox="1">
              <a:spLocks noChangeArrowheads="1"/>
            </p:cNvSpPr>
            <p:nvPr/>
          </p:nvSpPr>
          <p:spPr bwMode="auto">
            <a:xfrm>
              <a:off x="3133" y="2073"/>
              <a:ext cx="19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+</a:t>
              </a:r>
            </a:p>
          </p:txBody>
        </p:sp>
      </p:grpSp>
      <p:sp>
        <p:nvSpPr>
          <p:cNvPr id="83977" name="Line 13"/>
          <p:cNvSpPr>
            <a:spLocks noChangeShapeType="1"/>
          </p:cNvSpPr>
          <p:nvPr/>
        </p:nvSpPr>
        <p:spPr bwMode="auto">
          <a:xfrm>
            <a:off x="4086225" y="4651375"/>
            <a:ext cx="698500" cy="6159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83978" name="Text Box 14"/>
          <p:cNvSpPr txBox="1">
            <a:spLocks noChangeArrowheads="1"/>
          </p:cNvSpPr>
          <p:nvPr/>
        </p:nvSpPr>
        <p:spPr bwMode="auto">
          <a:xfrm>
            <a:off x="2089150" y="5507038"/>
            <a:ext cx="130968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1600" dirty="0">
                <a:latin typeface="Helvetica" pitchFamily="2" charset="0"/>
                <a:cs typeface="Arial" charset="0"/>
              </a:rPr>
              <a:t>Bob</a:t>
            </a:r>
            <a:r>
              <a:rPr lang="ja-JP" altLang="en-US" sz="1600">
                <a:latin typeface="Helvetica" pitchFamily="2" charset="0"/>
                <a:cs typeface="Arial" charset="0"/>
              </a:rPr>
              <a:t>’</a:t>
            </a:r>
            <a:r>
              <a:rPr lang="en-US" altLang="ja-JP" sz="1600" dirty="0">
                <a:latin typeface="Helvetica" pitchFamily="2" charset="0"/>
                <a:cs typeface="Arial" charset="0"/>
              </a:rPr>
              <a:t>s </a:t>
            </a:r>
          </a:p>
          <a:p>
            <a:pPr algn="r"/>
            <a:r>
              <a:rPr lang="en-US" sz="1600" dirty="0">
                <a:latin typeface="Helvetica" pitchFamily="2" charset="0"/>
                <a:cs typeface="Arial" charset="0"/>
              </a:rPr>
              <a:t>identifying information </a:t>
            </a:r>
          </a:p>
        </p:txBody>
      </p:sp>
      <p:sp>
        <p:nvSpPr>
          <p:cNvPr id="83979" name="Line 15"/>
          <p:cNvSpPr>
            <a:spLocks noChangeShapeType="1"/>
          </p:cNvSpPr>
          <p:nvPr/>
        </p:nvSpPr>
        <p:spPr bwMode="auto">
          <a:xfrm flipV="1">
            <a:off x="4049713" y="5434013"/>
            <a:ext cx="741362" cy="341312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54285" name="Group 16"/>
          <p:cNvGrpSpPr>
            <a:grpSpLocks/>
          </p:cNvGrpSpPr>
          <p:nvPr/>
        </p:nvGrpSpPr>
        <p:grpSpPr bwMode="auto">
          <a:xfrm>
            <a:off x="6380163" y="4224339"/>
            <a:ext cx="1192212" cy="955675"/>
            <a:chOff x="1126" y="2124"/>
            <a:chExt cx="751" cy="602"/>
          </a:xfrm>
          <a:solidFill>
            <a:srgbClr val="008000"/>
          </a:solidFill>
        </p:grpSpPr>
        <p:sp>
          <p:nvSpPr>
            <p:cNvPr id="54305" name="Rectangle 17"/>
            <p:cNvSpPr>
              <a:spLocks noChangeArrowheads="1"/>
            </p:cNvSpPr>
            <p:nvPr/>
          </p:nvSpPr>
          <p:spPr bwMode="auto">
            <a:xfrm>
              <a:off x="1126" y="2124"/>
              <a:ext cx="751" cy="60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54306" name="Text Box 18"/>
            <p:cNvSpPr txBox="1">
              <a:spLocks noChangeArrowheads="1"/>
            </p:cNvSpPr>
            <p:nvPr/>
          </p:nvSpPr>
          <p:spPr bwMode="auto">
            <a:xfrm>
              <a:off x="1134" y="2127"/>
              <a:ext cx="742" cy="57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digital</a:t>
              </a:r>
            </a:p>
            <a:p>
              <a:pPr algn="ctr">
                <a:defRPr/>
              </a:pPr>
              <a:r>
                <a:rPr lang="en-US" sz="1800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signature</a:t>
              </a:r>
            </a:p>
            <a:p>
              <a:pPr algn="ctr">
                <a:defRPr/>
              </a:pPr>
              <a:r>
                <a:rPr lang="en-US" sz="1800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(encrypt)</a:t>
              </a:r>
            </a:p>
          </p:txBody>
        </p:sp>
      </p:grpSp>
      <p:sp>
        <p:nvSpPr>
          <p:cNvPr id="83981" name="Text Box 19"/>
          <p:cNvSpPr txBox="1">
            <a:spLocks noChangeArrowheads="1"/>
          </p:cNvSpPr>
          <p:nvPr/>
        </p:nvSpPr>
        <p:spPr bwMode="auto">
          <a:xfrm>
            <a:off x="6070600" y="5219700"/>
            <a:ext cx="96043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1600" dirty="0">
                <a:latin typeface="Helvetica" pitchFamily="2" charset="0"/>
                <a:cs typeface="Arial" charset="0"/>
              </a:rPr>
              <a:t>CA </a:t>
            </a:r>
          </a:p>
          <a:p>
            <a:pPr algn="r"/>
            <a:r>
              <a:rPr lang="en-US" sz="1600" dirty="0">
                <a:latin typeface="Helvetica" pitchFamily="2" charset="0"/>
                <a:cs typeface="Arial" charset="0"/>
              </a:rPr>
              <a:t>private</a:t>
            </a:r>
          </a:p>
          <a:p>
            <a:pPr algn="r"/>
            <a:r>
              <a:rPr lang="en-US" sz="1600" dirty="0">
                <a:latin typeface="Helvetica" pitchFamily="2" charset="0"/>
                <a:cs typeface="Arial" charset="0"/>
              </a:rPr>
              <a:t>key </a:t>
            </a:r>
          </a:p>
        </p:txBody>
      </p:sp>
      <p:pic>
        <p:nvPicPr>
          <p:cNvPr id="83982" name="Picture 20" descr="BS00768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239000" y="5313364"/>
            <a:ext cx="458788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3983" name="Group 21"/>
          <p:cNvGrpSpPr>
            <a:grpSpLocks/>
          </p:cNvGrpSpPr>
          <p:nvPr/>
        </p:nvGrpSpPr>
        <p:grpSpPr bwMode="auto">
          <a:xfrm>
            <a:off x="6927851" y="5551489"/>
            <a:ext cx="690563" cy="479425"/>
            <a:chOff x="3770" y="3688"/>
            <a:chExt cx="435" cy="302"/>
          </a:xfrm>
        </p:grpSpPr>
        <p:sp>
          <p:nvSpPr>
            <p:cNvPr id="83998" name="Text Box 22"/>
            <p:cNvSpPr txBox="1">
              <a:spLocks noChangeArrowheads="1"/>
            </p:cNvSpPr>
            <p:nvPr/>
          </p:nvSpPr>
          <p:spPr bwMode="auto">
            <a:xfrm>
              <a:off x="3770" y="3688"/>
              <a:ext cx="26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K </a:t>
              </a:r>
            </a:p>
          </p:txBody>
        </p:sp>
        <p:sp>
          <p:nvSpPr>
            <p:cNvPr id="83999" name="Text Box 23"/>
            <p:cNvSpPr txBox="1">
              <a:spLocks noChangeArrowheads="1"/>
            </p:cNvSpPr>
            <p:nvPr/>
          </p:nvSpPr>
          <p:spPr bwMode="auto">
            <a:xfrm>
              <a:off x="3910" y="3777"/>
              <a:ext cx="295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CA</a:t>
              </a:r>
            </a:p>
          </p:txBody>
        </p:sp>
      </p:grpSp>
      <p:sp>
        <p:nvSpPr>
          <p:cNvPr id="83984" name="Text Box 24"/>
          <p:cNvSpPr txBox="1">
            <a:spLocks noChangeArrowheads="1"/>
          </p:cNvSpPr>
          <p:nvPr/>
        </p:nvSpPr>
        <p:spPr bwMode="auto">
          <a:xfrm>
            <a:off x="7167563" y="5368926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-</a:t>
            </a:r>
          </a:p>
        </p:txBody>
      </p:sp>
      <p:sp>
        <p:nvSpPr>
          <p:cNvPr id="83985" name="Line 25"/>
          <p:cNvSpPr>
            <a:spLocks noChangeShapeType="1"/>
          </p:cNvSpPr>
          <p:nvPr/>
        </p:nvSpPr>
        <p:spPr bwMode="auto">
          <a:xfrm flipV="1">
            <a:off x="7158038" y="5132389"/>
            <a:ext cx="0" cy="428625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83986" name="Line 26"/>
          <p:cNvSpPr>
            <a:spLocks noChangeShapeType="1"/>
          </p:cNvSpPr>
          <p:nvPr/>
        </p:nvSpPr>
        <p:spPr bwMode="auto">
          <a:xfrm>
            <a:off x="4137025" y="4468813"/>
            <a:ext cx="22225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83987" name="Line 27"/>
          <p:cNvSpPr>
            <a:spLocks noChangeShapeType="1"/>
          </p:cNvSpPr>
          <p:nvPr/>
        </p:nvSpPr>
        <p:spPr bwMode="auto">
          <a:xfrm flipV="1">
            <a:off x="7613651" y="4495801"/>
            <a:ext cx="1133475" cy="9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83988" name="Group 28"/>
          <p:cNvGrpSpPr>
            <a:grpSpLocks/>
          </p:cNvGrpSpPr>
          <p:nvPr/>
        </p:nvGrpSpPr>
        <p:grpSpPr bwMode="auto">
          <a:xfrm>
            <a:off x="8582025" y="4203701"/>
            <a:ext cx="858838" cy="1158875"/>
            <a:chOff x="4446" y="2648"/>
            <a:chExt cx="541" cy="730"/>
          </a:xfrm>
        </p:grpSpPr>
        <p:pic>
          <p:nvPicPr>
            <p:cNvPr id="83991" name="Picture 29" descr="SO00109_[1]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6" y="2648"/>
              <a:ext cx="541" cy="7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3992" name="Group 30"/>
            <p:cNvGrpSpPr>
              <a:grpSpLocks/>
            </p:cNvGrpSpPr>
            <p:nvPr/>
          </p:nvGrpSpPr>
          <p:grpSpPr bwMode="auto">
            <a:xfrm>
              <a:off x="4610" y="2766"/>
              <a:ext cx="309" cy="381"/>
              <a:chOff x="2994" y="2073"/>
              <a:chExt cx="309" cy="381"/>
            </a:xfrm>
          </p:grpSpPr>
          <p:grpSp>
            <p:nvGrpSpPr>
              <p:cNvPr id="83994" name="Group 31"/>
              <p:cNvGrpSpPr>
                <a:grpSpLocks/>
              </p:cNvGrpSpPr>
              <p:nvPr/>
            </p:nvGrpSpPr>
            <p:grpSpPr bwMode="auto">
              <a:xfrm>
                <a:off x="2994" y="2144"/>
                <a:ext cx="309" cy="310"/>
                <a:chOff x="2994" y="2144"/>
                <a:chExt cx="309" cy="310"/>
              </a:xfrm>
            </p:grpSpPr>
            <p:sp>
              <p:nvSpPr>
                <p:cNvPr id="83996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2994" y="2144"/>
                  <a:ext cx="269" cy="25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dirty="0">
                      <a:solidFill>
                        <a:srgbClr val="FF0000"/>
                      </a:solidFill>
                      <a:latin typeface="Helvetica" pitchFamily="2" charset="0"/>
                      <a:cs typeface="Arial" charset="0"/>
                    </a:rPr>
                    <a:t>K </a:t>
                  </a:r>
                </a:p>
              </p:txBody>
            </p:sp>
            <p:sp>
              <p:nvSpPr>
                <p:cNvPr id="83997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3101" y="2241"/>
                  <a:ext cx="202" cy="2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1600" dirty="0">
                      <a:solidFill>
                        <a:srgbClr val="FF0000"/>
                      </a:solidFill>
                      <a:latin typeface="Helvetica" pitchFamily="2" charset="0"/>
                      <a:cs typeface="Arial" charset="0"/>
                    </a:rPr>
                    <a:t>B</a:t>
                  </a:r>
                </a:p>
              </p:txBody>
            </p:sp>
          </p:grpSp>
          <p:sp>
            <p:nvSpPr>
              <p:cNvPr id="83995" name="Text Box 34"/>
              <p:cNvSpPr txBox="1">
                <a:spLocks noChangeArrowheads="1"/>
              </p:cNvSpPr>
              <p:nvPr/>
            </p:nvSpPr>
            <p:spPr bwMode="auto">
              <a:xfrm>
                <a:off x="3106" y="2073"/>
                <a:ext cx="192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  <p:pic>
          <p:nvPicPr>
            <p:cNvPr id="83993" name="Picture 35" descr="BS00768_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4640" y="3118"/>
              <a:ext cx="289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3989" name="Text Box 36"/>
          <p:cNvSpPr txBox="1">
            <a:spLocks noChangeArrowheads="1"/>
          </p:cNvSpPr>
          <p:nvPr/>
        </p:nvSpPr>
        <p:spPr bwMode="auto">
          <a:xfrm>
            <a:off x="7843839" y="5297489"/>
            <a:ext cx="231298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dirty="0">
                <a:latin typeface="Helvetica" pitchFamily="2" charset="0"/>
                <a:cs typeface="Arial" charset="0"/>
              </a:rPr>
              <a:t>certificate for Bob</a:t>
            </a:r>
            <a:r>
              <a:rPr lang="ja-JP" altLang="en-US">
                <a:latin typeface="Helvetica" pitchFamily="2" charset="0"/>
                <a:cs typeface="Arial" charset="0"/>
              </a:rPr>
              <a:t>’</a:t>
            </a:r>
            <a:r>
              <a:rPr lang="en-US" altLang="ja-JP" dirty="0">
                <a:latin typeface="Helvetica" pitchFamily="2" charset="0"/>
                <a:cs typeface="Arial" charset="0"/>
              </a:rPr>
              <a:t>s public key, signed by CA</a:t>
            </a:r>
            <a:endParaRPr lang="en-US" dirty="0">
              <a:latin typeface="Helvetica" pitchFamily="2" charset="0"/>
              <a:cs typeface="Arial" charset="0"/>
            </a:endParaRPr>
          </a:p>
        </p:txBody>
      </p:sp>
      <p:sp>
        <p:nvSpPr>
          <p:cNvPr id="39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21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2490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2174875" y="1325563"/>
            <a:ext cx="7727950" cy="4648200"/>
          </a:xfrm>
        </p:spPr>
        <p:txBody>
          <a:bodyPr/>
          <a:lstStyle/>
          <a:p>
            <a:r>
              <a:rPr lang="en-US" sz="2400" dirty="0"/>
              <a:t>when Alice wants Bob</a:t>
            </a:r>
            <a:r>
              <a:rPr lang="ja-JP" altLang="en-US" sz="2400"/>
              <a:t>’</a:t>
            </a:r>
            <a:r>
              <a:rPr lang="en-US" altLang="ja-JP" sz="2400" dirty="0"/>
              <a:t>s public key: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gets Bob</a:t>
            </a:r>
            <a:r>
              <a:rPr lang="ja-JP" altLang="en-US">
                <a:solidFill>
                  <a:schemeClr val="tx1"/>
                </a:solidFill>
              </a:rPr>
              <a:t>’</a:t>
            </a:r>
            <a:r>
              <a:rPr lang="en-US" altLang="ja-JP" dirty="0">
                <a:solidFill>
                  <a:schemeClr val="tx1"/>
                </a:solidFill>
              </a:rPr>
              <a:t>s certificate (from Bob or elsewhere).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apply CA</a:t>
            </a:r>
            <a:r>
              <a:rPr lang="ja-JP" altLang="en-US">
                <a:solidFill>
                  <a:schemeClr val="tx1"/>
                </a:solidFill>
              </a:rPr>
              <a:t>’</a:t>
            </a:r>
            <a:r>
              <a:rPr lang="en-US" altLang="ja-JP" dirty="0">
                <a:solidFill>
                  <a:schemeClr val="tx1"/>
                </a:solidFill>
              </a:rPr>
              <a:t>s public key to Bob</a:t>
            </a:r>
            <a:r>
              <a:rPr lang="ja-JP" altLang="en-US">
                <a:solidFill>
                  <a:schemeClr val="tx1"/>
                </a:solidFill>
              </a:rPr>
              <a:t>’</a:t>
            </a:r>
            <a:r>
              <a:rPr lang="en-US" altLang="ja-JP" dirty="0">
                <a:solidFill>
                  <a:schemeClr val="tx1"/>
                </a:solidFill>
              </a:rPr>
              <a:t>s certificate, get Bob</a:t>
            </a:r>
            <a:r>
              <a:rPr lang="ja-JP" altLang="en-US">
                <a:solidFill>
                  <a:schemeClr val="tx1"/>
                </a:solidFill>
              </a:rPr>
              <a:t>’</a:t>
            </a:r>
            <a:r>
              <a:rPr lang="en-US" altLang="ja-JP" dirty="0">
                <a:solidFill>
                  <a:schemeClr val="tx1"/>
                </a:solidFill>
              </a:rPr>
              <a:t>s public key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4995" name="Picture 4" descr="j0175664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03888" y="5241925"/>
            <a:ext cx="938212" cy="744538"/>
          </a:xfrm>
          <a:noFill/>
        </p:spPr>
      </p:pic>
      <p:sp>
        <p:nvSpPr>
          <p:cNvPr id="84996" name="Text Box 5"/>
          <p:cNvSpPr txBox="1">
            <a:spLocks noChangeArrowheads="1"/>
          </p:cNvSpPr>
          <p:nvPr/>
        </p:nvSpPr>
        <p:spPr bwMode="auto">
          <a:xfrm>
            <a:off x="8166100" y="3467100"/>
            <a:ext cx="96043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1600" dirty="0">
                <a:latin typeface="Helvetica" pitchFamily="2" charset="0"/>
                <a:cs typeface="Arial" charset="0"/>
              </a:rPr>
              <a:t>Bob</a:t>
            </a:r>
            <a:r>
              <a:rPr lang="ja-JP" altLang="en-US" sz="1600">
                <a:latin typeface="Helvetica" pitchFamily="2" charset="0"/>
                <a:cs typeface="Arial" charset="0"/>
              </a:rPr>
              <a:t>’</a:t>
            </a:r>
            <a:r>
              <a:rPr lang="en-US" altLang="ja-JP" sz="1600" dirty="0">
                <a:latin typeface="Helvetica" pitchFamily="2" charset="0"/>
                <a:cs typeface="Arial" charset="0"/>
              </a:rPr>
              <a:t>s </a:t>
            </a:r>
          </a:p>
          <a:p>
            <a:pPr algn="r"/>
            <a:r>
              <a:rPr lang="en-US" sz="1600" dirty="0">
                <a:latin typeface="Helvetica" pitchFamily="2" charset="0"/>
                <a:cs typeface="Arial" charset="0"/>
              </a:rPr>
              <a:t>public</a:t>
            </a:r>
          </a:p>
          <a:p>
            <a:pPr algn="r"/>
            <a:r>
              <a:rPr lang="en-US" sz="1600" dirty="0">
                <a:latin typeface="Helvetica" pitchFamily="2" charset="0"/>
                <a:cs typeface="Arial" charset="0"/>
              </a:rPr>
              <a:t>key </a:t>
            </a:r>
          </a:p>
        </p:txBody>
      </p:sp>
      <p:pic>
        <p:nvPicPr>
          <p:cNvPr id="84997" name="Picture 6" descr="BS00768_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997825" y="3592514"/>
            <a:ext cx="458788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4998" name="Group 7"/>
          <p:cNvGrpSpPr>
            <a:grpSpLocks/>
          </p:cNvGrpSpPr>
          <p:nvPr/>
        </p:nvGrpSpPr>
        <p:grpSpPr bwMode="auto">
          <a:xfrm>
            <a:off x="7907339" y="3830639"/>
            <a:ext cx="528637" cy="604837"/>
            <a:chOff x="2994" y="2073"/>
            <a:chExt cx="333" cy="381"/>
          </a:xfrm>
        </p:grpSpPr>
        <p:grpSp>
          <p:nvGrpSpPr>
            <p:cNvPr id="85019" name="Group 8"/>
            <p:cNvGrpSpPr>
              <a:grpSpLocks/>
            </p:cNvGrpSpPr>
            <p:nvPr/>
          </p:nvGrpSpPr>
          <p:grpSpPr bwMode="auto">
            <a:xfrm>
              <a:off x="2994" y="2144"/>
              <a:ext cx="333" cy="310"/>
              <a:chOff x="2994" y="2144"/>
              <a:chExt cx="333" cy="310"/>
            </a:xfrm>
          </p:grpSpPr>
          <p:sp>
            <p:nvSpPr>
              <p:cNvPr id="85021" name="Text Box 9"/>
              <p:cNvSpPr txBox="1">
                <a:spLocks noChangeArrowheads="1"/>
              </p:cNvSpPr>
              <p:nvPr/>
            </p:nvSpPr>
            <p:spPr bwMode="auto">
              <a:xfrm>
                <a:off x="2994" y="2144"/>
                <a:ext cx="269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K </a:t>
                </a:r>
              </a:p>
            </p:txBody>
          </p:sp>
          <p:sp>
            <p:nvSpPr>
              <p:cNvPr id="85022" name="Text Box 10"/>
              <p:cNvSpPr txBox="1">
                <a:spLocks noChangeArrowheads="1"/>
              </p:cNvSpPr>
              <p:nvPr/>
            </p:nvSpPr>
            <p:spPr bwMode="auto">
              <a:xfrm>
                <a:off x="3125" y="2241"/>
                <a:ext cx="202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6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B</a:t>
                </a:r>
              </a:p>
            </p:txBody>
          </p:sp>
        </p:grpSp>
        <p:sp>
          <p:nvSpPr>
            <p:cNvPr id="85020" name="Text Box 11"/>
            <p:cNvSpPr txBox="1">
              <a:spLocks noChangeArrowheads="1"/>
            </p:cNvSpPr>
            <p:nvPr/>
          </p:nvSpPr>
          <p:spPr bwMode="auto">
            <a:xfrm>
              <a:off x="3124" y="2073"/>
              <a:ext cx="19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+</a:t>
              </a:r>
            </a:p>
          </p:txBody>
        </p:sp>
      </p:grpSp>
      <p:grpSp>
        <p:nvGrpSpPr>
          <p:cNvPr id="55304" name="Group 12"/>
          <p:cNvGrpSpPr>
            <a:grpSpLocks/>
          </p:cNvGrpSpPr>
          <p:nvPr/>
        </p:nvGrpSpPr>
        <p:grpSpPr bwMode="auto">
          <a:xfrm>
            <a:off x="5553076" y="3425826"/>
            <a:ext cx="1192213" cy="955675"/>
            <a:chOff x="1126" y="2124"/>
            <a:chExt cx="751" cy="602"/>
          </a:xfrm>
          <a:solidFill>
            <a:srgbClr val="008000"/>
          </a:solidFill>
        </p:grpSpPr>
        <p:sp>
          <p:nvSpPr>
            <p:cNvPr id="55324" name="Rectangle 13"/>
            <p:cNvSpPr>
              <a:spLocks noChangeArrowheads="1"/>
            </p:cNvSpPr>
            <p:nvPr/>
          </p:nvSpPr>
          <p:spPr bwMode="auto">
            <a:xfrm>
              <a:off x="1126" y="2124"/>
              <a:ext cx="751" cy="60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55325" name="Text Box 14"/>
            <p:cNvSpPr txBox="1">
              <a:spLocks noChangeArrowheads="1"/>
            </p:cNvSpPr>
            <p:nvPr/>
          </p:nvSpPr>
          <p:spPr bwMode="auto">
            <a:xfrm>
              <a:off x="1148" y="2127"/>
              <a:ext cx="714" cy="58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digital</a:t>
              </a:r>
            </a:p>
            <a:p>
              <a:pPr algn="ctr">
                <a:defRPr/>
              </a:pPr>
              <a:r>
                <a:rPr lang="en-US" sz="1800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signature</a:t>
              </a:r>
            </a:p>
            <a:p>
              <a:pPr algn="ctr">
                <a:defRPr/>
              </a:pPr>
              <a:r>
                <a:rPr lang="en-US" sz="1800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(decrypt)</a:t>
              </a:r>
            </a:p>
          </p:txBody>
        </p:sp>
      </p:grpSp>
      <p:sp>
        <p:nvSpPr>
          <p:cNvPr id="85000" name="Text Box 15"/>
          <p:cNvSpPr txBox="1">
            <a:spLocks noChangeArrowheads="1"/>
          </p:cNvSpPr>
          <p:nvPr/>
        </p:nvSpPr>
        <p:spPr bwMode="auto">
          <a:xfrm>
            <a:off x="5084764" y="4522788"/>
            <a:ext cx="96043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1600" dirty="0">
                <a:latin typeface="Helvetica" pitchFamily="2" charset="0"/>
                <a:cs typeface="Arial" charset="0"/>
              </a:rPr>
              <a:t>CA </a:t>
            </a:r>
          </a:p>
          <a:p>
            <a:pPr algn="r"/>
            <a:r>
              <a:rPr lang="en-US" sz="1600" dirty="0">
                <a:latin typeface="Helvetica" pitchFamily="2" charset="0"/>
                <a:cs typeface="Arial" charset="0"/>
              </a:rPr>
              <a:t>public</a:t>
            </a:r>
          </a:p>
          <a:p>
            <a:pPr algn="r"/>
            <a:r>
              <a:rPr lang="en-US" sz="1600" dirty="0">
                <a:latin typeface="Helvetica" pitchFamily="2" charset="0"/>
                <a:cs typeface="Arial" charset="0"/>
              </a:rPr>
              <a:t>key </a:t>
            </a:r>
          </a:p>
        </p:txBody>
      </p:sp>
      <p:pic>
        <p:nvPicPr>
          <p:cNvPr id="85001" name="Picture 16" descr="BS00768_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324600" y="4530725"/>
            <a:ext cx="458788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5002" name="Group 17"/>
          <p:cNvGrpSpPr>
            <a:grpSpLocks/>
          </p:cNvGrpSpPr>
          <p:nvPr/>
        </p:nvGrpSpPr>
        <p:grpSpPr bwMode="auto">
          <a:xfrm>
            <a:off x="6303963" y="4810126"/>
            <a:ext cx="690562" cy="479425"/>
            <a:chOff x="3770" y="3688"/>
            <a:chExt cx="435" cy="302"/>
          </a:xfrm>
        </p:grpSpPr>
        <p:sp>
          <p:nvSpPr>
            <p:cNvPr id="85017" name="Text Box 18"/>
            <p:cNvSpPr txBox="1">
              <a:spLocks noChangeArrowheads="1"/>
            </p:cNvSpPr>
            <p:nvPr/>
          </p:nvSpPr>
          <p:spPr bwMode="auto">
            <a:xfrm>
              <a:off x="3770" y="3688"/>
              <a:ext cx="26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K </a:t>
              </a:r>
            </a:p>
          </p:txBody>
        </p:sp>
        <p:sp>
          <p:nvSpPr>
            <p:cNvPr id="85018" name="Text Box 19"/>
            <p:cNvSpPr txBox="1">
              <a:spLocks noChangeArrowheads="1"/>
            </p:cNvSpPr>
            <p:nvPr/>
          </p:nvSpPr>
          <p:spPr bwMode="auto">
            <a:xfrm>
              <a:off x="3910" y="3777"/>
              <a:ext cx="295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CA</a:t>
              </a:r>
            </a:p>
          </p:txBody>
        </p:sp>
      </p:grpSp>
      <p:sp>
        <p:nvSpPr>
          <p:cNvPr id="85003" name="Text Box 20"/>
          <p:cNvSpPr txBox="1">
            <a:spLocks noChangeArrowheads="1"/>
          </p:cNvSpPr>
          <p:nvPr/>
        </p:nvSpPr>
        <p:spPr bwMode="auto">
          <a:xfrm>
            <a:off x="6519864" y="4645026"/>
            <a:ext cx="365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+</a:t>
            </a:r>
          </a:p>
        </p:txBody>
      </p:sp>
      <p:sp>
        <p:nvSpPr>
          <p:cNvPr id="85004" name="Line 21"/>
          <p:cNvSpPr>
            <a:spLocks noChangeShapeType="1"/>
          </p:cNvSpPr>
          <p:nvPr/>
        </p:nvSpPr>
        <p:spPr bwMode="auto">
          <a:xfrm flipV="1">
            <a:off x="6127750" y="4449763"/>
            <a:ext cx="0" cy="893762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85005" name="Line 22"/>
          <p:cNvSpPr>
            <a:spLocks noChangeShapeType="1"/>
          </p:cNvSpPr>
          <p:nvPr/>
        </p:nvSpPr>
        <p:spPr bwMode="auto">
          <a:xfrm>
            <a:off x="3903664" y="3873500"/>
            <a:ext cx="1627187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85006" name="Line 23"/>
          <p:cNvSpPr>
            <a:spLocks noChangeShapeType="1"/>
          </p:cNvSpPr>
          <p:nvPr/>
        </p:nvSpPr>
        <p:spPr bwMode="auto">
          <a:xfrm flipV="1">
            <a:off x="6772276" y="3886201"/>
            <a:ext cx="1133475" cy="9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85007" name="Group 24"/>
          <p:cNvGrpSpPr>
            <a:grpSpLocks/>
          </p:cNvGrpSpPr>
          <p:nvPr/>
        </p:nvGrpSpPr>
        <p:grpSpPr bwMode="auto">
          <a:xfrm>
            <a:off x="3082925" y="3305176"/>
            <a:ext cx="858838" cy="1158875"/>
            <a:chOff x="4446" y="2648"/>
            <a:chExt cx="541" cy="730"/>
          </a:xfrm>
        </p:grpSpPr>
        <p:pic>
          <p:nvPicPr>
            <p:cNvPr id="85010" name="Picture 25" descr="SO00109_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6" y="2648"/>
              <a:ext cx="541" cy="7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5011" name="Group 26"/>
            <p:cNvGrpSpPr>
              <a:grpSpLocks/>
            </p:cNvGrpSpPr>
            <p:nvPr/>
          </p:nvGrpSpPr>
          <p:grpSpPr bwMode="auto">
            <a:xfrm>
              <a:off x="4610" y="2766"/>
              <a:ext cx="309" cy="381"/>
              <a:chOff x="2994" y="2073"/>
              <a:chExt cx="309" cy="381"/>
            </a:xfrm>
          </p:grpSpPr>
          <p:grpSp>
            <p:nvGrpSpPr>
              <p:cNvPr id="85013" name="Group 27"/>
              <p:cNvGrpSpPr>
                <a:grpSpLocks/>
              </p:cNvGrpSpPr>
              <p:nvPr/>
            </p:nvGrpSpPr>
            <p:grpSpPr bwMode="auto">
              <a:xfrm>
                <a:off x="2994" y="2144"/>
                <a:ext cx="309" cy="310"/>
                <a:chOff x="2994" y="2144"/>
                <a:chExt cx="309" cy="310"/>
              </a:xfrm>
            </p:grpSpPr>
            <p:sp>
              <p:nvSpPr>
                <p:cNvPr id="85015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2994" y="2144"/>
                  <a:ext cx="269" cy="25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dirty="0">
                      <a:solidFill>
                        <a:srgbClr val="FF0000"/>
                      </a:solidFill>
                      <a:latin typeface="Helvetica" pitchFamily="2" charset="0"/>
                      <a:cs typeface="Arial" charset="0"/>
                    </a:rPr>
                    <a:t>K </a:t>
                  </a:r>
                </a:p>
              </p:txBody>
            </p:sp>
            <p:sp>
              <p:nvSpPr>
                <p:cNvPr id="85016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3101" y="2241"/>
                  <a:ext cx="202" cy="2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1600" dirty="0">
                      <a:solidFill>
                        <a:srgbClr val="FF0000"/>
                      </a:solidFill>
                      <a:latin typeface="Helvetica" pitchFamily="2" charset="0"/>
                      <a:cs typeface="Arial" charset="0"/>
                    </a:rPr>
                    <a:t>B</a:t>
                  </a:r>
                </a:p>
              </p:txBody>
            </p:sp>
          </p:grpSp>
          <p:sp>
            <p:nvSpPr>
              <p:cNvPr id="85014" name="Text Box 30"/>
              <p:cNvSpPr txBox="1">
                <a:spLocks noChangeArrowheads="1"/>
              </p:cNvSpPr>
              <p:nvPr/>
            </p:nvSpPr>
            <p:spPr bwMode="auto">
              <a:xfrm>
                <a:off x="3106" y="2073"/>
                <a:ext cx="192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  <p:pic>
          <p:nvPicPr>
            <p:cNvPr id="85012" name="Picture 31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4640" y="3118"/>
              <a:ext cx="289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5008" name="Rectangle 2"/>
          <p:cNvSpPr>
            <a:spLocks noGrp="1" noChangeArrowheads="1"/>
          </p:cNvSpPr>
          <p:nvPr>
            <p:ph type="title"/>
          </p:nvPr>
        </p:nvSpPr>
        <p:spPr>
          <a:xfrm>
            <a:off x="2046289" y="130175"/>
            <a:ext cx="6302375" cy="1143000"/>
          </a:xfrm>
        </p:spPr>
        <p:txBody>
          <a:bodyPr/>
          <a:lstStyle/>
          <a:p>
            <a:r>
              <a:rPr lang="en-US" dirty="0"/>
              <a:t>Certification authorities</a:t>
            </a:r>
          </a:p>
        </p:txBody>
      </p:sp>
      <p:sp>
        <p:nvSpPr>
          <p:cNvPr id="34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>
                <a:latin typeface="Helvetica" pitchFamily="2" charset="0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10087965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804A6-34A6-6F42-976B-E189A48F2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PGP: E-mail Security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BA15C9-5957-7C49-A819-923A47ABE9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 application of security principles to application-layer security</a:t>
            </a:r>
          </a:p>
        </p:txBody>
      </p:sp>
    </p:spTree>
    <p:extLst>
      <p:ext uri="{BB962C8B-B14F-4D97-AF65-F5344CB8AC3E}">
        <p14:creationId xmlns:p14="http://schemas.microsoft.com/office/powerpoint/2010/main" val="32368824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Secure e-mail </a:t>
            </a:r>
          </a:p>
        </p:txBody>
      </p:sp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2052639" y="4719638"/>
            <a:ext cx="663649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 dirty="0">
                <a:solidFill>
                  <a:srgbClr val="C00000"/>
                </a:solidFill>
                <a:latin typeface="Helvetica" pitchFamily="2" charset="0"/>
              </a:rPr>
              <a:t>Alice:</a:t>
            </a:r>
          </a:p>
          <a:p>
            <a:pPr marL="396875" indent="-277813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Helvetica" pitchFamily="2" charset="0"/>
              </a:rPr>
              <a:t>generates random </a:t>
            </a:r>
            <a:r>
              <a:rPr lang="en-US" sz="2400" i="1" dirty="0">
                <a:latin typeface="Helvetica" pitchFamily="2" charset="0"/>
              </a:rPr>
              <a:t>symmetric</a:t>
            </a:r>
            <a:r>
              <a:rPr lang="en-US" sz="2400" dirty="0">
                <a:latin typeface="Helvetica" pitchFamily="2" charset="0"/>
              </a:rPr>
              <a:t> private key, K</a:t>
            </a:r>
            <a:r>
              <a:rPr lang="en-US" sz="2400" baseline="-25000" dirty="0">
                <a:latin typeface="Helvetica" pitchFamily="2" charset="0"/>
              </a:rPr>
              <a:t>S</a:t>
            </a:r>
            <a:endParaRPr lang="en-US" sz="2400" dirty="0">
              <a:latin typeface="Helvetica" pitchFamily="2" charset="0"/>
            </a:endParaRPr>
          </a:p>
          <a:p>
            <a:pPr marL="396875" indent="-277813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Helvetica" pitchFamily="2" charset="0"/>
              </a:rPr>
              <a:t>encrypts message with K</a:t>
            </a:r>
            <a:r>
              <a:rPr lang="en-US" sz="2400" baseline="-25000" dirty="0">
                <a:latin typeface="Helvetica" pitchFamily="2" charset="0"/>
              </a:rPr>
              <a:t>S  </a:t>
            </a:r>
            <a:r>
              <a:rPr lang="en-US" sz="2400" dirty="0">
                <a:latin typeface="Helvetica" pitchFamily="2" charset="0"/>
              </a:rPr>
              <a:t>(for efficiency)</a:t>
            </a:r>
          </a:p>
          <a:p>
            <a:pPr marL="396875" indent="-277813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Helvetica" pitchFamily="2" charset="0"/>
              </a:rPr>
              <a:t>also encrypts K</a:t>
            </a:r>
            <a:r>
              <a:rPr lang="en-US" sz="2400" baseline="-25000" dirty="0">
                <a:latin typeface="Helvetica" pitchFamily="2" charset="0"/>
              </a:rPr>
              <a:t>S</a:t>
            </a:r>
            <a:r>
              <a:rPr lang="en-US" sz="2400" dirty="0">
                <a:latin typeface="Helvetica" pitchFamily="2" charset="0"/>
              </a:rPr>
              <a:t> with Bob</a:t>
            </a:r>
            <a:r>
              <a:rPr lang="ja-JP" altLang="en-US" sz="2400" dirty="0">
                <a:latin typeface="Helvetica" pitchFamily="2" charset="0"/>
              </a:rPr>
              <a:t>’</a:t>
            </a:r>
            <a:r>
              <a:rPr lang="en-US" altLang="ja-JP" sz="2400" dirty="0">
                <a:latin typeface="Helvetica" pitchFamily="2" charset="0"/>
              </a:rPr>
              <a:t>s public key</a:t>
            </a:r>
          </a:p>
          <a:p>
            <a:pPr marL="396875" indent="-277813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Helvetica" pitchFamily="2" charset="0"/>
              </a:rPr>
              <a:t>sends both K</a:t>
            </a:r>
            <a:r>
              <a:rPr lang="en-US" sz="2400" baseline="-25000" dirty="0">
                <a:latin typeface="Helvetica" pitchFamily="2" charset="0"/>
              </a:rPr>
              <a:t>S</a:t>
            </a:r>
            <a:r>
              <a:rPr lang="en-US" sz="2400" dirty="0">
                <a:latin typeface="Helvetica" pitchFamily="2" charset="0"/>
              </a:rPr>
              <a:t>(m) and K</a:t>
            </a:r>
            <a:r>
              <a:rPr lang="en-US" sz="2400" baseline="-25000" dirty="0">
                <a:latin typeface="Helvetica" pitchFamily="2" charset="0"/>
              </a:rPr>
              <a:t>B</a:t>
            </a:r>
            <a:r>
              <a:rPr lang="en-US" sz="2400" dirty="0">
                <a:latin typeface="Helvetica" pitchFamily="2" charset="0"/>
              </a:rPr>
              <a:t>(K</a:t>
            </a:r>
            <a:r>
              <a:rPr lang="en-US" sz="2400" baseline="-25000" dirty="0">
                <a:latin typeface="Helvetica" pitchFamily="2" charset="0"/>
              </a:rPr>
              <a:t>S</a:t>
            </a:r>
            <a:r>
              <a:rPr lang="en-US" sz="2400" dirty="0">
                <a:latin typeface="Helvetica" pitchFamily="2" charset="0"/>
              </a:rPr>
              <a:t>) to Bob</a:t>
            </a: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2046288" y="1341438"/>
            <a:ext cx="70462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buClr>
                <a:srgbClr val="000099"/>
              </a:buClr>
              <a:buSzPct val="75000"/>
            </a:pPr>
            <a:r>
              <a:rPr lang="en-US" sz="2400" dirty="0">
                <a:latin typeface="Helvetica" pitchFamily="2" charset="0"/>
              </a:rPr>
              <a:t> Alice wants to send confidential e-mail, m, to Bob.</a:t>
            </a:r>
          </a:p>
        </p:txBody>
      </p:sp>
      <p:grpSp>
        <p:nvGrpSpPr>
          <p:cNvPr id="88069" name="Group 5"/>
          <p:cNvGrpSpPr>
            <a:grpSpLocks/>
          </p:cNvGrpSpPr>
          <p:nvPr/>
        </p:nvGrpSpPr>
        <p:grpSpPr bwMode="auto">
          <a:xfrm>
            <a:off x="2041526" y="1831975"/>
            <a:ext cx="8112125" cy="2827338"/>
            <a:chOff x="289" y="1749"/>
            <a:chExt cx="5110" cy="1781"/>
          </a:xfrm>
        </p:grpSpPr>
        <p:sp>
          <p:nvSpPr>
            <p:cNvPr id="88071" name="Freeform 6"/>
            <p:cNvSpPr>
              <a:spLocks/>
            </p:cNvSpPr>
            <p:nvPr/>
          </p:nvSpPr>
          <p:spPr bwMode="auto">
            <a:xfrm>
              <a:off x="2457" y="2479"/>
              <a:ext cx="841" cy="493"/>
            </a:xfrm>
            <a:custGeom>
              <a:avLst/>
              <a:gdLst>
                <a:gd name="T0" fmla="*/ 0 w 2135"/>
                <a:gd name="T1" fmla="*/ 0 h 1662"/>
                <a:gd name="T2" fmla="*/ 0 w 2135"/>
                <a:gd name="T3" fmla="*/ 0 h 1662"/>
                <a:gd name="T4" fmla="*/ 2 w 2135"/>
                <a:gd name="T5" fmla="*/ 0 h 1662"/>
                <a:gd name="T6" fmla="*/ 4 w 2135"/>
                <a:gd name="T7" fmla="*/ 0 h 1662"/>
                <a:gd name="T8" fmla="*/ 7 w 2135"/>
                <a:gd name="T9" fmla="*/ 0 h 1662"/>
                <a:gd name="T10" fmla="*/ 7 w 2135"/>
                <a:gd name="T11" fmla="*/ 1 h 1662"/>
                <a:gd name="T12" fmla="*/ 6 w 2135"/>
                <a:gd name="T13" fmla="*/ 1 h 1662"/>
                <a:gd name="T14" fmla="*/ 3 w 2135"/>
                <a:gd name="T15" fmla="*/ 1 h 1662"/>
                <a:gd name="T16" fmla="*/ 2 w 2135"/>
                <a:gd name="T17" fmla="*/ 1 h 1662"/>
                <a:gd name="T18" fmla="*/ 1 w 2135"/>
                <a:gd name="T19" fmla="*/ 1 h 1662"/>
                <a:gd name="T20" fmla="*/ 0 w 2135"/>
                <a:gd name="T21" fmla="*/ 0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8072" name="Line 7"/>
            <p:cNvSpPr>
              <a:spLocks noChangeShapeType="1"/>
            </p:cNvSpPr>
            <p:nvPr/>
          </p:nvSpPr>
          <p:spPr bwMode="auto">
            <a:xfrm>
              <a:off x="637" y="2280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88073" name="Picture 8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1219" y="1818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8074" name="Picture 9" descr="BS00592_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2" y="2428"/>
              <a:ext cx="34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8075" name="Group 10"/>
            <p:cNvGrpSpPr>
              <a:grpSpLocks/>
            </p:cNvGrpSpPr>
            <p:nvPr/>
          </p:nvGrpSpPr>
          <p:grpSpPr bwMode="auto">
            <a:xfrm>
              <a:off x="950" y="1974"/>
              <a:ext cx="475" cy="466"/>
              <a:chOff x="1645" y="256"/>
              <a:chExt cx="475" cy="466"/>
            </a:xfrm>
          </p:grpSpPr>
          <p:sp>
            <p:nvSpPr>
              <p:cNvPr id="88134" name="Rectangle 11"/>
              <p:cNvSpPr>
                <a:spLocks noChangeArrowheads="1"/>
              </p:cNvSpPr>
              <p:nvPr/>
            </p:nvSpPr>
            <p:spPr bwMode="auto">
              <a:xfrm>
                <a:off x="1645" y="439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88135" name="Text Box 12"/>
              <p:cNvSpPr txBox="1">
                <a:spLocks noChangeArrowheads="1"/>
              </p:cNvSpPr>
              <p:nvPr/>
            </p:nvSpPr>
            <p:spPr bwMode="auto">
              <a:xfrm>
                <a:off x="1654" y="456"/>
                <a:ext cx="4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S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88136" name="Text Box 13"/>
              <p:cNvSpPr txBox="1">
                <a:spLocks noChangeArrowheads="1"/>
              </p:cNvSpPr>
              <p:nvPr/>
            </p:nvSpPr>
            <p:spPr bwMode="auto">
              <a:xfrm>
                <a:off x="1876" y="256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Helvetica" pitchFamily="2" charset="0"/>
                    <a:cs typeface="Arial" charset="0"/>
                  </a:rPr>
                  <a:t>.</a:t>
                </a:r>
              </a:p>
            </p:txBody>
          </p:sp>
        </p:grpSp>
        <p:grpSp>
          <p:nvGrpSpPr>
            <p:cNvPr id="88076" name="Group 14"/>
            <p:cNvGrpSpPr>
              <a:grpSpLocks/>
            </p:cNvGrpSpPr>
            <p:nvPr/>
          </p:nvGrpSpPr>
          <p:grpSpPr bwMode="auto">
            <a:xfrm>
              <a:off x="965" y="2730"/>
              <a:ext cx="475" cy="466"/>
              <a:chOff x="2144" y="3214"/>
              <a:chExt cx="475" cy="466"/>
            </a:xfrm>
          </p:grpSpPr>
          <p:sp>
            <p:nvSpPr>
              <p:cNvPr id="88130" name="Rectangle 15"/>
              <p:cNvSpPr>
                <a:spLocks noChangeArrowheads="1"/>
              </p:cNvSpPr>
              <p:nvPr/>
            </p:nvSpPr>
            <p:spPr bwMode="auto">
              <a:xfrm>
                <a:off x="2144" y="3397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88131" name="Text Box 16"/>
              <p:cNvSpPr txBox="1">
                <a:spLocks noChangeArrowheads="1"/>
              </p:cNvSpPr>
              <p:nvPr/>
            </p:nvSpPr>
            <p:spPr bwMode="auto">
              <a:xfrm>
                <a:off x="2148" y="3432"/>
                <a:ext cx="43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B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88132" name="Text Box 17"/>
              <p:cNvSpPr txBox="1">
                <a:spLocks noChangeArrowheads="1"/>
              </p:cNvSpPr>
              <p:nvPr/>
            </p:nvSpPr>
            <p:spPr bwMode="auto">
              <a:xfrm>
                <a:off x="2356" y="3214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Helvetica" pitchFamily="2" charset="0"/>
                    <a:cs typeface="Arial" charset="0"/>
                  </a:rPr>
                  <a:t>.</a:t>
                </a:r>
              </a:p>
            </p:txBody>
          </p:sp>
          <p:sp>
            <p:nvSpPr>
              <p:cNvPr id="88133" name="Text Box 18"/>
              <p:cNvSpPr txBox="1">
                <a:spLocks noChangeArrowheads="1"/>
              </p:cNvSpPr>
              <p:nvPr/>
            </p:nvSpPr>
            <p:spPr bwMode="auto">
              <a:xfrm>
                <a:off x="2234" y="3331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  <p:grpSp>
          <p:nvGrpSpPr>
            <p:cNvPr id="88077" name="Group 19"/>
            <p:cNvGrpSpPr>
              <a:grpSpLocks/>
            </p:cNvGrpSpPr>
            <p:nvPr/>
          </p:nvGrpSpPr>
          <p:grpSpPr bwMode="auto">
            <a:xfrm>
              <a:off x="1792" y="2496"/>
              <a:ext cx="410" cy="327"/>
              <a:chOff x="2935" y="1573"/>
              <a:chExt cx="410" cy="327"/>
            </a:xfrm>
          </p:grpSpPr>
          <p:sp>
            <p:nvSpPr>
              <p:cNvPr id="88128" name="Oval 20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88129" name="Text Box 21"/>
              <p:cNvSpPr txBox="1">
                <a:spLocks noChangeArrowheads="1"/>
              </p:cNvSpPr>
              <p:nvPr/>
            </p:nvSpPr>
            <p:spPr bwMode="auto">
              <a:xfrm>
                <a:off x="2943" y="1573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  <p:grpSp>
          <p:nvGrpSpPr>
            <p:cNvPr id="88078" name="Group 22"/>
            <p:cNvGrpSpPr>
              <a:grpSpLocks/>
            </p:cNvGrpSpPr>
            <p:nvPr/>
          </p:nvGrpSpPr>
          <p:grpSpPr bwMode="auto">
            <a:xfrm>
              <a:off x="3688" y="2464"/>
              <a:ext cx="428" cy="327"/>
              <a:chOff x="2935" y="1555"/>
              <a:chExt cx="428" cy="327"/>
            </a:xfrm>
          </p:grpSpPr>
          <p:sp>
            <p:nvSpPr>
              <p:cNvPr id="88126" name="Oval 23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88127" name="Text Box 24"/>
              <p:cNvSpPr txBox="1">
                <a:spLocks noChangeArrowheads="1"/>
              </p:cNvSpPr>
              <p:nvPr/>
            </p:nvSpPr>
            <p:spPr bwMode="auto">
              <a:xfrm>
                <a:off x="2961" y="1555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88079" name="Line 25"/>
            <p:cNvSpPr>
              <a:spLocks noChangeShapeType="1"/>
            </p:cNvSpPr>
            <p:nvPr/>
          </p:nvSpPr>
          <p:spPr bwMode="auto">
            <a:xfrm>
              <a:off x="669" y="3053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8080" name="Text Box 26"/>
            <p:cNvSpPr txBox="1">
              <a:spLocks noChangeArrowheads="1"/>
            </p:cNvSpPr>
            <p:nvPr/>
          </p:nvSpPr>
          <p:spPr bwMode="auto">
            <a:xfrm>
              <a:off x="1419" y="2041"/>
              <a:ext cx="55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Helvetica" pitchFamily="2" charset="0"/>
                  <a:cs typeface="Arial" charset="0"/>
                </a:rPr>
                <a:t>K</a:t>
              </a:r>
              <a:r>
                <a:rPr lang="en-US" baseline="-25000" dirty="0">
                  <a:latin typeface="Helvetica" pitchFamily="2" charset="0"/>
                  <a:cs typeface="Arial" charset="0"/>
                </a:rPr>
                <a:t>S</a:t>
              </a:r>
              <a:r>
                <a:rPr lang="en-US" sz="1800" dirty="0">
                  <a:latin typeface="Helvetica" pitchFamily="2" charset="0"/>
                  <a:cs typeface="Arial" charset="0"/>
                </a:rPr>
                <a:t>(m )</a:t>
              </a:r>
            </a:p>
          </p:txBody>
        </p:sp>
        <p:grpSp>
          <p:nvGrpSpPr>
            <p:cNvPr id="88081" name="Group 27"/>
            <p:cNvGrpSpPr>
              <a:grpSpLocks/>
            </p:cNvGrpSpPr>
            <p:nvPr/>
          </p:nvGrpSpPr>
          <p:grpSpPr bwMode="auto">
            <a:xfrm>
              <a:off x="1435" y="2979"/>
              <a:ext cx="611" cy="332"/>
              <a:chOff x="3501" y="648"/>
              <a:chExt cx="611" cy="332"/>
            </a:xfrm>
          </p:grpSpPr>
          <p:sp>
            <p:nvSpPr>
              <p:cNvPr id="88124" name="Text Box 28"/>
              <p:cNvSpPr txBox="1">
                <a:spLocks noChangeArrowheads="1"/>
              </p:cNvSpPr>
              <p:nvPr/>
            </p:nvSpPr>
            <p:spPr bwMode="auto">
              <a:xfrm>
                <a:off x="3501" y="749"/>
                <a:ext cx="61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B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S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 )</a:t>
                </a:r>
              </a:p>
            </p:txBody>
          </p:sp>
          <p:sp>
            <p:nvSpPr>
              <p:cNvPr id="88125" name="Text Box 29"/>
              <p:cNvSpPr txBox="1">
                <a:spLocks noChangeArrowheads="1"/>
              </p:cNvSpPr>
              <p:nvPr/>
            </p:nvSpPr>
            <p:spPr bwMode="auto">
              <a:xfrm>
                <a:off x="3584" y="648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  <p:sp>
          <p:nvSpPr>
            <p:cNvPr id="88082" name="Freeform 30"/>
            <p:cNvSpPr>
              <a:spLocks/>
            </p:cNvSpPr>
            <p:nvPr/>
          </p:nvSpPr>
          <p:spPr bwMode="auto">
            <a:xfrm>
              <a:off x="1426" y="2285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8083" name="Freeform 31"/>
            <p:cNvSpPr>
              <a:spLocks/>
            </p:cNvSpPr>
            <p:nvPr/>
          </p:nvSpPr>
          <p:spPr bwMode="auto">
            <a:xfrm flipV="1">
              <a:off x="1440" y="2802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8084" name="Text Box 32"/>
            <p:cNvSpPr txBox="1">
              <a:spLocks noChangeArrowheads="1"/>
            </p:cNvSpPr>
            <p:nvPr/>
          </p:nvSpPr>
          <p:spPr bwMode="auto">
            <a:xfrm>
              <a:off x="400" y="2141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m</a:t>
              </a:r>
            </a:p>
          </p:txBody>
        </p:sp>
        <p:sp>
          <p:nvSpPr>
            <p:cNvPr id="88085" name="Text Box 33"/>
            <p:cNvSpPr txBox="1">
              <a:spLocks noChangeArrowheads="1"/>
            </p:cNvSpPr>
            <p:nvPr/>
          </p:nvSpPr>
          <p:spPr bwMode="auto">
            <a:xfrm>
              <a:off x="4325" y="256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K</a:t>
              </a:r>
              <a:r>
                <a:rPr lang="en-US" baseline="-25000" dirty="0">
                  <a:latin typeface="Helvetica" pitchFamily="2" charset="0"/>
                  <a:cs typeface="Arial" charset="0"/>
                </a:rPr>
                <a:t>S</a:t>
              </a:r>
            </a:p>
          </p:txBody>
        </p:sp>
        <p:sp>
          <p:nvSpPr>
            <p:cNvPr id="88086" name="Text Box 34"/>
            <p:cNvSpPr txBox="1">
              <a:spLocks noChangeArrowheads="1"/>
            </p:cNvSpPr>
            <p:nvPr/>
          </p:nvSpPr>
          <p:spPr bwMode="auto">
            <a:xfrm>
              <a:off x="947" y="1749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K</a:t>
              </a:r>
              <a:r>
                <a:rPr lang="en-US" baseline="-25000" dirty="0">
                  <a:latin typeface="Helvetica" pitchFamily="2" charset="0"/>
                  <a:cs typeface="Arial" charset="0"/>
                </a:rPr>
                <a:t>S</a:t>
              </a:r>
            </a:p>
          </p:txBody>
        </p:sp>
        <p:sp>
          <p:nvSpPr>
            <p:cNvPr id="88087" name="Line 35"/>
            <p:cNvSpPr>
              <a:spLocks noChangeShapeType="1"/>
            </p:cNvSpPr>
            <p:nvPr/>
          </p:nvSpPr>
          <p:spPr bwMode="auto">
            <a:xfrm>
              <a:off x="1207" y="1929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88088" name="Group 36"/>
            <p:cNvGrpSpPr>
              <a:grpSpLocks/>
            </p:cNvGrpSpPr>
            <p:nvPr/>
          </p:nvGrpSpPr>
          <p:grpSpPr bwMode="auto">
            <a:xfrm>
              <a:off x="943" y="3231"/>
              <a:ext cx="297" cy="299"/>
              <a:chOff x="2643" y="716"/>
              <a:chExt cx="297" cy="299"/>
            </a:xfrm>
          </p:grpSpPr>
          <p:sp>
            <p:nvSpPr>
              <p:cNvPr id="88122" name="Text Box 37"/>
              <p:cNvSpPr txBox="1">
                <a:spLocks noChangeArrowheads="1"/>
              </p:cNvSpPr>
              <p:nvPr/>
            </p:nvSpPr>
            <p:spPr bwMode="auto">
              <a:xfrm>
                <a:off x="2643" y="763"/>
                <a:ext cx="2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B</a:t>
                </a:r>
                <a:endParaRPr lang="en-US" sz="1800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88123" name="Text Box 38"/>
              <p:cNvSpPr txBox="1">
                <a:spLocks noChangeArrowheads="1"/>
              </p:cNvSpPr>
              <p:nvPr/>
            </p:nvSpPr>
            <p:spPr bwMode="auto">
              <a:xfrm>
                <a:off x="2730" y="716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  <p:sp>
          <p:nvSpPr>
            <p:cNvPr id="88089" name="Line 39"/>
            <p:cNvSpPr>
              <a:spLocks noChangeShapeType="1"/>
            </p:cNvSpPr>
            <p:nvPr/>
          </p:nvSpPr>
          <p:spPr bwMode="auto">
            <a:xfrm>
              <a:off x="1194" y="3213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88090" name="Picture 40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1250" y="3386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8091" name="Picture 41" descr="Alice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" y="2471"/>
              <a:ext cx="332" cy="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092" name="Line 42"/>
            <p:cNvSpPr>
              <a:spLocks noChangeShapeType="1"/>
            </p:cNvSpPr>
            <p:nvPr/>
          </p:nvSpPr>
          <p:spPr bwMode="auto">
            <a:xfrm flipV="1">
              <a:off x="2058" y="2660"/>
              <a:ext cx="484" cy="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8093" name="Line 43"/>
            <p:cNvSpPr>
              <a:spLocks noChangeShapeType="1"/>
            </p:cNvSpPr>
            <p:nvPr/>
          </p:nvSpPr>
          <p:spPr bwMode="auto">
            <a:xfrm flipV="1">
              <a:off x="3242" y="2655"/>
              <a:ext cx="4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88094" name="Picture 44" descr="BS00592_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4" y="2414"/>
              <a:ext cx="34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095" name="Text Box 45"/>
            <p:cNvSpPr txBox="1">
              <a:spLocks noChangeArrowheads="1"/>
            </p:cNvSpPr>
            <p:nvPr/>
          </p:nvSpPr>
          <p:spPr bwMode="auto">
            <a:xfrm>
              <a:off x="2528" y="2632"/>
              <a:ext cx="60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Helvetica" pitchFamily="2" charset="0"/>
                  <a:cs typeface="Arial" charset="0"/>
                </a:rPr>
                <a:t>Internet</a:t>
              </a:r>
            </a:p>
          </p:txBody>
        </p:sp>
        <p:sp>
          <p:nvSpPr>
            <p:cNvPr id="88096" name="Freeform 46"/>
            <p:cNvSpPr>
              <a:spLocks/>
            </p:cNvSpPr>
            <p:nvPr/>
          </p:nvSpPr>
          <p:spPr bwMode="auto">
            <a:xfrm flipH="1">
              <a:off x="3799" y="2281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88097" name="Group 47"/>
            <p:cNvGrpSpPr>
              <a:grpSpLocks/>
            </p:cNvGrpSpPr>
            <p:nvPr/>
          </p:nvGrpSpPr>
          <p:grpSpPr bwMode="auto">
            <a:xfrm>
              <a:off x="4255" y="1961"/>
              <a:ext cx="475" cy="466"/>
              <a:chOff x="1645" y="256"/>
              <a:chExt cx="475" cy="466"/>
            </a:xfrm>
          </p:grpSpPr>
          <p:sp>
            <p:nvSpPr>
              <p:cNvPr id="88119" name="Rectangle 48"/>
              <p:cNvSpPr>
                <a:spLocks noChangeArrowheads="1"/>
              </p:cNvSpPr>
              <p:nvPr/>
            </p:nvSpPr>
            <p:spPr bwMode="auto">
              <a:xfrm>
                <a:off x="1645" y="439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88120" name="Text Box 49"/>
              <p:cNvSpPr txBox="1">
                <a:spLocks noChangeArrowheads="1"/>
              </p:cNvSpPr>
              <p:nvPr/>
            </p:nvSpPr>
            <p:spPr bwMode="auto">
              <a:xfrm>
                <a:off x="1654" y="456"/>
                <a:ext cx="4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S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88121" name="Text Box 50"/>
              <p:cNvSpPr txBox="1">
                <a:spLocks noChangeArrowheads="1"/>
              </p:cNvSpPr>
              <p:nvPr/>
            </p:nvSpPr>
            <p:spPr bwMode="auto">
              <a:xfrm>
                <a:off x="1876" y="256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Helvetica" pitchFamily="2" charset="0"/>
                    <a:cs typeface="Arial" charset="0"/>
                  </a:rPr>
                  <a:t>.</a:t>
                </a:r>
              </a:p>
            </p:txBody>
          </p:sp>
        </p:grpSp>
        <p:sp>
          <p:nvSpPr>
            <p:cNvPr id="88098" name="Freeform 51"/>
            <p:cNvSpPr>
              <a:spLocks/>
            </p:cNvSpPr>
            <p:nvPr/>
          </p:nvSpPr>
          <p:spPr bwMode="auto">
            <a:xfrm flipH="1" flipV="1">
              <a:off x="3813" y="2807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88099" name="Group 52"/>
            <p:cNvGrpSpPr>
              <a:grpSpLocks/>
            </p:cNvGrpSpPr>
            <p:nvPr/>
          </p:nvGrpSpPr>
          <p:grpSpPr bwMode="auto">
            <a:xfrm>
              <a:off x="4270" y="2725"/>
              <a:ext cx="475" cy="466"/>
              <a:chOff x="2144" y="3214"/>
              <a:chExt cx="475" cy="466"/>
            </a:xfrm>
          </p:grpSpPr>
          <p:sp>
            <p:nvSpPr>
              <p:cNvPr id="88115" name="Rectangle 53"/>
              <p:cNvSpPr>
                <a:spLocks noChangeArrowheads="1"/>
              </p:cNvSpPr>
              <p:nvPr/>
            </p:nvSpPr>
            <p:spPr bwMode="auto">
              <a:xfrm>
                <a:off x="2144" y="3397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88116" name="Text Box 54"/>
              <p:cNvSpPr txBox="1">
                <a:spLocks noChangeArrowheads="1"/>
              </p:cNvSpPr>
              <p:nvPr/>
            </p:nvSpPr>
            <p:spPr bwMode="auto">
              <a:xfrm>
                <a:off x="2148" y="3432"/>
                <a:ext cx="43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B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88117" name="Text Box 55"/>
              <p:cNvSpPr txBox="1">
                <a:spLocks noChangeArrowheads="1"/>
              </p:cNvSpPr>
              <p:nvPr/>
            </p:nvSpPr>
            <p:spPr bwMode="auto">
              <a:xfrm>
                <a:off x="2356" y="3214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Helvetica" pitchFamily="2" charset="0"/>
                    <a:cs typeface="Arial" charset="0"/>
                  </a:rPr>
                  <a:t>.</a:t>
                </a:r>
              </a:p>
            </p:txBody>
          </p:sp>
          <p:sp>
            <p:nvSpPr>
              <p:cNvPr id="88118" name="Text Box 56"/>
              <p:cNvSpPr txBox="1">
                <a:spLocks noChangeArrowheads="1"/>
              </p:cNvSpPr>
              <p:nvPr/>
            </p:nvSpPr>
            <p:spPr bwMode="auto">
              <a:xfrm>
                <a:off x="2239" y="3331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88100" name="Line 57"/>
            <p:cNvSpPr>
              <a:spLocks noChangeShapeType="1"/>
            </p:cNvSpPr>
            <p:nvPr/>
          </p:nvSpPr>
          <p:spPr bwMode="auto">
            <a:xfrm>
              <a:off x="4353" y="2450"/>
              <a:ext cx="18" cy="4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88101" name="Picture 58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4583" y="2633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8102" name="Group 59"/>
            <p:cNvGrpSpPr>
              <a:grpSpLocks/>
            </p:cNvGrpSpPr>
            <p:nvPr/>
          </p:nvGrpSpPr>
          <p:grpSpPr bwMode="auto">
            <a:xfrm>
              <a:off x="4119" y="3226"/>
              <a:ext cx="285" cy="299"/>
              <a:chOff x="2643" y="716"/>
              <a:chExt cx="285" cy="299"/>
            </a:xfrm>
          </p:grpSpPr>
          <p:sp>
            <p:nvSpPr>
              <p:cNvPr id="88113" name="Text Box 60"/>
              <p:cNvSpPr txBox="1">
                <a:spLocks noChangeArrowheads="1"/>
              </p:cNvSpPr>
              <p:nvPr/>
            </p:nvSpPr>
            <p:spPr bwMode="auto">
              <a:xfrm>
                <a:off x="2643" y="763"/>
                <a:ext cx="2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B</a:t>
                </a:r>
                <a:endParaRPr lang="en-US" sz="1800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88114" name="Text Box 61"/>
              <p:cNvSpPr txBox="1">
                <a:spLocks noChangeArrowheads="1"/>
              </p:cNvSpPr>
              <p:nvPr/>
            </p:nvSpPr>
            <p:spPr bwMode="auto">
              <a:xfrm>
                <a:off x="2735" y="716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88103" name="Line 62"/>
            <p:cNvSpPr>
              <a:spLocks noChangeShapeType="1"/>
            </p:cNvSpPr>
            <p:nvPr/>
          </p:nvSpPr>
          <p:spPr bwMode="auto">
            <a:xfrm>
              <a:off x="4370" y="3208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88104" name="Picture 63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4426" y="3381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105" name="Text Box 64"/>
            <p:cNvSpPr txBox="1">
              <a:spLocks noChangeArrowheads="1"/>
            </p:cNvSpPr>
            <p:nvPr/>
          </p:nvSpPr>
          <p:spPr bwMode="auto">
            <a:xfrm>
              <a:off x="425" y="293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K</a:t>
              </a:r>
              <a:r>
                <a:rPr lang="en-US" baseline="-25000" dirty="0">
                  <a:latin typeface="Helvetica" pitchFamily="2" charset="0"/>
                  <a:cs typeface="Arial" charset="0"/>
                </a:rPr>
                <a:t>S</a:t>
              </a:r>
            </a:p>
          </p:txBody>
        </p:sp>
        <p:sp>
          <p:nvSpPr>
            <p:cNvPr id="88106" name="Line 65"/>
            <p:cNvSpPr>
              <a:spLocks noChangeShapeType="1"/>
            </p:cNvSpPr>
            <p:nvPr/>
          </p:nvSpPr>
          <p:spPr bwMode="auto">
            <a:xfrm>
              <a:off x="4737" y="2284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8107" name="Text Box 66"/>
            <p:cNvSpPr txBox="1">
              <a:spLocks noChangeArrowheads="1"/>
            </p:cNvSpPr>
            <p:nvPr/>
          </p:nvSpPr>
          <p:spPr bwMode="auto">
            <a:xfrm>
              <a:off x="5048" y="2154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m</a:t>
              </a:r>
            </a:p>
          </p:txBody>
        </p:sp>
        <p:pic>
          <p:nvPicPr>
            <p:cNvPr id="88108" name="Picture 67" descr="Bob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4" y="2560"/>
              <a:ext cx="405" cy="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109" name="Text Box 68"/>
            <p:cNvSpPr txBox="1">
              <a:spLocks noChangeArrowheads="1"/>
            </p:cNvSpPr>
            <p:nvPr/>
          </p:nvSpPr>
          <p:spPr bwMode="auto">
            <a:xfrm>
              <a:off x="3664" y="2036"/>
              <a:ext cx="55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Helvetica" pitchFamily="2" charset="0"/>
                  <a:cs typeface="Arial" charset="0"/>
                </a:rPr>
                <a:t>K</a:t>
              </a:r>
              <a:r>
                <a:rPr lang="en-US" baseline="-25000" dirty="0">
                  <a:latin typeface="Helvetica" pitchFamily="2" charset="0"/>
                  <a:cs typeface="Arial" charset="0"/>
                </a:rPr>
                <a:t>S</a:t>
              </a:r>
              <a:r>
                <a:rPr lang="en-US" sz="1800" dirty="0">
                  <a:latin typeface="Helvetica" pitchFamily="2" charset="0"/>
                  <a:cs typeface="Arial" charset="0"/>
                </a:rPr>
                <a:t>(m )</a:t>
              </a:r>
            </a:p>
          </p:txBody>
        </p:sp>
        <p:grpSp>
          <p:nvGrpSpPr>
            <p:cNvPr id="88110" name="Group 69"/>
            <p:cNvGrpSpPr>
              <a:grpSpLocks/>
            </p:cNvGrpSpPr>
            <p:nvPr/>
          </p:nvGrpSpPr>
          <p:grpSpPr bwMode="auto">
            <a:xfrm>
              <a:off x="3533" y="2965"/>
              <a:ext cx="611" cy="332"/>
              <a:chOff x="3501" y="648"/>
              <a:chExt cx="611" cy="332"/>
            </a:xfrm>
          </p:grpSpPr>
          <p:sp>
            <p:nvSpPr>
              <p:cNvPr id="88111" name="Text Box 70"/>
              <p:cNvSpPr txBox="1">
                <a:spLocks noChangeArrowheads="1"/>
              </p:cNvSpPr>
              <p:nvPr/>
            </p:nvSpPr>
            <p:spPr bwMode="auto">
              <a:xfrm>
                <a:off x="3501" y="749"/>
                <a:ext cx="61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B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S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 )</a:t>
                </a:r>
              </a:p>
            </p:txBody>
          </p:sp>
          <p:sp>
            <p:nvSpPr>
              <p:cNvPr id="88112" name="Text Box 71"/>
              <p:cNvSpPr txBox="1">
                <a:spLocks noChangeArrowheads="1"/>
              </p:cNvSpPr>
              <p:nvPr/>
            </p:nvSpPr>
            <p:spPr bwMode="auto">
              <a:xfrm>
                <a:off x="3584" y="648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</p:grpSp>
      <p:sp>
        <p:nvSpPr>
          <p:cNvPr id="74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>
                <a:latin typeface="Helvetica" pitchFamily="2" charset="0"/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37720584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Secure e-mail </a:t>
            </a:r>
          </a:p>
        </p:txBody>
      </p:sp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2127250" y="4805363"/>
            <a:ext cx="652938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 dirty="0">
                <a:solidFill>
                  <a:srgbClr val="C00000"/>
                </a:solidFill>
                <a:latin typeface="Helvetica" pitchFamily="2" charset="0"/>
              </a:rPr>
              <a:t>Bob:</a:t>
            </a:r>
          </a:p>
          <a:p>
            <a:pPr marL="396875" indent="-277813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Helvetica" pitchFamily="2" charset="0"/>
              </a:rPr>
              <a:t>uses his private key to decrypt and recover K</a:t>
            </a:r>
            <a:r>
              <a:rPr lang="en-US" sz="2400" baseline="-25000" dirty="0">
                <a:latin typeface="Helvetica" pitchFamily="2" charset="0"/>
              </a:rPr>
              <a:t>S</a:t>
            </a:r>
          </a:p>
          <a:p>
            <a:pPr marL="396875" indent="-277813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Helvetica" pitchFamily="2" charset="0"/>
              </a:rPr>
              <a:t>uses K</a:t>
            </a:r>
            <a:r>
              <a:rPr lang="en-US" sz="2400" baseline="-25000" dirty="0">
                <a:latin typeface="Helvetica" pitchFamily="2" charset="0"/>
              </a:rPr>
              <a:t>S</a:t>
            </a:r>
            <a:r>
              <a:rPr lang="en-US" sz="2400" dirty="0">
                <a:latin typeface="Helvetica" pitchFamily="2" charset="0"/>
              </a:rPr>
              <a:t> to decrypt K</a:t>
            </a:r>
            <a:r>
              <a:rPr lang="en-US" sz="2400" baseline="-25000" dirty="0">
                <a:latin typeface="Helvetica" pitchFamily="2" charset="0"/>
              </a:rPr>
              <a:t>S</a:t>
            </a:r>
            <a:r>
              <a:rPr lang="en-US" sz="2400" dirty="0">
                <a:latin typeface="Helvetica" pitchFamily="2" charset="0"/>
              </a:rPr>
              <a:t>(m) to recover m</a:t>
            </a: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2046288" y="1341438"/>
            <a:ext cx="70318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buClr>
                <a:srgbClr val="000099"/>
              </a:buClr>
              <a:buSzPct val="75000"/>
            </a:pPr>
            <a:r>
              <a:rPr lang="en-US" sz="2400" dirty="0">
                <a:latin typeface="Helvetica" pitchFamily="2" charset="0"/>
              </a:rPr>
              <a:t> Alice wants to send confidential e-mail, m, to Bob</a:t>
            </a:r>
            <a:r>
              <a:rPr lang="en-US" dirty="0">
                <a:latin typeface="Helvetica" pitchFamily="2" charset="0"/>
              </a:rPr>
              <a:t>.</a:t>
            </a:r>
          </a:p>
        </p:txBody>
      </p:sp>
      <p:grpSp>
        <p:nvGrpSpPr>
          <p:cNvPr id="90117" name="Group 5"/>
          <p:cNvGrpSpPr>
            <a:grpSpLocks/>
          </p:cNvGrpSpPr>
          <p:nvPr/>
        </p:nvGrpSpPr>
        <p:grpSpPr bwMode="auto">
          <a:xfrm>
            <a:off x="2041526" y="1831975"/>
            <a:ext cx="8112125" cy="2827338"/>
            <a:chOff x="289" y="1749"/>
            <a:chExt cx="5110" cy="1781"/>
          </a:xfrm>
        </p:grpSpPr>
        <p:sp>
          <p:nvSpPr>
            <p:cNvPr id="90119" name="Freeform 6"/>
            <p:cNvSpPr>
              <a:spLocks/>
            </p:cNvSpPr>
            <p:nvPr/>
          </p:nvSpPr>
          <p:spPr bwMode="auto">
            <a:xfrm>
              <a:off x="2457" y="2479"/>
              <a:ext cx="841" cy="493"/>
            </a:xfrm>
            <a:custGeom>
              <a:avLst/>
              <a:gdLst>
                <a:gd name="T0" fmla="*/ 0 w 2135"/>
                <a:gd name="T1" fmla="*/ 0 h 1662"/>
                <a:gd name="T2" fmla="*/ 0 w 2135"/>
                <a:gd name="T3" fmla="*/ 0 h 1662"/>
                <a:gd name="T4" fmla="*/ 2 w 2135"/>
                <a:gd name="T5" fmla="*/ 0 h 1662"/>
                <a:gd name="T6" fmla="*/ 4 w 2135"/>
                <a:gd name="T7" fmla="*/ 0 h 1662"/>
                <a:gd name="T8" fmla="*/ 7 w 2135"/>
                <a:gd name="T9" fmla="*/ 0 h 1662"/>
                <a:gd name="T10" fmla="*/ 7 w 2135"/>
                <a:gd name="T11" fmla="*/ 1 h 1662"/>
                <a:gd name="T12" fmla="*/ 6 w 2135"/>
                <a:gd name="T13" fmla="*/ 1 h 1662"/>
                <a:gd name="T14" fmla="*/ 3 w 2135"/>
                <a:gd name="T15" fmla="*/ 1 h 1662"/>
                <a:gd name="T16" fmla="*/ 2 w 2135"/>
                <a:gd name="T17" fmla="*/ 1 h 1662"/>
                <a:gd name="T18" fmla="*/ 1 w 2135"/>
                <a:gd name="T19" fmla="*/ 1 h 1662"/>
                <a:gd name="T20" fmla="*/ 0 w 2135"/>
                <a:gd name="T21" fmla="*/ 0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0120" name="Line 7"/>
            <p:cNvSpPr>
              <a:spLocks noChangeShapeType="1"/>
            </p:cNvSpPr>
            <p:nvPr/>
          </p:nvSpPr>
          <p:spPr bwMode="auto">
            <a:xfrm>
              <a:off x="637" y="2280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90121" name="Picture 8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1219" y="1818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0122" name="Picture 9" descr="BS00592_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2" y="2428"/>
              <a:ext cx="34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0123" name="Group 10"/>
            <p:cNvGrpSpPr>
              <a:grpSpLocks/>
            </p:cNvGrpSpPr>
            <p:nvPr/>
          </p:nvGrpSpPr>
          <p:grpSpPr bwMode="auto">
            <a:xfrm>
              <a:off x="950" y="1974"/>
              <a:ext cx="475" cy="466"/>
              <a:chOff x="1645" y="256"/>
              <a:chExt cx="475" cy="466"/>
            </a:xfrm>
          </p:grpSpPr>
          <p:sp>
            <p:nvSpPr>
              <p:cNvPr id="90182" name="Rectangle 11"/>
              <p:cNvSpPr>
                <a:spLocks noChangeArrowheads="1"/>
              </p:cNvSpPr>
              <p:nvPr/>
            </p:nvSpPr>
            <p:spPr bwMode="auto">
              <a:xfrm>
                <a:off x="1645" y="439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0183" name="Text Box 12"/>
              <p:cNvSpPr txBox="1">
                <a:spLocks noChangeArrowheads="1"/>
              </p:cNvSpPr>
              <p:nvPr/>
            </p:nvSpPr>
            <p:spPr bwMode="auto">
              <a:xfrm>
                <a:off x="1654" y="456"/>
                <a:ext cx="4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S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90184" name="Text Box 13"/>
              <p:cNvSpPr txBox="1">
                <a:spLocks noChangeArrowheads="1"/>
              </p:cNvSpPr>
              <p:nvPr/>
            </p:nvSpPr>
            <p:spPr bwMode="auto">
              <a:xfrm>
                <a:off x="1876" y="256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Helvetica" pitchFamily="2" charset="0"/>
                    <a:cs typeface="Arial" charset="0"/>
                  </a:rPr>
                  <a:t>.</a:t>
                </a:r>
              </a:p>
            </p:txBody>
          </p:sp>
        </p:grpSp>
        <p:grpSp>
          <p:nvGrpSpPr>
            <p:cNvPr id="90124" name="Group 14"/>
            <p:cNvGrpSpPr>
              <a:grpSpLocks/>
            </p:cNvGrpSpPr>
            <p:nvPr/>
          </p:nvGrpSpPr>
          <p:grpSpPr bwMode="auto">
            <a:xfrm>
              <a:off x="965" y="2730"/>
              <a:ext cx="475" cy="466"/>
              <a:chOff x="2144" y="3214"/>
              <a:chExt cx="475" cy="466"/>
            </a:xfrm>
          </p:grpSpPr>
          <p:sp>
            <p:nvSpPr>
              <p:cNvPr id="90178" name="Rectangle 15"/>
              <p:cNvSpPr>
                <a:spLocks noChangeArrowheads="1"/>
              </p:cNvSpPr>
              <p:nvPr/>
            </p:nvSpPr>
            <p:spPr bwMode="auto">
              <a:xfrm>
                <a:off x="2144" y="3397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0179" name="Text Box 16"/>
              <p:cNvSpPr txBox="1">
                <a:spLocks noChangeArrowheads="1"/>
              </p:cNvSpPr>
              <p:nvPr/>
            </p:nvSpPr>
            <p:spPr bwMode="auto">
              <a:xfrm>
                <a:off x="2148" y="3432"/>
                <a:ext cx="43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B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90180" name="Text Box 17"/>
              <p:cNvSpPr txBox="1">
                <a:spLocks noChangeArrowheads="1"/>
              </p:cNvSpPr>
              <p:nvPr/>
            </p:nvSpPr>
            <p:spPr bwMode="auto">
              <a:xfrm>
                <a:off x="2356" y="3214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Helvetica" pitchFamily="2" charset="0"/>
                    <a:cs typeface="Arial" charset="0"/>
                  </a:rPr>
                  <a:t>.</a:t>
                </a:r>
              </a:p>
            </p:txBody>
          </p:sp>
          <p:sp>
            <p:nvSpPr>
              <p:cNvPr id="90181" name="Text Box 18"/>
              <p:cNvSpPr txBox="1">
                <a:spLocks noChangeArrowheads="1"/>
              </p:cNvSpPr>
              <p:nvPr/>
            </p:nvSpPr>
            <p:spPr bwMode="auto">
              <a:xfrm>
                <a:off x="2234" y="3331"/>
                <a:ext cx="21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  <p:grpSp>
          <p:nvGrpSpPr>
            <p:cNvPr id="90125" name="Group 19"/>
            <p:cNvGrpSpPr>
              <a:grpSpLocks/>
            </p:cNvGrpSpPr>
            <p:nvPr/>
          </p:nvGrpSpPr>
          <p:grpSpPr bwMode="auto">
            <a:xfrm>
              <a:off x="1791" y="2496"/>
              <a:ext cx="402" cy="327"/>
              <a:chOff x="2934" y="1573"/>
              <a:chExt cx="402" cy="327"/>
            </a:xfrm>
          </p:grpSpPr>
          <p:sp>
            <p:nvSpPr>
              <p:cNvPr id="90176" name="Oval 20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0177" name="Text Box 21"/>
              <p:cNvSpPr txBox="1">
                <a:spLocks noChangeArrowheads="1"/>
              </p:cNvSpPr>
              <p:nvPr/>
            </p:nvSpPr>
            <p:spPr bwMode="auto">
              <a:xfrm>
                <a:off x="2934" y="1573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  <p:grpSp>
          <p:nvGrpSpPr>
            <p:cNvPr id="90126" name="Group 22"/>
            <p:cNvGrpSpPr>
              <a:grpSpLocks/>
            </p:cNvGrpSpPr>
            <p:nvPr/>
          </p:nvGrpSpPr>
          <p:grpSpPr bwMode="auto">
            <a:xfrm>
              <a:off x="3688" y="2455"/>
              <a:ext cx="428" cy="327"/>
              <a:chOff x="2935" y="1546"/>
              <a:chExt cx="428" cy="327"/>
            </a:xfrm>
          </p:grpSpPr>
          <p:sp>
            <p:nvSpPr>
              <p:cNvPr id="90174" name="Oval 23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0175" name="Text Box 24"/>
              <p:cNvSpPr txBox="1">
                <a:spLocks noChangeArrowheads="1"/>
              </p:cNvSpPr>
              <p:nvPr/>
            </p:nvSpPr>
            <p:spPr bwMode="auto">
              <a:xfrm>
                <a:off x="2961" y="1546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90127" name="Line 25"/>
            <p:cNvSpPr>
              <a:spLocks noChangeShapeType="1"/>
            </p:cNvSpPr>
            <p:nvPr/>
          </p:nvSpPr>
          <p:spPr bwMode="auto">
            <a:xfrm>
              <a:off x="669" y="3053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0128" name="Text Box 26"/>
            <p:cNvSpPr txBox="1">
              <a:spLocks noChangeArrowheads="1"/>
            </p:cNvSpPr>
            <p:nvPr/>
          </p:nvSpPr>
          <p:spPr bwMode="auto">
            <a:xfrm>
              <a:off x="1419" y="2041"/>
              <a:ext cx="55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Helvetica" pitchFamily="2" charset="0"/>
                  <a:cs typeface="Arial" charset="0"/>
                </a:rPr>
                <a:t>K</a:t>
              </a:r>
              <a:r>
                <a:rPr lang="en-US" baseline="-25000" dirty="0">
                  <a:latin typeface="Helvetica" pitchFamily="2" charset="0"/>
                  <a:cs typeface="Arial" charset="0"/>
                </a:rPr>
                <a:t>S</a:t>
              </a:r>
              <a:r>
                <a:rPr lang="en-US" sz="1800" dirty="0">
                  <a:latin typeface="Helvetica" pitchFamily="2" charset="0"/>
                  <a:cs typeface="Arial" charset="0"/>
                </a:rPr>
                <a:t>(m )</a:t>
              </a:r>
            </a:p>
          </p:txBody>
        </p:sp>
        <p:grpSp>
          <p:nvGrpSpPr>
            <p:cNvPr id="90129" name="Group 27"/>
            <p:cNvGrpSpPr>
              <a:grpSpLocks/>
            </p:cNvGrpSpPr>
            <p:nvPr/>
          </p:nvGrpSpPr>
          <p:grpSpPr bwMode="auto">
            <a:xfrm>
              <a:off x="1435" y="2979"/>
              <a:ext cx="611" cy="332"/>
              <a:chOff x="3501" y="648"/>
              <a:chExt cx="611" cy="332"/>
            </a:xfrm>
          </p:grpSpPr>
          <p:sp>
            <p:nvSpPr>
              <p:cNvPr id="90172" name="Text Box 28"/>
              <p:cNvSpPr txBox="1">
                <a:spLocks noChangeArrowheads="1"/>
              </p:cNvSpPr>
              <p:nvPr/>
            </p:nvSpPr>
            <p:spPr bwMode="auto">
              <a:xfrm>
                <a:off x="3501" y="749"/>
                <a:ext cx="61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B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S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 )</a:t>
                </a:r>
              </a:p>
            </p:txBody>
          </p:sp>
          <p:sp>
            <p:nvSpPr>
              <p:cNvPr id="90173" name="Text Box 29"/>
              <p:cNvSpPr txBox="1">
                <a:spLocks noChangeArrowheads="1"/>
              </p:cNvSpPr>
              <p:nvPr/>
            </p:nvSpPr>
            <p:spPr bwMode="auto">
              <a:xfrm>
                <a:off x="3584" y="648"/>
                <a:ext cx="21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  <p:sp>
          <p:nvSpPr>
            <p:cNvPr id="90130" name="Freeform 30"/>
            <p:cNvSpPr>
              <a:spLocks/>
            </p:cNvSpPr>
            <p:nvPr/>
          </p:nvSpPr>
          <p:spPr bwMode="auto">
            <a:xfrm>
              <a:off x="1426" y="2285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0131" name="Freeform 31"/>
            <p:cNvSpPr>
              <a:spLocks/>
            </p:cNvSpPr>
            <p:nvPr/>
          </p:nvSpPr>
          <p:spPr bwMode="auto">
            <a:xfrm flipV="1">
              <a:off x="1440" y="2802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0132" name="Text Box 32"/>
            <p:cNvSpPr txBox="1">
              <a:spLocks noChangeArrowheads="1"/>
            </p:cNvSpPr>
            <p:nvPr/>
          </p:nvSpPr>
          <p:spPr bwMode="auto">
            <a:xfrm>
              <a:off x="400" y="2141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m</a:t>
              </a:r>
            </a:p>
          </p:txBody>
        </p:sp>
        <p:sp>
          <p:nvSpPr>
            <p:cNvPr id="90133" name="Text Box 33"/>
            <p:cNvSpPr txBox="1">
              <a:spLocks noChangeArrowheads="1"/>
            </p:cNvSpPr>
            <p:nvPr/>
          </p:nvSpPr>
          <p:spPr bwMode="auto">
            <a:xfrm>
              <a:off x="4325" y="256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K</a:t>
              </a:r>
              <a:r>
                <a:rPr lang="en-US" baseline="-25000" dirty="0">
                  <a:latin typeface="Helvetica" pitchFamily="2" charset="0"/>
                  <a:cs typeface="Arial" charset="0"/>
                </a:rPr>
                <a:t>S</a:t>
              </a:r>
            </a:p>
          </p:txBody>
        </p:sp>
        <p:sp>
          <p:nvSpPr>
            <p:cNvPr id="90134" name="Text Box 34"/>
            <p:cNvSpPr txBox="1">
              <a:spLocks noChangeArrowheads="1"/>
            </p:cNvSpPr>
            <p:nvPr/>
          </p:nvSpPr>
          <p:spPr bwMode="auto">
            <a:xfrm>
              <a:off x="947" y="1749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K</a:t>
              </a:r>
              <a:r>
                <a:rPr lang="en-US" baseline="-25000" dirty="0">
                  <a:latin typeface="Helvetica" pitchFamily="2" charset="0"/>
                  <a:cs typeface="Arial" charset="0"/>
                </a:rPr>
                <a:t>S</a:t>
              </a:r>
            </a:p>
          </p:txBody>
        </p:sp>
        <p:sp>
          <p:nvSpPr>
            <p:cNvPr id="90135" name="Line 35"/>
            <p:cNvSpPr>
              <a:spLocks noChangeShapeType="1"/>
            </p:cNvSpPr>
            <p:nvPr/>
          </p:nvSpPr>
          <p:spPr bwMode="auto">
            <a:xfrm>
              <a:off x="1207" y="1929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0136" name="Group 36"/>
            <p:cNvGrpSpPr>
              <a:grpSpLocks/>
            </p:cNvGrpSpPr>
            <p:nvPr/>
          </p:nvGrpSpPr>
          <p:grpSpPr bwMode="auto">
            <a:xfrm>
              <a:off x="943" y="3231"/>
              <a:ext cx="298" cy="299"/>
              <a:chOff x="2643" y="716"/>
              <a:chExt cx="298" cy="299"/>
            </a:xfrm>
          </p:grpSpPr>
          <p:sp>
            <p:nvSpPr>
              <p:cNvPr id="90170" name="Text Box 37"/>
              <p:cNvSpPr txBox="1">
                <a:spLocks noChangeArrowheads="1"/>
              </p:cNvSpPr>
              <p:nvPr/>
            </p:nvSpPr>
            <p:spPr bwMode="auto">
              <a:xfrm>
                <a:off x="2643" y="763"/>
                <a:ext cx="2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B</a:t>
                </a:r>
                <a:endParaRPr lang="en-US" sz="1800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0171" name="Text Box 38"/>
              <p:cNvSpPr txBox="1">
                <a:spLocks noChangeArrowheads="1"/>
              </p:cNvSpPr>
              <p:nvPr/>
            </p:nvSpPr>
            <p:spPr bwMode="auto">
              <a:xfrm>
                <a:off x="2730" y="716"/>
                <a:ext cx="21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  <p:sp>
          <p:nvSpPr>
            <p:cNvPr id="90137" name="Line 39"/>
            <p:cNvSpPr>
              <a:spLocks noChangeShapeType="1"/>
            </p:cNvSpPr>
            <p:nvPr/>
          </p:nvSpPr>
          <p:spPr bwMode="auto">
            <a:xfrm>
              <a:off x="1194" y="3213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90138" name="Picture 40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1250" y="3386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0139" name="Picture 41" descr="Alice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" y="2471"/>
              <a:ext cx="332" cy="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0140" name="Line 42"/>
            <p:cNvSpPr>
              <a:spLocks noChangeShapeType="1"/>
            </p:cNvSpPr>
            <p:nvPr/>
          </p:nvSpPr>
          <p:spPr bwMode="auto">
            <a:xfrm flipV="1">
              <a:off x="2058" y="2660"/>
              <a:ext cx="484" cy="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0141" name="Line 43"/>
            <p:cNvSpPr>
              <a:spLocks noChangeShapeType="1"/>
            </p:cNvSpPr>
            <p:nvPr/>
          </p:nvSpPr>
          <p:spPr bwMode="auto">
            <a:xfrm flipV="1">
              <a:off x="3242" y="2655"/>
              <a:ext cx="4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90142" name="Picture 44" descr="BS00592_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4" y="2414"/>
              <a:ext cx="34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0143" name="Text Box 45"/>
            <p:cNvSpPr txBox="1">
              <a:spLocks noChangeArrowheads="1"/>
            </p:cNvSpPr>
            <p:nvPr/>
          </p:nvSpPr>
          <p:spPr bwMode="auto">
            <a:xfrm>
              <a:off x="2528" y="2632"/>
              <a:ext cx="60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Helvetica" pitchFamily="2" charset="0"/>
                  <a:cs typeface="Arial" charset="0"/>
                </a:rPr>
                <a:t>Internet</a:t>
              </a:r>
            </a:p>
          </p:txBody>
        </p:sp>
        <p:sp>
          <p:nvSpPr>
            <p:cNvPr id="90144" name="Freeform 46"/>
            <p:cNvSpPr>
              <a:spLocks/>
            </p:cNvSpPr>
            <p:nvPr/>
          </p:nvSpPr>
          <p:spPr bwMode="auto">
            <a:xfrm flipH="1">
              <a:off x="3799" y="2281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0145" name="Group 47"/>
            <p:cNvGrpSpPr>
              <a:grpSpLocks/>
            </p:cNvGrpSpPr>
            <p:nvPr/>
          </p:nvGrpSpPr>
          <p:grpSpPr bwMode="auto">
            <a:xfrm>
              <a:off x="4255" y="1961"/>
              <a:ext cx="475" cy="466"/>
              <a:chOff x="1645" y="256"/>
              <a:chExt cx="475" cy="466"/>
            </a:xfrm>
          </p:grpSpPr>
          <p:sp>
            <p:nvSpPr>
              <p:cNvPr id="90167" name="Rectangle 48"/>
              <p:cNvSpPr>
                <a:spLocks noChangeArrowheads="1"/>
              </p:cNvSpPr>
              <p:nvPr/>
            </p:nvSpPr>
            <p:spPr bwMode="auto">
              <a:xfrm>
                <a:off x="1645" y="439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0168" name="Text Box 49"/>
              <p:cNvSpPr txBox="1">
                <a:spLocks noChangeArrowheads="1"/>
              </p:cNvSpPr>
              <p:nvPr/>
            </p:nvSpPr>
            <p:spPr bwMode="auto">
              <a:xfrm>
                <a:off x="1654" y="456"/>
                <a:ext cx="4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S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90169" name="Text Box 50"/>
              <p:cNvSpPr txBox="1">
                <a:spLocks noChangeArrowheads="1"/>
              </p:cNvSpPr>
              <p:nvPr/>
            </p:nvSpPr>
            <p:spPr bwMode="auto">
              <a:xfrm>
                <a:off x="1876" y="256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Helvetica" pitchFamily="2" charset="0"/>
                    <a:cs typeface="Arial" charset="0"/>
                  </a:rPr>
                  <a:t>.</a:t>
                </a:r>
              </a:p>
            </p:txBody>
          </p:sp>
        </p:grpSp>
        <p:sp>
          <p:nvSpPr>
            <p:cNvPr id="90146" name="Freeform 51"/>
            <p:cNvSpPr>
              <a:spLocks/>
            </p:cNvSpPr>
            <p:nvPr/>
          </p:nvSpPr>
          <p:spPr bwMode="auto">
            <a:xfrm flipH="1" flipV="1">
              <a:off x="3813" y="2807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0147" name="Group 52"/>
            <p:cNvGrpSpPr>
              <a:grpSpLocks/>
            </p:cNvGrpSpPr>
            <p:nvPr/>
          </p:nvGrpSpPr>
          <p:grpSpPr bwMode="auto">
            <a:xfrm>
              <a:off x="4270" y="2725"/>
              <a:ext cx="475" cy="466"/>
              <a:chOff x="2144" y="3214"/>
              <a:chExt cx="475" cy="466"/>
            </a:xfrm>
          </p:grpSpPr>
          <p:sp>
            <p:nvSpPr>
              <p:cNvPr id="90163" name="Rectangle 53"/>
              <p:cNvSpPr>
                <a:spLocks noChangeArrowheads="1"/>
              </p:cNvSpPr>
              <p:nvPr/>
            </p:nvSpPr>
            <p:spPr bwMode="auto">
              <a:xfrm>
                <a:off x="2144" y="3397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0164" name="Text Box 54"/>
              <p:cNvSpPr txBox="1">
                <a:spLocks noChangeArrowheads="1"/>
              </p:cNvSpPr>
              <p:nvPr/>
            </p:nvSpPr>
            <p:spPr bwMode="auto">
              <a:xfrm>
                <a:off x="2148" y="3432"/>
                <a:ext cx="43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B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90165" name="Text Box 55"/>
              <p:cNvSpPr txBox="1">
                <a:spLocks noChangeArrowheads="1"/>
              </p:cNvSpPr>
              <p:nvPr/>
            </p:nvSpPr>
            <p:spPr bwMode="auto">
              <a:xfrm>
                <a:off x="2356" y="3214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Helvetica" pitchFamily="2" charset="0"/>
                    <a:cs typeface="Arial" charset="0"/>
                  </a:rPr>
                  <a:t>.</a:t>
                </a:r>
              </a:p>
            </p:txBody>
          </p:sp>
          <p:sp>
            <p:nvSpPr>
              <p:cNvPr id="90166" name="Text Box 56"/>
              <p:cNvSpPr txBox="1">
                <a:spLocks noChangeArrowheads="1"/>
              </p:cNvSpPr>
              <p:nvPr/>
            </p:nvSpPr>
            <p:spPr bwMode="auto">
              <a:xfrm>
                <a:off x="2239" y="3331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90148" name="Line 57"/>
            <p:cNvSpPr>
              <a:spLocks noChangeShapeType="1"/>
            </p:cNvSpPr>
            <p:nvPr/>
          </p:nvSpPr>
          <p:spPr bwMode="auto">
            <a:xfrm>
              <a:off x="4353" y="2450"/>
              <a:ext cx="18" cy="4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90149" name="Picture 58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4583" y="2633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0150" name="Group 59"/>
            <p:cNvGrpSpPr>
              <a:grpSpLocks/>
            </p:cNvGrpSpPr>
            <p:nvPr/>
          </p:nvGrpSpPr>
          <p:grpSpPr bwMode="auto">
            <a:xfrm>
              <a:off x="4119" y="3226"/>
              <a:ext cx="285" cy="299"/>
              <a:chOff x="2643" y="716"/>
              <a:chExt cx="285" cy="299"/>
            </a:xfrm>
          </p:grpSpPr>
          <p:sp>
            <p:nvSpPr>
              <p:cNvPr id="90161" name="Text Box 60"/>
              <p:cNvSpPr txBox="1">
                <a:spLocks noChangeArrowheads="1"/>
              </p:cNvSpPr>
              <p:nvPr/>
            </p:nvSpPr>
            <p:spPr bwMode="auto">
              <a:xfrm>
                <a:off x="2643" y="763"/>
                <a:ext cx="2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B</a:t>
                </a:r>
                <a:endParaRPr lang="en-US" sz="1800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0162" name="Text Box 61"/>
              <p:cNvSpPr txBox="1">
                <a:spLocks noChangeArrowheads="1"/>
              </p:cNvSpPr>
              <p:nvPr/>
            </p:nvSpPr>
            <p:spPr bwMode="auto">
              <a:xfrm>
                <a:off x="2735" y="716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90151" name="Line 62"/>
            <p:cNvSpPr>
              <a:spLocks noChangeShapeType="1"/>
            </p:cNvSpPr>
            <p:nvPr/>
          </p:nvSpPr>
          <p:spPr bwMode="auto">
            <a:xfrm>
              <a:off x="4370" y="3208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90152" name="Picture 63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4426" y="3381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0153" name="Text Box 64"/>
            <p:cNvSpPr txBox="1">
              <a:spLocks noChangeArrowheads="1"/>
            </p:cNvSpPr>
            <p:nvPr/>
          </p:nvSpPr>
          <p:spPr bwMode="auto">
            <a:xfrm>
              <a:off x="425" y="293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K</a:t>
              </a:r>
              <a:r>
                <a:rPr lang="en-US" baseline="-25000" dirty="0">
                  <a:latin typeface="Helvetica" pitchFamily="2" charset="0"/>
                  <a:cs typeface="Arial" charset="0"/>
                </a:rPr>
                <a:t>S</a:t>
              </a:r>
            </a:p>
          </p:txBody>
        </p:sp>
        <p:sp>
          <p:nvSpPr>
            <p:cNvPr id="90154" name="Line 65"/>
            <p:cNvSpPr>
              <a:spLocks noChangeShapeType="1"/>
            </p:cNvSpPr>
            <p:nvPr/>
          </p:nvSpPr>
          <p:spPr bwMode="auto">
            <a:xfrm>
              <a:off x="4737" y="2284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0155" name="Text Box 66"/>
            <p:cNvSpPr txBox="1">
              <a:spLocks noChangeArrowheads="1"/>
            </p:cNvSpPr>
            <p:nvPr/>
          </p:nvSpPr>
          <p:spPr bwMode="auto">
            <a:xfrm>
              <a:off x="5048" y="2154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m</a:t>
              </a:r>
            </a:p>
          </p:txBody>
        </p:sp>
        <p:pic>
          <p:nvPicPr>
            <p:cNvPr id="90156" name="Picture 67" descr="Bob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4" y="2560"/>
              <a:ext cx="405" cy="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0157" name="Text Box 68"/>
            <p:cNvSpPr txBox="1">
              <a:spLocks noChangeArrowheads="1"/>
            </p:cNvSpPr>
            <p:nvPr/>
          </p:nvSpPr>
          <p:spPr bwMode="auto">
            <a:xfrm>
              <a:off x="3664" y="2036"/>
              <a:ext cx="55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Helvetica" pitchFamily="2" charset="0"/>
                  <a:cs typeface="Arial" charset="0"/>
                </a:rPr>
                <a:t>K</a:t>
              </a:r>
              <a:r>
                <a:rPr lang="en-US" baseline="-25000" dirty="0">
                  <a:latin typeface="Helvetica" pitchFamily="2" charset="0"/>
                  <a:cs typeface="Arial" charset="0"/>
                </a:rPr>
                <a:t>S</a:t>
              </a:r>
              <a:r>
                <a:rPr lang="en-US" sz="1800" dirty="0">
                  <a:latin typeface="Helvetica" pitchFamily="2" charset="0"/>
                  <a:cs typeface="Arial" charset="0"/>
                </a:rPr>
                <a:t>(m )</a:t>
              </a:r>
            </a:p>
          </p:txBody>
        </p:sp>
        <p:grpSp>
          <p:nvGrpSpPr>
            <p:cNvPr id="90158" name="Group 69"/>
            <p:cNvGrpSpPr>
              <a:grpSpLocks/>
            </p:cNvGrpSpPr>
            <p:nvPr/>
          </p:nvGrpSpPr>
          <p:grpSpPr bwMode="auto">
            <a:xfrm>
              <a:off x="3533" y="2965"/>
              <a:ext cx="611" cy="332"/>
              <a:chOff x="3501" y="648"/>
              <a:chExt cx="611" cy="332"/>
            </a:xfrm>
          </p:grpSpPr>
          <p:sp>
            <p:nvSpPr>
              <p:cNvPr id="90159" name="Text Box 70"/>
              <p:cNvSpPr txBox="1">
                <a:spLocks noChangeArrowheads="1"/>
              </p:cNvSpPr>
              <p:nvPr/>
            </p:nvSpPr>
            <p:spPr bwMode="auto">
              <a:xfrm>
                <a:off x="3501" y="749"/>
                <a:ext cx="61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B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S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 )</a:t>
                </a:r>
              </a:p>
            </p:txBody>
          </p:sp>
          <p:sp>
            <p:nvSpPr>
              <p:cNvPr id="90160" name="Text Box 71"/>
              <p:cNvSpPr txBox="1">
                <a:spLocks noChangeArrowheads="1"/>
              </p:cNvSpPr>
              <p:nvPr/>
            </p:nvSpPr>
            <p:spPr bwMode="auto">
              <a:xfrm>
                <a:off x="3584" y="648"/>
                <a:ext cx="21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</p:grpSp>
      <p:sp>
        <p:nvSpPr>
          <p:cNvPr id="74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25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8633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Secure e-mail </a:t>
            </a:r>
            <a:r>
              <a:rPr lang="en-US" sz="4000" dirty="0"/>
              <a:t>(continued)</a:t>
            </a: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1213432" y="1358901"/>
            <a:ext cx="102602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buClr>
                <a:srgbClr val="000099"/>
              </a:buClr>
              <a:buSzPct val="75000"/>
            </a:pPr>
            <a:r>
              <a:rPr lang="en-US" sz="2400" dirty="0">
                <a:latin typeface="Helvetica" pitchFamily="2" charset="0"/>
              </a:rPr>
              <a:t> Alice wants to provide sender authentication and message integrity</a:t>
            </a: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2028825" y="4805363"/>
            <a:ext cx="809869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342900" indent="-223838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Helvetica" pitchFamily="2" charset="0"/>
              </a:rPr>
              <a:t> Alice digitally signs message</a:t>
            </a:r>
          </a:p>
          <a:p>
            <a:pPr marL="342900" indent="-223838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Helvetica" pitchFamily="2" charset="0"/>
              </a:rPr>
              <a:t> sends both message (in the clear) and digital signature</a:t>
            </a:r>
          </a:p>
        </p:txBody>
      </p:sp>
      <p:grpSp>
        <p:nvGrpSpPr>
          <p:cNvPr id="92165" name="Group 5"/>
          <p:cNvGrpSpPr>
            <a:grpSpLocks/>
          </p:cNvGrpSpPr>
          <p:nvPr/>
        </p:nvGrpSpPr>
        <p:grpSpPr bwMode="auto">
          <a:xfrm>
            <a:off x="1909764" y="2043114"/>
            <a:ext cx="8575675" cy="2509837"/>
            <a:chOff x="161" y="2202"/>
            <a:chExt cx="5402" cy="1581"/>
          </a:xfrm>
        </p:grpSpPr>
        <p:sp>
          <p:nvSpPr>
            <p:cNvPr id="92167" name="Freeform 6"/>
            <p:cNvSpPr>
              <a:spLocks/>
            </p:cNvSpPr>
            <p:nvPr/>
          </p:nvSpPr>
          <p:spPr bwMode="auto">
            <a:xfrm>
              <a:off x="1151" y="2769"/>
              <a:ext cx="623" cy="256"/>
            </a:xfrm>
            <a:custGeom>
              <a:avLst/>
              <a:gdLst>
                <a:gd name="T0" fmla="*/ 0 w 476"/>
                <a:gd name="T1" fmla="*/ 0 h 247"/>
                <a:gd name="T2" fmla="*/ 2393 w 476"/>
                <a:gd name="T3" fmla="*/ 0 h 247"/>
                <a:gd name="T4" fmla="*/ 2393 w 476"/>
                <a:gd name="T5" fmla="*/ 306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168" name="Freeform 7"/>
            <p:cNvSpPr>
              <a:spLocks/>
            </p:cNvSpPr>
            <p:nvPr/>
          </p:nvSpPr>
          <p:spPr bwMode="auto">
            <a:xfrm>
              <a:off x="2329" y="2972"/>
              <a:ext cx="841" cy="493"/>
            </a:xfrm>
            <a:custGeom>
              <a:avLst/>
              <a:gdLst>
                <a:gd name="T0" fmla="*/ 0 w 2135"/>
                <a:gd name="T1" fmla="*/ 0 h 1662"/>
                <a:gd name="T2" fmla="*/ 0 w 2135"/>
                <a:gd name="T3" fmla="*/ 0 h 1662"/>
                <a:gd name="T4" fmla="*/ 2 w 2135"/>
                <a:gd name="T5" fmla="*/ 0 h 1662"/>
                <a:gd name="T6" fmla="*/ 4 w 2135"/>
                <a:gd name="T7" fmla="*/ 0 h 1662"/>
                <a:gd name="T8" fmla="*/ 7 w 2135"/>
                <a:gd name="T9" fmla="*/ 0 h 1662"/>
                <a:gd name="T10" fmla="*/ 7 w 2135"/>
                <a:gd name="T11" fmla="*/ 1 h 1662"/>
                <a:gd name="T12" fmla="*/ 6 w 2135"/>
                <a:gd name="T13" fmla="*/ 1 h 1662"/>
                <a:gd name="T14" fmla="*/ 3 w 2135"/>
                <a:gd name="T15" fmla="*/ 1 h 1662"/>
                <a:gd name="T16" fmla="*/ 2 w 2135"/>
                <a:gd name="T17" fmla="*/ 1 h 1662"/>
                <a:gd name="T18" fmla="*/ 1 w 2135"/>
                <a:gd name="T19" fmla="*/ 1 h 1662"/>
                <a:gd name="T20" fmla="*/ 0 w 2135"/>
                <a:gd name="T21" fmla="*/ 0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169" name="Line 8"/>
            <p:cNvSpPr>
              <a:spLocks noChangeShapeType="1"/>
            </p:cNvSpPr>
            <p:nvPr/>
          </p:nvSpPr>
          <p:spPr bwMode="auto">
            <a:xfrm flipV="1">
              <a:off x="473" y="2772"/>
              <a:ext cx="227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92170" name="Picture 9" descr="BS00592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4" y="2921"/>
              <a:ext cx="34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2171" name="Group 10"/>
            <p:cNvGrpSpPr>
              <a:grpSpLocks/>
            </p:cNvGrpSpPr>
            <p:nvPr/>
          </p:nvGrpSpPr>
          <p:grpSpPr bwMode="auto">
            <a:xfrm>
              <a:off x="694" y="2457"/>
              <a:ext cx="475" cy="457"/>
              <a:chOff x="694" y="2457"/>
              <a:chExt cx="475" cy="457"/>
            </a:xfrm>
          </p:grpSpPr>
          <p:sp>
            <p:nvSpPr>
              <p:cNvPr id="92225" name="Rectangle 11"/>
              <p:cNvSpPr>
                <a:spLocks noChangeArrowheads="1"/>
              </p:cNvSpPr>
              <p:nvPr/>
            </p:nvSpPr>
            <p:spPr bwMode="auto">
              <a:xfrm>
                <a:off x="694" y="2631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2226" name="Text Box 12"/>
              <p:cNvSpPr txBox="1">
                <a:spLocks noChangeArrowheads="1"/>
              </p:cNvSpPr>
              <p:nvPr/>
            </p:nvSpPr>
            <p:spPr bwMode="auto">
              <a:xfrm>
                <a:off x="754" y="2657"/>
                <a:ext cx="359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H( )</a:t>
                </a:r>
              </a:p>
            </p:txBody>
          </p:sp>
          <p:sp>
            <p:nvSpPr>
              <p:cNvPr id="92227" name="Text Box 13"/>
              <p:cNvSpPr txBox="1">
                <a:spLocks noChangeArrowheads="1"/>
              </p:cNvSpPr>
              <p:nvPr/>
            </p:nvSpPr>
            <p:spPr bwMode="auto">
              <a:xfrm>
                <a:off x="907" y="2457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Helvetica" pitchFamily="2" charset="0"/>
                    <a:cs typeface="Arial" charset="0"/>
                  </a:rPr>
                  <a:t>.</a:t>
                </a:r>
              </a:p>
            </p:txBody>
          </p:sp>
        </p:grpSp>
        <p:grpSp>
          <p:nvGrpSpPr>
            <p:cNvPr id="92172" name="Group 14"/>
            <p:cNvGrpSpPr>
              <a:grpSpLocks/>
            </p:cNvGrpSpPr>
            <p:nvPr/>
          </p:nvGrpSpPr>
          <p:grpSpPr bwMode="auto">
            <a:xfrm>
              <a:off x="1240" y="2437"/>
              <a:ext cx="477" cy="466"/>
              <a:chOff x="1541" y="1971"/>
              <a:chExt cx="477" cy="466"/>
            </a:xfrm>
          </p:grpSpPr>
          <p:sp>
            <p:nvSpPr>
              <p:cNvPr id="92221" name="Rectangle 15"/>
              <p:cNvSpPr>
                <a:spLocks noChangeArrowheads="1"/>
              </p:cNvSpPr>
              <p:nvPr/>
            </p:nvSpPr>
            <p:spPr bwMode="auto">
              <a:xfrm>
                <a:off x="1543" y="2154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2222" name="Text Box 16"/>
              <p:cNvSpPr txBox="1">
                <a:spLocks noChangeArrowheads="1"/>
              </p:cNvSpPr>
              <p:nvPr/>
            </p:nvSpPr>
            <p:spPr bwMode="auto">
              <a:xfrm>
                <a:off x="1541" y="2189"/>
                <a:ext cx="42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A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92223" name="Text Box 17"/>
              <p:cNvSpPr txBox="1">
                <a:spLocks noChangeArrowheads="1"/>
              </p:cNvSpPr>
              <p:nvPr/>
            </p:nvSpPr>
            <p:spPr bwMode="auto">
              <a:xfrm>
                <a:off x="1755" y="1971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Helvetica" pitchFamily="2" charset="0"/>
                    <a:cs typeface="Arial" charset="0"/>
                  </a:rPr>
                  <a:t>.</a:t>
                </a:r>
              </a:p>
            </p:txBody>
          </p:sp>
          <p:sp>
            <p:nvSpPr>
              <p:cNvPr id="92224" name="Text Box 18"/>
              <p:cNvSpPr txBox="1">
                <a:spLocks noChangeArrowheads="1"/>
              </p:cNvSpPr>
              <p:nvPr/>
            </p:nvSpPr>
            <p:spPr bwMode="auto">
              <a:xfrm>
                <a:off x="1638" y="2088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  <p:grpSp>
          <p:nvGrpSpPr>
            <p:cNvPr id="92173" name="Group 19"/>
            <p:cNvGrpSpPr>
              <a:grpSpLocks/>
            </p:cNvGrpSpPr>
            <p:nvPr/>
          </p:nvGrpSpPr>
          <p:grpSpPr bwMode="auto">
            <a:xfrm>
              <a:off x="1664" y="2989"/>
              <a:ext cx="410" cy="327"/>
              <a:chOff x="2935" y="1573"/>
              <a:chExt cx="410" cy="327"/>
            </a:xfrm>
          </p:grpSpPr>
          <p:sp>
            <p:nvSpPr>
              <p:cNvPr id="92219" name="Oval 20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2220" name="Text Box 21"/>
              <p:cNvSpPr txBox="1">
                <a:spLocks noChangeArrowheads="1"/>
              </p:cNvSpPr>
              <p:nvPr/>
            </p:nvSpPr>
            <p:spPr bwMode="auto">
              <a:xfrm>
                <a:off x="2943" y="1573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  <p:grpSp>
          <p:nvGrpSpPr>
            <p:cNvPr id="92174" name="Group 22"/>
            <p:cNvGrpSpPr>
              <a:grpSpLocks/>
            </p:cNvGrpSpPr>
            <p:nvPr/>
          </p:nvGrpSpPr>
          <p:grpSpPr bwMode="auto">
            <a:xfrm>
              <a:off x="3560" y="2948"/>
              <a:ext cx="437" cy="327"/>
              <a:chOff x="2935" y="1546"/>
              <a:chExt cx="437" cy="327"/>
            </a:xfrm>
          </p:grpSpPr>
          <p:sp>
            <p:nvSpPr>
              <p:cNvPr id="92217" name="Oval 23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2218" name="Text Box 24"/>
              <p:cNvSpPr txBox="1">
                <a:spLocks noChangeArrowheads="1"/>
              </p:cNvSpPr>
              <p:nvPr/>
            </p:nvSpPr>
            <p:spPr bwMode="auto">
              <a:xfrm>
                <a:off x="2970" y="1546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92175" name="Text Box 25"/>
            <p:cNvSpPr txBox="1">
              <a:spLocks noChangeArrowheads="1"/>
            </p:cNvSpPr>
            <p:nvPr/>
          </p:nvSpPr>
          <p:spPr bwMode="auto">
            <a:xfrm>
              <a:off x="4776" y="2598"/>
              <a:ext cx="55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Helvetica" pitchFamily="2" charset="0"/>
                  <a:cs typeface="Arial" charset="0"/>
                </a:rPr>
                <a:t>H(m )</a:t>
              </a:r>
            </a:p>
          </p:txBody>
        </p:sp>
        <p:grpSp>
          <p:nvGrpSpPr>
            <p:cNvPr id="92176" name="Group 26"/>
            <p:cNvGrpSpPr>
              <a:grpSpLocks/>
            </p:cNvGrpSpPr>
            <p:nvPr/>
          </p:nvGrpSpPr>
          <p:grpSpPr bwMode="auto">
            <a:xfrm>
              <a:off x="1705" y="2439"/>
              <a:ext cx="715" cy="333"/>
              <a:chOff x="1778" y="2485"/>
              <a:chExt cx="715" cy="333"/>
            </a:xfrm>
          </p:grpSpPr>
          <p:sp>
            <p:nvSpPr>
              <p:cNvPr id="92215" name="Text Box 27"/>
              <p:cNvSpPr txBox="1">
                <a:spLocks noChangeArrowheads="1"/>
              </p:cNvSpPr>
              <p:nvPr/>
            </p:nvSpPr>
            <p:spPr bwMode="auto">
              <a:xfrm>
                <a:off x="1778" y="2587"/>
                <a:ext cx="71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A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(H(m))</a:t>
                </a:r>
              </a:p>
            </p:txBody>
          </p:sp>
          <p:sp>
            <p:nvSpPr>
              <p:cNvPr id="92216" name="Text Box 28"/>
              <p:cNvSpPr txBox="1">
                <a:spLocks noChangeArrowheads="1"/>
              </p:cNvSpPr>
              <p:nvPr/>
            </p:nvSpPr>
            <p:spPr bwMode="auto">
              <a:xfrm>
                <a:off x="1870" y="2485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92177" name="Freeform 29"/>
            <p:cNvSpPr>
              <a:spLocks/>
            </p:cNvSpPr>
            <p:nvPr/>
          </p:nvSpPr>
          <p:spPr bwMode="auto">
            <a:xfrm flipV="1">
              <a:off x="554" y="3295"/>
              <a:ext cx="1234" cy="247"/>
            </a:xfrm>
            <a:custGeom>
              <a:avLst/>
              <a:gdLst>
                <a:gd name="T0" fmla="*/ 0 w 476"/>
                <a:gd name="T1" fmla="*/ 0 h 247"/>
                <a:gd name="T2" fmla="*/ 144489 w 476"/>
                <a:gd name="T3" fmla="*/ 0 h 247"/>
                <a:gd name="T4" fmla="*/ 144489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178" name="Text Box 30"/>
            <p:cNvSpPr txBox="1">
              <a:spLocks noChangeArrowheads="1"/>
            </p:cNvSpPr>
            <p:nvPr/>
          </p:nvSpPr>
          <p:spPr bwMode="auto">
            <a:xfrm>
              <a:off x="272" y="2634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m</a:t>
              </a:r>
            </a:p>
          </p:txBody>
        </p:sp>
        <p:grpSp>
          <p:nvGrpSpPr>
            <p:cNvPr id="92179" name="Group 31"/>
            <p:cNvGrpSpPr>
              <a:grpSpLocks/>
            </p:cNvGrpSpPr>
            <p:nvPr/>
          </p:nvGrpSpPr>
          <p:grpSpPr bwMode="auto">
            <a:xfrm>
              <a:off x="1193" y="2216"/>
              <a:ext cx="285" cy="299"/>
              <a:chOff x="2637" y="716"/>
              <a:chExt cx="285" cy="299"/>
            </a:xfrm>
          </p:grpSpPr>
          <p:sp>
            <p:nvSpPr>
              <p:cNvPr id="92213" name="Text Box 32"/>
              <p:cNvSpPr txBox="1">
                <a:spLocks noChangeArrowheads="1"/>
              </p:cNvSpPr>
              <p:nvPr/>
            </p:nvSpPr>
            <p:spPr bwMode="auto">
              <a:xfrm>
                <a:off x="2637" y="763"/>
                <a:ext cx="2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A</a:t>
                </a:r>
                <a:endParaRPr lang="en-US" sz="1800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2214" name="Text Box 33"/>
              <p:cNvSpPr txBox="1">
                <a:spLocks noChangeArrowheads="1"/>
              </p:cNvSpPr>
              <p:nvPr/>
            </p:nvSpPr>
            <p:spPr bwMode="auto">
              <a:xfrm>
                <a:off x="2735" y="716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92180" name="Line 34"/>
            <p:cNvSpPr>
              <a:spLocks noChangeShapeType="1"/>
            </p:cNvSpPr>
            <p:nvPr/>
          </p:nvSpPr>
          <p:spPr bwMode="auto">
            <a:xfrm>
              <a:off x="1477" y="2389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92181" name="Picture 35" descr="BS00768_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1493" y="2264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182" name="Picture 36" descr="Alice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" y="2964"/>
              <a:ext cx="332" cy="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183" name="Line 37"/>
            <p:cNvSpPr>
              <a:spLocks noChangeShapeType="1"/>
            </p:cNvSpPr>
            <p:nvPr/>
          </p:nvSpPr>
          <p:spPr bwMode="auto">
            <a:xfrm flipV="1">
              <a:off x="1930" y="3153"/>
              <a:ext cx="484" cy="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184" name="Line 38"/>
            <p:cNvSpPr>
              <a:spLocks noChangeShapeType="1"/>
            </p:cNvSpPr>
            <p:nvPr/>
          </p:nvSpPr>
          <p:spPr bwMode="auto">
            <a:xfrm flipV="1">
              <a:off x="3114" y="3148"/>
              <a:ext cx="4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92185" name="Picture 39" descr="BS00592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6" y="2907"/>
              <a:ext cx="34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186" name="Text Box 40"/>
            <p:cNvSpPr txBox="1">
              <a:spLocks noChangeArrowheads="1"/>
            </p:cNvSpPr>
            <p:nvPr/>
          </p:nvSpPr>
          <p:spPr bwMode="auto">
            <a:xfrm>
              <a:off x="2400" y="3125"/>
              <a:ext cx="60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Helvetica" pitchFamily="2" charset="0"/>
                  <a:cs typeface="Arial" charset="0"/>
                </a:rPr>
                <a:t>Internet</a:t>
              </a:r>
            </a:p>
          </p:txBody>
        </p:sp>
        <p:sp>
          <p:nvSpPr>
            <p:cNvPr id="92187" name="Freeform 41"/>
            <p:cNvSpPr>
              <a:spLocks/>
            </p:cNvSpPr>
            <p:nvPr/>
          </p:nvSpPr>
          <p:spPr bwMode="auto">
            <a:xfrm flipH="1">
              <a:off x="3671" y="2774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188" name="Freeform 42"/>
            <p:cNvSpPr>
              <a:spLocks/>
            </p:cNvSpPr>
            <p:nvPr/>
          </p:nvSpPr>
          <p:spPr bwMode="auto">
            <a:xfrm flipH="1" flipV="1">
              <a:off x="3685" y="3300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92189" name="Picture 43" descr="Bob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8" y="2916"/>
              <a:ext cx="405" cy="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190" name="Text Box 44"/>
            <p:cNvSpPr txBox="1">
              <a:spLocks noChangeArrowheads="1"/>
            </p:cNvSpPr>
            <p:nvPr/>
          </p:nvSpPr>
          <p:spPr bwMode="auto">
            <a:xfrm>
              <a:off x="323" y="3435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m</a:t>
              </a:r>
            </a:p>
          </p:txBody>
        </p:sp>
        <p:grpSp>
          <p:nvGrpSpPr>
            <p:cNvPr id="92191" name="Group 45"/>
            <p:cNvGrpSpPr>
              <a:grpSpLocks/>
            </p:cNvGrpSpPr>
            <p:nvPr/>
          </p:nvGrpSpPr>
          <p:grpSpPr bwMode="auto">
            <a:xfrm>
              <a:off x="4152" y="2424"/>
              <a:ext cx="477" cy="466"/>
              <a:chOff x="1541" y="1971"/>
              <a:chExt cx="477" cy="466"/>
            </a:xfrm>
          </p:grpSpPr>
          <p:sp>
            <p:nvSpPr>
              <p:cNvPr id="92209" name="Rectangle 46"/>
              <p:cNvSpPr>
                <a:spLocks noChangeArrowheads="1"/>
              </p:cNvSpPr>
              <p:nvPr/>
            </p:nvSpPr>
            <p:spPr bwMode="auto">
              <a:xfrm>
                <a:off x="1543" y="2154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2210" name="Text Box 47"/>
              <p:cNvSpPr txBox="1">
                <a:spLocks noChangeArrowheads="1"/>
              </p:cNvSpPr>
              <p:nvPr/>
            </p:nvSpPr>
            <p:spPr bwMode="auto">
              <a:xfrm>
                <a:off x="1541" y="2189"/>
                <a:ext cx="42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A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92211" name="Text Box 48"/>
              <p:cNvSpPr txBox="1">
                <a:spLocks noChangeArrowheads="1"/>
              </p:cNvSpPr>
              <p:nvPr/>
            </p:nvSpPr>
            <p:spPr bwMode="auto">
              <a:xfrm>
                <a:off x="1755" y="1971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Helvetica" pitchFamily="2" charset="0"/>
                    <a:cs typeface="Arial" charset="0"/>
                  </a:rPr>
                  <a:t>.</a:t>
                </a:r>
              </a:p>
            </p:txBody>
          </p:sp>
          <p:sp>
            <p:nvSpPr>
              <p:cNvPr id="92212" name="Text Box 49"/>
              <p:cNvSpPr txBox="1">
                <a:spLocks noChangeArrowheads="1"/>
              </p:cNvSpPr>
              <p:nvPr/>
            </p:nvSpPr>
            <p:spPr bwMode="auto">
              <a:xfrm>
                <a:off x="1633" y="2088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  <p:sp>
          <p:nvSpPr>
            <p:cNvPr id="92192" name="Line 50"/>
            <p:cNvSpPr>
              <a:spLocks noChangeShapeType="1"/>
            </p:cNvSpPr>
            <p:nvPr/>
          </p:nvSpPr>
          <p:spPr bwMode="auto">
            <a:xfrm>
              <a:off x="4562" y="2375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92193" name="Picture 51" descr="BS00768_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4610" y="2321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2194" name="Group 52"/>
            <p:cNvGrpSpPr>
              <a:grpSpLocks/>
            </p:cNvGrpSpPr>
            <p:nvPr/>
          </p:nvGrpSpPr>
          <p:grpSpPr bwMode="auto">
            <a:xfrm>
              <a:off x="4279" y="2202"/>
              <a:ext cx="303" cy="299"/>
              <a:chOff x="2637" y="716"/>
              <a:chExt cx="303" cy="299"/>
            </a:xfrm>
          </p:grpSpPr>
          <p:sp>
            <p:nvSpPr>
              <p:cNvPr id="92207" name="Text Box 53"/>
              <p:cNvSpPr txBox="1">
                <a:spLocks noChangeArrowheads="1"/>
              </p:cNvSpPr>
              <p:nvPr/>
            </p:nvSpPr>
            <p:spPr bwMode="auto">
              <a:xfrm>
                <a:off x="2637" y="763"/>
                <a:ext cx="2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A</a:t>
                </a:r>
                <a:endParaRPr lang="en-US" sz="1800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2208" name="Text Box 54"/>
              <p:cNvSpPr txBox="1">
                <a:spLocks noChangeArrowheads="1"/>
              </p:cNvSpPr>
              <p:nvPr/>
            </p:nvSpPr>
            <p:spPr bwMode="auto">
              <a:xfrm>
                <a:off x="2730" y="716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  <p:grpSp>
          <p:nvGrpSpPr>
            <p:cNvPr id="92195" name="Group 55"/>
            <p:cNvGrpSpPr>
              <a:grpSpLocks/>
            </p:cNvGrpSpPr>
            <p:nvPr/>
          </p:nvGrpSpPr>
          <p:grpSpPr bwMode="auto">
            <a:xfrm>
              <a:off x="3419" y="2434"/>
              <a:ext cx="715" cy="333"/>
              <a:chOff x="1778" y="2485"/>
              <a:chExt cx="715" cy="333"/>
            </a:xfrm>
          </p:grpSpPr>
          <p:sp>
            <p:nvSpPr>
              <p:cNvPr id="92205" name="Text Box 56"/>
              <p:cNvSpPr txBox="1">
                <a:spLocks noChangeArrowheads="1"/>
              </p:cNvSpPr>
              <p:nvPr/>
            </p:nvSpPr>
            <p:spPr bwMode="auto">
              <a:xfrm>
                <a:off x="1778" y="2587"/>
                <a:ext cx="71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A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(H(m))</a:t>
                </a:r>
              </a:p>
            </p:txBody>
          </p:sp>
          <p:sp>
            <p:nvSpPr>
              <p:cNvPr id="92206" name="Text Box 57"/>
              <p:cNvSpPr txBox="1">
                <a:spLocks noChangeArrowheads="1"/>
              </p:cNvSpPr>
              <p:nvPr/>
            </p:nvSpPr>
            <p:spPr bwMode="auto">
              <a:xfrm>
                <a:off x="1870" y="2485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92196" name="Text Box 58"/>
            <p:cNvSpPr txBox="1">
              <a:spLocks noChangeArrowheads="1"/>
            </p:cNvSpPr>
            <p:nvPr/>
          </p:nvSpPr>
          <p:spPr bwMode="auto">
            <a:xfrm>
              <a:off x="3664" y="3531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m</a:t>
              </a:r>
            </a:p>
          </p:txBody>
        </p:sp>
        <p:grpSp>
          <p:nvGrpSpPr>
            <p:cNvPr id="92197" name="Group 59"/>
            <p:cNvGrpSpPr>
              <a:grpSpLocks/>
            </p:cNvGrpSpPr>
            <p:nvPr/>
          </p:nvGrpSpPr>
          <p:grpSpPr bwMode="auto">
            <a:xfrm>
              <a:off x="4165" y="3202"/>
              <a:ext cx="475" cy="457"/>
              <a:chOff x="694" y="2457"/>
              <a:chExt cx="475" cy="457"/>
            </a:xfrm>
          </p:grpSpPr>
          <p:sp>
            <p:nvSpPr>
              <p:cNvPr id="92202" name="Rectangle 60"/>
              <p:cNvSpPr>
                <a:spLocks noChangeArrowheads="1"/>
              </p:cNvSpPr>
              <p:nvPr/>
            </p:nvSpPr>
            <p:spPr bwMode="auto">
              <a:xfrm>
                <a:off x="694" y="2631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2203" name="Text Box 61"/>
              <p:cNvSpPr txBox="1">
                <a:spLocks noChangeArrowheads="1"/>
              </p:cNvSpPr>
              <p:nvPr/>
            </p:nvSpPr>
            <p:spPr bwMode="auto">
              <a:xfrm>
                <a:off x="754" y="2657"/>
                <a:ext cx="359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H( )</a:t>
                </a:r>
              </a:p>
            </p:txBody>
          </p:sp>
          <p:sp>
            <p:nvSpPr>
              <p:cNvPr id="92204" name="Text Box 62"/>
              <p:cNvSpPr txBox="1">
                <a:spLocks noChangeArrowheads="1"/>
              </p:cNvSpPr>
              <p:nvPr/>
            </p:nvSpPr>
            <p:spPr bwMode="auto">
              <a:xfrm>
                <a:off x="907" y="2457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Helvetica" pitchFamily="2" charset="0"/>
                    <a:cs typeface="Arial" charset="0"/>
                  </a:rPr>
                  <a:t>.</a:t>
                </a:r>
              </a:p>
            </p:txBody>
          </p:sp>
        </p:grpSp>
        <p:sp>
          <p:nvSpPr>
            <p:cNvPr id="92198" name="Freeform 63"/>
            <p:cNvSpPr>
              <a:spLocks/>
            </p:cNvSpPr>
            <p:nvPr/>
          </p:nvSpPr>
          <p:spPr bwMode="auto">
            <a:xfrm flipV="1">
              <a:off x="4657" y="3295"/>
              <a:ext cx="192" cy="247"/>
            </a:xfrm>
            <a:custGeom>
              <a:avLst/>
              <a:gdLst>
                <a:gd name="T0" fmla="*/ 0 w 476"/>
                <a:gd name="T1" fmla="*/ 0 h 247"/>
                <a:gd name="T2" fmla="*/ 2 w 476"/>
                <a:gd name="T3" fmla="*/ 0 h 247"/>
                <a:gd name="T4" fmla="*/ 2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199" name="Freeform 64"/>
            <p:cNvSpPr>
              <a:spLocks/>
            </p:cNvSpPr>
            <p:nvPr/>
          </p:nvSpPr>
          <p:spPr bwMode="auto">
            <a:xfrm>
              <a:off x="4644" y="2743"/>
              <a:ext cx="192" cy="247"/>
            </a:xfrm>
            <a:custGeom>
              <a:avLst/>
              <a:gdLst>
                <a:gd name="T0" fmla="*/ 0 w 476"/>
                <a:gd name="T1" fmla="*/ 0 h 247"/>
                <a:gd name="T2" fmla="*/ 2 w 476"/>
                <a:gd name="T3" fmla="*/ 0 h 247"/>
                <a:gd name="T4" fmla="*/ 2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200" name="Text Box 65"/>
            <p:cNvSpPr txBox="1">
              <a:spLocks noChangeArrowheads="1"/>
            </p:cNvSpPr>
            <p:nvPr/>
          </p:nvSpPr>
          <p:spPr bwMode="auto">
            <a:xfrm>
              <a:off x="4809" y="3471"/>
              <a:ext cx="55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Helvetica" pitchFamily="2" charset="0"/>
                  <a:cs typeface="Arial" charset="0"/>
                </a:rPr>
                <a:t>H(m )</a:t>
              </a:r>
            </a:p>
          </p:txBody>
        </p:sp>
        <p:sp>
          <p:nvSpPr>
            <p:cNvPr id="92201" name="Text Box 66"/>
            <p:cNvSpPr txBox="1">
              <a:spLocks noChangeArrowheads="1"/>
            </p:cNvSpPr>
            <p:nvPr/>
          </p:nvSpPr>
          <p:spPr bwMode="auto">
            <a:xfrm>
              <a:off x="4383" y="3019"/>
              <a:ext cx="8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compare</a:t>
              </a:r>
            </a:p>
          </p:txBody>
        </p:sp>
      </p:grpSp>
      <p:sp>
        <p:nvSpPr>
          <p:cNvPr id="69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26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4662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Secure e-mail </a:t>
            </a:r>
            <a:r>
              <a:rPr lang="en-US" sz="4000" dirty="0"/>
              <a:t>(continued)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746975" y="1314451"/>
            <a:ext cx="1068805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buClr>
                <a:srgbClr val="000099"/>
              </a:buClr>
              <a:buSzPct val="75000"/>
            </a:pPr>
            <a:r>
              <a:rPr lang="en-US" sz="2400" dirty="0">
                <a:latin typeface="Helvetica" pitchFamily="2" charset="0"/>
              </a:rPr>
              <a:t> Alice wants to provide confidentiality, sender authentication, and message integrity.</a:t>
            </a:r>
          </a:p>
        </p:txBody>
      </p:sp>
      <p:sp>
        <p:nvSpPr>
          <p:cNvPr id="94212" name="Text Box 4"/>
          <p:cNvSpPr txBox="1">
            <a:spLocks noChangeArrowheads="1"/>
          </p:cNvSpPr>
          <p:nvPr/>
        </p:nvSpPr>
        <p:spPr bwMode="auto">
          <a:xfrm>
            <a:off x="2409826" y="5605463"/>
            <a:ext cx="75914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 dirty="0">
                <a:solidFill>
                  <a:srgbClr val="C00000"/>
                </a:solidFill>
                <a:latin typeface="Helvetica" pitchFamily="2" charset="0"/>
              </a:rPr>
              <a:t>Alice uses three keys: </a:t>
            </a:r>
            <a:r>
              <a:rPr lang="en-US" sz="2400" dirty="0">
                <a:latin typeface="Helvetica" pitchFamily="2" charset="0"/>
              </a:rPr>
              <a:t>her private key, Bob</a:t>
            </a:r>
            <a:r>
              <a:rPr lang="ja-JP" altLang="en-US" sz="2400">
                <a:latin typeface="Helvetica" pitchFamily="2" charset="0"/>
              </a:rPr>
              <a:t>’</a:t>
            </a:r>
            <a:r>
              <a:rPr lang="en-US" altLang="ja-JP" sz="2400" dirty="0">
                <a:latin typeface="Helvetica" pitchFamily="2" charset="0"/>
              </a:rPr>
              <a:t>s public key, newly created symmetric key</a:t>
            </a:r>
            <a:endParaRPr lang="en-US" sz="2400" dirty="0">
              <a:latin typeface="Helvetica" pitchFamily="2" charset="0"/>
            </a:endParaRPr>
          </a:p>
        </p:txBody>
      </p:sp>
      <p:grpSp>
        <p:nvGrpSpPr>
          <p:cNvPr id="94213" name="Group 5"/>
          <p:cNvGrpSpPr>
            <a:grpSpLocks/>
          </p:cNvGrpSpPr>
          <p:nvPr/>
        </p:nvGrpSpPr>
        <p:grpSpPr bwMode="auto">
          <a:xfrm>
            <a:off x="2547938" y="1936751"/>
            <a:ext cx="6983412" cy="3552825"/>
            <a:chOff x="819" y="1470"/>
            <a:chExt cx="4399" cy="2238"/>
          </a:xfrm>
        </p:grpSpPr>
        <p:sp>
          <p:nvSpPr>
            <p:cNvPr id="94215" name="Freeform 6"/>
            <p:cNvSpPr>
              <a:spLocks/>
            </p:cNvSpPr>
            <p:nvPr/>
          </p:nvSpPr>
          <p:spPr bwMode="auto">
            <a:xfrm>
              <a:off x="1809" y="2083"/>
              <a:ext cx="623" cy="256"/>
            </a:xfrm>
            <a:custGeom>
              <a:avLst/>
              <a:gdLst>
                <a:gd name="T0" fmla="*/ 0 w 476"/>
                <a:gd name="T1" fmla="*/ 0 h 247"/>
                <a:gd name="T2" fmla="*/ 2393 w 476"/>
                <a:gd name="T3" fmla="*/ 0 h 247"/>
                <a:gd name="T4" fmla="*/ 2393 w 476"/>
                <a:gd name="T5" fmla="*/ 306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4216" name="Line 7"/>
            <p:cNvSpPr>
              <a:spLocks noChangeShapeType="1"/>
            </p:cNvSpPr>
            <p:nvPr/>
          </p:nvSpPr>
          <p:spPr bwMode="auto">
            <a:xfrm flipV="1">
              <a:off x="1131" y="2086"/>
              <a:ext cx="227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4217" name="Group 8"/>
            <p:cNvGrpSpPr>
              <a:grpSpLocks/>
            </p:cNvGrpSpPr>
            <p:nvPr/>
          </p:nvGrpSpPr>
          <p:grpSpPr bwMode="auto">
            <a:xfrm>
              <a:off x="1352" y="1771"/>
              <a:ext cx="475" cy="457"/>
              <a:chOff x="694" y="2457"/>
              <a:chExt cx="475" cy="457"/>
            </a:xfrm>
          </p:grpSpPr>
          <p:sp>
            <p:nvSpPr>
              <p:cNvPr id="94270" name="Rectangle 9"/>
              <p:cNvSpPr>
                <a:spLocks noChangeArrowheads="1"/>
              </p:cNvSpPr>
              <p:nvPr/>
            </p:nvSpPr>
            <p:spPr bwMode="auto">
              <a:xfrm>
                <a:off x="694" y="2631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4271" name="Text Box 10"/>
              <p:cNvSpPr txBox="1">
                <a:spLocks noChangeArrowheads="1"/>
              </p:cNvSpPr>
              <p:nvPr/>
            </p:nvSpPr>
            <p:spPr bwMode="auto">
              <a:xfrm>
                <a:off x="754" y="2657"/>
                <a:ext cx="359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H( )</a:t>
                </a:r>
              </a:p>
            </p:txBody>
          </p:sp>
          <p:sp>
            <p:nvSpPr>
              <p:cNvPr id="94272" name="Text Box 11"/>
              <p:cNvSpPr txBox="1">
                <a:spLocks noChangeArrowheads="1"/>
              </p:cNvSpPr>
              <p:nvPr/>
            </p:nvSpPr>
            <p:spPr bwMode="auto">
              <a:xfrm>
                <a:off x="907" y="2457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Helvetica" pitchFamily="2" charset="0"/>
                    <a:cs typeface="Arial" charset="0"/>
                  </a:rPr>
                  <a:t>.</a:t>
                </a:r>
              </a:p>
            </p:txBody>
          </p:sp>
        </p:grpSp>
        <p:grpSp>
          <p:nvGrpSpPr>
            <p:cNvPr id="94218" name="Group 12"/>
            <p:cNvGrpSpPr>
              <a:grpSpLocks/>
            </p:cNvGrpSpPr>
            <p:nvPr/>
          </p:nvGrpSpPr>
          <p:grpSpPr bwMode="auto">
            <a:xfrm>
              <a:off x="1898" y="1751"/>
              <a:ext cx="477" cy="466"/>
              <a:chOff x="1541" y="1971"/>
              <a:chExt cx="477" cy="466"/>
            </a:xfrm>
          </p:grpSpPr>
          <p:sp>
            <p:nvSpPr>
              <p:cNvPr id="94266" name="Rectangle 13"/>
              <p:cNvSpPr>
                <a:spLocks noChangeArrowheads="1"/>
              </p:cNvSpPr>
              <p:nvPr/>
            </p:nvSpPr>
            <p:spPr bwMode="auto">
              <a:xfrm>
                <a:off x="1543" y="2154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4267" name="Text Box 14"/>
              <p:cNvSpPr txBox="1">
                <a:spLocks noChangeArrowheads="1"/>
              </p:cNvSpPr>
              <p:nvPr/>
            </p:nvSpPr>
            <p:spPr bwMode="auto">
              <a:xfrm>
                <a:off x="1541" y="2189"/>
                <a:ext cx="4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A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94268" name="Text Box 15"/>
              <p:cNvSpPr txBox="1">
                <a:spLocks noChangeArrowheads="1"/>
              </p:cNvSpPr>
              <p:nvPr/>
            </p:nvSpPr>
            <p:spPr bwMode="auto">
              <a:xfrm>
                <a:off x="1755" y="1971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Helvetica" pitchFamily="2" charset="0"/>
                    <a:cs typeface="Arial" charset="0"/>
                  </a:rPr>
                  <a:t>.</a:t>
                </a:r>
              </a:p>
            </p:txBody>
          </p:sp>
          <p:sp>
            <p:nvSpPr>
              <p:cNvPr id="94269" name="Text Box 16"/>
              <p:cNvSpPr txBox="1">
                <a:spLocks noChangeArrowheads="1"/>
              </p:cNvSpPr>
              <p:nvPr/>
            </p:nvSpPr>
            <p:spPr bwMode="auto">
              <a:xfrm>
                <a:off x="1638" y="2088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  <p:grpSp>
          <p:nvGrpSpPr>
            <p:cNvPr id="94219" name="Group 17"/>
            <p:cNvGrpSpPr>
              <a:grpSpLocks/>
            </p:cNvGrpSpPr>
            <p:nvPr/>
          </p:nvGrpSpPr>
          <p:grpSpPr bwMode="auto">
            <a:xfrm>
              <a:off x="2321" y="2303"/>
              <a:ext cx="402" cy="327"/>
              <a:chOff x="2934" y="1573"/>
              <a:chExt cx="402" cy="327"/>
            </a:xfrm>
          </p:grpSpPr>
          <p:sp>
            <p:nvSpPr>
              <p:cNvPr id="94264" name="Oval 18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4265" name="Text Box 19"/>
              <p:cNvSpPr txBox="1">
                <a:spLocks noChangeArrowheads="1"/>
              </p:cNvSpPr>
              <p:nvPr/>
            </p:nvSpPr>
            <p:spPr bwMode="auto">
              <a:xfrm>
                <a:off x="2934" y="1573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  <p:grpSp>
          <p:nvGrpSpPr>
            <p:cNvPr id="94220" name="Group 20"/>
            <p:cNvGrpSpPr>
              <a:grpSpLocks/>
            </p:cNvGrpSpPr>
            <p:nvPr/>
          </p:nvGrpSpPr>
          <p:grpSpPr bwMode="auto">
            <a:xfrm>
              <a:off x="2363" y="1753"/>
              <a:ext cx="715" cy="333"/>
              <a:chOff x="1778" y="2485"/>
              <a:chExt cx="715" cy="333"/>
            </a:xfrm>
          </p:grpSpPr>
          <p:sp>
            <p:nvSpPr>
              <p:cNvPr id="94262" name="Text Box 21"/>
              <p:cNvSpPr txBox="1">
                <a:spLocks noChangeArrowheads="1"/>
              </p:cNvSpPr>
              <p:nvPr/>
            </p:nvSpPr>
            <p:spPr bwMode="auto">
              <a:xfrm>
                <a:off x="1778" y="2587"/>
                <a:ext cx="71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A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(H(m))</a:t>
                </a:r>
              </a:p>
            </p:txBody>
          </p:sp>
          <p:sp>
            <p:nvSpPr>
              <p:cNvPr id="94263" name="Text Box 22"/>
              <p:cNvSpPr txBox="1">
                <a:spLocks noChangeArrowheads="1"/>
              </p:cNvSpPr>
              <p:nvPr/>
            </p:nvSpPr>
            <p:spPr bwMode="auto">
              <a:xfrm>
                <a:off x="1870" y="2485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94221" name="Freeform 23"/>
            <p:cNvSpPr>
              <a:spLocks/>
            </p:cNvSpPr>
            <p:nvPr/>
          </p:nvSpPr>
          <p:spPr bwMode="auto">
            <a:xfrm flipV="1">
              <a:off x="1212" y="2609"/>
              <a:ext cx="1234" cy="247"/>
            </a:xfrm>
            <a:custGeom>
              <a:avLst/>
              <a:gdLst>
                <a:gd name="T0" fmla="*/ 0 w 476"/>
                <a:gd name="T1" fmla="*/ 0 h 247"/>
                <a:gd name="T2" fmla="*/ 144489 w 476"/>
                <a:gd name="T3" fmla="*/ 0 h 247"/>
                <a:gd name="T4" fmla="*/ 144489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4222" name="Text Box 24"/>
            <p:cNvSpPr txBox="1">
              <a:spLocks noChangeArrowheads="1"/>
            </p:cNvSpPr>
            <p:nvPr/>
          </p:nvSpPr>
          <p:spPr bwMode="auto">
            <a:xfrm>
              <a:off x="930" y="1948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m</a:t>
              </a:r>
            </a:p>
          </p:txBody>
        </p:sp>
        <p:grpSp>
          <p:nvGrpSpPr>
            <p:cNvPr id="94223" name="Group 25"/>
            <p:cNvGrpSpPr>
              <a:grpSpLocks/>
            </p:cNvGrpSpPr>
            <p:nvPr/>
          </p:nvGrpSpPr>
          <p:grpSpPr bwMode="auto">
            <a:xfrm>
              <a:off x="1866" y="1470"/>
              <a:ext cx="285" cy="359"/>
              <a:chOff x="2652" y="656"/>
              <a:chExt cx="285" cy="359"/>
            </a:xfrm>
          </p:grpSpPr>
          <p:sp>
            <p:nvSpPr>
              <p:cNvPr id="94260" name="Text Box 26"/>
              <p:cNvSpPr txBox="1">
                <a:spLocks noChangeArrowheads="1"/>
              </p:cNvSpPr>
              <p:nvPr/>
            </p:nvSpPr>
            <p:spPr bwMode="auto">
              <a:xfrm>
                <a:off x="2652" y="763"/>
                <a:ext cx="2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A</a:t>
                </a:r>
                <a:endParaRPr lang="en-US" sz="1800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4261" name="Text Box 27"/>
              <p:cNvSpPr txBox="1">
                <a:spLocks noChangeArrowheads="1"/>
              </p:cNvSpPr>
              <p:nvPr/>
            </p:nvSpPr>
            <p:spPr bwMode="auto">
              <a:xfrm>
                <a:off x="2756" y="656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94224" name="Line 28"/>
            <p:cNvSpPr>
              <a:spLocks noChangeShapeType="1"/>
            </p:cNvSpPr>
            <p:nvPr/>
          </p:nvSpPr>
          <p:spPr bwMode="auto">
            <a:xfrm>
              <a:off x="2135" y="1703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94225" name="Picture 29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2177" y="1559"/>
              <a:ext cx="269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4226" name="Picture 30" descr="Alice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9" y="2278"/>
              <a:ext cx="332" cy="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4227" name="Text Box 31"/>
            <p:cNvSpPr txBox="1">
              <a:spLocks noChangeArrowheads="1"/>
            </p:cNvSpPr>
            <p:nvPr/>
          </p:nvSpPr>
          <p:spPr bwMode="auto">
            <a:xfrm>
              <a:off x="981" y="2749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m</a:t>
              </a:r>
            </a:p>
          </p:txBody>
        </p:sp>
        <p:sp>
          <p:nvSpPr>
            <p:cNvPr id="94228" name="Freeform 32"/>
            <p:cNvSpPr>
              <a:spLocks/>
            </p:cNvSpPr>
            <p:nvPr/>
          </p:nvSpPr>
          <p:spPr bwMode="auto">
            <a:xfrm>
              <a:off x="4377" y="2657"/>
              <a:ext cx="841" cy="493"/>
            </a:xfrm>
            <a:custGeom>
              <a:avLst/>
              <a:gdLst>
                <a:gd name="T0" fmla="*/ 0 w 2135"/>
                <a:gd name="T1" fmla="*/ 0 h 1662"/>
                <a:gd name="T2" fmla="*/ 0 w 2135"/>
                <a:gd name="T3" fmla="*/ 0 h 1662"/>
                <a:gd name="T4" fmla="*/ 2 w 2135"/>
                <a:gd name="T5" fmla="*/ 0 h 1662"/>
                <a:gd name="T6" fmla="*/ 4 w 2135"/>
                <a:gd name="T7" fmla="*/ 0 h 1662"/>
                <a:gd name="T8" fmla="*/ 7 w 2135"/>
                <a:gd name="T9" fmla="*/ 0 h 1662"/>
                <a:gd name="T10" fmla="*/ 7 w 2135"/>
                <a:gd name="T11" fmla="*/ 1 h 1662"/>
                <a:gd name="T12" fmla="*/ 6 w 2135"/>
                <a:gd name="T13" fmla="*/ 1 h 1662"/>
                <a:gd name="T14" fmla="*/ 3 w 2135"/>
                <a:gd name="T15" fmla="*/ 1 h 1662"/>
                <a:gd name="T16" fmla="*/ 2 w 2135"/>
                <a:gd name="T17" fmla="*/ 1 h 1662"/>
                <a:gd name="T18" fmla="*/ 1 w 2135"/>
                <a:gd name="T19" fmla="*/ 1 h 1662"/>
                <a:gd name="T20" fmla="*/ 0 w 2135"/>
                <a:gd name="T21" fmla="*/ 0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4229" name="Line 33"/>
            <p:cNvSpPr>
              <a:spLocks noChangeShapeType="1"/>
            </p:cNvSpPr>
            <p:nvPr/>
          </p:nvSpPr>
          <p:spPr bwMode="auto">
            <a:xfrm>
              <a:off x="2557" y="2458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94230" name="Picture 34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3505" y="1977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4231" name="Picture 35" descr="BS00592_[1]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42" y="2606"/>
              <a:ext cx="34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4232" name="Group 36"/>
            <p:cNvGrpSpPr>
              <a:grpSpLocks/>
            </p:cNvGrpSpPr>
            <p:nvPr/>
          </p:nvGrpSpPr>
          <p:grpSpPr bwMode="auto">
            <a:xfrm>
              <a:off x="2870" y="2152"/>
              <a:ext cx="475" cy="466"/>
              <a:chOff x="1645" y="256"/>
              <a:chExt cx="475" cy="466"/>
            </a:xfrm>
          </p:grpSpPr>
          <p:sp>
            <p:nvSpPr>
              <p:cNvPr id="94257" name="Rectangle 37"/>
              <p:cNvSpPr>
                <a:spLocks noChangeArrowheads="1"/>
              </p:cNvSpPr>
              <p:nvPr/>
            </p:nvSpPr>
            <p:spPr bwMode="auto">
              <a:xfrm>
                <a:off x="1645" y="439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4258" name="Text Box 38"/>
              <p:cNvSpPr txBox="1">
                <a:spLocks noChangeArrowheads="1"/>
              </p:cNvSpPr>
              <p:nvPr/>
            </p:nvSpPr>
            <p:spPr bwMode="auto">
              <a:xfrm>
                <a:off x="1654" y="456"/>
                <a:ext cx="4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S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94259" name="Text Box 39"/>
              <p:cNvSpPr txBox="1">
                <a:spLocks noChangeArrowheads="1"/>
              </p:cNvSpPr>
              <p:nvPr/>
            </p:nvSpPr>
            <p:spPr bwMode="auto">
              <a:xfrm>
                <a:off x="1876" y="256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Helvetica" pitchFamily="2" charset="0"/>
                    <a:cs typeface="Arial" charset="0"/>
                  </a:rPr>
                  <a:t>.</a:t>
                </a:r>
              </a:p>
            </p:txBody>
          </p:sp>
        </p:grpSp>
        <p:grpSp>
          <p:nvGrpSpPr>
            <p:cNvPr id="94233" name="Group 40"/>
            <p:cNvGrpSpPr>
              <a:grpSpLocks/>
            </p:cNvGrpSpPr>
            <p:nvPr/>
          </p:nvGrpSpPr>
          <p:grpSpPr bwMode="auto">
            <a:xfrm>
              <a:off x="2885" y="2908"/>
              <a:ext cx="475" cy="466"/>
              <a:chOff x="2144" y="3214"/>
              <a:chExt cx="475" cy="466"/>
            </a:xfrm>
          </p:grpSpPr>
          <p:sp>
            <p:nvSpPr>
              <p:cNvPr id="94253" name="Rectangle 41"/>
              <p:cNvSpPr>
                <a:spLocks noChangeArrowheads="1"/>
              </p:cNvSpPr>
              <p:nvPr/>
            </p:nvSpPr>
            <p:spPr bwMode="auto">
              <a:xfrm>
                <a:off x="2144" y="3397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4254" name="Text Box 42"/>
              <p:cNvSpPr txBox="1">
                <a:spLocks noChangeArrowheads="1"/>
              </p:cNvSpPr>
              <p:nvPr/>
            </p:nvSpPr>
            <p:spPr bwMode="auto">
              <a:xfrm>
                <a:off x="2148" y="3432"/>
                <a:ext cx="43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B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94255" name="Text Box 43"/>
              <p:cNvSpPr txBox="1">
                <a:spLocks noChangeArrowheads="1"/>
              </p:cNvSpPr>
              <p:nvPr/>
            </p:nvSpPr>
            <p:spPr bwMode="auto">
              <a:xfrm>
                <a:off x="2356" y="3214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Helvetica" pitchFamily="2" charset="0"/>
                    <a:cs typeface="Arial" charset="0"/>
                  </a:rPr>
                  <a:t>.</a:t>
                </a:r>
              </a:p>
            </p:txBody>
          </p:sp>
          <p:sp>
            <p:nvSpPr>
              <p:cNvPr id="94256" name="Text Box 44"/>
              <p:cNvSpPr txBox="1">
                <a:spLocks noChangeArrowheads="1"/>
              </p:cNvSpPr>
              <p:nvPr/>
            </p:nvSpPr>
            <p:spPr bwMode="auto">
              <a:xfrm>
                <a:off x="2234" y="3331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  <p:grpSp>
          <p:nvGrpSpPr>
            <p:cNvPr id="94234" name="Group 45"/>
            <p:cNvGrpSpPr>
              <a:grpSpLocks/>
            </p:cNvGrpSpPr>
            <p:nvPr/>
          </p:nvGrpSpPr>
          <p:grpSpPr bwMode="auto">
            <a:xfrm>
              <a:off x="3712" y="2674"/>
              <a:ext cx="410" cy="327"/>
              <a:chOff x="2935" y="1573"/>
              <a:chExt cx="410" cy="327"/>
            </a:xfrm>
          </p:grpSpPr>
          <p:sp>
            <p:nvSpPr>
              <p:cNvPr id="94251" name="Oval 46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4252" name="Text Box 47"/>
              <p:cNvSpPr txBox="1">
                <a:spLocks noChangeArrowheads="1"/>
              </p:cNvSpPr>
              <p:nvPr/>
            </p:nvSpPr>
            <p:spPr bwMode="auto">
              <a:xfrm>
                <a:off x="2943" y="1573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  <p:sp>
          <p:nvSpPr>
            <p:cNvPr id="94235" name="Line 48"/>
            <p:cNvSpPr>
              <a:spLocks noChangeShapeType="1"/>
            </p:cNvSpPr>
            <p:nvPr/>
          </p:nvSpPr>
          <p:spPr bwMode="auto">
            <a:xfrm>
              <a:off x="2589" y="3231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4236" name="Group 49"/>
            <p:cNvGrpSpPr>
              <a:grpSpLocks/>
            </p:cNvGrpSpPr>
            <p:nvPr/>
          </p:nvGrpSpPr>
          <p:grpSpPr bwMode="auto">
            <a:xfrm>
              <a:off x="3355" y="3157"/>
              <a:ext cx="611" cy="332"/>
              <a:chOff x="3501" y="648"/>
              <a:chExt cx="611" cy="332"/>
            </a:xfrm>
          </p:grpSpPr>
          <p:sp>
            <p:nvSpPr>
              <p:cNvPr id="94249" name="Text Box 50"/>
              <p:cNvSpPr txBox="1">
                <a:spLocks noChangeArrowheads="1"/>
              </p:cNvSpPr>
              <p:nvPr/>
            </p:nvSpPr>
            <p:spPr bwMode="auto">
              <a:xfrm>
                <a:off x="3501" y="749"/>
                <a:ext cx="61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B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(K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S</a:t>
                </a:r>
                <a:r>
                  <a:rPr lang="en-US" sz="1800" dirty="0">
                    <a:latin typeface="Helvetica" pitchFamily="2" charset="0"/>
                    <a:cs typeface="Arial" charset="0"/>
                  </a:rPr>
                  <a:t> )</a:t>
                </a:r>
              </a:p>
            </p:txBody>
          </p:sp>
          <p:sp>
            <p:nvSpPr>
              <p:cNvPr id="94250" name="Text Box 51"/>
              <p:cNvSpPr txBox="1">
                <a:spLocks noChangeArrowheads="1"/>
              </p:cNvSpPr>
              <p:nvPr/>
            </p:nvSpPr>
            <p:spPr bwMode="auto">
              <a:xfrm>
                <a:off x="3584" y="648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  <p:sp>
          <p:nvSpPr>
            <p:cNvPr id="94237" name="Freeform 52"/>
            <p:cNvSpPr>
              <a:spLocks/>
            </p:cNvSpPr>
            <p:nvPr/>
          </p:nvSpPr>
          <p:spPr bwMode="auto">
            <a:xfrm>
              <a:off x="3346" y="2463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4238" name="Freeform 53"/>
            <p:cNvSpPr>
              <a:spLocks/>
            </p:cNvSpPr>
            <p:nvPr/>
          </p:nvSpPr>
          <p:spPr bwMode="auto">
            <a:xfrm flipV="1">
              <a:off x="3360" y="2980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4239" name="Text Box 54"/>
            <p:cNvSpPr txBox="1">
              <a:spLocks noChangeArrowheads="1"/>
            </p:cNvSpPr>
            <p:nvPr/>
          </p:nvSpPr>
          <p:spPr bwMode="auto">
            <a:xfrm>
              <a:off x="3233" y="1936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K</a:t>
              </a:r>
              <a:r>
                <a:rPr lang="en-US" baseline="-25000" dirty="0">
                  <a:latin typeface="Helvetica" pitchFamily="2" charset="0"/>
                  <a:cs typeface="Arial" charset="0"/>
                </a:rPr>
                <a:t>S</a:t>
              </a:r>
            </a:p>
          </p:txBody>
        </p:sp>
        <p:sp>
          <p:nvSpPr>
            <p:cNvPr id="94240" name="Line 55"/>
            <p:cNvSpPr>
              <a:spLocks noChangeShapeType="1"/>
            </p:cNvSpPr>
            <p:nvPr/>
          </p:nvSpPr>
          <p:spPr bwMode="auto">
            <a:xfrm>
              <a:off x="3264" y="2107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4241" name="Group 56"/>
            <p:cNvGrpSpPr>
              <a:grpSpLocks/>
            </p:cNvGrpSpPr>
            <p:nvPr/>
          </p:nvGrpSpPr>
          <p:grpSpPr bwMode="auto">
            <a:xfrm>
              <a:off x="2863" y="3409"/>
              <a:ext cx="297" cy="299"/>
              <a:chOff x="2643" y="716"/>
              <a:chExt cx="297" cy="299"/>
            </a:xfrm>
          </p:grpSpPr>
          <p:sp>
            <p:nvSpPr>
              <p:cNvPr id="94247" name="Text Box 57"/>
              <p:cNvSpPr txBox="1">
                <a:spLocks noChangeArrowheads="1"/>
              </p:cNvSpPr>
              <p:nvPr/>
            </p:nvSpPr>
            <p:spPr bwMode="auto">
              <a:xfrm>
                <a:off x="2643" y="763"/>
                <a:ext cx="2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Helvetica" pitchFamily="2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Helvetica" pitchFamily="2" charset="0"/>
                    <a:cs typeface="Arial" charset="0"/>
                  </a:rPr>
                  <a:t>B</a:t>
                </a:r>
                <a:endParaRPr lang="en-US" sz="1800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94248" name="Text Box 58"/>
              <p:cNvSpPr txBox="1">
                <a:spLocks noChangeArrowheads="1"/>
              </p:cNvSpPr>
              <p:nvPr/>
            </p:nvSpPr>
            <p:spPr bwMode="auto">
              <a:xfrm>
                <a:off x="2730" y="716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  <p:sp>
          <p:nvSpPr>
            <p:cNvPr id="94242" name="Line 59"/>
            <p:cNvSpPr>
              <a:spLocks noChangeShapeType="1"/>
            </p:cNvSpPr>
            <p:nvPr/>
          </p:nvSpPr>
          <p:spPr bwMode="auto">
            <a:xfrm>
              <a:off x="3114" y="3391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94243" name="Picture 60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3170" y="3564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4244" name="Line 61"/>
            <p:cNvSpPr>
              <a:spLocks noChangeShapeType="1"/>
            </p:cNvSpPr>
            <p:nvPr/>
          </p:nvSpPr>
          <p:spPr bwMode="auto">
            <a:xfrm flipV="1">
              <a:off x="3978" y="2838"/>
              <a:ext cx="484" cy="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4245" name="Text Box 62"/>
            <p:cNvSpPr txBox="1">
              <a:spLocks noChangeArrowheads="1"/>
            </p:cNvSpPr>
            <p:nvPr/>
          </p:nvSpPr>
          <p:spPr bwMode="auto">
            <a:xfrm>
              <a:off x="4448" y="2810"/>
              <a:ext cx="60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Helvetica" pitchFamily="2" charset="0"/>
                  <a:cs typeface="Arial" charset="0"/>
                </a:rPr>
                <a:t>Internet</a:t>
              </a:r>
            </a:p>
          </p:txBody>
        </p:sp>
        <p:sp>
          <p:nvSpPr>
            <p:cNvPr id="94246" name="Text Box 63"/>
            <p:cNvSpPr txBox="1">
              <a:spLocks noChangeArrowheads="1"/>
            </p:cNvSpPr>
            <p:nvPr/>
          </p:nvSpPr>
          <p:spPr bwMode="auto">
            <a:xfrm>
              <a:off x="2345" y="3116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K</a:t>
              </a:r>
              <a:r>
                <a:rPr lang="en-US" baseline="-25000" dirty="0">
                  <a:latin typeface="Helvetica" pitchFamily="2" charset="0"/>
                  <a:cs typeface="Arial" charset="0"/>
                </a:rPr>
                <a:t>S</a:t>
              </a:r>
            </a:p>
          </p:txBody>
        </p:sp>
      </p:grpSp>
      <p:sp>
        <p:nvSpPr>
          <p:cNvPr id="66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27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3437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60D30-2063-D44E-8031-6DA9F73DB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PGP: Pretty Good Privacy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940D1-EABB-A14A-8B6F-A282B6954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Security implemented at the application level</a:t>
            </a:r>
          </a:p>
          <a:p>
            <a:pPr lvl="1"/>
            <a:r>
              <a:rPr lang="en-US" dirty="0"/>
              <a:t>Allows all of the communication modes described earlier</a:t>
            </a:r>
          </a:p>
          <a:p>
            <a:endParaRPr lang="en-US" dirty="0"/>
          </a:p>
          <a:p>
            <a:r>
              <a:rPr lang="en-US" dirty="0"/>
              <a:t>Uses a “web of trust” for key exchange</a:t>
            </a:r>
          </a:p>
          <a:p>
            <a:endParaRPr lang="en-US" dirty="0"/>
          </a:p>
          <a:p>
            <a:r>
              <a:rPr lang="en-US" dirty="0"/>
              <a:t>Key signing: any party X can “sign” that they trust the public key of Y using their private keys</a:t>
            </a:r>
          </a:p>
          <a:p>
            <a:endParaRPr lang="en-US" dirty="0"/>
          </a:p>
          <a:p>
            <a:r>
              <a:rPr lang="en-US" dirty="0"/>
              <a:t>Propagate trust: If Z trusts X, Z can now trust Y</a:t>
            </a:r>
          </a:p>
        </p:txBody>
      </p:sp>
    </p:spTree>
    <p:extLst>
      <p:ext uri="{BB962C8B-B14F-4D97-AF65-F5344CB8AC3E}">
        <p14:creationId xmlns:p14="http://schemas.microsoft.com/office/powerpoint/2010/main" val="400529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F2FC6-BD6C-5345-8487-52BD99D90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 Digests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E3077B-062D-6341-913A-B2924C8A7A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Integrity: Did my message get across without tampering?</a:t>
            </a:r>
          </a:p>
        </p:txBody>
      </p:sp>
    </p:spTree>
    <p:extLst>
      <p:ext uri="{BB962C8B-B14F-4D97-AF65-F5344CB8AC3E}">
        <p14:creationId xmlns:p14="http://schemas.microsoft.com/office/powerpoint/2010/main" val="406248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 digests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378" y="1739899"/>
            <a:ext cx="5296172" cy="39850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i="1" dirty="0"/>
              <a:t>Can we ensure that a receiver can detect message tampering?</a:t>
            </a:r>
          </a:p>
          <a:p>
            <a:pPr marL="0" indent="0">
              <a:buNone/>
            </a:pPr>
            <a:endParaRPr lang="en-US" sz="3200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3200" i="1" dirty="0">
                <a:solidFill>
                  <a:srgbClr val="C00000"/>
                </a:solidFill>
              </a:rPr>
              <a:t>Idea: </a:t>
            </a:r>
            <a:r>
              <a:rPr lang="en-US" dirty="0"/>
              <a:t>fixed-length, easy- to-compute digital </a:t>
            </a:r>
            <a:r>
              <a:rPr lang="ja-JP" altLang="en-US" dirty="0"/>
              <a:t>“</a:t>
            </a:r>
            <a:r>
              <a:rPr lang="en-US" altLang="ja-JP" dirty="0"/>
              <a:t>fingerprint</a:t>
            </a:r>
            <a:r>
              <a:rPr lang="ja-JP" altLang="en-US"/>
              <a:t>”</a:t>
            </a:r>
            <a:r>
              <a:rPr lang="en-US" altLang="ja-JP" dirty="0"/>
              <a:t> of a message</a:t>
            </a:r>
          </a:p>
          <a:p>
            <a:r>
              <a:rPr lang="en-US" sz="2400" dirty="0"/>
              <a:t>apply hash function H to </a:t>
            </a:r>
            <a:r>
              <a:rPr lang="en-US" sz="2400" i="1" dirty="0"/>
              <a:t>m</a:t>
            </a:r>
            <a:r>
              <a:rPr lang="en-US" sz="2400" dirty="0"/>
              <a:t>, get fixed size message digest, </a:t>
            </a:r>
            <a:r>
              <a:rPr lang="en-US" sz="2400" i="1" dirty="0"/>
              <a:t>H(m).</a:t>
            </a:r>
            <a:endParaRPr lang="en-US" sz="2000" dirty="0"/>
          </a:p>
          <a:p>
            <a:endParaRPr lang="en-US" sz="2000" dirty="0"/>
          </a:p>
          <a:p>
            <a:endParaRPr lang="en-US" sz="2400" dirty="0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1" y="2965451"/>
            <a:ext cx="5778320" cy="3465513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</a:pPr>
            <a:r>
              <a:rPr lang="en-US" sz="2400" dirty="0">
                <a:solidFill>
                  <a:srgbClr val="C00000"/>
                </a:solidFill>
              </a:rPr>
              <a:t>Cryptographic hash function</a:t>
            </a:r>
            <a:r>
              <a:rPr lang="en-US" sz="2400" dirty="0"/>
              <a:t> properties:</a:t>
            </a:r>
            <a:endParaRPr lang="en-US" sz="2400" dirty="0">
              <a:solidFill>
                <a:srgbClr val="C00000"/>
              </a:solidFill>
            </a:endParaRPr>
          </a:p>
          <a:p>
            <a:pPr marL="277813" indent="-277813"/>
            <a:r>
              <a:rPr lang="en-US" sz="2400" dirty="0"/>
              <a:t>Easy to calculate</a:t>
            </a:r>
          </a:p>
          <a:p>
            <a:pPr marL="277813" indent="-277813"/>
            <a:r>
              <a:rPr lang="en-US" sz="2400" dirty="0"/>
              <a:t>Produces fixed-size msg digest (fingerprint)</a:t>
            </a:r>
          </a:p>
          <a:p>
            <a:pPr marL="277813" indent="-277813"/>
            <a:r>
              <a:rPr lang="en-US" sz="2400" dirty="0"/>
              <a:t>Hard to reverse: given </a:t>
            </a:r>
            <a:r>
              <a:rPr lang="en-US" sz="2400" dirty="0" err="1"/>
              <a:t>msg</a:t>
            </a:r>
            <a:r>
              <a:rPr lang="en-US" sz="2400" dirty="0"/>
              <a:t> digest x,</a:t>
            </a:r>
          </a:p>
          <a:p>
            <a:pPr marL="735013" lvl="1" indent="-277813"/>
            <a:r>
              <a:rPr lang="en-US" sz="2000" dirty="0"/>
              <a:t>computationally infeasible to find m such that x = H(m)</a:t>
            </a:r>
          </a:p>
          <a:p>
            <a:pPr marL="735013" lvl="1" indent="-277813"/>
            <a:r>
              <a:rPr lang="en-US" sz="2000" dirty="0"/>
              <a:t>Or another m’ such that H(m) = H(m’)</a:t>
            </a:r>
          </a:p>
          <a:p>
            <a:pPr>
              <a:buFont typeface="Wingdings" charset="0"/>
              <a:buNone/>
            </a:pPr>
            <a:endParaRPr lang="en-US" sz="2400" dirty="0"/>
          </a:p>
          <a:p>
            <a:pPr>
              <a:buFont typeface="Wingdings" charset="0"/>
              <a:buNone/>
            </a:pPr>
            <a:endParaRPr lang="en-US" sz="2000" dirty="0"/>
          </a:p>
        </p:txBody>
      </p:sp>
      <p:sp>
        <p:nvSpPr>
          <p:cNvPr id="48134" name="Rectangle 5"/>
          <p:cNvSpPr>
            <a:spLocks noChangeArrowheads="1"/>
          </p:cNvSpPr>
          <p:nvPr/>
        </p:nvSpPr>
        <p:spPr bwMode="auto">
          <a:xfrm>
            <a:off x="8370888" y="2305051"/>
            <a:ext cx="804862" cy="4222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C00000"/>
              </a:solidFill>
              <a:latin typeface="Helvetica" pitchFamily="2" charset="0"/>
              <a:cs typeface="Arial" charset="0"/>
            </a:endParaRPr>
          </a:p>
        </p:txBody>
      </p:sp>
      <p:sp>
        <p:nvSpPr>
          <p:cNvPr id="48135" name="Rectangle 6"/>
          <p:cNvSpPr>
            <a:spLocks noChangeArrowheads="1"/>
          </p:cNvSpPr>
          <p:nvPr/>
        </p:nvSpPr>
        <p:spPr bwMode="auto">
          <a:xfrm>
            <a:off x="6402389" y="850901"/>
            <a:ext cx="1355725" cy="9445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 charset="0"/>
            </a:endParaRPr>
          </a:p>
        </p:txBody>
      </p:sp>
      <p:sp>
        <p:nvSpPr>
          <p:cNvPr id="48136" name="Text Box 7"/>
          <p:cNvSpPr txBox="1">
            <a:spLocks noChangeArrowheads="1"/>
          </p:cNvSpPr>
          <p:nvPr/>
        </p:nvSpPr>
        <p:spPr bwMode="auto">
          <a:xfrm>
            <a:off x="6397626" y="839789"/>
            <a:ext cx="13430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large </a:t>
            </a:r>
          </a:p>
          <a:p>
            <a:pPr algn="ctr">
              <a:defRPr/>
            </a:pPr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message</a:t>
            </a:r>
          </a:p>
          <a:p>
            <a:pPr algn="ctr">
              <a:defRPr/>
            </a:pPr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m</a:t>
            </a:r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8256589" y="966789"/>
            <a:ext cx="1108075" cy="758825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Helvetica" pitchFamily="2" charset="0"/>
              <a:cs typeface="Arial" charset="0"/>
            </a:endParaRPr>
          </a:p>
        </p:txBody>
      </p:sp>
      <p:sp>
        <p:nvSpPr>
          <p:cNvPr id="48138" name="Text Box 9"/>
          <p:cNvSpPr txBox="1">
            <a:spLocks noChangeArrowheads="1"/>
          </p:cNvSpPr>
          <p:nvPr/>
        </p:nvSpPr>
        <p:spPr bwMode="auto">
          <a:xfrm>
            <a:off x="8216901" y="962026"/>
            <a:ext cx="11906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H: Hash</a:t>
            </a:r>
          </a:p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Function</a:t>
            </a:r>
          </a:p>
        </p:txBody>
      </p:sp>
      <p:sp>
        <p:nvSpPr>
          <p:cNvPr id="48139" name="Line 10"/>
          <p:cNvSpPr>
            <a:spLocks noChangeShapeType="1"/>
          </p:cNvSpPr>
          <p:nvPr/>
        </p:nvSpPr>
        <p:spPr bwMode="auto">
          <a:xfrm>
            <a:off x="7762876" y="1320800"/>
            <a:ext cx="5064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8140" name="Text Box 11"/>
          <p:cNvSpPr txBox="1">
            <a:spLocks noChangeArrowheads="1"/>
          </p:cNvSpPr>
          <p:nvPr/>
        </p:nvSpPr>
        <p:spPr bwMode="auto">
          <a:xfrm>
            <a:off x="8321676" y="2328864"/>
            <a:ext cx="8937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H(m)</a:t>
            </a:r>
          </a:p>
        </p:txBody>
      </p:sp>
      <p:sp>
        <p:nvSpPr>
          <p:cNvPr id="48141" name="Line 12"/>
          <p:cNvSpPr>
            <a:spLocks noChangeShapeType="1"/>
          </p:cNvSpPr>
          <p:nvPr/>
        </p:nvSpPr>
        <p:spPr bwMode="auto">
          <a:xfrm>
            <a:off x="8688388" y="1739901"/>
            <a:ext cx="0" cy="5492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5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4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369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build="p"/>
      <p:bldP spid="48134" grpId="0" animBg="1"/>
      <p:bldP spid="48135" grpId="0" animBg="1"/>
      <p:bldP spid="48136" grpId="0"/>
      <p:bldP spid="77832" grpId="0" animBg="1"/>
      <p:bldP spid="48138" grpId="0"/>
      <p:bldP spid="48139" grpId="0" animBg="1"/>
      <p:bldP spid="48140" grpId="0"/>
      <p:bldP spid="481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56822" y="276224"/>
            <a:ext cx="11050074" cy="1204845"/>
          </a:xfrm>
        </p:spPr>
        <p:txBody>
          <a:bodyPr>
            <a:normAutofit/>
          </a:bodyPr>
          <a:lstStyle/>
          <a:p>
            <a:r>
              <a:rPr lang="en-US" sz="4000" dirty="0"/>
              <a:t>Internet checksum: a poor crypto hash function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1676" y="1360489"/>
            <a:ext cx="8424863" cy="2122487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/>
              <a:t>Internet checksum has some properties of hash function:</a:t>
            </a:r>
          </a:p>
          <a:p>
            <a:pPr indent="-223838"/>
            <a:r>
              <a:rPr lang="en-US" sz="2400" dirty="0"/>
              <a:t>produces fixed length digest (16-bit sum) of message</a:t>
            </a:r>
          </a:p>
          <a:p>
            <a:pPr indent="-223838"/>
            <a:r>
              <a:rPr lang="en-US" sz="2400" dirty="0"/>
              <a:t>Is easy to compute</a:t>
            </a:r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1941513" y="2809876"/>
            <a:ext cx="8424862" cy="97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defRPr/>
            </a:pPr>
            <a:r>
              <a:rPr lang="en-US" sz="2400" dirty="0">
                <a:latin typeface="Helvetica" pitchFamily="2" charset="0"/>
              </a:rPr>
              <a:t>But given message with given hash value, it is easy to find another message with same hash value: </a:t>
            </a:r>
          </a:p>
        </p:txBody>
      </p:sp>
      <p:sp>
        <p:nvSpPr>
          <p:cNvPr id="49158" name="Text Box 5"/>
          <p:cNvSpPr txBox="1">
            <a:spLocks noChangeArrowheads="1"/>
          </p:cNvSpPr>
          <p:nvPr/>
        </p:nvSpPr>
        <p:spPr bwMode="auto">
          <a:xfrm>
            <a:off x="2038351" y="4238625"/>
            <a:ext cx="1109663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b="1" dirty="0">
                <a:latin typeface="Helvetica" pitchFamily="2" charset="0"/>
                <a:cs typeface="Arial" charset="0"/>
              </a:rPr>
              <a:t>I O U 1</a:t>
            </a:r>
          </a:p>
          <a:p>
            <a:pPr algn="ctr">
              <a:defRPr/>
            </a:pPr>
            <a:r>
              <a:rPr lang="en-US" b="1" dirty="0">
                <a:latin typeface="Helvetica" pitchFamily="2" charset="0"/>
                <a:cs typeface="Arial" charset="0"/>
              </a:rPr>
              <a:t>0 0 . 9</a:t>
            </a:r>
          </a:p>
          <a:p>
            <a:pPr algn="ctr">
              <a:defRPr/>
            </a:pPr>
            <a:r>
              <a:rPr lang="en-US" b="1" dirty="0">
                <a:latin typeface="Helvetica" pitchFamily="2" charset="0"/>
                <a:cs typeface="Arial" charset="0"/>
              </a:rPr>
              <a:t>9 B O B</a:t>
            </a:r>
          </a:p>
        </p:txBody>
      </p:sp>
      <p:sp>
        <p:nvSpPr>
          <p:cNvPr id="49159" name="Text Box 6"/>
          <p:cNvSpPr txBox="1">
            <a:spLocks noChangeArrowheads="1"/>
          </p:cNvSpPr>
          <p:nvPr/>
        </p:nvSpPr>
        <p:spPr bwMode="auto">
          <a:xfrm>
            <a:off x="3444875" y="4238625"/>
            <a:ext cx="158115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b="1" dirty="0">
                <a:latin typeface="Helvetica" pitchFamily="2" charset="0"/>
                <a:cs typeface="Arial" charset="0"/>
              </a:rPr>
              <a:t>49 4F 55 31</a:t>
            </a:r>
          </a:p>
          <a:p>
            <a:pPr algn="ctr">
              <a:defRPr/>
            </a:pPr>
            <a:r>
              <a:rPr lang="en-US" b="1" dirty="0">
                <a:latin typeface="Helvetica" pitchFamily="2" charset="0"/>
                <a:cs typeface="Arial" charset="0"/>
              </a:rPr>
              <a:t>30 30 2E 39</a:t>
            </a:r>
          </a:p>
          <a:p>
            <a:pPr algn="ctr">
              <a:defRPr/>
            </a:pPr>
            <a:r>
              <a:rPr lang="en-US" b="1" dirty="0">
                <a:latin typeface="Helvetica" pitchFamily="2" charset="0"/>
                <a:cs typeface="Arial" charset="0"/>
              </a:rPr>
              <a:t>39 42 D2 42</a:t>
            </a:r>
          </a:p>
        </p:txBody>
      </p:sp>
      <p:sp>
        <p:nvSpPr>
          <p:cNvPr id="49160" name="Text Box 7"/>
          <p:cNvSpPr txBox="1">
            <a:spLocks noChangeArrowheads="1"/>
          </p:cNvSpPr>
          <p:nvPr/>
        </p:nvSpPr>
        <p:spPr bwMode="auto">
          <a:xfrm>
            <a:off x="1955801" y="3879850"/>
            <a:ext cx="12239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u="sng" dirty="0">
                <a:latin typeface="Helvetica" pitchFamily="2" charset="0"/>
                <a:cs typeface="Arial" charset="0"/>
              </a:rPr>
              <a:t>message</a:t>
            </a:r>
          </a:p>
        </p:txBody>
      </p:sp>
      <p:sp>
        <p:nvSpPr>
          <p:cNvPr id="49161" name="Text Box 8"/>
          <p:cNvSpPr txBox="1">
            <a:spLocks noChangeArrowheads="1"/>
          </p:cNvSpPr>
          <p:nvPr/>
        </p:nvSpPr>
        <p:spPr bwMode="auto">
          <a:xfrm>
            <a:off x="3444876" y="3875088"/>
            <a:ext cx="164941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u="sng" dirty="0">
                <a:latin typeface="Helvetica" pitchFamily="2" charset="0"/>
                <a:cs typeface="Arial" charset="0"/>
              </a:rPr>
              <a:t>ASCII format</a:t>
            </a:r>
          </a:p>
        </p:txBody>
      </p:sp>
      <p:sp>
        <p:nvSpPr>
          <p:cNvPr id="49162" name="Line 9"/>
          <p:cNvSpPr>
            <a:spLocks noChangeShapeType="1"/>
          </p:cNvSpPr>
          <p:nvPr/>
        </p:nvSpPr>
        <p:spPr bwMode="auto">
          <a:xfrm>
            <a:off x="3425826" y="5257800"/>
            <a:ext cx="1603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9163" name="Text Box 10"/>
          <p:cNvSpPr txBox="1">
            <a:spLocks noChangeArrowheads="1"/>
          </p:cNvSpPr>
          <p:nvPr/>
        </p:nvSpPr>
        <p:spPr bwMode="auto">
          <a:xfrm>
            <a:off x="3376613" y="5291138"/>
            <a:ext cx="17446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b="1" dirty="0">
                <a:latin typeface="Helvetica" pitchFamily="2" charset="0"/>
                <a:cs typeface="Arial" charset="0"/>
              </a:rPr>
              <a:t>B2 C1 D2 AC</a:t>
            </a:r>
          </a:p>
        </p:txBody>
      </p:sp>
      <p:sp>
        <p:nvSpPr>
          <p:cNvPr id="49164" name="Text Box 11"/>
          <p:cNvSpPr txBox="1">
            <a:spLocks noChangeArrowheads="1"/>
          </p:cNvSpPr>
          <p:nvPr/>
        </p:nvSpPr>
        <p:spPr bwMode="auto">
          <a:xfrm>
            <a:off x="7059613" y="4222750"/>
            <a:ext cx="1109662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b="1" dirty="0">
                <a:latin typeface="Helvetica" pitchFamily="2" charset="0"/>
                <a:cs typeface="Arial" charset="0"/>
              </a:rPr>
              <a:t>I O U </a:t>
            </a:r>
            <a:r>
              <a:rPr lang="en-US" b="1" u="sng" dirty="0">
                <a:solidFill>
                  <a:srgbClr val="FF0000"/>
                </a:solidFill>
                <a:latin typeface="Helvetica" pitchFamily="2" charset="0"/>
                <a:cs typeface="Arial" charset="0"/>
              </a:rPr>
              <a:t>9</a:t>
            </a:r>
          </a:p>
          <a:p>
            <a:pPr algn="ctr">
              <a:defRPr/>
            </a:pPr>
            <a:r>
              <a:rPr lang="en-US" b="1" dirty="0">
                <a:latin typeface="Helvetica" pitchFamily="2" charset="0"/>
                <a:cs typeface="Arial" charset="0"/>
              </a:rPr>
              <a:t>0 0 . </a:t>
            </a:r>
            <a:r>
              <a:rPr lang="en-US" b="1" u="sng" dirty="0">
                <a:solidFill>
                  <a:srgbClr val="FF0000"/>
                </a:solidFill>
                <a:latin typeface="Helvetica" pitchFamily="2" charset="0"/>
                <a:cs typeface="Arial" charset="0"/>
              </a:rPr>
              <a:t>1</a:t>
            </a:r>
          </a:p>
          <a:p>
            <a:pPr algn="ctr">
              <a:defRPr/>
            </a:pPr>
            <a:r>
              <a:rPr lang="en-US" b="1" dirty="0">
                <a:latin typeface="Helvetica" pitchFamily="2" charset="0"/>
                <a:cs typeface="Arial" charset="0"/>
              </a:rPr>
              <a:t>9 B O B</a:t>
            </a:r>
          </a:p>
        </p:txBody>
      </p:sp>
      <p:sp>
        <p:nvSpPr>
          <p:cNvPr id="49165" name="Text Box 12"/>
          <p:cNvSpPr txBox="1">
            <a:spLocks noChangeArrowheads="1"/>
          </p:cNvSpPr>
          <p:nvPr/>
        </p:nvSpPr>
        <p:spPr bwMode="auto">
          <a:xfrm>
            <a:off x="8466138" y="4222750"/>
            <a:ext cx="158115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b="1" dirty="0">
                <a:latin typeface="Helvetica" pitchFamily="2" charset="0"/>
                <a:cs typeface="Arial" charset="0"/>
              </a:rPr>
              <a:t>49 4F 55 </a:t>
            </a:r>
            <a:r>
              <a:rPr lang="en-US" b="1" u="sng" dirty="0">
                <a:solidFill>
                  <a:srgbClr val="FF0000"/>
                </a:solidFill>
                <a:latin typeface="Helvetica" pitchFamily="2" charset="0"/>
                <a:cs typeface="Arial" charset="0"/>
              </a:rPr>
              <a:t>39</a:t>
            </a:r>
          </a:p>
          <a:p>
            <a:pPr algn="ctr">
              <a:defRPr/>
            </a:pPr>
            <a:r>
              <a:rPr lang="en-US" b="1" dirty="0">
                <a:latin typeface="Helvetica" pitchFamily="2" charset="0"/>
                <a:cs typeface="Arial" charset="0"/>
              </a:rPr>
              <a:t>30 30 2E </a:t>
            </a:r>
            <a:r>
              <a:rPr lang="en-US" b="1" u="sng" dirty="0">
                <a:solidFill>
                  <a:srgbClr val="FF0000"/>
                </a:solidFill>
                <a:latin typeface="Helvetica" pitchFamily="2" charset="0"/>
                <a:cs typeface="Arial" charset="0"/>
              </a:rPr>
              <a:t>31</a:t>
            </a:r>
          </a:p>
          <a:p>
            <a:pPr algn="ctr">
              <a:defRPr/>
            </a:pPr>
            <a:r>
              <a:rPr lang="en-US" b="1" dirty="0">
                <a:latin typeface="Helvetica" pitchFamily="2" charset="0"/>
                <a:cs typeface="Arial" charset="0"/>
              </a:rPr>
              <a:t>39 42 D2 42</a:t>
            </a:r>
          </a:p>
        </p:txBody>
      </p:sp>
      <p:sp>
        <p:nvSpPr>
          <p:cNvPr id="49166" name="Text Box 13"/>
          <p:cNvSpPr txBox="1">
            <a:spLocks noChangeArrowheads="1"/>
          </p:cNvSpPr>
          <p:nvPr/>
        </p:nvSpPr>
        <p:spPr bwMode="auto">
          <a:xfrm>
            <a:off x="6977063" y="3863975"/>
            <a:ext cx="12239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u="sng" dirty="0">
                <a:latin typeface="Helvetica" pitchFamily="2" charset="0"/>
                <a:cs typeface="Arial" charset="0"/>
              </a:rPr>
              <a:t>message</a:t>
            </a:r>
          </a:p>
        </p:txBody>
      </p:sp>
      <p:sp>
        <p:nvSpPr>
          <p:cNvPr id="49167" name="Text Box 14"/>
          <p:cNvSpPr txBox="1">
            <a:spLocks noChangeArrowheads="1"/>
          </p:cNvSpPr>
          <p:nvPr/>
        </p:nvSpPr>
        <p:spPr bwMode="auto">
          <a:xfrm>
            <a:off x="8466138" y="3859213"/>
            <a:ext cx="164941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u="sng" dirty="0">
                <a:latin typeface="Helvetica" pitchFamily="2" charset="0"/>
                <a:cs typeface="Arial" charset="0"/>
              </a:rPr>
              <a:t>ASCII format</a:t>
            </a:r>
          </a:p>
        </p:txBody>
      </p:sp>
      <p:sp>
        <p:nvSpPr>
          <p:cNvPr id="49168" name="Line 15"/>
          <p:cNvSpPr>
            <a:spLocks noChangeShapeType="1"/>
          </p:cNvSpPr>
          <p:nvPr/>
        </p:nvSpPr>
        <p:spPr bwMode="auto">
          <a:xfrm>
            <a:off x="8447089" y="5241925"/>
            <a:ext cx="1603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9169" name="Text Box 16"/>
          <p:cNvSpPr txBox="1">
            <a:spLocks noChangeArrowheads="1"/>
          </p:cNvSpPr>
          <p:nvPr/>
        </p:nvSpPr>
        <p:spPr bwMode="auto">
          <a:xfrm>
            <a:off x="8397876" y="5275263"/>
            <a:ext cx="17446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b="1" dirty="0">
                <a:latin typeface="Helvetica" pitchFamily="2" charset="0"/>
                <a:cs typeface="Arial" charset="0"/>
              </a:rPr>
              <a:t>B2 C1 D2 AC</a:t>
            </a:r>
          </a:p>
        </p:txBody>
      </p:sp>
      <p:sp>
        <p:nvSpPr>
          <p:cNvPr id="49170" name="Text Box 17"/>
          <p:cNvSpPr txBox="1">
            <a:spLocks noChangeArrowheads="1"/>
          </p:cNvSpPr>
          <p:nvPr/>
        </p:nvSpPr>
        <p:spPr bwMode="auto">
          <a:xfrm>
            <a:off x="5264151" y="5349876"/>
            <a:ext cx="30718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>
                <a:solidFill>
                  <a:srgbClr val="000099"/>
                </a:solidFill>
                <a:latin typeface="Helvetica" pitchFamily="2" charset="0"/>
                <a:cs typeface="Arial" charset="0"/>
              </a:rPr>
              <a:t>different messages</a:t>
            </a:r>
          </a:p>
          <a:p>
            <a:pPr algn="ctr">
              <a:defRPr/>
            </a:pPr>
            <a:r>
              <a:rPr lang="en-US" dirty="0">
                <a:solidFill>
                  <a:srgbClr val="000099"/>
                </a:solidFill>
                <a:latin typeface="Helvetica" pitchFamily="2" charset="0"/>
                <a:cs typeface="Arial" charset="0"/>
              </a:rPr>
              <a:t>but identical checksums</a:t>
            </a:r>
            <a:r>
              <a:rPr lang="en-US" dirty="0">
                <a:solidFill>
                  <a:schemeClr val="accent2"/>
                </a:solidFill>
                <a:latin typeface="Helvetica" pitchFamily="2" charset="0"/>
                <a:cs typeface="Arial" charset="0"/>
              </a:rPr>
              <a:t>!</a:t>
            </a:r>
          </a:p>
        </p:txBody>
      </p:sp>
      <p:sp>
        <p:nvSpPr>
          <p:cNvPr id="49171" name="Line 18"/>
          <p:cNvSpPr>
            <a:spLocks noChangeShapeType="1"/>
          </p:cNvSpPr>
          <p:nvPr/>
        </p:nvSpPr>
        <p:spPr bwMode="auto">
          <a:xfrm flipH="1" flipV="1">
            <a:off x="5113338" y="5483225"/>
            <a:ext cx="381000" cy="84138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9172" name="Line 19"/>
          <p:cNvSpPr>
            <a:spLocks noChangeShapeType="1"/>
          </p:cNvSpPr>
          <p:nvPr/>
        </p:nvSpPr>
        <p:spPr bwMode="auto">
          <a:xfrm flipV="1">
            <a:off x="8023225" y="5467350"/>
            <a:ext cx="381000" cy="84138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5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138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function algorithms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170114" y="1489075"/>
            <a:ext cx="8131175" cy="464820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MD5 hash function widely used (RFC 1321) </a:t>
            </a:r>
          </a:p>
          <a:p>
            <a:pPr lvl="1"/>
            <a:r>
              <a:rPr lang="en-US" dirty="0"/>
              <a:t>computes 128-bit message digest in 4-step process. </a:t>
            </a:r>
          </a:p>
          <a:p>
            <a:pPr lvl="1"/>
            <a:r>
              <a:rPr lang="en-US" dirty="0"/>
              <a:t>arbitrary 128-bit string x, appears difficult to construct msg m whose MD5 hash is equal to x</a:t>
            </a:r>
          </a:p>
          <a:p>
            <a:r>
              <a:rPr lang="en-US" dirty="0">
                <a:solidFill>
                  <a:srgbClr val="C00000"/>
                </a:solidFill>
              </a:rPr>
              <a:t>SHA-1 is also used</a:t>
            </a:r>
          </a:p>
          <a:p>
            <a:pPr lvl="1"/>
            <a:r>
              <a:rPr lang="en-US" dirty="0"/>
              <a:t>US standard [</a:t>
            </a:r>
            <a:r>
              <a:rPr lang="en-US" sz="2000" dirty="0"/>
              <a:t>NIST, FIPS PUB 180-1]</a:t>
            </a:r>
            <a:endParaRPr lang="en-US" dirty="0"/>
          </a:p>
          <a:p>
            <a:pPr lvl="1"/>
            <a:r>
              <a:rPr lang="en-US" dirty="0"/>
              <a:t>160-bit message digest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6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02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5">
            <a:extLst>
              <a:ext uri="{FF2B5EF4-FFF2-40B4-BE49-F238E27FC236}">
                <a16:creationId xmlns:a16="http://schemas.microsoft.com/office/drawing/2014/main" id="{3A853098-B367-461C-A449-57117E5E7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Basic idea of crypto hash function</a:t>
            </a:r>
          </a:p>
        </p:txBody>
      </p:sp>
      <p:sp>
        <p:nvSpPr>
          <p:cNvPr id="66563" name="Content Placeholder 6">
            <a:extLst>
              <a:ext uri="{FF2B5EF4-FFF2-40B4-BE49-F238E27FC236}">
                <a16:creationId xmlns:a16="http://schemas.microsoft.com/office/drawing/2014/main" id="{D2C45B6A-0B36-4748-B512-B55746725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189" y="1839566"/>
            <a:ext cx="10032642" cy="4653309"/>
          </a:xfrm>
        </p:spPr>
        <p:txBody>
          <a:bodyPr>
            <a:normAutofit/>
          </a:bodyPr>
          <a:lstStyle/>
          <a:p>
            <a:r>
              <a:rPr lang="en-US" altLang="en-US" sz="3200" dirty="0"/>
              <a:t>Use a message as key and transform a constant string of length N repeatedly into another string  of length N which is the digest</a:t>
            </a:r>
          </a:p>
          <a:p>
            <a:r>
              <a:rPr lang="en-US" altLang="en-US" sz="3200" dirty="0"/>
              <a:t>Simple example: XOR the constant string with the message bytes</a:t>
            </a:r>
          </a:p>
          <a:p>
            <a:r>
              <a:rPr lang="en-US" altLang="en-US" sz="3200" dirty="0"/>
              <a:t>In practice, use a set of Boolean operations</a:t>
            </a:r>
          </a:p>
        </p:txBody>
      </p:sp>
    </p:spTree>
    <p:extLst>
      <p:ext uri="{BB962C8B-B14F-4D97-AF65-F5344CB8AC3E}">
        <p14:creationId xmlns:p14="http://schemas.microsoft.com/office/powerpoint/2010/main" val="754074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BEEF7DF6-5E72-4C1B-9B8C-EF04CBD9CD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70101" y="0"/>
            <a:ext cx="8118475" cy="1143000"/>
          </a:xfrm>
        </p:spPr>
        <p:txBody>
          <a:bodyPr/>
          <a:lstStyle/>
          <a:p>
            <a:r>
              <a:rPr lang="en-US" altLang="en-US" sz="3600"/>
              <a:t>Message Authentication Code (MAC)</a:t>
            </a:r>
          </a:p>
        </p:txBody>
      </p:sp>
      <p:grpSp>
        <p:nvGrpSpPr>
          <p:cNvPr id="67587" name="Group 3">
            <a:extLst>
              <a:ext uri="{FF2B5EF4-FFF2-40B4-BE49-F238E27FC236}">
                <a16:creationId xmlns:a16="http://schemas.microsoft.com/office/drawing/2014/main" id="{4DA6D87C-2CE8-49CB-860D-674652A17EF9}"/>
              </a:ext>
            </a:extLst>
          </p:cNvPr>
          <p:cNvGrpSpPr>
            <a:grpSpLocks/>
          </p:cNvGrpSpPr>
          <p:nvPr/>
        </p:nvGrpSpPr>
        <p:grpSpPr bwMode="auto">
          <a:xfrm>
            <a:off x="2163764" y="971550"/>
            <a:ext cx="7688263" cy="3473450"/>
            <a:chOff x="403" y="831"/>
            <a:chExt cx="4843" cy="2188"/>
          </a:xfrm>
        </p:grpSpPr>
        <p:grpSp>
          <p:nvGrpSpPr>
            <p:cNvPr id="67589" name="Group 4">
              <a:extLst>
                <a:ext uri="{FF2B5EF4-FFF2-40B4-BE49-F238E27FC236}">
                  <a16:creationId xmlns:a16="http://schemas.microsoft.com/office/drawing/2014/main" id="{4A1E83AC-DF73-4CF6-93D4-0AE97E4C73B9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273" y="1334"/>
              <a:ext cx="808" cy="252"/>
              <a:chOff x="637" y="1333"/>
              <a:chExt cx="808" cy="252"/>
            </a:xfrm>
          </p:grpSpPr>
          <p:sp>
            <p:nvSpPr>
              <p:cNvPr id="67629" name="Rectangle 5">
                <a:extLst>
                  <a:ext uri="{FF2B5EF4-FFF2-40B4-BE49-F238E27FC236}">
                    <a16:creationId xmlns:a16="http://schemas.microsoft.com/office/drawing/2014/main" id="{DA5689DE-7952-4E5B-A762-337591A396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2" y="1344"/>
                <a:ext cx="720" cy="2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1pPr>
                <a:lvl2pPr marL="742950" indent="-28575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2pPr>
                <a:lvl3pPr marL="11430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3pPr>
                <a:lvl4pPr marL="16002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4pPr>
                <a:lvl5pPr marL="20574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9pPr>
              </a:lstStyle>
              <a:p>
                <a:pPr eaLnBrk="1" hangingPunct="1"/>
                <a:endParaRPr lang="en-US" altLang="en-US" sz="2000">
                  <a:solidFill>
                    <a:schemeClr val="tx1"/>
                  </a:solidFill>
                  <a:latin typeface="Helvetica" pitchFamily="2" charset="0"/>
                </a:endParaRPr>
              </a:p>
            </p:txBody>
          </p:sp>
          <p:sp>
            <p:nvSpPr>
              <p:cNvPr id="67630" name="Text Box 6">
                <a:extLst>
                  <a:ext uri="{FF2B5EF4-FFF2-40B4-BE49-F238E27FC236}">
                    <a16:creationId xmlns:a16="http://schemas.microsoft.com/office/drawing/2014/main" id="{36B6DDA6-F07E-42E9-887A-52EB9E8356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7" y="1333"/>
                <a:ext cx="808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1pPr>
                <a:lvl2pPr marL="742950" indent="-28575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2pPr>
                <a:lvl3pPr marL="11430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3pPr>
                <a:lvl4pPr marL="16002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4pPr>
                <a:lvl5pPr marL="20574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9pPr>
              </a:lstStyle>
              <a:p>
                <a:pPr eaLnBrk="1" hangingPunct="1"/>
                <a:r>
                  <a:rPr lang="en-US" altLang="en-US" sz="2000">
                    <a:solidFill>
                      <a:schemeClr val="tx1"/>
                    </a:solidFill>
                    <a:latin typeface="Helvetica" pitchFamily="2" charset="0"/>
                  </a:rPr>
                  <a:t>message</a:t>
                </a:r>
              </a:p>
            </p:txBody>
          </p:sp>
        </p:grpSp>
        <p:grpSp>
          <p:nvGrpSpPr>
            <p:cNvPr id="67590" name="Group 7">
              <a:extLst>
                <a:ext uri="{FF2B5EF4-FFF2-40B4-BE49-F238E27FC236}">
                  <a16:creationId xmlns:a16="http://schemas.microsoft.com/office/drawing/2014/main" id="{FBC701A1-79A6-455E-88F4-4C8F299464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3" y="2166"/>
              <a:ext cx="553" cy="304"/>
              <a:chOff x="550" y="1968"/>
              <a:chExt cx="553" cy="336"/>
            </a:xfrm>
          </p:grpSpPr>
          <p:sp>
            <p:nvSpPr>
              <p:cNvPr id="67627" name="Oval 8">
                <a:extLst>
                  <a:ext uri="{FF2B5EF4-FFF2-40B4-BE49-F238E27FC236}">
                    <a16:creationId xmlns:a16="http://schemas.microsoft.com/office/drawing/2014/main" id="{DE34F1EA-311C-4018-8B9F-3CB8647BF2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0" y="1968"/>
                <a:ext cx="504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1pPr>
                <a:lvl2pPr marL="742950" indent="-28575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2pPr>
                <a:lvl3pPr marL="11430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3pPr>
                <a:lvl4pPr marL="16002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4pPr>
                <a:lvl5pPr marL="20574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9pPr>
              </a:lstStyle>
              <a:p>
                <a:pPr eaLnBrk="1" hangingPunct="1"/>
                <a:endParaRPr lang="en-US" altLang="en-US" sz="2000">
                  <a:solidFill>
                    <a:schemeClr val="tx1"/>
                  </a:solidFill>
                  <a:latin typeface="Helvetica" pitchFamily="2" charset="0"/>
                </a:endParaRPr>
              </a:p>
            </p:txBody>
          </p:sp>
          <p:sp>
            <p:nvSpPr>
              <p:cNvPr id="67628" name="Text Box 9">
                <a:extLst>
                  <a:ext uri="{FF2B5EF4-FFF2-40B4-BE49-F238E27FC236}">
                    <a16:creationId xmlns:a16="http://schemas.microsoft.com/office/drawing/2014/main" id="{0EA08E0E-D8EA-4629-A429-0D21A697162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9" y="2000"/>
                <a:ext cx="504" cy="2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1pPr>
                <a:lvl2pPr marL="742950" indent="-28575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2pPr>
                <a:lvl3pPr marL="11430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3pPr>
                <a:lvl4pPr marL="16002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4pPr>
                <a:lvl5pPr marL="20574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9pPr>
              </a:lstStyle>
              <a:p>
                <a:pPr eaLnBrk="1" hangingPunct="1"/>
                <a:r>
                  <a:rPr lang="en-US" altLang="en-US" sz="2000">
                    <a:solidFill>
                      <a:schemeClr val="tx1"/>
                    </a:solidFill>
                    <a:latin typeface="Helvetica" pitchFamily="2" charset="0"/>
                  </a:rPr>
                  <a:t>H( )</a:t>
                </a:r>
              </a:p>
            </p:txBody>
          </p:sp>
        </p:grpSp>
        <p:sp>
          <p:nvSpPr>
            <p:cNvPr id="67591" name="Rectangle 10">
              <a:extLst>
                <a:ext uri="{FF2B5EF4-FFF2-40B4-BE49-F238E27FC236}">
                  <a16:creationId xmlns:a16="http://schemas.microsoft.com/office/drawing/2014/main" id="{3B7C4D45-C4BC-44F1-8E18-04BADEF0D9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" y="964"/>
              <a:ext cx="240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1pPr>
              <a:lvl2pPr marL="742950" indent="-28575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2pPr>
              <a:lvl3pPr marL="11430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3pPr>
              <a:lvl4pPr marL="16002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4pPr>
              <a:lvl5pPr marL="20574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9pPr>
            </a:lstStyle>
            <a:p>
              <a:pPr algn="ctr" eaLnBrk="1" hangingPunct="1"/>
              <a:r>
                <a:rPr lang="en-US" altLang="en-US" sz="2000">
                  <a:solidFill>
                    <a:schemeClr val="tx1"/>
                  </a:solidFill>
                  <a:latin typeface="Helvetica" pitchFamily="2" charset="0"/>
                </a:rPr>
                <a:t>s</a:t>
              </a:r>
            </a:p>
          </p:txBody>
        </p:sp>
        <p:sp>
          <p:nvSpPr>
            <p:cNvPr id="67592" name="Line 11">
              <a:extLst>
                <a:ext uri="{FF2B5EF4-FFF2-40B4-BE49-F238E27FC236}">
                  <a16:creationId xmlns:a16="http://schemas.microsoft.com/office/drawing/2014/main" id="{CDC41A8A-ACF5-4535-863A-743C0D8AC4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828"/>
              <a:ext cx="0" cy="3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7593" name="Rectangle 12">
              <a:extLst>
                <a:ext uri="{FF2B5EF4-FFF2-40B4-BE49-F238E27FC236}">
                  <a16:creationId xmlns:a16="http://schemas.microsoft.com/office/drawing/2014/main" id="{253B5F3D-0A44-4AA8-B3B8-0B82F8C024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" y="2784"/>
              <a:ext cx="240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1pPr>
              <a:lvl2pPr marL="742950" indent="-28575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2pPr>
              <a:lvl3pPr marL="11430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3pPr>
              <a:lvl4pPr marL="16002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4pPr>
              <a:lvl5pPr marL="20574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9pPr>
            </a:lstStyle>
            <a:p>
              <a:pPr algn="ctr" eaLnBrk="1" hangingPunct="1"/>
              <a:endParaRPr lang="en-US" altLang="en-US" sz="2000">
                <a:solidFill>
                  <a:schemeClr val="tx1"/>
                </a:solidFill>
                <a:latin typeface="Helvetica" pitchFamily="2" charset="0"/>
              </a:endParaRPr>
            </a:p>
            <a:p>
              <a:pPr algn="ctr" eaLnBrk="1" hangingPunct="1"/>
              <a:endParaRPr lang="en-US" altLang="en-US" sz="2000">
                <a:solidFill>
                  <a:schemeClr val="tx1"/>
                </a:solidFill>
                <a:latin typeface="Helvetica" pitchFamily="2" charset="0"/>
              </a:endParaRPr>
            </a:p>
          </p:txBody>
        </p:sp>
        <p:sp>
          <p:nvSpPr>
            <p:cNvPr id="67594" name="Line 13">
              <a:extLst>
                <a:ext uri="{FF2B5EF4-FFF2-40B4-BE49-F238E27FC236}">
                  <a16:creationId xmlns:a16="http://schemas.microsoft.com/office/drawing/2014/main" id="{C0A50FBC-66A1-4E3C-BADA-AD0AC09334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2470"/>
              <a:ext cx="0" cy="3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grpSp>
          <p:nvGrpSpPr>
            <p:cNvPr id="67595" name="Group 14">
              <a:extLst>
                <a:ext uri="{FF2B5EF4-FFF2-40B4-BE49-F238E27FC236}">
                  <a16:creationId xmlns:a16="http://schemas.microsoft.com/office/drawing/2014/main" id="{B12665E1-BFC1-4E0D-A336-DD30BA0AA7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43" y="1311"/>
              <a:ext cx="252" cy="916"/>
              <a:chOff x="1343" y="1311"/>
              <a:chExt cx="252" cy="916"/>
            </a:xfrm>
          </p:grpSpPr>
          <p:grpSp>
            <p:nvGrpSpPr>
              <p:cNvPr id="67623" name="Group 15">
                <a:extLst>
                  <a:ext uri="{FF2B5EF4-FFF2-40B4-BE49-F238E27FC236}">
                    <a16:creationId xmlns:a16="http://schemas.microsoft.com/office/drawing/2014/main" id="{D70FC209-EBA5-4B67-937D-42C24AC4339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400000">
                <a:off x="1065" y="1589"/>
                <a:ext cx="808" cy="252"/>
                <a:chOff x="637" y="1333"/>
                <a:chExt cx="808" cy="252"/>
              </a:xfrm>
            </p:grpSpPr>
            <p:sp>
              <p:nvSpPr>
                <p:cNvPr id="67625" name="Rectangle 16">
                  <a:extLst>
                    <a:ext uri="{FF2B5EF4-FFF2-40B4-BE49-F238E27FC236}">
                      <a16:creationId xmlns:a16="http://schemas.microsoft.com/office/drawing/2014/main" id="{813670FC-C918-4B00-A88A-B4430A65DB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72" y="1344"/>
                  <a:ext cx="72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1pPr>
                  <a:lvl2pPr marL="742950" indent="-285750" eaLnBrk="0" hangingPunct="0"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2pPr>
                  <a:lvl3pPr marL="1143000" indent="-228600" eaLnBrk="0" hangingPunct="0"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3pPr>
                  <a:lvl4pPr marL="1600200" indent="-228600" eaLnBrk="0" hangingPunct="0"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4pPr>
                  <a:lvl5pPr marL="2057400" indent="-228600" eaLnBrk="0" hangingPunct="0"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5pPr>
                  <a:lvl6pPr marL="2514600" indent="-228600" eaLnBrk="0" fontAlgn="base" hangingPunct="0">
                    <a:spcBef>
                      <a:spcPct val="10000"/>
                    </a:spcBef>
                    <a:spcAft>
                      <a:spcPct val="10000"/>
                    </a:spcAft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6pPr>
                  <a:lvl7pPr marL="2971800" indent="-228600" eaLnBrk="0" fontAlgn="base" hangingPunct="0">
                    <a:spcBef>
                      <a:spcPct val="10000"/>
                    </a:spcBef>
                    <a:spcAft>
                      <a:spcPct val="10000"/>
                    </a:spcAft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7pPr>
                  <a:lvl8pPr marL="3429000" indent="-228600" eaLnBrk="0" fontAlgn="base" hangingPunct="0">
                    <a:spcBef>
                      <a:spcPct val="10000"/>
                    </a:spcBef>
                    <a:spcAft>
                      <a:spcPct val="10000"/>
                    </a:spcAft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8pPr>
                  <a:lvl9pPr marL="3886200" indent="-228600" eaLnBrk="0" fontAlgn="base" hangingPunct="0">
                    <a:spcBef>
                      <a:spcPct val="10000"/>
                    </a:spcBef>
                    <a:spcAft>
                      <a:spcPct val="10000"/>
                    </a:spcAft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9pPr>
                </a:lstStyle>
                <a:p>
                  <a:pPr eaLnBrk="1" hangingPunct="1"/>
                  <a:endParaRPr lang="en-US" altLang="en-US" sz="2000">
                    <a:solidFill>
                      <a:schemeClr val="tx1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67626" name="Text Box 17">
                  <a:extLst>
                    <a:ext uri="{FF2B5EF4-FFF2-40B4-BE49-F238E27FC236}">
                      <a16:creationId xmlns:a16="http://schemas.microsoft.com/office/drawing/2014/main" id="{3BFB804F-B097-46FB-8A52-8F49130702E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37" y="1333"/>
                  <a:ext cx="808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1pPr>
                  <a:lvl2pPr marL="742950" indent="-285750" eaLnBrk="0" hangingPunct="0"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2pPr>
                  <a:lvl3pPr marL="1143000" indent="-228600" eaLnBrk="0" hangingPunct="0"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3pPr>
                  <a:lvl4pPr marL="1600200" indent="-228600" eaLnBrk="0" hangingPunct="0"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4pPr>
                  <a:lvl5pPr marL="2057400" indent="-228600" eaLnBrk="0" hangingPunct="0"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5pPr>
                  <a:lvl6pPr marL="2514600" indent="-228600" eaLnBrk="0" fontAlgn="base" hangingPunct="0">
                    <a:spcBef>
                      <a:spcPct val="10000"/>
                    </a:spcBef>
                    <a:spcAft>
                      <a:spcPct val="10000"/>
                    </a:spcAft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6pPr>
                  <a:lvl7pPr marL="2971800" indent="-228600" eaLnBrk="0" fontAlgn="base" hangingPunct="0">
                    <a:spcBef>
                      <a:spcPct val="10000"/>
                    </a:spcBef>
                    <a:spcAft>
                      <a:spcPct val="10000"/>
                    </a:spcAft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7pPr>
                  <a:lvl8pPr marL="3429000" indent="-228600" eaLnBrk="0" fontAlgn="base" hangingPunct="0">
                    <a:spcBef>
                      <a:spcPct val="10000"/>
                    </a:spcBef>
                    <a:spcAft>
                      <a:spcPct val="10000"/>
                    </a:spcAft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8pPr>
                  <a:lvl9pPr marL="3886200" indent="-228600" eaLnBrk="0" fontAlgn="base" hangingPunct="0">
                    <a:spcBef>
                      <a:spcPct val="10000"/>
                    </a:spcBef>
                    <a:spcAft>
                      <a:spcPct val="10000"/>
                    </a:spcAft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solidFill>
                        <a:schemeClr val="tx1"/>
                      </a:solidFill>
                      <a:latin typeface="Helvetica" pitchFamily="2" charset="0"/>
                    </a:rPr>
                    <a:t>message</a:t>
                  </a:r>
                </a:p>
              </p:txBody>
            </p:sp>
          </p:grpSp>
          <p:sp>
            <p:nvSpPr>
              <p:cNvPr id="67624" name="Rectangle 18">
                <a:extLst>
                  <a:ext uri="{FF2B5EF4-FFF2-40B4-BE49-F238E27FC236}">
                    <a16:creationId xmlns:a16="http://schemas.microsoft.com/office/drawing/2014/main" id="{940920C4-E2B0-491F-8A28-3CAB105ECE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4" y="2083"/>
                <a:ext cx="240" cy="144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1pPr>
                <a:lvl2pPr marL="742950" indent="-28575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2pPr>
                <a:lvl3pPr marL="11430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3pPr>
                <a:lvl4pPr marL="16002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4pPr>
                <a:lvl5pPr marL="20574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9pPr>
              </a:lstStyle>
              <a:p>
                <a:pPr algn="ctr" eaLnBrk="1" hangingPunct="1"/>
                <a:endParaRPr lang="en-US" altLang="en-US" sz="2000">
                  <a:solidFill>
                    <a:schemeClr val="tx1"/>
                  </a:solidFill>
                  <a:latin typeface="Helvetica" pitchFamily="2" charset="0"/>
                </a:endParaRPr>
              </a:p>
              <a:p>
                <a:pPr algn="ctr" eaLnBrk="1" hangingPunct="1"/>
                <a:endParaRPr lang="en-US" altLang="en-US" sz="2000">
                  <a:solidFill>
                    <a:schemeClr val="tx1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67596" name="Line 19">
              <a:extLst>
                <a:ext uri="{FF2B5EF4-FFF2-40B4-BE49-F238E27FC236}">
                  <a16:creationId xmlns:a16="http://schemas.microsoft.com/office/drawing/2014/main" id="{EC0FA87B-F8EC-4253-B2CA-BF8351ED79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1" y="2857"/>
              <a:ext cx="280" cy="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7597" name="Line 20">
              <a:extLst>
                <a:ext uri="{FF2B5EF4-FFF2-40B4-BE49-F238E27FC236}">
                  <a16:creationId xmlns:a16="http://schemas.microsoft.com/office/drawing/2014/main" id="{572CFDD8-2EA3-4B58-9B77-99B0EAD758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43" y="2172"/>
              <a:ext cx="0" cy="6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7598" name="Line 21">
              <a:extLst>
                <a:ext uri="{FF2B5EF4-FFF2-40B4-BE49-F238E27FC236}">
                  <a16:creationId xmlns:a16="http://schemas.microsoft.com/office/drawing/2014/main" id="{9B82269E-7CEC-41D5-A3A9-C9E17844AB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35" y="2172"/>
              <a:ext cx="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7599" name="Line 22">
              <a:extLst>
                <a:ext uri="{FF2B5EF4-FFF2-40B4-BE49-F238E27FC236}">
                  <a16:creationId xmlns:a16="http://schemas.microsoft.com/office/drawing/2014/main" id="{327DF82B-CBF3-4755-9032-3DF513FA93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96" y="1814"/>
              <a:ext cx="303" cy="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7600" name="Freeform 23">
              <a:extLst>
                <a:ext uri="{FF2B5EF4-FFF2-40B4-BE49-F238E27FC236}">
                  <a16:creationId xmlns:a16="http://schemas.microsoft.com/office/drawing/2014/main" id="{5BC5BBEB-9086-4CC2-B834-753D68D0A2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7" y="1400"/>
              <a:ext cx="1017" cy="979"/>
            </a:xfrm>
            <a:custGeom>
              <a:avLst/>
              <a:gdLst>
                <a:gd name="T0" fmla="*/ 91 w 1292"/>
                <a:gd name="T1" fmla="*/ 2 h 1255"/>
                <a:gd name="T2" fmla="*/ 13 w 1292"/>
                <a:gd name="T3" fmla="*/ 58 h 1255"/>
                <a:gd name="T4" fmla="*/ 11 w 1292"/>
                <a:gd name="T5" fmla="*/ 193 h 1255"/>
                <a:gd name="T6" fmla="*/ 20 w 1292"/>
                <a:gd name="T7" fmla="*/ 307 h 1255"/>
                <a:gd name="T8" fmla="*/ 94 w 1292"/>
                <a:gd name="T9" fmla="*/ 322 h 1255"/>
                <a:gd name="T10" fmla="*/ 249 w 1292"/>
                <a:gd name="T11" fmla="*/ 418 h 1255"/>
                <a:gd name="T12" fmla="*/ 382 w 1292"/>
                <a:gd name="T13" fmla="*/ 458 h 1255"/>
                <a:gd name="T14" fmla="*/ 460 w 1292"/>
                <a:gd name="T15" fmla="*/ 378 h 1255"/>
                <a:gd name="T16" fmla="*/ 487 w 1292"/>
                <a:gd name="T17" fmla="*/ 165 h 1255"/>
                <a:gd name="T18" fmla="*/ 463 w 1292"/>
                <a:gd name="T19" fmla="*/ 79 h 1255"/>
                <a:gd name="T20" fmla="*/ 287 w 1292"/>
                <a:gd name="T21" fmla="*/ 43 h 1255"/>
                <a:gd name="T22" fmla="*/ 91 w 1292"/>
                <a:gd name="T23" fmla="*/ 2 h 12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92"/>
                <a:gd name="T37" fmla="*/ 0 h 1255"/>
                <a:gd name="T38" fmla="*/ 1292 w 1292"/>
                <a:gd name="T39" fmla="*/ 1255 h 125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92" h="1255">
                  <a:moveTo>
                    <a:pt x="239" y="7"/>
                  </a:moveTo>
                  <a:cubicBezTo>
                    <a:pt x="120" y="14"/>
                    <a:pt x="70" y="71"/>
                    <a:pt x="35" y="157"/>
                  </a:cubicBezTo>
                  <a:cubicBezTo>
                    <a:pt x="0" y="243"/>
                    <a:pt x="26" y="411"/>
                    <a:pt x="29" y="523"/>
                  </a:cubicBezTo>
                  <a:cubicBezTo>
                    <a:pt x="32" y="635"/>
                    <a:pt x="17" y="771"/>
                    <a:pt x="53" y="829"/>
                  </a:cubicBezTo>
                  <a:cubicBezTo>
                    <a:pt x="89" y="887"/>
                    <a:pt x="146" y="821"/>
                    <a:pt x="245" y="871"/>
                  </a:cubicBezTo>
                  <a:cubicBezTo>
                    <a:pt x="344" y="921"/>
                    <a:pt x="522" y="1068"/>
                    <a:pt x="647" y="1129"/>
                  </a:cubicBezTo>
                  <a:cubicBezTo>
                    <a:pt x="772" y="1190"/>
                    <a:pt x="903" y="1255"/>
                    <a:pt x="995" y="1237"/>
                  </a:cubicBezTo>
                  <a:cubicBezTo>
                    <a:pt x="1087" y="1219"/>
                    <a:pt x="1153" y="1153"/>
                    <a:pt x="1199" y="1021"/>
                  </a:cubicBezTo>
                  <a:cubicBezTo>
                    <a:pt x="1245" y="889"/>
                    <a:pt x="1270" y="580"/>
                    <a:pt x="1271" y="445"/>
                  </a:cubicBezTo>
                  <a:cubicBezTo>
                    <a:pt x="1272" y="310"/>
                    <a:pt x="1292" y="266"/>
                    <a:pt x="1205" y="211"/>
                  </a:cubicBezTo>
                  <a:cubicBezTo>
                    <a:pt x="1118" y="156"/>
                    <a:pt x="908" y="150"/>
                    <a:pt x="749" y="115"/>
                  </a:cubicBezTo>
                  <a:cubicBezTo>
                    <a:pt x="590" y="80"/>
                    <a:pt x="358" y="0"/>
                    <a:pt x="239" y="7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grpSp>
          <p:nvGrpSpPr>
            <p:cNvPr id="67601" name="Group 24">
              <a:extLst>
                <a:ext uri="{FF2B5EF4-FFF2-40B4-BE49-F238E27FC236}">
                  <a16:creationId xmlns:a16="http://schemas.microsoft.com/office/drawing/2014/main" id="{3A2EBCAD-86C6-4A7E-906B-CE7F98D4FE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67" y="1291"/>
              <a:ext cx="252" cy="916"/>
              <a:chOff x="1343" y="1311"/>
              <a:chExt cx="252" cy="916"/>
            </a:xfrm>
          </p:grpSpPr>
          <p:grpSp>
            <p:nvGrpSpPr>
              <p:cNvPr id="67619" name="Group 25">
                <a:extLst>
                  <a:ext uri="{FF2B5EF4-FFF2-40B4-BE49-F238E27FC236}">
                    <a16:creationId xmlns:a16="http://schemas.microsoft.com/office/drawing/2014/main" id="{C1F5CC3E-DFB8-482F-B1FF-91AE36902B2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400000">
                <a:off x="1065" y="1589"/>
                <a:ext cx="808" cy="252"/>
                <a:chOff x="637" y="1333"/>
                <a:chExt cx="808" cy="252"/>
              </a:xfrm>
            </p:grpSpPr>
            <p:sp>
              <p:nvSpPr>
                <p:cNvPr id="67621" name="Rectangle 26">
                  <a:extLst>
                    <a:ext uri="{FF2B5EF4-FFF2-40B4-BE49-F238E27FC236}">
                      <a16:creationId xmlns:a16="http://schemas.microsoft.com/office/drawing/2014/main" id="{35537459-00C6-4E1C-9389-FD251092728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72" y="1344"/>
                  <a:ext cx="72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1pPr>
                  <a:lvl2pPr marL="742950" indent="-285750" eaLnBrk="0" hangingPunct="0"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2pPr>
                  <a:lvl3pPr marL="1143000" indent="-228600" eaLnBrk="0" hangingPunct="0"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3pPr>
                  <a:lvl4pPr marL="1600200" indent="-228600" eaLnBrk="0" hangingPunct="0"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4pPr>
                  <a:lvl5pPr marL="2057400" indent="-228600" eaLnBrk="0" hangingPunct="0"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5pPr>
                  <a:lvl6pPr marL="2514600" indent="-228600" eaLnBrk="0" fontAlgn="base" hangingPunct="0">
                    <a:spcBef>
                      <a:spcPct val="10000"/>
                    </a:spcBef>
                    <a:spcAft>
                      <a:spcPct val="10000"/>
                    </a:spcAft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6pPr>
                  <a:lvl7pPr marL="2971800" indent="-228600" eaLnBrk="0" fontAlgn="base" hangingPunct="0">
                    <a:spcBef>
                      <a:spcPct val="10000"/>
                    </a:spcBef>
                    <a:spcAft>
                      <a:spcPct val="10000"/>
                    </a:spcAft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7pPr>
                  <a:lvl8pPr marL="3429000" indent="-228600" eaLnBrk="0" fontAlgn="base" hangingPunct="0">
                    <a:spcBef>
                      <a:spcPct val="10000"/>
                    </a:spcBef>
                    <a:spcAft>
                      <a:spcPct val="10000"/>
                    </a:spcAft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8pPr>
                  <a:lvl9pPr marL="3886200" indent="-228600" eaLnBrk="0" fontAlgn="base" hangingPunct="0">
                    <a:spcBef>
                      <a:spcPct val="10000"/>
                    </a:spcBef>
                    <a:spcAft>
                      <a:spcPct val="10000"/>
                    </a:spcAft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9pPr>
                </a:lstStyle>
                <a:p>
                  <a:pPr eaLnBrk="1" hangingPunct="1"/>
                  <a:endParaRPr lang="en-US" altLang="en-US" sz="2000">
                    <a:solidFill>
                      <a:schemeClr val="tx1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67622" name="Text Box 27">
                  <a:extLst>
                    <a:ext uri="{FF2B5EF4-FFF2-40B4-BE49-F238E27FC236}">
                      <a16:creationId xmlns:a16="http://schemas.microsoft.com/office/drawing/2014/main" id="{720325DB-54BA-4B3F-AC93-20B3AF79F45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37" y="1333"/>
                  <a:ext cx="808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1pPr>
                  <a:lvl2pPr marL="742950" indent="-285750" eaLnBrk="0" hangingPunct="0"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2pPr>
                  <a:lvl3pPr marL="1143000" indent="-228600" eaLnBrk="0" hangingPunct="0"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3pPr>
                  <a:lvl4pPr marL="1600200" indent="-228600" eaLnBrk="0" hangingPunct="0"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4pPr>
                  <a:lvl5pPr marL="2057400" indent="-228600" eaLnBrk="0" hangingPunct="0"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5pPr>
                  <a:lvl6pPr marL="2514600" indent="-228600" eaLnBrk="0" fontAlgn="base" hangingPunct="0">
                    <a:spcBef>
                      <a:spcPct val="10000"/>
                    </a:spcBef>
                    <a:spcAft>
                      <a:spcPct val="10000"/>
                    </a:spcAft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6pPr>
                  <a:lvl7pPr marL="2971800" indent="-228600" eaLnBrk="0" fontAlgn="base" hangingPunct="0">
                    <a:spcBef>
                      <a:spcPct val="10000"/>
                    </a:spcBef>
                    <a:spcAft>
                      <a:spcPct val="10000"/>
                    </a:spcAft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7pPr>
                  <a:lvl8pPr marL="3429000" indent="-228600" eaLnBrk="0" fontAlgn="base" hangingPunct="0">
                    <a:spcBef>
                      <a:spcPct val="10000"/>
                    </a:spcBef>
                    <a:spcAft>
                      <a:spcPct val="10000"/>
                    </a:spcAft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8pPr>
                  <a:lvl9pPr marL="3886200" indent="-228600" eaLnBrk="0" fontAlgn="base" hangingPunct="0">
                    <a:spcBef>
                      <a:spcPct val="10000"/>
                    </a:spcBef>
                    <a:spcAft>
                      <a:spcPct val="10000"/>
                    </a:spcAft>
                    <a:defRPr sz="1200" b="1">
                      <a:solidFill>
                        <a:srgbClr val="7D0013"/>
                      </a:solidFill>
                      <a:latin typeface="Arial" panose="020B0604020202020204" pitchFamily="34" charset="0"/>
                      <a:sym typeface="Wingdings 3" panose="05040102010807070707" pitchFamily="18" charset="2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solidFill>
                        <a:schemeClr val="tx1"/>
                      </a:solidFill>
                      <a:latin typeface="Helvetica" pitchFamily="2" charset="0"/>
                    </a:rPr>
                    <a:t>message</a:t>
                  </a:r>
                </a:p>
              </p:txBody>
            </p:sp>
          </p:grpSp>
          <p:sp>
            <p:nvSpPr>
              <p:cNvPr id="67620" name="Rectangle 28">
                <a:extLst>
                  <a:ext uri="{FF2B5EF4-FFF2-40B4-BE49-F238E27FC236}">
                    <a16:creationId xmlns:a16="http://schemas.microsoft.com/office/drawing/2014/main" id="{102F6C58-D1C2-4BA8-A91D-44D3893BAE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4" y="2083"/>
                <a:ext cx="240" cy="144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1pPr>
                <a:lvl2pPr marL="742950" indent="-28575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2pPr>
                <a:lvl3pPr marL="11430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3pPr>
                <a:lvl4pPr marL="16002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4pPr>
                <a:lvl5pPr marL="20574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9pPr>
              </a:lstStyle>
              <a:p>
                <a:pPr algn="ctr" eaLnBrk="1" hangingPunct="1"/>
                <a:endParaRPr lang="en-US" altLang="en-US" sz="2000">
                  <a:solidFill>
                    <a:schemeClr val="tx1"/>
                  </a:solidFill>
                  <a:latin typeface="Helvetica" pitchFamily="2" charset="0"/>
                </a:endParaRPr>
              </a:p>
              <a:p>
                <a:pPr algn="ctr" eaLnBrk="1" hangingPunct="1"/>
                <a:endParaRPr lang="en-US" altLang="en-US" sz="2000">
                  <a:solidFill>
                    <a:schemeClr val="tx1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67602" name="Line 29">
              <a:extLst>
                <a:ext uri="{FF2B5EF4-FFF2-40B4-BE49-F238E27FC236}">
                  <a16:creationId xmlns:a16="http://schemas.microsoft.com/office/drawing/2014/main" id="{B93D0C9C-829B-4369-8040-936542ED37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1829"/>
              <a:ext cx="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7603" name="Rectangle 30">
              <a:extLst>
                <a:ext uri="{FF2B5EF4-FFF2-40B4-BE49-F238E27FC236}">
                  <a16:creationId xmlns:a16="http://schemas.microsoft.com/office/drawing/2014/main" id="{07142479-91EE-4C0A-B9F2-A04E65C56C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8" y="1199"/>
              <a:ext cx="240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1pPr>
              <a:lvl2pPr marL="742950" indent="-28575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2pPr>
              <a:lvl3pPr marL="11430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3pPr>
              <a:lvl4pPr marL="16002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4pPr>
              <a:lvl5pPr marL="20574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9pPr>
            </a:lstStyle>
            <a:p>
              <a:pPr algn="ctr" eaLnBrk="1" hangingPunct="1"/>
              <a:r>
                <a:rPr lang="en-US" altLang="en-US" sz="2000">
                  <a:solidFill>
                    <a:schemeClr val="tx1"/>
                  </a:solidFill>
                  <a:latin typeface="Helvetica" pitchFamily="2" charset="0"/>
                </a:rPr>
                <a:t>s</a:t>
              </a:r>
            </a:p>
          </p:txBody>
        </p:sp>
        <p:sp>
          <p:nvSpPr>
            <p:cNvPr id="67604" name="AutoShape 31">
              <a:extLst>
                <a:ext uri="{FF2B5EF4-FFF2-40B4-BE49-F238E27FC236}">
                  <a16:creationId xmlns:a16="http://schemas.microsoft.com/office/drawing/2014/main" id="{D00E4DF4-E88E-4A6D-B3D4-E542327BE6E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6" y="1219"/>
              <a:ext cx="96" cy="864"/>
            </a:xfrm>
            <a:prstGeom prst="rightBrace">
              <a:avLst>
                <a:gd name="adj1" fmla="val 75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1pPr>
              <a:lvl2pPr marL="742950" indent="-28575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2pPr>
              <a:lvl3pPr marL="11430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3pPr>
              <a:lvl4pPr marL="16002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4pPr>
              <a:lvl5pPr marL="20574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9pPr>
            </a:lstStyle>
            <a:p>
              <a:pPr eaLnBrk="1" hangingPunct="1"/>
              <a:endParaRPr lang="en-US" altLang="en-US" sz="2000">
                <a:solidFill>
                  <a:schemeClr val="tx1"/>
                </a:solidFill>
                <a:latin typeface="Helvetica" pitchFamily="2" charset="0"/>
              </a:endParaRPr>
            </a:p>
          </p:txBody>
        </p:sp>
        <p:grpSp>
          <p:nvGrpSpPr>
            <p:cNvPr id="67605" name="Group 32">
              <a:extLst>
                <a:ext uri="{FF2B5EF4-FFF2-40B4-BE49-F238E27FC236}">
                  <a16:creationId xmlns:a16="http://schemas.microsoft.com/office/drawing/2014/main" id="{731C5D93-3306-4966-86E9-036D17DC44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78" y="1510"/>
              <a:ext cx="553" cy="304"/>
              <a:chOff x="550" y="1968"/>
              <a:chExt cx="553" cy="336"/>
            </a:xfrm>
          </p:grpSpPr>
          <p:sp>
            <p:nvSpPr>
              <p:cNvPr id="67617" name="Oval 33">
                <a:extLst>
                  <a:ext uri="{FF2B5EF4-FFF2-40B4-BE49-F238E27FC236}">
                    <a16:creationId xmlns:a16="http://schemas.microsoft.com/office/drawing/2014/main" id="{A6BABCB6-7196-486E-8A29-0AFDF64B95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0" y="1968"/>
                <a:ext cx="504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1pPr>
                <a:lvl2pPr marL="742950" indent="-28575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2pPr>
                <a:lvl3pPr marL="11430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3pPr>
                <a:lvl4pPr marL="16002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4pPr>
                <a:lvl5pPr marL="20574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9pPr>
              </a:lstStyle>
              <a:p>
                <a:pPr eaLnBrk="1" hangingPunct="1"/>
                <a:endParaRPr lang="en-US" altLang="en-US" sz="2000">
                  <a:solidFill>
                    <a:schemeClr val="tx1"/>
                  </a:solidFill>
                  <a:latin typeface="Helvetica" pitchFamily="2" charset="0"/>
                </a:endParaRPr>
              </a:p>
            </p:txBody>
          </p:sp>
          <p:sp>
            <p:nvSpPr>
              <p:cNvPr id="67618" name="Text Box 34">
                <a:extLst>
                  <a:ext uri="{FF2B5EF4-FFF2-40B4-BE49-F238E27FC236}">
                    <a16:creationId xmlns:a16="http://schemas.microsoft.com/office/drawing/2014/main" id="{15AD80D4-B730-478B-909E-D116D72DF2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9" y="2000"/>
                <a:ext cx="504" cy="2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1pPr>
                <a:lvl2pPr marL="742950" indent="-28575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2pPr>
                <a:lvl3pPr marL="11430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3pPr>
                <a:lvl4pPr marL="16002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4pPr>
                <a:lvl5pPr marL="2057400" indent="-228600" eaLnBrk="0" hangingPunct="0"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10000"/>
                  </a:spcAft>
                  <a:defRPr sz="1200" b="1">
                    <a:solidFill>
                      <a:srgbClr val="7D0013"/>
                    </a:solidFill>
                    <a:latin typeface="Arial" panose="020B0604020202020204" pitchFamily="34" charset="0"/>
                    <a:sym typeface="Wingdings 3" panose="05040102010807070707" pitchFamily="18" charset="2"/>
                  </a:defRPr>
                </a:lvl9pPr>
              </a:lstStyle>
              <a:p>
                <a:pPr eaLnBrk="1" hangingPunct="1"/>
                <a:r>
                  <a:rPr lang="en-US" altLang="en-US" sz="2000">
                    <a:solidFill>
                      <a:schemeClr val="tx1"/>
                    </a:solidFill>
                    <a:latin typeface="Helvetica" pitchFamily="2" charset="0"/>
                  </a:rPr>
                  <a:t>H( )</a:t>
                </a:r>
              </a:p>
            </p:txBody>
          </p:sp>
        </p:grpSp>
        <p:sp>
          <p:nvSpPr>
            <p:cNvPr id="67606" name="Line 35">
              <a:extLst>
                <a:ext uri="{FF2B5EF4-FFF2-40B4-BE49-F238E27FC236}">
                  <a16:creationId xmlns:a16="http://schemas.microsoft.com/office/drawing/2014/main" id="{2D1FCED8-F38B-4C1C-9BF9-4240DAACBF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81" y="1658"/>
              <a:ext cx="1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7607" name="Rectangle 36">
              <a:extLst>
                <a:ext uri="{FF2B5EF4-FFF2-40B4-BE49-F238E27FC236}">
                  <a16:creationId xmlns:a16="http://schemas.microsoft.com/office/drawing/2014/main" id="{EDF7A430-08C0-48CE-AA36-520DD8D83D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0" y="1580"/>
              <a:ext cx="240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1pPr>
              <a:lvl2pPr marL="742950" indent="-28575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2pPr>
              <a:lvl3pPr marL="11430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3pPr>
              <a:lvl4pPr marL="16002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4pPr>
              <a:lvl5pPr marL="20574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9pPr>
            </a:lstStyle>
            <a:p>
              <a:pPr algn="ctr" eaLnBrk="1" hangingPunct="1"/>
              <a:endParaRPr lang="en-US" altLang="en-US" sz="2000">
                <a:solidFill>
                  <a:schemeClr val="tx1"/>
                </a:solidFill>
                <a:latin typeface="Helvetica" pitchFamily="2" charset="0"/>
              </a:endParaRPr>
            </a:p>
            <a:p>
              <a:pPr algn="ctr" eaLnBrk="1" hangingPunct="1"/>
              <a:endParaRPr lang="en-US" altLang="en-US" sz="2000">
                <a:solidFill>
                  <a:schemeClr val="tx1"/>
                </a:solidFill>
                <a:latin typeface="Helvetica" pitchFamily="2" charset="0"/>
              </a:endParaRPr>
            </a:p>
          </p:txBody>
        </p:sp>
        <p:sp>
          <p:nvSpPr>
            <p:cNvPr id="67608" name="Line 37">
              <a:extLst>
                <a:ext uri="{FF2B5EF4-FFF2-40B4-BE49-F238E27FC236}">
                  <a16:creationId xmlns:a16="http://schemas.microsoft.com/office/drawing/2014/main" id="{DA6C1235-A8C2-4EA8-9375-468A17963E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1" y="1650"/>
              <a:ext cx="4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7609" name="Line 38">
              <a:extLst>
                <a:ext uri="{FF2B5EF4-FFF2-40B4-BE49-F238E27FC236}">
                  <a16:creationId xmlns:a16="http://schemas.microsoft.com/office/drawing/2014/main" id="{E0711AD3-3DFF-4CF1-8BBD-A5693C3EF4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7" y="2141"/>
              <a:ext cx="2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7610" name="Line 39">
              <a:extLst>
                <a:ext uri="{FF2B5EF4-FFF2-40B4-BE49-F238E27FC236}">
                  <a16:creationId xmlns:a16="http://schemas.microsoft.com/office/drawing/2014/main" id="{A89AF515-1537-4FCB-9F54-30171023B1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82" y="2141"/>
              <a:ext cx="0" cy="7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7611" name="Line 40">
              <a:extLst>
                <a:ext uri="{FF2B5EF4-FFF2-40B4-BE49-F238E27FC236}">
                  <a16:creationId xmlns:a16="http://schemas.microsoft.com/office/drawing/2014/main" id="{E69AFF7D-5E17-4D64-830B-183C14C71F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82" y="2926"/>
              <a:ext cx="1003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7612" name="Rectangle 41">
              <a:extLst>
                <a:ext uri="{FF2B5EF4-FFF2-40B4-BE49-F238E27FC236}">
                  <a16:creationId xmlns:a16="http://schemas.microsoft.com/office/drawing/2014/main" id="{1CD7734D-60A0-4035-89B7-E7E55C7FAD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2" y="2875"/>
              <a:ext cx="240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1pPr>
              <a:lvl2pPr marL="742950" indent="-28575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2pPr>
              <a:lvl3pPr marL="11430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3pPr>
              <a:lvl4pPr marL="16002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4pPr>
              <a:lvl5pPr marL="20574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9pPr>
            </a:lstStyle>
            <a:p>
              <a:pPr algn="ctr" eaLnBrk="1" hangingPunct="1"/>
              <a:endParaRPr lang="en-US" altLang="en-US" sz="2000">
                <a:solidFill>
                  <a:schemeClr val="tx1"/>
                </a:solidFill>
                <a:latin typeface="Helvetica" pitchFamily="2" charset="0"/>
              </a:endParaRPr>
            </a:p>
            <a:p>
              <a:pPr algn="ctr" eaLnBrk="1" hangingPunct="1"/>
              <a:endParaRPr lang="en-US" altLang="en-US" sz="2000">
                <a:solidFill>
                  <a:schemeClr val="tx1"/>
                </a:solidFill>
                <a:latin typeface="Helvetica" pitchFamily="2" charset="0"/>
              </a:endParaRPr>
            </a:p>
          </p:txBody>
        </p:sp>
        <p:sp>
          <p:nvSpPr>
            <p:cNvPr id="67613" name="Text Box 42">
              <a:extLst>
                <a:ext uri="{FF2B5EF4-FFF2-40B4-BE49-F238E27FC236}">
                  <a16:creationId xmlns:a16="http://schemas.microsoft.com/office/drawing/2014/main" id="{B77C22AA-E53F-49A6-8010-F51ACE784C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56" y="2124"/>
              <a:ext cx="79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1pPr>
              <a:lvl2pPr marL="742950" indent="-28575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2pPr>
              <a:lvl3pPr marL="11430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3pPr>
              <a:lvl4pPr marL="16002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4pPr>
              <a:lvl5pPr marL="20574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chemeClr val="tx1"/>
                  </a:solidFill>
                  <a:latin typeface="Helvetica" pitchFamily="2" charset="0"/>
                </a:rPr>
                <a:t>compare</a:t>
              </a:r>
            </a:p>
          </p:txBody>
        </p:sp>
        <p:sp>
          <p:nvSpPr>
            <p:cNvPr id="67614" name="Line 43">
              <a:extLst>
                <a:ext uri="{FF2B5EF4-FFF2-40B4-BE49-F238E27FC236}">
                  <a16:creationId xmlns:a16="http://schemas.microsoft.com/office/drawing/2014/main" id="{D3E1F261-640F-48D7-869C-430C2223A2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03" y="1728"/>
              <a:ext cx="0" cy="3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7615" name="Line 44">
              <a:extLst>
                <a:ext uri="{FF2B5EF4-FFF2-40B4-BE49-F238E27FC236}">
                  <a16:creationId xmlns:a16="http://schemas.microsoft.com/office/drawing/2014/main" id="{F8FCBAAD-9A2D-4C13-9D93-FD105701B7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8" y="2444"/>
              <a:ext cx="0" cy="4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7616" name="Text Box 45">
              <a:extLst>
                <a:ext uri="{FF2B5EF4-FFF2-40B4-BE49-F238E27FC236}">
                  <a16:creationId xmlns:a16="http://schemas.microsoft.com/office/drawing/2014/main" id="{60A2207C-13A9-4D27-913E-06BA4B11A3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3" y="831"/>
              <a:ext cx="143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1pPr>
              <a:lvl2pPr marL="742950" indent="-28575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2pPr>
              <a:lvl3pPr marL="11430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3pPr>
              <a:lvl4pPr marL="16002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4pPr>
              <a:lvl5pPr marL="2057400" indent="-228600" eaLnBrk="0" hangingPunct="0"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defRPr sz="1200" b="1">
                  <a:solidFill>
                    <a:srgbClr val="7D0013"/>
                  </a:solidFill>
                  <a:latin typeface="Arial" panose="020B0604020202020204" pitchFamily="34" charset="0"/>
                  <a:sym typeface="Wingdings 3" panose="05040102010807070707" pitchFamily="18" charset="2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chemeClr val="tx1"/>
                  </a:solidFill>
                  <a:latin typeface="Helvetica" pitchFamily="2" charset="0"/>
                </a:rPr>
                <a:t>s = shared secret</a:t>
              </a:r>
            </a:p>
          </p:txBody>
        </p:sp>
      </p:grpSp>
      <p:sp>
        <p:nvSpPr>
          <p:cNvPr id="67588" name="Rectangle 46">
            <a:extLst>
              <a:ext uri="{FF2B5EF4-FFF2-40B4-BE49-F238E27FC236}">
                <a16:creationId xmlns:a16="http://schemas.microsoft.com/office/drawing/2014/main" id="{BB4A5942-165C-451C-8425-D1AB89AAFE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399" y="4541838"/>
            <a:ext cx="8438865" cy="218281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000" b="1" i="1" dirty="0"/>
              <a:t>Authenticates sender</a:t>
            </a:r>
          </a:p>
          <a:p>
            <a:pPr>
              <a:lnSpc>
                <a:spcPct val="90000"/>
              </a:lnSpc>
            </a:pPr>
            <a:r>
              <a:rPr lang="en-US" altLang="en-US" sz="2000" b="1" i="1" dirty="0"/>
              <a:t>Verifies message integrity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No encryption!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Also called “keyed hash”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Notation: </a:t>
            </a:r>
            <a:r>
              <a:rPr lang="en-US" altLang="en-US" sz="2000" dirty="0" err="1"/>
              <a:t>MD</a:t>
            </a:r>
            <a:r>
              <a:rPr lang="en-US" altLang="en-US" sz="2000" baseline="-25000" dirty="0" err="1"/>
              <a:t>m</a:t>
            </a:r>
            <a:r>
              <a:rPr lang="en-US" altLang="en-US" sz="2000" dirty="0"/>
              <a:t> = H(s || m) ; send m || </a:t>
            </a:r>
            <a:r>
              <a:rPr lang="en-US" altLang="en-US" sz="2000" dirty="0" err="1"/>
              <a:t>MD</a:t>
            </a:r>
            <a:r>
              <a:rPr lang="en-US" altLang="en-US" sz="2000" baseline="-25000" dirty="0" err="1"/>
              <a:t>m</a:t>
            </a:r>
            <a:r>
              <a:rPr lang="en-US" altLang="en-US" sz="20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5DEC37-18BD-7840-B01A-473E0235F845}"/>
              </a:ext>
            </a:extLst>
          </p:cNvPr>
          <p:cNvSpPr txBox="1"/>
          <p:nvPr/>
        </p:nvSpPr>
        <p:spPr>
          <a:xfrm>
            <a:off x="4778062" y="2271713"/>
            <a:ext cx="1146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Internet</a:t>
            </a:r>
          </a:p>
        </p:txBody>
      </p:sp>
    </p:spTree>
    <p:extLst>
      <p:ext uri="{BB962C8B-B14F-4D97-AF65-F5344CB8AC3E}">
        <p14:creationId xmlns:p14="http://schemas.microsoft.com/office/powerpoint/2010/main" val="3000212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0FD914C3-460D-4CEB-8B89-647BE96097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HMAC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9201A9AE-B8C4-4590-9261-97FFFBD7ED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n-US" altLang="en-US" dirty="0"/>
              <a:t>popular MAC standard</a:t>
            </a:r>
          </a:p>
          <a:p>
            <a:pPr marL="533400" indent="-533400"/>
            <a:r>
              <a:rPr lang="en-US" altLang="en-US" dirty="0"/>
              <a:t>addresses some subtle security flaws</a:t>
            </a:r>
          </a:p>
          <a:p>
            <a:pPr marL="533400" indent="-533400"/>
            <a:r>
              <a:rPr lang="en-US" altLang="en-US" dirty="0"/>
              <a:t>operation:</a:t>
            </a:r>
          </a:p>
          <a:p>
            <a:pPr lvl="1"/>
            <a:r>
              <a:rPr lang="en-US" altLang="en-US" dirty="0"/>
              <a:t>concatenates secret to front of message. </a:t>
            </a:r>
          </a:p>
          <a:p>
            <a:pPr lvl="1"/>
            <a:r>
              <a:rPr lang="en-US" altLang="en-US" dirty="0"/>
              <a:t>hashes concatenated message</a:t>
            </a:r>
          </a:p>
          <a:p>
            <a:pPr lvl="1"/>
            <a:r>
              <a:rPr lang="en-US" altLang="en-US" dirty="0"/>
              <a:t>concatenates secret to front of digest</a:t>
            </a:r>
          </a:p>
          <a:p>
            <a:pPr lvl="1"/>
            <a:r>
              <a:rPr lang="en-US" altLang="en-US" dirty="0"/>
              <a:t>hashes combination again</a:t>
            </a:r>
          </a:p>
          <a:p>
            <a:pPr marL="533400" indent="-533400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8166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2109</TotalTime>
  <Words>1931</Words>
  <Application>Microsoft Macintosh PowerPoint</Application>
  <PresentationFormat>Widescreen</PresentationFormat>
  <Paragraphs>481</Paragraphs>
  <Slides>28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Helvetica</vt:lpstr>
      <vt:lpstr>Times New Roman</vt:lpstr>
      <vt:lpstr>Wingdings</vt:lpstr>
      <vt:lpstr>Office Theme</vt:lpstr>
      <vt:lpstr>Security: Integrity, Authentication, Non-repudiation</vt:lpstr>
      <vt:lpstr>Today</vt:lpstr>
      <vt:lpstr>Message Digests</vt:lpstr>
      <vt:lpstr>Message digests</vt:lpstr>
      <vt:lpstr>Internet checksum: a poor crypto hash function</vt:lpstr>
      <vt:lpstr>Hash function algorithms</vt:lpstr>
      <vt:lpstr>Basic idea of crypto hash function</vt:lpstr>
      <vt:lpstr>Message Authentication Code (MAC)</vt:lpstr>
      <vt:lpstr>HMAC</vt:lpstr>
      <vt:lpstr>Digital Signatures</vt:lpstr>
      <vt:lpstr>Digital signatures </vt:lpstr>
      <vt:lpstr>Digital signatures </vt:lpstr>
      <vt:lpstr>Digital signatures </vt:lpstr>
      <vt:lpstr>PowerPoint Presentation</vt:lpstr>
      <vt:lpstr>Authentication &amp; Key Certification</vt:lpstr>
      <vt:lpstr>Recall: Implement authentication using crypto</vt:lpstr>
      <vt:lpstr>Authentication</vt:lpstr>
      <vt:lpstr>Security hole: if you ask for public keys!</vt:lpstr>
      <vt:lpstr>PowerPoint Presentation</vt:lpstr>
      <vt:lpstr>Key certification: Motivation</vt:lpstr>
      <vt:lpstr>Certification authorities</vt:lpstr>
      <vt:lpstr>Certification authorities</vt:lpstr>
      <vt:lpstr>PGP: E-mail Security</vt:lpstr>
      <vt:lpstr>Secure e-mail </vt:lpstr>
      <vt:lpstr>Secure e-mail </vt:lpstr>
      <vt:lpstr>Secure e-mail (continued)</vt:lpstr>
      <vt:lpstr>Secure e-mail (continued)</vt:lpstr>
      <vt:lpstr>PGP: Pretty Good Privacy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2784</cp:revision>
  <cp:lastPrinted>2019-04-10T14:07:25Z</cp:lastPrinted>
  <dcterms:created xsi:type="dcterms:W3CDTF">2019-01-23T03:40:12Z</dcterms:created>
  <dcterms:modified xsi:type="dcterms:W3CDTF">2019-04-12T19:11:11Z</dcterms:modified>
</cp:coreProperties>
</file>