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387" r:id="rId2"/>
    <p:sldId id="799" r:id="rId3"/>
    <p:sldId id="727" r:id="rId4"/>
    <p:sldId id="793" r:id="rId5"/>
    <p:sldId id="814" r:id="rId6"/>
    <p:sldId id="728" r:id="rId7"/>
    <p:sldId id="729" r:id="rId8"/>
    <p:sldId id="730" r:id="rId9"/>
    <p:sldId id="655" r:id="rId10"/>
    <p:sldId id="813" r:id="rId11"/>
    <p:sldId id="798" r:id="rId12"/>
    <p:sldId id="796" r:id="rId13"/>
    <p:sldId id="797" r:id="rId14"/>
    <p:sldId id="794" r:id="rId15"/>
    <p:sldId id="800" r:id="rId16"/>
    <p:sldId id="801" r:id="rId17"/>
    <p:sldId id="795" r:id="rId18"/>
    <p:sldId id="574" r:id="rId19"/>
    <p:sldId id="575" r:id="rId20"/>
    <p:sldId id="576" r:id="rId21"/>
    <p:sldId id="577" r:id="rId22"/>
    <p:sldId id="815" r:id="rId23"/>
    <p:sldId id="802" r:id="rId24"/>
    <p:sldId id="803" r:id="rId25"/>
    <p:sldId id="804" r:id="rId26"/>
    <p:sldId id="805" r:id="rId27"/>
    <p:sldId id="806" r:id="rId28"/>
    <p:sldId id="807" r:id="rId29"/>
    <p:sldId id="808" r:id="rId30"/>
    <p:sldId id="809" r:id="rId31"/>
    <p:sldId id="810" r:id="rId32"/>
    <p:sldId id="811" r:id="rId33"/>
    <p:sldId id="812" r:id="rId34"/>
    <p:sldId id="624" r:id="rId35"/>
    <p:sldId id="578" r:id="rId36"/>
    <p:sldId id="816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07"/>
    <p:restoredTop sz="94664"/>
  </p:normalViewPr>
  <p:slideViewPr>
    <p:cSldViewPr snapToGrid="0" snapToObjects="1">
      <p:cViewPr varScale="1">
        <p:scale>
          <a:sx n="105" d="100"/>
          <a:sy n="105" d="100"/>
        </p:scale>
        <p:origin x="224" y="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4" d="100"/>
          <a:sy n="114" d="100"/>
        </p:scale>
        <p:origin x="305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C490B-630B-7F46-B6FE-05D0FD1689A8}" type="datetimeFigureOut">
              <a:rPr lang="en-US" smtClean="0"/>
              <a:t>4/10/19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3F09D5-B346-194E-BAD1-FA5CF7158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78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0CC37-3420-4F49-8C33-4BCB3B51A6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8A51D8-7D8A-A547-B24D-6DD12E8CC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51904-F682-B84A-BF47-8129AB4C1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5BB43-14AB-9945-9BCA-9BC503CCC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1333A-8598-4B4F-AB52-6579A2E12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6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343C6-896E-584A-A963-7E16D546E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5AA53-208E-C24B-8273-CFDD1A5E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51F6-81D0-1643-BAF0-AA0E98E0C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70A3A-9A82-3C4C-AEFA-7B416F14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61641-65CD-7949-9285-F9862F78B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2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9D0A2B-7DBB-9445-8542-8AC8F7964D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7F09A6-0358-8E43-A178-3CA003BDFB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EA068-5062-7E4F-B99C-2CEC343EC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83A096-D83E-7542-A78C-9916C3698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814C3-12DF-0447-9420-294EF2C8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158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197600" y="6477000"/>
            <a:ext cx="5149851" cy="3111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Security</a:t>
            </a:r>
          </a:p>
        </p:txBody>
      </p:sp>
    </p:spTree>
    <p:extLst>
      <p:ext uri="{BB962C8B-B14F-4D97-AF65-F5344CB8AC3E}">
        <p14:creationId xmlns:p14="http://schemas.microsoft.com/office/powerpoint/2010/main" val="156899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9A4C2-71EB-354A-A4E4-7A79F1671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6FC06-E8D0-3A4C-BEE2-AA99DC380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7652FB-D490-114D-8030-09CCB72C2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62229-71C9-9847-AFE6-26AB269E2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6DF4-CA65-8E43-B3A5-ECEF9025E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35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F248A-A301-5341-9BAF-2DDE80F1E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EDBBF-4F90-A34F-A685-DE4F29644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B94B2-28BF-6945-A21C-40A2B7645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DE3C9-54E8-A94F-AD40-66CFF7B8F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58432-5359-0147-8D5C-B145EE76A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954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FC0B-F311-BC4B-A2D1-928B3513C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07925-946E-B44F-8713-0F0928FD5E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672E5B-AB30-F441-99C3-073B0FE0C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7D735A-AFB0-C44A-9FC0-AFD3B6C0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6E5E5-7866-8E4B-B450-B712A2F3B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134CB-E65A-B242-BD74-667132F8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85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A191B-B3D5-974E-BBCC-0A9D6A627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E461-1B18-F04F-9E78-C3FEBD28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F1FC9F-4459-2448-8E0B-F470C373A3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8D66B2-805B-A347-89AD-F16943266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448249-093E-884B-B6CE-B747B284E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CDBF6-1121-9347-BF6B-B703CCE9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7F1FD6-CCAB-754B-B876-ABFCFD3D5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9FA76-646A-F442-AA4F-7622918BE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62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7A493-905D-7F41-8284-D8B4EC882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B5B470-4001-1843-A7E0-885C229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13A0A-FB55-8649-B9A5-3E90CD8C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BD0C7-127F-CD4E-A6B8-5585A1527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5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5D34EC-7616-9043-AFD5-6B69E3B6F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7B0C35-6B39-4749-9595-C856AFB8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F505-CB2B-2747-B2DD-2A89C941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63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CF38C-28DD-4A42-9056-3793483F55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099AD-DABE-D64C-A905-1CF03DB10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012F0B-A50A-5B46-A535-733D69752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7C4E6-3C25-644D-80DE-2E788E628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68BFEC-CC7B-C94C-BED5-57FB1536D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55941-3DC9-AB49-B0A6-6F452E06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FD44-FAA2-E347-8F67-9E8E93EAA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020F24-3635-8346-AFAC-53CE49F08D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FCCF6-452E-F34D-AD7C-72567CD4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2B2EA6-16EC-4048-B8E5-91A7889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377BF-EE8D-7042-B5F8-CF9C0C3DD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7220C2-4FEF-C549-AF12-DB388DD3A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2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E5AAC6-6E42-5E44-9318-18A5B93B5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FBE2B0-9C88-F545-A1BD-247458A5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DABF1-4F3F-744C-8157-1FC51AAF16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CE603-2B12-5844-BEA7-E98E825B38C7}" type="datetimeFigureOut">
              <a:rPr lang="en-US" smtClean="0"/>
              <a:t>4/10/19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E51C6-01D3-BC48-8763-B839BC0791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6E372-E70D-1E47-8FDB-0CADB973B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B7A7F-ECAC-A944-82A9-768B682C8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83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s.rutgers.edu/~sn624/352-S19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13A6475-F152-7546-A2A3-6A39089E062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5097" y="1821459"/>
            <a:ext cx="11181806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Security: 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Public Key Cryptography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97461AD-287F-0C42-AFC6-5022951D3B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429000"/>
            <a:ext cx="9144000" cy="25450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>
                <a:ea typeface="ＭＳ Ｐゴシック" charset="0"/>
              </a:rPr>
              <a:t>CS 352, </a:t>
            </a:r>
            <a:r>
              <a:rPr lang="en-US" sz="2800">
                <a:ea typeface="ＭＳ Ｐゴシック" charset="0"/>
              </a:rPr>
              <a:t>Lecture 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hlinkClick r:id="rId2"/>
              </a:rPr>
              <a:t>http://www.cs.rutgers.edu/~sn624/352-S19</a:t>
            </a:r>
            <a:endParaRPr lang="en-US" sz="2800" dirty="0">
              <a:ea typeface="ＭＳ Ｐゴシック" charset="0"/>
            </a:endParaRPr>
          </a:p>
          <a:p>
            <a:pPr>
              <a:defRPr/>
            </a:pPr>
            <a:endParaRPr lang="en-US" sz="2800" dirty="0">
              <a:ea typeface="ＭＳ Ｐゴシック" charset="0"/>
              <a:cs typeface="+mn-cs"/>
            </a:endParaRPr>
          </a:p>
          <a:p>
            <a:pPr>
              <a:defRPr/>
            </a:pPr>
            <a:r>
              <a:rPr lang="en-US" sz="2800" dirty="0">
                <a:ea typeface="ＭＳ Ｐゴシック" charset="0"/>
                <a:cs typeface="+mn-cs"/>
              </a:rPr>
              <a:t>Srinivas Narayana</a:t>
            </a:r>
          </a:p>
          <a:p>
            <a:pPr>
              <a:defRPr/>
            </a:pPr>
            <a:r>
              <a:rPr lang="en-US" sz="2000" dirty="0">
                <a:ea typeface="ＭＳ Ｐゴシック" charset="0"/>
              </a:rPr>
              <a:t>(heavily adapted from slides by Prof. Badri Nath and the textbook authors)</a:t>
            </a:r>
            <a:endParaRPr lang="en-US" sz="2000" dirty="0">
              <a:ea typeface="ＭＳ Ｐゴシック" charset="0"/>
              <a:cs typeface="+mn-cs"/>
            </a:endParaRPr>
          </a:p>
        </p:txBody>
      </p:sp>
      <p:sp>
        <p:nvSpPr>
          <p:cNvPr id="2052" name="Slide Number Placeholder 1">
            <a:extLst>
              <a:ext uri="{FF2B5EF4-FFF2-40B4-BE49-F238E27FC236}">
                <a16:creationId xmlns:a16="http://schemas.microsoft.com/office/drawing/2014/main" id="{D4CF2330-96EE-C641-B787-BBF6068A1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rgbClr val="7F7F7F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B2CE658-F681-9E4A-B882-87E501708491}" type="slidenum">
              <a:rPr lang="en-US" altLang="en-US" sz="1400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EBF204-951A-1944-B88D-F7620664E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5426" y="5773629"/>
            <a:ext cx="2853305" cy="9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016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0E3EE-ADE3-8A44-9F35-2ED5C5088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</a:t>
            </a:r>
            <a:r>
              <a:rPr lang="en-US" dirty="0" err="1"/>
              <a:t>nonces</a:t>
            </a:r>
            <a:r>
              <a:rPr lang="en-US" dirty="0"/>
              <a:t>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304E-3BA6-3F49-802A-568565BA1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Trudy steals the ciphertext?</a:t>
            </a:r>
          </a:p>
          <a:p>
            <a:pPr lvl="1"/>
            <a:r>
              <a:rPr lang="en-US" dirty="0"/>
              <a:t>Nonce changed every time </a:t>
            </a:r>
            <a:r>
              <a:rPr lang="en-US" dirty="0">
                <a:sym typeface="Wingdings" pitchFamily="2" charset="2"/>
              </a:rPr>
              <a:t> ciphertext is fresh for each login</a:t>
            </a:r>
            <a:endParaRPr lang="en-US" dirty="0"/>
          </a:p>
          <a:p>
            <a:pPr lvl="1"/>
            <a:r>
              <a:rPr lang="en-US" dirty="0"/>
              <a:t>Even if Trudy steals the authenticating ciphertext, she can’t reuse it</a:t>
            </a:r>
          </a:p>
          <a:p>
            <a:pPr lvl="1"/>
            <a:endParaRPr lang="en-US" dirty="0"/>
          </a:p>
          <a:p>
            <a:r>
              <a:rPr lang="en-US" dirty="0"/>
              <a:t>Does the nonce need to be confidential?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147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98F2-A301-7449-BB2B-1FD8C2B14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5380" cy="1325563"/>
          </a:xfrm>
        </p:spPr>
        <p:txBody>
          <a:bodyPr/>
          <a:lstStyle/>
          <a:p>
            <a:r>
              <a:rPr lang="en-US" dirty="0"/>
              <a:t>General problems with repeated ciphertext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A2370-752F-1B4A-8569-62267B1C0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3288"/>
          </a:xfrm>
        </p:spPr>
        <p:txBody>
          <a:bodyPr>
            <a:normAutofit/>
          </a:bodyPr>
          <a:lstStyle/>
          <a:p>
            <a:r>
              <a:rPr lang="en-US" dirty="0"/>
              <a:t>Block ciphers take chunks of info (ex: 64-bit) to other chunks</a:t>
            </a:r>
          </a:p>
          <a:p>
            <a:pPr lvl="1"/>
            <a:r>
              <a:rPr lang="en-US" dirty="0"/>
              <a:t>Previous example: Repeated passwords can be replayed</a:t>
            </a:r>
          </a:p>
          <a:p>
            <a:endParaRPr lang="en-US" dirty="0"/>
          </a:p>
          <a:p>
            <a:r>
              <a:rPr lang="en-US" dirty="0"/>
              <a:t>But more generally, easy to guess parts of the payload with repeated plaintext</a:t>
            </a:r>
          </a:p>
          <a:p>
            <a:endParaRPr lang="en-US" dirty="0"/>
          </a:p>
          <a:p>
            <a:r>
              <a:rPr lang="en-US" dirty="0"/>
              <a:t>Example: “HTTP/1.1” often occurs on HTTP messages</a:t>
            </a:r>
          </a:p>
          <a:p>
            <a:pPr lvl="1"/>
            <a:r>
              <a:rPr lang="en-US" dirty="0"/>
              <a:t>Trudy could guess which ciphertext payloads contain that plaintext </a:t>
            </a:r>
          </a:p>
          <a:p>
            <a:pPr lvl="1"/>
            <a:r>
              <a:rPr lang="en-US" dirty="0"/>
              <a:t>Then use those parts of a message to guess other parts of the payload</a:t>
            </a:r>
          </a:p>
          <a:p>
            <a:pPr lvl="1"/>
            <a:r>
              <a:rPr lang="en-US" dirty="0"/>
              <a:t>… and so on</a:t>
            </a:r>
          </a:p>
        </p:txBody>
      </p:sp>
    </p:spTree>
    <p:extLst>
      <p:ext uri="{BB962C8B-B14F-4D97-AF65-F5344CB8AC3E}">
        <p14:creationId xmlns:p14="http://schemas.microsoft.com/office/powerpoint/2010/main" val="801641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185C1-D4D7-F74A-A400-35EAD250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use </a:t>
            </a:r>
            <a:r>
              <a:rPr lang="en-US" dirty="0" err="1"/>
              <a:t>nonces</a:t>
            </a:r>
            <a:r>
              <a:rPr lang="en-US" dirty="0"/>
              <a:t> for all messages?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891EB-16A7-5443-AC43-F60FD7CAF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03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Yes! </a:t>
            </a:r>
          </a:p>
          <a:p>
            <a:pPr lvl="1"/>
            <a:r>
              <a:rPr lang="en-US" dirty="0"/>
              <a:t>Remember, </a:t>
            </a:r>
            <a:r>
              <a:rPr lang="en-US" dirty="0" err="1"/>
              <a:t>nonces</a:t>
            </a:r>
            <a:r>
              <a:rPr lang="en-US" dirty="0"/>
              <a:t> can be sent as plain text</a:t>
            </a:r>
          </a:p>
          <a:p>
            <a:r>
              <a:rPr lang="en-US" dirty="0"/>
              <a:t>Example: Use ciphertext </a:t>
            </a:r>
            <a:r>
              <a:rPr lang="en-US" dirty="0" err="1"/>
              <a:t>E</a:t>
            </a:r>
            <a:r>
              <a:rPr lang="en-US" baseline="-25000" dirty="0" err="1"/>
              <a:t>k</a:t>
            </a:r>
            <a:r>
              <a:rPr lang="en-US" dirty="0"/>
              <a:t>(message </a:t>
            </a:r>
            <a:r>
              <a:rPr lang="en-US" altLang="en-US" dirty="0">
                <a:sym typeface="Symbol" panose="05050102010706020507" pitchFamily="18" charset="2"/>
              </a:rPr>
              <a:t> </a:t>
            </a:r>
            <a:r>
              <a:rPr lang="en-US" dirty="0"/>
              <a:t>nonce) to respond to the challenge</a:t>
            </a:r>
          </a:p>
          <a:p>
            <a:pPr lvl="1"/>
            <a:r>
              <a:rPr lang="en-US" dirty="0"/>
              <a:t>Here, </a:t>
            </a:r>
            <a:r>
              <a:rPr lang="en-US" altLang="en-US" dirty="0">
                <a:sym typeface="Symbol" panose="05050102010706020507" pitchFamily="18" charset="2"/>
              </a:rPr>
              <a:t> is the bitwise XOR operation</a:t>
            </a:r>
            <a:endParaRPr lang="en-US" dirty="0"/>
          </a:p>
          <a:p>
            <a:r>
              <a:rPr lang="en-US" dirty="0"/>
              <a:t>But very inefficient: </a:t>
            </a:r>
          </a:p>
          <a:p>
            <a:pPr lvl="1"/>
            <a:r>
              <a:rPr lang="en-US" dirty="0"/>
              <a:t>For the example above, send double # bits for every message</a:t>
            </a:r>
          </a:p>
          <a:p>
            <a:r>
              <a:rPr lang="en-US" dirty="0"/>
              <a:t>Use a method to generate </a:t>
            </a:r>
            <a:r>
              <a:rPr lang="en-US" dirty="0" err="1"/>
              <a:t>nonces</a:t>
            </a:r>
            <a:r>
              <a:rPr lang="en-US" dirty="0"/>
              <a:t> automatically</a:t>
            </a:r>
          </a:p>
          <a:p>
            <a:r>
              <a:rPr lang="en-US" dirty="0">
                <a:solidFill>
                  <a:srgbClr val="C00000"/>
                </a:solidFill>
              </a:rPr>
              <a:t>Cipher block chaining: </a:t>
            </a:r>
            <a:r>
              <a:rPr lang="en-US" dirty="0"/>
              <a:t>use the previous ciphertext as a nonce for the next plain text block</a:t>
            </a:r>
          </a:p>
          <a:p>
            <a:r>
              <a:rPr lang="en-US" dirty="0"/>
              <a:t>First block “randomized” using </a:t>
            </a:r>
            <a:r>
              <a:rPr lang="en-US" dirty="0">
                <a:solidFill>
                  <a:srgbClr val="C00000"/>
                </a:solidFill>
              </a:rPr>
              <a:t>Initialization Vector (IV)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14FE-4C3E-2E4D-9EBF-262CFBC3D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Cipher block chaining: Encryption</a:t>
            </a:r>
          </a:p>
        </p:txBody>
      </p:sp>
      <p:pic>
        <p:nvPicPr>
          <p:cNvPr id="5" name="Content Placeholder 4" descr="A close up of a clock&#10;&#10;Description automatically generated">
            <a:extLst>
              <a:ext uri="{FF2B5EF4-FFF2-40B4-BE49-F238E27FC236}">
                <a16:creationId xmlns:a16="http://schemas.microsoft.com/office/drawing/2014/main" id="{EFC38DB1-9065-9840-84A1-5DE39A0B68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3894" y="1690688"/>
            <a:ext cx="7644211" cy="381376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630566E-FC34-1540-802D-A19F9EEE9B89}"/>
              </a:ext>
            </a:extLst>
          </p:cNvPr>
          <p:cNvSpPr txBox="1"/>
          <p:nvPr/>
        </p:nvSpPr>
        <p:spPr>
          <a:xfrm>
            <a:off x="2176041" y="5914663"/>
            <a:ext cx="8021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Helvetica" pitchFamily="2" charset="0"/>
              </a:rPr>
              <a:t>Exercise: how would decryption work?</a:t>
            </a:r>
          </a:p>
        </p:txBody>
      </p:sp>
    </p:spTree>
    <p:extLst>
      <p:ext uri="{BB962C8B-B14F-4D97-AF65-F5344CB8AC3E}">
        <p14:creationId xmlns:p14="http://schemas.microsoft.com/office/powerpoint/2010/main" val="287488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0C274-A354-304C-9E6F-E0C9B2A50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agree on a shared secret key?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66DFD-3AD3-4749-8185-900E167CA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48795"/>
          </a:xfrm>
        </p:spPr>
        <p:txBody>
          <a:bodyPr/>
          <a:lstStyle/>
          <a:p>
            <a:r>
              <a:rPr lang="en-US" dirty="0"/>
              <a:t>In reality: two parties may meet in person or communicate “out of band” to exchange shared key </a:t>
            </a:r>
          </a:p>
          <a:p>
            <a:r>
              <a:rPr lang="en-US" dirty="0"/>
              <a:t>But communicating parties may never meet in person</a:t>
            </a:r>
          </a:p>
          <a:p>
            <a:pPr lvl="1"/>
            <a:r>
              <a:rPr lang="en-US" dirty="0"/>
              <a:t>Example: An online retailer and customer</a:t>
            </a:r>
          </a:p>
          <a:p>
            <a:pPr lvl="1"/>
            <a:r>
              <a:rPr lang="en-US" dirty="0"/>
              <a:t>It’s very common not to meet someone you talk to over a network</a:t>
            </a:r>
          </a:p>
          <a:p>
            <a:r>
              <a:rPr lang="en-US" dirty="0"/>
              <a:t>What if the shared secret is stolen?</a:t>
            </a:r>
          </a:p>
          <a:p>
            <a:pPr lvl="1"/>
            <a:r>
              <a:rPr lang="en-US" dirty="0"/>
              <a:t>Must exchange keys securely again</a:t>
            </a:r>
          </a:p>
          <a:p>
            <a:r>
              <a:rPr lang="en-US" dirty="0"/>
              <a:t>Is there a way to communicate securely without worrying about secure key exchange?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C5EBE0-D5C2-E849-98D7-8BD883F5497A}"/>
              </a:ext>
            </a:extLst>
          </p:cNvPr>
          <p:cNvSpPr txBox="1"/>
          <p:nvPr/>
        </p:nvSpPr>
        <p:spPr>
          <a:xfrm>
            <a:off x="2233914" y="5937813"/>
            <a:ext cx="8160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Next topic: Public key cryptography</a:t>
            </a:r>
          </a:p>
        </p:txBody>
      </p:sp>
    </p:spTree>
    <p:extLst>
      <p:ext uri="{BB962C8B-B14F-4D97-AF65-F5344CB8AC3E}">
        <p14:creationId xmlns:p14="http://schemas.microsoft.com/office/powerpoint/2010/main" val="109035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C115B-8025-424F-95E3-F6A6CD27F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cryptography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E4A0A-DFCE-C645-B4C9-D6195128F4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title"/>
          </p:nvPr>
        </p:nvSpPr>
        <p:spPr>
          <a:xfrm>
            <a:off x="1862138" y="152400"/>
            <a:ext cx="7772400" cy="1143000"/>
          </a:xfrm>
        </p:spPr>
        <p:txBody>
          <a:bodyPr/>
          <a:lstStyle/>
          <a:p>
            <a:r>
              <a:rPr lang="en-US" dirty="0"/>
              <a:t>Public Key Cryptography</a:t>
            </a:r>
          </a:p>
        </p:txBody>
      </p:sp>
      <p:pic>
        <p:nvPicPr>
          <p:cNvPr id="45063" name="Picture 6" descr="j0078625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376" y="1374889"/>
            <a:ext cx="563593" cy="16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4" name="Rectangle 1"/>
          <p:cNvSpPr>
            <a:spLocks noChangeArrowheads="1"/>
          </p:cNvSpPr>
          <p:nvPr/>
        </p:nvSpPr>
        <p:spPr bwMode="auto">
          <a:xfrm>
            <a:off x="6277643" y="2142839"/>
            <a:ext cx="2449423" cy="47337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5065" name="Rectangle 5"/>
          <p:cNvSpPr>
            <a:spLocks noChangeArrowheads="1"/>
          </p:cNvSpPr>
          <p:nvPr/>
        </p:nvSpPr>
        <p:spPr bwMode="auto">
          <a:xfrm>
            <a:off x="1223991" y="1982349"/>
            <a:ext cx="8571181" cy="4394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A radically different approach [Diffie-Hellman76, RSA78]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dirty="0">
                <a:latin typeface="Helvetica" pitchFamily="2" charset="0"/>
              </a:rPr>
              <a:t>sender, receiver do </a:t>
            </a:r>
            <a:r>
              <a:rPr lang="en-US" sz="2400" i="1" dirty="0">
                <a:solidFill>
                  <a:srgbClr val="000099"/>
                </a:solidFill>
                <a:latin typeface="Helvetica" pitchFamily="2" charset="0"/>
              </a:rPr>
              <a:t>not</a:t>
            </a:r>
            <a:r>
              <a:rPr lang="en-US" sz="2400" dirty="0">
                <a:latin typeface="Helvetica" pitchFamily="2" charset="0"/>
              </a:rPr>
              <a:t> share secret key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i="1" dirty="0">
                <a:solidFill>
                  <a:srgbClr val="000099"/>
                </a:solidFill>
                <a:latin typeface="Helvetica" pitchFamily="2" charset="0"/>
              </a:rPr>
              <a:t>public</a:t>
            </a:r>
            <a:r>
              <a:rPr lang="en-US" sz="2400" i="1" dirty="0">
                <a:solidFill>
                  <a:schemeClr val="accent2"/>
                </a:solidFill>
                <a:latin typeface="Helvetica" pitchFamily="2" charset="0"/>
              </a:rPr>
              <a:t> </a:t>
            </a:r>
            <a:r>
              <a:rPr lang="en-US" sz="2400" dirty="0">
                <a:latin typeface="Helvetica" pitchFamily="2" charset="0"/>
              </a:rPr>
              <a:t>encryption key known to</a:t>
            </a:r>
            <a:r>
              <a:rPr lang="en-US" sz="2400" i="1" dirty="0">
                <a:solidFill>
                  <a:schemeClr val="accent2"/>
                </a:solidFill>
                <a:latin typeface="Helvetica" pitchFamily="2" charset="0"/>
              </a:rPr>
              <a:t> </a:t>
            </a:r>
            <a:r>
              <a:rPr lang="en-US" sz="2400" i="1" dirty="0">
                <a:solidFill>
                  <a:srgbClr val="000099"/>
                </a:solidFill>
                <a:latin typeface="Helvetica" pitchFamily="2" charset="0"/>
              </a:rPr>
              <a:t>all</a:t>
            </a:r>
          </a:p>
          <a:p>
            <a:pPr marL="277813" indent="-277813">
              <a:spcBef>
                <a:spcPct val="20000"/>
              </a:spcBef>
              <a:buClr>
                <a:srgbClr val="000099"/>
              </a:buClr>
              <a:buSzPct val="100000"/>
              <a:buFont typeface="Wingdings" charset="2"/>
              <a:buChar char="§"/>
            </a:pPr>
            <a:r>
              <a:rPr lang="en-US" sz="2400" i="1" dirty="0">
                <a:solidFill>
                  <a:srgbClr val="000099"/>
                </a:solidFill>
                <a:latin typeface="Helvetica" pitchFamily="2" charset="0"/>
              </a:rPr>
              <a:t>private</a:t>
            </a:r>
            <a:r>
              <a:rPr lang="en-US" sz="2400" dirty="0">
                <a:latin typeface="Helvetica" pitchFamily="2" charset="0"/>
              </a:rPr>
              <a:t> decryption key known only to the receiver</a:t>
            </a:r>
            <a:endParaRPr lang="en-US" sz="2800" dirty="0">
              <a:latin typeface="Helvetica" pitchFamily="2" charset="0"/>
            </a:endParaRPr>
          </a:p>
          <a:p>
            <a:pPr marL="277813" indent="-277813">
              <a:spcBef>
                <a:spcPct val="20000"/>
              </a:spcBef>
              <a:buClr>
                <a:schemeClr val="accent2"/>
              </a:buClr>
              <a:buSzPct val="100000"/>
              <a:buFont typeface="Wingdings" charset="2"/>
              <a:buChar char="§"/>
            </a:pPr>
            <a:endParaRPr lang="en-US" sz="2800" dirty="0">
              <a:latin typeface="Helvetica" pitchFamily="2" charset="0"/>
            </a:endParaRP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Tahoma" charset="0"/>
              </a:rPr>
              <a:pPr/>
              <a:t>16</a:t>
            </a:fld>
            <a:endParaRPr lang="en-US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0391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06575" y="130175"/>
            <a:ext cx="7772400" cy="1143000"/>
          </a:xfrm>
        </p:spPr>
        <p:txBody>
          <a:bodyPr/>
          <a:lstStyle/>
          <a:p>
            <a:r>
              <a:rPr lang="en-US" dirty="0"/>
              <a:t>Public key cryptography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966913" y="3832226"/>
            <a:ext cx="1579562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message, m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5203825" y="3835400"/>
            <a:ext cx="1295400" cy="4000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ciphertext</a:t>
            </a:r>
          </a:p>
        </p:txBody>
      </p:sp>
      <p:pic>
        <p:nvPicPr>
          <p:cNvPr id="46085" name="Picture 5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914" y="3081339"/>
            <a:ext cx="511175" cy="63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3633789" y="3781426"/>
            <a:ext cx="1392237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3659189" y="3790951"/>
            <a:ext cx="13684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encryption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algorithm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6854825" y="3794126"/>
            <a:ext cx="1377950" cy="8032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46089" name="Text Box 9"/>
          <p:cNvSpPr txBox="1">
            <a:spLocks noChangeArrowheads="1"/>
          </p:cNvSpPr>
          <p:nvPr/>
        </p:nvSpPr>
        <p:spPr bwMode="auto">
          <a:xfrm>
            <a:off x="6875464" y="3817939"/>
            <a:ext cx="14382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decryption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Helvetica" pitchFamily="2" charset="0"/>
                <a:cs typeface="Arial" charset="0"/>
              </a:rPr>
              <a:t>algorithm</a:t>
            </a:r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V="1">
            <a:off x="5054600" y="4189413"/>
            <a:ext cx="1809750" cy="4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6091" name="Text Box 11"/>
          <p:cNvSpPr txBox="1">
            <a:spLocks noChangeArrowheads="1"/>
          </p:cNvSpPr>
          <p:nvPr/>
        </p:nvSpPr>
        <p:spPr bwMode="auto">
          <a:xfrm>
            <a:off x="7997826" y="1697038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800">
                <a:latin typeface="Helvetica" pitchFamily="2" charset="0"/>
                <a:cs typeface="Arial" charset="0"/>
              </a:rPr>
              <a:t>’</a:t>
            </a:r>
            <a:r>
              <a:rPr lang="en-US" altLang="ja-JP" sz="1800" dirty="0">
                <a:latin typeface="Helvetica" pitchFamily="2" charset="0"/>
                <a:cs typeface="Arial" charset="0"/>
              </a:rPr>
              <a:t>s </a:t>
            </a:r>
            <a:r>
              <a:rPr lang="en-US" altLang="ja-JP" sz="1800" i="1" u="sng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public </a:t>
            </a:r>
          </a:p>
          <a:p>
            <a:r>
              <a:rPr lang="en-US" sz="18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46092" name="Picture 12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3" y="3098801"/>
            <a:ext cx="665162" cy="67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3" name="Line 13"/>
          <p:cNvSpPr>
            <a:spLocks noChangeShapeType="1"/>
          </p:cNvSpPr>
          <p:nvPr/>
        </p:nvSpPr>
        <p:spPr bwMode="auto">
          <a:xfrm>
            <a:off x="2889250" y="421957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>
            <a:off x="8274050" y="4175125"/>
            <a:ext cx="674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pic>
        <p:nvPicPr>
          <p:cNvPr id="46095" name="Picture 1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040564" y="1839914"/>
            <a:ext cx="458787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8332789" y="3830639"/>
            <a:ext cx="12525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plaintext</a:t>
            </a:r>
          </a:p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message</a:t>
            </a:r>
          </a:p>
        </p:txBody>
      </p:sp>
      <p:grpSp>
        <p:nvGrpSpPr>
          <p:cNvPr id="46097" name="Group 17"/>
          <p:cNvGrpSpPr>
            <a:grpSpLocks/>
          </p:cNvGrpSpPr>
          <p:nvPr/>
        </p:nvGrpSpPr>
        <p:grpSpPr bwMode="auto">
          <a:xfrm>
            <a:off x="5478463" y="4162425"/>
            <a:ext cx="876300" cy="617538"/>
            <a:chOff x="2351" y="2077"/>
            <a:chExt cx="552" cy="389"/>
          </a:xfrm>
        </p:grpSpPr>
        <p:sp>
          <p:nvSpPr>
            <p:cNvPr id="46115" name="Text Box 18"/>
            <p:cNvSpPr txBox="1">
              <a:spLocks noChangeArrowheads="1"/>
            </p:cNvSpPr>
            <p:nvPr/>
          </p:nvSpPr>
          <p:spPr bwMode="auto">
            <a:xfrm>
              <a:off x="2351" y="2132"/>
              <a:ext cx="5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 (m)</a:t>
              </a:r>
            </a:p>
          </p:txBody>
        </p:sp>
        <p:sp>
          <p:nvSpPr>
            <p:cNvPr id="46116" name="Text Box 19"/>
            <p:cNvSpPr txBox="1">
              <a:spLocks noChangeArrowheads="1"/>
            </p:cNvSpPr>
            <p:nvPr/>
          </p:nvSpPr>
          <p:spPr bwMode="auto">
            <a:xfrm>
              <a:off x="2463" y="2253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46117" name="Text Box 20"/>
            <p:cNvSpPr txBox="1">
              <a:spLocks noChangeArrowheads="1"/>
            </p:cNvSpPr>
            <p:nvPr/>
          </p:nvSpPr>
          <p:spPr bwMode="auto">
            <a:xfrm>
              <a:off x="2468" y="2077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46098" name="Text Box 21"/>
          <p:cNvSpPr txBox="1">
            <a:spLocks noChangeArrowheads="1"/>
          </p:cNvSpPr>
          <p:nvPr/>
        </p:nvSpPr>
        <p:spPr bwMode="auto">
          <a:xfrm>
            <a:off x="7537450" y="1757363"/>
            <a:ext cx="42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K </a:t>
            </a:r>
          </a:p>
        </p:txBody>
      </p:sp>
      <p:sp>
        <p:nvSpPr>
          <p:cNvPr id="46099" name="Text Box 22"/>
          <p:cNvSpPr txBox="1">
            <a:spLocks noChangeArrowheads="1"/>
          </p:cNvSpPr>
          <p:nvPr/>
        </p:nvSpPr>
        <p:spPr bwMode="auto">
          <a:xfrm>
            <a:off x="7681913" y="1936750"/>
            <a:ext cx="3222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6100" name="Text Box 23"/>
          <p:cNvSpPr txBox="1">
            <a:spLocks noChangeArrowheads="1"/>
          </p:cNvSpPr>
          <p:nvPr/>
        </p:nvSpPr>
        <p:spPr bwMode="auto">
          <a:xfrm>
            <a:off x="7689850" y="1657350"/>
            <a:ext cx="304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+</a:t>
            </a:r>
          </a:p>
        </p:txBody>
      </p:sp>
      <p:sp>
        <p:nvSpPr>
          <p:cNvPr id="46101" name="Text Box 24"/>
          <p:cNvSpPr txBox="1">
            <a:spLocks noChangeArrowheads="1"/>
          </p:cNvSpPr>
          <p:nvPr/>
        </p:nvSpPr>
        <p:spPr bwMode="auto">
          <a:xfrm>
            <a:off x="7994651" y="2374900"/>
            <a:ext cx="1762125" cy="641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latin typeface="Helvetica" pitchFamily="2" charset="0"/>
                <a:cs typeface="Arial" charset="0"/>
              </a:rPr>
              <a:t>Bob</a:t>
            </a:r>
            <a:r>
              <a:rPr lang="ja-JP" altLang="en-US" sz="1800">
                <a:latin typeface="Helvetica" pitchFamily="2" charset="0"/>
                <a:cs typeface="Arial" charset="0"/>
              </a:rPr>
              <a:t>’</a:t>
            </a:r>
            <a:r>
              <a:rPr lang="en-US" altLang="ja-JP" sz="1800" dirty="0">
                <a:latin typeface="Helvetica" pitchFamily="2" charset="0"/>
                <a:cs typeface="Arial" charset="0"/>
              </a:rPr>
              <a:t>s </a:t>
            </a:r>
            <a:r>
              <a:rPr lang="en-US" altLang="ja-JP" sz="1800" i="1" u="sng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private</a:t>
            </a:r>
          </a:p>
          <a:p>
            <a:r>
              <a:rPr lang="en-US" sz="1800" dirty="0">
                <a:latin typeface="Helvetica" pitchFamily="2" charset="0"/>
                <a:cs typeface="Arial" charset="0"/>
              </a:rPr>
              <a:t>key </a:t>
            </a:r>
          </a:p>
        </p:txBody>
      </p:sp>
      <p:pic>
        <p:nvPicPr>
          <p:cNvPr id="46102" name="Picture 25" descr="BS00768_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037389" y="2513013"/>
            <a:ext cx="542925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103" name="Text Box 26"/>
          <p:cNvSpPr txBox="1">
            <a:spLocks noChangeArrowheads="1"/>
          </p:cNvSpPr>
          <p:nvPr/>
        </p:nvSpPr>
        <p:spPr bwMode="auto">
          <a:xfrm>
            <a:off x="7546975" y="2447925"/>
            <a:ext cx="42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K </a:t>
            </a:r>
          </a:p>
        </p:txBody>
      </p:sp>
      <p:sp>
        <p:nvSpPr>
          <p:cNvPr id="46104" name="Text Box 27"/>
          <p:cNvSpPr txBox="1">
            <a:spLocks noChangeArrowheads="1"/>
          </p:cNvSpPr>
          <p:nvPr/>
        </p:nvSpPr>
        <p:spPr bwMode="auto">
          <a:xfrm>
            <a:off x="7754938" y="2640014"/>
            <a:ext cx="3222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6105" name="Text Box 28"/>
          <p:cNvSpPr txBox="1">
            <a:spLocks noChangeArrowheads="1"/>
          </p:cNvSpPr>
          <p:nvPr/>
        </p:nvSpPr>
        <p:spPr bwMode="auto">
          <a:xfrm>
            <a:off x="7788276" y="2360614"/>
            <a:ext cx="25241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C00000"/>
                </a:solidFill>
                <a:latin typeface="Helvetica" pitchFamily="2" charset="0"/>
                <a:cs typeface="Arial" charset="0"/>
              </a:rPr>
              <a:t>-</a:t>
            </a:r>
          </a:p>
        </p:txBody>
      </p:sp>
      <p:grpSp>
        <p:nvGrpSpPr>
          <p:cNvPr id="46106" name="Group 29"/>
          <p:cNvGrpSpPr>
            <a:grpSpLocks/>
          </p:cNvGrpSpPr>
          <p:nvPr/>
        </p:nvGrpSpPr>
        <p:grpSpPr bwMode="auto">
          <a:xfrm>
            <a:off x="8364538" y="4359275"/>
            <a:ext cx="1885950" cy="636588"/>
            <a:chOff x="2413" y="3394"/>
            <a:chExt cx="1188" cy="401"/>
          </a:xfrm>
        </p:grpSpPr>
        <p:sp>
          <p:nvSpPr>
            <p:cNvPr id="46110" name="Text Box 30"/>
            <p:cNvSpPr txBox="1">
              <a:spLocks noChangeArrowheads="1"/>
            </p:cNvSpPr>
            <p:nvPr/>
          </p:nvSpPr>
          <p:spPr bwMode="auto">
            <a:xfrm>
              <a:off x="2413" y="3434"/>
              <a:ext cx="11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m = K  </a:t>
              </a:r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(</a:t>
              </a: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 (m)</a:t>
              </a:r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)</a:t>
              </a:r>
            </a:p>
          </p:txBody>
        </p:sp>
        <p:sp>
          <p:nvSpPr>
            <p:cNvPr id="46111" name="Text Box 31"/>
            <p:cNvSpPr txBox="1">
              <a:spLocks noChangeArrowheads="1"/>
            </p:cNvSpPr>
            <p:nvPr/>
          </p:nvSpPr>
          <p:spPr bwMode="auto">
            <a:xfrm>
              <a:off x="3090" y="3582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46112" name="Text Box 32"/>
            <p:cNvSpPr txBox="1">
              <a:spLocks noChangeArrowheads="1"/>
            </p:cNvSpPr>
            <p:nvPr/>
          </p:nvSpPr>
          <p:spPr bwMode="auto">
            <a:xfrm>
              <a:off x="3092" y="3400"/>
              <a:ext cx="19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  <p:sp>
          <p:nvSpPr>
            <p:cNvPr id="46113" name="Text Box 33"/>
            <p:cNvSpPr txBox="1">
              <a:spLocks noChangeArrowheads="1"/>
            </p:cNvSpPr>
            <p:nvPr/>
          </p:nvSpPr>
          <p:spPr bwMode="auto">
            <a:xfrm>
              <a:off x="2829" y="3570"/>
              <a:ext cx="202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46114" name="Text Box 34"/>
            <p:cNvSpPr txBox="1">
              <a:spLocks noChangeArrowheads="1"/>
            </p:cNvSpPr>
            <p:nvPr/>
          </p:nvSpPr>
          <p:spPr bwMode="auto">
            <a:xfrm>
              <a:off x="2856" y="3394"/>
              <a:ext cx="160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46107" name="Freeform 35"/>
          <p:cNvSpPr>
            <a:spLocks/>
          </p:cNvSpPr>
          <p:nvPr/>
        </p:nvSpPr>
        <p:spPr bwMode="auto">
          <a:xfrm>
            <a:off x="4525963" y="1973264"/>
            <a:ext cx="2393950" cy="1754187"/>
          </a:xfrm>
          <a:custGeom>
            <a:avLst/>
            <a:gdLst>
              <a:gd name="T0" fmla="*/ 2147483647 w 1508"/>
              <a:gd name="T1" fmla="*/ 0 h 1105"/>
              <a:gd name="T2" fmla="*/ 0 w 1508"/>
              <a:gd name="T3" fmla="*/ 0 h 1105"/>
              <a:gd name="T4" fmla="*/ 2147483647 w 1508"/>
              <a:gd name="T5" fmla="*/ 2147483647 h 1105"/>
              <a:gd name="T6" fmla="*/ 0 60000 65536"/>
              <a:gd name="T7" fmla="*/ 0 60000 65536"/>
              <a:gd name="T8" fmla="*/ 0 60000 65536"/>
              <a:gd name="T9" fmla="*/ 0 w 1508"/>
              <a:gd name="T10" fmla="*/ 0 h 1105"/>
              <a:gd name="T11" fmla="*/ 1508 w 1508"/>
              <a:gd name="T12" fmla="*/ 1105 h 110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08" h="1105">
                <a:moveTo>
                  <a:pt x="1508" y="0"/>
                </a:moveTo>
                <a:lnTo>
                  <a:pt x="0" y="0"/>
                </a:lnTo>
                <a:lnTo>
                  <a:pt x="5" y="1105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6108" name="Freeform 36"/>
          <p:cNvSpPr>
            <a:spLocks/>
          </p:cNvSpPr>
          <p:nvPr/>
        </p:nvSpPr>
        <p:spPr bwMode="auto">
          <a:xfrm>
            <a:off x="6970713" y="2646364"/>
            <a:ext cx="330200" cy="1074737"/>
          </a:xfrm>
          <a:custGeom>
            <a:avLst/>
            <a:gdLst>
              <a:gd name="T0" fmla="*/ 2147483647 w 184"/>
              <a:gd name="T1" fmla="*/ 0 h 1113"/>
              <a:gd name="T2" fmla="*/ 0 w 184"/>
              <a:gd name="T3" fmla="*/ 2147483647 h 1113"/>
              <a:gd name="T4" fmla="*/ 2147483647 w 184"/>
              <a:gd name="T5" fmla="*/ 2147483647 h 1113"/>
              <a:gd name="T6" fmla="*/ 0 60000 65536"/>
              <a:gd name="T7" fmla="*/ 0 60000 65536"/>
              <a:gd name="T8" fmla="*/ 0 60000 65536"/>
              <a:gd name="T9" fmla="*/ 0 w 184"/>
              <a:gd name="T10" fmla="*/ 0 h 1113"/>
              <a:gd name="T11" fmla="*/ 184 w 184"/>
              <a:gd name="T12" fmla="*/ 1113 h 11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4" h="1113">
                <a:moveTo>
                  <a:pt x="184" y="0"/>
                </a:moveTo>
                <a:lnTo>
                  <a:pt x="0" y="8"/>
                </a:lnTo>
                <a:lnTo>
                  <a:pt x="5" y="1113"/>
                </a:lnTo>
              </a:path>
            </a:pathLst>
          </a:custGeom>
          <a:noFill/>
          <a:ln w="1905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3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17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8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6FB8FFD6-5028-48AF-B609-B42094E1D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229657"/>
            <a:ext cx="10515600" cy="1325563"/>
          </a:xfrm>
        </p:spPr>
        <p:txBody>
          <a:bodyPr/>
          <a:lstStyle/>
          <a:p>
            <a:pPr algn="ctr"/>
            <a:r>
              <a:rPr lang="en-US" altLang="en-US" dirty="0"/>
              <a:t>Public Key Cryptography</a:t>
            </a:r>
            <a:br>
              <a:rPr lang="en-US" altLang="en-US" dirty="0"/>
            </a:br>
            <a:r>
              <a:rPr lang="en-US" altLang="en-US" sz="3200" i="1" dirty="0"/>
              <a:t>An Example</a:t>
            </a:r>
            <a:endParaRPr lang="en-US" altLang="en-US" dirty="0"/>
          </a:p>
        </p:txBody>
      </p:sp>
      <p:sp>
        <p:nvSpPr>
          <p:cNvPr id="50179" name="Oval 3">
            <a:extLst>
              <a:ext uri="{FF2B5EF4-FFF2-40B4-BE49-F238E27FC236}">
                <a16:creationId xmlns:a16="http://schemas.microsoft.com/office/drawing/2014/main" id="{00EC0EB5-6977-4C17-985C-113E3EE9A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  <a:latin typeface="Helvetica" pitchFamily="2" charset="0"/>
              </a:rPr>
              <a:t>Sally</a:t>
            </a:r>
          </a:p>
        </p:txBody>
      </p:sp>
      <p:sp>
        <p:nvSpPr>
          <p:cNvPr id="50180" name="Oval 4">
            <a:extLst>
              <a:ext uri="{FF2B5EF4-FFF2-40B4-BE49-F238E27FC236}">
                <a16:creationId xmlns:a16="http://schemas.microsoft.com/office/drawing/2014/main" id="{66EA3B17-4671-40E2-9979-82E527CDB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  <a:latin typeface="Helvetica" pitchFamily="2" charset="0"/>
              </a:rPr>
              <a:t>Jeff</a:t>
            </a:r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DBE97E7D-9E7A-4026-997D-DB33AD951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pub,sally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priv,sally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50182" name="Text Box 6">
            <a:extLst>
              <a:ext uri="{FF2B5EF4-FFF2-40B4-BE49-F238E27FC236}">
                <a16:creationId xmlns:a16="http://schemas.microsoft.com/office/drawing/2014/main" id="{050D2E32-2EFD-4417-97D9-9F1752C21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pub,jeff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priv,jeff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154160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Line 2">
            <a:extLst>
              <a:ext uri="{FF2B5EF4-FFF2-40B4-BE49-F238E27FC236}">
                <a16:creationId xmlns:a16="http://schemas.microsoft.com/office/drawing/2014/main" id="{000A5848-FC46-4376-9198-1456E305B00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2590800"/>
            <a:ext cx="2286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203" name="Text Box 3">
            <a:extLst>
              <a:ext uri="{FF2B5EF4-FFF2-40B4-BE49-F238E27FC236}">
                <a16:creationId xmlns:a16="http://schemas.microsoft.com/office/drawing/2014/main" id="{3432C937-D2FA-426F-A849-04623CDE3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170113"/>
            <a:ext cx="9350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1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chemeClr val="accent1"/>
                </a:solidFill>
                <a:latin typeface="Helvetica" pitchFamily="2" charset="0"/>
              </a:rPr>
              <a:t>pub,sally</a:t>
            </a:r>
          </a:p>
        </p:txBody>
      </p:sp>
      <p:sp>
        <p:nvSpPr>
          <p:cNvPr id="51204" name="Line 4">
            <a:extLst>
              <a:ext uri="{FF2B5EF4-FFF2-40B4-BE49-F238E27FC236}">
                <a16:creationId xmlns:a16="http://schemas.microsoft.com/office/drawing/2014/main" id="{BD036EF8-066B-4B6E-8833-2A8D155E9F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743200"/>
            <a:ext cx="2286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1205" name="Text Box 5">
            <a:extLst>
              <a:ext uri="{FF2B5EF4-FFF2-40B4-BE49-F238E27FC236}">
                <a16:creationId xmlns:a16="http://schemas.microsoft.com/office/drawing/2014/main" id="{7B509454-394D-4EED-86E2-C4AC2DF36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1" y="2743201"/>
            <a:ext cx="835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chemeClr val="accent1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chemeClr val="accent1"/>
                </a:solidFill>
                <a:latin typeface="Helvetica" pitchFamily="2" charset="0"/>
              </a:rPr>
              <a:t>pub,jeff</a:t>
            </a:r>
          </a:p>
        </p:txBody>
      </p:sp>
      <p:sp>
        <p:nvSpPr>
          <p:cNvPr id="51206" name="Text Box 6">
            <a:extLst>
              <a:ext uri="{FF2B5EF4-FFF2-40B4-BE49-F238E27FC236}">
                <a16:creationId xmlns:a16="http://schemas.microsoft.com/office/drawing/2014/main" id="{812CA8C5-F219-4EAB-8370-C99BF3947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764088"/>
            <a:ext cx="622715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Sally and Jeff exchange </a:t>
            </a:r>
            <a:r>
              <a:rPr lang="en-US" altLang="en-US" sz="2400" i="1" dirty="0">
                <a:solidFill>
                  <a:srgbClr val="7D0013"/>
                </a:solidFill>
                <a:latin typeface="Helvetica" pitchFamily="2" charset="0"/>
              </a:rPr>
              <a:t>public</a:t>
            </a:r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 keys</a:t>
            </a:r>
          </a:p>
          <a:p>
            <a:pPr algn="ctr" eaLnBrk="1" hangingPunct="1"/>
            <a:endParaRPr lang="en-US" altLang="en-US" sz="2400" dirty="0">
              <a:solidFill>
                <a:srgbClr val="7D0013"/>
              </a:solidFill>
              <a:latin typeface="Helvetica" pitchFamily="2" charset="0"/>
            </a:endParaRPr>
          </a:p>
          <a:p>
            <a:pPr algn="ctr"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(As we’ll see later, this may happen through </a:t>
            </a:r>
          </a:p>
          <a:p>
            <a:pPr algn="ctr"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a trusted third authority)</a:t>
            </a:r>
          </a:p>
        </p:txBody>
      </p:sp>
      <p:sp>
        <p:nvSpPr>
          <p:cNvPr id="51207" name="Rectangle 7">
            <a:extLst>
              <a:ext uri="{FF2B5EF4-FFF2-40B4-BE49-F238E27FC236}">
                <a16:creationId xmlns:a16="http://schemas.microsoft.com/office/drawing/2014/main" id="{AE07A1E5-A29C-4BC3-8D94-AA2D8DA79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5663" indent="-284163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4125" indent="-225425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81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53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25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97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69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41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Helvetica" pitchFamily="2" charset="0"/>
              </a:rPr>
              <a:t>Public Key Cryptography</a:t>
            </a:r>
            <a:br>
              <a:rPr lang="en-US" altLang="en-US" sz="4400" dirty="0">
                <a:latin typeface="Helvetica" pitchFamily="2" charset="0"/>
              </a:rPr>
            </a:br>
            <a:r>
              <a:rPr lang="en-US" altLang="en-US" sz="3200" i="1" dirty="0">
                <a:latin typeface="Helvetica" pitchFamily="2" charset="0"/>
              </a:rPr>
              <a:t>An Example</a:t>
            </a:r>
            <a:endParaRPr lang="en-US" altLang="en-US" sz="4400" dirty="0">
              <a:latin typeface="Helvetica" pitchFamily="2" charset="0"/>
            </a:endParaRPr>
          </a:p>
        </p:txBody>
      </p:sp>
      <p:sp>
        <p:nvSpPr>
          <p:cNvPr id="51208" name="Oval 8">
            <a:extLst>
              <a:ext uri="{FF2B5EF4-FFF2-40B4-BE49-F238E27FC236}">
                <a16:creationId xmlns:a16="http://schemas.microsoft.com/office/drawing/2014/main" id="{1CB60531-2CE6-44DE-A796-18669EFCF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  <a:latin typeface="Helvetica" pitchFamily="2" charset="0"/>
              </a:rPr>
              <a:t>Sally</a:t>
            </a:r>
          </a:p>
        </p:txBody>
      </p:sp>
      <p:sp>
        <p:nvSpPr>
          <p:cNvPr id="51209" name="Oval 9">
            <a:extLst>
              <a:ext uri="{FF2B5EF4-FFF2-40B4-BE49-F238E27FC236}">
                <a16:creationId xmlns:a16="http://schemas.microsoft.com/office/drawing/2014/main" id="{4BDBF7FA-A95D-4010-98E6-33DFE286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  <a:latin typeface="Helvetica" pitchFamily="2" charset="0"/>
              </a:rPr>
              <a:t>Jeff</a:t>
            </a:r>
          </a:p>
        </p:txBody>
      </p:sp>
      <p:sp>
        <p:nvSpPr>
          <p:cNvPr id="51210" name="Text Box 10">
            <a:extLst>
              <a:ext uri="{FF2B5EF4-FFF2-40B4-BE49-F238E27FC236}">
                <a16:creationId xmlns:a16="http://schemas.microsoft.com/office/drawing/2014/main" id="{29945E73-94B2-418B-99C6-9E555E202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pub,sally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priv,sally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51211" name="Text Box 11">
            <a:extLst>
              <a:ext uri="{FF2B5EF4-FFF2-40B4-BE49-F238E27FC236}">
                <a16:creationId xmlns:a16="http://schemas.microsoft.com/office/drawing/2014/main" id="{E429801C-0432-46EA-99D1-C8EFDB4EA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pub,jeff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priv,jeff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8895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AA1CB-DF5D-C547-8DF0-5D0A1B75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Security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1255A-214E-6F40-AE58-2605D1ECA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3897"/>
          </a:xfrm>
        </p:spPr>
        <p:txBody>
          <a:bodyPr>
            <a:normAutofit/>
          </a:bodyPr>
          <a:lstStyle/>
          <a:p>
            <a:r>
              <a:rPr lang="en-US" dirty="0"/>
              <a:t>Key properties: Confidentiality, integrity, authenticity</a:t>
            </a:r>
          </a:p>
          <a:p>
            <a:r>
              <a:rPr lang="en-US" dirty="0"/>
              <a:t>Cryptography: prevents adversaries from reading our data</a:t>
            </a:r>
          </a:p>
          <a:p>
            <a:r>
              <a:rPr lang="en-US" dirty="0"/>
              <a:t>Terminology: Encryption, decryption, plain text, cipher text, keys, ciphers</a:t>
            </a:r>
          </a:p>
          <a:p>
            <a:r>
              <a:rPr lang="en-US" dirty="0"/>
              <a:t>Symmetric key cryptography: shared secret among communicating parties</a:t>
            </a:r>
          </a:p>
          <a:p>
            <a:r>
              <a:rPr lang="en-US" dirty="0"/>
              <a:t>Key building blocks: substitution and permutation</a:t>
            </a:r>
          </a:p>
          <a:p>
            <a:r>
              <a:rPr lang="en-US" dirty="0"/>
              <a:t>Stream and block ciphers</a:t>
            </a:r>
          </a:p>
          <a:p>
            <a:r>
              <a:rPr lang="en-US" dirty="0"/>
              <a:t>Block ciphers that use substitution: use a mathematical function instead of a lookup table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6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>
            <a:extLst>
              <a:ext uri="{FF2B5EF4-FFF2-40B4-BE49-F238E27FC236}">
                <a16:creationId xmlns:a16="http://schemas.microsoft.com/office/drawing/2014/main" id="{CFFFB648-ADF4-4053-A689-9A0E717F0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6" y="4572001"/>
            <a:ext cx="655147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If Jeff wants to send an encrypted plaintext 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message P to Sally, he uses Sally’s public key 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to encrypt the message to form ciphertext C</a:t>
            </a:r>
          </a:p>
        </p:txBody>
      </p:sp>
      <p:sp>
        <p:nvSpPr>
          <p:cNvPr id="52227" name="Text Box 3">
            <a:extLst>
              <a:ext uri="{FF2B5EF4-FFF2-40B4-BE49-F238E27FC236}">
                <a16:creationId xmlns:a16="http://schemas.microsoft.com/office/drawing/2014/main" id="{8526CF1F-8FB0-4087-9FBC-A2991A1DA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1" y="2389188"/>
            <a:ext cx="19832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C00000"/>
                </a:solidFill>
                <a:latin typeface="Helvetica" pitchFamily="2" charset="0"/>
              </a:rPr>
              <a:t>C = </a:t>
            </a:r>
            <a:r>
              <a:rPr lang="en-US" altLang="en-US" sz="2000" dirty="0" err="1">
                <a:solidFill>
                  <a:srgbClr val="C00000"/>
                </a:solidFill>
                <a:latin typeface="Helvetica" pitchFamily="2" charset="0"/>
              </a:rPr>
              <a:t>E</a:t>
            </a:r>
            <a:r>
              <a:rPr lang="en-US" altLang="en-US" sz="2400" baseline="-25000" dirty="0" err="1">
                <a:solidFill>
                  <a:srgbClr val="C00000"/>
                </a:solidFill>
                <a:latin typeface="Helvetica" pitchFamily="2" charset="0"/>
              </a:rPr>
              <a:t>K</a:t>
            </a:r>
            <a:r>
              <a:rPr lang="en-US" altLang="en-US" sz="2000" i="1" baseline="-25000" dirty="0" err="1">
                <a:solidFill>
                  <a:srgbClr val="C00000"/>
                </a:solidFill>
                <a:latin typeface="Helvetica" pitchFamily="2" charset="0"/>
              </a:rPr>
              <a:t>pub</a:t>
            </a:r>
            <a:r>
              <a:rPr lang="en-US" altLang="en-US" sz="2000" baseline="-25000" dirty="0" err="1">
                <a:solidFill>
                  <a:srgbClr val="C00000"/>
                </a:solidFill>
                <a:latin typeface="Helvetica" pitchFamily="2" charset="0"/>
              </a:rPr>
              <a:t>,</a:t>
            </a:r>
            <a:r>
              <a:rPr lang="en-US" altLang="en-US" sz="2000" i="1" baseline="-25000" dirty="0" err="1">
                <a:solidFill>
                  <a:srgbClr val="C00000"/>
                </a:solidFill>
                <a:latin typeface="Helvetica" pitchFamily="2" charset="0"/>
              </a:rPr>
              <a:t>sally</a:t>
            </a:r>
            <a:r>
              <a:rPr lang="en-US" altLang="en-US" sz="2000" dirty="0">
                <a:solidFill>
                  <a:srgbClr val="C00000"/>
                </a:solidFill>
                <a:latin typeface="Helvetica" pitchFamily="2" charset="0"/>
              </a:rPr>
              <a:t>(P)</a:t>
            </a:r>
          </a:p>
        </p:txBody>
      </p:sp>
      <p:sp>
        <p:nvSpPr>
          <p:cNvPr id="52228" name="Line 4">
            <a:extLst>
              <a:ext uri="{FF2B5EF4-FFF2-40B4-BE49-F238E27FC236}">
                <a16:creationId xmlns:a16="http://schemas.microsoft.com/office/drawing/2014/main" id="{0AA2B7A2-28FB-4FC9-BE73-76D9C08302B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743200"/>
            <a:ext cx="2286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53614279-21EC-417E-94FA-551EEF4B6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1" y="2286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E67B6352-8093-4ACE-A79F-4760DFBF3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5663" indent="-284163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4125" indent="-225425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81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53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25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97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69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41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Helvetica" pitchFamily="2" charset="0"/>
              </a:rPr>
              <a:t>Public Key Cryptography</a:t>
            </a:r>
            <a:br>
              <a:rPr lang="en-US" altLang="en-US" sz="4400" dirty="0">
                <a:latin typeface="Helvetica" pitchFamily="2" charset="0"/>
              </a:rPr>
            </a:br>
            <a:r>
              <a:rPr lang="en-US" altLang="en-US" sz="3200" i="1" dirty="0">
                <a:latin typeface="Helvetica" pitchFamily="2" charset="0"/>
              </a:rPr>
              <a:t>An Example</a:t>
            </a:r>
            <a:endParaRPr lang="en-US" altLang="en-US" sz="4400" dirty="0">
              <a:latin typeface="Helvetica" pitchFamily="2" charset="0"/>
            </a:endParaRPr>
          </a:p>
        </p:txBody>
      </p:sp>
      <p:sp>
        <p:nvSpPr>
          <p:cNvPr id="52231" name="Oval 7">
            <a:extLst>
              <a:ext uri="{FF2B5EF4-FFF2-40B4-BE49-F238E27FC236}">
                <a16:creationId xmlns:a16="http://schemas.microsoft.com/office/drawing/2014/main" id="{D43697DC-A739-41D3-90BE-173379337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 dirty="0">
                <a:solidFill>
                  <a:schemeClr val="bg1"/>
                </a:solidFill>
                <a:latin typeface="Helvetica" pitchFamily="2" charset="0"/>
              </a:rPr>
              <a:t>Sally</a:t>
            </a:r>
          </a:p>
        </p:txBody>
      </p:sp>
      <p:sp>
        <p:nvSpPr>
          <p:cNvPr id="52232" name="Oval 8">
            <a:extLst>
              <a:ext uri="{FF2B5EF4-FFF2-40B4-BE49-F238E27FC236}">
                <a16:creationId xmlns:a16="http://schemas.microsoft.com/office/drawing/2014/main" id="{0921DA10-47E1-43E5-AF94-D69960862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200">
                <a:solidFill>
                  <a:schemeClr val="bg1"/>
                </a:solidFill>
                <a:latin typeface="Helvetica" pitchFamily="2" charset="0"/>
              </a:rPr>
              <a:t>Jeff</a:t>
            </a:r>
          </a:p>
        </p:txBody>
      </p:sp>
      <p:sp>
        <p:nvSpPr>
          <p:cNvPr id="52233" name="Text Box 9">
            <a:extLst>
              <a:ext uri="{FF2B5EF4-FFF2-40B4-BE49-F238E27FC236}">
                <a16:creationId xmlns:a16="http://schemas.microsoft.com/office/drawing/2014/main" id="{4BB4B7AF-71CC-4915-88EB-B50255CFB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pub,sally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priv,sally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52234" name="Text Box 10">
            <a:extLst>
              <a:ext uri="{FF2B5EF4-FFF2-40B4-BE49-F238E27FC236}">
                <a16:creationId xmlns:a16="http://schemas.microsoft.com/office/drawing/2014/main" id="{EB88A008-6C78-4FE0-82B7-3A481D2F7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pub,jeff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priv,jeff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6574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>
            <a:extLst>
              <a:ext uri="{FF2B5EF4-FFF2-40B4-BE49-F238E27FC236}">
                <a16:creationId xmlns:a16="http://schemas.microsoft.com/office/drawing/2014/main" id="{6761FAA1-C1E8-4A4D-BA1C-FB9B57F09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6" y="4572000"/>
            <a:ext cx="708803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Sally uses her </a:t>
            </a:r>
            <a:r>
              <a:rPr lang="en-US" altLang="en-US" sz="2400" i="1" dirty="0">
                <a:solidFill>
                  <a:srgbClr val="7D0013"/>
                </a:solidFill>
                <a:latin typeface="Helvetica" pitchFamily="2" charset="0"/>
              </a:rPr>
              <a:t>private</a:t>
            </a:r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 key to decrypt the message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C from Jeff.  Only Sally can decrypt messages that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are encrypted using her public key.  A message to</a:t>
            </a:r>
          </a:p>
          <a:p>
            <a:pPr eaLnBrk="1" hangingPunct="1"/>
            <a:r>
              <a:rPr lang="en-US" altLang="en-US" sz="2400" dirty="0">
                <a:solidFill>
                  <a:srgbClr val="7D0013"/>
                </a:solidFill>
                <a:latin typeface="Helvetica" pitchFamily="2" charset="0"/>
              </a:rPr>
              <a:t>Sally cannot be decrypted using Sally’s public key.</a:t>
            </a:r>
          </a:p>
        </p:txBody>
      </p:sp>
      <p:sp>
        <p:nvSpPr>
          <p:cNvPr id="53251" name="Text Box 3">
            <a:extLst>
              <a:ext uri="{FF2B5EF4-FFF2-40B4-BE49-F238E27FC236}">
                <a16:creationId xmlns:a16="http://schemas.microsoft.com/office/drawing/2014/main" id="{A507162B-4A15-4C8E-B7BB-55133475D8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1" y="2389188"/>
            <a:ext cx="198503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 dirty="0">
                <a:solidFill>
                  <a:srgbClr val="C00000"/>
                </a:solidFill>
                <a:latin typeface="Helvetica" pitchFamily="2" charset="0"/>
              </a:rPr>
              <a:t>P = </a:t>
            </a:r>
            <a:r>
              <a:rPr lang="en-US" altLang="en-US" sz="2000" dirty="0" err="1">
                <a:solidFill>
                  <a:srgbClr val="C00000"/>
                </a:solidFill>
                <a:latin typeface="Helvetica" pitchFamily="2" charset="0"/>
              </a:rPr>
              <a:t>D</a:t>
            </a:r>
            <a:r>
              <a:rPr lang="en-US" altLang="en-US" sz="2400" baseline="-25000" dirty="0" err="1">
                <a:solidFill>
                  <a:srgbClr val="C00000"/>
                </a:solidFill>
                <a:latin typeface="Helvetica" pitchFamily="2" charset="0"/>
              </a:rPr>
              <a:t>K</a:t>
            </a:r>
            <a:r>
              <a:rPr lang="en-US" altLang="en-US" sz="2000" i="1" baseline="-25000" dirty="0" err="1">
                <a:solidFill>
                  <a:srgbClr val="C00000"/>
                </a:solidFill>
                <a:latin typeface="Helvetica" pitchFamily="2" charset="0"/>
              </a:rPr>
              <a:t>priv</a:t>
            </a:r>
            <a:r>
              <a:rPr lang="en-US" altLang="en-US" sz="2000" baseline="-25000" dirty="0" err="1">
                <a:solidFill>
                  <a:srgbClr val="C00000"/>
                </a:solidFill>
                <a:latin typeface="Helvetica" pitchFamily="2" charset="0"/>
              </a:rPr>
              <a:t>,</a:t>
            </a:r>
            <a:r>
              <a:rPr lang="en-US" altLang="en-US" sz="2000" i="1" baseline="-25000" dirty="0" err="1">
                <a:solidFill>
                  <a:srgbClr val="C00000"/>
                </a:solidFill>
                <a:latin typeface="Helvetica" pitchFamily="2" charset="0"/>
              </a:rPr>
              <a:t>sally</a:t>
            </a:r>
            <a:r>
              <a:rPr lang="en-US" altLang="en-US" sz="2000" dirty="0">
                <a:solidFill>
                  <a:srgbClr val="C00000"/>
                </a:solidFill>
                <a:latin typeface="Helvetica" pitchFamily="2" charset="0"/>
              </a:rPr>
              <a:t>(C)</a:t>
            </a:r>
          </a:p>
        </p:txBody>
      </p:sp>
      <p:sp>
        <p:nvSpPr>
          <p:cNvPr id="53252" name="Line 4">
            <a:extLst>
              <a:ext uri="{FF2B5EF4-FFF2-40B4-BE49-F238E27FC236}">
                <a16:creationId xmlns:a16="http://schemas.microsoft.com/office/drawing/2014/main" id="{62BE38AE-4F1A-4182-8E43-04A8D7D4C8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48200" y="2743200"/>
            <a:ext cx="2286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53253" name="Text Box 5">
            <a:extLst>
              <a:ext uri="{FF2B5EF4-FFF2-40B4-BE49-F238E27FC236}">
                <a16:creationId xmlns:a16="http://schemas.microsoft.com/office/drawing/2014/main" id="{29F754BD-0637-4C31-ADA4-95974D689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1" y="2286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chemeClr val="tx2"/>
                </a:solidFill>
                <a:latin typeface="Helvetica" pitchFamily="2" charset="0"/>
              </a:rPr>
              <a:t>C</a:t>
            </a:r>
          </a:p>
        </p:txBody>
      </p:sp>
      <p:sp>
        <p:nvSpPr>
          <p:cNvPr id="53254" name="Rectangle 6">
            <a:extLst>
              <a:ext uri="{FF2B5EF4-FFF2-40B4-BE49-F238E27FC236}">
                <a16:creationId xmlns:a16="http://schemas.microsoft.com/office/drawing/2014/main" id="{2A26F24F-6B60-4EEA-BD5E-DD0DC9685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8600"/>
            <a:ext cx="7848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55663" indent="-284163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4125" indent="-225425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81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65338" indent="-122238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225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97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69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4138" indent="-122238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latin typeface="Helvetica" pitchFamily="2" charset="0"/>
              </a:rPr>
              <a:t>Public Key Cryptography</a:t>
            </a:r>
            <a:br>
              <a:rPr lang="en-US" altLang="en-US" sz="4400" dirty="0">
                <a:latin typeface="Helvetica" pitchFamily="2" charset="0"/>
              </a:rPr>
            </a:br>
            <a:r>
              <a:rPr lang="en-US" altLang="en-US" sz="3200" i="1" dirty="0">
                <a:latin typeface="Helvetica" pitchFamily="2" charset="0"/>
              </a:rPr>
              <a:t>An Example</a:t>
            </a:r>
            <a:endParaRPr lang="en-US" altLang="en-US" sz="4400" dirty="0">
              <a:latin typeface="Helvetica" pitchFamily="2" charset="0"/>
            </a:endParaRPr>
          </a:p>
        </p:txBody>
      </p:sp>
      <p:sp>
        <p:nvSpPr>
          <p:cNvPr id="53255" name="Oval 7">
            <a:extLst>
              <a:ext uri="{FF2B5EF4-FFF2-40B4-BE49-F238E27FC236}">
                <a16:creationId xmlns:a16="http://schemas.microsoft.com/office/drawing/2014/main" id="{ADAF12E3-0725-4601-AE62-47534C41EA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1"/>
                </a:solidFill>
                <a:latin typeface="Helvetica" pitchFamily="2" charset="0"/>
              </a:rPr>
              <a:t>Sally</a:t>
            </a:r>
          </a:p>
        </p:txBody>
      </p:sp>
      <p:sp>
        <p:nvSpPr>
          <p:cNvPr id="53256" name="Oval 8">
            <a:extLst>
              <a:ext uri="{FF2B5EF4-FFF2-40B4-BE49-F238E27FC236}">
                <a16:creationId xmlns:a16="http://schemas.microsoft.com/office/drawing/2014/main" id="{83834BAA-F870-4B88-9643-DFF72CEEB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438400"/>
            <a:ext cx="533400" cy="533400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chemeClr val="bg1"/>
                </a:solidFill>
                <a:latin typeface="Helvetica" pitchFamily="2" charset="0"/>
              </a:rPr>
              <a:t>Jeff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976C0DBC-DD00-453C-9182-88EBA1877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pub,sally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priv,sally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B479D66E-4A94-4C2A-BDE1-11BA99F01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1" y="3046414"/>
            <a:ext cx="1806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Two keys:</a:t>
            </a: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pub,jeff</a:t>
            </a:r>
            <a:endParaRPr lang="en-US" altLang="en-US" sz="1800">
              <a:solidFill>
                <a:srgbClr val="7D0013"/>
              </a:solidFill>
              <a:latin typeface="Helvetica" pitchFamily="2" charset="0"/>
            </a:endParaRPr>
          </a:p>
          <a:p>
            <a:pPr eaLnBrk="1" hangingPunct="1"/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  <a:latin typeface="Helvetica" pitchFamily="2" charset="0"/>
              </a:rPr>
              <a:t>priv,jeff</a:t>
            </a:r>
            <a:r>
              <a:rPr lang="en-US" altLang="en-US" sz="1800">
                <a:solidFill>
                  <a:srgbClr val="7D0013"/>
                </a:solidFill>
                <a:latin typeface="Helvetica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9844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697F2-610D-8D40-B10B-33AC0290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key ciphers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DD19A-0532-A941-82A1-19C5248BB6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RSA</a:t>
            </a:r>
          </a:p>
        </p:txBody>
      </p:sp>
    </p:spTree>
    <p:extLst>
      <p:ext uri="{BB962C8B-B14F-4D97-AF65-F5344CB8AC3E}">
        <p14:creationId xmlns:p14="http://schemas.microsoft.com/office/powerpoint/2010/main" val="30738788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38338" y="163513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Public key encryption algorithms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19500" y="2298701"/>
            <a:ext cx="5619750" cy="625475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dirty="0">
                <a:cs typeface="Arial" charset="0"/>
              </a:rPr>
              <a:t>need K  ( ) and K  ( ) such that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732339" y="2522539"/>
            <a:ext cx="3889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334125" y="2560639"/>
            <a:ext cx="388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5043488" y="1958976"/>
            <a:ext cx="35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 dirty="0">
                <a:latin typeface="Helvetica" pitchFamily="2" charset="0"/>
                <a:cs typeface="Arial" charset="0"/>
              </a:rPr>
              <a:t>.</a:t>
            </a:r>
            <a:endParaRPr lang="en-US" sz="2400" dirty="0">
              <a:latin typeface="Helvetica" pitchFamily="2" charset="0"/>
              <a:cs typeface="Arial" charset="0"/>
            </a:endParaRP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6627813" y="1997076"/>
            <a:ext cx="35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4800" dirty="0">
                <a:latin typeface="Helvetica" pitchFamily="2" charset="0"/>
                <a:cs typeface="Arial" charset="0"/>
              </a:rPr>
              <a:t>.</a:t>
            </a:r>
            <a:endParaRPr lang="en-US" sz="2400" dirty="0">
              <a:latin typeface="Helvetica" pitchFamily="2" charset="0"/>
              <a:cs typeface="Arial" charset="0"/>
            </a:endParaRPr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3641725" y="3857626"/>
            <a:ext cx="5468938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SzPct val="85000"/>
            </a:pPr>
            <a:r>
              <a:rPr lang="en-US" sz="2800" dirty="0">
                <a:latin typeface="Helvetica" pitchFamily="2" charset="0"/>
                <a:cs typeface="Arial" charset="0"/>
              </a:rPr>
              <a:t>given public key K  , it should be impossible to compute private key K  </a:t>
            </a:r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4933951" y="4962526"/>
            <a:ext cx="390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6519864" y="4054475"/>
            <a:ext cx="433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2134607" y="1535114"/>
            <a:ext cx="238558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Helvetica" pitchFamily="2" charset="0"/>
                <a:cs typeface="Arial" charset="0"/>
              </a:rPr>
              <a:t>requirements:</a:t>
            </a:r>
            <a:endParaRPr lang="en-US" sz="2400" dirty="0">
              <a:latin typeface="Helvetica" pitchFamily="2" charset="0"/>
              <a:cs typeface="Arial" charset="0"/>
            </a:endParaRPr>
          </a:p>
        </p:txBody>
      </p:sp>
      <p:sp>
        <p:nvSpPr>
          <p:cNvPr id="47116" name="Oval 13"/>
          <p:cNvSpPr>
            <a:spLocks noChangeArrowheads="1"/>
          </p:cNvSpPr>
          <p:nvPr/>
        </p:nvSpPr>
        <p:spPr bwMode="auto">
          <a:xfrm>
            <a:off x="3014663" y="2308226"/>
            <a:ext cx="552450" cy="5175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99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47117" name="Text Box 14"/>
          <p:cNvSpPr txBox="1">
            <a:spLocks noChangeArrowheads="1"/>
          </p:cNvSpPr>
          <p:nvPr/>
        </p:nvSpPr>
        <p:spPr bwMode="auto">
          <a:xfrm>
            <a:off x="3100389" y="2308226"/>
            <a:ext cx="384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99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1</a:t>
            </a:r>
            <a:endParaRPr lang="en-US" sz="2400" dirty="0">
              <a:solidFill>
                <a:srgbClr val="000099"/>
              </a:solidFill>
              <a:latin typeface="Helvetica" pitchFamily="2" charset="0"/>
              <a:cs typeface="Arial" charset="0"/>
            </a:endParaRPr>
          </a:p>
        </p:txBody>
      </p:sp>
      <p:grpSp>
        <p:nvGrpSpPr>
          <p:cNvPr id="47118" name="Group 15"/>
          <p:cNvGrpSpPr>
            <a:grpSpLocks/>
          </p:cNvGrpSpPr>
          <p:nvPr/>
        </p:nvGrpSpPr>
        <p:grpSpPr bwMode="auto">
          <a:xfrm>
            <a:off x="3048000" y="3810000"/>
            <a:ext cx="552450" cy="533400"/>
            <a:chOff x="489" y="1776"/>
            <a:chExt cx="348" cy="336"/>
          </a:xfrm>
        </p:grpSpPr>
        <p:sp>
          <p:nvSpPr>
            <p:cNvPr id="47132" name="Oval 16"/>
            <p:cNvSpPr>
              <a:spLocks noChangeArrowheads="1"/>
            </p:cNvSpPr>
            <p:nvPr/>
          </p:nvSpPr>
          <p:spPr bwMode="auto">
            <a:xfrm>
              <a:off x="489" y="1786"/>
              <a:ext cx="348" cy="32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solidFill>
                  <a:srgbClr val="000099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47133" name="Text Box 17"/>
            <p:cNvSpPr txBox="1">
              <a:spLocks noChangeArrowheads="1"/>
            </p:cNvSpPr>
            <p:nvPr/>
          </p:nvSpPr>
          <p:spPr bwMode="auto">
            <a:xfrm>
              <a:off x="546" y="1776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99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>
                  <a:solidFill>
                    <a:srgbClr val="000099"/>
                  </a:solidFill>
                  <a:latin typeface="Helvetica" pitchFamily="2" charset="0"/>
                  <a:cs typeface="Arial" charset="0"/>
                </a:rPr>
                <a:t>2</a:t>
              </a:r>
              <a:endParaRPr lang="en-US" sz="2400" dirty="0">
                <a:solidFill>
                  <a:srgbClr val="000099"/>
                </a:solidFill>
                <a:latin typeface="Helvetica" pitchFamily="2" charset="0"/>
                <a:cs typeface="Arial" charset="0"/>
              </a:endParaRPr>
            </a:p>
          </p:txBody>
        </p:sp>
      </p:grpSp>
      <p:sp>
        <p:nvSpPr>
          <p:cNvPr id="47119" name="Text Box 18"/>
          <p:cNvSpPr txBox="1">
            <a:spLocks noChangeArrowheads="1"/>
          </p:cNvSpPr>
          <p:nvPr/>
        </p:nvSpPr>
        <p:spPr bwMode="auto">
          <a:xfrm>
            <a:off x="2492268" y="5638800"/>
            <a:ext cx="66343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solidFill>
                  <a:srgbClr val="C00000"/>
                </a:solidFill>
                <a:latin typeface="Helvetica" pitchFamily="2" charset="0"/>
              </a:rPr>
              <a:t>RSA: </a:t>
            </a:r>
            <a:r>
              <a:rPr lang="en-US" sz="2800" dirty="0">
                <a:latin typeface="Helvetica" pitchFamily="2" charset="0"/>
              </a:rPr>
              <a:t>Rivest, Shamir, Adelson algorithm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47120" name="Text Box 19"/>
          <p:cNvSpPr txBox="1">
            <a:spLocks noChangeArrowheads="1"/>
          </p:cNvSpPr>
          <p:nvPr/>
        </p:nvSpPr>
        <p:spPr bwMode="auto">
          <a:xfrm>
            <a:off x="4737101" y="2147889"/>
            <a:ext cx="3651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+</a:t>
            </a:r>
          </a:p>
        </p:txBody>
      </p:sp>
      <p:sp>
        <p:nvSpPr>
          <p:cNvPr id="47121" name="Text Box 20"/>
          <p:cNvSpPr txBox="1">
            <a:spLocks noChangeArrowheads="1"/>
          </p:cNvSpPr>
          <p:nvPr/>
        </p:nvSpPr>
        <p:spPr bwMode="auto">
          <a:xfrm>
            <a:off x="6362700" y="2187576"/>
            <a:ext cx="285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-</a:t>
            </a:r>
          </a:p>
        </p:txBody>
      </p:sp>
      <p:grpSp>
        <p:nvGrpSpPr>
          <p:cNvPr id="47122" name="Group 21"/>
          <p:cNvGrpSpPr>
            <a:grpSpLocks/>
          </p:cNvGrpSpPr>
          <p:nvPr/>
        </p:nvGrpSpPr>
        <p:grpSpPr bwMode="auto">
          <a:xfrm>
            <a:off x="4762501" y="2720975"/>
            <a:ext cx="2830513" cy="947738"/>
            <a:chOff x="1340" y="1706"/>
            <a:chExt cx="1783" cy="597"/>
          </a:xfrm>
        </p:grpSpPr>
        <p:grpSp>
          <p:nvGrpSpPr>
            <p:cNvPr id="47126" name="Group 22"/>
            <p:cNvGrpSpPr>
              <a:grpSpLocks/>
            </p:cNvGrpSpPr>
            <p:nvPr/>
          </p:nvGrpSpPr>
          <p:grpSpPr bwMode="auto">
            <a:xfrm>
              <a:off x="1340" y="1841"/>
              <a:ext cx="1783" cy="462"/>
              <a:chOff x="1711" y="1463"/>
              <a:chExt cx="1783" cy="462"/>
            </a:xfrm>
          </p:grpSpPr>
          <p:sp>
            <p:nvSpPr>
              <p:cNvPr id="47129" name="Text Box 23"/>
              <p:cNvSpPr txBox="1">
                <a:spLocks noChangeArrowheads="1"/>
              </p:cNvSpPr>
              <p:nvPr/>
            </p:nvSpPr>
            <p:spPr bwMode="auto">
              <a:xfrm>
                <a:off x="1711" y="1463"/>
                <a:ext cx="1783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 (K  (m))  =  m </a:t>
                </a:r>
              </a:p>
            </p:txBody>
          </p:sp>
          <p:sp>
            <p:nvSpPr>
              <p:cNvPr id="47130" name="Text Box 24"/>
              <p:cNvSpPr txBox="1">
                <a:spLocks noChangeArrowheads="1"/>
              </p:cNvSpPr>
              <p:nvPr/>
            </p:nvSpPr>
            <p:spPr bwMode="auto">
              <a:xfrm>
                <a:off x="2234" y="1634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47131" name="Text Box 25"/>
              <p:cNvSpPr txBox="1">
                <a:spLocks noChangeArrowheads="1"/>
              </p:cNvSpPr>
              <p:nvPr/>
            </p:nvSpPr>
            <p:spPr bwMode="auto">
              <a:xfrm>
                <a:off x="1892" y="1620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endParaRPr>
              </a:p>
            </p:txBody>
          </p:sp>
        </p:grpSp>
        <p:sp>
          <p:nvSpPr>
            <p:cNvPr id="47127" name="Text Box 26"/>
            <p:cNvSpPr txBox="1">
              <a:spLocks noChangeArrowheads="1"/>
            </p:cNvSpPr>
            <p:nvPr/>
          </p:nvSpPr>
          <p:spPr bwMode="auto">
            <a:xfrm>
              <a:off x="1521" y="1706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  <p:sp>
          <p:nvSpPr>
            <p:cNvPr id="47128" name="Text Box 27"/>
            <p:cNvSpPr txBox="1">
              <a:spLocks noChangeArrowheads="1"/>
            </p:cNvSpPr>
            <p:nvPr/>
          </p:nvSpPr>
          <p:spPr bwMode="auto">
            <a:xfrm>
              <a:off x="1860" y="1722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sp>
        <p:nvSpPr>
          <p:cNvPr id="47123" name="Text Box 28"/>
          <p:cNvSpPr txBox="1">
            <a:spLocks noChangeArrowheads="1"/>
          </p:cNvSpPr>
          <p:nvPr/>
        </p:nvSpPr>
        <p:spPr bwMode="auto">
          <a:xfrm>
            <a:off x="6577014" y="3708401"/>
            <a:ext cx="365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+</a:t>
            </a:r>
          </a:p>
        </p:txBody>
      </p:sp>
      <p:sp>
        <p:nvSpPr>
          <p:cNvPr id="47124" name="Text Box 29"/>
          <p:cNvSpPr txBox="1">
            <a:spLocks noChangeArrowheads="1"/>
          </p:cNvSpPr>
          <p:nvPr/>
        </p:nvSpPr>
        <p:spPr bwMode="auto">
          <a:xfrm>
            <a:off x="4932363" y="4557714"/>
            <a:ext cx="285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-</a:t>
            </a:r>
          </a:p>
        </p:txBody>
      </p:sp>
      <p:sp>
        <p:nvSpPr>
          <p:cNvPr id="31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1521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27225" y="14128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Prerequisite: modular arithmetic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0844" y="1600200"/>
            <a:ext cx="10126134" cy="4648200"/>
          </a:xfrm>
        </p:spPr>
        <p:txBody>
          <a:bodyPr/>
          <a:lstStyle/>
          <a:p>
            <a:pPr marL="277813" indent="-277813"/>
            <a:r>
              <a:rPr lang="en-US" dirty="0"/>
              <a:t>x mod n = remainder of x when divide by n</a:t>
            </a:r>
          </a:p>
          <a:p>
            <a:pPr marL="277813" indent="-277813"/>
            <a:r>
              <a:rPr lang="en-US" dirty="0"/>
              <a:t>facts:</a:t>
            </a:r>
          </a:p>
          <a:p>
            <a:pPr marL="277813" lvl="1" indent="60325">
              <a:buNone/>
            </a:pPr>
            <a:r>
              <a:rPr lang="en-US" dirty="0">
                <a:solidFill>
                  <a:srgbClr val="000099"/>
                </a:solidFill>
              </a:rPr>
              <a:t>[(a mod n) + (b mod n)] mod n = (a+b) mod n</a:t>
            </a:r>
          </a:p>
          <a:p>
            <a:pPr marL="277813" lvl="1" indent="60325">
              <a:buNone/>
            </a:pPr>
            <a:r>
              <a:rPr lang="en-US" dirty="0">
                <a:solidFill>
                  <a:srgbClr val="000099"/>
                </a:solidFill>
              </a:rPr>
              <a:t>[(a mod n) - (b mod n)] mod n = (a-b) mod n</a:t>
            </a:r>
          </a:p>
          <a:p>
            <a:pPr marL="277813" lvl="1" indent="60325">
              <a:buNone/>
            </a:pPr>
            <a:r>
              <a:rPr lang="en-US" dirty="0">
                <a:solidFill>
                  <a:srgbClr val="000099"/>
                </a:solidFill>
              </a:rPr>
              <a:t>[(a mod n) * (b mod n)] mod n = (a*b) mod n</a:t>
            </a:r>
          </a:p>
          <a:p>
            <a:pPr marL="277813" indent="-277813"/>
            <a:r>
              <a:rPr lang="en-US" dirty="0"/>
              <a:t>thus</a:t>
            </a:r>
          </a:p>
          <a:p>
            <a:pPr marL="277813" indent="-277813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0099"/>
                </a:solidFill>
              </a:rPr>
              <a:t>(a mod n)</a:t>
            </a:r>
            <a:r>
              <a:rPr lang="en-US" baseline="30000" dirty="0">
                <a:solidFill>
                  <a:srgbClr val="000099"/>
                </a:solidFill>
              </a:rPr>
              <a:t>d</a:t>
            </a:r>
            <a:r>
              <a:rPr lang="en-US" dirty="0">
                <a:solidFill>
                  <a:srgbClr val="000099"/>
                </a:solidFill>
              </a:rPr>
              <a:t> mod n = a</a:t>
            </a:r>
            <a:r>
              <a:rPr lang="en-US" baseline="30000" dirty="0">
                <a:solidFill>
                  <a:srgbClr val="000099"/>
                </a:solidFill>
              </a:rPr>
              <a:t>d</a:t>
            </a:r>
            <a:r>
              <a:rPr lang="en-US" dirty="0">
                <a:solidFill>
                  <a:srgbClr val="000099"/>
                </a:solidFill>
              </a:rPr>
              <a:t> mod n</a:t>
            </a:r>
          </a:p>
          <a:p>
            <a:pPr marL="277813" indent="-277813"/>
            <a:r>
              <a:rPr lang="en-US" dirty="0"/>
              <a:t>example: x=14, n=10, d=2:</a:t>
            </a:r>
            <a:br>
              <a:rPr lang="en-US" dirty="0"/>
            </a:br>
            <a:r>
              <a:rPr lang="en-US" dirty="0"/>
              <a:t>  (x mod n)</a:t>
            </a:r>
            <a:r>
              <a:rPr lang="en-US" baseline="30000" dirty="0"/>
              <a:t>d</a:t>
            </a:r>
            <a:r>
              <a:rPr lang="en-US" dirty="0"/>
              <a:t> mod n = 4</a:t>
            </a:r>
            <a:r>
              <a:rPr lang="en-US" baseline="30000" dirty="0"/>
              <a:t>2</a:t>
            </a:r>
            <a:r>
              <a:rPr lang="en-US" dirty="0"/>
              <a:t> mod 10 = 6</a:t>
            </a:r>
            <a:br>
              <a:rPr lang="en-US" dirty="0"/>
            </a:br>
            <a:r>
              <a:rPr lang="en-US" dirty="0"/>
              <a:t>  x</a:t>
            </a:r>
            <a:r>
              <a:rPr lang="en-US" baseline="30000" dirty="0"/>
              <a:t>d</a:t>
            </a:r>
            <a:r>
              <a:rPr lang="en-US" dirty="0"/>
              <a:t> = 14</a:t>
            </a:r>
            <a:r>
              <a:rPr lang="en-US" baseline="30000" dirty="0"/>
              <a:t>2</a:t>
            </a:r>
            <a:r>
              <a:rPr lang="en-US" dirty="0"/>
              <a:t> = 196   x</a:t>
            </a:r>
            <a:r>
              <a:rPr lang="en-US" baseline="30000" dirty="0"/>
              <a:t>d</a:t>
            </a:r>
            <a:r>
              <a:rPr lang="en-US" dirty="0"/>
              <a:t> mod 10  = 6 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24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1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RSA: getting ready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77813" indent="-277813"/>
            <a:r>
              <a:rPr lang="en-US" dirty="0"/>
              <a:t>message: just a bit pattern</a:t>
            </a:r>
          </a:p>
          <a:p>
            <a:pPr marL="277813" indent="-277813"/>
            <a:r>
              <a:rPr lang="en-US" dirty="0"/>
              <a:t>bit pattern can be uniquely represented by an integer number </a:t>
            </a:r>
          </a:p>
          <a:p>
            <a:pPr marL="277813" indent="-277813"/>
            <a:r>
              <a:rPr lang="en-US" dirty="0"/>
              <a:t>thus, encrypting a message is equivalent to encrypting a number</a:t>
            </a:r>
          </a:p>
          <a:p>
            <a:pPr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</a:rPr>
              <a:t>example:</a:t>
            </a:r>
          </a:p>
          <a:p>
            <a:r>
              <a:rPr lang="en-US" sz="2400" dirty="0"/>
              <a:t>m= 10010001 . This message is uniquely represented by the decimal number 145. </a:t>
            </a:r>
          </a:p>
          <a:p>
            <a:r>
              <a:rPr lang="en-US" sz="2400" dirty="0"/>
              <a:t>to encrypt m, we encrypt the corresponding number, which gives a new number (the ciphertext).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25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804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8621" y="98425"/>
            <a:ext cx="10780889" cy="1143000"/>
          </a:xfrm>
        </p:spPr>
        <p:txBody>
          <a:bodyPr>
            <a:normAutofit/>
          </a:bodyPr>
          <a:lstStyle/>
          <a:p>
            <a:r>
              <a:rPr lang="en-US" sz="4000" dirty="0"/>
              <a:t>RSA step 1: Creating public/private key pair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149476" y="1400175"/>
            <a:ext cx="670247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1.</a:t>
            </a:r>
            <a:r>
              <a:rPr lang="en-US" sz="2800" dirty="0">
                <a:latin typeface="Helvetica" pitchFamily="2" charset="0"/>
              </a:rPr>
              <a:t> choose two large prime numbers </a:t>
            </a:r>
            <a:r>
              <a:rPr lang="en-US" sz="2800" i="1" dirty="0">
                <a:latin typeface="Helvetica" pitchFamily="2" charset="0"/>
              </a:rPr>
              <a:t>p, q.</a:t>
            </a:r>
            <a:r>
              <a:rPr lang="en-US" sz="2800" dirty="0">
                <a:latin typeface="Helvetica" pitchFamily="2" charset="0"/>
              </a:rPr>
              <a:t> </a:t>
            </a:r>
          </a:p>
          <a:p>
            <a:r>
              <a:rPr lang="en-US" sz="2800" dirty="0">
                <a:latin typeface="Helvetica" pitchFamily="2" charset="0"/>
              </a:rPr>
              <a:t>   (e.g., 1024 bits each)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2135188" y="2386014"/>
            <a:ext cx="54825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2.</a:t>
            </a:r>
            <a:r>
              <a:rPr lang="en-US" sz="2800" dirty="0">
                <a:latin typeface="Helvetica" pitchFamily="2" charset="0"/>
              </a:rPr>
              <a:t> compute 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n </a:t>
            </a:r>
            <a:r>
              <a:rPr lang="en-US" sz="2800" i="1" dirty="0">
                <a:latin typeface="Helvetica" pitchFamily="2" charset="0"/>
              </a:rPr>
              <a:t>= pq,  z = (p-1)(q-1</a:t>
            </a:r>
            <a:r>
              <a:rPr lang="en-US" sz="2800" dirty="0">
                <a:latin typeface="Helvetica" pitchFamily="2" charset="0"/>
              </a:rPr>
              <a:t>)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2133601" y="3055939"/>
            <a:ext cx="82702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3.</a:t>
            </a:r>
            <a:r>
              <a:rPr lang="en-US" sz="2800" dirty="0">
                <a:latin typeface="Helvetica" pitchFamily="2" charset="0"/>
              </a:rPr>
              <a:t> choose 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e</a:t>
            </a:r>
            <a:r>
              <a:rPr lang="en-US" sz="2800" i="1" dirty="0">
                <a:latin typeface="Helvetica" pitchFamily="2" charset="0"/>
              </a:rPr>
              <a:t> (</a:t>
            </a:r>
            <a:r>
              <a:rPr lang="en-US" sz="2800" dirty="0">
                <a:latin typeface="Helvetica" pitchFamily="2" charset="0"/>
              </a:rPr>
              <a:t>with</a:t>
            </a:r>
            <a:r>
              <a:rPr lang="en-US" sz="2800" i="1" dirty="0">
                <a:latin typeface="Helvetica" pitchFamily="2" charset="0"/>
              </a:rPr>
              <a:t> e&lt;n)</a:t>
            </a:r>
            <a:r>
              <a:rPr lang="en-US" sz="2800" dirty="0">
                <a:latin typeface="Helvetica" pitchFamily="2" charset="0"/>
              </a:rPr>
              <a:t> that has no common factors</a:t>
            </a:r>
          </a:p>
          <a:p>
            <a:r>
              <a:rPr lang="en-US" sz="2800" dirty="0">
                <a:latin typeface="Helvetica" pitchFamily="2" charset="0"/>
              </a:rPr>
              <a:t>    with z (</a:t>
            </a:r>
            <a:r>
              <a:rPr lang="en-US" sz="2800" i="1" dirty="0">
                <a:latin typeface="Helvetica" pitchFamily="2" charset="0"/>
              </a:rPr>
              <a:t>e, z</a:t>
            </a:r>
            <a:r>
              <a:rPr lang="en-US" sz="2800" dirty="0">
                <a:latin typeface="Helvetica" pitchFamily="2" charset="0"/>
              </a:rPr>
              <a:t> are </a:t>
            </a:r>
            <a:r>
              <a:rPr lang="ja-JP" altLang="en-US" sz="2800">
                <a:latin typeface="Helvetica" pitchFamily="2" charset="0"/>
              </a:rPr>
              <a:t>“</a:t>
            </a:r>
            <a:r>
              <a:rPr lang="en-US" altLang="ja-JP" sz="2800" dirty="0">
                <a:latin typeface="Helvetica" pitchFamily="2" charset="0"/>
              </a:rPr>
              <a:t>relatively prime</a:t>
            </a:r>
            <a:r>
              <a:rPr lang="ja-JP" altLang="en-US" sz="2800">
                <a:latin typeface="Helvetica" pitchFamily="2" charset="0"/>
              </a:rPr>
              <a:t>”</a:t>
            </a:r>
            <a:r>
              <a:rPr lang="en-US" altLang="ja-JP" sz="2800" dirty="0">
                <a:latin typeface="Helvetica" pitchFamily="2" charset="0"/>
              </a:rPr>
              <a:t>).</a:t>
            </a:r>
            <a:endParaRPr lang="en-US" sz="2800" dirty="0">
              <a:latin typeface="Helvetica" pitchFamily="2" charset="0"/>
            </a:endParaRPr>
          </a:p>
        </p:txBody>
      </p:sp>
      <p:sp>
        <p:nvSpPr>
          <p:cNvPr id="50182" name="Text Box 6"/>
          <p:cNvSpPr txBox="1">
            <a:spLocks noChangeArrowheads="1"/>
          </p:cNvSpPr>
          <p:nvPr/>
        </p:nvSpPr>
        <p:spPr bwMode="auto">
          <a:xfrm>
            <a:off x="2149476" y="4044950"/>
            <a:ext cx="833753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4.</a:t>
            </a:r>
            <a:r>
              <a:rPr lang="en-US" sz="2800" dirty="0">
                <a:latin typeface="Helvetica" pitchFamily="2" charset="0"/>
              </a:rPr>
              <a:t> choose 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d</a:t>
            </a:r>
            <a:r>
              <a:rPr lang="en-US" sz="2800" dirty="0">
                <a:latin typeface="Helvetica" pitchFamily="2" charset="0"/>
              </a:rPr>
              <a:t> such that </a:t>
            </a:r>
            <a:r>
              <a:rPr lang="en-US" sz="2800" i="1" dirty="0">
                <a:latin typeface="Helvetica" pitchFamily="2" charset="0"/>
              </a:rPr>
              <a:t>ed-1</a:t>
            </a:r>
            <a:r>
              <a:rPr lang="en-US" sz="2800" dirty="0">
                <a:latin typeface="Helvetica" pitchFamily="2" charset="0"/>
              </a:rPr>
              <a:t> is  exactly divisible by </a:t>
            </a:r>
            <a:r>
              <a:rPr lang="en-US" sz="2800" i="1" dirty="0">
                <a:latin typeface="Helvetica" pitchFamily="2" charset="0"/>
              </a:rPr>
              <a:t>z</a:t>
            </a:r>
            <a:r>
              <a:rPr lang="en-US" sz="2800" dirty="0">
                <a:latin typeface="Helvetica" pitchFamily="2" charset="0"/>
              </a:rPr>
              <a:t>.</a:t>
            </a:r>
          </a:p>
          <a:p>
            <a:r>
              <a:rPr lang="en-US" sz="2800" dirty="0">
                <a:latin typeface="Helvetica" pitchFamily="2" charset="0"/>
              </a:rPr>
              <a:t>    (in other words: </a:t>
            </a:r>
            <a:r>
              <a:rPr lang="en-US" sz="2800" i="1" dirty="0">
                <a:latin typeface="Helvetica" pitchFamily="2" charset="0"/>
              </a:rPr>
              <a:t>ed</a:t>
            </a:r>
            <a:r>
              <a:rPr lang="en-US" sz="2800" dirty="0">
                <a:latin typeface="Helvetica" pitchFamily="2" charset="0"/>
              </a:rPr>
              <a:t> mod </a:t>
            </a:r>
            <a:r>
              <a:rPr lang="en-US" sz="2800" i="1" dirty="0">
                <a:latin typeface="Helvetica" pitchFamily="2" charset="0"/>
              </a:rPr>
              <a:t>z  = 1 </a:t>
            </a:r>
            <a:r>
              <a:rPr lang="en-US" sz="2800" dirty="0">
                <a:latin typeface="Helvetica" pitchFamily="2" charset="0"/>
              </a:rPr>
              <a:t>).</a:t>
            </a:r>
          </a:p>
        </p:txBody>
      </p:sp>
      <p:sp>
        <p:nvSpPr>
          <p:cNvPr id="50183" name="Text Box 7"/>
          <p:cNvSpPr txBox="1">
            <a:spLocks noChangeArrowheads="1"/>
          </p:cNvSpPr>
          <p:nvPr/>
        </p:nvSpPr>
        <p:spPr bwMode="auto">
          <a:xfrm>
            <a:off x="2160589" y="5156200"/>
            <a:ext cx="67185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5.</a:t>
            </a:r>
            <a:r>
              <a:rPr lang="en-US" sz="2800" dirty="0">
                <a:latin typeface="Helvetica" pitchFamily="2" charset="0"/>
              </a:rPr>
              <a:t> </a:t>
            </a:r>
            <a:r>
              <a:rPr lang="en-US" sz="2800" i="1" dirty="0">
                <a:latin typeface="Helvetica" pitchFamily="2" charset="0"/>
              </a:rPr>
              <a:t>public</a:t>
            </a:r>
            <a:r>
              <a:rPr lang="en-US" sz="2800" dirty="0">
                <a:latin typeface="Helvetica" pitchFamily="2" charset="0"/>
              </a:rPr>
              <a:t> key is </a:t>
            </a:r>
            <a:r>
              <a:rPr lang="en-US" sz="2800" i="1" dirty="0">
                <a:latin typeface="Helvetica" pitchFamily="2" charset="0"/>
              </a:rPr>
              <a:t>(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n,e</a:t>
            </a:r>
            <a:r>
              <a:rPr lang="en-US" sz="2800" i="1" dirty="0">
                <a:latin typeface="Helvetica" pitchFamily="2" charset="0"/>
              </a:rPr>
              <a:t>).</a:t>
            </a:r>
            <a:r>
              <a:rPr lang="en-US" sz="2800" dirty="0">
                <a:latin typeface="Helvetica" pitchFamily="2" charset="0"/>
              </a:rPr>
              <a:t>  </a:t>
            </a:r>
            <a:r>
              <a:rPr lang="en-US" sz="2800" i="1" dirty="0">
                <a:latin typeface="Helvetica" pitchFamily="2" charset="0"/>
              </a:rPr>
              <a:t>private</a:t>
            </a:r>
            <a:r>
              <a:rPr lang="en-US" sz="2800" dirty="0">
                <a:latin typeface="Helvetica" pitchFamily="2" charset="0"/>
              </a:rPr>
              <a:t> key is </a:t>
            </a:r>
            <a:r>
              <a:rPr lang="en-US" sz="2800" i="1" dirty="0">
                <a:latin typeface="Helvetica" pitchFamily="2" charset="0"/>
              </a:rPr>
              <a:t>(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n,d</a:t>
            </a:r>
            <a:r>
              <a:rPr lang="en-US" sz="2800" i="1" dirty="0">
                <a:latin typeface="Helvetica" pitchFamily="2" charset="0"/>
              </a:rPr>
              <a:t>).</a:t>
            </a:r>
          </a:p>
        </p:txBody>
      </p:sp>
      <p:grpSp>
        <p:nvGrpSpPr>
          <p:cNvPr id="50184" name="Group 8"/>
          <p:cNvGrpSpPr>
            <a:grpSpLocks/>
          </p:cNvGrpSpPr>
          <p:nvPr/>
        </p:nvGrpSpPr>
        <p:grpSpPr bwMode="auto">
          <a:xfrm>
            <a:off x="4814888" y="5722938"/>
            <a:ext cx="612775" cy="708025"/>
            <a:chOff x="1748" y="3628"/>
            <a:chExt cx="386" cy="446"/>
          </a:xfrm>
        </p:grpSpPr>
        <p:sp>
          <p:nvSpPr>
            <p:cNvPr id="50192" name="Text Box 9"/>
            <p:cNvSpPr txBox="1">
              <a:spLocks noChangeArrowheads="1"/>
            </p:cNvSpPr>
            <p:nvPr/>
          </p:nvSpPr>
          <p:spPr bwMode="auto">
            <a:xfrm>
              <a:off x="1748" y="3700"/>
              <a:ext cx="29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</a:t>
              </a: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 </a:t>
              </a:r>
            </a:p>
          </p:txBody>
        </p:sp>
        <p:sp>
          <p:nvSpPr>
            <p:cNvPr id="50193" name="Text Box 10"/>
            <p:cNvSpPr txBox="1">
              <a:spLocks noChangeArrowheads="1"/>
            </p:cNvSpPr>
            <p:nvPr/>
          </p:nvSpPr>
          <p:spPr bwMode="auto">
            <a:xfrm>
              <a:off x="1910" y="3822"/>
              <a:ext cx="2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50194" name="Text Box 11"/>
            <p:cNvSpPr txBox="1">
              <a:spLocks noChangeArrowheads="1"/>
            </p:cNvSpPr>
            <p:nvPr/>
          </p:nvSpPr>
          <p:spPr bwMode="auto">
            <a:xfrm>
              <a:off x="1909" y="3628"/>
              <a:ext cx="21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</p:grpSp>
      <p:grpSp>
        <p:nvGrpSpPr>
          <p:cNvPr id="50185" name="Group 12"/>
          <p:cNvGrpSpPr>
            <a:grpSpLocks/>
          </p:cNvGrpSpPr>
          <p:nvPr/>
        </p:nvGrpSpPr>
        <p:grpSpPr bwMode="auto">
          <a:xfrm>
            <a:off x="8045447" y="5722938"/>
            <a:ext cx="612775" cy="708025"/>
            <a:chOff x="1748" y="3628"/>
            <a:chExt cx="386" cy="446"/>
          </a:xfrm>
        </p:grpSpPr>
        <p:sp>
          <p:nvSpPr>
            <p:cNvPr id="50189" name="Text Box 13"/>
            <p:cNvSpPr txBox="1">
              <a:spLocks noChangeArrowheads="1"/>
            </p:cNvSpPr>
            <p:nvPr/>
          </p:nvSpPr>
          <p:spPr bwMode="auto">
            <a:xfrm>
              <a:off x="1748" y="3700"/>
              <a:ext cx="290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</a:t>
              </a:r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 </a:t>
              </a:r>
            </a:p>
          </p:txBody>
        </p:sp>
        <p:sp>
          <p:nvSpPr>
            <p:cNvPr id="50190" name="Text Box 14"/>
            <p:cNvSpPr txBox="1">
              <a:spLocks noChangeArrowheads="1"/>
            </p:cNvSpPr>
            <p:nvPr/>
          </p:nvSpPr>
          <p:spPr bwMode="auto">
            <a:xfrm>
              <a:off x="1910" y="3822"/>
              <a:ext cx="224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</a:p>
          </p:txBody>
        </p:sp>
        <p:sp>
          <p:nvSpPr>
            <p:cNvPr id="50191" name="Text Box 15"/>
            <p:cNvSpPr txBox="1">
              <a:spLocks noChangeArrowheads="1"/>
            </p:cNvSpPr>
            <p:nvPr/>
          </p:nvSpPr>
          <p:spPr bwMode="auto">
            <a:xfrm>
              <a:off x="1924" y="3628"/>
              <a:ext cx="17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</p:grpSp>
      <p:sp>
        <p:nvSpPr>
          <p:cNvPr id="50186" name="AutoShape 16"/>
          <p:cNvSpPr>
            <a:spLocks/>
          </p:cNvSpPr>
          <p:nvPr/>
        </p:nvSpPr>
        <p:spPr bwMode="auto">
          <a:xfrm rot="5400000">
            <a:off x="4941093" y="5385593"/>
            <a:ext cx="165100" cy="760412"/>
          </a:xfrm>
          <a:prstGeom prst="rightBrace">
            <a:avLst>
              <a:gd name="adj1" fmla="val 38381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0187" name="AutoShape 17"/>
          <p:cNvSpPr>
            <a:spLocks/>
          </p:cNvSpPr>
          <p:nvPr/>
        </p:nvSpPr>
        <p:spPr bwMode="auto">
          <a:xfrm rot="5400000">
            <a:off x="8184353" y="5363369"/>
            <a:ext cx="165100" cy="760413"/>
          </a:xfrm>
          <a:prstGeom prst="rightBrace">
            <a:avLst>
              <a:gd name="adj1" fmla="val 38381"/>
              <a:gd name="adj2" fmla="val 50000"/>
            </a:avLst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20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26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88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3" grpId="0"/>
      <p:bldP spid="50186" grpId="0" animBg="1"/>
      <p:bldP spid="5018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 step 2: encryption and decryption</a:t>
            </a: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2136775" y="1500189"/>
            <a:ext cx="71641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0.</a:t>
            </a:r>
            <a:r>
              <a:rPr lang="en-US" sz="2800" dirty="0">
                <a:latin typeface="Helvetica" pitchFamily="2" charset="0"/>
              </a:rPr>
              <a:t>  given (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n,e</a:t>
            </a:r>
            <a:r>
              <a:rPr lang="en-US" sz="2800" dirty="0">
                <a:latin typeface="Helvetica" pitchFamily="2" charset="0"/>
              </a:rPr>
              <a:t>) and (</a:t>
            </a:r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n,d</a:t>
            </a:r>
            <a:r>
              <a:rPr lang="en-US" sz="2800" dirty="0">
                <a:latin typeface="Helvetica" pitchFamily="2" charset="0"/>
              </a:rPr>
              <a:t>) as computed above</a:t>
            </a:r>
          </a:p>
        </p:txBody>
      </p:sp>
      <p:grpSp>
        <p:nvGrpSpPr>
          <p:cNvPr id="51204" name="Group 4"/>
          <p:cNvGrpSpPr>
            <a:grpSpLocks/>
          </p:cNvGrpSpPr>
          <p:nvPr/>
        </p:nvGrpSpPr>
        <p:grpSpPr bwMode="auto">
          <a:xfrm>
            <a:off x="2193926" y="2179639"/>
            <a:ext cx="6450013" cy="1031875"/>
            <a:chOff x="407" y="1521"/>
            <a:chExt cx="4063" cy="650"/>
          </a:xfrm>
        </p:grpSpPr>
        <p:sp>
          <p:nvSpPr>
            <p:cNvPr id="51219" name="Text Box 5"/>
            <p:cNvSpPr txBox="1">
              <a:spLocks noChangeArrowheads="1"/>
            </p:cNvSpPr>
            <p:nvPr/>
          </p:nvSpPr>
          <p:spPr bwMode="auto">
            <a:xfrm>
              <a:off x="407" y="1521"/>
              <a:ext cx="406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800" dirty="0">
                  <a:solidFill>
                    <a:srgbClr val="000099"/>
                  </a:solidFill>
                  <a:latin typeface="Helvetica" pitchFamily="2" charset="0"/>
                </a:rPr>
                <a:t>1.</a:t>
              </a:r>
              <a:r>
                <a:rPr lang="en-US" sz="2800" dirty="0">
                  <a:latin typeface="Helvetica" pitchFamily="2" charset="0"/>
                </a:rPr>
                <a:t> to encrypt message </a:t>
              </a:r>
              <a:r>
                <a:rPr lang="en-US" sz="2800" i="1" dirty="0">
                  <a:latin typeface="Helvetica" pitchFamily="2" charset="0"/>
                </a:rPr>
                <a:t>m (&lt;n)</a:t>
              </a:r>
              <a:r>
                <a:rPr lang="en-US" sz="2800" dirty="0">
                  <a:latin typeface="Helvetica" pitchFamily="2" charset="0"/>
                </a:rPr>
                <a:t>, compute</a:t>
              </a:r>
            </a:p>
          </p:txBody>
        </p:sp>
        <p:grpSp>
          <p:nvGrpSpPr>
            <p:cNvPr id="51220" name="Group 6"/>
            <p:cNvGrpSpPr>
              <a:grpSpLocks/>
            </p:cNvGrpSpPr>
            <p:nvPr/>
          </p:nvGrpSpPr>
          <p:grpSpPr bwMode="auto">
            <a:xfrm>
              <a:off x="563" y="1740"/>
              <a:ext cx="1904" cy="431"/>
              <a:chOff x="1688" y="1784"/>
              <a:chExt cx="1904" cy="431"/>
            </a:xfrm>
          </p:grpSpPr>
          <p:sp>
            <p:nvSpPr>
              <p:cNvPr id="51224" name="Text Box 7"/>
              <p:cNvSpPr txBox="1">
                <a:spLocks noChangeArrowheads="1"/>
              </p:cNvSpPr>
              <p:nvPr/>
            </p:nvSpPr>
            <p:spPr bwMode="auto">
              <a:xfrm>
                <a:off x="1688" y="1885"/>
                <a:ext cx="190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i="1" dirty="0">
                    <a:solidFill>
                      <a:srgbClr val="C00000"/>
                    </a:solidFill>
                    <a:latin typeface="Helvetica" pitchFamily="2" charset="0"/>
                  </a:rPr>
                  <a:t>c = m   </a:t>
                </a:r>
                <a:r>
                  <a:rPr lang="en-US" sz="2800" dirty="0">
                    <a:solidFill>
                      <a:srgbClr val="C00000"/>
                    </a:solidFill>
                    <a:latin typeface="Helvetica" pitchFamily="2" charset="0"/>
                  </a:rPr>
                  <a:t>mod</a:t>
                </a:r>
                <a:r>
                  <a:rPr lang="en-US" sz="2800" i="1" dirty="0">
                    <a:solidFill>
                      <a:srgbClr val="C00000"/>
                    </a:solidFill>
                    <a:latin typeface="Helvetica" pitchFamily="2" charset="0"/>
                  </a:rPr>
                  <a:t> n</a:t>
                </a:r>
              </a:p>
            </p:txBody>
          </p:sp>
          <p:sp>
            <p:nvSpPr>
              <p:cNvPr id="51225" name="Text Box 8"/>
              <p:cNvSpPr txBox="1">
                <a:spLocks noChangeArrowheads="1"/>
              </p:cNvSpPr>
              <p:nvPr/>
            </p:nvSpPr>
            <p:spPr bwMode="auto">
              <a:xfrm>
                <a:off x="2463" y="1784"/>
                <a:ext cx="243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i="1" dirty="0">
                    <a:solidFill>
                      <a:srgbClr val="C00000"/>
                    </a:solidFill>
                    <a:latin typeface="Helvetica" pitchFamily="2" charset="0"/>
                  </a:rPr>
                  <a:t>e</a:t>
                </a:r>
              </a:p>
            </p:txBody>
          </p:sp>
        </p:grpSp>
        <p:grpSp>
          <p:nvGrpSpPr>
            <p:cNvPr id="51221" name="Group 9"/>
            <p:cNvGrpSpPr>
              <a:grpSpLocks/>
            </p:cNvGrpSpPr>
            <p:nvPr/>
          </p:nvGrpSpPr>
          <p:grpSpPr bwMode="auto">
            <a:xfrm>
              <a:off x="1966" y="1724"/>
              <a:ext cx="2236" cy="439"/>
              <a:chOff x="777" y="2538"/>
              <a:chExt cx="2236" cy="439"/>
            </a:xfrm>
          </p:grpSpPr>
          <p:sp>
            <p:nvSpPr>
              <p:cNvPr id="51222" name="Text Box 10"/>
              <p:cNvSpPr txBox="1">
                <a:spLocks noChangeArrowheads="1"/>
              </p:cNvSpPr>
              <p:nvPr/>
            </p:nvSpPr>
            <p:spPr bwMode="auto">
              <a:xfrm>
                <a:off x="777" y="2647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endParaRPr lang="en-US" sz="2800" dirty="0">
                  <a:latin typeface="Helvetica" pitchFamily="2" charset="0"/>
                </a:endParaRPr>
              </a:p>
            </p:txBody>
          </p:sp>
          <p:sp>
            <p:nvSpPr>
              <p:cNvPr id="51223" name="Text Box 11"/>
              <p:cNvSpPr txBox="1">
                <a:spLocks noChangeArrowheads="1"/>
              </p:cNvSpPr>
              <p:nvPr/>
            </p:nvSpPr>
            <p:spPr bwMode="auto">
              <a:xfrm>
                <a:off x="2897" y="2538"/>
                <a:ext cx="116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endParaRPr lang="en-US" sz="2800" i="1" dirty="0">
                  <a:solidFill>
                    <a:srgbClr val="FF0000"/>
                  </a:solidFill>
                  <a:latin typeface="Helvetica" pitchFamily="2" charset="0"/>
                </a:endParaRPr>
              </a:p>
            </p:txBody>
          </p:sp>
        </p:grpSp>
      </p:grpSp>
      <p:sp>
        <p:nvSpPr>
          <p:cNvPr id="51205" name="Text Box 12"/>
          <p:cNvSpPr txBox="1">
            <a:spLocks noChangeArrowheads="1"/>
          </p:cNvSpPr>
          <p:nvPr/>
        </p:nvSpPr>
        <p:spPr bwMode="auto">
          <a:xfrm>
            <a:off x="2193925" y="3449639"/>
            <a:ext cx="727955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800" dirty="0">
                <a:solidFill>
                  <a:srgbClr val="000099"/>
                </a:solidFill>
                <a:latin typeface="Helvetica" pitchFamily="2" charset="0"/>
              </a:rPr>
              <a:t>2.</a:t>
            </a:r>
            <a:r>
              <a:rPr lang="en-US" sz="2800" dirty="0">
                <a:latin typeface="Helvetica" pitchFamily="2" charset="0"/>
              </a:rPr>
              <a:t> to decrypt received bit pattern, </a:t>
            </a:r>
            <a:r>
              <a:rPr lang="en-US" sz="2800" i="1" dirty="0">
                <a:latin typeface="Helvetica" pitchFamily="2" charset="0"/>
              </a:rPr>
              <a:t>c</a:t>
            </a:r>
            <a:r>
              <a:rPr lang="en-US" sz="2800" dirty="0">
                <a:latin typeface="Helvetica" pitchFamily="2" charset="0"/>
              </a:rPr>
              <a:t>, compute</a:t>
            </a:r>
          </a:p>
        </p:txBody>
      </p:sp>
      <p:grpSp>
        <p:nvGrpSpPr>
          <p:cNvPr id="51206" name="Group 13"/>
          <p:cNvGrpSpPr>
            <a:grpSpLocks/>
          </p:cNvGrpSpPr>
          <p:nvPr/>
        </p:nvGrpSpPr>
        <p:grpSpPr bwMode="auto">
          <a:xfrm>
            <a:off x="2441576" y="3806826"/>
            <a:ext cx="3022600" cy="674688"/>
            <a:chOff x="1688" y="1790"/>
            <a:chExt cx="1451" cy="425"/>
          </a:xfrm>
        </p:grpSpPr>
        <p:sp>
          <p:nvSpPr>
            <p:cNvPr id="51217" name="Text Box 14"/>
            <p:cNvSpPr txBox="1">
              <a:spLocks noChangeArrowheads="1"/>
            </p:cNvSpPr>
            <p:nvPr/>
          </p:nvSpPr>
          <p:spPr bwMode="auto">
            <a:xfrm>
              <a:off x="1688" y="1885"/>
              <a:ext cx="1451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 dirty="0">
                  <a:solidFill>
                    <a:srgbClr val="C00000"/>
                  </a:solidFill>
                  <a:latin typeface="Helvetica" pitchFamily="2" charset="0"/>
                </a:rPr>
                <a:t>m = c    </a:t>
              </a:r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</a:rPr>
                <a:t>mod</a:t>
              </a:r>
              <a:r>
                <a:rPr lang="en-US" sz="2800" i="1" dirty="0">
                  <a:solidFill>
                    <a:srgbClr val="C00000"/>
                  </a:solidFill>
                  <a:latin typeface="Helvetica" pitchFamily="2" charset="0"/>
                </a:rPr>
                <a:t>  n</a:t>
              </a:r>
            </a:p>
          </p:txBody>
        </p:sp>
        <p:sp>
          <p:nvSpPr>
            <p:cNvPr id="51218" name="Text Box 15"/>
            <p:cNvSpPr txBox="1">
              <a:spLocks noChangeArrowheads="1"/>
            </p:cNvSpPr>
            <p:nvPr/>
          </p:nvSpPr>
          <p:spPr bwMode="auto">
            <a:xfrm>
              <a:off x="2221" y="1790"/>
              <a:ext cx="243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i="1" dirty="0">
                  <a:solidFill>
                    <a:srgbClr val="C00000"/>
                  </a:solidFill>
                  <a:latin typeface="Helvetica" pitchFamily="2" charset="0"/>
                </a:rPr>
                <a:t>d</a:t>
              </a:r>
            </a:p>
          </p:txBody>
        </p:sp>
      </p:grpSp>
      <p:grpSp>
        <p:nvGrpSpPr>
          <p:cNvPr id="51207" name="Group 16"/>
          <p:cNvGrpSpPr>
            <a:grpSpLocks/>
          </p:cNvGrpSpPr>
          <p:nvPr/>
        </p:nvGrpSpPr>
        <p:grpSpPr bwMode="auto">
          <a:xfrm>
            <a:off x="4489451" y="4922839"/>
            <a:ext cx="3935413" cy="619125"/>
            <a:chOff x="868" y="3287"/>
            <a:chExt cx="2479" cy="390"/>
          </a:xfrm>
        </p:grpSpPr>
        <p:sp>
          <p:nvSpPr>
            <p:cNvPr id="51213" name="Text Box 17"/>
            <p:cNvSpPr txBox="1">
              <a:spLocks noChangeArrowheads="1"/>
            </p:cNvSpPr>
            <p:nvPr/>
          </p:nvSpPr>
          <p:spPr bwMode="auto">
            <a:xfrm>
              <a:off x="868" y="3388"/>
              <a:ext cx="171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Helvetica" pitchFamily="2" charset="0"/>
                  <a:cs typeface="Arial" charset="0"/>
                </a:rPr>
                <a:t>m  =  (m   </a:t>
              </a:r>
              <a:r>
                <a:rPr lang="en-US" sz="2400" dirty="0">
                  <a:latin typeface="Helvetica" pitchFamily="2" charset="0"/>
                  <a:cs typeface="Arial" charset="0"/>
                </a:rPr>
                <a:t>mod</a:t>
              </a:r>
              <a:r>
                <a:rPr lang="en-US" sz="2400" i="1" dirty="0">
                  <a:latin typeface="Helvetica" pitchFamily="2" charset="0"/>
                  <a:cs typeface="Arial" charset="0"/>
                </a:rPr>
                <a:t>  n)</a:t>
              </a:r>
            </a:p>
          </p:txBody>
        </p:sp>
        <p:sp>
          <p:nvSpPr>
            <p:cNvPr id="51214" name="Text Box 18"/>
            <p:cNvSpPr txBox="1">
              <a:spLocks noChangeArrowheads="1"/>
            </p:cNvSpPr>
            <p:nvPr/>
          </p:nvSpPr>
          <p:spPr bwMode="auto">
            <a:xfrm>
              <a:off x="1615" y="3308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Helvetica" pitchFamily="2" charset="0"/>
                  <a:cs typeface="Arial" charset="0"/>
                </a:rPr>
                <a:t>e</a:t>
              </a:r>
            </a:p>
          </p:txBody>
        </p:sp>
        <p:sp>
          <p:nvSpPr>
            <p:cNvPr id="51215" name="Text Box 19"/>
            <p:cNvSpPr txBox="1">
              <a:spLocks noChangeArrowheads="1"/>
            </p:cNvSpPr>
            <p:nvPr/>
          </p:nvSpPr>
          <p:spPr bwMode="auto">
            <a:xfrm>
              <a:off x="2533" y="3389"/>
              <a:ext cx="81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Helvetica" pitchFamily="2" charset="0"/>
                  <a:cs typeface="Arial" charset="0"/>
                </a:rPr>
                <a:t> </a:t>
              </a:r>
              <a:r>
                <a:rPr lang="en-US" sz="2400" dirty="0">
                  <a:latin typeface="Helvetica" pitchFamily="2" charset="0"/>
                  <a:cs typeface="Arial" charset="0"/>
                </a:rPr>
                <a:t>mod</a:t>
              </a:r>
              <a:r>
                <a:rPr lang="en-US" sz="2400" i="1" dirty="0">
                  <a:latin typeface="Helvetica" pitchFamily="2" charset="0"/>
                  <a:cs typeface="Arial" charset="0"/>
                </a:rPr>
                <a:t>  n</a:t>
              </a:r>
            </a:p>
          </p:txBody>
        </p:sp>
        <p:sp>
          <p:nvSpPr>
            <p:cNvPr id="51216" name="Text Box 20"/>
            <p:cNvSpPr txBox="1">
              <a:spLocks noChangeArrowheads="1"/>
            </p:cNvSpPr>
            <p:nvPr/>
          </p:nvSpPr>
          <p:spPr bwMode="auto">
            <a:xfrm>
              <a:off x="2450" y="3287"/>
              <a:ext cx="22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i="1" dirty="0">
                  <a:latin typeface="Helvetica" pitchFamily="2" charset="0"/>
                  <a:cs typeface="Arial" charset="0"/>
                </a:rPr>
                <a:t>d</a:t>
              </a:r>
            </a:p>
          </p:txBody>
        </p:sp>
      </p:grpSp>
      <p:sp>
        <p:nvSpPr>
          <p:cNvPr id="51208" name="Text Box 21"/>
          <p:cNvSpPr txBox="1">
            <a:spLocks noChangeArrowheads="1"/>
          </p:cNvSpPr>
          <p:nvPr/>
        </p:nvSpPr>
        <p:spPr bwMode="auto">
          <a:xfrm>
            <a:off x="2785509" y="4910139"/>
            <a:ext cx="166584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magic</a:t>
            </a:r>
          </a:p>
          <a:p>
            <a:pPr algn="r"/>
            <a:r>
              <a:rPr lang="en-US" sz="2800" i="1" dirty="0">
                <a:solidFill>
                  <a:srgbClr val="C00000"/>
                </a:solidFill>
                <a:latin typeface="Helvetica" pitchFamily="2" charset="0"/>
              </a:rPr>
              <a:t>happens!</a:t>
            </a:r>
          </a:p>
        </p:txBody>
      </p:sp>
      <p:sp>
        <p:nvSpPr>
          <p:cNvPr id="51209" name="Rectangle 22"/>
          <p:cNvSpPr>
            <a:spLocks noChangeArrowheads="1"/>
          </p:cNvSpPr>
          <p:nvPr/>
        </p:nvSpPr>
        <p:spPr bwMode="auto">
          <a:xfrm>
            <a:off x="2722564" y="4786313"/>
            <a:ext cx="6256337" cy="1268412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1210" name="AutoShape 23"/>
          <p:cNvSpPr>
            <a:spLocks/>
          </p:cNvSpPr>
          <p:nvPr/>
        </p:nvSpPr>
        <p:spPr bwMode="auto">
          <a:xfrm rot="-5400000">
            <a:off x="6212682" y="4985544"/>
            <a:ext cx="139700" cy="1223963"/>
          </a:xfrm>
          <a:prstGeom prst="leftBrace">
            <a:avLst>
              <a:gd name="adj1" fmla="val 73011"/>
              <a:gd name="adj2" fmla="val 529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Helvetica" pitchFamily="2" charset="0"/>
              <a:cs typeface="Arial" charset="0"/>
            </a:endParaRPr>
          </a:p>
        </p:txBody>
      </p:sp>
      <p:sp>
        <p:nvSpPr>
          <p:cNvPr id="51211" name="Text Box 24"/>
          <p:cNvSpPr txBox="1">
            <a:spLocks noChangeArrowheads="1"/>
          </p:cNvSpPr>
          <p:nvPr/>
        </p:nvSpPr>
        <p:spPr bwMode="auto">
          <a:xfrm>
            <a:off x="6180138" y="5584825"/>
            <a:ext cx="436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dirty="0">
                <a:latin typeface="Helvetica" pitchFamily="2" charset="0"/>
                <a:cs typeface="Arial" charset="0"/>
              </a:rPr>
              <a:t>c</a:t>
            </a:r>
          </a:p>
        </p:txBody>
      </p:sp>
      <p:sp>
        <p:nvSpPr>
          <p:cNvPr id="27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27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458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8" grpId="0"/>
      <p:bldP spid="51209" grpId="0" animBg="1"/>
      <p:bldP spid="51210" grpId="0" animBg="1"/>
      <p:bldP spid="512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1862138" y="152400"/>
            <a:ext cx="7772400" cy="1143000"/>
          </a:xfrm>
        </p:spPr>
        <p:txBody>
          <a:bodyPr/>
          <a:lstStyle/>
          <a:p>
            <a:r>
              <a:rPr lang="en-US" dirty="0"/>
              <a:t>RSA example:</a:t>
            </a: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2057400" y="1300163"/>
            <a:ext cx="588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Bob chooses </a:t>
            </a:r>
            <a:r>
              <a:rPr lang="en-US" sz="2400" i="1" dirty="0">
                <a:latin typeface="Helvetica" pitchFamily="2" charset="0"/>
                <a:cs typeface="Arial" charset="0"/>
              </a:rPr>
              <a:t>p=5, q=7</a:t>
            </a:r>
            <a:r>
              <a:rPr lang="en-US" sz="2400" dirty="0">
                <a:latin typeface="Helvetica" pitchFamily="2" charset="0"/>
                <a:cs typeface="Arial" charset="0"/>
              </a:rPr>
              <a:t>.  Then </a:t>
            </a:r>
            <a:r>
              <a:rPr lang="en-US" sz="2400" i="1" dirty="0">
                <a:latin typeface="Helvetica" pitchFamily="2" charset="0"/>
                <a:cs typeface="Arial" charset="0"/>
              </a:rPr>
              <a:t>n=35, z=24</a:t>
            </a:r>
            <a:r>
              <a:rPr lang="en-US" sz="2400" dirty="0">
                <a:latin typeface="Helvetica" pitchFamily="2" charset="0"/>
                <a:cs typeface="Arial" charset="0"/>
              </a:rPr>
              <a:t>.</a:t>
            </a: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3836989" y="1724025"/>
            <a:ext cx="5157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i="1" dirty="0">
                <a:latin typeface="Helvetica" pitchFamily="2" charset="0"/>
                <a:cs typeface="Arial" charset="0"/>
              </a:rPr>
              <a:t>e=5</a:t>
            </a:r>
            <a:r>
              <a:rPr lang="en-US" sz="2400" dirty="0">
                <a:latin typeface="Helvetica" pitchFamily="2" charset="0"/>
                <a:cs typeface="Arial" charset="0"/>
              </a:rPr>
              <a:t>  (so </a:t>
            </a:r>
            <a:r>
              <a:rPr lang="en-US" sz="2400" i="1" dirty="0">
                <a:latin typeface="Helvetica" pitchFamily="2" charset="0"/>
                <a:cs typeface="Arial" charset="0"/>
              </a:rPr>
              <a:t>e, z</a:t>
            </a:r>
            <a:r>
              <a:rPr lang="en-US" sz="2400" dirty="0">
                <a:latin typeface="Helvetica" pitchFamily="2" charset="0"/>
                <a:cs typeface="Arial" charset="0"/>
              </a:rPr>
              <a:t>  relatively prime).</a:t>
            </a:r>
          </a:p>
          <a:p>
            <a:r>
              <a:rPr lang="en-US" sz="2400" i="1" dirty="0">
                <a:latin typeface="Helvetica" pitchFamily="2" charset="0"/>
                <a:cs typeface="Arial" charset="0"/>
              </a:rPr>
              <a:t>d=29</a:t>
            </a:r>
            <a:r>
              <a:rPr lang="en-US" sz="2400" dirty="0">
                <a:latin typeface="Helvetica" pitchFamily="2" charset="0"/>
                <a:cs typeface="Arial" charset="0"/>
              </a:rPr>
              <a:t> (so </a:t>
            </a:r>
            <a:r>
              <a:rPr lang="en-US" sz="2400" i="1" dirty="0">
                <a:latin typeface="Helvetica" pitchFamily="2" charset="0"/>
                <a:cs typeface="Arial" charset="0"/>
              </a:rPr>
              <a:t>ed-1</a:t>
            </a:r>
            <a:r>
              <a:rPr lang="en-US" sz="2400" dirty="0">
                <a:latin typeface="Helvetica" pitchFamily="2" charset="0"/>
                <a:cs typeface="Arial" charset="0"/>
              </a:rPr>
              <a:t> exactly divisible by z).</a:t>
            </a:r>
          </a:p>
          <a:p>
            <a:r>
              <a:rPr lang="en-US" sz="2400" dirty="0">
                <a:latin typeface="Helvetica" pitchFamily="2" charset="0"/>
                <a:cs typeface="Arial" charset="0"/>
              </a:rPr>
              <a:t> 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3478213" y="3465513"/>
            <a:ext cx="1554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bit pattern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5334001" y="3441701"/>
            <a:ext cx="4413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m</a:t>
            </a: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6602414" y="3462338"/>
            <a:ext cx="4397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m</a:t>
            </a:r>
          </a:p>
        </p:txBody>
      </p: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6831014" y="3309938"/>
            <a:ext cx="3571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latin typeface="Helvetica" pitchFamily="2" charset="0"/>
                <a:cs typeface="Arial" charset="0"/>
              </a:rPr>
              <a:t>e</a:t>
            </a:r>
          </a:p>
        </p:txBody>
      </p:sp>
      <p:grpSp>
        <p:nvGrpSpPr>
          <p:cNvPr id="52233" name="Group 9"/>
          <p:cNvGrpSpPr>
            <a:grpSpLocks/>
          </p:cNvGrpSpPr>
          <p:nvPr/>
        </p:nvGrpSpPr>
        <p:grpSpPr bwMode="auto">
          <a:xfrm>
            <a:off x="8228013" y="3343275"/>
            <a:ext cx="2055812" cy="590550"/>
            <a:chOff x="2708" y="1773"/>
            <a:chExt cx="1295" cy="372"/>
          </a:xfrm>
        </p:grpSpPr>
        <p:sp>
          <p:nvSpPr>
            <p:cNvPr id="52261" name="Text Box 10"/>
            <p:cNvSpPr txBox="1">
              <a:spLocks noChangeArrowheads="1"/>
            </p:cNvSpPr>
            <p:nvPr/>
          </p:nvSpPr>
          <p:spPr bwMode="auto">
            <a:xfrm>
              <a:off x="2708" y="1854"/>
              <a:ext cx="129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c = m  mod  n</a:t>
              </a:r>
            </a:p>
          </p:txBody>
        </p:sp>
        <p:sp>
          <p:nvSpPr>
            <p:cNvPr id="52262" name="Text Box 11"/>
            <p:cNvSpPr txBox="1">
              <a:spLocks noChangeArrowheads="1"/>
            </p:cNvSpPr>
            <p:nvPr/>
          </p:nvSpPr>
          <p:spPr bwMode="auto">
            <a:xfrm>
              <a:off x="3168" y="1773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e</a:t>
              </a:r>
            </a:p>
          </p:txBody>
        </p:sp>
      </p:grpSp>
      <p:sp>
        <p:nvSpPr>
          <p:cNvPr id="52234" name="Text Box 12"/>
          <p:cNvSpPr txBox="1">
            <a:spLocks noChangeArrowheads="1"/>
          </p:cNvSpPr>
          <p:nvPr/>
        </p:nvSpPr>
        <p:spPr bwMode="auto">
          <a:xfrm>
            <a:off x="3530600" y="4005263"/>
            <a:ext cx="1441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0000l000</a:t>
            </a:r>
          </a:p>
        </p:txBody>
      </p:sp>
      <p:sp>
        <p:nvSpPr>
          <p:cNvPr id="52235" name="Text Box 13"/>
          <p:cNvSpPr txBox="1">
            <a:spLocks noChangeArrowheads="1"/>
          </p:cNvSpPr>
          <p:nvPr/>
        </p:nvSpPr>
        <p:spPr bwMode="auto">
          <a:xfrm>
            <a:off x="5265739" y="39957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12</a:t>
            </a:r>
          </a:p>
        </p:txBody>
      </p:sp>
      <p:sp>
        <p:nvSpPr>
          <p:cNvPr id="52236" name="Text Box 14"/>
          <p:cNvSpPr txBox="1">
            <a:spLocks noChangeArrowheads="1"/>
          </p:cNvSpPr>
          <p:nvPr/>
        </p:nvSpPr>
        <p:spPr bwMode="auto">
          <a:xfrm>
            <a:off x="6307138" y="3987800"/>
            <a:ext cx="10334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24832</a:t>
            </a:r>
          </a:p>
        </p:txBody>
      </p:sp>
      <p:sp>
        <p:nvSpPr>
          <p:cNvPr id="52237" name="Text Box 15"/>
          <p:cNvSpPr txBox="1">
            <a:spLocks noChangeArrowheads="1"/>
          </p:cNvSpPr>
          <p:nvPr/>
        </p:nvSpPr>
        <p:spPr bwMode="auto">
          <a:xfrm>
            <a:off x="9161464" y="398621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C00000"/>
                </a:solidFill>
                <a:latin typeface="Helvetica" pitchFamily="2" charset="0"/>
              </a:rPr>
              <a:t>17</a:t>
            </a:r>
          </a:p>
        </p:txBody>
      </p:sp>
      <p:sp>
        <p:nvSpPr>
          <p:cNvPr id="52238" name="Text Box 28"/>
          <p:cNvSpPr txBox="1">
            <a:spLocks noChangeArrowheads="1"/>
          </p:cNvSpPr>
          <p:nvPr/>
        </p:nvSpPr>
        <p:spPr bwMode="auto">
          <a:xfrm>
            <a:off x="2011364" y="3767138"/>
            <a:ext cx="1279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000099"/>
                </a:solidFill>
                <a:latin typeface="Helvetica" pitchFamily="2" charset="0"/>
                <a:cs typeface="Arial" charset="0"/>
              </a:rPr>
              <a:t>encrypt:</a:t>
            </a:r>
          </a:p>
        </p:txBody>
      </p:sp>
      <p:sp>
        <p:nvSpPr>
          <p:cNvPr id="52239" name="Text Box 31"/>
          <p:cNvSpPr txBox="1">
            <a:spLocks noChangeArrowheads="1"/>
          </p:cNvSpPr>
          <p:nvPr/>
        </p:nvSpPr>
        <p:spPr bwMode="auto">
          <a:xfrm>
            <a:off x="2027238" y="2667001"/>
            <a:ext cx="3865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Helvetica" pitchFamily="2" charset="0"/>
                <a:cs typeface="Arial" charset="0"/>
              </a:rPr>
              <a:t>encrypting 8-bit messages.</a:t>
            </a:r>
          </a:p>
        </p:txBody>
      </p:sp>
      <p:sp>
        <p:nvSpPr>
          <p:cNvPr id="52241" name="Right Brace 1"/>
          <p:cNvSpPr>
            <a:spLocks/>
          </p:cNvSpPr>
          <p:nvPr/>
        </p:nvSpPr>
        <p:spPr bwMode="auto">
          <a:xfrm rot="5400000">
            <a:off x="4149726" y="3203576"/>
            <a:ext cx="180975" cy="1403350"/>
          </a:xfrm>
          <a:prstGeom prst="rightBrace">
            <a:avLst>
              <a:gd name="adj1" fmla="val 825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2242" name="Right Brace 31"/>
          <p:cNvSpPr>
            <a:spLocks/>
          </p:cNvSpPr>
          <p:nvPr/>
        </p:nvSpPr>
        <p:spPr bwMode="auto">
          <a:xfrm rot="5400000">
            <a:off x="5472113" y="3676651"/>
            <a:ext cx="169863" cy="468312"/>
          </a:xfrm>
          <a:prstGeom prst="rightBrace">
            <a:avLst>
              <a:gd name="adj1" fmla="val 82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2243" name="Right Brace 32"/>
          <p:cNvSpPr>
            <a:spLocks/>
          </p:cNvSpPr>
          <p:nvPr/>
        </p:nvSpPr>
        <p:spPr bwMode="auto">
          <a:xfrm rot="5400000">
            <a:off x="6719095" y="3682207"/>
            <a:ext cx="168275" cy="468313"/>
          </a:xfrm>
          <a:prstGeom prst="rightBrace">
            <a:avLst>
              <a:gd name="adj1" fmla="val 836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52244" name="Right Brace 33"/>
          <p:cNvSpPr>
            <a:spLocks/>
          </p:cNvSpPr>
          <p:nvPr/>
        </p:nvSpPr>
        <p:spPr bwMode="auto">
          <a:xfrm rot="5400000">
            <a:off x="9261475" y="2892425"/>
            <a:ext cx="179388" cy="2046288"/>
          </a:xfrm>
          <a:prstGeom prst="rightBrace">
            <a:avLst>
              <a:gd name="adj1" fmla="val 83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068514" y="4729164"/>
            <a:ext cx="7564437" cy="1150937"/>
            <a:chOff x="543729" y="4729393"/>
            <a:chExt cx="7565229" cy="1150260"/>
          </a:xfrm>
        </p:grpSpPr>
        <p:sp>
          <p:nvSpPr>
            <p:cNvPr id="52247" name="Text Box 16"/>
            <p:cNvSpPr txBox="1">
              <a:spLocks noChangeArrowheads="1"/>
            </p:cNvSpPr>
            <p:nvPr/>
          </p:nvSpPr>
          <p:spPr bwMode="auto">
            <a:xfrm>
              <a:off x="2359031" y="4873856"/>
              <a:ext cx="3413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latin typeface="Helvetica" pitchFamily="2" charset="0"/>
                  <a:cs typeface="Arial" charset="0"/>
                </a:rPr>
                <a:t>c</a:t>
              </a:r>
            </a:p>
          </p:txBody>
        </p:sp>
        <p:grpSp>
          <p:nvGrpSpPr>
            <p:cNvPr id="52248" name="Group 17"/>
            <p:cNvGrpSpPr>
              <a:grpSpLocks/>
            </p:cNvGrpSpPr>
            <p:nvPr/>
          </p:nvGrpSpPr>
          <p:grpSpPr bwMode="auto">
            <a:xfrm>
              <a:off x="6053145" y="4766587"/>
              <a:ext cx="2055813" cy="590551"/>
              <a:chOff x="2708" y="1773"/>
              <a:chExt cx="1295" cy="372"/>
            </a:xfrm>
          </p:grpSpPr>
          <p:sp>
            <p:nvSpPr>
              <p:cNvPr id="52259" name="Text Box 18"/>
              <p:cNvSpPr txBox="1">
                <a:spLocks noChangeArrowheads="1"/>
              </p:cNvSpPr>
              <p:nvPr/>
            </p:nvSpPr>
            <p:spPr bwMode="auto">
              <a:xfrm>
                <a:off x="2708" y="1854"/>
                <a:ext cx="129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Helvetica" pitchFamily="2" charset="0"/>
                    <a:cs typeface="Arial" charset="0"/>
                  </a:rPr>
                  <a:t>m = c  mod  n</a:t>
                </a:r>
              </a:p>
            </p:txBody>
          </p:sp>
          <p:sp>
            <p:nvSpPr>
              <p:cNvPr id="52260" name="Text Box 19"/>
              <p:cNvSpPr txBox="1">
                <a:spLocks noChangeArrowheads="1"/>
              </p:cNvSpPr>
              <p:nvPr/>
            </p:nvSpPr>
            <p:spPr bwMode="auto">
              <a:xfrm>
                <a:off x="3166" y="1773"/>
                <a:ext cx="2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Helvetica" pitchFamily="2" charset="0"/>
                    <a:cs typeface="Arial" charset="0"/>
                  </a:rPr>
                  <a:t>d</a:t>
                </a:r>
              </a:p>
            </p:txBody>
          </p:sp>
        </p:grpSp>
        <p:sp>
          <p:nvSpPr>
            <p:cNvPr id="52249" name="Text Box 20"/>
            <p:cNvSpPr txBox="1">
              <a:spLocks noChangeArrowheads="1"/>
            </p:cNvSpPr>
            <p:nvPr/>
          </p:nvSpPr>
          <p:spPr bwMode="auto">
            <a:xfrm>
              <a:off x="2208219" y="5409753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17</a:t>
              </a:r>
            </a:p>
          </p:txBody>
        </p:sp>
        <p:sp>
          <p:nvSpPr>
            <p:cNvPr id="52250" name="Text Box 21"/>
            <p:cNvSpPr txBox="1">
              <a:spLocks noChangeArrowheads="1"/>
            </p:cNvSpPr>
            <p:nvPr/>
          </p:nvSpPr>
          <p:spPr bwMode="auto">
            <a:xfrm>
              <a:off x="2869299" y="5541062"/>
              <a:ext cx="3213100" cy="27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2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481968572106750915091411825223071697</a:t>
              </a:r>
            </a:p>
          </p:txBody>
        </p:sp>
        <p:sp>
          <p:nvSpPr>
            <p:cNvPr id="52251" name="Text Box 22"/>
            <p:cNvSpPr txBox="1">
              <a:spLocks noChangeArrowheads="1"/>
            </p:cNvSpPr>
            <p:nvPr/>
          </p:nvSpPr>
          <p:spPr bwMode="auto">
            <a:xfrm>
              <a:off x="6808794" y="5422453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12</a:t>
              </a:r>
            </a:p>
          </p:txBody>
        </p:sp>
        <p:grpSp>
          <p:nvGrpSpPr>
            <p:cNvPr id="52252" name="Group 23"/>
            <p:cNvGrpSpPr>
              <a:grpSpLocks/>
            </p:cNvGrpSpPr>
            <p:nvPr/>
          </p:nvGrpSpPr>
          <p:grpSpPr bwMode="auto">
            <a:xfrm>
              <a:off x="3489331" y="4729393"/>
              <a:ext cx="514350" cy="611188"/>
              <a:chOff x="3034" y="2876"/>
              <a:chExt cx="324" cy="385"/>
            </a:xfrm>
          </p:grpSpPr>
          <p:sp>
            <p:nvSpPr>
              <p:cNvPr id="52257" name="Text Box 24"/>
              <p:cNvSpPr txBox="1">
                <a:spLocks noChangeArrowheads="1"/>
              </p:cNvSpPr>
              <p:nvPr/>
            </p:nvSpPr>
            <p:spPr bwMode="auto">
              <a:xfrm>
                <a:off x="3034" y="2973"/>
                <a:ext cx="21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Helvetica" pitchFamily="2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52258" name="Text Box 25"/>
              <p:cNvSpPr txBox="1">
                <a:spLocks noChangeArrowheads="1"/>
              </p:cNvSpPr>
              <p:nvPr/>
            </p:nvSpPr>
            <p:spPr bwMode="auto">
              <a:xfrm>
                <a:off x="3129" y="2876"/>
                <a:ext cx="22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latin typeface="Helvetica" pitchFamily="2" charset="0"/>
                    <a:cs typeface="Arial" charset="0"/>
                  </a:rPr>
                  <a:t>d</a:t>
                </a:r>
              </a:p>
            </p:txBody>
          </p:sp>
        </p:grpSp>
        <p:sp>
          <p:nvSpPr>
            <p:cNvPr id="52253" name="Text Box 29"/>
            <p:cNvSpPr txBox="1">
              <a:spLocks noChangeArrowheads="1"/>
            </p:cNvSpPr>
            <p:nvPr/>
          </p:nvSpPr>
          <p:spPr bwMode="auto">
            <a:xfrm>
              <a:off x="543729" y="5059140"/>
              <a:ext cx="127951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000099"/>
                  </a:solidFill>
                  <a:latin typeface="Helvetica" pitchFamily="2" charset="0"/>
                  <a:cs typeface="Arial" charset="0"/>
                </a:rPr>
                <a:t>decrypt:</a:t>
              </a:r>
            </a:p>
          </p:txBody>
        </p:sp>
        <p:sp>
          <p:nvSpPr>
            <p:cNvPr id="52254" name="Right Brace 36"/>
            <p:cNvSpPr>
              <a:spLocks/>
            </p:cNvSpPr>
            <p:nvPr/>
          </p:nvSpPr>
          <p:spPr bwMode="auto">
            <a:xfrm rot="5400000">
              <a:off x="2446575" y="5102686"/>
              <a:ext cx="168727" cy="468086"/>
            </a:xfrm>
            <a:prstGeom prst="rightBrace">
              <a:avLst>
                <a:gd name="adj1" fmla="val 833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52255" name="Right Brace 37"/>
            <p:cNvSpPr>
              <a:spLocks/>
            </p:cNvSpPr>
            <p:nvPr/>
          </p:nvSpPr>
          <p:spPr bwMode="auto">
            <a:xfrm rot="5400000">
              <a:off x="3605907" y="5108131"/>
              <a:ext cx="168727" cy="468086"/>
            </a:xfrm>
            <a:prstGeom prst="rightBrace">
              <a:avLst>
                <a:gd name="adj1" fmla="val 833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  <p:sp>
          <p:nvSpPr>
            <p:cNvPr id="52256" name="Right Brace 38"/>
            <p:cNvSpPr>
              <a:spLocks/>
            </p:cNvSpPr>
            <p:nvPr/>
          </p:nvSpPr>
          <p:spPr bwMode="auto">
            <a:xfrm rot="5400000">
              <a:off x="6964140" y="4340683"/>
              <a:ext cx="179612" cy="2046514"/>
            </a:xfrm>
            <a:prstGeom prst="rightBrace">
              <a:avLst>
                <a:gd name="adj1" fmla="val 8335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6" name="Left-Right Arrow 5"/>
          <p:cNvSpPr>
            <a:spLocks noChangeArrowheads="1"/>
          </p:cNvSpPr>
          <p:nvPr/>
        </p:nvSpPr>
        <p:spPr bwMode="auto">
          <a:xfrm rot="1604466">
            <a:off x="5637213" y="4827588"/>
            <a:ext cx="2944812" cy="246062"/>
          </a:xfrm>
          <a:prstGeom prst="leftRightArrow">
            <a:avLst>
              <a:gd name="adj1" fmla="val 50000"/>
              <a:gd name="adj2" fmla="val 50032"/>
            </a:avLst>
          </a:pr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Helvetica" pitchFamily="2" charset="0"/>
            </a:endParaRPr>
          </a:p>
        </p:txBody>
      </p:sp>
      <p:sp>
        <p:nvSpPr>
          <p:cNvPr id="40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28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17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6113" y="141288"/>
            <a:ext cx="7772400" cy="1143000"/>
          </a:xfrm>
        </p:spPr>
        <p:txBody>
          <a:bodyPr/>
          <a:lstStyle/>
          <a:p>
            <a:r>
              <a:rPr lang="en-US" dirty="0"/>
              <a:t>Why does RSA work?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438656"/>
            <a:ext cx="10515600" cy="5169407"/>
          </a:xfrm>
        </p:spPr>
        <p:txBody>
          <a:bodyPr>
            <a:normAutofit/>
          </a:bodyPr>
          <a:lstStyle/>
          <a:p>
            <a:r>
              <a:rPr lang="en-US" dirty="0"/>
              <a:t>must show that c</a:t>
            </a:r>
            <a:r>
              <a:rPr lang="en-US" baseline="30000" dirty="0"/>
              <a:t>d</a:t>
            </a:r>
            <a:r>
              <a:rPr lang="en-US" dirty="0"/>
              <a:t> mod n = m where c = m</a:t>
            </a:r>
            <a:r>
              <a:rPr lang="en-US" baseline="30000" dirty="0"/>
              <a:t>e</a:t>
            </a:r>
            <a:r>
              <a:rPr lang="en-US" dirty="0"/>
              <a:t> mod n</a:t>
            </a:r>
          </a:p>
          <a:p>
            <a:r>
              <a:rPr lang="en-US" dirty="0"/>
              <a:t>fact: for any x and y: x</a:t>
            </a:r>
            <a:r>
              <a:rPr lang="en-US" baseline="30000" dirty="0"/>
              <a:t>y</a:t>
            </a:r>
            <a:r>
              <a:rPr lang="en-US" dirty="0"/>
              <a:t> mod n = x</a:t>
            </a:r>
            <a:r>
              <a:rPr lang="en-US" baseline="30000" dirty="0"/>
              <a:t>(y mod z)</a:t>
            </a:r>
            <a:r>
              <a:rPr lang="en-US" dirty="0"/>
              <a:t> mod n</a:t>
            </a:r>
          </a:p>
          <a:p>
            <a:pPr lvl="1"/>
            <a:r>
              <a:rPr lang="en-US" dirty="0"/>
              <a:t>where n= pq and z = (p-1)(q-1)</a:t>
            </a:r>
          </a:p>
          <a:p>
            <a:r>
              <a:rPr lang="en-US" dirty="0"/>
              <a:t>thus, </a:t>
            </a:r>
            <a:br>
              <a:rPr lang="en-US" dirty="0"/>
            </a:br>
            <a:r>
              <a:rPr lang="en-US" dirty="0"/>
              <a:t> c</a:t>
            </a:r>
            <a:r>
              <a:rPr lang="en-US" baseline="30000" dirty="0"/>
              <a:t>d</a:t>
            </a:r>
            <a:r>
              <a:rPr lang="en-US" dirty="0"/>
              <a:t> mod n = (m</a:t>
            </a:r>
            <a:r>
              <a:rPr lang="en-US" baseline="30000" dirty="0"/>
              <a:t>e</a:t>
            </a:r>
            <a:r>
              <a:rPr lang="en-US" dirty="0"/>
              <a:t> mod n)</a:t>
            </a:r>
            <a:r>
              <a:rPr lang="en-US" baseline="30000" dirty="0"/>
              <a:t>d</a:t>
            </a:r>
            <a:r>
              <a:rPr lang="en-US" dirty="0"/>
              <a:t> mod n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= m</a:t>
            </a:r>
            <a:r>
              <a:rPr lang="en-US" baseline="30000" dirty="0"/>
              <a:t>ed</a:t>
            </a:r>
            <a:r>
              <a:rPr lang="en-US" dirty="0"/>
              <a:t> mod n 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= m</a:t>
            </a:r>
            <a:r>
              <a:rPr lang="en-US" baseline="30000" dirty="0"/>
              <a:t>(ed mod z)</a:t>
            </a:r>
            <a:r>
              <a:rPr lang="en-US" dirty="0"/>
              <a:t> mod n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= m</a:t>
            </a:r>
            <a:r>
              <a:rPr lang="en-US" baseline="30000" dirty="0"/>
              <a:t>1</a:t>
            </a:r>
            <a:r>
              <a:rPr lang="en-US" dirty="0"/>
              <a:t> mod n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= m</a:t>
            </a:r>
          </a:p>
        </p:txBody>
      </p:sp>
      <p:grpSp>
        <p:nvGrpSpPr>
          <p:cNvPr id="49160" name="Group 8"/>
          <p:cNvGrpSpPr>
            <a:grpSpLocks/>
          </p:cNvGrpSpPr>
          <p:nvPr/>
        </p:nvGrpSpPr>
        <p:grpSpPr bwMode="auto">
          <a:xfrm>
            <a:off x="5418519" y="1862456"/>
            <a:ext cx="3830638" cy="2373313"/>
            <a:chOff x="2507" y="1442"/>
            <a:chExt cx="2413" cy="1495"/>
          </a:xfrm>
        </p:grpSpPr>
        <p:sp>
          <p:nvSpPr>
            <p:cNvPr id="25607" name="Oval 6"/>
            <p:cNvSpPr>
              <a:spLocks noChangeArrowheads="1"/>
            </p:cNvSpPr>
            <p:nvPr/>
          </p:nvSpPr>
          <p:spPr bwMode="auto">
            <a:xfrm>
              <a:off x="2507" y="1442"/>
              <a:ext cx="2413" cy="441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 dirty="0">
                <a:latin typeface="Helvetica" pitchFamily="2" charset="0"/>
              </a:endParaRPr>
            </a:p>
          </p:txBody>
        </p:sp>
        <p:sp>
          <p:nvSpPr>
            <p:cNvPr id="53255" name="Freeform 7"/>
            <p:cNvSpPr>
              <a:spLocks/>
            </p:cNvSpPr>
            <p:nvPr/>
          </p:nvSpPr>
          <p:spPr bwMode="auto">
            <a:xfrm>
              <a:off x="3238" y="1897"/>
              <a:ext cx="482" cy="1040"/>
            </a:xfrm>
            <a:custGeom>
              <a:avLst/>
              <a:gdLst>
                <a:gd name="T0" fmla="*/ 1260 w 1260"/>
                <a:gd name="T1" fmla="*/ 0 h 847"/>
                <a:gd name="T2" fmla="*/ 1260 w 1260"/>
                <a:gd name="T3" fmla="*/ 847 h 847"/>
                <a:gd name="T4" fmla="*/ 0 w 1260"/>
                <a:gd name="T5" fmla="*/ 847 h 84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260" h="847">
                  <a:moveTo>
                    <a:pt x="1260" y="0"/>
                  </a:moveTo>
                  <a:lnTo>
                    <a:pt x="1260" y="847"/>
                  </a:lnTo>
                  <a:lnTo>
                    <a:pt x="0" y="847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Helvetica" pitchFamily="2" charset="0"/>
              </a:endParaRPr>
            </a:p>
          </p:txBody>
        </p:sp>
      </p:grpSp>
      <p:sp>
        <p:nvSpPr>
          <p:cNvPr id="9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29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69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568CA7E3-B822-4397-AD29-580851E92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Encryption using symmetric keys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7DB0E1B4-2E46-4914-91D7-1328DD732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10104" cy="4895850"/>
          </a:xfrm>
        </p:spPr>
        <p:txBody>
          <a:bodyPr>
            <a:normAutofit/>
          </a:bodyPr>
          <a:lstStyle/>
          <a:p>
            <a:r>
              <a:rPr lang="en-US" altLang="en-US" dirty="0"/>
              <a:t>Same key for encryption and decryption</a:t>
            </a:r>
          </a:p>
          <a:p>
            <a:r>
              <a:rPr lang="en-US" altLang="en-US" dirty="0"/>
              <a:t>Efficient to implement: Often the same or very similar algorithm for encryption and decryption</a:t>
            </a:r>
          </a:p>
          <a:p>
            <a:r>
              <a:rPr lang="en-US" altLang="en-US" dirty="0"/>
              <a:t>Achieves confidentiality</a:t>
            </a:r>
          </a:p>
          <a:p>
            <a:r>
              <a:rPr lang="en-US" altLang="en-US" dirty="0"/>
              <a:t>No integrity: message vulnerable to tampering</a:t>
            </a:r>
          </a:p>
          <a:p>
            <a:r>
              <a:rPr lang="en-US" altLang="en-US" dirty="0"/>
              <a:t>No authentication by itself</a:t>
            </a:r>
          </a:p>
          <a:p>
            <a:r>
              <a:rPr lang="en-US" altLang="en-US" dirty="0"/>
              <a:t>Vulnerable to replay attacks</a:t>
            </a:r>
          </a:p>
          <a:p>
            <a:pPr lvl="1"/>
            <a:r>
              <a:rPr lang="en-US" altLang="en-US" dirty="0"/>
              <a:t>Bad guy can steal the encrypted message and later present it on behalf of a legitimate user</a:t>
            </a:r>
          </a:p>
          <a:p>
            <a:r>
              <a:rPr lang="en-US" altLang="en-US" dirty="0"/>
              <a:t>How to agree on keys?</a:t>
            </a: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3813FE79-9698-4671-8F60-1F9026A33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fld id="{3293BBC8-E990-40F6-89D2-04D947960287}" type="slidenum">
              <a:rPr lang="en-US" altLang="en-US" sz="1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 sz="1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1505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RSA: another important property</a:t>
            </a:r>
          </a:p>
        </p:txBody>
      </p:sp>
      <p:sp>
        <p:nvSpPr>
          <p:cNvPr id="54275" name="Text Box 3"/>
          <p:cNvSpPr txBox="1">
            <a:spLocks noChangeArrowheads="1"/>
          </p:cNvSpPr>
          <p:nvPr/>
        </p:nvSpPr>
        <p:spPr bwMode="auto">
          <a:xfrm>
            <a:off x="2243720" y="1422401"/>
            <a:ext cx="756328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Helvetica" pitchFamily="2" charset="0"/>
              </a:rPr>
              <a:t>The following property will be very</a:t>
            </a:r>
            <a:r>
              <a:rPr lang="en-US" sz="2800" dirty="0">
                <a:solidFill>
                  <a:srgbClr val="C00000"/>
                </a:solidFill>
                <a:latin typeface="Helvetica" pitchFamily="2" charset="0"/>
              </a:rPr>
              <a:t> </a:t>
            </a:r>
            <a:r>
              <a:rPr lang="en-US" sz="2800" dirty="0">
                <a:latin typeface="Helvetica" pitchFamily="2" charset="0"/>
              </a:rPr>
              <a:t>useful later </a:t>
            </a:r>
          </a:p>
          <a:p>
            <a:pPr algn="ctr"/>
            <a:r>
              <a:rPr lang="en-US" sz="2800" dirty="0">
                <a:latin typeface="Helvetica" pitchFamily="2" charset="0"/>
              </a:rPr>
              <a:t>(for authentication and integrity):</a:t>
            </a:r>
            <a:endParaRPr lang="en-US" sz="2400" dirty="0">
              <a:latin typeface="Helvetica" pitchFamily="2" charset="0"/>
            </a:endParaRPr>
          </a:p>
        </p:txBody>
      </p:sp>
      <p:grpSp>
        <p:nvGrpSpPr>
          <p:cNvPr id="54276" name="Group 4"/>
          <p:cNvGrpSpPr>
            <a:grpSpLocks/>
          </p:cNvGrpSpPr>
          <p:nvPr/>
        </p:nvGrpSpPr>
        <p:grpSpPr bwMode="auto">
          <a:xfrm>
            <a:off x="3160714" y="2257425"/>
            <a:ext cx="5259387" cy="946150"/>
            <a:chOff x="501" y="1586"/>
            <a:chExt cx="3313" cy="596"/>
          </a:xfrm>
        </p:grpSpPr>
        <p:grpSp>
          <p:nvGrpSpPr>
            <p:cNvPr id="54283" name="Group 5"/>
            <p:cNvGrpSpPr>
              <a:grpSpLocks/>
            </p:cNvGrpSpPr>
            <p:nvPr/>
          </p:nvGrpSpPr>
          <p:grpSpPr bwMode="auto">
            <a:xfrm>
              <a:off x="501" y="1586"/>
              <a:ext cx="1807" cy="594"/>
              <a:chOff x="1328" y="1706"/>
              <a:chExt cx="1807" cy="594"/>
            </a:xfrm>
          </p:grpSpPr>
          <p:grpSp>
            <p:nvGrpSpPr>
              <p:cNvPr id="54290" name="Group 6"/>
              <p:cNvGrpSpPr>
                <a:grpSpLocks/>
              </p:cNvGrpSpPr>
              <p:nvPr/>
            </p:nvGrpSpPr>
            <p:grpSpPr bwMode="auto">
              <a:xfrm>
                <a:off x="1328" y="1811"/>
                <a:ext cx="1807" cy="489"/>
                <a:chOff x="1699" y="1433"/>
                <a:chExt cx="1807" cy="489"/>
              </a:xfrm>
            </p:grpSpPr>
            <p:sp>
              <p:nvSpPr>
                <p:cNvPr id="54293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1699" y="1433"/>
                  <a:ext cx="1807" cy="3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8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K  </a:t>
                  </a:r>
                  <a:r>
                    <a:rPr lang="en-US" sz="32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(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K  (m)</a:t>
                  </a:r>
                  <a:r>
                    <a:rPr lang="en-US" sz="32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)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  =  m </a:t>
                  </a:r>
                </a:p>
              </p:txBody>
            </p:sp>
            <p:sp>
              <p:nvSpPr>
                <p:cNvPr id="5429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235" y="1631"/>
                  <a:ext cx="24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B</a:t>
                  </a:r>
                  <a:endPara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endParaRPr>
                </a:p>
              </p:txBody>
            </p:sp>
            <p:sp>
              <p:nvSpPr>
                <p:cNvPr id="5429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884" y="1620"/>
                  <a:ext cx="246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B</a:t>
                  </a:r>
                  <a:endPara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endParaRPr>
                </a:p>
              </p:txBody>
            </p:sp>
          </p:grpSp>
          <p:sp>
            <p:nvSpPr>
              <p:cNvPr id="54291" name="Text Box 10"/>
              <p:cNvSpPr txBox="1">
                <a:spLocks noChangeArrowheads="1"/>
              </p:cNvSpPr>
              <p:nvPr/>
            </p:nvSpPr>
            <p:spPr bwMode="auto">
              <a:xfrm>
                <a:off x="1523" y="1706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  <p:sp>
            <p:nvSpPr>
              <p:cNvPr id="54292" name="Text Box 11"/>
              <p:cNvSpPr txBox="1">
                <a:spLocks noChangeArrowheads="1"/>
              </p:cNvSpPr>
              <p:nvPr/>
            </p:nvSpPr>
            <p:spPr bwMode="auto">
              <a:xfrm>
                <a:off x="1842" y="1722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</p:grpSp>
        <p:sp>
          <p:nvSpPr>
            <p:cNvPr id="54284" name="Text Box 12"/>
            <p:cNvSpPr txBox="1">
              <a:spLocks noChangeArrowheads="1"/>
            </p:cNvSpPr>
            <p:nvPr/>
          </p:nvSpPr>
          <p:spPr bwMode="auto">
            <a:xfrm>
              <a:off x="2496" y="1704"/>
              <a:ext cx="1318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 </a:t>
              </a:r>
              <a:r>
                <a:rPr lang="en-US" sz="32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(</a:t>
              </a:r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K  (m)</a:t>
              </a:r>
              <a:r>
                <a:rPr lang="en-US" sz="32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)</a:t>
              </a:r>
              <a:r>
                <a: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  </a:t>
              </a:r>
            </a:p>
          </p:txBody>
        </p:sp>
        <p:sp>
          <p:nvSpPr>
            <p:cNvPr id="54285" name="Text Box 13"/>
            <p:cNvSpPr txBox="1">
              <a:spLocks noChangeArrowheads="1"/>
            </p:cNvSpPr>
            <p:nvPr/>
          </p:nvSpPr>
          <p:spPr bwMode="auto">
            <a:xfrm>
              <a:off x="3074" y="1887"/>
              <a:ext cx="2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  <a:endParaRPr lang="en-US" sz="2800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4286" name="Text Box 14"/>
            <p:cNvSpPr txBox="1">
              <a:spLocks noChangeArrowheads="1"/>
            </p:cNvSpPr>
            <p:nvPr/>
          </p:nvSpPr>
          <p:spPr bwMode="auto">
            <a:xfrm>
              <a:off x="2722" y="1891"/>
              <a:ext cx="2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B</a:t>
              </a:r>
              <a:endParaRPr lang="en-US" sz="2800" dirty="0">
                <a:solidFill>
                  <a:srgbClr val="C00000"/>
                </a:solidFill>
                <a:latin typeface="Helvetica" pitchFamily="2" charset="0"/>
                <a:cs typeface="Arial" charset="0"/>
              </a:endParaRPr>
            </a:p>
          </p:txBody>
        </p:sp>
        <p:sp>
          <p:nvSpPr>
            <p:cNvPr id="54287" name="Text Box 15"/>
            <p:cNvSpPr txBox="1">
              <a:spLocks noChangeArrowheads="1"/>
            </p:cNvSpPr>
            <p:nvPr/>
          </p:nvSpPr>
          <p:spPr bwMode="auto">
            <a:xfrm>
              <a:off x="2709" y="1636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+</a:t>
              </a:r>
            </a:p>
          </p:txBody>
        </p:sp>
        <p:sp>
          <p:nvSpPr>
            <p:cNvPr id="54288" name="Text Box 16"/>
            <p:cNvSpPr txBox="1">
              <a:spLocks noChangeArrowheads="1"/>
            </p:cNvSpPr>
            <p:nvPr/>
          </p:nvSpPr>
          <p:spPr bwMode="auto">
            <a:xfrm>
              <a:off x="3076" y="1615"/>
              <a:ext cx="18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-</a:t>
              </a:r>
            </a:p>
          </p:txBody>
        </p:sp>
        <p:sp>
          <p:nvSpPr>
            <p:cNvPr id="54289" name="Text Box 17"/>
            <p:cNvSpPr txBox="1">
              <a:spLocks noChangeArrowheads="1"/>
            </p:cNvSpPr>
            <p:nvPr/>
          </p:nvSpPr>
          <p:spPr bwMode="auto">
            <a:xfrm>
              <a:off x="2253" y="1755"/>
              <a:ext cx="2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=</a:t>
              </a:r>
            </a:p>
          </p:txBody>
        </p:sp>
      </p:grpSp>
      <p:sp>
        <p:nvSpPr>
          <p:cNvPr id="54277" name="Text Box 18"/>
          <p:cNvSpPr txBox="1">
            <a:spLocks noChangeArrowheads="1"/>
          </p:cNvSpPr>
          <p:nvPr/>
        </p:nvSpPr>
        <p:spPr bwMode="auto">
          <a:xfrm>
            <a:off x="2687639" y="3487739"/>
            <a:ext cx="2917825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Helvetica" pitchFamily="2" charset="0"/>
              </a:rPr>
              <a:t>use public key first, followed by private key 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54278" name="Text Box 19"/>
          <p:cNvSpPr txBox="1">
            <a:spLocks noChangeArrowheads="1"/>
          </p:cNvSpPr>
          <p:nvPr/>
        </p:nvSpPr>
        <p:spPr bwMode="auto">
          <a:xfrm>
            <a:off x="6018214" y="3479800"/>
            <a:ext cx="2917825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2800" dirty="0">
                <a:latin typeface="Helvetica" pitchFamily="2" charset="0"/>
              </a:rPr>
              <a:t>use private key first, followed by public key 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54279" name="AutoShape 20"/>
          <p:cNvSpPr>
            <a:spLocks/>
          </p:cNvSpPr>
          <p:nvPr/>
        </p:nvSpPr>
        <p:spPr bwMode="auto">
          <a:xfrm rot="5400000">
            <a:off x="4005263" y="2509838"/>
            <a:ext cx="138112" cy="1509712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54280" name="AutoShape 21"/>
          <p:cNvSpPr>
            <a:spLocks/>
          </p:cNvSpPr>
          <p:nvPr/>
        </p:nvSpPr>
        <p:spPr bwMode="auto">
          <a:xfrm rot="5400000">
            <a:off x="7277101" y="2501901"/>
            <a:ext cx="138113" cy="1509713"/>
          </a:xfrm>
          <a:prstGeom prst="rightBrace">
            <a:avLst>
              <a:gd name="adj1" fmla="val 9109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  <a:latin typeface="Helvetica" pitchFamily="2" charset="0"/>
              <a:cs typeface="Arial" charset="0"/>
            </a:endParaRPr>
          </a:p>
        </p:txBody>
      </p:sp>
      <p:sp>
        <p:nvSpPr>
          <p:cNvPr id="54281" name="Text Box 22"/>
          <p:cNvSpPr txBox="1">
            <a:spLocks noChangeArrowheads="1"/>
          </p:cNvSpPr>
          <p:nvPr/>
        </p:nvSpPr>
        <p:spPr bwMode="auto">
          <a:xfrm>
            <a:off x="4232275" y="5200650"/>
            <a:ext cx="34671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/>
            <a:r>
              <a:rPr lang="en-US" sz="3200" i="1" dirty="0">
                <a:solidFill>
                  <a:srgbClr val="C00000"/>
                </a:solidFill>
                <a:latin typeface="Helvetica" pitchFamily="2" charset="0"/>
              </a:rPr>
              <a:t>result is the same!</a:t>
            </a:r>
            <a:r>
              <a:rPr lang="en-US" sz="3200" dirty="0">
                <a:solidFill>
                  <a:srgbClr val="C00000"/>
                </a:solidFill>
                <a:latin typeface="Helvetica" pitchFamily="2" charset="0"/>
              </a:rPr>
              <a:t> </a:t>
            </a:r>
          </a:p>
        </p:txBody>
      </p:sp>
      <p:sp>
        <p:nvSpPr>
          <p:cNvPr id="25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30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732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46288" y="1425575"/>
            <a:ext cx="7772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endParaRPr lang="en-US" dirty="0"/>
          </a:p>
          <a:p>
            <a:pPr>
              <a:buFont typeface="Wingdings" charset="0"/>
              <a:buNone/>
            </a:pPr>
            <a:r>
              <a:rPr lang="en-US" dirty="0"/>
              <a:t>follows directly from modular arithmetic:</a:t>
            </a:r>
          </a:p>
          <a:p>
            <a:pPr>
              <a:buFont typeface="Wingdings" charset="0"/>
              <a:buNone/>
            </a:pPr>
            <a:endParaRPr lang="en-US" dirty="0"/>
          </a:p>
          <a:p>
            <a:pPr>
              <a:buFont typeface="Wingdings" charset="0"/>
              <a:buNone/>
            </a:pPr>
            <a:r>
              <a:rPr lang="en-US" dirty="0"/>
              <a:t>(m</a:t>
            </a:r>
            <a:r>
              <a:rPr lang="en-US" baseline="30000" dirty="0"/>
              <a:t>e</a:t>
            </a:r>
            <a:r>
              <a:rPr lang="en-US" dirty="0"/>
              <a:t> mod n)</a:t>
            </a:r>
            <a:r>
              <a:rPr lang="en-US" baseline="30000" dirty="0"/>
              <a:t>d</a:t>
            </a:r>
            <a:r>
              <a:rPr lang="en-US" dirty="0"/>
              <a:t> mod n = m</a:t>
            </a:r>
            <a:r>
              <a:rPr lang="en-US" baseline="30000" dirty="0"/>
              <a:t>ed</a:t>
            </a:r>
            <a:r>
              <a:rPr lang="en-US" dirty="0"/>
              <a:t> mod n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           = m</a:t>
            </a:r>
            <a:r>
              <a:rPr lang="en-US" baseline="30000" dirty="0"/>
              <a:t>de</a:t>
            </a:r>
            <a:r>
              <a:rPr lang="en-US" dirty="0"/>
              <a:t> mod n</a:t>
            </a:r>
          </a:p>
          <a:p>
            <a:pPr>
              <a:buFont typeface="Wingdings" charset="0"/>
              <a:buNone/>
            </a:pPr>
            <a:r>
              <a:rPr lang="en-US" dirty="0"/>
              <a:t>                             = (m</a:t>
            </a:r>
            <a:r>
              <a:rPr lang="en-US" baseline="30000" dirty="0"/>
              <a:t>d</a:t>
            </a:r>
            <a:r>
              <a:rPr lang="en-US" dirty="0"/>
              <a:t> mod n)</a:t>
            </a:r>
            <a:r>
              <a:rPr lang="en-US" baseline="30000" dirty="0"/>
              <a:t>e</a:t>
            </a:r>
            <a:r>
              <a:rPr lang="en-US" dirty="0"/>
              <a:t> mod n 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  <p:grpSp>
        <p:nvGrpSpPr>
          <p:cNvPr id="55299" name="Group 1"/>
          <p:cNvGrpSpPr>
            <a:grpSpLocks/>
          </p:cNvGrpSpPr>
          <p:nvPr/>
        </p:nvGrpSpPr>
        <p:grpSpPr bwMode="auto">
          <a:xfrm>
            <a:off x="1947863" y="457200"/>
            <a:ext cx="6591300" cy="946150"/>
            <a:chOff x="478971" y="838200"/>
            <a:chExt cx="6590389" cy="946150"/>
          </a:xfrm>
        </p:grpSpPr>
        <p:grpSp>
          <p:nvGrpSpPr>
            <p:cNvPr id="55301" name="Group 5"/>
            <p:cNvGrpSpPr>
              <a:grpSpLocks/>
            </p:cNvGrpSpPr>
            <p:nvPr/>
          </p:nvGrpSpPr>
          <p:grpSpPr bwMode="auto">
            <a:xfrm>
              <a:off x="1676400" y="838200"/>
              <a:ext cx="5259388" cy="946150"/>
              <a:chOff x="501" y="1586"/>
              <a:chExt cx="3313" cy="596"/>
            </a:xfrm>
          </p:grpSpPr>
          <p:grpSp>
            <p:nvGrpSpPr>
              <p:cNvPr id="55304" name="Group 6"/>
              <p:cNvGrpSpPr>
                <a:grpSpLocks/>
              </p:cNvGrpSpPr>
              <p:nvPr/>
            </p:nvGrpSpPr>
            <p:grpSpPr bwMode="auto">
              <a:xfrm>
                <a:off x="501" y="1586"/>
                <a:ext cx="1807" cy="591"/>
                <a:chOff x="1328" y="1706"/>
                <a:chExt cx="1807" cy="591"/>
              </a:xfrm>
            </p:grpSpPr>
            <p:grpSp>
              <p:nvGrpSpPr>
                <p:cNvPr id="55311" name="Group 7"/>
                <p:cNvGrpSpPr>
                  <a:grpSpLocks/>
                </p:cNvGrpSpPr>
                <p:nvPr/>
              </p:nvGrpSpPr>
              <p:grpSpPr bwMode="auto">
                <a:xfrm>
                  <a:off x="1328" y="1811"/>
                  <a:ext cx="1807" cy="486"/>
                  <a:chOff x="1699" y="1433"/>
                  <a:chExt cx="1807" cy="486"/>
                </a:xfrm>
              </p:grpSpPr>
              <p:sp>
                <p:nvSpPr>
                  <p:cNvPr id="55314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99" y="1433"/>
                    <a:ext cx="1807" cy="36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8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K  </a:t>
                    </a:r>
                    <a:r>
                      <a:rPr lang="en-US" sz="32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(</a:t>
                    </a:r>
                    <a:r>
                      <a:rPr lang="en-US" sz="28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K  (m)</a:t>
                    </a:r>
                    <a:r>
                      <a:rPr lang="en-US" sz="32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)</a:t>
                    </a:r>
                    <a:r>
                      <a:rPr lang="en-US" sz="28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  =  m </a:t>
                    </a:r>
                  </a:p>
                </p:txBody>
              </p:sp>
              <p:sp>
                <p:nvSpPr>
                  <p:cNvPr id="55315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241" y="1628"/>
                    <a:ext cx="246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4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B</a:t>
                    </a:r>
                    <a:endParaRPr lang="en-US" sz="28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endParaRPr>
                  </a:p>
                </p:txBody>
              </p:sp>
              <p:sp>
                <p:nvSpPr>
                  <p:cNvPr id="55316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81" y="1620"/>
                    <a:ext cx="246" cy="291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  <a:cs typeface="ＭＳ Ｐゴシック" charset="0"/>
                      </a:defRPr>
                    </a:lvl1pPr>
                    <a:lvl2pPr marL="742950" indent="-28575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 algn="ctr"/>
                    <a:r>
                      <a:rPr lang="en-US" sz="2400" dirty="0">
                        <a:solidFill>
                          <a:srgbClr val="C00000"/>
                        </a:solidFill>
                        <a:latin typeface="Helvetica" pitchFamily="2" charset="0"/>
                        <a:cs typeface="Arial" charset="0"/>
                      </a:rPr>
                      <a:t>B</a:t>
                    </a:r>
                    <a:endParaRPr lang="en-US" sz="28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endParaRPr>
                  </a:p>
                </p:txBody>
              </p:sp>
            </p:grpSp>
            <p:sp>
              <p:nvSpPr>
                <p:cNvPr id="55312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505" y="1706"/>
                  <a:ext cx="181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-</a:t>
                  </a:r>
                </a:p>
              </p:txBody>
            </p:sp>
            <p:sp>
              <p:nvSpPr>
                <p:cNvPr id="55313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857" y="1725"/>
                  <a:ext cx="229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/>
                  <a:r>
                    <a:rPr lang="en-US" sz="2400" dirty="0">
                      <a:solidFill>
                        <a:srgbClr val="C00000"/>
                      </a:solidFill>
                      <a:latin typeface="Helvetica" pitchFamily="2" charset="0"/>
                      <a:cs typeface="Arial" charset="0"/>
                    </a:rPr>
                    <a:t>+</a:t>
                  </a:r>
                </a:p>
              </p:txBody>
            </p:sp>
          </p:grpSp>
          <p:sp>
            <p:nvSpPr>
              <p:cNvPr id="55305" name="Text Box 13"/>
              <p:cNvSpPr txBox="1">
                <a:spLocks noChangeArrowheads="1"/>
              </p:cNvSpPr>
              <p:nvPr/>
            </p:nvSpPr>
            <p:spPr bwMode="auto">
              <a:xfrm>
                <a:off x="2496" y="1704"/>
                <a:ext cx="131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 </a:t>
                </a:r>
                <a:r>
                  <a:rPr lang="en-US" sz="32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(</a:t>
                </a:r>
                <a:r>
                  <a: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K  (m)</a:t>
                </a:r>
                <a:r>
                  <a:rPr lang="en-US" sz="32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)</a:t>
                </a:r>
                <a:r>
                  <a:rPr lang="en-US" sz="28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  </a:t>
                </a:r>
              </a:p>
            </p:txBody>
          </p:sp>
          <p:sp>
            <p:nvSpPr>
              <p:cNvPr id="55306" name="Text Box 14"/>
              <p:cNvSpPr txBox="1">
                <a:spLocks noChangeArrowheads="1"/>
              </p:cNvSpPr>
              <p:nvPr/>
            </p:nvSpPr>
            <p:spPr bwMode="auto">
              <a:xfrm>
                <a:off x="3077" y="1887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5307" name="Text Box 15"/>
              <p:cNvSpPr txBox="1">
                <a:spLocks noChangeArrowheads="1"/>
              </p:cNvSpPr>
              <p:nvPr/>
            </p:nvSpPr>
            <p:spPr bwMode="auto">
              <a:xfrm>
                <a:off x="2716" y="1891"/>
                <a:ext cx="246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B</a:t>
                </a:r>
                <a:endParaRPr lang="en-US" sz="2800" dirty="0">
                  <a:solidFill>
                    <a:srgbClr val="C00000"/>
                  </a:solidFill>
                  <a:latin typeface="Helvetica" pitchFamily="2" charset="0"/>
                  <a:cs typeface="Arial" charset="0"/>
                </a:endParaRPr>
              </a:p>
            </p:txBody>
          </p:sp>
          <p:sp>
            <p:nvSpPr>
              <p:cNvPr id="55308" name="Text Box 16"/>
              <p:cNvSpPr txBox="1">
                <a:spLocks noChangeArrowheads="1"/>
              </p:cNvSpPr>
              <p:nvPr/>
            </p:nvSpPr>
            <p:spPr bwMode="auto">
              <a:xfrm>
                <a:off x="2694" y="1636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+</a:t>
                </a:r>
              </a:p>
            </p:txBody>
          </p:sp>
          <p:sp>
            <p:nvSpPr>
              <p:cNvPr id="55309" name="Text Box 17"/>
              <p:cNvSpPr txBox="1">
                <a:spLocks noChangeArrowheads="1"/>
              </p:cNvSpPr>
              <p:nvPr/>
            </p:nvSpPr>
            <p:spPr bwMode="auto">
              <a:xfrm>
                <a:off x="3079" y="1606"/>
                <a:ext cx="181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-</a:t>
                </a:r>
              </a:p>
            </p:txBody>
          </p:sp>
          <p:sp>
            <p:nvSpPr>
              <p:cNvPr id="55310" name="Text Box 18"/>
              <p:cNvSpPr txBox="1">
                <a:spLocks noChangeArrowheads="1"/>
              </p:cNvSpPr>
              <p:nvPr/>
            </p:nvSpPr>
            <p:spPr bwMode="auto">
              <a:xfrm>
                <a:off x="2253" y="1755"/>
                <a:ext cx="229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en-US" sz="2400" dirty="0">
                    <a:solidFill>
                      <a:srgbClr val="C00000"/>
                    </a:solidFill>
                    <a:latin typeface="Helvetica" pitchFamily="2" charset="0"/>
                    <a:cs typeface="Arial" charset="0"/>
                  </a:rPr>
                  <a:t>=</a:t>
                </a:r>
              </a:p>
            </p:txBody>
          </p:sp>
        </p:grpSp>
        <p:sp>
          <p:nvSpPr>
            <p:cNvPr id="55302" name="Text Box 33"/>
            <p:cNvSpPr txBox="1">
              <a:spLocks noChangeArrowheads="1"/>
            </p:cNvSpPr>
            <p:nvPr/>
          </p:nvSpPr>
          <p:spPr bwMode="auto">
            <a:xfrm>
              <a:off x="478971" y="881742"/>
              <a:ext cx="1312999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4400" dirty="0">
                  <a:latin typeface="Helvetica" pitchFamily="2" charset="0"/>
                </a:rPr>
                <a:t>Why</a:t>
              </a:r>
            </a:p>
          </p:txBody>
        </p:sp>
        <p:sp>
          <p:nvSpPr>
            <p:cNvPr id="55303" name="Text Box 34"/>
            <p:cNvSpPr txBox="1">
              <a:spLocks noChangeArrowheads="1"/>
            </p:cNvSpPr>
            <p:nvPr/>
          </p:nvSpPr>
          <p:spPr bwMode="auto">
            <a:xfrm>
              <a:off x="6657068" y="1005114"/>
              <a:ext cx="412292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3200" dirty="0">
                  <a:solidFill>
                    <a:srgbClr val="C00000"/>
                  </a:solidFill>
                  <a:latin typeface="Helvetica" pitchFamily="2" charset="0"/>
                  <a:cs typeface="Arial" charset="0"/>
                </a:rPr>
                <a:t>?</a:t>
              </a:r>
            </a:p>
          </p:txBody>
        </p:sp>
      </p:grpSp>
      <p:sp>
        <p:nvSpPr>
          <p:cNvPr id="22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31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5075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RSA secure?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1392" y="2365022"/>
            <a:ext cx="10122408" cy="4127853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Suppose you know Bob</a:t>
            </a:r>
            <a:r>
              <a:rPr lang="ja-JP" altLang="en-US" sz="3200" dirty="0"/>
              <a:t>’</a:t>
            </a:r>
            <a:r>
              <a:rPr lang="en-US" altLang="ja-JP" sz="3200" dirty="0"/>
              <a:t>s public key (n,e). How hard is it to determine d?</a:t>
            </a:r>
          </a:p>
          <a:p>
            <a:endParaRPr lang="en-US" sz="3200" dirty="0"/>
          </a:p>
          <a:p>
            <a:r>
              <a:rPr lang="en-US" sz="3200" dirty="0"/>
              <a:t>Essentially need to find factors of n without knowing the two factors p and q </a:t>
            </a:r>
          </a:p>
          <a:p>
            <a:pPr lvl="1"/>
            <a:endParaRPr lang="en-US" sz="2800" dirty="0"/>
          </a:p>
          <a:p>
            <a:r>
              <a:rPr lang="en-US" sz="3200" dirty="0"/>
              <a:t>Turns out that no one knows efficient algorithms to factor big numbers, especially a product of two large primes</a:t>
            </a:r>
          </a:p>
          <a:p>
            <a:pPr>
              <a:buFont typeface="Wingdings" charset="0"/>
              <a:buNone/>
            </a:pPr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32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8904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RSA in practice: session keys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2244" y="1529292"/>
            <a:ext cx="9307512" cy="4648200"/>
          </a:xfrm>
        </p:spPr>
        <p:txBody>
          <a:bodyPr>
            <a:normAutofit/>
          </a:bodyPr>
          <a:lstStyle/>
          <a:p>
            <a:r>
              <a:rPr lang="en-US" dirty="0"/>
              <a:t>exponentiation in RSA is computationally intensive</a:t>
            </a:r>
          </a:p>
          <a:p>
            <a:r>
              <a:rPr lang="en-US" dirty="0"/>
              <a:t>DES is at least 100 times faster than RSA</a:t>
            </a:r>
          </a:p>
          <a:p>
            <a:r>
              <a:rPr lang="en-US" dirty="0"/>
              <a:t>use public key crypto to establish secure connection, then establish second key – symmetric session key – for encrypting data</a:t>
            </a:r>
          </a:p>
          <a:p>
            <a:pPr>
              <a:spcBef>
                <a:spcPct val="60000"/>
              </a:spcBef>
              <a:buFont typeface="Wingdings" charset="0"/>
              <a:buNone/>
            </a:pPr>
            <a:r>
              <a:rPr lang="en-US" i="1" dirty="0">
                <a:solidFill>
                  <a:srgbClr val="C00000"/>
                </a:solidFill>
              </a:rPr>
              <a:t>session key, K</a:t>
            </a:r>
            <a:r>
              <a:rPr lang="en-US" i="1" baseline="-25000" dirty="0">
                <a:solidFill>
                  <a:srgbClr val="C00000"/>
                </a:solidFill>
              </a:rPr>
              <a:t>S</a:t>
            </a:r>
          </a:p>
          <a:p>
            <a:r>
              <a:rPr lang="en-US" sz="2400" dirty="0"/>
              <a:t>Bob and Alice use RSA to exchange a symmetric key K</a:t>
            </a:r>
            <a:r>
              <a:rPr lang="en-US" sz="2400" baseline="-25000" dirty="0"/>
              <a:t>S</a:t>
            </a:r>
          </a:p>
          <a:p>
            <a:r>
              <a:rPr lang="en-US" sz="2400" dirty="0"/>
              <a:t>once both have K</a:t>
            </a:r>
            <a:r>
              <a:rPr lang="en-US" sz="2400" baseline="-25000" dirty="0"/>
              <a:t>S</a:t>
            </a:r>
            <a:r>
              <a:rPr lang="en-US" sz="2400" dirty="0"/>
              <a:t>, they use symmetric key cryptography</a:t>
            </a:r>
          </a:p>
          <a:p>
            <a:endParaRPr lang="en-US" dirty="0"/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9980154" y="6512522"/>
            <a:ext cx="687846" cy="27231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algn="l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8E8C6E93-DF5B-BC4B-80F9-500DED1EEDCC}" type="slidenum">
              <a:rPr lang="en-US" sz="1200" smtClean="0">
                <a:latin typeface="Helvetica" pitchFamily="2" charset="0"/>
              </a:rPr>
              <a:pPr/>
              <a:t>33</a:t>
            </a:fld>
            <a:endParaRPr lang="en-US" sz="12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994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A60B260E-638D-4186-BF84-349224616A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0222" y="457200"/>
            <a:ext cx="10239022" cy="869950"/>
          </a:xfrm>
        </p:spPr>
        <p:txBody>
          <a:bodyPr>
            <a:normAutofit/>
          </a:bodyPr>
          <a:lstStyle/>
          <a:p>
            <a:r>
              <a:rPr lang="en-US" altLang="en-US" dirty="0"/>
              <a:t>RSA in practice: session keys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835335AB-8A91-429A-A228-ADA1361EF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6848" y="2206752"/>
            <a:ext cx="381000" cy="2971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7D0013"/>
              </a:solidFill>
            </a:endParaRPr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52443949-49E7-488C-925A-7DE6D1BBF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248" y="2206752"/>
            <a:ext cx="381000" cy="2971800"/>
          </a:xfrm>
          <a:prstGeom prst="rect">
            <a:avLst/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7D0013"/>
              </a:solidFill>
            </a:endParaRP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9D9F39B5-49EA-4808-B827-C008EF3D3E9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564031" y="3521172"/>
            <a:ext cx="7425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</a:rPr>
              <a:t>Sally</a:t>
            </a:r>
          </a:p>
        </p:txBody>
      </p:sp>
      <p:sp>
        <p:nvSpPr>
          <p:cNvPr id="57351" name="Text Box 7">
            <a:extLst>
              <a:ext uri="{FF2B5EF4-FFF2-40B4-BE49-F238E27FC236}">
                <a16:creationId xmlns:a16="http://schemas.microsoft.com/office/drawing/2014/main" id="{E98DCBFD-E3FB-4C81-BD72-8F5B0C40803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7219087" y="3521966"/>
            <a:ext cx="59202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chemeClr val="bg1"/>
                </a:solidFill>
              </a:rPr>
              <a:t>Jeff</a:t>
            </a:r>
          </a:p>
        </p:txBody>
      </p:sp>
      <p:sp>
        <p:nvSpPr>
          <p:cNvPr id="57352" name="Line 8">
            <a:extLst>
              <a:ext uri="{FF2B5EF4-FFF2-40B4-BE49-F238E27FC236}">
                <a16:creationId xmlns:a16="http://schemas.microsoft.com/office/drawing/2014/main" id="{509795CA-F99B-4BB6-ABD4-9D35A390E4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7848" y="2700465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3" name="Rectangle 9">
            <a:extLst>
              <a:ext uri="{FF2B5EF4-FFF2-40B4-BE49-F238E27FC236}">
                <a16:creationId xmlns:a16="http://schemas.microsoft.com/office/drawing/2014/main" id="{73D53FEF-D4AB-4192-8657-0815159C5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8836" y="2206752"/>
            <a:ext cx="2671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7D0013"/>
                </a:solidFill>
              </a:rPr>
              <a:t>E</a:t>
            </a:r>
            <a:r>
              <a:rPr lang="en-US" altLang="en-US" sz="2400" baseline="-25000">
                <a:solidFill>
                  <a:srgbClr val="7D0013"/>
                </a:solidFill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</a:rPr>
              <a:t>pub,Jeff</a:t>
            </a:r>
            <a:r>
              <a:rPr lang="en-US" altLang="en-US" sz="2400">
                <a:solidFill>
                  <a:srgbClr val="7D0013"/>
                </a:solidFill>
              </a:rPr>
              <a:t>(Sally,R</a:t>
            </a:r>
            <a:r>
              <a:rPr lang="en-US" altLang="en-US" sz="2400" baseline="-25000">
                <a:solidFill>
                  <a:srgbClr val="7D0013"/>
                </a:solidFill>
              </a:rPr>
              <a:t>Sally</a:t>
            </a:r>
            <a:r>
              <a:rPr lang="en-US" altLang="en-US" sz="2400">
                <a:solidFill>
                  <a:srgbClr val="7D0013"/>
                </a:solidFill>
              </a:rPr>
              <a:t>)</a:t>
            </a:r>
          </a:p>
        </p:txBody>
      </p:sp>
      <p:sp>
        <p:nvSpPr>
          <p:cNvPr id="57354" name="Line 10">
            <a:extLst>
              <a:ext uri="{FF2B5EF4-FFF2-40B4-BE49-F238E27FC236}">
                <a16:creationId xmlns:a16="http://schemas.microsoft.com/office/drawing/2014/main" id="{06ECE174-7332-407A-857D-EF8C86B65D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7848" y="3654552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>
            <a:extLst>
              <a:ext uri="{FF2B5EF4-FFF2-40B4-BE49-F238E27FC236}">
                <a16:creationId xmlns:a16="http://schemas.microsoft.com/office/drawing/2014/main" id="{1E830045-62C2-4548-A0DB-85F765409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7848" y="4645152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Rectangle 12">
            <a:extLst>
              <a:ext uri="{FF2B5EF4-FFF2-40B4-BE49-F238E27FC236}">
                <a16:creationId xmlns:a16="http://schemas.microsoft.com/office/drawing/2014/main" id="{67030F02-7065-42DD-AA4E-7821BD2E5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848" y="3197352"/>
            <a:ext cx="323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7D0013"/>
                </a:solidFill>
              </a:rPr>
              <a:t>E</a:t>
            </a:r>
            <a:r>
              <a:rPr lang="en-US" altLang="en-US" sz="2400" baseline="-25000">
                <a:solidFill>
                  <a:srgbClr val="7D0013"/>
                </a:solidFill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</a:rPr>
              <a:t>pub,Sally</a:t>
            </a:r>
            <a:r>
              <a:rPr lang="en-US" altLang="en-US" sz="2400">
                <a:solidFill>
                  <a:srgbClr val="7D0013"/>
                </a:solidFill>
              </a:rPr>
              <a:t>(R</a:t>
            </a:r>
            <a:r>
              <a:rPr lang="en-US" altLang="en-US" sz="2400" baseline="-25000">
                <a:solidFill>
                  <a:srgbClr val="7D0013"/>
                </a:solidFill>
              </a:rPr>
              <a:t>Sally</a:t>
            </a:r>
            <a:r>
              <a:rPr lang="en-US" altLang="en-US" sz="2400">
                <a:solidFill>
                  <a:srgbClr val="7D0013"/>
                </a:solidFill>
              </a:rPr>
              <a:t>, R</a:t>
            </a:r>
            <a:r>
              <a:rPr lang="en-US" altLang="en-US" sz="2400" baseline="-25000">
                <a:solidFill>
                  <a:srgbClr val="7D0013"/>
                </a:solidFill>
              </a:rPr>
              <a:t>Jeff</a:t>
            </a:r>
            <a:r>
              <a:rPr lang="en-US" altLang="en-US" sz="2400">
                <a:solidFill>
                  <a:srgbClr val="7D0013"/>
                </a:solidFill>
              </a:rPr>
              <a:t>, K</a:t>
            </a:r>
            <a:r>
              <a:rPr lang="en-US" altLang="en-US" sz="2400" baseline="-25000">
                <a:solidFill>
                  <a:srgbClr val="7D0013"/>
                </a:solidFill>
              </a:rPr>
              <a:t>S</a:t>
            </a:r>
            <a:r>
              <a:rPr lang="en-US" altLang="en-US" sz="2400">
                <a:solidFill>
                  <a:srgbClr val="7D0013"/>
                </a:solidFill>
              </a:rPr>
              <a:t>)</a:t>
            </a:r>
          </a:p>
        </p:txBody>
      </p:sp>
      <p:sp>
        <p:nvSpPr>
          <p:cNvPr id="57357" name="Rectangle 13">
            <a:extLst>
              <a:ext uri="{FF2B5EF4-FFF2-40B4-BE49-F238E27FC236}">
                <a16:creationId xmlns:a16="http://schemas.microsoft.com/office/drawing/2014/main" id="{C57E6CA8-5A79-4BE7-B8EA-4452D8218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6536" y="4187952"/>
            <a:ext cx="13763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lnSpc>
                <a:spcPct val="90000"/>
              </a:lnSpc>
              <a:buSzPct val="90000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lnSpc>
                <a:spcPct val="90000"/>
              </a:lnSpc>
              <a:buSzPct val="90000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lnSpc>
                <a:spcPct val="90000"/>
              </a:lnSpc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1000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7D0013"/>
                </a:solidFill>
              </a:rPr>
              <a:t>E</a:t>
            </a:r>
            <a:r>
              <a:rPr lang="en-US" altLang="en-US" sz="2400" baseline="-25000">
                <a:solidFill>
                  <a:srgbClr val="7D0013"/>
                </a:solidFill>
              </a:rPr>
              <a:t>K</a:t>
            </a:r>
            <a:r>
              <a:rPr lang="en-US" altLang="en-US" sz="1800" i="1" baseline="-25000">
                <a:solidFill>
                  <a:srgbClr val="7D0013"/>
                </a:solidFill>
              </a:rPr>
              <a:t>S</a:t>
            </a:r>
            <a:r>
              <a:rPr lang="en-US" altLang="en-US" sz="2400">
                <a:solidFill>
                  <a:srgbClr val="7D0013"/>
                </a:solidFill>
              </a:rPr>
              <a:t>(R</a:t>
            </a:r>
            <a:r>
              <a:rPr lang="en-US" altLang="en-US" sz="2400" baseline="-25000">
                <a:solidFill>
                  <a:srgbClr val="7D0013"/>
                </a:solidFill>
              </a:rPr>
              <a:t>Jeff</a:t>
            </a:r>
            <a:r>
              <a:rPr lang="en-US" altLang="en-US" sz="2400">
                <a:solidFill>
                  <a:srgbClr val="7D0013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0435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83F3A75B-7C3B-40C5-86C4-1CA0E49491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Public Key Cryptography: Summary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1E335E56-C7B7-4D14-AEDB-5584C0F834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0969978" cy="4351338"/>
          </a:xfrm>
        </p:spPr>
        <p:txBody>
          <a:bodyPr>
            <a:normAutofit/>
          </a:bodyPr>
          <a:lstStyle/>
          <a:p>
            <a:r>
              <a:rPr lang="en-US" altLang="en-US" sz="3200" dirty="0"/>
              <a:t>Why public key cryptography is so powerful:</a:t>
            </a:r>
          </a:p>
          <a:p>
            <a:pPr lvl="1"/>
            <a:r>
              <a:rPr lang="en-US" altLang="en-US" sz="2800" dirty="0"/>
              <a:t>No need to exchange secret keys securely</a:t>
            </a:r>
          </a:p>
          <a:p>
            <a:pPr lvl="1"/>
            <a:r>
              <a:rPr lang="en-US" altLang="en-US" sz="2800" dirty="0"/>
              <a:t>Only the receiver of encrypted information holds the secret key</a:t>
            </a:r>
          </a:p>
          <a:p>
            <a:pPr lvl="1"/>
            <a:r>
              <a:rPr lang="en-US" altLang="en-US" sz="2800" dirty="0"/>
              <a:t>Public keys are exactly that: </a:t>
            </a:r>
            <a:r>
              <a:rPr lang="en-US" altLang="en-US" sz="2800" dirty="0">
                <a:solidFill>
                  <a:srgbClr val="C00000"/>
                </a:solidFill>
              </a:rPr>
              <a:t>public!</a:t>
            </a:r>
          </a:p>
          <a:p>
            <a:r>
              <a:rPr lang="en-US" altLang="en-US" sz="3200" dirty="0"/>
              <a:t>Examples of public key algorithms:</a:t>
            </a:r>
          </a:p>
          <a:p>
            <a:pPr lvl="1"/>
            <a:r>
              <a:rPr lang="en-US" altLang="en-US" sz="2800" dirty="0"/>
              <a:t>Merkle-</a:t>
            </a:r>
            <a:r>
              <a:rPr lang="en-US" altLang="en-US" sz="2800" dirty="0" err="1"/>
              <a:t>Helman</a:t>
            </a:r>
            <a:r>
              <a:rPr lang="en-US" altLang="en-US" sz="2800" dirty="0"/>
              <a:t> knapsack</a:t>
            </a:r>
          </a:p>
          <a:p>
            <a:pPr lvl="1"/>
            <a:r>
              <a:rPr lang="en-US" altLang="en-US" sz="2800" dirty="0" err="1"/>
              <a:t>Rivest</a:t>
            </a:r>
            <a:r>
              <a:rPr lang="en-US" altLang="en-US" sz="2800" dirty="0"/>
              <a:t>-Shamir-</a:t>
            </a:r>
            <a:r>
              <a:rPr lang="en-US" altLang="en-US" sz="2800" dirty="0" err="1"/>
              <a:t>Adleman</a:t>
            </a:r>
            <a:r>
              <a:rPr lang="en-US" altLang="en-US" sz="2800" dirty="0"/>
              <a:t> (RSA)</a:t>
            </a:r>
          </a:p>
          <a:p>
            <a:pPr lvl="1"/>
            <a:r>
              <a:rPr lang="en-US" altLang="en-US" sz="2800" dirty="0"/>
              <a:t>Pretty Good Privacy (PGP)</a:t>
            </a:r>
          </a:p>
          <a:p>
            <a:pPr lvl="1"/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6973750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EFFA0-FB9D-FD48-B75F-94290F376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Cryptography: the big picture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676F4-EC21-FE40-91A0-6C6B3F950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4631"/>
          </a:xfrm>
        </p:spPr>
        <p:txBody>
          <a:bodyPr>
            <a:normAutofit/>
          </a:bodyPr>
          <a:lstStyle/>
          <a:p>
            <a:r>
              <a:rPr lang="en-US" dirty="0"/>
              <a:t>Algorithms underlying secure communication over the Internet</a:t>
            </a:r>
          </a:p>
          <a:p>
            <a:pPr lvl="1"/>
            <a:r>
              <a:rPr lang="en-US" dirty="0"/>
              <a:t>Pervades almost everything we use</a:t>
            </a:r>
          </a:p>
          <a:p>
            <a:pPr lvl="1"/>
            <a:r>
              <a:rPr lang="en-US" dirty="0"/>
              <a:t>Example: HTTPS? (we’ll see more about that soon…)</a:t>
            </a:r>
          </a:p>
          <a:p>
            <a:r>
              <a:rPr lang="en-US" dirty="0"/>
              <a:t>Specific algorithms like AES and RSA are widely implemented on host and server systems</a:t>
            </a:r>
          </a:p>
          <a:p>
            <a:endParaRPr lang="en-US" dirty="0"/>
          </a:p>
          <a:p>
            <a:r>
              <a:rPr lang="en-US" dirty="0"/>
              <a:t>So far: mainly confidential communication</a:t>
            </a:r>
          </a:p>
          <a:p>
            <a:endParaRPr lang="en-US" dirty="0"/>
          </a:p>
          <a:p>
            <a:r>
              <a:rPr lang="en-US" dirty="0"/>
              <a:t>Next lectures: We’ll see how cryptography is a building block for integrity and authenticity of communication as well</a:t>
            </a:r>
          </a:p>
        </p:txBody>
      </p:sp>
    </p:spTree>
    <p:extLst>
      <p:ext uri="{BB962C8B-B14F-4D97-AF65-F5344CB8AC3E}">
        <p14:creationId xmlns:p14="http://schemas.microsoft.com/office/powerpoint/2010/main" val="915058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C744D-1066-2146-93D4-9EF4F3DC5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Block Ciphers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23A4E-1EE5-EE47-8EFB-90A57C1532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Hence, also problems with symmetric key cryptography</a:t>
            </a:r>
          </a:p>
        </p:txBody>
      </p:sp>
    </p:spTree>
    <p:extLst>
      <p:ext uri="{BB962C8B-B14F-4D97-AF65-F5344CB8AC3E}">
        <p14:creationId xmlns:p14="http://schemas.microsoft.com/office/powerpoint/2010/main" val="3862679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2DCB0-FE56-8942-B9BF-BDE253B47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example: Login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830BB-533B-9E45-872D-FB0B70BC2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Bob runs a login server to provide access to protected resources</a:t>
            </a:r>
          </a:p>
          <a:p>
            <a:endParaRPr lang="en-US" dirty="0"/>
          </a:p>
          <a:p>
            <a:r>
              <a:rPr lang="en-US" dirty="0"/>
              <a:t>Alice must present a password to login</a:t>
            </a:r>
          </a:p>
          <a:p>
            <a:endParaRPr lang="en-US" dirty="0"/>
          </a:p>
          <a:p>
            <a:r>
              <a:rPr lang="en-US" dirty="0"/>
              <a:t>Exchange of password implemented using symmetric key cryptography on top of block ciphers</a:t>
            </a:r>
          </a:p>
        </p:txBody>
      </p:sp>
    </p:spTree>
    <p:extLst>
      <p:ext uri="{BB962C8B-B14F-4D97-AF65-F5344CB8AC3E}">
        <p14:creationId xmlns:p14="http://schemas.microsoft.com/office/powerpoint/2010/main" val="879989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ED5A12F-E895-4ECC-A04D-01D7A29A0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Replay attack</a:t>
            </a:r>
          </a:p>
        </p:txBody>
      </p:sp>
      <p:sp>
        <p:nvSpPr>
          <p:cNvPr id="143365" name="Line 5">
            <a:extLst>
              <a:ext uri="{FF2B5EF4-FFF2-40B4-BE49-F238E27FC236}">
                <a16:creationId xmlns:a16="http://schemas.microsoft.com/office/drawing/2014/main" id="{972C6929-B741-4504-A3D1-D59A2DA5DC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66" name="Line 6">
            <a:extLst>
              <a:ext uri="{FF2B5EF4-FFF2-40B4-BE49-F238E27FC236}">
                <a16:creationId xmlns:a16="http://schemas.microsoft.com/office/drawing/2014/main" id="{DBE3CADD-9156-4DD2-9E97-D339EBACD9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7">
            <a:extLst>
              <a:ext uri="{FF2B5EF4-FFF2-40B4-BE49-F238E27FC236}">
                <a16:creationId xmlns:a16="http://schemas.microsoft.com/office/drawing/2014/main" id="{045C2CA9-3CF7-45E3-A006-DD4E134BA6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636964"/>
            <a:ext cx="849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Alice</a:t>
            </a:r>
          </a:p>
        </p:txBody>
      </p:sp>
      <p:sp>
        <p:nvSpPr>
          <p:cNvPr id="41990" name="Rectangle 8">
            <a:extLst>
              <a:ext uri="{FF2B5EF4-FFF2-40B4-BE49-F238E27FC236}">
                <a16:creationId xmlns:a16="http://schemas.microsoft.com/office/drawing/2014/main" id="{E15F6ABA-0024-46DA-AFC0-563FEC5F4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597276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A9128F2B-80F5-4EE5-97E8-E5CAB797A7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ECF0A057-D6D9-4C7D-B0D4-B7F76F46A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828801"/>
            <a:ext cx="2078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“Login:  Alice”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1" name="Rectangle 11">
            <a:extLst>
              <a:ext uri="{FF2B5EF4-FFF2-40B4-BE49-F238E27FC236}">
                <a16:creationId xmlns:a16="http://schemas.microsoft.com/office/drawing/2014/main" id="{8AF86D25-5DB5-4148-9604-208405FCF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14601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2" name="Rectangle 12">
            <a:extLst>
              <a:ext uri="{FF2B5EF4-FFF2-40B4-BE49-F238E27FC236}">
                <a16:creationId xmlns:a16="http://schemas.microsoft.com/office/drawing/2014/main" id="{00EF7850-08DC-4548-95DA-13FB8D4408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4007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43374" name="Rectangle 14">
            <a:extLst>
              <a:ext uri="{FF2B5EF4-FFF2-40B4-BE49-F238E27FC236}">
                <a16:creationId xmlns:a16="http://schemas.microsoft.com/office/drawing/2014/main" id="{03337E85-14CE-4267-9F5A-C002C9F3D8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82149" y="4343399"/>
            <a:ext cx="9382538" cy="214946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Alice’s password is encrypted</a:t>
            </a:r>
          </a:p>
          <a:p>
            <a:pPr lvl="1">
              <a:defRPr/>
            </a:pPr>
            <a:r>
              <a:rPr lang="en-US" altLang="en-US" dirty="0"/>
              <a:t>From both Bob and attackers</a:t>
            </a:r>
          </a:p>
          <a:p>
            <a:pPr lvl="1">
              <a:defRPr/>
            </a:pPr>
            <a:r>
              <a:rPr lang="en-US" altLang="en-US" dirty="0"/>
              <a:t>If Bob is trusted, he can decrypt using the shared secret key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But subject to </a:t>
            </a:r>
            <a:r>
              <a:rPr lang="en-US" altLang="en-US" dirty="0">
                <a:solidFill>
                  <a:srgbClr val="C00000"/>
                </a:solidFill>
              </a:rPr>
              <a:t>replay attack</a:t>
            </a:r>
          </a:p>
        </p:txBody>
      </p:sp>
      <p:pic>
        <p:nvPicPr>
          <p:cNvPr id="41996" name="Picture 15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8B1DE4CC-45C8-46F0-8CCB-3F66EAA37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033588"/>
            <a:ext cx="9461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7" name="Picture 16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A0F3A116-F71E-4CBC-968B-A853A056A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1916114"/>
            <a:ext cx="1076325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958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43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3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43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1433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0" grpId="0" autoUpdateAnimBg="0"/>
      <p:bldP spid="143371" grpId="0" autoUpdateAnimBg="0"/>
      <p:bldP spid="143372" grpId="0" autoUpdateAnimBg="0"/>
      <p:bldP spid="143374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9" name="Line 5">
            <a:extLst>
              <a:ext uri="{FF2B5EF4-FFF2-40B4-BE49-F238E27FC236}">
                <a16:creationId xmlns:a16="http://schemas.microsoft.com/office/drawing/2014/main" id="{1A62F8F7-4B51-456F-8A3B-9B1E7A0F5AE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325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0" name="Line 6">
            <a:extLst>
              <a:ext uri="{FF2B5EF4-FFF2-40B4-BE49-F238E27FC236}">
                <a16:creationId xmlns:a16="http://schemas.microsoft.com/office/drawing/2014/main" id="{1ACD3633-308A-4A0C-BA0F-2DDF5B8CF40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9352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Rectangle 7">
            <a:extLst>
              <a:ext uri="{FF2B5EF4-FFF2-40B4-BE49-F238E27FC236}">
                <a16:creationId xmlns:a16="http://schemas.microsoft.com/office/drawing/2014/main" id="{9FBF28B8-306E-4F10-AA04-E85B501F6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1" y="3636964"/>
            <a:ext cx="8499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Alice</a:t>
            </a:r>
          </a:p>
        </p:txBody>
      </p:sp>
      <p:sp>
        <p:nvSpPr>
          <p:cNvPr id="43014" name="Rectangle 8">
            <a:extLst>
              <a:ext uri="{FF2B5EF4-FFF2-40B4-BE49-F238E27FC236}">
                <a16:creationId xmlns:a16="http://schemas.microsoft.com/office/drawing/2014/main" id="{FBE522B9-317D-4208-B2DB-FB128A941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597276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297993" name="Line 9">
            <a:extLst>
              <a:ext uri="{FF2B5EF4-FFF2-40B4-BE49-F238E27FC236}">
                <a16:creationId xmlns:a16="http://schemas.microsoft.com/office/drawing/2014/main" id="{A97AFA11-1C01-4317-BFEC-2AD07C1B21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6210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994" name="Rectangle 10">
            <a:extLst>
              <a:ext uri="{FF2B5EF4-FFF2-40B4-BE49-F238E27FC236}">
                <a16:creationId xmlns:a16="http://schemas.microsoft.com/office/drawing/2014/main" id="{804BD869-4999-48FB-8C64-4CED8A4A03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828801"/>
            <a:ext cx="207858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“Login:  Alice”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97995" name="Rectangle 11">
            <a:extLst>
              <a:ext uri="{FF2B5EF4-FFF2-40B4-BE49-F238E27FC236}">
                <a16:creationId xmlns:a16="http://schemas.microsoft.com/office/drawing/2014/main" id="{0C52FDD3-D8ED-4A8F-B907-D3FDCBC2B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530476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3018" name="Rectangle 14">
            <a:extLst>
              <a:ext uri="{FF2B5EF4-FFF2-40B4-BE49-F238E27FC236}">
                <a16:creationId xmlns:a16="http://schemas.microsoft.com/office/drawing/2014/main" id="{5E8597BA-8AF7-43AF-8D98-C82F5CDC2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538" y="5715001"/>
            <a:ext cx="10002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Trudy</a:t>
            </a:r>
          </a:p>
        </p:txBody>
      </p:sp>
      <p:sp>
        <p:nvSpPr>
          <p:cNvPr id="297999" name="Line 15">
            <a:extLst>
              <a:ext uri="{FF2B5EF4-FFF2-40B4-BE49-F238E27FC236}">
                <a16:creationId xmlns:a16="http://schemas.microsoft.com/office/drawing/2014/main" id="{168952C6-D970-4D5F-AC12-D63B121EBB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657600"/>
            <a:ext cx="0" cy="6096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3020" name="Picture 16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BAD71BE4-4C79-4378-81DD-76E6971C4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0" y="2033588"/>
            <a:ext cx="9461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1" name="Picture 17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E7AD76CC-0AD3-4D1B-8AC0-06C715B811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7276" y="1992314"/>
            <a:ext cx="1076325" cy="166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022" name="Picture 18" descr="deedum2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90E4EA9E-6610-4A50-880C-0CCE58BAA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43400"/>
            <a:ext cx="1112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2">
            <a:extLst>
              <a:ext uri="{FF2B5EF4-FFF2-40B4-BE49-F238E27FC236}">
                <a16:creationId xmlns:a16="http://schemas.microsoft.com/office/drawing/2014/main" id="{57FE07E6-ED69-4F3D-BD93-18AE66CA3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14007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DC61FE9E-CDD5-4018-8D62-727F310B7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5739" y="4567239"/>
            <a:ext cx="36495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Store: 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2" name="Rectangle 2">
            <a:extLst>
              <a:ext uri="{FF2B5EF4-FFF2-40B4-BE49-F238E27FC236}">
                <a16:creationId xmlns:a16="http://schemas.microsoft.com/office/drawing/2014/main" id="{EACD3A68-7DF6-B947-B824-7ABD171843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en-US" dirty="0"/>
              <a:t>Replay attack</a:t>
            </a:r>
          </a:p>
        </p:txBody>
      </p:sp>
    </p:spTree>
    <p:extLst>
      <p:ext uri="{BB962C8B-B14F-4D97-AF65-F5344CB8AC3E}">
        <p14:creationId xmlns:p14="http://schemas.microsoft.com/office/powerpoint/2010/main" val="2293927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35295232" presetClass="entr" presetSubtype="4130266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500"/>
                                        <p:tgtEl>
                                          <p:spTgt spid="297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35295232" presetClass="entr" presetSubtype="41302570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6" dur="500"/>
                                        <p:tgtEl>
                                          <p:spTgt spid="297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994" grpId="0" autoUpdateAnimBg="0"/>
      <p:bldP spid="297995" grpId="0" autoUpdateAnimBg="0"/>
      <p:bldP spid="17" grpId="0" autoUpdateAnimBg="0"/>
      <p:bldP spid="1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86110D1-BCD4-4C82-9A49-D3F6573226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8001000" cy="838200"/>
          </a:xfrm>
        </p:spPr>
        <p:txBody>
          <a:bodyPr/>
          <a:lstStyle/>
          <a:p>
            <a:r>
              <a:rPr lang="en-US" altLang="en-US" dirty="0"/>
              <a:t>Replay attack</a:t>
            </a:r>
          </a:p>
        </p:txBody>
      </p:sp>
      <p:sp>
        <p:nvSpPr>
          <p:cNvPr id="299013" name="Line 5">
            <a:extLst>
              <a:ext uri="{FF2B5EF4-FFF2-40B4-BE49-F238E27FC236}">
                <a16:creationId xmlns:a16="http://schemas.microsoft.com/office/drawing/2014/main" id="{6B0E6C39-D8A9-4388-A178-86DD81FEAC0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5542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14" name="Line 6">
            <a:extLst>
              <a:ext uri="{FF2B5EF4-FFF2-40B4-BE49-F238E27FC236}">
                <a16:creationId xmlns:a16="http://schemas.microsoft.com/office/drawing/2014/main" id="{AAEB6AC2-13BA-492E-A051-9BD669F7343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638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Rectangle 8">
            <a:extLst>
              <a:ext uri="{FF2B5EF4-FFF2-40B4-BE49-F238E27FC236}">
                <a16:creationId xmlns:a16="http://schemas.microsoft.com/office/drawing/2014/main" id="{215C2C4A-E6E0-4B8D-B677-22B6EB5F8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0" y="3810001"/>
            <a:ext cx="7152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299017" name="Line 9">
            <a:extLst>
              <a:ext uri="{FF2B5EF4-FFF2-40B4-BE49-F238E27FC236}">
                <a16:creationId xmlns:a16="http://schemas.microsoft.com/office/drawing/2014/main" id="{DDBF0FF7-9DA7-4C6D-9AFC-E246633D5A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8496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9018" name="Rectangle 10">
            <a:extLst>
              <a:ext uri="{FF2B5EF4-FFF2-40B4-BE49-F238E27FC236}">
                <a16:creationId xmlns:a16="http://schemas.microsoft.com/office/drawing/2014/main" id="{E49D901E-F535-4CAF-BB95-D6B934D81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057401"/>
            <a:ext cx="176053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Login: Alice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299019" name="Rectangle 11">
            <a:extLst>
              <a:ext uri="{FF2B5EF4-FFF2-40B4-BE49-F238E27FC236}">
                <a16:creationId xmlns:a16="http://schemas.microsoft.com/office/drawing/2014/main" id="{FAE4B6BA-967C-4D84-9066-D7CDD7E1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759076"/>
            <a:ext cx="22108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Password please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44041" name="Rectangle 14">
            <a:extLst>
              <a:ext uri="{FF2B5EF4-FFF2-40B4-BE49-F238E27FC236}">
                <a16:creationId xmlns:a16="http://schemas.microsoft.com/office/drawing/2014/main" id="{C541B34B-10DF-4249-98D9-6BA06771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938" y="3810001"/>
            <a:ext cx="10002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Trudy</a:t>
            </a:r>
          </a:p>
        </p:txBody>
      </p:sp>
      <p:sp>
        <p:nvSpPr>
          <p:cNvPr id="299025" name="Rectangle 17">
            <a:extLst>
              <a:ext uri="{FF2B5EF4-FFF2-40B4-BE49-F238E27FC236}">
                <a16:creationId xmlns:a16="http://schemas.microsoft.com/office/drawing/2014/main" id="{65A5A3D1-44AC-4C45-839A-8EB0B63DE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14500" y="4418426"/>
            <a:ext cx="8763000" cy="166528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/>
              <a:t>This is a replay attack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How can we prevent a replay?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/>
              <a:t>By adding a </a:t>
            </a:r>
            <a:r>
              <a:rPr lang="en-US" altLang="en-US" dirty="0">
                <a:solidFill>
                  <a:srgbClr val="C00000"/>
                </a:solidFill>
              </a:rPr>
              <a:t>NONCE </a:t>
            </a:r>
            <a:r>
              <a:rPr lang="en-US" altLang="en-US" dirty="0"/>
              <a:t>value; Number used once only</a:t>
            </a:r>
          </a:p>
          <a:p>
            <a:pPr lvl="1">
              <a:defRPr/>
            </a:pPr>
            <a:r>
              <a:rPr lang="en-US" altLang="en-US" dirty="0"/>
              <a:t>Use a temporary random number</a:t>
            </a:r>
          </a:p>
        </p:txBody>
      </p:sp>
      <p:pic>
        <p:nvPicPr>
          <p:cNvPr id="44043" name="Picture 19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ADF68C6C-2799-407E-89BB-F82C45B66A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1" y="2133600"/>
            <a:ext cx="107632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44" name="Picture 21" descr="deedum2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FF178ED4-C7D0-4C7E-BB0A-26C4D65706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38400"/>
            <a:ext cx="11128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2">
            <a:extLst>
              <a:ext uri="{FF2B5EF4-FFF2-40B4-BE49-F238E27FC236}">
                <a16:creationId xmlns:a16="http://schemas.microsoft.com/office/drawing/2014/main" id="{2CB90CB1-4F9E-40F6-930C-B2A138A553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375026"/>
            <a:ext cx="28384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K</a:t>
            </a:r>
            <a:r>
              <a:rPr lang="en-US" altLang="en-US" sz="2400">
                <a:solidFill>
                  <a:schemeClr val="tx1"/>
                </a:solidFill>
                <a:latin typeface="Times-Roman" charset="0"/>
                <a:ea typeface="MS PGothic" panose="020B0600070205080204" pitchFamily="34" charset="-128"/>
              </a:rPr>
              <a:t>(Alice’s password)</a:t>
            </a:r>
            <a:endParaRPr lang="en-US" altLang="en-US" sz="2400">
              <a:solidFill>
                <a:schemeClr val="tx1"/>
              </a:solidFill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99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299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35295616" presetClass="entr" presetSubtype="41306935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" dur="500"/>
                                        <p:tgtEl>
                                          <p:spTgt spid="299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2990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2990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2990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2990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8" grpId="0" autoUpdateAnimBg="0"/>
      <p:bldP spid="299019" grpId="0" autoUpdateAnimBg="0"/>
      <p:bldP spid="299025" grpId="0" build="p" autoUpdateAnimBg="0"/>
      <p:bldP spid="15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8A68707C-35EF-4CEA-91FF-C7090B3A5D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8001000" cy="1219200"/>
          </a:xfrm>
        </p:spPr>
        <p:txBody>
          <a:bodyPr/>
          <a:lstStyle/>
          <a:p>
            <a:r>
              <a:rPr lang="en-US" altLang="en-US"/>
              <a:t>Challenge-Response</a:t>
            </a:r>
          </a:p>
        </p:txBody>
      </p:sp>
      <p:sp>
        <p:nvSpPr>
          <p:cNvPr id="165892" name="Line 4">
            <a:extLst>
              <a:ext uri="{FF2B5EF4-FFF2-40B4-BE49-F238E27FC236}">
                <a16:creationId xmlns:a16="http://schemas.microsoft.com/office/drawing/2014/main" id="{6721426B-015B-40F7-8F92-ADED02B816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22494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3" name="Line 5">
            <a:extLst>
              <a:ext uri="{FF2B5EF4-FFF2-40B4-BE49-F238E27FC236}">
                <a16:creationId xmlns:a16="http://schemas.microsoft.com/office/drawing/2014/main" id="{D00C998D-380A-4215-83F7-2B58FBF2C36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2859088"/>
            <a:ext cx="472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45061" name="Rectangle 6">
            <a:extLst>
              <a:ext uri="{FF2B5EF4-FFF2-40B4-BE49-F238E27FC236}">
                <a16:creationId xmlns:a16="http://schemas.microsoft.com/office/drawing/2014/main" id="{82AEA985-57A8-44E3-A914-EDE04F8C6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200" y="3444876"/>
            <a:ext cx="7825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Bob</a:t>
            </a:r>
          </a:p>
        </p:txBody>
      </p:sp>
      <p:sp>
        <p:nvSpPr>
          <p:cNvPr id="165895" name="Line 7">
            <a:extLst>
              <a:ext uri="{FF2B5EF4-FFF2-40B4-BE49-F238E27FC236}">
                <a16:creationId xmlns:a16="http://schemas.microsoft.com/office/drawing/2014/main" id="{33A21997-0E49-4BB1-9277-3806E7441B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0000" y="3544888"/>
            <a:ext cx="4648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Helvetica" pitchFamily="2" charset="0"/>
            </a:endParaRPr>
          </a:p>
        </p:txBody>
      </p:sp>
      <p:sp>
        <p:nvSpPr>
          <p:cNvPr id="165896" name="Rectangle 8">
            <a:extLst>
              <a:ext uri="{FF2B5EF4-FFF2-40B4-BE49-F238E27FC236}">
                <a16:creationId xmlns:a16="http://schemas.microsoft.com/office/drawing/2014/main" id="{8C802597-8153-42C3-9CE2-C174461FD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1752601"/>
            <a:ext cx="19318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Login: Alice</a:t>
            </a:r>
          </a:p>
        </p:txBody>
      </p:sp>
      <p:sp>
        <p:nvSpPr>
          <p:cNvPr id="165897" name="Rectangle 9">
            <a:extLst>
              <a:ext uri="{FF2B5EF4-FFF2-40B4-BE49-F238E27FC236}">
                <a16:creationId xmlns:a16="http://schemas.microsoft.com/office/drawing/2014/main" id="{6B0F59E0-334B-4B59-AFB0-10FF04CBA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3930" y="2425850"/>
            <a:ext cx="42803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“Password please” + Nonce</a:t>
            </a:r>
          </a:p>
        </p:txBody>
      </p:sp>
      <p:sp>
        <p:nvSpPr>
          <p:cNvPr id="165898" name="Rectangle 10">
            <a:extLst>
              <a:ext uri="{FF2B5EF4-FFF2-40B4-BE49-F238E27FC236}">
                <a16:creationId xmlns:a16="http://schemas.microsoft.com/office/drawing/2014/main" id="{2AA7D0BA-C598-4F36-A29B-FAA737A79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8938" y="3063876"/>
            <a:ext cx="43556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E</a:t>
            </a:r>
            <a:r>
              <a:rPr lang="en-US" altLang="en-US" sz="2400" baseline="-250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K</a:t>
            </a:r>
            <a:r>
              <a:rPr lang="en-US" altLang="en-US" sz="240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(Alice’s password, Nonce)</a:t>
            </a:r>
          </a:p>
        </p:txBody>
      </p:sp>
      <p:sp>
        <p:nvSpPr>
          <p:cNvPr id="165901" name="Rectangle 13">
            <a:extLst>
              <a:ext uri="{FF2B5EF4-FFF2-40B4-BE49-F238E27FC236}">
                <a16:creationId xmlns:a16="http://schemas.microsoft.com/office/drawing/2014/main" id="{7E4FA337-175D-4759-9E88-77C98D5D9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202262"/>
            <a:ext cx="11274246" cy="2297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Nonce is a </a:t>
            </a:r>
            <a:r>
              <a:rPr lang="en-US" altLang="en-US" sz="2800" b="0" dirty="0">
                <a:solidFill>
                  <a:srgbClr val="C00000"/>
                </a:solidFill>
                <a:latin typeface="Helvetica" pitchFamily="2" charset="0"/>
                <a:ea typeface="MS PGothic" panose="020B0600070205080204" pitchFamily="34" charset="-128"/>
              </a:rPr>
              <a:t>challenge </a:t>
            </a: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that is changed every time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The encrypted message is the </a:t>
            </a:r>
            <a:r>
              <a:rPr lang="en-US" altLang="en-US" sz="2800" b="0" dirty="0">
                <a:solidFill>
                  <a:srgbClr val="C00000"/>
                </a:solidFill>
                <a:latin typeface="Helvetica" pitchFamily="2" charset="0"/>
                <a:ea typeface="MS PGothic" panose="020B0600070205080204" pitchFamily="34" charset="-128"/>
              </a:rPr>
              <a:t>response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rgbClr val="C00000"/>
              </a:solidFill>
              <a:latin typeface="Helvetica" pitchFamily="2" charset="0"/>
              <a:ea typeface="MS PGothic" panose="020B0600070205080204" pitchFamily="34" charset="-128"/>
            </a:endParaRP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Critically, the </a:t>
            </a:r>
            <a:r>
              <a:rPr lang="en-US" altLang="en-US" sz="2800" b="0" dirty="0">
                <a:solidFill>
                  <a:srgbClr val="C00000"/>
                </a:solidFill>
                <a:latin typeface="Helvetica" pitchFamily="2" charset="0"/>
                <a:ea typeface="MS PGothic" panose="020B0600070205080204" pitchFamily="34" charset="-128"/>
              </a:rPr>
              <a:t>ciphertext depends on the nonce</a:t>
            </a:r>
          </a:p>
          <a:p>
            <a:pPr marL="457200" indent="-457200" eaLnBrk="1" hangingPunct="1">
              <a:lnSpc>
                <a:spcPct val="85000"/>
              </a:lnSpc>
              <a:spcBef>
                <a:spcPct val="0"/>
              </a:spcBef>
              <a:buClr>
                <a:schemeClr val="accent2"/>
              </a:buClr>
              <a:buSzPct val="75000"/>
              <a:buFont typeface="Arial" panose="020B0604020202020204" pitchFamily="34" charset="0"/>
              <a:buChar char="•"/>
            </a:pPr>
            <a:endParaRPr lang="en-US" altLang="en-US" sz="2800" b="0" dirty="0">
              <a:solidFill>
                <a:schemeClr val="tx1"/>
              </a:solidFill>
              <a:latin typeface="Helvetica" pitchFamily="2" charset="0"/>
              <a:ea typeface="MS PGothic" panose="020B0600070205080204" pitchFamily="34" charset="-128"/>
            </a:endParaRPr>
          </a:p>
        </p:txBody>
      </p:sp>
      <p:sp>
        <p:nvSpPr>
          <p:cNvPr id="45067" name="Rectangle 15">
            <a:extLst>
              <a:ext uri="{FF2B5EF4-FFF2-40B4-BE49-F238E27FC236}">
                <a16:creationId xmlns:a16="http://schemas.microsoft.com/office/drawing/2014/main" id="{1C3A62F1-9029-4801-BE18-1E988FFCD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1" y="3471864"/>
            <a:ext cx="92044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1pPr>
            <a:lvl2pPr marL="742950" indent="-28575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2pPr>
            <a:lvl3pPr marL="11430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3pPr>
            <a:lvl4pPr marL="16002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4pPr>
            <a:lvl5pPr marL="2057400" indent="-228600" eaLnBrk="0" hangingPunct="0"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defRPr sz="1200" b="1">
                <a:solidFill>
                  <a:srgbClr val="7D0013"/>
                </a:solidFill>
                <a:latin typeface="Arial" panose="020B0604020202020204" pitchFamily="34" charset="0"/>
                <a:sym typeface="Wingdings 3" panose="05040102010807070707" pitchFamily="18" charset="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2400">
                <a:solidFill>
                  <a:schemeClr val="tx1"/>
                </a:solidFill>
                <a:latin typeface="Helvetica" pitchFamily="2" charset="0"/>
                <a:ea typeface="MS PGothic" panose="020B0600070205080204" pitchFamily="34" charset="-128"/>
              </a:rPr>
              <a:t>Alice</a:t>
            </a:r>
          </a:p>
        </p:txBody>
      </p:sp>
      <p:pic>
        <p:nvPicPr>
          <p:cNvPr id="45068" name="Picture 19" descr="alice3Rev.tiff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7EC7A3D3-C99B-4E39-BFCA-979A3FB35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905001"/>
            <a:ext cx="946150" cy="162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9" name="Picture 20" descr="rabbit3.tiff                                                   0010273EMacintosh HD                   BC93A1CC:">
            <a:extLst>
              <a:ext uri="{FF2B5EF4-FFF2-40B4-BE49-F238E27FC236}">
                <a16:creationId xmlns:a16="http://schemas.microsoft.com/office/drawing/2014/main" id="{1AA3FAC1-9E34-4E6A-9A50-9FB4FD5A7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6801" y="1752600"/>
            <a:ext cx="1076325" cy="166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785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5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659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9" dur="500"/>
                                        <p:tgtEl>
                                          <p:spTgt spid="1659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659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6" grpId="0" autoUpdateAnimBg="0"/>
      <p:bldP spid="165897" grpId="0" autoUpdateAnimBg="0"/>
      <p:bldP spid="165898" grpId="0" autoUpdateAnimBg="0"/>
      <p:bldP spid="165901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Helvetica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1976</TotalTime>
  <Words>1958</Words>
  <Application>Microsoft Macintosh PowerPoint</Application>
  <PresentationFormat>Widescreen</PresentationFormat>
  <Paragraphs>387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Helvetica</vt:lpstr>
      <vt:lpstr>Tahoma</vt:lpstr>
      <vt:lpstr>Times New Roman</vt:lpstr>
      <vt:lpstr>Times-Roman</vt:lpstr>
      <vt:lpstr>Wingdings</vt:lpstr>
      <vt:lpstr>Office Theme</vt:lpstr>
      <vt:lpstr>Security:  Public Key Cryptography</vt:lpstr>
      <vt:lpstr>Review: Security</vt:lpstr>
      <vt:lpstr>Encryption using symmetric keys</vt:lpstr>
      <vt:lpstr>Problems with Block Ciphers</vt:lpstr>
      <vt:lpstr>An example: Login system</vt:lpstr>
      <vt:lpstr>Replay attack</vt:lpstr>
      <vt:lpstr>Replay attack</vt:lpstr>
      <vt:lpstr>Replay attack</vt:lpstr>
      <vt:lpstr>Challenge-Response</vt:lpstr>
      <vt:lpstr>How do nonces help?</vt:lpstr>
      <vt:lpstr>General problems with repeated ciphertext</vt:lpstr>
      <vt:lpstr>Can we use nonces for all messages?</vt:lpstr>
      <vt:lpstr>Cipher block chaining: Encryption</vt:lpstr>
      <vt:lpstr>How to agree on a shared secret key?</vt:lpstr>
      <vt:lpstr>Public key cryptography</vt:lpstr>
      <vt:lpstr>Public Key Cryptography</vt:lpstr>
      <vt:lpstr>Public key cryptography</vt:lpstr>
      <vt:lpstr>Public Key Cryptography An Example</vt:lpstr>
      <vt:lpstr>PowerPoint Presentation</vt:lpstr>
      <vt:lpstr>PowerPoint Presentation</vt:lpstr>
      <vt:lpstr>PowerPoint Presentation</vt:lpstr>
      <vt:lpstr>Public key ciphers</vt:lpstr>
      <vt:lpstr>Public key encryption algorithms</vt:lpstr>
      <vt:lpstr>Prerequisite: modular arithmetic</vt:lpstr>
      <vt:lpstr>RSA: getting ready</vt:lpstr>
      <vt:lpstr>RSA step 1: Creating public/private key pair</vt:lpstr>
      <vt:lpstr>RSA step 2: encryption and decryption</vt:lpstr>
      <vt:lpstr>RSA example:</vt:lpstr>
      <vt:lpstr>Why does RSA work?</vt:lpstr>
      <vt:lpstr>RSA: another important property</vt:lpstr>
      <vt:lpstr>PowerPoint Presentation</vt:lpstr>
      <vt:lpstr>Why is RSA secure?</vt:lpstr>
      <vt:lpstr>RSA in practice: session keys</vt:lpstr>
      <vt:lpstr>RSA in practice: session keys</vt:lpstr>
      <vt:lpstr>Public Key Cryptography: Summary</vt:lpstr>
      <vt:lpstr>Cryptography: the big picture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 Narayana Ganapathy</dc:creator>
  <cp:lastModifiedBy>Srinivas Narayana Ganapathy</cp:lastModifiedBy>
  <cp:revision>2653</cp:revision>
  <cp:lastPrinted>2019-04-10T14:07:25Z</cp:lastPrinted>
  <dcterms:created xsi:type="dcterms:W3CDTF">2019-01-23T03:40:12Z</dcterms:created>
  <dcterms:modified xsi:type="dcterms:W3CDTF">2019-04-10T14:08:04Z</dcterms:modified>
</cp:coreProperties>
</file>