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387" r:id="rId2"/>
    <p:sldId id="779" r:id="rId3"/>
    <p:sldId id="781" r:id="rId4"/>
    <p:sldId id="782" r:id="rId5"/>
    <p:sldId id="783" r:id="rId6"/>
    <p:sldId id="784" r:id="rId7"/>
    <p:sldId id="788" r:id="rId8"/>
    <p:sldId id="818" r:id="rId9"/>
    <p:sldId id="790" r:id="rId10"/>
    <p:sldId id="791" r:id="rId11"/>
    <p:sldId id="792" r:id="rId12"/>
    <p:sldId id="821" r:id="rId13"/>
    <p:sldId id="799" r:id="rId14"/>
    <p:sldId id="819" r:id="rId15"/>
    <p:sldId id="822" r:id="rId16"/>
    <p:sldId id="810" r:id="rId17"/>
    <p:sldId id="801" r:id="rId18"/>
    <p:sldId id="802" r:id="rId19"/>
    <p:sldId id="803" r:id="rId20"/>
    <p:sldId id="804" r:id="rId21"/>
    <p:sldId id="820" r:id="rId22"/>
    <p:sldId id="793" r:id="rId23"/>
    <p:sldId id="794" r:id="rId24"/>
    <p:sldId id="795" r:id="rId25"/>
    <p:sldId id="81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0"/>
    <p:restoredTop sz="94664"/>
  </p:normalViewPr>
  <p:slideViewPr>
    <p:cSldViewPr snapToGrid="0" snapToObjects="1">
      <p:cViewPr varScale="1">
        <p:scale>
          <a:sx n="128" d="100"/>
          <a:sy n="128" d="100"/>
        </p:scale>
        <p:origin x="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3/27/19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3E9BE2F-7251-B04D-953E-3B2AE8813F9E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 dirty="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3792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6CE8AEA-3F5E-214F-A1BF-EA4D759883BC}" type="slidenum">
              <a:rPr lang="en-US" smtClean="0">
                <a:latin typeface="Times New Roman" charset="0"/>
              </a:rPr>
              <a:pPr>
                <a:defRPr/>
              </a:pPr>
              <a:t>12</a:t>
            </a:fld>
            <a:endParaRPr lang="en-US" dirty="0">
              <a:latin typeface="Times New Roman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233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370B718-DED0-2540-84E1-6A7756516BF1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 dirty="0">
              <a:latin typeface="Times New Roman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3018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1DFFBCA-CF51-8C4C-90C0-C10013314852}" type="slidenum">
              <a:rPr lang="en-US" i="0" smtClean="0">
                <a:latin typeface="Times New Roman" charset="0"/>
              </a:rPr>
              <a:pPr>
                <a:defRPr/>
              </a:pPr>
              <a:t>15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943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839DD2-90A2-2247-9684-E72B53E0F17D}" type="slidenum">
              <a:rPr lang="en-US" i="0" smtClean="0">
                <a:latin typeface="Times New Roman" charset="0"/>
              </a:rPr>
              <a:pPr>
                <a:defRPr/>
              </a:pPr>
              <a:t>16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887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101A617-7ADA-A64E-814D-2A00FFED8B52}" type="slidenum">
              <a:rPr lang="en-US" smtClean="0">
                <a:latin typeface="Times New Roman" charset="0"/>
              </a:rPr>
              <a:pPr>
                <a:defRPr/>
              </a:pPr>
              <a:t>17</a:t>
            </a:fld>
            <a:endParaRPr lang="en-US" dirty="0">
              <a:latin typeface="Times New Roman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078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940C576-FFE9-1843-AF4E-1602D697ECE2}" type="slidenum">
              <a:rPr lang="en-US" smtClean="0">
                <a:latin typeface="Times New Roman" charset="0"/>
              </a:rPr>
              <a:pPr>
                <a:defRPr/>
              </a:pPr>
              <a:t>18</a:t>
            </a:fld>
            <a:endParaRPr lang="en-US" dirty="0">
              <a:latin typeface="Times New Roman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268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ECCA6F7-E66F-B247-A2DF-20467EFB1EDB}" type="slidenum">
              <a:rPr lang="en-US" smtClean="0">
                <a:latin typeface="Times New Roman" charset="0"/>
              </a:rPr>
              <a:pPr>
                <a:defRPr/>
              </a:pPr>
              <a:t>19</a:t>
            </a:fld>
            <a:endParaRPr lang="en-US" dirty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22032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9345B74-F6FB-C244-A657-AED991280B9B}" type="slidenum">
              <a:rPr lang="en-US" smtClean="0">
                <a:latin typeface="Times New Roman" charset="0"/>
              </a:rPr>
              <a:pPr>
                <a:defRPr/>
              </a:pPr>
              <a:t>20</a:t>
            </a:fld>
            <a:endParaRPr lang="en-US" dirty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24582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3192899-4EC4-524B-9B1B-180D5EBC803E}" type="slidenum">
              <a:rPr lang="en-US" smtClean="0">
                <a:latin typeface="Times New Roman" charset="0"/>
              </a:rPr>
              <a:pPr>
                <a:defRPr/>
              </a:pPr>
              <a:t>22</a:t>
            </a:fld>
            <a:endParaRPr lang="en-US" dirty="0">
              <a:latin typeface="Times New Roman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6139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0F3C29E-3854-4341-81BE-B78C5701A45B}" type="slidenum">
              <a:rPr lang="en-US" smtClean="0">
                <a:latin typeface="Times New Roman" charset="0"/>
              </a:rPr>
              <a:pPr>
                <a:defRPr/>
              </a:pPr>
              <a:t>23</a:t>
            </a:fld>
            <a:endParaRPr lang="en-US" dirty="0">
              <a:latin typeface="Times New Roman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299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2971F83-9BEE-2C46-8959-615E53920DD7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 dirty="0">
              <a:latin typeface="Times New Roman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9792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C5D4D75-22F0-8641-86C8-800CC95B623A}" type="slidenum">
              <a:rPr lang="en-US" smtClean="0">
                <a:latin typeface="Times New Roman" charset="0"/>
              </a:rPr>
              <a:pPr>
                <a:defRPr/>
              </a:pPr>
              <a:t>24</a:t>
            </a:fld>
            <a:endParaRPr lang="en-US" dirty="0">
              <a:latin typeface="Times New Roman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9257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0DB9EFD-2C56-304B-9FF9-80BAF6A94A18}" type="slidenum">
              <a:rPr lang="en-US" i="0" smtClean="0">
                <a:latin typeface="Times New Roman" charset="0"/>
              </a:rPr>
              <a:pPr>
                <a:defRPr/>
              </a:pPr>
              <a:t>25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377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BEAD4EB-EF74-6849-BE06-F7C66DBC48E1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 dirty="0">
              <a:latin typeface="Times New Roman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265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718FBB-1C04-4B4F-A933-2D61F51C2281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 dirty="0">
              <a:latin typeface="Times New Roman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34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113D69F-0AFE-DC42-AA21-2D2004DBB32C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 dirty="0">
              <a:latin typeface="Times New Roman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124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C1CC6FB-7AAC-3943-9E9A-D62D524BC692}" type="slidenum">
              <a:rPr lang="en-US" smtClean="0">
                <a:latin typeface="Times New Roman" charset="0"/>
              </a:rPr>
              <a:pPr>
                <a:defRPr/>
              </a:pPr>
              <a:t>7</a:t>
            </a:fld>
            <a:endParaRPr lang="en-US" dirty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880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F701F30-FBFD-DB45-AF66-8CDAFD7ECFEC}" type="slidenum">
              <a:rPr lang="en-US" smtClean="0">
                <a:latin typeface="Times New Roman" charset="0"/>
              </a:rPr>
              <a:pPr>
                <a:defRPr/>
              </a:pPr>
              <a:t>9</a:t>
            </a:fld>
            <a:endParaRPr lang="en-US" dirty="0">
              <a:latin typeface="Times New Roman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92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715F09C-A514-FE4E-8740-5316722C6DC4}" type="slidenum">
              <a:rPr lang="en-US" smtClean="0">
                <a:latin typeface="Times New Roman" charset="0"/>
              </a:rPr>
              <a:pPr>
                <a:defRPr/>
              </a:pPr>
              <a:t>10</a:t>
            </a:fld>
            <a:endParaRPr lang="en-US" dirty="0">
              <a:latin typeface="Times New Roman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813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50A3F8F-3029-504A-B0ED-0148283903B1}" type="slidenum">
              <a:rPr lang="en-US" smtClean="0">
                <a:latin typeface="Times New Roman" charset="0"/>
              </a:rPr>
              <a:pPr>
                <a:defRPr/>
              </a:pPr>
              <a:t>11</a:t>
            </a:fld>
            <a:endParaRPr lang="en-US" dirty="0">
              <a:latin typeface="Times New Roman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157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3/27/19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9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Wireless LANs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16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365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Wireless Link Characteristics (2)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035" y="1273176"/>
            <a:ext cx="5360091" cy="51974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SNR: signal-to-noise ratio</a:t>
            </a:r>
          </a:p>
          <a:p>
            <a:pPr lvl="1">
              <a:defRPr/>
            </a:pPr>
            <a:r>
              <a:rPr lang="en-US" sz="2200" dirty="0"/>
              <a:t>larger SNR – easier to extract signal from noise (a </a:t>
            </a:r>
            <a:r>
              <a:rPr lang="ja-JP" altLang="en-US" sz="2200" dirty="0"/>
              <a:t>“</a:t>
            </a:r>
            <a:r>
              <a:rPr lang="en-US" sz="2200" dirty="0"/>
              <a:t>good thing</a:t>
            </a:r>
            <a:r>
              <a:rPr lang="ja-JP" altLang="en-US" sz="2200" dirty="0"/>
              <a:t>”</a:t>
            </a:r>
            <a:r>
              <a:rPr lang="en-US" sz="2200" dirty="0"/>
              <a:t>)</a:t>
            </a:r>
          </a:p>
          <a:p>
            <a:pPr>
              <a:defRPr/>
            </a:pPr>
            <a:endParaRPr lang="en-US" sz="2400" i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400" i="1" dirty="0">
                <a:solidFill>
                  <a:srgbClr val="C00000"/>
                </a:solidFill>
              </a:rPr>
              <a:t>SNR versus BER tradeoffs</a:t>
            </a:r>
          </a:p>
          <a:p>
            <a:pPr lvl="1">
              <a:defRPr/>
            </a:pPr>
            <a:r>
              <a:rPr lang="en-US" sz="2000" i="1" dirty="0">
                <a:solidFill>
                  <a:srgbClr val="000099"/>
                </a:solidFill>
              </a:rPr>
              <a:t>given physical layer:</a:t>
            </a:r>
            <a:r>
              <a:rPr lang="en-US" sz="2000" dirty="0"/>
              <a:t> increase power -&gt; increase SNR-&gt;decrease BER</a:t>
            </a:r>
          </a:p>
          <a:p>
            <a:pPr lvl="1">
              <a:defRPr/>
            </a:pPr>
            <a:r>
              <a:rPr lang="en-US" sz="2000" i="1" dirty="0">
                <a:solidFill>
                  <a:srgbClr val="000099"/>
                </a:solidFill>
              </a:rPr>
              <a:t>given SNR:</a:t>
            </a:r>
            <a:r>
              <a:rPr lang="en-US" sz="2000" dirty="0"/>
              <a:t> choose physical layer that meets BER requirement, giving highest thruput</a:t>
            </a:r>
          </a:p>
          <a:p>
            <a:pPr lvl="2">
              <a:defRPr/>
            </a:pPr>
            <a:endParaRPr lang="en-US" dirty="0"/>
          </a:p>
          <a:p>
            <a:pPr lvl="2">
              <a:defRPr/>
            </a:pPr>
            <a:r>
              <a:rPr lang="en-US" dirty="0"/>
              <a:t>SNR may change with mobility: dynamically adapt physical layer (modulation technique, rate) </a:t>
            </a:r>
          </a:p>
          <a:p>
            <a:pPr lvl="1">
              <a:defRPr/>
            </a:pPr>
            <a:endParaRPr lang="en-US" sz="2000" dirty="0"/>
          </a:p>
        </p:txBody>
      </p:sp>
      <p:sp>
        <p:nvSpPr>
          <p:cNvPr id="41989" name="Freeform 4"/>
          <p:cNvSpPr>
            <a:spLocks/>
          </p:cNvSpPr>
          <p:nvPr/>
        </p:nvSpPr>
        <p:spPr bwMode="auto">
          <a:xfrm>
            <a:off x="7007225" y="1781175"/>
            <a:ext cx="609600" cy="2527300"/>
          </a:xfrm>
          <a:custGeom>
            <a:avLst/>
            <a:gdLst>
              <a:gd name="T0" fmla="*/ 0 w 384"/>
              <a:gd name="T1" fmla="*/ 0 h 1592"/>
              <a:gd name="T2" fmla="*/ 2147483647 w 384"/>
              <a:gd name="T3" fmla="*/ 2147483647 h 1592"/>
              <a:gd name="T4" fmla="*/ 2147483647 w 384"/>
              <a:gd name="T5" fmla="*/ 2147483647 h 1592"/>
              <a:gd name="T6" fmla="*/ 2147483647 w 384"/>
              <a:gd name="T7" fmla="*/ 2147483647 h 15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4" h="1592">
                <a:moveTo>
                  <a:pt x="0" y="0"/>
                </a:moveTo>
                <a:cubicBezTo>
                  <a:pt x="66" y="110"/>
                  <a:pt x="133" y="220"/>
                  <a:pt x="184" y="384"/>
                </a:cubicBezTo>
                <a:cubicBezTo>
                  <a:pt x="235" y="548"/>
                  <a:pt x="271" y="783"/>
                  <a:pt x="304" y="984"/>
                </a:cubicBezTo>
                <a:cubicBezTo>
                  <a:pt x="337" y="1185"/>
                  <a:pt x="371" y="1492"/>
                  <a:pt x="384" y="1592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1990" name="Freeform 5"/>
          <p:cNvSpPr>
            <a:spLocks/>
          </p:cNvSpPr>
          <p:nvPr/>
        </p:nvSpPr>
        <p:spPr bwMode="auto">
          <a:xfrm>
            <a:off x="7654925" y="1450975"/>
            <a:ext cx="685800" cy="2857500"/>
          </a:xfrm>
          <a:custGeom>
            <a:avLst/>
            <a:gdLst>
              <a:gd name="T0" fmla="*/ 0 w 432"/>
              <a:gd name="T1" fmla="*/ 0 h 1800"/>
              <a:gd name="T2" fmla="*/ 2147483647 w 432"/>
              <a:gd name="T3" fmla="*/ 2147483647 h 1800"/>
              <a:gd name="T4" fmla="*/ 2147483647 w 432"/>
              <a:gd name="T5" fmla="*/ 2147483647 h 1800"/>
              <a:gd name="T6" fmla="*/ 2147483647 w 432"/>
              <a:gd name="T7" fmla="*/ 2147483647 h 1800"/>
              <a:gd name="T8" fmla="*/ 2147483647 w 432"/>
              <a:gd name="T9" fmla="*/ 2147483647 h 1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2" h="1800">
                <a:moveTo>
                  <a:pt x="0" y="0"/>
                </a:moveTo>
                <a:cubicBezTo>
                  <a:pt x="62" y="98"/>
                  <a:pt x="125" y="196"/>
                  <a:pt x="168" y="296"/>
                </a:cubicBezTo>
                <a:cubicBezTo>
                  <a:pt x="211" y="396"/>
                  <a:pt x="224" y="451"/>
                  <a:pt x="256" y="600"/>
                </a:cubicBezTo>
                <a:cubicBezTo>
                  <a:pt x="288" y="749"/>
                  <a:pt x="331" y="992"/>
                  <a:pt x="360" y="1192"/>
                </a:cubicBezTo>
                <a:cubicBezTo>
                  <a:pt x="389" y="1392"/>
                  <a:pt x="410" y="1596"/>
                  <a:pt x="432" y="180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1991" name="Freeform 6"/>
          <p:cNvSpPr>
            <a:spLocks/>
          </p:cNvSpPr>
          <p:nvPr/>
        </p:nvSpPr>
        <p:spPr bwMode="auto">
          <a:xfrm>
            <a:off x="8569325" y="1450975"/>
            <a:ext cx="647700" cy="2844800"/>
          </a:xfrm>
          <a:custGeom>
            <a:avLst/>
            <a:gdLst>
              <a:gd name="T0" fmla="*/ 0 w 408"/>
              <a:gd name="T1" fmla="*/ 0 h 1792"/>
              <a:gd name="T2" fmla="*/ 2147483647 w 408"/>
              <a:gd name="T3" fmla="*/ 2147483647 h 1792"/>
              <a:gd name="T4" fmla="*/ 2147483647 w 408"/>
              <a:gd name="T5" fmla="*/ 2147483647 h 1792"/>
              <a:gd name="T6" fmla="*/ 2147483647 w 408"/>
              <a:gd name="T7" fmla="*/ 2147483647 h 1792"/>
              <a:gd name="T8" fmla="*/ 2147483647 w 408"/>
              <a:gd name="T9" fmla="*/ 2147483647 h 1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8" h="1792">
                <a:moveTo>
                  <a:pt x="0" y="0"/>
                </a:moveTo>
                <a:cubicBezTo>
                  <a:pt x="56" y="98"/>
                  <a:pt x="113" y="197"/>
                  <a:pt x="152" y="296"/>
                </a:cubicBezTo>
                <a:cubicBezTo>
                  <a:pt x="191" y="395"/>
                  <a:pt x="200" y="443"/>
                  <a:pt x="232" y="592"/>
                </a:cubicBezTo>
                <a:cubicBezTo>
                  <a:pt x="264" y="741"/>
                  <a:pt x="315" y="992"/>
                  <a:pt x="344" y="1192"/>
                </a:cubicBezTo>
                <a:cubicBezTo>
                  <a:pt x="373" y="1392"/>
                  <a:pt x="397" y="1691"/>
                  <a:pt x="408" y="1792"/>
                </a:cubicBezTo>
              </a:path>
            </a:pathLst>
          </a:custGeom>
          <a:noFill/>
          <a:ln w="28575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6999288" y="1438275"/>
            <a:ext cx="2862262" cy="2878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>
            <a:off x="6999289" y="1931988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47" name="Line 9"/>
          <p:cNvSpPr>
            <a:spLocks noChangeShapeType="1"/>
          </p:cNvSpPr>
          <p:nvPr/>
        </p:nvSpPr>
        <p:spPr bwMode="auto">
          <a:xfrm>
            <a:off x="7008814" y="2398713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48" name="Line 10"/>
          <p:cNvSpPr>
            <a:spLocks noChangeShapeType="1"/>
          </p:cNvSpPr>
          <p:nvPr/>
        </p:nvSpPr>
        <p:spPr bwMode="auto">
          <a:xfrm>
            <a:off x="7018339" y="2879725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49" name="Line 11"/>
          <p:cNvSpPr>
            <a:spLocks noChangeShapeType="1"/>
          </p:cNvSpPr>
          <p:nvPr/>
        </p:nvSpPr>
        <p:spPr bwMode="auto">
          <a:xfrm>
            <a:off x="7027864" y="3346450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0" name="Line 12"/>
          <p:cNvSpPr>
            <a:spLocks noChangeShapeType="1"/>
          </p:cNvSpPr>
          <p:nvPr/>
        </p:nvSpPr>
        <p:spPr bwMode="auto">
          <a:xfrm>
            <a:off x="7037389" y="3827463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1" name="Line 13"/>
          <p:cNvSpPr>
            <a:spLocks noChangeShapeType="1"/>
          </p:cNvSpPr>
          <p:nvPr/>
        </p:nvSpPr>
        <p:spPr bwMode="auto">
          <a:xfrm>
            <a:off x="7748588" y="1438275"/>
            <a:ext cx="0" cy="2878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2" name="Line 14"/>
          <p:cNvSpPr>
            <a:spLocks noChangeShapeType="1"/>
          </p:cNvSpPr>
          <p:nvPr/>
        </p:nvSpPr>
        <p:spPr bwMode="auto">
          <a:xfrm>
            <a:off x="8455025" y="1455739"/>
            <a:ext cx="0" cy="287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3" name="Line 15"/>
          <p:cNvSpPr>
            <a:spLocks noChangeShapeType="1"/>
          </p:cNvSpPr>
          <p:nvPr/>
        </p:nvSpPr>
        <p:spPr bwMode="auto">
          <a:xfrm>
            <a:off x="9161463" y="1444625"/>
            <a:ext cx="0" cy="2878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7561264" y="4294189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endParaRPr lang="en-US" sz="1200" baseline="30000" dirty="0">
              <a:latin typeface="Helvetica" pitchFamily="2" charset="0"/>
            </a:endParaRP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8269289" y="429577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20</a:t>
            </a:r>
            <a:endParaRPr lang="en-US" sz="1200" baseline="30000" dirty="0">
              <a:latin typeface="Helvetica" pitchFamily="2" charset="0"/>
            </a:endParaRP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8959851" y="4298950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30</a:t>
            </a:r>
            <a:endParaRPr lang="en-US" sz="1200" baseline="30000" dirty="0">
              <a:latin typeface="Helvetica" pitchFamily="2" charset="0"/>
            </a:endParaRPr>
          </a:p>
        </p:txBody>
      </p:sp>
      <p:sp>
        <p:nvSpPr>
          <p:cNvPr id="14357" name="Text Box 19"/>
          <p:cNvSpPr txBox="1">
            <a:spLocks noChangeArrowheads="1"/>
          </p:cNvSpPr>
          <p:nvPr/>
        </p:nvSpPr>
        <p:spPr bwMode="auto">
          <a:xfrm>
            <a:off x="9682164" y="43021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40</a:t>
            </a:r>
            <a:endParaRPr lang="en-US" sz="1200" baseline="30000" dirty="0">
              <a:latin typeface="Helvetica" pitchFamily="2" charset="0"/>
            </a:endParaRPr>
          </a:p>
        </p:txBody>
      </p:sp>
      <p:sp>
        <p:nvSpPr>
          <p:cNvPr id="14358" name="Line 20"/>
          <p:cNvSpPr>
            <a:spLocks noChangeShapeType="1"/>
          </p:cNvSpPr>
          <p:nvPr/>
        </p:nvSpPr>
        <p:spPr bwMode="auto">
          <a:xfrm>
            <a:off x="7304088" y="5965825"/>
            <a:ext cx="43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59" name="Line 21"/>
          <p:cNvSpPr>
            <a:spLocks noChangeShapeType="1"/>
          </p:cNvSpPr>
          <p:nvPr/>
        </p:nvSpPr>
        <p:spPr bwMode="auto">
          <a:xfrm>
            <a:off x="7304088" y="5572125"/>
            <a:ext cx="4318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60" name="Line 22"/>
          <p:cNvSpPr>
            <a:spLocks noChangeShapeType="1"/>
          </p:cNvSpPr>
          <p:nvPr/>
        </p:nvSpPr>
        <p:spPr bwMode="auto">
          <a:xfrm>
            <a:off x="7316788" y="5153025"/>
            <a:ext cx="393700" cy="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361" name="Text Box 23"/>
          <p:cNvSpPr txBox="1">
            <a:spLocks noChangeArrowheads="1"/>
          </p:cNvSpPr>
          <p:nvPr/>
        </p:nvSpPr>
        <p:spPr bwMode="auto">
          <a:xfrm>
            <a:off x="7715250" y="5019675"/>
            <a:ext cx="163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</a:rPr>
              <a:t>QAM256 (8 Mbps)</a:t>
            </a:r>
          </a:p>
        </p:txBody>
      </p:sp>
      <p:sp>
        <p:nvSpPr>
          <p:cNvPr id="14362" name="Text Box 24"/>
          <p:cNvSpPr txBox="1">
            <a:spLocks noChangeArrowheads="1"/>
          </p:cNvSpPr>
          <p:nvPr/>
        </p:nvSpPr>
        <p:spPr bwMode="auto">
          <a:xfrm>
            <a:off x="7702551" y="5411788"/>
            <a:ext cx="153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</a:rPr>
              <a:t>QAM16 (4 Mbps)</a:t>
            </a:r>
          </a:p>
        </p:txBody>
      </p:sp>
      <p:sp>
        <p:nvSpPr>
          <p:cNvPr id="14363" name="Text Box 25"/>
          <p:cNvSpPr txBox="1">
            <a:spLocks noChangeArrowheads="1"/>
          </p:cNvSpPr>
          <p:nvPr/>
        </p:nvSpPr>
        <p:spPr bwMode="auto">
          <a:xfrm>
            <a:off x="7718426" y="5818188"/>
            <a:ext cx="1408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</a:rPr>
              <a:t>BPSK (1 Mbps)</a:t>
            </a:r>
          </a:p>
        </p:txBody>
      </p:sp>
      <p:sp>
        <p:nvSpPr>
          <p:cNvPr id="14364" name="Text Box 26"/>
          <p:cNvSpPr txBox="1">
            <a:spLocks noChangeArrowheads="1"/>
          </p:cNvSpPr>
          <p:nvPr/>
        </p:nvSpPr>
        <p:spPr bwMode="auto">
          <a:xfrm>
            <a:off x="7969250" y="4494213"/>
            <a:ext cx="895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</a:rPr>
              <a:t>SNR(dB)</a:t>
            </a:r>
          </a:p>
        </p:txBody>
      </p:sp>
      <p:sp>
        <p:nvSpPr>
          <p:cNvPr id="14365" name="Text Box 27"/>
          <p:cNvSpPr txBox="1">
            <a:spLocks noChangeArrowheads="1"/>
          </p:cNvSpPr>
          <p:nvPr/>
        </p:nvSpPr>
        <p:spPr bwMode="auto">
          <a:xfrm rot="-5400000">
            <a:off x="6124908" y="2767906"/>
            <a:ext cx="5549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</a:rPr>
              <a:t>BER</a:t>
            </a:r>
          </a:p>
        </p:txBody>
      </p:sp>
      <p:sp>
        <p:nvSpPr>
          <p:cNvPr id="14366" name="Text Box 28"/>
          <p:cNvSpPr txBox="1">
            <a:spLocks noChangeArrowheads="1"/>
          </p:cNvSpPr>
          <p:nvPr/>
        </p:nvSpPr>
        <p:spPr bwMode="auto">
          <a:xfrm>
            <a:off x="6484938" y="1301750"/>
            <a:ext cx="442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-1</a:t>
            </a:r>
          </a:p>
        </p:txBody>
      </p:sp>
      <p:sp>
        <p:nvSpPr>
          <p:cNvPr id="14367" name="Text Box 29"/>
          <p:cNvSpPr txBox="1">
            <a:spLocks noChangeArrowheads="1"/>
          </p:cNvSpPr>
          <p:nvPr/>
        </p:nvSpPr>
        <p:spPr bwMode="auto">
          <a:xfrm>
            <a:off x="6503988" y="1782764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-2</a:t>
            </a:r>
          </a:p>
        </p:txBody>
      </p:sp>
      <p:sp>
        <p:nvSpPr>
          <p:cNvPr id="14368" name="Text Box 30"/>
          <p:cNvSpPr txBox="1">
            <a:spLocks noChangeArrowheads="1"/>
          </p:cNvSpPr>
          <p:nvPr/>
        </p:nvSpPr>
        <p:spPr bwMode="auto">
          <a:xfrm>
            <a:off x="6494463" y="2249489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-3</a:t>
            </a:r>
          </a:p>
        </p:txBody>
      </p:sp>
      <p:sp>
        <p:nvSpPr>
          <p:cNvPr id="14369" name="Text Box 31"/>
          <p:cNvSpPr txBox="1">
            <a:spLocks noChangeArrowheads="1"/>
          </p:cNvSpPr>
          <p:nvPr/>
        </p:nvSpPr>
        <p:spPr bwMode="auto">
          <a:xfrm>
            <a:off x="6503988" y="3182939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-5</a:t>
            </a:r>
          </a:p>
        </p:txBody>
      </p:sp>
      <p:sp>
        <p:nvSpPr>
          <p:cNvPr id="14370" name="Text Box 32"/>
          <p:cNvSpPr txBox="1">
            <a:spLocks noChangeArrowheads="1"/>
          </p:cNvSpPr>
          <p:nvPr/>
        </p:nvSpPr>
        <p:spPr bwMode="auto">
          <a:xfrm>
            <a:off x="6508751" y="3663950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-6</a:t>
            </a:r>
          </a:p>
        </p:txBody>
      </p:sp>
      <p:sp>
        <p:nvSpPr>
          <p:cNvPr id="14371" name="Text Box 33"/>
          <p:cNvSpPr txBox="1">
            <a:spLocks noChangeArrowheads="1"/>
          </p:cNvSpPr>
          <p:nvPr/>
        </p:nvSpPr>
        <p:spPr bwMode="auto">
          <a:xfrm>
            <a:off x="6499226" y="4159250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-7</a:t>
            </a:r>
          </a:p>
        </p:txBody>
      </p:sp>
      <p:sp>
        <p:nvSpPr>
          <p:cNvPr id="14372" name="Text Box 34"/>
          <p:cNvSpPr txBox="1">
            <a:spLocks noChangeArrowheads="1"/>
          </p:cNvSpPr>
          <p:nvPr/>
        </p:nvSpPr>
        <p:spPr bwMode="auto">
          <a:xfrm>
            <a:off x="6486526" y="2738439"/>
            <a:ext cx="442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10</a:t>
            </a:r>
            <a:r>
              <a:rPr lang="en-US" sz="1200" baseline="30000" dirty="0">
                <a:latin typeface="Helvetica" pitchFamily="2" charset="0"/>
              </a:rPr>
              <a:t>-4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353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Group 356"/>
          <p:cNvGrpSpPr>
            <a:grpSpLocks/>
          </p:cNvGrpSpPr>
          <p:nvPr/>
        </p:nvGrpSpPr>
        <p:grpSpPr bwMode="auto">
          <a:xfrm>
            <a:off x="3687763" y="2570164"/>
            <a:ext cx="627062" cy="642937"/>
            <a:chOff x="313" y="1497"/>
            <a:chExt cx="1152" cy="1014"/>
          </a:xfrm>
        </p:grpSpPr>
        <p:pic>
          <p:nvPicPr>
            <p:cNvPr id="44075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6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2788" y="1301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Wireless network characteristics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7550" y="1150938"/>
            <a:ext cx="7772400" cy="1117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/>
              <a:t>Multiple wireless senders and receivers create additional problems (beyond multiple access):</a:t>
            </a:r>
          </a:p>
        </p:txBody>
      </p:sp>
      <p:sp>
        <p:nvSpPr>
          <p:cNvPr id="44038" name="Freeform 7"/>
          <p:cNvSpPr>
            <a:spLocks/>
          </p:cNvSpPr>
          <p:nvPr/>
        </p:nvSpPr>
        <p:spPr bwMode="auto">
          <a:xfrm>
            <a:off x="2222500" y="2413000"/>
            <a:ext cx="2020888" cy="1085850"/>
          </a:xfrm>
          <a:custGeom>
            <a:avLst/>
            <a:gdLst>
              <a:gd name="T0" fmla="*/ 2147483647 w 1273"/>
              <a:gd name="T1" fmla="*/ 2147483647 h 684"/>
              <a:gd name="T2" fmla="*/ 2147483647 w 1273"/>
              <a:gd name="T3" fmla="*/ 0 h 684"/>
              <a:gd name="T4" fmla="*/ 2147483647 w 1273"/>
              <a:gd name="T5" fmla="*/ 2147483647 h 684"/>
              <a:gd name="T6" fmla="*/ 2147483647 w 1273"/>
              <a:gd name="T7" fmla="*/ 2147483647 h 684"/>
              <a:gd name="T8" fmla="*/ 2147483647 w 1273"/>
              <a:gd name="T9" fmla="*/ 2147483647 h 684"/>
              <a:gd name="T10" fmla="*/ 2147483647 w 1273"/>
              <a:gd name="T11" fmla="*/ 2147483647 h 684"/>
              <a:gd name="T12" fmla="*/ 2147483647 w 1273"/>
              <a:gd name="T13" fmla="*/ 2147483647 h 684"/>
              <a:gd name="T14" fmla="*/ 2147483647 w 1273"/>
              <a:gd name="T15" fmla="*/ 2147483647 h 684"/>
              <a:gd name="T16" fmla="*/ 2147483647 w 1273"/>
              <a:gd name="T17" fmla="*/ 2147483647 h 684"/>
              <a:gd name="T18" fmla="*/ 0 w 1273"/>
              <a:gd name="T19" fmla="*/ 2147483647 h 68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273" h="684">
                <a:moveTo>
                  <a:pt x="9" y="675"/>
                </a:moveTo>
                <a:lnTo>
                  <a:pt x="316" y="0"/>
                </a:lnTo>
                <a:lnTo>
                  <a:pt x="461" y="228"/>
                </a:lnTo>
                <a:lnTo>
                  <a:pt x="510" y="119"/>
                </a:lnTo>
                <a:lnTo>
                  <a:pt x="631" y="467"/>
                </a:lnTo>
                <a:lnTo>
                  <a:pt x="667" y="391"/>
                </a:lnTo>
                <a:lnTo>
                  <a:pt x="739" y="464"/>
                </a:lnTo>
                <a:lnTo>
                  <a:pt x="1058" y="57"/>
                </a:lnTo>
                <a:lnTo>
                  <a:pt x="1273" y="684"/>
                </a:lnTo>
                <a:lnTo>
                  <a:pt x="0" y="674"/>
                </a:lnTo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CC66"/>
              </a:gs>
            </a:gsLst>
            <a:lin ang="5400000" scaled="1"/>
          </a:gra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5368" name="Line 26"/>
          <p:cNvSpPr>
            <a:spLocks noChangeShapeType="1"/>
          </p:cNvSpPr>
          <p:nvPr/>
        </p:nvSpPr>
        <p:spPr bwMode="auto">
          <a:xfrm flipV="1">
            <a:off x="3495675" y="3627438"/>
            <a:ext cx="998538" cy="1698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5369" name="Line 27"/>
          <p:cNvSpPr>
            <a:spLocks noChangeShapeType="1"/>
          </p:cNvSpPr>
          <p:nvPr/>
        </p:nvSpPr>
        <p:spPr bwMode="auto">
          <a:xfrm>
            <a:off x="4168775" y="3148013"/>
            <a:ext cx="407988" cy="322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5370" name="Text Box 28"/>
          <p:cNvSpPr txBox="1">
            <a:spLocks noChangeArrowheads="1"/>
          </p:cNvSpPr>
          <p:nvPr/>
        </p:nvSpPr>
        <p:spPr bwMode="auto">
          <a:xfrm>
            <a:off x="2614614" y="3519488"/>
            <a:ext cx="3508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A</a:t>
            </a:r>
          </a:p>
        </p:txBody>
      </p:sp>
      <p:sp>
        <p:nvSpPr>
          <p:cNvPr id="15371" name="Text Box 29"/>
          <p:cNvSpPr txBox="1">
            <a:spLocks noChangeArrowheads="1"/>
          </p:cNvSpPr>
          <p:nvPr/>
        </p:nvSpPr>
        <p:spPr bwMode="auto">
          <a:xfrm>
            <a:off x="5087939" y="3292475"/>
            <a:ext cx="3381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15372" name="Text Box 30"/>
          <p:cNvSpPr txBox="1">
            <a:spLocks noChangeArrowheads="1"/>
          </p:cNvSpPr>
          <p:nvPr/>
        </p:nvSpPr>
        <p:spPr bwMode="auto">
          <a:xfrm>
            <a:off x="4265614" y="2587625"/>
            <a:ext cx="3508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</a:t>
            </a:r>
          </a:p>
        </p:txBody>
      </p:sp>
      <p:sp>
        <p:nvSpPr>
          <p:cNvPr id="15373" name="Rectangle 32"/>
          <p:cNvSpPr>
            <a:spLocks noChangeArrowheads="1"/>
          </p:cNvSpPr>
          <p:nvPr/>
        </p:nvSpPr>
        <p:spPr bwMode="auto">
          <a:xfrm>
            <a:off x="1995489" y="4175125"/>
            <a:ext cx="4148137" cy="224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Hidden terminal problem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B, A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B, C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A, C can not hear each other means A, C unaware of their interference at B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endParaRPr lang="en-US" sz="2000" dirty="0">
              <a:latin typeface="Helvetica" pitchFamily="2" charset="0"/>
            </a:endParaRPr>
          </a:p>
        </p:txBody>
      </p:sp>
      <p:sp>
        <p:nvSpPr>
          <p:cNvPr id="13335" name="Text Box 47"/>
          <p:cNvSpPr txBox="1">
            <a:spLocks noChangeArrowheads="1"/>
          </p:cNvSpPr>
          <p:nvPr/>
        </p:nvSpPr>
        <p:spPr bwMode="auto">
          <a:xfrm>
            <a:off x="6467475" y="2292351"/>
            <a:ext cx="35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A</a:t>
            </a:r>
          </a:p>
        </p:txBody>
      </p:sp>
      <p:sp>
        <p:nvSpPr>
          <p:cNvPr id="13336" name="Text Box 48"/>
          <p:cNvSpPr txBox="1">
            <a:spLocks noChangeArrowheads="1"/>
          </p:cNvSpPr>
          <p:nvPr/>
        </p:nvSpPr>
        <p:spPr bwMode="auto">
          <a:xfrm>
            <a:off x="8377238" y="2289176"/>
            <a:ext cx="328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13337" name="Text Box 49"/>
          <p:cNvSpPr txBox="1">
            <a:spLocks noChangeArrowheads="1"/>
          </p:cNvSpPr>
          <p:nvPr/>
        </p:nvSpPr>
        <p:spPr bwMode="auto">
          <a:xfrm>
            <a:off x="9558339" y="2332039"/>
            <a:ext cx="3508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</a:t>
            </a:r>
          </a:p>
        </p:txBody>
      </p:sp>
      <p:sp>
        <p:nvSpPr>
          <p:cNvPr id="13323" name="Text Box 55"/>
          <p:cNvSpPr txBox="1">
            <a:spLocks noChangeArrowheads="1"/>
          </p:cNvSpPr>
          <p:nvPr/>
        </p:nvSpPr>
        <p:spPr bwMode="auto">
          <a:xfrm>
            <a:off x="6540501" y="3119438"/>
            <a:ext cx="10021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A</a:t>
            </a:r>
            <a:r>
              <a:rPr lang="ja-JP" altLang="en-US" sz="140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’</a:t>
            </a:r>
            <a:r>
              <a:rPr lang="en-US" sz="1400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s signal</a:t>
            </a:r>
          </a:p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strength</a:t>
            </a:r>
          </a:p>
        </p:txBody>
      </p:sp>
      <p:sp>
        <p:nvSpPr>
          <p:cNvPr id="13324" name="Line 60"/>
          <p:cNvSpPr>
            <a:spLocks noChangeShapeType="1"/>
          </p:cNvSpPr>
          <p:nvPr/>
        </p:nvSpPr>
        <p:spPr bwMode="auto">
          <a:xfrm>
            <a:off x="6602413" y="4148138"/>
            <a:ext cx="3263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325" name="Line 61"/>
          <p:cNvSpPr>
            <a:spLocks noChangeShapeType="1"/>
          </p:cNvSpPr>
          <p:nvPr/>
        </p:nvSpPr>
        <p:spPr bwMode="auto">
          <a:xfrm>
            <a:off x="6548438" y="2968625"/>
            <a:ext cx="0" cy="1138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326" name="Freeform 62"/>
          <p:cNvSpPr>
            <a:spLocks/>
          </p:cNvSpPr>
          <p:nvPr/>
        </p:nvSpPr>
        <p:spPr bwMode="auto">
          <a:xfrm>
            <a:off x="6630988" y="3024189"/>
            <a:ext cx="2995612" cy="1081087"/>
          </a:xfrm>
          <a:custGeom>
            <a:avLst/>
            <a:gdLst>
              <a:gd name="T0" fmla="*/ 0 w 1887"/>
              <a:gd name="T1" fmla="*/ 0 h 681"/>
              <a:gd name="T2" fmla="*/ 2147483647 w 1887"/>
              <a:gd name="T3" fmla="*/ 2147483647 h 681"/>
              <a:gd name="T4" fmla="*/ 2147483647 w 1887"/>
              <a:gd name="T5" fmla="*/ 2147483647 h 681"/>
              <a:gd name="T6" fmla="*/ 2147483647 w 1887"/>
              <a:gd name="T7" fmla="*/ 2147483647 h 6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7" h="681">
                <a:moveTo>
                  <a:pt x="0" y="0"/>
                </a:moveTo>
                <a:cubicBezTo>
                  <a:pt x="161" y="25"/>
                  <a:pt x="737" y="52"/>
                  <a:pt x="966" y="151"/>
                </a:cubicBezTo>
                <a:cubicBezTo>
                  <a:pt x="1195" y="250"/>
                  <a:pt x="1220" y="507"/>
                  <a:pt x="1373" y="594"/>
                </a:cubicBezTo>
                <a:cubicBezTo>
                  <a:pt x="1526" y="681"/>
                  <a:pt x="1780" y="657"/>
                  <a:pt x="1887" y="67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3327" name="Text Box 63"/>
          <p:cNvSpPr txBox="1">
            <a:spLocks noChangeArrowheads="1"/>
          </p:cNvSpPr>
          <p:nvPr/>
        </p:nvSpPr>
        <p:spPr bwMode="auto">
          <a:xfrm>
            <a:off x="7886701" y="4111626"/>
            <a:ext cx="593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>
                <a:latin typeface="Helvetica" pitchFamily="2" charset="0"/>
                <a:cs typeface="Arial" charset="0"/>
              </a:rPr>
              <a:t>space</a:t>
            </a:r>
          </a:p>
        </p:txBody>
      </p:sp>
      <p:sp>
        <p:nvSpPr>
          <p:cNvPr id="13328" name="Freeform 65"/>
          <p:cNvSpPr>
            <a:spLocks/>
          </p:cNvSpPr>
          <p:nvPr/>
        </p:nvSpPr>
        <p:spPr bwMode="auto">
          <a:xfrm flipH="1">
            <a:off x="6726238" y="2994025"/>
            <a:ext cx="2995612" cy="1081088"/>
          </a:xfrm>
          <a:custGeom>
            <a:avLst/>
            <a:gdLst>
              <a:gd name="T0" fmla="*/ 0 w 1887"/>
              <a:gd name="T1" fmla="*/ 0 h 681"/>
              <a:gd name="T2" fmla="*/ 2147483647 w 1887"/>
              <a:gd name="T3" fmla="*/ 2147483647 h 681"/>
              <a:gd name="T4" fmla="*/ 2147483647 w 1887"/>
              <a:gd name="T5" fmla="*/ 2147483647 h 681"/>
              <a:gd name="T6" fmla="*/ 2147483647 w 1887"/>
              <a:gd name="T7" fmla="*/ 2147483647 h 6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7" h="681">
                <a:moveTo>
                  <a:pt x="0" y="0"/>
                </a:moveTo>
                <a:cubicBezTo>
                  <a:pt x="161" y="25"/>
                  <a:pt x="737" y="52"/>
                  <a:pt x="966" y="151"/>
                </a:cubicBezTo>
                <a:cubicBezTo>
                  <a:pt x="1195" y="250"/>
                  <a:pt x="1220" y="507"/>
                  <a:pt x="1373" y="594"/>
                </a:cubicBezTo>
                <a:cubicBezTo>
                  <a:pt x="1526" y="681"/>
                  <a:pt x="1780" y="657"/>
                  <a:pt x="1887" y="673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3329" name="Text Box 66"/>
          <p:cNvSpPr txBox="1">
            <a:spLocks noChangeArrowheads="1"/>
          </p:cNvSpPr>
          <p:nvPr/>
        </p:nvSpPr>
        <p:spPr bwMode="auto">
          <a:xfrm>
            <a:off x="9167814" y="3048000"/>
            <a:ext cx="1011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C</a:t>
            </a:r>
            <a:r>
              <a:rPr lang="ja-JP" altLang="en-US" sz="140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’</a:t>
            </a:r>
            <a:r>
              <a:rPr lang="en-US" sz="1400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s signal</a:t>
            </a:r>
          </a:p>
          <a:p>
            <a:pPr>
              <a:defRPr/>
            </a:pPr>
            <a:r>
              <a:rPr lang="en-US" sz="1400" dirty="0">
                <a:solidFill>
                  <a:schemeClr val="accent2"/>
                </a:solidFill>
                <a:latin typeface="Helvetica" pitchFamily="2" charset="0"/>
                <a:cs typeface="Arial" charset="0"/>
              </a:rPr>
              <a:t>strength</a:t>
            </a:r>
          </a:p>
        </p:txBody>
      </p:sp>
      <p:sp>
        <p:nvSpPr>
          <p:cNvPr id="13330" name="Line 67"/>
          <p:cNvSpPr>
            <a:spLocks noChangeShapeType="1"/>
          </p:cNvSpPr>
          <p:nvPr/>
        </p:nvSpPr>
        <p:spPr bwMode="auto">
          <a:xfrm flipH="1">
            <a:off x="6927850" y="2855913"/>
            <a:ext cx="26988" cy="1263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331" name="Line 68"/>
          <p:cNvSpPr>
            <a:spLocks noChangeShapeType="1"/>
          </p:cNvSpPr>
          <p:nvPr/>
        </p:nvSpPr>
        <p:spPr bwMode="auto">
          <a:xfrm>
            <a:off x="8148638" y="2924175"/>
            <a:ext cx="0" cy="12080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332" name="Line 69"/>
          <p:cNvSpPr>
            <a:spLocks noChangeShapeType="1"/>
          </p:cNvSpPr>
          <p:nvPr/>
        </p:nvSpPr>
        <p:spPr bwMode="auto">
          <a:xfrm>
            <a:off x="9229725" y="2908300"/>
            <a:ext cx="0" cy="11811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321" name="Rectangle 70"/>
          <p:cNvSpPr>
            <a:spLocks noChangeArrowheads="1"/>
          </p:cNvSpPr>
          <p:nvPr/>
        </p:nvSpPr>
        <p:spPr bwMode="auto">
          <a:xfrm>
            <a:off x="6519864" y="4432301"/>
            <a:ext cx="4148137" cy="2075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Signal attenuation: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B, A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B, C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A, C can not hear each other interfering at B</a:t>
            </a:r>
          </a:p>
        </p:txBody>
      </p:sp>
      <p:grpSp>
        <p:nvGrpSpPr>
          <p:cNvPr id="44059" name="Group 356"/>
          <p:cNvGrpSpPr>
            <a:grpSpLocks/>
          </p:cNvGrpSpPr>
          <p:nvPr/>
        </p:nvGrpSpPr>
        <p:grpSpPr bwMode="auto">
          <a:xfrm>
            <a:off x="4449763" y="3119439"/>
            <a:ext cx="627062" cy="642937"/>
            <a:chOff x="313" y="1497"/>
            <a:chExt cx="1152" cy="1014"/>
          </a:xfrm>
        </p:grpSpPr>
        <p:pic>
          <p:nvPicPr>
            <p:cNvPr id="44073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4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60" name="Group 356"/>
          <p:cNvGrpSpPr>
            <a:grpSpLocks/>
          </p:cNvGrpSpPr>
          <p:nvPr/>
        </p:nvGrpSpPr>
        <p:grpSpPr bwMode="auto">
          <a:xfrm>
            <a:off x="2925763" y="3260726"/>
            <a:ext cx="627062" cy="644525"/>
            <a:chOff x="313" y="1497"/>
            <a:chExt cx="1152" cy="1014"/>
          </a:xfrm>
        </p:grpSpPr>
        <p:pic>
          <p:nvPicPr>
            <p:cNvPr id="44071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2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0" name="Group 356"/>
          <p:cNvGrpSpPr>
            <a:grpSpLocks/>
          </p:cNvGrpSpPr>
          <p:nvPr/>
        </p:nvGrpSpPr>
        <p:grpSpPr bwMode="auto">
          <a:xfrm>
            <a:off x="6654801" y="2154239"/>
            <a:ext cx="627063" cy="642937"/>
            <a:chOff x="313" y="1497"/>
            <a:chExt cx="1152" cy="1014"/>
          </a:xfrm>
        </p:grpSpPr>
        <p:pic>
          <p:nvPicPr>
            <p:cNvPr id="44069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0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3" name="Group 356"/>
          <p:cNvGrpSpPr>
            <a:grpSpLocks/>
          </p:cNvGrpSpPr>
          <p:nvPr/>
        </p:nvGrpSpPr>
        <p:grpSpPr bwMode="auto">
          <a:xfrm>
            <a:off x="7843838" y="2193926"/>
            <a:ext cx="627062" cy="644525"/>
            <a:chOff x="313" y="1497"/>
            <a:chExt cx="1152" cy="1014"/>
          </a:xfrm>
        </p:grpSpPr>
        <p:pic>
          <p:nvPicPr>
            <p:cNvPr id="44067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68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6" name="Group 356"/>
          <p:cNvGrpSpPr>
            <a:grpSpLocks/>
          </p:cNvGrpSpPr>
          <p:nvPr/>
        </p:nvGrpSpPr>
        <p:grpSpPr bwMode="auto">
          <a:xfrm>
            <a:off x="8920163" y="2124075"/>
            <a:ext cx="627062" cy="642938"/>
            <a:chOff x="313" y="1497"/>
            <a:chExt cx="1152" cy="1014"/>
          </a:xfrm>
        </p:grpSpPr>
        <p:pic>
          <p:nvPicPr>
            <p:cNvPr id="44065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66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12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nimBg="1"/>
      <p:bldP spid="15368" grpId="0" animBg="1"/>
      <p:bldP spid="15369" grpId="0" animBg="1"/>
      <p:bldP spid="15370" grpId="0"/>
      <p:bldP spid="15371" grpId="0"/>
      <p:bldP spid="15372" grpId="0"/>
      <p:bldP spid="15373" grpId="0"/>
      <p:bldP spid="13335" grpId="0"/>
      <p:bldP spid="13336" grpId="0"/>
      <p:bldP spid="13337" grpId="0"/>
      <p:bldP spid="13323" grpId="0"/>
      <p:bldP spid="13326" grpId="0" animBg="1"/>
      <p:bldP spid="13327" grpId="0"/>
      <p:bldP spid="13328" grpId="0" animBg="1"/>
      <p:bldP spid="13329" grpId="0"/>
      <p:bldP spid="133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IEEE 802.11 Wireless LAN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87526" y="1489076"/>
            <a:ext cx="4665663" cy="330041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400" dirty="0">
                <a:solidFill>
                  <a:srgbClr val="C00000"/>
                </a:solidFill>
              </a:rPr>
              <a:t>802.11b</a:t>
            </a:r>
          </a:p>
          <a:p>
            <a:pPr marL="277813" indent="-277813">
              <a:defRPr/>
            </a:pPr>
            <a:r>
              <a:rPr lang="en-US" sz="2400" dirty="0"/>
              <a:t>2.4-5 GHz unlicensed spectrum</a:t>
            </a:r>
          </a:p>
          <a:p>
            <a:pPr marL="277813" indent="-277813">
              <a:defRPr/>
            </a:pPr>
            <a:r>
              <a:rPr lang="en-US" sz="2400" dirty="0"/>
              <a:t>up to 11 </a:t>
            </a:r>
            <a:r>
              <a:rPr lang="en-US" sz="2400" dirty="0" err="1"/>
              <a:t>Mbps</a:t>
            </a:r>
            <a:endParaRPr lang="en-US" sz="2400" dirty="0"/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453188" y="1398589"/>
            <a:ext cx="4044950" cy="351948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400" dirty="0">
                <a:solidFill>
                  <a:srgbClr val="C00000"/>
                </a:solidFill>
              </a:rPr>
              <a:t>802.11a</a:t>
            </a:r>
            <a:r>
              <a:rPr lang="en-US" sz="2400" dirty="0"/>
              <a:t> 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5-6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up to 54 Mbps</a:t>
            </a:r>
          </a:p>
          <a:p>
            <a:pPr marL="0" indent="0">
              <a:buNone/>
              <a:defRPr/>
            </a:pPr>
            <a:r>
              <a:rPr lang="en-US" sz="2400" dirty="0">
                <a:solidFill>
                  <a:srgbClr val="C00000"/>
                </a:solidFill>
              </a:rPr>
              <a:t>802.11g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2.4-5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up to 54 Mbps</a:t>
            </a:r>
          </a:p>
          <a:p>
            <a:pPr marL="0" indent="0">
              <a:buNone/>
              <a:defRPr/>
            </a:pPr>
            <a:r>
              <a:rPr lang="en-US" sz="2400" dirty="0">
                <a:solidFill>
                  <a:srgbClr val="C00000"/>
                </a:solidFill>
              </a:rPr>
              <a:t>802.11n: </a:t>
            </a:r>
            <a:r>
              <a:rPr lang="en-US" sz="2400" dirty="0"/>
              <a:t>multiple antennae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2.4-5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/>
              <a:t>up to 200 Mbps</a:t>
            </a: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2306638" y="5456238"/>
            <a:ext cx="7383462" cy="105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all use CSMA/CA for multiple access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all have base-station and ad-hoc network versions</a:t>
            </a:r>
          </a:p>
        </p:txBody>
      </p:sp>
      <p:sp>
        <p:nvSpPr>
          <p:cNvPr id="20488" name="Line 6"/>
          <p:cNvSpPr>
            <a:spLocks noChangeShapeType="1"/>
          </p:cNvSpPr>
          <p:nvPr/>
        </p:nvSpPr>
        <p:spPr bwMode="auto">
          <a:xfrm>
            <a:off x="3236913" y="5180013"/>
            <a:ext cx="52641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24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802.11: Channels, association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/>
              <a:t>802.11b: 2.4GHz-2.485GHz spectrum divided into 11 channels at different frequencies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AP admin chooses frequency for AP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interference possible: channel can be same as that chosen by neighboring AP!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host: must </a:t>
            </a:r>
            <a:r>
              <a:rPr lang="en-US" i="1" dirty="0">
                <a:solidFill>
                  <a:srgbClr val="C00000"/>
                </a:solidFill>
              </a:rPr>
              <a:t>associate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with an AP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scans channels, listening for </a:t>
            </a:r>
            <a:r>
              <a:rPr lang="en-US" i="1" dirty="0"/>
              <a:t>beacon frames</a:t>
            </a:r>
            <a:r>
              <a:rPr lang="en-US" dirty="0"/>
              <a:t> containing AP</a:t>
            </a:r>
            <a:r>
              <a:rPr lang="ja-JP" altLang="en-US"/>
              <a:t>’</a:t>
            </a:r>
            <a:r>
              <a:rPr lang="en-US" dirty="0"/>
              <a:t>s name (SSID) and MAC address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selects AP to associate with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may perform authentication [Chapter 8]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will typically run DHCP to get IP address in AP</a:t>
            </a:r>
            <a:r>
              <a:rPr lang="ja-JP" altLang="en-US"/>
              <a:t>’</a:t>
            </a:r>
            <a:r>
              <a:rPr lang="en-US" dirty="0"/>
              <a:t>s subnet</a:t>
            </a:r>
          </a:p>
          <a:p>
            <a:pPr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731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7E744-0EB0-204A-8AF3-1AFCF023A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(802.11) multiple access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4110A-466F-3F4E-BF31-89DA74CAC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CSMA/CA</a:t>
            </a:r>
          </a:p>
        </p:txBody>
      </p:sp>
    </p:spTree>
    <p:extLst>
      <p:ext uri="{BB962C8B-B14F-4D97-AF65-F5344CB8AC3E}">
        <p14:creationId xmlns:p14="http://schemas.microsoft.com/office/powerpoint/2010/main" val="3282151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1411357" y="161925"/>
            <a:ext cx="874705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Review: MAC protocols: Taxonomy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0585" y="1382712"/>
            <a:ext cx="9812215" cy="5139653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dirty="0"/>
              <a:t>three broad classes:</a:t>
            </a:r>
          </a:p>
          <a:p>
            <a:pPr>
              <a:defRPr/>
            </a:pPr>
            <a:endParaRPr lang="en-US" i="1" dirty="0">
              <a:solidFill>
                <a:srgbClr val="CC0000"/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channel partitioning</a:t>
            </a:r>
          </a:p>
          <a:p>
            <a:pPr lvl="1">
              <a:defRPr/>
            </a:pPr>
            <a:r>
              <a:rPr lang="en-US" sz="2000" dirty="0"/>
              <a:t>divide channel into smaller </a:t>
            </a:r>
            <a:r>
              <a:rPr lang="ja-JP" altLang="en-US" sz="2000"/>
              <a:t>“</a:t>
            </a:r>
            <a:r>
              <a:rPr lang="en-US" sz="2000" dirty="0"/>
              <a:t>pieces</a:t>
            </a:r>
            <a:r>
              <a:rPr lang="ja-JP" altLang="en-US" sz="2000"/>
              <a:t>”</a:t>
            </a:r>
            <a:r>
              <a:rPr lang="en-US" sz="2000" dirty="0"/>
              <a:t> (time slots, frequency, code)</a:t>
            </a:r>
          </a:p>
          <a:p>
            <a:pPr lvl="1">
              <a:defRPr/>
            </a:pPr>
            <a:r>
              <a:rPr lang="en-US" sz="2000" dirty="0"/>
              <a:t>allocate piece to node for exclusive use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random access</a:t>
            </a:r>
          </a:p>
          <a:p>
            <a:pPr lvl="1">
              <a:defRPr/>
            </a:pPr>
            <a:r>
              <a:rPr lang="en-US" sz="2000" dirty="0"/>
              <a:t>channel not divided, allow collisions</a:t>
            </a:r>
          </a:p>
          <a:p>
            <a:pPr lvl="1">
              <a:defRPr/>
            </a:pPr>
            <a:r>
              <a:rPr lang="ja-JP" altLang="en-US" sz="2000"/>
              <a:t>“</a:t>
            </a:r>
            <a:r>
              <a:rPr lang="en-US" sz="2000" dirty="0"/>
              <a:t>recover</a:t>
            </a:r>
            <a:r>
              <a:rPr lang="ja-JP" altLang="en-US" sz="2000"/>
              <a:t>”</a:t>
            </a:r>
            <a:r>
              <a:rPr lang="en-US" sz="2000" dirty="0"/>
              <a:t> from collisions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ja-JP" altLang="en-US" i="1">
                <a:solidFill>
                  <a:srgbClr val="CC0000"/>
                </a:solidFill>
              </a:rPr>
              <a:t>“</a:t>
            </a:r>
            <a:r>
              <a:rPr lang="en-US" i="1" dirty="0">
                <a:solidFill>
                  <a:srgbClr val="CC0000"/>
                </a:solidFill>
              </a:rPr>
              <a:t>taking turns</a:t>
            </a:r>
            <a:r>
              <a:rPr lang="ja-JP" altLang="en-US" i="1">
                <a:solidFill>
                  <a:srgbClr val="CC0000"/>
                </a:solidFill>
              </a:rPr>
              <a:t>”</a:t>
            </a:r>
            <a:endParaRPr lang="en-US" i="1" dirty="0">
              <a:solidFill>
                <a:srgbClr val="CC0000"/>
              </a:solidFill>
            </a:endParaRPr>
          </a:p>
          <a:p>
            <a:pPr lvl="1">
              <a:defRPr/>
            </a:pPr>
            <a:r>
              <a:rPr lang="en-US" sz="2000" dirty="0"/>
              <a:t>nodes take turns, but nodes with more to send can take more or longer turns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033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851" y="127731"/>
            <a:ext cx="9799983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Review: Ethernet CSMA/CD algorithm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3184" y="1500188"/>
            <a:ext cx="4925668" cy="5022178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1. </a:t>
            </a:r>
            <a:r>
              <a:rPr lang="en-US" sz="2600" dirty="0"/>
              <a:t>NIC receives datagram from network layer, creates frame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2. </a:t>
            </a:r>
            <a:r>
              <a:rPr lang="en-US" sz="2600" dirty="0"/>
              <a:t>If NIC senses channel idle, starts frame transmission. If NIC senses channel busy, waits until channel idle, then transmits.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3. </a:t>
            </a:r>
            <a:r>
              <a:rPr lang="en-US" sz="2600" dirty="0"/>
              <a:t>If NIC transmits entire frame without detecting another transmission, NIC is done with frame !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51564" y="1543050"/>
            <a:ext cx="5020019" cy="4979316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4. </a:t>
            </a:r>
            <a:r>
              <a:rPr lang="en-US" sz="2600" dirty="0"/>
              <a:t>If NIC detects another transmission while transmitting,  aborts and sends jam signal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5. </a:t>
            </a:r>
            <a:r>
              <a:rPr lang="en-US" sz="2600" dirty="0"/>
              <a:t>After aborting, NIC enters </a:t>
            </a:r>
            <a:r>
              <a:rPr lang="en-US" sz="2600" i="1" dirty="0">
                <a:solidFill>
                  <a:srgbClr val="CC0000"/>
                </a:solidFill>
              </a:rPr>
              <a:t>binary (exponential) backoff: </a:t>
            </a:r>
          </a:p>
          <a:p>
            <a:pPr lvl="1">
              <a:defRPr/>
            </a:pPr>
            <a:r>
              <a:rPr lang="en-US" dirty="0"/>
              <a:t>after </a:t>
            </a:r>
            <a:r>
              <a:rPr lang="en-US" i="1" dirty="0"/>
              <a:t>m</a:t>
            </a:r>
            <a:r>
              <a:rPr lang="en-US" dirty="0"/>
              <a:t>th collision, NIC chooses </a:t>
            </a:r>
            <a:r>
              <a:rPr lang="en-US" i="1" dirty="0"/>
              <a:t>K </a:t>
            </a:r>
            <a:r>
              <a:rPr lang="en-US" dirty="0"/>
              <a:t>at random from </a:t>
            </a:r>
            <a:r>
              <a:rPr lang="en-US" i="1" dirty="0"/>
              <a:t>{0,1,2, …, 2</a:t>
            </a:r>
            <a:r>
              <a:rPr lang="en-US" b="1" i="1" baseline="30000" dirty="0"/>
              <a:t>m</a:t>
            </a:r>
            <a:r>
              <a:rPr lang="en-US" i="1" dirty="0"/>
              <a:t>-1}</a:t>
            </a:r>
            <a:r>
              <a:rPr lang="en-US" dirty="0"/>
              <a:t>. NIC waits K</a:t>
            </a:r>
            <a:r>
              <a:rPr lang="el-GR" dirty="0"/>
              <a:t>·</a:t>
            </a:r>
            <a:r>
              <a:rPr lang="en-US" dirty="0"/>
              <a:t>512 bit times, returns to Step 2</a:t>
            </a:r>
          </a:p>
          <a:p>
            <a:pPr lvl="1">
              <a:defRPr/>
            </a:pPr>
            <a:r>
              <a:rPr lang="en-US" dirty="0"/>
              <a:t>longer backoff interval with more collisions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/>
              <a:t>  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38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2033588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IEEE 802.11: multiple access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1" y="1160463"/>
            <a:ext cx="8188325" cy="46482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avoid collisions: 2</a:t>
            </a:r>
            <a:r>
              <a:rPr lang="en-US" sz="2400" baseline="30000" dirty="0"/>
              <a:t>+</a:t>
            </a:r>
            <a:r>
              <a:rPr lang="en-US" sz="2400" dirty="0"/>
              <a:t> nodes </a:t>
            </a:r>
            <a:r>
              <a:rPr lang="en-US" sz="2400" dirty="0">
                <a:sym typeface="Symbol" charset="0"/>
              </a:rPr>
              <a:t>transmitting at same time</a:t>
            </a:r>
          </a:p>
          <a:p>
            <a:pPr>
              <a:defRPr/>
            </a:pPr>
            <a:r>
              <a:rPr lang="en-US" sz="2400" dirty="0">
                <a:sym typeface="Symbol" charset="0"/>
              </a:rPr>
              <a:t>802.11: CSMA - sense before transmitting</a:t>
            </a:r>
          </a:p>
          <a:p>
            <a:pPr lvl="1">
              <a:defRPr/>
            </a:pPr>
            <a:r>
              <a:rPr lang="en-US" sz="2000" dirty="0"/>
              <a:t>don</a:t>
            </a:r>
            <a:r>
              <a:rPr lang="ja-JP" altLang="en-US" sz="2000" dirty="0"/>
              <a:t>’</a:t>
            </a:r>
            <a:r>
              <a:rPr lang="en-US" sz="2000" dirty="0"/>
              <a:t>t collide with ongoing transmission by other node</a:t>
            </a:r>
          </a:p>
          <a:p>
            <a:pPr>
              <a:defRPr/>
            </a:pPr>
            <a:r>
              <a:rPr lang="en-US" sz="2400" dirty="0"/>
              <a:t>802.11: </a:t>
            </a:r>
            <a:r>
              <a:rPr lang="en-US" sz="2400" i="1" dirty="0"/>
              <a:t>no</a:t>
            </a:r>
            <a:r>
              <a:rPr lang="en-US" sz="2400" dirty="0"/>
              <a:t> collision detection!</a:t>
            </a:r>
          </a:p>
          <a:p>
            <a:pPr lvl="1">
              <a:defRPr/>
            </a:pPr>
            <a:r>
              <a:rPr lang="en-US" sz="2000" dirty="0"/>
              <a:t>difficult to receive (sense collisions) when transmitting due to weak received signals (fading)</a:t>
            </a:r>
          </a:p>
          <a:p>
            <a:pPr lvl="1">
              <a:defRPr/>
            </a:pPr>
            <a:r>
              <a:rPr lang="en-US" sz="2000" dirty="0"/>
              <a:t>can</a:t>
            </a:r>
            <a:r>
              <a:rPr lang="ja-JP" altLang="en-US" sz="2000" dirty="0"/>
              <a:t>’</a:t>
            </a:r>
            <a:r>
              <a:rPr lang="en-US" sz="2000" dirty="0"/>
              <a:t>t sense all collisions in any case: hidden terminal, fading</a:t>
            </a:r>
          </a:p>
          <a:p>
            <a:pPr lvl="1">
              <a:defRPr/>
            </a:pPr>
            <a:r>
              <a:rPr lang="en-US" sz="2000" dirty="0"/>
              <a:t>goal: </a:t>
            </a:r>
            <a:r>
              <a:rPr lang="en-US" sz="2000" i="1" dirty="0">
                <a:solidFill>
                  <a:srgbClr val="C00000"/>
                </a:solidFill>
              </a:rPr>
              <a:t>avoid collisions</a:t>
            </a:r>
            <a:r>
              <a:rPr lang="en-US" sz="2000" i="1" dirty="0">
                <a:solidFill>
                  <a:srgbClr val="FF0000"/>
                </a:solidFill>
              </a:rPr>
              <a:t>:</a:t>
            </a:r>
            <a:r>
              <a:rPr lang="en-US" sz="2000" dirty="0"/>
              <a:t> CSMA/C(ollision)A(voidance)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3" name="Text Box 63"/>
          <p:cNvSpPr txBox="1">
            <a:spLocks noChangeArrowheads="1"/>
          </p:cNvSpPr>
          <p:nvPr/>
        </p:nvSpPr>
        <p:spPr bwMode="auto">
          <a:xfrm>
            <a:off x="7348539" y="6032501"/>
            <a:ext cx="593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>
                <a:latin typeface="Helvetica" pitchFamily="2" charset="0"/>
                <a:cs typeface="Arial" charset="0"/>
              </a:rPr>
              <a:t>space</a:t>
            </a:r>
          </a:p>
        </p:txBody>
      </p:sp>
      <p:grpSp>
        <p:nvGrpSpPr>
          <p:cNvPr id="62470" name="Group 1"/>
          <p:cNvGrpSpPr>
            <a:grpSpLocks/>
          </p:cNvGrpSpPr>
          <p:nvPr/>
        </p:nvGrpSpPr>
        <p:grpSpPr bwMode="auto">
          <a:xfrm>
            <a:off x="2895600" y="4664076"/>
            <a:ext cx="2359116" cy="1071366"/>
            <a:chOff x="576580" y="4516120"/>
            <a:chExt cx="3290009" cy="1553480"/>
          </a:xfrm>
        </p:grpSpPr>
        <p:grpSp>
          <p:nvGrpSpPr>
            <p:cNvPr id="62494" name="Group 356"/>
            <p:cNvGrpSpPr>
              <a:grpSpLocks/>
            </p:cNvGrpSpPr>
            <p:nvPr/>
          </p:nvGrpSpPr>
          <p:grpSpPr bwMode="auto">
            <a:xfrm>
              <a:off x="2042160" y="4673600"/>
              <a:ext cx="627380" cy="643255"/>
              <a:chOff x="313" y="1497"/>
              <a:chExt cx="1152" cy="1014"/>
            </a:xfrm>
          </p:grpSpPr>
          <p:pic>
            <p:nvPicPr>
              <p:cNvPr id="62507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8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62495" name="Freeform 7"/>
            <p:cNvSpPr>
              <a:spLocks/>
            </p:cNvSpPr>
            <p:nvPr/>
          </p:nvSpPr>
          <p:spPr bwMode="auto">
            <a:xfrm>
              <a:off x="576580" y="4516120"/>
              <a:ext cx="2020888" cy="1085850"/>
            </a:xfrm>
            <a:custGeom>
              <a:avLst/>
              <a:gdLst>
                <a:gd name="T0" fmla="*/ 2147483647 w 1273"/>
                <a:gd name="T1" fmla="*/ 2147483647 h 684"/>
                <a:gd name="T2" fmla="*/ 2147483647 w 1273"/>
                <a:gd name="T3" fmla="*/ 0 h 684"/>
                <a:gd name="T4" fmla="*/ 2147483647 w 1273"/>
                <a:gd name="T5" fmla="*/ 2147483647 h 684"/>
                <a:gd name="T6" fmla="*/ 2147483647 w 1273"/>
                <a:gd name="T7" fmla="*/ 2147483647 h 684"/>
                <a:gd name="T8" fmla="*/ 2147483647 w 1273"/>
                <a:gd name="T9" fmla="*/ 2147483647 h 684"/>
                <a:gd name="T10" fmla="*/ 2147483647 w 1273"/>
                <a:gd name="T11" fmla="*/ 2147483647 h 684"/>
                <a:gd name="T12" fmla="*/ 2147483647 w 1273"/>
                <a:gd name="T13" fmla="*/ 2147483647 h 684"/>
                <a:gd name="T14" fmla="*/ 2147483647 w 1273"/>
                <a:gd name="T15" fmla="*/ 2147483647 h 684"/>
                <a:gd name="T16" fmla="*/ 2147483647 w 1273"/>
                <a:gd name="T17" fmla="*/ 2147483647 h 684"/>
                <a:gd name="T18" fmla="*/ 0 w 1273"/>
                <a:gd name="T19" fmla="*/ 2147483647 h 6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273" h="684">
                  <a:moveTo>
                    <a:pt x="9" y="675"/>
                  </a:moveTo>
                  <a:lnTo>
                    <a:pt x="316" y="0"/>
                  </a:lnTo>
                  <a:lnTo>
                    <a:pt x="461" y="228"/>
                  </a:lnTo>
                  <a:lnTo>
                    <a:pt x="510" y="119"/>
                  </a:lnTo>
                  <a:lnTo>
                    <a:pt x="631" y="467"/>
                  </a:lnTo>
                  <a:lnTo>
                    <a:pt x="667" y="391"/>
                  </a:lnTo>
                  <a:lnTo>
                    <a:pt x="739" y="464"/>
                  </a:lnTo>
                  <a:lnTo>
                    <a:pt x="1058" y="57"/>
                  </a:lnTo>
                  <a:lnTo>
                    <a:pt x="1273" y="684"/>
                  </a:lnTo>
                  <a:lnTo>
                    <a:pt x="0" y="67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00CC66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609" name="Line 26"/>
            <p:cNvSpPr>
              <a:spLocks noChangeShapeType="1"/>
            </p:cNvSpPr>
            <p:nvPr/>
          </p:nvSpPr>
          <p:spPr bwMode="auto">
            <a:xfrm flipV="1">
              <a:off x="1849583" y="5731510"/>
              <a:ext cx="998476" cy="16803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610" name="Line 27"/>
            <p:cNvSpPr>
              <a:spLocks noChangeShapeType="1"/>
            </p:cNvSpPr>
            <p:nvPr/>
          </p:nvSpPr>
          <p:spPr bwMode="auto">
            <a:xfrm>
              <a:off x="2522614" y="5250419"/>
              <a:ext cx="407361" cy="3222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611" name="Text Box 28"/>
            <p:cNvSpPr txBox="1">
              <a:spLocks noChangeArrowheads="1"/>
            </p:cNvSpPr>
            <p:nvPr/>
          </p:nvSpPr>
          <p:spPr bwMode="auto">
            <a:xfrm>
              <a:off x="968444" y="5623323"/>
              <a:ext cx="425200" cy="446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24612" name="Text Box 29"/>
            <p:cNvSpPr txBox="1">
              <a:spLocks noChangeArrowheads="1"/>
            </p:cNvSpPr>
            <p:nvPr/>
          </p:nvSpPr>
          <p:spPr bwMode="auto">
            <a:xfrm>
              <a:off x="3441389" y="5395436"/>
              <a:ext cx="425200" cy="446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24613" name="Text Box 30"/>
            <p:cNvSpPr txBox="1">
              <a:spLocks noChangeArrowheads="1"/>
            </p:cNvSpPr>
            <p:nvPr/>
          </p:nvSpPr>
          <p:spPr bwMode="auto">
            <a:xfrm>
              <a:off x="2620027" y="4691062"/>
              <a:ext cx="438614" cy="446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C</a:t>
              </a:r>
            </a:p>
          </p:txBody>
        </p:sp>
        <p:grpSp>
          <p:nvGrpSpPr>
            <p:cNvPr id="62501" name="Group 356"/>
            <p:cNvGrpSpPr>
              <a:grpSpLocks/>
            </p:cNvGrpSpPr>
            <p:nvPr/>
          </p:nvGrpSpPr>
          <p:grpSpPr bwMode="auto">
            <a:xfrm>
              <a:off x="2804160" y="5222240"/>
              <a:ext cx="627380" cy="643255"/>
              <a:chOff x="313" y="1497"/>
              <a:chExt cx="1152" cy="1014"/>
            </a:xfrm>
          </p:grpSpPr>
          <p:pic>
            <p:nvPicPr>
              <p:cNvPr id="6250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502" name="Group 356"/>
            <p:cNvGrpSpPr>
              <a:grpSpLocks/>
            </p:cNvGrpSpPr>
            <p:nvPr/>
          </p:nvGrpSpPr>
          <p:grpSpPr bwMode="auto">
            <a:xfrm>
              <a:off x="1280160" y="5364480"/>
              <a:ext cx="627380" cy="643255"/>
              <a:chOff x="313" y="1497"/>
              <a:chExt cx="1152" cy="1014"/>
            </a:xfrm>
          </p:grpSpPr>
          <p:pic>
            <p:nvPicPr>
              <p:cNvPr id="62503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4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62471" name="Group 2"/>
          <p:cNvGrpSpPr>
            <a:grpSpLocks/>
          </p:cNvGrpSpPr>
          <p:nvPr/>
        </p:nvGrpSpPr>
        <p:grpSpPr bwMode="auto">
          <a:xfrm>
            <a:off x="6248401" y="4460875"/>
            <a:ext cx="3031541" cy="1536700"/>
            <a:chOff x="4821555" y="4226560"/>
            <a:chExt cx="3825619" cy="2024698"/>
          </a:xfrm>
        </p:grpSpPr>
        <p:sp>
          <p:nvSpPr>
            <p:cNvPr id="24586" name="Text Box 47"/>
            <p:cNvSpPr txBox="1">
              <a:spLocks noChangeArrowheads="1"/>
            </p:cNvSpPr>
            <p:nvPr/>
          </p:nvSpPr>
          <p:spPr bwMode="auto">
            <a:xfrm>
              <a:off x="4821555" y="4395983"/>
              <a:ext cx="384755" cy="4055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</a:p>
          </p:txBody>
        </p:sp>
        <p:sp>
          <p:nvSpPr>
            <p:cNvPr id="24587" name="Text Box 48"/>
            <p:cNvSpPr txBox="1">
              <a:spLocks noChangeArrowheads="1"/>
            </p:cNvSpPr>
            <p:nvPr/>
          </p:nvSpPr>
          <p:spPr bwMode="auto">
            <a:xfrm>
              <a:off x="6730727" y="4391799"/>
              <a:ext cx="328546" cy="4055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24588" name="Text Box 49"/>
            <p:cNvSpPr txBox="1">
              <a:spLocks noChangeArrowheads="1"/>
            </p:cNvSpPr>
            <p:nvPr/>
          </p:nvSpPr>
          <p:spPr bwMode="auto">
            <a:xfrm>
              <a:off x="7912690" y="4435723"/>
              <a:ext cx="396892" cy="4055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C</a:t>
              </a:r>
            </a:p>
          </p:txBody>
        </p:sp>
        <p:sp>
          <p:nvSpPr>
            <p:cNvPr id="24589" name="Text Box 55"/>
            <p:cNvSpPr txBox="1">
              <a:spLocks noChangeArrowheads="1"/>
            </p:cNvSpPr>
            <p:nvPr/>
          </p:nvSpPr>
          <p:spPr bwMode="auto">
            <a:xfrm>
              <a:off x="4893675" y="5222176"/>
              <a:ext cx="1115017" cy="608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A</a:t>
              </a:r>
              <a:r>
                <a:rPr lang="ja-JP" altLang="en-US" sz="120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’</a:t>
              </a:r>
              <a:r>
                <a:rPr lang="en-US" sz="12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s signal</a:t>
              </a:r>
            </a:p>
            <a:p>
              <a:pPr>
                <a:defRPr/>
              </a:pPr>
              <a:r>
                <a:rPr lang="en-US" sz="120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strength</a:t>
              </a:r>
            </a:p>
          </p:txBody>
        </p:sp>
        <p:sp>
          <p:nvSpPr>
            <p:cNvPr id="24590" name="Line 60"/>
            <p:cNvSpPr>
              <a:spLocks noChangeShapeType="1"/>
            </p:cNvSpPr>
            <p:nvPr/>
          </p:nvSpPr>
          <p:spPr bwMode="auto">
            <a:xfrm>
              <a:off x="4955779" y="6251258"/>
              <a:ext cx="32654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591" name="Line 61"/>
            <p:cNvSpPr>
              <a:spLocks noChangeShapeType="1"/>
            </p:cNvSpPr>
            <p:nvPr/>
          </p:nvSpPr>
          <p:spPr bwMode="auto">
            <a:xfrm>
              <a:off x="4901688" y="5071579"/>
              <a:ext cx="0" cy="11378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62479" name="Freeform 62"/>
            <p:cNvSpPr>
              <a:spLocks/>
            </p:cNvSpPr>
            <p:nvPr/>
          </p:nvSpPr>
          <p:spPr bwMode="auto">
            <a:xfrm>
              <a:off x="4985068" y="5127308"/>
              <a:ext cx="2995613" cy="1081088"/>
            </a:xfrm>
            <a:custGeom>
              <a:avLst/>
              <a:gdLst>
                <a:gd name="T0" fmla="*/ 0 w 1887"/>
                <a:gd name="T1" fmla="*/ 0 h 681"/>
                <a:gd name="T2" fmla="*/ 2147483647 w 1887"/>
                <a:gd name="T3" fmla="*/ 2147483647 h 681"/>
                <a:gd name="T4" fmla="*/ 2147483647 w 1887"/>
                <a:gd name="T5" fmla="*/ 2147483647 h 681"/>
                <a:gd name="T6" fmla="*/ 2147483647 w 1887"/>
                <a:gd name="T7" fmla="*/ 2147483647 h 6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7" h="681">
                  <a:moveTo>
                    <a:pt x="0" y="0"/>
                  </a:moveTo>
                  <a:cubicBezTo>
                    <a:pt x="161" y="25"/>
                    <a:pt x="737" y="52"/>
                    <a:pt x="966" y="151"/>
                  </a:cubicBezTo>
                  <a:cubicBezTo>
                    <a:pt x="1195" y="250"/>
                    <a:pt x="1220" y="507"/>
                    <a:pt x="1373" y="594"/>
                  </a:cubicBezTo>
                  <a:cubicBezTo>
                    <a:pt x="1526" y="681"/>
                    <a:pt x="1780" y="657"/>
                    <a:pt x="1887" y="673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2480" name="Freeform 65"/>
            <p:cNvSpPr>
              <a:spLocks/>
            </p:cNvSpPr>
            <p:nvPr/>
          </p:nvSpPr>
          <p:spPr bwMode="auto">
            <a:xfrm flipH="1">
              <a:off x="5080318" y="5097145"/>
              <a:ext cx="2995613" cy="1081088"/>
            </a:xfrm>
            <a:custGeom>
              <a:avLst/>
              <a:gdLst>
                <a:gd name="T0" fmla="*/ 0 w 1887"/>
                <a:gd name="T1" fmla="*/ 0 h 681"/>
                <a:gd name="T2" fmla="*/ 2147483647 w 1887"/>
                <a:gd name="T3" fmla="*/ 2147483647 h 681"/>
                <a:gd name="T4" fmla="*/ 2147483647 w 1887"/>
                <a:gd name="T5" fmla="*/ 2147483647 h 681"/>
                <a:gd name="T6" fmla="*/ 2147483647 w 1887"/>
                <a:gd name="T7" fmla="*/ 2147483647 h 6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7" h="681">
                  <a:moveTo>
                    <a:pt x="0" y="0"/>
                  </a:moveTo>
                  <a:cubicBezTo>
                    <a:pt x="161" y="25"/>
                    <a:pt x="737" y="52"/>
                    <a:pt x="966" y="151"/>
                  </a:cubicBezTo>
                  <a:cubicBezTo>
                    <a:pt x="1195" y="250"/>
                    <a:pt x="1220" y="507"/>
                    <a:pt x="1373" y="594"/>
                  </a:cubicBezTo>
                  <a:cubicBezTo>
                    <a:pt x="1526" y="681"/>
                    <a:pt x="1780" y="657"/>
                    <a:pt x="1887" y="673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594" name="Text Box 66"/>
            <p:cNvSpPr txBox="1">
              <a:spLocks noChangeArrowheads="1"/>
            </p:cNvSpPr>
            <p:nvPr/>
          </p:nvSpPr>
          <p:spPr bwMode="auto">
            <a:xfrm>
              <a:off x="7522041" y="5151061"/>
              <a:ext cx="1125133" cy="608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solidFill>
                    <a:schemeClr val="accent2"/>
                  </a:solidFill>
                  <a:latin typeface="Helvetica" pitchFamily="2" charset="0"/>
                  <a:cs typeface="Arial" charset="0"/>
                </a:rPr>
                <a:t>C</a:t>
              </a:r>
              <a:r>
                <a:rPr lang="ja-JP" altLang="en-US" sz="1200">
                  <a:solidFill>
                    <a:schemeClr val="accent2"/>
                  </a:solidFill>
                  <a:latin typeface="Helvetica" pitchFamily="2" charset="0"/>
                  <a:cs typeface="Arial" charset="0"/>
                </a:rPr>
                <a:t>’</a:t>
              </a:r>
              <a:r>
                <a:rPr lang="en-US" sz="1200" dirty="0">
                  <a:solidFill>
                    <a:schemeClr val="accent2"/>
                  </a:solidFill>
                  <a:latin typeface="Helvetica" pitchFamily="2" charset="0"/>
                  <a:cs typeface="Arial" charset="0"/>
                </a:rPr>
                <a:t>s signal</a:t>
              </a:r>
            </a:p>
            <a:p>
              <a:pPr>
                <a:defRPr/>
              </a:pPr>
              <a:r>
                <a:rPr lang="en-US" sz="1200" dirty="0">
                  <a:solidFill>
                    <a:schemeClr val="accent2"/>
                  </a:solidFill>
                  <a:latin typeface="Helvetica" pitchFamily="2" charset="0"/>
                  <a:cs typeface="Arial" charset="0"/>
                </a:rPr>
                <a:t>strength</a:t>
              </a:r>
            </a:p>
          </p:txBody>
        </p:sp>
        <p:sp>
          <p:nvSpPr>
            <p:cNvPr id="24595" name="Line 67"/>
            <p:cNvSpPr>
              <a:spLocks noChangeShapeType="1"/>
            </p:cNvSpPr>
            <p:nvPr/>
          </p:nvSpPr>
          <p:spPr bwMode="auto">
            <a:xfrm flipH="1">
              <a:off x="5282320" y="4958631"/>
              <a:ext cx="26044" cy="12633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596" name="Line 68"/>
            <p:cNvSpPr>
              <a:spLocks noChangeShapeType="1"/>
            </p:cNvSpPr>
            <p:nvPr/>
          </p:nvSpPr>
          <p:spPr bwMode="auto">
            <a:xfrm>
              <a:off x="6502348" y="5027655"/>
              <a:ext cx="0" cy="12068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597" name="Line 69"/>
            <p:cNvSpPr>
              <a:spLocks noChangeShapeType="1"/>
            </p:cNvSpPr>
            <p:nvPr/>
          </p:nvSpPr>
          <p:spPr bwMode="auto">
            <a:xfrm>
              <a:off x="7584145" y="5010922"/>
              <a:ext cx="0" cy="11817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62485" name="Group 356"/>
            <p:cNvGrpSpPr>
              <a:grpSpLocks/>
            </p:cNvGrpSpPr>
            <p:nvPr/>
          </p:nvGrpSpPr>
          <p:grpSpPr bwMode="auto">
            <a:xfrm>
              <a:off x="5008880" y="4257040"/>
              <a:ext cx="627380" cy="643255"/>
              <a:chOff x="313" y="1497"/>
              <a:chExt cx="1152" cy="1014"/>
            </a:xfrm>
          </p:grpSpPr>
          <p:pic>
            <p:nvPicPr>
              <p:cNvPr id="6249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93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6" name="Group 356"/>
            <p:cNvGrpSpPr>
              <a:grpSpLocks/>
            </p:cNvGrpSpPr>
            <p:nvPr/>
          </p:nvGrpSpPr>
          <p:grpSpPr bwMode="auto">
            <a:xfrm>
              <a:off x="6197600" y="4297680"/>
              <a:ext cx="627380" cy="643255"/>
              <a:chOff x="313" y="1497"/>
              <a:chExt cx="1152" cy="1014"/>
            </a:xfrm>
          </p:grpSpPr>
          <p:pic>
            <p:nvPicPr>
              <p:cNvPr id="6249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9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7" name="Group 356"/>
            <p:cNvGrpSpPr>
              <a:grpSpLocks/>
            </p:cNvGrpSpPr>
            <p:nvPr/>
          </p:nvGrpSpPr>
          <p:grpSpPr bwMode="auto">
            <a:xfrm>
              <a:off x="7274560" y="4226560"/>
              <a:ext cx="627380" cy="643255"/>
              <a:chOff x="313" y="1497"/>
              <a:chExt cx="1152" cy="1014"/>
            </a:xfrm>
          </p:grpSpPr>
          <p:pic>
            <p:nvPicPr>
              <p:cNvPr id="62488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89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51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1939926" y="157163"/>
            <a:ext cx="8220075" cy="9509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IEEE 802.11 MAC Protocol: CSMA/CA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4851" y="1222375"/>
            <a:ext cx="5630863" cy="49530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i="1" u="sng" dirty="0">
                <a:solidFill>
                  <a:srgbClr val="C00000"/>
                </a:solidFill>
                <a:cs typeface="Arial" charset="0"/>
              </a:rPr>
              <a:t>802.11 sender</a:t>
            </a:r>
            <a:endParaRPr lang="en-US" sz="2400" i="1" dirty="0">
              <a:solidFill>
                <a:srgbClr val="C00000"/>
              </a:solidFill>
              <a:cs typeface="Arial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cs typeface="Arial" charset="0"/>
              </a:rPr>
              <a:t>1 </a:t>
            </a:r>
            <a:r>
              <a:rPr lang="en-US" sz="2000" dirty="0">
                <a:solidFill>
                  <a:srgbClr val="000099"/>
                </a:solidFill>
                <a:cs typeface="Arial" charset="0"/>
              </a:rPr>
              <a:t>if sense channel idle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b="1" dirty="0">
                <a:cs typeface="Arial" charset="0"/>
              </a:rPr>
              <a:t>DIFS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>
                <a:solidFill>
                  <a:srgbClr val="000099"/>
                </a:solidFill>
                <a:cs typeface="Arial" charset="0"/>
              </a:rPr>
              <a:t>then</a:t>
            </a:r>
            <a:r>
              <a:rPr lang="en-US" sz="2000" dirty="0">
                <a:cs typeface="Arial" charset="0"/>
              </a:rPr>
              <a:t> 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cs typeface="Arial" charset="0"/>
              </a:rPr>
              <a:t>transmit entire frame (no CD)</a:t>
            </a: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solidFill>
                  <a:srgbClr val="000099"/>
                </a:solidFill>
                <a:cs typeface="Arial" charset="0"/>
              </a:rPr>
              <a:t>2 if sense channel busy then</a:t>
            </a:r>
            <a:r>
              <a:rPr lang="en-US" sz="2000" dirty="0">
                <a:cs typeface="Arial" charset="0"/>
              </a:rPr>
              <a:t> 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cs typeface="Arial" charset="0"/>
              </a:rPr>
              <a:t>start random backoff time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cs typeface="Arial" charset="0"/>
              </a:rPr>
              <a:t>timer counts down while channel idle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cs typeface="Arial" charset="0"/>
              </a:rPr>
              <a:t>transmit when timer expires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cs typeface="Arial" charset="0"/>
              </a:rPr>
              <a:t>if no ACK, increase random backoff interval, repeat 2</a:t>
            </a:r>
          </a:p>
          <a:p>
            <a:pPr>
              <a:buFont typeface="Wingdings" charset="0"/>
              <a:buNone/>
              <a:defRPr/>
            </a:pPr>
            <a:r>
              <a:rPr lang="en-US" sz="2400" i="1" u="sng" dirty="0">
                <a:solidFill>
                  <a:srgbClr val="C00000"/>
                </a:solidFill>
                <a:cs typeface="Arial" charset="0"/>
              </a:rPr>
              <a:t>802.11 receiver</a:t>
            </a:r>
            <a:endParaRPr lang="en-US" sz="2400" i="1" dirty="0">
              <a:solidFill>
                <a:srgbClr val="C00000"/>
              </a:solidFill>
              <a:cs typeface="Arial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cs typeface="Arial" charset="0"/>
              </a:rPr>
              <a:t>- </a:t>
            </a:r>
            <a:r>
              <a:rPr lang="en-US" sz="2000" dirty="0">
                <a:solidFill>
                  <a:srgbClr val="000099"/>
                </a:solidFill>
                <a:cs typeface="Arial" charset="0"/>
              </a:rPr>
              <a:t>if frame received OK</a:t>
            </a: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en-US" sz="2000" dirty="0">
                <a:cs typeface="Arial" charset="0"/>
              </a:rPr>
              <a:t>return ACK after </a:t>
            </a:r>
            <a:r>
              <a:rPr lang="en-US" sz="2000" b="1" dirty="0">
                <a:cs typeface="Arial" charset="0"/>
              </a:rPr>
              <a:t>SIFS </a:t>
            </a:r>
            <a:r>
              <a:rPr lang="en-US" sz="2000" dirty="0">
                <a:cs typeface="Arial" charset="0"/>
              </a:rPr>
              <a:t>(ACK needed due to hidden terminal problem) </a:t>
            </a:r>
            <a:endParaRPr lang="en-US" sz="2400" b="1" dirty="0">
              <a:cs typeface="Arial" charset="0"/>
            </a:endParaRPr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>
            <a:off x="7956550" y="2270126"/>
            <a:ext cx="0" cy="333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9875838" y="2257426"/>
            <a:ext cx="0" cy="333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7546976" y="1912938"/>
            <a:ext cx="828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sender</a:t>
            </a:r>
          </a:p>
        </p:txBody>
      </p:sp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9385300" y="1922464"/>
            <a:ext cx="9144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receiver</a:t>
            </a:r>
          </a:p>
        </p:txBody>
      </p:sp>
      <p:grpSp>
        <p:nvGrpSpPr>
          <p:cNvPr id="354327" name="Group 23"/>
          <p:cNvGrpSpPr>
            <a:grpSpLocks/>
          </p:cNvGrpSpPr>
          <p:nvPr/>
        </p:nvGrpSpPr>
        <p:grpSpPr bwMode="auto">
          <a:xfrm>
            <a:off x="7261225" y="2566989"/>
            <a:ext cx="2616200" cy="1690687"/>
            <a:chOff x="3614" y="1617"/>
            <a:chExt cx="1648" cy="1065"/>
          </a:xfrm>
        </p:grpSpPr>
        <p:grpSp>
          <p:nvGrpSpPr>
            <p:cNvPr id="64529" name="Group 22"/>
            <p:cNvGrpSpPr>
              <a:grpSpLocks/>
            </p:cNvGrpSpPr>
            <p:nvPr/>
          </p:nvGrpSpPr>
          <p:grpSpPr bwMode="auto">
            <a:xfrm>
              <a:off x="3614" y="1617"/>
              <a:ext cx="424" cy="194"/>
              <a:chOff x="3614" y="1617"/>
              <a:chExt cx="424" cy="194"/>
            </a:xfrm>
          </p:grpSpPr>
          <p:sp>
            <p:nvSpPr>
              <p:cNvPr id="25622" name="AutoShape 11"/>
              <p:cNvSpPr>
                <a:spLocks/>
              </p:cNvSpPr>
              <p:nvPr/>
            </p:nvSpPr>
            <p:spPr bwMode="auto">
              <a:xfrm>
                <a:off x="3984" y="1620"/>
                <a:ext cx="54" cy="162"/>
              </a:xfrm>
              <a:prstGeom prst="leftBrace">
                <a:avLst>
                  <a:gd name="adj1" fmla="val 25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25623" name="Text Box 12"/>
              <p:cNvSpPr txBox="1">
                <a:spLocks noChangeArrowheads="1"/>
              </p:cNvSpPr>
              <p:nvPr/>
            </p:nvSpPr>
            <p:spPr bwMode="auto">
              <a:xfrm>
                <a:off x="3614" y="1617"/>
                <a:ext cx="374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dirty="0">
                    <a:latin typeface="Helvetica" pitchFamily="2" charset="0"/>
                    <a:cs typeface="Arial" charset="0"/>
                  </a:rPr>
                  <a:t>DIFS</a:t>
                </a:r>
              </a:p>
            </p:txBody>
          </p:sp>
        </p:grpSp>
        <p:grpSp>
          <p:nvGrpSpPr>
            <p:cNvPr id="64530" name="Group 20"/>
            <p:cNvGrpSpPr>
              <a:grpSpLocks/>
            </p:cNvGrpSpPr>
            <p:nvPr/>
          </p:nvGrpSpPr>
          <p:grpSpPr bwMode="auto">
            <a:xfrm>
              <a:off x="4050" y="1782"/>
              <a:ext cx="1212" cy="900"/>
              <a:chOff x="4050" y="1782"/>
              <a:chExt cx="1212" cy="900"/>
            </a:xfrm>
          </p:grpSpPr>
          <p:sp>
            <p:nvSpPr>
              <p:cNvPr id="64531" name="Freeform 13"/>
              <p:cNvSpPr>
                <a:spLocks/>
              </p:cNvSpPr>
              <p:nvPr/>
            </p:nvSpPr>
            <p:spPr bwMode="auto">
              <a:xfrm>
                <a:off x="4050" y="1782"/>
                <a:ext cx="1212" cy="900"/>
              </a:xfrm>
              <a:custGeom>
                <a:avLst/>
                <a:gdLst>
                  <a:gd name="T0" fmla="*/ 6 w 1212"/>
                  <a:gd name="T1" fmla="*/ 0 h 900"/>
                  <a:gd name="T2" fmla="*/ 1212 w 1212"/>
                  <a:gd name="T3" fmla="*/ 228 h 900"/>
                  <a:gd name="T4" fmla="*/ 1212 w 1212"/>
                  <a:gd name="T5" fmla="*/ 900 h 900"/>
                  <a:gd name="T6" fmla="*/ 0 w 1212"/>
                  <a:gd name="T7" fmla="*/ 660 h 900"/>
                  <a:gd name="T8" fmla="*/ 6 w 1212"/>
                  <a:gd name="T9" fmla="*/ 0 h 9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12" h="900">
                    <a:moveTo>
                      <a:pt x="6" y="0"/>
                    </a:moveTo>
                    <a:lnTo>
                      <a:pt x="1212" y="228"/>
                    </a:lnTo>
                    <a:lnTo>
                      <a:pt x="1212" y="900"/>
                    </a:lnTo>
                    <a:lnTo>
                      <a:pt x="0" y="66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21" name="Text Box 18"/>
              <p:cNvSpPr txBox="1">
                <a:spLocks noChangeArrowheads="1"/>
              </p:cNvSpPr>
              <p:nvPr/>
            </p:nvSpPr>
            <p:spPr bwMode="auto">
              <a:xfrm>
                <a:off x="4394" y="2108"/>
                <a:ext cx="39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  <a:cs typeface="Arial" charset="0"/>
                  </a:rPr>
                  <a:t>data</a:t>
                </a:r>
              </a:p>
            </p:txBody>
          </p:sp>
        </p:grpSp>
      </p:grpSp>
      <p:grpSp>
        <p:nvGrpSpPr>
          <p:cNvPr id="354328" name="Group 24"/>
          <p:cNvGrpSpPr>
            <a:grpSpLocks/>
          </p:cNvGrpSpPr>
          <p:nvPr/>
        </p:nvGrpSpPr>
        <p:grpSpPr bwMode="auto">
          <a:xfrm>
            <a:off x="7943851" y="4267201"/>
            <a:ext cx="2511425" cy="923925"/>
            <a:chOff x="4044" y="2688"/>
            <a:chExt cx="1582" cy="582"/>
          </a:xfrm>
        </p:grpSpPr>
        <p:sp>
          <p:nvSpPr>
            <p:cNvPr id="25613" name="Text Box 14"/>
            <p:cNvSpPr txBox="1">
              <a:spLocks noChangeArrowheads="1"/>
            </p:cNvSpPr>
            <p:nvPr/>
          </p:nvSpPr>
          <p:spPr bwMode="auto">
            <a:xfrm>
              <a:off x="5258" y="2697"/>
              <a:ext cx="36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latin typeface="Helvetica" pitchFamily="2" charset="0"/>
                  <a:cs typeface="Arial" charset="0"/>
                </a:rPr>
                <a:t>SIFS</a:t>
              </a:r>
            </a:p>
          </p:txBody>
        </p:sp>
        <p:sp>
          <p:nvSpPr>
            <p:cNvPr id="25614" name="AutoShape 15"/>
            <p:cNvSpPr>
              <a:spLocks/>
            </p:cNvSpPr>
            <p:nvPr/>
          </p:nvSpPr>
          <p:spPr bwMode="auto">
            <a:xfrm flipH="1">
              <a:off x="5262" y="2688"/>
              <a:ext cx="54" cy="162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64526" name="Group 21"/>
            <p:cNvGrpSpPr>
              <a:grpSpLocks/>
            </p:cNvGrpSpPr>
            <p:nvPr/>
          </p:nvGrpSpPr>
          <p:grpSpPr bwMode="auto">
            <a:xfrm>
              <a:off x="4044" y="2856"/>
              <a:ext cx="1212" cy="414"/>
              <a:chOff x="4044" y="2856"/>
              <a:chExt cx="1212" cy="414"/>
            </a:xfrm>
          </p:grpSpPr>
          <p:sp>
            <p:nvSpPr>
              <p:cNvPr id="64527" name="Freeform 17"/>
              <p:cNvSpPr>
                <a:spLocks/>
              </p:cNvSpPr>
              <p:nvPr/>
            </p:nvSpPr>
            <p:spPr bwMode="auto">
              <a:xfrm flipV="1">
                <a:off x="4044" y="2856"/>
                <a:ext cx="1212" cy="414"/>
              </a:xfrm>
              <a:custGeom>
                <a:avLst/>
                <a:gdLst>
                  <a:gd name="T0" fmla="*/ 0 w 1212"/>
                  <a:gd name="T1" fmla="*/ 0 h 414"/>
                  <a:gd name="T2" fmla="*/ 1212 w 1212"/>
                  <a:gd name="T3" fmla="*/ 246 h 414"/>
                  <a:gd name="T4" fmla="*/ 1212 w 1212"/>
                  <a:gd name="T5" fmla="*/ 414 h 414"/>
                  <a:gd name="T6" fmla="*/ 6 w 1212"/>
                  <a:gd name="T7" fmla="*/ 174 h 414"/>
                  <a:gd name="T8" fmla="*/ 0 w 1212"/>
                  <a:gd name="T9" fmla="*/ 0 h 4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12" h="414">
                    <a:moveTo>
                      <a:pt x="0" y="0"/>
                    </a:moveTo>
                    <a:lnTo>
                      <a:pt x="1212" y="246"/>
                    </a:lnTo>
                    <a:lnTo>
                      <a:pt x="1212" y="414"/>
                    </a:lnTo>
                    <a:lnTo>
                      <a:pt x="6" y="1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17" name="Text Box 19"/>
              <p:cNvSpPr txBox="1">
                <a:spLocks noChangeArrowheads="1"/>
              </p:cNvSpPr>
              <p:nvPr/>
            </p:nvSpPr>
            <p:spPr bwMode="auto">
              <a:xfrm>
                <a:off x="4436" y="2954"/>
                <a:ext cx="41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chemeClr val="bg1"/>
                    </a:solidFill>
                    <a:latin typeface="Helvetica" pitchFamily="2" charset="0"/>
                    <a:cs typeface="Arial" charset="0"/>
                  </a:rPr>
                  <a:t>ACK</a:t>
                </a:r>
              </a:p>
            </p:txBody>
          </p:sp>
        </p:grpSp>
      </p:grp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6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5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2027239" y="212725"/>
            <a:ext cx="8370887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Avoiding collisions (more)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85975" y="1439863"/>
            <a:ext cx="7772400" cy="3611562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sz="2400" i="1" dirty="0">
                <a:solidFill>
                  <a:srgbClr val="C00000"/>
                </a:solidFill>
              </a:rPr>
              <a:t>idea:</a:t>
            </a:r>
            <a:r>
              <a:rPr lang="en-US" sz="2400" dirty="0">
                <a:solidFill>
                  <a:srgbClr val="C00000"/>
                </a:solidFill>
              </a:rPr>
              <a:t>  </a:t>
            </a:r>
            <a:r>
              <a:rPr lang="en-US" sz="2400" dirty="0"/>
              <a:t>allow sender to </a:t>
            </a:r>
            <a:r>
              <a:rPr lang="ja-JP" altLang="en-US" sz="2400"/>
              <a:t>“</a:t>
            </a:r>
            <a:r>
              <a:rPr lang="en-US" sz="2400" dirty="0"/>
              <a:t>reserve</a:t>
            </a:r>
            <a:r>
              <a:rPr lang="ja-JP" altLang="en-US" sz="2400"/>
              <a:t>”</a:t>
            </a:r>
            <a:r>
              <a:rPr lang="en-US" sz="2400" dirty="0"/>
              <a:t> channel rather than random access of data frames: avoid  collisions of long  data frames</a:t>
            </a:r>
          </a:p>
          <a:p>
            <a:pPr>
              <a:defRPr/>
            </a:pPr>
            <a:r>
              <a:rPr lang="en-US" sz="2400" dirty="0"/>
              <a:t>sender first transmits </a:t>
            </a:r>
            <a:r>
              <a:rPr lang="en-US" sz="2400" i="1" dirty="0"/>
              <a:t>small</a:t>
            </a:r>
            <a:r>
              <a:rPr lang="en-US" sz="2400" dirty="0"/>
              <a:t> request-to-send (RTS) packets to BS using CSMA</a:t>
            </a:r>
          </a:p>
          <a:p>
            <a:pPr lvl="1">
              <a:defRPr/>
            </a:pPr>
            <a:r>
              <a:rPr lang="en-US" sz="2000" dirty="0"/>
              <a:t>RTSs may still collide with each other (but they</a:t>
            </a:r>
            <a:r>
              <a:rPr lang="ja-JP" altLang="en-US" sz="2000"/>
              <a:t>’</a:t>
            </a:r>
            <a:r>
              <a:rPr lang="en-US" sz="2000" dirty="0"/>
              <a:t>re short)</a:t>
            </a:r>
          </a:p>
          <a:p>
            <a:pPr>
              <a:defRPr/>
            </a:pPr>
            <a:r>
              <a:rPr lang="en-US" sz="2400" dirty="0"/>
              <a:t>BS broadcasts clear-to-send CTS in response to RTS</a:t>
            </a:r>
          </a:p>
          <a:p>
            <a:pPr>
              <a:defRPr/>
            </a:pPr>
            <a:r>
              <a:rPr lang="en-US" sz="2400" dirty="0"/>
              <a:t>CTS heard by all nodes</a:t>
            </a:r>
          </a:p>
          <a:p>
            <a:pPr lvl="1">
              <a:lnSpc>
                <a:spcPts val="2000"/>
              </a:lnSpc>
              <a:defRPr/>
            </a:pPr>
            <a:r>
              <a:rPr lang="en-US" sz="2000" dirty="0"/>
              <a:t>sender transmits data frame</a:t>
            </a:r>
          </a:p>
          <a:p>
            <a:pPr lvl="1">
              <a:lnSpc>
                <a:spcPts val="2000"/>
              </a:lnSpc>
              <a:defRPr/>
            </a:pPr>
            <a:r>
              <a:rPr lang="en-US" sz="2000" dirty="0"/>
              <a:t>other stations defer transmissions </a:t>
            </a:r>
          </a:p>
          <a:p>
            <a:pPr lvl="1">
              <a:buFont typeface="Wingdings" charset="0"/>
              <a:buNone/>
              <a:defRPr/>
            </a:pPr>
            <a:endParaRPr lang="en-US" sz="2000" dirty="0"/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2887787" y="5203825"/>
            <a:ext cx="63434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i="1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avoid data frame collisions completely </a:t>
            </a:r>
          </a:p>
          <a:p>
            <a:pPr algn="ctr">
              <a:defRPr/>
            </a:pPr>
            <a:r>
              <a:rPr lang="en-US" sz="2800" i="1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using small reservation packets!</a:t>
            </a:r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2664072" y="5135563"/>
            <a:ext cx="6640141" cy="10255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0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0063" y="255588"/>
            <a:ext cx="8736012" cy="1143000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Wireless and Mobile Networks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32453" y="1371600"/>
            <a:ext cx="8130624" cy="5150766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u="sng" dirty="0">
                <a:solidFill>
                  <a:srgbClr val="C00000"/>
                </a:solidFill>
              </a:rPr>
              <a:t>Background:</a:t>
            </a:r>
            <a:r>
              <a:rPr lang="en-US" sz="2400" i="1" dirty="0">
                <a:solidFill>
                  <a:srgbClr val="C00000"/>
                </a:solidFill>
              </a:rPr>
              <a:t> </a:t>
            </a:r>
          </a:p>
          <a:p>
            <a:pPr>
              <a:defRPr/>
            </a:pPr>
            <a:r>
              <a:rPr lang="en-US" sz="2400" dirty="0"/>
              <a:t># wireless (mobile) phone subscribers now exceeds # wired phone subscribers (5-to-1)!</a:t>
            </a:r>
          </a:p>
          <a:p>
            <a:pPr>
              <a:defRPr/>
            </a:pPr>
            <a:r>
              <a:rPr lang="en-US" sz="2400" dirty="0"/>
              <a:t># wireless Internet-connected devices equals # wireline Internet-connected devices</a:t>
            </a:r>
          </a:p>
          <a:p>
            <a:pPr lvl="1">
              <a:defRPr/>
            </a:pPr>
            <a:r>
              <a:rPr lang="en-US" sz="2000" dirty="0"/>
              <a:t>laptops, Internet-enabled phones promise anytime untethered Internet access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two important (but different) challenges</a:t>
            </a:r>
          </a:p>
          <a:p>
            <a:pPr lvl="1">
              <a:defRPr/>
            </a:pPr>
            <a:r>
              <a:rPr lang="en-US" sz="2000" i="1" dirty="0">
                <a:solidFill>
                  <a:srgbClr val="C00000"/>
                </a:solidFill>
              </a:rPr>
              <a:t>wireless: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communication over wireless link</a:t>
            </a:r>
          </a:p>
          <a:p>
            <a:pPr lvl="1">
              <a:defRPr/>
            </a:pPr>
            <a:r>
              <a:rPr lang="en-US" sz="2000" i="1" dirty="0">
                <a:solidFill>
                  <a:srgbClr val="C00000"/>
                </a:solidFill>
              </a:rPr>
              <a:t>mobility: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handling the mobile user who changes point of attachment to network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809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115889"/>
            <a:ext cx="7772400" cy="941387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Collision Avoidance: RTS-CTS exchange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4770438" y="74612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3200" dirty="0">
              <a:latin typeface="Helvetica" pitchFamily="2" charset="0"/>
            </a:endParaRPr>
          </a:p>
        </p:txBody>
      </p:sp>
      <p:sp>
        <p:nvSpPr>
          <p:cNvPr id="27654" name="Text Box 15"/>
          <p:cNvSpPr txBox="1">
            <a:spLocks noChangeArrowheads="1"/>
          </p:cNvSpPr>
          <p:nvPr/>
        </p:nvSpPr>
        <p:spPr bwMode="auto">
          <a:xfrm>
            <a:off x="6291264" y="1393825"/>
            <a:ext cx="4921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AP</a:t>
            </a:r>
          </a:p>
        </p:txBody>
      </p:sp>
      <p:sp>
        <p:nvSpPr>
          <p:cNvPr id="27655" name="Text Box 41"/>
          <p:cNvSpPr txBox="1">
            <a:spLocks noChangeArrowheads="1"/>
          </p:cNvSpPr>
          <p:nvPr/>
        </p:nvSpPr>
        <p:spPr bwMode="auto">
          <a:xfrm>
            <a:off x="3597275" y="1243013"/>
            <a:ext cx="350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A</a:t>
            </a:r>
          </a:p>
        </p:txBody>
      </p:sp>
      <p:sp>
        <p:nvSpPr>
          <p:cNvPr id="27656" name="Text Box 42"/>
          <p:cNvSpPr txBox="1">
            <a:spLocks noChangeArrowheads="1"/>
          </p:cNvSpPr>
          <p:nvPr/>
        </p:nvSpPr>
        <p:spPr bwMode="auto">
          <a:xfrm>
            <a:off x="9194800" y="1241425"/>
            <a:ext cx="338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27657" name="Line 45"/>
          <p:cNvSpPr>
            <a:spLocks noChangeShapeType="1"/>
          </p:cNvSpPr>
          <p:nvPr/>
        </p:nvSpPr>
        <p:spPr bwMode="auto">
          <a:xfrm>
            <a:off x="2282826" y="1743075"/>
            <a:ext cx="41275" cy="393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7658" name="Text Box 46"/>
          <p:cNvSpPr txBox="1">
            <a:spLocks noChangeArrowheads="1"/>
          </p:cNvSpPr>
          <p:nvPr/>
        </p:nvSpPr>
        <p:spPr bwMode="auto">
          <a:xfrm>
            <a:off x="1712913" y="5378450"/>
            <a:ext cx="6207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time</a:t>
            </a:r>
          </a:p>
        </p:txBody>
      </p:sp>
      <p:sp>
        <p:nvSpPr>
          <p:cNvPr id="27659" name="Line 44"/>
          <p:cNvSpPr>
            <a:spLocks noChangeShapeType="1"/>
          </p:cNvSpPr>
          <p:nvPr/>
        </p:nvSpPr>
        <p:spPr bwMode="auto">
          <a:xfrm>
            <a:off x="2268538" y="1728788"/>
            <a:ext cx="783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356422" name="Group 70"/>
          <p:cNvGrpSpPr>
            <a:grpSpLocks/>
          </p:cNvGrpSpPr>
          <p:nvPr/>
        </p:nvGrpSpPr>
        <p:grpSpPr bwMode="auto">
          <a:xfrm>
            <a:off x="3325814" y="1857376"/>
            <a:ext cx="6611937" cy="855663"/>
            <a:chOff x="1135" y="1170"/>
            <a:chExt cx="4165" cy="539"/>
          </a:xfrm>
        </p:grpSpPr>
        <p:grpSp>
          <p:nvGrpSpPr>
            <p:cNvPr id="68650" name="Group 9"/>
            <p:cNvGrpSpPr>
              <a:grpSpLocks/>
            </p:cNvGrpSpPr>
            <p:nvPr/>
          </p:nvGrpSpPr>
          <p:grpSpPr bwMode="auto">
            <a:xfrm>
              <a:off x="1135" y="1194"/>
              <a:ext cx="4163" cy="515"/>
              <a:chOff x="594" y="1184"/>
              <a:chExt cx="4163" cy="515"/>
            </a:xfrm>
          </p:grpSpPr>
          <p:sp>
            <p:nvSpPr>
              <p:cNvPr id="68653" name="Freeform 7"/>
              <p:cNvSpPr>
                <a:spLocks/>
              </p:cNvSpPr>
              <p:nvPr/>
            </p:nvSpPr>
            <p:spPr bwMode="auto">
              <a:xfrm>
                <a:off x="594" y="1238"/>
                <a:ext cx="3642" cy="461"/>
              </a:xfrm>
              <a:custGeom>
                <a:avLst/>
                <a:gdLst>
                  <a:gd name="T0" fmla="*/ 1 w 2996"/>
                  <a:gd name="T1" fmla="*/ 0 h 461"/>
                  <a:gd name="T2" fmla="*/ 9668 w 2996"/>
                  <a:gd name="T3" fmla="*/ 298 h 461"/>
                  <a:gd name="T4" fmla="*/ 9668 w 2996"/>
                  <a:gd name="T5" fmla="*/ 461 h 461"/>
                  <a:gd name="T6" fmla="*/ 0 w 2996"/>
                  <a:gd name="T7" fmla="*/ 160 h 461"/>
                  <a:gd name="T8" fmla="*/ 1 w 2996"/>
                  <a:gd name="T9" fmla="*/ 0 h 4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96" h="461">
                    <a:moveTo>
                      <a:pt x="1" y="0"/>
                    </a:moveTo>
                    <a:lnTo>
                      <a:pt x="2996" y="298"/>
                    </a:lnTo>
                    <a:lnTo>
                      <a:pt x="2996" y="461"/>
                    </a:lnTo>
                    <a:lnTo>
                      <a:pt x="0" y="160"/>
                    </a:lnTo>
                    <a:lnTo>
                      <a:pt x="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68654" name="Freeform 8"/>
              <p:cNvSpPr>
                <a:spLocks/>
              </p:cNvSpPr>
              <p:nvPr/>
            </p:nvSpPr>
            <p:spPr bwMode="auto">
              <a:xfrm flipH="1">
                <a:off x="1115" y="1184"/>
                <a:ext cx="3642" cy="461"/>
              </a:xfrm>
              <a:custGeom>
                <a:avLst/>
                <a:gdLst>
                  <a:gd name="T0" fmla="*/ 1 w 2996"/>
                  <a:gd name="T1" fmla="*/ 0 h 461"/>
                  <a:gd name="T2" fmla="*/ 9668 w 2996"/>
                  <a:gd name="T3" fmla="*/ 298 h 461"/>
                  <a:gd name="T4" fmla="*/ 9668 w 2996"/>
                  <a:gd name="T5" fmla="*/ 461 h 461"/>
                  <a:gd name="T6" fmla="*/ 0 w 2996"/>
                  <a:gd name="T7" fmla="*/ 160 h 461"/>
                  <a:gd name="T8" fmla="*/ 1 w 2996"/>
                  <a:gd name="T9" fmla="*/ 0 h 4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96" h="461">
                    <a:moveTo>
                      <a:pt x="1" y="0"/>
                    </a:moveTo>
                    <a:lnTo>
                      <a:pt x="2996" y="298"/>
                    </a:lnTo>
                    <a:lnTo>
                      <a:pt x="2996" y="461"/>
                    </a:lnTo>
                    <a:lnTo>
                      <a:pt x="0" y="160"/>
                    </a:lnTo>
                    <a:lnTo>
                      <a:pt x="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rgbClr val="FFFFFF">
                      <a:alpha val="6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7691" name="Text Box 51"/>
            <p:cNvSpPr txBox="1">
              <a:spLocks noChangeArrowheads="1"/>
            </p:cNvSpPr>
            <p:nvPr/>
          </p:nvSpPr>
          <p:spPr bwMode="auto">
            <a:xfrm rot="356404">
              <a:off x="1544" y="1279"/>
              <a:ext cx="6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RTS(A)</a:t>
              </a:r>
            </a:p>
          </p:txBody>
        </p:sp>
        <p:sp>
          <p:nvSpPr>
            <p:cNvPr id="27692" name="Text Box 52"/>
            <p:cNvSpPr txBox="1">
              <a:spLocks noChangeArrowheads="1"/>
            </p:cNvSpPr>
            <p:nvPr/>
          </p:nvSpPr>
          <p:spPr bwMode="auto">
            <a:xfrm rot="-354180">
              <a:off x="4699" y="1170"/>
              <a:ext cx="6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RTS(B)</a:t>
              </a:r>
            </a:p>
          </p:txBody>
        </p:sp>
      </p:grpSp>
      <p:grpSp>
        <p:nvGrpSpPr>
          <p:cNvPr id="356420" name="Group 68"/>
          <p:cNvGrpSpPr>
            <a:grpSpLocks/>
          </p:cNvGrpSpPr>
          <p:nvPr/>
        </p:nvGrpSpPr>
        <p:grpSpPr bwMode="auto">
          <a:xfrm>
            <a:off x="3324225" y="2693988"/>
            <a:ext cx="6472238" cy="1174750"/>
            <a:chOff x="1134" y="1697"/>
            <a:chExt cx="4077" cy="740"/>
          </a:xfrm>
        </p:grpSpPr>
        <p:sp>
          <p:nvSpPr>
            <p:cNvPr id="68644" name="Freeform 48"/>
            <p:cNvSpPr>
              <a:spLocks/>
            </p:cNvSpPr>
            <p:nvPr/>
          </p:nvSpPr>
          <p:spPr bwMode="auto">
            <a:xfrm>
              <a:off x="1134" y="1697"/>
              <a:ext cx="3642" cy="461"/>
            </a:xfrm>
            <a:custGeom>
              <a:avLst/>
              <a:gdLst>
                <a:gd name="T0" fmla="*/ 1 w 2996"/>
                <a:gd name="T1" fmla="*/ 0 h 461"/>
                <a:gd name="T2" fmla="*/ 9668 w 2996"/>
                <a:gd name="T3" fmla="*/ 298 h 461"/>
                <a:gd name="T4" fmla="*/ 9668 w 2996"/>
                <a:gd name="T5" fmla="*/ 461 h 461"/>
                <a:gd name="T6" fmla="*/ 0 w 2996"/>
                <a:gd name="T7" fmla="*/ 160 h 461"/>
                <a:gd name="T8" fmla="*/ 1 w 2996"/>
                <a:gd name="T9" fmla="*/ 0 h 4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96" h="461">
                  <a:moveTo>
                    <a:pt x="1" y="0"/>
                  </a:moveTo>
                  <a:lnTo>
                    <a:pt x="2996" y="298"/>
                  </a:lnTo>
                  <a:lnTo>
                    <a:pt x="2996" y="461"/>
                  </a:lnTo>
                  <a:lnTo>
                    <a:pt x="0" y="160"/>
                  </a:lnTo>
                  <a:lnTo>
                    <a:pt x="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85" name="Text Box 54"/>
            <p:cNvSpPr txBox="1">
              <a:spLocks noChangeArrowheads="1"/>
            </p:cNvSpPr>
            <p:nvPr/>
          </p:nvSpPr>
          <p:spPr bwMode="auto">
            <a:xfrm rot="356404">
              <a:off x="1551" y="1738"/>
              <a:ext cx="6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RTS(A)</a:t>
              </a:r>
            </a:p>
          </p:txBody>
        </p:sp>
        <p:sp>
          <p:nvSpPr>
            <p:cNvPr id="68646" name="Freeform 56"/>
            <p:cNvSpPr>
              <a:spLocks/>
            </p:cNvSpPr>
            <p:nvPr/>
          </p:nvSpPr>
          <p:spPr bwMode="auto">
            <a:xfrm>
              <a:off x="2951" y="2082"/>
              <a:ext cx="2260" cy="355"/>
            </a:xfrm>
            <a:custGeom>
              <a:avLst/>
              <a:gdLst>
                <a:gd name="T0" fmla="*/ 0 w 2260"/>
                <a:gd name="T1" fmla="*/ 0 h 355"/>
                <a:gd name="T2" fmla="*/ 2260 w 2260"/>
                <a:gd name="T3" fmla="*/ 186 h 355"/>
                <a:gd name="T4" fmla="*/ 2260 w 2260"/>
                <a:gd name="T5" fmla="*/ 355 h 355"/>
                <a:gd name="T6" fmla="*/ 0 w 2260"/>
                <a:gd name="T7" fmla="*/ 151 h 355"/>
                <a:gd name="T8" fmla="*/ 0 w 2260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0" h="355">
                  <a:moveTo>
                    <a:pt x="0" y="0"/>
                  </a:moveTo>
                  <a:lnTo>
                    <a:pt x="2260" y="186"/>
                  </a:lnTo>
                  <a:lnTo>
                    <a:pt x="2260" y="355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8647" name="Freeform 57"/>
            <p:cNvSpPr>
              <a:spLocks/>
            </p:cNvSpPr>
            <p:nvPr/>
          </p:nvSpPr>
          <p:spPr bwMode="auto">
            <a:xfrm>
              <a:off x="1134" y="2081"/>
              <a:ext cx="1860" cy="347"/>
            </a:xfrm>
            <a:custGeom>
              <a:avLst/>
              <a:gdLst>
                <a:gd name="T0" fmla="*/ 1860 w 1860"/>
                <a:gd name="T1" fmla="*/ 0 h 347"/>
                <a:gd name="T2" fmla="*/ 0 w 1860"/>
                <a:gd name="T3" fmla="*/ 179 h 347"/>
                <a:gd name="T4" fmla="*/ 0 w 1860"/>
                <a:gd name="T5" fmla="*/ 347 h 347"/>
                <a:gd name="T6" fmla="*/ 1860 w 1860"/>
                <a:gd name="T7" fmla="*/ 151 h 347"/>
                <a:gd name="T8" fmla="*/ 1860 w 1860"/>
                <a:gd name="T9" fmla="*/ 0 h 3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60" h="347">
                  <a:moveTo>
                    <a:pt x="1860" y="0"/>
                  </a:moveTo>
                  <a:lnTo>
                    <a:pt x="0" y="179"/>
                  </a:lnTo>
                  <a:lnTo>
                    <a:pt x="0" y="347"/>
                  </a:lnTo>
                  <a:lnTo>
                    <a:pt x="1860" y="151"/>
                  </a:lnTo>
                  <a:lnTo>
                    <a:pt x="186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88" name="Text Box 58"/>
            <p:cNvSpPr txBox="1">
              <a:spLocks noChangeArrowheads="1"/>
            </p:cNvSpPr>
            <p:nvPr/>
          </p:nvSpPr>
          <p:spPr bwMode="auto">
            <a:xfrm rot="-379204">
              <a:off x="1584" y="2157"/>
              <a:ext cx="6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CTS(A)</a:t>
              </a:r>
            </a:p>
          </p:txBody>
        </p:sp>
        <p:sp>
          <p:nvSpPr>
            <p:cNvPr id="27689" name="Text Box 59"/>
            <p:cNvSpPr txBox="1">
              <a:spLocks noChangeArrowheads="1"/>
            </p:cNvSpPr>
            <p:nvPr/>
          </p:nvSpPr>
          <p:spPr bwMode="auto">
            <a:xfrm rot="276164">
              <a:off x="3816" y="2147"/>
              <a:ext cx="6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CTS(A)</a:t>
              </a:r>
            </a:p>
          </p:txBody>
        </p:sp>
      </p:grpSp>
      <p:grpSp>
        <p:nvGrpSpPr>
          <p:cNvPr id="356421" name="Group 69"/>
          <p:cNvGrpSpPr>
            <a:grpSpLocks/>
          </p:cNvGrpSpPr>
          <p:nvPr/>
        </p:nvGrpSpPr>
        <p:grpSpPr bwMode="auto">
          <a:xfrm>
            <a:off x="3349625" y="3956051"/>
            <a:ext cx="6472238" cy="2174875"/>
            <a:chOff x="1150" y="2492"/>
            <a:chExt cx="4077" cy="1370"/>
          </a:xfrm>
        </p:grpSpPr>
        <p:sp>
          <p:nvSpPr>
            <p:cNvPr id="68638" name="Freeform 60"/>
            <p:cNvSpPr>
              <a:spLocks/>
            </p:cNvSpPr>
            <p:nvPr/>
          </p:nvSpPr>
          <p:spPr bwMode="auto">
            <a:xfrm>
              <a:off x="1150" y="2492"/>
              <a:ext cx="3652" cy="1134"/>
            </a:xfrm>
            <a:custGeom>
              <a:avLst/>
              <a:gdLst>
                <a:gd name="T0" fmla="*/ 0 w 3652"/>
                <a:gd name="T1" fmla="*/ 0 h 1134"/>
                <a:gd name="T2" fmla="*/ 3652 w 3652"/>
                <a:gd name="T3" fmla="*/ 318 h 1134"/>
                <a:gd name="T4" fmla="*/ 3652 w 3652"/>
                <a:gd name="T5" fmla="*/ 1134 h 1134"/>
                <a:gd name="T6" fmla="*/ 1 w 3652"/>
                <a:gd name="T7" fmla="*/ 787 h 1134"/>
                <a:gd name="T8" fmla="*/ 0 w 3652"/>
                <a:gd name="T9" fmla="*/ 0 h 1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52" h="1134">
                  <a:moveTo>
                    <a:pt x="0" y="0"/>
                  </a:moveTo>
                  <a:lnTo>
                    <a:pt x="3652" y="318"/>
                  </a:lnTo>
                  <a:lnTo>
                    <a:pt x="3652" y="1134"/>
                  </a:lnTo>
                  <a:lnTo>
                    <a:pt x="1" y="78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79" name="Text Box 61"/>
            <p:cNvSpPr txBox="1">
              <a:spLocks noChangeArrowheads="1"/>
            </p:cNvSpPr>
            <p:nvPr/>
          </p:nvSpPr>
          <p:spPr bwMode="auto">
            <a:xfrm>
              <a:off x="1594" y="2814"/>
              <a:ext cx="11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DATA (A)</a:t>
              </a:r>
            </a:p>
          </p:txBody>
        </p:sp>
        <p:sp>
          <p:nvSpPr>
            <p:cNvPr id="68640" name="Freeform 62"/>
            <p:cNvSpPr>
              <a:spLocks/>
            </p:cNvSpPr>
            <p:nvPr/>
          </p:nvSpPr>
          <p:spPr bwMode="auto">
            <a:xfrm>
              <a:off x="2967" y="3507"/>
              <a:ext cx="2260" cy="355"/>
            </a:xfrm>
            <a:custGeom>
              <a:avLst/>
              <a:gdLst>
                <a:gd name="T0" fmla="*/ 0 w 2260"/>
                <a:gd name="T1" fmla="*/ 0 h 355"/>
                <a:gd name="T2" fmla="*/ 2260 w 2260"/>
                <a:gd name="T3" fmla="*/ 186 h 355"/>
                <a:gd name="T4" fmla="*/ 2260 w 2260"/>
                <a:gd name="T5" fmla="*/ 355 h 355"/>
                <a:gd name="T6" fmla="*/ 0 w 2260"/>
                <a:gd name="T7" fmla="*/ 151 h 355"/>
                <a:gd name="T8" fmla="*/ 0 w 2260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0" h="355">
                  <a:moveTo>
                    <a:pt x="0" y="0"/>
                  </a:moveTo>
                  <a:lnTo>
                    <a:pt x="2260" y="186"/>
                  </a:lnTo>
                  <a:lnTo>
                    <a:pt x="2260" y="355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8641" name="Freeform 63"/>
            <p:cNvSpPr>
              <a:spLocks/>
            </p:cNvSpPr>
            <p:nvPr/>
          </p:nvSpPr>
          <p:spPr bwMode="auto">
            <a:xfrm>
              <a:off x="1150" y="3506"/>
              <a:ext cx="1860" cy="347"/>
            </a:xfrm>
            <a:custGeom>
              <a:avLst/>
              <a:gdLst>
                <a:gd name="T0" fmla="*/ 1860 w 1860"/>
                <a:gd name="T1" fmla="*/ 0 h 347"/>
                <a:gd name="T2" fmla="*/ 0 w 1860"/>
                <a:gd name="T3" fmla="*/ 179 h 347"/>
                <a:gd name="T4" fmla="*/ 0 w 1860"/>
                <a:gd name="T5" fmla="*/ 347 h 347"/>
                <a:gd name="T6" fmla="*/ 1860 w 1860"/>
                <a:gd name="T7" fmla="*/ 151 h 347"/>
                <a:gd name="T8" fmla="*/ 1860 w 1860"/>
                <a:gd name="T9" fmla="*/ 0 h 3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60" h="347">
                  <a:moveTo>
                    <a:pt x="1860" y="0"/>
                  </a:moveTo>
                  <a:lnTo>
                    <a:pt x="0" y="179"/>
                  </a:lnTo>
                  <a:lnTo>
                    <a:pt x="0" y="347"/>
                  </a:lnTo>
                  <a:lnTo>
                    <a:pt x="1860" y="151"/>
                  </a:lnTo>
                  <a:lnTo>
                    <a:pt x="186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82" name="Text Box 64"/>
            <p:cNvSpPr txBox="1">
              <a:spLocks noChangeArrowheads="1"/>
            </p:cNvSpPr>
            <p:nvPr/>
          </p:nvSpPr>
          <p:spPr bwMode="auto">
            <a:xfrm rot="-379204">
              <a:off x="1600" y="3582"/>
              <a:ext cx="6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ACK(A)</a:t>
              </a:r>
            </a:p>
          </p:txBody>
        </p:sp>
        <p:sp>
          <p:nvSpPr>
            <p:cNvPr id="27683" name="Text Box 65"/>
            <p:cNvSpPr txBox="1">
              <a:spLocks noChangeArrowheads="1"/>
            </p:cNvSpPr>
            <p:nvPr/>
          </p:nvSpPr>
          <p:spPr bwMode="auto">
            <a:xfrm rot="276164">
              <a:off x="3832" y="3572"/>
              <a:ext cx="6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ACK(A)</a:t>
              </a:r>
            </a:p>
          </p:txBody>
        </p:sp>
      </p:grpSp>
      <p:grpSp>
        <p:nvGrpSpPr>
          <p:cNvPr id="356418" name="Group 66"/>
          <p:cNvGrpSpPr>
            <a:grpSpLocks/>
          </p:cNvGrpSpPr>
          <p:nvPr/>
        </p:nvGrpSpPr>
        <p:grpSpPr bwMode="auto">
          <a:xfrm>
            <a:off x="5942013" y="2046288"/>
            <a:ext cx="3109912" cy="715962"/>
            <a:chOff x="2596" y="1330"/>
            <a:chExt cx="1959" cy="451"/>
          </a:xfrm>
        </p:grpSpPr>
        <p:sp>
          <p:nvSpPr>
            <p:cNvPr id="27676" name="AutoShape 10"/>
            <p:cNvSpPr>
              <a:spLocks noChangeArrowheads="1"/>
            </p:cNvSpPr>
            <p:nvPr/>
          </p:nvSpPr>
          <p:spPr bwMode="auto">
            <a:xfrm>
              <a:off x="2596" y="1330"/>
              <a:ext cx="683" cy="293"/>
            </a:xfrm>
            <a:prstGeom prst="irregularSeal1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7677" name="Text Box 11"/>
            <p:cNvSpPr txBox="1">
              <a:spLocks noChangeArrowheads="1"/>
            </p:cNvSpPr>
            <p:nvPr/>
          </p:nvSpPr>
          <p:spPr bwMode="auto">
            <a:xfrm>
              <a:off x="2778" y="1550"/>
              <a:ext cx="17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reservation collision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539288" y="3671888"/>
            <a:ext cx="711200" cy="2424112"/>
            <a:chOff x="8015288" y="3671888"/>
            <a:chExt cx="711200" cy="2424112"/>
          </a:xfrm>
        </p:grpSpPr>
        <p:sp>
          <p:nvSpPr>
            <p:cNvPr id="27664" name="Line 71"/>
            <p:cNvSpPr>
              <a:spLocks noChangeShapeType="1"/>
            </p:cNvSpPr>
            <p:nvPr/>
          </p:nvSpPr>
          <p:spPr bwMode="auto">
            <a:xfrm>
              <a:off x="8428038" y="3671888"/>
              <a:ext cx="0" cy="2424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65" name="Text Box 72"/>
            <p:cNvSpPr txBox="1">
              <a:spLocks noChangeArrowheads="1"/>
            </p:cNvSpPr>
            <p:nvPr/>
          </p:nvSpPr>
          <p:spPr bwMode="auto">
            <a:xfrm>
              <a:off x="8015288" y="4689475"/>
              <a:ext cx="711200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defer</a:t>
              </a:r>
            </a:p>
          </p:txBody>
        </p:sp>
      </p:grpSp>
      <p:grpSp>
        <p:nvGrpSpPr>
          <p:cNvPr id="68624" name="Group 361"/>
          <p:cNvGrpSpPr>
            <a:grpSpLocks/>
          </p:cNvGrpSpPr>
          <p:nvPr/>
        </p:nvGrpSpPr>
        <p:grpSpPr bwMode="auto">
          <a:xfrm>
            <a:off x="5851526" y="1117601"/>
            <a:ext cx="650875" cy="561975"/>
            <a:chOff x="2967" y="478"/>
            <a:chExt cx="788" cy="625"/>
          </a:xfrm>
        </p:grpSpPr>
        <p:pic>
          <p:nvPicPr>
            <p:cNvPr id="68632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33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8625" name="Group 356"/>
          <p:cNvGrpSpPr>
            <a:grpSpLocks/>
          </p:cNvGrpSpPr>
          <p:nvPr/>
        </p:nvGrpSpPr>
        <p:grpSpPr bwMode="auto">
          <a:xfrm>
            <a:off x="3038475" y="1057275"/>
            <a:ext cx="609600" cy="598488"/>
            <a:chOff x="313" y="1497"/>
            <a:chExt cx="1152" cy="1014"/>
          </a:xfrm>
        </p:grpSpPr>
        <p:pic>
          <p:nvPicPr>
            <p:cNvPr id="68630" name="Picture 354" descr="laptop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31" name="Picture 355" descr="antenna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8626" name="Group 356"/>
          <p:cNvGrpSpPr>
            <a:grpSpLocks/>
          </p:cNvGrpSpPr>
          <p:nvPr/>
        </p:nvGrpSpPr>
        <p:grpSpPr bwMode="auto">
          <a:xfrm>
            <a:off x="9490075" y="1087439"/>
            <a:ext cx="609600" cy="598487"/>
            <a:chOff x="313" y="1497"/>
            <a:chExt cx="1152" cy="1014"/>
          </a:xfrm>
        </p:grpSpPr>
        <p:pic>
          <p:nvPicPr>
            <p:cNvPr id="68628" name="Picture 354" descr="laptop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29" name="Picture 355" descr="antenna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83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5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7E744-0EB0-204A-8AF3-1AFCF023A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multiple access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4110A-466F-3F4E-BF31-89DA74CAC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Code Division Multiple Access (CDMA)</a:t>
            </a:r>
          </a:p>
        </p:txBody>
      </p:sp>
    </p:spTree>
    <p:extLst>
      <p:ext uri="{BB962C8B-B14F-4D97-AF65-F5344CB8AC3E}">
        <p14:creationId xmlns:p14="http://schemas.microsoft.com/office/powerpoint/2010/main" val="2511711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808164" y="114300"/>
            <a:ext cx="8364537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Code Division Multiple Access (CDMA)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3670" y="1265237"/>
            <a:ext cx="9978887" cy="509580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unique </a:t>
            </a:r>
            <a:r>
              <a:rPr lang="ja-JP" altLang="en-US"/>
              <a:t>“</a:t>
            </a:r>
            <a:r>
              <a:rPr lang="en-US" dirty="0"/>
              <a:t>code</a:t>
            </a:r>
            <a:r>
              <a:rPr lang="ja-JP" altLang="en-US"/>
              <a:t>”</a:t>
            </a:r>
            <a:r>
              <a:rPr lang="en-US" dirty="0"/>
              <a:t> assigned to each user; i.e., code set partitioning</a:t>
            </a:r>
          </a:p>
          <a:p>
            <a:pPr lvl="1">
              <a:lnSpc>
                <a:spcPct val="80000"/>
              </a:lnSpc>
              <a:defRPr/>
            </a:pPr>
            <a:endParaRPr lang="en-US" dirty="0"/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all users share same frequency, but each user has own </a:t>
            </a:r>
            <a:r>
              <a:rPr lang="ja-JP" altLang="en-US"/>
              <a:t>“</a:t>
            </a:r>
            <a:r>
              <a:rPr lang="en-US" dirty="0"/>
              <a:t>chipping</a:t>
            </a:r>
            <a:r>
              <a:rPr lang="ja-JP" altLang="en-US"/>
              <a:t>”</a:t>
            </a:r>
            <a:r>
              <a:rPr lang="en-US" dirty="0"/>
              <a:t> sequence (i.e., code) to encode data</a:t>
            </a:r>
          </a:p>
          <a:p>
            <a:pPr lvl="1">
              <a:lnSpc>
                <a:spcPct val="80000"/>
              </a:lnSpc>
              <a:defRPr/>
            </a:pPr>
            <a:endParaRPr lang="en-US" dirty="0"/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allows multiple users to </a:t>
            </a:r>
            <a:r>
              <a:rPr lang="ja-JP" altLang="en-US"/>
              <a:t>“</a:t>
            </a:r>
            <a:r>
              <a:rPr lang="en-US" dirty="0"/>
              <a:t>coexist</a:t>
            </a:r>
            <a:r>
              <a:rPr lang="ja-JP" altLang="en-US"/>
              <a:t>”</a:t>
            </a:r>
            <a:r>
              <a:rPr lang="en-US" dirty="0"/>
              <a:t> and transmit simultaneously with minimal interference (if codes are </a:t>
            </a:r>
            <a:r>
              <a:rPr lang="ja-JP" altLang="en-US"/>
              <a:t>“</a:t>
            </a:r>
            <a:r>
              <a:rPr lang="en-US" dirty="0"/>
              <a:t>orthogonal</a:t>
            </a:r>
            <a:r>
              <a:rPr lang="ja-JP" altLang="en-US"/>
              <a:t>”</a:t>
            </a:r>
            <a:r>
              <a:rPr lang="en-US" dirty="0"/>
              <a:t>)</a:t>
            </a:r>
          </a:p>
          <a:p>
            <a:pPr lvl="1">
              <a:lnSpc>
                <a:spcPct val="80000"/>
              </a:lnSpc>
              <a:defRPr/>
            </a:pP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i="1" dirty="0">
                <a:solidFill>
                  <a:srgbClr val="C00000"/>
                </a:solidFill>
              </a:rPr>
              <a:t>encoded signal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= (original data) X (chipping sequence)</a:t>
            </a:r>
          </a:p>
          <a:p>
            <a:pPr>
              <a:lnSpc>
                <a:spcPct val="80000"/>
              </a:lnSpc>
              <a:defRPr/>
            </a:pP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i="1" dirty="0">
                <a:solidFill>
                  <a:srgbClr val="C00000"/>
                </a:solidFill>
              </a:rPr>
              <a:t>decoding: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inner-product of encoded signal and chipping sequence</a:t>
            </a:r>
          </a:p>
          <a:p>
            <a:pPr>
              <a:lnSpc>
                <a:spcPct val="80000"/>
              </a:lnSpc>
              <a:defRPr/>
            </a:pPr>
            <a:endParaRPr lang="en-US" sz="32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69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844675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CDMA encode/decode</a:t>
            </a:r>
          </a:p>
        </p:txBody>
      </p:sp>
      <p:sp>
        <p:nvSpPr>
          <p:cNvPr id="17413" name="Line 6"/>
          <p:cNvSpPr>
            <a:spLocks noChangeShapeType="1"/>
          </p:cNvSpPr>
          <p:nvPr/>
        </p:nvSpPr>
        <p:spPr bwMode="auto">
          <a:xfrm>
            <a:off x="4743450" y="1552576"/>
            <a:ext cx="0" cy="1624013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14" name="Line 9"/>
          <p:cNvSpPr>
            <a:spLocks noChangeShapeType="1"/>
          </p:cNvSpPr>
          <p:nvPr/>
        </p:nvSpPr>
        <p:spPr bwMode="auto">
          <a:xfrm>
            <a:off x="5800725" y="1528763"/>
            <a:ext cx="0" cy="16240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15" name="Text Box 10"/>
          <p:cNvSpPr txBox="1">
            <a:spLocks noChangeArrowheads="1"/>
          </p:cNvSpPr>
          <p:nvPr/>
        </p:nvSpPr>
        <p:spPr bwMode="auto">
          <a:xfrm>
            <a:off x="3913189" y="2960688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1</a:t>
            </a:r>
          </a:p>
        </p:txBody>
      </p:sp>
      <p:sp>
        <p:nvSpPr>
          <p:cNvPr id="17416" name="Text Box 11"/>
          <p:cNvSpPr txBox="1">
            <a:spLocks noChangeArrowheads="1"/>
          </p:cNvSpPr>
          <p:nvPr/>
        </p:nvSpPr>
        <p:spPr bwMode="auto">
          <a:xfrm>
            <a:off x="4932364" y="296545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0</a:t>
            </a:r>
          </a:p>
        </p:txBody>
      </p:sp>
      <p:grpSp>
        <p:nvGrpSpPr>
          <p:cNvPr id="404630" name="Group 150"/>
          <p:cNvGrpSpPr>
            <a:grpSpLocks/>
          </p:cNvGrpSpPr>
          <p:nvPr/>
        </p:nvGrpSpPr>
        <p:grpSpPr bwMode="auto">
          <a:xfrm>
            <a:off x="3608389" y="1462088"/>
            <a:ext cx="1254125" cy="1624012"/>
            <a:chOff x="1313" y="921"/>
            <a:chExt cx="790" cy="1023"/>
          </a:xfrm>
        </p:grpSpPr>
        <p:sp>
          <p:nvSpPr>
            <p:cNvPr id="17669" name="Line 5"/>
            <p:cNvSpPr>
              <a:spLocks noChangeShapeType="1"/>
            </p:cNvSpPr>
            <p:nvPr/>
          </p:nvSpPr>
          <p:spPr bwMode="auto">
            <a:xfrm>
              <a:off x="1350" y="921"/>
              <a:ext cx="0" cy="1023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670" name="Rectangle 12"/>
            <p:cNvSpPr>
              <a:spLocks noChangeArrowheads="1"/>
            </p:cNvSpPr>
            <p:nvPr/>
          </p:nvSpPr>
          <p:spPr bwMode="auto">
            <a:xfrm>
              <a:off x="1350" y="1218"/>
              <a:ext cx="678" cy="13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671" name="Text Box 15"/>
            <p:cNvSpPr txBox="1">
              <a:spLocks noChangeArrowheads="1"/>
            </p:cNvSpPr>
            <p:nvPr/>
          </p:nvSpPr>
          <p:spPr bwMode="auto">
            <a:xfrm>
              <a:off x="1436" y="1194"/>
              <a:ext cx="4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  <a:cs typeface="Arial" charset="0"/>
                </a:rPr>
                <a:t>d</a:t>
              </a:r>
              <a:r>
                <a:rPr lang="en-US" sz="1200" baseline="-25000" dirty="0">
                  <a:latin typeface="Helvetica" pitchFamily="2" charset="0"/>
                  <a:cs typeface="Arial" charset="0"/>
                </a:rPr>
                <a:t>1</a:t>
              </a:r>
              <a:r>
                <a:rPr lang="en-US" sz="1200" dirty="0">
                  <a:latin typeface="Helvetica" pitchFamily="2" charset="0"/>
                  <a:cs typeface="Arial" charset="0"/>
                </a:rPr>
                <a:t> = -1</a:t>
              </a:r>
            </a:p>
          </p:txBody>
        </p:sp>
        <p:grpSp>
          <p:nvGrpSpPr>
            <p:cNvPr id="48391" name="Group 44"/>
            <p:cNvGrpSpPr>
              <a:grpSpLocks/>
            </p:cNvGrpSpPr>
            <p:nvPr/>
          </p:nvGrpSpPr>
          <p:grpSpPr bwMode="auto">
            <a:xfrm>
              <a:off x="1313" y="1534"/>
              <a:ext cx="790" cy="307"/>
              <a:chOff x="1313" y="1534"/>
              <a:chExt cx="790" cy="307"/>
            </a:xfrm>
          </p:grpSpPr>
          <p:sp>
            <p:nvSpPr>
              <p:cNvPr id="17673" name="Text Box 17"/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393" name="Group 22"/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17696" name="Rectangle 18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97" name="Line 20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98" name="Line 21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48394" name="Group 23"/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17693" name="Rectangle 24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94" name="Line 25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95" name="Line 26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676" name="Rectangle 27"/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77" name="Rectangle 28"/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78" name="Text Box 29"/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79" name="Text Box 30"/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80" name="Text Box 31"/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400" name="Group 34"/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17691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9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401" name="Group 35"/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17689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90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402" name="Group 38"/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1768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8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403" name="Group 41"/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17685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86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sp>
        <p:nvSpPr>
          <p:cNvPr id="17418" name="Oval 74"/>
          <p:cNvSpPr>
            <a:spLocks noChangeArrowheads="1"/>
          </p:cNvSpPr>
          <p:nvPr/>
        </p:nvSpPr>
        <p:spPr bwMode="auto">
          <a:xfrm>
            <a:off x="6196013" y="1855788"/>
            <a:ext cx="419100" cy="423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19" name="Text Box 75"/>
          <p:cNvSpPr txBox="1">
            <a:spLocks noChangeArrowheads="1"/>
          </p:cNvSpPr>
          <p:nvPr/>
        </p:nvSpPr>
        <p:spPr bwMode="auto">
          <a:xfrm>
            <a:off x="5822950" y="1444625"/>
            <a:ext cx="11977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Z</a:t>
            </a:r>
            <a:r>
              <a:rPr lang="en-US" baseline="-25000" dirty="0">
                <a:latin typeface="Helvetica" pitchFamily="2" charset="0"/>
                <a:cs typeface="Arial" charset="0"/>
              </a:rPr>
              <a:t>i,m</a:t>
            </a:r>
            <a:r>
              <a:rPr lang="en-US" dirty="0">
                <a:latin typeface="Helvetica" pitchFamily="2" charset="0"/>
                <a:cs typeface="Arial" charset="0"/>
              </a:rPr>
              <a:t>= d</a:t>
            </a:r>
            <a:r>
              <a:rPr lang="en-US" baseline="-25000" dirty="0">
                <a:latin typeface="Helvetica" pitchFamily="2" charset="0"/>
                <a:cs typeface="Arial" charset="0"/>
              </a:rPr>
              <a:t>i</a:t>
            </a:r>
            <a:r>
              <a:rPr lang="en-US" sz="2400" baseline="30000" dirty="0">
                <a:latin typeface="Helvetica" pitchFamily="2" charset="0"/>
                <a:cs typeface="Arial" charset="0"/>
              </a:rPr>
              <a:t>.</a:t>
            </a:r>
            <a:r>
              <a:rPr lang="en-US" dirty="0">
                <a:latin typeface="Helvetica" pitchFamily="2" charset="0"/>
                <a:cs typeface="Arial" charset="0"/>
              </a:rPr>
              <a:t>c</a:t>
            </a:r>
            <a:r>
              <a:rPr lang="en-US" baseline="-25000" dirty="0">
                <a:latin typeface="Helvetica" pitchFamily="2" charset="0"/>
                <a:cs typeface="Arial" charset="0"/>
              </a:rPr>
              <a:t>m</a:t>
            </a:r>
          </a:p>
        </p:txBody>
      </p:sp>
      <p:sp>
        <p:nvSpPr>
          <p:cNvPr id="17420" name="Line 72"/>
          <p:cNvSpPr>
            <a:spLocks noChangeShapeType="1"/>
          </p:cNvSpPr>
          <p:nvPr/>
        </p:nvSpPr>
        <p:spPr bwMode="auto">
          <a:xfrm>
            <a:off x="5843589" y="1985963"/>
            <a:ext cx="319087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21" name="Line 73"/>
          <p:cNvSpPr>
            <a:spLocks noChangeShapeType="1"/>
          </p:cNvSpPr>
          <p:nvPr/>
        </p:nvSpPr>
        <p:spPr bwMode="auto">
          <a:xfrm flipV="1">
            <a:off x="5857876" y="2251076"/>
            <a:ext cx="403225" cy="430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404629" name="Group 149"/>
          <p:cNvGrpSpPr>
            <a:grpSpLocks/>
          </p:cNvGrpSpPr>
          <p:nvPr/>
        </p:nvGrpSpPr>
        <p:grpSpPr bwMode="auto">
          <a:xfrm>
            <a:off x="4665664" y="1695451"/>
            <a:ext cx="1254125" cy="1236663"/>
            <a:chOff x="1979" y="1068"/>
            <a:chExt cx="790" cy="779"/>
          </a:xfrm>
        </p:grpSpPr>
        <p:sp>
          <p:nvSpPr>
            <p:cNvPr id="17640" name="Rectangle 13"/>
            <p:cNvSpPr>
              <a:spLocks noChangeArrowheads="1"/>
            </p:cNvSpPr>
            <p:nvPr/>
          </p:nvSpPr>
          <p:spPr bwMode="auto">
            <a:xfrm>
              <a:off x="2028" y="1092"/>
              <a:ext cx="669" cy="13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641" name="Text Box 16"/>
            <p:cNvSpPr txBox="1">
              <a:spLocks noChangeArrowheads="1"/>
            </p:cNvSpPr>
            <p:nvPr/>
          </p:nvSpPr>
          <p:spPr bwMode="auto">
            <a:xfrm>
              <a:off x="2186" y="1068"/>
              <a:ext cx="36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  <a:cs typeface="Arial" charset="0"/>
                </a:rPr>
                <a:t>d</a:t>
              </a:r>
              <a:r>
                <a:rPr lang="en-US" sz="1200" baseline="-25000" dirty="0">
                  <a:latin typeface="Helvetica" pitchFamily="2" charset="0"/>
                  <a:cs typeface="Arial" charset="0"/>
                </a:rPr>
                <a:t>0</a:t>
              </a:r>
              <a:r>
                <a:rPr lang="en-US" sz="1200" dirty="0">
                  <a:latin typeface="Helvetica" pitchFamily="2" charset="0"/>
                  <a:cs typeface="Arial" charset="0"/>
                </a:rPr>
                <a:t> = 1</a:t>
              </a:r>
            </a:p>
          </p:txBody>
        </p:sp>
        <p:grpSp>
          <p:nvGrpSpPr>
            <p:cNvPr id="48361" name="Group 45"/>
            <p:cNvGrpSpPr>
              <a:grpSpLocks/>
            </p:cNvGrpSpPr>
            <p:nvPr/>
          </p:nvGrpSpPr>
          <p:grpSpPr bwMode="auto">
            <a:xfrm>
              <a:off x="1979" y="1540"/>
              <a:ext cx="790" cy="307"/>
              <a:chOff x="1313" y="1534"/>
              <a:chExt cx="790" cy="307"/>
            </a:xfrm>
          </p:grpSpPr>
          <p:sp>
            <p:nvSpPr>
              <p:cNvPr id="17643" name="Text Box 46"/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363" name="Group 47"/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17666" name="Rectangle 48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67" name="Line 49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68" name="Line 50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48364" name="Group 51"/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17663" name="Rectangle 52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64" name="Line 53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65" name="Line 54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646" name="Rectangle 55"/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47" name="Rectangle 56"/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48" name="Text Box 57"/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49" name="Text Box 58"/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50" name="Text Box 59"/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370" name="Group 60"/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1766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6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371" name="Group 63"/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17659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6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372" name="Group 66"/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17657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5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373" name="Group 69"/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17655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656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grpSp>
        <p:nvGrpSpPr>
          <p:cNvPr id="404556" name="Group 76"/>
          <p:cNvGrpSpPr>
            <a:grpSpLocks/>
          </p:cNvGrpSpPr>
          <p:nvPr/>
        </p:nvGrpSpPr>
        <p:grpSpPr bwMode="auto">
          <a:xfrm>
            <a:off x="7985126" y="1830388"/>
            <a:ext cx="1254125" cy="487362"/>
            <a:chOff x="1313" y="1534"/>
            <a:chExt cx="790" cy="307"/>
          </a:xfrm>
        </p:grpSpPr>
        <p:sp>
          <p:nvSpPr>
            <p:cNvPr id="17614" name="Text Box 77"/>
            <p:cNvSpPr txBox="1">
              <a:spLocks noChangeArrowheads="1"/>
            </p:cNvSpPr>
            <p:nvPr/>
          </p:nvSpPr>
          <p:spPr bwMode="auto">
            <a:xfrm>
              <a:off x="1313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dirty="0">
                  <a:latin typeface="Helvetica" pitchFamily="2" charset="0"/>
                  <a:cs typeface="Arial" charset="0"/>
                </a:rPr>
                <a:t>1</a:t>
              </a:r>
            </a:p>
          </p:txBody>
        </p:sp>
        <p:grpSp>
          <p:nvGrpSpPr>
            <p:cNvPr id="48334" name="Group 78"/>
            <p:cNvGrpSpPr>
              <a:grpSpLocks/>
            </p:cNvGrpSpPr>
            <p:nvPr/>
          </p:nvGrpSpPr>
          <p:grpSpPr bwMode="auto">
            <a:xfrm>
              <a:off x="1353" y="1539"/>
              <a:ext cx="258" cy="147"/>
              <a:chOff x="1353" y="1539"/>
              <a:chExt cx="258" cy="144"/>
            </a:xfrm>
          </p:grpSpPr>
          <p:sp>
            <p:nvSpPr>
              <p:cNvPr id="17637" name="Rectangle 79"/>
              <p:cNvSpPr>
                <a:spLocks noChangeArrowheads="1"/>
              </p:cNvSpPr>
              <p:nvPr/>
            </p:nvSpPr>
            <p:spPr bwMode="auto">
              <a:xfrm>
                <a:off x="1353" y="1539"/>
                <a:ext cx="258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38" name="Line 80"/>
              <p:cNvSpPr>
                <a:spLocks noChangeShapeType="1"/>
              </p:cNvSpPr>
              <p:nvPr/>
            </p:nvSpPr>
            <p:spPr bwMode="auto">
              <a:xfrm>
                <a:off x="1521" y="1542"/>
                <a:ext cx="0" cy="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39" name="Line 81"/>
              <p:cNvSpPr>
                <a:spLocks noChangeShapeType="1"/>
              </p:cNvSpPr>
              <p:nvPr/>
            </p:nvSpPr>
            <p:spPr bwMode="auto">
              <a:xfrm>
                <a:off x="1437" y="1545"/>
                <a:ext cx="0" cy="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48335" name="Group 82"/>
            <p:cNvGrpSpPr>
              <a:grpSpLocks/>
            </p:cNvGrpSpPr>
            <p:nvPr/>
          </p:nvGrpSpPr>
          <p:grpSpPr bwMode="auto">
            <a:xfrm>
              <a:off x="1773" y="1686"/>
              <a:ext cx="258" cy="144"/>
              <a:chOff x="1353" y="1539"/>
              <a:chExt cx="258" cy="144"/>
            </a:xfrm>
          </p:grpSpPr>
          <p:sp>
            <p:nvSpPr>
              <p:cNvPr id="17634" name="Rectangle 83"/>
              <p:cNvSpPr>
                <a:spLocks noChangeArrowheads="1"/>
              </p:cNvSpPr>
              <p:nvPr/>
            </p:nvSpPr>
            <p:spPr bwMode="auto">
              <a:xfrm>
                <a:off x="1353" y="1539"/>
                <a:ext cx="258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35" name="Line 84"/>
              <p:cNvSpPr>
                <a:spLocks noChangeShapeType="1"/>
              </p:cNvSpPr>
              <p:nvPr/>
            </p:nvSpPr>
            <p:spPr bwMode="auto">
              <a:xfrm>
                <a:off x="1521" y="1542"/>
                <a:ext cx="0" cy="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636" name="Line 85"/>
              <p:cNvSpPr>
                <a:spLocks noChangeShapeType="1"/>
              </p:cNvSpPr>
              <p:nvPr/>
            </p:nvSpPr>
            <p:spPr bwMode="auto">
              <a:xfrm>
                <a:off x="1437" y="1545"/>
                <a:ext cx="0" cy="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17617" name="Rectangle 86"/>
            <p:cNvSpPr>
              <a:spLocks noChangeArrowheads="1"/>
            </p:cNvSpPr>
            <p:nvPr/>
          </p:nvSpPr>
          <p:spPr bwMode="auto">
            <a:xfrm>
              <a:off x="1611" y="1686"/>
              <a:ext cx="81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618" name="Rectangle 87"/>
            <p:cNvSpPr>
              <a:spLocks noChangeArrowheads="1"/>
            </p:cNvSpPr>
            <p:nvPr/>
          </p:nvSpPr>
          <p:spPr bwMode="auto">
            <a:xfrm>
              <a:off x="1692" y="1536"/>
              <a:ext cx="81" cy="1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619" name="Text Box 88"/>
            <p:cNvSpPr txBox="1">
              <a:spLocks noChangeArrowheads="1"/>
            </p:cNvSpPr>
            <p:nvPr/>
          </p:nvSpPr>
          <p:spPr bwMode="auto">
            <a:xfrm>
              <a:off x="1391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dirty="0">
                  <a:latin typeface="Helvetica" pitchFamily="2" charset="0"/>
                  <a:cs typeface="Arial" charset="0"/>
                </a:rPr>
                <a:t>1</a:t>
              </a:r>
            </a:p>
          </p:txBody>
        </p:sp>
        <p:sp>
          <p:nvSpPr>
            <p:cNvPr id="17620" name="Text Box 89"/>
            <p:cNvSpPr txBox="1">
              <a:spLocks noChangeArrowheads="1"/>
            </p:cNvSpPr>
            <p:nvPr/>
          </p:nvSpPr>
          <p:spPr bwMode="auto">
            <a:xfrm>
              <a:off x="1478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dirty="0">
                  <a:latin typeface="Helvetica" pitchFamily="2" charset="0"/>
                  <a:cs typeface="Arial" charset="0"/>
                </a:rPr>
                <a:t>1</a:t>
              </a:r>
            </a:p>
          </p:txBody>
        </p:sp>
        <p:sp>
          <p:nvSpPr>
            <p:cNvPr id="17621" name="Text Box 90"/>
            <p:cNvSpPr txBox="1">
              <a:spLocks noChangeArrowheads="1"/>
            </p:cNvSpPr>
            <p:nvPr/>
          </p:nvSpPr>
          <p:spPr bwMode="auto">
            <a:xfrm>
              <a:off x="1652" y="1540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dirty="0">
                  <a:latin typeface="Helvetica" pitchFamily="2" charset="0"/>
                  <a:cs typeface="Arial" charset="0"/>
                </a:rPr>
                <a:t>1</a:t>
              </a:r>
            </a:p>
          </p:txBody>
        </p:sp>
        <p:grpSp>
          <p:nvGrpSpPr>
            <p:cNvPr id="48341" name="Group 91"/>
            <p:cNvGrpSpPr>
              <a:grpSpLocks/>
            </p:cNvGrpSpPr>
            <p:nvPr/>
          </p:nvGrpSpPr>
          <p:grpSpPr bwMode="auto">
            <a:xfrm>
              <a:off x="1565" y="1684"/>
              <a:ext cx="211" cy="157"/>
              <a:chOff x="857" y="1909"/>
              <a:chExt cx="211" cy="157"/>
            </a:xfrm>
          </p:grpSpPr>
          <p:sp>
            <p:nvSpPr>
              <p:cNvPr id="17632" name="Text Box 92"/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33" name="Text Box 93"/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48342" name="Group 94"/>
            <p:cNvGrpSpPr>
              <a:grpSpLocks/>
            </p:cNvGrpSpPr>
            <p:nvPr/>
          </p:nvGrpSpPr>
          <p:grpSpPr bwMode="auto">
            <a:xfrm>
              <a:off x="1730" y="1684"/>
              <a:ext cx="211" cy="157"/>
              <a:chOff x="857" y="1909"/>
              <a:chExt cx="211" cy="157"/>
            </a:xfrm>
          </p:grpSpPr>
          <p:sp>
            <p:nvSpPr>
              <p:cNvPr id="17630" name="Text Box 95"/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31" name="Text Box 96"/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48343" name="Group 97"/>
            <p:cNvGrpSpPr>
              <a:grpSpLocks/>
            </p:cNvGrpSpPr>
            <p:nvPr/>
          </p:nvGrpSpPr>
          <p:grpSpPr bwMode="auto">
            <a:xfrm>
              <a:off x="1808" y="1684"/>
              <a:ext cx="211" cy="157"/>
              <a:chOff x="857" y="1909"/>
              <a:chExt cx="211" cy="157"/>
            </a:xfrm>
          </p:grpSpPr>
          <p:sp>
            <p:nvSpPr>
              <p:cNvPr id="17628" name="Text Box 98"/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29" name="Text Box 99"/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48344" name="Group 100"/>
            <p:cNvGrpSpPr>
              <a:grpSpLocks/>
            </p:cNvGrpSpPr>
            <p:nvPr/>
          </p:nvGrpSpPr>
          <p:grpSpPr bwMode="auto">
            <a:xfrm>
              <a:off x="1892" y="1681"/>
              <a:ext cx="211" cy="157"/>
              <a:chOff x="857" y="1909"/>
              <a:chExt cx="211" cy="157"/>
            </a:xfrm>
          </p:grpSpPr>
          <p:sp>
            <p:nvSpPr>
              <p:cNvPr id="17626" name="Text Box 101"/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27" name="Text Box 102"/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</p:grpSp>
      </p:grpSp>
      <p:grpSp>
        <p:nvGrpSpPr>
          <p:cNvPr id="404616" name="Group 136"/>
          <p:cNvGrpSpPr>
            <a:grpSpLocks/>
          </p:cNvGrpSpPr>
          <p:nvPr/>
        </p:nvGrpSpPr>
        <p:grpSpPr bwMode="auto">
          <a:xfrm>
            <a:off x="6884988" y="1830388"/>
            <a:ext cx="1249362" cy="487362"/>
            <a:chOff x="4928" y="1534"/>
            <a:chExt cx="787" cy="307"/>
          </a:xfrm>
        </p:grpSpPr>
        <p:grpSp>
          <p:nvGrpSpPr>
            <p:cNvPr id="48302" name="Group 134"/>
            <p:cNvGrpSpPr>
              <a:grpSpLocks/>
            </p:cNvGrpSpPr>
            <p:nvPr/>
          </p:nvGrpSpPr>
          <p:grpSpPr bwMode="auto">
            <a:xfrm>
              <a:off x="5354" y="1534"/>
              <a:ext cx="361" cy="154"/>
              <a:chOff x="5009" y="1132"/>
              <a:chExt cx="361" cy="154"/>
            </a:xfrm>
          </p:grpSpPr>
          <p:sp>
            <p:nvSpPr>
              <p:cNvPr id="17607" name="Text Box 104"/>
              <p:cNvSpPr txBox="1">
                <a:spLocks noChangeArrowheads="1"/>
              </p:cNvSpPr>
              <p:nvPr/>
            </p:nvSpPr>
            <p:spPr bwMode="auto">
              <a:xfrm>
                <a:off x="5009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327" name="Group 105"/>
              <p:cNvGrpSpPr>
                <a:grpSpLocks/>
              </p:cNvGrpSpPr>
              <p:nvPr/>
            </p:nvGrpSpPr>
            <p:grpSpPr bwMode="auto">
              <a:xfrm>
                <a:off x="5049" y="1137"/>
                <a:ext cx="258" cy="147"/>
                <a:chOff x="1353" y="1539"/>
                <a:chExt cx="258" cy="144"/>
              </a:xfrm>
            </p:grpSpPr>
            <p:sp>
              <p:nvSpPr>
                <p:cNvPr id="17611" name="Rectangle 106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12" name="Line 107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13" name="Line 108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609" name="Text Box 115"/>
              <p:cNvSpPr txBox="1">
                <a:spLocks noChangeArrowheads="1"/>
              </p:cNvSpPr>
              <p:nvPr/>
            </p:nvSpPr>
            <p:spPr bwMode="auto">
              <a:xfrm>
                <a:off x="5087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610" name="Text Box 116"/>
              <p:cNvSpPr txBox="1">
                <a:spLocks noChangeArrowheads="1"/>
              </p:cNvSpPr>
              <p:nvPr/>
            </p:nvSpPr>
            <p:spPr bwMode="auto">
              <a:xfrm>
                <a:off x="5174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</p:grpSp>
        <p:grpSp>
          <p:nvGrpSpPr>
            <p:cNvPr id="48303" name="Group 135"/>
            <p:cNvGrpSpPr>
              <a:grpSpLocks/>
            </p:cNvGrpSpPr>
            <p:nvPr/>
          </p:nvGrpSpPr>
          <p:grpSpPr bwMode="auto">
            <a:xfrm>
              <a:off x="4928" y="1536"/>
              <a:ext cx="550" cy="305"/>
              <a:chOff x="5114" y="1518"/>
              <a:chExt cx="550" cy="305"/>
            </a:xfrm>
          </p:grpSpPr>
          <p:grpSp>
            <p:nvGrpSpPr>
              <p:cNvPr id="48304" name="Group 133"/>
              <p:cNvGrpSpPr>
                <a:grpSpLocks/>
              </p:cNvGrpSpPr>
              <p:nvPr/>
            </p:nvGrpSpPr>
            <p:grpSpPr bwMode="auto">
              <a:xfrm>
                <a:off x="5375" y="1518"/>
                <a:ext cx="196" cy="158"/>
                <a:chOff x="5378" y="1518"/>
                <a:chExt cx="196" cy="158"/>
              </a:xfrm>
            </p:grpSpPr>
            <p:sp>
              <p:nvSpPr>
                <p:cNvPr id="17605" name="Rectangle 114"/>
                <p:cNvSpPr>
                  <a:spLocks noChangeArrowheads="1"/>
                </p:cNvSpPr>
                <p:nvPr/>
              </p:nvSpPr>
              <p:spPr bwMode="auto">
                <a:xfrm>
                  <a:off x="5418" y="1518"/>
                  <a:ext cx="81" cy="15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606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5378" y="152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</p:grpSp>
          <p:grpSp>
            <p:nvGrpSpPr>
              <p:cNvPr id="48305" name="Group 132"/>
              <p:cNvGrpSpPr>
                <a:grpSpLocks/>
              </p:cNvGrpSpPr>
              <p:nvPr/>
            </p:nvGrpSpPr>
            <p:grpSpPr bwMode="auto">
              <a:xfrm>
                <a:off x="5453" y="1666"/>
                <a:ext cx="211" cy="157"/>
                <a:chOff x="5261" y="1282"/>
                <a:chExt cx="211" cy="157"/>
              </a:xfrm>
            </p:grpSpPr>
            <p:sp>
              <p:nvSpPr>
                <p:cNvPr id="17601" name="Rectangle 113"/>
                <p:cNvSpPr>
                  <a:spLocks noChangeArrowheads="1"/>
                </p:cNvSpPr>
                <p:nvPr/>
              </p:nvSpPr>
              <p:spPr bwMode="auto">
                <a:xfrm>
                  <a:off x="5307" y="1284"/>
                  <a:ext cx="81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grpSp>
              <p:nvGrpSpPr>
                <p:cNvPr id="48321" name="Group 118"/>
                <p:cNvGrpSpPr>
                  <a:grpSpLocks/>
                </p:cNvGrpSpPr>
                <p:nvPr/>
              </p:nvGrpSpPr>
              <p:grpSpPr bwMode="auto">
                <a:xfrm>
                  <a:off x="5261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17603" name="Text Box 1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17604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-</a:t>
                    </a:r>
                  </a:p>
                </p:txBody>
              </p:sp>
            </p:grpSp>
          </p:grpSp>
          <p:grpSp>
            <p:nvGrpSpPr>
              <p:cNvPr id="48306" name="Group 131"/>
              <p:cNvGrpSpPr>
                <a:grpSpLocks/>
              </p:cNvGrpSpPr>
              <p:nvPr/>
            </p:nvGrpSpPr>
            <p:grpSpPr bwMode="auto">
              <a:xfrm>
                <a:off x="5114" y="1663"/>
                <a:ext cx="373" cy="160"/>
                <a:chOff x="5426" y="1279"/>
                <a:chExt cx="373" cy="160"/>
              </a:xfrm>
            </p:grpSpPr>
            <p:grpSp>
              <p:nvGrpSpPr>
                <p:cNvPr id="48307" name="Group 109"/>
                <p:cNvGrpSpPr>
                  <a:grpSpLocks/>
                </p:cNvGrpSpPr>
                <p:nvPr/>
              </p:nvGrpSpPr>
              <p:grpSpPr bwMode="auto">
                <a:xfrm>
                  <a:off x="5469" y="1284"/>
                  <a:ext cx="258" cy="144"/>
                  <a:chOff x="1353" y="1539"/>
                  <a:chExt cx="258" cy="144"/>
                </a:xfrm>
              </p:grpSpPr>
              <p:sp>
                <p:nvSpPr>
                  <p:cNvPr id="17598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1353" y="1539"/>
                    <a:ext cx="258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17599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1521" y="1542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17600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1437" y="1545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  <p:grpSp>
              <p:nvGrpSpPr>
                <p:cNvPr id="48308" name="Group 121"/>
                <p:cNvGrpSpPr>
                  <a:grpSpLocks/>
                </p:cNvGrpSpPr>
                <p:nvPr/>
              </p:nvGrpSpPr>
              <p:grpSpPr bwMode="auto">
                <a:xfrm>
                  <a:off x="5426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17596" name="Text Box 1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17597" name="Text Box 1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-</a:t>
                    </a:r>
                  </a:p>
                </p:txBody>
              </p:sp>
            </p:grpSp>
            <p:grpSp>
              <p:nvGrpSpPr>
                <p:cNvPr id="48309" name="Group 124"/>
                <p:cNvGrpSpPr>
                  <a:grpSpLocks/>
                </p:cNvGrpSpPr>
                <p:nvPr/>
              </p:nvGrpSpPr>
              <p:grpSpPr bwMode="auto">
                <a:xfrm>
                  <a:off x="5504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17594" name="Text Box 1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17595" name="Text Box 1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-</a:t>
                    </a:r>
                  </a:p>
                </p:txBody>
              </p:sp>
            </p:grpSp>
            <p:grpSp>
              <p:nvGrpSpPr>
                <p:cNvPr id="48310" name="Group 127"/>
                <p:cNvGrpSpPr>
                  <a:grpSpLocks/>
                </p:cNvGrpSpPr>
                <p:nvPr/>
              </p:nvGrpSpPr>
              <p:grpSpPr bwMode="auto">
                <a:xfrm>
                  <a:off x="5588" y="1279"/>
                  <a:ext cx="211" cy="157"/>
                  <a:chOff x="857" y="1909"/>
                  <a:chExt cx="211" cy="157"/>
                </a:xfrm>
              </p:grpSpPr>
              <p:sp>
                <p:nvSpPr>
                  <p:cNvPr id="17592" name="Text Box 1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17593" name="Text Box 1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-</a:t>
                    </a:r>
                  </a:p>
                </p:txBody>
              </p:sp>
            </p:grpSp>
          </p:grpSp>
        </p:grpSp>
      </p:grpSp>
      <p:sp>
        <p:nvSpPr>
          <p:cNvPr id="17425" name="Text Box 137"/>
          <p:cNvSpPr txBox="1">
            <a:spLocks noChangeArrowheads="1"/>
          </p:cNvSpPr>
          <p:nvPr/>
        </p:nvSpPr>
        <p:spPr bwMode="auto">
          <a:xfrm>
            <a:off x="8080376" y="2308225"/>
            <a:ext cx="8937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0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channel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output</a:t>
            </a:r>
          </a:p>
        </p:txBody>
      </p:sp>
      <p:sp>
        <p:nvSpPr>
          <p:cNvPr id="17426" name="Text Box 138"/>
          <p:cNvSpPr txBox="1">
            <a:spLocks noChangeArrowheads="1"/>
          </p:cNvSpPr>
          <p:nvPr/>
        </p:nvSpPr>
        <p:spPr bwMode="auto">
          <a:xfrm>
            <a:off x="7037388" y="2327275"/>
            <a:ext cx="893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1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channel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output</a:t>
            </a:r>
          </a:p>
        </p:txBody>
      </p:sp>
      <p:sp>
        <p:nvSpPr>
          <p:cNvPr id="17427" name="Line 139"/>
          <p:cNvSpPr>
            <a:spLocks noChangeShapeType="1"/>
          </p:cNvSpPr>
          <p:nvPr/>
        </p:nvSpPr>
        <p:spPr bwMode="auto">
          <a:xfrm flipH="1">
            <a:off x="6962776" y="1666875"/>
            <a:ext cx="9525" cy="947738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28" name="Line 140"/>
          <p:cNvSpPr>
            <a:spLocks noChangeShapeType="1"/>
          </p:cNvSpPr>
          <p:nvPr/>
        </p:nvSpPr>
        <p:spPr bwMode="auto">
          <a:xfrm flipH="1">
            <a:off x="8034339" y="1647825"/>
            <a:ext cx="9525" cy="947738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29" name="Line 141"/>
          <p:cNvSpPr>
            <a:spLocks noChangeShapeType="1"/>
          </p:cNvSpPr>
          <p:nvPr/>
        </p:nvSpPr>
        <p:spPr bwMode="auto">
          <a:xfrm flipH="1">
            <a:off x="9148764" y="1657350"/>
            <a:ext cx="9525" cy="947738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30" name="Text Box 142"/>
          <p:cNvSpPr txBox="1">
            <a:spLocks noChangeArrowheads="1"/>
          </p:cNvSpPr>
          <p:nvPr/>
        </p:nvSpPr>
        <p:spPr bwMode="auto">
          <a:xfrm>
            <a:off x="6942139" y="1184276"/>
            <a:ext cx="2427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channel output Z</a:t>
            </a:r>
            <a:r>
              <a:rPr lang="en-US" sz="2000" baseline="-25000" dirty="0">
                <a:latin typeface="Helvetica" pitchFamily="2" charset="0"/>
                <a:cs typeface="Arial" charset="0"/>
              </a:rPr>
              <a:t>i,m</a:t>
            </a:r>
          </a:p>
        </p:txBody>
      </p:sp>
      <p:sp>
        <p:nvSpPr>
          <p:cNvPr id="17431" name="Text Box 143"/>
          <p:cNvSpPr txBox="1">
            <a:spLocks noChangeArrowheads="1"/>
          </p:cNvSpPr>
          <p:nvPr/>
        </p:nvSpPr>
        <p:spPr bwMode="auto">
          <a:xfrm>
            <a:off x="1839914" y="2103439"/>
            <a:ext cx="992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sender</a:t>
            </a:r>
          </a:p>
        </p:txBody>
      </p:sp>
      <p:sp>
        <p:nvSpPr>
          <p:cNvPr id="17432" name="Text Box 144"/>
          <p:cNvSpPr txBox="1">
            <a:spLocks noChangeArrowheads="1"/>
          </p:cNvSpPr>
          <p:nvPr/>
        </p:nvSpPr>
        <p:spPr bwMode="auto">
          <a:xfrm>
            <a:off x="3009900" y="2454276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code</a:t>
            </a:r>
          </a:p>
        </p:txBody>
      </p:sp>
      <p:sp>
        <p:nvSpPr>
          <p:cNvPr id="17433" name="Text Box 145"/>
          <p:cNvSpPr txBox="1">
            <a:spLocks noChangeArrowheads="1"/>
          </p:cNvSpPr>
          <p:nvPr/>
        </p:nvSpPr>
        <p:spPr bwMode="auto">
          <a:xfrm>
            <a:off x="3049588" y="1679575"/>
            <a:ext cx="62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data</a:t>
            </a:r>
          </a:p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bits</a:t>
            </a:r>
          </a:p>
        </p:txBody>
      </p:sp>
      <p:sp>
        <p:nvSpPr>
          <p:cNvPr id="17434" name="Line 146"/>
          <p:cNvSpPr>
            <a:spLocks noChangeShapeType="1"/>
          </p:cNvSpPr>
          <p:nvPr/>
        </p:nvSpPr>
        <p:spPr bwMode="auto">
          <a:xfrm>
            <a:off x="6656389" y="2054226"/>
            <a:ext cx="319087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35" name="Line 151"/>
          <p:cNvSpPr>
            <a:spLocks noChangeShapeType="1"/>
          </p:cNvSpPr>
          <p:nvPr/>
        </p:nvSpPr>
        <p:spPr bwMode="auto">
          <a:xfrm>
            <a:off x="5557838" y="4167188"/>
            <a:ext cx="0" cy="16240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36" name="Line 152"/>
          <p:cNvSpPr>
            <a:spLocks noChangeShapeType="1"/>
          </p:cNvSpPr>
          <p:nvPr/>
        </p:nvSpPr>
        <p:spPr bwMode="auto">
          <a:xfrm>
            <a:off x="6634163" y="4143376"/>
            <a:ext cx="0" cy="1624013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37" name="Text Box 153"/>
          <p:cNvSpPr txBox="1">
            <a:spLocks noChangeArrowheads="1"/>
          </p:cNvSpPr>
          <p:nvPr/>
        </p:nvSpPr>
        <p:spPr bwMode="auto">
          <a:xfrm>
            <a:off x="4746626" y="557530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1</a:t>
            </a:r>
          </a:p>
        </p:txBody>
      </p:sp>
      <p:sp>
        <p:nvSpPr>
          <p:cNvPr id="17438" name="Text Box 154"/>
          <p:cNvSpPr txBox="1">
            <a:spLocks noChangeArrowheads="1"/>
          </p:cNvSpPr>
          <p:nvPr/>
        </p:nvSpPr>
        <p:spPr bwMode="auto">
          <a:xfrm>
            <a:off x="5765801" y="5580063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0</a:t>
            </a:r>
          </a:p>
        </p:txBody>
      </p:sp>
      <p:sp>
        <p:nvSpPr>
          <p:cNvPr id="17439" name="Line 156"/>
          <p:cNvSpPr>
            <a:spLocks noChangeShapeType="1"/>
          </p:cNvSpPr>
          <p:nvPr/>
        </p:nvSpPr>
        <p:spPr bwMode="auto">
          <a:xfrm>
            <a:off x="4481513" y="4206876"/>
            <a:ext cx="0" cy="1624013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404778" name="Group 298"/>
          <p:cNvGrpSpPr>
            <a:grpSpLocks/>
          </p:cNvGrpSpPr>
          <p:nvPr/>
        </p:nvGrpSpPr>
        <p:grpSpPr bwMode="auto">
          <a:xfrm>
            <a:off x="7813676" y="4638675"/>
            <a:ext cx="1076325" cy="274638"/>
            <a:chOff x="3962" y="2922"/>
            <a:chExt cx="678" cy="173"/>
          </a:xfrm>
        </p:grpSpPr>
        <p:sp>
          <p:nvSpPr>
            <p:cNvPr id="17581" name="Rectangle 157"/>
            <p:cNvSpPr>
              <a:spLocks noChangeArrowheads="1"/>
            </p:cNvSpPr>
            <p:nvPr/>
          </p:nvSpPr>
          <p:spPr bwMode="auto">
            <a:xfrm>
              <a:off x="3962" y="2946"/>
              <a:ext cx="678" cy="13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582" name="Text Box 158"/>
            <p:cNvSpPr txBox="1">
              <a:spLocks noChangeArrowheads="1"/>
            </p:cNvSpPr>
            <p:nvPr/>
          </p:nvSpPr>
          <p:spPr bwMode="auto">
            <a:xfrm>
              <a:off x="4048" y="2922"/>
              <a:ext cx="4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  <a:cs typeface="Arial" charset="0"/>
                </a:rPr>
                <a:t>d</a:t>
              </a:r>
              <a:r>
                <a:rPr lang="en-US" sz="1200" baseline="-25000" dirty="0">
                  <a:latin typeface="Helvetica" pitchFamily="2" charset="0"/>
                  <a:cs typeface="Arial" charset="0"/>
                </a:rPr>
                <a:t>1</a:t>
              </a:r>
              <a:r>
                <a:rPr lang="en-US" sz="1200" dirty="0">
                  <a:latin typeface="Helvetica" pitchFamily="2" charset="0"/>
                  <a:cs typeface="Arial" charset="0"/>
                </a:rPr>
                <a:t> = -1</a:t>
              </a:r>
            </a:p>
          </p:txBody>
        </p:sp>
      </p:grpSp>
      <p:sp>
        <p:nvSpPr>
          <p:cNvPr id="17441" name="Oval 186"/>
          <p:cNvSpPr>
            <a:spLocks noChangeArrowheads="1"/>
          </p:cNvSpPr>
          <p:nvPr/>
        </p:nvSpPr>
        <p:spPr bwMode="auto">
          <a:xfrm>
            <a:off x="7029450" y="4470401"/>
            <a:ext cx="419100" cy="4238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42" name="Line 188"/>
          <p:cNvSpPr>
            <a:spLocks noChangeShapeType="1"/>
          </p:cNvSpPr>
          <p:nvPr/>
        </p:nvSpPr>
        <p:spPr bwMode="auto">
          <a:xfrm>
            <a:off x="6677025" y="4600576"/>
            <a:ext cx="319088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43" name="Line 189"/>
          <p:cNvSpPr>
            <a:spLocks noChangeShapeType="1"/>
          </p:cNvSpPr>
          <p:nvPr/>
        </p:nvSpPr>
        <p:spPr bwMode="auto">
          <a:xfrm flipV="1">
            <a:off x="6691314" y="4865688"/>
            <a:ext cx="403225" cy="430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404776" name="Group 296"/>
          <p:cNvGrpSpPr>
            <a:grpSpLocks/>
          </p:cNvGrpSpPr>
          <p:nvPr/>
        </p:nvGrpSpPr>
        <p:grpSpPr bwMode="auto">
          <a:xfrm>
            <a:off x="8890000" y="4438650"/>
            <a:ext cx="1062038" cy="274638"/>
            <a:chOff x="4640" y="2796"/>
            <a:chExt cx="669" cy="173"/>
          </a:xfrm>
        </p:grpSpPr>
        <p:sp>
          <p:nvSpPr>
            <p:cNvPr id="17579" name="Rectangle 191"/>
            <p:cNvSpPr>
              <a:spLocks noChangeArrowheads="1"/>
            </p:cNvSpPr>
            <p:nvPr/>
          </p:nvSpPr>
          <p:spPr bwMode="auto">
            <a:xfrm>
              <a:off x="4640" y="2820"/>
              <a:ext cx="669" cy="13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580" name="Text Box 192"/>
            <p:cNvSpPr txBox="1">
              <a:spLocks noChangeArrowheads="1"/>
            </p:cNvSpPr>
            <p:nvPr/>
          </p:nvSpPr>
          <p:spPr bwMode="auto">
            <a:xfrm>
              <a:off x="4798" y="2796"/>
              <a:ext cx="36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  <a:cs typeface="Arial" charset="0"/>
                </a:rPr>
                <a:t>d</a:t>
              </a:r>
              <a:r>
                <a:rPr lang="en-US" sz="1200" baseline="-25000" dirty="0">
                  <a:latin typeface="Helvetica" pitchFamily="2" charset="0"/>
                  <a:cs typeface="Arial" charset="0"/>
                </a:rPr>
                <a:t>0</a:t>
              </a:r>
              <a:r>
                <a:rPr lang="en-US" sz="1200" dirty="0">
                  <a:latin typeface="Helvetica" pitchFamily="2" charset="0"/>
                  <a:cs typeface="Arial" charset="0"/>
                </a:rPr>
                <a:t> = 1</a:t>
              </a:r>
            </a:p>
          </p:txBody>
        </p:sp>
      </p:grpSp>
      <p:grpSp>
        <p:nvGrpSpPr>
          <p:cNvPr id="404775" name="Group 295"/>
          <p:cNvGrpSpPr>
            <a:grpSpLocks/>
          </p:cNvGrpSpPr>
          <p:nvPr/>
        </p:nvGrpSpPr>
        <p:grpSpPr bwMode="auto">
          <a:xfrm>
            <a:off x="5489575" y="4362451"/>
            <a:ext cx="1263650" cy="1184275"/>
            <a:chOff x="2498" y="2748"/>
            <a:chExt cx="796" cy="746"/>
          </a:xfrm>
        </p:grpSpPr>
        <p:grpSp>
          <p:nvGrpSpPr>
            <p:cNvPr id="48244" name="Group 193"/>
            <p:cNvGrpSpPr>
              <a:grpSpLocks/>
            </p:cNvGrpSpPr>
            <p:nvPr/>
          </p:nvGrpSpPr>
          <p:grpSpPr bwMode="auto">
            <a:xfrm>
              <a:off x="2504" y="3187"/>
              <a:ext cx="790" cy="307"/>
              <a:chOff x="1313" y="1534"/>
              <a:chExt cx="790" cy="307"/>
            </a:xfrm>
          </p:grpSpPr>
          <p:sp>
            <p:nvSpPr>
              <p:cNvPr id="17553" name="Text Box 194"/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73" name="Group 195"/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17576" name="Rectangle 196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77" name="Line 197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78" name="Line 198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48274" name="Group 199"/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17573" name="Rectangle 200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74" name="Line 201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75" name="Line 202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556" name="Rectangle 203"/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57" name="Rectangle 204"/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58" name="Text Box 205"/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59" name="Text Box 206"/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60" name="Text Box 207"/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80" name="Group 208"/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17571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72" name="Text Box 210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81" name="Group 211"/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17569" name="Text Box 212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70" name="Text Box 213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82" name="Group 214"/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17567" name="Text Box 215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68" name="Text Box 216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83" name="Group 217"/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17565" name="Text Box 218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66" name="Text Box 219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</p:grpSp>
        <p:grpSp>
          <p:nvGrpSpPr>
            <p:cNvPr id="48245" name="Group 220"/>
            <p:cNvGrpSpPr>
              <a:grpSpLocks/>
            </p:cNvGrpSpPr>
            <p:nvPr/>
          </p:nvGrpSpPr>
          <p:grpSpPr bwMode="auto">
            <a:xfrm>
              <a:off x="2498" y="2748"/>
              <a:ext cx="790" cy="307"/>
              <a:chOff x="1313" y="1534"/>
              <a:chExt cx="790" cy="307"/>
            </a:xfrm>
          </p:grpSpPr>
          <p:sp>
            <p:nvSpPr>
              <p:cNvPr id="17527" name="Text Box 221"/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47" name="Group 222"/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17550" name="Rectangle 223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51" name="Line 224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52" name="Line 225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48248" name="Group 226"/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17547" name="Rectangle 227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48" name="Line 228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49" name="Line 229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530" name="Rectangle 230"/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31" name="Rectangle 231"/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32" name="Text Box 232"/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33" name="Text Box 233"/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34" name="Text Box 234"/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54" name="Group 235"/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17545" name="Text Box 236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46" name="Text Box 237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55" name="Group 238"/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1754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44" name="Text Box 240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56" name="Group 241"/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17541" name="Text Box 242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42" name="Text Box 243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57" name="Group 244"/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17539" name="Text Box 245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40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grpSp>
        <p:nvGrpSpPr>
          <p:cNvPr id="404777" name="Group 297"/>
          <p:cNvGrpSpPr>
            <a:grpSpLocks/>
          </p:cNvGrpSpPr>
          <p:nvPr/>
        </p:nvGrpSpPr>
        <p:grpSpPr bwMode="auto">
          <a:xfrm>
            <a:off x="4398964" y="4362450"/>
            <a:ext cx="1277937" cy="1174750"/>
            <a:chOff x="1811" y="2748"/>
            <a:chExt cx="805" cy="740"/>
          </a:xfrm>
        </p:grpSpPr>
        <p:grpSp>
          <p:nvGrpSpPr>
            <p:cNvPr id="48185" name="Group 159"/>
            <p:cNvGrpSpPr>
              <a:grpSpLocks/>
            </p:cNvGrpSpPr>
            <p:nvPr/>
          </p:nvGrpSpPr>
          <p:grpSpPr bwMode="auto">
            <a:xfrm>
              <a:off x="1826" y="3181"/>
              <a:ext cx="790" cy="307"/>
              <a:chOff x="1313" y="1534"/>
              <a:chExt cx="790" cy="307"/>
            </a:xfrm>
          </p:grpSpPr>
          <p:sp>
            <p:nvSpPr>
              <p:cNvPr id="17499" name="Text Box 160"/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19" name="Group 161"/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17522" name="Rectangle 162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23" name="Line 163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24" name="Line 164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48220" name="Group 165"/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17519" name="Rectangle 166"/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20" name="Line 167"/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17521" name="Line 168"/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17502" name="Rectangle 169"/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03" name="Rectangle 170"/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7504" name="Text Box 171"/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05" name="Text Box 172"/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7506" name="Text Box 173"/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dirty="0"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226" name="Group 174"/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17517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18" name="Text Box 176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27" name="Group 177"/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17515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16" name="Text Box 179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28" name="Group 180"/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17513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14" name="Text Box 182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229" name="Group 183"/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17511" name="Text Box 184"/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512" name="Text Box 185"/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</p:grpSp>
        </p:grpSp>
        <p:grpSp>
          <p:nvGrpSpPr>
            <p:cNvPr id="48186" name="Group 247"/>
            <p:cNvGrpSpPr>
              <a:grpSpLocks/>
            </p:cNvGrpSpPr>
            <p:nvPr/>
          </p:nvGrpSpPr>
          <p:grpSpPr bwMode="auto">
            <a:xfrm>
              <a:off x="1811" y="2748"/>
              <a:ext cx="787" cy="307"/>
              <a:chOff x="4928" y="1534"/>
              <a:chExt cx="787" cy="307"/>
            </a:xfrm>
          </p:grpSpPr>
          <p:grpSp>
            <p:nvGrpSpPr>
              <p:cNvPr id="48187" name="Group 248"/>
              <p:cNvGrpSpPr>
                <a:grpSpLocks/>
              </p:cNvGrpSpPr>
              <p:nvPr/>
            </p:nvGrpSpPr>
            <p:grpSpPr bwMode="auto">
              <a:xfrm>
                <a:off x="5354" y="1534"/>
                <a:ext cx="361" cy="154"/>
                <a:chOff x="5009" y="1132"/>
                <a:chExt cx="361" cy="154"/>
              </a:xfrm>
            </p:grpSpPr>
            <p:sp>
              <p:nvSpPr>
                <p:cNvPr id="17492" name="Text Box 249"/>
                <p:cNvSpPr txBox="1">
                  <a:spLocks noChangeArrowheads="1"/>
                </p:cNvSpPr>
                <p:nvPr/>
              </p:nvSpPr>
              <p:spPr bwMode="auto">
                <a:xfrm>
                  <a:off x="5009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grpSp>
              <p:nvGrpSpPr>
                <p:cNvPr id="48212" name="Group 250"/>
                <p:cNvGrpSpPr>
                  <a:grpSpLocks/>
                </p:cNvGrpSpPr>
                <p:nvPr/>
              </p:nvGrpSpPr>
              <p:grpSpPr bwMode="auto">
                <a:xfrm>
                  <a:off x="5049" y="1137"/>
                  <a:ext cx="258" cy="147"/>
                  <a:chOff x="1353" y="1539"/>
                  <a:chExt cx="258" cy="144"/>
                </a:xfrm>
              </p:grpSpPr>
              <p:sp>
                <p:nvSpPr>
                  <p:cNvPr id="17496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1353" y="1539"/>
                    <a:ext cx="258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17497" name="Line 252"/>
                  <p:cNvSpPr>
                    <a:spLocks noChangeShapeType="1"/>
                  </p:cNvSpPr>
                  <p:nvPr/>
                </p:nvSpPr>
                <p:spPr bwMode="auto">
                  <a:xfrm>
                    <a:off x="1521" y="1542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17498" name="Line 253"/>
                  <p:cNvSpPr>
                    <a:spLocks noChangeShapeType="1"/>
                  </p:cNvSpPr>
                  <p:nvPr/>
                </p:nvSpPr>
                <p:spPr bwMode="auto">
                  <a:xfrm>
                    <a:off x="1437" y="1545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17494" name="Text Box 254"/>
                <p:cNvSpPr txBox="1">
                  <a:spLocks noChangeArrowheads="1"/>
                </p:cNvSpPr>
                <p:nvPr/>
              </p:nvSpPr>
              <p:spPr bwMode="auto">
                <a:xfrm>
                  <a:off x="5087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17495" name="Text Box 255"/>
                <p:cNvSpPr txBox="1">
                  <a:spLocks noChangeArrowheads="1"/>
                </p:cNvSpPr>
                <p:nvPr/>
              </p:nvSpPr>
              <p:spPr bwMode="auto">
                <a:xfrm>
                  <a:off x="5174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</p:grpSp>
          <p:grpSp>
            <p:nvGrpSpPr>
              <p:cNvPr id="48188" name="Group 256"/>
              <p:cNvGrpSpPr>
                <a:grpSpLocks/>
              </p:cNvGrpSpPr>
              <p:nvPr/>
            </p:nvGrpSpPr>
            <p:grpSpPr bwMode="auto">
              <a:xfrm>
                <a:off x="4928" y="1536"/>
                <a:ext cx="550" cy="305"/>
                <a:chOff x="5114" y="1518"/>
                <a:chExt cx="550" cy="305"/>
              </a:xfrm>
            </p:grpSpPr>
            <p:grpSp>
              <p:nvGrpSpPr>
                <p:cNvPr id="48189" name="Group 257"/>
                <p:cNvGrpSpPr>
                  <a:grpSpLocks/>
                </p:cNvGrpSpPr>
                <p:nvPr/>
              </p:nvGrpSpPr>
              <p:grpSpPr bwMode="auto">
                <a:xfrm>
                  <a:off x="5375" y="1518"/>
                  <a:ext cx="196" cy="158"/>
                  <a:chOff x="5378" y="1518"/>
                  <a:chExt cx="196" cy="158"/>
                </a:xfrm>
              </p:grpSpPr>
              <p:sp>
                <p:nvSpPr>
                  <p:cNvPr id="17490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5418" y="1518"/>
                    <a:ext cx="81" cy="15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17491" name="Text Box 2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78" y="152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dirty="0">
                        <a:latin typeface="Helvetica" pitchFamily="2" charset="0"/>
                        <a:cs typeface="Arial" charset="0"/>
                      </a:rPr>
                      <a:t>1</a:t>
                    </a:r>
                  </a:p>
                </p:txBody>
              </p:sp>
            </p:grpSp>
            <p:grpSp>
              <p:nvGrpSpPr>
                <p:cNvPr id="48190" name="Group 260"/>
                <p:cNvGrpSpPr>
                  <a:grpSpLocks/>
                </p:cNvGrpSpPr>
                <p:nvPr/>
              </p:nvGrpSpPr>
              <p:grpSpPr bwMode="auto">
                <a:xfrm>
                  <a:off x="5453" y="1666"/>
                  <a:ext cx="211" cy="157"/>
                  <a:chOff x="5261" y="1282"/>
                  <a:chExt cx="211" cy="157"/>
                </a:xfrm>
              </p:grpSpPr>
              <p:sp>
                <p:nvSpPr>
                  <p:cNvPr id="17486" name="Rectangle 261"/>
                  <p:cNvSpPr>
                    <a:spLocks noChangeArrowheads="1"/>
                  </p:cNvSpPr>
                  <p:nvPr/>
                </p:nvSpPr>
                <p:spPr bwMode="auto">
                  <a:xfrm>
                    <a:off x="5307" y="1284"/>
                    <a:ext cx="81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grpSp>
                <p:nvGrpSpPr>
                  <p:cNvPr id="48206" name="Group 262"/>
                  <p:cNvGrpSpPr>
                    <a:grpSpLocks/>
                  </p:cNvGrpSpPr>
                  <p:nvPr/>
                </p:nvGrpSpPr>
                <p:grpSpPr bwMode="auto">
                  <a:xfrm>
                    <a:off x="5261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17488" name="Text Box 2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7489" name="Text Box 26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</p:grpSp>
            <p:grpSp>
              <p:nvGrpSpPr>
                <p:cNvPr id="48191" name="Group 265"/>
                <p:cNvGrpSpPr>
                  <a:grpSpLocks/>
                </p:cNvGrpSpPr>
                <p:nvPr/>
              </p:nvGrpSpPr>
              <p:grpSpPr bwMode="auto">
                <a:xfrm>
                  <a:off x="5114" y="1663"/>
                  <a:ext cx="373" cy="160"/>
                  <a:chOff x="5426" y="1279"/>
                  <a:chExt cx="373" cy="160"/>
                </a:xfrm>
              </p:grpSpPr>
              <p:grpSp>
                <p:nvGrpSpPr>
                  <p:cNvPr id="48192" name="Group 266"/>
                  <p:cNvGrpSpPr>
                    <a:grpSpLocks/>
                  </p:cNvGrpSpPr>
                  <p:nvPr/>
                </p:nvGrpSpPr>
                <p:grpSpPr bwMode="auto">
                  <a:xfrm>
                    <a:off x="5469" y="1284"/>
                    <a:ext cx="258" cy="144"/>
                    <a:chOff x="1353" y="1539"/>
                    <a:chExt cx="258" cy="144"/>
                  </a:xfrm>
                </p:grpSpPr>
                <p:sp>
                  <p:nvSpPr>
                    <p:cNvPr id="17483" name="Rectangle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3" y="1539"/>
                      <a:ext cx="258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17484" name="Line 2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21" y="1542"/>
                      <a:ext cx="0" cy="13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dirty="0"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17485" name="Line 2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37" y="1545"/>
                      <a:ext cx="0" cy="13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dirty="0">
                        <a:latin typeface="Helvetica" pitchFamily="2" charset="0"/>
                      </a:endParaRPr>
                    </a:p>
                  </p:txBody>
                </p:sp>
              </p:grpSp>
              <p:grpSp>
                <p:nvGrpSpPr>
                  <p:cNvPr id="48193" name="Group 270"/>
                  <p:cNvGrpSpPr>
                    <a:grpSpLocks/>
                  </p:cNvGrpSpPr>
                  <p:nvPr/>
                </p:nvGrpSpPr>
                <p:grpSpPr bwMode="auto">
                  <a:xfrm>
                    <a:off x="5426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17481" name="Text Box 2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7482" name="Text Box 2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  <p:grpSp>
                <p:nvGrpSpPr>
                  <p:cNvPr id="48194" name="Group 273"/>
                  <p:cNvGrpSpPr>
                    <a:grpSpLocks/>
                  </p:cNvGrpSpPr>
                  <p:nvPr/>
                </p:nvGrpSpPr>
                <p:grpSpPr bwMode="auto">
                  <a:xfrm>
                    <a:off x="5504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17479" name="Text Box 27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7480" name="Text Box 27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  <p:grpSp>
                <p:nvGrpSpPr>
                  <p:cNvPr id="48195" name="Group 276"/>
                  <p:cNvGrpSpPr>
                    <a:grpSpLocks/>
                  </p:cNvGrpSpPr>
                  <p:nvPr/>
                </p:nvGrpSpPr>
                <p:grpSpPr bwMode="auto">
                  <a:xfrm>
                    <a:off x="5588" y="1279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17477" name="Text Box 27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17478" name="Text Box 27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dirty="0">
                          <a:latin typeface="Helvetica" pitchFamily="2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</p:grpSp>
          </p:grpSp>
        </p:grpSp>
      </p:grpSp>
      <p:sp>
        <p:nvSpPr>
          <p:cNvPr id="17447" name="Text Box 279"/>
          <p:cNvSpPr txBox="1">
            <a:spLocks noChangeArrowheads="1"/>
          </p:cNvSpPr>
          <p:nvPr/>
        </p:nvSpPr>
        <p:spPr bwMode="auto">
          <a:xfrm>
            <a:off x="8913813" y="4922838"/>
            <a:ext cx="893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0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channel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output</a:t>
            </a:r>
          </a:p>
        </p:txBody>
      </p:sp>
      <p:sp>
        <p:nvSpPr>
          <p:cNvPr id="17448" name="Text Box 280"/>
          <p:cNvSpPr txBox="1">
            <a:spLocks noChangeArrowheads="1"/>
          </p:cNvSpPr>
          <p:nvPr/>
        </p:nvSpPr>
        <p:spPr bwMode="auto">
          <a:xfrm>
            <a:off x="7870826" y="4941888"/>
            <a:ext cx="8937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slot 1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channel</a:t>
            </a:r>
          </a:p>
          <a:p>
            <a:pPr algn="ct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output</a:t>
            </a:r>
          </a:p>
        </p:txBody>
      </p:sp>
      <p:sp>
        <p:nvSpPr>
          <p:cNvPr id="17449" name="Line 281"/>
          <p:cNvSpPr>
            <a:spLocks noChangeShapeType="1"/>
          </p:cNvSpPr>
          <p:nvPr/>
        </p:nvSpPr>
        <p:spPr bwMode="auto">
          <a:xfrm flipH="1">
            <a:off x="7796214" y="4281489"/>
            <a:ext cx="9525" cy="947737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50" name="Line 282"/>
          <p:cNvSpPr>
            <a:spLocks noChangeShapeType="1"/>
          </p:cNvSpPr>
          <p:nvPr/>
        </p:nvSpPr>
        <p:spPr bwMode="auto">
          <a:xfrm flipH="1">
            <a:off x="8867776" y="4262439"/>
            <a:ext cx="9525" cy="947737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51" name="Line 283"/>
          <p:cNvSpPr>
            <a:spLocks noChangeShapeType="1"/>
          </p:cNvSpPr>
          <p:nvPr/>
        </p:nvSpPr>
        <p:spPr bwMode="auto">
          <a:xfrm flipH="1">
            <a:off x="9982201" y="4271964"/>
            <a:ext cx="9525" cy="947737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452" name="Text Box 285"/>
          <p:cNvSpPr txBox="1">
            <a:spLocks noChangeArrowheads="1"/>
          </p:cNvSpPr>
          <p:nvPr/>
        </p:nvSpPr>
        <p:spPr bwMode="auto">
          <a:xfrm>
            <a:off x="2757488" y="5446713"/>
            <a:ext cx="10969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receiver</a:t>
            </a:r>
          </a:p>
        </p:txBody>
      </p:sp>
      <p:sp>
        <p:nvSpPr>
          <p:cNvPr id="17453" name="Text Box 286"/>
          <p:cNvSpPr txBox="1">
            <a:spLocks noChangeArrowheads="1"/>
          </p:cNvSpPr>
          <p:nvPr/>
        </p:nvSpPr>
        <p:spPr bwMode="auto">
          <a:xfrm>
            <a:off x="3843338" y="5068888"/>
            <a:ext cx="67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code</a:t>
            </a:r>
          </a:p>
        </p:txBody>
      </p:sp>
      <p:sp>
        <p:nvSpPr>
          <p:cNvPr id="17454" name="Text Box 287"/>
          <p:cNvSpPr txBox="1">
            <a:spLocks noChangeArrowheads="1"/>
          </p:cNvSpPr>
          <p:nvPr/>
        </p:nvSpPr>
        <p:spPr bwMode="auto">
          <a:xfrm>
            <a:off x="2865438" y="4303713"/>
            <a:ext cx="1047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received</a:t>
            </a:r>
          </a:p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input</a:t>
            </a:r>
          </a:p>
        </p:txBody>
      </p:sp>
      <p:sp>
        <p:nvSpPr>
          <p:cNvPr id="17455" name="Line 288"/>
          <p:cNvSpPr>
            <a:spLocks noChangeShapeType="1"/>
          </p:cNvSpPr>
          <p:nvPr/>
        </p:nvSpPr>
        <p:spPr bwMode="auto">
          <a:xfrm>
            <a:off x="7489825" y="4668838"/>
            <a:ext cx="319088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48175" name="Group 294"/>
          <p:cNvGrpSpPr>
            <a:grpSpLocks/>
          </p:cNvGrpSpPr>
          <p:nvPr/>
        </p:nvGrpSpPr>
        <p:grpSpPr bwMode="auto">
          <a:xfrm>
            <a:off x="6527802" y="3530600"/>
            <a:ext cx="1557338" cy="977900"/>
            <a:chOff x="4239" y="2007"/>
            <a:chExt cx="981" cy="616"/>
          </a:xfrm>
        </p:grpSpPr>
        <p:sp>
          <p:nvSpPr>
            <p:cNvPr id="17461" name="Text Box 187"/>
            <p:cNvSpPr txBox="1">
              <a:spLocks noChangeArrowheads="1"/>
            </p:cNvSpPr>
            <p:nvPr/>
          </p:nvSpPr>
          <p:spPr bwMode="auto">
            <a:xfrm>
              <a:off x="4239" y="2047"/>
              <a:ext cx="98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D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i </a:t>
              </a:r>
              <a:r>
                <a:rPr lang="en-US" dirty="0">
                  <a:latin typeface="Helvetica" pitchFamily="2" charset="0"/>
                  <a:cs typeface="Arial" charset="0"/>
                </a:rPr>
                <a:t>= </a:t>
              </a:r>
              <a:r>
                <a:rPr lang="en-US" sz="2800" dirty="0">
                  <a:latin typeface="Helvetica" pitchFamily="2" charset="0"/>
                  <a:cs typeface="Arial" charset="0"/>
                </a:rPr>
                <a:t>S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 </a:t>
              </a:r>
              <a:r>
                <a:rPr lang="en-US" dirty="0">
                  <a:latin typeface="Helvetica" pitchFamily="2" charset="0"/>
                  <a:cs typeface="Arial" charset="0"/>
                </a:rPr>
                <a:t>Z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i,m</a:t>
              </a:r>
              <a:r>
                <a:rPr lang="en-US" sz="2400" baseline="30000" dirty="0">
                  <a:latin typeface="Helvetica" pitchFamily="2" charset="0"/>
                  <a:cs typeface="Arial" charset="0"/>
                </a:rPr>
                <a:t>.</a:t>
              </a:r>
              <a:r>
                <a:rPr lang="en-US" dirty="0">
                  <a:latin typeface="Helvetica" pitchFamily="2" charset="0"/>
                  <a:cs typeface="Arial" charset="0"/>
                </a:rPr>
                <a:t>c</a:t>
              </a:r>
              <a:r>
                <a:rPr lang="en-US" baseline="-25000" dirty="0">
                  <a:latin typeface="Helvetica" pitchFamily="2" charset="0"/>
                  <a:cs typeface="Arial" charset="0"/>
                </a:rPr>
                <a:t>m</a:t>
              </a:r>
            </a:p>
          </p:txBody>
        </p:sp>
        <p:sp>
          <p:nvSpPr>
            <p:cNvPr id="17462" name="Text Box 289"/>
            <p:cNvSpPr txBox="1">
              <a:spLocks noChangeArrowheads="1"/>
            </p:cNvSpPr>
            <p:nvPr/>
          </p:nvSpPr>
          <p:spPr bwMode="auto">
            <a:xfrm>
              <a:off x="4498" y="2258"/>
              <a:ext cx="30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</a:rPr>
                <a:t>m=1</a:t>
              </a:r>
            </a:p>
          </p:txBody>
        </p:sp>
        <p:sp>
          <p:nvSpPr>
            <p:cNvPr id="17463" name="Text Box 290"/>
            <p:cNvSpPr txBox="1">
              <a:spLocks noChangeArrowheads="1"/>
            </p:cNvSpPr>
            <p:nvPr/>
          </p:nvSpPr>
          <p:spPr bwMode="auto">
            <a:xfrm>
              <a:off x="4541" y="2007"/>
              <a:ext cx="1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>
                  <a:latin typeface="Helvetica" pitchFamily="2" charset="0"/>
                </a:rPr>
                <a:t>M</a:t>
              </a:r>
            </a:p>
          </p:txBody>
        </p:sp>
        <p:sp>
          <p:nvSpPr>
            <p:cNvPr id="17464" name="Text Box 291"/>
            <p:cNvSpPr txBox="1">
              <a:spLocks noChangeArrowheads="1"/>
            </p:cNvSpPr>
            <p:nvPr/>
          </p:nvSpPr>
          <p:spPr bwMode="auto">
            <a:xfrm>
              <a:off x="4718" y="2392"/>
              <a:ext cx="2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</a:rPr>
                <a:t>M</a:t>
              </a:r>
            </a:p>
          </p:txBody>
        </p:sp>
        <p:sp>
          <p:nvSpPr>
            <p:cNvPr id="17465" name="Line 293"/>
            <p:cNvSpPr>
              <a:spLocks noChangeShapeType="1"/>
            </p:cNvSpPr>
            <p:nvPr/>
          </p:nvSpPr>
          <p:spPr bwMode="auto">
            <a:xfrm>
              <a:off x="4561" y="2410"/>
              <a:ext cx="5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4780" name="Freeform 300"/>
          <p:cNvSpPr>
            <a:spLocks/>
          </p:cNvSpPr>
          <p:nvPr/>
        </p:nvSpPr>
        <p:spPr bwMode="auto">
          <a:xfrm>
            <a:off x="9269413" y="2060576"/>
            <a:ext cx="341312" cy="1376363"/>
          </a:xfrm>
          <a:custGeom>
            <a:avLst/>
            <a:gdLst>
              <a:gd name="T0" fmla="*/ 0 w 215"/>
              <a:gd name="T1" fmla="*/ 0 h 819"/>
              <a:gd name="T2" fmla="*/ 2147483647 w 215"/>
              <a:gd name="T3" fmla="*/ 0 h 819"/>
              <a:gd name="T4" fmla="*/ 2147483647 w 215"/>
              <a:gd name="T5" fmla="*/ 2147483647 h 8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" h="819">
                <a:moveTo>
                  <a:pt x="0" y="0"/>
                </a:moveTo>
                <a:lnTo>
                  <a:pt x="215" y="0"/>
                </a:lnTo>
                <a:lnTo>
                  <a:pt x="215" y="819"/>
                </a:lnTo>
              </a:path>
            </a:pathLst>
          </a:custGeom>
          <a:noFill/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04782" name="Line 302"/>
          <p:cNvSpPr>
            <a:spLocks noChangeShapeType="1"/>
          </p:cNvSpPr>
          <p:nvPr/>
        </p:nvSpPr>
        <p:spPr bwMode="auto">
          <a:xfrm flipH="1">
            <a:off x="4046539" y="3436938"/>
            <a:ext cx="5553075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4783" name="Freeform 303"/>
          <p:cNvSpPr>
            <a:spLocks/>
          </p:cNvSpPr>
          <p:nvPr/>
        </p:nvSpPr>
        <p:spPr bwMode="auto">
          <a:xfrm>
            <a:off x="4046539" y="3436939"/>
            <a:ext cx="396875" cy="1157287"/>
          </a:xfrm>
          <a:custGeom>
            <a:avLst/>
            <a:gdLst>
              <a:gd name="T0" fmla="*/ 0 w 250"/>
              <a:gd name="T1" fmla="*/ 0 h 729"/>
              <a:gd name="T2" fmla="*/ 0 w 250"/>
              <a:gd name="T3" fmla="*/ 2147483647 h 729"/>
              <a:gd name="T4" fmla="*/ 2147483647 w 250"/>
              <a:gd name="T5" fmla="*/ 2147483647 h 7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0" h="729">
                <a:moveTo>
                  <a:pt x="0" y="0"/>
                </a:moveTo>
                <a:lnTo>
                  <a:pt x="0" y="729"/>
                </a:lnTo>
                <a:lnTo>
                  <a:pt x="250" y="729"/>
                </a:lnTo>
              </a:path>
            </a:pathLst>
          </a:custGeom>
          <a:noFill/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9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404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40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40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0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4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0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4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000"/>
                                        <p:tgtEl>
                                          <p:spTgt spid="40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40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40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780" grpId="0" animBg="1"/>
      <p:bldP spid="40478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854200" y="111125"/>
            <a:ext cx="7772400" cy="1036638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CDMA: two-sender interference</a:t>
            </a:r>
            <a:endParaRPr lang="en-US" dirty="0"/>
          </a:p>
        </p:txBody>
      </p:sp>
      <p:pic>
        <p:nvPicPr>
          <p:cNvPr id="50180" name="Picture 3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51" y="1181100"/>
            <a:ext cx="5026025" cy="532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TextBox 1"/>
          <p:cNvSpPr txBox="1">
            <a:spLocks noChangeArrowheads="1"/>
          </p:cNvSpPr>
          <p:nvPr/>
        </p:nvSpPr>
        <p:spPr bwMode="auto">
          <a:xfrm>
            <a:off x="8012114" y="4802188"/>
            <a:ext cx="24860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1" dirty="0">
                <a:solidFill>
                  <a:srgbClr val="000099"/>
                </a:solidFill>
                <a:latin typeface="Helvetica" pitchFamily="2" charset="0"/>
                <a:cs typeface="Gill Sans MT" charset="0"/>
              </a:rPr>
              <a:t>using same code as sender 1, receiver recovers sender 1’s original data from summed channel data!</a:t>
            </a:r>
          </a:p>
        </p:txBody>
      </p:sp>
      <p:sp>
        <p:nvSpPr>
          <p:cNvPr id="50183" name="TextBox 7"/>
          <p:cNvSpPr txBox="1">
            <a:spLocks noChangeArrowheads="1"/>
          </p:cNvSpPr>
          <p:nvPr/>
        </p:nvSpPr>
        <p:spPr bwMode="auto">
          <a:xfrm>
            <a:off x="1941514" y="1773239"/>
            <a:ext cx="248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1" dirty="0">
                <a:solidFill>
                  <a:srgbClr val="000099"/>
                </a:solidFill>
                <a:latin typeface="Helvetica" pitchFamily="2" charset="0"/>
                <a:cs typeface="Gill Sans MT" charset="0"/>
              </a:rPr>
              <a:t>Sender 1</a:t>
            </a:r>
          </a:p>
        </p:txBody>
      </p:sp>
      <p:sp>
        <p:nvSpPr>
          <p:cNvPr id="50184" name="TextBox 8"/>
          <p:cNvSpPr txBox="1">
            <a:spLocks noChangeArrowheads="1"/>
          </p:cNvSpPr>
          <p:nvPr/>
        </p:nvSpPr>
        <p:spPr bwMode="auto">
          <a:xfrm>
            <a:off x="1947864" y="2840039"/>
            <a:ext cx="248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1" dirty="0">
                <a:solidFill>
                  <a:srgbClr val="000099"/>
                </a:solidFill>
                <a:latin typeface="Helvetica" pitchFamily="2" charset="0"/>
                <a:cs typeface="Gill Sans MT" charset="0"/>
              </a:rPr>
              <a:t>Sender 2</a:t>
            </a:r>
          </a:p>
        </p:txBody>
      </p:sp>
      <p:sp>
        <p:nvSpPr>
          <p:cNvPr id="50185" name="TextBox 9"/>
          <p:cNvSpPr txBox="1">
            <a:spLocks noChangeArrowheads="1"/>
          </p:cNvSpPr>
          <p:nvPr/>
        </p:nvSpPr>
        <p:spPr bwMode="auto">
          <a:xfrm>
            <a:off x="7923214" y="1076325"/>
            <a:ext cx="2484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1" dirty="0">
                <a:solidFill>
                  <a:srgbClr val="000099"/>
                </a:solidFill>
                <a:latin typeface="Helvetica" pitchFamily="2" charset="0"/>
                <a:cs typeface="Gill Sans MT" charset="0"/>
              </a:rPr>
              <a:t>channel sums together transmissions by sender 1 and 2</a:t>
            </a:r>
          </a:p>
        </p:txBody>
      </p:sp>
      <p:cxnSp>
        <p:nvCxnSpPr>
          <p:cNvPr id="50186" name="Straight Connector 3"/>
          <p:cNvCxnSpPr>
            <a:cxnSpLocks noChangeShapeType="1"/>
          </p:cNvCxnSpPr>
          <p:nvPr/>
        </p:nvCxnSpPr>
        <p:spPr bwMode="auto">
          <a:xfrm flipH="1">
            <a:off x="7539038" y="1316038"/>
            <a:ext cx="438150" cy="646112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466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Summary of the </a:t>
            </a:r>
            <a:r>
              <a:rPr lang="en-US" sz="4000" dirty="0"/>
              <a:t>wireless link layer</a:t>
            </a:r>
            <a:endParaRPr lang="en-US" dirty="0"/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1" y="1690688"/>
            <a:ext cx="9847384" cy="4998347"/>
          </a:xfrm>
        </p:spPr>
        <p:txBody>
          <a:bodyPr>
            <a:normAutofit/>
          </a:bodyPr>
          <a:lstStyle/>
          <a:p>
            <a:pPr marL="231775" indent="-231775">
              <a:defRPr/>
            </a:pPr>
            <a:r>
              <a:rPr lang="en-US" dirty="0"/>
              <a:t>Wireless medium is very different from wired</a:t>
            </a:r>
          </a:p>
          <a:p>
            <a:pPr marL="688975" lvl="1" indent="-231775">
              <a:defRPr/>
            </a:pPr>
            <a:r>
              <a:rPr lang="en-US" dirty="0"/>
              <a:t>Signal attenuation (“fading”) much more important to handle</a:t>
            </a:r>
          </a:p>
          <a:p>
            <a:pPr marL="688975" lvl="1" indent="-231775">
              <a:defRPr/>
            </a:pPr>
            <a:r>
              <a:rPr lang="en-US" dirty="0"/>
              <a:t>Hidden terminal problem</a:t>
            </a:r>
          </a:p>
          <a:p>
            <a:pPr marL="231775" indent="-231775">
              <a:defRPr/>
            </a:pPr>
            <a:r>
              <a:rPr lang="en-US" dirty="0"/>
              <a:t>Consequences of differences:</a:t>
            </a:r>
          </a:p>
          <a:p>
            <a:pPr marL="688975" lvl="1" indent="-231775">
              <a:defRPr/>
            </a:pPr>
            <a:r>
              <a:rPr lang="en-US" dirty="0"/>
              <a:t>Link-layer ACKs</a:t>
            </a:r>
          </a:p>
          <a:p>
            <a:pPr marL="688975" lvl="1" indent="-231775">
              <a:defRPr/>
            </a:pPr>
            <a:r>
              <a:rPr lang="en-US" dirty="0"/>
              <a:t>Transmission delays to control contention: SIFS, DIFS</a:t>
            </a:r>
          </a:p>
          <a:p>
            <a:pPr marL="688975" lvl="1" indent="-231775">
              <a:defRPr/>
            </a:pPr>
            <a:r>
              <a:rPr lang="en-US" dirty="0"/>
              <a:t>Link reservation (RTS/CTS)</a:t>
            </a:r>
          </a:p>
          <a:p>
            <a:pPr marL="231775" indent="-231775">
              <a:defRPr/>
            </a:pPr>
            <a:r>
              <a:rPr lang="en-US" dirty="0"/>
              <a:t>Medium access control</a:t>
            </a:r>
          </a:p>
          <a:p>
            <a:pPr marL="688975" lvl="1" indent="-231775">
              <a:defRPr/>
            </a:pPr>
            <a:r>
              <a:rPr lang="en-US" dirty="0"/>
              <a:t>Frequency division multiple access (AP channels in </a:t>
            </a:r>
            <a:r>
              <a:rPr lang="en-US" dirty="0" err="1"/>
              <a:t>WiFi</a:t>
            </a:r>
            <a:r>
              <a:rPr lang="en-US" dirty="0"/>
              <a:t>)</a:t>
            </a:r>
          </a:p>
          <a:p>
            <a:pPr marL="688975" lvl="1" indent="-231775">
              <a:defRPr/>
            </a:pPr>
            <a:r>
              <a:rPr lang="en-US" dirty="0"/>
              <a:t>Random access (CSMA/CA for transmitting to/from </a:t>
            </a:r>
            <a:r>
              <a:rPr lang="en-US" dirty="0" err="1"/>
              <a:t>WiFi</a:t>
            </a:r>
            <a:r>
              <a:rPr lang="en-US" dirty="0"/>
              <a:t> AP)</a:t>
            </a:r>
          </a:p>
          <a:p>
            <a:pPr marL="688975" lvl="1" indent="-231775">
              <a:defRPr/>
            </a:pPr>
            <a:r>
              <a:rPr lang="en-US" dirty="0"/>
              <a:t>Code division multiple access (simultaneous transmission in cellular networks)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58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985963" y="193675"/>
            <a:ext cx="7772400" cy="954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Elements of a wireless network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6340475" y="4378326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3" name="Oval 11"/>
          <p:cNvSpPr>
            <a:spLocks noChangeArrowheads="1"/>
          </p:cNvSpPr>
          <p:nvPr/>
        </p:nvSpPr>
        <p:spPr bwMode="auto">
          <a:xfrm>
            <a:off x="2174876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4" name="Line 22"/>
          <p:cNvSpPr>
            <a:spLocks noChangeShapeType="1"/>
          </p:cNvSpPr>
          <p:nvPr/>
        </p:nvSpPr>
        <p:spPr bwMode="auto">
          <a:xfrm>
            <a:off x="3322639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5" name="Oval 23"/>
          <p:cNvSpPr>
            <a:spLocks noChangeArrowheads="1"/>
          </p:cNvSpPr>
          <p:nvPr/>
        </p:nvSpPr>
        <p:spPr bwMode="auto">
          <a:xfrm>
            <a:off x="3048001" y="4033839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7" name="Oval 38"/>
          <p:cNvSpPr>
            <a:spLocks noChangeArrowheads="1"/>
          </p:cNvSpPr>
          <p:nvPr/>
        </p:nvSpPr>
        <p:spPr bwMode="auto">
          <a:xfrm>
            <a:off x="4632326" y="4440239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8" name="Line 59"/>
          <p:cNvSpPr>
            <a:spLocks noChangeShapeType="1"/>
          </p:cNvSpPr>
          <p:nvPr/>
        </p:nvSpPr>
        <p:spPr bwMode="auto">
          <a:xfrm>
            <a:off x="6884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9" name="Line 60"/>
          <p:cNvSpPr>
            <a:spLocks noChangeShapeType="1"/>
          </p:cNvSpPr>
          <p:nvPr/>
        </p:nvSpPr>
        <p:spPr bwMode="auto">
          <a:xfrm flipH="1">
            <a:off x="6397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10" name="Line 61"/>
          <p:cNvSpPr>
            <a:spLocks noChangeShapeType="1"/>
          </p:cNvSpPr>
          <p:nvPr/>
        </p:nvSpPr>
        <p:spPr bwMode="auto">
          <a:xfrm flipH="1">
            <a:off x="6411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11" name="Line 62"/>
          <p:cNvSpPr>
            <a:spLocks noChangeShapeType="1"/>
          </p:cNvSpPr>
          <p:nvPr/>
        </p:nvSpPr>
        <p:spPr bwMode="auto">
          <a:xfrm flipH="1">
            <a:off x="6354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13" name="Line 64"/>
          <p:cNvSpPr>
            <a:spLocks noChangeShapeType="1"/>
          </p:cNvSpPr>
          <p:nvPr/>
        </p:nvSpPr>
        <p:spPr bwMode="auto">
          <a:xfrm flipV="1">
            <a:off x="5832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1518" name="Group 356"/>
          <p:cNvGrpSpPr>
            <a:grpSpLocks/>
          </p:cNvGrpSpPr>
          <p:nvPr/>
        </p:nvGrpSpPr>
        <p:grpSpPr bwMode="auto">
          <a:xfrm>
            <a:off x="7966075" y="4867275"/>
            <a:ext cx="331788" cy="368300"/>
            <a:chOff x="313" y="1497"/>
            <a:chExt cx="1152" cy="1014"/>
          </a:xfrm>
        </p:grpSpPr>
        <p:pic>
          <p:nvPicPr>
            <p:cNvPr id="21627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28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19" name="Group 361"/>
          <p:cNvGrpSpPr>
            <a:grpSpLocks/>
          </p:cNvGrpSpPr>
          <p:nvPr/>
        </p:nvGrpSpPr>
        <p:grpSpPr bwMode="auto">
          <a:xfrm>
            <a:off x="3595689" y="4195764"/>
            <a:ext cx="396875" cy="388937"/>
            <a:chOff x="2967" y="478"/>
            <a:chExt cx="788" cy="625"/>
          </a:xfrm>
        </p:grpSpPr>
        <p:pic>
          <p:nvPicPr>
            <p:cNvPr id="21625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26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0" name="Group 1"/>
          <p:cNvGrpSpPr>
            <a:grpSpLocks/>
          </p:cNvGrpSpPr>
          <p:nvPr/>
        </p:nvGrpSpPr>
        <p:grpSpPr bwMode="auto">
          <a:xfrm>
            <a:off x="7192964" y="4957763"/>
            <a:ext cx="458787" cy="620712"/>
            <a:chOff x="5955030" y="3031808"/>
            <a:chExt cx="914400" cy="1398587"/>
          </a:xfrm>
        </p:grpSpPr>
        <p:grpSp>
          <p:nvGrpSpPr>
            <p:cNvPr id="2160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61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160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1" name="Group 403"/>
          <p:cNvGrpSpPr>
            <a:grpSpLocks/>
          </p:cNvGrpSpPr>
          <p:nvPr/>
        </p:nvGrpSpPr>
        <p:grpSpPr bwMode="auto">
          <a:xfrm>
            <a:off x="4927600" y="5354638"/>
            <a:ext cx="527050" cy="392112"/>
            <a:chOff x="2751" y="1851"/>
            <a:chExt cx="462" cy="478"/>
          </a:xfrm>
        </p:grpSpPr>
        <p:pic>
          <p:nvPicPr>
            <p:cNvPr id="21606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0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2" name="Group 100"/>
          <p:cNvGrpSpPr>
            <a:grpSpLocks/>
          </p:cNvGrpSpPr>
          <p:nvPr/>
        </p:nvGrpSpPr>
        <p:grpSpPr bwMode="auto">
          <a:xfrm>
            <a:off x="5618164" y="4987926"/>
            <a:ext cx="458787" cy="620713"/>
            <a:chOff x="5955030" y="3031808"/>
            <a:chExt cx="914400" cy="1398587"/>
          </a:xfrm>
        </p:grpSpPr>
        <p:grpSp>
          <p:nvGrpSpPr>
            <p:cNvPr id="21589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59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9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0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1590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3" name="Group 356"/>
          <p:cNvGrpSpPr>
            <a:grpSpLocks/>
          </p:cNvGrpSpPr>
          <p:nvPr/>
        </p:nvGrpSpPr>
        <p:grpSpPr bwMode="auto">
          <a:xfrm>
            <a:off x="7305675" y="5791200"/>
            <a:ext cx="361950" cy="338138"/>
            <a:chOff x="313" y="1497"/>
            <a:chExt cx="1152" cy="1014"/>
          </a:xfrm>
        </p:grpSpPr>
        <p:pic>
          <p:nvPicPr>
            <p:cNvPr id="21587" name="Picture 354" descr="laptop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8" name="Picture 355" descr="antenna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4" name="Group 356"/>
          <p:cNvGrpSpPr>
            <a:grpSpLocks/>
          </p:cNvGrpSpPr>
          <p:nvPr/>
        </p:nvGrpSpPr>
        <p:grpSpPr bwMode="auto">
          <a:xfrm>
            <a:off x="6075364" y="5811838"/>
            <a:ext cx="376237" cy="347662"/>
            <a:chOff x="313" y="1497"/>
            <a:chExt cx="1152" cy="1014"/>
          </a:xfrm>
        </p:grpSpPr>
        <p:pic>
          <p:nvPicPr>
            <p:cNvPr id="21585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6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5" name="Group 356"/>
          <p:cNvGrpSpPr>
            <a:grpSpLocks/>
          </p:cNvGrpSpPr>
          <p:nvPr/>
        </p:nvGrpSpPr>
        <p:grpSpPr bwMode="auto">
          <a:xfrm>
            <a:off x="5354639" y="5832476"/>
            <a:ext cx="382587" cy="436563"/>
            <a:chOff x="313" y="1497"/>
            <a:chExt cx="1152" cy="1014"/>
          </a:xfrm>
        </p:grpSpPr>
        <p:pic>
          <p:nvPicPr>
            <p:cNvPr id="21583" name="Picture 354" descr="laptop_stylized_small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4" name="Picture 355" descr="antenna_stylize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6" name="Group 403"/>
          <p:cNvGrpSpPr>
            <a:grpSpLocks/>
          </p:cNvGrpSpPr>
          <p:nvPr/>
        </p:nvGrpSpPr>
        <p:grpSpPr bwMode="auto">
          <a:xfrm>
            <a:off x="5253039" y="4673601"/>
            <a:ext cx="485775" cy="403225"/>
            <a:chOff x="2751" y="1851"/>
            <a:chExt cx="462" cy="478"/>
          </a:xfrm>
        </p:grpSpPr>
        <p:pic>
          <p:nvPicPr>
            <p:cNvPr id="21581" name="Picture 364" descr="iphone_stylized_small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2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7" name="Group 403"/>
          <p:cNvGrpSpPr>
            <a:grpSpLocks/>
          </p:cNvGrpSpPr>
          <p:nvPr/>
        </p:nvGrpSpPr>
        <p:grpSpPr bwMode="auto">
          <a:xfrm>
            <a:off x="7813676" y="5334001"/>
            <a:ext cx="525463" cy="392113"/>
            <a:chOff x="2751" y="1851"/>
            <a:chExt cx="462" cy="478"/>
          </a:xfrm>
        </p:grpSpPr>
        <p:pic>
          <p:nvPicPr>
            <p:cNvPr id="21579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8" name="Group 356"/>
          <p:cNvGrpSpPr>
            <a:grpSpLocks/>
          </p:cNvGrpSpPr>
          <p:nvPr/>
        </p:nvGrpSpPr>
        <p:grpSpPr bwMode="auto">
          <a:xfrm>
            <a:off x="6511925" y="5191125"/>
            <a:ext cx="376238" cy="349250"/>
            <a:chOff x="313" y="1497"/>
            <a:chExt cx="1152" cy="1014"/>
          </a:xfrm>
        </p:grpSpPr>
        <p:pic>
          <p:nvPicPr>
            <p:cNvPr id="21577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8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9" name="Group 356"/>
          <p:cNvGrpSpPr>
            <a:grpSpLocks/>
          </p:cNvGrpSpPr>
          <p:nvPr/>
        </p:nvGrpSpPr>
        <p:grpSpPr bwMode="auto">
          <a:xfrm>
            <a:off x="3433764" y="4643439"/>
            <a:ext cx="282575" cy="344487"/>
            <a:chOff x="313" y="1497"/>
            <a:chExt cx="1152" cy="1014"/>
          </a:xfrm>
        </p:grpSpPr>
        <p:pic>
          <p:nvPicPr>
            <p:cNvPr id="21575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6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0" name="Group 403"/>
          <p:cNvGrpSpPr>
            <a:grpSpLocks/>
          </p:cNvGrpSpPr>
          <p:nvPr/>
        </p:nvGrpSpPr>
        <p:grpSpPr bwMode="auto">
          <a:xfrm>
            <a:off x="3140075" y="4308475"/>
            <a:ext cx="444500" cy="381000"/>
            <a:chOff x="2751" y="1851"/>
            <a:chExt cx="462" cy="478"/>
          </a:xfrm>
        </p:grpSpPr>
        <p:pic>
          <p:nvPicPr>
            <p:cNvPr id="21573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1" name="Group 142"/>
          <p:cNvGrpSpPr>
            <a:grpSpLocks/>
          </p:cNvGrpSpPr>
          <p:nvPr/>
        </p:nvGrpSpPr>
        <p:grpSpPr bwMode="auto">
          <a:xfrm>
            <a:off x="3098800" y="1971676"/>
            <a:ext cx="458788" cy="619125"/>
            <a:chOff x="5955030" y="3031808"/>
            <a:chExt cx="914400" cy="1398587"/>
          </a:xfrm>
        </p:grpSpPr>
        <p:grpSp>
          <p:nvGrpSpPr>
            <p:cNvPr id="21556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558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59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0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1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2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3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4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5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6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7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8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69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70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71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72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1557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2" name="Group 356"/>
          <p:cNvGrpSpPr>
            <a:grpSpLocks/>
          </p:cNvGrpSpPr>
          <p:nvPr/>
        </p:nvGrpSpPr>
        <p:grpSpPr bwMode="auto">
          <a:xfrm>
            <a:off x="3636964" y="2103438"/>
            <a:ext cx="465137" cy="481012"/>
            <a:chOff x="313" y="1497"/>
            <a:chExt cx="1152" cy="1014"/>
          </a:xfrm>
        </p:grpSpPr>
        <p:pic>
          <p:nvPicPr>
            <p:cNvPr id="21554" name="Picture 354" descr="laptop_stylized_small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5" name="Picture 355" descr="antenna_stylized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3" name="Group 356"/>
          <p:cNvGrpSpPr>
            <a:grpSpLocks/>
          </p:cNvGrpSpPr>
          <p:nvPr/>
        </p:nvGrpSpPr>
        <p:grpSpPr bwMode="auto">
          <a:xfrm>
            <a:off x="3529014" y="2901950"/>
            <a:ext cx="333375" cy="368300"/>
            <a:chOff x="313" y="1497"/>
            <a:chExt cx="1152" cy="1014"/>
          </a:xfrm>
        </p:grpSpPr>
        <p:pic>
          <p:nvPicPr>
            <p:cNvPr id="21552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3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4" name="Group 356"/>
          <p:cNvGrpSpPr>
            <a:grpSpLocks/>
          </p:cNvGrpSpPr>
          <p:nvPr/>
        </p:nvGrpSpPr>
        <p:grpSpPr bwMode="auto">
          <a:xfrm>
            <a:off x="3006726" y="2987675"/>
            <a:ext cx="282575" cy="344488"/>
            <a:chOff x="313" y="1497"/>
            <a:chExt cx="1152" cy="1014"/>
          </a:xfrm>
        </p:grpSpPr>
        <p:pic>
          <p:nvPicPr>
            <p:cNvPr id="21550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1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5" name="Group 403"/>
          <p:cNvGrpSpPr>
            <a:grpSpLocks/>
          </p:cNvGrpSpPr>
          <p:nvPr/>
        </p:nvGrpSpPr>
        <p:grpSpPr bwMode="auto">
          <a:xfrm>
            <a:off x="2713038" y="2651125"/>
            <a:ext cx="444500" cy="382588"/>
            <a:chOff x="2751" y="1851"/>
            <a:chExt cx="462" cy="478"/>
          </a:xfrm>
        </p:grpSpPr>
        <p:pic>
          <p:nvPicPr>
            <p:cNvPr id="21548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6" name="Group 356"/>
          <p:cNvGrpSpPr>
            <a:grpSpLocks/>
          </p:cNvGrpSpPr>
          <p:nvPr/>
        </p:nvGrpSpPr>
        <p:grpSpPr bwMode="auto">
          <a:xfrm>
            <a:off x="3089275" y="1401763"/>
            <a:ext cx="446088" cy="385762"/>
            <a:chOff x="313" y="1497"/>
            <a:chExt cx="1152" cy="1014"/>
          </a:xfrm>
        </p:grpSpPr>
        <p:pic>
          <p:nvPicPr>
            <p:cNvPr id="21546" name="Picture 354" descr="laptop_stylized_small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7" name="Picture 355" descr="antenna_stylized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7" name="Group 403"/>
          <p:cNvGrpSpPr>
            <a:grpSpLocks/>
          </p:cNvGrpSpPr>
          <p:nvPr/>
        </p:nvGrpSpPr>
        <p:grpSpPr bwMode="auto">
          <a:xfrm>
            <a:off x="2286000" y="2530475"/>
            <a:ext cx="446088" cy="381000"/>
            <a:chOff x="2751" y="1851"/>
            <a:chExt cx="462" cy="478"/>
          </a:xfrm>
        </p:grpSpPr>
        <p:pic>
          <p:nvPicPr>
            <p:cNvPr id="21544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9" name="Line 63"/>
          <p:cNvSpPr>
            <a:spLocks noChangeShapeType="1"/>
          </p:cNvSpPr>
          <p:nvPr/>
        </p:nvSpPr>
        <p:spPr bwMode="auto">
          <a:xfrm flipH="1" flipV="1">
            <a:off x="6391276" y="4105276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0" name="Line 34"/>
          <p:cNvSpPr>
            <a:spLocks noChangeShapeType="1"/>
          </p:cNvSpPr>
          <p:nvPr/>
        </p:nvSpPr>
        <p:spPr bwMode="auto">
          <a:xfrm flipV="1">
            <a:off x="3721100" y="3636964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1541" name="Group 6"/>
          <p:cNvGrpSpPr>
            <a:grpSpLocks/>
          </p:cNvGrpSpPr>
          <p:nvPr/>
        </p:nvGrpSpPr>
        <p:grpSpPr bwMode="auto">
          <a:xfrm>
            <a:off x="4562475" y="2557464"/>
            <a:ext cx="2362200" cy="1762125"/>
            <a:chOff x="3839" y="1737"/>
            <a:chExt cx="1488" cy="1110"/>
          </a:xfrm>
        </p:grpSpPr>
        <p:sp>
          <p:nvSpPr>
            <p:cNvPr id="21542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8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3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5"/>
          <p:cNvSpPr>
            <a:spLocks noChangeArrowheads="1"/>
          </p:cNvSpPr>
          <p:nvPr/>
        </p:nvSpPr>
        <p:spPr bwMode="auto">
          <a:xfrm>
            <a:off x="6340475" y="4378326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4" name="Oval 11"/>
          <p:cNvSpPr>
            <a:spLocks noChangeArrowheads="1"/>
          </p:cNvSpPr>
          <p:nvPr/>
        </p:nvSpPr>
        <p:spPr bwMode="auto">
          <a:xfrm>
            <a:off x="2174876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5" name="Line 22"/>
          <p:cNvSpPr>
            <a:spLocks noChangeShapeType="1"/>
          </p:cNvSpPr>
          <p:nvPr/>
        </p:nvSpPr>
        <p:spPr bwMode="auto">
          <a:xfrm>
            <a:off x="3322639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6" name="Oval 23"/>
          <p:cNvSpPr>
            <a:spLocks noChangeArrowheads="1"/>
          </p:cNvSpPr>
          <p:nvPr/>
        </p:nvSpPr>
        <p:spPr bwMode="auto">
          <a:xfrm>
            <a:off x="3048001" y="4033839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7" name="Line 34"/>
          <p:cNvSpPr>
            <a:spLocks noChangeShapeType="1"/>
          </p:cNvSpPr>
          <p:nvPr/>
        </p:nvSpPr>
        <p:spPr bwMode="auto">
          <a:xfrm flipV="1">
            <a:off x="3721100" y="3636964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8" name="Oval 38"/>
          <p:cNvSpPr>
            <a:spLocks noChangeArrowheads="1"/>
          </p:cNvSpPr>
          <p:nvPr/>
        </p:nvSpPr>
        <p:spPr bwMode="auto">
          <a:xfrm>
            <a:off x="4632326" y="4440239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29" name="Line 59"/>
          <p:cNvSpPr>
            <a:spLocks noChangeShapeType="1"/>
          </p:cNvSpPr>
          <p:nvPr/>
        </p:nvSpPr>
        <p:spPr bwMode="auto">
          <a:xfrm>
            <a:off x="6884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30" name="Line 60"/>
          <p:cNvSpPr>
            <a:spLocks noChangeShapeType="1"/>
          </p:cNvSpPr>
          <p:nvPr/>
        </p:nvSpPr>
        <p:spPr bwMode="auto">
          <a:xfrm flipH="1">
            <a:off x="6397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31" name="Line 61"/>
          <p:cNvSpPr>
            <a:spLocks noChangeShapeType="1"/>
          </p:cNvSpPr>
          <p:nvPr/>
        </p:nvSpPr>
        <p:spPr bwMode="auto">
          <a:xfrm flipH="1">
            <a:off x="6411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32" name="Line 62"/>
          <p:cNvSpPr>
            <a:spLocks noChangeShapeType="1"/>
          </p:cNvSpPr>
          <p:nvPr/>
        </p:nvSpPr>
        <p:spPr bwMode="auto">
          <a:xfrm flipH="1">
            <a:off x="6354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33" name="Line 63"/>
          <p:cNvSpPr>
            <a:spLocks noChangeShapeType="1"/>
          </p:cNvSpPr>
          <p:nvPr/>
        </p:nvSpPr>
        <p:spPr bwMode="auto">
          <a:xfrm flipH="1" flipV="1">
            <a:off x="6391276" y="4105276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34" name="Line 64"/>
          <p:cNvSpPr>
            <a:spLocks noChangeShapeType="1"/>
          </p:cNvSpPr>
          <p:nvPr/>
        </p:nvSpPr>
        <p:spPr bwMode="auto">
          <a:xfrm flipV="1">
            <a:off x="5832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3565" name="Group 356"/>
          <p:cNvGrpSpPr>
            <a:grpSpLocks/>
          </p:cNvGrpSpPr>
          <p:nvPr/>
        </p:nvGrpSpPr>
        <p:grpSpPr bwMode="auto">
          <a:xfrm>
            <a:off x="7966075" y="4867275"/>
            <a:ext cx="331788" cy="368300"/>
            <a:chOff x="313" y="1497"/>
            <a:chExt cx="1152" cy="1014"/>
          </a:xfrm>
        </p:grpSpPr>
        <p:pic>
          <p:nvPicPr>
            <p:cNvPr id="23686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87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6" name="Group 361"/>
          <p:cNvGrpSpPr>
            <a:grpSpLocks/>
          </p:cNvGrpSpPr>
          <p:nvPr/>
        </p:nvGrpSpPr>
        <p:grpSpPr bwMode="auto">
          <a:xfrm>
            <a:off x="3595689" y="4195764"/>
            <a:ext cx="396875" cy="388937"/>
            <a:chOff x="2967" y="478"/>
            <a:chExt cx="788" cy="625"/>
          </a:xfrm>
        </p:grpSpPr>
        <p:pic>
          <p:nvPicPr>
            <p:cNvPr id="23684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85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7" name="Group 89"/>
          <p:cNvGrpSpPr>
            <a:grpSpLocks/>
          </p:cNvGrpSpPr>
          <p:nvPr/>
        </p:nvGrpSpPr>
        <p:grpSpPr bwMode="auto">
          <a:xfrm>
            <a:off x="7192964" y="4957763"/>
            <a:ext cx="458787" cy="620712"/>
            <a:chOff x="5955030" y="3031808"/>
            <a:chExt cx="914400" cy="1398587"/>
          </a:xfrm>
        </p:grpSpPr>
        <p:grpSp>
          <p:nvGrpSpPr>
            <p:cNvPr id="23667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6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7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8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8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8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8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3668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8" name="Group 403"/>
          <p:cNvGrpSpPr>
            <a:grpSpLocks/>
          </p:cNvGrpSpPr>
          <p:nvPr/>
        </p:nvGrpSpPr>
        <p:grpSpPr bwMode="auto">
          <a:xfrm>
            <a:off x="4927600" y="5354638"/>
            <a:ext cx="527050" cy="392112"/>
            <a:chOff x="2751" y="1851"/>
            <a:chExt cx="462" cy="478"/>
          </a:xfrm>
        </p:grpSpPr>
        <p:pic>
          <p:nvPicPr>
            <p:cNvPr id="23665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66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9" name="Group 91"/>
          <p:cNvGrpSpPr>
            <a:grpSpLocks/>
          </p:cNvGrpSpPr>
          <p:nvPr/>
        </p:nvGrpSpPr>
        <p:grpSpPr bwMode="auto">
          <a:xfrm>
            <a:off x="5618164" y="4987926"/>
            <a:ext cx="458787" cy="620713"/>
            <a:chOff x="5955030" y="3031808"/>
            <a:chExt cx="914400" cy="1398587"/>
          </a:xfrm>
        </p:grpSpPr>
        <p:grpSp>
          <p:nvGrpSpPr>
            <p:cNvPr id="2364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364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0" name="Group 356"/>
          <p:cNvGrpSpPr>
            <a:grpSpLocks/>
          </p:cNvGrpSpPr>
          <p:nvPr/>
        </p:nvGrpSpPr>
        <p:grpSpPr bwMode="auto">
          <a:xfrm>
            <a:off x="7305675" y="5791200"/>
            <a:ext cx="361950" cy="338138"/>
            <a:chOff x="313" y="1497"/>
            <a:chExt cx="1152" cy="1014"/>
          </a:xfrm>
        </p:grpSpPr>
        <p:pic>
          <p:nvPicPr>
            <p:cNvPr id="23646" name="Picture 354" descr="laptop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7" name="Picture 355" descr="antenna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1" name="Group 356"/>
          <p:cNvGrpSpPr>
            <a:grpSpLocks/>
          </p:cNvGrpSpPr>
          <p:nvPr/>
        </p:nvGrpSpPr>
        <p:grpSpPr bwMode="auto">
          <a:xfrm>
            <a:off x="6075364" y="5811838"/>
            <a:ext cx="376237" cy="347662"/>
            <a:chOff x="313" y="1497"/>
            <a:chExt cx="1152" cy="1014"/>
          </a:xfrm>
        </p:grpSpPr>
        <p:pic>
          <p:nvPicPr>
            <p:cNvPr id="23644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5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2" name="Group 356"/>
          <p:cNvGrpSpPr>
            <a:grpSpLocks/>
          </p:cNvGrpSpPr>
          <p:nvPr/>
        </p:nvGrpSpPr>
        <p:grpSpPr bwMode="auto">
          <a:xfrm>
            <a:off x="5354639" y="5832476"/>
            <a:ext cx="382587" cy="436563"/>
            <a:chOff x="313" y="1497"/>
            <a:chExt cx="1152" cy="1014"/>
          </a:xfrm>
        </p:grpSpPr>
        <p:pic>
          <p:nvPicPr>
            <p:cNvPr id="23642" name="Picture 354" descr="laptop_stylized_small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3" name="Picture 355" descr="antenna_stylize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3" name="Group 403"/>
          <p:cNvGrpSpPr>
            <a:grpSpLocks/>
          </p:cNvGrpSpPr>
          <p:nvPr/>
        </p:nvGrpSpPr>
        <p:grpSpPr bwMode="auto">
          <a:xfrm>
            <a:off x="5253039" y="4673601"/>
            <a:ext cx="485775" cy="403225"/>
            <a:chOff x="2751" y="1851"/>
            <a:chExt cx="462" cy="478"/>
          </a:xfrm>
        </p:grpSpPr>
        <p:pic>
          <p:nvPicPr>
            <p:cNvPr id="23640" name="Picture 364" descr="iphone_stylized_small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1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4" name="Group 403"/>
          <p:cNvGrpSpPr>
            <a:grpSpLocks/>
          </p:cNvGrpSpPr>
          <p:nvPr/>
        </p:nvGrpSpPr>
        <p:grpSpPr bwMode="auto">
          <a:xfrm>
            <a:off x="7813676" y="5334001"/>
            <a:ext cx="525463" cy="392113"/>
            <a:chOff x="2751" y="1851"/>
            <a:chExt cx="462" cy="478"/>
          </a:xfrm>
        </p:grpSpPr>
        <p:pic>
          <p:nvPicPr>
            <p:cNvPr id="23638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5" name="Group 356"/>
          <p:cNvGrpSpPr>
            <a:grpSpLocks/>
          </p:cNvGrpSpPr>
          <p:nvPr/>
        </p:nvGrpSpPr>
        <p:grpSpPr bwMode="auto">
          <a:xfrm>
            <a:off x="6511925" y="5191125"/>
            <a:ext cx="376238" cy="349250"/>
            <a:chOff x="313" y="1497"/>
            <a:chExt cx="1152" cy="1014"/>
          </a:xfrm>
        </p:grpSpPr>
        <p:pic>
          <p:nvPicPr>
            <p:cNvPr id="23636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7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6" name="Group 356"/>
          <p:cNvGrpSpPr>
            <a:grpSpLocks/>
          </p:cNvGrpSpPr>
          <p:nvPr/>
        </p:nvGrpSpPr>
        <p:grpSpPr bwMode="auto">
          <a:xfrm>
            <a:off x="3433764" y="4643439"/>
            <a:ext cx="282575" cy="344487"/>
            <a:chOff x="313" y="1497"/>
            <a:chExt cx="1152" cy="1014"/>
          </a:xfrm>
        </p:grpSpPr>
        <p:pic>
          <p:nvPicPr>
            <p:cNvPr id="23634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5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7" name="Group 403"/>
          <p:cNvGrpSpPr>
            <a:grpSpLocks/>
          </p:cNvGrpSpPr>
          <p:nvPr/>
        </p:nvGrpSpPr>
        <p:grpSpPr bwMode="auto">
          <a:xfrm>
            <a:off x="3140075" y="4308475"/>
            <a:ext cx="444500" cy="381000"/>
            <a:chOff x="2751" y="1851"/>
            <a:chExt cx="462" cy="478"/>
          </a:xfrm>
        </p:grpSpPr>
        <p:pic>
          <p:nvPicPr>
            <p:cNvPr id="23632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3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8" name="Group 100"/>
          <p:cNvGrpSpPr>
            <a:grpSpLocks/>
          </p:cNvGrpSpPr>
          <p:nvPr/>
        </p:nvGrpSpPr>
        <p:grpSpPr bwMode="auto">
          <a:xfrm>
            <a:off x="3098800" y="1971676"/>
            <a:ext cx="458788" cy="619125"/>
            <a:chOff x="5955030" y="3031808"/>
            <a:chExt cx="914400" cy="1398587"/>
          </a:xfrm>
        </p:grpSpPr>
        <p:grpSp>
          <p:nvGrpSpPr>
            <p:cNvPr id="23615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17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18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19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0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1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2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3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4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5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6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7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8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29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30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3631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3616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9" name="Group 356"/>
          <p:cNvGrpSpPr>
            <a:grpSpLocks/>
          </p:cNvGrpSpPr>
          <p:nvPr/>
        </p:nvGrpSpPr>
        <p:grpSpPr bwMode="auto">
          <a:xfrm>
            <a:off x="3636964" y="2103438"/>
            <a:ext cx="465137" cy="481012"/>
            <a:chOff x="313" y="1497"/>
            <a:chExt cx="1152" cy="1014"/>
          </a:xfrm>
        </p:grpSpPr>
        <p:pic>
          <p:nvPicPr>
            <p:cNvPr id="23613" name="Picture 354" descr="laptop_stylized_small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4" name="Picture 355" descr="antenna_stylized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0" name="Group 356"/>
          <p:cNvGrpSpPr>
            <a:grpSpLocks/>
          </p:cNvGrpSpPr>
          <p:nvPr/>
        </p:nvGrpSpPr>
        <p:grpSpPr bwMode="auto">
          <a:xfrm>
            <a:off x="3529014" y="2901950"/>
            <a:ext cx="333375" cy="368300"/>
            <a:chOff x="313" y="1497"/>
            <a:chExt cx="1152" cy="1014"/>
          </a:xfrm>
        </p:grpSpPr>
        <p:pic>
          <p:nvPicPr>
            <p:cNvPr id="23611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2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1" name="Group 356"/>
          <p:cNvGrpSpPr>
            <a:grpSpLocks/>
          </p:cNvGrpSpPr>
          <p:nvPr/>
        </p:nvGrpSpPr>
        <p:grpSpPr bwMode="auto">
          <a:xfrm>
            <a:off x="3006726" y="2987675"/>
            <a:ext cx="282575" cy="344488"/>
            <a:chOff x="313" y="1497"/>
            <a:chExt cx="1152" cy="1014"/>
          </a:xfrm>
        </p:grpSpPr>
        <p:pic>
          <p:nvPicPr>
            <p:cNvPr id="23609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0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2" name="Group 403"/>
          <p:cNvGrpSpPr>
            <a:grpSpLocks/>
          </p:cNvGrpSpPr>
          <p:nvPr/>
        </p:nvGrpSpPr>
        <p:grpSpPr bwMode="auto">
          <a:xfrm>
            <a:off x="2713038" y="2651125"/>
            <a:ext cx="444500" cy="382588"/>
            <a:chOff x="2751" y="1851"/>
            <a:chExt cx="462" cy="478"/>
          </a:xfrm>
        </p:grpSpPr>
        <p:pic>
          <p:nvPicPr>
            <p:cNvPr id="23607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8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3" name="Group 356"/>
          <p:cNvGrpSpPr>
            <a:grpSpLocks/>
          </p:cNvGrpSpPr>
          <p:nvPr/>
        </p:nvGrpSpPr>
        <p:grpSpPr bwMode="auto">
          <a:xfrm>
            <a:off x="3089275" y="1401763"/>
            <a:ext cx="446088" cy="385762"/>
            <a:chOff x="313" y="1497"/>
            <a:chExt cx="1152" cy="1014"/>
          </a:xfrm>
        </p:grpSpPr>
        <p:pic>
          <p:nvPicPr>
            <p:cNvPr id="23605" name="Picture 354" descr="laptop_stylized_small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6" name="Picture 355" descr="antenna_stylized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4" name="Group 403"/>
          <p:cNvGrpSpPr>
            <a:grpSpLocks/>
          </p:cNvGrpSpPr>
          <p:nvPr/>
        </p:nvGrpSpPr>
        <p:grpSpPr bwMode="auto">
          <a:xfrm>
            <a:off x="2286000" y="2530475"/>
            <a:ext cx="446088" cy="381000"/>
            <a:chOff x="2751" y="1851"/>
            <a:chExt cx="462" cy="478"/>
          </a:xfrm>
        </p:grpSpPr>
        <p:pic>
          <p:nvPicPr>
            <p:cNvPr id="23603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57" name="Rectangle 84"/>
          <p:cNvSpPr>
            <a:spLocks noChangeArrowheads="1"/>
          </p:cNvSpPr>
          <p:nvPr/>
        </p:nvSpPr>
        <p:spPr bwMode="auto">
          <a:xfrm>
            <a:off x="7024688" y="1785938"/>
            <a:ext cx="3376612" cy="2068512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58" name="Rectangle 85"/>
          <p:cNvSpPr>
            <a:spLocks noChangeArrowheads="1"/>
          </p:cNvSpPr>
          <p:nvPr/>
        </p:nvSpPr>
        <p:spPr bwMode="auto">
          <a:xfrm>
            <a:off x="7108825" y="1631950"/>
            <a:ext cx="1912938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59" name="Rectangle 83"/>
          <p:cNvSpPr>
            <a:spLocks noChangeArrowheads="1"/>
          </p:cNvSpPr>
          <p:nvPr/>
        </p:nvSpPr>
        <p:spPr bwMode="auto">
          <a:xfrm>
            <a:off x="7097713" y="1560514"/>
            <a:ext cx="3308350" cy="257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dirty="0">
                <a:latin typeface="Helvetica" pitchFamily="2" charset="0"/>
              </a:rPr>
              <a:t>wireless hosts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laptop, smartphone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run applications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may be stationary (non-mobile) or mobile</a:t>
            </a:r>
          </a:p>
          <a:p>
            <a:pPr marL="635000" lvl="1" indent="-1778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dirty="0">
                <a:latin typeface="Helvetica" pitchFamily="2" charset="0"/>
              </a:rPr>
              <a:t>wireless does </a:t>
            </a:r>
            <a:r>
              <a:rPr lang="en-US" i="1" dirty="0">
                <a:latin typeface="Helvetica" pitchFamily="2" charset="0"/>
              </a:rPr>
              <a:t>not</a:t>
            </a:r>
            <a:r>
              <a:rPr lang="en-US" dirty="0">
                <a:latin typeface="Helvetica" pitchFamily="2" charset="0"/>
              </a:rPr>
              <a:t> always mean mobility</a:t>
            </a:r>
          </a:p>
        </p:txBody>
      </p:sp>
      <p:sp>
        <p:nvSpPr>
          <p:cNvPr id="5160" name="Line 86"/>
          <p:cNvSpPr>
            <a:spLocks noChangeShapeType="1"/>
          </p:cNvSpPr>
          <p:nvPr/>
        </p:nvSpPr>
        <p:spPr bwMode="auto">
          <a:xfrm flipH="1">
            <a:off x="7713663" y="3911601"/>
            <a:ext cx="957262" cy="1884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161" name="Line 87"/>
          <p:cNvSpPr>
            <a:spLocks noChangeShapeType="1"/>
          </p:cNvSpPr>
          <p:nvPr/>
        </p:nvSpPr>
        <p:spPr bwMode="auto">
          <a:xfrm flipH="1">
            <a:off x="6781800" y="3895726"/>
            <a:ext cx="1885950" cy="13636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3592" name="Group 356"/>
          <p:cNvGrpSpPr>
            <a:grpSpLocks/>
          </p:cNvGrpSpPr>
          <p:nvPr/>
        </p:nvGrpSpPr>
        <p:grpSpPr bwMode="auto">
          <a:xfrm>
            <a:off x="9509125" y="1209676"/>
            <a:ext cx="762000" cy="771525"/>
            <a:chOff x="313" y="1497"/>
            <a:chExt cx="1152" cy="1014"/>
          </a:xfrm>
        </p:grpSpPr>
        <p:pic>
          <p:nvPicPr>
            <p:cNvPr id="23601" name="Picture 354" descr="laptop_stylized_small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2" name="Picture 355" descr="antenna_stylized"/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93" name="Group 403"/>
          <p:cNvGrpSpPr>
            <a:grpSpLocks/>
          </p:cNvGrpSpPr>
          <p:nvPr/>
        </p:nvGrpSpPr>
        <p:grpSpPr bwMode="auto">
          <a:xfrm>
            <a:off x="8940800" y="1371600"/>
            <a:ext cx="598488" cy="514350"/>
            <a:chOff x="2751" y="1851"/>
            <a:chExt cx="462" cy="478"/>
          </a:xfrm>
        </p:grpSpPr>
        <p:pic>
          <p:nvPicPr>
            <p:cNvPr id="23599" name="Picture 364" descr="iphone_stylized_small"/>
            <p:cNvPicPr>
              <a:picLocks noChangeAspect="1" noChangeArrowheads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64" name="Rectangle 4"/>
          <p:cNvSpPr>
            <a:spLocks noGrp="1" noChangeArrowheads="1"/>
          </p:cNvSpPr>
          <p:nvPr>
            <p:ph type="title"/>
          </p:nvPr>
        </p:nvSpPr>
        <p:spPr>
          <a:xfrm>
            <a:off x="1985963" y="193675"/>
            <a:ext cx="7772400" cy="954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Elements of a wireless network</a:t>
            </a:r>
          </a:p>
        </p:txBody>
      </p:sp>
      <p:grpSp>
        <p:nvGrpSpPr>
          <p:cNvPr id="23596" name="Group 6"/>
          <p:cNvGrpSpPr>
            <a:grpSpLocks/>
          </p:cNvGrpSpPr>
          <p:nvPr/>
        </p:nvGrpSpPr>
        <p:grpSpPr bwMode="auto">
          <a:xfrm>
            <a:off x="4562475" y="2557464"/>
            <a:ext cx="2362200" cy="1762125"/>
            <a:chOff x="3839" y="1737"/>
            <a:chExt cx="1488" cy="1110"/>
          </a:xfrm>
        </p:grpSpPr>
        <p:sp>
          <p:nvSpPr>
            <p:cNvPr id="23597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5256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978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5"/>
          <p:cNvSpPr>
            <a:spLocks noChangeArrowheads="1"/>
          </p:cNvSpPr>
          <p:nvPr/>
        </p:nvSpPr>
        <p:spPr bwMode="auto">
          <a:xfrm>
            <a:off x="6340475" y="4378326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48" name="Oval 11"/>
          <p:cNvSpPr>
            <a:spLocks noChangeArrowheads="1"/>
          </p:cNvSpPr>
          <p:nvPr/>
        </p:nvSpPr>
        <p:spPr bwMode="auto">
          <a:xfrm>
            <a:off x="2174876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49" name="Line 22"/>
          <p:cNvSpPr>
            <a:spLocks noChangeShapeType="1"/>
          </p:cNvSpPr>
          <p:nvPr/>
        </p:nvSpPr>
        <p:spPr bwMode="auto">
          <a:xfrm>
            <a:off x="3322639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0" name="Oval 23"/>
          <p:cNvSpPr>
            <a:spLocks noChangeArrowheads="1"/>
          </p:cNvSpPr>
          <p:nvPr/>
        </p:nvSpPr>
        <p:spPr bwMode="auto">
          <a:xfrm>
            <a:off x="3048001" y="4033839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1" name="Line 34"/>
          <p:cNvSpPr>
            <a:spLocks noChangeShapeType="1"/>
          </p:cNvSpPr>
          <p:nvPr/>
        </p:nvSpPr>
        <p:spPr bwMode="auto">
          <a:xfrm flipV="1">
            <a:off x="3721100" y="3636964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2" name="Oval 38"/>
          <p:cNvSpPr>
            <a:spLocks noChangeArrowheads="1"/>
          </p:cNvSpPr>
          <p:nvPr/>
        </p:nvSpPr>
        <p:spPr bwMode="auto">
          <a:xfrm>
            <a:off x="4632326" y="4440239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3" name="Line 59"/>
          <p:cNvSpPr>
            <a:spLocks noChangeShapeType="1"/>
          </p:cNvSpPr>
          <p:nvPr/>
        </p:nvSpPr>
        <p:spPr bwMode="auto">
          <a:xfrm>
            <a:off x="6884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4" name="Line 60"/>
          <p:cNvSpPr>
            <a:spLocks noChangeShapeType="1"/>
          </p:cNvSpPr>
          <p:nvPr/>
        </p:nvSpPr>
        <p:spPr bwMode="auto">
          <a:xfrm flipH="1">
            <a:off x="6397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5" name="Line 61"/>
          <p:cNvSpPr>
            <a:spLocks noChangeShapeType="1"/>
          </p:cNvSpPr>
          <p:nvPr/>
        </p:nvSpPr>
        <p:spPr bwMode="auto">
          <a:xfrm flipH="1">
            <a:off x="6411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6" name="Line 62"/>
          <p:cNvSpPr>
            <a:spLocks noChangeShapeType="1"/>
          </p:cNvSpPr>
          <p:nvPr/>
        </p:nvSpPr>
        <p:spPr bwMode="auto">
          <a:xfrm flipH="1">
            <a:off x="6354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7" name="Line 63"/>
          <p:cNvSpPr>
            <a:spLocks noChangeShapeType="1"/>
          </p:cNvSpPr>
          <p:nvPr/>
        </p:nvSpPr>
        <p:spPr bwMode="auto">
          <a:xfrm flipH="1" flipV="1">
            <a:off x="6391276" y="4105276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58" name="Line 64"/>
          <p:cNvSpPr>
            <a:spLocks noChangeShapeType="1"/>
          </p:cNvSpPr>
          <p:nvPr/>
        </p:nvSpPr>
        <p:spPr bwMode="auto">
          <a:xfrm flipV="1">
            <a:off x="5832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5613" name="Group 356"/>
          <p:cNvGrpSpPr>
            <a:grpSpLocks/>
          </p:cNvGrpSpPr>
          <p:nvPr/>
        </p:nvGrpSpPr>
        <p:grpSpPr bwMode="auto">
          <a:xfrm>
            <a:off x="7966075" y="4867275"/>
            <a:ext cx="331788" cy="368300"/>
            <a:chOff x="313" y="1497"/>
            <a:chExt cx="1152" cy="1014"/>
          </a:xfrm>
        </p:grpSpPr>
        <p:pic>
          <p:nvPicPr>
            <p:cNvPr id="25748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49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4" name="Group 361"/>
          <p:cNvGrpSpPr>
            <a:grpSpLocks/>
          </p:cNvGrpSpPr>
          <p:nvPr/>
        </p:nvGrpSpPr>
        <p:grpSpPr bwMode="auto">
          <a:xfrm>
            <a:off x="3595689" y="4195764"/>
            <a:ext cx="396875" cy="388937"/>
            <a:chOff x="2967" y="478"/>
            <a:chExt cx="788" cy="625"/>
          </a:xfrm>
        </p:grpSpPr>
        <p:pic>
          <p:nvPicPr>
            <p:cNvPr id="2574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4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5" name="Group 91"/>
          <p:cNvGrpSpPr>
            <a:grpSpLocks/>
          </p:cNvGrpSpPr>
          <p:nvPr/>
        </p:nvGrpSpPr>
        <p:grpSpPr bwMode="auto">
          <a:xfrm>
            <a:off x="7192964" y="4957763"/>
            <a:ext cx="458787" cy="620712"/>
            <a:chOff x="5955030" y="3031808"/>
            <a:chExt cx="914400" cy="1398587"/>
          </a:xfrm>
        </p:grpSpPr>
        <p:grpSp>
          <p:nvGrpSpPr>
            <p:cNvPr id="25729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7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5730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6" name="Group 403"/>
          <p:cNvGrpSpPr>
            <a:grpSpLocks/>
          </p:cNvGrpSpPr>
          <p:nvPr/>
        </p:nvGrpSpPr>
        <p:grpSpPr bwMode="auto">
          <a:xfrm>
            <a:off x="4927600" y="5354638"/>
            <a:ext cx="527050" cy="392112"/>
            <a:chOff x="2751" y="1851"/>
            <a:chExt cx="462" cy="478"/>
          </a:xfrm>
        </p:grpSpPr>
        <p:pic>
          <p:nvPicPr>
            <p:cNvPr id="25727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28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7" name="Group 112"/>
          <p:cNvGrpSpPr>
            <a:grpSpLocks/>
          </p:cNvGrpSpPr>
          <p:nvPr/>
        </p:nvGrpSpPr>
        <p:grpSpPr bwMode="auto">
          <a:xfrm>
            <a:off x="5618164" y="4987926"/>
            <a:ext cx="458787" cy="620713"/>
            <a:chOff x="5955030" y="3031808"/>
            <a:chExt cx="914400" cy="1398587"/>
          </a:xfrm>
        </p:grpSpPr>
        <p:grpSp>
          <p:nvGrpSpPr>
            <p:cNvPr id="25710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7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7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5711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8" name="Group 356"/>
          <p:cNvGrpSpPr>
            <a:grpSpLocks/>
          </p:cNvGrpSpPr>
          <p:nvPr/>
        </p:nvGrpSpPr>
        <p:grpSpPr bwMode="auto">
          <a:xfrm>
            <a:off x="7305675" y="5791200"/>
            <a:ext cx="361950" cy="338138"/>
            <a:chOff x="313" y="1497"/>
            <a:chExt cx="1152" cy="1014"/>
          </a:xfrm>
        </p:grpSpPr>
        <p:pic>
          <p:nvPicPr>
            <p:cNvPr id="25708" name="Picture 354" descr="laptop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9" name="Picture 355" descr="antenna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9" name="Group 356"/>
          <p:cNvGrpSpPr>
            <a:grpSpLocks/>
          </p:cNvGrpSpPr>
          <p:nvPr/>
        </p:nvGrpSpPr>
        <p:grpSpPr bwMode="auto">
          <a:xfrm>
            <a:off x="6075364" y="5811838"/>
            <a:ext cx="376237" cy="347662"/>
            <a:chOff x="313" y="1497"/>
            <a:chExt cx="1152" cy="1014"/>
          </a:xfrm>
        </p:grpSpPr>
        <p:pic>
          <p:nvPicPr>
            <p:cNvPr id="25706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7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0" name="Group 356"/>
          <p:cNvGrpSpPr>
            <a:grpSpLocks/>
          </p:cNvGrpSpPr>
          <p:nvPr/>
        </p:nvGrpSpPr>
        <p:grpSpPr bwMode="auto">
          <a:xfrm>
            <a:off x="5354639" y="5832476"/>
            <a:ext cx="382587" cy="436563"/>
            <a:chOff x="313" y="1497"/>
            <a:chExt cx="1152" cy="1014"/>
          </a:xfrm>
        </p:grpSpPr>
        <p:pic>
          <p:nvPicPr>
            <p:cNvPr id="25704" name="Picture 354" descr="laptop_stylized_small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5" name="Picture 355" descr="antenna_stylize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1" name="Group 403"/>
          <p:cNvGrpSpPr>
            <a:grpSpLocks/>
          </p:cNvGrpSpPr>
          <p:nvPr/>
        </p:nvGrpSpPr>
        <p:grpSpPr bwMode="auto">
          <a:xfrm>
            <a:off x="5253039" y="4673601"/>
            <a:ext cx="485775" cy="403225"/>
            <a:chOff x="2751" y="1851"/>
            <a:chExt cx="462" cy="478"/>
          </a:xfrm>
        </p:grpSpPr>
        <p:pic>
          <p:nvPicPr>
            <p:cNvPr id="25702" name="Picture 364" descr="iphone_stylized_small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3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2" name="Group 403"/>
          <p:cNvGrpSpPr>
            <a:grpSpLocks/>
          </p:cNvGrpSpPr>
          <p:nvPr/>
        </p:nvGrpSpPr>
        <p:grpSpPr bwMode="auto">
          <a:xfrm>
            <a:off x="7813676" y="5334001"/>
            <a:ext cx="525463" cy="392113"/>
            <a:chOff x="2751" y="1851"/>
            <a:chExt cx="462" cy="478"/>
          </a:xfrm>
        </p:grpSpPr>
        <p:pic>
          <p:nvPicPr>
            <p:cNvPr id="25700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1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3" name="Group 356"/>
          <p:cNvGrpSpPr>
            <a:grpSpLocks/>
          </p:cNvGrpSpPr>
          <p:nvPr/>
        </p:nvGrpSpPr>
        <p:grpSpPr bwMode="auto">
          <a:xfrm>
            <a:off x="6511925" y="5191125"/>
            <a:ext cx="376238" cy="349250"/>
            <a:chOff x="313" y="1497"/>
            <a:chExt cx="1152" cy="1014"/>
          </a:xfrm>
        </p:grpSpPr>
        <p:pic>
          <p:nvPicPr>
            <p:cNvPr id="25698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9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4" name="Group 356"/>
          <p:cNvGrpSpPr>
            <a:grpSpLocks/>
          </p:cNvGrpSpPr>
          <p:nvPr/>
        </p:nvGrpSpPr>
        <p:grpSpPr bwMode="auto">
          <a:xfrm>
            <a:off x="3433764" y="4643439"/>
            <a:ext cx="282575" cy="344487"/>
            <a:chOff x="313" y="1497"/>
            <a:chExt cx="1152" cy="1014"/>
          </a:xfrm>
        </p:grpSpPr>
        <p:pic>
          <p:nvPicPr>
            <p:cNvPr id="25696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7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5" name="Group 403"/>
          <p:cNvGrpSpPr>
            <a:grpSpLocks/>
          </p:cNvGrpSpPr>
          <p:nvPr/>
        </p:nvGrpSpPr>
        <p:grpSpPr bwMode="auto">
          <a:xfrm>
            <a:off x="3140075" y="4308475"/>
            <a:ext cx="444500" cy="381000"/>
            <a:chOff x="2751" y="1851"/>
            <a:chExt cx="462" cy="478"/>
          </a:xfrm>
        </p:grpSpPr>
        <p:pic>
          <p:nvPicPr>
            <p:cNvPr id="25694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6" name="Group 154"/>
          <p:cNvGrpSpPr>
            <a:grpSpLocks/>
          </p:cNvGrpSpPr>
          <p:nvPr/>
        </p:nvGrpSpPr>
        <p:grpSpPr bwMode="auto">
          <a:xfrm>
            <a:off x="3098800" y="1971676"/>
            <a:ext cx="458788" cy="619125"/>
            <a:chOff x="5955030" y="3031808"/>
            <a:chExt cx="914400" cy="1398587"/>
          </a:xfrm>
        </p:grpSpPr>
        <p:grpSp>
          <p:nvGrpSpPr>
            <p:cNvPr id="25677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67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8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9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9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9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9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5678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7" name="Group 356"/>
          <p:cNvGrpSpPr>
            <a:grpSpLocks/>
          </p:cNvGrpSpPr>
          <p:nvPr/>
        </p:nvGrpSpPr>
        <p:grpSpPr bwMode="auto">
          <a:xfrm>
            <a:off x="3636964" y="2103438"/>
            <a:ext cx="465137" cy="481012"/>
            <a:chOff x="313" y="1497"/>
            <a:chExt cx="1152" cy="1014"/>
          </a:xfrm>
        </p:grpSpPr>
        <p:pic>
          <p:nvPicPr>
            <p:cNvPr id="25675" name="Picture 354" descr="laptop_stylized_small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6" name="Picture 355" descr="antenna_stylized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8" name="Group 356"/>
          <p:cNvGrpSpPr>
            <a:grpSpLocks/>
          </p:cNvGrpSpPr>
          <p:nvPr/>
        </p:nvGrpSpPr>
        <p:grpSpPr bwMode="auto">
          <a:xfrm>
            <a:off x="3529014" y="2901950"/>
            <a:ext cx="333375" cy="368300"/>
            <a:chOff x="313" y="1497"/>
            <a:chExt cx="1152" cy="1014"/>
          </a:xfrm>
        </p:grpSpPr>
        <p:pic>
          <p:nvPicPr>
            <p:cNvPr id="25673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4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9" name="Group 356"/>
          <p:cNvGrpSpPr>
            <a:grpSpLocks/>
          </p:cNvGrpSpPr>
          <p:nvPr/>
        </p:nvGrpSpPr>
        <p:grpSpPr bwMode="auto">
          <a:xfrm>
            <a:off x="3006726" y="2987675"/>
            <a:ext cx="282575" cy="344488"/>
            <a:chOff x="313" y="1497"/>
            <a:chExt cx="1152" cy="1014"/>
          </a:xfrm>
        </p:grpSpPr>
        <p:pic>
          <p:nvPicPr>
            <p:cNvPr id="25671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2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0" name="Group 403"/>
          <p:cNvGrpSpPr>
            <a:grpSpLocks/>
          </p:cNvGrpSpPr>
          <p:nvPr/>
        </p:nvGrpSpPr>
        <p:grpSpPr bwMode="auto">
          <a:xfrm>
            <a:off x="2713038" y="2651125"/>
            <a:ext cx="444500" cy="382588"/>
            <a:chOff x="2751" y="1851"/>
            <a:chExt cx="462" cy="478"/>
          </a:xfrm>
        </p:grpSpPr>
        <p:pic>
          <p:nvPicPr>
            <p:cNvPr id="25669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1" name="Group 356"/>
          <p:cNvGrpSpPr>
            <a:grpSpLocks/>
          </p:cNvGrpSpPr>
          <p:nvPr/>
        </p:nvGrpSpPr>
        <p:grpSpPr bwMode="auto">
          <a:xfrm>
            <a:off x="3089275" y="1401763"/>
            <a:ext cx="446088" cy="385762"/>
            <a:chOff x="313" y="1497"/>
            <a:chExt cx="1152" cy="1014"/>
          </a:xfrm>
        </p:grpSpPr>
        <p:pic>
          <p:nvPicPr>
            <p:cNvPr id="25667" name="Picture 354" descr="laptop_stylized_small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68" name="Picture 355" descr="antenna_stylized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2" name="Group 403"/>
          <p:cNvGrpSpPr>
            <a:grpSpLocks/>
          </p:cNvGrpSpPr>
          <p:nvPr/>
        </p:nvGrpSpPr>
        <p:grpSpPr bwMode="auto">
          <a:xfrm>
            <a:off x="2286000" y="2530475"/>
            <a:ext cx="446088" cy="381000"/>
            <a:chOff x="2751" y="1851"/>
            <a:chExt cx="462" cy="478"/>
          </a:xfrm>
        </p:grpSpPr>
        <p:pic>
          <p:nvPicPr>
            <p:cNvPr id="25665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66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81" name="Rectangle 64"/>
          <p:cNvSpPr>
            <a:spLocks noChangeArrowheads="1"/>
          </p:cNvSpPr>
          <p:nvPr/>
        </p:nvSpPr>
        <p:spPr bwMode="auto">
          <a:xfrm>
            <a:off x="7008813" y="1557339"/>
            <a:ext cx="3346450" cy="3130549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82" name="Rectangle 65"/>
          <p:cNvSpPr>
            <a:spLocks noChangeArrowheads="1"/>
          </p:cNvSpPr>
          <p:nvPr/>
        </p:nvSpPr>
        <p:spPr bwMode="auto">
          <a:xfrm>
            <a:off x="7062789" y="1403350"/>
            <a:ext cx="1912937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6183" name="Rectangle 66"/>
          <p:cNvSpPr>
            <a:spLocks noChangeArrowheads="1"/>
          </p:cNvSpPr>
          <p:nvPr/>
        </p:nvSpPr>
        <p:spPr bwMode="auto">
          <a:xfrm>
            <a:off x="7061200" y="1362075"/>
            <a:ext cx="3149600" cy="257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400" dirty="0">
                <a:latin typeface="Helvetica" pitchFamily="2" charset="0"/>
              </a:rPr>
              <a:t> base station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typically connected to wired network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relay - responsible for sending packets between wired network and wireless host(s) in its </a:t>
            </a:r>
            <a:r>
              <a:rPr lang="ja-JP" altLang="en-US" sz="2000" dirty="0">
                <a:latin typeface="Helvetica" pitchFamily="2" charset="0"/>
              </a:rPr>
              <a:t>“</a:t>
            </a:r>
            <a:r>
              <a:rPr lang="en-US" sz="2000" dirty="0">
                <a:latin typeface="Helvetica" pitchFamily="2" charset="0"/>
              </a:rPr>
              <a:t>area</a:t>
            </a:r>
            <a:r>
              <a:rPr lang="ja-JP" altLang="en-US" sz="2000" dirty="0">
                <a:latin typeface="Helvetica" pitchFamily="2" charset="0"/>
              </a:rPr>
              <a:t>”</a:t>
            </a:r>
            <a:endParaRPr lang="en-US" sz="2000" dirty="0">
              <a:latin typeface="Helvetica" pitchFamily="2" charset="0"/>
            </a:endParaRPr>
          </a:p>
          <a:p>
            <a:pPr marL="635000" lvl="1" indent="-1778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000" dirty="0">
                <a:latin typeface="Helvetica" pitchFamily="2" charset="0"/>
              </a:rPr>
              <a:t>e.g., cell towers,  802.11 access points </a:t>
            </a:r>
          </a:p>
        </p:txBody>
      </p:sp>
      <p:sp>
        <p:nvSpPr>
          <p:cNvPr id="6184" name="Line 75"/>
          <p:cNvSpPr>
            <a:spLocks noChangeShapeType="1"/>
          </p:cNvSpPr>
          <p:nvPr/>
        </p:nvSpPr>
        <p:spPr bwMode="auto">
          <a:xfrm flipH="1">
            <a:off x="7543801" y="4530725"/>
            <a:ext cx="309563" cy="86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5639" name="Group 190"/>
          <p:cNvGrpSpPr>
            <a:grpSpLocks/>
          </p:cNvGrpSpPr>
          <p:nvPr/>
        </p:nvGrpSpPr>
        <p:grpSpPr bwMode="auto">
          <a:xfrm>
            <a:off x="9712325" y="1087438"/>
            <a:ext cx="458788" cy="620712"/>
            <a:chOff x="5955030" y="3031808"/>
            <a:chExt cx="914400" cy="1398587"/>
          </a:xfrm>
        </p:grpSpPr>
        <p:grpSp>
          <p:nvGrpSpPr>
            <p:cNvPr id="2564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6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564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40" name="Group 361"/>
          <p:cNvGrpSpPr>
            <a:grpSpLocks/>
          </p:cNvGrpSpPr>
          <p:nvPr/>
        </p:nvGrpSpPr>
        <p:grpSpPr bwMode="auto">
          <a:xfrm>
            <a:off x="9102725" y="1228725"/>
            <a:ext cx="590550" cy="501650"/>
            <a:chOff x="2967" y="478"/>
            <a:chExt cx="788" cy="625"/>
          </a:xfrm>
        </p:grpSpPr>
        <p:pic>
          <p:nvPicPr>
            <p:cNvPr id="2564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4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87" name="Rectangle 4"/>
          <p:cNvSpPr>
            <a:spLocks noGrp="1" noChangeArrowheads="1"/>
          </p:cNvSpPr>
          <p:nvPr>
            <p:ph type="title"/>
          </p:nvPr>
        </p:nvSpPr>
        <p:spPr>
          <a:xfrm>
            <a:off x="1985963" y="193675"/>
            <a:ext cx="7772400" cy="954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Elements of a wireless network</a:t>
            </a:r>
          </a:p>
        </p:txBody>
      </p:sp>
      <p:grpSp>
        <p:nvGrpSpPr>
          <p:cNvPr id="25643" name="Group 6"/>
          <p:cNvGrpSpPr>
            <a:grpSpLocks/>
          </p:cNvGrpSpPr>
          <p:nvPr/>
        </p:nvGrpSpPr>
        <p:grpSpPr bwMode="auto">
          <a:xfrm>
            <a:off x="4562475" y="2557464"/>
            <a:ext cx="2362200" cy="1762125"/>
            <a:chOff x="3839" y="1737"/>
            <a:chExt cx="1488" cy="1110"/>
          </a:xfrm>
        </p:grpSpPr>
        <p:sp>
          <p:nvSpPr>
            <p:cNvPr id="25644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6294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268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5"/>
          <p:cNvSpPr>
            <a:spLocks noChangeArrowheads="1"/>
          </p:cNvSpPr>
          <p:nvPr/>
        </p:nvSpPr>
        <p:spPr bwMode="auto">
          <a:xfrm>
            <a:off x="6340475" y="4378326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2" name="Oval 11"/>
          <p:cNvSpPr>
            <a:spLocks noChangeArrowheads="1"/>
          </p:cNvSpPr>
          <p:nvPr/>
        </p:nvSpPr>
        <p:spPr bwMode="auto">
          <a:xfrm>
            <a:off x="2174876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3" name="Line 22"/>
          <p:cNvSpPr>
            <a:spLocks noChangeShapeType="1"/>
          </p:cNvSpPr>
          <p:nvPr/>
        </p:nvSpPr>
        <p:spPr bwMode="auto">
          <a:xfrm>
            <a:off x="3322639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4" name="Oval 23"/>
          <p:cNvSpPr>
            <a:spLocks noChangeArrowheads="1"/>
          </p:cNvSpPr>
          <p:nvPr/>
        </p:nvSpPr>
        <p:spPr bwMode="auto">
          <a:xfrm>
            <a:off x="3048001" y="4033839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5" name="Line 34"/>
          <p:cNvSpPr>
            <a:spLocks noChangeShapeType="1"/>
          </p:cNvSpPr>
          <p:nvPr/>
        </p:nvSpPr>
        <p:spPr bwMode="auto">
          <a:xfrm flipV="1">
            <a:off x="3721100" y="3636964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6" name="Oval 38"/>
          <p:cNvSpPr>
            <a:spLocks noChangeArrowheads="1"/>
          </p:cNvSpPr>
          <p:nvPr/>
        </p:nvSpPr>
        <p:spPr bwMode="auto">
          <a:xfrm>
            <a:off x="4632326" y="4440239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7" name="Line 59"/>
          <p:cNvSpPr>
            <a:spLocks noChangeShapeType="1"/>
          </p:cNvSpPr>
          <p:nvPr/>
        </p:nvSpPr>
        <p:spPr bwMode="auto">
          <a:xfrm>
            <a:off x="6884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8" name="Line 60"/>
          <p:cNvSpPr>
            <a:spLocks noChangeShapeType="1"/>
          </p:cNvSpPr>
          <p:nvPr/>
        </p:nvSpPr>
        <p:spPr bwMode="auto">
          <a:xfrm flipH="1">
            <a:off x="6397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79" name="Line 61"/>
          <p:cNvSpPr>
            <a:spLocks noChangeShapeType="1"/>
          </p:cNvSpPr>
          <p:nvPr/>
        </p:nvSpPr>
        <p:spPr bwMode="auto">
          <a:xfrm flipH="1">
            <a:off x="6411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80" name="Line 62"/>
          <p:cNvSpPr>
            <a:spLocks noChangeShapeType="1"/>
          </p:cNvSpPr>
          <p:nvPr/>
        </p:nvSpPr>
        <p:spPr bwMode="auto">
          <a:xfrm flipH="1">
            <a:off x="6354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81" name="Line 63"/>
          <p:cNvSpPr>
            <a:spLocks noChangeShapeType="1"/>
          </p:cNvSpPr>
          <p:nvPr/>
        </p:nvSpPr>
        <p:spPr bwMode="auto">
          <a:xfrm flipH="1" flipV="1">
            <a:off x="6391276" y="4105276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182" name="Line 64"/>
          <p:cNvSpPr>
            <a:spLocks noChangeShapeType="1"/>
          </p:cNvSpPr>
          <p:nvPr/>
        </p:nvSpPr>
        <p:spPr bwMode="auto">
          <a:xfrm flipV="1">
            <a:off x="5832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7661" name="Group 356"/>
          <p:cNvGrpSpPr>
            <a:grpSpLocks/>
          </p:cNvGrpSpPr>
          <p:nvPr/>
        </p:nvGrpSpPr>
        <p:grpSpPr bwMode="auto">
          <a:xfrm>
            <a:off x="7966075" y="4867275"/>
            <a:ext cx="331788" cy="368300"/>
            <a:chOff x="313" y="1497"/>
            <a:chExt cx="1152" cy="1014"/>
          </a:xfrm>
        </p:grpSpPr>
        <p:pic>
          <p:nvPicPr>
            <p:cNvPr id="27792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93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2" name="Group 361"/>
          <p:cNvGrpSpPr>
            <a:grpSpLocks/>
          </p:cNvGrpSpPr>
          <p:nvPr/>
        </p:nvGrpSpPr>
        <p:grpSpPr bwMode="auto">
          <a:xfrm>
            <a:off x="3595689" y="4195764"/>
            <a:ext cx="396875" cy="388937"/>
            <a:chOff x="2967" y="478"/>
            <a:chExt cx="788" cy="625"/>
          </a:xfrm>
        </p:grpSpPr>
        <p:pic>
          <p:nvPicPr>
            <p:cNvPr id="27790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91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3" name="Group 108"/>
          <p:cNvGrpSpPr>
            <a:grpSpLocks/>
          </p:cNvGrpSpPr>
          <p:nvPr/>
        </p:nvGrpSpPr>
        <p:grpSpPr bwMode="auto">
          <a:xfrm>
            <a:off x="7192964" y="4957763"/>
            <a:ext cx="458787" cy="620712"/>
            <a:chOff x="5955030" y="3031808"/>
            <a:chExt cx="914400" cy="1398587"/>
          </a:xfrm>
        </p:grpSpPr>
        <p:grpSp>
          <p:nvGrpSpPr>
            <p:cNvPr id="27773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7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7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7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7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7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8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7774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4" name="Group 403"/>
          <p:cNvGrpSpPr>
            <a:grpSpLocks/>
          </p:cNvGrpSpPr>
          <p:nvPr/>
        </p:nvGrpSpPr>
        <p:grpSpPr bwMode="auto">
          <a:xfrm>
            <a:off x="4927600" y="5354638"/>
            <a:ext cx="527050" cy="392112"/>
            <a:chOff x="2751" y="1851"/>
            <a:chExt cx="462" cy="478"/>
          </a:xfrm>
        </p:grpSpPr>
        <p:pic>
          <p:nvPicPr>
            <p:cNvPr id="27771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72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5" name="Group 129"/>
          <p:cNvGrpSpPr>
            <a:grpSpLocks/>
          </p:cNvGrpSpPr>
          <p:nvPr/>
        </p:nvGrpSpPr>
        <p:grpSpPr bwMode="auto">
          <a:xfrm>
            <a:off x="5618164" y="4987926"/>
            <a:ext cx="458787" cy="620713"/>
            <a:chOff x="5955030" y="3031808"/>
            <a:chExt cx="914400" cy="1398587"/>
          </a:xfrm>
        </p:grpSpPr>
        <p:grpSp>
          <p:nvGrpSpPr>
            <p:cNvPr id="27754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5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5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5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5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6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7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7755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6" name="Group 356"/>
          <p:cNvGrpSpPr>
            <a:grpSpLocks/>
          </p:cNvGrpSpPr>
          <p:nvPr/>
        </p:nvGrpSpPr>
        <p:grpSpPr bwMode="auto">
          <a:xfrm>
            <a:off x="7305675" y="5791200"/>
            <a:ext cx="361950" cy="338138"/>
            <a:chOff x="313" y="1497"/>
            <a:chExt cx="1152" cy="1014"/>
          </a:xfrm>
        </p:grpSpPr>
        <p:pic>
          <p:nvPicPr>
            <p:cNvPr id="27752" name="Picture 354" descr="laptop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53" name="Picture 355" descr="antenna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7" name="Group 356"/>
          <p:cNvGrpSpPr>
            <a:grpSpLocks/>
          </p:cNvGrpSpPr>
          <p:nvPr/>
        </p:nvGrpSpPr>
        <p:grpSpPr bwMode="auto">
          <a:xfrm>
            <a:off x="6075364" y="5811838"/>
            <a:ext cx="376237" cy="347662"/>
            <a:chOff x="313" y="1497"/>
            <a:chExt cx="1152" cy="1014"/>
          </a:xfrm>
        </p:grpSpPr>
        <p:pic>
          <p:nvPicPr>
            <p:cNvPr id="27750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51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8" name="Group 356"/>
          <p:cNvGrpSpPr>
            <a:grpSpLocks/>
          </p:cNvGrpSpPr>
          <p:nvPr/>
        </p:nvGrpSpPr>
        <p:grpSpPr bwMode="auto">
          <a:xfrm>
            <a:off x="5354639" y="5832476"/>
            <a:ext cx="382587" cy="436563"/>
            <a:chOff x="313" y="1497"/>
            <a:chExt cx="1152" cy="1014"/>
          </a:xfrm>
        </p:grpSpPr>
        <p:pic>
          <p:nvPicPr>
            <p:cNvPr id="27748" name="Picture 354" descr="laptop_stylized_small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9" name="Picture 355" descr="antenna_stylize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9" name="Group 403"/>
          <p:cNvGrpSpPr>
            <a:grpSpLocks/>
          </p:cNvGrpSpPr>
          <p:nvPr/>
        </p:nvGrpSpPr>
        <p:grpSpPr bwMode="auto">
          <a:xfrm>
            <a:off x="5253039" y="4673601"/>
            <a:ext cx="485775" cy="403225"/>
            <a:chOff x="2751" y="1851"/>
            <a:chExt cx="462" cy="478"/>
          </a:xfrm>
        </p:grpSpPr>
        <p:pic>
          <p:nvPicPr>
            <p:cNvPr id="27746" name="Picture 364" descr="iphone_stylized_small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0" name="Group 403"/>
          <p:cNvGrpSpPr>
            <a:grpSpLocks/>
          </p:cNvGrpSpPr>
          <p:nvPr/>
        </p:nvGrpSpPr>
        <p:grpSpPr bwMode="auto">
          <a:xfrm>
            <a:off x="7813676" y="5334001"/>
            <a:ext cx="525463" cy="392113"/>
            <a:chOff x="2751" y="1851"/>
            <a:chExt cx="462" cy="478"/>
          </a:xfrm>
        </p:grpSpPr>
        <p:pic>
          <p:nvPicPr>
            <p:cNvPr id="27744" name="Picture 364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1" name="Group 356"/>
          <p:cNvGrpSpPr>
            <a:grpSpLocks/>
          </p:cNvGrpSpPr>
          <p:nvPr/>
        </p:nvGrpSpPr>
        <p:grpSpPr bwMode="auto">
          <a:xfrm>
            <a:off x="6511925" y="5191125"/>
            <a:ext cx="376238" cy="349250"/>
            <a:chOff x="313" y="1497"/>
            <a:chExt cx="1152" cy="1014"/>
          </a:xfrm>
        </p:grpSpPr>
        <p:pic>
          <p:nvPicPr>
            <p:cNvPr id="27742" name="Picture 354" descr="laptop_stylized_small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3" name="Picture 355" descr="antenna_stylize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2" name="Group 356"/>
          <p:cNvGrpSpPr>
            <a:grpSpLocks/>
          </p:cNvGrpSpPr>
          <p:nvPr/>
        </p:nvGrpSpPr>
        <p:grpSpPr bwMode="auto">
          <a:xfrm>
            <a:off x="3433764" y="4643439"/>
            <a:ext cx="282575" cy="344487"/>
            <a:chOff x="313" y="1497"/>
            <a:chExt cx="1152" cy="1014"/>
          </a:xfrm>
        </p:grpSpPr>
        <p:pic>
          <p:nvPicPr>
            <p:cNvPr id="27740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1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3" name="Group 403"/>
          <p:cNvGrpSpPr>
            <a:grpSpLocks/>
          </p:cNvGrpSpPr>
          <p:nvPr/>
        </p:nvGrpSpPr>
        <p:grpSpPr bwMode="auto">
          <a:xfrm>
            <a:off x="3140075" y="4308475"/>
            <a:ext cx="444500" cy="381000"/>
            <a:chOff x="2751" y="1851"/>
            <a:chExt cx="462" cy="478"/>
          </a:xfrm>
        </p:grpSpPr>
        <p:pic>
          <p:nvPicPr>
            <p:cNvPr id="27738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3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4" name="Group 171"/>
          <p:cNvGrpSpPr>
            <a:grpSpLocks/>
          </p:cNvGrpSpPr>
          <p:nvPr/>
        </p:nvGrpSpPr>
        <p:grpSpPr bwMode="auto">
          <a:xfrm>
            <a:off x="3098800" y="1971676"/>
            <a:ext cx="458788" cy="619125"/>
            <a:chOff x="5955030" y="3031808"/>
            <a:chExt cx="914400" cy="1398587"/>
          </a:xfrm>
        </p:grpSpPr>
        <p:grpSp>
          <p:nvGrpSpPr>
            <p:cNvPr id="27721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2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2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3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7722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5" name="Group 356"/>
          <p:cNvGrpSpPr>
            <a:grpSpLocks/>
          </p:cNvGrpSpPr>
          <p:nvPr/>
        </p:nvGrpSpPr>
        <p:grpSpPr bwMode="auto">
          <a:xfrm>
            <a:off x="3636964" y="2103438"/>
            <a:ext cx="465137" cy="481012"/>
            <a:chOff x="313" y="1497"/>
            <a:chExt cx="1152" cy="1014"/>
          </a:xfrm>
        </p:grpSpPr>
        <p:pic>
          <p:nvPicPr>
            <p:cNvPr id="27719" name="Picture 354" descr="laptop_stylized_small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20" name="Picture 355" descr="antenna_stylized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6" name="Group 356"/>
          <p:cNvGrpSpPr>
            <a:grpSpLocks/>
          </p:cNvGrpSpPr>
          <p:nvPr/>
        </p:nvGrpSpPr>
        <p:grpSpPr bwMode="auto">
          <a:xfrm>
            <a:off x="3529014" y="2901950"/>
            <a:ext cx="333375" cy="368300"/>
            <a:chOff x="313" y="1497"/>
            <a:chExt cx="1152" cy="1014"/>
          </a:xfrm>
        </p:grpSpPr>
        <p:pic>
          <p:nvPicPr>
            <p:cNvPr id="27717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8" name="Picture 355" descr="antenna_styl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7" name="Group 356"/>
          <p:cNvGrpSpPr>
            <a:grpSpLocks/>
          </p:cNvGrpSpPr>
          <p:nvPr/>
        </p:nvGrpSpPr>
        <p:grpSpPr bwMode="auto">
          <a:xfrm>
            <a:off x="3006726" y="2987675"/>
            <a:ext cx="282575" cy="344488"/>
            <a:chOff x="313" y="1497"/>
            <a:chExt cx="1152" cy="1014"/>
          </a:xfrm>
        </p:grpSpPr>
        <p:pic>
          <p:nvPicPr>
            <p:cNvPr id="27715" name="Picture 354" descr="laptop_stylized_small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6" name="Picture 355" descr="antenna_stylize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8" name="Group 403"/>
          <p:cNvGrpSpPr>
            <a:grpSpLocks/>
          </p:cNvGrpSpPr>
          <p:nvPr/>
        </p:nvGrpSpPr>
        <p:grpSpPr bwMode="auto">
          <a:xfrm>
            <a:off x="2713038" y="2651125"/>
            <a:ext cx="444500" cy="382588"/>
            <a:chOff x="2751" y="1851"/>
            <a:chExt cx="462" cy="478"/>
          </a:xfrm>
        </p:grpSpPr>
        <p:pic>
          <p:nvPicPr>
            <p:cNvPr id="27713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9" name="Group 356"/>
          <p:cNvGrpSpPr>
            <a:grpSpLocks/>
          </p:cNvGrpSpPr>
          <p:nvPr/>
        </p:nvGrpSpPr>
        <p:grpSpPr bwMode="auto">
          <a:xfrm>
            <a:off x="3089275" y="1401763"/>
            <a:ext cx="446088" cy="385762"/>
            <a:chOff x="313" y="1497"/>
            <a:chExt cx="1152" cy="1014"/>
          </a:xfrm>
        </p:grpSpPr>
        <p:pic>
          <p:nvPicPr>
            <p:cNvPr id="27711" name="Picture 354" descr="laptop_stylized_small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2" name="Picture 355" descr="antenna_stylized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80" name="Group 403"/>
          <p:cNvGrpSpPr>
            <a:grpSpLocks/>
          </p:cNvGrpSpPr>
          <p:nvPr/>
        </p:nvGrpSpPr>
        <p:grpSpPr bwMode="auto">
          <a:xfrm>
            <a:off x="2286000" y="2530475"/>
            <a:ext cx="446088" cy="381000"/>
            <a:chOff x="2751" y="1851"/>
            <a:chExt cx="462" cy="478"/>
          </a:xfrm>
        </p:grpSpPr>
        <p:pic>
          <p:nvPicPr>
            <p:cNvPr id="27709" name="Picture 364" descr="iphone_stylized_small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205" name="Rectangle 64"/>
          <p:cNvSpPr>
            <a:spLocks noChangeArrowheads="1"/>
          </p:cNvSpPr>
          <p:nvPr/>
        </p:nvSpPr>
        <p:spPr bwMode="auto">
          <a:xfrm>
            <a:off x="7008813" y="1557339"/>
            <a:ext cx="3346450" cy="296386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206" name="Rectangle 65"/>
          <p:cNvSpPr>
            <a:spLocks noChangeArrowheads="1"/>
          </p:cNvSpPr>
          <p:nvPr/>
        </p:nvSpPr>
        <p:spPr bwMode="auto">
          <a:xfrm>
            <a:off x="7062789" y="1403350"/>
            <a:ext cx="1912937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207" name="Rectangle 66"/>
          <p:cNvSpPr>
            <a:spLocks noChangeArrowheads="1"/>
          </p:cNvSpPr>
          <p:nvPr/>
        </p:nvSpPr>
        <p:spPr bwMode="auto">
          <a:xfrm>
            <a:off x="7061200" y="1362075"/>
            <a:ext cx="3149600" cy="257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000" dirty="0">
                <a:latin typeface="Helvetica" pitchFamily="2" charset="0"/>
              </a:rPr>
              <a:t> </a:t>
            </a:r>
            <a:r>
              <a:rPr lang="en-US" sz="2400" dirty="0">
                <a:latin typeface="Helvetica" pitchFamily="2" charset="0"/>
              </a:rPr>
              <a:t>wireless link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typically used to connect mobile(s) to base station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also used as backbone link 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multiple access protocol coordinates link access 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Helvetica" pitchFamily="2" charset="0"/>
              </a:rPr>
              <a:t>various data rates, transmission distance</a:t>
            </a:r>
          </a:p>
        </p:txBody>
      </p:sp>
      <p:sp>
        <p:nvSpPr>
          <p:cNvPr id="7208" name="Line 68"/>
          <p:cNvSpPr>
            <a:spLocks noChangeShapeType="1"/>
          </p:cNvSpPr>
          <p:nvPr/>
        </p:nvSpPr>
        <p:spPr bwMode="auto">
          <a:xfrm flipH="1">
            <a:off x="7731126" y="4378326"/>
            <a:ext cx="106363" cy="5492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7687" name="AutoShape 72"/>
          <p:cNvSpPr>
            <a:spLocks noChangeAspect="1" noChangeArrowheads="1" noTextEdit="1"/>
          </p:cNvSpPr>
          <p:nvPr/>
        </p:nvSpPr>
        <p:spPr bwMode="auto">
          <a:xfrm>
            <a:off x="9324976" y="1430338"/>
            <a:ext cx="735013" cy="2206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7688" name="Group 137"/>
          <p:cNvGrpSpPr>
            <a:grpSpLocks/>
          </p:cNvGrpSpPr>
          <p:nvPr/>
        </p:nvGrpSpPr>
        <p:grpSpPr bwMode="auto">
          <a:xfrm>
            <a:off x="9339263" y="1347788"/>
            <a:ext cx="722312" cy="303212"/>
            <a:chOff x="4750" y="264"/>
            <a:chExt cx="455" cy="191"/>
          </a:xfrm>
        </p:grpSpPr>
        <p:sp>
          <p:nvSpPr>
            <p:cNvPr id="27694" name="Freeform 89"/>
            <p:cNvSpPr>
              <a:spLocks/>
            </p:cNvSpPr>
            <p:nvPr/>
          </p:nvSpPr>
          <p:spPr bwMode="auto">
            <a:xfrm>
              <a:off x="4872" y="298"/>
              <a:ext cx="82" cy="104"/>
            </a:xfrm>
            <a:custGeom>
              <a:avLst/>
              <a:gdLst>
                <a:gd name="T0" fmla="*/ 0 w 247"/>
                <a:gd name="T1" fmla="*/ 0 h 209"/>
                <a:gd name="T2" fmla="*/ 0 w 247"/>
                <a:gd name="T3" fmla="*/ 0 h 209"/>
                <a:gd name="T4" fmla="*/ 0 w 247"/>
                <a:gd name="T5" fmla="*/ 0 h 209"/>
                <a:gd name="T6" fmla="*/ 0 w 247"/>
                <a:gd name="T7" fmla="*/ 0 h 209"/>
                <a:gd name="T8" fmla="*/ 0 w 247"/>
                <a:gd name="T9" fmla="*/ 1 h 209"/>
                <a:gd name="T10" fmla="*/ 0 w 247"/>
                <a:gd name="T11" fmla="*/ 1 h 209"/>
                <a:gd name="T12" fmla="*/ 0 w 247"/>
                <a:gd name="T13" fmla="*/ 1 h 209"/>
                <a:gd name="T14" fmla="*/ 0 w 247"/>
                <a:gd name="T15" fmla="*/ 1 h 209"/>
                <a:gd name="T16" fmla="*/ 0 w 247"/>
                <a:gd name="T17" fmla="*/ 2 h 209"/>
                <a:gd name="T18" fmla="*/ 0 w 247"/>
                <a:gd name="T19" fmla="*/ 2 h 209"/>
                <a:gd name="T20" fmla="*/ 0 w 247"/>
                <a:gd name="T21" fmla="*/ 2 h 209"/>
                <a:gd name="T22" fmla="*/ 0 w 247"/>
                <a:gd name="T23" fmla="*/ 2 h 209"/>
                <a:gd name="T24" fmla="*/ 0 w 247"/>
                <a:gd name="T25" fmla="*/ 3 h 209"/>
                <a:gd name="T26" fmla="*/ 0 w 247"/>
                <a:gd name="T27" fmla="*/ 3 h 209"/>
                <a:gd name="T28" fmla="*/ 0 w 247"/>
                <a:gd name="T29" fmla="*/ 3 h 209"/>
                <a:gd name="T30" fmla="*/ 0 w 247"/>
                <a:gd name="T31" fmla="*/ 3 h 209"/>
                <a:gd name="T32" fmla="*/ 0 w 247"/>
                <a:gd name="T33" fmla="*/ 3 h 209"/>
                <a:gd name="T34" fmla="*/ 0 w 247"/>
                <a:gd name="T35" fmla="*/ 3 h 209"/>
                <a:gd name="T36" fmla="*/ 0 w 247"/>
                <a:gd name="T37" fmla="*/ 3 h 209"/>
                <a:gd name="T38" fmla="*/ 0 w 247"/>
                <a:gd name="T39" fmla="*/ 3 h 209"/>
                <a:gd name="T40" fmla="*/ 0 w 247"/>
                <a:gd name="T41" fmla="*/ 3 h 209"/>
                <a:gd name="T42" fmla="*/ 0 w 247"/>
                <a:gd name="T43" fmla="*/ 2 h 209"/>
                <a:gd name="T44" fmla="*/ 0 w 247"/>
                <a:gd name="T45" fmla="*/ 2 h 209"/>
                <a:gd name="T46" fmla="*/ 0 w 247"/>
                <a:gd name="T47" fmla="*/ 2 h 209"/>
                <a:gd name="T48" fmla="*/ 0 w 247"/>
                <a:gd name="T49" fmla="*/ 2 h 209"/>
                <a:gd name="T50" fmla="*/ 0 w 247"/>
                <a:gd name="T51" fmla="*/ 2 h 209"/>
                <a:gd name="T52" fmla="*/ 0 w 247"/>
                <a:gd name="T53" fmla="*/ 2 h 209"/>
                <a:gd name="T54" fmla="*/ 0 w 247"/>
                <a:gd name="T55" fmla="*/ 2 h 209"/>
                <a:gd name="T56" fmla="*/ 0 w 247"/>
                <a:gd name="T57" fmla="*/ 2 h 209"/>
                <a:gd name="T58" fmla="*/ 0 w 247"/>
                <a:gd name="T59" fmla="*/ 2 h 209"/>
                <a:gd name="T60" fmla="*/ 0 w 247"/>
                <a:gd name="T61" fmla="*/ 2 h 209"/>
                <a:gd name="T62" fmla="*/ 0 w 247"/>
                <a:gd name="T63" fmla="*/ 2 h 209"/>
                <a:gd name="T64" fmla="*/ 0 w 247"/>
                <a:gd name="T65" fmla="*/ 2 h 209"/>
                <a:gd name="T66" fmla="*/ 0 w 247"/>
                <a:gd name="T67" fmla="*/ 1 h 209"/>
                <a:gd name="T68" fmla="*/ 0 w 247"/>
                <a:gd name="T69" fmla="*/ 1 h 209"/>
                <a:gd name="T70" fmla="*/ 0 w 247"/>
                <a:gd name="T71" fmla="*/ 1 h 209"/>
                <a:gd name="T72" fmla="*/ 0 w 247"/>
                <a:gd name="T73" fmla="*/ 0 h 209"/>
                <a:gd name="T74" fmla="*/ 0 w 247"/>
                <a:gd name="T75" fmla="*/ 0 h 209"/>
                <a:gd name="T76" fmla="*/ 0 w 247"/>
                <a:gd name="T77" fmla="*/ 0 h 209"/>
                <a:gd name="T78" fmla="*/ 0 w 247"/>
                <a:gd name="T79" fmla="*/ 0 h 209"/>
                <a:gd name="T80" fmla="*/ 0 w 247"/>
                <a:gd name="T81" fmla="*/ 0 h 209"/>
                <a:gd name="T82" fmla="*/ 0 w 247"/>
                <a:gd name="T83" fmla="*/ 0 h 209"/>
                <a:gd name="T84" fmla="*/ 0 w 247"/>
                <a:gd name="T85" fmla="*/ 0 h 209"/>
                <a:gd name="T86" fmla="*/ 0 w 247"/>
                <a:gd name="T87" fmla="*/ 0 h 209"/>
                <a:gd name="T88" fmla="*/ 0 w 247"/>
                <a:gd name="T89" fmla="*/ 0 h 209"/>
                <a:gd name="T90" fmla="*/ 0 w 247"/>
                <a:gd name="T91" fmla="*/ 0 h 209"/>
                <a:gd name="T92" fmla="*/ 0 w 247"/>
                <a:gd name="T93" fmla="*/ 0 h 209"/>
                <a:gd name="T94" fmla="*/ 0 w 247"/>
                <a:gd name="T95" fmla="*/ 0 h 209"/>
                <a:gd name="T96" fmla="*/ 0 w 247"/>
                <a:gd name="T97" fmla="*/ 0 h 2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47" h="209">
                  <a:moveTo>
                    <a:pt x="87" y="27"/>
                  </a:moveTo>
                  <a:lnTo>
                    <a:pt x="68" y="35"/>
                  </a:lnTo>
                  <a:lnTo>
                    <a:pt x="52" y="46"/>
                  </a:lnTo>
                  <a:lnTo>
                    <a:pt x="37" y="57"/>
                  </a:lnTo>
                  <a:lnTo>
                    <a:pt x="24" y="69"/>
                  </a:lnTo>
                  <a:lnTo>
                    <a:pt x="14" y="83"/>
                  </a:lnTo>
                  <a:lnTo>
                    <a:pt x="7" y="97"/>
                  </a:lnTo>
                  <a:lnTo>
                    <a:pt x="2" y="113"/>
                  </a:lnTo>
                  <a:lnTo>
                    <a:pt x="0" y="128"/>
                  </a:lnTo>
                  <a:lnTo>
                    <a:pt x="2" y="150"/>
                  </a:lnTo>
                  <a:lnTo>
                    <a:pt x="14" y="167"/>
                  </a:lnTo>
                  <a:lnTo>
                    <a:pt x="32" y="183"/>
                  </a:lnTo>
                  <a:lnTo>
                    <a:pt x="55" y="194"/>
                  </a:lnTo>
                  <a:lnTo>
                    <a:pt x="81" y="203"/>
                  </a:lnTo>
                  <a:lnTo>
                    <a:pt x="109" y="208"/>
                  </a:lnTo>
                  <a:lnTo>
                    <a:pt x="138" y="209"/>
                  </a:lnTo>
                  <a:lnTo>
                    <a:pt x="165" y="206"/>
                  </a:lnTo>
                  <a:lnTo>
                    <a:pt x="171" y="206"/>
                  </a:lnTo>
                  <a:lnTo>
                    <a:pt x="177" y="203"/>
                  </a:lnTo>
                  <a:lnTo>
                    <a:pt x="181" y="200"/>
                  </a:lnTo>
                  <a:lnTo>
                    <a:pt x="183" y="196"/>
                  </a:lnTo>
                  <a:lnTo>
                    <a:pt x="180" y="191"/>
                  </a:lnTo>
                  <a:lnTo>
                    <a:pt x="174" y="187"/>
                  </a:lnTo>
                  <a:lnTo>
                    <a:pt x="167" y="183"/>
                  </a:lnTo>
                  <a:lnTo>
                    <a:pt x="159" y="181"/>
                  </a:lnTo>
                  <a:lnTo>
                    <a:pt x="145" y="178"/>
                  </a:lnTo>
                  <a:lnTo>
                    <a:pt x="130" y="176"/>
                  </a:lnTo>
                  <a:lnTo>
                    <a:pt x="116" y="174"/>
                  </a:lnTo>
                  <a:lnTo>
                    <a:pt x="103" y="171"/>
                  </a:lnTo>
                  <a:lnTo>
                    <a:pt x="90" y="168"/>
                  </a:lnTo>
                  <a:lnTo>
                    <a:pt x="77" y="164"/>
                  </a:lnTo>
                  <a:lnTo>
                    <a:pt x="65" y="159"/>
                  </a:lnTo>
                  <a:lnTo>
                    <a:pt x="53" y="151"/>
                  </a:lnTo>
                  <a:lnTo>
                    <a:pt x="49" y="116"/>
                  </a:lnTo>
                  <a:lnTo>
                    <a:pt x="61" y="87"/>
                  </a:lnTo>
                  <a:lnTo>
                    <a:pt x="84" y="64"/>
                  </a:lnTo>
                  <a:lnTo>
                    <a:pt x="116" y="46"/>
                  </a:lnTo>
                  <a:lnTo>
                    <a:pt x="151" y="31"/>
                  </a:lnTo>
                  <a:lnTo>
                    <a:pt x="187" y="20"/>
                  </a:lnTo>
                  <a:lnTo>
                    <a:pt x="220" y="12"/>
                  </a:lnTo>
                  <a:lnTo>
                    <a:pt x="247" y="5"/>
                  </a:lnTo>
                  <a:lnTo>
                    <a:pt x="231" y="1"/>
                  </a:lnTo>
                  <a:lnTo>
                    <a:pt x="213" y="0"/>
                  </a:lnTo>
                  <a:lnTo>
                    <a:pt x="193" y="2"/>
                  </a:lnTo>
                  <a:lnTo>
                    <a:pt x="171" y="5"/>
                  </a:lnTo>
                  <a:lnTo>
                    <a:pt x="149" y="10"/>
                  </a:lnTo>
                  <a:lnTo>
                    <a:pt x="127" y="15"/>
                  </a:lnTo>
                  <a:lnTo>
                    <a:pt x="106" y="21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95" name="Freeform 90"/>
            <p:cNvSpPr>
              <a:spLocks/>
            </p:cNvSpPr>
            <p:nvPr/>
          </p:nvSpPr>
          <p:spPr bwMode="auto">
            <a:xfrm>
              <a:off x="5012" y="297"/>
              <a:ext cx="53" cy="81"/>
            </a:xfrm>
            <a:custGeom>
              <a:avLst/>
              <a:gdLst>
                <a:gd name="T0" fmla="*/ 0 w 158"/>
                <a:gd name="T1" fmla="*/ 1 h 162"/>
                <a:gd name="T2" fmla="*/ 0 w 158"/>
                <a:gd name="T3" fmla="*/ 2 h 162"/>
                <a:gd name="T4" fmla="*/ 0 w 158"/>
                <a:gd name="T5" fmla="*/ 2 h 162"/>
                <a:gd name="T6" fmla="*/ 0 w 158"/>
                <a:gd name="T7" fmla="*/ 2 h 162"/>
                <a:gd name="T8" fmla="*/ 0 w 158"/>
                <a:gd name="T9" fmla="*/ 2 h 162"/>
                <a:gd name="T10" fmla="*/ 0 w 158"/>
                <a:gd name="T11" fmla="*/ 2 h 162"/>
                <a:gd name="T12" fmla="*/ 0 w 158"/>
                <a:gd name="T13" fmla="*/ 3 h 162"/>
                <a:gd name="T14" fmla="*/ 0 w 158"/>
                <a:gd name="T15" fmla="*/ 3 h 162"/>
                <a:gd name="T16" fmla="*/ 0 w 158"/>
                <a:gd name="T17" fmla="*/ 3 h 162"/>
                <a:gd name="T18" fmla="*/ 0 w 158"/>
                <a:gd name="T19" fmla="*/ 3 h 162"/>
                <a:gd name="T20" fmla="*/ 0 w 158"/>
                <a:gd name="T21" fmla="*/ 3 h 162"/>
                <a:gd name="T22" fmla="*/ 0 w 158"/>
                <a:gd name="T23" fmla="*/ 3 h 162"/>
                <a:gd name="T24" fmla="*/ 0 w 158"/>
                <a:gd name="T25" fmla="*/ 3 h 162"/>
                <a:gd name="T26" fmla="*/ 0 w 158"/>
                <a:gd name="T27" fmla="*/ 3 h 162"/>
                <a:gd name="T28" fmla="*/ 0 w 158"/>
                <a:gd name="T29" fmla="*/ 3 h 162"/>
                <a:gd name="T30" fmla="*/ 0 w 158"/>
                <a:gd name="T31" fmla="*/ 3 h 162"/>
                <a:gd name="T32" fmla="*/ 0 w 158"/>
                <a:gd name="T33" fmla="*/ 3 h 162"/>
                <a:gd name="T34" fmla="*/ 0 w 158"/>
                <a:gd name="T35" fmla="*/ 3 h 162"/>
                <a:gd name="T36" fmla="*/ 0 w 158"/>
                <a:gd name="T37" fmla="*/ 3 h 162"/>
                <a:gd name="T38" fmla="*/ 0 w 158"/>
                <a:gd name="T39" fmla="*/ 3 h 162"/>
                <a:gd name="T40" fmla="*/ 0 w 158"/>
                <a:gd name="T41" fmla="*/ 2 h 162"/>
                <a:gd name="T42" fmla="*/ 0 w 158"/>
                <a:gd name="T43" fmla="*/ 2 h 162"/>
                <a:gd name="T44" fmla="*/ 0 w 158"/>
                <a:gd name="T45" fmla="*/ 2 h 162"/>
                <a:gd name="T46" fmla="*/ 0 w 158"/>
                <a:gd name="T47" fmla="*/ 2 h 162"/>
                <a:gd name="T48" fmla="*/ 0 w 158"/>
                <a:gd name="T49" fmla="*/ 1 h 162"/>
                <a:gd name="T50" fmla="*/ 0 w 158"/>
                <a:gd name="T51" fmla="*/ 1 h 162"/>
                <a:gd name="T52" fmla="*/ 0 w 158"/>
                <a:gd name="T53" fmla="*/ 1 h 162"/>
                <a:gd name="T54" fmla="*/ 0 w 158"/>
                <a:gd name="T55" fmla="*/ 1 h 162"/>
                <a:gd name="T56" fmla="*/ 0 w 158"/>
                <a:gd name="T57" fmla="*/ 1 h 162"/>
                <a:gd name="T58" fmla="*/ 0 w 158"/>
                <a:gd name="T59" fmla="*/ 1 h 162"/>
                <a:gd name="T60" fmla="*/ 0 w 158"/>
                <a:gd name="T61" fmla="*/ 0 h 162"/>
                <a:gd name="T62" fmla="*/ 0 w 158"/>
                <a:gd name="T63" fmla="*/ 0 h 162"/>
                <a:gd name="T64" fmla="*/ 0 w 158"/>
                <a:gd name="T65" fmla="*/ 1 h 162"/>
                <a:gd name="T66" fmla="*/ 0 w 158"/>
                <a:gd name="T67" fmla="*/ 1 h 162"/>
                <a:gd name="T68" fmla="*/ 0 w 158"/>
                <a:gd name="T69" fmla="*/ 1 h 162"/>
                <a:gd name="T70" fmla="*/ 0 w 158"/>
                <a:gd name="T71" fmla="*/ 1 h 162"/>
                <a:gd name="T72" fmla="*/ 0 w 158"/>
                <a:gd name="T73" fmla="*/ 1 h 162"/>
                <a:gd name="T74" fmla="*/ 0 w 158"/>
                <a:gd name="T75" fmla="*/ 1 h 162"/>
                <a:gd name="T76" fmla="*/ 0 w 158"/>
                <a:gd name="T77" fmla="*/ 1 h 162"/>
                <a:gd name="T78" fmla="*/ 0 w 158"/>
                <a:gd name="T79" fmla="*/ 1 h 162"/>
                <a:gd name="T80" fmla="*/ 0 w 158"/>
                <a:gd name="T81" fmla="*/ 1 h 16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58" h="162">
                  <a:moveTo>
                    <a:pt x="134" y="53"/>
                  </a:moveTo>
                  <a:lnTo>
                    <a:pt x="140" y="69"/>
                  </a:lnTo>
                  <a:lnTo>
                    <a:pt x="138" y="85"/>
                  </a:lnTo>
                  <a:lnTo>
                    <a:pt x="128" y="97"/>
                  </a:lnTo>
                  <a:lnTo>
                    <a:pt x="113" y="109"/>
                  </a:lnTo>
                  <a:lnTo>
                    <a:pt x="96" y="119"/>
                  </a:lnTo>
                  <a:lnTo>
                    <a:pt x="76" y="129"/>
                  </a:lnTo>
                  <a:lnTo>
                    <a:pt x="55" y="138"/>
                  </a:lnTo>
                  <a:lnTo>
                    <a:pt x="38" y="148"/>
                  </a:lnTo>
                  <a:lnTo>
                    <a:pt x="35" y="151"/>
                  </a:lnTo>
                  <a:lnTo>
                    <a:pt x="33" y="153"/>
                  </a:lnTo>
                  <a:lnTo>
                    <a:pt x="33" y="156"/>
                  </a:lnTo>
                  <a:lnTo>
                    <a:pt x="35" y="159"/>
                  </a:lnTo>
                  <a:lnTo>
                    <a:pt x="39" y="161"/>
                  </a:lnTo>
                  <a:lnTo>
                    <a:pt x="44" y="162"/>
                  </a:lnTo>
                  <a:lnTo>
                    <a:pt x="46" y="162"/>
                  </a:lnTo>
                  <a:lnTo>
                    <a:pt x="51" y="161"/>
                  </a:lnTo>
                  <a:lnTo>
                    <a:pt x="74" y="152"/>
                  </a:lnTo>
                  <a:lnTo>
                    <a:pt x="96" y="142"/>
                  </a:lnTo>
                  <a:lnTo>
                    <a:pt x="116" y="130"/>
                  </a:lnTo>
                  <a:lnTo>
                    <a:pt x="135" y="117"/>
                  </a:lnTo>
                  <a:lnTo>
                    <a:pt x="148" y="102"/>
                  </a:lnTo>
                  <a:lnTo>
                    <a:pt x="157" y="86"/>
                  </a:lnTo>
                  <a:lnTo>
                    <a:pt x="158" y="68"/>
                  </a:lnTo>
                  <a:lnTo>
                    <a:pt x="153" y="50"/>
                  </a:lnTo>
                  <a:lnTo>
                    <a:pt x="140" y="35"/>
                  </a:lnTo>
                  <a:lnTo>
                    <a:pt x="121" y="23"/>
                  </a:lnTo>
                  <a:lnTo>
                    <a:pt x="97" y="14"/>
                  </a:lnTo>
                  <a:lnTo>
                    <a:pt x="71" y="6"/>
                  </a:lnTo>
                  <a:lnTo>
                    <a:pt x="45" y="2"/>
                  </a:lnTo>
                  <a:lnTo>
                    <a:pt x="23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17" y="9"/>
                  </a:lnTo>
                  <a:lnTo>
                    <a:pt x="36" y="13"/>
                  </a:lnTo>
                  <a:lnTo>
                    <a:pt x="57" y="17"/>
                  </a:lnTo>
                  <a:lnTo>
                    <a:pt x="76" y="21"/>
                  </a:lnTo>
                  <a:lnTo>
                    <a:pt x="94" y="26"/>
                  </a:lnTo>
                  <a:lnTo>
                    <a:pt x="110" y="33"/>
                  </a:lnTo>
                  <a:lnTo>
                    <a:pt x="124" y="42"/>
                  </a:lnTo>
                  <a:lnTo>
                    <a:pt x="134" y="53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96" name="Freeform 91"/>
            <p:cNvSpPr>
              <a:spLocks/>
            </p:cNvSpPr>
            <p:nvPr/>
          </p:nvSpPr>
          <p:spPr bwMode="auto">
            <a:xfrm>
              <a:off x="4820" y="278"/>
              <a:ext cx="133" cy="169"/>
            </a:xfrm>
            <a:custGeom>
              <a:avLst/>
              <a:gdLst>
                <a:gd name="T0" fmla="*/ 0 w 400"/>
                <a:gd name="T1" fmla="*/ 0 h 339"/>
                <a:gd name="T2" fmla="*/ 0 w 400"/>
                <a:gd name="T3" fmla="*/ 1 h 339"/>
                <a:gd name="T4" fmla="*/ 0 w 400"/>
                <a:gd name="T5" fmla="*/ 2 h 339"/>
                <a:gd name="T6" fmla="*/ 0 w 400"/>
                <a:gd name="T7" fmla="*/ 3 h 339"/>
                <a:gd name="T8" fmla="*/ 0 w 400"/>
                <a:gd name="T9" fmla="*/ 3 h 339"/>
                <a:gd name="T10" fmla="*/ 0 w 400"/>
                <a:gd name="T11" fmla="*/ 3 h 339"/>
                <a:gd name="T12" fmla="*/ 0 w 400"/>
                <a:gd name="T13" fmla="*/ 4 h 339"/>
                <a:gd name="T14" fmla="*/ 0 w 400"/>
                <a:gd name="T15" fmla="*/ 4 h 339"/>
                <a:gd name="T16" fmla="*/ 0 w 400"/>
                <a:gd name="T17" fmla="*/ 4 h 339"/>
                <a:gd name="T18" fmla="*/ 0 w 400"/>
                <a:gd name="T19" fmla="*/ 4 h 339"/>
                <a:gd name="T20" fmla="*/ 0 w 400"/>
                <a:gd name="T21" fmla="*/ 4 h 339"/>
                <a:gd name="T22" fmla="*/ 0 w 400"/>
                <a:gd name="T23" fmla="*/ 5 h 339"/>
                <a:gd name="T24" fmla="*/ 0 w 400"/>
                <a:gd name="T25" fmla="*/ 5 h 339"/>
                <a:gd name="T26" fmla="*/ 0 w 400"/>
                <a:gd name="T27" fmla="*/ 5 h 339"/>
                <a:gd name="T28" fmla="*/ 0 w 400"/>
                <a:gd name="T29" fmla="*/ 5 h 339"/>
                <a:gd name="T30" fmla="*/ 0 w 400"/>
                <a:gd name="T31" fmla="*/ 5 h 339"/>
                <a:gd name="T32" fmla="*/ 1 w 400"/>
                <a:gd name="T33" fmla="*/ 5 h 339"/>
                <a:gd name="T34" fmla="*/ 1 w 400"/>
                <a:gd name="T35" fmla="*/ 5 h 339"/>
                <a:gd name="T36" fmla="*/ 1 w 400"/>
                <a:gd name="T37" fmla="*/ 5 h 339"/>
                <a:gd name="T38" fmla="*/ 1 w 400"/>
                <a:gd name="T39" fmla="*/ 4 h 339"/>
                <a:gd name="T40" fmla="*/ 0 w 400"/>
                <a:gd name="T41" fmla="*/ 4 h 339"/>
                <a:gd name="T42" fmla="*/ 0 w 400"/>
                <a:gd name="T43" fmla="*/ 4 h 339"/>
                <a:gd name="T44" fmla="*/ 0 w 400"/>
                <a:gd name="T45" fmla="*/ 4 h 339"/>
                <a:gd name="T46" fmla="*/ 0 w 400"/>
                <a:gd name="T47" fmla="*/ 4 h 339"/>
                <a:gd name="T48" fmla="*/ 0 w 400"/>
                <a:gd name="T49" fmla="*/ 4 h 339"/>
                <a:gd name="T50" fmla="*/ 0 w 400"/>
                <a:gd name="T51" fmla="*/ 4 h 339"/>
                <a:gd name="T52" fmla="*/ 0 w 400"/>
                <a:gd name="T53" fmla="*/ 4 h 339"/>
                <a:gd name="T54" fmla="*/ 0 w 400"/>
                <a:gd name="T55" fmla="*/ 4 h 339"/>
                <a:gd name="T56" fmla="*/ 0 w 400"/>
                <a:gd name="T57" fmla="*/ 3 h 339"/>
                <a:gd name="T58" fmla="*/ 0 w 400"/>
                <a:gd name="T59" fmla="*/ 3 h 339"/>
                <a:gd name="T60" fmla="*/ 0 w 400"/>
                <a:gd name="T61" fmla="*/ 3 h 339"/>
                <a:gd name="T62" fmla="*/ 0 w 400"/>
                <a:gd name="T63" fmla="*/ 2 h 339"/>
                <a:gd name="T64" fmla="*/ 0 w 400"/>
                <a:gd name="T65" fmla="*/ 2 h 339"/>
                <a:gd name="T66" fmla="*/ 0 w 400"/>
                <a:gd name="T67" fmla="*/ 1 h 339"/>
                <a:gd name="T68" fmla="*/ 0 w 400"/>
                <a:gd name="T69" fmla="*/ 1 h 339"/>
                <a:gd name="T70" fmla="*/ 0 w 400"/>
                <a:gd name="T71" fmla="*/ 1 h 339"/>
                <a:gd name="T72" fmla="*/ 0 w 400"/>
                <a:gd name="T73" fmla="*/ 0 h 339"/>
                <a:gd name="T74" fmla="*/ 0 w 400"/>
                <a:gd name="T75" fmla="*/ 0 h 339"/>
                <a:gd name="T76" fmla="*/ 0 w 400"/>
                <a:gd name="T77" fmla="*/ 0 h 339"/>
                <a:gd name="T78" fmla="*/ 0 w 400"/>
                <a:gd name="T79" fmla="*/ 0 h 339"/>
                <a:gd name="T80" fmla="*/ 0 w 400"/>
                <a:gd name="T81" fmla="*/ 0 h 339"/>
                <a:gd name="T82" fmla="*/ 0 w 400"/>
                <a:gd name="T83" fmla="*/ 0 h 339"/>
                <a:gd name="T84" fmla="*/ 0 w 400"/>
                <a:gd name="T85" fmla="*/ 0 h 339"/>
                <a:gd name="T86" fmla="*/ 0 w 400"/>
                <a:gd name="T87" fmla="*/ 0 h 33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00" h="339">
                  <a:moveTo>
                    <a:pt x="156" y="44"/>
                  </a:moveTo>
                  <a:lnTo>
                    <a:pt x="125" y="63"/>
                  </a:lnTo>
                  <a:lnTo>
                    <a:pt x="95" y="82"/>
                  </a:lnTo>
                  <a:lnTo>
                    <a:pt x="67" y="103"/>
                  </a:lnTo>
                  <a:lnTo>
                    <a:pt x="42" y="126"/>
                  </a:lnTo>
                  <a:lnTo>
                    <a:pt x="22" y="150"/>
                  </a:lnTo>
                  <a:lnTo>
                    <a:pt x="7" y="175"/>
                  </a:lnTo>
                  <a:lnTo>
                    <a:pt x="0" y="203"/>
                  </a:lnTo>
                  <a:lnTo>
                    <a:pt x="2" y="232"/>
                  </a:lnTo>
                  <a:lnTo>
                    <a:pt x="4" y="239"/>
                  </a:lnTo>
                  <a:lnTo>
                    <a:pt x="7" y="248"/>
                  </a:lnTo>
                  <a:lnTo>
                    <a:pt x="12" y="254"/>
                  </a:lnTo>
                  <a:lnTo>
                    <a:pt x="18" y="261"/>
                  </a:lnTo>
                  <a:lnTo>
                    <a:pt x="25" y="267"/>
                  </a:lnTo>
                  <a:lnTo>
                    <a:pt x="33" y="273"/>
                  </a:lnTo>
                  <a:lnTo>
                    <a:pt x="41" y="278"/>
                  </a:lnTo>
                  <a:lnTo>
                    <a:pt x="51" y="283"/>
                  </a:lnTo>
                  <a:lnTo>
                    <a:pt x="70" y="291"/>
                  </a:lnTo>
                  <a:lnTo>
                    <a:pt x="89" y="298"/>
                  </a:lnTo>
                  <a:lnTo>
                    <a:pt x="108" y="304"/>
                  </a:lnTo>
                  <a:lnTo>
                    <a:pt x="128" y="309"/>
                  </a:lnTo>
                  <a:lnTo>
                    <a:pt x="148" y="315"/>
                  </a:lnTo>
                  <a:lnTo>
                    <a:pt x="169" y="319"/>
                  </a:lnTo>
                  <a:lnTo>
                    <a:pt x="189" y="323"/>
                  </a:lnTo>
                  <a:lnTo>
                    <a:pt x="209" y="326"/>
                  </a:lnTo>
                  <a:lnTo>
                    <a:pt x="231" y="329"/>
                  </a:lnTo>
                  <a:lnTo>
                    <a:pt x="251" y="331"/>
                  </a:lnTo>
                  <a:lnTo>
                    <a:pt x="273" y="333"/>
                  </a:lnTo>
                  <a:lnTo>
                    <a:pt x="295" y="335"/>
                  </a:lnTo>
                  <a:lnTo>
                    <a:pt x="315" y="336"/>
                  </a:lnTo>
                  <a:lnTo>
                    <a:pt x="337" y="337"/>
                  </a:lnTo>
                  <a:lnTo>
                    <a:pt x="359" y="338"/>
                  </a:lnTo>
                  <a:lnTo>
                    <a:pt x="379" y="339"/>
                  </a:lnTo>
                  <a:lnTo>
                    <a:pt x="387" y="339"/>
                  </a:lnTo>
                  <a:lnTo>
                    <a:pt x="392" y="337"/>
                  </a:lnTo>
                  <a:lnTo>
                    <a:pt x="397" y="333"/>
                  </a:lnTo>
                  <a:lnTo>
                    <a:pt x="400" y="329"/>
                  </a:lnTo>
                  <a:lnTo>
                    <a:pt x="400" y="324"/>
                  </a:lnTo>
                  <a:lnTo>
                    <a:pt x="397" y="320"/>
                  </a:lnTo>
                  <a:lnTo>
                    <a:pt x="391" y="317"/>
                  </a:lnTo>
                  <a:lnTo>
                    <a:pt x="384" y="315"/>
                  </a:lnTo>
                  <a:lnTo>
                    <a:pt x="365" y="311"/>
                  </a:lnTo>
                  <a:lnTo>
                    <a:pt x="346" y="309"/>
                  </a:lnTo>
                  <a:lnTo>
                    <a:pt x="327" y="306"/>
                  </a:lnTo>
                  <a:lnTo>
                    <a:pt x="307" y="304"/>
                  </a:lnTo>
                  <a:lnTo>
                    <a:pt x="288" y="302"/>
                  </a:lnTo>
                  <a:lnTo>
                    <a:pt x="269" y="300"/>
                  </a:lnTo>
                  <a:lnTo>
                    <a:pt x="249" y="298"/>
                  </a:lnTo>
                  <a:lnTo>
                    <a:pt x="230" y="295"/>
                  </a:lnTo>
                  <a:lnTo>
                    <a:pt x="211" y="293"/>
                  </a:lnTo>
                  <a:lnTo>
                    <a:pt x="192" y="290"/>
                  </a:lnTo>
                  <a:lnTo>
                    <a:pt x="173" y="286"/>
                  </a:lnTo>
                  <a:lnTo>
                    <a:pt x="154" y="283"/>
                  </a:lnTo>
                  <a:lnTo>
                    <a:pt x="137" y="277"/>
                  </a:lnTo>
                  <a:lnTo>
                    <a:pt x="118" y="272"/>
                  </a:lnTo>
                  <a:lnTo>
                    <a:pt x="100" y="267"/>
                  </a:lnTo>
                  <a:lnTo>
                    <a:pt x="83" y="260"/>
                  </a:lnTo>
                  <a:lnTo>
                    <a:pt x="68" y="253"/>
                  </a:lnTo>
                  <a:lnTo>
                    <a:pt x="57" y="243"/>
                  </a:lnTo>
                  <a:lnTo>
                    <a:pt x="48" y="233"/>
                  </a:lnTo>
                  <a:lnTo>
                    <a:pt x="44" y="221"/>
                  </a:lnTo>
                  <a:lnTo>
                    <a:pt x="42" y="208"/>
                  </a:lnTo>
                  <a:lnTo>
                    <a:pt x="44" y="194"/>
                  </a:lnTo>
                  <a:lnTo>
                    <a:pt x="48" y="180"/>
                  </a:lnTo>
                  <a:lnTo>
                    <a:pt x="54" y="168"/>
                  </a:lnTo>
                  <a:lnTo>
                    <a:pt x="64" y="153"/>
                  </a:lnTo>
                  <a:lnTo>
                    <a:pt x="76" y="137"/>
                  </a:lnTo>
                  <a:lnTo>
                    <a:pt x="89" y="124"/>
                  </a:lnTo>
                  <a:lnTo>
                    <a:pt x="103" y="111"/>
                  </a:lnTo>
                  <a:lnTo>
                    <a:pt x="118" y="99"/>
                  </a:lnTo>
                  <a:lnTo>
                    <a:pt x="134" y="87"/>
                  </a:lnTo>
                  <a:lnTo>
                    <a:pt x="153" y="74"/>
                  </a:lnTo>
                  <a:lnTo>
                    <a:pt x="172" y="62"/>
                  </a:lnTo>
                  <a:lnTo>
                    <a:pt x="190" y="52"/>
                  </a:lnTo>
                  <a:lnTo>
                    <a:pt x="215" y="42"/>
                  </a:lnTo>
                  <a:lnTo>
                    <a:pt x="243" y="34"/>
                  </a:lnTo>
                  <a:lnTo>
                    <a:pt x="270" y="26"/>
                  </a:lnTo>
                  <a:lnTo>
                    <a:pt x="295" y="19"/>
                  </a:lnTo>
                  <a:lnTo>
                    <a:pt x="315" y="13"/>
                  </a:lnTo>
                  <a:lnTo>
                    <a:pt x="328" y="6"/>
                  </a:lnTo>
                  <a:lnTo>
                    <a:pt x="333" y="2"/>
                  </a:lnTo>
                  <a:lnTo>
                    <a:pt x="318" y="0"/>
                  </a:lnTo>
                  <a:lnTo>
                    <a:pt x="298" y="1"/>
                  </a:lnTo>
                  <a:lnTo>
                    <a:pt x="275" y="4"/>
                  </a:lnTo>
                  <a:lnTo>
                    <a:pt x="250" y="9"/>
                  </a:lnTo>
                  <a:lnTo>
                    <a:pt x="224" y="17"/>
                  </a:lnTo>
                  <a:lnTo>
                    <a:pt x="199" y="25"/>
                  </a:lnTo>
                  <a:lnTo>
                    <a:pt x="176" y="34"/>
                  </a:lnTo>
                  <a:lnTo>
                    <a:pt x="156" y="44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97" name="Freeform 92"/>
            <p:cNvSpPr>
              <a:spLocks/>
            </p:cNvSpPr>
            <p:nvPr/>
          </p:nvSpPr>
          <p:spPr bwMode="auto">
            <a:xfrm>
              <a:off x="5007" y="272"/>
              <a:ext cx="117" cy="113"/>
            </a:xfrm>
            <a:custGeom>
              <a:avLst/>
              <a:gdLst>
                <a:gd name="T0" fmla="*/ 0 w 351"/>
                <a:gd name="T1" fmla="*/ 2 h 226"/>
                <a:gd name="T2" fmla="*/ 0 w 351"/>
                <a:gd name="T3" fmla="*/ 2 h 226"/>
                <a:gd name="T4" fmla="*/ 0 w 351"/>
                <a:gd name="T5" fmla="*/ 2 h 226"/>
                <a:gd name="T6" fmla="*/ 0 w 351"/>
                <a:gd name="T7" fmla="*/ 2 h 226"/>
                <a:gd name="T8" fmla="*/ 0 w 351"/>
                <a:gd name="T9" fmla="*/ 2 h 226"/>
                <a:gd name="T10" fmla="*/ 0 w 351"/>
                <a:gd name="T11" fmla="*/ 3 h 226"/>
                <a:gd name="T12" fmla="*/ 0 w 351"/>
                <a:gd name="T13" fmla="*/ 3 h 226"/>
                <a:gd name="T14" fmla="*/ 0 w 351"/>
                <a:gd name="T15" fmla="*/ 3 h 226"/>
                <a:gd name="T16" fmla="*/ 0 w 351"/>
                <a:gd name="T17" fmla="*/ 3 h 226"/>
                <a:gd name="T18" fmla="*/ 0 w 351"/>
                <a:gd name="T19" fmla="*/ 3 h 226"/>
                <a:gd name="T20" fmla="*/ 0 w 351"/>
                <a:gd name="T21" fmla="*/ 3 h 226"/>
                <a:gd name="T22" fmla="*/ 0 w 351"/>
                <a:gd name="T23" fmla="*/ 4 h 226"/>
                <a:gd name="T24" fmla="*/ 0 w 351"/>
                <a:gd name="T25" fmla="*/ 4 h 226"/>
                <a:gd name="T26" fmla="*/ 0 w 351"/>
                <a:gd name="T27" fmla="*/ 4 h 226"/>
                <a:gd name="T28" fmla="*/ 0 w 351"/>
                <a:gd name="T29" fmla="*/ 4 h 226"/>
                <a:gd name="T30" fmla="*/ 0 w 351"/>
                <a:gd name="T31" fmla="*/ 4 h 226"/>
                <a:gd name="T32" fmla="*/ 0 w 351"/>
                <a:gd name="T33" fmla="*/ 4 h 226"/>
                <a:gd name="T34" fmla="*/ 0 w 351"/>
                <a:gd name="T35" fmla="*/ 4 h 226"/>
                <a:gd name="T36" fmla="*/ 0 w 351"/>
                <a:gd name="T37" fmla="*/ 4 h 226"/>
                <a:gd name="T38" fmla="*/ 0 w 351"/>
                <a:gd name="T39" fmla="*/ 4 h 226"/>
                <a:gd name="T40" fmla="*/ 0 w 351"/>
                <a:gd name="T41" fmla="*/ 4 h 226"/>
                <a:gd name="T42" fmla="*/ 0 w 351"/>
                <a:gd name="T43" fmla="*/ 4 h 226"/>
                <a:gd name="T44" fmla="*/ 0 w 351"/>
                <a:gd name="T45" fmla="*/ 3 h 226"/>
                <a:gd name="T46" fmla="*/ 0 w 351"/>
                <a:gd name="T47" fmla="*/ 3 h 226"/>
                <a:gd name="T48" fmla="*/ 0 w 351"/>
                <a:gd name="T49" fmla="*/ 3 h 226"/>
                <a:gd name="T50" fmla="*/ 0 w 351"/>
                <a:gd name="T51" fmla="*/ 2 h 226"/>
                <a:gd name="T52" fmla="*/ 0 w 351"/>
                <a:gd name="T53" fmla="*/ 2 h 226"/>
                <a:gd name="T54" fmla="*/ 0 w 351"/>
                <a:gd name="T55" fmla="*/ 2 h 226"/>
                <a:gd name="T56" fmla="*/ 0 w 351"/>
                <a:gd name="T57" fmla="*/ 1 h 226"/>
                <a:gd name="T58" fmla="*/ 0 w 351"/>
                <a:gd name="T59" fmla="*/ 1 h 226"/>
                <a:gd name="T60" fmla="*/ 0 w 351"/>
                <a:gd name="T61" fmla="*/ 1 h 226"/>
                <a:gd name="T62" fmla="*/ 0 w 351"/>
                <a:gd name="T63" fmla="*/ 1 h 226"/>
                <a:gd name="T64" fmla="*/ 0 w 351"/>
                <a:gd name="T65" fmla="*/ 1 h 226"/>
                <a:gd name="T66" fmla="*/ 0 w 351"/>
                <a:gd name="T67" fmla="*/ 1 h 226"/>
                <a:gd name="T68" fmla="*/ 0 w 351"/>
                <a:gd name="T69" fmla="*/ 1 h 226"/>
                <a:gd name="T70" fmla="*/ 0 w 351"/>
                <a:gd name="T71" fmla="*/ 1 h 226"/>
                <a:gd name="T72" fmla="*/ 0 w 351"/>
                <a:gd name="T73" fmla="*/ 1 h 226"/>
                <a:gd name="T74" fmla="*/ 0 w 351"/>
                <a:gd name="T75" fmla="*/ 1 h 226"/>
                <a:gd name="T76" fmla="*/ 0 w 351"/>
                <a:gd name="T77" fmla="*/ 1 h 226"/>
                <a:gd name="T78" fmla="*/ 0 w 351"/>
                <a:gd name="T79" fmla="*/ 0 h 226"/>
                <a:gd name="T80" fmla="*/ 0 w 351"/>
                <a:gd name="T81" fmla="*/ 0 h 226"/>
                <a:gd name="T82" fmla="*/ 0 w 351"/>
                <a:gd name="T83" fmla="*/ 0 h 226"/>
                <a:gd name="T84" fmla="*/ 0 w 351"/>
                <a:gd name="T85" fmla="*/ 0 h 226"/>
                <a:gd name="T86" fmla="*/ 0 w 351"/>
                <a:gd name="T87" fmla="*/ 1 h 226"/>
                <a:gd name="T88" fmla="*/ 0 w 351"/>
                <a:gd name="T89" fmla="*/ 1 h 226"/>
                <a:gd name="T90" fmla="*/ 0 w 351"/>
                <a:gd name="T91" fmla="*/ 1 h 226"/>
                <a:gd name="T92" fmla="*/ 0 w 351"/>
                <a:gd name="T93" fmla="*/ 1 h 226"/>
                <a:gd name="T94" fmla="*/ 0 w 351"/>
                <a:gd name="T95" fmla="*/ 1 h 226"/>
                <a:gd name="T96" fmla="*/ 0 w 351"/>
                <a:gd name="T97" fmla="*/ 1 h 226"/>
                <a:gd name="T98" fmla="*/ 0 w 351"/>
                <a:gd name="T99" fmla="*/ 1 h 226"/>
                <a:gd name="T100" fmla="*/ 0 w 351"/>
                <a:gd name="T101" fmla="*/ 1 h 226"/>
                <a:gd name="T102" fmla="*/ 0 w 351"/>
                <a:gd name="T103" fmla="*/ 1 h 226"/>
                <a:gd name="T104" fmla="*/ 0 w 351"/>
                <a:gd name="T105" fmla="*/ 1 h 226"/>
                <a:gd name="T106" fmla="*/ 0 w 351"/>
                <a:gd name="T107" fmla="*/ 1 h 226"/>
                <a:gd name="T108" fmla="*/ 0 w 351"/>
                <a:gd name="T109" fmla="*/ 1 h 226"/>
                <a:gd name="T110" fmla="*/ 0 w 351"/>
                <a:gd name="T111" fmla="*/ 1 h 226"/>
                <a:gd name="T112" fmla="*/ 0 w 351"/>
                <a:gd name="T113" fmla="*/ 1 h 226"/>
                <a:gd name="T114" fmla="*/ 0 w 351"/>
                <a:gd name="T115" fmla="*/ 1 h 226"/>
                <a:gd name="T116" fmla="*/ 0 w 351"/>
                <a:gd name="T117" fmla="*/ 1 h 226"/>
                <a:gd name="T118" fmla="*/ 0 w 351"/>
                <a:gd name="T119" fmla="*/ 1 h 226"/>
                <a:gd name="T120" fmla="*/ 0 w 351"/>
                <a:gd name="T121" fmla="*/ 2 h 2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51" h="226">
                  <a:moveTo>
                    <a:pt x="291" y="69"/>
                  </a:moveTo>
                  <a:lnTo>
                    <a:pt x="307" y="81"/>
                  </a:lnTo>
                  <a:lnTo>
                    <a:pt x="317" y="96"/>
                  </a:lnTo>
                  <a:lnTo>
                    <a:pt x="322" y="111"/>
                  </a:lnTo>
                  <a:lnTo>
                    <a:pt x="322" y="128"/>
                  </a:lnTo>
                  <a:lnTo>
                    <a:pt x="319" y="141"/>
                  </a:lnTo>
                  <a:lnTo>
                    <a:pt x="313" y="152"/>
                  </a:lnTo>
                  <a:lnTo>
                    <a:pt x="303" y="164"/>
                  </a:lnTo>
                  <a:lnTo>
                    <a:pt x="293" y="173"/>
                  </a:lnTo>
                  <a:lnTo>
                    <a:pt x="279" y="183"/>
                  </a:lnTo>
                  <a:lnTo>
                    <a:pt x="266" y="192"/>
                  </a:lnTo>
                  <a:lnTo>
                    <a:pt x="253" y="201"/>
                  </a:lnTo>
                  <a:lnTo>
                    <a:pt x="240" y="210"/>
                  </a:lnTo>
                  <a:lnTo>
                    <a:pt x="237" y="213"/>
                  </a:lnTo>
                  <a:lnTo>
                    <a:pt x="237" y="216"/>
                  </a:lnTo>
                  <a:lnTo>
                    <a:pt x="237" y="219"/>
                  </a:lnTo>
                  <a:lnTo>
                    <a:pt x="240" y="222"/>
                  </a:lnTo>
                  <a:lnTo>
                    <a:pt x="245" y="225"/>
                  </a:lnTo>
                  <a:lnTo>
                    <a:pt x="250" y="226"/>
                  </a:lnTo>
                  <a:lnTo>
                    <a:pt x="255" y="225"/>
                  </a:lnTo>
                  <a:lnTo>
                    <a:pt x="259" y="222"/>
                  </a:lnTo>
                  <a:lnTo>
                    <a:pt x="288" y="209"/>
                  </a:lnTo>
                  <a:lnTo>
                    <a:pt x="313" y="192"/>
                  </a:lnTo>
                  <a:lnTo>
                    <a:pt x="332" y="172"/>
                  </a:lnTo>
                  <a:lnTo>
                    <a:pt x="345" y="149"/>
                  </a:lnTo>
                  <a:lnTo>
                    <a:pt x="351" y="127"/>
                  </a:lnTo>
                  <a:lnTo>
                    <a:pt x="348" y="103"/>
                  </a:lnTo>
                  <a:lnTo>
                    <a:pt x="336" y="81"/>
                  </a:lnTo>
                  <a:lnTo>
                    <a:pt x="313" y="62"/>
                  </a:lnTo>
                  <a:lnTo>
                    <a:pt x="295" y="51"/>
                  </a:lnTo>
                  <a:lnTo>
                    <a:pt x="275" y="43"/>
                  </a:lnTo>
                  <a:lnTo>
                    <a:pt x="253" y="35"/>
                  </a:lnTo>
                  <a:lnTo>
                    <a:pt x="229" y="28"/>
                  </a:lnTo>
                  <a:lnTo>
                    <a:pt x="204" y="20"/>
                  </a:lnTo>
                  <a:lnTo>
                    <a:pt x="179" y="15"/>
                  </a:lnTo>
                  <a:lnTo>
                    <a:pt x="153" y="11"/>
                  </a:lnTo>
                  <a:lnTo>
                    <a:pt x="128" y="7"/>
                  </a:lnTo>
                  <a:lnTo>
                    <a:pt x="104" y="4"/>
                  </a:lnTo>
                  <a:lnTo>
                    <a:pt x="82" y="2"/>
                  </a:lnTo>
                  <a:lnTo>
                    <a:pt x="60" y="0"/>
                  </a:lnTo>
                  <a:lnTo>
                    <a:pt x="43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5" y="2"/>
                  </a:lnTo>
                  <a:lnTo>
                    <a:pt x="0" y="4"/>
                  </a:lnTo>
                  <a:lnTo>
                    <a:pt x="15" y="6"/>
                  </a:lnTo>
                  <a:lnTo>
                    <a:pt x="30" y="7"/>
                  </a:lnTo>
                  <a:lnTo>
                    <a:pt x="47" y="9"/>
                  </a:lnTo>
                  <a:lnTo>
                    <a:pt x="64" y="11"/>
                  </a:lnTo>
                  <a:lnTo>
                    <a:pt x="82" y="14"/>
                  </a:lnTo>
                  <a:lnTo>
                    <a:pt x="102" y="16"/>
                  </a:lnTo>
                  <a:lnTo>
                    <a:pt x="121" y="19"/>
                  </a:lnTo>
                  <a:lnTo>
                    <a:pt x="141" y="23"/>
                  </a:lnTo>
                  <a:lnTo>
                    <a:pt x="160" y="27"/>
                  </a:lnTo>
                  <a:lnTo>
                    <a:pt x="181" y="31"/>
                  </a:lnTo>
                  <a:lnTo>
                    <a:pt x="201" y="35"/>
                  </a:lnTo>
                  <a:lnTo>
                    <a:pt x="220" y="40"/>
                  </a:lnTo>
                  <a:lnTo>
                    <a:pt x="239" y="46"/>
                  </a:lnTo>
                  <a:lnTo>
                    <a:pt x="258" y="53"/>
                  </a:lnTo>
                  <a:lnTo>
                    <a:pt x="275" y="61"/>
                  </a:lnTo>
                  <a:lnTo>
                    <a:pt x="291" y="6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98" name="Freeform 93"/>
            <p:cNvSpPr>
              <a:spLocks/>
            </p:cNvSpPr>
            <p:nvPr/>
          </p:nvSpPr>
          <p:spPr bwMode="auto">
            <a:xfrm>
              <a:off x="4769" y="324"/>
              <a:ext cx="48" cy="107"/>
            </a:xfrm>
            <a:custGeom>
              <a:avLst/>
              <a:gdLst>
                <a:gd name="T0" fmla="*/ 0 w 142"/>
                <a:gd name="T1" fmla="*/ 2 h 213"/>
                <a:gd name="T2" fmla="*/ 0 w 142"/>
                <a:gd name="T3" fmla="*/ 3 h 213"/>
                <a:gd name="T4" fmla="*/ 0 w 142"/>
                <a:gd name="T5" fmla="*/ 3 h 213"/>
                <a:gd name="T6" fmla="*/ 0 w 142"/>
                <a:gd name="T7" fmla="*/ 3 h 213"/>
                <a:gd name="T8" fmla="*/ 0 w 142"/>
                <a:gd name="T9" fmla="*/ 3 h 213"/>
                <a:gd name="T10" fmla="*/ 0 w 142"/>
                <a:gd name="T11" fmla="*/ 3 h 213"/>
                <a:gd name="T12" fmla="*/ 0 w 142"/>
                <a:gd name="T13" fmla="*/ 4 h 213"/>
                <a:gd name="T14" fmla="*/ 0 w 142"/>
                <a:gd name="T15" fmla="*/ 4 h 213"/>
                <a:gd name="T16" fmla="*/ 0 w 142"/>
                <a:gd name="T17" fmla="*/ 4 h 213"/>
                <a:gd name="T18" fmla="*/ 0 w 142"/>
                <a:gd name="T19" fmla="*/ 4 h 213"/>
                <a:gd name="T20" fmla="*/ 0 w 142"/>
                <a:gd name="T21" fmla="*/ 4 h 213"/>
                <a:gd name="T22" fmla="*/ 0 w 142"/>
                <a:gd name="T23" fmla="*/ 4 h 213"/>
                <a:gd name="T24" fmla="*/ 0 w 142"/>
                <a:gd name="T25" fmla="*/ 4 h 213"/>
                <a:gd name="T26" fmla="*/ 0 w 142"/>
                <a:gd name="T27" fmla="*/ 4 h 213"/>
                <a:gd name="T28" fmla="*/ 0 w 142"/>
                <a:gd name="T29" fmla="*/ 4 h 213"/>
                <a:gd name="T30" fmla="*/ 0 w 142"/>
                <a:gd name="T31" fmla="*/ 3 h 213"/>
                <a:gd name="T32" fmla="*/ 0 w 142"/>
                <a:gd name="T33" fmla="*/ 3 h 213"/>
                <a:gd name="T34" fmla="*/ 0 w 142"/>
                <a:gd name="T35" fmla="*/ 3 h 213"/>
                <a:gd name="T36" fmla="*/ 0 w 142"/>
                <a:gd name="T37" fmla="*/ 3 h 213"/>
                <a:gd name="T38" fmla="*/ 0 w 142"/>
                <a:gd name="T39" fmla="*/ 3 h 213"/>
                <a:gd name="T40" fmla="*/ 0 w 142"/>
                <a:gd name="T41" fmla="*/ 3 h 213"/>
                <a:gd name="T42" fmla="*/ 0 w 142"/>
                <a:gd name="T43" fmla="*/ 3 h 213"/>
                <a:gd name="T44" fmla="*/ 0 w 142"/>
                <a:gd name="T45" fmla="*/ 2 h 213"/>
                <a:gd name="T46" fmla="*/ 0 w 142"/>
                <a:gd name="T47" fmla="*/ 2 h 213"/>
                <a:gd name="T48" fmla="*/ 0 w 142"/>
                <a:gd name="T49" fmla="*/ 2 h 213"/>
                <a:gd name="T50" fmla="*/ 0 w 142"/>
                <a:gd name="T51" fmla="*/ 2 h 213"/>
                <a:gd name="T52" fmla="*/ 0 w 142"/>
                <a:gd name="T53" fmla="*/ 1 h 213"/>
                <a:gd name="T54" fmla="*/ 0 w 142"/>
                <a:gd name="T55" fmla="*/ 1 h 213"/>
                <a:gd name="T56" fmla="*/ 0 w 142"/>
                <a:gd name="T57" fmla="*/ 1 h 213"/>
                <a:gd name="T58" fmla="*/ 0 w 142"/>
                <a:gd name="T59" fmla="*/ 1 h 213"/>
                <a:gd name="T60" fmla="*/ 0 w 142"/>
                <a:gd name="T61" fmla="*/ 1 h 213"/>
                <a:gd name="T62" fmla="*/ 0 w 142"/>
                <a:gd name="T63" fmla="*/ 1 h 213"/>
                <a:gd name="T64" fmla="*/ 0 w 142"/>
                <a:gd name="T65" fmla="*/ 1 h 213"/>
                <a:gd name="T66" fmla="*/ 0 w 142"/>
                <a:gd name="T67" fmla="*/ 0 h 213"/>
                <a:gd name="T68" fmla="*/ 0 w 142"/>
                <a:gd name="T69" fmla="*/ 1 h 213"/>
                <a:gd name="T70" fmla="*/ 0 w 142"/>
                <a:gd name="T71" fmla="*/ 1 h 213"/>
                <a:gd name="T72" fmla="*/ 0 w 142"/>
                <a:gd name="T73" fmla="*/ 1 h 213"/>
                <a:gd name="T74" fmla="*/ 0 w 142"/>
                <a:gd name="T75" fmla="*/ 1 h 213"/>
                <a:gd name="T76" fmla="*/ 0 w 142"/>
                <a:gd name="T77" fmla="*/ 2 h 213"/>
                <a:gd name="T78" fmla="*/ 0 w 142"/>
                <a:gd name="T79" fmla="*/ 2 h 213"/>
                <a:gd name="T80" fmla="*/ 0 w 142"/>
                <a:gd name="T81" fmla="*/ 2 h 21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42" h="213">
                  <a:moveTo>
                    <a:pt x="0" y="116"/>
                  </a:moveTo>
                  <a:lnTo>
                    <a:pt x="0" y="134"/>
                  </a:lnTo>
                  <a:lnTo>
                    <a:pt x="6" y="150"/>
                  </a:lnTo>
                  <a:lnTo>
                    <a:pt x="16" y="166"/>
                  </a:lnTo>
                  <a:lnTo>
                    <a:pt x="30" y="179"/>
                  </a:lnTo>
                  <a:lnTo>
                    <a:pt x="48" y="191"/>
                  </a:lnTo>
                  <a:lnTo>
                    <a:pt x="68" y="201"/>
                  </a:lnTo>
                  <a:lnTo>
                    <a:pt x="91" y="208"/>
                  </a:lnTo>
                  <a:lnTo>
                    <a:pt x="115" y="212"/>
                  </a:lnTo>
                  <a:lnTo>
                    <a:pt x="122" y="213"/>
                  </a:lnTo>
                  <a:lnTo>
                    <a:pt x="129" y="211"/>
                  </a:lnTo>
                  <a:lnTo>
                    <a:pt x="135" y="208"/>
                  </a:lnTo>
                  <a:lnTo>
                    <a:pt x="138" y="204"/>
                  </a:lnTo>
                  <a:lnTo>
                    <a:pt x="138" y="199"/>
                  </a:lnTo>
                  <a:lnTo>
                    <a:pt x="137" y="194"/>
                  </a:lnTo>
                  <a:lnTo>
                    <a:pt x="132" y="190"/>
                  </a:lnTo>
                  <a:lnTo>
                    <a:pt x="125" y="188"/>
                  </a:lnTo>
                  <a:lnTo>
                    <a:pt x="102" y="181"/>
                  </a:lnTo>
                  <a:lnTo>
                    <a:pt x="80" y="173"/>
                  </a:lnTo>
                  <a:lnTo>
                    <a:pt x="62" y="162"/>
                  </a:lnTo>
                  <a:lnTo>
                    <a:pt x="49" y="149"/>
                  </a:lnTo>
                  <a:lnTo>
                    <a:pt x="41" y="134"/>
                  </a:lnTo>
                  <a:lnTo>
                    <a:pt x="36" y="117"/>
                  </a:lnTo>
                  <a:lnTo>
                    <a:pt x="36" y="100"/>
                  </a:lnTo>
                  <a:lnTo>
                    <a:pt x="44" y="81"/>
                  </a:lnTo>
                  <a:lnTo>
                    <a:pt x="52" y="68"/>
                  </a:lnTo>
                  <a:lnTo>
                    <a:pt x="64" y="56"/>
                  </a:lnTo>
                  <a:lnTo>
                    <a:pt x="77" y="44"/>
                  </a:lnTo>
                  <a:lnTo>
                    <a:pt x="91" y="34"/>
                  </a:lnTo>
                  <a:lnTo>
                    <a:pt x="105" y="25"/>
                  </a:lnTo>
                  <a:lnTo>
                    <a:pt x="119" y="16"/>
                  </a:lnTo>
                  <a:lnTo>
                    <a:pt x="132" y="8"/>
                  </a:lnTo>
                  <a:lnTo>
                    <a:pt x="142" y="1"/>
                  </a:lnTo>
                  <a:lnTo>
                    <a:pt x="132" y="0"/>
                  </a:lnTo>
                  <a:lnTo>
                    <a:pt x="116" y="5"/>
                  </a:lnTo>
                  <a:lnTo>
                    <a:pt x="94" y="16"/>
                  </a:lnTo>
                  <a:lnTo>
                    <a:pt x="70" y="32"/>
                  </a:lnTo>
                  <a:lnTo>
                    <a:pt x="46" y="51"/>
                  </a:lnTo>
                  <a:lnTo>
                    <a:pt x="25" y="72"/>
                  </a:lnTo>
                  <a:lnTo>
                    <a:pt x="9" y="95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99" name="Freeform 94"/>
            <p:cNvSpPr>
              <a:spLocks/>
            </p:cNvSpPr>
            <p:nvPr/>
          </p:nvSpPr>
          <p:spPr bwMode="auto">
            <a:xfrm>
              <a:off x="5104" y="264"/>
              <a:ext cx="101" cy="139"/>
            </a:xfrm>
            <a:custGeom>
              <a:avLst/>
              <a:gdLst>
                <a:gd name="T0" fmla="*/ 0 w 305"/>
                <a:gd name="T1" fmla="*/ 1 h 279"/>
                <a:gd name="T2" fmla="*/ 0 w 305"/>
                <a:gd name="T3" fmla="*/ 2 h 279"/>
                <a:gd name="T4" fmla="*/ 0 w 305"/>
                <a:gd name="T5" fmla="*/ 2 h 279"/>
                <a:gd name="T6" fmla="*/ 0 w 305"/>
                <a:gd name="T7" fmla="*/ 2 h 279"/>
                <a:gd name="T8" fmla="*/ 0 w 305"/>
                <a:gd name="T9" fmla="*/ 2 h 279"/>
                <a:gd name="T10" fmla="*/ 0 w 305"/>
                <a:gd name="T11" fmla="*/ 3 h 279"/>
                <a:gd name="T12" fmla="*/ 0 w 305"/>
                <a:gd name="T13" fmla="*/ 3 h 279"/>
                <a:gd name="T14" fmla="*/ 0 w 305"/>
                <a:gd name="T15" fmla="*/ 3 h 279"/>
                <a:gd name="T16" fmla="*/ 0 w 305"/>
                <a:gd name="T17" fmla="*/ 3 h 279"/>
                <a:gd name="T18" fmla="*/ 0 w 305"/>
                <a:gd name="T19" fmla="*/ 4 h 279"/>
                <a:gd name="T20" fmla="*/ 0 w 305"/>
                <a:gd name="T21" fmla="*/ 4 h 279"/>
                <a:gd name="T22" fmla="*/ 0 w 305"/>
                <a:gd name="T23" fmla="*/ 4 h 279"/>
                <a:gd name="T24" fmla="*/ 0 w 305"/>
                <a:gd name="T25" fmla="*/ 4 h 279"/>
                <a:gd name="T26" fmla="*/ 0 w 305"/>
                <a:gd name="T27" fmla="*/ 4 h 279"/>
                <a:gd name="T28" fmla="*/ 0 w 305"/>
                <a:gd name="T29" fmla="*/ 4 h 279"/>
                <a:gd name="T30" fmla="*/ 0 w 305"/>
                <a:gd name="T31" fmla="*/ 3 h 279"/>
                <a:gd name="T32" fmla="*/ 0 w 305"/>
                <a:gd name="T33" fmla="*/ 3 h 279"/>
                <a:gd name="T34" fmla="*/ 0 w 305"/>
                <a:gd name="T35" fmla="*/ 3 h 279"/>
                <a:gd name="T36" fmla="*/ 0 w 305"/>
                <a:gd name="T37" fmla="*/ 2 h 279"/>
                <a:gd name="T38" fmla="*/ 0 w 305"/>
                <a:gd name="T39" fmla="*/ 2 h 279"/>
                <a:gd name="T40" fmla="*/ 0 w 305"/>
                <a:gd name="T41" fmla="*/ 1 h 279"/>
                <a:gd name="T42" fmla="*/ 0 w 305"/>
                <a:gd name="T43" fmla="*/ 1 h 279"/>
                <a:gd name="T44" fmla="*/ 0 w 305"/>
                <a:gd name="T45" fmla="*/ 1 h 279"/>
                <a:gd name="T46" fmla="*/ 0 w 305"/>
                <a:gd name="T47" fmla="*/ 0 h 279"/>
                <a:gd name="T48" fmla="*/ 0 w 305"/>
                <a:gd name="T49" fmla="*/ 0 h 279"/>
                <a:gd name="T50" fmla="*/ 0 w 305"/>
                <a:gd name="T51" fmla="*/ 0 h 279"/>
                <a:gd name="T52" fmla="*/ 0 w 305"/>
                <a:gd name="T53" fmla="*/ 0 h 279"/>
                <a:gd name="T54" fmla="*/ 0 w 305"/>
                <a:gd name="T55" fmla="*/ 0 h 279"/>
                <a:gd name="T56" fmla="*/ 0 w 305"/>
                <a:gd name="T57" fmla="*/ 0 h 279"/>
                <a:gd name="T58" fmla="*/ 0 w 305"/>
                <a:gd name="T59" fmla="*/ 0 h 279"/>
                <a:gd name="T60" fmla="*/ 0 w 305"/>
                <a:gd name="T61" fmla="*/ 0 h 279"/>
                <a:gd name="T62" fmla="*/ 0 w 305"/>
                <a:gd name="T63" fmla="*/ 0 h 279"/>
                <a:gd name="T64" fmla="*/ 0 w 305"/>
                <a:gd name="T65" fmla="*/ 0 h 279"/>
                <a:gd name="T66" fmla="*/ 0 w 305"/>
                <a:gd name="T67" fmla="*/ 0 h 279"/>
                <a:gd name="T68" fmla="*/ 0 w 305"/>
                <a:gd name="T69" fmla="*/ 0 h 279"/>
                <a:gd name="T70" fmla="*/ 0 w 305"/>
                <a:gd name="T71" fmla="*/ 0 h 279"/>
                <a:gd name="T72" fmla="*/ 0 w 305"/>
                <a:gd name="T73" fmla="*/ 1 h 279"/>
                <a:gd name="T74" fmla="*/ 0 w 305"/>
                <a:gd name="T75" fmla="*/ 1 h 2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05" h="279">
                  <a:moveTo>
                    <a:pt x="247" y="104"/>
                  </a:moveTo>
                  <a:lnTo>
                    <a:pt x="257" y="112"/>
                  </a:lnTo>
                  <a:lnTo>
                    <a:pt x="266" y="120"/>
                  </a:lnTo>
                  <a:lnTo>
                    <a:pt x="271" y="129"/>
                  </a:lnTo>
                  <a:lnTo>
                    <a:pt x="277" y="138"/>
                  </a:lnTo>
                  <a:lnTo>
                    <a:pt x="279" y="148"/>
                  </a:lnTo>
                  <a:lnTo>
                    <a:pt x="279" y="158"/>
                  </a:lnTo>
                  <a:lnTo>
                    <a:pt x="274" y="168"/>
                  </a:lnTo>
                  <a:lnTo>
                    <a:pt x="268" y="178"/>
                  </a:lnTo>
                  <a:lnTo>
                    <a:pt x="258" y="188"/>
                  </a:lnTo>
                  <a:lnTo>
                    <a:pt x="247" y="197"/>
                  </a:lnTo>
                  <a:lnTo>
                    <a:pt x="234" y="205"/>
                  </a:lnTo>
                  <a:lnTo>
                    <a:pt x="219" y="214"/>
                  </a:lnTo>
                  <a:lnTo>
                    <a:pt x="206" y="221"/>
                  </a:lnTo>
                  <a:lnTo>
                    <a:pt x="191" y="229"/>
                  </a:lnTo>
                  <a:lnTo>
                    <a:pt x="177" y="237"/>
                  </a:lnTo>
                  <a:lnTo>
                    <a:pt x="164" y="247"/>
                  </a:lnTo>
                  <a:lnTo>
                    <a:pt x="160" y="250"/>
                  </a:lnTo>
                  <a:lnTo>
                    <a:pt x="157" y="254"/>
                  </a:lnTo>
                  <a:lnTo>
                    <a:pt x="154" y="258"/>
                  </a:lnTo>
                  <a:lnTo>
                    <a:pt x="151" y="262"/>
                  </a:lnTo>
                  <a:lnTo>
                    <a:pt x="149" y="266"/>
                  </a:lnTo>
                  <a:lnTo>
                    <a:pt x="149" y="270"/>
                  </a:lnTo>
                  <a:lnTo>
                    <a:pt x="151" y="275"/>
                  </a:lnTo>
                  <a:lnTo>
                    <a:pt x="155" y="278"/>
                  </a:lnTo>
                  <a:lnTo>
                    <a:pt x="161" y="279"/>
                  </a:lnTo>
                  <a:lnTo>
                    <a:pt x="167" y="279"/>
                  </a:lnTo>
                  <a:lnTo>
                    <a:pt x="173" y="278"/>
                  </a:lnTo>
                  <a:lnTo>
                    <a:pt x="177" y="275"/>
                  </a:lnTo>
                  <a:lnTo>
                    <a:pt x="191" y="263"/>
                  </a:lnTo>
                  <a:lnTo>
                    <a:pt x="207" y="252"/>
                  </a:lnTo>
                  <a:lnTo>
                    <a:pt x="223" y="242"/>
                  </a:lnTo>
                  <a:lnTo>
                    <a:pt x="241" y="231"/>
                  </a:lnTo>
                  <a:lnTo>
                    <a:pt x="257" y="221"/>
                  </a:lnTo>
                  <a:lnTo>
                    <a:pt x="271" y="210"/>
                  </a:lnTo>
                  <a:lnTo>
                    <a:pt x="286" y="197"/>
                  </a:lnTo>
                  <a:lnTo>
                    <a:pt x="296" y="184"/>
                  </a:lnTo>
                  <a:lnTo>
                    <a:pt x="303" y="168"/>
                  </a:lnTo>
                  <a:lnTo>
                    <a:pt x="305" y="153"/>
                  </a:lnTo>
                  <a:lnTo>
                    <a:pt x="300" y="137"/>
                  </a:lnTo>
                  <a:lnTo>
                    <a:pt x="293" y="123"/>
                  </a:lnTo>
                  <a:lnTo>
                    <a:pt x="282" y="109"/>
                  </a:lnTo>
                  <a:lnTo>
                    <a:pt x="267" y="96"/>
                  </a:lnTo>
                  <a:lnTo>
                    <a:pt x="250" y="85"/>
                  </a:lnTo>
                  <a:lnTo>
                    <a:pt x="232" y="75"/>
                  </a:lnTo>
                  <a:lnTo>
                    <a:pt x="219" y="67"/>
                  </a:lnTo>
                  <a:lnTo>
                    <a:pt x="205" y="61"/>
                  </a:lnTo>
                  <a:lnTo>
                    <a:pt x="189" y="54"/>
                  </a:lnTo>
                  <a:lnTo>
                    <a:pt x="173" y="47"/>
                  </a:lnTo>
                  <a:lnTo>
                    <a:pt x="157" y="40"/>
                  </a:lnTo>
                  <a:lnTo>
                    <a:pt x="139" y="32"/>
                  </a:lnTo>
                  <a:lnTo>
                    <a:pt x="122" y="26"/>
                  </a:lnTo>
                  <a:lnTo>
                    <a:pt x="106" y="20"/>
                  </a:lnTo>
                  <a:lnTo>
                    <a:pt x="90" y="15"/>
                  </a:lnTo>
                  <a:lnTo>
                    <a:pt x="74" y="10"/>
                  </a:lnTo>
                  <a:lnTo>
                    <a:pt x="58" y="7"/>
                  </a:lnTo>
                  <a:lnTo>
                    <a:pt x="43" y="3"/>
                  </a:lnTo>
                  <a:lnTo>
                    <a:pt x="30" y="1"/>
                  </a:lnTo>
                  <a:lnTo>
                    <a:pt x="19" y="0"/>
                  </a:lnTo>
                  <a:lnTo>
                    <a:pt x="8" y="1"/>
                  </a:lnTo>
                  <a:lnTo>
                    <a:pt x="0" y="3"/>
                  </a:lnTo>
                  <a:lnTo>
                    <a:pt x="10" y="6"/>
                  </a:lnTo>
                  <a:lnTo>
                    <a:pt x="21" y="9"/>
                  </a:lnTo>
                  <a:lnTo>
                    <a:pt x="35" y="13"/>
                  </a:lnTo>
                  <a:lnTo>
                    <a:pt x="48" y="17"/>
                  </a:lnTo>
                  <a:lnTo>
                    <a:pt x="64" y="22"/>
                  </a:lnTo>
                  <a:lnTo>
                    <a:pt x="80" y="27"/>
                  </a:lnTo>
                  <a:lnTo>
                    <a:pt x="97" y="33"/>
                  </a:lnTo>
                  <a:lnTo>
                    <a:pt x="114" y="40"/>
                  </a:lnTo>
                  <a:lnTo>
                    <a:pt x="132" y="47"/>
                  </a:lnTo>
                  <a:lnTo>
                    <a:pt x="149" y="54"/>
                  </a:lnTo>
                  <a:lnTo>
                    <a:pt x="167" y="62"/>
                  </a:lnTo>
                  <a:lnTo>
                    <a:pt x="184" y="70"/>
                  </a:lnTo>
                  <a:lnTo>
                    <a:pt x="202" y="79"/>
                  </a:lnTo>
                  <a:lnTo>
                    <a:pt x="218" y="87"/>
                  </a:lnTo>
                  <a:lnTo>
                    <a:pt x="232" y="95"/>
                  </a:lnTo>
                  <a:lnTo>
                    <a:pt x="247" y="104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0" name="Freeform 99"/>
            <p:cNvSpPr>
              <a:spLocks/>
            </p:cNvSpPr>
            <p:nvPr/>
          </p:nvSpPr>
          <p:spPr bwMode="auto">
            <a:xfrm>
              <a:off x="4976" y="382"/>
              <a:ext cx="18" cy="42"/>
            </a:xfrm>
            <a:custGeom>
              <a:avLst/>
              <a:gdLst>
                <a:gd name="T0" fmla="*/ 0 w 54"/>
                <a:gd name="T1" fmla="*/ 0 h 85"/>
                <a:gd name="T2" fmla="*/ 0 w 54"/>
                <a:gd name="T3" fmla="*/ 0 h 85"/>
                <a:gd name="T4" fmla="*/ 0 w 54"/>
                <a:gd name="T5" fmla="*/ 0 h 85"/>
                <a:gd name="T6" fmla="*/ 0 w 54"/>
                <a:gd name="T7" fmla="*/ 0 h 85"/>
                <a:gd name="T8" fmla="*/ 0 w 54"/>
                <a:gd name="T9" fmla="*/ 0 h 85"/>
                <a:gd name="T10" fmla="*/ 0 w 54"/>
                <a:gd name="T11" fmla="*/ 0 h 85"/>
                <a:gd name="T12" fmla="*/ 0 w 54"/>
                <a:gd name="T13" fmla="*/ 0 h 85"/>
                <a:gd name="T14" fmla="*/ 0 w 54"/>
                <a:gd name="T15" fmla="*/ 0 h 85"/>
                <a:gd name="T16" fmla="*/ 0 w 54"/>
                <a:gd name="T17" fmla="*/ 0 h 85"/>
                <a:gd name="T18" fmla="*/ 0 w 54"/>
                <a:gd name="T19" fmla="*/ 0 h 85"/>
                <a:gd name="T20" fmla="*/ 0 w 54"/>
                <a:gd name="T21" fmla="*/ 0 h 85"/>
                <a:gd name="T22" fmla="*/ 0 w 54"/>
                <a:gd name="T23" fmla="*/ 0 h 85"/>
                <a:gd name="T24" fmla="*/ 0 w 54"/>
                <a:gd name="T25" fmla="*/ 0 h 85"/>
                <a:gd name="T26" fmla="*/ 0 w 54"/>
                <a:gd name="T27" fmla="*/ 1 h 85"/>
                <a:gd name="T28" fmla="*/ 0 w 54"/>
                <a:gd name="T29" fmla="*/ 1 h 85"/>
                <a:gd name="T30" fmla="*/ 0 w 54"/>
                <a:gd name="T31" fmla="*/ 1 h 85"/>
                <a:gd name="T32" fmla="*/ 0 w 54"/>
                <a:gd name="T33" fmla="*/ 1 h 85"/>
                <a:gd name="T34" fmla="*/ 0 w 54"/>
                <a:gd name="T35" fmla="*/ 1 h 85"/>
                <a:gd name="T36" fmla="*/ 0 w 54"/>
                <a:gd name="T37" fmla="*/ 0 h 85"/>
                <a:gd name="T38" fmla="*/ 0 w 54"/>
                <a:gd name="T39" fmla="*/ 0 h 85"/>
                <a:gd name="T40" fmla="*/ 0 w 54"/>
                <a:gd name="T41" fmla="*/ 0 h 8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4" h="85">
                  <a:moveTo>
                    <a:pt x="28" y="10"/>
                  </a:moveTo>
                  <a:lnTo>
                    <a:pt x="27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34"/>
                  </a:lnTo>
                  <a:lnTo>
                    <a:pt x="11" y="47"/>
                  </a:lnTo>
                  <a:lnTo>
                    <a:pt x="18" y="59"/>
                  </a:lnTo>
                  <a:lnTo>
                    <a:pt x="27" y="70"/>
                  </a:lnTo>
                  <a:lnTo>
                    <a:pt x="35" y="79"/>
                  </a:lnTo>
                  <a:lnTo>
                    <a:pt x="46" y="84"/>
                  </a:lnTo>
                  <a:lnTo>
                    <a:pt x="53" y="85"/>
                  </a:lnTo>
                  <a:lnTo>
                    <a:pt x="54" y="68"/>
                  </a:lnTo>
                  <a:lnTo>
                    <a:pt x="47" y="49"/>
                  </a:lnTo>
                  <a:lnTo>
                    <a:pt x="38" y="29"/>
                  </a:lnTo>
                  <a:lnTo>
                    <a:pt x="2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1" name="Freeform 100"/>
            <p:cNvSpPr>
              <a:spLocks/>
            </p:cNvSpPr>
            <p:nvPr/>
          </p:nvSpPr>
          <p:spPr bwMode="auto">
            <a:xfrm>
              <a:off x="4962" y="351"/>
              <a:ext cx="15" cy="24"/>
            </a:xfrm>
            <a:custGeom>
              <a:avLst/>
              <a:gdLst>
                <a:gd name="T0" fmla="*/ 0 w 46"/>
                <a:gd name="T1" fmla="*/ 1 h 48"/>
                <a:gd name="T2" fmla="*/ 0 w 46"/>
                <a:gd name="T3" fmla="*/ 1 h 48"/>
                <a:gd name="T4" fmla="*/ 0 w 46"/>
                <a:gd name="T5" fmla="*/ 1 h 48"/>
                <a:gd name="T6" fmla="*/ 0 w 46"/>
                <a:gd name="T7" fmla="*/ 1 h 48"/>
                <a:gd name="T8" fmla="*/ 0 w 46"/>
                <a:gd name="T9" fmla="*/ 1 h 48"/>
                <a:gd name="T10" fmla="*/ 0 w 46"/>
                <a:gd name="T11" fmla="*/ 1 h 48"/>
                <a:gd name="T12" fmla="*/ 0 w 46"/>
                <a:gd name="T13" fmla="*/ 1 h 48"/>
                <a:gd name="T14" fmla="*/ 0 w 46"/>
                <a:gd name="T15" fmla="*/ 0 h 48"/>
                <a:gd name="T16" fmla="*/ 0 w 46"/>
                <a:gd name="T17" fmla="*/ 0 h 48"/>
                <a:gd name="T18" fmla="*/ 0 w 46"/>
                <a:gd name="T19" fmla="*/ 1 h 48"/>
                <a:gd name="T20" fmla="*/ 0 w 46"/>
                <a:gd name="T21" fmla="*/ 1 h 48"/>
                <a:gd name="T22" fmla="*/ 0 w 46"/>
                <a:gd name="T23" fmla="*/ 1 h 48"/>
                <a:gd name="T24" fmla="*/ 0 w 46"/>
                <a:gd name="T25" fmla="*/ 1 h 48"/>
                <a:gd name="T26" fmla="*/ 0 w 46"/>
                <a:gd name="T27" fmla="*/ 1 h 48"/>
                <a:gd name="T28" fmla="*/ 0 w 46"/>
                <a:gd name="T29" fmla="*/ 1 h 48"/>
                <a:gd name="T30" fmla="*/ 0 w 46"/>
                <a:gd name="T31" fmla="*/ 1 h 48"/>
                <a:gd name="T32" fmla="*/ 0 w 46"/>
                <a:gd name="T33" fmla="*/ 1 h 48"/>
                <a:gd name="T34" fmla="*/ 0 w 46"/>
                <a:gd name="T35" fmla="*/ 1 h 48"/>
                <a:gd name="T36" fmla="*/ 0 w 46"/>
                <a:gd name="T37" fmla="*/ 1 h 48"/>
                <a:gd name="T38" fmla="*/ 0 w 46"/>
                <a:gd name="T39" fmla="*/ 1 h 48"/>
                <a:gd name="T40" fmla="*/ 0 w 46"/>
                <a:gd name="T41" fmla="*/ 1 h 48"/>
                <a:gd name="T42" fmla="*/ 0 w 46"/>
                <a:gd name="T43" fmla="*/ 1 h 48"/>
                <a:gd name="T44" fmla="*/ 0 w 46"/>
                <a:gd name="T45" fmla="*/ 1 h 48"/>
                <a:gd name="T46" fmla="*/ 0 w 46"/>
                <a:gd name="T47" fmla="*/ 1 h 48"/>
                <a:gd name="T48" fmla="*/ 0 w 46"/>
                <a:gd name="T49" fmla="*/ 1 h 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46" h="48">
                  <a:moveTo>
                    <a:pt x="25" y="6"/>
                  </a:moveTo>
                  <a:lnTo>
                    <a:pt x="25" y="7"/>
                  </a:lnTo>
                  <a:lnTo>
                    <a:pt x="23" y="4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4" y="21"/>
                  </a:lnTo>
                  <a:lnTo>
                    <a:pt x="10" y="28"/>
                  </a:lnTo>
                  <a:lnTo>
                    <a:pt x="17" y="35"/>
                  </a:lnTo>
                  <a:lnTo>
                    <a:pt x="25" y="41"/>
                  </a:lnTo>
                  <a:lnTo>
                    <a:pt x="33" y="45"/>
                  </a:lnTo>
                  <a:lnTo>
                    <a:pt x="41" y="48"/>
                  </a:lnTo>
                  <a:lnTo>
                    <a:pt x="46" y="48"/>
                  </a:lnTo>
                  <a:lnTo>
                    <a:pt x="45" y="38"/>
                  </a:lnTo>
                  <a:lnTo>
                    <a:pt x="39" y="25"/>
                  </a:lnTo>
                  <a:lnTo>
                    <a:pt x="30" y="14"/>
                  </a:lnTo>
                  <a:lnTo>
                    <a:pt x="25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2" name="Freeform 101"/>
            <p:cNvSpPr>
              <a:spLocks/>
            </p:cNvSpPr>
            <p:nvPr/>
          </p:nvSpPr>
          <p:spPr bwMode="auto">
            <a:xfrm>
              <a:off x="4949" y="331"/>
              <a:ext cx="21" cy="16"/>
            </a:xfrm>
            <a:custGeom>
              <a:avLst/>
              <a:gdLst>
                <a:gd name="T0" fmla="*/ 0 w 64"/>
                <a:gd name="T1" fmla="*/ 1 h 32"/>
                <a:gd name="T2" fmla="*/ 0 w 64"/>
                <a:gd name="T3" fmla="*/ 1 h 32"/>
                <a:gd name="T4" fmla="*/ 0 w 64"/>
                <a:gd name="T5" fmla="*/ 1 h 32"/>
                <a:gd name="T6" fmla="*/ 0 w 64"/>
                <a:gd name="T7" fmla="*/ 1 h 32"/>
                <a:gd name="T8" fmla="*/ 0 w 64"/>
                <a:gd name="T9" fmla="*/ 1 h 32"/>
                <a:gd name="T10" fmla="*/ 0 w 64"/>
                <a:gd name="T11" fmla="*/ 1 h 32"/>
                <a:gd name="T12" fmla="*/ 0 w 64"/>
                <a:gd name="T13" fmla="*/ 1 h 32"/>
                <a:gd name="T14" fmla="*/ 0 w 64"/>
                <a:gd name="T15" fmla="*/ 0 h 32"/>
                <a:gd name="T16" fmla="*/ 0 w 64"/>
                <a:gd name="T17" fmla="*/ 0 h 32"/>
                <a:gd name="T18" fmla="*/ 0 w 64"/>
                <a:gd name="T19" fmla="*/ 0 h 32"/>
                <a:gd name="T20" fmla="*/ 0 w 64"/>
                <a:gd name="T21" fmla="*/ 1 h 32"/>
                <a:gd name="T22" fmla="*/ 0 w 64"/>
                <a:gd name="T23" fmla="*/ 1 h 32"/>
                <a:gd name="T24" fmla="*/ 0 w 64"/>
                <a:gd name="T25" fmla="*/ 1 h 32"/>
                <a:gd name="T26" fmla="*/ 0 w 64"/>
                <a:gd name="T27" fmla="*/ 1 h 32"/>
                <a:gd name="T28" fmla="*/ 0 w 64"/>
                <a:gd name="T29" fmla="*/ 1 h 32"/>
                <a:gd name="T30" fmla="*/ 0 w 64"/>
                <a:gd name="T31" fmla="*/ 1 h 32"/>
                <a:gd name="T32" fmla="*/ 0 w 64"/>
                <a:gd name="T33" fmla="*/ 1 h 32"/>
                <a:gd name="T34" fmla="*/ 0 w 64"/>
                <a:gd name="T35" fmla="*/ 1 h 32"/>
                <a:gd name="T36" fmla="*/ 0 w 64"/>
                <a:gd name="T37" fmla="*/ 1 h 32"/>
                <a:gd name="T38" fmla="*/ 0 w 64"/>
                <a:gd name="T39" fmla="*/ 1 h 32"/>
                <a:gd name="T40" fmla="*/ 0 w 64"/>
                <a:gd name="T41" fmla="*/ 1 h 32"/>
                <a:gd name="T42" fmla="*/ 0 w 64"/>
                <a:gd name="T43" fmla="*/ 1 h 32"/>
                <a:gd name="T44" fmla="*/ 0 w 64"/>
                <a:gd name="T45" fmla="*/ 1 h 32"/>
                <a:gd name="T46" fmla="*/ 0 w 64"/>
                <a:gd name="T47" fmla="*/ 1 h 32"/>
                <a:gd name="T48" fmla="*/ 0 w 64"/>
                <a:gd name="T49" fmla="*/ 1 h 3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64" h="32">
                  <a:moveTo>
                    <a:pt x="50" y="24"/>
                  </a:moveTo>
                  <a:lnTo>
                    <a:pt x="56" y="22"/>
                  </a:lnTo>
                  <a:lnTo>
                    <a:pt x="62" y="19"/>
                  </a:lnTo>
                  <a:lnTo>
                    <a:pt x="64" y="15"/>
                  </a:lnTo>
                  <a:lnTo>
                    <a:pt x="64" y="11"/>
                  </a:lnTo>
                  <a:lnTo>
                    <a:pt x="61" y="6"/>
                  </a:lnTo>
                  <a:lnTo>
                    <a:pt x="56" y="2"/>
                  </a:lnTo>
                  <a:lnTo>
                    <a:pt x="50" y="0"/>
                  </a:lnTo>
                  <a:lnTo>
                    <a:pt x="43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26" y="3"/>
                  </a:lnTo>
                  <a:lnTo>
                    <a:pt x="16" y="8"/>
                  </a:lnTo>
                  <a:lnTo>
                    <a:pt x="7" y="14"/>
                  </a:lnTo>
                  <a:lnTo>
                    <a:pt x="3" y="20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4" y="30"/>
                  </a:lnTo>
                  <a:lnTo>
                    <a:pt x="10" y="32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29" y="30"/>
                  </a:lnTo>
                  <a:lnTo>
                    <a:pt x="36" y="29"/>
                  </a:lnTo>
                  <a:lnTo>
                    <a:pt x="43" y="27"/>
                  </a:lnTo>
                  <a:lnTo>
                    <a:pt x="5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3" name="Freeform 130"/>
            <p:cNvSpPr>
              <a:spLocks/>
            </p:cNvSpPr>
            <p:nvPr/>
          </p:nvSpPr>
          <p:spPr bwMode="auto">
            <a:xfrm>
              <a:off x="4849" y="304"/>
              <a:ext cx="82" cy="106"/>
            </a:xfrm>
            <a:custGeom>
              <a:avLst/>
              <a:gdLst>
                <a:gd name="T0" fmla="*/ 0 w 246"/>
                <a:gd name="T1" fmla="*/ 1 h 211"/>
                <a:gd name="T2" fmla="*/ 0 w 246"/>
                <a:gd name="T3" fmla="*/ 1 h 211"/>
                <a:gd name="T4" fmla="*/ 0 w 246"/>
                <a:gd name="T5" fmla="*/ 1 h 211"/>
                <a:gd name="T6" fmla="*/ 0 w 246"/>
                <a:gd name="T7" fmla="*/ 1 h 211"/>
                <a:gd name="T8" fmla="*/ 0 w 246"/>
                <a:gd name="T9" fmla="*/ 2 h 211"/>
                <a:gd name="T10" fmla="*/ 0 w 246"/>
                <a:gd name="T11" fmla="*/ 2 h 211"/>
                <a:gd name="T12" fmla="*/ 0 w 246"/>
                <a:gd name="T13" fmla="*/ 2 h 211"/>
                <a:gd name="T14" fmla="*/ 0 w 246"/>
                <a:gd name="T15" fmla="*/ 2 h 211"/>
                <a:gd name="T16" fmla="*/ 0 w 246"/>
                <a:gd name="T17" fmla="*/ 3 h 211"/>
                <a:gd name="T18" fmla="*/ 0 w 246"/>
                <a:gd name="T19" fmla="*/ 3 h 211"/>
                <a:gd name="T20" fmla="*/ 0 w 246"/>
                <a:gd name="T21" fmla="*/ 3 h 211"/>
                <a:gd name="T22" fmla="*/ 0 w 246"/>
                <a:gd name="T23" fmla="*/ 3 h 211"/>
                <a:gd name="T24" fmla="*/ 0 w 246"/>
                <a:gd name="T25" fmla="*/ 4 h 211"/>
                <a:gd name="T26" fmla="*/ 0 w 246"/>
                <a:gd name="T27" fmla="*/ 4 h 211"/>
                <a:gd name="T28" fmla="*/ 0 w 246"/>
                <a:gd name="T29" fmla="*/ 4 h 211"/>
                <a:gd name="T30" fmla="*/ 0 w 246"/>
                <a:gd name="T31" fmla="*/ 4 h 211"/>
                <a:gd name="T32" fmla="*/ 0 w 246"/>
                <a:gd name="T33" fmla="*/ 4 h 211"/>
                <a:gd name="T34" fmla="*/ 0 w 246"/>
                <a:gd name="T35" fmla="*/ 4 h 211"/>
                <a:gd name="T36" fmla="*/ 0 w 246"/>
                <a:gd name="T37" fmla="*/ 4 h 211"/>
                <a:gd name="T38" fmla="*/ 0 w 246"/>
                <a:gd name="T39" fmla="*/ 4 h 211"/>
                <a:gd name="T40" fmla="*/ 0 w 246"/>
                <a:gd name="T41" fmla="*/ 4 h 211"/>
                <a:gd name="T42" fmla="*/ 0 w 246"/>
                <a:gd name="T43" fmla="*/ 4 h 211"/>
                <a:gd name="T44" fmla="*/ 0 w 246"/>
                <a:gd name="T45" fmla="*/ 4 h 211"/>
                <a:gd name="T46" fmla="*/ 0 w 246"/>
                <a:gd name="T47" fmla="*/ 4 h 211"/>
                <a:gd name="T48" fmla="*/ 0 w 246"/>
                <a:gd name="T49" fmla="*/ 4 h 211"/>
                <a:gd name="T50" fmla="*/ 0 w 246"/>
                <a:gd name="T51" fmla="*/ 4 h 211"/>
                <a:gd name="T52" fmla="*/ 0 w 246"/>
                <a:gd name="T53" fmla="*/ 4 h 211"/>
                <a:gd name="T54" fmla="*/ 0 w 246"/>
                <a:gd name="T55" fmla="*/ 4 h 211"/>
                <a:gd name="T56" fmla="*/ 0 w 246"/>
                <a:gd name="T57" fmla="*/ 4 h 211"/>
                <a:gd name="T58" fmla="*/ 0 w 246"/>
                <a:gd name="T59" fmla="*/ 4 h 211"/>
                <a:gd name="T60" fmla="*/ 0 w 246"/>
                <a:gd name="T61" fmla="*/ 4 h 211"/>
                <a:gd name="T62" fmla="*/ 0 w 246"/>
                <a:gd name="T63" fmla="*/ 3 h 211"/>
                <a:gd name="T64" fmla="*/ 0 w 246"/>
                <a:gd name="T65" fmla="*/ 3 h 211"/>
                <a:gd name="T66" fmla="*/ 0 w 246"/>
                <a:gd name="T67" fmla="*/ 3 h 211"/>
                <a:gd name="T68" fmla="*/ 0 w 246"/>
                <a:gd name="T69" fmla="*/ 3 h 211"/>
                <a:gd name="T70" fmla="*/ 0 w 246"/>
                <a:gd name="T71" fmla="*/ 3 h 211"/>
                <a:gd name="T72" fmla="*/ 0 w 246"/>
                <a:gd name="T73" fmla="*/ 3 h 211"/>
                <a:gd name="T74" fmla="*/ 0 w 246"/>
                <a:gd name="T75" fmla="*/ 3 h 211"/>
                <a:gd name="T76" fmla="*/ 0 w 246"/>
                <a:gd name="T77" fmla="*/ 2 h 211"/>
                <a:gd name="T78" fmla="*/ 0 w 246"/>
                <a:gd name="T79" fmla="*/ 2 h 211"/>
                <a:gd name="T80" fmla="*/ 0 w 246"/>
                <a:gd name="T81" fmla="*/ 2 h 211"/>
                <a:gd name="T82" fmla="*/ 0 w 246"/>
                <a:gd name="T83" fmla="*/ 2 h 211"/>
                <a:gd name="T84" fmla="*/ 0 w 246"/>
                <a:gd name="T85" fmla="*/ 2 h 211"/>
                <a:gd name="T86" fmla="*/ 0 w 246"/>
                <a:gd name="T87" fmla="*/ 1 h 211"/>
                <a:gd name="T88" fmla="*/ 0 w 246"/>
                <a:gd name="T89" fmla="*/ 1 h 211"/>
                <a:gd name="T90" fmla="*/ 0 w 246"/>
                <a:gd name="T91" fmla="*/ 1 h 211"/>
                <a:gd name="T92" fmla="*/ 0 w 246"/>
                <a:gd name="T93" fmla="*/ 1 h 211"/>
                <a:gd name="T94" fmla="*/ 0 w 246"/>
                <a:gd name="T95" fmla="*/ 1 h 211"/>
                <a:gd name="T96" fmla="*/ 0 w 246"/>
                <a:gd name="T97" fmla="*/ 1 h 211"/>
                <a:gd name="T98" fmla="*/ 0 w 246"/>
                <a:gd name="T99" fmla="*/ 1 h 211"/>
                <a:gd name="T100" fmla="*/ 0 w 246"/>
                <a:gd name="T101" fmla="*/ 1 h 211"/>
                <a:gd name="T102" fmla="*/ 0 w 246"/>
                <a:gd name="T103" fmla="*/ 1 h 211"/>
                <a:gd name="T104" fmla="*/ 0 w 246"/>
                <a:gd name="T105" fmla="*/ 1 h 211"/>
                <a:gd name="T106" fmla="*/ 0 w 246"/>
                <a:gd name="T107" fmla="*/ 1 h 211"/>
                <a:gd name="T108" fmla="*/ 0 w 246"/>
                <a:gd name="T109" fmla="*/ 0 h 211"/>
                <a:gd name="T110" fmla="*/ 0 w 246"/>
                <a:gd name="T111" fmla="*/ 1 h 211"/>
                <a:gd name="T112" fmla="*/ 0 w 246"/>
                <a:gd name="T113" fmla="*/ 1 h 211"/>
                <a:gd name="T114" fmla="*/ 0 w 246"/>
                <a:gd name="T115" fmla="*/ 1 h 211"/>
                <a:gd name="T116" fmla="*/ 0 w 246"/>
                <a:gd name="T117" fmla="*/ 1 h 211"/>
                <a:gd name="T118" fmla="*/ 0 w 246"/>
                <a:gd name="T119" fmla="*/ 1 h 211"/>
                <a:gd name="T120" fmla="*/ 0 w 246"/>
                <a:gd name="T121" fmla="*/ 1 h 2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46" h="211">
                  <a:moveTo>
                    <a:pt x="90" y="32"/>
                  </a:moveTo>
                  <a:lnTo>
                    <a:pt x="73" y="41"/>
                  </a:lnTo>
                  <a:lnTo>
                    <a:pt x="57" y="51"/>
                  </a:lnTo>
                  <a:lnTo>
                    <a:pt x="41" y="64"/>
                  </a:lnTo>
                  <a:lnTo>
                    <a:pt x="28" y="76"/>
                  </a:lnTo>
                  <a:lnTo>
                    <a:pt x="18" y="89"/>
                  </a:lnTo>
                  <a:lnTo>
                    <a:pt x="9" y="103"/>
                  </a:lnTo>
                  <a:lnTo>
                    <a:pt x="3" y="116"/>
                  </a:lnTo>
                  <a:lnTo>
                    <a:pt x="0" y="131"/>
                  </a:lnTo>
                  <a:lnTo>
                    <a:pt x="3" y="152"/>
                  </a:lnTo>
                  <a:lnTo>
                    <a:pt x="15" y="170"/>
                  </a:lnTo>
                  <a:lnTo>
                    <a:pt x="32" y="185"/>
                  </a:lnTo>
                  <a:lnTo>
                    <a:pt x="54" y="197"/>
                  </a:lnTo>
                  <a:lnTo>
                    <a:pt x="80" y="205"/>
                  </a:lnTo>
                  <a:lnTo>
                    <a:pt x="109" y="210"/>
                  </a:lnTo>
                  <a:lnTo>
                    <a:pt x="137" y="211"/>
                  </a:lnTo>
                  <a:lnTo>
                    <a:pt x="164" y="208"/>
                  </a:lnTo>
                  <a:lnTo>
                    <a:pt x="170" y="208"/>
                  </a:lnTo>
                  <a:lnTo>
                    <a:pt x="176" y="206"/>
                  </a:lnTo>
                  <a:lnTo>
                    <a:pt x="180" y="202"/>
                  </a:lnTo>
                  <a:lnTo>
                    <a:pt x="182" y="198"/>
                  </a:lnTo>
                  <a:lnTo>
                    <a:pt x="180" y="196"/>
                  </a:lnTo>
                  <a:lnTo>
                    <a:pt x="176" y="196"/>
                  </a:lnTo>
                  <a:lnTo>
                    <a:pt x="170" y="195"/>
                  </a:lnTo>
                  <a:lnTo>
                    <a:pt x="163" y="195"/>
                  </a:lnTo>
                  <a:lnTo>
                    <a:pt x="154" y="195"/>
                  </a:lnTo>
                  <a:lnTo>
                    <a:pt x="147" y="195"/>
                  </a:lnTo>
                  <a:lnTo>
                    <a:pt x="140" y="195"/>
                  </a:lnTo>
                  <a:lnTo>
                    <a:pt x="135" y="195"/>
                  </a:lnTo>
                  <a:lnTo>
                    <a:pt x="121" y="194"/>
                  </a:lnTo>
                  <a:lnTo>
                    <a:pt x="108" y="193"/>
                  </a:lnTo>
                  <a:lnTo>
                    <a:pt x="93" y="191"/>
                  </a:lnTo>
                  <a:lnTo>
                    <a:pt x="79" y="188"/>
                  </a:lnTo>
                  <a:lnTo>
                    <a:pt x="64" y="185"/>
                  </a:lnTo>
                  <a:lnTo>
                    <a:pt x="50" y="178"/>
                  </a:lnTo>
                  <a:lnTo>
                    <a:pt x="37" y="169"/>
                  </a:lnTo>
                  <a:lnTo>
                    <a:pt x="22" y="155"/>
                  </a:lnTo>
                  <a:lnTo>
                    <a:pt x="19" y="140"/>
                  </a:lnTo>
                  <a:lnTo>
                    <a:pt x="21" y="126"/>
                  </a:lnTo>
                  <a:lnTo>
                    <a:pt x="26" y="111"/>
                  </a:lnTo>
                  <a:lnTo>
                    <a:pt x="35" y="98"/>
                  </a:lnTo>
                  <a:lnTo>
                    <a:pt x="48" y="85"/>
                  </a:lnTo>
                  <a:lnTo>
                    <a:pt x="63" y="73"/>
                  </a:lnTo>
                  <a:lnTo>
                    <a:pt x="79" y="63"/>
                  </a:lnTo>
                  <a:lnTo>
                    <a:pt x="98" y="52"/>
                  </a:lnTo>
                  <a:lnTo>
                    <a:pt x="117" y="43"/>
                  </a:lnTo>
                  <a:lnTo>
                    <a:pt x="137" y="35"/>
                  </a:lnTo>
                  <a:lnTo>
                    <a:pt x="157" y="28"/>
                  </a:lnTo>
                  <a:lnTo>
                    <a:pt x="176" y="21"/>
                  </a:lnTo>
                  <a:lnTo>
                    <a:pt x="196" y="16"/>
                  </a:lnTo>
                  <a:lnTo>
                    <a:pt x="214" y="11"/>
                  </a:lnTo>
                  <a:lnTo>
                    <a:pt x="231" y="8"/>
                  </a:lnTo>
                  <a:lnTo>
                    <a:pt x="246" y="6"/>
                  </a:lnTo>
                  <a:lnTo>
                    <a:pt x="236" y="2"/>
                  </a:lnTo>
                  <a:lnTo>
                    <a:pt x="220" y="0"/>
                  </a:lnTo>
                  <a:lnTo>
                    <a:pt x="201" y="2"/>
                  </a:lnTo>
                  <a:lnTo>
                    <a:pt x="179" y="5"/>
                  </a:lnTo>
                  <a:lnTo>
                    <a:pt x="154" y="10"/>
                  </a:lnTo>
                  <a:lnTo>
                    <a:pt x="131" y="16"/>
                  </a:lnTo>
                  <a:lnTo>
                    <a:pt x="109" y="24"/>
                  </a:lnTo>
                  <a:lnTo>
                    <a:pt x="9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4" name="Freeform 131"/>
            <p:cNvSpPr>
              <a:spLocks/>
            </p:cNvSpPr>
            <p:nvPr/>
          </p:nvSpPr>
          <p:spPr bwMode="auto">
            <a:xfrm>
              <a:off x="4989" y="303"/>
              <a:ext cx="53" cy="82"/>
            </a:xfrm>
            <a:custGeom>
              <a:avLst/>
              <a:gdLst>
                <a:gd name="T0" fmla="*/ 0 w 158"/>
                <a:gd name="T1" fmla="*/ 1 h 164"/>
                <a:gd name="T2" fmla="*/ 0 w 158"/>
                <a:gd name="T3" fmla="*/ 2 h 164"/>
                <a:gd name="T4" fmla="*/ 0 w 158"/>
                <a:gd name="T5" fmla="*/ 2 h 164"/>
                <a:gd name="T6" fmla="*/ 0 w 158"/>
                <a:gd name="T7" fmla="*/ 2 h 164"/>
                <a:gd name="T8" fmla="*/ 0 w 158"/>
                <a:gd name="T9" fmla="*/ 2 h 164"/>
                <a:gd name="T10" fmla="*/ 0 w 158"/>
                <a:gd name="T11" fmla="*/ 2 h 164"/>
                <a:gd name="T12" fmla="*/ 0 w 158"/>
                <a:gd name="T13" fmla="*/ 3 h 164"/>
                <a:gd name="T14" fmla="*/ 0 w 158"/>
                <a:gd name="T15" fmla="*/ 3 h 164"/>
                <a:gd name="T16" fmla="*/ 0 w 158"/>
                <a:gd name="T17" fmla="*/ 3 h 164"/>
                <a:gd name="T18" fmla="*/ 0 w 158"/>
                <a:gd name="T19" fmla="*/ 3 h 164"/>
                <a:gd name="T20" fmla="*/ 0 w 158"/>
                <a:gd name="T21" fmla="*/ 3 h 164"/>
                <a:gd name="T22" fmla="*/ 0 w 158"/>
                <a:gd name="T23" fmla="*/ 3 h 164"/>
                <a:gd name="T24" fmla="*/ 0 w 158"/>
                <a:gd name="T25" fmla="*/ 3 h 164"/>
                <a:gd name="T26" fmla="*/ 0 w 158"/>
                <a:gd name="T27" fmla="*/ 3 h 164"/>
                <a:gd name="T28" fmla="*/ 0 w 158"/>
                <a:gd name="T29" fmla="*/ 3 h 164"/>
                <a:gd name="T30" fmla="*/ 0 w 158"/>
                <a:gd name="T31" fmla="*/ 3 h 164"/>
                <a:gd name="T32" fmla="*/ 0 w 158"/>
                <a:gd name="T33" fmla="*/ 3 h 164"/>
                <a:gd name="T34" fmla="*/ 0 w 158"/>
                <a:gd name="T35" fmla="*/ 3 h 164"/>
                <a:gd name="T36" fmla="*/ 0 w 158"/>
                <a:gd name="T37" fmla="*/ 3 h 164"/>
                <a:gd name="T38" fmla="*/ 0 w 158"/>
                <a:gd name="T39" fmla="*/ 3 h 164"/>
                <a:gd name="T40" fmla="*/ 0 w 158"/>
                <a:gd name="T41" fmla="*/ 2 h 164"/>
                <a:gd name="T42" fmla="*/ 0 w 158"/>
                <a:gd name="T43" fmla="*/ 2 h 164"/>
                <a:gd name="T44" fmla="*/ 0 w 158"/>
                <a:gd name="T45" fmla="*/ 2 h 164"/>
                <a:gd name="T46" fmla="*/ 0 w 158"/>
                <a:gd name="T47" fmla="*/ 2 h 164"/>
                <a:gd name="T48" fmla="*/ 0 w 158"/>
                <a:gd name="T49" fmla="*/ 1 h 164"/>
                <a:gd name="T50" fmla="*/ 0 w 158"/>
                <a:gd name="T51" fmla="*/ 1 h 164"/>
                <a:gd name="T52" fmla="*/ 0 w 158"/>
                <a:gd name="T53" fmla="*/ 1 h 164"/>
                <a:gd name="T54" fmla="*/ 0 w 158"/>
                <a:gd name="T55" fmla="*/ 1 h 164"/>
                <a:gd name="T56" fmla="*/ 0 w 158"/>
                <a:gd name="T57" fmla="*/ 1 h 164"/>
                <a:gd name="T58" fmla="*/ 0 w 158"/>
                <a:gd name="T59" fmla="*/ 1 h 164"/>
                <a:gd name="T60" fmla="*/ 0 w 158"/>
                <a:gd name="T61" fmla="*/ 0 h 164"/>
                <a:gd name="T62" fmla="*/ 0 w 158"/>
                <a:gd name="T63" fmla="*/ 1 h 164"/>
                <a:gd name="T64" fmla="*/ 0 w 158"/>
                <a:gd name="T65" fmla="*/ 1 h 164"/>
                <a:gd name="T66" fmla="*/ 0 w 158"/>
                <a:gd name="T67" fmla="*/ 1 h 164"/>
                <a:gd name="T68" fmla="*/ 0 w 158"/>
                <a:gd name="T69" fmla="*/ 1 h 164"/>
                <a:gd name="T70" fmla="*/ 0 w 158"/>
                <a:gd name="T71" fmla="*/ 1 h 164"/>
                <a:gd name="T72" fmla="*/ 0 w 158"/>
                <a:gd name="T73" fmla="*/ 1 h 164"/>
                <a:gd name="T74" fmla="*/ 0 w 158"/>
                <a:gd name="T75" fmla="*/ 1 h 164"/>
                <a:gd name="T76" fmla="*/ 0 w 158"/>
                <a:gd name="T77" fmla="*/ 1 h 164"/>
                <a:gd name="T78" fmla="*/ 0 w 158"/>
                <a:gd name="T79" fmla="*/ 1 h 164"/>
                <a:gd name="T80" fmla="*/ 0 w 158"/>
                <a:gd name="T81" fmla="*/ 1 h 1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58" h="164">
                  <a:moveTo>
                    <a:pt x="133" y="54"/>
                  </a:moveTo>
                  <a:lnTo>
                    <a:pt x="138" y="72"/>
                  </a:lnTo>
                  <a:lnTo>
                    <a:pt x="135" y="86"/>
                  </a:lnTo>
                  <a:lnTo>
                    <a:pt x="125" y="99"/>
                  </a:lnTo>
                  <a:lnTo>
                    <a:pt x="110" y="110"/>
                  </a:lnTo>
                  <a:lnTo>
                    <a:pt x="93" y="120"/>
                  </a:lnTo>
                  <a:lnTo>
                    <a:pt x="74" y="130"/>
                  </a:lnTo>
                  <a:lnTo>
                    <a:pt x="53" y="140"/>
                  </a:lnTo>
                  <a:lnTo>
                    <a:pt x="36" y="149"/>
                  </a:lnTo>
                  <a:lnTo>
                    <a:pt x="33" y="152"/>
                  </a:lnTo>
                  <a:lnTo>
                    <a:pt x="32" y="154"/>
                  </a:lnTo>
                  <a:lnTo>
                    <a:pt x="32" y="157"/>
                  </a:lnTo>
                  <a:lnTo>
                    <a:pt x="35" y="160"/>
                  </a:lnTo>
                  <a:lnTo>
                    <a:pt x="37" y="163"/>
                  </a:lnTo>
                  <a:lnTo>
                    <a:pt x="42" y="164"/>
                  </a:lnTo>
                  <a:lnTo>
                    <a:pt x="46" y="164"/>
                  </a:lnTo>
                  <a:lnTo>
                    <a:pt x="51" y="163"/>
                  </a:lnTo>
                  <a:lnTo>
                    <a:pt x="72" y="153"/>
                  </a:lnTo>
                  <a:lnTo>
                    <a:pt x="94" y="143"/>
                  </a:lnTo>
                  <a:lnTo>
                    <a:pt x="114" y="132"/>
                  </a:lnTo>
                  <a:lnTo>
                    <a:pt x="133" y="118"/>
                  </a:lnTo>
                  <a:lnTo>
                    <a:pt x="146" y="104"/>
                  </a:lnTo>
                  <a:lnTo>
                    <a:pt x="155" y="87"/>
                  </a:lnTo>
                  <a:lnTo>
                    <a:pt x="158" y="70"/>
                  </a:lnTo>
                  <a:lnTo>
                    <a:pt x="152" y="51"/>
                  </a:lnTo>
                  <a:lnTo>
                    <a:pt x="139" y="37"/>
                  </a:lnTo>
                  <a:lnTo>
                    <a:pt x="122" y="24"/>
                  </a:lnTo>
                  <a:lnTo>
                    <a:pt x="99" y="14"/>
                  </a:lnTo>
                  <a:lnTo>
                    <a:pt x="75" y="7"/>
                  </a:lnTo>
                  <a:lnTo>
                    <a:pt x="51" y="2"/>
                  </a:lnTo>
                  <a:lnTo>
                    <a:pt x="29" y="0"/>
                  </a:lnTo>
                  <a:lnTo>
                    <a:pt x="11" y="1"/>
                  </a:lnTo>
                  <a:lnTo>
                    <a:pt x="0" y="5"/>
                  </a:lnTo>
                  <a:lnTo>
                    <a:pt x="20" y="9"/>
                  </a:lnTo>
                  <a:lnTo>
                    <a:pt x="40" y="12"/>
                  </a:lnTo>
                  <a:lnTo>
                    <a:pt x="59" y="15"/>
                  </a:lnTo>
                  <a:lnTo>
                    <a:pt x="78" y="19"/>
                  </a:lnTo>
                  <a:lnTo>
                    <a:pt x="96" y="24"/>
                  </a:lnTo>
                  <a:lnTo>
                    <a:pt x="112" y="32"/>
                  </a:lnTo>
                  <a:lnTo>
                    <a:pt x="125" y="41"/>
                  </a:lnTo>
                  <a:lnTo>
                    <a:pt x="133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5" name="Freeform 132"/>
            <p:cNvSpPr>
              <a:spLocks/>
            </p:cNvSpPr>
            <p:nvPr/>
          </p:nvSpPr>
          <p:spPr bwMode="auto">
            <a:xfrm>
              <a:off x="4796" y="285"/>
              <a:ext cx="134" cy="170"/>
            </a:xfrm>
            <a:custGeom>
              <a:avLst/>
              <a:gdLst>
                <a:gd name="T0" fmla="*/ 0 w 400"/>
                <a:gd name="T1" fmla="*/ 1 h 340"/>
                <a:gd name="T2" fmla="*/ 0 w 400"/>
                <a:gd name="T3" fmla="*/ 2 h 340"/>
                <a:gd name="T4" fmla="*/ 0 w 400"/>
                <a:gd name="T5" fmla="*/ 3 h 340"/>
                <a:gd name="T6" fmla="*/ 0 w 400"/>
                <a:gd name="T7" fmla="*/ 4 h 340"/>
                <a:gd name="T8" fmla="*/ 0 w 400"/>
                <a:gd name="T9" fmla="*/ 4 h 340"/>
                <a:gd name="T10" fmla="*/ 0 w 400"/>
                <a:gd name="T11" fmla="*/ 4 h 340"/>
                <a:gd name="T12" fmla="*/ 0 w 400"/>
                <a:gd name="T13" fmla="*/ 5 h 340"/>
                <a:gd name="T14" fmla="*/ 0 w 400"/>
                <a:gd name="T15" fmla="*/ 5 h 340"/>
                <a:gd name="T16" fmla="*/ 0 w 400"/>
                <a:gd name="T17" fmla="*/ 5 h 340"/>
                <a:gd name="T18" fmla="*/ 0 w 400"/>
                <a:gd name="T19" fmla="*/ 5 h 340"/>
                <a:gd name="T20" fmla="*/ 0 w 400"/>
                <a:gd name="T21" fmla="*/ 5 h 340"/>
                <a:gd name="T22" fmla="*/ 0 w 400"/>
                <a:gd name="T23" fmla="*/ 6 h 340"/>
                <a:gd name="T24" fmla="*/ 0 w 400"/>
                <a:gd name="T25" fmla="*/ 6 h 340"/>
                <a:gd name="T26" fmla="*/ 0 w 400"/>
                <a:gd name="T27" fmla="*/ 6 h 340"/>
                <a:gd name="T28" fmla="*/ 0 w 400"/>
                <a:gd name="T29" fmla="*/ 6 h 340"/>
                <a:gd name="T30" fmla="*/ 0 w 400"/>
                <a:gd name="T31" fmla="*/ 6 h 340"/>
                <a:gd name="T32" fmla="*/ 1 w 400"/>
                <a:gd name="T33" fmla="*/ 6 h 340"/>
                <a:gd name="T34" fmla="*/ 1 w 400"/>
                <a:gd name="T35" fmla="*/ 6 h 340"/>
                <a:gd name="T36" fmla="*/ 1 w 400"/>
                <a:gd name="T37" fmla="*/ 6 h 340"/>
                <a:gd name="T38" fmla="*/ 1 w 400"/>
                <a:gd name="T39" fmla="*/ 5 h 340"/>
                <a:gd name="T40" fmla="*/ 1 w 400"/>
                <a:gd name="T41" fmla="*/ 5 h 340"/>
                <a:gd name="T42" fmla="*/ 0 w 400"/>
                <a:gd name="T43" fmla="*/ 5 h 340"/>
                <a:gd name="T44" fmla="*/ 0 w 400"/>
                <a:gd name="T45" fmla="*/ 5 h 340"/>
                <a:gd name="T46" fmla="*/ 0 w 400"/>
                <a:gd name="T47" fmla="*/ 5 h 340"/>
                <a:gd name="T48" fmla="*/ 0 w 400"/>
                <a:gd name="T49" fmla="*/ 5 h 340"/>
                <a:gd name="T50" fmla="*/ 0 w 400"/>
                <a:gd name="T51" fmla="*/ 5 h 340"/>
                <a:gd name="T52" fmla="*/ 0 w 400"/>
                <a:gd name="T53" fmla="*/ 5 h 340"/>
                <a:gd name="T54" fmla="*/ 0 w 400"/>
                <a:gd name="T55" fmla="*/ 5 h 340"/>
                <a:gd name="T56" fmla="*/ 0 w 400"/>
                <a:gd name="T57" fmla="*/ 5 h 340"/>
                <a:gd name="T58" fmla="*/ 0 w 400"/>
                <a:gd name="T59" fmla="*/ 4 h 340"/>
                <a:gd name="T60" fmla="*/ 0 w 400"/>
                <a:gd name="T61" fmla="*/ 4 h 340"/>
                <a:gd name="T62" fmla="*/ 0 w 400"/>
                <a:gd name="T63" fmla="*/ 3 h 340"/>
                <a:gd name="T64" fmla="*/ 0 w 400"/>
                <a:gd name="T65" fmla="*/ 3 h 340"/>
                <a:gd name="T66" fmla="*/ 0 w 400"/>
                <a:gd name="T67" fmla="*/ 2 h 340"/>
                <a:gd name="T68" fmla="*/ 0 w 400"/>
                <a:gd name="T69" fmla="*/ 2 h 340"/>
                <a:gd name="T70" fmla="*/ 0 w 400"/>
                <a:gd name="T71" fmla="*/ 2 h 340"/>
                <a:gd name="T72" fmla="*/ 0 w 400"/>
                <a:gd name="T73" fmla="*/ 1 h 340"/>
                <a:gd name="T74" fmla="*/ 0 w 400"/>
                <a:gd name="T75" fmla="*/ 1 h 340"/>
                <a:gd name="T76" fmla="*/ 0 w 400"/>
                <a:gd name="T77" fmla="*/ 1 h 340"/>
                <a:gd name="T78" fmla="*/ 0 w 400"/>
                <a:gd name="T79" fmla="*/ 1 h 340"/>
                <a:gd name="T80" fmla="*/ 0 w 400"/>
                <a:gd name="T81" fmla="*/ 0 h 340"/>
                <a:gd name="T82" fmla="*/ 0 w 400"/>
                <a:gd name="T83" fmla="*/ 1 h 340"/>
                <a:gd name="T84" fmla="*/ 0 w 400"/>
                <a:gd name="T85" fmla="*/ 1 h 340"/>
                <a:gd name="T86" fmla="*/ 0 w 400"/>
                <a:gd name="T87" fmla="*/ 1 h 34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00" h="340">
                  <a:moveTo>
                    <a:pt x="156" y="45"/>
                  </a:moveTo>
                  <a:lnTo>
                    <a:pt x="125" y="62"/>
                  </a:lnTo>
                  <a:lnTo>
                    <a:pt x="95" y="82"/>
                  </a:lnTo>
                  <a:lnTo>
                    <a:pt x="67" y="103"/>
                  </a:lnTo>
                  <a:lnTo>
                    <a:pt x="42" y="125"/>
                  </a:lnTo>
                  <a:lnTo>
                    <a:pt x="22" y="150"/>
                  </a:lnTo>
                  <a:lnTo>
                    <a:pt x="8" y="176"/>
                  </a:lnTo>
                  <a:lnTo>
                    <a:pt x="0" y="204"/>
                  </a:lnTo>
                  <a:lnTo>
                    <a:pt x="2" y="233"/>
                  </a:lnTo>
                  <a:lnTo>
                    <a:pt x="5" y="240"/>
                  </a:lnTo>
                  <a:lnTo>
                    <a:pt x="9" y="248"/>
                  </a:lnTo>
                  <a:lnTo>
                    <a:pt x="13" y="254"/>
                  </a:lnTo>
                  <a:lnTo>
                    <a:pt x="19" y="261"/>
                  </a:lnTo>
                  <a:lnTo>
                    <a:pt x="26" y="268"/>
                  </a:lnTo>
                  <a:lnTo>
                    <a:pt x="34" y="274"/>
                  </a:lnTo>
                  <a:lnTo>
                    <a:pt x="42" y="279"/>
                  </a:lnTo>
                  <a:lnTo>
                    <a:pt x="51" y="283"/>
                  </a:lnTo>
                  <a:lnTo>
                    <a:pt x="70" y="291"/>
                  </a:lnTo>
                  <a:lnTo>
                    <a:pt x="89" y="298"/>
                  </a:lnTo>
                  <a:lnTo>
                    <a:pt x="108" y="305"/>
                  </a:lnTo>
                  <a:lnTo>
                    <a:pt x="128" y="310"/>
                  </a:lnTo>
                  <a:lnTo>
                    <a:pt x="149" y="315"/>
                  </a:lnTo>
                  <a:lnTo>
                    <a:pt x="169" y="319"/>
                  </a:lnTo>
                  <a:lnTo>
                    <a:pt x="189" y="323"/>
                  </a:lnTo>
                  <a:lnTo>
                    <a:pt x="210" y="326"/>
                  </a:lnTo>
                  <a:lnTo>
                    <a:pt x="231" y="329"/>
                  </a:lnTo>
                  <a:lnTo>
                    <a:pt x="253" y="331"/>
                  </a:lnTo>
                  <a:lnTo>
                    <a:pt x="274" y="334"/>
                  </a:lnTo>
                  <a:lnTo>
                    <a:pt x="295" y="336"/>
                  </a:lnTo>
                  <a:lnTo>
                    <a:pt x="317" y="337"/>
                  </a:lnTo>
                  <a:lnTo>
                    <a:pt x="339" y="338"/>
                  </a:lnTo>
                  <a:lnTo>
                    <a:pt x="359" y="339"/>
                  </a:lnTo>
                  <a:lnTo>
                    <a:pt x="381" y="340"/>
                  </a:lnTo>
                  <a:lnTo>
                    <a:pt x="387" y="340"/>
                  </a:lnTo>
                  <a:lnTo>
                    <a:pt x="393" y="337"/>
                  </a:lnTo>
                  <a:lnTo>
                    <a:pt x="397" y="334"/>
                  </a:lnTo>
                  <a:lnTo>
                    <a:pt x="400" y="328"/>
                  </a:lnTo>
                  <a:lnTo>
                    <a:pt x="400" y="323"/>
                  </a:lnTo>
                  <a:lnTo>
                    <a:pt x="397" y="319"/>
                  </a:lnTo>
                  <a:lnTo>
                    <a:pt x="391" y="316"/>
                  </a:lnTo>
                  <a:lnTo>
                    <a:pt x="385" y="315"/>
                  </a:lnTo>
                  <a:lnTo>
                    <a:pt x="365" y="315"/>
                  </a:lnTo>
                  <a:lnTo>
                    <a:pt x="346" y="315"/>
                  </a:lnTo>
                  <a:lnTo>
                    <a:pt x="326" y="314"/>
                  </a:lnTo>
                  <a:lnTo>
                    <a:pt x="307" y="313"/>
                  </a:lnTo>
                  <a:lnTo>
                    <a:pt x="287" y="312"/>
                  </a:lnTo>
                  <a:lnTo>
                    <a:pt x="266" y="310"/>
                  </a:lnTo>
                  <a:lnTo>
                    <a:pt x="247" y="308"/>
                  </a:lnTo>
                  <a:lnTo>
                    <a:pt x="227" y="306"/>
                  </a:lnTo>
                  <a:lnTo>
                    <a:pt x="208" y="303"/>
                  </a:lnTo>
                  <a:lnTo>
                    <a:pt x="188" y="300"/>
                  </a:lnTo>
                  <a:lnTo>
                    <a:pt x="169" y="295"/>
                  </a:lnTo>
                  <a:lnTo>
                    <a:pt x="150" y="291"/>
                  </a:lnTo>
                  <a:lnTo>
                    <a:pt x="131" y="287"/>
                  </a:lnTo>
                  <a:lnTo>
                    <a:pt x="114" y="281"/>
                  </a:lnTo>
                  <a:lnTo>
                    <a:pt x="95" y="275"/>
                  </a:lnTo>
                  <a:lnTo>
                    <a:pt x="77" y="269"/>
                  </a:lnTo>
                  <a:lnTo>
                    <a:pt x="63" y="261"/>
                  </a:lnTo>
                  <a:lnTo>
                    <a:pt x="51" y="251"/>
                  </a:lnTo>
                  <a:lnTo>
                    <a:pt x="44" y="241"/>
                  </a:lnTo>
                  <a:lnTo>
                    <a:pt x="38" y="228"/>
                  </a:lnTo>
                  <a:lnTo>
                    <a:pt x="38" y="214"/>
                  </a:lnTo>
                  <a:lnTo>
                    <a:pt x="41" y="195"/>
                  </a:lnTo>
                  <a:lnTo>
                    <a:pt x="47" y="177"/>
                  </a:lnTo>
                  <a:lnTo>
                    <a:pt x="53" y="163"/>
                  </a:lnTo>
                  <a:lnTo>
                    <a:pt x="63" y="148"/>
                  </a:lnTo>
                  <a:lnTo>
                    <a:pt x="74" y="135"/>
                  </a:lnTo>
                  <a:lnTo>
                    <a:pt x="85" y="122"/>
                  </a:lnTo>
                  <a:lnTo>
                    <a:pt x="98" y="111"/>
                  </a:lnTo>
                  <a:lnTo>
                    <a:pt x="111" y="100"/>
                  </a:lnTo>
                  <a:lnTo>
                    <a:pt x="125" y="89"/>
                  </a:lnTo>
                  <a:lnTo>
                    <a:pt x="141" y="79"/>
                  </a:lnTo>
                  <a:lnTo>
                    <a:pt x="160" y="68"/>
                  </a:lnTo>
                  <a:lnTo>
                    <a:pt x="179" y="57"/>
                  </a:lnTo>
                  <a:lnTo>
                    <a:pt x="201" y="47"/>
                  </a:lnTo>
                  <a:lnTo>
                    <a:pt x="224" y="37"/>
                  </a:lnTo>
                  <a:lnTo>
                    <a:pt x="249" y="27"/>
                  </a:lnTo>
                  <a:lnTo>
                    <a:pt x="272" y="19"/>
                  </a:lnTo>
                  <a:lnTo>
                    <a:pt x="294" y="12"/>
                  </a:lnTo>
                  <a:lnTo>
                    <a:pt x="314" y="6"/>
                  </a:lnTo>
                  <a:lnTo>
                    <a:pt x="332" y="1"/>
                  </a:lnTo>
                  <a:lnTo>
                    <a:pt x="316" y="0"/>
                  </a:lnTo>
                  <a:lnTo>
                    <a:pt x="295" y="1"/>
                  </a:lnTo>
                  <a:lnTo>
                    <a:pt x="274" y="5"/>
                  </a:lnTo>
                  <a:lnTo>
                    <a:pt x="249" y="10"/>
                  </a:lnTo>
                  <a:lnTo>
                    <a:pt x="224" y="17"/>
                  </a:lnTo>
                  <a:lnTo>
                    <a:pt x="199" y="25"/>
                  </a:lnTo>
                  <a:lnTo>
                    <a:pt x="176" y="35"/>
                  </a:lnTo>
                  <a:lnTo>
                    <a:pt x="156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6" name="Freeform 133"/>
            <p:cNvSpPr>
              <a:spLocks/>
            </p:cNvSpPr>
            <p:nvPr/>
          </p:nvSpPr>
          <p:spPr bwMode="auto">
            <a:xfrm>
              <a:off x="4984" y="279"/>
              <a:ext cx="117" cy="114"/>
            </a:xfrm>
            <a:custGeom>
              <a:avLst/>
              <a:gdLst>
                <a:gd name="T0" fmla="*/ 0 w 349"/>
                <a:gd name="T1" fmla="*/ 2 h 227"/>
                <a:gd name="T2" fmla="*/ 0 w 349"/>
                <a:gd name="T3" fmla="*/ 2 h 227"/>
                <a:gd name="T4" fmla="*/ 0 w 349"/>
                <a:gd name="T5" fmla="*/ 2 h 227"/>
                <a:gd name="T6" fmla="*/ 0 w 349"/>
                <a:gd name="T7" fmla="*/ 2 h 227"/>
                <a:gd name="T8" fmla="*/ 0 w 349"/>
                <a:gd name="T9" fmla="*/ 3 h 227"/>
                <a:gd name="T10" fmla="*/ 0 w 349"/>
                <a:gd name="T11" fmla="*/ 3 h 227"/>
                <a:gd name="T12" fmla="*/ 0 w 349"/>
                <a:gd name="T13" fmla="*/ 3 h 227"/>
                <a:gd name="T14" fmla="*/ 0 w 349"/>
                <a:gd name="T15" fmla="*/ 3 h 227"/>
                <a:gd name="T16" fmla="*/ 0 w 349"/>
                <a:gd name="T17" fmla="*/ 3 h 227"/>
                <a:gd name="T18" fmla="*/ 0 w 349"/>
                <a:gd name="T19" fmla="*/ 3 h 227"/>
                <a:gd name="T20" fmla="*/ 0 w 349"/>
                <a:gd name="T21" fmla="*/ 4 h 227"/>
                <a:gd name="T22" fmla="*/ 0 w 349"/>
                <a:gd name="T23" fmla="*/ 4 h 227"/>
                <a:gd name="T24" fmla="*/ 0 w 349"/>
                <a:gd name="T25" fmla="*/ 4 h 227"/>
                <a:gd name="T26" fmla="*/ 0 w 349"/>
                <a:gd name="T27" fmla="*/ 4 h 227"/>
                <a:gd name="T28" fmla="*/ 0 w 349"/>
                <a:gd name="T29" fmla="*/ 4 h 227"/>
                <a:gd name="T30" fmla="*/ 0 w 349"/>
                <a:gd name="T31" fmla="*/ 4 h 227"/>
                <a:gd name="T32" fmla="*/ 0 w 349"/>
                <a:gd name="T33" fmla="*/ 4 h 227"/>
                <a:gd name="T34" fmla="*/ 0 w 349"/>
                <a:gd name="T35" fmla="*/ 4 h 227"/>
                <a:gd name="T36" fmla="*/ 0 w 349"/>
                <a:gd name="T37" fmla="*/ 4 h 227"/>
                <a:gd name="T38" fmla="*/ 0 w 349"/>
                <a:gd name="T39" fmla="*/ 4 h 227"/>
                <a:gd name="T40" fmla="*/ 0 w 349"/>
                <a:gd name="T41" fmla="*/ 4 h 227"/>
                <a:gd name="T42" fmla="*/ 0 w 349"/>
                <a:gd name="T43" fmla="*/ 4 h 227"/>
                <a:gd name="T44" fmla="*/ 0 w 349"/>
                <a:gd name="T45" fmla="*/ 4 h 227"/>
                <a:gd name="T46" fmla="*/ 0 w 349"/>
                <a:gd name="T47" fmla="*/ 3 h 227"/>
                <a:gd name="T48" fmla="*/ 0 w 349"/>
                <a:gd name="T49" fmla="*/ 3 h 227"/>
                <a:gd name="T50" fmla="*/ 0 w 349"/>
                <a:gd name="T51" fmla="*/ 2 h 227"/>
                <a:gd name="T52" fmla="*/ 0 w 349"/>
                <a:gd name="T53" fmla="*/ 2 h 227"/>
                <a:gd name="T54" fmla="*/ 0 w 349"/>
                <a:gd name="T55" fmla="*/ 2 h 227"/>
                <a:gd name="T56" fmla="*/ 0 w 349"/>
                <a:gd name="T57" fmla="*/ 1 h 227"/>
                <a:gd name="T58" fmla="*/ 0 w 349"/>
                <a:gd name="T59" fmla="*/ 1 h 227"/>
                <a:gd name="T60" fmla="*/ 0 w 349"/>
                <a:gd name="T61" fmla="*/ 1 h 227"/>
                <a:gd name="T62" fmla="*/ 0 w 349"/>
                <a:gd name="T63" fmla="*/ 1 h 227"/>
                <a:gd name="T64" fmla="*/ 0 w 349"/>
                <a:gd name="T65" fmla="*/ 1 h 227"/>
                <a:gd name="T66" fmla="*/ 0 w 349"/>
                <a:gd name="T67" fmla="*/ 1 h 227"/>
                <a:gd name="T68" fmla="*/ 0 w 349"/>
                <a:gd name="T69" fmla="*/ 1 h 227"/>
                <a:gd name="T70" fmla="*/ 0 w 349"/>
                <a:gd name="T71" fmla="*/ 1 h 227"/>
                <a:gd name="T72" fmla="*/ 0 w 349"/>
                <a:gd name="T73" fmla="*/ 1 h 227"/>
                <a:gd name="T74" fmla="*/ 0 w 349"/>
                <a:gd name="T75" fmla="*/ 1 h 227"/>
                <a:gd name="T76" fmla="*/ 0 w 349"/>
                <a:gd name="T77" fmla="*/ 1 h 227"/>
                <a:gd name="T78" fmla="*/ 0 w 349"/>
                <a:gd name="T79" fmla="*/ 0 h 227"/>
                <a:gd name="T80" fmla="*/ 0 w 349"/>
                <a:gd name="T81" fmla="*/ 0 h 227"/>
                <a:gd name="T82" fmla="*/ 0 w 349"/>
                <a:gd name="T83" fmla="*/ 0 h 227"/>
                <a:gd name="T84" fmla="*/ 0 w 349"/>
                <a:gd name="T85" fmla="*/ 1 h 227"/>
                <a:gd name="T86" fmla="*/ 0 w 349"/>
                <a:gd name="T87" fmla="*/ 1 h 227"/>
                <a:gd name="T88" fmla="*/ 0 w 349"/>
                <a:gd name="T89" fmla="*/ 1 h 227"/>
                <a:gd name="T90" fmla="*/ 0 w 349"/>
                <a:gd name="T91" fmla="*/ 1 h 227"/>
                <a:gd name="T92" fmla="*/ 0 w 349"/>
                <a:gd name="T93" fmla="*/ 1 h 227"/>
                <a:gd name="T94" fmla="*/ 0 w 349"/>
                <a:gd name="T95" fmla="*/ 1 h 227"/>
                <a:gd name="T96" fmla="*/ 0 w 349"/>
                <a:gd name="T97" fmla="*/ 1 h 227"/>
                <a:gd name="T98" fmla="*/ 0 w 349"/>
                <a:gd name="T99" fmla="*/ 1 h 227"/>
                <a:gd name="T100" fmla="*/ 0 w 349"/>
                <a:gd name="T101" fmla="*/ 1 h 227"/>
                <a:gd name="T102" fmla="*/ 0 w 349"/>
                <a:gd name="T103" fmla="*/ 1 h 227"/>
                <a:gd name="T104" fmla="*/ 0 w 349"/>
                <a:gd name="T105" fmla="*/ 1 h 227"/>
                <a:gd name="T106" fmla="*/ 0 w 349"/>
                <a:gd name="T107" fmla="*/ 1 h 227"/>
                <a:gd name="T108" fmla="*/ 0 w 349"/>
                <a:gd name="T109" fmla="*/ 1 h 227"/>
                <a:gd name="T110" fmla="*/ 0 w 349"/>
                <a:gd name="T111" fmla="*/ 1 h 227"/>
                <a:gd name="T112" fmla="*/ 0 w 349"/>
                <a:gd name="T113" fmla="*/ 1 h 227"/>
                <a:gd name="T114" fmla="*/ 0 w 349"/>
                <a:gd name="T115" fmla="*/ 1 h 227"/>
                <a:gd name="T116" fmla="*/ 0 w 349"/>
                <a:gd name="T117" fmla="*/ 1 h 227"/>
                <a:gd name="T118" fmla="*/ 0 w 349"/>
                <a:gd name="T119" fmla="*/ 1 h 227"/>
                <a:gd name="T120" fmla="*/ 0 w 349"/>
                <a:gd name="T121" fmla="*/ 2 h 2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49" h="227">
                  <a:moveTo>
                    <a:pt x="291" y="70"/>
                  </a:moveTo>
                  <a:lnTo>
                    <a:pt x="307" y="83"/>
                  </a:lnTo>
                  <a:lnTo>
                    <a:pt x="316" y="97"/>
                  </a:lnTo>
                  <a:lnTo>
                    <a:pt x="321" y="113"/>
                  </a:lnTo>
                  <a:lnTo>
                    <a:pt x="321" y="129"/>
                  </a:lnTo>
                  <a:lnTo>
                    <a:pt x="318" y="142"/>
                  </a:lnTo>
                  <a:lnTo>
                    <a:pt x="313" y="154"/>
                  </a:lnTo>
                  <a:lnTo>
                    <a:pt x="302" y="165"/>
                  </a:lnTo>
                  <a:lnTo>
                    <a:pt x="292" y="174"/>
                  </a:lnTo>
                  <a:lnTo>
                    <a:pt x="279" y="185"/>
                  </a:lnTo>
                  <a:lnTo>
                    <a:pt x="266" y="193"/>
                  </a:lnTo>
                  <a:lnTo>
                    <a:pt x="253" y="202"/>
                  </a:lnTo>
                  <a:lnTo>
                    <a:pt x="240" y="212"/>
                  </a:lnTo>
                  <a:lnTo>
                    <a:pt x="237" y="215"/>
                  </a:lnTo>
                  <a:lnTo>
                    <a:pt x="236" y="218"/>
                  </a:lnTo>
                  <a:lnTo>
                    <a:pt x="237" y="221"/>
                  </a:lnTo>
                  <a:lnTo>
                    <a:pt x="240" y="224"/>
                  </a:lnTo>
                  <a:lnTo>
                    <a:pt x="244" y="226"/>
                  </a:lnTo>
                  <a:lnTo>
                    <a:pt x="249" y="227"/>
                  </a:lnTo>
                  <a:lnTo>
                    <a:pt x="254" y="226"/>
                  </a:lnTo>
                  <a:lnTo>
                    <a:pt x="259" y="224"/>
                  </a:lnTo>
                  <a:lnTo>
                    <a:pt x="288" y="211"/>
                  </a:lnTo>
                  <a:lnTo>
                    <a:pt x="311" y="193"/>
                  </a:lnTo>
                  <a:lnTo>
                    <a:pt x="331" y="172"/>
                  </a:lnTo>
                  <a:lnTo>
                    <a:pt x="345" y="151"/>
                  </a:lnTo>
                  <a:lnTo>
                    <a:pt x="349" y="127"/>
                  </a:lnTo>
                  <a:lnTo>
                    <a:pt x="346" y="104"/>
                  </a:lnTo>
                  <a:lnTo>
                    <a:pt x="334" y="83"/>
                  </a:lnTo>
                  <a:lnTo>
                    <a:pt x="311" y="63"/>
                  </a:lnTo>
                  <a:lnTo>
                    <a:pt x="294" y="53"/>
                  </a:lnTo>
                  <a:lnTo>
                    <a:pt x="273" y="44"/>
                  </a:lnTo>
                  <a:lnTo>
                    <a:pt x="250" y="35"/>
                  </a:lnTo>
                  <a:lnTo>
                    <a:pt x="227" y="28"/>
                  </a:lnTo>
                  <a:lnTo>
                    <a:pt x="202" y="22"/>
                  </a:lnTo>
                  <a:lnTo>
                    <a:pt x="176" y="17"/>
                  </a:lnTo>
                  <a:lnTo>
                    <a:pt x="151" y="12"/>
                  </a:lnTo>
                  <a:lnTo>
                    <a:pt x="125" y="7"/>
                  </a:lnTo>
                  <a:lnTo>
                    <a:pt x="102" y="4"/>
                  </a:lnTo>
                  <a:lnTo>
                    <a:pt x="79" y="2"/>
                  </a:lnTo>
                  <a:lnTo>
                    <a:pt x="58" y="0"/>
                  </a:lnTo>
                  <a:lnTo>
                    <a:pt x="39" y="0"/>
                  </a:lnTo>
                  <a:lnTo>
                    <a:pt x="23" y="0"/>
                  </a:lnTo>
                  <a:lnTo>
                    <a:pt x="12" y="1"/>
                  </a:lnTo>
                  <a:lnTo>
                    <a:pt x="5" y="3"/>
                  </a:lnTo>
                  <a:lnTo>
                    <a:pt x="0" y="5"/>
                  </a:lnTo>
                  <a:lnTo>
                    <a:pt x="15" y="7"/>
                  </a:lnTo>
                  <a:lnTo>
                    <a:pt x="31" y="9"/>
                  </a:lnTo>
                  <a:lnTo>
                    <a:pt x="47" y="11"/>
                  </a:lnTo>
                  <a:lnTo>
                    <a:pt x="64" y="13"/>
                  </a:lnTo>
                  <a:lnTo>
                    <a:pt x="83" y="15"/>
                  </a:lnTo>
                  <a:lnTo>
                    <a:pt x="102" y="17"/>
                  </a:lnTo>
                  <a:lnTo>
                    <a:pt x="121" y="20"/>
                  </a:lnTo>
                  <a:lnTo>
                    <a:pt x="141" y="23"/>
                  </a:lnTo>
                  <a:lnTo>
                    <a:pt x="160" y="27"/>
                  </a:lnTo>
                  <a:lnTo>
                    <a:pt x="180" y="31"/>
                  </a:lnTo>
                  <a:lnTo>
                    <a:pt x="201" y="36"/>
                  </a:lnTo>
                  <a:lnTo>
                    <a:pt x="220" y="41"/>
                  </a:lnTo>
                  <a:lnTo>
                    <a:pt x="238" y="48"/>
                  </a:lnTo>
                  <a:lnTo>
                    <a:pt x="257" y="54"/>
                  </a:lnTo>
                  <a:lnTo>
                    <a:pt x="275" y="62"/>
                  </a:lnTo>
                  <a:lnTo>
                    <a:pt x="291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7" name="Freeform 134"/>
            <p:cNvSpPr>
              <a:spLocks/>
            </p:cNvSpPr>
            <p:nvPr/>
          </p:nvSpPr>
          <p:spPr bwMode="auto">
            <a:xfrm>
              <a:off x="4750" y="340"/>
              <a:ext cx="48" cy="107"/>
            </a:xfrm>
            <a:custGeom>
              <a:avLst/>
              <a:gdLst>
                <a:gd name="T0" fmla="*/ 0 w 143"/>
                <a:gd name="T1" fmla="*/ 2 h 212"/>
                <a:gd name="T2" fmla="*/ 0 w 143"/>
                <a:gd name="T3" fmla="*/ 3 h 212"/>
                <a:gd name="T4" fmla="*/ 0 w 143"/>
                <a:gd name="T5" fmla="*/ 3 h 212"/>
                <a:gd name="T6" fmla="*/ 0 w 143"/>
                <a:gd name="T7" fmla="*/ 3 h 212"/>
                <a:gd name="T8" fmla="*/ 0 w 143"/>
                <a:gd name="T9" fmla="*/ 3 h 212"/>
                <a:gd name="T10" fmla="*/ 0 w 143"/>
                <a:gd name="T11" fmla="*/ 3 h 212"/>
                <a:gd name="T12" fmla="*/ 0 w 143"/>
                <a:gd name="T13" fmla="*/ 4 h 212"/>
                <a:gd name="T14" fmla="*/ 0 w 143"/>
                <a:gd name="T15" fmla="*/ 4 h 212"/>
                <a:gd name="T16" fmla="*/ 0 w 143"/>
                <a:gd name="T17" fmla="*/ 4 h 212"/>
                <a:gd name="T18" fmla="*/ 0 w 143"/>
                <a:gd name="T19" fmla="*/ 4 h 212"/>
                <a:gd name="T20" fmla="*/ 0 w 143"/>
                <a:gd name="T21" fmla="*/ 4 h 212"/>
                <a:gd name="T22" fmla="*/ 0 w 143"/>
                <a:gd name="T23" fmla="*/ 4 h 212"/>
                <a:gd name="T24" fmla="*/ 0 w 143"/>
                <a:gd name="T25" fmla="*/ 4 h 212"/>
                <a:gd name="T26" fmla="*/ 0 w 143"/>
                <a:gd name="T27" fmla="*/ 4 h 212"/>
                <a:gd name="T28" fmla="*/ 0 w 143"/>
                <a:gd name="T29" fmla="*/ 4 h 212"/>
                <a:gd name="T30" fmla="*/ 0 w 143"/>
                <a:gd name="T31" fmla="*/ 3 h 212"/>
                <a:gd name="T32" fmla="*/ 0 w 143"/>
                <a:gd name="T33" fmla="*/ 3 h 212"/>
                <a:gd name="T34" fmla="*/ 0 w 143"/>
                <a:gd name="T35" fmla="*/ 3 h 212"/>
                <a:gd name="T36" fmla="*/ 0 w 143"/>
                <a:gd name="T37" fmla="*/ 3 h 212"/>
                <a:gd name="T38" fmla="*/ 0 w 143"/>
                <a:gd name="T39" fmla="*/ 3 h 212"/>
                <a:gd name="T40" fmla="*/ 0 w 143"/>
                <a:gd name="T41" fmla="*/ 3 h 212"/>
                <a:gd name="T42" fmla="*/ 0 w 143"/>
                <a:gd name="T43" fmla="*/ 3 h 212"/>
                <a:gd name="T44" fmla="*/ 0 w 143"/>
                <a:gd name="T45" fmla="*/ 2 h 212"/>
                <a:gd name="T46" fmla="*/ 0 w 143"/>
                <a:gd name="T47" fmla="*/ 2 h 212"/>
                <a:gd name="T48" fmla="*/ 0 w 143"/>
                <a:gd name="T49" fmla="*/ 2 h 212"/>
                <a:gd name="T50" fmla="*/ 0 w 143"/>
                <a:gd name="T51" fmla="*/ 2 h 212"/>
                <a:gd name="T52" fmla="*/ 0 w 143"/>
                <a:gd name="T53" fmla="*/ 1 h 212"/>
                <a:gd name="T54" fmla="*/ 0 w 143"/>
                <a:gd name="T55" fmla="*/ 1 h 212"/>
                <a:gd name="T56" fmla="*/ 0 w 143"/>
                <a:gd name="T57" fmla="*/ 1 h 212"/>
                <a:gd name="T58" fmla="*/ 0 w 143"/>
                <a:gd name="T59" fmla="*/ 1 h 212"/>
                <a:gd name="T60" fmla="*/ 0 w 143"/>
                <a:gd name="T61" fmla="*/ 1 h 212"/>
                <a:gd name="T62" fmla="*/ 0 w 143"/>
                <a:gd name="T63" fmla="*/ 1 h 212"/>
                <a:gd name="T64" fmla="*/ 0 w 143"/>
                <a:gd name="T65" fmla="*/ 0 h 212"/>
                <a:gd name="T66" fmla="*/ 0 w 143"/>
                <a:gd name="T67" fmla="*/ 1 h 212"/>
                <a:gd name="T68" fmla="*/ 0 w 143"/>
                <a:gd name="T69" fmla="*/ 1 h 212"/>
                <a:gd name="T70" fmla="*/ 0 w 143"/>
                <a:gd name="T71" fmla="*/ 1 h 212"/>
                <a:gd name="T72" fmla="*/ 0 w 143"/>
                <a:gd name="T73" fmla="*/ 1 h 212"/>
                <a:gd name="T74" fmla="*/ 0 w 143"/>
                <a:gd name="T75" fmla="*/ 1 h 212"/>
                <a:gd name="T76" fmla="*/ 0 w 143"/>
                <a:gd name="T77" fmla="*/ 2 h 212"/>
                <a:gd name="T78" fmla="*/ 0 w 143"/>
                <a:gd name="T79" fmla="*/ 2 h 212"/>
                <a:gd name="T80" fmla="*/ 0 w 143"/>
                <a:gd name="T81" fmla="*/ 2 h 21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43" h="212">
                  <a:moveTo>
                    <a:pt x="0" y="115"/>
                  </a:moveTo>
                  <a:lnTo>
                    <a:pt x="0" y="133"/>
                  </a:lnTo>
                  <a:lnTo>
                    <a:pt x="6" y="149"/>
                  </a:lnTo>
                  <a:lnTo>
                    <a:pt x="16" y="165"/>
                  </a:lnTo>
                  <a:lnTo>
                    <a:pt x="31" y="178"/>
                  </a:lnTo>
                  <a:lnTo>
                    <a:pt x="48" y="190"/>
                  </a:lnTo>
                  <a:lnTo>
                    <a:pt x="69" y="200"/>
                  </a:lnTo>
                  <a:lnTo>
                    <a:pt x="92" y="207"/>
                  </a:lnTo>
                  <a:lnTo>
                    <a:pt x="115" y="211"/>
                  </a:lnTo>
                  <a:lnTo>
                    <a:pt x="122" y="212"/>
                  </a:lnTo>
                  <a:lnTo>
                    <a:pt x="130" y="210"/>
                  </a:lnTo>
                  <a:lnTo>
                    <a:pt x="135" y="207"/>
                  </a:lnTo>
                  <a:lnTo>
                    <a:pt x="138" y="203"/>
                  </a:lnTo>
                  <a:lnTo>
                    <a:pt x="138" y="198"/>
                  </a:lnTo>
                  <a:lnTo>
                    <a:pt x="137" y="193"/>
                  </a:lnTo>
                  <a:lnTo>
                    <a:pt x="133" y="189"/>
                  </a:lnTo>
                  <a:lnTo>
                    <a:pt x="125" y="186"/>
                  </a:lnTo>
                  <a:lnTo>
                    <a:pt x="102" y="180"/>
                  </a:lnTo>
                  <a:lnTo>
                    <a:pt x="80" y="172"/>
                  </a:lnTo>
                  <a:lnTo>
                    <a:pt x="63" y="161"/>
                  </a:lnTo>
                  <a:lnTo>
                    <a:pt x="50" y="148"/>
                  </a:lnTo>
                  <a:lnTo>
                    <a:pt x="41" y="133"/>
                  </a:lnTo>
                  <a:lnTo>
                    <a:pt x="37" y="116"/>
                  </a:lnTo>
                  <a:lnTo>
                    <a:pt x="37" y="99"/>
                  </a:lnTo>
                  <a:lnTo>
                    <a:pt x="44" y="80"/>
                  </a:lnTo>
                  <a:lnTo>
                    <a:pt x="54" y="67"/>
                  </a:lnTo>
                  <a:lnTo>
                    <a:pt x="70" y="54"/>
                  </a:lnTo>
                  <a:lnTo>
                    <a:pt x="87" y="41"/>
                  </a:lnTo>
                  <a:lnTo>
                    <a:pt x="106" y="30"/>
                  </a:lnTo>
                  <a:lnTo>
                    <a:pt x="122" y="21"/>
                  </a:lnTo>
                  <a:lnTo>
                    <a:pt x="135" y="11"/>
                  </a:lnTo>
                  <a:lnTo>
                    <a:pt x="143" y="5"/>
                  </a:lnTo>
                  <a:lnTo>
                    <a:pt x="143" y="0"/>
                  </a:lnTo>
                  <a:lnTo>
                    <a:pt x="127" y="4"/>
                  </a:lnTo>
                  <a:lnTo>
                    <a:pt x="106" y="11"/>
                  </a:lnTo>
                  <a:lnTo>
                    <a:pt x="85" y="24"/>
                  </a:lnTo>
                  <a:lnTo>
                    <a:pt x="61" y="38"/>
                  </a:lnTo>
                  <a:lnTo>
                    <a:pt x="40" y="55"/>
                  </a:lnTo>
                  <a:lnTo>
                    <a:pt x="22" y="74"/>
                  </a:lnTo>
                  <a:lnTo>
                    <a:pt x="8" y="95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708" name="Freeform 135"/>
            <p:cNvSpPr>
              <a:spLocks/>
            </p:cNvSpPr>
            <p:nvPr/>
          </p:nvSpPr>
          <p:spPr bwMode="auto">
            <a:xfrm>
              <a:off x="5081" y="272"/>
              <a:ext cx="101" cy="139"/>
            </a:xfrm>
            <a:custGeom>
              <a:avLst/>
              <a:gdLst>
                <a:gd name="T0" fmla="*/ 0 w 304"/>
                <a:gd name="T1" fmla="*/ 2 h 278"/>
                <a:gd name="T2" fmla="*/ 0 w 304"/>
                <a:gd name="T3" fmla="*/ 3 h 278"/>
                <a:gd name="T4" fmla="*/ 0 w 304"/>
                <a:gd name="T5" fmla="*/ 3 h 278"/>
                <a:gd name="T6" fmla="*/ 0 w 304"/>
                <a:gd name="T7" fmla="*/ 3 h 278"/>
                <a:gd name="T8" fmla="*/ 0 w 304"/>
                <a:gd name="T9" fmla="*/ 3 h 278"/>
                <a:gd name="T10" fmla="*/ 0 w 304"/>
                <a:gd name="T11" fmla="*/ 4 h 278"/>
                <a:gd name="T12" fmla="*/ 0 w 304"/>
                <a:gd name="T13" fmla="*/ 4 h 278"/>
                <a:gd name="T14" fmla="*/ 0 w 304"/>
                <a:gd name="T15" fmla="*/ 4 h 278"/>
                <a:gd name="T16" fmla="*/ 0 w 304"/>
                <a:gd name="T17" fmla="*/ 4 h 278"/>
                <a:gd name="T18" fmla="*/ 0 w 304"/>
                <a:gd name="T19" fmla="*/ 5 h 278"/>
                <a:gd name="T20" fmla="*/ 0 w 304"/>
                <a:gd name="T21" fmla="*/ 5 h 278"/>
                <a:gd name="T22" fmla="*/ 0 w 304"/>
                <a:gd name="T23" fmla="*/ 5 h 278"/>
                <a:gd name="T24" fmla="*/ 0 w 304"/>
                <a:gd name="T25" fmla="*/ 5 h 278"/>
                <a:gd name="T26" fmla="*/ 0 w 304"/>
                <a:gd name="T27" fmla="*/ 5 h 278"/>
                <a:gd name="T28" fmla="*/ 0 w 304"/>
                <a:gd name="T29" fmla="*/ 5 h 278"/>
                <a:gd name="T30" fmla="*/ 0 w 304"/>
                <a:gd name="T31" fmla="*/ 4 h 278"/>
                <a:gd name="T32" fmla="*/ 0 w 304"/>
                <a:gd name="T33" fmla="*/ 4 h 278"/>
                <a:gd name="T34" fmla="*/ 0 w 304"/>
                <a:gd name="T35" fmla="*/ 4 h 278"/>
                <a:gd name="T36" fmla="*/ 0 w 304"/>
                <a:gd name="T37" fmla="*/ 3 h 278"/>
                <a:gd name="T38" fmla="*/ 0 w 304"/>
                <a:gd name="T39" fmla="*/ 3 h 278"/>
                <a:gd name="T40" fmla="*/ 0 w 304"/>
                <a:gd name="T41" fmla="*/ 2 h 278"/>
                <a:gd name="T42" fmla="*/ 0 w 304"/>
                <a:gd name="T43" fmla="*/ 2 h 278"/>
                <a:gd name="T44" fmla="*/ 0 w 304"/>
                <a:gd name="T45" fmla="*/ 2 h 278"/>
                <a:gd name="T46" fmla="*/ 0 w 304"/>
                <a:gd name="T47" fmla="*/ 1 h 278"/>
                <a:gd name="T48" fmla="*/ 0 w 304"/>
                <a:gd name="T49" fmla="*/ 1 h 278"/>
                <a:gd name="T50" fmla="*/ 0 w 304"/>
                <a:gd name="T51" fmla="*/ 1 h 278"/>
                <a:gd name="T52" fmla="*/ 0 w 304"/>
                <a:gd name="T53" fmla="*/ 1 h 278"/>
                <a:gd name="T54" fmla="*/ 0 w 304"/>
                <a:gd name="T55" fmla="*/ 1 h 278"/>
                <a:gd name="T56" fmla="*/ 0 w 304"/>
                <a:gd name="T57" fmla="*/ 1 h 278"/>
                <a:gd name="T58" fmla="*/ 0 w 304"/>
                <a:gd name="T59" fmla="*/ 0 h 278"/>
                <a:gd name="T60" fmla="*/ 0 w 304"/>
                <a:gd name="T61" fmla="*/ 1 h 278"/>
                <a:gd name="T62" fmla="*/ 0 w 304"/>
                <a:gd name="T63" fmla="*/ 1 h 278"/>
                <a:gd name="T64" fmla="*/ 0 w 304"/>
                <a:gd name="T65" fmla="*/ 1 h 278"/>
                <a:gd name="T66" fmla="*/ 0 w 304"/>
                <a:gd name="T67" fmla="*/ 1 h 278"/>
                <a:gd name="T68" fmla="*/ 0 w 304"/>
                <a:gd name="T69" fmla="*/ 1 h 278"/>
                <a:gd name="T70" fmla="*/ 0 w 304"/>
                <a:gd name="T71" fmla="*/ 1 h 278"/>
                <a:gd name="T72" fmla="*/ 0 w 304"/>
                <a:gd name="T73" fmla="*/ 2 h 278"/>
                <a:gd name="T74" fmla="*/ 0 w 304"/>
                <a:gd name="T75" fmla="*/ 2 h 27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04" h="278">
                  <a:moveTo>
                    <a:pt x="247" y="104"/>
                  </a:moveTo>
                  <a:lnTo>
                    <a:pt x="258" y="111"/>
                  </a:lnTo>
                  <a:lnTo>
                    <a:pt x="265" y="119"/>
                  </a:lnTo>
                  <a:lnTo>
                    <a:pt x="272" y="129"/>
                  </a:lnTo>
                  <a:lnTo>
                    <a:pt x="276" y="138"/>
                  </a:lnTo>
                  <a:lnTo>
                    <a:pt x="279" y="147"/>
                  </a:lnTo>
                  <a:lnTo>
                    <a:pt x="278" y="158"/>
                  </a:lnTo>
                  <a:lnTo>
                    <a:pt x="275" y="168"/>
                  </a:lnTo>
                  <a:lnTo>
                    <a:pt x="268" y="177"/>
                  </a:lnTo>
                  <a:lnTo>
                    <a:pt x="258" y="187"/>
                  </a:lnTo>
                  <a:lnTo>
                    <a:pt x="246" y="197"/>
                  </a:lnTo>
                  <a:lnTo>
                    <a:pt x="233" y="205"/>
                  </a:lnTo>
                  <a:lnTo>
                    <a:pt x="220" y="213"/>
                  </a:lnTo>
                  <a:lnTo>
                    <a:pt x="205" y="220"/>
                  </a:lnTo>
                  <a:lnTo>
                    <a:pt x="191" y="229"/>
                  </a:lnTo>
                  <a:lnTo>
                    <a:pt x="176" y="237"/>
                  </a:lnTo>
                  <a:lnTo>
                    <a:pt x="163" y="246"/>
                  </a:lnTo>
                  <a:lnTo>
                    <a:pt x="159" y="249"/>
                  </a:lnTo>
                  <a:lnTo>
                    <a:pt x="156" y="253"/>
                  </a:lnTo>
                  <a:lnTo>
                    <a:pt x="153" y="258"/>
                  </a:lnTo>
                  <a:lnTo>
                    <a:pt x="150" y="262"/>
                  </a:lnTo>
                  <a:lnTo>
                    <a:pt x="149" y="266"/>
                  </a:lnTo>
                  <a:lnTo>
                    <a:pt x="149" y="270"/>
                  </a:lnTo>
                  <a:lnTo>
                    <a:pt x="151" y="274"/>
                  </a:lnTo>
                  <a:lnTo>
                    <a:pt x="156" y="277"/>
                  </a:lnTo>
                  <a:lnTo>
                    <a:pt x="162" y="278"/>
                  </a:lnTo>
                  <a:lnTo>
                    <a:pt x="167" y="278"/>
                  </a:lnTo>
                  <a:lnTo>
                    <a:pt x="172" y="277"/>
                  </a:lnTo>
                  <a:lnTo>
                    <a:pt x="176" y="274"/>
                  </a:lnTo>
                  <a:lnTo>
                    <a:pt x="191" y="262"/>
                  </a:lnTo>
                  <a:lnTo>
                    <a:pt x="207" y="251"/>
                  </a:lnTo>
                  <a:lnTo>
                    <a:pt x="223" y="241"/>
                  </a:lnTo>
                  <a:lnTo>
                    <a:pt x="240" y="231"/>
                  </a:lnTo>
                  <a:lnTo>
                    <a:pt x="256" y="220"/>
                  </a:lnTo>
                  <a:lnTo>
                    <a:pt x="272" y="209"/>
                  </a:lnTo>
                  <a:lnTo>
                    <a:pt x="285" y="197"/>
                  </a:lnTo>
                  <a:lnTo>
                    <a:pt x="295" y="183"/>
                  </a:lnTo>
                  <a:lnTo>
                    <a:pt x="303" y="167"/>
                  </a:lnTo>
                  <a:lnTo>
                    <a:pt x="304" y="151"/>
                  </a:lnTo>
                  <a:lnTo>
                    <a:pt x="301" y="136"/>
                  </a:lnTo>
                  <a:lnTo>
                    <a:pt x="294" y="120"/>
                  </a:lnTo>
                  <a:lnTo>
                    <a:pt x="282" y="107"/>
                  </a:lnTo>
                  <a:lnTo>
                    <a:pt x="269" y="94"/>
                  </a:lnTo>
                  <a:lnTo>
                    <a:pt x="252" y="83"/>
                  </a:lnTo>
                  <a:lnTo>
                    <a:pt x="233" y="74"/>
                  </a:lnTo>
                  <a:lnTo>
                    <a:pt x="218" y="68"/>
                  </a:lnTo>
                  <a:lnTo>
                    <a:pt x="202" y="62"/>
                  </a:lnTo>
                  <a:lnTo>
                    <a:pt x="186" y="54"/>
                  </a:lnTo>
                  <a:lnTo>
                    <a:pt x="169" y="48"/>
                  </a:lnTo>
                  <a:lnTo>
                    <a:pt x="151" y="41"/>
                  </a:lnTo>
                  <a:lnTo>
                    <a:pt x="133" y="35"/>
                  </a:lnTo>
                  <a:lnTo>
                    <a:pt x="115" y="28"/>
                  </a:lnTo>
                  <a:lnTo>
                    <a:pt x="98" y="21"/>
                  </a:lnTo>
                  <a:lnTo>
                    <a:pt x="82" y="16"/>
                  </a:lnTo>
                  <a:lnTo>
                    <a:pt x="66" y="11"/>
                  </a:lnTo>
                  <a:lnTo>
                    <a:pt x="50" y="7"/>
                  </a:lnTo>
                  <a:lnTo>
                    <a:pt x="37" y="4"/>
                  </a:lnTo>
                  <a:lnTo>
                    <a:pt x="25" y="1"/>
                  </a:lnTo>
                  <a:lnTo>
                    <a:pt x="15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13" y="7"/>
                  </a:lnTo>
                  <a:lnTo>
                    <a:pt x="28" y="12"/>
                  </a:lnTo>
                  <a:lnTo>
                    <a:pt x="44" y="17"/>
                  </a:lnTo>
                  <a:lnTo>
                    <a:pt x="58" y="23"/>
                  </a:lnTo>
                  <a:lnTo>
                    <a:pt x="74" y="28"/>
                  </a:lnTo>
                  <a:lnTo>
                    <a:pt x="90" y="33"/>
                  </a:lnTo>
                  <a:lnTo>
                    <a:pt x="106" y="39"/>
                  </a:lnTo>
                  <a:lnTo>
                    <a:pt x="122" y="45"/>
                  </a:lnTo>
                  <a:lnTo>
                    <a:pt x="140" y="51"/>
                  </a:lnTo>
                  <a:lnTo>
                    <a:pt x="156" y="58"/>
                  </a:lnTo>
                  <a:lnTo>
                    <a:pt x="172" y="64"/>
                  </a:lnTo>
                  <a:lnTo>
                    <a:pt x="188" y="71"/>
                  </a:lnTo>
                  <a:lnTo>
                    <a:pt x="204" y="79"/>
                  </a:lnTo>
                  <a:lnTo>
                    <a:pt x="218" y="86"/>
                  </a:lnTo>
                  <a:lnTo>
                    <a:pt x="233" y="95"/>
                  </a:lnTo>
                  <a:lnTo>
                    <a:pt x="247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7211" name="Rectangle 4"/>
          <p:cNvSpPr>
            <a:spLocks noGrp="1" noChangeArrowheads="1"/>
          </p:cNvSpPr>
          <p:nvPr>
            <p:ph type="title"/>
          </p:nvPr>
        </p:nvSpPr>
        <p:spPr>
          <a:xfrm>
            <a:off x="1985963" y="193675"/>
            <a:ext cx="7772400" cy="954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Elements of a wireless network</a:t>
            </a:r>
          </a:p>
        </p:txBody>
      </p:sp>
      <p:grpSp>
        <p:nvGrpSpPr>
          <p:cNvPr id="27691" name="Group 6"/>
          <p:cNvGrpSpPr>
            <a:grpSpLocks/>
          </p:cNvGrpSpPr>
          <p:nvPr/>
        </p:nvGrpSpPr>
        <p:grpSpPr bwMode="auto">
          <a:xfrm>
            <a:off x="4562475" y="2557464"/>
            <a:ext cx="2362200" cy="1762125"/>
            <a:chOff x="3839" y="1737"/>
            <a:chExt cx="1488" cy="1110"/>
          </a:xfrm>
        </p:grpSpPr>
        <p:sp>
          <p:nvSpPr>
            <p:cNvPr id="27692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7314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96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Wireless network taxonomy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403726" y="1584326"/>
            <a:ext cx="1590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000099"/>
                </a:solidFill>
                <a:latin typeface="Helvetica" pitchFamily="2" charset="0"/>
              </a:rPr>
              <a:t>single hop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099301" y="1577976"/>
            <a:ext cx="20008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000099"/>
                </a:solidFill>
                <a:latin typeface="Helvetica" pitchFamily="2" charset="0"/>
              </a:rPr>
              <a:t>multiple hops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156324" y="2425700"/>
            <a:ext cx="183415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infrastructure</a:t>
            </a:r>
          </a:p>
          <a:p>
            <a:pPr algn="ctr">
              <a:defRPr/>
            </a:pP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(e.g., APs)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203949" y="4121150"/>
            <a:ext cx="183415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no</a:t>
            </a:r>
          </a:p>
          <a:p>
            <a:pPr algn="ctr">
              <a:defRPr/>
            </a:pP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infrastructure</a:t>
            </a: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4252147" y="2179638"/>
            <a:ext cx="209544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</a:rPr>
              <a:t>host connects to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base station (WiFi,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WiMAX, cellular)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which connects to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larger Internet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4190160" y="4121150"/>
            <a:ext cx="22749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</a:rPr>
              <a:t>no base station, no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connection to larger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Internet (Bluetooth,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ad hoc nets)</a:t>
            </a: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6898124" y="2133601"/>
            <a:ext cx="233910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</a:rPr>
              <a:t>host may have to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relay through several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wireless nodes to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connect to larger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Internet: </a:t>
            </a:r>
            <a:r>
              <a:rPr lang="en-US" i="1" dirty="0">
                <a:latin typeface="Helvetica" pitchFamily="2" charset="0"/>
              </a:rPr>
              <a:t>mesh net</a:t>
            </a:r>
          </a:p>
        </p:txBody>
      </p:sp>
      <p:sp>
        <p:nvSpPr>
          <p:cNvPr id="11276" name="Text Box 17"/>
          <p:cNvSpPr txBox="1">
            <a:spLocks noChangeArrowheads="1"/>
          </p:cNvSpPr>
          <p:nvPr/>
        </p:nvSpPr>
        <p:spPr bwMode="auto">
          <a:xfrm>
            <a:off x="6895433" y="3716339"/>
            <a:ext cx="240322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>
                <a:latin typeface="Helvetica" pitchFamily="2" charset="0"/>
              </a:rPr>
              <a:t>no base station, no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connection to larger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Internet. May have to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relay to reach other 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a given wireless node</a:t>
            </a:r>
          </a:p>
          <a:p>
            <a:pPr algn="ctr">
              <a:defRPr/>
            </a:pPr>
            <a:r>
              <a:rPr lang="en-US" dirty="0">
                <a:latin typeface="Helvetica" pitchFamily="2" charset="0"/>
              </a:rPr>
              <a:t>MANET, VANET</a:t>
            </a:r>
            <a:endParaRPr lang="en-US" i="1" dirty="0">
              <a:latin typeface="Helvetica" pitchFamily="2" charset="0"/>
            </a:endParaRPr>
          </a:p>
        </p:txBody>
      </p:sp>
      <p:sp>
        <p:nvSpPr>
          <p:cNvPr id="11277" name="Rectangle 19"/>
          <p:cNvSpPr>
            <a:spLocks noChangeArrowheads="1"/>
          </p:cNvSpPr>
          <p:nvPr/>
        </p:nvSpPr>
        <p:spPr bwMode="auto">
          <a:xfrm>
            <a:off x="2225675" y="1606550"/>
            <a:ext cx="7232650" cy="3849688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1278" name="Line 20"/>
          <p:cNvSpPr>
            <a:spLocks noChangeShapeType="1"/>
          </p:cNvSpPr>
          <p:nvPr/>
        </p:nvSpPr>
        <p:spPr bwMode="auto">
          <a:xfrm>
            <a:off x="2225675" y="2052638"/>
            <a:ext cx="72326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1279" name="Line 21"/>
          <p:cNvSpPr>
            <a:spLocks noChangeShapeType="1"/>
          </p:cNvSpPr>
          <p:nvPr/>
        </p:nvSpPr>
        <p:spPr bwMode="auto">
          <a:xfrm>
            <a:off x="3949700" y="1604964"/>
            <a:ext cx="0" cy="385127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1280" name="Line 22"/>
          <p:cNvSpPr>
            <a:spLocks noChangeShapeType="1"/>
          </p:cNvSpPr>
          <p:nvPr/>
        </p:nvSpPr>
        <p:spPr bwMode="auto">
          <a:xfrm>
            <a:off x="6561138" y="1604964"/>
            <a:ext cx="0" cy="385127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07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ECE36-B1F1-5540-8E27-9755DD5E2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network characteristics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A1A50-072E-DB41-93D3-25595DA42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365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Wireless Link Characteristics (1)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539" y="1314451"/>
            <a:ext cx="8889587" cy="5197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00000"/>
                </a:solidFill>
              </a:rPr>
              <a:t>important </a:t>
            </a:r>
            <a:r>
              <a:rPr lang="en-US" dirty="0"/>
              <a:t>differences from wired link ….</a:t>
            </a:r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endParaRPr lang="en-US" sz="2400" dirty="0"/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</a:rPr>
              <a:t>decreased signal strength: </a:t>
            </a:r>
            <a:r>
              <a:rPr lang="en-US" sz="2600" dirty="0"/>
              <a:t>radio signal attenuates as it propagates through matter (path loss)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</a:rPr>
              <a:t>interference from other sources: </a:t>
            </a:r>
            <a:r>
              <a:rPr lang="en-US" sz="2600" dirty="0"/>
              <a:t>standardized wireless network frequencies (e.g., 2.4 GHz) shared by other devices (e.g., phone); devices (motors) interfere as well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</a:rPr>
              <a:t>multipath propagation: </a:t>
            </a:r>
            <a:r>
              <a:rPr lang="en-US" sz="2600" dirty="0"/>
              <a:t>radio signal reflects off objects ground, arriving ad destination at slightly different times</a:t>
            </a:r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endParaRPr lang="en-US" sz="2600" dirty="0"/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600" dirty="0"/>
              <a:t>…. make communication across (even a point to point) wireless link much more </a:t>
            </a:r>
            <a:r>
              <a:rPr lang="en-US" altLang="ja-JP" sz="2600" dirty="0"/>
              <a:t>challenging</a:t>
            </a:r>
            <a:endParaRPr lang="en-US" sz="2600" dirty="0"/>
          </a:p>
          <a:p>
            <a:pPr>
              <a:lnSpc>
                <a:spcPct val="80000"/>
              </a:lnSpc>
              <a:defRPr/>
            </a:pPr>
            <a:endParaRPr lang="en-US" sz="24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1696</Words>
  <Application>Microsoft Macintosh PowerPoint</Application>
  <PresentationFormat>Widescreen</PresentationFormat>
  <Paragraphs>436</Paragraphs>
  <Slides>25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Helvetica</vt:lpstr>
      <vt:lpstr>Tahoma</vt:lpstr>
      <vt:lpstr>Times New Roman</vt:lpstr>
      <vt:lpstr>Wingdings</vt:lpstr>
      <vt:lpstr>Office Theme</vt:lpstr>
      <vt:lpstr>Wireless LANs</vt:lpstr>
      <vt:lpstr>Wireless and Mobile Networks</vt:lpstr>
      <vt:lpstr>Elements of a wireless network</vt:lpstr>
      <vt:lpstr>Elements of a wireless network</vt:lpstr>
      <vt:lpstr>Elements of a wireless network</vt:lpstr>
      <vt:lpstr>Elements of a wireless network</vt:lpstr>
      <vt:lpstr>Wireless network taxonomy</vt:lpstr>
      <vt:lpstr>Wireless network characteristics</vt:lpstr>
      <vt:lpstr>Wireless Link Characteristics (1)</vt:lpstr>
      <vt:lpstr>Wireless Link Characteristics (2)</vt:lpstr>
      <vt:lpstr>Wireless network characteristics</vt:lpstr>
      <vt:lpstr>IEEE 802.11 Wireless LAN</vt:lpstr>
      <vt:lpstr>802.11: Channels, association</vt:lpstr>
      <vt:lpstr>WiFi (802.11) multiple access</vt:lpstr>
      <vt:lpstr>Review: MAC protocols: Taxonomy</vt:lpstr>
      <vt:lpstr>Review: Ethernet CSMA/CD algorithm</vt:lpstr>
      <vt:lpstr>IEEE 802.11: multiple access</vt:lpstr>
      <vt:lpstr>IEEE 802.11 MAC Protocol: CSMA/CA</vt:lpstr>
      <vt:lpstr>Avoiding collisions (more)</vt:lpstr>
      <vt:lpstr>Collision Avoidance: RTS-CTS exchange</vt:lpstr>
      <vt:lpstr>Wireless multiple access</vt:lpstr>
      <vt:lpstr>Code Division Multiple Access (CDMA)</vt:lpstr>
      <vt:lpstr>CDMA encode/decode</vt:lpstr>
      <vt:lpstr>CDMA: two-sender interference</vt:lpstr>
      <vt:lpstr> Summary of the wireless link layer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2150</cp:revision>
  <cp:lastPrinted>2019-02-15T23:29:10Z</cp:lastPrinted>
  <dcterms:created xsi:type="dcterms:W3CDTF">2019-01-23T03:40:12Z</dcterms:created>
  <dcterms:modified xsi:type="dcterms:W3CDTF">2019-03-27T13:59:36Z</dcterms:modified>
</cp:coreProperties>
</file>