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387" r:id="rId2"/>
    <p:sldId id="785" r:id="rId3"/>
    <p:sldId id="786" r:id="rId4"/>
    <p:sldId id="794" r:id="rId5"/>
    <p:sldId id="795" r:id="rId6"/>
    <p:sldId id="796" r:id="rId7"/>
    <p:sldId id="797" r:id="rId8"/>
    <p:sldId id="798" r:id="rId9"/>
    <p:sldId id="799" r:id="rId10"/>
    <p:sldId id="800" r:id="rId11"/>
    <p:sldId id="801" r:id="rId12"/>
    <p:sldId id="802" r:id="rId13"/>
    <p:sldId id="803" r:id="rId14"/>
    <p:sldId id="804" r:id="rId15"/>
    <p:sldId id="805" r:id="rId16"/>
    <p:sldId id="818" r:id="rId17"/>
    <p:sldId id="806" r:id="rId18"/>
    <p:sldId id="807" r:id="rId19"/>
    <p:sldId id="808" r:id="rId20"/>
    <p:sldId id="809" r:id="rId21"/>
    <p:sldId id="819" r:id="rId22"/>
    <p:sldId id="810" r:id="rId23"/>
    <p:sldId id="811" r:id="rId24"/>
    <p:sldId id="812" r:id="rId25"/>
    <p:sldId id="813" r:id="rId26"/>
    <p:sldId id="814" r:id="rId27"/>
    <p:sldId id="817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5"/>
    <p:restoredTop sz="94664"/>
  </p:normalViewPr>
  <p:slideViewPr>
    <p:cSldViewPr snapToGrid="0" snapToObjects="1">
      <p:cViewPr varScale="1">
        <p:scale>
          <a:sx n="109" d="100"/>
          <a:sy n="109" d="100"/>
        </p:scale>
        <p:origin x="200" y="1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3/15/19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AB2606F-C1DD-AB42-91E2-4D2AE510B66F}" type="slidenum">
              <a:rPr lang="en-US" i="0" smtClean="0">
                <a:latin typeface="Times New Roman" charset="0"/>
              </a:rPr>
              <a:pPr>
                <a:defRPr/>
              </a:pPr>
              <a:t>2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36092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69983E0-9854-FD4B-8953-2A3C8DAEAEAB}" type="slidenum">
              <a:rPr lang="en-US" i="0" smtClean="0">
                <a:latin typeface="Times New Roman" charset="0"/>
              </a:rPr>
              <a:pPr>
                <a:defRPr/>
              </a:pPr>
              <a:t>11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9111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3A56F32-873F-4741-82C3-DC84FF9C65B1}" type="slidenum">
              <a:rPr lang="en-US" i="0" smtClean="0">
                <a:latin typeface="Times New Roman" charset="0"/>
              </a:rPr>
              <a:pPr>
                <a:defRPr/>
              </a:pPr>
              <a:t>12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62256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F274F58-47D7-D746-8362-E5F0BB518567}" type="slidenum">
              <a:rPr lang="en-US" i="0" smtClean="0">
                <a:latin typeface="Times New Roman" charset="0"/>
              </a:rPr>
              <a:pPr>
                <a:defRPr/>
              </a:pPr>
              <a:t>13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66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61AA2AC-99CC-3A4A-B8E8-FAB41F82BBCA}" type="slidenum">
              <a:rPr lang="en-US" i="0" smtClean="0">
                <a:latin typeface="Times New Roman" charset="0"/>
              </a:rPr>
              <a:pPr>
                <a:defRPr/>
              </a:pPr>
              <a:t>14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285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EE8A598-DF58-E64E-87FA-BBB91CA30A18}" type="slidenum">
              <a:rPr lang="en-US" i="0" smtClean="0">
                <a:latin typeface="Times New Roman" charset="0"/>
              </a:rPr>
              <a:pPr>
                <a:defRPr/>
              </a:pPr>
              <a:t>15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86586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7F188CC-4460-E043-B180-95C5ACF8D312}" type="slidenum">
              <a:rPr lang="en-US" i="0" smtClean="0">
                <a:latin typeface="Times New Roman" charset="0"/>
              </a:rPr>
              <a:pPr>
                <a:defRPr/>
              </a:pPr>
              <a:t>17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53598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195A4D9-D9A3-9D42-8C21-61B5EC1E1BB0}" type="slidenum">
              <a:rPr lang="en-US" i="0" smtClean="0">
                <a:latin typeface="Times New Roman" charset="0"/>
              </a:rPr>
              <a:pPr>
                <a:defRPr/>
              </a:pPr>
              <a:t>18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25552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899DADF4-4B2E-B644-9BDA-D41F6D2BAA32}" type="slidenum">
              <a:rPr lang="en-US" i="0" smtClean="0">
                <a:latin typeface="Times New Roman" charset="0"/>
              </a:rPr>
              <a:pPr>
                <a:defRPr/>
              </a:pPr>
              <a:t>19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5565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D67B076-01A6-BF41-ABA5-655018180054}" type="slidenum">
              <a:rPr lang="en-US" i="0" smtClean="0">
                <a:latin typeface="Times New Roman" charset="0"/>
              </a:rPr>
              <a:pPr>
                <a:defRPr/>
              </a:pPr>
              <a:t>20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95064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1839DD2-90A2-2247-9684-E72B53E0F17D}" type="slidenum">
              <a:rPr lang="en-US" i="0" smtClean="0">
                <a:latin typeface="Times New Roman" charset="0"/>
              </a:rPr>
              <a:pPr>
                <a:defRPr/>
              </a:pPr>
              <a:t>21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1809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EFBD828-11F8-6948-B056-D1F77BF7AC02}" type="slidenum">
              <a:rPr lang="en-US" i="0" smtClean="0">
                <a:latin typeface="Times New Roman" charset="0"/>
              </a:rPr>
              <a:pPr>
                <a:defRPr/>
              </a:pPr>
              <a:t>3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47267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1839DD2-90A2-2247-9684-E72B53E0F17D}" type="slidenum">
              <a:rPr lang="en-US" i="0" smtClean="0">
                <a:latin typeface="Times New Roman" charset="0"/>
              </a:rPr>
              <a:pPr>
                <a:defRPr/>
              </a:pPr>
              <a:t>22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15314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DA88163C-4FEA-FC48-BFDA-B7EEC0814B16}" type="slidenum">
              <a:rPr lang="en-US" i="0" smtClean="0">
                <a:latin typeface="Times New Roman" charset="0"/>
              </a:rPr>
              <a:pPr>
                <a:defRPr/>
              </a:pPr>
              <a:t>23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82890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5DE8D7C-8E55-264E-BB09-7996957FAD63}" type="slidenum">
              <a:rPr lang="en-US" i="0" smtClean="0">
                <a:latin typeface="Times New Roman" charset="0"/>
              </a:rPr>
              <a:pPr>
                <a:defRPr/>
              </a:pPr>
              <a:t>24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92315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A0023F9-7F73-6F45-8A3B-F6442733AA12}" type="slidenum">
              <a:rPr lang="en-US" i="0" smtClean="0">
                <a:latin typeface="Times New Roman" charset="0"/>
              </a:rPr>
              <a:pPr>
                <a:defRPr/>
              </a:pPr>
              <a:t>25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79204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5E476F6-027F-C548-B0EB-110C5BD65377}" type="slidenum">
              <a:rPr lang="en-US" i="0" smtClean="0">
                <a:latin typeface="Times New Roman" charset="0"/>
              </a:rPr>
              <a:pPr>
                <a:defRPr/>
              </a:pPr>
              <a:t>26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8411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0DB9EFD-2C56-304B-9FF9-80BAF6A94A18}" type="slidenum">
              <a:rPr lang="en-US" i="0" smtClean="0">
                <a:latin typeface="Times New Roman" charset="0"/>
              </a:rPr>
              <a:pPr>
                <a:defRPr/>
              </a:pPr>
              <a:t>27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3377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B049FB4-3255-2941-964B-63DD24C4C301}" type="slidenum">
              <a:rPr lang="en-US" i="0" smtClean="0">
                <a:latin typeface="Times New Roman" charset="0"/>
              </a:rPr>
              <a:pPr>
                <a:defRPr/>
              </a:pPr>
              <a:t>4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2469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CEB1B82-11B0-7E4D-8D78-B8E843132015}" type="slidenum">
              <a:rPr lang="en-US" i="0" smtClean="0">
                <a:latin typeface="Times New Roman" charset="0"/>
              </a:rPr>
              <a:pPr>
                <a:defRPr/>
              </a:pPr>
              <a:t>5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422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B5F772E-C619-AA41-87FA-66524F210512}" type="slidenum">
              <a:rPr lang="en-US" i="0" smtClean="0">
                <a:latin typeface="Times New Roman" charset="0"/>
              </a:rPr>
              <a:pPr>
                <a:defRPr/>
              </a:pPr>
              <a:t>6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7076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1DFFBCA-CF51-8C4C-90C0-C10013314852}" type="slidenum">
              <a:rPr lang="en-US" i="0" smtClean="0">
                <a:latin typeface="Times New Roman" charset="0"/>
              </a:rPr>
              <a:pPr>
                <a:defRPr/>
              </a:pPr>
              <a:t>7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47990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D9EA52E9-146D-8E49-BEC5-237E611F9B44}" type="slidenum">
              <a:rPr lang="en-US" i="0" smtClean="0">
                <a:latin typeface="Times New Roman" charset="0"/>
              </a:rPr>
              <a:pPr>
                <a:defRPr/>
              </a:pPr>
              <a:t>8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197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9B7099E6-1531-3943-8BFA-88B507B11539}" type="slidenum">
              <a:rPr lang="en-US" i="0" smtClean="0">
                <a:latin typeface="Times New Roman" charset="0"/>
              </a:rPr>
              <a:pPr>
                <a:defRPr/>
              </a:pPr>
              <a:t>9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43587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A9C1EC7-E903-DF46-A0F2-890A589B5677}" type="slidenum">
              <a:rPr lang="en-US" i="0" smtClean="0">
                <a:latin typeface="Times New Roman" charset="0"/>
              </a:rPr>
              <a:pPr>
                <a:defRPr/>
              </a:pPr>
              <a:t>10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3976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gif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821459"/>
            <a:ext cx="11181806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Link Layer: Multiple Access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15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(heavily adapted from slides by Prof. Badri Nath and the textbook authors)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(2) Random access protocols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984" y="1690687"/>
            <a:ext cx="10169769" cy="5103997"/>
          </a:xfrm>
        </p:spPr>
        <p:txBody>
          <a:bodyPr>
            <a:normAutofit lnSpcReduction="10000"/>
          </a:bodyPr>
          <a:lstStyle/>
          <a:p>
            <a:pPr>
              <a:lnSpc>
                <a:spcPct val="75000"/>
              </a:lnSpc>
              <a:defRPr/>
            </a:pPr>
            <a:r>
              <a:rPr lang="en-US" dirty="0"/>
              <a:t>when node has packet to send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transmit at full channel data rate R.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no </a:t>
            </a:r>
            <a:r>
              <a:rPr lang="en-US" i="1" dirty="0"/>
              <a:t>a priori</a:t>
            </a:r>
            <a:r>
              <a:rPr lang="en-US" dirty="0"/>
              <a:t> coordination among nodes</a:t>
            </a:r>
          </a:p>
          <a:p>
            <a:pPr lvl="1">
              <a:lnSpc>
                <a:spcPct val="75000"/>
              </a:lnSpc>
              <a:defRPr/>
            </a:pPr>
            <a:endParaRPr lang="en-US" dirty="0"/>
          </a:p>
          <a:p>
            <a:pPr>
              <a:lnSpc>
                <a:spcPct val="75000"/>
              </a:lnSpc>
              <a:defRPr/>
            </a:pPr>
            <a:r>
              <a:rPr lang="en-US" dirty="0"/>
              <a:t>Collision possible when two or more transmitting nodes </a:t>
            </a:r>
            <a:r>
              <a:rPr lang="en-US" dirty="0">
                <a:ea typeface="MS Mincho" charset="0"/>
                <a:cs typeface="MS Mincho" charset="0"/>
              </a:rPr>
              <a:t>choose to send simultaneously</a:t>
            </a:r>
            <a:endParaRPr lang="en-US" dirty="0"/>
          </a:p>
          <a:p>
            <a:pPr>
              <a:lnSpc>
                <a:spcPct val="75000"/>
              </a:lnSpc>
              <a:defRPr/>
            </a:pPr>
            <a:endParaRPr lang="en-US" dirty="0"/>
          </a:p>
          <a:p>
            <a:pPr>
              <a:lnSpc>
                <a:spcPct val="75000"/>
              </a:lnSpc>
              <a:defRPr/>
            </a:pPr>
            <a:r>
              <a:rPr lang="en-US" dirty="0"/>
              <a:t>A</a:t>
            </a:r>
            <a:r>
              <a:rPr lang="en-US" dirty="0">
                <a:solidFill>
                  <a:srgbClr val="CC0000"/>
                </a:solidFill>
              </a:rPr>
              <a:t> random access MAC protocol</a:t>
            </a:r>
            <a:r>
              <a:rPr lang="en-US" dirty="0"/>
              <a:t> specifies: 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how to detect collisions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how to recover from collisions (e.g., via delayed retransmissions)</a:t>
            </a:r>
          </a:p>
          <a:p>
            <a:pPr lvl="1">
              <a:lnSpc>
                <a:spcPct val="75000"/>
              </a:lnSpc>
              <a:defRPr/>
            </a:pPr>
            <a:endParaRPr lang="en-US" dirty="0"/>
          </a:p>
          <a:p>
            <a:pPr>
              <a:lnSpc>
                <a:spcPct val="75000"/>
              </a:lnSpc>
              <a:defRPr/>
            </a:pPr>
            <a:r>
              <a:rPr lang="en-US" dirty="0"/>
              <a:t>examples of random access MAC protocols: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slotted ALOHA, ALOHA</a:t>
            </a:r>
          </a:p>
          <a:p>
            <a:pPr lvl="1">
              <a:lnSpc>
                <a:spcPct val="75000"/>
              </a:lnSpc>
              <a:defRPr/>
            </a:pPr>
            <a:r>
              <a:rPr lang="en-US" dirty="0"/>
              <a:t>CSMA, CSMA/CD, CSMA/CA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630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06363"/>
            <a:ext cx="4954588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Slotted </a:t>
            </a:r>
            <a:r>
              <a:rPr lang="en-US" sz="4000" dirty="0"/>
              <a:t>ALOHA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08892" y="1522413"/>
            <a:ext cx="525853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assumptions:</a:t>
            </a:r>
          </a:p>
          <a:p>
            <a:pPr>
              <a:defRPr/>
            </a:pPr>
            <a:r>
              <a:rPr lang="en-US" sz="2400" dirty="0"/>
              <a:t>all frames same size</a:t>
            </a:r>
          </a:p>
          <a:p>
            <a:pPr>
              <a:defRPr/>
            </a:pPr>
            <a:r>
              <a:rPr lang="en-US" sz="2400" dirty="0"/>
              <a:t>time divided into equal size slots (time to transmit 1 frame)</a:t>
            </a:r>
          </a:p>
          <a:p>
            <a:pPr>
              <a:defRPr/>
            </a:pPr>
            <a:r>
              <a:rPr lang="en-US" sz="2400" dirty="0"/>
              <a:t>nodes start to transmit only slot beginning </a:t>
            </a:r>
          </a:p>
          <a:p>
            <a:pPr>
              <a:defRPr/>
            </a:pPr>
            <a:r>
              <a:rPr lang="en-US" sz="2400" dirty="0"/>
              <a:t>nodes are synchronized</a:t>
            </a:r>
          </a:p>
          <a:p>
            <a:pPr>
              <a:defRPr/>
            </a:pPr>
            <a:r>
              <a:rPr lang="en-US" sz="2400" dirty="0"/>
              <a:t>if 2 or more nodes transmit in slot, all nodes detect collision</a:t>
            </a:r>
          </a:p>
        </p:txBody>
      </p:sp>
      <p:sp>
        <p:nvSpPr>
          <p:cNvPr id="3113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902569" y="2246313"/>
            <a:ext cx="5363308" cy="370901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operation: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/>
              <a:t>when node obtains fresh frame, transmits in next slot</a:t>
            </a:r>
          </a:p>
          <a:p>
            <a:pPr lvl="1">
              <a:lnSpc>
                <a:spcPct val="90000"/>
              </a:lnSpc>
              <a:defRPr/>
            </a:pPr>
            <a:r>
              <a:rPr lang="en-US" i="1" dirty="0"/>
              <a:t>if no collision:</a:t>
            </a:r>
            <a:r>
              <a:rPr lang="en-US" dirty="0"/>
              <a:t> node can send new frame in next slot</a:t>
            </a:r>
          </a:p>
          <a:p>
            <a:pPr lvl="1">
              <a:lnSpc>
                <a:spcPct val="90000"/>
              </a:lnSpc>
              <a:defRPr/>
            </a:pPr>
            <a:r>
              <a:rPr lang="en-US" i="1" dirty="0"/>
              <a:t>if collision:</a:t>
            </a:r>
            <a:r>
              <a:rPr lang="en-US" dirty="0"/>
              <a:t> node retransmits frame in each subsequent slot with prob. p until success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pic>
        <p:nvPicPr>
          <p:cNvPr id="3" name="Picture 2" descr="A picture containing floor, indoor&#10;&#10;Description automatically generated">
            <a:extLst>
              <a:ext uri="{FF2B5EF4-FFF2-40B4-BE49-F238E27FC236}">
                <a16:creationId xmlns:a16="http://schemas.microsoft.com/office/drawing/2014/main" id="{25CB9698-8E11-B34C-8868-18845EB1F7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9973" y="252413"/>
            <a:ext cx="3009900" cy="199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02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30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81137" y="3349626"/>
            <a:ext cx="3932227" cy="320357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Pros:</a:t>
            </a:r>
          </a:p>
          <a:p>
            <a:pPr>
              <a:defRPr/>
            </a:pPr>
            <a:r>
              <a:rPr lang="en-US" sz="2400" dirty="0"/>
              <a:t>single active node can continuously transmit at full rate of channel</a:t>
            </a:r>
          </a:p>
          <a:p>
            <a:pPr>
              <a:defRPr/>
            </a:pPr>
            <a:r>
              <a:rPr lang="en-US" sz="2400" dirty="0"/>
              <a:t>highly decentralized: only slots in nodes need to be in sync</a:t>
            </a:r>
          </a:p>
          <a:p>
            <a:pPr>
              <a:defRPr/>
            </a:pPr>
            <a:r>
              <a:rPr lang="en-US" sz="2400" dirty="0"/>
              <a:t>simple</a:t>
            </a:r>
          </a:p>
          <a:p>
            <a:pPr>
              <a:defRPr/>
            </a:pPr>
            <a:endParaRPr lang="en-US" sz="2400" dirty="0"/>
          </a:p>
        </p:txBody>
      </p:sp>
      <p:sp>
        <p:nvSpPr>
          <p:cNvPr id="2560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16625" y="3458125"/>
            <a:ext cx="4604480" cy="3200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Cons: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/>
              <a:t>collisions, wasting slots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/>
              <a:t>idle slots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/>
              <a:t>nodes may be able to detect collision in less than time to transmit packet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/>
              <a:t>clock synchronization</a:t>
            </a:r>
          </a:p>
        </p:txBody>
      </p:sp>
      <p:sp>
        <p:nvSpPr>
          <p:cNvPr id="25606" name="Rectangle 5"/>
          <p:cNvSpPr>
            <a:spLocks noGrp="1" noChangeArrowheads="1"/>
          </p:cNvSpPr>
          <p:nvPr>
            <p:ph type="title"/>
          </p:nvPr>
        </p:nvSpPr>
        <p:spPr>
          <a:xfrm>
            <a:off x="2057400" y="106363"/>
            <a:ext cx="4954588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Slotted </a:t>
            </a:r>
            <a:r>
              <a:rPr lang="en-US" sz="4000" dirty="0"/>
              <a:t>ALOHA</a:t>
            </a:r>
          </a:p>
        </p:txBody>
      </p:sp>
      <p:grpSp>
        <p:nvGrpSpPr>
          <p:cNvPr id="89095" name="Group 64"/>
          <p:cNvGrpSpPr>
            <a:grpSpLocks/>
          </p:cNvGrpSpPr>
          <p:nvPr/>
        </p:nvGrpSpPr>
        <p:grpSpPr bwMode="auto">
          <a:xfrm>
            <a:off x="2552700" y="1350964"/>
            <a:ext cx="6053138" cy="1941512"/>
            <a:chOff x="648" y="899"/>
            <a:chExt cx="3813" cy="1223"/>
          </a:xfrm>
        </p:grpSpPr>
        <p:grpSp>
          <p:nvGrpSpPr>
            <p:cNvPr id="89096" name="Group 9"/>
            <p:cNvGrpSpPr>
              <a:grpSpLocks/>
            </p:cNvGrpSpPr>
            <p:nvPr/>
          </p:nvGrpSpPr>
          <p:grpSpPr bwMode="auto">
            <a:xfrm>
              <a:off x="1193" y="899"/>
              <a:ext cx="283" cy="192"/>
              <a:chOff x="1185" y="903"/>
              <a:chExt cx="283" cy="192"/>
            </a:xfrm>
          </p:grpSpPr>
          <p:sp>
            <p:nvSpPr>
              <p:cNvPr id="25660" name="Rectangle 7"/>
              <p:cNvSpPr>
                <a:spLocks noChangeArrowheads="1"/>
              </p:cNvSpPr>
              <p:nvPr/>
            </p:nvSpPr>
            <p:spPr bwMode="auto">
              <a:xfrm>
                <a:off x="1185" y="924"/>
                <a:ext cx="283" cy="16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61" name="Text Box 8"/>
              <p:cNvSpPr txBox="1">
                <a:spLocks noChangeArrowheads="1"/>
              </p:cNvSpPr>
              <p:nvPr/>
            </p:nvSpPr>
            <p:spPr bwMode="auto">
              <a:xfrm>
                <a:off x="1236" y="903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>
                    <a:latin typeface="Arial" charset="0"/>
                  </a:rPr>
                  <a:t>1</a:t>
                </a:r>
              </a:p>
            </p:txBody>
          </p:sp>
        </p:grpSp>
        <p:grpSp>
          <p:nvGrpSpPr>
            <p:cNvPr id="89097" name="Group 10"/>
            <p:cNvGrpSpPr>
              <a:grpSpLocks/>
            </p:cNvGrpSpPr>
            <p:nvPr/>
          </p:nvGrpSpPr>
          <p:grpSpPr bwMode="auto">
            <a:xfrm>
              <a:off x="1811" y="901"/>
              <a:ext cx="283" cy="192"/>
              <a:chOff x="1185" y="903"/>
              <a:chExt cx="283" cy="192"/>
            </a:xfrm>
          </p:grpSpPr>
          <p:sp>
            <p:nvSpPr>
              <p:cNvPr id="25658" name="Rectangle 11"/>
              <p:cNvSpPr>
                <a:spLocks noChangeArrowheads="1"/>
              </p:cNvSpPr>
              <p:nvPr/>
            </p:nvSpPr>
            <p:spPr bwMode="auto">
              <a:xfrm>
                <a:off x="1185" y="924"/>
                <a:ext cx="283" cy="16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59" name="Text Box 12"/>
              <p:cNvSpPr txBox="1">
                <a:spLocks noChangeArrowheads="1"/>
              </p:cNvSpPr>
              <p:nvPr/>
            </p:nvSpPr>
            <p:spPr bwMode="auto">
              <a:xfrm>
                <a:off x="1236" y="903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>
                    <a:latin typeface="Arial" charset="0"/>
                  </a:rPr>
                  <a:t>1</a:t>
                </a:r>
              </a:p>
            </p:txBody>
          </p:sp>
        </p:grpSp>
        <p:grpSp>
          <p:nvGrpSpPr>
            <p:cNvPr id="89098" name="Group 13"/>
            <p:cNvGrpSpPr>
              <a:grpSpLocks/>
            </p:cNvGrpSpPr>
            <p:nvPr/>
          </p:nvGrpSpPr>
          <p:grpSpPr bwMode="auto">
            <a:xfrm>
              <a:off x="2779" y="902"/>
              <a:ext cx="283" cy="192"/>
              <a:chOff x="1185" y="903"/>
              <a:chExt cx="283" cy="192"/>
            </a:xfrm>
          </p:grpSpPr>
          <p:sp>
            <p:nvSpPr>
              <p:cNvPr id="25656" name="Rectangle 14"/>
              <p:cNvSpPr>
                <a:spLocks noChangeArrowheads="1"/>
              </p:cNvSpPr>
              <p:nvPr/>
            </p:nvSpPr>
            <p:spPr bwMode="auto">
              <a:xfrm>
                <a:off x="1185" y="924"/>
                <a:ext cx="283" cy="16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57" name="Text Box 15"/>
              <p:cNvSpPr txBox="1">
                <a:spLocks noChangeArrowheads="1"/>
              </p:cNvSpPr>
              <p:nvPr/>
            </p:nvSpPr>
            <p:spPr bwMode="auto">
              <a:xfrm>
                <a:off x="1236" y="903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>
                    <a:latin typeface="Arial" charset="0"/>
                  </a:rPr>
                  <a:t>1</a:t>
                </a:r>
              </a:p>
            </p:txBody>
          </p:sp>
        </p:grpSp>
        <p:grpSp>
          <p:nvGrpSpPr>
            <p:cNvPr id="89099" name="Group 16"/>
            <p:cNvGrpSpPr>
              <a:grpSpLocks/>
            </p:cNvGrpSpPr>
            <p:nvPr/>
          </p:nvGrpSpPr>
          <p:grpSpPr bwMode="auto">
            <a:xfrm>
              <a:off x="3419" y="899"/>
              <a:ext cx="283" cy="192"/>
              <a:chOff x="1185" y="903"/>
              <a:chExt cx="283" cy="192"/>
            </a:xfrm>
          </p:grpSpPr>
          <p:sp>
            <p:nvSpPr>
              <p:cNvPr id="25654" name="Rectangle 17"/>
              <p:cNvSpPr>
                <a:spLocks noChangeArrowheads="1"/>
              </p:cNvSpPr>
              <p:nvPr/>
            </p:nvSpPr>
            <p:spPr bwMode="auto">
              <a:xfrm>
                <a:off x="1185" y="924"/>
                <a:ext cx="283" cy="169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55" name="Text Box 18"/>
              <p:cNvSpPr txBox="1">
                <a:spLocks noChangeArrowheads="1"/>
              </p:cNvSpPr>
              <p:nvPr/>
            </p:nvSpPr>
            <p:spPr bwMode="auto">
              <a:xfrm>
                <a:off x="1236" y="903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>
                    <a:latin typeface="Arial" charset="0"/>
                  </a:rPr>
                  <a:t>1</a:t>
                </a:r>
              </a:p>
            </p:txBody>
          </p:sp>
        </p:grpSp>
        <p:grpSp>
          <p:nvGrpSpPr>
            <p:cNvPr id="89100" name="Group 24"/>
            <p:cNvGrpSpPr>
              <a:grpSpLocks/>
            </p:cNvGrpSpPr>
            <p:nvPr/>
          </p:nvGrpSpPr>
          <p:grpSpPr bwMode="auto">
            <a:xfrm>
              <a:off x="1194" y="1225"/>
              <a:ext cx="283" cy="192"/>
              <a:chOff x="4584" y="1229"/>
              <a:chExt cx="283" cy="192"/>
            </a:xfrm>
          </p:grpSpPr>
          <p:sp>
            <p:nvSpPr>
              <p:cNvPr id="25652" name="Rectangle 20"/>
              <p:cNvSpPr>
                <a:spLocks noChangeArrowheads="1"/>
              </p:cNvSpPr>
              <p:nvPr/>
            </p:nvSpPr>
            <p:spPr bwMode="auto">
              <a:xfrm>
                <a:off x="4584" y="1247"/>
                <a:ext cx="283" cy="169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53" name="Text Box 21"/>
              <p:cNvSpPr txBox="1">
                <a:spLocks noChangeArrowheads="1"/>
              </p:cNvSpPr>
              <p:nvPr/>
            </p:nvSpPr>
            <p:spPr bwMode="auto">
              <a:xfrm>
                <a:off x="4636" y="1229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>
                    <a:latin typeface="Arial" charset="0"/>
                  </a:rPr>
                  <a:t>2</a:t>
                </a:r>
              </a:p>
            </p:txBody>
          </p:sp>
        </p:grpSp>
        <p:grpSp>
          <p:nvGrpSpPr>
            <p:cNvPr id="89101" name="Group 31"/>
            <p:cNvGrpSpPr>
              <a:grpSpLocks/>
            </p:cNvGrpSpPr>
            <p:nvPr/>
          </p:nvGrpSpPr>
          <p:grpSpPr bwMode="auto">
            <a:xfrm>
              <a:off x="1195" y="1546"/>
              <a:ext cx="283" cy="192"/>
              <a:chOff x="4827" y="1591"/>
              <a:chExt cx="283" cy="192"/>
            </a:xfrm>
          </p:grpSpPr>
          <p:sp>
            <p:nvSpPr>
              <p:cNvPr id="25650" name="Rectangle 22"/>
              <p:cNvSpPr>
                <a:spLocks noChangeArrowheads="1"/>
              </p:cNvSpPr>
              <p:nvPr/>
            </p:nvSpPr>
            <p:spPr bwMode="auto">
              <a:xfrm>
                <a:off x="4827" y="1609"/>
                <a:ext cx="283" cy="169"/>
              </a:xfrm>
              <a:prstGeom prst="rect">
                <a:avLst/>
              </a:prstGeom>
              <a:solidFill>
                <a:srgbClr val="D6009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51" name="Text Box 23"/>
              <p:cNvSpPr txBox="1">
                <a:spLocks noChangeArrowheads="1"/>
              </p:cNvSpPr>
              <p:nvPr/>
            </p:nvSpPr>
            <p:spPr bwMode="auto">
              <a:xfrm>
                <a:off x="4872" y="1591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>
                    <a:latin typeface="Arial" charset="0"/>
                  </a:rPr>
                  <a:t>3</a:t>
                </a:r>
              </a:p>
            </p:txBody>
          </p:sp>
        </p:grpSp>
        <p:grpSp>
          <p:nvGrpSpPr>
            <p:cNvPr id="89102" name="Group 25"/>
            <p:cNvGrpSpPr>
              <a:grpSpLocks/>
            </p:cNvGrpSpPr>
            <p:nvPr/>
          </p:nvGrpSpPr>
          <p:grpSpPr bwMode="auto">
            <a:xfrm>
              <a:off x="1817" y="1226"/>
              <a:ext cx="283" cy="192"/>
              <a:chOff x="4584" y="1229"/>
              <a:chExt cx="283" cy="192"/>
            </a:xfrm>
          </p:grpSpPr>
          <p:sp>
            <p:nvSpPr>
              <p:cNvPr id="25648" name="Rectangle 26"/>
              <p:cNvSpPr>
                <a:spLocks noChangeArrowheads="1"/>
              </p:cNvSpPr>
              <p:nvPr/>
            </p:nvSpPr>
            <p:spPr bwMode="auto">
              <a:xfrm>
                <a:off x="4584" y="1247"/>
                <a:ext cx="283" cy="169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49" name="Text Box 27"/>
              <p:cNvSpPr txBox="1">
                <a:spLocks noChangeArrowheads="1"/>
              </p:cNvSpPr>
              <p:nvPr/>
            </p:nvSpPr>
            <p:spPr bwMode="auto">
              <a:xfrm>
                <a:off x="4636" y="1229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>
                    <a:latin typeface="Arial" charset="0"/>
                  </a:rPr>
                  <a:t>2</a:t>
                </a:r>
              </a:p>
            </p:txBody>
          </p:sp>
        </p:grpSp>
        <p:grpSp>
          <p:nvGrpSpPr>
            <p:cNvPr id="89103" name="Group 28"/>
            <p:cNvGrpSpPr>
              <a:grpSpLocks/>
            </p:cNvGrpSpPr>
            <p:nvPr/>
          </p:nvGrpSpPr>
          <p:grpSpPr bwMode="auto">
            <a:xfrm>
              <a:off x="2143" y="1227"/>
              <a:ext cx="283" cy="192"/>
              <a:chOff x="4584" y="1229"/>
              <a:chExt cx="283" cy="192"/>
            </a:xfrm>
          </p:grpSpPr>
          <p:sp>
            <p:nvSpPr>
              <p:cNvPr id="25646" name="Rectangle 29"/>
              <p:cNvSpPr>
                <a:spLocks noChangeArrowheads="1"/>
              </p:cNvSpPr>
              <p:nvPr/>
            </p:nvSpPr>
            <p:spPr bwMode="auto">
              <a:xfrm>
                <a:off x="4584" y="1247"/>
                <a:ext cx="283" cy="169"/>
              </a:xfrm>
              <a:prstGeom prst="rect">
                <a:avLst/>
              </a:prstGeom>
              <a:solidFill>
                <a:srgbClr val="33CC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47" name="Text Box 30"/>
              <p:cNvSpPr txBox="1">
                <a:spLocks noChangeArrowheads="1"/>
              </p:cNvSpPr>
              <p:nvPr/>
            </p:nvSpPr>
            <p:spPr bwMode="auto">
              <a:xfrm>
                <a:off x="4636" y="1229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>
                    <a:latin typeface="Arial" charset="0"/>
                  </a:rPr>
                  <a:t>2</a:t>
                </a:r>
              </a:p>
            </p:txBody>
          </p:sp>
        </p:grpSp>
        <p:grpSp>
          <p:nvGrpSpPr>
            <p:cNvPr id="89104" name="Group 32"/>
            <p:cNvGrpSpPr>
              <a:grpSpLocks/>
            </p:cNvGrpSpPr>
            <p:nvPr/>
          </p:nvGrpSpPr>
          <p:grpSpPr bwMode="auto">
            <a:xfrm>
              <a:off x="2780" y="1547"/>
              <a:ext cx="283" cy="192"/>
              <a:chOff x="4827" y="1591"/>
              <a:chExt cx="283" cy="192"/>
            </a:xfrm>
          </p:grpSpPr>
          <p:sp>
            <p:nvSpPr>
              <p:cNvPr id="25644" name="Rectangle 33"/>
              <p:cNvSpPr>
                <a:spLocks noChangeArrowheads="1"/>
              </p:cNvSpPr>
              <p:nvPr/>
            </p:nvSpPr>
            <p:spPr bwMode="auto">
              <a:xfrm>
                <a:off x="4827" y="1609"/>
                <a:ext cx="283" cy="169"/>
              </a:xfrm>
              <a:prstGeom prst="rect">
                <a:avLst/>
              </a:prstGeom>
              <a:solidFill>
                <a:srgbClr val="D6009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45" name="Text Box 34"/>
              <p:cNvSpPr txBox="1">
                <a:spLocks noChangeArrowheads="1"/>
              </p:cNvSpPr>
              <p:nvPr/>
            </p:nvSpPr>
            <p:spPr bwMode="auto">
              <a:xfrm>
                <a:off x="4872" y="1591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>
                    <a:latin typeface="Arial" charset="0"/>
                  </a:rPr>
                  <a:t>3</a:t>
                </a:r>
              </a:p>
            </p:txBody>
          </p:sp>
        </p:grpSp>
        <p:grpSp>
          <p:nvGrpSpPr>
            <p:cNvPr id="89105" name="Group 35"/>
            <p:cNvGrpSpPr>
              <a:grpSpLocks/>
            </p:cNvGrpSpPr>
            <p:nvPr/>
          </p:nvGrpSpPr>
          <p:grpSpPr bwMode="auto">
            <a:xfrm>
              <a:off x="3732" y="1548"/>
              <a:ext cx="283" cy="192"/>
              <a:chOff x="4827" y="1591"/>
              <a:chExt cx="283" cy="192"/>
            </a:xfrm>
          </p:grpSpPr>
          <p:sp>
            <p:nvSpPr>
              <p:cNvPr id="25642" name="Rectangle 36"/>
              <p:cNvSpPr>
                <a:spLocks noChangeArrowheads="1"/>
              </p:cNvSpPr>
              <p:nvPr/>
            </p:nvSpPr>
            <p:spPr bwMode="auto">
              <a:xfrm>
                <a:off x="4827" y="1609"/>
                <a:ext cx="283" cy="169"/>
              </a:xfrm>
              <a:prstGeom prst="rect">
                <a:avLst/>
              </a:prstGeom>
              <a:solidFill>
                <a:srgbClr val="D6009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643" name="Text Box 37"/>
              <p:cNvSpPr txBox="1">
                <a:spLocks noChangeArrowheads="1"/>
              </p:cNvSpPr>
              <p:nvPr/>
            </p:nvSpPr>
            <p:spPr bwMode="auto">
              <a:xfrm>
                <a:off x="4872" y="1591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8000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400" b="1" i="0" dirty="0">
                    <a:latin typeface="Arial" charset="0"/>
                  </a:rPr>
                  <a:t>3</a:t>
                </a:r>
              </a:p>
            </p:txBody>
          </p:sp>
        </p:grpSp>
        <p:sp>
          <p:nvSpPr>
            <p:cNvPr id="25619" name="Text Box 38"/>
            <p:cNvSpPr txBox="1">
              <a:spLocks noChangeArrowheads="1"/>
            </p:cNvSpPr>
            <p:nvPr/>
          </p:nvSpPr>
          <p:spPr bwMode="auto">
            <a:xfrm>
              <a:off x="659" y="921"/>
              <a:ext cx="4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i="0" dirty="0">
                  <a:latin typeface="Arial" charset="0"/>
                </a:rPr>
                <a:t>node 1</a:t>
              </a:r>
            </a:p>
          </p:txBody>
        </p:sp>
        <p:sp>
          <p:nvSpPr>
            <p:cNvPr id="25620" name="Text Box 39"/>
            <p:cNvSpPr txBox="1">
              <a:spLocks noChangeArrowheads="1"/>
            </p:cNvSpPr>
            <p:nvPr/>
          </p:nvSpPr>
          <p:spPr bwMode="auto">
            <a:xfrm>
              <a:off x="648" y="1245"/>
              <a:ext cx="4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i="0" dirty="0">
                  <a:latin typeface="Arial" charset="0"/>
                </a:rPr>
                <a:t>node 2</a:t>
              </a:r>
            </a:p>
          </p:txBody>
        </p:sp>
        <p:sp>
          <p:nvSpPr>
            <p:cNvPr id="25621" name="Text Box 40"/>
            <p:cNvSpPr txBox="1">
              <a:spLocks noChangeArrowheads="1"/>
            </p:cNvSpPr>
            <p:nvPr/>
          </p:nvSpPr>
          <p:spPr bwMode="auto">
            <a:xfrm>
              <a:off x="677" y="1562"/>
              <a:ext cx="4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i="0" dirty="0">
                  <a:latin typeface="Arial" charset="0"/>
                </a:rPr>
                <a:t>node 3</a:t>
              </a:r>
            </a:p>
          </p:txBody>
        </p:sp>
        <p:sp>
          <p:nvSpPr>
            <p:cNvPr id="25622" name="Line 41"/>
            <p:cNvSpPr>
              <a:spLocks noChangeShapeType="1"/>
            </p:cNvSpPr>
            <p:nvPr/>
          </p:nvSpPr>
          <p:spPr bwMode="auto">
            <a:xfrm>
              <a:off x="1179" y="1882"/>
              <a:ext cx="32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623" name="Line 42"/>
            <p:cNvSpPr>
              <a:spLocks noChangeShapeType="1"/>
            </p:cNvSpPr>
            <p:nvPr/>
          </p:nvSpPr>
          <p:spPr bwMode="auto">
            <a:xfrm>
              <a:off x="1181" y="1819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624" name="Line 43"/>
            <p:cNvSpPr>
              <a:spLocks noChangeShapeType="1"/>
            </p:cNvSpPr>
            <p:nvPr/>
          </p:nvSpPr>
          <p:spPr bwMode="auto">
            <a:xfrm>
              <a:off x="1496" y="1819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625" name="Line 44"/>
            <p:cNvSpPr>
              <a:spLocks noChangeShapeType="1"/>
            </p:cNvSpPr>
            <p:nvPr/>
          </p:nvSpPr>
          <p:spPr bwMode="auto">
            <a:xfrm>
              <a:off x="1813" y="1817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626" name="Line 45"/>
            <p:cNvSpPr>
              <a:spLocks noChangeShapeType="1"/>
            </p:cNvSpPr>
            <p:nvPr/>
          </p:nvSpPr>
          <p:spPr bwMode="auto">
            <a:xfrm>
              <a:off x="2132" y="1819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627" name="Line 46"/>
            <p:cNvSpPr>
              <a:spLocks noChangeShapeType="1"/>
            </p:cNvSpPr>
            <p:nvPr/>
          </p:nvSpPr>
          <p:spPr bwMode="auto">
            <a:xfrm>
              <a:off x="2450" y="1817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628" name="Line 47"/>
            <p:cNvSpPr>
              <a:spLocks noChangeShapeType="1"/>
            </p:cNvSpPr>
            <p:nvPr/>
          </p:nvSpPr>
          <p:spPr bwMode="auto">
            <a:xfrm>
              <a:off x="2770" y="1819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629" name="Line 48"/>
            <p:cNvSpPr>
              <a:spLocks noChangeShapeType="1"/>
            </p:cNvSpPr>
            <p:nvPr/>
          </p:nvSpPr>
          <p:spPr bwMode="auto">
            <a:xfrm>
              <a:off x="3088" y="1819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630" name="Line 49"/>
            <p:cNvSpPr>
              <a:spLocks noChangeShapeType="1"/>
            </p:cNvSpPr>
            <p:nvPr/>
          </p:nvSpPr>
          <p:spPr bwMode="auto">
            <a:xfrm>
              <a:off x="3406" y="1817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631" name="Line 50"/>
            <p:cNvSpPr>
              <a:spLocks noChangeShapeType="1"/>
            </p:cNvSpPr>
            <p:nvPr/>
          </p:nvSpPr>
          <p:spPr bwMode="auto">
            <a:xfrm>
              <a:off x="3726" y="1815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632" name="Line 51"/>
            <p:cNvSpPr>
              <a:spLocks noChangeShapeType="1"/>
            </p:cNvSpPr>
            <p:nvPr/>
          </p:nvSpPr>
          <p:spPr bwMode="auto">
            <a:xfrm>
              <a:off x="4034" y="1813"/>
              <a:ext cx="0" cy="13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633" name="Text Box 54"/>
            <p:cNvSpPr txBox="1">
              <a:spLocks noChangeArrowheads="1"/>
            </p:cNvSpPr>
            <p:nvPr/>
          </p:nvSpPr>
          <p:spPr bwMode="auto">
            <a:xfrm>
              <a:off x="1220" y="1883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>
                  <a:solidFill>
                    <a:srgbClr val="000099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25634" name="Text Box 55"/>
            <p:cNvSpPr txBox="1">
              <a:spLocks noChangeArrowheads="1"/>
            </p:cNvSpPr>
            <p:nvPr/>
          </p:nvSpPr>
          <p:spPr bwMode="auto">
            <a:xfrm>
              <a:off x="1862" y="1889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>
                  <a:solidFill>
                    <a:srgbClr val="000099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25635" name="Text Box 56"/>
            <p:cNvSpPr txBox="1">
              <a:spLocks noChangeArrowheads="1"/>
            </p:cNvSpPr>
            <p:nvPr/>
          </p:nvSpPr>
          <p:spPr bwMode="auto">
            <a:xfrm>
              <a:off x="2816" y="1889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>
                  <a:solidFill>
                    <a:srgbClr val="000099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25636" name="Text Box 58"/>
            <p:cNvSpPr txBox="1">
              <a:spLocks noChangeArrowheads="1"/>
            </p:cNvSpPr>
            <p:nvPr/>
          </p:nvSpPr>
          <p:spPr bwMode="auto">
            <a:xfrm>
              <a:off x="2186" y="1889"/>
              <a:ext cx="2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>
                  <a:solidFill>
                    <a:srgbClr val="000099"/>
                  </a:solidFill>
                  <a:latin typeface="Arial" charset="0"/>
                </a:rPr>
                <a:t>S</a:t>
              </a:r>
            </a:p>
          </p:txBody>
        </p:sp>
        <p:sp>
          <p:nvSpPr>
            <p:cNvPr id="25637" name="Text Box 59"/>
            <p:cNvSpPr txBox="1">
              <a:spLocks noChangeArrowheads="1"/>
            </p:cNvSpPr>
            <p:nvPr/>
          </p:nvSpPr>
          <p:spPr bwMode="auto">
            <a:xfrm>
              <a:off x="3446" y="1889"/>
              <a:ext cx="2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>
                  <a:solidFill>
                    <a:srgbClr val="000099"/>
                  </a:solidFill>
                  <a:latin typeface="Arial" charset="0"/>
                </a:rPr>
                <a:t>S</a:t>
              </a:r>
            </a:p>
          </p:txBody>
        </p:sp>
        <p:sp>
          <p:nvSpPr>
            <p:cNvPr id="25638" name="Text Box 60"/>
            <p:cNvSpPr txBox="1">
              <a:spLocks noChangeArrowheads="1"/>
            </p:cNvSpPr>
            <p:nvPr/>
          </p:nvSpPr>
          <p:spPr bwMode="auto">
            <a:xfrm>
              <a:off x="3752" y="1883"/>
              <a:ext cx="2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>
                  <a:solidFill>
                    <a:srgbClr val="000099"/>
                  </a:solidFill>
                  <a:latin typeface="Arial" charset="0"/>
                </a:rPr>
                <a:t>S</a:t>
              </a:r>
            </a:p>
          </p:txBody>
        </p:sp>
        <p:sp>
          <p:nvSpPr>
            <p:cNvPr id="25639" name="Text Box 61"/>
            <p:cNvSpPr txBox="1">
              <a:spLocks noChangeArrowheads="1"/>
            </p:cNvSpPr>
            <p:nvPr/>
          </p:nvSpPr>
          <p:spPr bwMode="auto">
            <a:xfrm>
              <a:off x="1544" y="1883"/>
              <a:ext cx="15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>
                  <a:solidFill>
                    <a:srgbClr val="000099"/>
                  </a:solidFill>
                  <a:latin typeface="Arial" charset="0"/>
                </a:rPr>
                <a:t>I</a:t>
              </a:r>
            </a:p>
          </p:txBody>
        </p:sp>
        <p:sp>
          <p:nvSpPr>
            <p:cNvPr id="25640" name="Text Box 62"/>
            <p:cNvSpPr txBox="1">
              <a:spLocks noChangeArrowheads="1"/>
            </p:cNvSpPr>
            <p:nvPr/>
          </p:nvSpPr>
          <p:spPr bwMode="auto">
            <a:xfrm>
              <a:off x="2504" y="1889"/>
              <a:ext cx="15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>
                  <a:solidFill>
                    <a:srgbClr val="000099"/>
                  </a:solidFill>
                  <a:latin typeface="Arial" charset="0"/>
                </a:rPr>
                <a:t>I</a:t>
              </a:r>
            </a:p>
          </p:txBody>
        </p:sp>
        <p:sp>
          <p:nvSpPr>
            <p:cNvPr id="25641" name="Text Box 63"/>
            <p:cNvSpPr txBox="1">
              <a:spLocks noChangeArrowheads="1"/>
            </p:cNvSpPr>
            <p:nvPr/>
          </p:nvSpPr>
          <p:spPr bwMode="auto">
            <a:xfrm>
              <a:off x="3134" y="1889"/>
              <a:ext cx="15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 i="0" dirty="0">
                  <a:solidFill>
                    <a:srgbClr val="000099"/>
                  </a:solidFill>
                  <a:latin typeface="Arial" charset="0"/>
                </a:rPr>
                <a:t>I</a:t>
              </a:r>
            </a:p>
          </p:txBody>
        </p:sp>
      </p:grpSp>
      <p:sp>
        <p:nvSpPr>
          <p:cNvPr id="6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410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81270" y="3529563"/>
            <a:ext cx="4936918" cy="31289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i="1" dirty="0"/>
              <a:t>suppose: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nodes with many frames to send, each transmits in slot with probability </a:t>
            </a:r>
            <a:r>
              <a:rPr lang="en-US" sz="2400" i="1" dirty="0"/>
              <a:t>p</a:t>
            </a:r>
          </a:p>
          <a:p>
            <a:pPr>
              <a:defRPr/>
            </a:pPr>
            <a:r>
              <a:rPr lang="en-US" sz="2400" dirty="0"/>
              <a:t>prob that given node has success in a slot  = </a:t>
            </a:r>
            <a:r>
              <a:rPr lang="en-US" sz="2400" i="1" dirty="0"/>
              <a:t>p(1-p)</a:t>
            </a:r>
            <a:r>
              <a:rPr lang="en-US" sz="2400" b="1" i="1" baseline="30000" dirty="0"/>
              <a:t>N-1</a:t>
            </a:r>
          </a:p>
          <a:p>
            <a:pPr>
              <a:defRPr/>
            </a:pPr>
            <a:r>
              <a:rPr lang="en-US" sz="2400" dirty="0"/>
              <a:t>prob that </a:t>
            </a:r>
            <a:r>
              <a:rPr lang="en-US" sz="2400" i="1" dirty="0"/>
              <a:t>any</a:t>
            </a:r>
            <a:r>
              <a:rPr lang="en-US" sz="2400" dirty="0"/>
              <a:t> node has a success = </a:t>
            </a:r>
            <a:r>
              <a:rPr lang="en-US" sz="2400" i="1" dirty="0"/>
              <a:t>Np(1-p)</a:t>
            </a:r>
            <a:r>
              <a:rPr lang="en-US" sz="2400" b="1" i="1" baseline="30000" dirty="0"/>
              <a:t>N-1</a:t>
            </a:r>
            <a:endParaRPr lang="en-US" sz="2400" i="1" dirty="0"/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6502400" y="1647825"/>
            <a:ext cx="4808330" cy="32385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max efficiency: find </a:t>
            </a:r>
            <a:r>
              <a:rPr lang="en-US" sz="2400" i="1" dirty="0"/>
              <a:t>p* </a:t>
            </a:r>
            <a:r>
              <a:rPr lang="en-US" sz="2400" dirty="0"/>
              <a:t>that maximizes </a:t>
            </a:r>
            <a:br>
              <a:rPr lang="en-US" sz="2400" dirty="0"/>
            </a:br>
            <a:r>
              <a:rPr lang="en-US" sz="2400" i="1" dirty="0"/>
              <a:t>Np(1-p)</a:t>
            </a:r>
            <a:r>
              <a:rPr lang="en-US" sz="2400" b="1" i="1" baseline="30000" dirty="0"/>
              <a:t>N-1</a:t>
            </a:r>
          </a:p>
          <a:p>
            <a:pPr>
              <a:defRPr/>
            </a:pPr>
            <a:r>
              <a:rPr lang="en-US" sz="2400" dirty="0"/>
              <a:t>for many nodes, take limit of </a:t>
            </a:r>
            <a:r>
              <a:rPr lang="en-US" sz="2400" i="1" dirty="0"/>
              <a:t>Np*(1-p*)</a:t>
            </a:r>
            <a:r>
              <a:rPr lang="en-US" sz="2400" b="1" i="1" baseline="30000" dirty="0"/>
              <a:t>N-1 </a:t>
            </a:r>
            <a:r>
              <a:rPr lang="en-US" sz="2400" dirty="0"/>
              <a:t>as </a:t>
            </a:r>
            <a:r>
              <a:rPr lang="en-US" sz="2400" i="1" dirty="0"/>
              <a:t>N</a:t>
            </a:r>
            <a:r>
              <a:rPr lang="en-US" sz="2400" dirty="0"/>
              <a:t> goes to infinity, gives: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/>
              <a:t>    </a:t>
            </a:r>
            <a:r>
              <a:rPr lang="en-US" sz="2400" i="1" dirty="0">
                <a:solidFill>
                  <a:srgbClr val="CC0000"/>
                </a:solidFill>
              </a:rPr>
              <a:t>max efficiency = 1/e = .37</a:t>
            </a:r>
            <a:endParaRPr lang="en-US" sz="2400" b="1" i="1" baseline="30000" dirty="0">
              <a:solidFill>
                <a:srgbClr val="CC0000"/>
              </a:solidFill>
            </a:endParaRPr>
          </a:p>
        </p:txBody>
      </p:sp>
      <p:sp>
        <p:nvSpPr>
          <p:cNvPr id="26630" name="Text Box 9"/>
          <p:cNvSpPr txBox="1">
            <a:spLocks noChangeArrowheads="1"/>
          </p:cNvSpPr>
          <p:nvPr/>
        </p:nvSpPr>
        <p:spPr bwMode="auto">
          <a:xfrm>
            <a:off x="1073426" y="1687513"/>
            <a:ext cx="4600299" cy="1406795"/>
          </a:xfrm>
          <a:prstGeom prst="rect">
            <a:avLst/>
          </a:prstGeom>
          <a:noFill/>
          <a:ln w="2540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efficiency</a:t>
            </a:r>
            <a:r>
              <a:rPr lang="en-US" sz="2400" i="0" dirty="0">
                <a:latin typeface="Helvetica" pitchFamily="2" charset="0"/>
              </a:rPr>
              <a:t>: long-run </a:t>
            </a:r>
            <a:br>
              <a:rPr lang="en-US" sz="2400" i="0" dirty="0">
                <a:latin typeface="Helvetica" pitchFamily="2" charset="0"/>
              </a:rPr>
            </a:br>
            <a:r>
              <a:rPr lang="en-US" sz="2400" i="0" dirty="0">
                <a:latin typeface="Helvetica" pitchFamily="2" charset="0"/>
              </a:rPr>
              <a:t>fraction of successful slots </a:t>
            </a:r>
            <a:br>
              <a:rPr lang="en-US" sz="2400" i="0" dirty="0">
                <a:latin typeface="Helvetica" pitchFamily="2" charset="0"/>
              </a:rPr>
            </a:br>
            <a:r>
              <a:rPr lang="en-US" sz="2400" i="0" dirty="0">
                <a:latin typeface="Helvetica" pitchFamily="2" charset="0"/>
              </a:rPr>
              <a:t>(many nodes, all with many frames to send)</a:t>
            </a:r>
          </a:p>
        </p:txBody>
      </p:sp>
      <p:sp>
        <p:nvSpPr>
          <p:cNvPr id="26631" name="Text Box 10"/>
          <p:cNvSpPr txBox="1">
            <a:spLocks noChangeArrowheads="1"/>
          </p:cNvSpPr>
          <p:nvPr/>
        </p:nvSpPr>
        <p:spPr bwMode="auto">
          <a:xfrm>
            <a:off x="6931026" y="4529138"/>
            <a:ext cx="2568575" cy="172072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at best:</a:t>
            </a:r>
            <a:r>
              <a:rPr lang="en-US" sz="2400" i="0" dirty="0">
                <a:latin typeface="Helvetica" pitchFamily="2" charset="0"/>
              </a:rPr>
              <a:t> channel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>
                <a:latin typeface="Helvetica" pitchFamily="2" charset="0"/>
              </a:rPr>
              <a:t>used for useful 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>
                <a:latin typeface="Helvetica" pitchFamily="2" charset="0"/>
              </a:rPr>
              <a:t>transmissions 37%</a:t>
            </a:r>
          </a:p>
          <a:p>
            <a:pPr>
              <a:lnSpc>
                <a:spcPct val="85000"/>
              </a:lnSpc>
              <a:defRPr/>
            </a:pPr>
            <a:r>
              <a:rPr lang="en-US" sz="2400" i="0" dirty="0">
                <a:latin typeface="Helvetica" pitchFamily="2" charset="0"/>
              </a:rPr>
              <a:t>of time!</a:t>
            </a:r>
          </a:p>
        </p:txBody>
      </p:sp>
      <p:sp>
        <p:nvSpPr>
          <p:cNvPr id="26632" name="Text Box 11"/>
          <p:cNvSpPr txBox="1">
            <a:spLocks noChangeArrowheads="1"/>
          </p:cNvSpPr>
          <p:nvPr/>
        </p:nvSpPr>
        <p:spPr bwMode="auto">
          <a:xfrm>
            <a:off x="9572625" y="4402138"/>
            <a:ext cx="48895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9600" dirty="0">
                <a:solidFill>
                  <a:srgbClr val="CC0000"/>
                </a:solidFill>
                <a:latin typeface="Gill Sans MT" charset="0"/>
              </a:rPr>
              <a:t>!</a:t>
            </a:r>
          </a:p>
        </p:txBody>
      </p:sp>
      <p:sp>
        <p:nvSpPr>
          <p:cNvPr id="26633" name="Rectangle 17"/>
          <p:cNvSpPr>
            <a:spLocks noGrp="1" noChangeArrowheads="1"/>
          </p:cNvSpPr>
          <p:nvPr>
            <p:ph type="title"/>
          </p:nvPr>
        </p:nvSpPr>
        <p:spPr>
          <a:xfrm>
            <a:off x="2057400" y="106363"/>
            <a:ext cx="7602538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Slotted </a:t>
            </a:r>
            <a:r>
              <a:rPr lang="en-US" sz="4000" dirty="0"/>
              <a:t>ALOHA: efficiency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15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animBg="1"/>
      <p:bldP spid="266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508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Pure (unslotted) </a:t>
            </a:r>
            <a:r>
              <a:rPr lang="en-US" sz="4000" dirty="0"/>
              <a:t>ALOHA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2087" y="1422400"/>
            <a:ext cx="9109213" cy="46482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unslotted Aloha: simpler, no synchronization</a:t>
            </a:r>
          </a:p>
          <a:p>
            <a:pPr>
              <a:defRPr/>
            </a:pPr>
            <a:r>
              <a:rPr lang="en-US" sz="2400" dirty="0"/>
              <a:t>when frame first arrives</a:t>
            </a:r>
          </a:p>
          <a:p>
            <a:pPr lvl="1">
              <a:defRPr/>
            </a:pPr>
            <a:r>
              <a:rPr lang="en-US" dirty="0"/>
              <a:t> transmit immediately </a:t>
            </a:r>
          </a:p>
          <a:p>
            <a:pPr>
              <a:defRPr/>
            </a:pPr>
            <a:r>
              <a:rPr lang="en-US" sz="2400" dirty="0"/>
              <a:t>collision probability increases:</a:t>
            </a:r>
          </a:p>
          <a:p>
            <a:pPr lvl="1">
              <a:defRPr/>
            </a:pPr>
            <a:r>
              <a:rPr lang="en-US" dirty="0"/>
              <a:t>frame sent at t</a:t>
            </a:r>
            <a:r>
              <a:rPr lang="en-US" baseline="-25000" dirty="0"/>
              <a:t>0</a:t>
            </a:r>
            <a:r>
              <a:rPr lang="en-US" dirty="0"/>
              <a:t> collides with other frames sent in [t</a:t>
            </a:r>
            <a:r>
              <a:rPr lang="en-US" baseline="-25000" dirty="0"/>
              <a:t>0</a:t>
            </a:r>
            <a:r>
              <a:rPr lang="en-US" dirty="0"/>
              <a:t>-1,t</a:t>
            </a:r>
            <a:r>
              <a:rPr lang="en-US" baseline="-25000" dirty="0"/>
              <a:t>0</a:t>
            </a:r>
            <a:r>
              <a:rPr lang="en-US" dirty="0"/>
              <a:t>+1]</a:t>
            </a:r>
          </a:p>
        </p:txBody>
      </p:sp>
      <p:pic>
        <p:nvPicPr>
          <p:cNvPr id="93190" name="Picture 4" descr="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738" y="3871914"/>
            <a:ext cx="6280150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pic>
        <p:nvPicPr>
          <p:cNvPr id="10" name="Picture 9" descr="A picture containing floor, indoor&#10;&#10;Description automatically generated">
            <a:extLst>
              <a:ext uri="{FF2B5EF4-FFF2-40B4-BE49-F238E27FC236}">
                <a16:creationId xmlns:a16="http://schemas.microsoft.com/office/drawing/2014/main" id="{15472768-1CE5-7148-9490-3C5CBA1291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9973" y="252413"/>
            <a:ext cx="3009900" cy="199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810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>
          <a:xfrm>
            <a:off x="1332362" y="153989"/>
            <a:ext cx="8464101" cy="962025"/>
          </a:xfrm>
        </p:spPr>
        <p:txBody>
          <a:bodyPr/>
          <a:lstStyle/>
          <a:p>
            <a:pPr>
              <a:defRPr/>
            </a:pPr>
            <a:r>
              <a:rPr lang="en-US" dirty="0"/>
              <a:t>Pure </a:t>
            </a:r>
            <a:r>
              <a:rPr lang="en-US" sz="4000" dirty="0"/>
              <a:t>ALOHA</a:t>
            </a:r>
            <a:r>
              <a:rPr lang="en-US" dirty="0"/>
              <a:t> efficiency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1905" y="1328738"/>
            <a:ext cx="9000022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000" dirty="0"/>
              <a:t>P(success by given node) = P(node transmits) </a:t>
            </a:r>
            <a:r>
              <a:rPr lang="en-US" sz="2000" baseline="16000" dirty="0"/>
              <a:t>.</a:t>
            </a:r>
            <a:endParaRPr lang="en-US" sz="2000" dirty="0"/>
          </a:p>
          <a:p>
            <a:pPr>
              <a:buFont typeface="Wingdings" charset="0"/>
              <a:buNone/>
              <a:defRPr/>
            </a:pPr>
            <a:r>
              <a:rPr lang="en-US" sz="2000" dirty="0"/>
              <a:t>                                              P(no other node transmits in [t</a:t>
            </a:r>
            <a:r>
              <a:rPr lang="en-US" sz="2000" baseline="-25000" dirty="0"/>
              <a:t>0</a:t>
            </a:r>
            <a:r>
              <a:rPr lang="en-US" sz="2000" dirty="0"/>
              <a:t>-1,t</a:t>
            </a:r>
            <a:r>
              <a:rPr lang="en-US" sz="2000" baseline="-25000" dirty="0"/>
              <a:t>0</a:t>
            </a:r>
            <a:r>
              <a:rPr lang="en-US" sz="2000" dirty="0"/>
              <a:t>] </a:t>
            </a:r>
            <a:r>
              <a:rPr lang="en-US" sz="2000" baseline="16000" dirty="0"/>
              <a:t>.</a:t>
            </a:r>
            <a:endParaRPr lang="en-US" sz="2000" dirty="0"/>
          </a:p>
          <a:p>
            <a:pPr>
              <a:buFont typeface="Wingdings" charset="0"/>
              <a:buNone/>
              <a:defRPr/>
            </a:pPr>
            <a:r>
              <a:rPr lang="en-US" sz="2000" dirty="0"/>
              <a:t>                                              P(no other node transmits in [t</a:t>
            </a:r>
            <a:r>
              <a:rPr lang="en-US" sz="2000" baseline="-25000" dirty="0"/>
              <a:t>0</a:t>
            </a:r>
            <a:r>
              <a:rPr lang="en-US" sz="2000" dirty="0"/>
              <a:t>-1,t</a:t>
            </a:r>
            <a:r>
              <a:rPr lang="en-US" sz="2000" baseline="-25000" dirty="0"/>
              <a:t>0</a:t>
            </a:r>
            <a:r>
              <a:rPr lang="en-US" sz="2000" dirty="0"/>
              <a:t>] </a:t>
            </a:r>
          </a:p>
          <a:p>
            <a:pPr>
              <a:buFont typeface="Wingdings" charset="0"/>
              <a:buNone/>
              <a:defRPr/>
            </a:pPr>
            <a:r>
              <a:rPr lang="en-US" sz="2000" dirty="0"/>
              <a:t>                                      </a:t>
            </a:r>
          </a:p>
          <a:p>
            <a:pPr>
              <a:buFont typeface="Wingdings" charset="0"/>
              <a:buNone/>
              <a:defRPr/>
            </a:pPr>
            <a:r>
              <a:rPr lang="en-US" sz="2400" dirty="0"/>
              <a:t>                                    </a:t>
            </a:r>
            <a:r>
              <a:rPr lang="en-US" sz="2400" i="1" dirty="0"/>
              <a:t>  = p </a:t>
            </a:r>
            <a:r>
              <a:rPr lang="en-US" sz="2400" i="1" baseline="16000" dirty="0"/>
              <a:t>. </a:t>
            </a:r>
            <a:r>
              <a:rPr lang="en-US" sz="2400" i="1" dirty="0"/>
              <a:t>(1-p)</a:t>
            </a:r>
            <a:r>
              <a:rPr lang="en-US" sz="2400" b="1" i="1" baseline="30000" dirty="0"/>
              <a:t>N-1</a:t>
            </a:r>
            <a:r>
              <a:rPr lang="en-US" sz="2400" i="1" baseline="16000" dirty="0"/>
              <a:t> . </a:t>
            </a:r>
            <a:r>
              <a:rPr lang="en-US" sz="2400" i="1" dirty="0"/>
              <a:t>(1-p)</a:t>
            </a:r>
            <a:r>
              <a:rPr lang="en-US" sz="2400" b="1" i="1" baseline="30000" dirty="0"/>
              <a:t>N-1  </a:t>
            </a:r>
          </a:p>
          <a:p>
            <a:pPr>
              <a:buFont typeface="Wingdings" charset="0"/>
              <a:buNone/>
              <a:defRPr/>
            </a:pPr>
            <a:r>
              <a:rPr lang="en-US" sz="2400" b="1" baseline="30000" dirty="0"/>
              <a:t>                                                    </a:t>
            </a:r>
            <a:r>
              <a:rPr lang="en-US" sz="2400" b="1" i="1" baseline="30000" dirty="0"/>
              <a:t>     </a:t>
            </a:r>
            <a:r>
              <a:rPr lang="en-US" sz="2400" i="1" dirty="0"/>
              <a:t>=</a:t>
            </a:r>
            <a:r>
              <a:rPr lang="en-US" sz="2400" b="1" i="1" dirty="0"/>
              <a:t> </a:t>
            </a:r>
            <a:r>
              <a:rPr lang="en-US" sz="2400" i="1" dirty="0"/>
              <a:t>p </a:t>
            </a:r>
            <a:r>
              <a:rPr lang="en-US" sz="2400" i="1" baseline="16000" dirty="0"/>
              <a:t>. </a:t>
            </a:r>
            <a:r>
              <a:rPr lang="en-US" sz="2400" i="1" dirty="0"/>
              <a:t>(1-p)</a:t>
            </a:r>
            <a:r>
              <a:rPr lang="en-US" sz="2400" b="1" i="1" baseline="30000" dirty="0"/>
              <a:t>2(N-1)</a:t>
            </a:r>
            <a:r>
              <a:rPr lang="en-US" i="1" baseline="16000" dirty="0"/>
              <a:t> </a:t>
            </a:r>
            <a:endParaRPr lang="en-US" sz="2000" i="1" dirty="0"/>
          </a:p>
          <a:p>
            <a:pPr>
              <a:buFont typeface="Wingdings" charset="0"/>
              <a:buNone/>
              <a:defRPr/>
            </a:pPr>
            <a:endParaRPr lang="en-US" baseline="16000" dirty="0"/>
          </a:p>
          <a:p>
            <a:pPr>
              <a:buFont typeface="Wingdings" charset="0"/>
              <a:buNone/>
              <a:defRPr/>
            </a:pPr>
            <a:r>
              <a:rPr lang="en-US" baseline="16000" dirty="0"/>
              <a:t>                              … choosing optimum p and then letting </a:t>
            </a:r>
            <a:r>
              <a:rPr lang="en-US" i="1" baseline="16000" dirty="0"/>
              <a:t>n</a:t>
            </a:r>
            <a:r>
              <a:rPr lang="en-US" baseline="16000" dirty="0"/>
              <a:t> </a:t>
            </a:r>
          </a:p>
          <a:p>
            <a:pPr>
              <a:buFont typeface="Wingdings" charset="0"/>
              <a:buNone/>
              <a:defRPr/>
            </a:pPr>
            <a:r>
              <a:rPr lang="en-US" baseline="16000" dirty="0"/>
              <a:t>                                        </a:t>
            </a:r>
            <a:r>
              <a:rPr lang="en-US" i="1" baseline="16000" dirty="0"/>
              <a:t>         </a:t>
            </a:r>
            <a:r>
              <a:rPr lang="en-US" sz="2400" i="1" dirty="0"/>
              <a:t>= 1/(2e) = .18</a:t>
            </a:r>
            <a:r>
              <a:rPr lang="en-US" i="1" baseline="16000" dirty="0"/>
              <a:t> </a:t>
            </a:r>
            <a:r>
              <a:rPr lang="en-US" dirty="0"/>
              <a:t>	</a:t>
            </a:r>
            <a:endParaRPr lang="en-US" b="1" i="1" dirty="0"/>
          </a:p>
          <a:p>
            <a:pPr>
              <a:defRPr/>
            </a:pPr>
            <a:endParaRPr lang="en-US" dirty="0"/>
          </a:p>
        </p:txBody>
      </p:sp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3617343" y="5529262"/>
            <a:ext cx="42752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Worse</a:t>
            </a:r>
            <a:r>
              <a:rPr lang="en-US" sz="2800" i="0" dirty="0">
                <a:solidFill>
                  <a:srgbClr val="CC0000"/>
                </a:solidFill>
                <a:latin typeface="Helvetica" pitchFamily="2" charset="0"/>
              </a:rPr>
              <a:t> than slotted Aloha!</a:t>
            </a:r>
          </a:p>
        </p:txBody>
      </p:sp>
      <p:grpSp>
        <p:nvGrpSpPr>
          <p:cNvPr id="95239" name="Group 10"/>
          <p:cNvGrpSpPr>
            <a:grpSpLocks/>
          </p:cNvGrpSpPr>
          <p:nvPr/>
        </p:nvGrpSpPr>
        <p:grpSpPr bwMode="auto">
          <a:xfrm>
            <a:off x="7728310" y="4337240"/>
            <a:ext cx="736600" cy="90487"/>
            <a:chOff x="3242" y="3679"/>
            <a:chExt cx="464" cy="57"/>
          </a:xfrm>
        </p:grpSpPr>
        <p:sp>
          <p:nvSpPr>
            <p:cNvPr id="28681" name="Line 7"/>
            <p:cNvSpPr>
              <a:spLocks noChangeShapeType="1"/>
            </p:cNvSpPr>
            <p:nvPr/>
          </p:nvSpPr>
          <p:spPr bwMode="auto">
            <a:xfrm>
              <a:off x="3242" y="3711"/>
              <a:ext cx="20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682" name="Oval 8"/>
            <p:cNvSpPr>
              <a:spLocks noChangeArrowheads="1"/>
            </p:cNvSpPr>
            <p:nvPr/>
          </p:nvSpPr>
          <p:spPr bwMode="auto">
            <a:xfrm>
              <a:off x="3494" y="3680"/>
              <a:ext cx="107" cy="5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683" name="Oval 9"/>
            <p:cNvSpPr>
              <a:spLocks noChangeArrowheads="1"/>
            </p:cNvSpPr>
            <p:nvPr/>
          </p:nvSpPr>
          <p:spPr bwMode="auto">
            <a:xfrm>
              <a:off x="3599" y="3679"/>
              <a:ext cx="107" cy="5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731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57885-CAC5-204C-9F65-F930BF261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Are there better strategies to transmit rather than independently and randomly?</a:t>
            </a:r>
          </a:p>
        </p:txBody>
      </p:sp>
    </p:spTree>
    <p:extLst>
      <p:ext uri="{BB962C8B-B14F-4D97-AF65-F5344CB8AC3E}">
        <p14:creationId xmlns:p14="http://schemas.microsoft.com/office/powerpoint/2010/main" val="2451240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75" y="228600"/>
            <a:ext cx="846455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/>
              <a:t>CSMA (carrier sense multiple access)</a:t>
            </a:r>
            <a:endParaRPr lang="en-US" dirty="0"/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0526" y="1662114"/>
            <a:ext cx="6467475" cy="376465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sz="3600" i="1" dirty="0">
                <a:solidFill>
                  <a:srgbClr val="CC0000"/>
                </a:solidFill>
              </a:rPr>
              <a:t>CSMA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  <a:r>
              <a:rPr lang="en-US" sz="3200" dirty="0"/>
              <a:t> listen before transmit:</a:t>
            </a:r>
          </a:p>
          <a:p>
            <a:pPr>
              <a:buFont typeface="Wingdings" charset="0"/>
              <a:buNone/>
              <a:defRPr/>
            </a:pPr>
            <a:endParaRPr lang="en-US" dirty="0">
              <a:solidFill>
                <a:srgbClr val="000099"/>
              </a:solidFill>
            </a:endParaRPr>
          </a:p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</a:rPr>
              <a:t>if channel sensed idle:</a:t>
            </a:r>
            <a:r>
              <a:rPr lang="en-US" dirty="0"/>
              <a:t> transmit entire frame</a:t>
            </a:r>
          </a:p>
          <a:p>
            <a:pPr>
              <a:defRPr/>
            </a:pPr>
            <a:r>
              <a:rPr lang="en-US" dirty="0">
                <a:solidFill>
                  <a:srgbClr val="000099"/>
                </a:solidFill>
              </a:rPr>
              <a:t>if channel sensed busy</a:t>
            </a:r>
            <a:r>
              <a:rPr lang="en-US" dirty="0"/>
              <a:t>, defer transmission 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>
              <a:defRPr/>
            </a:pPr>
            <a:r>
              <a:rPr lang="en-US" dirty="0"/>
              <a:t>human analogy: don</a:t>
            </a:r>
            <a:r>
              <a:rPr lang="ja-JP" altLang="en-US" dirty="0"/>
              <a:t>’</a:t>
            </a:r>
            <a:r>
              <a:rPr lang="en-US" dirty="0"/>
              <a:t>t interrupt others!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17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1448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CSMA collisions</a:t>
            </a:r>
          </a:p>
        </p:txBody>
      </p:sp>
      <p:sp>
        <p:nvSpPr>
          <p:cNvPr id="30725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1023731" y="1600200"/>
            <a:ext cx="4630946" cy="47720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>
                <a:solidFill>
                  <a:srgbClr val="CC0000"/>
                </a:solidFill>
              </a:rPr>
              <a:t>collisions </a:t>
            </a:r>
            <a:r>
              <a:rPr lang="en-US" sz="2400" i="1" dirty="0">
                <a:solidFill>
                  <a:srgbClr val="CC0000"/>
                </a:solidFill>
              </a:rPr>
              <a:t>can</a:t>
            </a:r>
            <a:r>
              <a:rPr lang="en-US" sz="2400" dirty="0">
                <a:solidFill>
                  <a:srgbClr val="CC0000"/>
                </a:solidFill>
              </a:rPr>
              <a:t> still occur: </a:t>
            </a:r>
            <a:r>
              <a:rPr lang="en-US" sz="2400" dirty="0"/>
              <a:t>propagation delay means two nodes may not hear each other</a:t>
            </a:r>
            <a:r>
              <a:rPr lang="ja-JP" altLang="en-US" sz="2400" dirty="0"/>
              <a:t>’</a:t>
            </a:r>
            <a:r>
              <a:rPr lang="en-US" sz="2400" dirty="0"/>
              <a:t>s transmission</a:t>
            </a:r>
          </a:p>
          <a:p>
            <a:pPr>
              <a:defRPr/>
            </a:pPr>
            <a:endParaRPr lang="en-US" sz="2400" dirty="0"/>
          </a:p>
          <a:p>
            <a:pPr>
              <a:defRPr/>
            </a:pPr>
            <a:r>
              <a:rPr lang="en-US" sz="2400" dirty="0">
                <a:solidFill>
                  <a:srgbClr val="CC0000"/>
                </a:solidFill>
              </a:rPr>
              <a:t>collision: </a:t>
            </a:r>
            <a:r>
              <a:rPr lang="en-US" sz="2400" dirty="0"/>
              <a:t>entire packet transmission time wasted</a:t>
            </a:r>
          </a:p>
          <a:p>
            <a:pPr lvl="1">
              <a:defRPr/>
            </a:pPr>
            <a:r>
              <a:rPr lang="en-US" dirty="0"/>
              <a:t>distance &amp; propagation delay play role in in determining collision probability</a:t>
            </a:r>
          </a:p>
          <a:p>
            <a:pPr lvl="1">
              <a:defRPr/>
            </a:pPr>
            <a:endParaRPr lang="en-US" sz="2000" dirty="0"/>
          </a:p>
        </p:txBody>
      </p:sp>
      <p:sp>
        <p:nvSpPr>
          <p:cNvPr id="30726" name="Rectangle 10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defRPr/>
            </a:pPr>
            <a:endParaRPr lang="en-US" sz="2400" dirty="0">
              <a:latin typeface="Gill Sans MT" charset="0"/>
            </a:endParaRPr>
          </a:p>
        </p:txBody>
      </p:sp>
      <p:pic>
        <p:nvPicPr>
          <p:cNvPr id="99334" name="Picture 3" descr="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414" y="1322389"/>
            <a:ext cx="4287837" cy="504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Rectangle 6"/>
          <p:cNvSpPr>
            <a:spLocks noChangeArrowheads="1"/>
          </p:cNvSpPr>
          <p:nvPr/>
        </p:nvSpPr>
        <p:spPr bwMode="auto">
          <a:xfrm>
            <a:off x="7045326" y="884238"/>
            <a:ext cx="2568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Arial" charset="0"/>
              </a:rPr>
              <a:t>spatial layout of nodes </a:t>
            </a:r>
            <a:endParaRPr lang="en-US" sz="2000" dirty="0">
              <a:latin typeface="Arial" charset="0"/>
            </a:endParaRPr>
          </a:p>
        </p:txBody>
      </p:sp>
      <p:sp>
        <p:nvSpPr>
          <p:cNvPr id="180311" name="Rectangle 87"/>
          <p:cNvSpPr>
            <a:spLocks noChangeArrowheads="1"/>
          </p:cNvSpPr>
          <p:nvPr/>
        </p:nvSpPr>
        <p:spPr bwMode="auto">
          <a:xfrm>
            <a:off x="6351589" y="2552701"/>
            <a:ext cx="3736975" cy="2571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0312" name="Rectangle 88"/>
          <p:cNvSpPr>
            <a:spLocks noChangeArrowheads="1"/>
          </p:cNvSpPr>
          <p:nvPr/>
        </p:nvSpPr>
        <p:spPr bwMode="auto">
          <a:xfrm>
            <a:off x="6359526" y="2809876"/>
            <a:ext cx="3725863" cy="2571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0314" name="Rectangle 90"/>
          <p:cNvSpPr>
            <a:spLocks noChangeArrowheads="1"/>
          </p:cNvSpPr>
          <p:nvPr/>
        </p:nvSpPr>
        <p:spPr bwMode="auto">
          <a:xfrm>
            <a:off x="6321426" y="3062288"/>
            <a:ext cx="3763963" cy="16240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0315" name="Rectangle 91"/>
          <p:cNvSpPr>
            <a:spLocks noChangeArrowheads="1"/>
          </p:cNvSpPr>
          <p:nvPr/>
        </p:nvSpPr>
        <p:spPr bwMode="auto">
          <a:xfrm>
            <a:off x="6294438" y="4670426"/>
            <a:ext cx="3789362" cy="16351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734" name="Rectangle 92"/>
          <p:cNvSpPr>
            <a:spLocks noChangeArrowheads="1"/>
          </p:cNvSpPr>
          <p:nvPr/>
        </p:nvSpPr>
        <p:spPr bwMode="auto">
          <a:xfrm>
            <a:off x="6288089" y="1254125"/>
            <a:ext cx="4040187" cy="13017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99342" name="Group 98"/>
          <p:cNvGrpSpPr>
            <a:grpSpLocks/>
          </p:cNvGrpSpPr>
          <p:nvPr/>
        </p:nvGrpSpPr>
        <p:grpSpPr bwMode="auto">
          <a:xfrm>
            <a:off x="6472239" y="1252538"/>
            <a:ext cx="3513137" cy="628650"/>
            <a:chOff x="3117" y="180"/>
            <a:chExt cx="2213" cy="396"/>
          </a:xfrm>
        </p:grpSpPr>
        <p:grpSp>
          <p:nvGrpSpPr>
            <p:cNvPr id="99343" name="Group 67"/>
            <p:cNvGrpSpPr>
              <a:grpSpLocks/>
            </p:cNvGrpSpPr>
            <p:nvPr/>
          </p:nvGrpSpPr>
          <p:grpSpPr bwMode="auto">
            <a:xfrm flipH="1">
              <a:off x="3117" y="245"/>
              <a:ext cx="316" cy="323"/>
              <a:chOff x="2839" y="3501"/>
              <a:chExt cx="755" cy="803"/>
            </a:xfrm>
          </p:grpSpPr>
          <p:pic>
            <p:nvPicPr>
              <p:cNvPr id="99358" name="Picture 6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9359" name="Freeform 69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99344" name="Group 70"/>
            <p:cNvGrpSpPr>
              <a:grpSpLocks/>
            </p:cNvGrpSpPr>
            <p:nvPr/>
          </p:nvGrpSpPr>
          <p:grpSpPr bwMode="auto">
            <a:xfrm flipH="1">
              <a:off x="3747" y="253"/>
              <a:ext cx="316" cy="323"/>
              <a:chOff x="2839" y="3501"/>
              <a:chExt cx="755" cy="803"/>
            </a:xfrm>
          </p:grpSpPr>
          <p:pic>
            <p:nvPicPr>
              <p:cNvPr id="99356" name="Picture 7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9357" name="Freeform 72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99345" name="Group 73"/>
            <p:cNvGrpSpPr>
              <a:grpSpLocks/>
            </p:cNvGrpSpPr>
            <p:nvPr/>
          </p:nvGrpSpPr>
          <p:grpSpPr bwMode="auto">
            <a:xfrm flipH="1">
              <a:off x="4356" y="247"/>
              <a:ext cx="316" cy="323"/>
              <a:chOff x="2839" y="3501"/>
              <a:chExt cx="755" cy="803"/>
            </a:xfrm>
          </p:grpSpPr>
          <p:pic>
            <p:nvPicPr>
              <p:cNvPr id="99354" name="Picture 7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9355" name="Freeform 75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99346" name="Group 76"/>
            <p:cNvGrpSpPr>
              <a:grpSpLocks/>
            </p:cNvGrpSpPr>
            <p:nvPr/>
          </p:nvGrpSpPr>
          <p:grpSpPr bwMode="auto">
            <a:xfrm flipH="1">
              <a:off x="5014" y="249"/>
              <a:ext cx="316" cy="323"/>
              <a:chOff x="2839" y="3501"/>
              <a:chExt cx="755" cy="803"/>
            </a:xfrm>
          </p:grpSpPr>
          <p:pic>
            <p:nvPicPr>
              <p:cNvPr id="99352" name="Picture 7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9353" name="Freeform 78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sp>
          <p:nvSpPr>
            <p:cNvPr id="30740" name="Line 93"/>
            <p:cNvSpPr>
              <a:spLocks noChangeShapeType="1"/>
            </p:cNvSpPr>
            <p:nvPr/>
          </p:nvSpPr>
          <p:spPr bwMode="auto">
            <a:xfrm>
              <a:off x="3309" y="181"/>
              <a:ext cx="19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41" name="Line 94"/>
            <p:cNvSpPr>
              <a:spLocks noChangeShapeType="1"/>
            </p:cNvSpPr>
            <p:nvPr/>
          </p:nvSpPr>
          <p:spPr bwMode="auto">
            <a:xfrm>
              <a:off x="3309" y="180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42" name="Line 95"/>
            <p:cNvSpPr>
              <a:spLocks noChangeShapeType="1"/>
            </p:cNvSpPr>
            <p:nvPr/>
          </p:nvSpPr>
          <p:spPr bwMode="auto">
            <a:xfrm>
              <a:off x="3975" y="183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43" name="Line 96"/>
            <p:cNvSpPr>
              <a:spLocks noChangeShapeType="1"/>
            </p:cNvSpPr>
            <p:nvPr/>
          </p:nvSpPr>
          <p:spPr bwMode="auto">
            <a:xfrm>
              <a:off x="4578" y="183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44" name="Line 97"/>
            <p:cNvSpPr>
              <a:spLocks noChangeShapeType="1"/>
            </p:cNvSpPr>
            <p:nvPr/>
          </p:nvSpPr>
          <p:spPr bwMode="auto">
            <a:xfrm>
              <a:off x="5289" y="180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18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9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180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180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80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" dur="500"/>
                                        <p:tgtEl>
                                          <p:spTgt spid="180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311" grpId="0" animBg="1"/>
      <p:bldP spid="180312" grpId="0" animBg="1"/>
      <p:bldP spid="180314" grpId="0" animBg="1"/>
      <p:bldP spid="1803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952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CSMA/CD </a:t>
            </a:r>
            <a:r>
              <a:rPr lang="en-US" sz="4000" dirty="0"/>
              <a:t>(collision detection)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0885" y="1597636"/>
            <a:ext cx="9150229" cy="492473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 dirty="0">
                <a:solidFill>
                  <a:srgbClr val="CC0000"/>
                </a:solidFill>
              </a:rPr>
              <a:t>CSMA/CD: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/>
              <a:t>carrier sensing, deferral as in CSMA</a:t>
            </a:r>
          </a:p>
          <a:p>
            <a:pPr lvl="1">
              <a:defRPr/>
            </a:pPr>
            <a:r>
              <a:rPr lang="en-US" dirty="0"/>
              <a:t>collisions </a:t>
            </a:r>
            <a:r>
              <a:rPr lang="en-US" i="1" dirty="0"/>
              <a:t>detected</a:t>
            </a:r>
            <a:r>
              <a:rPr lang="en-US" dirty="0"/>
              <a:t> within short time</a:t>
            </a:r>
          </a:p>
          <a:p>
            <a:pPr lvl="1">
              <a:defRPr/>
            </a:pPr>
            <a:r>
              <a:rPr lang="en-US" dirty="0"/>
              <a:t>colliding transmissions aborted, reducing channel wastage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collision detection:</a:t>
            </a:r>
            <a:r>
              <a:rPr lang="en-US" sz="2400" dirty="0"/>
              <a:t> </a:t>
            </a:r>
          </a:p>
          <a:p>
            <a:pPr lvl="1">
              <a:defRPr/>
            </a:pPr>
            <a:r>
              <a:rPr lang="en-US" dirty="0"/>
              <a:t>easy in wired LANs: measure signal strengths, compare transmitted, received signals</a:t>
            </a:r>
          </a:p>
          <a:p>
            <a:pPr lvl="1">
              <a:defRPr/>
            </a:pPr>
            <a:r>
              <a:rPr lang="en-US" dirty="0"/>
              <a:t>difficult in wireless LANs: received signal strength overwhelmed by local transmission strength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human analogy: the polite conversationalist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19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540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268" name="Freeform 92"/>
          <p:cNvSpPr>
            <a:spLocks/>
          </p:cNvSpPr>
          <p:nvPr/>
        </p:nvSpPr>
        <p:spPr bwMode="auto">
          <a:xfrm>
            <a:off x="7180264" y="2616200"/>
            <a:ext cx="2308225" cy="3028950"/>
          </a:xfrm>
          <a:custGeom>
            <a:avLst/>
            <a:gdLst>
              <a:gd name="T0" fmla="*/ 0 w 1454"/>
              <a:gd name="T1" fmla="*/ 2743200 h 1908"/>
              <a:gd name="T2" fmla="*/ 31750 w 1454"/>
              <a:gd name="T3" fmla="*/ 2668588 h 1908"/>
              <a:gd name="T4" fmla="*/ 446088 w 1454"/>
              <a:gd name="T5" fmla="*/ 0 h 1908"/>
              <a:gd name="T6" fmla="*/ 1978025 w 1454"/>
              <a:gd name="T7" fmla="*/ 477838 h 1908"/>
              <a:gd name="T8" fmla="*/ 2308225 w 1454"/>
              <a:gd name="T9" fmla="*/ 2370138 h 1908"/>
              <a:gd name="T10" fmla="*/ 393700 w 1454"/>
              <a:gd name="T11" fmla="*/ 3028950 h 1908"/>
              <a:gd name="T12" fmla="*/ 0 w 1454"/>
              <a:gd name="T13" fmla="*/ 2743200 h 190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54" h="1908">
                <a:moveTo>
                  <a:pt x="0" y="1728"/>
                </a:moveTo>
                <a:cubicBezTo>
                  <a:pt x="15" y="1684"/>
                  <a:pt x="4" y="1697"/>
                  <a:pt x="20" y="1681"/>
                </a:cubicBezTo>
                <a:lnTo>
                  <a:pt x="281" y="0"/>
                </a:lnTo>
                <a:lnTo>
                  <a:pt x="1246" y="301"/>
                </a:lnTo>
                <a:lnTo>
                  <a:pt x="1454" y="1493"/>
                </a:lnTo>
                <a:lnTo>
                  <a:pt x="248" y="1908"/>
                </a:lnTo>
                <a:lnTo>
                  <a:pt x="0" y="1728"/>
                </a:lnTo>
                <a:close/>
              </a:path>
            </a:pathLst>
          </a:custGeom>
          <a:gradFill rotWithShape="1">
            <a:gsLst>
              <a:gs pos="0">
                <a:srgbClr val="000099"/>
              </a:gs>
              <a:gs pos="50000">
                <a:schemeClr val="bg1"/>
              </a:gs>
              <a:gs pos="100000">
                <a:srgbClr val="000099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198" name="Rectangle 2"/>
          <p:cNvSpPr>
            <a:spLocks noGrp="1" noChangeArrowheads="1"/>
          </p:cNvSpPr>
          <p:nvPr>
            <p:ph type="title"/>
          </p:nvPr>
        </p:nvSpPr>
        <p:spPr>
          <a:xfrm>
            <a:off x="960751" y="134939"/>
            <a:ext cx="10073647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/>
              <a:t>Where is the link layer implemented?</a:t>
            </a:r>
          </a:p>
        </p:txBody>
      </p:sp>
      <p:sp>
        <p:nvSpPr>
          <p:cNvPr id="81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01417" y="1243012"/>
            <a:ext cx="4596158" cy="5356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/>
              <a:t>in each and every host</a:t>
            </a:r>
          </a:p>
          <a:p>
            <a:pPr>
              <a:defRPr/>
            </a:pPr>
            <a:r>
              <a:rPr lang="en-US" sz="2400" dirty="0"/>
              <a:t>link layer implemented in </a:t>
            </a:r>
            <a:r>
              <a:rPr lang="ja-JP" altLang="en-US" sz="2400"/>
              <a:t>“</a:t>
            </a:r>
            <a:r>
              <a:rPr lang="en-US" sz="2400" dirty="0"/>
              <a:t>adapter</a:t>
            </a:r>
            <a:r>
              <a:rPr lang="ja-JP" altLang="en-US" sz="2400" dirty="0"/>
              <a:t>”</a:t>
            </a:r>
            <a:r>
              <a:rPr lang="en-US" sz="2400" dirty="0"/>
              <a:t> (aka </a:t>
            </a:r>
            <a:r>
              <a:rPr lang="en-US" sz="2400" i="1" dirty="0">
                <a:solidFill>
                  <a:srgbClr val="CC0000"/>
                </a:solidFill>
              </a:rPr>
              <a:t>network interface card</a:t>
            </a:r>
            <a:r>
              <a:rPr lang="en-US" sz="2400" dirty="0"/>
              <a:t> NIC) or on a chip</a:t>
            </a:r>
          </a:p>
          <a:p>
            <a:pPr lvl="1">
              <a:defRPr/>
            </a:pPr>
            <a:r>
              <a:rPr lang="en-US" dirty="0"/>
              <a:t>Ethernet card, 802.11 card; Ethernet chipset</a:t>
            </a:r>
          </a:p>
          <a:p>
            <a:pPr lvl="1">
              <a:defRPr/>
            </a:pPr>
            <a:r>
              <a:rPr lang="en-US" dirty="0"/>
              <a:t>implements link, physical layer</a:t>
            </a:r>
          </a:p>
          <a:p>
            <a:pPr>
              <a:defRPr/>
            </a:pPr>
            <a:r>
              <a:rPr lang="en-US" sz="2400" dirty="0"/>
              <a:t>Adapter attaches into host’s system buses (PCI)</a:t>
            </a:r>
          </a:p>
          <a:p>
            <a:pPr>
              <a:defRPr/>
            </a:pPr>
            <a:r>
              <a:rPr lang="en-US" sz="2400" dirty="0"/>
              <a:t>Link layer: a combination of hardware, software, firmware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8200" name="Rectangle 42"/>
          <p:cNvSpPr>
            <a:spLocks noChangeArrowheads="1"/>
          </p:cNvSpPr>
          <p:nvPr/>
        </p:nvSpPr>
        <p:spPr bwMode="auto">
          <a:xfrm>
            <a:off x="7653339" y="2614614"/>
            <a:ext cx="1836737" cy="2401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201" name="Rectangle 44"/>
          <p:cNvSpPr>
            <a:spLocks noChangeArrowheads="1"/>
          </p:cNvSpPr>
          <p:nvPr/>
        </p:nvSpPr>
        <p:spPr bwMode="auto">
          <a:xfrm>
            <a:off x="8102600" y="4552951"/>
            <a:ext cx="666750" cy="282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202" name="Rectangle 45"/>
          <p:cNvSpPr>
            <a:spLocks noChangeArrowheads="1"/>
          </p:cNvSpPr>
          <p:nvPr/>
        </p:nvSpPr>
        <p:spPr bwMode="auto">
          <a:xfrm>
            <a:off x="8102601" y="3965576"/>
            <a:ext cx="657225" cy="519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dirty="0">
                <a:latin typeface="Helvetica" pitchFamily="2" charset="0"/>
              </a:rPr>
              <a:t>controller</a:t>
            </a:r>
          </a:p>
        </p:txBody>
      </p:sp>
      <p:sp>
        <p:nvSpPr>
          <p:cNvPr id="8203" name="Text Box 46"/>
          <p:cNvSpPr txBox="1">
            <a:spLocks noChangeArrowheads="1"/>
          </p:cNvSpPr>
          <p:nvPr/>
        </p:nvSpPr>
        <p:spPr bwMode="auto">
          <a:xfrm>
            <a:off x="7904506" y="4562476"/>
            <a:ext cx="104547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200" i="0" dirty="0">
                <a:latin typeface="Helvetica" pitchFamily="2" charset="0"/>
              </a:rPr>
              <a:t>physical</a:t>
            </a:r>
          </a:p>
          <a:p>
            <a:pPr algn="ctr" eaLnBrk="1" hangingPunct="1">
              <a:defRPr/>
            </a:pPr>
            <a:r>
              <a:rPr lang="en-US" sz="1200" i="0" dirty="0">
                <a:latin typeface="Helvetica" pitchFamily="2" charset="0"/>
              </a:rPr>
              <a:t>transmission</a:t>
            </a:r>
          </a:p>
        </p:txBody>
      </p:sp>
      <p:sp>
        <p:nvSpPr>
          <p:cNvPr id="54283" name="Freeform 47"/>
          <p:cNvSpPr>
            <a:spLocks/>
          </p:cNvSpPr>
          <p:nvPr/>
        </p:nvSpPr>
        <p:spPr bwMode="auto">
          <a:xfrm>
            <a:off x="8154989" y="3484564"/>
            <a:ext cx="200025" cy="460375"/>
          </a:xfrm>
          <a:custGeom>
            <a:avLst/>
            <a:gdLst>
              <a:gd name="T0" fmla="*/ 0 w 361"/>
              <a:gd name="T1" fmla="*/ 0 h 478"/>
              <a:gd name="T2" fmla="*/ 0 w 361"/>
              <a:gd name="T3" fmla="*/ 2147483647 h 478"/>
              <a:gd name="T4" fmla="*/ 2147483647 w 361"/>
              <a:gd name="T5" fmla="*/ 2147483647 h 478"/>
              <a:gd name="T6" fmla="*/ 2147483647 w 361"/>
              <a:gd name="T7" fmla="*/ 2147483647 h 47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61" h="478">
                <a:moveTo>
                  <a:pt x="0" y="0"/>
                </a:moveTo>
                <a:lnTo>
                  <a:pt x="0" y="230"/>
                </a:lnTo>
                <a:lnTo>
                  <a:pt x="361" y="230"/>
                </a:lnTo>
                <a:lnTo>
                  <a:pt x="359" y="47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8205" name="Line 48"/>
          <p:cNvSpPr>
            <a:spLocks noChangeShapeType="1"/>
          </p:cNvSpPr>
          <p:nvPr/>
        </p:nvSpPr>
        <p:spPr bwMode="auto">
          <a:xfrm>
            <a:off x="8020050" y="3657600"/>
            <a:ext cx="1358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206" name="Line 49"/>
          <p:cNvSpPr>
            <a:spLocks noChangeShapeType="1"/>
          </p:cNvSpPr>
          <p:nvPr/>
        </p:nvSpPr>
        <p:spPr bwMode="auto">
          <a:xfrm flipV="1">
            <a:off x="8415338" y="3665539"/>
            <a:ext cx="0" cy="300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207" name="Rectangle 50"/>
          <p:cNvSpPr>
            <a:spLocks noChangeArrowheads="1"/>
          </p:cNvSpPr>
          <p:nvPr/>
        </p:nvSpPr>
        <p:spPr bwMode="auto">
          <a:xfrm>
            <a:off x="7908926" y="2967038"/>
            <a:ext cx="657225" cy="51911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dirty="0">
                <a:latin typeface="Helvetica" pitchFamily="2" charset="0"/>
              </a:rPr>
              <a:t>cpu</a:t>
            </a:r>
          </a:p>
        </p:txBody>
      </p:sp>
      <p:sp>
        <p:nvSpPr>
          <p:cNvPr id="8208" name="Rectangle 51"/>
          <p:cNvSpPr>
            <a:spLocks noChangeArrowheads="1"/>
          </p:cNvSpPr>
          <p:nvPr/>
        </p:nvSpPr>
        <p:spPr bwMode="auto">
          <a:xfrm>
            <a:off x="8728076" y="2968626"/>
            <a:ext cx="657225" cy="519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dirty="0">
                <a:latin typeface="Helvetica" pitchFamily="2" charset="0"/>
              </a:rPr>
              <a:t>memory</a:t>
            </a:r>
          </a:p>
        </p:txBody>
      </p:sp>
      <p:sp>
        <p:nvSpPr>
          <p:cNvPr id="8209" name="Line 52"/>
          <p:cNvSpPr>
            <a:spLocks noChangeShapeType="1"/>
          </p:cNvSpPr>
          <p:nvPr/>
        </p:nvSpPr>
        <p:spPr bwMode="auto">
          <a:xfrm flipH="1" flipV="1">
            <a:off x="8212139" y="3487738"/>
            <a:ext cx="1587" cy="16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210" name="Line 53"/>
          <p:cNvSpPr>
            <a:spLocks noChangeShapeType="1"/>
          </p:cNvSpPr>
          <p:nvPr/>
        </p:nvSpPr>
        <p:spPr bwMode="auto">
          <a:xfrm flipH="1" flipV="1">
            <a:off x="9085264" y="3489325"/>
            <a:ext cx="1587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211" name="Text Box 54"/>
          <p:cNvSpPr txBox="1">
            <a:spLocks noChangeArrowheads="1"/>
          </p:cNvSpPr>
          <p:nvPr/>
        </p:nvSpPr>
        <p:spPr bwMode="auto">
          <a:xfrm>
            <a:off x="9532939" y="3786189"/>
            <a:ext cx="8867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host </a:t>
            </a:r>
          </a:p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bus </a:t>
            </a:r>
          </a:p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(e.g., PCI)</a:t>
            </a:r>
          </a:p>
        </p:txBody>
      </p:sp>
      <p:sp>
        <p:nvSpPr>
          <p:cNvPr id="8212" name="Line 55"/>
          <p:cNvSpPr>
            <a:spLocks noChangeShapeType="1"/>
          </p:cNvSpPr>
          <p:nvPr/>
        </p:nvSpPr>
        <p:spPr bwMode="auto">
          <a:xfrm flipH="1">
            <a:off x="8415338" y="4273551"/>
            <a:ext cx="12700" cy="339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213" name="Line 56"/>
          <p:cNvSpPr>
            <a:spLocks noChangeShapeType="1"/>
          </p:cNvSpPr>
          <p:nvPr/>
        </p:nvSpPr>
        <p:spPr bwMode="auto">
          <a:xfrm>
            <a:off x="8413750" y="4806951"/>
            <a:ext cx="0" cy="366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214" name="Line 57"/>
          <p:cNvSpPr>
            <a:spLocks noChangeShapeType="1"/>
          </p:cNvSpPr>
          <p:nvPr/>
        </p:nvSpPr>
        <p:spPr bwMode="auto">
          <a:xfrm flipH="1" flipV="1">
            <a:off x="9210675" y="3662364"/>
            <a:ext cx="382588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215" name="Text Box 58"/>
          <p:cNvSpPr txBox="1">
            <a:spLocks noChangeArrowheads="1"/>
          </p:cNvSpPr>
          <p:nvPr/>
        </p:nvSpPr>
        <p:spPr bwMode="auto">
          <a:xfrm>
            <a:off x="8820151" y="5356225"/>
            <a:ext cx="1273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network adapter</a:t>
            </a:r>
          </a:p>
          <a:p>
            <a:pPr eaLnBrk="1" hangingPunct="1">
              <a:defRPr/>
            </a:pPr>
            <a:r>
              <a:rPr lang="en-US" sz="1200" dirty="0">
                <a:latin typeface="Helvetica" pitchFamily="2" charset="0"/>
              </a:rPr>
              <a:t>card</a:t>
            </a:r>
          </a:p>
        </p:txBody>
      </p:sp>
      <p:sp>
        <p:nvSpPr>
          <p:cNvPr id="8216" name="Line 59"/>
          <p:cNvSpPr>
            <a:spLocks noChangeShapeType="1"/>
          </p:cNvSpPr>
          <p:nvPr/>
        </p:nvSpPr>
        <p:spPr bwMode="auto">
          <a:xfrm flipH="1" flipV="1">
            <a:off x="9028113" y="4679950"/>
            <a:ext cx="271462" cy="750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217" name="Rectangle 43"/>
          <p:cNvSpPr>
            <a:spLocks noChangeArrowheads="1"/>
          </p:cNvSpPr>
          <p:nvPr/>
        </p:nvSpPr>
        <p:spPr bwMode="auto">
          <a:xfrm>
            <a:off x="7875588" y="3854451"/>
            <a:ext cx="1122362" cy="108267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306260" name="Group 84"/>
          <p:cNvGrpSpPr>
            <a:grpSpLocks/>
          </p:cNvGrpSpPr>
          <p:nvPr/>
        </p:nvGrpSpPr>
        <p:grpSpPr bwMode="auto">
          <a:xfrm>
            <a:off x="6611939" y="2743200"/>
            <a:ext cx="1470025" cy="2065338"/>
            <a:chOff x="2689" y="1728"/>
            <a:chExt cx="926" cy="1301"/>
          </a:xfrm>
        </p:grpSpPr>
        <p:sp>
          <p:nvSpPr>
            <p:cNvPr id="54303" name="Freeform 62"/>
            <p:cNvSpPr>
              <a:spLocks/>
            </p:cNvSpPr>
            <p:nvPr/>
          </p:nvSpPr>
          <p:spPr bwMode="auto">
            <a:xfrm>
              <a:off x="3225" y="2509"/>
              <a:ext cx="390" cy="520"/>
            </a:xfrm>
            <a:custGeom>
              <a:avLst/>
              <a:gdLst>
                <a:gd name="T0" fmla="*/ 390 w 390"/>
                <a:gd name="T1" fmla="*/ 0 h 520"/>
                <a:gd name="T2" fmla="*/ 0 w 390"/>
                <a:gd name="T3" fmla="*/ 221 h 520"/>
                <a:gd name="T4" fmla="*/ 3 w 390"/>
                <a:gd name="T5" fmla="*/ 433 h 520"/>
                <a:gd name="T6" fmla="*/ 388 w 390"/>
                <a:gd name="T7" fmla="*/ 520 h 520"/>
                <a:gd name="T8" fmla="*/ 390 w 390"/>
                <a:gd name="T9" fmla="*/ 0 h 5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0" h="520">
                  <a:moveTo>
                    <a:pt x="390" y="0"/>
                  </a:moveTo>
                  <a:lnTo>
                    <a:pt x="0" y="221"/>
                  </a:lnTo>
                  <a:lnTo>
                    <a:pt x="3" y="433"/>
                  </a:lnTo>
                  <a:lnTo>
                    <a:pt x="388" y="520"/>
                  </a:lnTo>
                  <a:lnTo>
                    <a:pt x="39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54304" name="Freeform 63"/>
            <p:cNvSpPr>
              <a:spLocks/>
            </p:cNvSpPr>
            <p:nvPr/>
          </p:nvSpPr>
          <p:spPr bwMode="auto">
            <a:xfrm>
              <a:off x="3222" y="1767"/>
              <a:ext cx="275" cy="443"/>
            </a:xfrm>
            <a:custGeom>
              <a:avLst/>
              <a:gdLst>
                <a:gd name="T0" fmla="*/ 264 w 275"/>
                <a:gd name="T1" fmla="*/ 108 h 443"/>
                <a:gd name="T2" fmla="*/ 0 w 275"/>
                <a:gd name="T3" fmla="*/ 0 h 443"/>
                <a:gd name="T4" fmla="*/ 2 w 275"/>
                <a:gd name="T5" fmla="*/ 443 h 443"/>
                <a:gd name="T6" fmla="*/ 275 w 275"/>
                <a:gd name="T7" fmla="*/ 412 h 443"/>
                <a:gd name="T8" fmla="*/ 264 w 275"/>
                <a:gd name="T9" fmla="*/ 108 h 4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5" h="443">
                  <a:moveTo>
                    <a:pt x="264" y="108"/>
                  </a:moveTo>
                  <a:lnTo>
                    <a:pt x="0" y="0"/>
                  </a:lnTo>
                  <a:lnTo>
                    <a:pt x="2" y="443"/>
                  </a:lnTo>
                  <a:lnTo>
                    <a:pt x="275" y="412"/>
                  </a:lnTo>
                  <a:lnTo>
                    <a:pt x="264" y="108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26" name="Rectangle 64"/>
            <p:cNvSpPr>
              <a:spLocks noChangeArrowheads="1"/>
            </p:cNvSpPr>
            <p:nvPr/>
          </p:nvSpPr>
          <p:spPr bwMode="auto">
            <a:xfrm>
              <a:off x="2737" y="1775"/>
              <a:ext cx="489" cy="5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27" name="Text Box 65"/>
            <p:cNvSpPr txBox="1">
              <a:spLocks noChangeArrowheads="1"/>
            </p:cNvSpPr>
            <p:nvPr/>
          </p:nvSpPr>
          <p:spPr bwMode="auto">
            <a:xfrm>
              <a:off x="2689" y="1728"/>
              <a:ext cx="577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200" i="0" dirty="0">
                  <a:latin typeface="Helvetica" pitchFamily="2" charset="0"/>
                </a:rPr>
                <a:t>application</a:t>
              </a:r>
            </a:p>
            <a:p>
              <a:pPr algn="ctr" eaLnBrk="1" hangingPunct="1">
                <a:defRPr/>
              </a:pPr>
              <a:r>
                <a:rPr lang="en-US" sz="1200" i="0" dirty="0">
                  <a:latin typeface="Helvetica" pitchFamily="2" charset="0"/>
                </a:rPr>
                <a:t>transport</a:t>
              </a:r>
            </a:p>
            <a:p>
              <a:pPr algn="ctr" eaLnBrk="1" hangingPunct="1">
                <a:defRPr/>
              </a:pPr>
              <a:r>
                <a:rPr lang="en-US" sz="1200" i="0" dirty="0">
                  <a:latin typeface="Helvetica" pitchFamily="2" charset="0"/>
                </a:rPr>
                <a:t>network</a:t>
              </a:r>
            </a:p>
            <a:p>
              <a:pPr algn="ctr" eaLnBrk="1" hangingPunct="1">
                <a:defRPr/>
              </a:pPr>
              <a:r>
                <a:rPr lang="en-US" sz="1200" i="0" dirty="0">
                  <a:latin typeface="Helvetica" pitchFamily="2" charset="0"/>
                </a:rPr>
                <a:t>link</a:t>
              </a:r>
            </a:p>
          </p:txBody>
        </p:sp>
        <p:sp>
          <p:nvSpPr>
            <p:cNvPr id="8228" name="Line 66"/>
            <p:cNvSpPr>
              <a:spLocks noChangeShapeType="1"/>
            </p:cNvSpPr>
            <p:nvPr/>
          </p:nvSpPr>
          <p:spPr bwMode="auto">
            <a:xfrm>
              <a:off x="2737" y="188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29" name="Line 67"/>
            <p:cNvSpPr>
              <a:spLocks noChangeShapeType="1"/>
            </p:cNvSpPr>
            <p:nvPr/>
          </p:nvSpPr>
          <p:spPr bwMode="auto">
            <a:xfrm>
              <a:off x="2737" y="1991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30" name="Line 68"/>
            <p:cNvSpPr>
              <a:spLocks noChangeShapeType="1"/>
            </p:cNvSpPr>
            <p:nvPr/>
          </p:nvSpPr>
          <p:spPr bwMode="auto">
            <a:xfrm>
              <a:off x="2735" y="209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31" name="Line 69"/>
            <p:cNvSpPr>
              <a:spLocks noChangeShapeType="1"/>
            </p:cNvSpPr>
            <p:nvPr/>
          </p:nvSpPr>
          <p:spPr bwMode="auto">
            <a:xfrm>
              <a:off x="2738" y="2206"/>
              <a:ext cx="4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32" name="Rectangle 70"/>
            <p:cNvSpPr>
              <a:spLocks noChangeArrowheads="1"/>
            </p:cNvSpPr>
            <p:nvPr/>
          </p:nvSpPr>
          <p:spPr bwMode="auto">
            <a:xfrm>
              <a:off x="2695" y="2212"/>
              <a:ext cx="552" cy="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33" name="Line 71"/>
            <p:cNvSpPr>
              <a:spLocks noChangeShapeType="1"/>
            </p:cNvSpPr>
            <p:nvPr/>
          </p:nvSpPr>
          <p:spPr bwMode="auto">
            <a:xfrm>
              <a:off x="2738" y="2224"/>
              <a:ext cx="0" cy="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34" name="Line 72"/>
            <p:cNvSpPr>
              <a:spLocks noChangeShapeType="1"/>
            </p:cNvSpPr>
            <p:nvPr/>
          </p:nvSpPr>
          <p:spPr bwMode="auto">
            <a:xfrm>
              <a:off x="3225" y="2218"/>
              <a:ext cx="0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35" name="Rectangle 73"/>
            <p:cNvSpPr>
              <a:spLocks noChangeArrowheads="1"/>
            </p:cNvSpPr>
            <p:nvPr/>
          </p:nvSpPr>
          <p:spPr bwMode="auto">
            <a:xfrm>
              <a:off x="2737" y="2415"/>
              <a:ext cx="489" cy="5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36" name="Text Box 74"/>
            <p:cNvSpPr txBox="1">
              <a:spLocks noChangeArrowheads="1"/>
            </p:cNvSpPr>
            <p:nvPr/>
          </p:nvSpPr>
          <p:spPr bwMode="auto">
            <a:xfrm>
              <a:off x="2745" y="2345"/>
              <a:ext cx="46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endParaRPr lang="en-US" sz="1200" i="0" dirty="0">
                <a:latin typeface="Helvetica" pitchFamily="2" charset="0"/>
              </a:endParaRPr>
            </a:p>
            <a:p>
              <a:pPr algn="ctr" eaLnBrk="1" hangingPunct="1">
                <a:defRPr/>
              </a:pPr>
              <a:endParaRPr lang="en-US" sz="1200" i="0" dirty="0">
                <a:latin typeface="Helvetica" pitchFamily="2" charset="0"/>
              </a:endParaRPr>
            </a:p>
            <a:p>
              <a:pPr algn="ctr" eaLnBrk="1" hangingPunct="1">
                <a:defRPr/>
              </a:pPr>
              <a:endParaRPr lang="en-US" sz="1200" i="0" dirty="0">
                <a:latin typeface="Helvetica" pitchFamily="2" charset="0"/>
              </a:endParaRPr>
            </a:p>
            <a:p>
              <a:pPr algn="ctr" eaLnBrk="1" hangingPunct="1">
                <a:defRPr/>
              </a:pPr>
              <a:r>
                <a:rPr lang="en-US" sz="1200" i="0" dirty="0">
                  <a:latin typeface="Helvetica" pitchFamily="2" charset="0"/>
                </a:rPr>
                <a:t>link</a:t>
              </a:r>
            </a:p>
            <a:p>
              <a:pPr algn="ctr" eaLnBrk="1" hangingPunct="1">
                <a:defRPr/>
              </a:pPr>
              <a:r>
                <a:rPr lang="en-US" sz="1200" i="0" dirty="0">
                  <a:latin typeface="Helvetica" pitchFamily="2" charset="0"/>
                </a:rPr>
                <a:t>physical</a:t>
              </a:r>
            </a:p>
          </p:txBody>
        </p:sp>
        <p:sp>
          <p:nvSpPr>
            <p:cNvPr id="8237" name="Line 75"/>
            <p:cNvSpPr>
              <a:spLocks noChangeShapeType="1"/>
            </p:cNvSpPr>
            <p:nvPr/>
          </p:nvSpPr>
          <p:spPr bwMode="auto">
            <a:xfrm>
              <a:off x="2737" y="252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38" name="Line 76"/>
            <p:cNvSpPr>
              <a:spLocks noChangeShapeType="1"/>
            </p:cNvSpPr>
            <p:nvPr/>
          </p:nvSpPr>
          <p:spPr bwMode="auto">
            <a:xfrm>
              <a:off x="2737" y="2632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39" name="Line 77"/>
            <p:cNvSpPr>
              <a:spLocks noChangeShapeType="1"/>
            </p:cNvSpPr>
            <p:nvPr/>
          </p:nvSpPr>
          <p:spPr bwMode="auto">
            <a:xfrm>
              <a:off x="2735" y="2721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40" name="Line 78"/>
            <p:cNvSpPr>
              <a:spLocks noChangeShapeType="1"/>
            </p:cNvSpPr>
            <p:nvPr/>
          </p:nvSpPr>
          <p:spPr bwMode="auto">
            <a:xfrm>
              <a:off x="2733" y="283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41" name="Rectangle 79"/>
            <p:cNvSpPr>
              <a:spLocks noChangeArrowheads="1"/>
            </p:cNvSpPr>
            <p:nvPr/>
          </p:nvSpPr>
          <p:spPr bwMode="auto">
            <a:xfrm>
              <a:off x="2719" y="2390"/>
              <a:ext cx="518" cy="2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42" name="Line 80"/>
            <p:cNvSpPr>
              <a:spLocks noChangeShapeType="1"/>
            </p:cNvSpPr>
            <p:nvPr/>
          </p:nvSpPr>
          <p:spPr bwMode="auto">
            <a:xfrm>
              <a:off x="2737" y="2614"/>
              <a:ext cx="0" cy="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43" name="Line 81"/>
            <p:cNvSpPr>
              <a:spLocks noChangeShapeType="1"/>
            </p:cNvSpPr>
            <p:nvPr/>
          </p:nvSpPr>
          <p:spPr bwMode="auto">
            <a:xfrm>
              <a:off x="3226" y="2614"/>
              <a:ext cx="0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44" name="Rectangle 82"/>
            <p:cNvSpPr>
              <a:spLocks noChangeArrowheads="1"/>
            </p:cNvSpPr>
            <p:nvPr/>
          </p:nvSpPr>
          <p:spPr bwMode="auto">
            <a:xfrm>
              <a:off x="2736" y="1778"/>
              <a:ext cx="490" cy="431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245" name="Rectangle 83"/>
            <p:cNvSpPr>
              <a:spLocks noChangeArrowheads="1"/>
            </p:cNvSpPr>
            <p:nvPr/>
          </p:nvSpPr>
          <p:spPr bwMode="auto">
            <a:xfrm>
              <a:off x="2733" y="2721"/>
              <a:ext cx="489" cy="219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pic>
        <p:nvPicPr>
          <p:cNvPr id="8219" name="Picture 8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7301" y="1122363"/>
            <a:ext cx="1350963" cy="1350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220" name="Picture 8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317626"/>
            <a:ext cx="114300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54300" name="Group 89"/>
          <p:cNvGrpSpPr>
            <a:grpSpLocks/>
          </p:cNvGrpSpPr>
          <p:nvPr/>
        </p:nvGrpSpPr>
        <p:grpSpPr bwMode="auto">
          <a:xfrm>
            <a:off x="6586538" y="5251451"/>
            <a:ext cx="1109662" cy="1095375"/>
            <a:chOff x="-44" y="1473"/>
            <a:chExt cx="981" cy="1105"/>
          </a:xfrm>
        </p:grpSpPr>
        <p:pic>
          <p:nvPicPr>
            <p:cNvPr id="54301" name="Picture 90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4302" name="Freeform 9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5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18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0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7" name="Picture 3" descr="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789" y="1531939"/>
            <a:ext cx="4433887" cy="387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Rectangle 8"/>
          <p:cNvSpPr>
            <a:spLocks noGrp="1" noChangeArrowheads="1"/>
          </p:cNvSpPr>
          <p:nvPr>
            <p:ph type="title"/>
          </p:nvPr>
        </p:nvSpPr>
        <p:spPr>
          <a:xfrm>
            <a:off x="2057400" y="1952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CSMA/CD </a:t>
            </a:r>
            <a:r>
              <a:rPr lang="en-US" sz="4000" dirty="0"/>
              <a:t>(collision detection)</a:t>
            </a:r>
          </a:p>
        </p:txBody>
      </p:sp>
      <p:sp>
        <p:nvSpPr>
          <p:cNvPr id="32775" name="Rectangle 29"/>
          <p:cNvSpPr>
            <a:spLocks noChangeArrowheads="1"/>
          </p:cNvSpPr>
          <p:nvPr/>
        </p:nvSpPr>
        <p:spPr bwMode="auto">
          <a:xfrm>
            <a:off x="3565525" y="1446213"/>
            <a:ext cx="4135438" cy="12112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776" name="Rectangle 9"/>
          <p:cNvSpPr>
            <a:spLocks noChangeArrowheads="1"/>
          </p:cNvSpPr>
          <p:nvPr/>
        </p:nvSpPr>
        <p:spPr bwMode="auto">
          <a:xfrm>
            <a:off x="4302126" y="1595438"/>
            <a:ext cx="2568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Arial" charset="0"/>
              </a:rPr>
              <a:t>spatial layout of nodes </a:t>
            </a:r>
            <a:endParaRPr lang="en-US" sz="2000" dirty="0">
              <a:latin typeface="Arial" charset="0"/>
            </a:endParaRPr>
          </a:p>
        </p:txBody>
      </p:sp>
      <p:grpSp>
        <p:nvGrpSpPr>
          <p:cNvPr id="103432" name="Group 30"/>
          <p:cNvGrpSpPr>
            <a:grpSpLocks/>
          </p:cNvGrpSpPr>
          <p:nvPr/>
        </p:nvGrpSpPr>
        <p:grpSpPr bwMode="auto">
          <a:xfrm>
            <a:off x="4065588" y="1985963"/>
            <a:ext cx="3263900" cy="195262"/>
            <a:chOff x="4220" y="1231"/>
            <a:chExt cx="1989" cy="90"/>
          </a:xfrm>
        </p:grpSpPr>
        <p:sp>
          <p:nvSpPr>
            <p:cNvPr id="32790" name="Line 23"/>
            <p:cNvSpPr>
              <a:spLocks noChangeShapeType="1"/>
            </p:cNvSpPr>
            <p:nvPr/>
          </p:nvSpPr>
          <p:spPr bwMode="auto">
            <a:xfrm>
              <a:off x="4220" y="1232"/>
              <a:ext cx="19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91" name="Line 24"/>
            <p:cNvSpPr>
              <a:spLocks noChangeShapeType="1"/>
            </p:cNvSpPr>
            <p:nvPr/>
          </p:nvSpPr>
          <p:spPr bwMode="auto">
            <a:xfrm>
              <a:off x="4220" y="1231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92" name="Line 25"/>
            <p:cNvSpPr>
              <a:spLocks noChangeShapeType="1"/>
            </p:cNvSpPr>
            <p:nvPr/>
          </p:nvSpPr>
          <p:spPr bwMode="auto">
            <a:xfrm>
              <a:off x="4886" y="1234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93" name="Line 26"/>
            <p:cNvSpPr>
              <a:spLocks noChangeShapeType="1"/>
            </p:cNvSpPr>
            <p:nvPr/>
          </p:nvSpPr>
          <p:spPr bwMode="auto">
            <a:xfrm>
              <a:off x="5489" y="1234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94" name="Line 27"/>
            <p:cNvSpPr>
              <a:spLocks noChangeShapeType="1"/>
            </p:cNvSpPr>
            <p:nvPr/>
          </p:nvSpPr>
          <p:spPr bwMode="auto">
            <a:xfrm>
              <a:off x="6200" y="1231"/>
              <a:ext cx="0" cy="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103433" name="Group 11"/>
          <p:cNvGrpSpPr>
            <a:grpSpLocks/>
          </p:cNvGrpSpPr>
          <p:nvPr/>
        </p:nvGrpSpPr>
        <p:grpSpPr bwMode="auto">
          <a:xfrm flipH="1">
            <a:off x="3711575" y="2119313"/>
            <a:ext cx="501650" cy="512762"/>
            <a:chOff x="2839" y="3501"/>
            <a:chExt cx="755" cy="803"/>
          </a:xfrm>
        </p:grpSpPr>
        <p:pic>
          <p:nvPicPr>
            <p:cNvPr id="103443" name="Picture 12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44" name="Freeform 13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03434" name="Group 14"/>
          <p:cNvGrpSpPr>
            <a:grpSpLocks/>
          </p:cNvGrpSpPr>
          <p:nvPr/>
        </p:nvGrpSpPr>
        <p:grpSpPr bwMode="auto">
          <a:xfrm flipH="1">
            <a:off x="4803775" y="2101851"/>
            <a:ext cx="501650" cy="512763"/>
            <a:chOff x="2839" y="3501"/>
            <a:chExt cx="755" cy="803"/>
          </a:xfrm>
        </p:grpSpPr>
        <p:pic>
          <p:nvPicPr>
            <p:cNvPr id="103441" name="Picture 1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42" name="Freeform 16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03435" name="Group 17"/>
          <p:cNvGrpSpPr>
            <a:grpSpLocks/>
          </p:cNvGrpSpPr>
          <p:nvPr/>
        </p:nvGrpSpPr>
        <p:grpSpPr bwMode="auto">
          <a:xfrm flipH="1">
            <a:off x="5802313" y="2092326"/>
            <a:ext cx="501650" cy="512763"/>
            <a:chOff x="2839" y="3501"/>
            <a:chExt cx="755" cy="803"/>
          </a:xfrm>
        </p:grpSpPr>
        <p:pic>
          <p:nvPicPr>
            <p:cNvPr id="103439" name="Picture 1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40" name="Freeform 19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03436" name="Group 20"/>
          <p:cNvGrpSpPr>
            <a:grpSpLocks/>
          </p:cNvGrpSpPr>
          <p:nvPr/>
        </p:nvGrpSpPr>
        <p:grpSpPr bwMode="auto">
          <a:xfrm flipH="1">
            <a:off x="6921500" y="2106613"/>
            <a:ext cx="501650" cy="512762"/>
            <a:chOff x="2839" y="3501"/>
            <a:chExt cx="755" cy="803"/>
          </a:xfrm>
        </p:grpSpPr>
        <p:pic>
          <p:nvPicPr>
            <p:cNvPr id="103437" name="Picture 21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38" name="Freeform 22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20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522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841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Ethernet CSMA/CD algorithm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13184" y="1500188"/>
            <a:ext cx="4925668" cy="5022178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1. </a:t>
            </a:r>
            <a:r>
              <a:rPr lang="en-US" sz="2600" dirty="0"/>
              <a:t>NIC receives datagram from network layer, creates frame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2. </a:t>
            </a:r>
            <a:r>
              <a:rPr lang="en-US" sz="2600" dirty="0"/>
              <a:t>If NIC senses channel idle, starts frame transmission. If NIC senses channel busy, waits until channel idle, then transmits.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3. </a:t>
            </a:r>
            <a:r>
              <a:rPr lang="en-US" sz="2600" dirty="0"/>
              <a:t>If NIC transmits entire frame without detecting another transmission, NIC is done with frame !</a:t>
            </a:r>
          </a:p>
        </p:txBody>
      </p:sp>
      <p:sp>
        <p:nvSpPr>
          <p:cNvPr id="573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51564" y="1543050"/>
            <a:ext cx="5020019" cy="4979316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4. </a:t>
            </a:r>
            <a:r>
              <a:rPr lang="en-US" sz="2600" dirty="0"/>
              <a:t>If NIC detects another transmission while transmitting,  aborts and sends jam signal</a:t>
            </a:r>
          </a:p>
          <a:p>
            <a:pPr>
              <a:buFont typeface="Wingdings" charset="0"/>
              <a:buNone/>
              <a:defRPr/>
            </a:pPr>
            <a:endParaRPr lang="en-US" sz="2600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21</a:t>
            </a:fld>
            <a:endParaRPr lang="en-US" sz="1200" dirty="0">
              <a:latin typeface="Tahoma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B5397D-433E-A643-9372-521241DC9F9A}"/>
              </a:ext>
            </a:extLst>
          </p:cNvPr>
          <p:cNvSpPr txBox="1"/>
          <p:nvPr/>
        </p:nvSpPr>
        <p:spPr>
          <a:xfrm>
            <a:off x="6876418" y="3429000"/>
            <a:ext cx="440787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How long should the NIC wait to retransmit after aborting due to a collision?</a:t>
            </a:r>
          </a:p>
        </p:txBody>
      </p:sp>
    </p:spTree>
    <p:extLst>
      <p:ext uri="{BB962C8B-B14F-4D97-AF65-F5344CB8AC3E}">
        <p14:creationId xmlns:p14="http://schemas.microsoft.com/office/powerpoint/2010/main" val="225981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841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Ethernet CSMA/CD algorithm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13184" y="1500188"/>
            <a:ext cx="4925668" cy="5022178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1. </a:t>
            </a:r>
            <a:r>
              <a:rPr lang="en-US" sz="2600" dirty="0"/>
              <a:t>NIC receives datagram from network layer, creates frame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2. </a:t>
            </a:r>
            <a:r>
              <a:rPr lang="en-US" sz="2600" dirty="0"/>
              <a:t>If NIC senses channel idle, starts frame transmission. If NIC senses channel busy, waits until channel idle, then transmits.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3. </a:t>
            </a:r>
            <a:r>
              <a:rPr lang="en-US" sz="2600" dirty="0"/>
              <a:t>If NIC transmits entire frame without detecting another transmission, NIC is done with frame !</a:t>
            </a:r>
          </a:p>
        </p:txBody>
      </p:sp>
      <p:sp>
        <p:nvSpPr>
          <p:cNvPr id="573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51564" y="1543050"/>
            <a:ext cx="5020019" cy="4979316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4. </a:t>
            </a:r>
            <a:r>
              <a:rPr lang="en-US" sz="2600" dirty="0"/>
              <a:t>If NIC detects another transmission while transmitting,  aborts and sends jam signal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>
                <a:solidFill>
                  <a:srgbClr val="000099"/>
                </a:solidFill>
              </a:rPr>
              <a:t>5. </a:t>
            </a:r>
            <a:r>
              <a:rPr lang="en-US" sz="2600" dirty="0"/>
              <a:t>After aborting, NIC enters </a:t>
            </a:r>
            <a:r>
              <a:rPr lang="en-US" sz="2600" i="1" dirty="0">
                <a:solidFill>
                  <a:srgbClr val="CC0000"/>
                </a:solidFill>
              </a:rPr>
              <a:t>binary (exponential) backoff: </a:t>
            </a:r>
          </a:p>
          <a:p>
            <a:pPr lvl="1">
              <a:defRPr/>
            </a:pPr>
            <a:r>
              <a:rPr lang="en-US" dirty="0"/>
              <a:t>after </a:t>
            </a:r>
            <a:r>
              <a:rPr lang="en-US" i="1" dirty="0"/>
              <a:t>m</a:t>
            </a:r>
            <a:r>
              <a:rPr lang="en-US" dirty="0"/>
              <a:t>th collision, NIC chooses </a:t>
            </a:r>
            <a:r>
              <a:rPr lang="en-US" i="1" dirty="0"/>
              <a:t>K </a:t>
            </a:r>
            <a:r>
              <a:rPr lang="en-US" dirty="0"/>
              <a:t>at random from </a:t>
            </a:r>
            <a:r>
              <a:rPr lang="en-US" i="1" dirty="0"/>
              <a:t>{0,1,2, …, 2</a:t>
            </a:r>
            <a:r>
              <a:rPr lang="en-US" b="1" i="1" baseline="30000" dirty="0"/>
              <a:t>m</a:t>
            </a:r>
            <a:r>
              <a:rPr lang="en-US" i="1" dirty="0"/>
              <a:t>-1}</a:t>
            </a:r>
            <a:r>
              <a:rPr lang="en-US" dirty="0"/>
              <a:t>. NIC waits K</a:t>
            </a:r>
            <a:r>
              <a:rPr lang="el-GR" dirty="0"/>
              <a:t>·</a:t>
            </a:r>
            <a:r>
              <a:rPr lang="en-US" dirty="0"/>
              <a:t>512 bit times, returns to Step 2</a:t>
            </a:r>
          </a:p>
          <a:p>
            <a:pPr lvl="1">
              <a:defRPr/>
            </a:pPr>
            <a:r>
              <a:rPr lang="en-US" dirty="0"/>
              <a:t>longer backoff interval with more collisions</a:t>
            </a:r>
          </a:p>
          <a:p>
            <a:pPr>
              <a:buFont typeface="Wingdings" charset="0"/>
              <a:buNone/>
              <a:defRPr/>
            </a:pPr>
            <a:r>
              <a:rPr lang="en-US" sz="2600" dirty="0"/>
              <a:t>  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22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842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CSMA/CD efficiency</a:t>
            </a:r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600199"/>
            <a:ext cx="7772400" cy="4892675"/>
          </a:xfrm>
        </p:spPr>
        <p:txBody>
          <a:bodyPr>
            <a:normAutofit/>
          </a:bodyPr>
          <a:lstStyle/>
          <a:p>
            <a:pPr marL="238125" indent="-238125">
              <a:defRPr/>
            </a:pPr>
            <a:r>
              <a:rPr lang="en-US" sz="2400" dirty="0"/>
              <a:t>T</a:t>
            </a:r>
            <a:r>
              <a:rPr lang="en-US" sz="2400" baseline="-25000" dirty="0"/>
              <a:t>prop</a:t>
            </a:r>
            <a:r>
              <a:rPr lang="en-US" sz="2400" dirty="0"/>
              <a:t> = max prop delay between 2 nodes in LAN</a:t>
            </a:r>
          </a:p>
          <a:p>
            <a:pPr marL="238125" indent="-238125">
              <a:defRPr/>
            </a:pPr>
            <a:r>
              <a:rPr lang="en-US" sz="2400" dirty="0"/>
              <a:t>t</a:t>
            </a:r>
            <a:r>
              <a:rPr lang="en-US" sz="2400" baseline="-25000" dirty="0"/>
              <a:t>trans</a:t>
            </a:r>
            <a:r>
              <a:rPr lang="en-US" sz="2400" dirty="0"/>
              <a:t> = time to transmit max-size frame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 marL="277813" indent="-277813">
              <a:defRPr/>
            </a:pPr>
            <a:r>
              <a:rPr lang="en-US" sz="2400" dirty="0"/>
              <a:t>efficiency goes to 1 </a:t>
            </a:r>
          </a:p>
          <a:p>
            <a:pPr marL="695325" lvl="1" indent="-238125">
              <a:defRPr/>
            </a:pPr>
            <a:r>
              <a:rPr lang="en-US" dirty="0"/>
              <a:t>as </a:t>
            </a:r>
            <a:r>
              <a:rPr lang="en-US" i="1" dirty="0"/>
              <a:t>t</a:t>
            </a:r>
            <a:r>
              <a:rPr lang="en-US" i="1" baseline="-25000" dirty="0"/>
              <a:t>prop</a:t>
            </a:r>
            <a:r>
              <a:rPr lang="en-US" dirty="0"/>
              <a:t> goes to 0</a:t>
            </a:r>
          </a:p>
          <a:p>
            <a:pPr marL="695325" lvl="1" indent="-238125">
              <a:defRPr/>
            </a:pPr>
            <a:r>
              <a:rPr lang="en-US" dirty="0"/>
              <a:t>as </a:t>
            </a:r>
            <a:r>
              <a:rPr lang="en-US" i="1" dirty="0"/>
              <a:t>t</a:t>
            </a:r>
            <a:r>
              <a:rPr lang="en-US" i="1" baseline="-25000" dirty="0"/>
              <a:t>trans</a:t>
            </a:r>
            <a:r>
              <a:rPr lang="en-US" dirty="0"/>
              <a:t> goes to infinity</a:t>
            </a:r>
          </a:p>
          <a:p>
            <a:pPr marL="277813" indent="-277813">
              <a:defRPr/>
            </a:pPr>
            <a:r>
              <a:rPr lang="en-US" sz="2400" dirty="0"/>
              <a:t>better performance than ALOHA: and simple, cheap, decentralized</a:t>
            </a:r>
            <a:r>
              <a:rPr lang="en-US" dirty="0"/>
              <a:t>!</a:t>
            </a:r>
          </a:p>
        </p:txBody>
      </p:sp>
      <p:graphicFrame>
        <p:nvGraphicFramePr>
          <p:cNvPr id="107525" name="Object 4"/>
          <p:cNvGraphicFramePr>
            <a:graphicFrameLocks noChangeAspect="1"/>
          </p:cNvGraphicFramePr>
          <p:nvPr/>
        </p:nvGraphicFramePr>
        <p:xfrm>
          <a:off x="4319589" y="2859088"/>
          <a:ext cx="3570287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Equation" r:id="rId4" imgW="1422400" imgH="393700" progId="Equation.3">
                  <p:embed/>
                </p:oleObj>
              </mc:Choice>
              <mc:Fallback>
                <p:oleObj name="Equation" r:id="rId4" imgW="1422400" imgH="393700" progId="Equation.3">
                  <p:embed/>
                  <p:pic>
                    <p:nvPicPr>
                      <p:cNvPr id="10752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9" y="2859088"/>
                        <a:ext cx="3570287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23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933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>
          <a:xfrm>
            <a:off x="973015" y="195263"/>
            <a:ext cx="92964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ja-JP" dirty="0"/>
              <a:t>(3) </a:t>
            </a:r>
            <a:r>
              <a:rPr lang="ja-JP" altLang="en-US"/>
              <a:t>“</a:t>
            </a:r>
            <a:r>
              <a:rPr lang="en-US" dirty="0"/>
              <a:t>Taking turns</a:t>
            </a:r>
            <a:r>
              <a:rPr lang="ja-JP" altLang="en-US"/>
              <a:t>”</a:t>
            </a:r>
            <a:r>
              <a:rPr lang="en-US" dirty="0"/>
              <a:t> </a:t>
            </a:r>
            <a:r>
              <a:rPr lang="en-US" sz="4000" dirty="0"/>
              <a:t>MAC</a:t>
            </a:r>
            <a:r>
              <a:rPr lang="en-US" dirty="0"/>
              <a:t> protocols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</a:rPr>
              <a:t>channel partitioning MAC protocols:</a:t>
            </a:r>
          </a:p>
          <a:p>
            <a:pPr lvl="1">
              <a:buFont typeface="Wingdings" charset="2"/>
              <a:buChar char="§"/>
              <a:defRPr/>
            </a:pPr>
            <a:r>
              <a:rPr lang="en-US" dirty="0"/>
              <a:t>share channel </a:t>
            </a:r>
            <a:r>
              <a:rPr lang="en-US" i="1" dirty="0"/>
              <a:t>efficiently</a:t>
            </a:r>
            <a:r>
              <a:rPr lang="en-US" dirty="0"/>
              <a:t> and </a:t>
            </a:r>
            <a:r>
              <a:rPr lang="en-US" i="1" dirty="0"/>
              <a:t>fairly</a:t>
            </a:r>
            <a:r>
              <a:rPr lang="en-US" dirty="0"/>
              <a:t> at high load</a:t>
            </a:r>
          </a:p>
          <a:p>
            <a:pPr lvl="1">
              <a:buFont typeface="Wingdings" charset="2"/>
              <a:buChar char="§"/>
              <a:defRPr/>
            </a:pPr>
            <a:r>
              <a:rPr lang="en-US" dirty="0"/>
              <a:t>inefficient at low load: delay in channel access, 1/N bandwidth allocated even if only 1 active node! </a:t>
            </a:r>
          </a:p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</a:rPr>
              <a:t>random access MAC protocols</a:t>
            </a:r>
          </a:p>
          <a:p>
            <a:pPr lvl="1">
              <a:buFont typeface="Wingdings" charset="2"/>
              <a:buChar char="§"/>
              <a:defRPr/>
            </a:pPr>
            <a:r>
              <a:rPr lang="en-US" dirty="0"/>
              <a:t>efficient at low load: single node can fully utilize channel</a:t>
            </a:r>
          </a:p>
          <a:p>
            <a:pPr lvl="1">
              <a:buFont typeface="Wingdings" charset="2"/>
              <a:buChar char="§"/>
              <a:defRPr/>
            </a:pPr>
            <a:r>
              <a:rPr lang="en-US" dirty="0"/>
              <a:t>high load: collision overhead</a:t>
            </a:r>
          </a:p>
          <a:p>
            <a:pPr>
              <a:buFont typeface="Wingdings" charset="0"/>
              <a:buNone/>
              <a:defRPr/>
            </a:pPr>
            <a:r>
              <a:rPr lang="ja-JP" altLang="en-US" dirty="0">
                <a:solidFill>
                  <a:srgbClr val="CC0000"/>
                </a:solidFill>
              </a:rPr>
              <a:t>“</a:t>
            </a:r>
            <a:r>
              <a:rPr lang="en-US" dirty="0">
                <a:solidFill>
                  <a:srgbClr val="CC0000"/>
                </a:solidFill>
              </a:rPr>
              <a:t>taking turns</a:t>
            </a:r>
            <a:r>
              <a:rPr lang="ja-JP" altLang="en-US" dirty="0">
                <a:solidFill>
                  <a:srgbClr val="CC0000"/>
                </a:solidFill>
              </a:rPr>
              <a:t>”</a:t>
            </a:r>
            <a:r>
              <a:rPr lang="en-US" dirty="0">
                <a:solidFill>
                  <a:srgbClr val="CC0000"/>
                </a:solidFill>
              </a:rPr>
              <a:t> protocols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/>
              <a:t>look for best of both worlds!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24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0764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619" name="Group 55"/>
          <p:cNvGrpSpPr>
            <a:grpSpLocks/>
          </p:cNvGrpSpPr>
          <p:nvPr/>
        </p:nvGrpSpPr>
        <p:grpSpPr bwMode="auto">
          <a:xfrm>
            <a:off x="5922963" y="4154489"/>
            <a:ext cx="781050" cy="681037"/>
            <a:chOff x="-44" y="1473"/>
            <a:chExt cx="981" cy="1105"/>
          </a:xfrm>
        </p:grpSpPr>
        <p:pic>
          <p:nvPicPr>
            <p:cNvPr id="111652" name="Picture 56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53" name="Freeform 5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1620" name="Group 58"/>
          <p:cNvGrpSpPr>
            <a:grpSpLocks/>
          </p:cNvGrpSpPr>
          <p:nvPr/>
        </p:nvGrpSpPr>
        <p:grpSpPr bwMode="auto">
          <a:xfrm>
            <a:off x="6215063" y="3549650"/>
            <a:ext cx="781050" cy="681038"/>
            <a:chOff x="-44" y="1473"/>
            <a:chExt cx="981" cy="1105"/>
          </a:xfrm>
        </p:grpSpPr>
        <p:pic>
          <p:nvPicPr>
            <p:cNvPr id="111650" name="Picture 5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51" name="Freeform 6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1621" name="Group 61"/>
          <p:cNvGrpSpPr>
            <a:grpSpLocks/>
          </p:cNvGrpSpPr>
          <p:nvPr/>
        </p:nvGrpSpPr>
        <p:grpSpPr bwMode="auto">
          <a:xfrm>
            <a:off x="6496050" y="2935289"/>
            <a:ext cx="781050" cy="681037"/>
            <a:chOff x="-44" y="1473"/>
            <a:chExt cx="981" cy="1105"/>
          </a:xfrm>
        </p:grpSpPr>
        <p:pic>
          <p:nvPicPr>
            <p:cNvPr id="111648" name="Picture 6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49" name="Freeform 6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1622" name="Group 64"/>
          <p:cNvGrpSpPr>
            <a:grpSpLocks/>
          </p:cNvGrpSpPr>
          <p:nvPr/>
        </p:nvGrpSpPr>
        <p:grpSpPr bwMode="auto">
          <a:xfrm>
            <a:off x="6797675" y="2354264"/>
            <a:ext cx="781050" cy="681037"/>
            <a:chOff x="-44" y="1473"/>
            <a:chExt cx="981" cy="1105"/>
          </a:xfrm>
        </p:grpSpPr>
        <p:pic>
          <p:nvPicPr>
            <p:cNvPr id="111646" name="Picture 6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47" name="Freeform 6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1623" name="Group 67"/>
          <p:cNvGrpSpPr>
            <a:grpSpLocks/>
          </p:cNvGrpSpPr>
          <p:nvPr/>
        </p:nvGrpSpPr>
        <p:grpSpPr bwMode="auto">
          <a:xfrm flipH="1">
            <a:off x="8334375" y="2600325"/>
            <a:ext cx="781050" cy="681038"/>
            <a:chOff x="-44" y="1473"/>
            <a:chExt cx="981" cy="1105"/>
          </a:xfrm>
        </p:grpSpPr>
        <p:pic>
          <p:nvPicPr>
            <p:cNvPr id="111644" name="Picture 6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1645" name="Freeform 6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348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2209" y="1485899"/>
            <a:ext cx="4403104" cy="5176837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 dirty="0">
                <a:solidFill>
                  <a:srgbClr val="CC0000"/>
                </a:solidFill>
              </a:rPr>
              <a:t>polling:</a:t>
            </a:r>
            <a:r>
              <a:rPr lang="en-US" sz="3200" b="1" dirty="0">
                <a:solidFill>
                  <a:srgbClr val="CC0000"/>
                </a:solidFill>
              </a:rPr>
              <a:t> </a:t>
            </a:r>
            <a:endParaRPr lang="en-US" sz="3200" dirty="0">
              <a:solidFill>
                <a:srgbClr val="CC0000"/>
              </a:solidFill>
            </a:endParaRPr>
          </a:p>
          <a:p>
            <a:pPr marL="238125" indent="-238125">
              <a:defRPr/>
            </a:pPr>
            <a:r>
              <a:rPr lang="en-US" sz="2400" dirty="0"/>
              <a:t>orchestrator node </a:t>
            </a:r>
            <a:r>
              <a:rPr lang="ja-JP" altLang="en-US" sz="2400" dirty="0"/>
              <a:t>“</a:t>
            </a:r>
            <a:r>
              <a:rPr lang="en-US" sz="2400" dirty="0"/>
              <a:t>invites</a:t>
            </a:r>
            <a:r>
              <a:rPr lang="ja-JP" altLang="en-US" sz="2400"/>
              <a:t>”</a:t>
            </a:r>
            <a:r>
              <a:rPr lang="en-US" sz="2400" dirty="0"/>
              <a:t> sender nodes to transmit in turn</a:t>
            </a:r>
          </a:p>
          <a:p>
            <a:pPr marL="238125" indent="-238125">
              <a:defRPr/>
            </a:pPr>
            <a:r>
              <a:rPr lang="en-US" sz="2400" dirty="0"/>
              <a:t>typically used with </a:t>
            </a:r>
            <a:r>
              <a:rPr lang="en-US" altLang="ja-JP" sz="2400" dirty="0"/>
              <a:t>simple</a:t>
            </a:r>
            <a:r>
              <a:rPr lang="en-US" sz="2400" dirty="0"/>
              <a:t> sender devices</a:t>
            </a:r>
          </a:p>
          <a:p>
            <a:pPr marL="238125" indent="-238125">
              <a:defRPr/>
            </a:pPr>
            <a:r>
              <a:rPr lang="en-US" sz="2400" dirty="0"/>
              <a:t>concerns:</a:t>
            </a:r>
          </a:p>
          <a:p>
            <a:pPr lvl="1">
              <a:defRPr/>
            </a:pPr>
            <a:r>
              <a:rPr lang="en-US" dirty="0"/>
              <a:t>polling overhead </a:t>
            </a:r>
          </a:p>
          <a:p>
            <a:pPr lvl="1">
              <a:defRPr/>
            </a:pPr>
            <a:r>
              <a:rPr lang="en-US" dirty="0"/>
              <a:t>latency</a:t>
            </a:r>
          </a:p>
          <a:p>
            <a:pPr lvl="1">
              <a:defRPr/>
            </a:pPr>
            <a:r>
              <a:rPr lang="en-US" dirty="0"/>
              <a:t>single point of failure (orchestrator)</a:t>
            </a:r>
          </a:p>
        </p:txBody>
      </p:sp>
      <p:sp>
        <p:nvSpPr>
          <p:cNvPr id="34826" name="Line 24"/>
          <p:cNvSpPr>
            <a:spLocks noChangeShapeType="1"/>
          </p:cNvSpPr>
          <p:nvPr/>
        </p:nvSpPr>
        <p:spPr bwMode="auto">
          <a:xfrm flipH="1">
            <a:off x="6810375" y="2717800"/>
            <a:ext cx="927100" cy="177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4827" name="Line 25"/>
          <p:cNvSpPr>
            <a:spLocks noChangeShapeType="1"/>
          </p:cNvSpPr>
          <p:nvPr/>
        </p:nvSpPr>
        <p:spPr bwMode="auto">
          <a:xfrm>
            <a:off x="7451725" y="2768600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4828" name="Line 31"/>
          <p:cNvSpPr>
            <a:spLocks noChangeShapeType="1"/>
          </p:cNvSpPr>
          <p:nvPr/>
        </p:nvSpPr>
        <p:spPr bwMode="auto">
          <a:xfrm>
            <a:off x="7600950" y="2982913"/>
            <a:ext cx="858838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4829" name="Line 35"/>
          <p:cNvSpPr>
            <a:spLocks noChangeShapeType="1"/>
          </p:cNvSpPr>
          <p:nvPr/>
        </p:nvSpPr>
        <p:spPr bwMode="auto">
          <a:xfrm>
            <a:off x="7180263" y="3297238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4830" name="Line 37"/>
          <p:cNvSpPr>
            <a:spLocks noChangeShapeType="1"/>
          </p:cNvSpPr>
          <p:nvPr/>
        </p:nvSpPr>
        <p:spPr bwMode="auto">
          <a:xfrm>
            <a:off x="6908800" y="3825875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4831" name="Line 39"/>
          <p:cNvSpPr>
            <a:spLocks noChangeShapeType="1"/>
          </p:cNvSpPr>
          <p:nvPr/>
        </p:nvSpPr>
        <p:spPr bwMode="auto">
          <a:xfrm>
            <a:off x="6637338" y="4354513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4832" name="Text Box 40"/>
          <p:cNvSpPr txBox="1">
            <a:spLocks noChangeArrowheads="1"/>
          </p:cNvSpPr>
          <p:nvPr/>
        </p:nvSpPr>
        <p:spPr bwMode="auto">
          <a:xfrm>
            <a:off x="8162925" y="3222626"/>
            <a:ext cx="15504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0" dirty="0">
                <a:latin typeface="Arial" charset="0"/>
              </a:rPr>
              <a:t>orchestrator</a:t>
            </a:r>
          </a:p>
        </p:txBody>
      </p:sp>
      <p:sp>
        <p:nvSpPr>
          <p:cNvPr id="34833" name="Text Box 41"/>
          <p:cNvSpPr txBox="1">
            <a:spLocks noChangeArrowheads="1"/>
          </p:cNvSpPr>
          <p:nvPr/>
        </p:nvSpPr>
        <p:spPr bwMode="auto">
          <a:xfrm>
            <a:off x="5988051" y="4808539"/>
            <a:ext cx="10967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0" dirty="0">
                <a:latin typeface="Arial" charset="0"/>
              </a:rPr>
              <a:t>senders</a:t>
            </a:r>
          </a:p>
        </p:txBody>
      </p:sp>
      <p:grpSp>
        <p:nvGrpSpPr>
          <p:cNvPr id="184364" name="Group 44"/>
          <p:cNvGrpSpPr>
            <a:grpSpLocks/>
          </p:cNvGrpSpPr>
          <p:nvPr/>
        </p:nvGrpSpPr>
        <p:grpSpPr bwMode="auto">
          <a:xfrm>
            <a:off x="8347075" y="2636838"/>
            <a:ext cx="560388" cy="336550"/>
            <a:chOff x="4212" y="2864"/>
            <a:chExt cx="353" cy="212"/>
          </a:xfrm>
        </p:grpSpPr>
        <p:sp>
          <p:nvSpPr>
            <p:cNvPr id="34843" name="Rectangle 42"/>
            <p:cNvSpPr>
              <a:spLocks noChangeArrowheads="1"/>
            </p:cNvSpPr>
            <p:nvPr/>
          </p:nvSpPr>
          <p:spPr bwMode="auto">
            <a:xfrm>
              <a:off x="4212" y="2916"/>
              <a:ext cx="353" cy="137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844" name="Text Box 43"/>
            <p:cNvSpPr txBox="1">
              <a:spLocks noChangeArrowheads="1"/>
            </p:cNvSpPr>
            <p:nvPr/>
          </p:nvSpPr>
          <p:spPr bwMode="auto">
            <a:xfrm>
              <a:off x="4227" y="2864"/>
              <a:ext cx="31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>
                  <a:solidFill>
                    <a:schemeClr val="bg1"/>
                  </a:solidFill>
                  <a:latin typeface="Arial" charset="0"/>
                </a:rPr>
                <a:t>poll</a:t>
              </a:r>
            </a:p>
          </p:txBody>
        </p:sp>
      </p:grpSp>
      <p:grpSp>
        <p:nvGrpSpPr>
          <p:cNvPr id="184368" name="Group 48"/>
          <p:cNvGrpSpPr>
            <a:grpSpLocks/>
          </p:cNvGrpSpPr>
          <p:nvPr/>
        </p:nvGrpSpPr>
        <p:grpSpPr bwMode="auto">
          <a:xfrm>
            <a:off x="6396038" y="3559175"/>
            <a:ext cx="595312" cy="336550"/>
            <a:chOff x="4415" y="2364"/>
            <a:chExt cx="375" cy="212"/>
          </a:xfrm>
        </p:grpSpPr>
        <p:sp>
          <p:nvSpPr>
            <p:cNvPr id="34841" name="Rectangle 46"/>
            <p:cNvSpPr>
              <a:spLocks noChangeArrowheads="1"/>
            </p:cNvSpPr>
            <p:nvPr/>
          </p:nvSpPr>
          <p:spPr bwMode="auto">
            <a:xfrm>
              <a:off x="4437" y="2400"/>
              <a:ext cx="353" cy="1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842" name="Text Box 47"/>
            <p:cNvSpPr txBox="1">
              <a:spLocks noChangeArrowheads="1"/>
            </p:cNvSpPr>
            <p:nvPr/>
          </p:nvSpPr>
          <p:spPr bwMode="auto">
            <a:xfrm>
              <a:off x="4415" y="2364"/>
              <a:ext cx="36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>
                  <a:solidFill>
                    <a:schemeClr val="bg1"/>
                  </a:solidFill>
                  <a:latin typeface="Arial" charset="0"/>
                </a:rPr>
                <a:t>data</a:t>
              </a:r>
            </a:p>
          </p:txBody>
        </p:sp>
      </p:grpSp>
      <p:grpSp>
        <p:nvGrpSpPr>
          <p:cNvPr id="184369" name="Group 49"/>
          <p:cNvGrpSpPr>
            <a:grpSpLocks/>
          </p:cNvGrpSpPr>
          <p:nvPr/>
        </p:nvGrpSpPr>
        <p:grpSpPr bwMode="auto">
          <a:xfrm>
            <a:off x="6902451" y="2441575"/>
            <a:ext cx="595313" cy="336550"/>
            <a:chOff x="4415" y="2364"/>
            <a:chExt cx="375" cy="212"/>
          </a:xfrm>
        </p:grpSpPr>
        <p:sp>
          <p:nvSpPr>
            <p:cNvPr id="34839" name="Rectangle 50"/>
            <p:cNvSpPr>
              <a:spLocks noChangeArrowheads="1"/>
            </p:cNvSpPr>
            <p:nvPr/>
          </p:nvSpPr>
          <p:spPr bwMode="auto">
            <a:xfrm>
              <a:off x="4437" y="2400"/>
              <a:ext cx="353" cy="1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840" name="Text Box 51"/>
            <p:cNvSpPr txBox="1">
              <a:spLocks noChangeArrowheads="1"/>
            </p:cNvSpPr>
            <p:nvPr/>
          </p:nvSpPr>
          <p:spPr bwMode="auto">
            <a:xfrm>
              <a:off x="4415" y="2364"/>
              <a:ext cx="36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i="0" dirty="0">
                  <a:solidFill>
                    <a:schemeClr val="bg1"/>
                  </a:solidFill>
                  <a:latin typeface="Arial" charset="0"/>
                </a:rPr>
                <a:t>data</a:t>
              </a:r>
            </a:p>
          </p:txBody>
        </p:sp>
      </p:grpSp>
      <p:sp>
        <p:nvSpPr>
          <p:cNvPr id="34838" name="Rectangle 54"/>
          <p:cNvSpPr>
            <a:spLocks noGrp="1" noChangeArrowheads="1"/>
          </p:cNvSpPr>
          <p:nvPr>
            <p:ph type="title"/>
          </p:nvPr>
        </p:nvSpPr>
        <p:spPr>
          <a:xfrm>
            <a:off x="1946275" y="1952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ja-JP" altLang="en-US"/>
              <a:t>“</a:t>
            </a:r>
            <a:r>
              <a:rPr lang="en-US" dirty="0"/>
              <a:t>Taking turns</a:t>
            </a:r>
            <a:r>
              <a:rPr lang="ja-JP" altLang="en-US"/>
              <a:t>”</a:t>
            </a:r>
            <a:r>
              <a:rPr lang="en-US" dirty="0"/>
              <a:t> MAC protocols</a:t>
            </a:r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25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10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-0.09254 -1.85185E-6 L -0.07882 -0.03495 L -0.1526 -0.03495 " pathEditMode="relative" ptsTypes="AAAA">
                                      <p:cBhvr>
                                        <p:cTn id="9" dur="2000" fill="hold"/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7.40741E-7 L 0.07119 -0.00162 L 0.0599 0.03171 L 0.15122 0.03009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84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85185E-6 L -0.08872 -1.85185E-6 L -0.14375 0.14167 L -0.21753 0.14167 " pathEditMode="relative" ptsTypes="AAAA">
                                      <p:cBhvr>
                                        <p:cTn id="28" dur="2000" fill="hold"/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6.2963E-6 L 0.07135 -0.00161 L 0.11754 -0.13171 L 0.21129 -0.13333 " pathEditMode="relative" ptsTypes="AAAA">
                                      <p:cBhvr>
                                        <p:cTn id="37" dur="2000" fill="hold"/>
                                        <p:tgtEl>
                                          <p:spTgt spid="184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667" name="Group 21"/>
          <p:cNvGrpSpPr>
            <a:grpSpLocks/>
          </p:cNvGrpSpPr>
          <p:nvPr/>
        </p:nvGrpSpPr>
        <p:grpSpPr bwMode="auto">
          <a:xfrm>
            <a:off x="8753475" y="3667125"/>
            <a:ext cx="781050" cy="681038"/>
            <a:chOff x="-44" y="1473"/>
            <a:chExt cx="981" cy="1105"/>
          </a:xfrm>
        </p:grpSpPr>
        <p:pic>
          <p:nvPicPr>
            <p:cNvPr id="113685" name="Picture 2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686" name="Freeform 2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3668" name="Group 24"/>
          <p:cNvGrpSpPr>
            <a:grpSpLocks/>
          </p:cNvGrpSpPr>
          <p:nvPr/>
        </p:nvGrpSpPr>
        <p:grpSpPr bwMode="auto">
          <a:xfrm>
            <a:off x="6038850" y="3624264"/>
            <a:ext cx="781050" cy="681037"/>
            <a:chOff x="-44" y="1473"/>
            <a:chExt cx="981" cy="1105"/>
          </a:xfrm>
        </p:grpSpPr>
        <p:pic>
          <p:nvPicPr>
            <p:cNvPr id="113683" name="Picture 2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684" name="Freeform 2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3669" name="Group 27"/>
          <p:cNvGrpSpPr>
            <a:grpSpLocks/>
          </p:cNvGrpSpPr>
          <p:nvPr/>
        </p:nvGrpSpPr>
        <p:grpSpPr bwMode="auto">
          <a:xfrm>
            <a:off x="7356475" y="1960564"/>
            <a:ext cx="781050" cy="681037"/>
            <a:chOff x="-44" y="1473"/>
            <a:chExt cx="981" cy="1105"/>
          </a:xfrm>
        </p:grpSpPr>
        <p:pic>
          <p:nvPicPr>
            <p:cNvPr id="113681" name="Picture 2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682" name="Freeform 2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113670" name="Group 30"/>
          <p:cNvGrpSpPr>
            <a:grpSpLocks/>
          </p:cNvGrpSpPr>
          <p:nvPr/>
        </p:nvGrpSpPr>
        <p:grpSpPr bwMode="auto">
          <a:xfrm>
            <a:off x="7410450" y="5408614"/>
            <a:ext cx="781050" cy="681037"/>
            <a:chOff x="-44" y="1473"/>
            <a:chExt cx="981" cy="1105"/>
          </a:xfrm>
        </p:grpSpPr>
        <p:pic>
          <p:nvPicPr>
            <p:cNvPr id="113679" name="Picture 3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680" name="Freeform 3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35848" name="Rectangle 4"/>
          <p:cNvSpPr>
            <a:spLocks noChangeArrowheads="1"/>
          </p:cNvSpPr>
          <p:nvPr/>
        </p:nvSpPr>
        <p:spPr bwMode="auto">
          <a:xfrm>
            <a:off x="1361661" y="1376363"/>
            <a:ext cx="4516852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r>
              <a:rPr lang="en-US" sz="3200" dirty="0">
                <a:solidFill>
                  <a:srgbClr val="CC0000"/>
                </a:solidFill>
                <a:latin typeface="Helvetica" pitchFamily="2" charset="0"/>
              </a:rPr>
              <a:t>token passing:</a:t>
            </a:r>
            <a:endParaRPr lang="en-US" sz="3200" b="1" dirty="0">
              <a:solidFill>
                <a:srgbClr val="CC0000"/>
              </a:solidFill>
              <a:latin typeface="Helvetica" pitchFamily="2" charset="0"/>
            </a:endParaRPr>
          </a:p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</a:rPr>
              <a:t>control </a:t>
            </a:r>
            <a:r>
              <a:rPr lang="en-US" sz="2800" i="1" dirty="0">
                <a:solidFill>
                  <a:srgbClr val="CC0000"/>
                </a:solidFill>
                <a:latin typeface="Helvetica" pitchFamily="2" charset="0"/>
              </a:rPr>
              <a:t>token</a:t>
            </a:r>
            <a:r>
              <a:rPr lang="en-US" sz="2400" b="1" dirty="0">
                <a:latin typeface="Helvetica" pitchFamily="2" charset="0"/>
              </a:rPr>
              <a:t> </a:t>
            </a:r>
            <a:r>
              <a:rPr lang="en-US" sz="2400" dirty="0">
                <a:latin typeface="Helvetica" pitchFamily="2" charset="0"/>
              </a:rPr>
              <a:t>passed from one node to next sequentially.</a:t>
            </a:r>
          </a:p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</a:rPr>
              <a:t>token message</a:t>
            </a:r>
          </a:p>
          <a:p>
            <a: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</a:rPr>
              <a:t>concerns: </a:t>
            </a:r>
          </a:p>
          <a:p>
            <a:pPr marL="742950" lvl="1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 dirty="0">
                <a:latin typeface="Helvetica" pitchFamily="2" charset="0"/>
              </a:rPr>
              <a:t>latency</a:t>
            </a:r>
          </a:p>
          <a:p>
            <a:pPr marL="742950" lvl="1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 dirty="0">
                <a:latin typeface="Helvetica" pitchFamily="2" charset="0"/>
              </a:rPr>
              <a:t>single point of failure (node holding the token)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r>
              <a:rPr lang="en-US" sz="2800" dirty="0">
                <a:latin typeface="Helvetica" pitchFamily="2" charset="0"/>
              </a:rPr>
              <a:t> </a:t>
            </a:r>
          </a:p>
        </p:txBody>
      </p:sp>
      <p:sp>
        <p:nvSpPr>
          <p:cNvPr id="35849" name="Oval 8"/>
          <p:cNvSpPr>
            <a:spLocks noChangeArrowheads="1"/>
          </p:cNvSpPr>
          <p:nvPr/>
        </p:nvSpPr>
        <p:spPr bwMode="auto">
          <a:xfrm>
            <a:off x="6884989" y="2617789"/>
            <a:ext cx="2046287" cy="27781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72780" name="Rectangle 12"/>
          <p:cNvSpPr>
            <a:spLocks noChangeArrowheads="1"/>
          </p:cNvSpPr>
          <p:nvPr/>
        </p:nvSpPr>
        <p:spPr bwMode="auto">
          <a:xfrm>
            <a:off x="7729539" y="1725614"/>
            <a:ext cx="274637" cy="32067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T</a:t>
            </a:r>
          </a:p>
        </p:txBody>
      </p:sp>
      <p:sp>
        <p:nvSpPr>
          <p:cNvPr id="672783" name="Rectangle 15"/>
          <p:cNvSpPr>
            <a:spLocks noChangeArrowheads="1"/>
          </p:cNvSpPr>
          <p:nvPr/>
        </p:nvSpPr>
        <p:spPr bwMode="auto">
          <a:xfrm>
            <a:off x="7473951" y="6008689"/>
            <a:ext cx="811213" cy="3206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data</a:t>
            </a:r>
          </a:p>
        </p:txBody>
      </p:sp>
      <p:sp>
        <p:nvSpPr>
          <p:cNvPr id="672784" name="Text Box 16"/>
          <p:cNvSpPr txBox="1">
            <a:spLocks noChangeArrowheads="1"/>
          </p:cNvSpPr>
          <p:nvPr/>
        </p:nvSpPr>
        <p:spPr bwMode="auto">
          <a:xfrm>
            <a:off x="5865813" y="3079750"/>
            <a:ext cx="1009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latin typeface="Arial" charset="0"/>
              </a:rPr>
              <a:t>(nothing</a:t>
            </a:r>
          </a:p>
          <a:p>
            <a:pPr>
              <a:defRPr/>
            </a:pPr>
            <a:r>
              <a:rPr lang="en-US" i="0" dirty="0">
                <a:latin typeface="Arial" charset="0"/>
              </a:rPr>
              <a:t>to send)</a:t>
            </a:r>
          </a:p>
        </p:txBody>
      </p:sp>
      <p:sp>
        <p:nvSpPr>
          <p:cNvPr id="672785" name="Rectangle 17"/>
          <p:cNvSpPr>
            <a:spLocks noChangeArrowheads="1"/>
          </p:cNvSpPr>
          <p:nvPr/>
        </p:nvSpPr>
        <p:spPr bwMode="auto">
          <a:xfrm>
            <a:off x="6362700" y="3743326"/>
            <a:ext cx="274638" cy="32067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T</a:t>
            </a:r>
          </a:p>
        </p:txBody>
      </p:sp>
      <p:sp>
        <p:nvSpPr>
          <p:cNvPr id="35855" name="Rectangle 20"/>
          <p:cNvSpPr>
            <a:spLocks noGrp="1" noChangeArrowheads="1"/>
          </p:cNvSpPr>
          <p:nvPr>
            <p:ph type="title"/>
          </p:nvPr>
        </p:nvSpPr>
        <p:spPr>
          <a:xfrm>
            <a:off x="1946275" y="1952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“Taking turns” MAC protocols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26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7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5 0.03657 C 0.00694 0.06435 0.00121 0.09282 0.00139 0.10509 C 0.00156 0.11736 0.00659 0.10694 0.00017 0.10995 C -0.00625 0.11296 -0.02361 0.11273 -0.03733 0.12338 C -0.05105 0.13403 -0.06945 0.14444 -0.0823 0.17338 C -0.09514 0.20231 -0.1033 0.27847 -0.11476 0.29676 C -0.12622 0.31505 -0.14341 0.28611 -0.15105 0.28333 " pathEditMode="relative" rAng="0" ptsTypes="aaaaaaa">
                                      <p:cBhvr>
                                        <p:cTn id="6" dur="2000" fill="hold"/>
                                        <p:tgtEl>
                                          <p:spTgt spid="6727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1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C 0.01354 -0.0044 0.02708 -0.0088 0.03506 0.00671 C 0.04305 0.02222 0.04236 0.06875 0.04756 0.09328 C 0.05277 0.11782 0.05538 0.13402 0.06631 0.15347 C 0.07725 0.17291 0.09982 0.19861 0.11371 0.20995 C 0.1276 0.22129 0.1434 0.20926 0.15 0.22176 C 0.15659 0.23426 0.1552 0.25949 0.15381 0.28495 " pathEditMode="relative" ptsTypes="aaaaaaA">
                                      <p:cBhvr>
                                        <p:cTn id="19" dur="2000" fill="hold"/>
                                        <p:tgtEl>
                                          <p:spTgt spid="6727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0.02431 C 0.01319 -0.0581 0.00763 -0.09167 0.01371 -0.10926 C 0.01979 -0.12685 0.04114 -0.11273 0.05503 -0.1294 C 0.06892 -0.14607 0.0875 -0.1794 0.09756 -0.20926 C 0.10763 -0.23912 0.11371 -0.27824 0.1151 -0.30926 C 0.11649 -0.34028 0.11371 -0.36783 0.10625 -0.39607 C 0.09878 -0.42431 0.08454 -0.45949 0.06996 -0.4794 C 0.05538 -0.49931 0.03142 -0.50996 0.01875 -0.51598 C 0.00607 -0.52199 0.0052 -0.51875 -0.00625 -0.51598 C -0.01771 -0.5132 -0.03698 -0.51135 -0.05 -0.49931 C -0.06303 -0.48727 -0.07605 -0.46343 -0.0849 -0.44422 C -0.09375 -0.425 -0.10018 -0.4044 -0.10365 -0.38426 C -0.10712 -0.36412 -0.10556 -0.34375 -0.10625 -0.32269 C -0.10695 -0.30162 -0.11025 -0.27801 -0.10747 -0.25764 C -0.10469 -0.23727 -0.09705 -0.21852 -0.08994 -0.20093 C -0.08282 -0.18334 -0.07553 -0.1669 -0.06494 -0.15255 C -0.05434 -0.1382 -0.03768 -0.12107 -0.02622 -0.11435 C -0.01476 -0.10764 -0.00174 -0.11806 0.00381 -0.11273 C 0.00937 -0.10741 0.00677 -0.09931 0.00746 -0.08264 C 0.00816 -0.06598 0.00781 -0.03935 0.00746 -0.01273 " pathEditMode="relative" rAng="0" ptsTypes="aaaaaaaaaaaaaaaaaaaA">
                                      <p:cBhvr>
                                        <p:cTn id="23" dur="2000" fill="hold"/>
                                        <p:tgtEl>
                                          <p:spTgt spid="6727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3" y="-2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2780" grpId="0" animBg="1"/>
      <p:bldP spid="672780" grpId="1" animBg="1"/>
      <p:bldP spid="672783" grpId="0" animBg="1"/>
      <p:bldP spid="672783" grpId="1" animBg="1"/>
      <p:bldP spid="672784" grpId="0"/>
      <p:bldP spid="672785" grpId="0" animBg="1"/>
      <p:bldP spid="672785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Summary of </a:t>
            </a:r>
            <a:r>
              <a:rPr lang="en-US" sz="4000" dirty="0"/>
              <a:t>multiple access </a:t>
            </a:r>
            <a:r>
              <a:rPr lang="en-US" dirty="0"/>
              <a:t>protocols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1" y="1690688"/>
            <a:ext cx="9847384" cy="4906963"/>
          </a:xfrm>
        </p:spPr>
        <p:txBody>
          <a:bodyPr>
            <a:normAutofit/>
          </a:bodyPr>
          <a:lstStyle/>
          <a:p>
            <a:pPr marL="231775" indent="-231775">
              <a:defRPr/>
            </a:pPr>
            <a:r>
              <a:rPr lang="en-US" sz="2400" i="1" dirty="0">
                <a:solidFill>
                  <a:srgbClr val="CC0000"/>
                </a:solidFill>
              </a:rPr>
              <a:t>channel partitioning </a:t>
            </a:r>
          </a:p>
          <a:p>
            <a:pPr marL="688975" lvl="1" indent="-231775">
              <a:defRPr/>
            </a:pPr>
            <a:r>
              <a:rPr lang="en-US" dirty="0"/>
              <a:t>Time Division, Frequency Division</a:t>
            </a:r>
          </a:p>
          <a:p>
            <a:pPr marL="688975" lvl="1" indent="-231775">
              <a:defRPr/>
            </a:pPr>
            <a:r>
              <a:rPr lang="en-US" dirty="0"/>
              <a:t>Code (next lectures)</a:t>
            </a:r>
          </a:p>
          <a:p>
            <a:pPr marL="231775" indent="-231775">
              <a:defRPr/>
            </a:pPr>
            <a:r>
              <a:rPr lang="en-US" sz="2400" i="1" dirty="0">
                <a:solidFill>
                  <a:srgbClr val="CC0000"/>
                </a:solidFill>
              </a:rPr>
              <a:t>random access</a:t>
            </a:r>
            <a:r>
              <a:rPr lang="en-US" sz="2400" dirty="0"/>
              <a:t> </a:t>
            </a:r>
          </a:p>
          <a:p>
            <a:pPr marL="690563" lvl="1" indent="-233363">
              <a:defRPr/>
            </a:pPr>
            <a:r>
              <a:rPr lang="en-US" dirty="0"/>
              <a:t>ALOHA, Slotted ALOHA, CSMA, CSMA/CD</a:t>
            </a:r>
          </a:p>
          <a:p>
            <a:pPr marL="690563" lvl="1" indent="-233363">
              <a:defRPr/>
            </a:pPr>
            <a:r>
              <a:rPr lang="en-US" dirty="0"/>
              <a:t>carrier sensing: easy in some technologies (wire), hard in others (wireless)</a:t>
            </a:r>
          </a:p>
          <a:p>
            <a:pPr marL="690563" lvl="1" indent="-233363">
              <a:defRPr/>
            </a:pPr>
            <a:r>
              <a:rPr lang="en-US" dirty="0"/>
              <a:t>CSMA/CD used in Ethernet</a:t>
            </a:r>
          </a:p>
          <a:p>
            <a:pPr marL="690563" lvl="1" indent="-233363">
              <a:defRPr/>
            </a:pPr>
            <a:r>
              <a:rPr lang="en-US" dirty="0"/>
              <a:t>CSMA/CA used in 802.11</a:t>
            </a:r>
          </a:p>
          <a:p>
            <a:pPr marL="231775" indent="-231775">
              <a:tabLst>
                <a:tab pos="279400" algn="l"/>
              </a:tabLst>
              <a:defRPr/>
            </a:pPr>
            <a:r>
              <a:rPr lang="en-US" sz="2400" i="1" dirty="0">
                <a:solidFill>
                  <a:srgbClr val="CC0000"/>
                </a:solidFill>
              </a:rPr>
              <a:t>taking turns</a:t>
            </a:r>
          </a:p>
          <a:p>
            <a:pPr marL="690563" lvl="1" indent="-233363">
              <a:defRPr/>
            </a:pPr>
            <a:r>
              <a:rPr lang="en-US" dirty="0"/>
              <a:t>polling from central site, token passing</a:t>
            </a:r>
          </a:p>
          <a:p>
            <a:pPr marL="690563" lvl="1" indent="-233363">
              <a:defRPr/>
            </a:pPr>
            <a:r>
              <a:rPr lang="en-US" dirty="0"/>
              <a:t>Bluetooth, FDDI, token ring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27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585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1517" y="190501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Adapters communicating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47801" y="4273550"/>
            <a:ext cx="4067175" cy="224881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/>
              <a:t>sending side:</a:t>
            </a:r>
          </a:p>
          <a:p>
            <a:pPr lvl="1">
              <a:defRPr/>
            </a:pPr>
            <a:r>
              <a:rPr lang="en-US" dirty="0"/>
              <a:t>encapsulates datagram in frame</a:t>
            </a:r>
          </a:p>
          <a:p>
            <a:pPr lvl="1">
              <a:defRPr/>
            </a:pPr>
            <a:r>
              <a:rPr lang="en-US" dirty="0"/>
              <a:t>adds reliability/error checking bits</a:t>
            </a:r>
          </a:p>
        </p:txBody>
      </p:sp>
      <p:sp>
        <p:nvSpPr>
          <p:cNvPr id="922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32499" y="4273551"/>
            <a:ext cx="5019813" cy="232602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/>
              <a:t>receiving side</a:t>
            </a:r>
          </a:p>
          <a:p>
            <a:pPr lvl="1">
              <a:defRPr/>
            </a:pPr>
            <a:r>
              <a:rPr lang="en-US" dirty="0"/>
              <a:t>Check for errors</a:t>
            </a:r>
          </a:p>
          <a:p>
            <a:pPr lvl="1">
              <a:defRPr/>
            </a:pPr>
            <a:r>
              <a:rPr lang="en-US" dirty="0"/>
              <a:t>extracts datagram, passes to upper layer at receiving side (usually: link layer address must match)</a:t>
            </a:r>
          </a:p>
        </p:txBody>
      </p:sp>
      <p:sp>
        <p:nvSpPr>
          <p:cNvPr id="9223" name="Rectangle 27"/>
          <p:cNvSpPr>
            <a:spLocks noChangeArrowheads="1"/>
          </p:cNvSpPr>
          <p:nvPr/>
        </p:nvSpPr>
        <p:spPr bwMode="auto">
          <a:xfrm>
            <a:off x="5637214" y="3394076"/>
            <a:ext cx="1444625" cy="2127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224" name="Rectangle 28"/>
          <p:cNvSpPr>
            <a:spLocks noChangeArrowheads="1"/>
          </p:cNvSpPr>
          <p:nvPr/>
        </p:nvSpPr>
        <p:spPr bwMode="auto">
          <a:xfrm>
            <a:off x="3481389" y="1373188"/>
            <a:ext cx="1944687" cy="1770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225" name="Line 29"/>
          <p:cNvSpPr>
            <a:spLocks noChangeShapeType="1"/>
          </p:cNvSpPr>
          <p:nvPr/>
        </p:nvSpPr>
        <p:spPr bwMode="auto">
          <a:xfrm>
            <a:off x="3576638" y="1892300"/>
            <a:ext cx="0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26" name="Rectangle 30"/>
          <p:cNvSpPr>
            <a:spLocks noChangeArrowheads="1"/>
          </p:cNvSpPr>
          <p:nvPr/>
        </p:nvSpPr>
        <p:spPr bwMode="auto">
          <a:xfrm>
            <a:off x="3717925" y="2212976"/>
            <a:ext cx="1187450" cy="8667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227" name="Rectangle 31"/>
          <p:cNvSpPr>
            <a:spLocks noChangeArrowheads="1"/>
          </p:cNvSpPr>
          <p:nvPr/>
        </p:nvSpPr>
        <p:spPr bwMode="auto">
          <a:xfrm>
            <a:off x="3959225" y="2773364"/>
            <a:ext cx="704850" cy="225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228" name="Rectangle 32"/>
          <p:cNvSpPr>
            <a:spLocks noChangeArrowheads="1"/>
          </p:cNvSpPr>
          <p:nvPr/>
        </p:nvSpPr>
        <p:spPr bwMode="auto">
          <a:xfrm>
            <a:off x="3959226" y="2301876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dirty="0">
                <a:latin typeface="Arial" charset="0"/>
              </a:rPr>
              <a:t>controller</a:t>
            </a:r>
          </a:p>
        </p:txBody>
      </p:sp>
      <p:sp>
        <p:nvSpPr>
          <p:cNvPr id="9229" name="Line 33"/>
          <p:cNvSpPr>
            <a:spLocks noChangeShapeType="1"/>
          </p:cNvSpPr>
          <p:nvPr/>
        </p:nvSpPr>
        <p:spPr bwMode="auto">
          <a:xfrm>
            <a:off x="3870326" y="2055813"/>
            <a:ext cx="143827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30" name="Line 34"/>
          <p:cNvSpPr>
            <a:spLocks noChangeShapeType="1"/>
          </p:cNvSpPr>
          <p:nvPr/>
        </p:nvSpPr>
        <p:spPr bwMode="auto">
          <a:xfrm flipV="1">
            <a:off x="4287838" y="2062163"/>
            <a:ext cx="0" cy="23971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31" name="Rectangle 35"/>
          <p:cNvSpPr>
            <a:spLocks noChangeArrowheads="1"/>
          </p:cNvSpPr>
          <p:nvPr/>
        </p:nvSpPr>
        <p:spPr bwMode="auto">
          <a:xfrm>
            <a:off x="3752851" y="1501776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dirty="0">
              <a:latin typeface="Arial" charset="0"/>
            </a:endParaRPr>
          </a:p>
        </p:txBody>
      </p:sp>
      <p:sp>
        <p:nvSpPr>
          <p:cNvPr id="9232" name="Rectangle 36"/>
          <p:cNvSpPr>
            <a:spLocks noChangeArrowheads="1"/>
          </p:cNvSpPr>
          <p:nvPr/>
        </p:nvSpPr>
        <p:spPr bwMode="auto">
          <a:xfrm>
            <a:off x="4619626" y="1503364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dirty="0">
              <a:latin typeface="Arial" charset="0"/>
            </a:endParaRPr>
          </a:p>
        </p:txBody>
      </p:sp>
      <p:sp>
        <p:nvSpPr>
          <p:cNvPr id="9233" name="Line 37"/>
          <p:cNvSpPr>
            <a:spLocks noChangeShapeType="1"/>
          </p:cNvSpPr>
          <p:nvPr/>
        </p:nvSpPr>
        <p:spPr bwMode="auto">
          <a:xfrm flipH="1" flipV="1">
            <a:off x="4075114" y="1917701"/>
            <a:ext cx="1587" cy="1381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34" name="Line 38"/>
          <p:cNvSpPr>
            <a:spLocks noChangeShapeType="1"/>
          </p:cNvSpPr>
          <p:nvPr/>
        </p:nvSpPr>
        <p:spPr bwMode="auto">
          <a:xfrm flipH="1" flipV="1">
            <a:off x="4999038" y="1920876"/>
            <a:ext cx="0" cy="1365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35" name="Rectangle 39"/>
          <p:cNvSpPr>
            <a:spLocks noChangeArrowheads="1"/>
          </p:cNvSpPr>
          <p:nvPr/>
        </p:nvSpPr>
        <p:spPr bwMode="auto">
          <a:xfrm>
            <a:off x="7356475" y="1430338"/>
            <a:ext cx="1944688" cy="1731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236" name="Rectangle 40"/>
          <p:cNvSpPr>
            <a:spLocks noChangeArrowheads="1"/>
          </p:cNvSpPr>
          <p:nvPr/>
        </p:nvSpPr>
        <p:spPr bwMode="auto">
          <a:xfrm>
            <a:off x="7593013" y="2232026"/>
            <a:ext cx="1187450" cy="8667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237" name="Rectangle 41"/>
          <p:cNvSpPr>
            <a:spLocks noChangeArrowheads="1"/>
          </p:cNvSpPr>
          <p:nvPr/>
        </p:nvSpPr>
        <p:spPr bwMode="auto">
          <a:xfrm>
            <a:off x="7834313" y="2792414"/>
            <a:ext cx="703262" cy="225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238" name="Rectangle 42"/>
          <p:cNvSpPr>
            <a:spLocks noChangeArrowheads="1"/>
          </p:cNvSpPr>
          <p:nvPr/>
        </p:nvSpPr>
        <p:spPr bwMode="auto">
          <a:xfrm>
            <a:off x="7834314" y="2320926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1200" dirty="0">
                <a:latin typeface="Arial" charset="0"/>
              </a:rPr>
              <a:t>controller</a:t>
            </a:r>
          </a:p>
        </p:txBody>
      </p:sp>
      <p:sp>
        <p:nvSpPr>
          <p:cNvPr id="9239" name="Line 43"/>
          <p:cNvSpPr>
            <a:spLocks noChangeShapeType="1"/>
          </p:cNvSpPr>
          <p:nvPr/>
        </p:nvSpPr>
        <p:spPr bwMode="auto">
          <a:xfrm>
            <a:off x="7745414" y="2074863"/>
            <a:ext cx="143827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40" name="Line 44"/>
          <p:cNvSpPr>
            <a:spLocks noChangeShapeType="1"/>
          </p:cNvSpPr>
          <p:nvPr/>
        </p:nvSpPr>
        <p:spPr bwMode="auto">
          <a:xfrm flipV="1">
            <a:off x="8162925" y="2081213"/>
            <a:ext cx="0" cy="239712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41" name="Rectangle 45"/>
          <p:cNvSpPr>
            <a:spLocks noChangeArrowheads="1"/>
          </p:cNvSpPr>
          <p:nvPr/>
        </p:nvSpPr>
        <p:spPr bwMode="auto">
          <a:xfrm>
            <a:off x="7627939" y="1520826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dirty="0">
              <a:latin typeface="Arial" charset="0"/>
            </a:endParaRPr>
          </a:p>
        </p:txBody>
      </p:sp>
      <p:sp>
        <p:nvSpPr>
          <p:cNvPr id="9242" name="Rectangle 46"/>
          <p:cNvSpPr>
            <a:spLocks noChangeArrowheads="1"/>
          </p:cNvSpPr>
          <p:nvPr/>
        </p:nvSpPr>
        <p:spPr bwMode="auto">
          <a:xfrm>
            <a:off x="8494714" y="1522414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en-US" sz="1400" dirty="0">
              <a:latin typeface="Arial" charset="0"/>
            </a:endParaRPr>
          </a:p>
        </p:txBody>
      </p:sp>
      <p:sp>
        <p:nvSpPr>
          <p:cNvPr id="9243" name="Line 47"/>
          <p:cNvSpPr>
            <a:spLocks noChangeShapeType="1"/>
          </p:cNvSpPr>
          <p:nvPr/>
        </p:nvSpPr>
        <p:spPr bwMode="auto">
          <a:xfrm flipH="1" flipV="1">
            <a:off x="7950200" y="1936751"/>
            <a:ext cx="1588" cy="1381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44" name="Line 48"/>
          <p:cNvSpPr>
            <a:spLocks noChangeShapeType="1"/>
          </p:cNvSpPr>
          <p:nvPr/>
        </p:nvSpPr>
        <p:spPr bwMode="auto">
          <a:xfrm flipH="1" flipV="1">
            <a:off x="8874125" y="1939926"/>
            <a:ext cx="0" cy="136525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45" name="Text Box 49"/>
          <p:cNvSpPr txBox="1">
            <a:spLocks noChangeArrowheads="1"/>
          </p:cNvSpPr>
          <p:nvPr/>
        </p:nvSpPr>
        <p:spPr bwMode="auto">
          <a:xfrm>
            <a:off x="3459164" y="3059113"/>
            <a:ext cx="1335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Arial" charset="0"/>
              </a:rPr>
              <a:t>sending host</a:t>
            </a:r>
          </a:p>
        </p:txBody>
      </p:sp>
      <p:sp>
        <p:nvSpPr>
          <p:cNvPr id="9246" name="Text Box 50"/>
          <p:cNvSpPr txBox="1">
            <a:spLocks noChangeArrowheads="1"/>
          </p:cNvSpPr>
          <p:nvPr/>
        </p:nvSpPr>
        <p:spPr bwMode="auto">
          <a:xfrm>
            <a:off x="7251701" y="3057525"/>
            <a:ext cx="1438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Arial" charset="0"/>
              </a:rPr>
              <a:t>receiving host</a:t>
            </a:r>
          </a:p>
        </p:txBody>
      </p:sp>
      <p:sp>
        <p:nvSpPr>
          <p:cNvPr id="9247" name="Rectangle 51"/>
          <p:cNvSpPr>
            <a:spLocks noChangeArrowheads="1"/>
          </p:cNvSpPr>
          <p:nvPr/>
        </p:nvSpPr>
        <p:spPr bwMode="auto">
          <a:xfrm>
            <a:off x="3036888" y="1966913"/>
            <a:ext cx="717550" cy="1698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248" name="Text Box 52"/>
          <p:cNvSpPr txBox="1">
            <a:spLocks noChangeArrowheads="1"/>
          </p:cNvSpPr>
          <p:nvPr/>
        </p:nvSpPr>
        <p:spPr bwMode="auto">
          <a:xfrm>
            <a:off x="3000375" y="1922464"/>
            <a:ext cx="825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i="0" dirty="0">
                <a:latin typeface="Arial" charset="0"/>
              </a:rPr>
              <a:t>datagram</a:t>
            </a:r>
          </a:p>
        </p:txBody>
      </p:sp>
      <p:sp>
        <p:nvSpPr>
          <p:cNvPr id="9249" name="Line 53"/>
          <p:cNvSpPr>
            <a:spLocks noChangeShapeType="1"/>
          </p:cNvSpPr>
          <p:nvPr/>
        </p:nvSpPr>
        <p:spPr bwMode="auto">
          <a:xfrm>
            <a:off x="7485063" y="1870076"/>
            <a:ext cx="0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50" name="Rectangle 54"/>
          <p:cNvSpPr>
            <a:spLocks noChangeArrowheads="1"/>
          </p:cNvSpPr>
          <p:nvPr/>
        </p:nvSpPr>
        <p:spPr bwMode="auto">
          <a:xfrm>
            <a:off x="6946901" y="1985963"/>
            <a:ext cx="715963" cy="1698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251" name="Text Box 55"/>
          <p:cNvSpPr txBox="1">
            <a:spLocks noChangeArrowheads="1"/>
          </p:cNvSpPr>
          <p:nvPr/>
        </p:nvSpPr>
        <p:spPr bwMode="auto">
          <a:xfrm>
            <a:off x="6910389" y="1941514"/>
            <a:ext cx="83227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i="0" dirty="0">
                <a:latin typeface="Arial" charset="0"/>
              </a:rPr>
              <a:t>datagram</a:t>
            </a:r>
          </a:p>
        </p:txBody>
      </p:sp>
      <p:sp>
        <p:nvSpPr>
          <p:cNvPr id="56355" name="Freeform 56"/>
          <p:cNvSpPr>
            <a:spLocks/>
          </p:cNvSpPr>
          <p:nvPr/>
        </p:nvSpPr>
        <p:spPr bwMode="auto">
          <a:xfrm>
            <a:off x="4292601" y="2903539"/>
            <a:ext cx="3883025" cy="447675"/>
          </a:xfrm>
          <a:custGeom>
            <a:avLst/>
            <a:gdLst>
              <a:gd name="T0" fmla="*/ 0 w 2597"/>
              <a:gd name="T1" fmla="*/ 0 h 384"/>
              <a:gd name="T2" fmla="*/ 0 w 2597"/>
              <a:gd name="T3" fmla="*/ 2147483647 h 384"/>
              <a:gd name="T4" fmla="*/ 2147483647 w 2597"/>
              <a:gd name="T5" fmla="*/ 2147483647 h 384"/>
              <a:gd name="T6" fmla="*/ 2147483647 w 2597"/>
              <a:gd name="T7" fmla="*/ 2147483647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97" h="384">
                <a:moveTo>
                  <a:pt x="0" y="0"/>
                </a:moveTo>
                <a:lnTo>
                  <a:pt x="0" y="384"/>
                </a:lnTo>
                <a:lnTo>
                  <a:pt x="2597" y="384"/>
                </a:lnTo>
                <a:lnTo>
                  <a:pt x="2597" y="1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253" name="Rectangle 57"/>
          <p:cNvSpPr>
            <a:spLocks noChangeArrowheads="1"/>
          </p:cNvSpPr>
          <p:nvPr/>
        </p:nvSpPr>
        <p:spPr bwMode="auto">
          <a:xfrm>
            <a:off x="6205538" y="3419476"/>
            <a:ext cx="717550" cy="1698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254" name="Text Box 58"/>
          <p:cNvSpPr txBox="1">
            <a:spLocks noChangeArrowheads="1"/>
          </p:cNvSpPr>
          <p:nvPr/>
        </p:nvSpPr>
        <p:spPr bwMode="auto">
          <a:xfrm>
            <a:off x="6178551" y="3375026"/>
            <a:ext cx="83227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i="0" dirty="0">
                <a:latin typeface="Arial" charset="0"/>
              </a:rPr>
              <a:t>datagram</a:t>
            </a:r>
          </a:p>
        </p:txBody>
      </p:sp>
      <p:sp>
        <p:nvSpPr>
          <p:cNvPr id="9255" name="Line 59"/>
          <p:cNvSpPr>
            <a:spLocks noChangeShapeType="1"/>
          </p:cNvSpPr>
          <p:nvPr/>
        </p:nvSpPr>
        <p:spPr bwMode="auto">
          <a:xfrm>
            <a:off x="7178676" y="3511550"/>
            <a:ext cx="276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256" name="Text Box 60"/>
          <p:cNvSpPr txBox="1">
            <a:spLocks noChangeArrowheads="1"/>
          </p:cNvSpPr>
          <p:nvPr/>
        </p:nvSpPr>
        <p:spPr bwMode="auto">
          <a:xfrm>
            <a:off x="3768725" y="3668713"/>
            <a:ext cx="704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Arial" charset="0"/>
              </a:rPr>
              <a:t>frame</a:t>
            </a:r>
          </a:p>
        </p:txBody>
      </p:sp>
      <p:sp>
        <p:nvSpPr>
          <p:cNvPr id="9257" name="Line 61"/>
          <p:cNvSpPr>
            <a:spLocks noChangeShapeType="1"/>
          </p:cNvSpPr>
          <p:nvPr/>
        </p:nvSpPr>
        <p:spPr bwMode="auto">
          <a:xfrm flipV="1">
            <a:off x="4397375" y="3575051"/>
            <a:ext cx="1155700" cy="21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238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1124712" y="279403"/>
            <a:ext cx="77724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Multiple access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7352" y="1266828"/>
            <a:ext cx="8877295" cy="2967036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/>
              <a:t>two types of </a:t>
            </a:r>
            <a:r>
              <a:rPr lang="ja-JP" altLang="en-US"/>
              <a:t>“</a:t>
            </a:r>
            <a:r>
              <a:rPr lang="en-US" dirty="0"/>
              <a:t>links</a:t>
            </a:r>
            <a:r>
              <a:rPr lang="ja-JP" altLang="en-US"/>
              <a:t>”</a:t>
            </a:r>
            <a:r>
              <a:rPr lang="en-US" dirty="0"/>
              <a:t>:</a:t>
            </a:r>
          </a:p>
          <a:p>
            <a:pPr>
              <a:defRPr/>
            </a:pPr>
            <a:r>
              <a:rPr lang="en-US" dirty="0"/>
              <a:t>point-to-point</a:t>
            </a:r>
          </a:p>
          <a:p>
            <a:pPr lvl="1">
              <a:defRPr/>
            </a:pPr>
            <a:r>
              <a:rPr lang="en-US" sz="2000" dirty="0"/>
              <a:t>PPP for dial-up access</a:t>
            </a:r>
          </a:p>
          <a:p>
            <a:pPr lvl="1">
              <a:defRPr/>
            </a:pPr>
            <a:r>
              <a:rPr lang="en-US" sz="2000" dirty="0"/>
              <a:t>point-to-point link between Ethernet switch, host</a:t>
            </a: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</a:rPr>
              <a:t>broadcast (shared wire or medium)</a:t>
            </a:r>
          </a:p>
          <a:p>
            <a:pPr lvl="1">
              <a:defRPr/>
            </a:pPr>
            <a:r>
              <a:rPr lang="en-US" sz="2000" dirty="0"/>
              <a:t>old-fashioned Ethernet</a:t>
            </a:r>
          </a:p>
          <a:p>
            <a:pPr lvl="1">
              <a:defRPr/>
            </a:pPr>
            <a:r>
              <a:rPr lang="en-US" sz="2000" dirty="0"/>
              <a:t>802.11 wireless LAN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17415" name="Text Box 5"/>
          <p:cNvSpPr txBox="1">
            <a:spLocks noChangeArrowheads="1"/>
          </p:cNvSpPr>
          <p:nvPr/>
        </p:nvSpPr>
        <p:spPr bwMode="auto">
          <a:xfrm>
            <a:off x="2450270" y="5694364"/>
            <a:ext cx="1616148" cy="45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>
                <a:latin typeface="Helvetica" pitchFamily="2" charset="0"/>
              </a:rPr>
              <a:t>shared wire (e.g., 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>
                <a:latin typeface="Helvetica" pitchFamily="2" charset="0"/>
              </a:rPr>
              <a:t>cabled Ethernet)</a:t>
            </a:r>
          </a:p>
        </p:txBody>
      </p:sp>
      <p:sp>
        <p:nvSpPr>
          <p:cNvPr id="17416" name="Text Box 6"/>
          <p:cNvSpPr txBox="1">
            <a:spLocks noChangeArrowheads="1"/>
          </p:cNvSpPr>
          <p:nvPr/>
        </p:nvSpPr>
        <p:spPr bwMode="auto">
          <a:xfrm>
            <a:off x="4304356" y="5683251"/>
            <a:ext cx="1692579" cy="45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>
                <a:latin typeface="Helvetica" pitchFamily="2" charset="0"/>
              </a:rPr>
              <a:t>shared RF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>
                <a:latin typeface="Helvetica" pitchFamily="2" charset="0"/>
              </a:rPr>
              <a:t> (e.g., 802.11 WiFi)</a:t>
            </a:r>
          </a:p>
        </p:txBody>
      </p:sp>
      <p:sp>
        <p:nvSpPr>
          <p:cNvPr id="17417" name="Text Box 7"/>
          <p:cNvSpPr txBox="1">
            <a:spLocks noChangeArrowheads="1"/>
          </p:cNvSpPr>
          <p:nvPr/>
        </p:nvSpPr>
        <p:spPr bwMode="auto">
          <a:xfrm>
            <a:off x="6590180" y="5691189"/>
            <a:ext cx="1019831" cy="45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>
                <a:latin typeface="Helvetica" pitchFamily="2" charset="0"/>
              </a:rPr>
              <a:t>shared RF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>
                <a:latin typeface="Helvetica" pitchFamily="2" charset="0"/>
              </a:rPr>
              <a:t>(satellite) </a:t>
            </a:r>
          </a:p>
        </p:txBody>
      </p:sp>
      <p:sp>
        <p:nvSpPr>
          <p:cNvPr id="17418" name="Text Box 8"/>
          <p:cNvSpPr txBox="1">
            <a:spLocks noChangeArrowheads="1"/>
          </p:cNvSpPr>
          <p:nvPr/>
        </p:nvSpPr>
        <p:spPr bwMode="auto">
          <a:xfrm>
            <a:off x="8063605" y="5700713"/>
            <a:ext cx="1984581" cy="641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1400" i="0" dirty="0">
                <a:latin typeface="Helvetica" pitchFamily="2" charset="0"/>
              </a:rPr>
              <a:t>humans at a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>
                <a:latin typeface="Helvetica" pitchFamily="2" charset="0"/>
              </a:rPr>
              <a:t>cocktail party </a:t>
            </a:r>
          </a:p>
          <a:p>
            <a:pPr algn="ctr">
              <a:lnSpc>
                <a:spcPct val="85000"/>
              </a:lnSpc>
              <a:defRPr/>
            </a:pPr>
            <a:r>
              <a:rPr lang="en-US" sz="1400" i="0" dirty="0">
                <a:latin typeface="Helvetica" pitchFamily="2" charset="0"/>
              </a:rPr>
              <a:t>(shared air, acoustical)</a:t>
            </a:r>
          </a:p>
        </p:txBody>
      </p:sp>
      <p:sp>
        <p:nvSpPr>
          <p:cNvPr id="17419" name="Line 173"/>
          <p:cNvSpPr>
            <a:spLocks noChangeShapeType="1"/>
          </p:cNvSpPr>
          <p:nvPr/>
        </p:nvSpPr>
        <p:spPr bwMode="auto">
          <a:xfrm flipH="1">
            <a:off x="3068639" y="4522789"/>
            <a:ext cx="466725" cy="890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420" name="Line 174"/>
          <p:cNvSpPr>
            <a:spLocks noChangeShapeType="1"/>
          </p:cNvSpPr>
          <p:nvPr/>
        </p:nvSpPr>
        <p:spPr bwMode="auto">
          <a:xfrm>
            <a:off x="3051175" y="4994275"/>
            <a:ext cx="24288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421" name="Line 175"/>
          <p:cNvSpPr>
            <a:spLocks noChangeShapeType="1"/>
          </p:cNvSpPr>
          <p:nvPr/>
        </p:nvSpPr>
        <p:spPr bwMode="auto">
          <a:xfrm>
            <a:off x="2916238" y="5330825"/>
            <a:ext cx="1905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422" name="Line 176"/>
          <p:cNvSpPr>
            <a:spLocks noChangeShapeType="1"/>
          </p:cNvSpPr>
          <p:nvPr/>
        </p:nvSpPr>
        <p:spPr bwMode="auto">
          <a:xfrm flipV="1">
            <a:off x="3360738" y="4854575"/>
            <a:ext cx="177800" cy="7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72718" name="Group 382"/>
          <p:cNvGrpSpPr>
            <a:grpSpLocks/>
          </p:cNvGrpSpPr>
          <p:nvPr/>
        </p:nvGrpSpPr>
        <p:grpSpPr bwMode="auto">
          <a:xfrm>
            <a:off x="6332539" y="5362576"/>
            <a:ext cx="288925" cy="220663"/>
            <a:chOff x="2274" y="2821"/>
            <a:chExt cx="215" cy="238"/>
          </a:xfrm>
        </p:grpSpPr>
        <p:sp>
          <p:nvSpPr>
            <p:cNvPr id="72903" name="Freeform 383"/>
            <p:cNvSpPr>
              <a:spLocks noEditPoints="1"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6 w 430"/>
                <a:gd name="T19" fmla="*/ 1 h 50"/>
                <a:gd name="T20" fmla="*/ 1 w 430"/>
                <a:gd name="T21" fmla="*/ 1 h 50"/>
                <a:gd name="T22" fmla="*/ 6 w 430"/>
                <a:gd name="T23" fmla="*/ 1 h 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  <a:close/>
                  <a:moveTo>
                    <a:pt x="376" y="18"/>
                  </a:moveTo>
                  <a:lnTo>
                    <a:pt x="33" y="18"/>
                  </a:lnTo>
                  <a:lnTo>
                    <a:pt x="376" y="18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4" name="Line 384"/>
            <p:cNvSpPr>
              <a:spLocks noChangeShapeType="1"/>
            </p:cNvSpPr>
            <p:nvPr/>
          </p:nvSpPr>
          <p:spPr bwMode="auto">
            <a:xfrm>
              <a:off x="2317" y="2951"/>
              <a:ext cx="3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5" name="Freeform 385"/>
            <p:cNvSpPr>
              <a:spLocks/>
            </p:cNvSpPr>
            <p:nvPr/>
          </p:nvSpPr>
          <p:spPr bwMode="auto">
            <a:xfrm>
              <a:off x="2317" y="2923"/>
              <a:ext cx="44" cy="109"/>
            </a:xfrm>
            <a:custGeom>
              <a:avLst/>
              <a:gdLst>
                <a:gd name="T0" fmla="*/ 2 w 87"/>
                <a:gd name="T1" fmla="*/ 3 h 219"/>
                <a:gd name="T2" fmla="*/ 0 w 87"/>
                <a:gd name="T3" fmla="*/ 0 h 219"/>
                <a:gd name="T4" fmla="*/ 1 w 87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" h="219">
                  <a:moveTo>
                    <a:pt x="87" y="219"/>
                  </a:moveTo>
                  <a:lnTo>
                    <a:pt x="0" y="55"/>
                  </a:lnTo>
                  <a:lnTo>
                    <a:pt x="28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6" name="Line 386"/>
            <p:cNvSpPr>
              <a:spLocks noChangeShapeType="1"/>
            </p:cNvSpPr>
            <p:nvPr/>
          </p:nvSpPr>
          <p:spPr bwMode="auto">
            <a:xfrm flipV="1">
              <a:off x="2300" y="2951"/>
              <a:ext cx="47" cy="8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7" name="Freeform 387"/>
            <p:cNvSpPr>
              <a:spLocks/>
            </p:cNvSpPr>
            <p:nvPr/>
          </p:nvSpPr>
          <p:spPr bwMode="auto">
            <a:xfrm>
              <a:off x="2317" y="3005"/>
              <a:ext cx="86" cy="27"/>
            </a:xfrm>
            <a:custGeom>
              <a:avLst/>
              <a:gdLst>
                <a:gd name="T0" fmla="*/ 1 w 172"/>
                <a:gd name="T1" fmla="*/ 0 h 55"/>
                <a:gd name="T2" fmla="*/ 0 w 172"/>
                <a:gd name="T3" fmla="*/ 0 h 55"/>
                <a:gd name="T4" fmla="*/ 3 w 172"/>
                <a:gd name="T5" fmla="*/ 0 h 55"/>
                <a:gd name="T6" fmla="*/ 3 w 172"/>
                <a:gd name="T7" fmla="*/ 0 h 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" h="55">
                  <a:moveTo>
                    <a:pt x="28" y="55"/>
                  </a:moveTo>
                  <a:lnTo>
                    <a:pt x="0" y="0"/>
                  </a:lnTo>
                  <a:lnTo>
                    <a:pt x="172" y="0"/>
                  </a:lnTo>
                  <a:lnTo>
                    <a:pt x="146" y="55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8" name="Line 388"/>
            <p:cNvSpPr>
              <a:spLocks noChangeShapeType="1"/>
            </p:cNvSpPr>
            <p:nvPr/>
          </p:nvSpPr>
          <p:spPr bwMode="auto">
            <a:xfrm flipH="1" flipV="1">
              <a:off x="2375" y="2960"/>
              <a:ext cx="46" cy="7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9" name="Freeform 389"/>
            <p:cNvSpPr>
              <a:spLocks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0" name="Freeform 390"/>
            <p:cNvSpPr>
              <a:spLocks/>
            </p:cNvSpPr>
            <p:nvPr/>
          </p:nvSpPr>
          <p:spPr bwMode="auto">
            <a:xfrm>
              <a:off x="2290" y="3043"/>
              <a:ext cx="171" cy="1"/>
            </a:xfrm>
            <a:custGeom>
              <a:avLst/>
              <a:gdLst>
                <a:gd name="T0" fmla="*/ 5 w 343"/>
                <a:gd name="T1" fmla="*/ 0 h 1"/>
                <a:gd name="T2" fmla="*/ 0 w 343"/>
                <a:gd name="T3" fmla="*/ 0 h 1"/>
                <a:gd name="T4" fmla="*/ 5 w 343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3" h="1">
                  <a:moveTo>
                    <a:pt x="343" y="0"/>
                  </a:moveTo>
                  <a:lnTo>
                    <a:pt x="0" y="0"/>
                  </a:lnTo>
                  <a:lnTo>
                    <a:pt x="343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1" name="Rectangle 391"/>
            <p:cNvSpPr>
              <a:spLocks noChangeArrowheads="1"/>
            </p:cNvSpPr>
            <p:nvPr/>
          </p:nvSpPr>
          <p:spPr bwMode="auto">
            <a:xfrm>
              <a:off x="2347" y="2951"/>
              <a:ext cx="27" cy="83"/>
            </a:xfrm>
            <a:prstGeom prst="rect">
              <a:avLst/>
            </a:prstGeom>
            <a:solidFill>
              <a:srgbClr val="3333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2" name="Freeform 392"/>
            <p:cNvSpPr>
              <a:spLocks noEditPoints="1"/>
            </p:cNvSpPr>
            <p:nvPr/>
          </p:nvSpPr>
          <p:spPr bwMode="auto">
            <a:xfrm>
              <a:off x="2281" y="2821"/>
              <a:ext cx="208" cy="175"/>
            </a:xfrm>
            <a:custGeom>
              <a:avLst/>
              <a:gdLst>
                <a:gd name="T0" fmla="*/ 1 w 415"/>
                <a:gd name="T1" fmla="*/ 1 h 350"/>
                <a:gd name="T2" fmla="*/ 1 w 415"/>
                <a:gd name="T3" fmla="*/ 2 h 350"/>
                <a:gd name="T4" fmla="*/ 1 w 415"/>
                <a:gd name="T5" fmla="*/ 3 h 350"/>
                <a:gd name="T6" fmla="*/ 1 w 415"/>
                <a:gd name="T7" fmla="*/ 3 h 350"/>
                <a:gd name="T8" fmla="*/ 2 w 415"/>
                <a:gd name="T9" fmla="*/ 4 h 350"/>
                <a:gd name="T10" fmla="*/ 3 w 415"/>
                <a:gd name="T11" fmla="*/ 5 h 350"/>
                <a:gd name="T12" fmla="*/ 4 w 415"/>
                <a:gd name="T13" fmla="*/ 5 h 350"/>
                <a:gd name="T14" fmla="*/ 5 w 415"/>
                <a:gd name="T15" fmla="*/ 6 h 350"/>
                <a:gd name="T16" fmla="*/ 6 w 415"/>
                <a:gd name="T17" fmla="*/ 6 h 350"/>
                <a:gd name="T18" fmla="*/ 6 w 415"/>
                <a:gd name="T19" fmla="*/ 6 h 350"/>
                <a:gd name="T20" fmla="*/ 7 w 415"/>
                <a:gd name="T21" fmla="*/ 5 h 350"/>
                <a:gd name="T22" fmla="*/ 7 w 415"/>
                <a:gd name="T23" fmla="*/ 5 h 350"/>
                <a:gd name="T24" fmla="*/ 6 w 415"/>
                <a:gd name="T25" fmla="*/ 5 h 350"/>
                <a:gd name="T26" fmla="*/ 6 w 415"/>
                <a:gd name="T27" fmla="*/ 5 h 350"/>
                <a:gd name="T28" fmla="*/ 5 w 415"/>
                <a:gd name="T29" fmla="*/ 5 h 350"/>
                <a:gd name="T30" fmla="*/ 4 w 415"/>
                <a:gd name="T31" fmla="*/ 5 h 350"/>
                <a:gd name="T32" fmla="*/ 3 w 415"/>
                <a:gd name="T33" fmla="*/ 4 h 350"/>
                <a:gd name="T34" fmla="*/ 2 w 415"/>
                <a:gd name="T35" fmla="*/ 3 h 350"/>
                <a:gd name="T36" fmla="*/ 2 w 415"/>
                <a:gd name="T37" fmla="*/ 3 h 350"/>
                <a:gd name="T38" fmla="*/ 1 w 415"/>
                <a:gd name="T39" fmla="*/ 2 h 350"/>
                <a:gd name="T40" fmla="*/ 1 w 415"/>
                <a:gd name="T41" fmla="*/ 1 h 350"/>
                <a:gd name="T42" fmla="*/ 1 w 415"/>
                <a:gd name="T43" fmla="*/ 1 h 350"/>
                <a:gd name="T44" fmla="*/ 1 w 415"/>
                <a:gd name="T45" fmla="*/ 1 h 350"/>
                <a:gd name="T46" fmla="*/ 1 w 415"/>
                <a:gd name="T47" fmla="*/ 0 h 350"/>
                <a:gd name="T48" fmla="*/ 1 w 415"/>
                <a:gd name="T49" fmla="*/ 1 h 350"/>
                <a:gd name="T50" fmla="*/ 2 w 415"/>
                <a:gd name="T51" fmla="*/ 1 h 350"/>
                <a:gd name="T52" fmla="*/ 3 w 415"/>
                <a:gd name="T53" fmla="*/ 1 h 350"/>
                <a:gd name="T54" fmla="*/ 4 w 415"/>
                <a:gd name="T55" fmla="*/ 2 h 350"/>
                <a:gd name="T56" fmla="*/ 5 w 415"/>
                <a:gd name="T57" fmla="*/ 2 h 350"/>
                <a:gd name="T58" fmla="*/ 6 w 415"/>
                <a:gd name="T59" fmla="*/ 3 h 350"/>
                <a:gd name="T60" fmla="*/ 6 w 415"/>
                <a:gd name="T61" fmla="*/ 4 h 350"/>
                <a:gd name="T62" fmla="*/ 7 w 415"/>
                <a:gd name="T63" fmla="*/ 4 h 350"/>
                <a:gd name="T64" fmla="*/ 7 w 415"/>
                <a:gd name="T65" fmla="*/ 5 h 350"/>
                <a:gd name="T66" fmla="*/ 7 w 415"/>
                <a:gd name="T67" fmla="*/ 5 h 350"/>
                <a:gd name="T68" fmla="*/ 7 w 415"/>
                <a:gd name="T69" fmla="*/ 5 h 350"/>
                <a:gd name="T70" fmla="*/ 6 w 415"/>
                <a:gd name="T71" fmla="*/ 5 h 350"/>
                <a:gd name="T72" fmla="*/ 6 w 415"/>
                <a:gd name="T73" fmla="*/ 5 h 350"/>
                <a:gd name="T74" fmla="*/ 5 w 415"/>
                <a:gd name="T75" fmla="*/ 5 h 350"/>
                <a:gd name="T76" fmla="*/ 4 w 415"/>
                <a:gd name="T77" fmla="*/ 4 h 350"/>
                <a:gd name="T78" fmla="*/ 3 w 415"/>
                <a:gd name="T79" fmla="*/ 4 h 350"/>
                <a:gd name="T80" fmla="*/ 2 w 415"/>
                <a:gd name="T81" fmla="*/ 3 h 350"/>
                <a:gd name="T82" fmla="*/ 1 w 415"/>
                <a:gd name="T83" fmla="*/ 2 h 350"/>
                <a:gd name="T84" fmla="*/ 1 w 415"/>
                <a:gd name="T85" fmla="*/ 2 h 350"/>
                <a:gd name="T86" fmla="*/ 1 w 415"/>
                <a:gd name="T87" fmla="*/ 1 h 350"/>
                <a:gd name="T88" fmla="*/ 1 w 415"/>
                <a:gd name="T89" fmla="*/ 1 h 35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15" h="350">
                  <a:moveTo>
                    <a:pt x="8" y="12"/>
                  </a:moveTo>
                  <a:lnTo>
                    <a:pt x="1" y="32"/>
                  </a:lnTo>
                  <a:lnTo>
                    <a:pt x="0" y="53"/>
                  </a:lnTo>
                  <a:lnTo>
                    <a:pt x="3" y="78"/>
                  </a:lnTo>
                  <a:lnTo>
                    <a:pt x="8" y="103"/>
                  </a:lnTo>
                  <a:lnTo>
                    <a:pt x="18" y="130"/>
                  </a:lnTo>
                  <a:lnTo>
                    <a:pt x="34" y="158"/>
                  </a:lnTo>
                  <a:lnTo>
                    <a:pt x="51" y="185"/>
                  </a:lnTo>
                  <a:lnTo>
                    <a:pt x="73" y="211"/>
                  </a:lnTo>
                  <a:lnTo>
                    <a:pt x="97" y="236"/>
                  </a:lnTo>
                  <a:lnTo>
                    <a:pt x="124" y="261"/>
                  </a:lnTo>
                  <a:lnTo>
                    <a:pt x="151" y="282"/>
                  </a:lnTo>
                  <a:lnTo>
                    <a:pt x="182" y="302"/>
                  </a:lnTo>
                  <a:lnTo>
                    <a:pt x="212" y="318"/>
                  </a:lnTo>
                  <a:lnTo>
                    <a:pt x="242" y="332"/>
                  </a:lnTo>
                  <a:lnTo>
                    <a:pt x="270" y="341"/>
                  </a:lnTo>
                  <a:lnTo>
                    <a:pt x="299" y="346"/>
                  </a:lnTo>
                  <a:lnTo>
                    <a:pt x="325" y="350"/>
                  </a:lnTo>
                  <a:lnTo>
                    <a:pt x="349" y="346"/>
                  </a:lnTo>
                  <a:lnTo>
                    <a:pt x="371" y="341"/>
                  </a:lnTo>
                  <a:lnTo>
                    <a:pt x="388" y="332"/>
                  </a:lnTo>
                  <a:lnTo>
                    <a:pt x="402" y="318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  <a:moveTo>
                    <a:pt x="8" y="12"/>
                  </a:moveTo>
                  <a:lnTo>
                    <a:pt x="14" y="5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56" y="2"/>
                  </a:lnTo>
                  <a:lnTo>
                    <a:pt x="77" y="7"/>
                  </a:lnTo>
                  <a:lnTo>
                    <a:pt x="100" y="16"/>
                  </a:lnTo>
                  <a:lnTo>
                    <a:pt x="126" y="26"/>
                  </a:lnTo>
                  <a:lnTo>
                    <a:pt x="153" y="41"/>
                  </a:lnTo>
                  <a:lnTo>
                    <a:pt x="182" y="57"/>
                  </a:lnTo>
                  <a:lnTo>
                    <a:pt x="210" y="74"/>
                  </a:lnTo>
                  <a:lnTo>
                    <a:pt x="239" y="94"/>
                  </a:lnTo>
                  <a:lnTo>
                    <a:pt x="268" y="115"/>
                  </a:lnTo>
                  <a:lnTo>
                    <a:pt x="295" y="138"/>
                  </a:lnTo>
                  <a:lnTo>
                    <a:pt x="321" y="160"/>
                  </a:lnTo>
                  <a:lnTo>
                    <a:pt x="345" y="183"/>
                  </a:lnTo>
                  <a:lnTo>
                    <a:pt x="365" y="204"/>
                  </a:lnTo>
                  <a:lnTo>
                    <a:pt x="382" y="226"/>
                  </a:lnTo>
                  <a:lnTo>
                    <a:pt x="396" y="245"/>
                  </a:lnTo>
                  <a:lnTo>
                    <a:pt x="406" y="263"/>
                  </a:lnTo>
                  <a:lnTo>
                    <a:pt x="412" y="279"/>
                  </a:lnTo>
                  <a:lnTo>
                    <a:pt x="415" y="291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3" name="Line 393"/>
            <p:cNvSpPr>
              <a:spLocks noChangeShapeType="1"/>
            </p:cNvSpPr>
            <p:nvPr/>
          </p:nvSpPr>
          <p:spPr bwMode="auto">
            <a:xfrm flipH="1" flipV="1">
              <a:off x="2285" y="2824"/>
              <a:ext cx="136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4" name="Line 394"/>
            <p:cNvSpPr>
              <a:spLocks noChangeShapeType="1"/>
            </p:cNvSpPr>
            <p:nvPr/>
          </p:nvSpPr>
          <p:spPr bwMode="auto">
            <a:xfrm flipH="1">
              <a:off x="2372" y="2826"/>
              <a:ext cx="49" cy="10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5" name="Line 395"/>
            <p:cNvSpPr>
              <a:spLocks noChangeShapeType="1"/>
            </p:cNvSpPr>
            <p:nvPr/>
          </p:nvSpPr>
          <p:spPr bwMode="auto">
            <a:xfrm>
              <a:off x="2421" y="2826"/>
              <a:ext cx="67" cy="14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16" name="Freeform 396"/>
            <p:cNvSpPr>
              <a:spLocks/>
            </p:cNvSpPr>
            <p:nvPr/>
          </p:nvSpPr>
          <p:spPr bwMode="auto">
            <a:xfrm>
              <a:off x="2349" y="2902"/>
              <a:ext cx="51" cy="40"/>
            </a:xfrm>
            <a:custGeom>
              <a:avLst/>
              <a:gdLst>
                <a:gd name="T0" fmla="*/ 0 w 101"/>
                <a:gd name="T1" fmla="*/ 1 h 80"/>
                <a:gd name="T2" fmla="*/ 1 w 101"/>
                <a:gd name="T3" fmla="*/ 0 h 80"/>
                <a:gd name="T4" fmla="*/ 1 w 101"/>
                <a:gd name="T5" fmla="*/ 1 h 80"/>
                <a:gd name="T6" fmla="*/ 1 w 101"/>
                <a:gd name="T7" fmla="*/ 1 h 80"/>
                <a:gd name="T8" fmla="*/ 1 w 101"/>
                <a:gd name="T9" fmla="*/ 1 h 80"/>
                <a:gd name="T10" fmla="*/ 1 w 101"/>
                <a:gd name="T11" fmla="*/ 1 h 80"/>
                <a:gd name="T12" fmla="*/ 2 w 101"/>
                <a:gd name="T13" fmla="*/ 1 h 80"/>
                <a:gd name="T14" fmla="*/ 2 w 101"/>
                <a:gd name="T15" fmla="*/ 1 h 80"/>
                <a:gd name="T16" fmla="*/ 2 w 101"/>
                <a:gd name="T17" fmla="*/ 1 h 80"/>
                <a:gd name="T18" fmla="*/ 2 w 101"/>
                <a:gd name="T19" fmla="*/ 1 h 80"/>
                <a:gd name="T20" fmla="*/ 2 w 101"/>
                <a:gd name="T21" fmla="*/ 2 h 80"/>
                <a:gd name="T22" fmla="*/ 2 w 101"/>
                <a:gd name="T23" fmla="*/ 2 h 80"/>
                <a:gd name="T24" fmla="*/ 2 w 101"/>
                <a:gd name="T25" fmla="*/ 2 h 80"/>
                <a:gd name="T26" fmla="*/ 2 w 101"/>
                <a:gd name="T27" fmla="*/ 2 h 80"/>
                <a:gd name="T28" fmla="*/ 2 w 101"/>
                <a:gd name="T29" fmla="*/ 2 h 80"/>
                <a:gd name="T30" fmla="*/ 2 w 101"/>
                <a:gd name="T31" fmla="*/ 2 h 80"/>
                <a:gd name="T32" fmla="*/ 1 w 101"/>
                <a:gd name="T33" fmla="*/ 1 h 80"/>
                <a:gd name="T34" fmla="*/ 1 w 101"/>
                <a:gd name="T35" fmla="*/ 1 h 80"/>
                <a:gd name="T36" fmla="*/ 1 w 101"/>
                <a:gd name="T37" fmla="*/ 1 h 80"/>
                <a:gd name="T38" fmla="*/ 1 w 101"/>
                <a:gd name="T39" fmla="*/ 1 h 80"/>
                <a:gd name="T40" fmla="*/ 1 w 101"/>
                <a:gd name="T41" fmla="*/ 1 h 80"/>
                <a:gd name="T42" fmla="*/ 0 w 101"/>
                <a:gd name="T43" fmla="*/ 1 h 80"/>
                <a:gd name="T44" fmla="*/ 0 w 101"/>
                <a:gd name="T45" fmla="*/ 1 h 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1" h="80">
                  <a:moveTo>
                    <a:pt x="0" y="3"/>
                  </a:moveTo>
                  <a:lnTo>
                    <a:pt x="4" y="0"/>
                  </a:lnTo>
                  <a:lnTo>
                    <a:pt x="13" y="1"/>
                  </a:lnTo>
                  <a:lnTo>
                    <a:pt x="24" y="3"/>
                  </a:lnTo>
                  <a:lnTo>
                    <a:pt x="37" y="10"/>
                  </a:lnTo>
                  <a:lnTo>
                    <a:pt x="51" y="19"/>
                  </a:lnTo>
                  <a:lnTo>
                    <a:pt x="66" y="30"/>
                  </a:lnTo>
                  <a:lnTo>
                    <a:pt x="79" y="40"/>
                  </a:lnTo>
                  <a:lnTo>
                    <a:pt x="90" y="51"/>
                  </a:lnTo>
                  <a:lnTo>
                    <a:pt x="97" y="62"/>
                  </a:lnTo>
                  <a:lnTo>
                    <a:pt x="101" y="71"/>
                  </a:lnTo>
                  <a:lnTo>
                    <a:pt x="101" y="76"/>
                  </a:lnTo>
                  <a:lnTo>
                    <a:pt x="97" y="80"/>
                  </a:lnTo>
                  <a:lnTo>
                    <a:pt x="90" y="78"/>
                  </a:lnTo>
                  <a:lnTo>
                    <a:pt x="79" y="74"/>
                  </a:lnTo>
                  <a:lnTo>
                    <a:pt x="66" y="69"/>
                  </a:lnTo>
                  <a:lnTo>
                    <a:pt x="51" y="60"/>
                  </a:lnTo>
                  <a:lnTo>
                    <a:pt x="37" y="49"/>
                  </a:lnTo>
                  <a:lnTo>
                    <a:pt x="23" y="39"/>
                  </a:lnTo>
                  <a:lnTo>
                    <a:pt x="13" y="28"/>
                  </a:lnTo>
                  <a:lnTo>
                    <a:pt x="4" y="17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19" name="Group 398"/>
          <p:cNvGrpSpPr>
            <a:grpSpLocks/>
          </p:cNvGrpSpPr>
          <p:nvPr/>
        </p:nvGrpSpPr>
        <p:grpSpPr bwMode="auto">
          <a:xfrm>
            <a:off x="6838950" y="5343525"/>
            <a:ext cx="223838" cy="254000"/>
            <a:chOff x="2274" y="2821"/>
            <a:chExt cx="215" cy="238"/>
          </a:xfrm>
        </p:grpSpPr>
        <p:sp>
          <p:nvSpPr>
            <p:cNvPr id="72889" name="Freeform 399"/>
            <p:cNvSpPr>
              <a:spLocks noEditPoints="1"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6 w 430"/>
                <a:gd name="T19" fmla="*/ 1 h 50"/>
                <a:gd name="T20" fmla="*/ 1 w 430"/>
                <a:gd name="T21" fmla="*/ 1 h 50"/>
                <a:gd name="T22" fmla="*/ 6 w 430"/>
                <a:gd name="T23" fmla="*/ 1 h 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  <a:close/>
                  <a:moveTo>
                    <a:pt x="376" y="18"/>
                  </a:moveTo>
                  <a:lnTo>
                    <a:pt x="33" y="18"/>
                  </a:lnTo>
                  <a:lnTo>
                    <a:pt x="376" y="18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0" name="Line 400"/>
            <p:cNvSpPr>
              <a:spLocks noChangeShapeType="1"/>
            </p:cNvSpPr>
            <p:nvPr/>
          </p:nvSpPr>
          <p:spPr bwMode="auto">
            <a:xfrm>
              <a:off x="2317" y="2951"/>
              <a:ext cx="3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1" name="Freeform 401"/>
            <p:cNvSpPr>
              <a:spLocks/>
            </p:cNvSpPr>
            <p:nvPr/>
          </p:nvSpPr>
          <p:spPr bwMode="auto">
            <a:xfrm>
              <a:off x="2317" y="2923"/>
              <a:ext cx="44" cy="109"/>
            </a:xfrm>
            <a:custGeom>
              <a:avLst/>
              <a:gdLst>
                <a:gd name="T0" fmla="*/ 2 w 87"/>
                <a:gd name="T1" fmla="*/ 3 h 219"/>
                <a:gd name="T2" fmla="*/ 0 w 87"/>
                <a:gd name="T3" fmla="*/ 0 h 219"/>
                <a:gd name="T4" fmla="*/ 1 w 87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" h="219">
                  <a:moveTo>
                    <a:pt x="87" y="219"/>
                  </a:moveTo>
                  <a:lnTo>
                    <a:pt x="0" y="55"/>
                  </a:lnTo>
                  <a:lnTo>
                    <a:pt x="28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2" name="Line 402"/>
            <p:cNvSpPr>
              <a:spLocks noChangeShapeType="1"/>
            </p:cNvSpPr>
            <p:nvPr/>
          </p:nvSpPr>
          <p:spPr bwMode="auto">
            <a:xfrm flipV="1">
              <a:off x="2300" y="2951"/>
              <a:ext cx="47" cy="8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3" name="Freeform 403"/>
            <p:cNvSpPr>
              <a:spLocks/>
            </p:cNvSpPr>
            <p:nvPr/>
          </p:nvSpPr>
          <p:spPr bwMode="auto">
            <a:xfrm>
              <a:off x="2317" y="3005"/>
              <a:ext cx="86" cy="27"/>
            </a:xfrm>
            <a:custGeom>
              <a:avLst/>
              <a:gdLst>
                <a:gd name="T0" fmla="*/ 1 w 172"/>
                <a:gd name="T1" fmla="*/ 0 h 55"/>
                <a:gd name="T2" fmla="*/ 0 w 172"/>
                <a:gd name="T3" fmla="*/ 0 h 55"/>
                <a:gd name="T4" fmla="*/ 3 w 172"/>
                <a:gd name="T5" fmla="*/ 0 h 55"/>
                <a:gd name="T6" fmla="*/ 3 w 172"/>
                <a:gd name="T7" fmla="*/ 0 h 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" h="55">
                  <a:moveTo>
                    <a:pt x="28" y="55"/>
                  </a:moveTo>
                  <a:lnTo>
                    <a:pt x="0" y="0"/>
                  </a:lnTo>
                  <a:lnTo>
                    <a:pt x="172" y="0"/>
                  </a:lnTo>
                  <a:lnTo>
                    <a:pt x="146" y="55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4" name="Line 404"/>
            <p:cNvSpPr>
              <a:spLocks noChangeShapeType="1"/>
            </p:cNvSpPr>
            <p:nvPr/>
          </p:nvSpPr>
          <p:spPr bwMode="auto">
            <a:xfrm flipH="1" flipV="1">
              <a:off x="2375" y="2960"/>
              <a:ext cx="46" cy="7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5" name="Freeform 405"/>
            <p:cNvSpPr>
              <a:spLocks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6" name="Freeform 406"/>
            <p:cNvSpPr>
              <a:spLocks/>
            </p:cNvSpPr>
            <p:nvPr/>
          </p:nvSpPr>
          <p:spPr bwMode="auto">
            <a:xfrm>
              <a:off x="2290" y="3043"/>
              <a:ext cx="171" cy="1"/>
            </a:xfrm>
            <a:custGeom>
              <a:avLst/>
              <a:gdLst>
                <a:gd name="T0" fmla="*/ 5 w 343"/>
                <a:gd name="T1" fmla="*/ 0 h 1"/>
                <a:gd name="T2" fmla="*/ 0 w 343"/>
                <a:gd name="T3" fmla="*/ 0 h 1"/>
                <a:gd name="T4" fmla="*/ 5 w 343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3" h="1">
                  <a:moveTo>
                    <a:pt x="343" y="0"/>
                  </a:moveTo>
                  <a:lnTo>
                    <a:pt x="0" y="0"/>
                  </a:lnTo>
                  <a:lnTo>
                    <a:pt x="343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7" name="Rectangle 407"/>
            <p:cNvSpPr>
              <a:spLocks noChangeArrowheads="1"/>
            </p:cNvSpPr>
            <p:nvPr/>
          </p:nvSpPr>
          <p:spPr bwMode="auto">
            <a:xfrm>
              <a:off x="2347" y="2951"/>
              <a:ext cx="27" cy="83"/>
            </a:xfrm>
            <a:prstGeom prst="rect">
              <a:avLst/>
            </a:prstGeom>
            <a:solidFill>
              <a:srgbClr val="3333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8" name="Freeform 408"/>
            <p:cNvSpPr>
              <a:spLocks noEditPoints="1"/>
            </p:cNvSpPr>
            <p:nvPr/>
          </p:nvSpPr>
          <p:spPr bwMode="auto">
            <a:xfrm>
              <a:off x="2281" y="2821"/>
              <a:ext cx="208" cy="175"/>
            </a:xfrm>
            <a:custGeom>
              <a:avLst/>
              <a:gdLst>
                <a:gd name="T0" fmla="*/ 1 w 415"/>
                <a:gd name="T1" fmla="*/ 1 h 350"/>
                <a:gd name="T2" fmla="*/ 1 w 415"/>
                <a:gd name="T3" fmla="*/ 2 h 350"/>
                <a:gd name="T4" fmla="*/ 1 w 415"/>
                <a:gd name="T5" fmla="*/ 3 h 350"/>
                <a:gd name="T6" fmla="*/ 1 w 415"/>
                <a:gd name="T7" fmla="*/ 3 h 350"/>
                <a:gd name="T8" fmla="*/ 2 w 415"/>
                <a:gd name="T9" fmla="*/ 4 h 350"/>
                <a:gd name="T10" fmla="*/ 3 w 415"/>
                <a:gd name="T11" fmla="*/ 5 h 350"/>
                <a:gd name="T12" fmla="*/ 4 w 415"/>
                <a:gd name="T13" fmla="*/ 5 h 350"/>
                <a:gd name="T14" fmla="*/ 5 w 415"/>
                <a:gd name="T15" fmla="*/ 6 h 350"/>
                <a:gd name="T16" fmla="*/ 6 w 415"/>
                <a:gd name="T17" fmla="*/ 6 h 350"/>
                <a:gd name="T18" fmla="*/ 6 w 415"/>
                <a:gd name="T19" fmla="*/ 6 h 350"/>
                <a:gd name="T20" fmla="*/ 7 w 415"/>
                <a:gd name="T21" fmla="*/ 5 h 350"/>
                <a:gd name="T22" fmla="*/ 7 w 415"/>
                <a:gd name="T23" fmla="*/ 5 h 350"/>
                <a:gd name="T24" fmla="*/ 6 w 415"/>
                <a:gd name="T25" fmla="*/ 5 h 350"/>
                <a:gd name="T26" fmla="*/ 6 w 415"/>
                <a:gd name="T27" fmla="*/ 5 h 350"/>
                <a:gd name="T28" fmla="*/ 5 w 415"/>
                <a:gd name="T29" fmla="*/ 5 h 350"/>
                <a:gd name="T30" fmla="*/ 4 w 415"/>
                <a:gd name="T31" fmla="*/ 5 h 350"/>
                <a:gd name="T32" fmla="*/ 3 w 415"/>
                <a:gd name="T33" fmla="*/ 4 h 350"/>
                <a:gd name="T34" fmla="*/ 2 w 415"/>
                <a:gd name="T35" fmla="*/ 3 h 350"/>
                <a:gd name="T36" fmla="*/ 2 w 415"/>
                <a:gd name="T37" fmla="*/ 3 h 350"/>
                <a:gd name="T38" fmla="*/ 1 w 415"/>
                <a:gd name="T39" fmla="*/ 2 h 350"/>
                <a:gd name="T40" fmla="*/ 1 w 415"/>
                <a:gd name="T41" fmla="*/ 1 h 350"/>
                <a:gd name="T42" fmla="*/ 1 w 415"/>
                <a:gd name="T43" fmla="*/ 1 h 350"/>
                <a:gd name="T44" fmla="*/ 1 w 415"/>
                <a:gd name="T45" fmla="*/ 1 h 350"/>
                <a:gd name="T46" fmla="*/ 1 w 415"/>
                <a:gd name="T47" fmla="*/ 0 h 350"/>
                <a:gd name="T48" fmla="*/ 1 w 415"/>
                <a:gd name="T49" fmla="*/ 1 h 350"/>
                <a:gd name="T50" fmla="*/ 2 w 415"/>
                <a:gd name="T51" fmla="*/ 1 h 350"/>
                <a:gd name="T52" fmla="*/ 3 w 415"/>
                <a:gd name="T53" fmla="*/ 1 h 350"/>
                <a:gd name="T54" fmla="*/ 4 w 415"/>
                <a:gd name="T55" fmla="*/ 2 h 350"/>
                <a:gd name="T56" fmla="*/ 5 w 415"/>
                <a:gd name="T57" fmla="*/ 2 h 350"/>
                <a:gd name="T58" fmla="*/ 6 w 415"/>
                <a:gd name="T59" fmla="*/ 3 h 350"/>
                <a:gd name="T60" fmla="*/ 6 w 415"/>
                <a:gd name="T61" fmla="*/ 4 h 350"/>
                <a:gd name="T62" fmla="*/ 7 w 415"/>
                <a:gd name="T63" fmla="*/ 4 h 350"/>
                <a:gd name="T64" fmla="*/ 7 w 415"/>
                <a:gd name="T65" fmla="*/ 5 h 350"/>
                <a:gd name="T66" fmla="*/ 7 w 415"/>
                <a:gd name="T67" fmla="*/ 5 h 350"/>
                <a:gd name="T68" fmla="*/ 7 w 415"/>
                <a:gd name="T69" fmla="*/ 5 h 350"/>
                <a:gd name="T70" fmla="*/ 6 w 415"/>
                <a:gd name="T71" fmla="*/ 5 h 350"/>
                <a:gd name="T72" fmla="*/ 6 w 415"/>
                <a:gd name="T73" fmla="*/ 5 h 350"/>
                <a:gd name="T74" fmla="*/ 5 w 415"/>
                <a:gd name="T75" fmla="*/ 5 h 350"/>
                <a:gd name="T76" fmla="*/ 4 w 415"/>
                <a:gd name="T77" fmla="*/ 4 h 350"/>
                <a:gd name="T78" fmla="*/ 3 w 415"/>
                <a:gd name="T79" fmla="*/ 4 h 350"/>
                <a:gd name="T80" fmla="*/ 2 w 415"/>
                <a:gd name="T81" fmla="*/ 3 h 350"/>
                <a:gd name="T82" fmla="*/ 1 w 415"/>
                <a:gd name="T83" fmla="*/ 2 h 350"/>
                <a:gd name="T84" fmla="*/ 1 w 415"/>
                <a:gd name="T85" fmla="*/ 2 h 350"/>
                <a:gd name="T86" fmla="*/ 1 w 415"/>
                <a:gd name="T87" fmla="*/ 1 h 350"/>
                <a:gd name="T88" fmla="*/ 1 w 415"/>
                <a:gd name="T89" fmla="*/ 1 h 35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15" h="350">
                  <a:moveTo>
                    <a:pt x="8" y="12"/>
                  </a:moveTo>
                  <a:lnTo>
                    <a:pt x="1" y="32"/>
                  </a:lnTo>
                  <a:lnTo>
                    <a:pt x="0" y="53"/>
                  </a:lnTo>
                  <a:lnTo>
                    <a:pt x="3" y="78"/>
                  </a:lnTo>
                  <a:lnTo>
                    <a:pt x="8" y="103"/>
                  </a:lnTo>
                  <a:lnTo>
                    <a:pt x="18" y="130"/>
                  </a:lnTo>
                  <a:lnTo>
                    <a:pt x="34" y="158"/>
                  </a:lnTo>
                  <a:lnTo>
                    <a:pt x="51" y="185"/>
                  </a:lnTo>
                  <a:lnTo>
                    <a:pt x="73" y="211"/>
                  </a:lnTo>
                  <a:lnTo>
                    <a:pt x="97" y="236"/>
                  </a:lnTo>
                  <a:lnTo>
                    <a:pt x="124" y="261"/>
                  </a:lnTo>
                  <a:lnTo>
                    <a:pt x="151" y="282"/>
                  </a:lnTo>
                  <a:lnTo>
                    <a:pt x="182" y="302"/>
                  </a:lnTo>
                  <a:lnTo>
                    <a:pt x="212" y="318"/>
                  </a:lnTo>
                  <a:lnTo>
                    <a:pt x="242" y="332"/>
                  </a:lnTo>
                  <a:lnTo>
                    <a:pt x="270" y="341"/>
                  </a:lnTo>
                  <a:lnTo>
                    <a:pt x="299" y="346"/>
                  </a:lnTo>
                  <a:lnTo>
                    <a:pt x="325" y="350"/>
                  </a:lnTo>
                  <a:lnTo>
                    <a:pt x="349" y="346"/>
                  </a:lnTo>
                  <a:lnTo>
                    <a:pt x="371" y="341"/>
                  </a:lnTo>
                  <a:lnTo>
                    <a:pt x="388" y="332"/>
                  </a:lnTo>
                  <a:lnTo>
                    <a:pt x="402" y="318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  <a:moveTo>
                    <a:pt x="8" y="12"/>
                  </a:moveTo>
                  <a:lnTo>
                    <a:pt x="14" y="5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56" y="2"/>
                  </a:lnTo>
                  <a:lnTo>
                    <a:pt x="77" y="7"/>
                  </a:lnTo>
                  <a:lnTo>
                    <a:pt x="100" y="16"/>
                  </a:lnTo>
                  <a:lnTo>
                    <a:pt x="126" y="26"/>
                  </a:lnTo>
                  <a:lnTo>
                    <a:pt x="153" y="41"/>
                  </a:lnTo>
                  <a:lnTo>
                    <a:pt x="182" y="57"/>
                  </a:lnTo>
                  <a:lnTo>
                    <a:pt x="210" y="74"/>
                  </a:lnTo>
                  <a:lnTo>
                    <a:pt x="239" y="94"/>
                  </a:lnTo>
                  <a:lnTo>
                    <a:pt x="268" y="115"/>
                  </a:lnTo>
                  <a:lnTo>
                    <a:pt x="295" y="138"/>
                  </a:lnTo>
                  <a:lnTo>
                    <a:pt x="321" y="160"/>
                  </a:lnTo>
                  <a:lnTo>
                    <a:pt x="345" y="183"/>
                  </a:lnTo>
                  <a:lnTo>
                    <a:pt x="365" y="204"/>
                  </a:lnTo>
                  <a:lnTo>
                    <a:pt x="382" y="226"/>
                  </a:lnTo>
                  <a:lnTo>
                    <a:pt x="396" y="245"/>
                  </a:lnTo>
                  <a:lnTo>
                    <a:pt x="406" y="263"/>
                  </a:lnTo>
                  <a:lnTo>
                    <a:pt x="412" y="279"/>
                  </a:lnTo>
                  <a:lnTo>
                    <a:pt x="415" y="291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99" name="Line 409"/>
            <p:cNvSpPr>
              <a:spLocks noChangeShapeType="1"/>
            </p:cNvSpPr>
            <p:nvPr/>
          </p:nvSpPr>
          <p:spPr bwMode="auto">
            <a:xfrm flipH="1" flipV="1">
              <a:off x="2285" y="2824"/>
              <a:ext cx="136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0" name="Line 410"/>
            <p:cNvSpPr>
              <a:spLocks noChangeShapeType="1"/>
            </p:cNvSpPr>
            <p:nvPr/>
          </p:nvSpPr>
          <p:spPr bwMode="auto">
            <a:xfrm flipH="1">
              <a:off x="2372" y="2826"/>
              <a:ext cx="49" cy="10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1" name="Line 411"/>
            <p:cNvSpPr>
              <a:spLocks noChangeShapeType="1"/>
            </p:cNvSpPr>
            <p:nvPr/>
          </p:nvSpPr>
          <p:spPr bwMode="auto">
            <a:xfrm>
              <a:off x="2421" y="2826"/>
              <a:ext cx="67" cy="14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902" name="Freeform 412"/>
            <p:cNvSpPr>
              <a:spLocks/>
            </p:cNvSpPr>
            <p:nvPr/>
          </p:nvSpPr>
          <p:spPr bwMode="auto">
            <a:xfrm>
              <a:off x="2349" y="2902"/>
              <a:ext cx="51" cy="40"/>
            </a:xfrm>
            <a:custGeom>
              <a:avLst/>
              <a:gdLst>
                <a:gd name="T0" fmla="*/ 0 w 101"/>
                <a:gd name="T1" fmla="*/ 1 h 80"/>
                <a:gd name="T2" fmla="*/ 1 w 101"/>
                <a:gd name="T3" fmla="*/ 0 h 80"/>
                <a:gd name="T4" fmla="*/ 1 w 101"/>
                <a:gd name="T5" fmla="*/ 1 h 80"/>
                <a:gd name="T6" fmla="*/ 1 w 101"/>
                <a:gd name="T7" fmla="*/ 1 h 80"/>
                <a:gd name="T8" fmla="*/ 1 w 101"/>
                <a:gd name="T9" fmla="*/ 1 h 80"/>
                <a:gd name="T10" fmla="*/ 1 w 101"/>
                <a:gd name="T11" fmla="*/ 1 h 80"/>
                <a:gd name="T12" fmla="*/ 2 w 101"/>
                <a:gd name="T13" fmla="*/ 1 h 80"/>
                <a:gd name="T14" fmla="*/ 2 w 101"/>
                <a:gd name="T15" fmla="*/ 1 h 80"/>
                <a:gd name="T16" fmla="*/ 2 w 101"/>
                <a:gd name="T17" fmla="*/ 1 h 80"/>
                <a:gd name="T18" fmla="*/ 2 w 101"/>
                <a:gd name="T19" fmla="*/ 1 h 80"/>
                <a:gd name="T20" fmla="*/ 2 w 101"/>
                <a:gd name="T21" fmla="*/ 2 h 80"/>
                <a:gd name="T22" fmla="*/ 2 w 101"/>
                <a:gd name="T23" fmla="*/ 2 h 80"/>
                <a:gd name="T24" fmla="*/ 2 w 101"/>
                <a:gd name="T25" fmla="*/ 2 h 80"/>
                <a:gd name="T26" fmla="*/ 2 w 101"/>
                <a:gd name="T27" fmla="*/ 2 h 80"/>
                <a:gd name="T28" fmla="*/ 2 w 101"/>
                <a:gd name="T29" fmla="*/ 2 h 80"/>
                <a:gd name="T30" fmla="*/ 2 w 101"/>
                <a:gd name="T31" fmla="*/ 2 h 80"/>
                <a:gd name="T32" fmla="*/ 1 w 101"/>
                <a:gd name="T33" fmla="*/ 1 h 80"/>
                <a:gd name="T34" fmla="*/ 1 w 101"/>
                <a:gd name="T35" fmla="*/ 1 h 80"/>
                <a:gd name="T36" fmla="*/ 1 w 101"/>
                <a:gd name="T37" fmla="*/ 1 h 80"/>
                <a:gd name="T38" fmla="*/ 1 w 101"/>
                <a:gd name="T39" fmla="*/ 1 h 80"/>
                <a:gd name="T40" fmla="*/ 1 w 101"/>
                <a:gd name="T41" fmla="*/ 1 h 80"/>
                <a:gd name="T42" fmla="*/ 0 w 101"/>
                <a:gd name="T43" fmla="*/ 1 h 80"/>
                <a:gd name="T44" fmla="*/ 0 w 101"/>
                <a:gd name="T45" fmla="*/ 1 h 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1" h="80">
                  <a:moveTo>
                    <a:pt x="0" y="3"/>
                  </a:moveTo>
                  <a:lnTo>
                    <a:pt x="4" y="0"/>
                  </a:lnTo>
                  <a:lnTo>
                    <a:pt x="13" y="1"/>
                  </a:lnTo>
                  <a:lnTo>
                    <a:pt x="24" y="3"/>
                  </a:lnTo>
                  <a:lnTo>
                    <a:pt x="37" y="10"/>
                  </a:lnTo>
                  <a:lnTo>
                    <a:pt x="51" y="19"/>
                  </a:lnTo>
                  <a:lnTo>
                    <a:pt x="66" y="30"/>
                  </a:lnTo>
                  <a:lnTo>
                    <a:pt x="79" y="40"/>
                  </a:lnTo>
                  <a:lnTo>
                    <a:pt x="90" y="51"/>
                  </a:lnTo>
                  <a:lnTo>
                    <a:pt x="97" y="62"/>
                  </a:lnTo>
                  <a:lnTo>
                    <a:pt x="101" y="71"/>
                  </a:lnTo>
                  <a:lnTo>
                    <a:pt x="101" y="76"/>
                  </a:lnTo>
                  <a:lnTo>
                    <a:pt x="97" y="80"/>
                  </a:lnTo>
                  <a:lnTo>
                    <a:pt x="90" y="78"/>
                  </a:lnTo>
                  <a:lnTo>
                    <a:pt x="79" y="74"/>
                  </a:lnTo>
                  <a:lnTo>
                    <a:pt x="66" y="69"/>
                  </a:lnTo>
                  <a:lnTo>
                    <a:pt x="51" y="60"/>
                  </a:lnTo>
                  <a:lnTo>
                    <a:pt x="37" y="49"/>
                  </a:lnTo>
                  <a:lnTo>
                    <a:pt x="23" y="39"/>
                  </a:lnTo>
                  <a:lnTo>
                    <a:pt x="13" y="28"/>
                  </a:lnTo>
                  <a:lnTo>
                    <a:pt x="4" y="17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20" name="Group 413"/>
          <p:cNvGrpSpPr>
            <a:grpSpLocks/>
          </p:cNvGrpSpPr>
          <p:nvPr/>
        </p:nvGrpSpPr>
        <p:grpSpPr bwMode="auto">
          <a:xfrm flipH="1">
            <a:off x="7218363" y="5372100"/>
            <a:ext cx="298450" cy="211138"/>
            <a:chOff x="2274" y="2821"/>
            <a:chExt cx="215" cy="238"/>
          </a:xfrm>
        </p:grpSpPr>
        <p:sp>
          <p:nvSpPr>
            <p:cNvPr id="72875" name="Freeform 414"/>
            <p:cNvSpPr>
              <a:spLocks noEditPoints="1"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6 w 430"/>
                <a:gd name="T19" fmla="*/ 1 h 50"/>
                <a:gd name="T20" fmla="*/ 1 w 430"/>
                <a:gd name="T21" fmla="*/ 1 h 50"/>
                <a:gd name="T22" fmla="*/ 6 w 430"/>
                <a:gd name="T23" fmla="*/ 1 h 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  <a:close/>
                  <a:moveTo>
                    <a:pt x="376" y="18"/>
                  </a:moveTo>
                  <a:lnTo>
                    <a:pt x="33" y="18"/>
                  </a:lnTo>
                  <a:lnTo>
                    <a:pt x="376" y="18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6" name="Line 415"/>
            <p:cNvSpPr>
              <a:spLocks noChangeShapeType="1"/>
            </p:cNvSpPr>
            <p:nvPr/>
          </p:nvSpPr>
          <p:spPr bwMode="auto">
            <a:xfrm>
              <a:off x="2317" y="2951"/>
              <a:ext cx="3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7" name="Freeform 416"/>
            <p:cNvSpPr>
              <a:spLocks/>
            </p:cNvSpPr>
            <p:nvPr/>
          </p:nvSpPr>
          <p:spPr bwMode="auto">
            <a:xfrm>
              <a:off x="2317" y="2923"/>
              <a:ext cx="44" cy="109"/>
            </a:xfrm>
            <a:custGeom>
              <a:avLst/>
              <a:gdLst>
                <a:gd name="T0" fmla="*/ 2 w 87"/>
                <a:gd name="T1" fmla="*/ 3 h 219"/>
                <a:gd name="T2" fmla="*/ 0 w 87"/>
                <a:gd name="T3" fmla="*/ 0 h 219"/>
                <a:gd name="T4" fmla="*/ 1 w 87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" h="219">
                  <a:moveTo>
                    <a:pt x="87" y="219"/>
                  </a:moveTo>
                  <a:lnTo>
                    <a:pt x="0" y="55"/>
                  </a:lnTo>
                  <a:lnTo>
                    <a:pt x="28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8" name="Line 417"/>
            <p:cNvSpPr>
              <a:spLocks noChangeShapeType="1"/>
            </p:cNvSpPr>
            <p:nvPr/>
          </p:nvSpPr>
          <p:spPr bwMode="auto">
            <a:xfrm flipV="1">
              <a:off x="2300" y="2951"/>
              <a:ext cx="47" cy="8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79" name="Freeform 418"/>
            <p:cNvSpPr>
              <a:spLocks/>
            </p:cNvSpPr>
            <p:nvPr/>
          </p:nvSpPr>
          <p:spPr bwMode="auto">
            <a:xfrm>
              <a:off x="2317" y="3005"/>
              <a:ext cx="86" cy="27"/>
            </a:xfrm>
            <a:custGeom>
              <a:avLst/>
              <a:gdLst>
                <a:gd name="T0" fmla="*/ 1 w 172"/>
                <a:gd name="T1" fmla="*/ 0 h 55"/>
                <a:gd name="T2" fmla="*/ 0 w 172"/>
                <a:gd name="T3" fmla="*/ 0 h 55"/>
                <a:gd name="T4" fmla="*/ 3 w 172"/>
                <a:gd name="T5" fmla="*/ 0 h 55"/>
                <a:gd name="T6" fmla="*/ 3 w 172"/>
                <a:gd name="T7" fmla="*/ 0 h 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" h="55">
                  <a:moveTo>
                    <a:pt x="28" y="55"/>
                  </a:moveTo>
                  <a:lnTo>
                    <a:pt x="0" y="0"/>
                  </a:lnTo>
                  <a:lnTo>
                    <a:pt x="172" y="0"/>
                  </a:lnTo>
                  <a:lnTo>
                    <a:pt x="146" y="55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0" name="Line 419"/>
            <p:cNvSpPr>
              <a:spLocks noChangeShapeType="1"/>
            </p:cNvSpPr>
            <p:nvPr/>
          </p:nvSpPr>
          <p:spPr bwMode="auto">
            <a:xfrm flipH="1" flipV="1">
              <a:off x="2375" y="2960"/>
              <a:ext cx="46" cy="7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1" name="Freeform 420"/>
            <p:cNvSpPr>
              <a:spLocks/>
            </p:cNvSpPr>
            <p:nvPr/>
          </p:nvSpPr>
          <p:spPr bwMode="auto">
            <a:xfrm>
              <a:off x="2274" y="3034"/>
              <a:ext cx="215" cy="25"/>
            </a:xfrm>
            <a:custGeom>
              <a:avLst/>
              <a:gdLst>
                <a:gd name="T0" fmla="*/ 1 w 430"/>
                <a:gd name="T1" fmla="*/ 1 h 50"/>
                <a:gd name="T2" fmla="*/ 0 w 430"/>
                <a:gd name="T3" fmla="*/ 1 h 50"/>
                <a:gd name="T4" fmla="*/ 0 w 430"/>
                <a:gd name="T5" fmla="*/ 1 h 50"/>
                <a:gd name="T6" fmla="*/ 7 w 430"/>
                <a:gd name="T7" fmla="*/ 1 h 50"/>
                <a:gd name="T8" fmla="*/ 7 w 430"/>
                <a:gd name="T9" fmla="*/ 1 h 50"/>
                <a:gd name="T10" fmla="*/ 6 w 430"/>
                <a:gd name="T11" fmla="*/ 1 h 50"/>
                <a:gd name="T12" fmla="*/ 6 w 430"/>
                <a:gd name="T13" fmla="*/ 0 h 50"/>
                <a:gd name="T14" fmla="*/ 1 w 430"/>
                <a:gd name="T15" fmla="*/ 0 h 50"/>
                <a:gd name="T16" fmla="*/ 1 w 430"/>
                <a:gd name="T17" fmla="*/ 1 h 5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0" h="50">
                  <a:moveTo>
                    <a:pt x="26" y="18"/>
                  </a:moveTo>
                  <a:lnTo>
                    <a:pt x="0" y="18"/>
                  </a:lnTo>
                  <a:lnTo>
                    <a:pt x="0" y="50"/>
                  </a:lnTo>
                  <a:lnTo>
                    <a:pt x="430" y="50"/>
                  </a:lnTo>
                  <a:lnTo>
                    <a:pt x="430" y="18"/>
                  </a:lnTo>
                  <a:lnTo>
                    <a:pt x="376" y="18"/>
                  </a:lnTo>
                  <a:lnTo>
                    <a:pt x="376" y="0"/>
                  </a:lnTo>
                  <a:lnTo>
                    <a:pt x="26" y="0"/>
                  </a:lnTo>
                  <a:lnTo>
                    <a:pt x="26" y="18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2" name="Freeform 421"/>
            <p:cNvSpPr>
              <a:spLocks/>
            </p:cNvSpPr>
            <p:nvPr/>
          </p:nvSpPr>
          <p:spPr bwMode="auto">
            <a:xfrm>
              <a:off x="2290" y="3043"/>
              <a:ext cx="171" cy="1"/>
            </a:xfrm>
            <a:custGeom>
              <a:avLst/>
              <a:gdLst>
                <a:gd name="T0" fmla="*/ 5 w 343"/>
                <a:gd name="T1" fmla="*/ 0 h 1"/>
                <a:gd name="T2" fmla="*/ 0 w 343"/>
                <a:gd name="T3" fmla="*/ 0 h 1"/>
                <a:gd name="T4" fmla="*/ 5 w 343"/>
                <a:gd name="T5" fmla="*/ 0 h 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3" h="1">
                  <a:moveTo>
                    <a:pt x="343" y="0"/>
                  </a:moveTo>
                  <a:lnTo>
                    <a:pt x="0" y="0"/>
                  </a:lnTo>
                  <a:lnTo>
                    <a:pt x="343" y="0"/>
                  </a:lnTo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3" name="Rectangle 422"/>
            <p:cNvSpPr>
              <a:spLocks noChangeArrowheads="1"/>
            </p:cNvSpPr>
            <p:nvPr/>
          </p:nvSpPr>
          <p:spPr bwMode="auto">
            <a:xfrm>
              <a:off x="2347" y="2951"/>
              <a:ext cx="27" cy="83"/>
            </a:xfrm>
            <a:prstGeom prst="rect">
              <a:avLst/>
            </a:prstGeom>
            <a:solidFill>
              <a:srgbClr val="3333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4" name="Freeform 423"/>
            <p:cNvSpPr>
              <a:spLocks noEditPoints="1"/>
            </p:cNvSpPr>
            <p:nvPr/>
          </p:nvSpPr>
          <p:spPr bwMode="auto">
            <a:xfrm>
              <a:off x="2281" y="2821"/>
              <a:ext cx="208" cy="175"/>
            </a:xfrm>
            <a:custGeom>
              <a:avLst/>
              <a:gdLst>
                <a:gd name="T0" fmla="*/ 1 w 415"/>
                <a:gd name="T1" fmla="*/ 1 h 350"/>
                <a:gd name="T2" fmla="*/ 1 w 415"/>
                <a:gd name="T3" fmla="*/ 2 h 350"/>
                <a:gd name="T4" fmla="*/ 1 w 415"/>
                <a:gd name="T5" fmla="*/ 3 h 350"/>
                <a:gd name="T6" fmla="*/ 1 w 415"/>
                <a:gd name="T7" fmla="*/ 3 h 350"/>
                <a:gd name="T8" fmla="*/ 2 w 415"/>
                <a:gd name="T9" fmla="*/ 4 h 350"/>
                <a:gd name="T10" fmla="*/ 3 w 415"/>
                <a:gd name="T11" fmla="*/ 5 h 350"/>
                <a:gd name="T12" fmla="*/ 4 w 415"/>
                <a:gd name="T13" fmla="*/ 5 h 350"/>
                <a:gd name="T14" fmla="*/ 5 w 415"/>
                <a:gd name="T15" fmla="*/ 6 h 350"/>
                <a:gd name="T16" fmla="*/ 6 w 415"/>
                <a:gd name="T17" fmla="*/ 6 h 350"/>
                <a:gd name="T18" fmla="*/ 6 w 415"/>
                <a:gd name="T19" fmla="*/ 6 h 350"/>
                <a:gd name="T20" fmla="*/ 7 w 415"/>
                <a:gd name="T21" fmla="*/ 5 h 350"/>
                <a:gd name="T22" fmla="*/ 7 w 415"/>
                <a:gd name="T23" fmla="*/ 5 h 350"/>
                <a:gd name="T24" fmla="*/ 6 w 415"/>
                <a:gd name="T25" fmla="*/ 5 h 350"/>
                <a:gd name="T26" fmla="*/ 6 w 415"/>
                <a:gd name="T27" fmla="*/ 5 h 350"/>
                <a:gd name="T28" fmla="*/ 5 w 415"/>
                <a:gd name="T29" fmla="*/ 5 h 350"/>
                <a:gd name="T30" fmla="*/ 4 w 415"/>
                <a:gd name="T31" fmla="*/ 5 h 350"/>
                <a:gd name="T32" fmla="*/ 3 w 415"/>
                <a:gd name="T33" fmla="*/ 4 h 350"/>
                <a:gd name="T34" fmla="*/ 2 w 415"/>
                <a:gd name="T35" fmla="*/ 3 h 350"/>
                <a:gd name="T36" fmla="*/ 2 w 415"/>
                <a:gd name="T37" fmla="*/ 3 h 350"/>
                <a:gd name="T38" fmla="*/ 1 w 415"/>
                <a:gd name="T39" fmla="*/ 2 h 350"/>
                <a:gd name="T40" fmla="*/ 1 w 415"/>
                <a:gd name="T41" fmla="*/ 1 h 350"/>
                <a:gd name="T42" fmla="*/ 1 w 415"/>
                <a:gd name="T43" fmla="*/ 1 h 350"/>
                <a:gd name="T44" fmla="*/ 1 w 415"/>
                <a:gd name="T45" fmla="*/ 1 h 350"/>
                <a:gd name="T46" fmla="*/ 1 w 415"/>
                <a:gd name="T47" fmla="*/ 0 h 350"/>
                <a:gd name="T48" fmla="*/ 1 w 415"/>
                <a:gd name="T49" fmla="*/ 1 h 350"/>
                <a:gd name="T50" fmla="*/ 2 w 415"/>
                <a:gd name="T51" fmla="*/ 1 h 350"/>
                <a:gd name="T52" fmla="*/ 3 w 415"/>
                <a:gd name="T53" fmla="*/ 1 h 350"/>
                <a:gd name="T54" fmla="*/ 4 w 415"/>
                <a:gd name="T55" fmla="*/ 2 h 350"/>
                <a:gd name="T56" fmla="*/ 5 w 415"/>
                <a:gd name="T57" fmla="*/ 2 h 350"/>
                <a:gd name="T58" fmla="*/ 6 w 415"/>
                <a:gd name="T59" fmla="*/ 3 h 350"/>
                <a:gd name="T60" fmla="*/ 6 w 415"/>
                <a:gd name="T61" fmla="*/ 4 h 350"/>
                <a:gd name="T62" fmla="*/ 7 w 415"/>
                <a:gd name="T63" fmla="*/ 4 h 350"/>
                <a:gd name="T64" fmla="*/ 7 w 415"/>
                <a:gd name="T65" fmla="*/ 5 h 350"/>
                <a:gd name="T66" fmla="*/ 7 w 415"/>
                <a:gd name="T67" fmla="*/ 5 h 350"/>
                <a:gd name="T68" fmla="*/ 7 w 415"/>
                <a:gd name="T69" fmla="*/ 5 h 350"/>
                <a:gd name="T70" fmla="*/ 6 w 415"/>
                <a:gd name="T71" fmla="*/ 5 h 350"/>
                <a:gd name="T72" fmla="*/ 6 w 415"/>
                <a:gd name="T73" fmla="*/ 5 h 350"/>
                <a:gd name="T74" fmla="*/ 5 w 415"/>
                <a:gd name="T75" fmla="*/ 5 h 350"/>
                <a:gd name="T76" fmla="*/ 4 w 415"/>
                <a:gd name="T77" fmla="*/ 4 h 350"/>
                <a:gd name="T78" fmla="*/ 3 w 415"/>
                <a:gd name="T79" fmla="*/ 4 h 350"/>
                <a:gd name="T80" fmla="*/ 2 w 415"/>
                <a:gd name="T81" fmla="*/ 3 h 350"/>
                <a:gd name="T82" fmla="*/ 1 w 415"/>
                <a:gd name="T83" fmla="*/ 2 h 350"/>
                <a:gd name="T84" fmla="*/ 1 w 415"/>
                <a:gd name="T85" fmla="*/ 2 h 350"/>
                <a:gd name="T86" fmla="*/ 1 w 415"/>
                <a:gd name="T87" fmla="*/ 1 h 350"/>
                <a:gd name="T88" fmla="*/ 1 w 415"/>
                <a:gd name="T89" fmla="*/ 1 h 35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15" h="350">
                  <a:moveTo>
                    <a:pt x="8" y="12"/>
                  </a:moveTo>
                  <a:lnTo>
                    <a:pt x="1" y="32"/>
                  </a:lnTo>
                  <a:lnTo>
                    <a:pt x="0" y="53"/>
                  </a:lnTo>
                  <a:lnTo>
                    <a:pt x="3" y="78"/>
                  </a:lnTo>
                  <a:lnTo>
                    <a:pt x="8" y="103"/>
                  </a:lnTo>
                  <a:lnTo>
                    <a:pt x="18" y="130"/>
                  </a:lnTo>
                  <a:lnTo>
                    <a:pt x="34" y="158"/>
                  </a:lnTo>
                  <a:lnTo>
                    <a:pt x="51" y="185"/>
                  </a:lnTo>
                  <a:lnTo>
                    <a:pt x="73" y="211"/>
                  </a:lnTo>
                  <a:lnTo>
                    <a:pt x="97" y="236"/>
                  </a:lnTo>
                  <a:lnTo>
                    <a:pt x="124" y="261"/>
                  </a:lnTo>
                  <a:lnTo>
                    <a:pt x="151" y="282"/>
                  </a:lnTo>
                  <a:lnTo>
                    <a:pt x="182" y="302"/>
                  </a:lnTo>
                  <a:lnTo>
                    <a:pt x="212" y="318"/>
                  </a:lnTo>
                  <a:lnTo>
                    <a:pt x="242" y="332"/>
                  </a:lnTo>
                  <a:lnTo>
                    <a:pt x="270" y="341"/>
                  </a:lnTo>
                  <a:lnTo>
                    <a:pt x="299" y="346"/>
                  </a:lnTo>
                  <a:lnTo>
                    <a:pt x="325" y="350"/>
                  </a:lnTo>
                  <a:lnTo>
                    <a:pt x="349" y="346"/>
                  </a:lnTo>
                  <a:lnTo>
                    <a:pt x="371" y="341"/>
                  </a:lnTo>
                  <a:lnTo>
                    <a:pt x="388" y="332"/>
                  </a:lnTo>
                  <a:lnTo>
                    <a:pt x="402" y="318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  <a:moveTo>
                    <a:pt x="8" y="12"/>
                  </a:moveTo>
                  <a:lnTo>
                    <a:pt x="14" y="5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56" y="2"/>
                  </a:lnTo>
                  <a:lnTo>
                    <a:pt x="77" y="7"/>
                  </a:lnTo>
                  <a:lnTo>
                    <a:pt x="100" y="16"/>
                  </a:lnTo>
                  <a:lnTo>
                    <a:pt x="126" y="26"/>
                  </a:lnTo>
                  <a:lnTo>
                    <a:pt x="153" y="41"/>
                  </a:lnTo>
                  <a:lnTo>
                    <a:pt x="182" y="57"/>
                  </a:lnTo>
                  <a:lnTo>
                    <a:pt x="210" y="74"/>
                  </a:lnTo>
                  <a:lnTo>
                    <a:pt x="239" y="94"/>
                  </a:lnTo>
                  <a:lnTo>
                    <a:pt x="268" y="115"/>
                  </a:lnTo>
                  <a:lnTo>
                    <a:pt x="295" y="138"/>
                  </a:lnTo>
                  <a:lnTo>
                    <a:pt x="321" y="160"/>
                  </a:lnTo>
                  <a:lnTo>
                    <a:pt x="345" y="183"/>
                  </a:lnTo>
                  <a:lnTo>
                    <a:pt x="365" y="204"/>
                  </a:lnTo>
                  <a:lnTo>
                    <a:pt x="382" y="226"/>
                  </a:lnTo>
                  <a:lnTo>
                    <a:pt x="396" y="245"/>
                  </a:lnTo>
                  <a:lnTo>
                    <a:pt x="406" y="263"/>
                  </a:lnTo>
                  <a:lnTo>
                    <a:pt x="412" y="279"/>
                  </a:lnTo>
                  <a:lnTo>
                    <a:pt x="415" y="291"/>
                  </a:lnTo>
                  <a:lnTo>
                    <a:pt x="412" y="302"/>
                  </a:lnTo>
                  <a:lnTo>
                    <a:pt x="406" y="309"/>
                  </a:lnTo>
                  <a:lnTo>
                    <a:pt x="396" y="314"/>
                  </a:lnTo>
                  <a:lnTo>
                    <a:pt x="382" y="316"/>
                  </a:lnTo>
                  <a:lnTo>
                    <a:pt x="365" y="313"/>
                  </a:lnTo>
                  <a:lnTo>
                    <a:pt x="343" y="307"/>
                  </a:lnTo>
                  <a:lnTo>
                    <a:pt x="321" y="300"/>
                  </a:lnTo>
                  <a:lnTo>
                    <a:pt x="295" y="288"/>
                  </a:lnTo>
                  <a:lnTo>
                    <a:pt x="268" y="275"/>
                  </a:lnTo>
                  <a:lnTo>
                    <a:pt x="239" y="259"/>
                  </a:lnTo>
                  <a:lnTo>
                    <a:pt x="210" y="240"/>
                  </a:lnTo>
                  <a:lnTo>
                    <a:pt x="182" y="220"/>
                  </a:lnTo>
                  <a:lnTo>
                    <a:pt x="153" y="199"/>
                  </a:lnTo>
                  <a:lnTo>
                    <a:pt x="126" y="178"/>
                  </a:lnTo>
                  <a:lnTo>
                    <a:pt x="100" y="154"/>
                  </a:lnTo>
                  <a:lnTo>
                    <a:pt x="76" y="131"/>
                  </a:lnTo>
                  <a:lnTo>
                    <a:pt x="56" y="110"/>
                  </a:lnTo>
                  <a:lnTo>
                    <a:pt x="38" y="89"/>
                  </a:lnTo>
                  <a:lnTo>
                    <a:pt x="24" y="69"/>
                  </a:lnTo>
                  <a:lnTo>
                    <a:pt x="14" y="51"/>
                  </a:lnTo>
                  <a:lnTo>
                    <a:pt x="8" y="35"/>
                  </a:lnTo>
                  <a:lnTo>
                    <a:pt x="5" y="23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5" name="Line 424"/>
            <p:cNvSpPr>
              <a:spLocks noChangeShapeType="1"/>
            </p:cNvSpPr>
            <p:nvPr/>
          </p:nvSpPr>
          <p:spPr bwMode="auto">
            <a:xfrm flipH="1" flipV="1">
              <a:off x="2285" y="2824"/>
              <a:ext cx="136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6" name="Line 425"/>
            <p:cNvSpPr>
              <a:spLocks noChangeShapeType="1"/>
            </p:cNvSpPr>
            <p:nvPr/>
          </p:nvSpPr>
          <p:spPr bwMode="auto">
            <a:xfrm flipH="1">
              <a:off x="2372" y="2826"/>
              <a:ext cx="49" cy="10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7" name="Line 426"/>
            <p:cNvSpPr>
              <a:spLocks noChangeShapeType="1"/>
            </p:cNvSpPr>
            <p:nvPr/>
          </p:nvSpPr>
          <p:spPr bwMode="auto">
            <a:xfrm>
              <a:off x="2421" y="2826"/>
              <a:ext cx="67" cy="14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88" name="Freeform 427"/>
            <p:cNvSpPr>
              <a:spLocks/>
            </p:cNvSpPr>
            <p:nvPr/>
          </p:nvSpPr>
          <p:spPr bwMode="auto">
            <a:xfrm>
              <a:off x="2349" y="2902"/>
              <a:ext cx="51" cy="40"/>
            </a:xfrm>
            <a:custGeom>
              <a:avLst/>
              <a:gdLst>
                <a:gd name="T0" fmla="*/ 0 w 101"/>
                <a:gd name="T1" fmla="*/ 1 h 80"/>
                <a:gd name="T2" fmla="*/ 1 w 101"/>
                <a:gd name="T3" fmla="*/ 0 h 80"/>
                <a:gd name="T4" fmla="*/ 1 w 101"/>
                <a:gd name="T5" fmla="*/ 1 h 80"/>
                <a:gd name="T6" fmla="*/ 1 w 101"/>
                <a:gd name="T7" fmla="*/ 1 h 80"/>
                <a:gd name="T8" fmla="*/ 1 w 101"/>
                <a:gd name="T9" fmla="*/ 1 h 80"/>
                <a:gd name="T10" fmla="*/ 1 w 101"/>
                <a:gd name="T11" fmla="*/ 1 h 80"/>
                <a:gd name="T12" fmla="*/ 2 w 101"/>
                <a:gd name="T13" fmla="*/ 1 h 80"/>
                <a:gd name="T14" fmla="*/ 2 w 101"/>
                <a:gd name="T15" fmla="*/ 1 h 80"/>
                <a:gd name="T16" fmla="*/ 2 w 101"/>
                <a:gd name="T17" fmla="*/ 1 h 80"/>
                <a:gd name="T18" fmla="*/ 2 w 101"/>
                <a:gd name="T19" fmla="*/ 1 h 80"/>
                <a:gd name="T20" fmla="*/ 2 w 101"/>
                <a:gd name="T21" fmla="*/ 2 h 80"/>
                <a:gd name="T22" fmla="*/ 2 w 101"/>
                <a:gd name="T23" fmla="*/ 2 h 80"/>
                <a:gd name="T24" fmla="*/ 2 w 101"/>
                <a:gd name="T25" fmla="*/ 2 h 80"/>
                <a:gd name="T26" fmla="*/ 2 w 101"/>
                <a:gd name="T27" fmla="*/ 2 h 80"/>
                <a:gd name="T28" fmla="*/ 2 w 101"/>
                <a:gd name="T29" fmla="*/ 2 h 80"/>
                <a:gd name="T30" fmla="*/ 2 w 101"/>
                <a:gd name="T31" fmla="*/ 2 h 80"/>
                <a:gd name="T32" fmla="*/ 1 w 101"/>
                <a:gd name="T33" fmla="*/ 1 h 80"/>
                <a:gd name="T34" fmla="*/ 1 w 101"/>
                <a:gd name="T35" fmla="*/ 1 h 80"/>
                <a:gd name="T36" fmla="*/ 1 w 101"/>
                <a:gd name="T37" fmla="*/ 1 h 80"/>
                <a:gd name="T38" fmla="*/ 1 w 101"/>
                <a:gd name="T39" fmla="*/ 1 h 80"/>
                <a:gd name="T40" fmla="*/ 1 w 101"/>
                <a:gd name="T41" fmla="*/ 1 h 80"/>
                <a:gd name="T42" fmla="*/ 0 w 101"/>
                <a:gd name="T43" fmla="*/ 1 h 80"/>
                <a:gd name="T44" fmla="*/ 0 w 101"/>
                <a:gd name="T45" fmla="*/ 1 h 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1" h="80">
                  <a:moveTo>
                    <a:pt x="0" y="3"/>
                  </a:moveTo>
                  <a:lnTo>
                    <a:pt x="4" y="0"/>
                  </a:lnTo>
                  <a:lnTo>
                    <a:pt x="13" y="1"/>
                  </a:lnTo>
                  <a:lnTo>
                    <a:pt x="24" y="3"/>
                  </a:lnTo>
                  <a:lnTo>
                    <a:pt x="37" y="10"/>
                  </a:lnTo>
                  <a:lnTo>
                    <a:pt x="51" y="19"/>
                  </a:lnTo>
                  <a:lnTo>
                    <a:pt x="66" y="30"/>
                  </a:lnTo>
                  <a:lnTo>
                    <a:pt x="79" y="40"/>
                  </a:lnTo>
                  <a:lnTo>
                    <a:pt x="90" y="51"/>
                  </a:lnTo>
                  <a:lnTo>
                    <a:pt x="97" y="62"/>
                  </a:lnTo>
                  <a:lnTo>
                    <a:pt x="101" y="71"/>
                  </a:lnTo>
                  <a:lnTo>
                    <a:pt x="101" y="76"/>
                  </a:lnTo>
                  <a:lnTo>
                    <a:pt x="97" y="80"/>
                  </a:lnTo>
                  <a:lnTo>
                    <a:pt x="90" y="78"/>
                  </a:lnTo>
                  <a:lnTo>
                    <a:pt x="79" y="74"/>
                  </a:lnTo>
                  <a:lnTo>
                    <a:pt x="66" y="69"/>
                  </a:lnTo>
                  <a:lnTo>
                    <a:pt x="51" y="60"/>
                  </a:lnTo>
                  <a:lnTo>
                    <a:pt x="37" y="49"/>
                  </a:lnTo>
                  <a:lnTo>
                    <a:pt x="23" y="39"/>
                  </a:lnTo>
                  <a:lnTo>
                    <a:pt x="13" y="28"/>
                  </a:lnTo>
                  <a:lnTo>
                    <a:pt x="4" y="17"/>
                  </a:lnTo>
                  <a:lnTo>
                    <a:pt x="0" y="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3333FF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pic>
        <p:nvPicPr>
          <p:cNvPr id="72721" name="Picture 429" descr="MMj0395775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89" y="4649789"/>
            <a:ext cx="5619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22" name="Picture 432" descr="cocktai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063" y="4568825"/>
            <a:ext cx="2030412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8" name="Line 434"/>
          <p:cNvSpPr>
            <a:spLocks noChangeShapeType="1"/>
          </p:cNvSpPr>
          <p:nvPr/>
        </p:nvSpPr>
        <p:spPr bwMode="auto">
          <a:xfrm>
            <a:off x="3232150" y="4627564"/>
            <a:ext cx="24288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429" name="Line 435"/>
          <p:cNvSpPr>
            <a:spLocks noChangeShapeType="1"/>
          </p:cNvSpPr>
          <p:nvPr/>
        </p:nvSpPr>
        <p:spPr bwMode="auto">
          <a:xfrm>
            <a:off x="3232150" y="4627564"/>
            <a:ext cx="24288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430" name="Line 436"/>
          <p:cNvSpPr>
            <a:spLocks noChangeShapeType="1"/>
          </p:cNvSpPr>
          <p:nvPr/>
        </p:nvSpPr>
        <p:spPr bwMode="auto">
          <a:xfrm>
            <a:off x="3163888" y="5264150"/>
            <a:ext cx="1905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72726" name="Group 506"/>
          <p:cNvGrpSpPr>
            <a:grpSpLocks/>
          </p:cNvGrpSpPr>
          <p:nvPr/>
        </p:nvGrpSpPr>
        <p:grpSpPr bwMode="auto">
          <a:xfrm flipH="1">
            <a:off x="2501900" y="5140326"/>
            <a:ext cx="501650" cy="512763"/>
            <a:chOff x="2839" y="3501"/>
            <a:chExt cx="755" cy="803"/>
          </a:xfrm>
        </p:grpSpPr>
        <p:pic>
          <p:nvPicPr>
            <p:cNvPr id="72873" name="Picture 507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74" name="Freeform 508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27" name="Group 621"/>
          <p:cNvGrpSpPr>
            <a:grpSpLocks/>
          </p:cNvGrpSpPr>
          <p:nvPr/>
        </p:nvGrpSpPr>
        <p:grpSpPr bwMode="auto">
          <a:xfrm>
            <a:off x="4562475" y="4186239"/>
            <a:ext cx="635000" cy="485775"/>
            <a:chOff x="3061" y="2530"/>
            <a:chExt cx="400" cy="306"/>
          </a:xfrm>
        </p:grpSpPr>
        <p:grpSp>
          <p:nvGrpSpPr>
            <p:cNvPr id="72842" name="Group 494"/>
            <p:cNvGrpSpPr>
              <a:grpSpLocks/>
            </p:cNvGrpSpPr>
            <p:nvPr/>
          </p:nvGrpSpPr>
          <p:grpSpPr bwMode="auto">
            <a:xfrm>
              <a:off x="3061" y="2530"/>
              <a:ext cx="327" cy="81"/>
              <a:chOff x="2199" y="955"/>
              <a:chExt cx="2547" cy="506"/>
            </a:xfrm>
          </p:grpSpPr>
          <p:sp>
            <p:nvSpPr>
              <p:cNvPr id="72867" name="Freeform 495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8" name="Freeform 496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9" name="Freeform 497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70" name="Freeform 498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71" name="Freeform 499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72" name="Freeform 500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843" name="Picture 549" descr="laptop_keyboar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109" y="273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44" name="Freeform 550"/>
            <p:cNvSpPr>
              <a:spLocks/>
            </p:cNvSpPr>
            <p:nvPr/>
          </p:nvSpPr>
          <p:spPr bwMode="auto">
            <a:xfrm>
              <a:off x="3190" y="263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845" name="Picture 551" descr="screen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" y="264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46" name="Freeform 552"/>
            <p:cNvSpPr>
              <a:spLocks/>
            </p:cNvSpPr>
            <p:nvPr/>
          </p:nvSpPr>
          <p:spPr bwMode="auto">
            <a:xfrm>
              <a:off x="3226" y="263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47" name="Freeform 553"/>
            <p:cNvSpPr>
              <a:spLocks/>
            </p:cNvSpPr>
            <p:nvPr/>
          </p:nvSpPr>
          <p:spPr bwMode="auto">
            <a:xfrm>
              <a:off x="3189" y="263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48" name="Freeform 554"/>
            <p:cNvSpPr>
              <a:spLocks/>
            </p:cNvSpPr>
            <p:nvPr/>
          </p:nvSpPr>
          <p:spPr bwMode="auto">
            <a:xfrm>
              <a:off x="3342" y="265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49" name="Freeform 555"/>
            <p:cNvSpPr>
              <a:spLocks/>
            </p:cNvSpPr>
            <p:nvPr/>
          </p:nvSpPr>
          <p:spPr bwMode="auto">
            <a:xfrm>
              <a:off x="3188" y="273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0" name="Freeform 556"/>
            <p:cNvSpPr>
              <a:spLocks/>
            </p:cNvSpPr>
            <p:nvPr/>
          </p:nvSpPr>
          <p:spPr bwMode="auto">
            <a:xfrm>
              <a:off x="3347" y="265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1" name="Freeform 557"/>
            <p:cNvSpPr>
              <a:spLocks/>
            </p:cNvSpPr>
            <p:nvPr/>
          </p:nvSpPr>
          <p:spPr bwMode="auto">
            <a:xfrm>
              <a:off x="3188" y="273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852" name="Group 558"/>
            <p:cNvGrpSpPr>
              <a:grpSpLocks/>
            </p:cNvGrpSpPr>
            <p:nvPr/>
          </p:nvGrpSpPr>
          <p:grpSpPr bwMode="auto">
            <a:xfrm>
              <a:off x="3186" y="2777"/>
              <a:ext cx="55" cy="24"/>
              <a:chOff x="1740" y="2642"/>
              <a:chExt cx="752" cy="327"/>
            </a:xfrm>
          </p:grpSpPr>
          <p:sp>
            <p:nvSpPr>
              <p:cNvPr id="72861" name="Freeform 559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2" name="Freeform 560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3" name="Freeform 561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4" name="Freeform 562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5" name="Freeform 563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66" name="Freeform 564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853" name="Freeform 565"/>
            <p:cNvSpPr>
              <a:spLocks/>
            </p:cNvSpPr>
            <p:nvPr/>
          </p:nvSpPr>
          <p:spPr bwMode="auto">
            <a:xfrm>
              <a:off x="3280" y="278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4" name="Freeform 566"/>
            <p:cNvSpPr>
              <a:spLocks/>
            </p:cNvSpPr>
            <p:nvPr/>
          </p:nvSpPr>
          <p:spPr bwMode="auto">
            <a:xfrm>
              <a:off x="3109" y="278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5" name="Freeform 567"/>
            <p:cNvSpPr>
              <a:spLocks/>
            </p:cNvSpPr>
            <p:nvPr/>
          </p:nvSpPr>
          <p:spPr bwMode="auto">
            <a:xfrm>
              <a:off x="3110" y="277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6" name="Freeform 568"/>
            <p:cNvSpPr>
              <a:spLocks/>
            </p:cNvSpPr>
            <p:nvPr/>
          </p:nvSpPr>
          <p:spPr bwMode="auto">
            <a:xfrm>
              <a:off x="3110" y="273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7" name="Freeform 569"/>
            <p:cNvSpPr>
              <a:spLocks/>
            </p:cNvSpPr>
            <p:nvPr/>
          </p:nvSpPr>
          <p:spPr bwMode="auto">
            <a:xfrm>
              <a:off x="3115" y="277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8" name="Freeform 570"/>
            <p:cNvSpPr>
              <a:spLocks/>
            </p:cNvSpPr>
            <p:nvPr/>
          </p:nvSpPr>
          <p:spPr bwMode="auto">
            <a:xfrm flipV="1">
              <a:off x="3277" y="277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59" name="Freeform 589"/>
            <p:cNvSpPr>
              <a:spLocks/>
            </p:cNvSpPr>
            <p:nvPr/>
          </p:nvSpPr>
          <p:spPr bwMode="auto">
            <a:xfrm>
              <a:off x="3382" y="273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60" name="Freeform 590"/>
            <p:cNvSpPr>
              <a:spLocks/>
            </p:cNvSpPr>
            <p:nvPr/>
          </p:nvSpPr>
          <p:spPr bwMode="auto">
            <a:xfrm>
              <a:off x="3382" y="269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28" name="Group 632"/>
          <p:cNvGrpSpPr>
            <a:grpSpLocks/>
          </p:cNvGrpSpPr>
          <p:nvPr/>
        </p:nvGrpSpPr>
        <p:grpSpPr bwMode="auto">
          <a:xfrm>
            <a:off x="5449889" y="4354514"/>
            <a:ext cx="536575" cy="401637"/>
            <a:chOff x="3328" y="2543"/>
            <a:chExt cx="338" cy="253"/>
          </a:xfrm>
        </p:grpSpPr>
        <p:grpSp>
          <p:nvGrpSpPr>
            <p:cNvPr id="72815" name="Group 487"/>
            <p:cNvGrpSpPr>
              <a:grpSpLocks/>
            </p:cNvGrpSpPr>
            <p:nvPr/>
          </p:nvGrpSpPr>
          <p:grpSpPr bwMode="auto">
            <a:xfrm>
              <a:off x="3328" y="2543"/>
              <a:ext cx="327" cy="81"/>
              <a:chOff x="2199" y="955"/>
              <a:chExt cx="2547" cy="506"/>
            </a:xfrm>
          </p:grpSpPr>
          <p:sp>
            <p:nvSpPr>
              <p:cNvPr id="72836" name="Freeform 488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7" name="Freeform 489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8" name="Freeform 490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9" name="Freeform 491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40" name="Freeform 492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41" name="Freeform 493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816" name="Picture 571" descr="laptop_keyboar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381" y="269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17" name="Freeform 572"/>
            <p:cNvSpPr>
              <a:spLocks/>
            </p:cNvSpPr>
            <p:nvPr/>
          </p:nvSpPr>
          <p:spPr bwMode="auto">
            <a:xfrm>
              <a:off x="3462" y="259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818" name="Picture 573" descr="screen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2" y="260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819" name="Freeform 574"/>
            <p:cNvSpPr>
              <a:spLocks/>
            </p:cNvSpPr>
            <p:nvPr/>
          </p:nvSpPr>
          <p:spPr bwMode="auto">
            <a:xfrm>
              <a:off x="3498" y="259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0" name="Freeform 575"/>
            <p:cNvSpPr>
              <a:spLocks/>
            </p:cNvSpPr>
            <p:nvPr/>
          </p:nvSpPr>
          <p:spPr bwMode="auto">
            <a:xfrm>
              <a:off x="3461" y="259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1" name="Freeform 576"/>
            <p:cNvSpPr>
              <a:spLocks/>
            </p:cNvSpPr>
            <p:nvPr/>
          </p:nvSpPr>
          <p:spPr bwMode="auto">
            <a:xfrm>
              <a:off x="3614" y="261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2" name="Freeform 577"/>
            <p:cNvSpPr>
              <a:spLocks/>
            </p:cNvSpPr>
            <p:nvPr/>
          </p:nvSpPr>
          <p:spPr bwMode="auto">
            <a:xfrm>
              <a:off x="3460" y="269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3" name="Freeform 578"/>
            <p:cNvSpPr>
              <a:spLocks/>
            </p:cNvSpPr>
            <p:nvPr/>
          </p:nvSpPr>
          <p:spPr bwMode="auto">
            <a:xfrm>
              <a:off x="3619" y="261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4" name="Freeform 579"/>
            <p:cNvSpPr>
              <a:spLocks/>
            </p:cNvSpPr>
            <p:nvPr/>
          </p:nvSpPr>
          <p:spPr bwMode="auto">
            <a:xfrm>
              <a:off x="3460" y="269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825" name="Group 580"/>
            <p:cNvGrpSpPr>
              <a:grpSpLocks/>
            </p:cNvGrpSpPr>
            <p:nvPr/>
          </p:nvGrpSpPr>
          <p:grpSpPr bwMode="auto">
            <a:xfrm>
              <a:off x="3458" y="2737"/>
              <a:ext cx="55" cy="24"/>
              <a:chOff x="1740" y="2642"/>
              <a:chExt cx="752" cy="327"/>
            </a:xfrm>
          </p:grpSpPr>
          <p:sp>
            <p:nvSpPr>
              <p:cNvPr id="72830" name="Freeform 581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1" name="Freeform 582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2" name="Freeform 583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3" name="Freeform 584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4" name="Freeform 585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35" name="Freeform 586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826" name="Freeform 587"/>
            <p:cNvSpPr>
              <a:spLocks/>
            </p:cNvSpPr>
            <p:nvPr/>
          </p:nvSpPr>
          <p:spPr bwMode="auto">
            <a:xfrm>
              <a:off x="3552" y="274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7" name="Freeform 588"/>
            <p:cNvSpPr>
              <a:spLocks/>
            </p:cNvSpPr>
            <p:nvPr/>
          </p:nvSpPr>
          <p:spPr bwMode="auto">
            <a:xfrm>
              <a:off x="3381" y="274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8" name="Freeform 591"/>
            <p:cNvSpPr>
              <a:spLocks/>
            </p:cNvSpPr>
            <p:nvPr/>
          </p:nvSpPr>
          <p:spPr bwMode="auto">
            <a:xfrm>
              <a:off x="3387" y="273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29" name="Freeform 592"/>
            <p:cNvSpPr>
              <a:spLocks/>
            </p:cNvSpPr>
            <p:nvPr/>
          </p:nvSpPr>
          <p:spPr bwMode="auto">
            <a:xfrm flipV="1">
              <a:off x="3549" y="273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29" name="Group 631"/>
          <p:cNvGrpSpPr>
            <a:grpSpLocks/>
          </p:cNvGrpSpPr>
          <p:nvPr/>
        </p:nvGrpSpPr>
        <p:grpSpPr bwMode="auto">
          <a:xfrm>
            <a:off x="4832350" y="4614863"/>
            <a:ext cx="585788" cy="419100"/>
            <a:chOff x="5096" y="2218"/>
            <a:chExt cx="369" cy="264"/>
          </a:xfrm>
        </p:grpSpPr>
        <p:grpSp>
          <p:nvGrpSpPr>
            <p:cNvPr id="72806" name="Group 622"/>
            <p:cNvGrpSpPr>
              <a:grpSpLocks/>
            </p:cNvGrpSpPr>
            <p:nvPr/>
          </p:nvGrpSpPr>
          <p:grpSpPr bwMode="auto">
            <a:xfrm>
              <a:off x="5096" y="2218"/>
              <a:ext cx="327" cy="81"/>
              <a:chOff x="2199" y="955"/>
              <a:chExt cx="2547" cy="506"/>
            </a:xfrm>
          </p:grpSpPr>
          <p:sp>
            <p:nvSpPr>
              <p:cNvPr id="72809" name="Freeform 623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0" name="Freeform 624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1" name="Freeform 625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2" name="Freeform 626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3" name="Freeform 627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14" name="Freeform 628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807" name="Picture 629" descr="access_point_stylized_smal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2" y="2250"/>
              <a:ext cx="27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808" name="Picture 630" descr="access_point_stylized_smal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5" y="2251"/>
              <a:ext cx="2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730" name="Group 633"/>
          <p:cNvGrpSpPr>
            <a:grpSpLocks/>
          </p:cNvGrpSpPr>
          <p:nvPr/>
        </p:nvGrpSpPr>
        <p:grpSpPr bwMode="auto">
          <a:xfrm>
            <a:off x="4533900" y="5040314"/>
            <a:ext cx="635000" cy="485775"/>
            <a:chOff x="3061" y="2530"/>
            <a:chExt cx="400" cy="306"/>
          </a:xfrm>
        </p:grpSpPr>
        <p:grpSp>
          <p:nvGrpSpPr>
            <p:cNvPr id="72775" name="Group 634"/>
            <p:cNvGrpSpPr>
              <a:grpSpLocks/>
            </p:cNvGrpSpPr>
            <p:nvPr/>
          </p:nvGrpSpPr>
          <p:grpSpPr bwMode="auto">
            <a:xfrm>
              <a:off x="3061" y="2530"/>
              <a:ext cx="327" cy="81"/>
              <a:chOff x="2199" y="955"/>
              <a:chExt cx="2547" cy="506"/>
            </a:xfrm>
          </p:grpSpPr>
          <p:sp>
            <p:nvSpPr>
              <p:cNvPr id="72800" name="Freeform 635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1" name="Freeform 636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2" name="Freeform 637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3" name="Freeform 638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4" name="Freeform 639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805" name="Freeform 640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776" name="Picture 641" descr="laptop_keyboar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109" y="273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77" name="Freeform 642"/>
            <p:cNvSpPr>
              <a:spLocks/>
            </p:cNvSpPr>
            <p:nvPr/>
          </p:nvSpPr>
          <p:spPr bwMode="auto">
            <a:xfrm>
              <a:off x="3190" y="263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778" name="Picture 643" descr="screen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" y="264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79" name="Freeform 644"/>
            <p:cNvSpPr>
              <a:spLocks/>
            </p:cNvSpPr>
            <p:nvPr/>
          </p:nvSpPr>
          <p:spPr bwMode="auto">
            <a:xfrm>
              <a:off x="3226" y="263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0" name="Freeform 645"/>
            <p:cNvSpPr>
              <a:spLocks/>
            </p:cNvSpPr>
            <p:nvPr/>
          </p:nvSpPr>
          <p:spPr bwMode="auto">
            <a:xfrm>
              <a:off x="3189" y="263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1" name="Freeform 646"/>
            <p:cNvSpPr>
              <a:spLocks/>
            </p:cNvSpPr>
            <p:nvPr/>
          </p:nvSpPr>
          <p:spPr bwMode="auto">
            <a:xfrm>
              <a:off x="3342" y="265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2" name="Freeform 647"/>
            <p:cNvSpPr>
              <a:spLocks/>
            </p:cNvSpPr>
            <p:nvPr/>
          </p:nvSpPr>
          <p:spPr bwMode="auto">
            <a:xfrm>
              <a:off x="3188" y="273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3" name="Freeform 648"/>
            <p:cNvSpPr>
              <a:spLocks/>
            </p:cNvSpPr>
            <p:nvPr/>
          </p:nvSpPr>
          <p:spPr bwMode="auto">
            <a:xfrm>
              <a:off x="3347" y="265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4" name="Freeform 649"/>
            <p:cNvSpPr>
              <a:spLocks/>
            </p:cNvSpPr>
            <p:nvPr/>
          </p:nvSpPr>
          <p:spPr bwMode="auto">
            <a:xfrm>
              <a:off x="3188" y="273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785" name="Group 650"/>
            <p:cNvGrpSpPr>
              <a:grpSpLocks/>
            </p:cNvGrpSpPr>
            <p:nvPr/>
          </p:nvGrpSpPr>
          <p:grpSpPr bwMode="auto">
            <a:xfrm>
              <a:off x="3186" y="2777"/>
              <a:ext cx="55" cy="24"/>
              <a:chOff x="1740" y="2642"/>
              <a:chExt cx="752" cy="327"/>
            </a:xfrm>
          </p:grpSpPr>
          <p:sp>
            <p:nvSpPr>
              <p:cNvPr id="72794" name="Freeform 651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5" name="Freeform 652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6" name="Freeform 653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7" name="Freeform 654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8" name="Freeform 655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99" name="Freeform 656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786" name="Freeform 657"/>
            <p:cNvSpPr>
              <a:spLocks/>
            </p:cNvSpPr>
            <p:nvPr/>
          </p:nvSpPr>
          <p:spPr bwMode="auto">
            <a:xfrm>
              <a:off x="3280" y="278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7" name="Freeform 658"/>
            <p:cNvSpPr>
              <a:spLocks/>
            </p:cNvSpPr>
            <p:nvPr/>
          </p:nvSpPr>
          <p:spPr bwMode="auto">
            <a:xfrm>
              <a:off x="3109" y="278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8" name="Freeform 659"/>
            <p:cNvSpPr>
              <a:spLocks/>
            </p:cNvSpPr>
            <p:nvPr/>
          </p:nvSpPr>
          <p:spPr bwMode="auto">
            <a:xfrm>
              <a:off x="3110" y="277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89" name="Freeform 660"/>
            <p:cNvSpPr>
              <a:spLocks/>
            </p:cNvSpPr>
            <p:nvPr/>
          </p:nvSpPr>
          <p:spPr bwMode="auto">
            <a:xfrm>
              <a:off x="3110" y="273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0" name="Freeform 661"/>
            <p:cNvSpPr>
              <a:spLocks/>
            </p:cNvSpPr>
            <p:nvPr/>
          </p:nvSpPr>
          <p:spPr bwMode="auto">
            <a:xfrm>
              <a:off x="3115" y="277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1" name="Freeform 662"/>
            <p:cNvSpPr>
              <a:spLocks/>
            </p:cNvSpPr>
            <p:nvPr/>
          </p:nvSpPr>
          <p:spPr bwMode="auto">
            <a:xfrm flipV="1">
              <a:off x="3277" y="277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2" name="Freeform 663"/>
            <p:cNvSpPr>
              <a:spLocks/>
            </p:cNvSpPr>
            <p:nvPr/>
          </p:nvSpPr>
          <p:spPr bwMode="auto">
            <a:xfrm>
              <a:off x="3382" y="273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93" name="Freeform 664"/>
            <p:cNvSpPr>
              <a:spLocks/>
            </p:cNvSpPr>
            <p:nvPr/>
          </p:nvSpPr>
          <p:spPr bwMode="auto">
            <a:xfrm>
              <a:off x="3382" y="269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31" name="Group 665"/>
          <p:cNvGrpSpPr>
            <a:grpSpLocks/>
          </p:cNvGrpSpPr>
          <p:nvPr/>
        </p:nvGrpSpPr>
        <p:grpSpPr bwMode="auto">
          <a:xfrm>
            <a:off x="5016500" y="5095876"/>
            <a:ext cx="635000" cy="485775"/>
            <a:chOff x="3061" y="2530"/>
            <a:chExt cx="400" cy="306"/>
          </a:xfrm>
        </p:grpSpPr>
        <p:grpSp>
          <p:nvGrpSpPr>
            <p:cNvPr id="72744" name="Group 666"/>
            <p:cNvGrpSpPr>
              <a:grpSpLocks/>
            </p:cNvGrpSpPr>
            <p:nvPr/>
          </p:nvGrpSpPr>
          <p:grpSpPr bwMode="auto">
            <a:xfrm>
              <a:off x="3061" y="2530"/>
              <a:ext cx="327" cy="81"/>
              <a:chOff x="2199" y="955"/>
              <a:chExt cx="2547" cy="506"/>
            </a:xfrm>
          </p:grpSpPr>
          <p:sp>
            <p:nvSpPr>
              <p:cNvPr id="72769" name="Freeform 667"/>
              <p:cNvSpPr>
                <a:spLocks/>
              </p:cNvSpPr>
              <p:nvPr/>
            </p:nvSpPr>
            <p:spPr bwMode="auto">
              <a:xfrm>
                <a:off x="2199" y="1166"/>
                <a:ext cx="260" cy="281"/>
              </a:xfrm>
              <a:custGeom>
                <a:avLst/>
                <a:gdLst>
                  <a:gd name="T0" fmla="*/ 260 w 260"/>
                  <a:gd name="T1" fmla="*/ 0 h 281"/>
                  <a:gd name="T2" fmla="*/ 42 w 260"/>
                  <a:gd name="T3" fmla="*/ 112 h 281"/>
                  <a:gd name="T4" fmla="*/ 35 w 260"/>
                  <a:gd name="T5" fmla="*/ 211 h 281"/>
                  <a:gd name="T6" fmla="*/ 253 w 260"/>
                  <a:gd name="T7" fmla="*/ 281 h 28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60" h="281">
                    <a:moveTo>
                      <a:pt x="260" y="0"/>
                    </a:moveTo>
                    <a:cubicBezTo>
                      <a:pt x="224" y="19"/>
                      <a:pt x="79" y="77"/>
                      <a:pt x="42" y="112"/>
                    </a:cubicBezTo>
                    <a:cubicBezTo>
                      <a:pt x="5" y="143"/>
                      <a:pt x="0" y="183"/>
                      <a:pt x="35" y="211"/>
                    </a:cubicBezTo>
                    <a:cubicBezTo>
                      <a:pt x="70" y="239"/>
                      <a:pt x="208" y="266"/>
                      <a:pt x="253" y="281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0" name="Freeform 668"/>
              <p:cNvSpPr>
                <a:spLocks/>
              </p:cNvSpPr>
              <p:nvPr/>
            </p:nvSpPr>
            <p:spPr bwMode="auto">
              <a:xfrm>
                <a:off x="2482" y="1040"/>
                <a:ext cx="900" cy="421"/>
              </a:xfrm>
              <a:custGeom>
                <a:avLst/>
                <a:gdLst>
                  <a:gd name="T0" fmla="*/ 531 w 900"/>
                  <a:gd name="T1" fmla="*/ 0 h 421"/>
                  <a:gd name="T2" fmla="*/ 279 w 900"/>
                  <a:gd name="T3" fmla="*/ 77 h 421"/>
                  <a:gd name="T4" fmla="*/ 68 w 900"/>
                  <a:gd name="T5" fmla="*/ 182 h 421"/>
                  <a:gd name="T6" fmla="*/ 33 w 900"/>
                  <a:gd name="T7" fmla="*/ 323 h 421"/>
                  <a:gd name="T8" fmla="*/ 328 w 900"/>
                  <a:gd name="T9" fmla="*/ 400 h 421"/>
                  <a:gd name="T10" fmla="*/ 812 w 900"/>
                  <a:gd name="T11" fmla="*/ 421 h 421"/>
                  <a:gd name="T12" fmla="*/ 855 w 900"/>
                  <a:gd name="T13" fmla="*/ 400 h 4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00" h="421">
                    <a:moveTo>
                      <a:pt x="531" y="0"/>
                    </a:moveTo>
                    <a:cubicBezTo>
                      <a:pt x="489" y="13"/>
                      <a:pt x="356" y="47"/>
                      <a:pt x="279" y="77"/>
                    </a:cubicBezTo>
                    <a:cubicBezTo>
                      <a:pt x="202" y="107"/>
                      <a:pt x="109" y="141"/>
                      <a:pt x="68" y="182"/>
                    </a:cubicBezTo>
                    <a:cubicBezTo>
                      <a:pt x="31" y="213"/>
                      <a:pt x="0" y="292"/>
                      <a:pt x="33" y="323"/>
                    </a:cubicBezTo>
                    <a:cubicBezTo>
                      <a:pt x="76" y="359"/>
                      <a:pt x="198" y="384"/>
                      <a:pt x="328" y="400"/>
                    </a:cubicBezTo>
                    <a:cubicBezTo>
                      <a:pt x="458" y="416"/>
                      <a:pt x="724" y="421"/>
                      <a:pt x="812" y="421"/>
                    </a:cubicBezTo>
                    <a:cubicBezTo>
                      <a:pt x="900" y="421"/>
                      <a:pt x="846" y="404"/>
                      <a:pt x="855" y="40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1" name="Freeform 669"/>
              <p:cNvSpPr>
                <a:spLocks/>
              </p:cNvSpPr>
              <p:nvPr/>
            </p:nvSpPr>
            <p:spPr bwMode="auto">
              <a:xfrm>
                <a:off x="2782" y="1068"/>
                <a:ext cx="428" cy="269"/>
              </a:xfrm>
              <a:custGeom>
                <a:avLst/>
                <a:gdLst>
                  <a:gd name="T0" fmla="*/ 428 w 428"/>
                  <a:gd name="T1" fmla="*/ 0 h 269"/>
                  <a:gd name="T2" fmla="*/ 217 w 428"/>
                  <a:gd name="T3" fmla="*/ 35 h 269"/>
                  <a:gd name="T4" fmla="*/ 21 w 428"/>
                  <a:gd name="T5" fmla="*/ 140 h 269"/>
                  <a:gd name="T6" fmla="*/ 91 w 428"/>
                  <a:gd name="T7" fmla="*/ 246 h 269"/>
                  <a:gd name="T8" fmla="*/ 231 w 428"/>
                  <a:gd name="T9" fmla="*/ 267 h 269"/>
                  <a:gd name="T10" fmla="*/ 414 w 428"/>
                  <a:gd name="T11" fmla="*/ 260 h 26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28" h="269">
                    <a:moveTo>
                      <a:pt x="428" y="0"/>
                    </a:moveTo>
                    <a:cubicBezTo>
                      <a:pt x="428" y="0"/>
                      <a:pt x="217" y="35"/>
                      <a:pt x="217" y="35"/>
                    </a:cubicBezTo>
                    <a:cubicBezTo>
                      <a:pt x="217" y="35"/>
                      <a:pt x="42" y="105"/>
                      <a:pt x="21" y="140"/>
                    </a:cubicBezTo>
                    <a:cubicBezTo>
                      <a:pt x="0" y="175"/>
                      <a:pt x="14" y="217"/>
                      <a:pt x="91" y="246"/>
                    </a:cubicBezTo>
                    <a:cubicBezTo>
                      <a:pt x="126" y="267"/>
                      <a:pt x="177" y="265"/>
                      <a:pt x="231" y="267"/>
                    </a:cubicBezTo>
                    <a:cubicBezTo>
                      <a:pt x="285" y="269"/>
                      <a:pt x="376" y="262"/>
                      <a:pt x="414" y="26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2" name="Freeform 670"/>
              <p:cNvSpPr>
                <a:spLocks/>
              </p:cNvSpPr>
              <p:nvPr/>
            </p:nvSpPr>
            <p:spPr bwMode="auto">
              <a:xfrm>
                <a:off x="3554" y="1075"/>
                <a:ext cx="377" cy="239"/>
              </a:xfrm>
              <a:custGeom>
                <a:avLst/>
                <a:gdLst>
                  <a:gd name="T0" fmla="*/ 42 w 377"/>
                  <a:gd name="T1" fmla="*/ 239 h 239"/>
                  <a:gd name="T2" fmla="*/ 335 w 377"/>
                  <a:gd name="T3" fmla="*/ 146 h 239"/>
                  <a:gd name="T4" fmla="*/ 342 w 377"/>
                  <a:gd name="T5" fmla="*/ 47 h 239"/>
                  <a:gd name="T6" fmla="*/ 0 w 377"/>
                  <a:gd name="T7" fmla="*/ 0 h 23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77" h="239">
                    <a:moveTo>
                      <a:pt x="42" y="239"/>
                    </a:moveTo>
                    <a:cubicBezTo>
                      <a:pt x="89" y="224"/>
                      <a:pt x="285" y="178"/>
                      <a:pt x="335" y="146"/>
                    </a:cubicBezTo>
                    <a:cubicBezTo>
                      <a:pt x="372" y="115"/>
                      <a:pt x="377" y="75"/>
                      <a:pt x="342" y="47"/>
                    </a:cubicBezTo>
                    <a:cubicBezTo>
                      <a:pt x="286" y="23"/>
                      <a:pt x="71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3" name="Freeform 671"/>
              <p:cNvSpPr>
                <a:spLocks/>
              </p:cNvSpPr>
              <p:nvPr/>
            </p:nvSpPr>
            <p:spPr bwMode="auto">
              <a:xfrm>
                <a:off x="3646" y="997"/>
                <a:ext cx="660" cy="336"/>
              </a:xfrm>
              <a:custGeom>
                <a:avLst/>
                <a:gdLst>
                  <a:gd name="T0" fmla="*/ 390 w 646"/>
                  <a:gd name="T1" fmla="*/ 592 h 300"/>
                  <a:gd name="T2" fmla="*/ 555 w 646"/>
                  <a:gd name="T3" fmla="*/ 501 h 300"/>
                  <a:gd name="T4" fmla="*/ 690 w 646"/>
                  <a:gd name="T5" fmla="*/ 377 h 300"/>
                  <a:gd name="T6" fmla="*/ 713 w 646"/>
                  <a:gd name="T7" fmla="*/ 211 h 300"/>
                  <a:gd name="T8" fmla="*/ 522 w 646"/>
                  <a:gd name="T9" fmla="*/ 119 h 300"/>
                  <a:gd name="T10" fmla="*/ 0 w 646"/>
                  <a:gd name="T11" fmla="*/ 0 h 3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6" h="300">
                    <a:moveTo>
                      <a:pt x="343" y="300"/>
                    </a:moveTo>
                    <a:cubicBezTo>
                      <a:pt x="367" y="292"/>
                      <a:pt x="443" y="272"/>
                      <a:pt x="487" y="254"/>
                    </a:cubicBezTo>
                    <a:cubicBezTo>
                      <a:pt x="531" y="236"/>
                      <a:pt x="584" y="216"/>
                      <a:pt x="607" y="191"/>
                    </a:cubicBezTo>
                    <a:cubicBezTo>
                      <a:pt x="628" y="173"/>
                      <a:pt x="646" y="125"/>
                      <a:pt x="627" y="107"/>
                    </a:cubicBezTo>
                    <a:cubicBezTo>
                      <a:pt x="603" y="85"/>
                      <a:pt x="563" y="79"/>
                      <a:pt x="459" y="61"/>
                    </a:cubicBezTo>
                    <a:cubicBezTo>
                      <a:pt x="355" y="43"/>
                      <a:pt x="76" y="10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74" name="Freeform 672"/>
              <p:cNvSpPr>
                <a:spLocks/>
              </p:cNvSpPr>
              <p:nvPr/>
            </p:nvSpPr>
            <p:spPr bwMode="auto">
              <a:xfrm>
                <a:off x="4116" y="955"/>
                <a:ext cx="630" cy="397"/>
              </a:xfrm>
              <a:custGeom>
                <a:avLst/>
                <a:gdLst>
                  <a:gd name="T0" fmla="*/ 320 w 630"/>
                  <a:gd name="T1" fmla="*/ 397 h 397"/>
                  <a:gd name="T2" fmla="*/ 468 w 630"/>
                  <a:gd name="T3" fmla="*/ 345 h 397"/>
                  <a:gd name="T4" fmla="*/ 590 w 630"/>
                  <a:gd name="T5" fmla="*/ 275 h 397"/>
                  <a:gd name="T6" fmla="*/ 611 w 630"/>
                  <a:gd name="T7" fmla="*/ 181 h 397"/>
                  <a:gd name="T8" fmla="*/ 439 w 630"/>
                  <a:gd name="T9" fmla="*/ 129 h 397"/>
                  <a:gd name="T10" fmla="*/ 0 w 630"/>
                  <a:gd name="T11" fmla="*/ 0 h 3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30" h="397">
                    <a:moveTo>
                      <a:pt x="320" y="397"/>
                    </a:moveTo>
                    <a:cubicBezTo>
                      <a:pt x="345" y="388"/>
                      <a:pt x="423" y="366"/>
                      <a:pt x="468" y="345"/>
                    </a:cubicBezTo>
                    <a:cubicBezTo>
                      <a:pt x="513" y="325"/>
                      <a:pt x="567" y="303"/>
                      <a:pt x="590" y="275"/>
                    </a:cubicBezTo>
                    <a:cubicBezTo>
                      <a:pt x="612" y="255"/>
                      <a:pt x="630" y="201"/>
                      <a:pt x="611" y="181"/>
                    </a:cubicBezTo>
                    <a:cubicBezTo>
                      <a:pt x="586" y="156"/>
                      <a:pt x="541" y="159"/>
                      <a:pt x="439" y="129"/>
                    </a:cubicBezTo>
                    <a:cubicBezTo>
                      <a:pt x="337" y="99"/>
                      <a:pt x="91" y="27"/>
                      <a:pt x="0" y="0"/>
                    </a:cubicBezTo>
                  </a:path>
                </a:pathLst>
              </a:custGeom>
              <a:noFill/>
              <a:ln w="19050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pic>
          <p:nvPicPr>
            <p:cNvPr id="72745" name="Picture 673" descr="laptop_keyboar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3109" y="2736"/>
              <a:ext cx="24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6" name="Freeform 674"/>
            <p:cNvSpPr>
              <a:spLocks/>
            </p:cNvSpPr>
            <p:nvPr/>
          </p:nvSpPr>
          <p:spPr bwMode="auto">
            <a:xfrm>
              <a:off x="3190" y="2638"/>
              <a:ext cx="197" cy="131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72747" name="Picture 675" descr="screen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" y="2641"/>
              <a:ext cx="17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8" name="Freeform 676"/>
            <p:cNvSpPr>
              <a:spLocks/>
            </p:cNvSpPr>
            <p:nvPr/>
          </p:nvSpPr>
          <p:spPr bwMode="auto">
            <a:xfrm>
              <a:off x="3226" y="2634"/>
              <a:ext cx="167" cy="2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49" name="Freeform 677"/>
            <p:cNvSpPr>
              <a:spLocks/>
            </p:cNvSpPr>
            <p:nvPr/>
          </p:nvSpPr>
          <p:spPr bwMode="auto">
            <a:xfrm>
              <a:off x="3189" y="2634"/>
              <a:ext cx="46" cy="102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0" name="Freeform 678"/>
            <p:cNvSpPr>
              <a:spLocks/>
            </p:cNvSpPr>
            <p:nvPr/>
          </p:nvSpPr>
          <p:spPr bwMode="auto">
            <a:xfrm>
              <a:off x="3342" y="2652"/>
              <a:ext cx="50" cy="117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1" name="Freeform 679"/>
            <p:cNvSpPr>
              <a:spLocks/>
            </p:cNvSpPr>
            <p:nvPr/>
          </p:nvSpPr>
          <p:spPr bwMode="auto">
            <a:xfrm>
              <a:off x="3188" y="2730"/>
              <a:ext cx="183" cy="40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2" name="Freeform 680"/>
            <p:cNvSpPr>
              <a:spLocks/>
            </p:cNvSpPr>
            <p:nvPr/>
          </p:nvSpPr>
          <p:spPr bwMode="auto">
            <a:xfrm>
              <a:off x="3347" y="2653"/>
              <a:ext cx="47" cy="118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3" name="Freeform 681"/>
            <p:cNvSpPr>
              <a:spLocks/>
            </p:cNvSpPr>
            <p:nvPr/>
          </p:nvSpPr>
          <p:spPr bwMode="auto">
            <a:xfrm>
              <a:off x="3188" y="2736"/>
              <a:ext cx="163" cy="39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2754" name="Group 682"/>
            <p:cNvGrpSpPr>
              <a:grpSpLocks/>
            </p:cNvGrpSpPr>
            <p:nvPr/>
          </p:nvGrpSpPr>
          <p:grpSpPr bwMode="auto">
            <a:xfrm>
              <a:off x="3186" y="2777"/>
              <a:ext cx="55" cy="24"/>
              <a:chOff x="1740" y="2642"/>
              <a:chExt cx="752" cy="327"/>
            </a:xfrm>
          </p:grpSpPr>
          <p:sp>
            <p:nvSpPr>
              <p:cNvPr id="72763" name="Freeform 683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4" name="Freeform 684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5" name="Freeform 685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6" name="Freeform 686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7" name="Freeform 687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768" name="Freeform 688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72755" name="Freeform 689"/>
            <p:cNvSpPr>
              <a:spLocks/>
            </p:cNvSpPr>
            <p:nvPr/>
          </p:nvSpPr>
          <p:spPr bwMode="auto">
            <a:xfrm>
              <a:off x="3280" y="2781"/>
              <a:ext cx="67" cy="51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6" name="Freeform 690"/>
            <p:cNvSpPr>
              <a:spLocks/>
            </p:cNvSpPr>
            <p:nvPr/>
          </p:nvSpPr>
          <p:spPr bwMode="auto">
            <a:xfrm>
              <a:off x="3109" y="2785"/>
              <a:ext cx="171" cy="4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7" name="Freeform 691"/>
            <p:cNvSpPr>
              <a:spLocks/>
            </p:cNvSpPr>
            <p:nvPr/>
          </p:nvSpPr>
          <p:spPr bwMode="auto">
            <a:xfrm>
              <a:off x="3110" y="277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8" name="Freeform 692"/>
            <p:cNvSpPr>
              <a:spLocks/>
            </p:cNvSpPr>
            <p:nvPr/>
          </p:nvSpPr>
          <p:spPr bwMode="auto">
            <a:xfrm>
              <a:off x="3110" y="273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59" name="Freeform 693"/>
            <p:cNvSpPr>
              <a:spLocks/>
            </p:cNvSpPr>
            <p:nvPr/>
          </p:nvSpPr>
          <p:spPr bwMode="auto">
            <a:xfrm>
              <a:off x="3115" y="2778"/>
              <a:ext cx="162" cy="4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60" name="Freeform 694"/>
            <p:cNvSpPr>
              <a:spLocks/>
            </p:cNvSpPr>
            <p:nvPr/>
          </p:nvSpPr>
          <p:spPr bwMode="auto">
            <a:xfrm flipV="1">
              <a:off x="3277" y="2775"/>
              <a:ext cx="66" cy="4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61" name="Freeform 695"/>
            <p:cNvSpPr>
              <a:spLocks/>
            </p:cNvSpPr>
            <p:nvPr/>
          </p:nvSpPr>
          <p:spPr bwMode="auto">
            <a:xfrm>
              <a:off x="3382" y="2736"/>
              <a:ext cx="1" cy="10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62" name="Freeform 696"/>
            <p:cNvSpPr>
              <a:spLocks/>
            </p:cNvSpPr>
            <p:nvPr/>
          </p:nvSpPr>
          <p:spPr bwMode="auto">
            <a:xfrm>
              <a:off x="3382" y="2698"/>
              <a:ext cx="79" cy="39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2732" name="Group 699"/>
          <p:cNvGrpSpPr>
            <a:grpSpLocks/>
          </p:cNvGrpSpPr>
          <p:nvPr/>
        </p:nvGrpSpPr>
        <p:grpSpPr bwMode="auto">
          <a:xfrm flipH="1">
            <a:off x="2655888" y="4695826"/>
            <a:ext cx="501650" cy="512763"/>
            <a:chOff x="2839" y="3501"/>
            <a:chExt cx="755" cy="803"/>
          </a:xfrm>
        </p:grpSpPr>
        <p:pic>
          <p:nvPicPr>
            <p:cNvPr id="72742" name="Picture 700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3" name="Freeform 701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33" name="Group 702"/>
          <p:cNvGrpSpPr>
            <a:grpSpLocks/>
          </p:cNvGrpSpPr>
          <p:nvPr/>
        </p:nvGrpSpPr>
        <p:grpSpPr bwMode="auto">
          <a:xfrm flipH="1">
            <a:off x="2806700" y="4268788"/>
            <a:ext cx="501650" cy="512762"/>
            <a:chOff x="2839" y="3501"/>
            <a:chExt cx="755" cy="803"/>
          </a:xfrm>
        </p:grpSpPr>
        <p:pic>
          <p:nvPicPr>
            <p:cNvPr id="72740" name="Picture 703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41" name="Freeform 704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34" name="Group 705"/>
          <p:cNvGrpSpPr>
            <a:grpSpLocks/>
          </p:cNvGrpSpPr>
          <p:nvPr/>
        </p:nvGrpSpPr>
        <p:grpSpPr bwMode="auto">
          <a:xfrm>
            <a:off x="3479800" y="4656138"/>
            <a:ext cx="501650" cy="512762"/>
            <a:chOff x="2839" y="3501"/>
            <a:chExt cx="755" cy="803"/>
          </a:xfrm>
        </p:grpSpPr>
        <p:pic>
          <p:nvPicPr>
            <p:cNvPr id="72738" name="Picture 706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39" name="Freeform 707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grpSp>
        <p:nvGrpSpPr>
          <p:cNvPr id="72735" name="Group 708"/>
          <p:cNvGrpSpPr>
            <a:grpSpLocks/>
          </p:cNvGrpSpPr>
          <p:nvPr/>
        </p:nvGrpSpPr>
        <p:grpSpPr bwMode="auto">
          <a:xfrm>
            <a:off x="3281363" y="5095876"/>
            <a:ext cx="501650" cy="512763"/>
            <a:chOff x="2839" y="3501"/>
            <a:chExt cx="755" cy="803"/>
          </a:xfrm>
        </p:grpSpPr>
        <p:pic>
          <p:nvPicPr>
            <p:cNvPr id="72736" name="Picture 709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37" name="Freeform 710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2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405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Multiple access protocols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9576" y="1690688"/>
            <a:ext cx="9966960" cy="464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/>
              <a:t>single shared broadcast channel </a:t>
            </a:r>
          </a:p>
          <a:p>
            <a:pPr>
              <a:defRPr/>
            </a:pPr>
            <a:r>
              <a:rPr lang="en-US" sz="2400" dirty="0"/>
              <a:t>two or more simultaneous transmissions by nodes: interference </a:t>
            </a:r>
          </a:p>
          <a:p>
            <a:pPr lvl="1">
              <a:defRPr/>
            </a:pPr>
            <a:r>
              <a:rPr lang="en-US" i="1" dirty="0">
                <a:solidFill>
                  <a:srgbClr val="CC0000"/>
                </a:solidFill>
              </a:rPr>
              <a:t>collision</a:t>
            </a:r>
            <a:r>
              <a:rPr lang="en-US" dirty="0"/>
              <a:t> if node receives two or more signals at the same time</a:t>
            </a:r>
          </a:p>
          <a:p>
            <a:pPr>
              <a:buFont typeface="Wingdings" charset="0"/>
              <a:buNone/>
              <a:defRPr/>
            </a:pPr>
            <a:endParaRPr lang="en-US" sz="2400" i="1" u="sng" dirty="0">
              <a:solidFill>
                <a:srgbClr val="FF0000"/>
              </a:solidFill>
            </a:endParaRPr>
          </a:p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multiple access protocol</a:t>
            </a:r>
          </a:p>
          <a:p>
            <a:pPr>
              <a:defRPr/>
            </a:pPr>
            <a:r>
              <a:rPr lang="en-US" sz="2400" dirty="0"/>
              <a:t>distributed algorithm that determines how nodes share channel, i.e., determine when node can transmit</a:t>
            </a:r>
          </a:p>
          <a:p>
            <a:pPr>
              <a:defRPr/>
            </a:pPr>
            <a:r>
              <a:rPr lang="en-US" sz="2400" dirty="0"/>
              <a:t>communication about channel sharing must use channel itself! </a:t>
            </a:r>
          </a:p>
          <a:p>
            <a:pPr lvl="1">
              <a:defRPr/>
            </a:pPr>
            <a:r>
              <a:rPr lang="en-US" sz="2000" dirty="0"/>
              <a:t>no out-of-band channel for coordination</a:t>
            </a:r>
          </a:p>
          <a:p>
            <a:pPr lvl="1">
              <a:defRPr/>
            </a:pPr>
            <a:endParaRPr lang="en-US" sz="2000" dirty="0"/>
          </a:p>
          <a:p>
            <a:pPr>
              <a:defRPr/>
            </a:pPr>
            <a:r>
              <a:rPr lang="en-US" sz="2400" dirty="0"/>
              <a:t>Multiple access protocols part of Medium Access Control (MAC)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423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/>
              <a:t>An ideal multiple access protocol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848" y="1600199"/>
            <a:ext cx="9217152" cy="4892675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given: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/>
              <a:t>broadcast channel of rate R bps</a:t>
            </a:r>
          </a:p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Goals:</a:t>
            </a:r>
          </a:p>
          <a:p>
            <a:pPr lvl="1">
              <a:buFont typeface="Wingdings" charset="0"/>
              <a:buNone/>
              <a:defRPr/>
            </a:pPr>
            <a:r>
              <a:rPr lang="en-US" dirty="0"/>
              <a:t>1. when one node wants to transmit, it can send at rate R.</a:t>
            </a:r>
          </a:p>
          <a:p>
            <a:pPr lvl="1">
              <a:buFont typeface="Wingdings" charset="0"/>
              <a:buNone/>
              <a:defRPr/>
            </a:pPr>
            <a:endParaRPr lang="en-US" dirty="0"/>
          </a:p>
          <a:p>
            <a:pPr lvl="1">
              <a:buFont typeface="Wingdings" charset="0"/>
              <a:buNone/>
              <a:defRPr/>
            </a:pPr>
            <a:r>
              <a:rPr lang="en-US" dirty="0"/>
              <a:t>2. when M nodes want to transmit, each can send at average rate R/M</a:t>
            </a:r>
          </a:p>
          <a:p>
            <a:pPr lvl="1">
              <a:buFont typeface="Wingdings" charset="0"/>
              <a:buNone/>
              <a:defRPr/>
            </a:pPr>
            <a:endParaRPr lang="en-US" dirty="0"/>
          </a:p>
          <a:p>
            <a:pPr lvl="1">
              <a:buFont typeface="Wingdings" charset="0"/>
              <a:buNone/>
              <a:defRPr/>
            </a:pPr>
            <a:r>
              <a:rPr lang="en-US" dirty="0"/>
              <a:t>3. fully decentralized:</a:t>
            </a:r>
          </a:p>
          <a:p>
            <a:pPr lvl="2">
              <a:defRPr/>
            </a:pPr>
            <a:r>
              <a:rPr lang="en-US" sz="2400" dirty="0"/>
              <a:t>no special node to coordinate transmissions</a:t>
            </a:r>
          </a:p>
          <a:p>
            <a:pPr lvl="2">
              <a:defRPr/>
            </a:pPr>
            <a:r>
              <a:rPr lang="en-US" sz="2400" dirty="0"/>
              <a:t>no synchronization of clocks, slots</a:t>
            </a:r>
          </a:p>
          <a:p>
            <a:pPr lvl="1">
              <a:buFont typeface="Wingdings" charset="0"/>
              <a:buNone/>
              <a:defRPr/>
            </a:pPr>
            <a:endParaRPr lang="en-US" dirty="0"/>
          </a:p>
          <a:p>
            <a:pPr lvl="1">
              <a:buFont typeface="Wingdings" charset="0"/>
              <a:buNone/>
              <a:defRPr/>
            </a:pPr>
            <a:r>
              <a:rPr lang="en-US" dirty="0"/>
              <a:t>4. simple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1" y="161925"/>
            <a:ext cx="8101013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MAC protocols: Taxonomy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0585" y="1382712"/>
            <a:ext cx="9812215" cy="5139653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dirty="0"/>
              <a:t>three broad classes:</a:t>
            </a:r>
          </a:p>
          <a:p>
            <a:pPr>
              <a:defRPr/>
            </a:pPr>
            <a:endParaRPr lang="en-US" i="1" dirty="0">
              <a:solidFill>
                <a:srgbClr val="CC0000"/>
              </a:solidFill>
            </a:endParaRPr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</a:rPr>
              <a:t>channel partitioning</a:t>
            </a:r>
          </a:p>
          <a:p>
            <a:pPr lvl="1">
              <a:defRPr/>
            </a:pPr>
            <a:r>
              <a:rPr lang="en-US" sz="2000" dirty="0"/>
              <a:t>divide channel into smaller </a:t>
            </a:r>
            <a:r>
              <a:rPr lang="ja-JP" altLang="en-US" sz="2000"/>
              <a:t>“</a:t>
            </a:r>
            <a:r>
              <a:rPr lang="en-US" sz="2000" dirty="0"/>
              <a:t>pieces</a:t>
            </a:r>
            <a:r>
              <a:rPr lang="ja-JP" altLang="en-US" sz="2000"/>
              <a:t>”</a:t>
            </a:r>
            <a:r>
              <a:rPr lang="en-US" sz="2000" dirty="0"/>
              <a:t> (time slots, frequency, code)</a:t>
            </a:r>
          </a:p>
          <a:p>
            <a:pPr lvl="1">
              <a:defRPr/>
            </a:pPr>
            <a:r>
              <a:rPr lang="en-US" sz="2000" dirty="0"/>
              <a:t>allocate piece to node for exclusive use</a:t>
            </a:r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en-US" i="1" dirty="0">
                <a:solidFill>
                  <a:srgbClr val="CC0000"/>
                </a:solidFill>
              </a:rPr>
              <a:t>random access</a:t>
            </a:r>
          </a:p>
          <a:p>
            <a:pPr lvl="1">
              <a:defRPr/>
            </a:pPr>
            <a:r>
              <a:rPr lang="en-US" sz="2000" dirty="0"/>
              <a:t>channel not divided, allow collisions</a:t>
            </a:r>
          </a:p>
          <a:p>
            <a:pPr lvl="1">
              <a:defRPr/>
            </a:pPr>
            <a:r>
              <a:rPr lang="ja-JP" altLang="en-US" sz="2000"/>
              <a:t>“</a:t>
            </a:r>
            <a:r>
              <a:rPr lang="en-US" sz="2000" dirty="0"/>
              <a:t>recover</a:t>
            </a:r>
            <a:r>
              <a:rPr lang="ja-JP" altLang="en-US" sz="2000"/>
              <a:t>”</a:t>
            </a:r>
            <a:r>
              <a:rPr lang="en-US" sz="2000" dirty="0"/>
              <a:t> from collisions</a:t>
            </a:r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ja-JP" altLang="en-US" i="1">
                <a:solidFill>
                  <a:srgbClr val="CC0000"/>
                </a:solidFill>
              </a:rPr>
              <a:t>“</a:t>
            </a:r>
            <a:r>
              <a:rPr lang="en-US" i="1" dirty="0">
                <a:solidFill>
                  <a:srgbClr val="CC0000"/>
                </a:solidFill>
              </a:rPr>
              <a:t>taking turns</a:t>
            </a:r>
            <a:r>
              <a:rPr lang="ja-JP" altLang="en-US" i="1">
                <a:solidFill>
                  <a:srgbClr val="CC0000"/>
                </a:solidFill>
              </a:rPr>
              <a:t>”</a:t>
            </a:r>
            <a:endParaRPr lang="en-US" i="1" dirty="0">
              <a:solidFill>
                <a:srgbClr val="CC0000"/>
              </a:solidFill>
            </a:endParaRPr>
          </a:p>
          <a:p>
            <a:pPr lvl="1">
              <a:defRPr/>
            </a:pPr>
            <a:r>
              <a:rPr lang="en-US" sz="2000" dirty="0"/>
              <a:t>nodes take turns, but nodes with more to send can take more or longer turns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253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562708" y="206375"/>
            <a:ext cx="11500337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000" dirty="0"/>
              <a:t>(1) Channel partitioning MAC protocols: TDMA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09586" y="1349375"/>
            <a:ext cx="9760222" cy="407680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Font typeface="Wingdings" charset="0"/>
              <a:buNone/>
              <a:defRPr/>
            </a:pPr>
            <a:r>
              <a:rPr lang="en-US" sz="3200" dirty="0">
                <a:solidFill>
                  <a:srgbClr val="CC0000"/>
                </a:solidFill>
              </a:rPr>
              <a:t>TDMA: time division multiple access</a:t>
            </a:r>
            <a:r>
              <a:rPr lang="en-US" sz="3200" dirty="0"/>
              <a:t> </a:t>
            </a:r>
          </a:p>
          <a:p>
            <a:pPr>
              <a:lnSpc>
                <a:spcPct val="150000"/>
              </a:lnSpc>
              <a:defRPr/>
            </a:pPr>
            <a:r>
              <a:rPr lang="en-US" dirty="0"/>
              <a:t>access to channel in "rounds" </a:t>
            </a:r>
          </a:p>
          <a:p>
            <a:pPr>
              <a:lnSpc>
                <a:spcPct val="150000"/>
              </a:lnSpc>
              <a:defRPr/>
            </a:pPr>
            <a:r>
              <a:rPr lang="en-US" dirty="0"/>
              <a:t>each station gets fixed length slot (length = packet transmission time) in each round </a:t>
            </a:r>
          </a:p>
          <a:p>
            <a:pPr>
              <a:lnSpc>
                <a:spcPct val="150000"/>
              </a:lnSpc>
              <a:defRPr/>
            </a:pPr>
            <a:r>
              <a:rPr lang="en-US" dirty="0"/>
              <a:t>unused slots go idle </a:t>
            </a:r>
          </a:p>
          <a:p>
            <a:pPr>
              <a:lnSpc>
                <a:spcPct val="150000"/>
              </a:lnSpc>
              <a:defRPr/>
            </a:pPr>
            <a:r>
              <a:rPr lang="en-US" dirty="0"/>
              <a:t>example: 6-station LAN, 1,3,4 have packets to send, slots 2,5,6 idle </a:t>
            </a:r>
            <a:endParaRPr lang="en-US" sz="3200" dirty="0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2596392" y="6165920"/>
            <a:ext cx="6084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818642" y="5938907"/>
            <a:ext cx="479425" cy="23018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3777492" y="5938907"/>
            <a:ext cx="479425" cy="2301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4252154" y="5938907"/>
            <a:ext cx="479425" cy="230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515" name="Line 13"/>
          <p:cNvSpPr>
            <a:spLocks noChangeShapeType="1"/>
          </p:cNvSpPr>
          <p:nvPr/>
        </p:nvSpPr>
        <p:spPr bwMode="auto">
          <a:xfrm>
            <a:off x="2820228" y="5826196"/>
            <a:ext cx="0" cy="338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16" name="Line 16"/>
          <p:cNvSpPr>
            <a:spLocks noChangeShapeType="1"/>
          </p:cNvSpPr>
          <p:nvPr/>
        </p:nvSpPr>
        <p:spPr bwMode="auto">
          <a:xfrm>
            <a:off x="5685666" y="5829371"/>
            <a:ext cx="0" cy="338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17" name="Text Box 23"/>
          <p:cNvSpPr txBox="1">
            <a:spLocks noChangeArrowheads="1"/>
          </p:cNvSpPr>
          <p:nvPr/>
        </p:nvSpPr>
        <p:spPr bwMode="auto">
          <a:xfrm>
            <a:off x="2918654" y="590557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21518" name="Text Box 24"/>
          <p:cNvSpPr txBox="1">
            <a:spLocks noChangeArrowheads="1"/>
          </p:cNvSpPr>
          <p:nvPr/>
        </p:nvSpPr>
        <p:spPr bwMode="auto">
          <a:xfrm>
            <a:off x="3864804" y="5891282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21519" name="Text Box 25"/>
          <p:cNvSpPr txBox="1">
            <a:spLocks noChangeArrowheads="1"/>
          </p:cNvSpPr>
          <p:nvPr/>
        </p:nvSpPr>
        <p:spPr bwMode="auto">
          <a:xfrm>
            <a:off x="4329941" y="5897632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21520" name="Rectangle 26"/>
          <p:cNvSpPr>
            <a:spLocks noChangeArrowheads="1"/>
          </p:cNvSpPr>
          <p:nvPr/>
        </p:nvSpPr>
        <p:spPr bwMode="auto">
          <a:xfrm>
            <a:off x="5676142" y="5934146"/>
            <a:ext cx="479425" cy="2301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521" name="Rectangle 27"/>
          <p:cNvSpPr>
            <a:spLocks noChangeArrowheads="1"/>
          </p:cNvSpPr>
          <p:nvPr/>
        </p:nvSpPr>
        <p:spPr bwMode="auto">
          <a:xfrm>
            <a:off x="6634992" y="5934146"/>
            <a:ext cx="479425" cy="2301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522" name="Rectangle 28"/>
          <p:cNvSpPr>
            <a:spLocks noChangeArrowheads="1"/>
          </p:cNvSpPr>
          <p:nvPr/>
        </p:nvSpPr>
        <p:spPr bwMode="auto">
          <a:xfrm>
            <a:off x="7109654" y="5934146"/>
            <a:ext cx="479425" cy="2301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523" name="Line 29"/>
          <p:cNvSpPr>
            <a:spLocks noChangeShapeType="1"/>
          </p:cNvSpPr>
          <p:nvPr/>
        </p:nvSpPr>
        <p:spPr bwMode="auto">
          <a:xfrm>
            <a:off x="5677728" y="5821432"/>
            <a:ext cx="0" cy="338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24" name="Text Box 30"/>
          <p:cNvSpPr txBox="1">
            <a:spLocks noChangeArrowheads="1"/>
          </p:cNvSpPr>
          <p:nvPr/>
        </p:nvSpPr>
        <p:spPr bwMode="auto">
          <a:xfrm>
            <a:off x="5776154" y="5900807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21525" name="Text Box 31"/>
          <p:cNvSpPr txBox="1">
            <a:spLocks noChangeArrowheads="1"/>
          </p:cNvSpPr>
          <p:nvPr/>
        </p:nvSpPr>
        <p:spPr bwMode="auto">
          <a:xfrm>
            <a:off x="6722304" y="5886520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21526" name="Text Box 32"/>
          <p:cNvSpPr txBox="1">
            <a:spLocks noChangeArrowheads="1"/>
          </p:cNvSpPr>
          <p:nvPr/>
        </p:nvSpPr>
        <p:spPr bwMode="auto">
          <a:xfrm>
            <a:off x="7187441" y="5892870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0" dirty="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21527" name="Line 34"/>
          <p:cNvSpPr>
            <a:spLocks noChangeShapeType="1"/>
          </p:cNvSpPr>
          <p:nvPr/>
        </p:nvSpPr>
        <p:spPr bwMode="auto">
          <a:xfrm>
            <a:off x="3301241" y="5930971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28" name="Line 35"/>
          <p:cNvSpPr>
            <a:spLocks noChangeShapeType="1"/>
          </p:cNvSpPr>
          <p:nvPr/>
        </p:nvSpPr>
        <p:spPr bwMode="auto">
          <a:xfrm>
            <a:off x="3777491" y="5935733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29" name="Line 36"/>
          <p:cNvSpPr>
            <a:spLocks noChangeShapeType="1"/>
          </p:cNvSpPr>
          <p:nvPr/>
        </p:nvSpPr>
        <p:spPr bwMode="auto">
          <a:xfrm>
            <a:off x="4253741" y="5935733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30" name="Line 37"/>
          <p:cNvSpPr>
            <a:spLocks noChangeShapeType="1"/>
          </p:cNvSpPr>
          <p:nvPr/>
        </p:nvSpPr>
        <p:spPr bwMode="auto">
          <a:xfrm>
            <a:off x="4729991" y="5935733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31" name="Line 38"/>
          <p:cNvSpPr>
            <a:spLocks noChangeShapeType="1"/>
          </p:cNvSpPr>
          <p:nvPr/>
        </p:nvSpPr>
        <p:spPr bwMode="auto">
          <a:xfrm>
            <a:off x="5211003" y="5926208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32" name="Line 39"/>
          <p:cNvSpPr>
            <a:spLocks noChangeShapeType="1"/>
          </p:cNvSpPr>
          <p:nvPr/>
        </p:nvSpPr>
        <p:spPr bwMode="auto">
          <a:xfrm>
            <a:off x="6158741" y="5930971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33" name="Line 40"/>
          <p:cNvSpPr>
            <a:spLocks noChangeShapeType="1"/>
          </p:cNvSpPr>
          <p:nvPr/>
        </p:nvSpPr>
        <p:spPr bwMode="auto">
          <a:xfrm>
            <a:off x="7106478" y="5926208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34" name="Line 41"/>
          <p:cNvSpPr>
            <a:spLocks noChangeShapeType="1"/>
          </p:cNvSpPr>
          <p:nvPr/>
        </p:nvSpPr>
        <p:spPr bwMode="auto">
          <a:xfrm>
            <a:off x="8054216" y="5921446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35" name="Line 42"/>
          <p:cNvSpPr>
            <a:spLocks noChangeShapeType="1"/>
          </p:cNvSpPr>
          <p:nvPr/>
        </p:nvSpPr>
        <p:spPr bwMode="auto">
          <a:xfrm>
            <a:off x="7587491" y="5930971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36" name="Line 43"/>
          <p:cNvSpPr>
            <a:spLocks noChangeShapeType="1"/>
          </p:cNvSpPr>
          <p:nvPr/>
        </p:nvSpPr>
        <p:spPr bwMode="auto">
          <a:xfrm>
            <a:off x="8535228" y="5835721"/>
            <a:ext cx="0" cy="3381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37" name="Line 44"/>
          <p:cNvSpPr>
            <a:spLocks noChangeShapeType="1"/>
          </p:cNvSpPr>
          <p:nvPr/>
        </p:nvSpPr>
        <p:spPr bwMode="auto">
          <a:xfrm>
            <a:off x="6634991" y="5930971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38" name="Text Box 45"/>
          <p:cNvSpPr txBox="1">
            <a:spLocks noChangeArrowheads="1"/>
          </p:cNvSpPr>
          <p:nvPr/>
        </p:nvSpPr>
        <p:spPr bwMode="auto">
          <a:xfrm>
            <a:off x="3864803" y="5307083"/>
            <a:ext cx="704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i="0" dirty="0">
                <a:latin typeface="Arial" charset="0"/>
              </a:rPr>
              <a:t>6-slot</a:t>
            </a:r>
          </a:p>
          <a:p>
            <a:pPr>
              <a:defRPr/>
            </a:pPr>
            <a:r>
              <a:rPr lang="en-US" sz="1600" i="0" dirty="0">
                <a:latin typeface="Arial" charset="0"/>
              </a:rPr>
              <a:t>frame</a:t>
            </a:r>
          </a:p>
        </p:txBody>
      </p:sp>
      <p:sp>
        <p:nvSpPr>
          <p:cNvPr id="21539" name="Line 46"/>
          <p:cNvSpPr>
            <a:spLocks noChangeShapeType="1"/>
          </p:cNvSpPr>
          <p:nvPr/>
        </p:nvSpPr>
        <p:spPr bwMode="auto">
          <a:xfrm>
            <a:off x="4676016" y="5643632"/>
            <a:ext cx="989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40" name="Line 47"/>
          <p:cNvSpPr>
            <a:spLocks noChangeShapeType="1"/>
          </p:cNvSpPr>
          <p:nvPr/>
        </p:nvSpPr>
        <p:spPr bwMode="auto">
          <a:xfrm flipH="1">
            <a:off x="2831341" y="5638870"/>
            <a:ext cx="989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41" name="Line 48"/>
          <p:cNvSpPr>
            <a:spLocks noChangeShapeType="1"/>
          </p:cNvSpPr>
          <p:nvPr/>
        </p:nvSpPr>
        <p:spPr bwMode="auto">
          <a:xfrm>
            <a:off x="2810703" y="5551557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42" name="Line 49"/>
          <p:cNvSpPr>
            <a:spLocks noChangeShapeType="1"/>
          </p:cNvSpPr>
          <p:nvPr/>
        </p:nvSpPr>
        <p:spPr bwMode="auto">
          <a:xfrm>
            <a:off x="5669791" y="5542032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43" name="Text Box 51"/>
          <p:cNvSpPr txBox="1">
            <a:spLocks noChangeArrowheads="1"/>
          </p:cNvSpPr>
          <p:nvPr/>
        </p:nvSpPr>
        <p:spPr bwMode="auto">
          <a:xfrm>
            <a:off x="6728653" y="5280096"/>
            <a:ext cx="704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i="0" dirty="0">
                <a:latin typeface="Arial" charset="0"/>
              </a:rPr>
              <a:t>6-slot</a:t>
            </a:r>
          </a:p>
          <a:p>
            <a:pPr>
              <a:defRPr/>
            </a:pPr>
            <a:r>
              <a:rPr lang="en-US" sz="1600" i="0" dirty="0">
                <a:latin typeface="Arial" charset="0"/>
              </a:rPr>
              <a:t>frame</a:t>
            </a:r>
          </a:p>
        </p:txBody>
      </p:sp>
      <p:sp>
        <p:nvSpPr>
          <p:cNvPr id="21544" name="Line 52"/>
          <p:cNvSpPr>
            <a:spLocks noChangeShapeType="1"/>
          </p:cNvSpPr>
          <p:nvPr/>
        </p:nvSpPr>
        <p:spPr bwMode="auto">
          <a:xfrm>
            <a:off x="7539866" y="5649982"/>
            <a:ext cx="989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45" name="Line 53"/>
          <p:cNvSpPr>
            <a:spLocks noChangeShapeType="1"/>
          </p:cNvSpPr>
          <p:nvPr/>
        </p:nvSpPr>
        <p:spPr bwMode="auto">
          <a:xfrm flipH="1">
            <a:off x="5695191" y="5645220"/>
            <a:ext cx="989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21546" name="Line 55"/>
          <p:cNvSpPr>
            <a:spLocks noChangeShapeType="1"/>
          </p:cNvSpPr>
          <p:nvPr/>
        </p:nvSpPr>
        <p:spPr bwMode="auto">
          <a:xfrm>
            <a:off x="8533641" y="551504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/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069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1292" y="1370013"/>
            <a:ext cx="10796954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CC0000"/>
                </a:solidFill>
              </a:rPr>
              <a:t>FDMA: frequency division multiple access </a:t>
            </a:r>
          </a:p>
          <a:p>
            <a:pPr>
              <a:defRPr/>
            </a:pPr>
            <a:r>
              <a:rPr lang="en-US" sz="2400" dirty="0"/>
              <a:t>channel spectrum divided into frequency bands</a:t>
            </a:r>
          </a:p>
          <a:p>
            <a:pPr>
              <a:defRPr/>
            </a:pPr>
            <a:r>
              <a:rPr lang="en-US" sz="2400" dirty="0"/>
              <a:t>each station assigned fixed frequency band</a:t>
            </a:r>
          </a:p>
          <a:p>
            <a:pPr>
              <a:defRPr/>
            </a:pPr>
            <a:r>
              <a:rPr lang="en-US" sz="2400" dirty="0"/>
              <a:t>unused transmission time in frequency bands go idle </a:t>
            </a:r>
          </a:p>
          <a:p>
            <a:pPr>
              <a:defRPr/>
            </a:pPr>
            <a:r>
              <a:rPr lang="en-US" sz="2400" dirty="0"/>
              <a:t>example: 6-station LAN, 1,3,4 have packet to send, frequency bands 2,5,6 idle </a:t>
            </a:r>
            <a:endParaRPr lang="en-US" dirty="0"/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6151563" y="4138614"/>
            <a:ext cx="627062" cy="2251075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534" name="Line 5"/>
          <p:cNvSpPr>
            <a:spLocks noChangeShapeType="1"/>
          </p:cNvSpPr>
          <p:nvPr/>
        </p:nvSpPr>
        <p:spPr bwMode="auto">
          <a:xfrm flipV="1">
            <a:off x="6149975" y="5243514"/>
            <a:ext cx="62230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535" name="Line 6"/>
          <p:cNvSpPr>
            <a:spLocks noChangeShapeType="1"/>
          </p:cNvSpPr>
          <p:nvPr/>
        </p:nvSpPr>
        <p:spPr bwMode="auto">
          <a:xfrm flipV="1">
            <a:off x="6145214" y="5635625"/>
            <a:ext cx="63182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536" name="Line 7"/>
          <p:cNvSpPr>
            <a:spLocks noChangeShapeType="1"/>
          </p:cNvSpPr>
          <p:nvPr/>
        </p:nvSpPr>
        <p:spPr bwMode="auto">
          <a:xfrm flipV="1">
            <a:off x="6149976" y="6021389"/>
            <a:ext cx="627063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 flipV="1">
            <a:off x="6145214" y="4857750"/>
            <a:ext cx="63182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538" name="Line 9"/>
          <p:cNvSpPr>
            <a:spLocks noChangeShapeType="1"/>
          </p:cNvSpPr>
          <p:nvPr/>
        </p:nvSpPr>
        <p:spPr bwMode="auto">
          <a:xfrm flipV="1">
            <a:off x="6149976" y="4471988"/>
            <a:ext cx="63182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6870700" y="4411663"/>
            <a:ext cx="2228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2955" name="Freeform 12"/>
          <p:cNvSpPr>
            <a:spLocks/>
          </p:cNvSpPr>
          <p:nvPr/>
        </p:nvSpPr>
        <p:spPr bwMode="auto">
          <a:xfrm>
            <a:off x="7018339" y="4292600"/>
            <a:ext cx="1728787" cy="114300"/>
          </a:xfrm>
          <a:custGeom>
            <a:avLst/>
            <a:gdLst>
              <a:gd name="T0" fmla="*/ 0 w 1089"/>
              <a:gd name="T1" fmla="*/ 2147483647 h 72"/>
              <a:gd name="T2" fmla="*/ 0 w 1089"/>
              <a:gd name="T3" fmla="*/ 2147483647 h 72"/>
              <a:gd name="T4" fmla="*/ 2147483647 w 1089"/>
              <a:gd name="T5" fmla="*/ 0 h 72"/>
              <a:gd name="T6" fmla="*/ 2147483647 w 1089"/>
              <a:gd name="T7" fmla="*/ 2147483647 h 7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72">
                <a:moveTo>
                  <a:pt x="0" y="72"/>
                </a:moveTo>
                <a:lnTo>
                  <a:pt x="0" y="3"/>
                </a:lnTo>
                <a:lnTo>
                  <a:pt x="1089" y="0"/>
                </a:lnTo>
                <a:lnTo>
                  <a:pt x="1089" y="72"/>
                </a:lnTo>
              </a:path>
            </a:pathLst>
          </a:custGeom>
          <a:solidFill>
            <a:schemeClr val="accent2"/>
          </a:solidFill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6918325" y="4814888"/>
            <a:ext cx="2228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542" name="Line 15"/>
          <p:cNvSpPr>
            <a:spLocks noChangeShapeType="1"/>
          </p:cNvSpPr>
          <p:nvPr/>
        </p:nvSpPr>
        <p:spPr bwMode="auto">
          <a:xfrm>
            <a:off x="6918325" y="5213350"/>
            <a:ext cx="2228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2958" name="Freeform 16"/>
          <p:cNvSpPr>
            <a:spLocks/>
          </p:cNvSpPr>
          <p:nvPr/>
        </p:nvSpPr>
        <p:spPr bwMode="auto">
          <a:xfrm>
            <a:off x="7065964" y="5094288"/>
            <a:ext cx="1728787" cy="114300"/>
          </a:xfrm>
          <a:custGeom>
            <a:avLst/>
            <a:gdLst>
              <a:gd name="T0" fmla="*/ 0 w 1089"/>
              <a:gd name="T1" fmla="*/ 2147483647 h 72"/>
              <a:gd name="T2" fmla="*/ 0 w 1089"/>
              <a:gd name="T3" fmla="*/ 2147483647 h 72"/>
              <a:gd name="T4" fmla="*/ 2147483647 w 1089"/>
              <a:gd name="T5" fmla="*/ 0 h 72"/>
              <a:gd name="T6" fmla="*/ 2147483647 w 1089"/>
              <a:gd name="T7" fmla="*/ 2147483647 h 7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89" h="72">
                <a:moveTo>
                  <a:pt x="0" y="72"/>
                </a:moveTo>
                <a:lnTo>
                  <a:pt x="0" y="3"/>
                </a:lnTo>
                <a:lnTo>
                  <a:pt x="1089" y="0"/>
                </a:lnTo>
                <a:lnTo>
                  <a:pt x="1089" y="72"/>
                </a:lnTo>
              </a:path>
            </a:pathLst>
          </a:custGeom>
          <a:solidFill>
            <a:srgbClr val="FF0000"/>
          </a:solidFill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82959" name="Group 17"/>
          <p:cNvGrpSpPr>
            <a:grpSpLocks/>
          </p:cNvGrpSpPr>
          <p:nvPr/>
        </p:nvGrpSpPr>
        <p:grpSpPr bwMode="auto">
          <a:xfrm>
            <a:off x="6935788" y="5499101"/>
            <a:ext cx="2228850" cy="119063"/>
            <a:chOff x="1884" y="2826"/>
            <a:chExt cx="1404" cy="75"/>
          </a:xfrm>
        </p:grpSpPr>
        <p:sp>
          <p:nvSpPr>
            <p:cNvPr id="22561" name="Line 18"/>
            <p:cNvSpPr>
              <a:spLocks noChangeShapeType="1"/>
            </p:cNvSpPr>
            <p:nvPr/>
          </p:nvSpPr>
          <p:spPr bwMode="auto">
            <a:xfrm>
              <a:off x="1884" y="2901"/>
              <a:ext cx="14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2977" name="Freeform 19"/>
            <p:cNvSpPr>
              <a:spLocks/>
            </p:cNvSpPr>
            <p:nvPr/>
          </p:nvSpPr>
          <p:spPr bwMode="auto">
            <a:xfrm>
              <a:off x="1977" y="2826"/>
              <a:ext cx="1089" cy="72"/>
            </a:xfrm>
            <a:custGeom>
              <a:avLst/>
              <a:gdLst>
                <a:gd name="T0" fmla="*/ 0 w 1089"/>
                <a:gd name="T1" fmla="*/ 72 h 72"/>
                <a:gd name="T2" fmla="*/ 0 w 1089"/>
                <a:gd name="T3" fmla="*/ 3 h 72"/>
                <a:gd name="T4" fmla="*/ 1089 w 1089"/>
                <a:gd name="T5" fmla="*/ 0 h 72"/>
                <a:gd name="T6" fmla="*/ 1089 w 1089"/>
                <a:gd name="T7" fmla="*/ 72 h 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89" h="72">
                  <a:moveTo>
                    <a:pt x="0" y="72"/>
                  </a:moveTo>
                  <a:lnTo>
                    <a:pt x="0" y="3"/>
                  </a:lnTo>
                  <a:lnTo>
                    <a:pt x="1089" y="0"/>
                  </a:lnTo>
                  <a:lnTo>
                    <a:pt x="1089" y="72"/>
                  </a:lnTo>
                </a:path>
              </a:pathLst>
            </a:custGeom>
            <a:solidFill>
              <a:srgbClr val="00CC66"/>
            </a:solidFill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2545" name="Line 20"/>
          <p:cNvSpPr>
            <a:spLocks noChangeShapeType="1"/>
          </p:cNvSpPr>
          <p:nvPr/>
        </p:nvSpPr>
        <p:spPr bwMode="auto">
          <a:xfrm>
            <a:off x="6965950" y="6024563"/>
            <a:ext cx="2228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547" name="Text Box 22"/>
          <p:cNvSpPr txBox="1">
            <a:spLocks noChangeArrowheads="1"/>
          </p:cNvSpPr>
          <p:nvPr/>
        </p:nvSpPr>
        <p:spPr bwMode="auto">
          <a:xfrm rot="-5400000">
            <a:off x="4947444" y="5018882"/>
            <a:ext cx="1873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latin typeface="Arial" charset="0"/>
              </a:rPr>
              <a:t>frequency bands</a:t>
            </a:r>
          </a:p>
        </p:txBody>
      </p:sp>
      <p:sp>
        <p:nvSpPr>
          <p:cNvPr id="22548" name="Text Box 23"/>
          <p:cNvSpPr txBox="1">
            <a:spLocks noChangeArrowheads="1"/>
          </p:cNvSpPr>
          <p:nvPr/>
        </p:nvSpPr>
        <p:spPr bwMode="auto">
          <a:xfrm rot="67766">
            <a:off x="8856663" y="3960813"/>
            <a:ext cx="615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latin typeface="Arial" charset="0"/>
              </a:rPr>
              <a:t>time</a:t>
            </a:r>
          </a:p>
        </p:txBody>
      </p:sp>
      <p:sp>
        <p:nvSpPr>
          <p:cNvPr id="82964" name="Freeform 54"/>
          <p:cNvSpPr>
            <a:spLocks/>
          </p:cNvSpPr>
          <p:nvPr/>
        </p:nvSpPr>
        <p:spPr bwMode="auto">
          <a:xfrm>
            <a:off x="3556001" y="4348164"/>
            <a:ext cx="595313" cy="1538287"/>
          </a:xfrm>
          <a:custGeom>
            <a:avLst/>
            <a:gdLst>
              <a:gd name="T0" fmla="*/ 2147483647 w 375"/>
              <a:gd name="T1" fmla="*/ 0 h 969"/>
              <a:gd name="T2" fmla="*/ 0 w 375"/>
              <a:gd name="T3" fmla="*/ 2147483647 h 969"/>
              <a:gd name="T4" fmla="*/ 2147483647 w 375"/>
              <a:gd name="T5" fmla="*/ 2147483647 h 969"/>
              <a:gd name="T6" fmla="*/ 2147483647 w 375"/>
              <a:gd name="T7" fmla="*/ 0 h 96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75" h="969">
                <a:moveTo>
                  <a:pt x="375" y="0"/>
                </a:moveTo>
                <a:lnTo>
                  <a:pt x="0" y="485"/>
                </a:lnTo>
                <a:lnTo>
                  <a:pt x="375" y="969"/>
                </a:lnTo>
                <a:lnTo>
                  <a:pt x="375" y="0"/>
                </a:ln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175" cmpd="sng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82965" name="Group 56"/>
          <p:cNvGrpSpPr>
            <a:grpSpLocks/>
          </p:cNvGrpSpPr>
          <p:nvPr/>
        </p:nvGrpSpPr>
        <p:grpSpPr bwMode="auto">
          <a:xfrm>
            <a:off x="1817689" y="4986339"/>
            <a:ext cx="1666875" cy="314325"/>
            <a:chOff x="1614" y="1494"/>
            <a:chExt cx="1050" cy="198"/>
          </a:xfrm>
        </p:grpSpPr>
        <p:sp>
          <p:nvSpPr>
            <p:cNvPr id="22557" name="Rectangle 57"/>
            <p:cNvSpPr>
              <a:spLocks noChangeArrowheads="1"/>
            </p:cNvSpPr>
            <p:nvPr/>
          </p:nvSpPr>
          <p:spPr bwMode="auto">
            <a:xfrm>
              <a:off x="2358" y="1500"/>
              <a:ext cx="168" cy="17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535610" name="Freeform 58"/>
            <p:cNvSpPr>
              <a:spLocks/>
            </p:cNvSpPr>
            <p:nvPr/>
          </p:nvSpPr>
          <p:spPr bwMode="auto">
            <a:xfrm>
              <a:off x="1614" y="1494"/>
              <a:ext cx="896" cy="198"/>
            </a:xfrm>
            <a:custGeom>
              <a:avLst/>
              <a:gdLst>
                <a:gd name="T0" fmla="*/ 18 w 896"/>
                <a:gd name="T1" fmla="*/ 0 h 198"/>
                <a:gd name="T2" fmla="*/ 0 w 896"/>
                <a:gd name="T3" fmla="*/ 96 h 198"/>
                <a:gd name="T4" fmla="*/ 18 w 896"/>
                <a:gd name="T5" fmla="*/ 198 h 198"/>
                <a:gd name="T6" fmla="*/ 774 w 896"/>
                <a:gd name="T7" fmla="*/ 198 h 198"/>
                <a:gd name="T8" fmla="*/ 750 w 896"/>
                <a:gd name="T9" fmla="*/ 90 h 198"/>
                <a:gd name="T10" fmla="*/ 774 w 896"/>
                <a:gd name="T11" fmla="*/ 0 h 198"/>
                <a:gd name="T12" fmla="*/ 18 w 896"/>
                <a:gd name="T13" fmla="*/ 0 h 1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96" h="198">
                  <a:moveTo>
                    <a:pt x="18" y="0"/>
                  </a:moveTo>
                  <a:lnTo>
                    <a:pt x="0" y="96"/>
                  </a:lnTo>
                  <a:lnTo>
                    <a:pt x="18" y="198"/>
                  </a:lnTo>
                  <a:lnTo>
                    <a:pt x="774" y="198"/>
                  </a:lnTo>
                  <a:cubicBezTo>
                    <a:pt x="896" y="180"/>
                    <a:pt x="750" y="123"/>
                    <a:pt x="750" y="90"/>
                  </a:cubicBezTo>
                  <a:cubicBezTo>
                    <a:pt x="750" y="57"/>
                    <a:pt x="896" y="15"/>
                    <a:pt x="774" y="0"/>
                  </a:cubicBezTo>
                  <a:lnTo>
                    <a:pt x="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tx1"/>
                </a:gs>
                <a:gs pos="50000">
                  <a:schemeClr val="bg1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559" name="Oval 59"/>
            <p:cNvSpPr>
              <a:spLocks noChangeArrowheads="1"/>
            </p:cNvSpPr>
            <p:nvPr/>
          </p:nvSpPr>
          <p:spPr bwMode="auto">
            <a:xfrm>
              <a:off x="2502" y="1506"/>
              <a:ext cx="62" cy="16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560" name="Line 60"/>
            <p:cNvSpPr>
              <a:spLocks noChangeShapeType="1"/>
            </p:cNvSpPr>
            <p:nvPr/>
          </p:nvSpPr>
          <p:spPr bwMode="auto">
            <a:xfrm>
              <a:off x="2526" y="1584"/>
              <a:ext cx="1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82966" name="Freeform 65"/>
          <p:cNvSpPr>
            <a:spLocks/>
          </p:cNvSpPr>
          <p:nvPr/>
        </p:nvSpPr>
        <p:spPr bwMode="auto">
          <a:xfrm>
            <a:off x="4327526" y="5040314"/>
            <a:ext cx="892175" cy="173037"/>
          </a:xfrm>
          <a:custGeom>
            <a:avLst/>
            <a:gdLst>
              <a:gd name="T0" fmla="*/ 2147483647 w 562"/>
              <a:gd name="T1" fmla="*/ 2147483647 h 266"/>
              <a:gd name="T2" fmla="*/ 2147483647 w 562"/>
              <a:gd name="T3" fmla="*/ 2147483647 h 266"/>
              <a:gd name="T4" fmla="*/ 2147483647 w 562"/>
              <a:gd name="T5" fmla="*/ 2147483647 h 266"/>
              <a:gd name="T6" fmla="*/ 2147483647 w 562"/>
              <a:gd name="T7" fmla="*/ 0 h 266"/>
              <a:gd name="T8" fmla="*/ 2147483647 w 562"/>
              <a:gd name="T9" fmla="*/ 2147483647 h 266"/>
              <a:gd name="T10" fmla="*/ 2147483647 w 562"/>
              <a:gd name="T11" fmla="*/ 2147483647 h 266"/>
              <a:gd name="T12" fmla="*/ 2147483647 w 562"/>
              <a:gd name="T13" fmla="*/ 2147483647 h 266"/>
              <a:gd name="T14" fmla="*/ 2147483647 w 562"/>
              <a:gd name="T15" fmla="*/ 2147483647 h 266"/>
              <a:gd name="T16" fmla="*/ 2147483647 w 562"/>
              <a:gd name="T17" fmla="*/ 2147483647 h 266"/>
              <a:gd name="T18" fmla="*/ 2147483647 w 562"/>
              <a:gd name="T19" fmla="*/ 2147483647 h 266"/>
              <a:gd name="T20" fmla="*/ 2147483647 w 562"/>
              <a:gd name="T21" fmla="*/ 2147483647 h 2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62" h="266">
                <a:moveTo>
                  <a:pt x="4" y="264"/>
                </a:moveTo>
                <a:cubicBezTo>
                  <a:pt x="4" y="212"/>
                  <a:pt x="0" y="4"/>
                  <a:pt x="52" y="6"/>
                </a:cubicBezTo>
                <a:cubicBezTo>
                  <a:pt x="106" y="4"/>
                  <a:pt x="58" y="266"/>
                  <a:pt x="108" y="266"/>
                </a:cubicBezTo>
                <a:cubicBezTo>
                  <a:pt x="158" y="266"/>
                  <a:pt x="126" y="0"/>
                  <a:pt x="174" y="0"/>
                </a:cubicBezTo>
                <a:cubicBezTo>
                  <a:pt x="222" y="0"/>
                  <a:pt x="184" y="266"/>
                  <a:pt x="228" y="264"/>
                </a:cubicBezTo>
                <a:cubicBezTo>
                  <a:pt x="272" y="262"/>
                  <a:pt x="244" y="8"/>
                  <a:pt x="288" y="8"/>
                </a:cubicBezTo>
                <a:cubicBezTo>
                  <a:pt x="332" y="8"/>
                  <a:pt x="304" y="266"/>
                  <a:pt x="354" y="266"/>
                </a:cubicBezTo>
                <a:cubicBezTo>
                  <a:pt x="404" y="266"/>
                  <a:pt x="336" y="8"/>
                  <a:pt x="402" y="8"/>
                </a:cubicBezTo>
                <a:cubicBezTo>
                  <a:pt x="468" y="8"/>
                  <a:pt x="416" y="266"/>
                  <a:pt x="464" y="264"/>
                </a:cubicBezTo>
                <a:cubicBezTo>
                  <a:pt x="512" y="262"/>
                  <a:pt x="450" y="4"/>
                  <a:pt x="506" y="6"/>
                </a:cubicBezTo>
                <a:cubicBezTo>
                  <a:pt x="562" y="8"/>
                  <a:pt x="546" y="192"/>
                  <a:pt x="556" y="26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2967" name="Freeform 66"/>
          <p:cNvSpPr>
            <a:spLocks/>
          </p:cNvSpPr>
          <p:nvPr/>
        </p:nvSpPr>
        <p:spPr bwMode="auto">
          <a:xfrm>
            <a:off x="4370389" y="4270376"/>
            <a:ext cx="427037" cy="219075"/>
          </a:xfrm>
          <a:custGeom>
            <a:avLst/>
            <a:gdLst>
              <a:gd name="T0" fmla="*/ 2147483647 w 562"/>
              <a:gd name="T1" fmla="*/ 2147483647 h 266"/>
              <a:gd name="T2" fmla="*/ 2147483647 w 562"/>
              <a:gd name="T3" fmla="*/ 2147483647 h 266"/>
              <a:gd name="T4" fmla="*/ 2147483647 w 562"/>
              <a:gd name="T5" fmla="*/ 2147483647 h 266"/>
              <a:gd name="T6" fmla="*/ 2147483647 w 562"/>
              <a:gd name="T7" fmla="*/ 0 h 266"/>
              <a:gd name="T8" fmla="*/ 2147483647 w 562"/>
              <a:gd name="T9" fmla="*/ 2147483647 h 266"/>
              <a:gd name="T10" fmla="*/ 2147483647 w 562"/>
              <a:gd name="T11" fmla="*/ 2147483647 h 266"/>
              <a:gd name="T12" fmla="*/ 2147483647 w 562"/>
              <a:gd name="T13" fmla="*/ 2147483647 h 266"/>
              <a:gd name="T14" fmla="*/ 2147483647 w 562"/>
              <a:gd name="T15" fmla="*/ 2147483647 h 266"/>
              <a:gd name="T16" fmla="*/ 2147483647 w 562"/>
              <a:gd name="T17" fmla="*/ 2147483647 h 266"/>
              <a:gd name="T18" fmla="*/ 2147483647 w 562"/>
              <a:gd name="T19" fmla="*/ 2147483647 h 266"/>
              <a:gd name="T20" fmla="*/ 2147483647 w 562"/>
              <a:gd name="T21" fmla="*/ 2147483647 h 2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62" h="266">
                <a:moveTo>
                  <a:pt x="4" y="264"/>
                </a:moveTo>
                <a:cubicBezTo>
                  <a:pt x="4" y="212"/>
                  <a:pt x="0" y="4"/>
                  <a:pt x="52" y="6"/>
                </a:cubicBezTo>
                <a:cubicBezTo>
                  <a:pt x="106" y="4"/>
                  <a:pt x="58" y="266"/>
                  <a:pt x="108" y="266"/>
                </a:cubicBezTo>
                <a:cubicBezTo>
                  <a:pt x="158" y="266"/>
                  <a:pt x="126" y="0"/>
                  <a:pt x="174" y="0"/>
                </a:cubicBezTo>
                <a:cubicBezTo>
                  <a:pt x="222" y="0"/>
                  <a:pt x="184" y="266"/>
                  <a:pt x="228" y="264"/>
                </a:cubicBezTo>
                <a:cubicBezTo>
                  <a:pt x="272" y="262"/>
                  <a:pt x="244" y="8"/>
                  <a:pt x="288" y="8"/>
                </a:cubicBezTo>
                <a:cubicBezTo>
                  <a:pt x="332" y="8"/>
                  <a:pt x="304" y="266"/>
                  <a:pt x="354" y="266"/>
                </a:cubicBezTo>
                <a:cubicBezTo>
                  <a:pt x="404" y="266"/>
                  <a:pt x="336" y="8"/>
                  <a:pt x="402" y="8"/>
                </a:cubicBezTo>
                <a:cubicBezTo>
                  <a:pt x="468" y="8"/>
                  <a:pt x="416" y="266"/>
                  <a:pt x="464" y="264"/>
                </a:cubicBezTo>
                <a:cubicBezTo>
                  <a:pt x="512" y="262"/>
                  <a:pt x="450" y="4"/>
                  <a:pt x="506" y="6"/>
                </a:cubicBezTo>
                <a:cubicBezTo>
                  <a:pt x="562" y="8"/>
                  <a:pt x="546" y="192"/>
                  <a:pt x="556" y="26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2968" name="Freeform 68"/>
          <p:cNvSpPr>
            <a:spLocks/>
          </p:cNvSpPr>
          <p:nvPr/>
        </p:nvSpPr>
        <p:spPr bwMode="auto">
          <a:xfrm>
            <a:off x="4279901" y="6069014"/>
            <a:ext cx="989013" cy="185737"/>
          </a:xfrm>
          <a:custGeom>
            <a:avLst/>
            <a:gdLst>
              <a:gd name="T0" fmla="*/ 2147483647 w 623"/>
              <a:gd name="T1" fmla="*/ 2147483647 h 117"/>
              <a:gd name="T2" fmla="*/ 2147483647 w 623"/>
              <a:gd name="T3" fmla="*/ 2147483647 h 117"/>
              <a:gd name="T4" fmla="*/ 2147483647 w 623"/>
              <a:gd name="T5" fmla="*/ 2147483647 h 117"/>
              <a:gd name="T6" fmla="*/ 2147483647 w 623"/>
              <a:gd name="T7" fmla="*/ 0 h 117"/>
              <a:gd name="T8" fmla="*/ 2147483647 w 623"/>
              <a:gd name="T9" fmla="*/ 2147483647 h 117"/>
              <a:gd name="T10" fmla="*/ 2147483647 w 623"/>
              <a:gd name="T11" fmla="*/ 2147483647 h 11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23" h="117">
                <a:moveTo>
                  <a:pt x="20" y="113"/>
                </a:moveTo>
                <a:cubicBezTo>
                  <a:pt x="44" y="68"/>
                  <a:pt x="0" y="1"/>
                  <a:pt x="114" y="2"/>
                </a:cubicBezTo>
                <a:cubicBezTo>
                  <a:pt x="233" y="1"/>
                  <a:pt x="144" y="114"/>
                  <a:pt x="256" y="114"/>
                </a:cubicBezTo>
                <a:cubicBezTo>
                  <a:pt x="368" y="114"/>
                  <a:pt x="288" y="0"/>
                  <a:pt x="394" y="0"/>
                </a:cubicBezTo>
                <a:cubicBezTo>
                  <a:pt x="500" y="0"/>
                  <a:pt x="421" y="117"/>
                  <a:pt x="522" y="116"/>
                </a:cubicBezTo>
                <a:cubicBezTo>
                  <a:pt x="623" y="115"/>
                  <a:pt x="570" y="64"/>
                  <a:pt x="616" y="1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2554" name="Text Box 69"/>
          <p:cNvSpPr txBox="1">
            <a:spLocks noChangeArrowheads="1"/>
          </p:cNvSpPr>
          <p:nvPr/>
        </p:nvSpPr>
        <p:spPr bwMode="auto">
          <a:xfrm>
            <a:off x="1966913" y="5699126"/>
            <a:ext cx="1289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0" dirty="0">
                <a:latin typeface="Arial" charset="0"/>
              </a:rPr>
              <a:t>FDM cable</a:t>
            </a:r>
          </a:p>
        </p:txBody>
      </p:sp>
      <p:sp>
        <p:nvSpPr>
          <p:cNvPr id="22556" name="Rectangle 74"/>
          <p:cNvSpPr>
            <a:spLocks noGrp="1" noChangeArrowheads="1"/>
          </p:cNvSpPr>
          <p:nvPr>
            <p:ph type="title"/>
          </p:nvPr>
        </p:nvSpPr>
        <p:spPr>
          <a:xfrm>
            <a:off x="961292" y="206375"/>
            <a:ext cx="10117016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/>
              <a:t>Channel partitioning MAC protocols: FDMA</a:t>
            </a: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99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1721</Words>
  <Application>Microsoft Macintosh PowerPoint</Application>
  <PresentationFormat>Widescreen</PresentationFormat>
  <Paragraphs>361</Paragraphs>
  <Slides>27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Gill Sans MT</vt:lpstr>
      <vt:lpstr>Helvetica</vt:lpstr>
      <vt:lpstr>Tahoma</vt:lpstr>
      <vt:lpstr>Times New Roman</vt:lpstr>
      <vt:lpstr>Wingdings</vt:lpstr>
      <vt:lpstr>Office Theme</vt:lpstr>
      <vt:lpstr>Equation</vt:lpstr>
      <vt:lpstr>Link Layer: Multiple Access</vt:lpstr>
      <vt:lpstr>Where is the link layer implemented?</vt:lpstr>
      <vt:lpstr>Adapters communicating</vt:lpstr>
      <vt:lpstr>Multiple access</vt:lpstr>
      <vt:lpstr>Multiple access protocols</vt:lpstr>
      <vt:lpstr>An ideal multiple access protocol</vt:lpstr>
      <vt:lpstr>MAC protocols: Taxonomy</vt:lpstr>
      <vt:lpstr>(1) Channel partitioning MAC protocols: TDMA</vt:lpstr>
      <vt:lpstr>Channel partitioning MAC protocols: FDMA</vt:lpstr>
      <vt:lpstr>(2) Random access protocols</vt:lpstr>
      <vt:lpstr>Slotted ALOHA</vt:lpstr>
      <vt:lpstr>Slotted ALOHA</vt:lpstr>
      <vt:lpstr>Slotted ALOHA: efficiency</vt:lpstr>
      <vt:lpstr>Pure (unslotted) ALOHA</vt:lpstr>
      <vt:lpstr>Pure ALOHA efficiency</vt:lpstr>
      <vt:lpstr>PowerPoint Presentation</vt:lpstr>
      <vt:lpstr>CSMA (carrier sense multiple access)</vt:lpstr>
      <vt:lpstr>CSMA collisions</vt:lpstr>
      <vt:lpstr>CSMA/CD (collision detection)</vt:lpstr>
      <vt:lpstr>CSMA/CD (collision detection)</vt:lpstr>
      <vt:lpstr>Ethernet CSMA/CD algorithm</vt:lpstr>
      <vt:lpstr>Ethernet CSMA/CD algorithm</vt:lpstr>
      <vt:lpstr>CSMA/CD efficiency</vt:lpstr>
      <vt:lpstr>(3) “Taking turns” MAC protocols</vt:lpstr>
      <vt:lpstr>“Taking turns” MAC protocols</vt:lpstr>
      <vt:lpstr>“Taking turns” MAC protocols</vt:lpstr>
      <vt:lpstr> Summary of multiple access protocols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2110</cp:revision>
  <cp:lastPrinted>2019-02-15T23:29:10Z</cp:lastPrinted>
  <dcterms:created xsi:type="dcterms:W3CDTF">2019-01-23T03:40:12Z</dcterms:created>
  <dcterms:modified xsi:type="dcterms:W3CDTF">2019-03-15T18:41:11Z</dcterms:modified>
</cp:coreProperties>
</file>