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387" r:id="rId2"/>
    <p:sldId id="858" r:id="rId3"/>
    <p:sldId id="781" r:id="rId4"/>
    <p:sldId id="782" r:id="rId5"/>
    <p:sldId id="783" r:id="rId6"/>
    <p:sldId id="797" r:id="rId7"/>
    <p:sldId id="798" r:id="rId8"/>
    <p:sldId id="788" r:id="rId9"/>
    <p:sldId id="789" r:id="rId10"/>
    <p:sldId id="790" r:id="rId11"/>
    <p:sldId id="791" r:id="rId12"/>
    <p:sldId id="792" r:id="rId13"/>
    <p:sldId id="859" r:id="rId14"/>
    <p:sldId id="374" r:id="rId15"/>
    <p:sldId id="860" r:id="rId16"/>
    <p:sldId id="375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802"/>
    <p:restoredTop sz="94664"/>
  </p:normalViewPr>
  <p:slideViewPr>
    <p:cSldViewPr snapToGrid="0" snapToObjects="1">
      <p:cViewPr varScale="1">
        <p:scale>
          <a:sx n="139" d="100"/>
          <a:sy n="139" d="100"/>
        </p:scale>
        <p:origin x="176" y="4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14" d="100"/>
          <a:sy n="114" d="100"/>
        </p:scale>
        <p:origin x="3056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3C490B-630B-7F46-B6FE-05D0FD1689A8}" type="datetimeFigureOut">
              <a:rPr lang="en-US" smtClean="0"/>
              <a:t>3/13/19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3F09D5-B346-194E-BAD1-FA5CF71589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7786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D7F61FD0-FAF2-4545-8D3A-10FB997685FF}" type="slidenum">
              <a:rPr lang="en-US" i="0" smtClean="0">
                <a:latin typeface="Times New Roman" charset="0"/>
              </a:rPr>
              <a:pPr>
                <a:defRPr/>
              </a:pPr>
              <a:t>3</a:t>
            </a:fld>
            <a:endParaRPr lang="en-US" i="0" dirty="0">
              <a:latin typeface="Times New Roman" charset="0"/>
            </a:endParaRPr>
          </a:p>
        </p:txBody>
      </p:sp>
      <p:sp>
        <p:nvSpPr>
          <p:cNvPr id="993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2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563421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5F620C57-5F31-6443-8544-E81A27D767F3}" type="slidenum">
              <a:rPr lang="en-US" i="0" smtClean="0">
                <a:latin typeface="Times New Roman" charset="0"/>
              </a:rPr>
              <a:pPr>
                <a:defRPr/>
              </a:pPr>
              <a:t>4</a:t>
            </a:fld>
            <a:endParaRPr lang="en-US" i="0" dirty="0">
              <a:latin typeface="Times New Roman" charset="0"/>
            </a:endParaRPr>
          </a:p>
        </p:txBody>
      </p:sp>
      <p:sp>
        <p:nvSpPr>
          <p:cNvPr id="100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6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278229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D8AA7049-8658-2C4B-A161-18F367F0585E}" type="slidenum">
              <a:rPr lang="en-US" i="0" smtClean="0">
                <a:latin typeface="Times New Roman" charset="0"/>
              </a:rPr>
              <a:pPr>
                <a:defRPr/>
              </a:pPr>
              <a:t>5</a:t>
            </a:fld>
            <a:endParaRPr lang="en-US" i="0" dirty="0">
              <a:latin typeface="Times New Roman" charset="0"/>
            </a:endParaRPr>
          </a:p>
        </p:txBody>
      </p:sp>
      <p:sp>
        <p:nvSpPr>
          <p:cNvPr id="1013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80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378448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1589B448-324E-F547-9651-770BB6BE014E}" type="slidenum">
              <a:rPr lang="en-US" i="0" smtClean="0">
                <a:latin typeface="Times New Roman" charset="0"/>
              </a:rPr>
              <a:pPr>
                <a:defRPr/>
              </a:pPr>
              <a:t>8</a:t>
            </a:fld>
            <a:endParaRPr lang="en-US" i="0" dirty="0">
              <a:latin typeface="Times New Roman" charset="0"/>
            </a:endParaRPr>
          </a:p>
        </p:txBody>
      </p:sp>
      <p:sp>
        <p:nvSpPr>
          <p:cNvPr id="1064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500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3855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0C69BEC7-9E5C-604D-9916-AF2A74B9F274}" type="slidenum">
              <a:rPr lang="en-US" i="0" smtClean="0">
                <a:latin typeface="Times New Roman" charset="0"/>
              </a:rPr>
              <a:pPr>
                <a:defRPr/>
              </a:pPr>
              <a:t>9</a:t>
            </a:fld>
            <a:endParaRPr lang="en-US" i="0" dirty="0">
              <a:latin typeface="Times New Roman" charset="0"/>
            </a:endParaRPr>
          </a:p>
        </p:txBody>
      </p:sp>
      <p:sp>
        <p:nvSpPr>
          <p:cNvPr id="107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219889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B48CD503-2045-024B-8E01-05BD3C804D49}" type="slidenum">
              <a:rPr lang="en-US" i="0" smtClean="0">
                <a:latin typeface="Times New Roman" charset="0"/>
              </a:rPr>
              <a:pPr>
                <a:defRPr/>
              </a:pPr>
              <a:t>10</a:t>
            </a:fld>
            <a:endParaRPr lang="en-US" i="0" dirty="0">
              <a:latin typeface="Times New Roman" charset="0"/>
            </a:endParaRPr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830826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190A2FE3-3F71-0D4D-913A-D62E4D4158B9}" type="slidenum">
              <a:rPr lang="en-US" i="0" smtClean="0">
                <a:latin typeface="Times New Roman" charset="0"/>
              </a:rPr>
              <a:pPr>
                <a:defRPr/>
              </a:pPr>
              <a:t>11</a:t>
            </a:fld>
            <a:endParaRPr lang="en-US" i="0" dirty="0">
              <a:latin typeface="Times New Roman" charset="0"/>
            </a:endParaRPr>
          </a:p>
        </p:txBody>
      </p:sp>
      <p:sp>
        <p:nvSpPr>
          <p:cNvPr id="1095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104053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7BE824D3-1A6E-5741-A1BB-55D02918ED2B}" type="slidenum">
              <a:rPr lang="en-US" i="0" smtClean="0">
                <a:latin typeface="Times New Roman" charset="0"/>
              </a:rPr>
              <a:pPr>
                <a:defRPr/>
              </a:pPr>
              <a:t>12</a:t>
            </a:fld>
            <a:endParaRPr lang="en-US" i="0" dirty="0">
              <a:latin typeface="Times New Roman" charset="0"/>
            </a:endParaRPr>
          </a:p>
        </p:txBody>
      </p:sp>
      <p:sp>
        <p:nvSpPr>
          <p:cNvPr id="1105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6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32712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0CC37-3420-4F49-8C33-4BCB3B51A6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8A51D8-7D8A-A547-B24D-6DD12E8CCA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251904-F682-B84A-BF47-8129AB4C18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3/13/19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85BB43-14AB-9945-9BCA-9BC503CCC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01333A-8598-4B4F-AB52-6579A2E12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267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3343C6-896E-584A-A963-7E16D546EA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35AA53-208E-C24B-8273-CFDD1A5E79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5851F6-81D0-1643-BAF0-AA0E98E0C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3/13/19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A70A3A-9A82-3C4C-AEFA-7B416F146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A61641-65CD-7949-9285-F9862F78B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620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F9D0A2B-7DBB-9445-8542-8AC8F7964D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7F09A6-0358-8E43-A178-3CA003BDFB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CEA068-5062-7E4F-B99C-2CEC343EC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3/13/19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83A096-D83E-7542-A78C-9916C3698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9814C3-12DF-0447-9420-294EF2C87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158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9A4C2-71EB-354A-A4E4-7A79F16713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F6FC06-E8D0-3A4C-BEE2-AA99DC3801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7652FB-D490-114D-8030-09CCB72C2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3/13/19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062229-71C9-9847-AFE6-26AB269E2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1C6DF4-CA65-8E43-B3A5-ECEF9025E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358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9F248A-A301-5341-9BAF-2DDE80F1EB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2EDBBF-4F90-A34F-A685-DE4F29644F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9B94B2-28BF-6945-A21C-40A2B7645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3/13/19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DDE3C9-54E8-A94F-AD40-66CFF7B8F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358432-5359-0147-8D5C-B145EE76A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954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10FC0B-F311-BC4B-A2D1-928B3513C7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E07925-946E-B44F-8713-0F0928FD5E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672E5B-AB30-F441-99C3-073B0FE0CD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7D735A-AFB0-C44A-9FC0-AFD3B6C01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3/13/19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B6E5E5-7866-8E4B-B450-B712A2F3B9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F134CB-E65A-B242-BD74-667132F85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585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AA191B-B3D5-974E-BBCC-0A9D6A627F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69E461-1B18-F04F-9E78-C3FEBD28C4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F1FC9F-4459-2448-8E0B-F470C373A3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8D66B2-805B-A347-89AD-F169432665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E448249-093E-884B-B6CE-B747B284E5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92CDBF6-1121-9347-BF6B-B703CCE9F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3/13/19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C7F1FD6-CCAB-754B-B876-ABFCFD3D5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E9FA76-646A-F442-AA4F-7622918BE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262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7A493-905D-7F41-8284-D8B4EC8824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B5B470-4001-1843-A7E0-885C22956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3/13/19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F13A0A-FB55-8649-B9A5-3E90CD8CA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CBD0C7-127F-CD4E-A6B8-5585A1527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455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5D34EC-7616-9043-AFD5-6B69E3B6F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3/13/19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7B0C35-6B39-4749-9595-C856AFB8E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AFF505-CB2B-2747-B2DD-2A89C9411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63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ECF38C-28DD-4A42-9056-3793483F55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1099AD-DABE-D64C-A905-1CF03DB108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012F0B-A50A-5B46-A535-733D69752F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A7C4E6-3C25-644D-80DE-2E788E628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3/13/19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68BFEC-CC7B-C94C-BED5-57FB1536D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755941-3DC9-AB49-B0A6-6F452E06A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52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4FD44-FAA2-E347-8F67-9E8E93EAA0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E020F24-3635-8346-AFAC-53CE49F08D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8FCCF6-452E-F34D-AD7C-72567CD4B4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2B2EA6-16EC-4048-B8E5-91A7889C2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3/13/19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F377BF-EE8D-7042-B5F8-CF9C0C3DD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7220C2-4FEF-C549-AF12-DB388DD3A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323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9E5AAC6-6E42-5E44-9318-18A5B93B5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FBE2B0-9C88-F545-A1BD-247458A509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5DABF1-4F3F-744C-8157-1FC51AAF16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DCE603-2B12-5844-BEA7-E98E825B38C7}" type="datetimeFigureOut">
              <a:rPr lang="en-US" smtClean="0"/>
              <a:t>3/13/19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0E51C6-01D3-BC48-8763-B839BC0791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76E372-E70D-1E47-8FDB-0CADB973BC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983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Helvetica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Helvetica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65000"/>
              <a:lumOff val="35000"/>
            </a:schemeClr>
          </a:solidFill>
          <a:latin typeface="Helvetica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Helvetica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Helvetica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Helvetica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cs.rutgers.edu/~sn624/352-S19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713A6475-F152-7546-A2A3-6A39089E062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505097" y="1821459"/>
            <a:ext cx="11181806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ＭＳ Ｐゴシック" charset="0"/>
                <a:cs typeface="+mj-cs"/>
              </a:rPr>
              <a:t>Data Link Layer:</a:t>
            </a:r>
            <a:br>
              <a:rPr lang="en-US" dirty="0">
                <a:ea typeface="ＭＳ Ｐゴシック" charset="0"/>
                <a:cs typeface="+mj-cs"/>
              </a:rPr>
            </a:br>
            <a:r>
              <a:rPr lang="en-US" dirty="0">
                <a:ea typeface="ＭＳ Ｐゴシック" charset="0"/>
                <a:cs typeface="+mj-cs"/>
              </a:rPr>
              <a:t>Overview; Error Detection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897461AD-287F-0C42-AFC6-5022951D3B3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524000" y="3429000"/>
            <a:ext cx="9144000" cy="254508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2800" dirty="0">
                <a:ea typeface="ＭＳ Ｐゴシック" charset="0"/>
              </a:rPr>
              <a:t>CS 352, Lecture 14</a:t>
            </a:r>
          </a:p>
          <a:p>
            <a:pPr>
              <a:defRPr/>
            </a:pPr>
            <a:r>
              <a:rPr lang="en-US" sz="2800" dirty="0">
                <a:ea typeface="ＭＳ Ｐゴシック" charset="0"/>
                <a:hlinkClick r:id="rId2"/>
              </a:rPr>
              <a:t>http://www.cs.rutgers.edu/~sn624/352-S19</a:t>
            </a:r>
            <a:endParaRPr lang="en-US" sz="2800" dirty="0">
              <a:ea typeface="ＭＳ Ｐゴシック" charset="0"/>
            </a:endParaRPr>
          </a:p>
          <a:p>
            <a:pPr>
              <a:defRPr/>
            </a:pPr>
            <a:endParaRPr lang="en-US" sz="2800" dirty="0">
              <a:ea typeface="ＭＳ Ｐゴシック" charset="0"/>
              <a:cs typeface="+mn-cs"/>
            </a:endParaRPr>
          </a:p>
          <a:p>
            <a:pPr>
              <a:defRPr/>
            </a:pPr>
            <a:r>
              <a:rPr lang="en-US" sz="2800" dirty="0">
                <a:ea typeface="ＭＳ Ｐゴシック" charset="0"/>
                <a:cs typeface="+mn-cs"/>
              </a:rPr>
              <a:t>Srinivas Narayana</a:t>
            </a:r>
          </a:p>
          <a:p>
            <a:pPr>
              <a:defRPr/>
            </a:pPr>
            <a:r>
              <a:rPr lang="en-US" sz="2000" dirty="0">
                <a:ea typeface="ＭＳ Ｐゴシック" charset="0"/>
              </a:rPr>
              <a:t>(heavily adapted from slides by Prof. Badri Nath and the textbook authors)</a:t>
            </a:r>
            <a:endParaRPr lang="en-US" sz="2000" dirty="0">
              <a:ea typeface="ＭＳ Ｐゴシック" charset="0"/>
              <a:cs typeface="+mn-cs"/>
            </a:endParaRPr>
          </a:p>
        </p:txBody>
      </p:sp>
      <p:sp>
        <p:nvSpPr>
          <p:cNvPr id="2052" name="Slide Number Placeholder 1">
            <a:extLst>
              <a:ext uri="{FF2B5EF4-FFF2-40B4-BE49-F238E27FC236}">
                <a16:creationId xmlns:a16="http://schemas.microsoft.com/office/drawing/2014/main" id="{D4CF2330-96EE-C641-B787-BBF6068A1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400" b="1">
                <a:solidFill>
                  <a:srgbClr val="7F7F7F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B2CE658-F681-9E4A-B882-87E501708491}" type="slidenum">
              <a:rPr lang="en-US" altLang="en-US" sz="1400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FEBF204-951A-1944-B88D-F7620664EC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5426" y="5773629"/>
            <a:ext cx="2853305" cy="910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40161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>
          <a:xfrm>
            <a:off x="2057400" y="223838"/>
            <a:ext cx="7772400" cy="1014412"/>
          </a:xfrm>
        </p:spPr>
        <p:txBody>
          <a:bodyPr/>
          <a:lstStyle/>
          <a:p>
            <a:pPr>
              <a:defRPr/>
            </a:pPr>
            <a:r>
              <a:rPr lang="en-US" dirty="0"/>
              <a:t>Internet checksum </a:t>
            </a:r>
            <a:r>
              <a:rPr lang="en-US" sz="3600" dirty="0"/>
              <a:t>(review)</a:t>
            </a:r>
          </a:p>
        </p:txBody>
      </p:sp>
      <p:sp>
        <p:nvSpPr>
          <p:cNvPr id="1331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06625" y="2519364"/>
            <a:ext cx="3657600" cy="3495675"/>
          </a:xfrm>
        </p:spPr>
        <p:txBody>
          <a:bodyPr/>
          <a:lstStyle/>
          <a:p>
            <a:pPr>
              <a:lnSpc>
                <a:spcPct val="75000"/>
              </a:lnSpc>
              <a:buFont typeface="Wingdings" charset="0"/>
              <a:buNone/>
              <a:defRPr/>
            </a:pPr>
            <a:r>
              <a:rPr lang="en-US" i="1" dirty="0">
                <a:solidFill>
                  <a:srgbClr val="CC0000"/>
                </a:solidFill>
              </a:rPr>
              <a:t>sender:</a:t>
            </a:r>
          </a:p>
          <a:p>
            <a:pPr>
              <a:lnSpc>
                <a:spcPct val="75000"/>
              </a:lnSpc>
              <a:defRPr/>
            </a:pPr>
            <a:r>
              <a:rPr lang="en-US" sz="2400" dirty="0"/>
              <a:t>treat segment contents as sequence of 16-bit integers</a:t>
            </a:r>
          </a:p>
          <a:p>
            <a:pPr>
              <a:lnSpc>
                <a:spcPct val="75000"/>
              </a:lnSpc>
              <a:defRPr/>
            </a:pPr>
            <a:r>
              <a:rPr lang="en-US" sz="2400" dirty="0"/>
              <a:t>checksum: addition (1</a:t>
            </a:r>
            <a:r>
              <a:rPr lang="ja-JP" altLang="en-US" sz="2400"/>
              <a:t>’</a:t>
            </a:r>
            <a:r>
              <a:rPr lang="en-US" sz="2400" dirty="0"/>
              <a:t>s complement sum) of segment contents</a:t>
            </a:r>
          </a:p>
          <a:p>
            <a:pPr>
              <a:lnSpc>
                <a:spcPct val="75000"/>
              </a:lnSpc>
              <a:defRPr/>
            </a:pPr>
            <a:r>
              <a:rPr lang="en-US" sz="2400" dirty="0"/>
              <a:t>sender puts checksum value into UDP checksum field</a:t>
            </a:r>
          </a:p>
          <a:p>
            <a:pPr>
              <a:lnSpc>
                <a:spcPct val="75000"/>
              </a:lnSpc>
              <a:buFont typeface="Wingdings" charset="0"/>
              <a:buNone/>
              <a:defRPr/>
            </a:pPr>
            <a:endParaRPr lang="en-US" dirty="0"/>
          </a:p>
          <a:p>
            <a:pPr>
              <a:lnSpc>
                <a:spcPct val="75000"/>
              </a:lnSpc>
              <a:defRPr/>
            </a:pPr>
            <a:endParaRPr lang="en-US" dirty="0"/>
          </a:p>
        </p:txBody>
      </p:sp>
      <p:sp>
        <p:nvSpPr>
          <p:cNvPr id="1331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6172200" y="2552701"/>
            <a:ext cx="4057650" cy="3414713"/>
          </a:xfrm>
        </p:spPr>
        <p:txBody>
          <a:bodyPr/>
          <a:lstStyle/>
          <a:p>
            <a:pPr>
              <a:lnSpc>
                <a:spcPct val="75000"/>
              </a:lnSpc>
              <a:buFont typeface="Wingdings" charset="0"/>
              <a:buNone/>
              <a:defRPr/>
            </a:pPr>
            <a:r>
              <a:rPr lang="en-US" sz="2400" i="1" dirty="0">
                <a:solidFill>
                  <a:srgbClr val="CC0000"/>
                </a:solidFill>
              </a:rPr>
              <a:t>receiver:</a:t>
            </a:r>
          </a:p>
          <a:p>
            <a:pPr>
              <a:lnSpc>
                <a:spcPct val="75000"/>
              </a:lnSpc>
              <a:defRPr/>
            </a:pPr>
            <a:r>
              <a:rPr lang="en-US" sz="2400" dirty="0"/>
              <a:t>compute checksum of received segment</a:t>
            </a:r>
          </a:p>
          <a:p>
            <a:pPr>
              <a:lnSpc>
                <a:spcPct val="75000"/>
              </a:lnSpc>
              <a:defRPr/>
            </a:pPr>
            <a:r>
              <a:rPr lang="en-US" sz="2400" dirty="0"/>
              <a:t>check if computed checksum equals checksum field value:</a:t>
            </a:r>
          </a:p>
          <a:p>
            <a:pPr lvl="1">
              <a:lnSpc>
                <a:spcPct val="75000"/>
              </a:lnSpc>
              <a:defRPr/>
            </a:pPr>
            <a:r>
              <a:rPr lang="en-US" dirty="0"/>
              <a:t>NO - error detected</a:t>
            </a:r>
          </a:p>
          <a:p>
            <a:pPr lvl="1">
              <a:lnSpc>
                <a:spcPct val="75000"/>
              </a:lnSpc>
              <a:defRPr/>
            </a:pPr>
            <a:r>
              <a:rPr lang="en-US" dirty="0"/>
              <a:t>YES - no error detected. </a:t>
            </a:r>
            <a:r>
              <a:rPr lang="en-US" i="1" dirty="0"/>
              <a:t>But maybe errors nonetheless?</a:t>
            </a:r>
            <a:r>
              <a:rPr lang="en-US" dirty="0"/>
              <a:t> </a:t>
            </a:r>
            <a:endParaRPr lang="en-US" sz="2000" dirty="0"/>
          </a:p>
        </p:txBody>
      </p:sp>
      <p:sp>
        <p:nvSpPr>
          <p:cNvPr id="13319" name="Rectangle 5"/>
          <p:cNvSpPr>
            <a:spLocks noChangeArrowheads="1"/>
          </p:cNvSpPr>
          <p:nvPr/>
        </p:nvSpPr>
        <p:spPr bwMode="auto">
          <a:xfrm>
            <a:off x="2219325" y="1457326"/>
            <a:ext cx="7924800" cy="847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defRPr/>
            </a:pPr>
            <a:r>
              <a:rPr lang="en-US" sz="2800" dirty="0">
                <a:solidFill>
                  <a:srgbClr val="CC0000"/>
                </a:solidFill>
                <a:latin typeface="Helvetica" pitchFamily="2" charset="0"/>
              </a:rPr>
              <a:t>goal:</a:t>
            </a:r>
            <a:r>
              <a:rPr lang="en-US" sz="2400" dirty="0">
                <a:latin typeface="Helvetica" pitchFamily="2" charset="0"/>
              </a:rPr>
              <a:t> detect </a:t>
            </a:r>
            <a:r>
              <a:rPr lang="ja-JP" altLang="en-US" sz="2400">
                <a:latin typeface="Helvetica" pitchFamily="2" charset="0"/>
              </a:rPr>
              <a:t>“</a:t>
            </a:r>
            <a:r>
              <a:rPr lang="en-US" sz="2400" dirty="0">
                <a:latin typeface="Helvetica" pitchFamily="2" charset="0"/>
              </a:rPr>
              <a:t>errors</a:t>
            </a:r>
            <a:r>
              <a:rPr lang="ja-JP" altLang="en-US" sz="2400">
                <a:latin typeface="Helvetica" pitchFamily="2" charset="0"/>
              </a:rPr>
              <a:t>”</a:t>
            </a:r>
            <a:r>
              <a:rPr lang="en-US" sz="2400" dirty="0">
                <a:latin typeface="Helvetica" pitchFamily="2" charset="0"/>
              </a:rPr>
              <a:t> (e.g., flipped bits) in transmitted packet (note: used at transport layer only)</a:t>
            </a:r>
          </a:p>
          <a:p>
            <a: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Char char="v"/>
              <a:defRPr/>
            </a:pPr>
            <a:endParaRPr lang="en-US" sz="2400" dirty="0">
              <a:latin typeface="Helvetica" pitchFamily="2" charset="0"/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5" y="6522366"/>
            <a:ext cx="548655" cy="272319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Tahoma" charset="0"/>
              </a:rPr>
              <a:pPr/>
              <a:t>10</a:t>
            </a:fld>
            <a:endParaRPr lang="en-US" sz="12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0962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Rectangle 2"/>
          <p:cNvSpPr>
            <a:spLocks noGrp="1" noChangeArrowheads="1"/>
          </p:cNvSpPr>
          <p:nvPr>
            <p:ph type="title"/>
          </p:nvPr>
        </p:nvSpPr>
        <p:spPr>
          <a:xfrm>
            <a:off x="1990725" y="211139"/>
            <a:ext cx="8231188" cy="1004887"/>
          </a:xfrm>
        </p:spPr>
        <p:txBody>
          <a:bodyPr/>
          <a:lstStyle/>
          <a:p>
            <a:pPr>
              <a:defRPr/>
            </a:pPr>
            <a:r>
              <a:rPr lang="en-US" sz="4000" dirty="0"/>
              <a:t>Cyclic redundancy check</a:t>
            </a:r>
            <a:endParaRPr lang="en-US" sz="4800" dirty="0"/>
          </a:p>
        </p:txBody>
      </p:sp>
      <p:sp>
        <p:nvSpPr>
          <p:cNvPr id="143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71688" y="1319214"/>
            <a:ext cx="7772400" cy="3360737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en-US" sz="2400" dirty="0"/>
              <a:t>more powerful error-detection coding</a:t>
            </a:r>
          </a:p>
          <a:p>
            <a:pPr>
              <a:defRPr/>
            </a:pPr>
            <a:r>
              <a:rPr lang="en-US" sz="2400" dirty="0"/>
              <a:t>view data bits, </a:t>
            </a:r>
            <a:r>
              <a:rPr lang="en-US" sz="2400" dirty="0">
                <a:solidFill>
                  <a:srgbClr val="CC0000"/>
                </a:solidFill>
              </a:rPr>
              <a:t>D</a:t>
            </a:r>
            <a:r>
              <a:rPr lang="en-US" sz="2400" dirty="0"/>
              <a:t>, as a binary number</a:t>
            </a:r>
          </a:p>
          <a:p>
            <a:pPr>
              <a:defRPr/>
            </a:pPr>
            <a:r>
              <a:rPr lang="en-US" sz="2400" dirty="0"/>
              <a:t>choose r+1 bit pattern (generator), </a:t>
            </a:r>
            <a:r>
              <a:rPr lang="en-US" sz="2400" dirty="0">
                <a:solidFill>
                  <a:srgbClr val="CC0000"/>
                </a:solidFill>
              </a:rPr>
              <a:t>G</a:t>
            </a:r>
            <a:r>
              <a:rPr lang="en-US" sz="2400" dirty="0"/>
              <a:t> </a:t>
            </a:r>
          </a:p>
          <a:p>
            <a:pPr>
              <a:defRPr/>
            </a:pPr>
            <a:r>
              <a:rPr lang="en-US" sz="2400" dirty="0"/>
              <a:t>goal: choose r CRC bits, </a:t>
            </a:r>
            <a:r>
              <a:rPr lang="en-US" sz="2400" dirty="0">
                <a:solidFill>
                  <a:srgbClr val="CC0000"/>
                </a:solidFill>
              </a:rPr>
              <a:t>R</a:t>
            </a:r>
            <a:r>
              <a:rPr lang="en-US" sz="2400" dirty="0"/>
              <a:t>, such that</a:t>
            </a:r>
          </a:p>
          <a:p>
            <a:pPr lvl="1">
              <a:defRPr/>
            </a:pPr>
            <a:r>
              <a:rPr lang="en-US" sz="2000" dirty="0"/>
              <a:t> &lt;D,R&gt; exactly divisible by G (modulo 2) </a:t>
            </a:r>
          </a:p>
          <a:p>
            <a:pPr lvl="1">
              <a:defRPr/>
            </a:pPr>
            <a:r>
              <a:rPr lang="en-US" sz="2000" dirty="0"/>
              <a:t>receiver knows G, divides &lt;D,R&gt; by G.  If non-zero remainder: error detected!</a:t>
            </a:r>
          </a:p>
          <a:p>
            <a:pPr lvl="1">
              <a:defRPr/>
            </a:pPr>
            <a:r>
              <a:rPr lang="en-US" sz="2000" dirty="0"/>
              <a:t>can detect all burst errors less than r+1 bits</a:t>
            </a:r>
          </a:p>
          <a:p>
            <a:pPr>
              <a:defRPr/>
            </a:pPr>
            <a:r>
              <a:rPr lang="en-US" sz="2400" dirty="0"/>
              <a:t>widely used in practice (Ethernet, 802.11 WiFi, ATM)</a:t>
            </a:r>
          </a:p>
        </p:txBody>
      </p:sp>
      <p:pic>
        <p:nvPicPr>
          <p:cNvPr id="66566" name="Picture 4" descr="524 CRC cod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8287" y="4777548"/>
            <a:ext cx="6430782" cy="1778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5" y="6522366"/>
            <a:ext cx="548655" cy="272319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Tahoma" charset="0"/>
              </a:rPr>
              <a:pPr/>
              <a:t>11</a:t>
            </a:fld>
            <a:endParaRPr lang="en-US" sz="12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30361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Rectangle 3"/>
          <p:cNvSpPr>
            <a:spLocks noGrp="1" noChangeArrowheads="1"/>
          </p:cNvSpPr>
          <p:nvPr>
            <p:ph type="title"/>
          </p:nvPr>
        </p:nvSpPr>
        <p:spPr>
          <a:xfrm>
            <a:off x="2057400" y="128588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sz="4000" dirty="0"/>
              <a:t>CRC example</a:t>
            </a:r>
            <a:endParaRPr lang="en-US" dirty="0"/>
          </a:p>
        </p:txBody>
      </p:sp>
      <p:sp>
        <p:nvSpPr>
          <p:cNvPr id="1536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069848" y="1447800"/>
            <a:ext cx="5026152" cy="3244850"/>
          </a:xfrm>
        </p:spPr>
        <p:txBody>
          <a:bodyPr/>
          <a:lstStyle/>
          <a:p>
            <a:pPr>
              <a:lnSpc>
                <a:spcPct val="75000"/>
              </a:lnSpc>
              <a:buFont typeface="Wingdings" charset="0"/>
              <a:buNone/>
              <a:defRPr/>
            </a:pPr>
            <a:r>
              <a:rPr lang="en-US" dirty="0">
                <a:solidFill>
                  <a:srgbClr val="000099"/>
                </a:solidFill>
              </a:rPr>
              <a:t>want:</a:t>
            </a:r>
            <a:endParaRPr lang="en-US" sz="3200" dirty="0">
              <a:solidFill>
                <a:srgbClr val="000099"/>
              </a:solidFill>
            </a:endParaRPr>
          </a:p>
          <a:p>
            <a:pPr lvl="1">
              <a:lnSpc>
                <a:spcPct val="75000"/>
              </a:lnSpc>
              <a:buFont typeface="Wingdings" charset="0"/>
              <a:buNone/>
              <a:defRPr/>
            </a:pPr>
            <a:r>
              <a:rPr lang="en-US" sz="2800" dirty="0"/>
              <a:t>D</a:t>
            </a:r>
            <a:r>
              <a:rPr lang="en-US" sz="2800" baseline="26000" dirty="0"/>
              <a:t>.</a:t>
            </a:r>
            <a:r>
              <a:rPr lang="en-US" sz="2800" dirty="0"/>
              <a:t>2</a:t>
            </a:r>
            <a:r>
              <a:rPr lang="en-US" sz="2800" baseline="30000" dirty="0"/>
              <a:t>r</a:t>
            </a:r>
            <a:r>
              <a:rPr lang="en-US" sz="2800" dirty="0"/>
              <a:t> XOR R = nG</a:t>
            </a:r>
          </a:p>
          <a:p>
            <a:pPr>
              <a:lnSpc>
                <a:spcPct val="75000"/>
              </a:lnSpc>
              <a:buFont typeface="Wingdings" charset="0"/>
              <a:buNone/>
              <a:defRPr/>
            </a:pPr>
            <a:r>
              <a:rPr lang="en-US" i="1" dirty="0">
                <a:solidFill>
                  <a:srgbClr val="000099"/>
                </a:solidFill>
              </a:rPr>
              <a:t>equivalently:</a:t>
            </a:r>
            <a:endParaRPr lang="en-US" sz="3200" dirty="0">
              <a:solidFill>
                <a:srgbClr val="000099"/>
              </a:solidFill>
            </a:endParaRPr>
          </a:p>
          <a:p>
            <a:pPr lvl="1">
              <a:lnSpc>
                <a:spcPct val="75000"/>
              </a:lnSpc>
              <a:buFont typeface="Wingdings" charset="0"/>
              <a:buNone/>
              <a:defRPr/>
            </a:pPr>
            <a:r>
              <a:rPr lang="en-US" sz="2800" dirty="0"/>
              <a:t>D</a:t>
            </a:r>
            <a:r>
              <a:rPr lang="en-US" sz="2800" baseline="26000" dirty="0"/>
              <a:t>.</a:t>
            </a:r>
            <a:r>
              <a:rPr lang="en-US" sz="2800" dirty="0"/>
              <a:t>2</a:t>
            </a:r>
            <a:r>
              <a:rPr lang="en-US" sz="2800" baseline="30000" dirty="0"/>
              <a:t>r</a:t>
            </a:r>
            <a:r>
              <a:rPr lang="en-US" sz="2800" dirty="0"/>
              <a:t> = nG XOR R </a:t>
            </a:r>
          </a:p>
          <a:p>
            <a:pPr>
              <a:lnSpc>
                <a:spcPct val="75000"/>
              </a:lnSpc>
              <a:buFont typeface="Wingdings" charset="0"/>
              <a:buNone/>
              <a:defRPr/>
            </a:pPr>
            <a:r>
              <a:rPr lang="en-US" i="1" dirty="0">
                <a:solidFill>
                  <a:srgbClr val="000099"/>
                </a:solidFill>
              </a:rPr>
              <a:t>equivalently:</a:t>
            </a:r>
            <a:r>
              <a:rPr lang="en-US" dirty="0"/>
              <a:t>  </a:t>
            </a:r>
          </a:p>
          <a:p>
            <a:pPr>
              <a:lnSpc>
                <a:spcPct val="75000"/>
              </a:lnSpc>
              <a:buFont typeface="Wingdings" charset="0"/>
              <a:buNone/>
              <a:defRPr/>
            </a:pPr>
            <a:r>
              <a:rPr lang="en-US" dirty="0"/>
              <a:t>    if we divide D</a:t>
            </a:r>
            <a:r>
              <a:rPr lang="en-US" baseline="26000" dirty="0"/>
              <a:t>.</a:t>
            </a:r>
            <a:r>
              <a:rPr lang="en-US" dirty="0"/>
              <a:t>2</a:t>
            </a:r>
            <a:r>
              <a:rPr lang="en-US" baseline="30000" dirty="0"/>
              <a:t>r</a:t>
            </a:r>
            <a:r>
              <a:rPr lang="en-US" dirty="0"/>
              <a:t> by G, want remainder R to satisfy:</a:t>
            </a:r>
            <a:endParaRPr lang="en-US" sz="3200" dirty="0"/>
          </a:p>
        </p:txBody>
      </p:sp>
      <p:sp>
        <p:nvSpPr>
          <p:cNvPr id="15367" name="Text Box 5"/>
          <p:cNvSpPr txBox="1">
            <a:spLocks noChangeArrowheads="1"/>
          </p:cNvSpPr>
          <p:nvPr/>
        </p:nvSpPr>
        <p:spPr bwMode="auto">
          <a:xfrm>
            <a:off x="2751139" y="4957763"/>
            <a:ext cx="37671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400" dirty="0">
                <a:latin typeface="Helvetica" pitchFamily="2" charset="0"/>
              </a:rPr>
              <a:t>R</a:t>
            </a:r>
            <a:r>
              <a:rPr lang="en-US" dirty="0">
                <a:latin typeface="Helvetica" pitchFamily="2" charset="0"/>
              </a:rPr>
              <a:t> = remainder[           ]</a:t>
            </a:r>
          </a:p>
        </p:txBody>
      </p:sp>
      <p:sp>
        <p:nvSpPr>
          <p:cNvPr id="15368" name="Text Box 6"/>
          <p:cNvSpPr txBox="1">
            <a:spLocks noChangeArrowheads="1"/>
          </p:cNvSpPr>
          <p:nvPr/>
        </p:nvSpPr>
        <p:spPr bwMode="auto">
          <a:xfrm>
            <a:off x="4165601" y="4797426"/>
            <a:ext cx="133667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sz="2400" dirty="0">
                <a:latin typeface="Helvetica" pitchFamily="2" charset="0"/>
              </a:rPr>
              <a:t>D</a:t>
            </a:r>
            <a:r>
              <a:rPr lang="en-US" sz="2400" baseline="26000" dirty="0">
                <a:latin typeface="Helvetica" pitchFamily="2" charset="0"/>
              </a:rPr>
              <a:t>.</a:t>
            </a:r>
            <a:r>
              <a:rPr lang="en-US" sz="2400" dirty="0">
                <a:latin typeface="Helvetica" pitchFamily="2" charset="0"/>
              </a:rPr>
              <a:t>2</a:t>
            </a:r>
            <a:r>
              <a:rPr lang="en-US" sz="2400" baseline="30000" dirty="0">
                <a:latin typeface="Helvetica" pitchFamily="2" charset="0"/>
              </a:rPr>
              <a:t>r</a:t>
            </a:r>
          </a:p>
          <a:p>
            <a:pPr algn="ctr">
              <a:defRPr/>
            </a:pPr>
            <a:r>
              <a:rPr lang="en-US" sz="2400" dirty="0">
                <a:latin typeface="Helvetica" pitchFamily="2" charset="0"/>
              </a:rPr>
              <a:t>G</a:t>
            </a:r>
          </a:p>
        </p:txBody>
      </p:sp>
      <p:sp>
        <p:nvSpPr>
          <p:cNvPr id="15369" name="Line 7"/>
          <p:cNvSpPr>
            <a:spLocks noChangeShapeType="1"/>
          </p:cNvSpPr>
          <p:nvPr/>
        </p:nvSpPr>
        <p:spPr bwMode="auto">
          <a:xfrm>
            <a:off x="4508501" y="5213350"/>
            <a:ext cx="6318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5370" name="Rectangle 8"/>
          <p:cNvSpPr>
            <a:spLocks noChangeArrowheads="1"/>
          </p:cNvSpPr>
          <p:nvPr/>
        </p:nvSpPr>
        <p:spPr bwMode="auto">
          <a:xfrm>
            <a:off x="2579689" y="4622801"/>
            <a:ext cx="3201987" cy="1190625"/>
          </a:xfrm>
          <a:prstGeom prst="rect">
            <a:avLst/>
          </a:prstGeom>
          <a:noFill/>
          <a:ln w="19050">
            <a:solidFill>
              <a:srgbClr val="CC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pic>
        <p:nvPicPr>
          <p:cNvPr id="68618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2988" y="1028700"/>
            <a:ext cx="4106862" cy="502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5" y="6522366"/>
            <a:ext cx="548655" cy="272319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6-</a:t>
            </a:r>
            <a:fld id="{8E8C6E93-DF5B-BC4B-80F9-500DED1EEDCC}" type="slidenum">
              <a:rPr lang="en-US" sz="1200">
                <a:latin typeface="Tahoma" charset="0"/>
              </a:rPr>
              <a:pPr/>
              <a:t>12</a:t>
            </a:fld>
            <a:endParaRPr lang="en-US" sz="12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7325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346A51-6A37-524C-A061-7FB3E3EC61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ARP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A2FCAB-276A-554A-9D11-F00BDEDA12C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How to get a MAC address for an IP address?</a:t>
            </a:r>
          </a:p>
        </p:txBody>
      </p:sp>
    </p:spTree>
    <p:extLst>
      <p:ext uri="{BB962C8B-B14F-4D97-AF65-F5344CB8AC3E}">
        <p14:creationId xmlns:p14="http://schemas.microsoft.com/office/powerpoint/2010/main" val="28308250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Number Placeholder 5">
            <a:extLst>
              <a:ext uri="{FF2B5EF4-FFF2-40B4-BE49-F238E27FC236}">
                <a16:creationId xmlns:a16="http://schemas.microsoft.com/office/drawing/2014/main" id="{55ECFE10-6604-4045-BE67-2265804E5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q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22F6B05-680C-1E45-9F8C-66CEE4804C3E}" type="slidenum">
              <a:rPr lang="en-US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67587" name="Rectangle 2">
            <a:extLst>
              <a:ext uri="{FF2B5EF4-FFF2-40B4-BE49-F238E27FC236}">
                <a16:creationId xmlns:a16="http://schemas.microsoft.com/office/drawing/2014/main" id="{54BAAC43-48CC-664D-891A-C8CB695EAE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vert="horz" lIns="92075" tIns="46038" rIns="92075" bIns="46038" rtlCol="0" anchor="b">
            <a:normAutofit/>
          </a:bodyPr>
          <a:lstStyle/>
          <a:p>
            <a:r>
              <a:rPr lang="en-US" altLang="en-US" dirty="0"/>
              <a:t>ARP: Address Resolution Protocol</a:t>
            </a:r>
          </a:p>
        </p:txBody>
      </p:sp>
      <p:sp>
        <p:nvSpPr>
          <p:cNvPr id="67588" name="Rectangle 3">
            <a:extLst>
              <a:ext uri="{FF2B5EF4-FFF2-40B4-BE49-F238E27FC236}">
                <a16:creationId xmlns:a16="http://schemas.microsoft.com/office/drawing/2014/main" id="{E1010EBC-6390-CD49-BE71-CEB9CF23AF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825624"/>
            <a:ext cx="10515600" cy="4803775"/>
          </a:xfrm>
          <a:noFill/>
        </p:spPr>
        <p:txBody>
          <a:bodyPr vert="horz" lIns="92075" tIns="46038" rIns="92075" bIns="46038" rtlCol="0">
            <a:normAutofit/>
          </a:bodyPr>
          <a:lstStyle/>
          <a:p>
            <a:r>
              <a:rPr lang="en-US" altLang="en-US" dirty="0"/>
              <a:t>By default, NICs only pass on packets destined to their destination MAC address to the higher layers</a:t>
            </a:r>
          </a:p>
          <a:p>
            <a:r>
              <a:rPr lang="en-US" altLang="en-US" dirty="0"/>
              <a:t>In a broadcast-based LAN, each source needs to know its destination’s MAC address</a:t>
            </a:r>
          </a:p>
          <a:p>
            <a:r>
              <a:rPr lang="en-US" altLang="en-US" dirty="0"/>
              <a:t>After a packet reaches a router, the link layer header needs to be added to reflect the destination host on that link</a:t>
            </a:r>
          </a:p>
          <a:p>
            <a:r>
              <a:rPr lang="en-US" altLang="en-US" dirty="0"/>
              <a:t>ARP returns a link layer address when given an Internet address</a:t>
            </a:r>
          </a:p>
          <a:p>
            <a:r>
              <a:rPr lang="en-US" altLang="en-US" dirty="0">
                <a:solidFill>
                  <a:srgbClr val="C00000"/>
                </a:solidFill>
              </a:rPr>
              <a:t>Communication requires IP </a:t>
            </a:r>
            <a:r>
              <a:rPr lang="en-US" altLang="en-US" dirty="0">
                <a:solidFill>
                  <a:srgbClr val="C00000"/>
                </a:solidFill>
                <a:sym typeface="Wingdings" pitchFamily="2" charset="2"/>
              </a:rPr>
              <a:t> MAC address translation</a:t>
            </a:r>
            <a:endParaRPr lang="en-US" alt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09665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1EA9E-CB64-094D-9D2D-B2729B7A6D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ARP packet format</a:t>
            </a:r>
          </a:p>
        </p:txBody>
      </p:sp>
      <p:pic>
        <p:nvPicPr>
          <p:cNvPr id="5" name="Content Placeholder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2095444D-BC54-1746-89A8-74433CE0E5C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88518" y="1382091"/>
            <a:ext cx="4407026" cy="5110784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E0F437B-C8E8-C045-8442-80790BC115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2064921"/>
            <a:ext cx="5212080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q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Hardware type: ex: Ethernet (1)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Hardware address length: 6 octets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 dirty="0"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Protocol Type: ex: IPv4 0x0800 (requesting IPv4 </a:t>
            </a:r>
            <a:r>
              <a:rPr lang="en-US" altLang="en-US" sz="2400" dirty="0" err="1">
                <a:latin typeface="Times New Roman" panose="02020603050405020304" pitchFamily="18" charset="0"/>
              </a:rPr>
              <a:t>addr</a:t>
            </a:r>
            <a:r>
              <a:rPr lang="en-US" altLang="en-US" sz="2400" dirty="0">
                <a:latin typeface="Times New Roman" panose="02020603050405020304" pitchFamily="18" charset="0"/>
              </a:rPr>
              <a:t>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Protocol address length: 4 octets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 dirty="0"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Opcode ARP request:1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 dirty="0"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Opcode ARP reply:2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11408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Number Placeholder 5">
            <a:extLst>
              <a:ext uri="{FF2B5EF4-FFF2-40B4-BE49-F238E27FC236}">
                <a16:creationId xmlns:a16="http://schemas.microsoft.com/office/drawing/2014/main" id="{9357BF38-6134-294E-B36D-D10F44E3E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q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5A4FF92-94E5-A742-9285-753553B4872D}" type="slidenum">
              <a:rPr lang="en-US" altLang="en-US" sz="1400">
                <a:latin typeface="Helvetica" pitchFamily="2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16</a:t>
            </a:fld>
            <a:endParaRPr lang="en-US" altLang="en-US" sz="1400">
              <a:latin typeface="Helvetica" pitchFamily="2" charset="0"/>
            </a:endParaRPr>
          </a:p>
        </p:txBody>
      </p:sp>
      <p:sp>
        <p:nvSpPr>
          <p:cNvPr id="69635" name="Rectangle 2">
            <a:extLst>
              <a:ext uri="{FF2B5EF4-FFF2-40B4-BE49-F238E27FC236}">
                <a16:creationId xmlns:a16="http://schemas.microsoft.com/office/drawing/2014/main" id="{657544F3-AAE4-3E4B-A3B3-7683E184D0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vert="horz" lIns="92075" tIns="46038" rIns="92075" bIns="46038" rtlCol="0" anchor="b">
            <a:normAutofit/>
          </a:bodyPr>
          <a:lstStyle/>
          <a:p>
            <a:r>
              <a:rPr lang="en-US" altLang="en-US" dirty="0"/>
              <a:t>ARP operation</a:t>
            </a:r>
            <a:endParaRPr lang="en-US" altLang="en-US" sz="3200" i="1" dirty="0"/>
          </a:p>
        </p:txBody>
      </p:sp>
      <p:sp>
        <p:nvSpPr>
          <p:cNvPr id="69636" name="Line 3">
            <a:extLst>
              <a:ext uri="{FF2B5EF4-FFF2-40B4-BE49-F238E27FC236}">
                <a16:creationId xmlns:a16="http://schemas.microsoft.com/office/drawing/2014/main" id="{29E2A89E-37B8-7541-9467-6BDC2DD8A18B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3352800"/>
            <a:ext cx="6400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9637" name="Rectangle 4">
            <a:extLst>
              <a:ext uri="{FF2B5EF4-FFF2-40B4-BE49-F238E27FC236}">
                <a16:creationId xmlns:a16="http://schemas.microsoft.com/office/drawing/2014/main" id="{A7021A57-0D00-8C41-B798-9B83E1B06B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9550" y="3282950"/>
            <a:ext cx="139700" cy="139700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q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Helvetica" pitchFamily="2" charset="0"/>
            </a:endParaRPr>
          </a:p>
        </p:txBody>
      </p:sp>
      <p:sp>
        <p:nvSpPr>
          <p:cNvPr id="69638" name="Rectangle 5">
            <a:extLst>
              <a:ext uri="{FF2B5EF4-FFF2-40B4-BE49-F238E27FC236}">
                <a16:creationId xmlns:a16="http://schemas.microsoft.com/office/drawing/2014/main" id="{EED0DDCF-2658-6A41-99B4-385EFA7361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50350" y="3282950"/>
            <a:ext cx="139700" cy="139700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q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Helvetica" pitchFamily="2" charset="0"/>
            </a:endParaRPr>
          </a:p>
        </p:txBody>
      </p:sp>
      <p:sp>
        <p:nvSpPr>
          <p:cNvPr id="69639" name="Line 6">
            <a:extLst>
              <a:ext uri="{FF2B5EF4-FFF2-40B4-BE49-F238E27FC236}">
                <a16:creationId xmlns:a16="http://schemas.microsoft.com/office/drawing/2014/main" id="{049482E6-9C59-9442-84DC-FB8245A514E7}"/>
              </a:ext>
            </a:extLst>
          </p:cNvPr>
          <p:cNvSpPr>
            <a:spLocks noChangeShapeType="1"/>
          </p:cNvSpPr>
          <p:nvPr/>
        </p:nvSpPr>
        <p:spPr bwMode="auto">
          <a:xfrm>
            <a:off x="3581400" y="3352800"/>
            <a:ext cx="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9640" name="Rectangle 7">
            <a:extLst>
              <a:ext uri="{FF2B5EF4-FFF2-40B4-BE49-F238E27FC236}">
                <a16:creationId xmlns:a16="http://schemas.microsoft.com/office/drawing/2014/main" id="{E0E1983C-150C-2847-87F0-9F26AB954E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9150" y="3892550"/>
            <a:ext cx="444500" cy="444500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q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Helvetica" pitchFamily="2" charset="0"/>
            </a:endParaRPr>
          </a:p>
        </p:txBody>
      </p:sp>
      <p:sp>
        <p:nvSpPr>
          <p:cNvPr id="69641" name="Line 8">
            <a:extLst>
              <a:ext uri="{FF2B5EF4-FFF2-40B4-BE49-F238E27FC236}">
                <a16:creationId xmlns:a16="http://schemas.microsoft.com/office/drawing/2014/main" id="{02232D8C-A4CB-F54C-9EC9-833C8454CF0F}"/>
              </a:ext>
            </a:extLst>
          </p:cNvPr>
          <p:cNvSpPr>
            <a:spLocks noChangeShapeType="1"/>
          </p:cNvSpPr>
          <p:nvPr/>
        </p:nvSpPr>
        <p:spPr bwMode="auto">
          <a:xfrm>
            <a:off x="8382000" y="3352800"/>
            <a:ext cx="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9642" name="Rectangle 9">
            <a:extLst>
              <a:ext uri="{FF2B5EF4-FFF2-40B4-BE49-F238E27FC236}">
                <a16:creationId xmlns:a16="http://schemas.microsoft.com/office/drawing/2014/main" id="{5F800F5A-CA15-E04B-9F93-F9CC33EF2F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59750" y="3892550"/>
            <a:ext cx="444500" cy="444500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q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Helvetica" pitchFamily="2" charset="0"/>
            </a:endParaRPr>
          </a:p>
        </p:txBody>
      </p:sp>
      <p:sp>
        <p:nvSpPr>
          <p:cNvPr id="69643" name="Line 10">
            <a:extLst>
              <a:ext uri="{FF2B5EF4-FFF2-40B4-BE49-F238E27FC236}">
                <a16:creationId xmlns:a16="http://schemas.microsoft.com/office/drawing/2014/main" id="{538D2CA0-DBFF-B242-A629-36665280473F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9800" y="3352800"/>
            <a:ext cx="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9644" name="Rectangle 11">
            <a:extLst>
              <a:ext uri="{FF2B5EF4-FFF2-40B4-BE49-F238E27FC236}">
                <a16:creationId xmlns:a16="http://schemas.microsoft.com/office/drawing/2014/main" id="{C7D7ED80-1654-E645-A7FD-7FE9B4F8BA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7550" y="3892550"/>
            <a:ext cx="444500" cy="444500"/>
          </a:xfrm>
          <a:prstGeom prst="rect">
            <a:avLst/>
          </a:prstGeom>
          <a:solidFill>
            <a:srgbClr val="CCEC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q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Helvetica" pitchFamily="2" charset="0"/>
            </a:endParaRPr>
          </a:p>
        </p:txBody>
      </p:sp>
      <p:sp>
        <p:nvSpPr>
          <p:cNvPr id="69645" name="Rectangle 12">
            <a:extLst>
              <a:ext uri="{FF2B5EF4-FFF2-40B4-BE49-F238E27FC236}">
                <a16:creationId xmlns:a16="http://schemas.microsoft.com/office/drawing/2014/main" id="{F5865189-77BC-3140-9B8D-9371539119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98725" y="4395789"/>
            <a:ext cx="2014538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q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Helvetica" pitchFamily="2" charset="0"/>
              </a:rPr>
              <a:t>Ethernet Address: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Helvetica" pitchFamily="2" charset="0"/>
              </a:rPr>
              <a:t>05:23:f4:3d:e1:04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Helvetica" pitchFamily="2" charset="0"/>
              </a:rPr>
              <a:t>IP Address: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Helvetica" pitchFamily="2" charset="0"/>
              </a:rPr>
              <a:t>128.195.1.20</a:t>
            </a:r>
          </a:p>
        </p:txBody>
      </p:sp>
      <p:sp>
        <p:nvSpPr>
          <p:cNvPr id="69646" name="Rectangle 13">
            <a:extLst>
              <a:ext uri="{FF2B5EF4-FFF2-40B4-BE49-F238E27FC236}">
                <a16:creationId xmlns:a16="http://schemas.microsoft.com/office/drawing/2014/main" id="{583616DD-29C7-6C4D-8EF8-EC8673D652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1725" y="4395789"/>
            <a:ext cx="2014538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q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Helvetica" pitchFamily="2" charset="0"/>
              </a:rPr>
              <a:t>Ethernet Address: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Helvetica" pitchFamily="2" charset="0"/>
              </a:rPr>
              <a:t>98:22:ee:f1:90:1a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Helvetica" pitchFamily="2" charset="0"/>
              </a:rPr>
              <a:t>IP Address: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Helvetica" pitchFamily="2" charset="0"/>
              </a:rPr>
              <a:t>128.195.1.38</a:t>
            </a:r>
          </a:p>
        </p:txBody>
      </p:sp>
      <p:sp>
        <p:nvSpPr>
          <p:cNvPr id="69647" name="Rectangle 14">
            <a:extLst>
              <a:ext uri="{FF2B5EF4-FFF2-40B4-BE49-F238E27FC236}">
                <a16:creationId xmlns:a16="http://schemas.microsoft.com/office/drawing/2014/main" id="{15A1A6F1-4960-7E42-A806-62FFD7D60C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9525" y="4395789"/>
            <a:ext cx="2014538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q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Helvetica" pitchFamily="2" charset="0"/>
              </a:rPr>
              <a:t>Ethernet Address: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Helvetica" pitchFamily="2" charset="0"/>
              </a:rPr>
              <a:t>12:04:2c:6e:11:9c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Helvetica" pitchFamily="2" charset="0"/>
              </a:rPr>
              <a:t>IP Address: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Helvetica" pitchFamily="2" charset="0"/>
              </a:rPr>
              <a:t>128.195.1.122</a:t>
            </a:r>
          </a:p>
        </p:txBody>
      </p:sp>
      <p:sp>
        <p:nvSpPr>
          <p:cNvPr id="69648" name="Rectangle 15">
            <a:extLst>
              <a:ext uri="{FF2B5EF4-FFF2-40B4-BE49-F238E27FC236}">
                <a16:creationId xmlns:a16="http://schemas.microsoft.com/office/drawing/2014/main" id="{100897B2-8A3D-2742-B126-E1284FAD06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3750" y="3663950"/>
            <a:ext cx="2959100" cy="2806700"/>
          </a:xfrm>
          <a:prstGeom prst="rect">
            <a:avLst/>
          </a:prstGeom>
          <a:noFill/>
          <a:ln w="12700">
            <a:solidFill>
              <a:schemeClr val="folHlink"/>
            </a:solidFill>
            <a:prstDash val="lg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q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Helvetica" pitchFamily="2" charset="0"/>
            </a:endParaRPr>
          </a:p>
        </p:txBody>
      </p:sp>
      <p:sp>
        <p:nvSpPr>
          <p:cNvPr id="69649" name="Rectangle 16">
            <a:extLst>
              <a:ext uri="{FF2B5EF4-FFF2-40B4-BE49-F238E27FC236}">
                <a16:creationId xmlns:a16="http://schemas.microsoft.com/office/drawing/2014/main" id="{98624C34-46A7-6E49-A1C2-50672F5BEC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7775" y="5691188"/>
            <a:ext cx="20256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q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chemeClr val="folHlink"/>
                </a:solidFill>
                <a:latin typeface="Helvetica" pitchFamily="2" charset="0"/>
              </a:rPr>
              <a:t>Wants to transmit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chemeClr val="folHlink"/>
                </a:solidFill>
                <a:latin typeface="Helvetica" pitchFamily="2" charset="0"/>
              </a:rPr>
              <a:t>to 128.195.1.38</a:t>
            </a:r>
          </a:p>
        </p:txBody>
      </p:sp>
      <p:sp>
        <p:nvSpPr>
          <p:cNvPr id="69650" name="Freeform 17">
            <a:extLst>
              <a:ext uri="{FF2B5EF4-FFF2-40B4-BE49-F238E27FC236}">
                <a16:creationId xmlns:a16="http://schemas.microsoft.com/office/drawing/2014/main" id="{FB51D1A5-8CDC-3C46-AE43-E6145ECCF2D8}"/>
              </a:ext>
            </a:extLst>
          </p:cNvPr>
          <p:cNvSpPr>
            <a:spLocks/>
          </p:cNvSpPr>
          <p:nvPr/>
        </p:nvSpPr>
        <p:spPr bwMode="auto">
          <a:xfrm>
            <a:off x="3657600" y="3200400"/>
            <a:ext cx="2439988" cy="687388"/>
          </a:xfrm>
          <a:custGeom>
            <a:avLst/>
            <a:gdLst>
              <a:gd name="T0" fmla="*/ 0 w 1537"/>
              <a:gd name="T1" fmla="*/ 2147483646 h 433"/>
              <a:gd name="T2" fmla="*/ 0 w 1537"/>
              <a:gd name="T3" fmla="*/ 0 h 433"/>
              <a:gd name="T4" fmla="*/ 2147483646 w 1537"/>
              <a:gd name="T5" fmla="*/ 0 h 433"/>
              <a:gd name="T6" fmla="*/ 2147483646 w 1537"/>
              <a:gd name="T7" fmla="*/ 2147483646 h 43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537" h="433">
                <a:moveTo>
                  <a:pt x="0" y="432"/>
                </a:moveTo>
                <a:lnTo>
                  <a:pt x="0" y="0"/>
                </a:lnTo>
                <a:lnTo>
                  <a:pt x="1536" y="0"/>
                </a:lnTo>
                <a:lnTo>
                  <a:pt x="1536" y="432"/>
                </a:lnTo>
              </a:path>
            </a:pathLst>
          </a:custGeom>
          <a:noFill/>
          <a:ln w="12700" cap="rnd" cmpd="sng">
            <a:solidFill>
              <a:schemeClr val="tx2"/>
            </a:solidFill>
            <a:prstDash val="solid"/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9651" name="Freeform 18">
            <a:extLst>
              <a:ext uri="{FF2B5EF4-FFF2-40B4-BE49-F238E27FC236}">
                <a16:creationId xmlns:a16="http://schemas.microsoft.com/office/drawing/2014/main" id="{9850798F-E45C-1643-8211-D490A6DC73E7}"/>
              </a:ext>
            </a:extLst>
          </p:cNvPr>
          <p:cNvSpPr>
            <a:spLocks/>
          </p:cNvSpPr>
          <p:nvPr/>
        </p:nvSpPr>
        <p:spPr bwMode="auto">
          <a:xfrm>
            <a:off x="6096000" y="3200400"/>
            <a:ext cx="2363788" cy="687388"/>
          </a:xfrm>
          <a:custGeom>
            <a:avLst/>
            <a:gdLst>
              <a:gd name="T0" fmla="*/ 0 w 1489"/>
              <a:gd name="T1" fmla="*/ 0 h 433"/>
              <a:gd name="T2" fmla="*/ 2147483646 w 1489"/>
              <a:gd name="T3" fmla="*/ 0 h 433"/>
              <a:gd name="T4" fmla="*/ 2147483646 w 1489"/>
              <a:gd name="T5" fmla="*/ 2147483646 h 433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489" h="433">
                <a:moveTo>
                  <a:pt x="0" y="0"/>
                </a:moveTo>
                <a:lnTo>
                  <a:pt x="1488" y="0"/>
                </a:lnTo>
                <a:lnTo>
                  <a:pt x="1488" y="432"/>
                </a:lnTo>
              </a:path>
            </a:pathLst>
          </a:custGeom>
          <a:noFill/>
          <a:ln w="12700" cap="rnd" cmpd="sng">
            <a:solidFill>
              <a:schemeClr val="tx2"/>
            </a:solidFill>
            <a:prstDash val="solid"/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9652" name="Rectangle 19">
            <a:extLst>
              <a:ext uri="{FF2B5EF4-FFF2-40B4-BE49-F238E27FC236}">
                <a16:creationId xmlns:a16="http://schemas.microsoft.com/office/drawing/2014/main" id="{84E44538-3323-6440-888C-5E8E9E45D5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5350" y="2978150"/>
            <a:ext cx="596900" cy="2921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q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chemeClr val="tx2"/>
                </a:solidFill>
                <a:latin typeface="Helvetica" pitchFamily="2" charset="0"/>
              </a:rPr>
              <a:t>ARP</a:t>
            </a:r>
          </a:p>
        </p:txBody>
      </p:sp>
      <p:sp>
        <p:nvSpPr>
          <p:cNvPr id="69653" name="Rectangle 20">
            <a:extLst>
              <a:ext uri="{FF2B5EF4-FFF2-40B4-BE49-F238E27FC236}">
                <a16:creationId xmlns:a16="http://schemas.microsoft.com/office/drawing/2014/main" id="{AD29B396-0341-214A-8789-77D82B8438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8925" y="1957388"/>
            <a:ext cx="290353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q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Helvetica" pitchFamily="2" charset="0"/>
              </a:rPr>
              <a:t>ARP packet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Helvetica" pitchFamily="2" charset="0"/>
              </a:rPr>
              <a:t>containing “128.195.1.38?”</a:t>
            </a:r>
          </a:p>
        </p:txBody>
      </p:sp>
      <p:sp>
        <p:nvSpPr>
          <p:cNvPr id="69654" name="Line 21">
            <a:extLst>
              <a:ext uri="{FF2B5EF4-FFF2-40B4-BE49-F238E27FC236}">
                <a16:creationId xmlns:a16="http://schemas.microsoft.com/office/drawing/2014/main" id="{978A7A21-7B49-B24A-808C-D7A1A5803DA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62400" y="2590800"/>
            <a:ext cx="381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9655" name="Rectangle 22">
            <a:extLst>
              <a:ext uri="{FF2B5EF4-FFF2-40B4-BE49-F238E27FC236}">
                <a16:creationId xmlns:a16="http://schemas.microsoft.com/office/drawing/2014/main" id="{5D98D145-06FA-2C4F-8B32-DABC9AD2FB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46725" y="5767388"/>
            <a:ext cx="9588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q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chemeClr val="folHlink"/>
                </a:solidFill>
                <a:latin typeface="Helvetica" pitchFamily="2" charset="0"/>
              </a:rPr>
              <a:t>Ignored</a:t>
            </a:r>
          </a:p>
        </p:txBody>
      </p:sp>
      <p:sp>
        <p:nvSpPr>
          <p:cNvPr id="69656" name="Rectangle 23">
            <a:extLst>
              <a:ext uri="{FF2B5EF4-FFF2-40B4-BE49-F238E27FC236}">
                <a16:creationId xmlns:a16="http://schemas.microsoft.com/office/drawing/2014/main" id="{27462865-E28A-AA4A-9F5B-A575723644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08925" y="5767388"/>
            <a:ext cx="1200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q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chemeClr val="folHlink"/>
                </a:solidFill>
                <a:latin typeface="Helvetica" pitchFamily="2" charset="0"/>
              </a:rPr>
              <a:t>Answered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13A2F83-EFF5-4974-9979-DB42CBF54E84}"/>
              </a:ext>
            </a:extLst>
          </p:cNvPr>
          <p:cNvSpPr/>
          <p:nvPr/>
        </p:nvSpPr>
        <p:spPr bwMode="auto">
          <a:xfrm>
            <a:off x="8299451" y="88901"/>
            <a:ext cx="2024063" cy="614363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>
              <a:defRPr/>
            </a:pPr>
            <a:r>
              <a:rPr lang="en-US" sz="2000" dirty="0">
                <a:latin typeface="Helvetica" pitchFamily="2" charset="0"/>
              </a:rPr>
              <a:t>Proto=IPv4</a:t>
            </a:r>
          </a:p>
          <a:p>
            <a:pPr>
              <a:defRPr/>
            </a:pPr>
            <a:r>
              <a:rPr lang="en-US" sz="2000" dirty="0">
                <a:latin typeface="Helvetica" pitchFamily="2" charset="0"/>
              </a:rPr>
              <a:t>0x0800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40965924-477D-45D3-BEBB-F3E378781FA2}"/>
              </a:ext>
            </a:extLst>
          </p:cNvPr>
          <p:cNvSpPr/>
          <p:nvPr/>
        </p:nvSpPr>
        <p:spPr bwMode="auto">
          <a:xfrm>
            <a:off x="8320089" y="1185863"/>
            <a:ext cx="2022475" cy="50165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>
              <a:defRPr/>
            </a:pPr>
            <a:r>
              <a:rPr lang="en-US" sz="1400" dirty="0">
                <a:latin typeface="Helvetica" pitchFamily="2" charset="0"/>
              </a:rPr>
              <a:t>Sender H/W address</a:t>
            </a:r>
          </a:p>
          <a:p>
            <a:pPr>
              <a:defRPr/>
            </a:pPr>
            <a:r>
              <a:rPr lang="en-US" sz="1400" dirty="0">
                <a:latin typeface="Helvetica" pitchFamily="2" charset="0"/>
              </a:rPr>
              <a:t>Sender IP address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4D7C15BD-0171-48A7-A77C-58B04B79C97D}"/>
              </a:ext>
            </a:extLst>
          </p:cNvPr>
          <p:cNvSpPr/>
          <p:nvPr/>
        </p:nvSpPr>
        <p:spPr bwMode="auto">
          <a:xfrm>
            <a:off x="8331201" y="1708150"/>
            <a:ext cx="2003425" cy="50165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>
              <a:defRPr/>
            </a:pPr>
            <a:r>
              <a:rPr lang="en-US" sz="1400" dirty="0">
                <a:solidFill>
                  <a:srgbClr val="C00000"/>
                </a:solidFill>
                <a:latin typeface="Helvetica" pitchFamily="2" charset="0"/>
              </a:rPr>
              <a:t>Target  H/W address</a:t>
            </a:r>
          </a:p>
          <a:p>
            <a:pPr>
              <a:defRPr/>
            </a:pPr>
            <a:r>
              <a:rPr lang="en-US" sz="1400" dirty="0">
                <a:latin typeface="Helvetica" pitchFamily="2" charset="0"/>
              </a:rPr>
              <a:t>target IP address</a:t>
            </a:r>
          </a:p>
          <a:p>
            <a:pPr>
              <a:defRPr/>
            </a:pPr>
            <a:endParaRPr lang="en-US" sz="1400" dirty="0">
              <a:latin typeface="Helvetica" pitchFamily="2" charset="0"/>
            </a:endParaRPr>
          </a:p>
          <a:p>
            <a:pPr>
              <a:defRPr/>
            </a:pPr>
            <a:endParaRPr lang="en-US" sz="1400" dirty="0">
              <a:latin typeface="Helvetica" pitchFamily="2" charset="0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140A239-53A2-4867-80D8-B37C961CFAD4}"/>
              </a:ext>
            </a:extLst>
          </p:cNvPr>
          <p:cNvSpPr/>
          <p:nvPr/>
        </p:nvSpPr>
        <p:spPr bwMode="auto">
          <a:xfrm>
            <a:off x="8299451" y="703263"/>
            <a:ext cx="2024063" cy="50165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>
              <a:defRPr/>
            </a:pPr>
            <a:r>
              <a:rPr lang="en-US" b="1" dirty="0" err="1">
                <a:latin typeface="Helvetica" pitchFamily="2" charset="0"/>
              </a:rPr>
              <a:t>Oper</a:t>
            </a:r>
            <a:r>
              <a:rPr lang="en-US" b="1" dirty="0">
                <a:latin typeface="Helvetica" pitchFamily="2" charset="0"/>
              </a:rPr>
              <a:t>=1</a:t>
            </a:r>
          </a:p>
        </p:txBody>
      </p:sp>
      <p:cxnSp>
        <p:nvCxnSpPr>
          <p:cNvPr id="69661" name="Straight Arrow Connector 4">
            <a:extLst>
              <a:ext uri="{FF2B5EF4-FFF2-40B4-BE49-F238E27FC236}">
                <a16:creationId xmlns:a16="http://schemas.microsoft.com/office/drawing/2014/main" id="{B131FFA3-D829-3044-B15C-944E3B61F88D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5318126" y="88901"/>
            <a:ext cx="2981325" cy="187007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9662" name="Straight Arrow Connector 6">
            <a:extLst>
              <a:ext uri="{FF2B5EF4-FFF2-40B4-BE49-F238E27FC236}">
                <a16:creationId xmlns:a16="http://schemas.microsoft.com/office/drawing/2014/main" id="{A5CF7420-1EE7-744B-92C4-2F00F0B8388A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5413376" y="2209800"/>
            <a:ext cx="2917825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8240165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BCA860-6EC4-C243-AD9F-283262039A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The Link layer</a:t>
            </a:r>
          </a:p>
        </p:txBody>
      </p:sp>
      <p:sp>
        <p:nvSpPr>
          <p:cNvPr id="4" name="Line 2">
            <a:extLst>
              <a:ext uri="{FF2B5EF4-FFF2-40B4-BE49-F238E27FC236}">
                <a16:creationId xmlns:a16="http://schemas.microsoft.com/office/drawing/2014/main" id="{7A6BCC61-2C8E-E347-99BF-C4E715401C62}"/>
              </a:ext>
            </a:extLst>
          </p:cNvPr>
          <p:cNvSpPr>
            <a:spLocks noChangeShapeType="1"/>
          </p:cNvSpPr>
          <p:nvPr/>
        </p:nvSpPr>
        <p:spPr bwMode="auto">
          <a:xfrm>
            <a:off x="3521075" y="2749370"/>
            <a:ext cx="0" cy="20621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D26F961-158E-3E48-BDD7-8E5671B51A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2279469"/>
            <a:ext cx="1981200" cy="533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algn="ctr">
              <a:defRPr/>
            </a:pPr>
            <a:r>
              <a:rPr lang="en-US" altLang="en-US" dirty="0">
                <a:latin typeface="Arial" pitchFamily="34" charset="0"/>
              </a:rPr>
              <a:t>Application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8AE2840-4271-F149-9102-2492F8558D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3092269"/>
            <a:ext cx="1981200" cy="533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algn="ctr">
              <a:defRPr/>
            </a:pPr>
            <a:r>
              <a:rPr lang="en-US" altLang="en-US" dirty="0">
                <a:latin typeface="Arial" pitchFamily="34" charset="0"/>
              </a:rPr>
              <a:t>Transport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08DD137B-DE60-0F48-BBD8-BFCAD61D28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3905069"/>
            <a:ext cx="1981200" cy="533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algn="ctr">
              <a:defRPr/>
            </a:pPr>
            <a:r>
              <a:rPr lang="en-US" altLang="en-US" dirty="0">
                <a:latin typeface="Arial" pitchFamily="34" charset="0"/>
              </a:rPr>
              <a:t>Network</a:t>
            </a:r>
            <a:endParaRPr lang="en-US" altLang="en-US" sz="2800" dirty="0">
              <a:latin typeface="Arial" pitchFamily="34" charset="0"/>
            </a:endParaRPr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id="{FE0B8930-93C7-DE4F-85D7-4AD7B77E0F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4717869"/>
            <a:ext cx="1981200" cy="533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algn="ctr">
              <a:defRPr/>
            </a:pPr>
            <a:r>
              <a:rPr lang="en-US" altLang="en-US" b="1" dirty="0">
                <a:solidFill>
                  <a:srgbClr val="C00000"/>
                </a:solidFill>
                <a:latin typeface="Arial" pitchFamily="34" charset="0"/>
              </a:rPr>
              <a:t>Link layer</a:t>
            </a:r>
          </a:p>
        </p:txBody>
      </p:sp>
      <p:grpSp>
        <p:nvGrpSpPr>
          <p:cNvPr id="10" name="Group 4">
            <a:extLst>
              <a:ext uri="{FF2B5EF4-FFF2-40B4-BE49-F238E27FC236}">
                <a16:creationId xmlns:a16="http://schemas.microsoft.com/office/drawing/2014/main" id="{5C7AD7A0-648E-AC45-AA0B-CE416DACEDF6}"/>
              </a:ext>
            </a:extLst>
          </p:cNvPr>
          <p:cNvGrpSpPr>
            <a:grpSpLocks/>
          </p:cNvGrpSpPr>
          <p:nvPr/>
        </p:nvGrpSpPr>
        <p:grpSpPr bwMode="auto">
          <a:xfrm>
            <a:off x="6428345" y="2371151"/>
            <a:ext cx="3876675" cy="2876551"/>
            <a:chOff x="1695" y="1256"/>
            <a:chExt cx="2442" cy="1812"/>
          </a:xfrm>
        </p:grpSpPr>
        <p:sp>
          <p:nvSpPr>
            <p:cNvPr id="15" name="Rectangle 5">
              <a:extLst>
                <a:ext uri="{FF2B5EF4-FFF2-40B4-BE49-F238E27FC236}">
                  <a16:creationId xmlns:a16="http://schemas.microsoft.com/office/drawing/2014/main" id="{F9F439AE-CFC1-AD49-80B7-9C4F5D6FF7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65" y="2681"/>
              <a:ext cx="184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 b="1">
                  <a:solidFill>
                    <a:srgbClr val="7F7F7F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300">
                  <a:latin typeface="Arial" panose="020B0604020202020204" pitchFamily="34" charset="0"/>
                </a:rPr>
                <a:t>…</a:t>
              </a:r>
              <a:endParaRPr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6" name="Rectangle 6">
              <a:extLst>
                <a:ext uri="{FF2B5EF4-FFF2-40B4-BE49-F238E27FC236}">
                  <a16:creationId xmlns:a16="http://schemas.microsoft.com/office/drawing/2014/main" id="{E442ED24-2045-2C43-B296-305C8CB061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72" y="2681"/>
              <a:ext cx="0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 b="1">
                  <a:solidFill>
                    <a:srgbClr val="7F7F7F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7" name="Rectangle 7">
              <a:extLst>
                <a:ext uri="{FF2B5EF4-FFF2-40B4-BE49-F238E27FC236}">
                  <a16:creationId xmlns:a16="http://schemas.microsoft.com/office/drawing/2014/main" id="{F1984004-451B-1448-AAA2-F3DC87D164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1" y="1294"/>
              <a:ext cx="24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 b="1">
                  <a:solidFill>
                    <a:srgbClr val="7F7F7F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600" dirty="0">
                  <a:latin typeface="Arial" panose="020B0604020202020204" pitchFamily="34" charset="0"/>
                </a:rPr>
                <a:t>FTP</a:t>
              </a:r>
              <a:endParaRPr lang="en-US" alt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18" name="Rectangle 8">
              <a:extLst>
                <a:ext uri="{FF2B5EF4-FFF2-40B4-BE49-F238E27FC236}">
                  <a16:creationId xmlns:a16="http://schemas.microsoft.com/office/drawing/2014/main" id="{DAF1F1B6-1E27-5C4E-BCEE-412B1D91BA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14" y="1295"/>
              <a:ext cx="38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 b="1">
                  <a:solidFill>
                    <a:srgbClr val="7F7F7F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latin typeface="Arial" panose="020B0604020202020204" pitchFamily="34" charset="0"/>
                </a:rPr>
                <a:t>HTTP</a:t>
              </a:r>
              <a:endParaRPr lang="en-US" altLang="en-US" sz="1800" dirty="0">
                <a:latin typeface="Times New Roman" panose="02020603050405020304" pitchFamily="18" charset="0"/>
              </a:endParaRPr>
            </a:p>
          </p:txBody>
        </p:sp>
        <p:sp>
          <p:nvSpPr>
            <p:cNvPr id="19" name="Rectangle 9">
              <a:extLst>
                <a:ext uri="{FF2B5EF4-FFF2-40B4-BE49-F238E27FC236}">
                  <a16:creationId xmlns:a16="http://schemas.microsoft.com/office/drawing/2014/main" id="{EDD7FD37-B947-214E-BDA5-59CB4C0021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2" y="1309"/>
              <a:ext cx="358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 b="1">
                  <a:solidFill>
                    <a:srgbClr val="7F7F7F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600" dirty="0">
                  <a:latin typeface="Arial" panose="020B0604020202020204" pitchFamily="34" charset="0"/>
                </a:rPr>
                <a:t>SMTP</a:t>
              </a:r>
              <a:endParaRPr lang="en-US" alt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20" name="Rectangle 10">
              <a:extLst>
                <a:ext uri="{FF2B5EF4-FFF2-40B4-BE49-F238E27FC236}">
                  <a16:creationId xmlns:a16="http://schemas.microsoft.com/office/drawing/2014/main" id="{22639E96-CC83-834B-AB02-C70F3BC42E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81" y="1313"/>
              <a:ext cx="272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 b="1">
                  <a:solidFill>
                    <a:srgbClr val="7F7F7F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600" dirty="0">
                  <a:latin typeface="Arial" panose="020B0604020202020204" pitchFamily="34" charset="0"/>
                </a:rPr>
                <a:t>DNS</a:t>
              </a:r>
              <a:endParaRPr lang="en-US" alt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21" name="Rectangle 11">
              <a:extLst>
                <a:ext uri="{FF2B5EF4-FFF2-40B4-BE49-F238E27FC236}">
                  <a16:creationId xmlns:a16="http://schemas.microsoft.com/office/drawing/2014/main" id="{BAEF2F6E-EAF8-FD43-A365-5EE855050F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42" y="1785"/>
              <a:ext cx="25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 b="1">
                  <a:solidFill>
                    <a:srgbClr val="7F7F7F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600" dirty="0">
                  <a:latin typeface="Arial" panose="020B0604020202020204" pitchFamily="34" charset="0"/>
                </a:rPr>
                <a:t>TCP</a:t>
              </a:r>
              <a:endParaRPr lang="en-US" alt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22" name="Rectangle 12">
              <a:extLst>
                <a:ext uri="{FF2B5EF4-FFF2-40B4-BE49-F238E27FC236}">
                  <a16:creationId xmlns:a16="http://schemas.microsoft.com/office/drawing/2014/main" id="{EA4E49F1-482D-814D-9323-19469AAB78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8" y="1781"/>
              <a:ext cx="269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 b="1">
                  <a:solidFill>
                    <a:srgbClr val="7F7F7F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600">
                  <a:latin typeface="Arial" panose="020B0604020202020204" pitchFamily="34" charset="0"/>
                </a:rPr>
                <a:t>UDP</a:t>
              </a:r>
              <a:endParaRPr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23" name="Rectangle 13">
              <a:extLst>
                <a:ext uri="{FF2B5EF4-FFF2-40B4-BE49-F238E27FC236}">
                  <a16:creationId xmlns:a16="http://schemas.microsoft.com/office/drawing/2014/main" id="{70859255-8C6D-F046-9B09-A957DE9EF3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2" y="2264"/>
              <a:ext cx="12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 b="1">
                  <a:solidFill>
                    <a:srgbClr val="7F7F7F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600" dirty="0">
                  <a:latin typeface="Arial" panose="020B0604020202020204" pitchFamily="34" charset="0"/>
                </a:rPr>
                <a:t>IP</a:t>
              </a:r>
              <a:endParaRPr lang="en-US" alt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24" name="Rectangle 14">
              <a:extLst>
                <a:ext uri="{FF2B5EF4-FFF2-40B4-BE49-F238E27FC236}">
                  <a16:creationId xmlns:a16="http://schemas.microsoft.com/office/drawing/2014/main" id="{D9565A51-FB51-844E-8B8B-116A6C56BB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8" y="2770"/>
              <a:ext cx="385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 b="1">
                  <a:solidFill>
                    <a:srgbClr val="7F7F7F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600" b="1" dirty="0">
                  <a:solidFill>
                    <a:srgbClr val="C00000"/>
                  </a:solidFill>
                  <a:latin typeface="Arial" panose="020B0604020202020204" pitchFamily="34" charset="0"/>
                </a:rPr>
                <a:t>802.11</a:t>
              </a:r>
              <a:endParaRPr lang="en-US" altLang="en-US" b="1" dirty="0">
                <a:solidFill>
                  <a:srgbClr val="C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" name="Rectangle 15">
              <a:extLst>
                <a:ext uri="{FF2B5EF4-FFF2-40B4-BE49-F238E27FC236}">
                  <a16:creationId xmlns:a16="http://schemas.microsoft.com/office/drawing/2014/main" id="{CC657FD6-3948-A942-9F42-752C64D0CB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19" y="2835"/>
              <a:ext cx="0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 b="1">
                  <a:solidFill>
                    <a:srgbClr val="7F7F7F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26" name="Freeform 16">
              <a:extLst>
                <a:ext uri="{FF2B5EF4-FFF2-40B4-BE49-F238E27FC236}">
                  <a16:creationId xmlns:a16="http://schemas.microsoft.com/office/drawing/2014/main" id="{F7C605CB-D537-774E-9EC6-B7B0FA487EFA}"/>
                </a:ext>
              </a:extLst>
            </p:cNvPr>
            <p:cNvSpPr>
              <a:spLocks/>
            </p:cNvSpPr>
            <p:nvPr/>
          </p:nvSpPr>
          <p:spPr bwMode="auto">
            <a:xfrm>
              <a:off x="1818" y="2716"/>
              <a:ext cx="514" cy="249"/>
            </a:xfrm>
            <a:custGeom>
              <a:avLst/>
              <a:gdLst>
                <a:gd name="T0" fmla="*/ 510 w 514"/>
                <a:gd name="T1" fmla="*/ 246 h 249"/>
                <a:gd name="T2" fmla="*/ 514 w 514"/>
                <a:gd name="T3" fmla="*/ 0 h 249"/>
                <a:gd name="T4" fmla="*/ 0 w 514"/>
                <a:gd name="T5" fmla="*/ 0 h 249"/>
                <a:gd name="T6" fmla="*/ 0 w 514"/>
                <a:gd name="T7" fmla="*/ 249 h 249"/>
                <a:gd name="T8" fmla="*/ 514 w 514"/>
                <a:gd name="T9" fmla="*/ 249 h 249"/>
                <a:gd name="T10" fmla="*/ 514 w 514"/>
                <a:gd name="T11" fmla="*/ 249 h 24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4" h="249">
                  <a:moveTo>
                    <a:pt x="510" y="246"/>
                  </a:moveTo>
                  <a:lnTo>
                    <a:pt x="514" y="0"/>
                  </a:lnTo>
                  <a:lnTo>
                    <a:pt x="0" y="0"/>
                  </a:lnTo>
                  <a:lnTo>
                    <a:pt x="0" y="249"/>
                  </a:lnTo>
                  <a:lnTo>
                    <a:pt x="514" y="249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Rectangle 17">
              <a:extLst>
                <a:ext uri="{FF2B5EF4-FFF2-40B4-BE49-F238E27FC236}">
                  <a16:creationId xmlns:a16="http://schemas.microsoft.com/office/drawing/2014/main" id="{772F81B6-AB33-334D-9EFD-B9048DB908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57" y="2766"/>
              <a:ext cx="323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 b="1">
                  <a:solidFill>
                    <a:srgbClr val="7F7F7F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600" b="1" dirty="0">
                  <a:solidFill>
                    <a:srgbClr val="C00000"/>
                  </a:solidFill>
                  <a:latin typeface="Arial" panose="020B0604020202020204" pitchFamily="34" charset="0"/>
                </a:rPr>
                <a:t>802.3</a:t>
              </a:r>
              <a:endParaRPr lang="en-US" altLang="en-US" b="1" dirty="0">
                <a:solidFill>
                  <a:srgbClr val="C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8" name="Rectangle 19">
              <a:extLst>
                <a:ext uri="{FF2B5EF4-FFF2-40B4-BE49-F238E27FC236}">
                  <a16:creationId xmlns:a16="http://schemas.microsoft.com/office/drawing/2014/main" id="{00575451-3E1E-114A-938F-6DDB3DB6DE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05" y="2774"/>
              <a:ext cx="272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 b="1">
                  <a:solidFill>
                    <a:srgbClr val="7F7F7F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ATM</a:t>
              </a:r>
            </a:p>
          </p:txBody>
        </p:sp>
        <p:sp>
          <p:nvSpPr>
            <p:cNvPr id="29" name="Line 21">
              <a:extLst>
                <a:ext uri="{FF2B5EF4-FFF2-40B4-BE49-F238E27FC236}">
                  <a16:creationId xmlns:a16="http://schemas.microsoft.com/office/drawing/2014/main" id="{32673D35-C248-8F4A-B0CB-8975462A8E5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52" y="1505"/>
              <a:ext cx="272" cy="22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Line 22">
              <a:extLst>
                <a:ext uri="{FF2B5EF4-FFF2-40B4-BE49-F238E27FC236}">
                  <a16:creationId xmlns:a16="http://schemas.microsoft.com/office/drawing/2014/main" id="{DE5DB7D8-E892-8646-8EE1-CB58BC808A1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381" y="1505"/>
              <a:ext cx="211" cy="22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Line 23">
              <a:extLst>
                <a:ext uri="{FF2B5EF4-FFF2-40B4-BE49-F238E27FC236}">
                  <a16:creationId xmlns:a16="http://schemas.microsoft.com/office/drawing/2014/main" id="{F71A5E4B-86E4-574A-8456-8343739CDC0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586" y="1505"/>
              <a:ext cx="650" cy="22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Line 24">
              <a:extLst>
                <a:ext uri="{FF2B5EF4-FFF2-40B4-BE49-F238E27FC236}">
                  <a16:creationId xmlns:a16="http://schemas.microsoft.com/office/drawing/2014/main" id="{38BC7C19-3B3B-6E45-ACE6-82B2808EE25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577" y="1505"/>
              <a:ext cx="303" cy="22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Line 25">
              <a:extLst>
                <a:ext uri="{FF2B5EF4-FFF2-40B4-BE49-F238E27FC236}">
                  <a16:creationId xmlns:a16="http://schemas.microsoft.com/office/drawing/2014/main" id="{553E9431-E0D3-A747-9313-81D231EE9A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39" y="1980"/>
              <a:ext cx="430" cy="22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Line 26">
              <a:extLst>
                <a:ext uri="{FF2B5EF4-FFF2-40B4-BE49-F238E27FC236}">
                  <a16:creationId xmlns:a16="http://schemas.microsoft.com/office/drawing/2014/main" id="{223108FC-9D77-FC48-8FD8-35589E472F4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025" y="1980"/>
              <a:ext cx="441" cy="22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Line 27">
              <a:extLst>
                <a:ext uri="{FF2B5EF4-FFF2-40B4-BE49-F238E27FC236}">
                  <a16:creationId xmlns:a16="http://schemas.microsoft.com/office/drawing/2014/main" id="{415956D1-8718-4A41-B4FC-EA5AD825650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75" y="2459"/>
              <a:ext cx="686" cy="25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Line 28">
              <a:extLst>
                <a:ext uri="{FF2B5EF4-FFF2-40B4-BE49-F238E27FC236}">
                  <a16:creationId xmlns:a16="http://schemas.microsoft.com/office/drawing/2014/main" id="{B3BA5B5F-DD3F-CD43-BCDD-5F65D47A9EC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22" y="2459"/>
              <a:ext cx="81" cy="25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Line 29">
              <a:extLst>
                <a:ext uri="{FF2B5EF4-FFF2-40B4-BE49-F238E27FC236}">
                  <a16:creationId xmlns:a16="http://schemas.microsoft.com/office/drawing/2014/main" id="{33DDCCD1-FBA6-C744-8EAC-92EE3701862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044" y="2459"/>
              <a:ext cx="802" cy="25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30">
              <a:extLst>
                <a:ext uri="{FF2B5EF4-FFF2-40B4-BE49-F238E27FC236}">
                  <a16:creationId xmlns:a16="http://schemas.microsoft.com/office/drawing/2014/main" id="{6901B0E2-1CC6-C84C-A006-C8ECD9E685F6}"/>
                </a:ext>
              </a:extLst>
            </p:cNvPr>
            <p:cNvSpPr>
              <a:spLocks/>
            </p:cNvSpPr>
            <p:nvPr/>
          </p:nvSpPr>
          <p:spPr bwMode="auto">
            <a:xfrm>
              <a:off x="2565" y="2712"/>
              <a:ext cx="514" cy="253"/>
            </a:xfrm>
            <a:custGeom>
              <a:avLst/>
              <a:gdLst>
                <a:gd name="T0" fmla="*/ 514 w 514"/>
                <a:gd name="T1" fmla="*/ 250 h 253"/>
                <a:gd name="T2" fmla="*/ 514 w 514"/>
                <a:gd name="T3" fmla="*/ 0 h 253"/>
                <a:gd name="T4" fmla="*/ 0 w 514"/>
                <a:gd name="T5" fmla="*/ 0 h 253"/>
                <a:gd name="T6" fmla="*/ 0 w 514"/>
                <a:gd name="T7" fmla="*/ 253 h 253"/>
                <a:gd name="T8" fmla="*/ 514 w 514"/>
                <a:gd name="T9" fmla="*/ 253 h 253"/>
                <a:gd name="T10" fmla="*/ 514 w 514"/>
                <a:gd name="T11" fmla="*/ 253 h 25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4" h="253">
                  <a:moveTo>
                    <a:pt x="514" y="250"/>
                  </a:moveTo>
                  <a:lnTo>
                    <a:pt x="514" y="0"/>
                  </a:lnTo>
                  <a:lnTo>
                    <a:pt x="0" y="0"/>
                  </a:lnTo>
                  <a:lnTo>
                    <a:pt x="0" y="253"/>
                  </a:lnTo>
                  <a:lnTo>
                    <a:pt x="514" y="253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31">
              <a:extLst>
                <a:ext uri="{FF2B5EF4-FFF2-40B4-BE49-F238E27FC236}">
                  <a16:creationId xmlns:a16="http://schemas.microsoft.com/office/drawing/2014/main" id="{1E94C1D3-5E3D-C14B-BF77-34BFD633086E}"/>
                </a:ext>
              </a:extLst>
            </p:cNvPr>
            <p:cNvSpPr>
              <a:spLocks/>
            </p:cNvSpPr>
            <p:nvPr/>
          </p:nvSpPr>
          <p:spPr bwMode="auto">
            <a:xfrm>
              <a:off x="3593" y="2716"/>
              <a:ext cx="513" cy="249"/>
            </a:xfrm>
            <a:custGeom>
              <a:avLst/>
              <a:gdLst>
                <a:gd name="T0" fmla="*/ 509 w 513"/>
                <a:gd name="T1" fmla="*/ 249 h 249"/>
                <a:gd name="T2" fmla="*/ 513 w 513"/>
                <a:gd name="T3" fmla="*/ 0 h 249"/>
                <a:gd name="T4" fmla="*/ 0 w 513"/>
                <a:gd name="T5" fmla="*/ 0 h 249"/>
                <a:gd name="T6" fmla="*/ 0 w 513"/>
                <a:gd name="T7" fmla="*/ 249 h 249"/>
                <a:gd name="T8" fmla="*/ 513 w 513"/>
                <a:gd name="T9" fmla="*/ 249 h 249"/>
                <a:gd name="T10" fmla="*/ 513 w 513"/>
                <a:gd name="T11" fmla="*/ 249 h 24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3" h="249">
                  <a:moveTo>
                    <a:pt x="509" y="249"/>
                  </a:moveTo>
                  <a:lnTo>
                    <a:pt x="513" y="0"/>
                  </a:lnTo>
                  <a:lnTo>
                    <a:pt x="0" y="0"/>
                  </a:lnTo>
                  <a:lnTo>
                    <a:pt x="0" y="249"/>
                  </a:lnTo>
                  <a:lnTo>
                    <a:pt x="513" y="249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Freeform 32">
              <a:extLst>
                <a:ext uri="{FF2B5EF4-FFF2-40B4-BE49-F238E27FC236}">
                  <a16:creationId xmlns:a16="http://schemas.microsoft.com/office/drawing/2014/main" id="{F51049BC-78DE-F54E-A08E-B3CE21568467}"/>
                </a:ext>
              </a:extLst>
            </p:cNvPr>
            <p:cNvSpPr>
              <a:spLocks/>
            </p:cNvSpPr>
            <p:nvPr/>
          </p:nvSpPr>
          <p:spPr bwMode="auto">
            <a:xfrm>
              <a:off x="2646" y="2210"/>
              <a:ext cx="513" cy="249"/>
            </a:xfrm>
            <a:custGeom>
              <a:avLst/>
              <a:gdLst>
                <a:gd name="T0" fmla="*/ 510 w 513"/>
                <a:gd name="T1" fmla="*/ 249 h 249"/>
                <a:gd name="T2" fmla="*/ 513 w 513"/>
                <a:gd name="T3" fmla="*/ 0 h 249"/>
                <a:gd name="T4" fmla="*/ 0 w 513"/>
                <a:gd name="T5" fmla="*/ 0 h 249"/>
                <a:gd name="T6" fmla="*/ 0 w 513"/>
                <a:gd name="T7" fmla="*/ 249 h 249"/>
                <a:gd name="T8" fmla="*/ 513 w 513"/>
                <a:gd name="T9" fmla="*/ 249 h 249"/>
                <a:gd name="T10" fmla="*/ 513 w 513"/>
                <a:gd name="T11" fmla="*/ 249 h 24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3" h="249">
                  <a:moveTo>
                    <a:pt x="510" y="249"/>
                  </a:moveTo>
                  <a:lnTo>
                    <a:pt x="513" y="0"/>
                  </a:lnTo>
                  <a:lnTo>
                    <a:pt x="0" y="0"/>
                  </a:lnTo>
                  <a:lnTo>
                    <a:pt x="0" y="249"/>
                  </a:lnTo>
                  <a:lnTo>
                    <a:pt x="513" y="249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Freeform 33">
              <a:extLst>
                <a:ext uri="{FF2B5EF4-FFF2-40B4-BE49-F238E27FC236}">
                  <a16:creationId xmlns:a16="http://schemas.microsoft.com/office/drawing/2014/main" id="{18278FC8-CAB4-254A-B797-96AA9750E127}"/>
                </a:ext>
              </a:extLst>
            </p:cNvPr>
            <p:cNvSpPr>
              <a:spLocks/>
            </p:cNvSpPr>
            <p:nvPr/>
          </p:nvSpPr>
          <p:spPr bwMode="auto">
            <a:xfrm>
              <a:off x="2082" y="1731"/>
              <a:ext cx="514" cy="249"/>
            </a:xfrm>
            <a:custGeom>
              <a:avLst/>
              <a:gdLst>
                <a:gd name="T0" fmla="*/ 514 w 514"/>
                <a:gd name="T1" fmla="*/ 249 h 249"/>
                <a:gd name="T2" fmla="*/ 514 w 514"/>
                <a:gd name="T3" fmla="*/ 0 h 249"/>
                <a:gd name="T4" fmla="*/ 0 w 514"/>
                <a:gd name="T5" fmla="*/ 0 h 249"/>
                <a:gd name="T6" fmla="*/ 0 w 514"/>
                <a:gd name="T7" fmla="*/ 249 h 249"/>
                <a:gd name="T8" fmla="*/ 514 w 514"/>
                <a:gd name="T9" fmla="*/ 249 h 249"/>
                <a:gd name="T10" fmla="*/ 514 w 514"/>
                <a:gd name="T11" fmla="*/ 249 h 24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4" h="249">
                  <a:moveTo>
                    <a:pt x="514" y="249"/>
                  </a:moveTo>
                  <a:lnTo>
                    <a:pt x="514" y="0"/>
                  </a:lnTo>
                  <a:lnTo>
                    <a:pt x="0" y="0"/>
                  </a:lnTo>
                  <a:lnTo>
                    <a:pt x="0" y="249"/>
                  </a:lnTo>
                  <a:lnTo>
                    <a:pt x="514" y="249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Freeform 34">
              <a:extLst>
                <a:ext uri="{FF2B5EF4-FFF2-40B4-BE49-F238E27FC236}">
                  <a16:creationId xmlns:a16="http://schemas.microsoft.com/office/drawing/2014/main" id="{8BA17029-A942-9644-96D6-DB79B705992A}"/>
                </a:ext>
              </a:extLst>
            </p:cNvPr>
            <p:cNvSpPr>
              <a:spLocks/>
            </p:cNvSpPr>
            <p:nvPr/>
          </p:nvSpPr>
          <p:spPr bwMode="auto">
            <a:xfrm>
              <a:off x="3209" y="1727"/>
              <a:ext cx="518" cy="253"/>
            </a:xfrm>
            <a:custGeom>
              <a:avLst/>
              <a:gdLst>
                <a:gd name="T0" fmla="*/ 514 w 518"/>
                <a:gd name="T1" fmla="*/ 253 h 253"/>
                <a:gd name="T2" fmla="*/ 518 w 518"/>
                <a:gd name="T3" fmla="*/ 0 h 253"/>
                <a:gd name="T4" fmla="*/ 0 w 518"/>
                <a:gd name="T5" fmla="*/ 0 h 253"/>
                <a:gd name="T6" fmla="*/ 0 w 518"/>
                <a:gd name="T7" fmla="*/ 253 h 253"/>
                <a:gd name="T8" fmla="*/ 518 w 518"/>
                <a:gd name="T9" fmla="*/ 253 h 253"/>
                <a:gd name="T10" fmla="*/ 518 w 518"/>
                <a:gd name="T11" fmla="*/ 253 h 25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8" h="253">
                  <a:moveTo>
                    <a:pt x="514" y="253"/>
                  </a:moveTo>
                  <a:lnTo>
                    <a:pt x="518" y="0"/>
                  </a:lnTo>
                  <a:lnTo>
                    <a:pt x="0" y="0"/>
                  </a:lnTo>
                  <a:lnTo>
                    <a:pt x="0" y="253"/>
                  </a:lnTo>
                  <a:lnTo>
                    <a:pt x="518" y="253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Freeform 35">
              <a:extLst>
                <a:ext uri="{FF2B5EF4-FFF2-40B4-BE49-F238E27FC236}">
                  <a16:creationId xmlns:a16="http://schemas.microsoft.com/office/drawing/2014/main" id="{FE225476-A171-3842-B79C-DB63C244C0B8}"/>
                </a:ext>
              </a:extLst>
            </p:cNvPr>
            <p:cNvSpPr>
              <a:spLocks/>
            </p:cNvSpPr>
            <p:nvPr/>
          </p:nvSpPr>
          <p:spPr bwMode="auto">
            <a:xfrm>
              <a:off x="3623" y="1256"/>
              <a:ext cx="514" cy="249"/>
            </a:xfrm>
            <a:custGeom>
              <a:avLst/>
              <a:gdLst>
                <a:gd name="T0" fmla="*/ 514 w 514"/>
                <a:gd name="T1" fmla="*/ 249 h 249"/>
                <a:gd name="T2" fmla="*/ 514 w 514"/>
                <a:gd name="T3" fmla="*/ 0 h 249"/>
                <a:gd name="T4" fmla="*/ 0 w 514"/>
                <a:gd name="T5" fmla="*/ 0 h 249"/>
                <a:gd name="T6" fmla="*/ 0 w 514"/>
                <a:gd name="T7" fmla="*/ 249 h 249"/>
                <a:gd name="T8" fmla="*/ 514 w 514"/>
                <a:gd name="T9" fmla="*/ 249 h 249"/>
                <a:gd name="T10" fmla="*/ 514 w 514"/>
                <a:gd name="T11" fmla="*/ 249 h 24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4" h="249">
                  <a:moveTo>
                    <a:pt x="514" y="249"/>
                  </a:moveTo>
                  <a:lnTo>
                    <a:pt x="514" y="0"/>
                  </a:lnTo>
                  <a:lnTo>
                    <a:pt x="0" y="0"/>
                  </a:lnTo>
                  <a:lnTo>
                    <a:pt x="0" y="249"/>
                  </a:lnTo>
                  <a:lnTo>
                    <a:pt x="514" y="249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Freeform 36">
              <a:extLst>
                <a:ext uri="{FF2B5EF4-FFF2-40B4-BE49-F238E27FC236}">
                  <a16:creationId xmlns:a16="http://schemas.microsoft.com/office/drawing/2014/main" id="{5724BDE2-327A-E14F-82C8-B76C2587A2D2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9" y="1256"/>
              <a:ext cx="514" cy="249"/>
            </a:xfrm>
            <a:custGeom>
              <a:avLst/>
              <a:gdLst>
                <a:gd name="T0" fmla="*/ 514 w 514"/>
                <a:gd name="T1" fmla="*/ 249 h 249"/>
                <a:gd name="T2" fmla="*/ 514 w 514"/>
                <a:gd name="T3" fmla="*/ 0 h 249"/>
                <a:gd name="T4" fmla="*/ 0 w 514"/>
                <a:gd name="T5" fmla="*/ 0 h 249"/>
                <a:gd name="T6" fmla="*/ 0 w 514"/>
                <a:gd name="T7" fmla="*/ 249 h 249"/>
                <a:gd name="T8" fmla="*/ 514 w 514"/>
                <a:gd name="T9" fmla="*/ 249 h 249"/>
                <a:gd name="T10" fmla="*/ 514 w 514"/>
                <a:gd name="T11" fmla="*/ 249 h 24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4" h="249">
                  <a:moveTo>
                    <a:pt x="514" y="249"/>
                  </a:moveTo>
                  <a:lnTo>
                    <a:pt x="514" y="0"/>
                  </a:lnTo>
                  <a:lnTo>
                    <a:pt x="0" y="0"/>
                  </a:lnTo>
                  <a:lnTo>
                    <a:pt x="0" y="249"/>
                  </a:lnTo>
                  <a:lnTo>
                    <a:pt x="514" y="249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Freeform 37">
              <a:extLst>
                <a:ext uri="{FF2B5EF4-FFF2-40B4-BE49-F238E27FC236}">
                  <a16:creationId xmlns:a16="http://schemas.microsoft.com/office/drawing/2014/main" id="{648ACEE0-4BDD-434D-A266-29E893D2948F}"/>
                </a:ext>
              </a:extLst>
            </p:cNvPr>
            <p:cNvSpPr>
              <a:spLocks/>
            </p:cNvSpPr>
            <p:nvPr/>
          </p:nvSpPr>
          <p:spPr bwMode="auto">
            <a:xfrm>
              <a:off x="2339" y="1256"/>
              <a:ext cx="514" cy="249"/>
            </a:xfrm>
            <a:custGeom>
              <a:avLst/>
              <a:gdLst>
                <a:gd name="T0" fmla="*/ 510 w 514"/>
                <a:gd name="T1" fmla="*/ 249 h 249"/>
                <a:gd name="T2" fmla="*/ 514 w 514"/>
                <a:gd name="T3" fmla="*/ 0 h 249"/>
                <a:gd name="T4" fmla="*/ 0 w 514"/>
                <a:gd name="T5" fmla="*/ 0 h 249"/>
                <a:gd name="T6" fmla="*/ 0 w 514"/>
                <a:gd name="T7" fmla="*/ 249 h 249"/>
                <a:gd name="T8" fmla="*/ 514 w 514"/>
                <a:gd name="T9" fmla="*/ 249 h 249"/>
                <a:gd name="T10" fmla="*/ 514 w 514"/>
                <a:gd name="T11" fmla="*/ 249 h 24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4" h="249">
                  <a:moveTo>
                    <a:pt x="510" y="249"/>
                  </a:moveTo>
                  <a:lnTo>
                    <a:pt x="514" y="0"/>
                  </a:lnTo>
                  <a:lnTo>
                    <a:pt x="0" y="0"/>
                  </a:lnTo>
                  <a:lnTo>
                    <a:pt x="0" y="249"/>
                  </a:lnTo>
                  <a:lnTo>
                    <a:pt x="514" y="249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Freeform 38">
              <a:extLst>
                <a:ext uri="{FF2B5EF4-FFF2-40B4-BE49-F238E27FC236}">
                  <a16:creationId xmlns:a16="http://schemas.microsoft.com/office/drawing/2014/main" id="{246A18ED-5F2C-4A4D-B967-24EEF4AE80A4}"/>
                </a:ext>
              </a:extLst>
            </p:cNvPr>
            <p:cNvSpPr>
              <a:spLocks/>
            </p:cNvSpPr>
            <p:nvPr/>
          </p:nvSpPr>
          <p:spPr bwMode="auto">
            <a:xfrm>
              <a:off x="1695" y="1256"/>
              <a:ext cx="514" cy="249"/>
            </a:xfrm>
            <a:custGeom>
              <a:avLst/>
              <a:gdLst>
                <a:gd name="T0" fmla="*/ 514 w 514"/>
                <a:gd name="T1" fmla="*/ 249 h 249"/>
                <a:gd name="T2" fmla="*/ 514 w 514"/>
                <a:gd name="T3" fmla="*/ 0 h 249"/>
                <a:gd name="T4" fmla="*/ 0 w 514"/>
                <a:gd name="T5" fmla="*/ 0 h 249"/>
                <a:gd name="T6" fmla="*/ 0 w 514"/>
                <a:gd name="T7" fmla="*/ 249 h 249"/>
                <a:gd name="T8" fmla="*/ 514 w 514"/>
                <a:gd name="T9" fmla="*/ 249 h 249"/>
                <a:gd name="T10" fmla="*/ 514 w 514"/>
                <a:gd name="T11" fmla="*/ 249 h 24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4" h="249">
                  <a:moveTo>
                    <a:pt x="514" y="249"/>
                  </a:moveTo>
                  <a:lnTo>
                    <a:pt x="514" y="0"/>
                  </a:lnTo>
                  <a:lnTo>
                    <a:pt x="0" y="0"/>
                  </a:lnTo>
                  <a:lnTo>
                    <a:pt x="0" y="249"/>
                  </a:lnTo>
                  <a:lnTo>
                    <a:pt x="514" y="249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" name="Rectangle 1">
            <a:extLst>
              <a:ext uri="{FF2B5EF4-FFF2-40B4-BE49-F238E27FC236}">
                <a16:creationId xmlns:a16="http://schemas.microsoft.com/office/drawing/2014/main" id="{2431DD7F-4D47-2243-9A85-E8747D42B0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96456" y="2371151"/>
            <a:ext cx="914401" cy="395288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400" b="1">
                <a:solidFill>
                  <a:srgbClr val="7F7F7F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2" name="TextBox 3">
            <a:extLst>
              <a:ext uri="{FF2B5EF4-FFF2-40B4-BE49-F238E27FC236}">
                <a16:creationId xmlns:a16="http://schemas.microsoft.com/office/drawing/2014/main" id="{72C27ECF-D574-DD40-B0AF-4F136BCFDB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6457" y="2397758"/>
            <a:ext cx="94128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400" b="1">
                <a:solidFill>
                  <a:srgbClr val="7F7F7F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Helvetica" pitchFamily="2" charset="0"/>
              </a:rPr>
              <a:t>HTTPS</a:t>
            </a:r>
          </a:p>
        </p:txBody>
      </p:sp>
      <p:cxnSp>
        <p:nvCxnSpPr>
          <p:cNvPr id="13" name="Straight Connector 5">
            <a:extLst>
              <a:ext uri="{FF2B5EF4-FFF2-40B4-BE49-F238E27FC236}">
                <a16:creationId xmlns:a16="http://schemas.microsoft.com/office/drawing/2014/main" id="{F8717047-DCF3-7549-B73F-AFB852E6831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818744" y="2766439"/>
            <a:ext cx="1212850" cy="438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F5E5D878-FB68-2C45-BBAF-9DDD69051F06}"/>
              </a:ext>
            </a:extLst>
          </p:cNvPr>
          <p:cNvSpPr txBox="1"/>
          <p:nvPr/>
        </p:nvSpPr>
        <p:spPr>
          <a:xfrm>
            <a:off x="7031594" y="5896947"/>
            <a:ext cx="15081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dirty="0">
                <a:latin typeface="Helvetica" pitchFamily="2" charset="0"/>
              </a:rPr>
              <a:t>Ethernet</a:t>
            </a:r>
            <a:endParaRPr lang="en-US" dirty="0">
              <a:latin typeface="Helvetica" pitchFamily="2" charset="0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B6A191C3-4C17-AD49-8A8A-6AB37615A2A2}"/>
              </a:ext>
            </a:extLst>
          </p:cNvPr>
          <p:cNvCxnSpPr/>
          <p:nvPr/>
        </p:nvCxnSpPr>
        <p:spPr>
          <a:xfrm flipH="1" flipV="1">
            <a:off x="7058583" y="5247702"/>
            <a:ext cx="271463" cy="5652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2DABD1D1-5903-D045-9486-2FB2022AE504}"/>
              </a:ext>
            </a:extLst>
          </p:cNvPr>
          <p:cNvCxnSpPr>
            <a:cxnSpLocks/>
          </p:cNvCxnSpPr>
          <p:nvPr/>
        </p:nvCxnSpPr>
        <p:spPr>
          <a:xfrm flipV="1">
            <a:off x="7705722" y="5265215"/>
            <a:ext cx="398461" cy="53024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28055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>
          <a:xfrm>
            <a:off x="1973264" y="200025"/>
            <a:ext cx="6308725" cy="876300"/>
          </a:xfrm>
        </p:spPr>
        <p:txBody>
          <a:bodyPr/>
          <a:lstStyle/>
          <a:p>
            <a:pPr>
              <a:defRPr/>
            </a:pPr>
            <a:r>
              <a:rPr lang="en-US" dirty="0"/>
              <a:t>Link layer: introduction</a:t>
            </a:r>
          </a:p>
        </p:txBody>
      </p:sp>
      <p:sp>
        <p:nvSpPr>
          <p:cNvPr id="410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946275" y="1330326"/>
            <a:ext cx="4267200" cy="3802063"/>
          </a:xfrm>
        </p:spPr>
        <p:txBody>
          <a:bodyPr>
            <a:normAutofit fontScale="92500"/>
          </a:bodyPr>
          <a:lstStyle/>
          <a:p>
            <a:pPr>
              <a:buFont typeface="Wingdings" charset="0"/>
              <a:buNone/>
              <a:defRPr/>
            </a:pPr>
            <a:r>
              <a:rPr lang="en-US" i="1" dirty="0">
                <a:solidFill>
                  <a:srgbClr val="CC0000"/>
                </a:solidFill>
              </a:rPr>
              <a:t>terminology:</a:t>
            </a:r>
          </a:p>
          <a:p>
            <a:pPr>
              <a:defRPr/>
            </a:pPr>
            <a:r>
              <a:rPr lang="en-US" sz="2400" dirty="0"/>
              <a:t>hosts and routers: </a:t>
            </a:r>
            <a:r>
              <a:rPr lang="en-US" sz="2400" dirty="0">
                <a:solidFill>
                  <a:srgbClr val="CC0000"/>
                </a:solidFill>
              </a:rPr>
              <a:t>nodes</a:t>
            </a:r>
          </a:p>
          <a:p>
            <a:pPr>
              <a:defRPr/>
            </a:pPr>
            <a:r>
              <a:rPr lang="en-US" sz="2400" dirty="0"/>
              <a:t>communication channels that connect adjacent nodes along communication path: </a:t>
            </a:r>
            <a:r>
              <a:rPr lang="en-US" sz="2400" dirty="0">
                <a:solidFill>
                  <a:srgbClr val="CC0000"/>
                </a:solidFill>
              </a:rPr>
              <a:t>links</a:t>
            </a:r>
          </a:p>
          <a:p>
            <a:pPr lvl="1">
              <a:defRPr/>
            </a:pPr>
            <a:r>
              <a:rPr lang="en-US" dirty="0"/>
              <a:t>wired links</a:t>
            </a:r>
          </a:p>
          <a:p>
            <a:pPr lvl="1">
              <a:defRPr/>
            </a:pPr>
            <a:r>
              <a:rPr lang="en-US" dirty="0"/>
              <a:t>wireless links</a:t>
            </a:r>
          </a:p>
          <a:p>
            <a:pPr lvl="1">
              <a:defRPr/>
            </a:pPr>
            <a:r>
              <a:rPr lang="en-US" dirty="0"/>
              <a:t>LANs</a:t>
            </a:r>
            <a:endParaRPr lang="en-US" b="1" dirty="0">
              <a:solidFill>
                <a:srgbClr val="FF0000"/>
              </a:solidFill>
            </a:endParaRPr>
          </a:p>
          <a:p>
            <a:pPr>
              <a:defRPr/>
            </a:pPr>
            <a:r>
              <a:rPr lang="en-US" sz="2400" dirty="0"/>
              <a:t>layer-2 packet: </a:t>
            </a:r>
            <a:r>
              <a:rPr lang="en-US" sz="2400" dirty="0">
                <a:solidFill>
                  <a:srgbClr val="CC0000"/>
                </a:solidFill>
              </a:rPr>
              <a:t>frame,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dirty="0"/>
              <a:t>encapsulates datagram</a:t>
            </a:r>
          </a:p>
          <a:p>
            <a:pPr>
              <a:buFont typeface="Wingdings" charset="0"/>
              <a:buNone/>
              <a:defRPr/>
            </a:pPr>
            <a:endParaRPr lang="en-US" sz="2400" dirty="0"/>
          </a:p>
          <a:p>
            <a:pPr>
              <a:defRPr/>
            </a:pPr>
            <a:endParaRPr lang="en-US" sz="2400" dirty="0"/>
          </a:p>
        </p:txBody>
      </p:sp>
      <p:sp>
        <p:nvSpPr>
          <p:cNvPr id="4103" name="Text Box 467"/>
          <p:cNvSpPr txBox="1">
            <a:spLocks noChangeArrowheads="1"/>
          </p:cNvSpPr>
          <p:nvPr/>
        </p:nvSpPr>
        <p:spPr bwMode="auto">
          <a:xfrm>
            <a:off x="1920876" y="5299076"/>
            <a:ext cx="5373587" cy="1040606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lnSpc>
                <a:spcPct val="85000"/>
              </a:lnSpc>
              <a:defRPr/>
            </a:pPr>
            <a:r>
              <a:rPr lang="en-US" sz="2400" dirty="0">
                <a:solidFill>
                  <a:srgbClr val="CC0000"/>
                </a:solidFill>
                <a:latin typeface="Helvetica" pitchFamily="2" charset="0"/>
              </a:rPr>
              <a:t>data-link layer</a:t>
            </a:r>
            <a:r>
              <a:rPr lang="en-US" sz="2400" i="0" dirty="0">
                <a:latin typeface="Helvetica" pitchFamily="2" charset="0"/>
              </a:rPr>
              <a:t> has responsibility of </a:t>
            </a:r>
          </a:p>
          <a:p>
            <a:pPr>
              <a:lnSpc>
                <a:spcPct val="85000"/>
              </a:lnSpc>
              <a:defRPr/>
            </a:pPr>
            <a:r>
              <a:rPr lang="en-US" sz="2400" i="0" dirty="0">
                <a:latin typeface="Helvetica" pitchFamily="2" charset="0"/>
              </a:rPr>
              <a:t>transferring datagram from one node </a:t>
            </a:r>
          </a:p>
          <a:p>
            <a:pPr>
              <a:lnSpc>
                <a:spcPct val="85000"/>
              </a:lnSpc>
              <a:defRPr/>
            </a:pPr>
            <a:r>
              <a:rPr lang="en-US" sz="2400" i="0" dirty="0">
                <a:latin typeface="Helvetica" pitchFamily="2" charset="0"/>
              </a:rPr>
              <a:t>to </a:t>
            </a:r>
            <a:r>
              <a:rPr lang="en-US" sz="2400" dirty="0">
                <a:solidFill>
                  <a:srgbClr val="CC0000"/>
                </a:solidFill>
                <a:latin typeface="Helvetica" pitchFamily="2" charset="0"/>
              </a:rPr>
              <a:t>physically adjacent</a:t>
            </a:r>
            <a:r>
              <a:rPr lang="en-US" sz="2400" i="0" dirty="0">
                <a:latin typeface="Helvetica" pitchFamily="2" charset="0"/>
              </a:rPr>
              <a:t> node over a link</a:t>
            </a:r>
            <a:endParaRPr lang="en-US" i="0" dirty="0">
              <a:latin typeface="Helvetica" pitchFamily="2" charset="0"/>
            </a:endParaRPr>
          </a:p>
        </p:txBody>
      </p:sp>
      <p:sp>
        <p:nvSpPr>
          <p:cNvPr id="45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5" y="6522366"/>
            <a:ext cx="548655" cy="272319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Tahoma" charset="0"/>
              </a:rPr>
              <a:pPr/>
              <a:t>3</a:t>
            </a:fld>
            <a:endParaRPr lang="en-US" sz="1200" dirty="0">
              <a:latin typeface="Tahoma" charset="0"/>
            </a:endParaRPr>
          </a:p>
        </p:txBody>
      </p:sp>
      <p:sp>
        <p:nvSpPr>
          <p:cNvPr id="537" name="Freeform 415"/>
          <p:cNvSpPr>
            <a:spLocks/>
          </p:cNvSpPr>
          <p:nvPr/>
        </p:nvSpPr>
        <p:spPr bwMode="auto">
          <a:xfrm>
            <a:off x="8528050" y="3527425"/>
            <a:ext cx="1314450" cy="674688"/>
          </a:xfrm>
          <a:custGeom>
            <a:avLst/>
            <a:gdLst>
              <a:gd name="T0" fmla="*/ 2147483647 w 828"/>
              <a:gd name="T1" fmla="*/ 2147483647 h 425"/>
              <a:gd name="T2" fmla="*/ 2147483647 w 828"/>
              <a:gd name="T3" fmla="*/ 2147483647 h 425"/>
              <a:gd name="T4" fmla="*/ 2147483647 w 828"/>
              <a:gd name="T5" fmla="*/ 2147483647 h 425"/>
              <a:gd name="T6" fmla="*/ 2147483647 w 828"/>
              <a:gd name="T7" fmla="*/ 2147483647 h 425"/>
              <a:gd name="T8" fmla="*/ 2147483647 w 828"/>
              <a:gd name="T9" fmla="*/ 2147483647 h 425"/>
              <a:gd name="T10" fmla="*/ 2147483647 w 828"/>
              <a:gd name="T11" fmla="*/ 2147483647 h 425"/>
              <a:gd name="T12" fmla="*/ 2147483647 w 828"/>
              <a:gd name="T13" fmla="*/ 2147483647 h 425"/>
              <a:gd name="T14" fmla="*/ 2147483647 w 828"/>
              <a:gd name="T15" fmla="*/ 2147483647 h 425"/>
              <a:gd name="T16" fmla="*/ 2147483647 w 828"/>
              <a:gd name="T17" fmla="*/ 2147483647 h 425"/>
              <a:gd name="T18" fmla="*/ 2147483647 w 828"/>
              <a:gd name="T19" fmla="*/ 2147483647 h 425"/>
              <a:gd name="T20" fmla="*/ 2147483647 w 828"/>
              <a:gd name="T21" fmla="*/ 2147483647 h 425"/>
              <a:gd name="T22" fmla="*/ 2147483647 w 828"/>
              <a:gd name="T23" fmla="*/ 2147483647 h 425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828"/>
              <a:gd name="T37" fmla="*/ 0 h 425"/>
              <a:gd name="T38" fmla="*/ 828 w 828"/>
              <a:gd name="T39" fmla="*/ 425 h 425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828" h="425">
                <a:moveTo>
                  <a:pt x="382" y="30"/>
                </a:moveTo>
                <a:cubicBezTo>
                  <a:pt x="350" y="29"/>
                  <a:pt x="413" y="30"/>
                  <a:pt x="370" y="30"/>
                </a:cubicBezTo>
                <a:cubicBezTo>
                  <a:pt x="327" y="30"/>
                  <a:pt x="187" y="16"/>
                  <a:pt x="126" y="32"/>
                </a:cubicBezTo>
                <a:cubicBezTo>
                  <a:pt x="65" y="48"/>
                  <a:pt x="12" y="86"/>
                  <a:pt x="6" y="126"/>
                </a:cubicBezTo>
                <a:cubicBezTo>
                  <a:pt x="0" y="166"/>
                  <a:pt x="44" y="231"/>
                  <a:pt x="92" y="274"/>
                </a:cubicBezTo>
                <a:cubicBezTo>
                  <a:pt x="140" y="317"/>
                  <a:pt x="217" y="360"/>
                  <a:pt x="292" y="384"/>
                </a:cubicBezTo>
                <a:cubicBezTo>
                  <a:pt x="367" y="408"/>
                  <a:pt x="472" y="425"/>
                  <a:pt x="540" y="416"/>
                </a:cubicBezTo>
                <a:cubicBezTo>
                  <a:pt x="608" y="407"/>
                  <a:pt x="659" y="371"/>
                  <a:pt x="698" y="330"/>
                </a:cubicBezTo>
                <a:cubicBezTo>
                  <a:pt x="737" y="289"/>
                  <a:pt x="760" y="221"/>
                  <a:pt x="776" y="170"/>
                </a:cubicBezTo>
                <a:cubicBezTo>
                  <a:pt x="792" y="119"/>
                  <a:pt x="828" y="44"/>
                  <a:pt x="792" y="22"/>
                </a:cubicBezTo>
                <a:cubicBezTo>
                  <a:pt x="756" y="0"/>
                  <a:pt x="630" y="37"/>
                  <a:pt x="560" y="38"/>
                </a:cubicBezTo>
                <a:cubicBezTo>
                  <a:pt x="490" y="39"/>
                  <a:pt x="414" y="31"/>
                  <a:pt x="382" y="30"/>
                </a:cubicBezTo>
                <a:close/>
              </a:path>
            </a:pathLst>
          </a:custGeom>
          <a:solidFill>
            <a:srgbClr val="00CC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38" name="Freeform 416"/>
          <p:cNvSpPr>
            <a:spLocks/>
          </p:cNvSpPr>
          <p:nvPr/>
        </p:nvSpPr>
        <p:spPr bwMode="auto">
          <a:xfrm>
            <a:off x="8547101" y="2017139"/>
            <a:ext cx="1730375" cy="1125538"/>
          </a:xfrm>
          <a:custGeom>
            <a:avLst/>
            <a:gdLst>
              <a:gd name="T0" fmla="*/ 2147483647 w 765"/>
              <a:gd name="T1" fmla="*/ 2147483647 h 459"/>
              <a:gd name="T2" fmla="*/ 2147483647 w 765"/>
              <a:gd name="T3" fmla="*/ 2147483647 h 459"/>
              <a:gd name="T4" fmla="*/ 2147483647 w 765"/>
              <a:gd name="T5" fmla="*/ 2147483647 h 459"/>
              <a:gd name="T6" fmla="*/ 2147483647 w 765"/>
              <a:gd name="T7" fmla="*/ 2147483647 h 459"/>
              <a:gd name="T8" fmla="*/ 2147483647 w 765"/>
              <a:gd name="T9" fmla="*/ 2147483647 h 459"/>
              <a:gd name="T10" fmla="*/ 2147483647 w 765"/>
              <a:gd name="T11" fmla="*/ 2147483647 h 459"/>
              <a:gd name="T12" fmla="*/ 2147483647 w 765"/>
              <a:gd name="T13" fmla="*/ 2147483647 h 459"/>
              <a:gd name="T14" fmla="*/ 2147483647 w 765"/>
              <a:gd name="T15" fmla="*/ 2147483647 h 459"/>
              <a:gd name="T16" fmla="*/ 2147483647 w 765"/>
              <a:gd name="T17" fmla="*/ 2147483647 h 459"/>
              <a:gd name="T18" fmla="*/ 2147483647 w 765"/>
              <a:gd name="T19" fmla="*/ 2147483647 h 459"/>
              <a:gd name="T20" fmla="*/ 2147483647 w 765"/>
              <a:gd name="T21" fmla="*/ 2147483647 h 459"/>
              <a:gd name="T22" fmla="*/ 2147483647 w 765"/>
              <a:gd name="T23" fmla="*/ 2147483647 h 459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765"/>
              <a:gd name="T37" fmla="*/ 0 h 459"/>
              <a:gd name="T38" fmla="*/ 765 w 765"/>
              <a:gd name="T39" fmla="*/ 459 h 459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765" h="459">
                <a:moveTo>
                  <a:pt x="424" y="10"/>
                </a:moveTo>
                <a:cubicBezTo>
                  <a:pt x="362" y="16"/>
                  <a:pt x="343" y="55"/>
                  <a:pt x="288" y="70"/>
                </a:cubicBezTo>
                <a:cubicBezTo>
                  <a:pt x="233" y="85"/>
                  <a:pt x="142" y="56"/>
                  <a:pt x="96" y="100"/>
                </a:cubicBezTo>
                <a:cubicBezTo>
                  <a:pt x="50" y="144"/>
                  <a:pt x="0" y="279"/>
                  <a:pt x="14" y="336"/>
                </a:cubicBezTo>
                <a:cubicBezTo>
                  <a:pt x="28" y="393"/>
                  <a:pt x="125" y="429"/>
                  <a:pt x="180" y="444"/>
                </a:cubicBezTo>
                <a:cubicBezTo>
                  <a:pt x="235" y="459"/>
                  <a:pt x="279" y="426"/>
                  <a:pt x="346" y="426"/>
                </a:cubicBezTo>
                <a:cubicBezTo>
                  <a:pt x="413" y="426"/>
                  <a:pt x="525" y="443"/>
                  <a:pt x="584" y="444"/>
                </a:cubicBezTo>
                <a:cubicBezTo>
                  <a:pt x="643" y="445"/>
                  <a:pt x="670" y="446"/>
                  <a:pt x="698" y="434"/>
                </a:cubicBezTo>
                <a:cubicBezTo>
                  <a:pt x="726" y="422"/>
                  <a:pt x="743" y="418"/>
                  <a:pt x="752" y="372"/>
                </a:cubicBezTo>
                <a:cubicBezTo>
                  <a:pt x="761" y="326"/>
                  <a:pt x="765" y="214"/>
                  <a:pt x="750" y="158"/>
                </a:cubicBezTo>
                <a:cubicBezTo>
                  <a:pt x="735" y="102"/>
                  <a:pt x="716" y="58"/>
                  <a:pt x="662" y="34"/>
                </a:cubicBezTo>
                <a:cubicBezTo>
                  <a:pt x="608" y="10"/>
                  <a:pt x="505" y="0"/>
                  <a:pt x="424" y="10"/>
                </a:cubicBezTo>
                <a:close/>
              </a:path>
            </a:pathLst>
          </a:custGeom>
          <a:gradFill rotWithShape="1">
            <a:gsLst>
              <a:gs pos="0">
                <a:srgbClr val="00CCFF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39" name="Freeform 417"/>
          <p:cNvSpPr>
            <a:spLocks/>
          </p:cNvSpPr>
          <p:nvPr/>
        </p:nvSpPr>
        <p:spPr bwMode="auto">
          <a:xfrm>
            <a:off x="6726239" y="1709739"/>
            <a:ext cx="1736725" cy="1071563"/>
          </a:xfrm>
          <a:custGeom>
            <a:avLst/>
            <a:gdLst>
              <a:gd name="T0" fmla="*/ 2147483647 w 1036"/>
              <a:gd name="T1" fmla="*/ 2147483647 h 675"/>
              <a:gd name="T2" fmla="*/ 2147483647 w 1036"/>
              <a:gd name="T3" fmla="*/ 2147483647 h 675"/>
              <a:gd name="T4" fmla="*/ 2147483647 w 1036"/>
              <a:gd name="T5" fmla="*/ 2147483647 h 675"/>
              <a:gd name="T6" fmla="*/ 2147483647 w 1036"/>
              <a:gd name="T7" fmla="*/ 2147483647 h 675"/>
              <a:gd name="T8" fmla="*/ 2147483647 w 1036"/>
              <a:gd name="T9" fmla="*/ 2147483647 h 675"/>
              <a:gd name="T10" fmla="*/ 2147483647 w 1036"/>
              <a:gd name="T11" fmla="*/ 2147483647 h 675"/>
              <a:gd name="T12" fmla="*/ 2147483647 w 1036"/>
              <a:gd name="T13" fmla="*/ 2147483647 h 675"/>
              <a:gd name="T14" fmla="*/ 2147483647 w 1036"/>
              <a:gd name="T15" fmla="*/ 2147483647 h 675"/>
              <a:gd name="T16" fmla="*/ 2147483647 w 1036"/>
              <a:gd name="T17" fmla="*/ 2147483647 h 675"/>
              <a:gd name="T18" fmla="*/ 2147483647 w 1036"/>
              <a:gd name="T19" fmla="*/ 2147483647 h 675"/>
              <a:gd name="T20" fmla="*/ 2147483647 w 1036"/>
              <a:gd name="T21" fmla="*/ 2147483647 h 675"/>
              <a:gd name="T22" fmla="*/ 2147483647 w 1036"/>
              <a:gd name="T23" fmla="*/ 2147483647 h 675"/>
              <a:gd name="T24" fmla="*/ 2147483647 w 1036"/>
              <a:gd name="T25" fmla="*/ 2147483647 h 675"/>
              <a:gd name="T26" fmla="*/ 2147483647 w 1036"/>
              <a:gd name="T27" fmla="*/ 2147483647 h 675"/>
              <a:gd name="T28" fmla="*/ 2147483647 w 1036"/>
              <a:gd name="T29" fmla="*/ 2147483647 h 675"/>
              <a:gd name="T30" fmla="*/ 2147483647 w 1036"/>
              <a:gd name="T31" fmla="*/ 2147483647 h 675"/>
              <a:gd name="T32" fmla="*/ 2147483647 w 1036"/>
              <a:gd name="T33" fmla="*/ 2147483647 h 675"/>
              <a:gd name="T34" fmla="*/ 2147483647 w 1036"/>
              <a:gd name="T35" fmla="*/ 2147483647 h 675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1036"/>
              <a:gd name="T55" fmla="*/ 0 h 675"/>
              <a:gd name="T56" fmla="*/ 1036 w 1036"/>
              <a:gd name="T57" fmla="*/ 675 h 675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1036" h="675">
                <a:moveTo>
                  <a:pt x="648" y="11"/>
                </a:moveTo>
                <a:cubicBezTo>
                  <a:pt x="584" y="19"/>
                  <a:pt x="464" y="33"/>
                  <a:pt x="390" y="53"/>
                </a:cubicBezTo>
                <a:cubicBezTo>
                  <a:pt x="316" y="73"/>
                  <a:pt x="246" y="100"/>
                  <a:pt x="206" y="129"/>
                </a:cubicBezTo>
                <a:cubicBezTo>
                  <a:pt x="166" y="158"/>
                  <a:pt x="183" y="201"/>
                  <a:pt x="152" y="229"/>
                </a:cubicBezTo>
                <a:cubicBezTo>
                  <a:pt x="121" y="257"/>
                  <a:pt x="44" y="259"/>
                  <a:pt x="22" y="297"/>
                </a:cubicBezTo>
                <a:cubicBezTo>
                  <a:pt x="0" y="335"/>
                  <a:pt x="0" y="427"/>
                  <a:pt x="18" y="459"/>
                </a:cubicBezTo>
                <a:cubicBezTo>
                  <a:pt x="36" y="491"/>
                  <a:pt x="59" y="484"/>
                  <a:pt x="132" y="489"/>
                </a:cubicBezTo>
                <a:cubicBezTo>
                  <a:pt x="205" y="494"/>
                  <a:pt x="380" y="478"/>
                  <a:pt x="458" y="489"/>
                </a:cubicBezTo>
                <a:cubicBezTo>
                  <a:pt x="536" y="500"/>
                  <a:pt x="549" y="527"/>
                  <a:pt x="598" y="555"/>
                </a:cubicBezTo>
                <a:cubicBezTo>
                  <a:pt x="647" y="583"/>
                  <a:pt x="707" y="639"/>
                  <a:pt x="752" y="657"/>
                </a:cubicBezTo>
                <a:cubicBezTo>
                  <a:pt x="797" y="675"/>
                  <a:pt x="837" y="670"/>
                  <a:pt x="870" y="661"/>
                </a:cubicBezTo>
                <a:cubicBezTo>
                  <a:pt x="903" y="652"/>
                  <a:pt x="932" y="639"/>
                  <a:pt x="952" y="603"/>
                </a:cubicBezTo>
                <a:cubicBezTo>
                  <a:pt x="972" y="567"/>
                  <a:pt x="981" y="497"/>
                  <a:pt x="992" y="445"/>
                </a:cubicBezTo>
                <a:cubicBezTo>
                  <a:pt x="1003" y="393"/>
                  <a:pt x="1013" y="347"/>
                  <a:pt x="1018" y="291"/>
                </a:cubicBezTo>
                <a:cubicBezTo>
                  <a:pt x="1023" y="235"/>
                  <a:pt x="1036" y="153"/>
                  <a:pt x="1022" y="107"/>
                </a:cubicBezTo>
                <a:cubicBezTo>
                  <a:pt x="1008" y="61"/>
                  <a:pt x="975" y="34"/>
                  <a:pt x="934" y="17"/>
                </a:cubicBezTo>
                <a:cubicBezTo>
                  <a:pt x="893" y="0"/>
                  <a:pt x="824" y="4"/>
                  <a:pt x="776" y="3"/>
                </a:cubicBezTo>
                <a:cubicBezTo>
                  <a:pt x="728" y="2"/>
                  <a:pt x="712" y="3"/>
                  <a:pt x="648" y="11"/>
                </a:cubicBezTo>
                <a:close/>
              </a:path>
            </a:pathLst>
          </a:custGeom>
          <a:solidFill>
            <a:srgbClr val="00CC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grpSp>
        <p:nvGrpSpPr>
          <p:cNvPr id="540" name="Group 418"/>
          <p:cNvGrpSpPr>
            <a:grpSpLocks/>
          </p:cNvGrpSpPr>
          <p:nvPr/>
        </p:nvGrpSpPr>
        <p:grpSpPr bwMode="auto">
          <a:xfrm>
            <a:off x="6802438" y="2974975"/>
            <a:ext cx="1458912" cy="933450"/>
            <a:chOff x="2889" y="1631"/>
            <a:chExt cx="980" cy="743"/>
          </a:xfrm>
        </p:grpSpPr>
        <p:sp>
          <p:nvSpPr>
            <p:cNvPr id="889" name="Rectangle 419"/>
            <p:cNvSpPr>
              <a:spLocks noChangeArrowheads="1"/>
            </p:cNvSpPr>
            <p:nvPr/>
          </p:nvSpPr>
          <p:spPr bwMode="auto">
            <a:xfrm>
              <a:off x="3046" y="1841"/>
              <a:ext cx="663" cy="533"/>
            </a:xfrm>
            <a:prstGeom prst="rect">
              <a:avLst/>
            </a:prstGeom>
            <a:solidFill>
              <a:srgbClr val="00CC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890" name="AutoShape 420"/>
            <p:cNvSpPr>
              <a:spLocks noChangeArrowheads="1"/>
            </p:cNvSpPr>
            <p:nvPr/>
          </p:nvSpPr>
          <p:spPr bwMode="auto">
            <a:xfrm>
              <a:off x="2889" y="1631"/>
              <a:ext cx="980" cy="253"/>
            </a:xfrm>
            <a:prstGeom prst="triangle">
              <a:avLst>
                <a:gd name="adj" fmla="val 50000"/>
              </a:avLst>
            </a:prstGeom>
            <a:solidFill>
              <a:srgbClr val="00CC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dirty="0">
                <a:solidFill>
                  <a:srgbClr val="00CCFF"/>
                </a:solidFill>
              </a:endParaRPr>
            </a:p>
          </p:txBody>
        </p:sp>
      </p:grpSp>
      <p:sp>
        <p:nvSpPr>
          <p:cNvPr id="541" name="Line 421"/>
          <p:cNvSpPr>
            <a:spLocks noChangeShapeType="1"/>
          </p:cNvSpPr>
          <p:nvPr/>
        </p:nvSpPr>
        <p:spPr bwMode="auto">
          <a:xfrm>
            <a:off x="8920163" y="3813175"/>
            <a:ext cx="163512" cy="120650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42" name="Line 422"/>
          <p:cNvSpPr>
            <a:spLocks noChangeShapeType="1"/>
          </p:cNvSpPr>
          <p:nvPr/>
        </p:nvSpPr>
        <p:spPr bwMode="auto">
          <a:xfrm>
            <a:off x="9017000" y="3733800"/>
            <a:ext cx="279400" cy="0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43" name="Line 423"/>
          <p:cNvSpPr>
            <a:spLocks noChangeShapeType="1"/>
          </p:cNvSpPr>
          <p:nvPr/>
        </p:nvSpPr>
        <p:spPr bwMode="auto">
          <a:xfrm flipV="1">
            <a:off x="9253539" y="3819526"/>
            <a:ext cx="134937" cy="104775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44" name="Line 424"/>
          <p:cNvSpPr>
            <a:spLocks noChangeShapeType="1"/>
          </p:cNvSpPr>
          <p:nvPr/>
        </p:nvSpPr>
        <p:spPr bwMode="auto">
          <a:xfrm>
            <a:off x="7951788" y="3740150"/>
            <a:ext cx="679450" cy="0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45" name="Line 425"/>
          <p:cNvSpPr>
            <a:spLocks noChangeShapeType="1"/>
          </p:cNvSpPr>
          <p:nvPr/>
        </p:nvSpPr>
        <p:spPr bwMode="auto">
          <a:xfrm>
            <a:off x="8247064" y="2587626"/>
            <a:ext cx="509587" cy="3175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46" name="Freeform 427"/>
          <p:cNvSpPr>
            <a:spLocks/>
          </p:cNvSpPr>
          <p:nvPr/>
        </p:nvSpPr>
        <p:spPr bwMode="auto">
          <a:xfrm>
            <a:off x="7021513" y="4378325"/>
            <a:ext cx="3079750" cy="1665288"/>
          </a:xfrm>
          <a:custGeom>
            <a:avLst/>
            <a:gdLst>
              <a:gd name="T0" fmla="*/ 2147483647 w 1940"/>
              <a:gd name="T1" fmla="*/ 2147483647 h 1049"/>
              <a:gd name="T2" fmla="*/ 2147483647 w 1940"/>
              <a:gd name="T3" fmla="*/ 2147483647 h 1049"/>
              <a:gd name="T4" fmla="*/ 2147483647 w 1940"/>
              <a:gd name="T5" fmla="*/ 2147483647 h 1049"/>
              <a:gd name="T6" fmla="*/ 2147483647 w 1940"/>
              <a:gd name="T7" fmla="*/ 2147483647 h 1049"/>
              <a:gd name="T8" fmla="*/ 2147483647 w 1940"/>
              <a:gd name="T9" fmla="*/ 2147483647 h 1049"/>
              <a:gd name="T10" fmla="*/ 2147483647 w 1940"/>
              <a:gd name="T11" fmla="*/ 2147483647 h 1049"/>
              <a:gd name="T12" fmla="*/ 2147483647 w 1940"/>
              <a:gd name="T13" fmla="*/ 2147483647 h 1049"/>
              <a:gd name="T14" fmla="*/ 2147483647 w 1940"/>
              <a:gd name="T15" fmla="*/ 2147483647 h 1049"/>
              <a:gd name="T16" fmla="*/ 2147483647 w 1940"/>
              <a:gd name="T17" fmla="*/ 2147483647 h 1049"/>
              <a:gd name="T18" fmla="*/ 2147483647 w 1940"/>
              <a:gd name="T19" fmla="*/ 2147483647 h 1049"/>
              <a:gd name="T20" fmla="*/ 2147483647 w 1940"/>
              <a:gd name="T21" fmla="*/ 2147483647 h 1049"/>
              <a:gd name="T22" fmla="*/ 2147483647 w 1940"/>
              <a:gd name="T23" fmla="*/ 2147483647 h 1049"/>
              <a:gd name="T24" fmla="*/ 2147483647 w 1940"/>
              <a:gd name="T25" fmla="*/ 2147483647 h 1049"/>
              <a:gd name="T26" fmla="*/ 2147483647 w 1940"/>
              <a:gd name="T27" fmla="*/ 2147483647 h 1049"/>
              <a:gd name="T28" fmla="*/ 2147483647 w 1940"/>
              <a:gd name="T29" fmla="*/ 2147483647 h 1049"/>
              <a:gd name="T30" fmla="*/ 2147483647 w 1940"/>
              <a:gd name="T31" fmla="*/ 2147483647 h 1049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1940"/>
              <a:gd name="T49" fmla="*/ 0 h 1049"/>
              <a:gd name="T50" fmla="*/ 1940 w 1940"/>
              <a:gd name="T51" fmla="*/ 1049 h 1049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1940" h="1049">
                <a:moveTo>
                  <a:pt x="952" y="26"/>
                </a:moveTo>
                <a:cubicBezTo>
                  <a:pt x="867" y="45"/>
                  <a:pt x="832" y="118"/>
                  <a:pt x="755" y="125"/>
                </a:cubicBezTo>
                <a:cubicBezTo>
                  <a:pt x="678" y="132"/>
                  <a:pt x="587" y="72"/>
                  <a:pt x="488" y="68"/>
                </a:cubicBezTo>
                <a:cubicBezTo>
                  <a:pt x="389" y="64"/>
                  <a:pt x="237" y="48"/>
                  <a:pt x="158" y="101"/>
                </a:cubicBezTo>
                <a:cubicBezTo>
                  <a:pt x="79" y="154"/>
                  <a:pt x="28" y="298"/>
                  <a:pt x="14" y="389"/>
                </a:cubicBezTo>
                <a:cubicBezTo>
                  <a:pt x="0" y="480"/>
                  <a:pt x="25" y="595"/>
                  <a:pt x="71" y="648"/>
                </a:cubicBezTo>
                <a:cubicBezTo>
                  <a:pt x="117" y="701"/>
                  <a:pt x="205" y="665"/>
                  <a:pt x="288" y="706"/>
                </a:cubicBezTo>
                <a:cubicBezTo>
                  <a:pt x="371" y="747"/>
                  <a:pt x="450" y="842"/>
                  <a:pt x="568" y="893"/>
                </a:cubicBezTo>
                <a:cubicBezTo>
                  <a:pt x="686" y="944"/>
                  <a:pt x="852" y="991"/>
                  <a:pt x="996" y="1014"/>
                </a:cubicBezTo>
                <a:cubicBezTo>
                  <a:pt x="1140" y="1036"/>
                  <a:pt x="1309" y="1049"/>
                  <a:pt x="1433" y="1031"/>
                </a:cubicBezTo>
                <a:cubicBezTo>
                  <a:pt x="1557" y="1012"/>
                  <a:pt x="1657" y="960"/>
                  <a:pt x="1739" y="907"/>
                </a:cubicBezTo>
                <a:cubicBezTo>
                  <a:pt x="1821" y="855"/>
                  <a:pt x="1906" y="824"/>
                  <a:pt x="1923" y="714"/>
                </a:cubicBezTo>
                <a:cubicBezTo>
                  <a:pt x="1940" y="604"/>
                  <a:pt x="1898" y="350"/>
                  <a:pt x="1839" y="251"/>
                </a:cubicBezTo>
                <a:cubicBezTo>
                  <a:pt x="1780" y="151"/>
                  <a:pt x="1662" y="153"/>
                  <a:pt x="1566" y="114"/>
                </a:cubicBezTo>
                <a:cubicBezTo>
                  <a:pt x="1470" y="76"/>
                  <a:pt x="1365" y="30"/>
                  <a:pt x="1263" y="15"/>
                </a:cubicBezTo>
                <a:cubicBezTo>
                  <a:pt x="1161" y="0"/>
                  <a:pt x="1037" y="8"/>
                  <a:pt x="952" y="26"/>
                </a:cubicBezTo>
                <a:close/>
              </a:path>
            </a:pathLst>
          </a:custGeom>
          <a:solidFill>
            <a:srgbClr val="00CC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47" name="Line 428"/>
          <p:cNvSpPr>
            <a:spLocks noChangeShapeType="1"/>
          </p:cNvSpPr>
          <p:nvPr/>
        </p:nvSpPr>
        <p:spPr bwMode="auto">
          <a:xfrm rot="16200000">
            <a:off x="9369426" y="5159376"/>
            <a:ext cx="523875" cy="139700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48" name="Line 429"/>
          <p:cNvSpPr>
            <a:spLocks noChangeShapeType="1"/>
          </p:cNvSpPr>
          <p:nvPr/>
        </p:nvSpPr>
        <p:spPr bwMode="auto">
          <a:xfrm rot="5400000" flipV="1">
            <a:off x="9515476" y="5440364"/>
            <a:ext cx="3175" cy="8572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49" name="Line 430"/>
          <p:cNvSpPr>
            <a:spLocks noChangeShapeType="1"/>
          </p:cNvSpPr>
          <p:nvPr/>
        </p:nvSpPr>
        <p:spPr bwMode="auto">
          <a:xfrm rot="16200000" flipH="1">
            <a:off x="9731750" y="5085976"/>
            <a:ext cx="8249" cy="183622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50" name="Line 431"/>
          <p:cNvSpPr>
            <a:spLocks noChangeShapeType="1"/>
          </p:cNvSpPr>
          <p:nvPr/>
        </p:nvSpPr>
        <p:spPr bwMode="auto">
          <a:xfrm>
            <a:off x="8882064" y="4697413"/>
            <a:ext cx="390525" cy="184150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51" name="Line 432"/>
          <p:cNvSpPr>
            <a:spLocks noChangeShapeType="1"/>
          </p:cNvSpPr>
          <p:nvPr/>
        </p:nvSpPr>
        <p:spPr bwMode="auto">
          <a:xfrm flipV="1">
            <a:off x="8261351" y="4684714"/>
            <a:ext cx="322263" cy="198437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52" name="Line 433"/>
          <p:cNvSpPr>
            <a:spLocks noChangeShapeType="1"/>
          </p:cNvSpPr>
          <p:nvPr/>
        </p:nvSpPr>
        <p:spPr bwMode="auto">
          <a:xfrm flipV="1">
            <a:off x="8304213" y="4976813"/>
            <a:ext cx="971550" cy="0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53" name="Line 435"/>
          <p:cNvSpPr>
            <a:spLocks noChangeShapeType="1"/>
          </p:cNvSpPr>
          <p:nvPr/>
        </p:nvSpPr>
        <p:spPr bwMode="auto">
          <a:xfrm>
            <a:off x="7624764" y="4773614"/>
            <a:ext cx="263525" cy="85725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54" name="Line 436"/>
          <p:cNvSpPr>
            <a:spLocks noChangeShapeType="1"/>
          </p:cNvSpPr>
          <p:nvPr/>
        </p:nvSpPr>
        <p:spPr bwMode="auto">
          <a:xfrm flipV="1">
            <a:off x="7366000" y="4952399"/>
            <a:ext cx="548981" cy="157765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55" name="Line 439"/>
          <p:cNvSpPr>
            <a:spLocks noChangeShapeType="1"/>
          </p:cNvSpPr>
          <p:nvPr/>
        </p:nvSpPr>
        <p:spPr bwMode="auto">
          <a:xfrm flipH="1">
            <a:off x="7802768" y="5070475"/>
            <a:ext cx="131556" cy="244045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56" name="Line 440"/>
          <p:cNvSpPr>
            <a:spLocks noChangeShapeType="1"/>
          </p:cNvSpPr>
          <p:nvPr/>
        </p:nvSpPr>
        <p:spPr bwMode="auto">
          <a:xfrm flipH="1" flipV="1">
            <a:off x="8119003" y="5008501"/>
            <a:ext cx="67735" cy="261999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57" name="Line 441"/>
          <p:cNvSpPr>
            <a:spLocks noChangeShapeType="1"/>
          </p:cNvSpPr>
          <p:nvPr/>
        </p:nvSpPr>
        <p:spPr bwMode="auto">
          <a:xfrm>
            <a:off x="8215914" y="5003402"/>
            <a:ext cx="555024" cy="319487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58" name="Line 443"/>
          <p:cNvSpPr>
            <a:spLocks noChangeShapeType="1"/>
          </p:cNvSpPr>
          <p:nvPr/>
        </p:nvSpPr>
        <p:spPr bwMode="auto">
          <a:xfrm>
            <a:off x="7805738" y="3522663"/>
            <a:ext cx="0" cy="131762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59" name="Line 444"/>
          <p:cNvSpPr>
            <a:spLocks noChangeShapeType="1"/>
          </p:cNvSpPr>
          <p:nvPr/>
        </p:nvSpPr>
        <p:spPr bwMode="auto">
          <a:xfrm flipV="1">
            <a:off x="9101139" y="2492376"/>
            <a:ext cx="123825" cy="87313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60" name="Line 445"/>
          <p:cNvSpPr>
            <a:spLocks noChangeShapeType="1"/>
          </p:cNvSpPr>
          <p:nvPr/>
        </p:nvSpPr>
        <p:spPr bwMode="auto">
          <a:xfrm>
            <a:off x="8929688" y="2675613"/>
            <a:ext cx="0" cy="82550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61" name="Line 446"/>
          <p:cNvSpPr>
            <a:spLocks noChangeShapeType="1"/>
          </p:cNvSpPr>
          <p:nvPr/>
        </p:nvSpPr>
        <p:spPr bwMode="auto">
          <a:xfrm flipV="1">
            <a:off x="9101139" y="2562226"/>
            <a:ext cx="263525" cy="288925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62" name="Line 447"/>
          <p:cNvSpPr>
            <a:spLocks noChangeShapeType="1"/>
          </p:cNvSpPr>
          <p:nvPr/>
        </p:nvSpPr>
        <p:spPr bwMode="auto">
          <a:xfrm>
            <a:off x="9466263" y="2560638"/>
            <a:ext cx="0" cy="196850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63" name="Line 448"/>
          <p:cNvSpPr>
            <a:spLocks noChangeShapeType="1"/>
          </p:cNvSpPr>
          <p:nvPr/>
        </p:nvSpPr>
        <p:spPr bwMode="auto">
          <a:xfrm>
            <a:off x="9120188" y="2867025"/>
            <a:ext cx="188912" cy="0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64" name="Line 449"/>
          <p:cNvSpPr>
            <a:spLocks noChangeShapeType="1"/>
          </p:cNvSpPr>
          <p:nvPr/>
        </p:nvSpPr>
        <p:spPr bwMode="auto">
          <a:xfrm flipV="1">
            <a:off x="7415214" y="3733801"/>
            <a:ext cx="168275" cy="3175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65" name="Line 450"/>
          <p:cNvSpPr>
            <a:spLocks noChangeShapeType="1"/>
          </p:cNvSpPr>
          <p:nvPr/>
        </p:nvSpPr>
        <p:spPr bwMode="auto">
          <a:xfrm>
            <a:off x="9674225" y="2857500"/>
            <a:ext cx="177800" cy="0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66" name="Line 451"/>
          <p:cNvSpPr>
            <a:spLocks noChangeShapeType="1"/>
          </p:cNvSpPr>
          <p:nvPr/>
        </p:nvSpPr>
        <p:spPr bwMode="auto">
          <a:xfrm flipH="1">
            <a:off x="8820151" y="2933700"/>
            <a:ext cx="98425" cy="704850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67" name="Line 452"/>
          <p:cNvSpPr>
            <a:spLocks noChangeShapeType="1"/>
          </p:cNvSpPr>
          <p:nvPr/>
        </p:nvSpPr>
        <p:spPr bwMode="auto">
          <a:xfrm flipH="1">
            <a:off x="9412289" y="2933701"/>
            <a:ext cx="111125" cy="727075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68" name="Line 541"/>
          <p:cNvSpPr>
            <a:spLocks noChangeShapeType="1"/>
          </p:cNvSpPr>
          <p:nvPr/>
        </p:nvSpPr>
        <p:spPr bwMode="auto">
          <a:xfrm flipV="1">
            <a:off x="8796338" y="4075113"/>
            <a:ext cx="227012" cy="436562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grpSp>
        <p:nvGrpSpPr>
          <p:cNvPr id="569" name="Group 590"/>
          <p:cNvGrpSpPr>
            <a:grpSpLocks/>
          </p:cNvGrpSpPr>
          <p:nvPr/>
        </p:nvGrpSpPr>
        <p:grpSpPr bwMode="auto">
          <a:xfrm flipH="1">
            <a:off x="7299326" y="4533901"/>
            <a:ext cx="414337" cy="373063"/>
            <a:chOff x="2839" y="3501"/>
            <a:chExt cx="755" cy="803"/>
          </a:xfrm>
        </p:grpSpPr>
        <p:pic>
          <p:nvPicPr>
            <p:cNvPr id="887" name="Picture 591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39" y="3501"/>
              <a:ext cx="755" cy="8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88" name="Freeform 592"/>
            <p:cNvSpPr>
              <a:spLocks/>
            </p:cNvSpPr>
            <p:nvPr/>
          </p:nvSpPr>
          <p:spPr bwMode="auto">
            <a:xfrm>
              <a:off x="2916" y="3578"/>
              <a:ext cx="356" cy="368"/>
            </a:xfrm>
            <a:custGeom>
              <a:avLst/>
              <a:gdLst>
                <a:gd name="T0" fmla="*/ 0 w 356"/>
                <a:gd name="T1" fmla="*/ 0 h 368"/>
                <a:gd name="T2" fmla="*/ 300 w 356"/>
                <a:gd name="T3" fmla="*/ 14 h 368"/>
                <a:gd name="T4" fmla="*/ 356 w 356"/>
                <a:gd name="T5" fmla="*/ 294 h 368"/>
                <a:gd name="T6" fmla="*/ 78 w 356"/>
                <a:gd name="T7" fmla="*/ 368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grpSp>
        <p:nvGrpSpPr>
          <p:cNvPr id="570" name="Group 593"/>
          <p:cNvGrpSpPr>
            <a:grpSpLocks/>
          </p:cNvGrpSpPr>
          <p:nvPr/>
        </p:nvGrpSpPr>
        <p:grpSpPr bwMode="auto">
          <a:xfrm flipH="1">
            <a:off x="6981825" y="4954588"/>
            <a:ext cx="482600" cy="406400"/>
            <a:chOff x="2839" y="3501"/>
            <a:chExt cx="755" cy="803"/>
          </a:xfrm>
        </p:grpSpPr>
        <p:pic>
          <p:nvPicPr>
            <p:cNvPr id="885" name="Picture 594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39" y="3501"/>
              <a:ext cx="755" cy="8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86" name="Freeform 595"/>
            <p:cNvSpPr>
              <a:spLocks/>
            </p:cNvSpPr>
            <p:nvPr/>
          </p:nvSpPr>
          <p:spPr bwMode="auto">
            <a:xfrm>
              <a:off x="2916" y="3578"/>
              <a:ext cx="356" cy="368"/>
            </a:xfrm>
            <a:custGeom>
              <a:avLst/>
              <a:gdLst>
                <a:gd name="T0" fmla="*/ 0 w 356"/>
                <a:gd name="T1" fmla="*/ 0 h 368"/>
                <a:gd name="T2" fmla="*/ 300 w 356"/>
                <a:gd name="T3" fmla="*/ 14 h 368"/>
                <a:gd name="T4" fmla="*/ 356 w 356"/>
                <a:gd name="T5" fmla="*/ 294 h 368"/>
                <a:gd name="T6" fmla="*/ 78 w 356"/>
                <a:gd name="T7" fmla="*/ 368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grpSp>
        <p:nvGrpSpPr>
          <p:cNvPr id="571" name="Group 596"/>
          <p:cNvGrpSpPr>
            <a:grpSpLocks/>
          </p:cNvGrpSpPr>
          <p:nvPr/>
        </p:nvGrpSpPr>
        <p:grpSpPr bwMode="auto">
          <a:xfrm flipH="1">
            <a:off x="7459664" y="5256213"/>
            <a:ext cx="427037" cy="349250"/>
            <a:chOff x="2839" y="3501"/>
            <a:chExt cx="755" cy="803"/>
          </a:xfrm>
        </p:grpSpPr>
        <p:pic>
          <p:nvPicPr>
            <p:cNvPr id="883" name="Picture 597" descr="desktop_computer_stylized_medium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39" y="3501"/>
              <a:ext cx="755" cy="8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84" name="Freeform 598"/>
            <p:cNvSpPr>
              <a:spLocks/>
            </p:cNvSpPr>
            <p:nvPr/>
          </p:nvSpPr>
          <p:spPr bwMode="auto">
            <a:xfrm>
              <a:off x="2916" y="3578"/>
              <a:ext cx="356" cy="368"/>
            </a:xfrm>
            <a:custGeom>
              <a:avLst/>
              <a:gdLst>
                <a:gd name="T0" fmla="*/ 0 w 356"/>
                <a:gd name="T1" fmla="*/ 0 h 368"/>
                <a:gd name="T2" fmla="*/ 300 w 356"/>
                <a:gd name="T3" fmla="*/ 14 h 368"/>
                <a:gd name="T4" fmla="*/ 356 w 356"/>
                <a:gd name="T5" fmla="*/ 294 h 368"/>
                <a:gd name="T6" fmla="*/ 78 w 356"/>
                <a:gd name="T7" fmla="*/ 368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grpSp>
        <p:nvGrpSpPr>
          <p:cNvPr id="572" name="Group 599"/>
          <p:cNvGrpSpPr>
            <a:grpSpLocks/>
          </p:cNvGrpSpPr>
          <p:nvPr/>
        </p:nvGrpSpPr>
        <p:grpSpPr bwMode="auto">
          <a:xfrm>
            <a:off x="8074026" y="5238750"/>
            <a:ext cx="427037" cy="350838"/>
            <a:chOff x="2839" y="3501"/>
            <a:chExt cx="755" cy="803"/>
          </a:xfrm>
        </p:grpSpPr>
        <p:pic>
          <p:nvPicPr>
            <p:cNvPr id="881" name="Picture 600" descr="desktop_computer_stylized_medium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39" y="3501"/>
              <a:ext cx="755" cy="8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82" name="Freeform 601"/>
            <p:cNvSpPr>
              <a:spLocks/>
            </p:cNvSpPr>
            <p:nvPr/>
          </p:nvSpPr>
          <p:spPr bwMode="auto">
            <a:xfrm>
              <a:off x="2916" y="3578"/>
              <a:ext cx="356" cy="368"/>
            </a:xfrm>
            <a:custGeom>
              <a:avLst/>
              <a:gdLst>
                <a:gd name="T0" fmla="*/ 0 w 356"/>
                <a:gd name="T1" fmla="*/ 0 h 368"/>
                <a:gd name="T2" fmla="*/ 300 w 356"/>
                <a:gd name="T3" fmla="*/ 14 h 368"/>
                <a:gd name="T4" fmla="*/ 356 w 356"/>
                <a:gd name="T5" fmla="*/ 294 h 368"/>
                <a:gd name="T6" fmla="*/ 78 w 356"/>
                <a:gd name="T7" fmla="*/ 368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pic>
        <p:nvPicPr>
          <p:cNvPr id="573" name="Picture 603" descr="car_icon_small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6715" y="1803459"/>
            <a:ext cx="849312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74" name="Group 652"/>
          <p:cNvGrpSpPr>
            <a:grpSpLocks/>
          </p:cNvGrpSpPr>
          <p:nvPr/>
        </p:nvGrpSpPr>
        <p:grpSpPr bwMode="auto">
          <a:xfrm>
            <a:off x="7137401" y="1546226"/>
            <a:ext cx="415925" cy="385763"/>
            <a:chOff x="2751" y="1851"/>
            <a:chExt cx="462" cy="478"/>
          </a:xfrm>
        </p:grpSpPr>
        <p:pic>
          <p:nvPicPr>
            <p:cNvPr id="879" name="Picture 653" descr="iphone_stylized_small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8" y="1922"/>
              <a:ext cx="152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80" name="Picture 654" descr="antenna_radiation_stylized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51" y="1851"/>
              <a:ext cx="462" cy="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79" name="Line 693"/>
          <p:cNvSpPr>
            <a:spLocks noChangeShapeType="1"/>
          </p:cNvSpPr>
          <p:nvPr/>
        </p:nvSpPr>
        <p:spPr bwMode="auto">
          <a:xfrm>
            <a:off x="9869488" y="2855913"/>
            <a:ext cx="305034" cy="259"/>
          </a:xfrm>
          <a:prstGeom prst="line">
            <a:avLst/>
          </a:prstGeom>
          <a:noFill/>
          <a:ln w="25400">
            <a:solidFill>
              <a:srgbClr val="CC0000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grpSp>
        <p:nvGrpSpPr>
          <p:cNvPr id="588" name="Group 776"/>
          <p:cNvGrpSpPr>
            <a:grpSpLocks/>
          </p:cNvGrpSpPr>
          <p:nvPr/>
        </p:nvGrpSpPr>
        <p:grpSpPr bwMode="auto">
          <a:xfrm>
            <a:off x="7135813" y="3500439"/>
            <a:ext cx="506412" cy="352425"/>
            <a:chOff x="2967" y="478"/>
            <a:chExt cx="788" cy="625"/>
          </a:xfrm>
        </p:grpSpPr>
        <p:pic>
          <p:nvPicPr>
            <p:cNvPr id="781" name="Picture 777" descr="access_point_stylized_small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12" y="559"/>
              <a:ext cx="576" cy="5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82" name="Picture 778" descr="antenna_radiation_stylized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67" y="478"/>
              <a:ext cx="788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589" name="Group 779"/>
          <p:cNvGrpSpPr>
            <a:grpSpLocks/>
          </p:cNvGrpSpPr>
          <p:nvPr/>
        </p:nvGrpSpPr>
        <p:grpSpPr bwMode="auto">
          <a:xfrm>
            <a:off x="8656638" y="5003800"/>
            <a:ext cx="563562" cy="420688"/>
            <a:chOff x="2967" y="478"/>
            <a:chExt cx="788" cy="625"/>
          </a:xfrm>
        </p:grpSpPr>
        <p:pic>
          <p:nvPicPr>
            <p:cNvPr id="779" name="Picture 780" descr="access_point_stylized_small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12" y="559"/>
              <a:ext cx="576" cy="5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80" name="Picture 781" descr="antenna_radiation_stylized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67" y="478"/>
              <a:ext cx="788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590" name="Group 523"/>
          <p:cNvGrpSpPr>
            <a:grpSpLocks/>
          </p:cNvGrpSpPr>
          <p:nvPr/>
        </p:nvGrpSpPr>
        <p:grpSpPr bwMode="auto">
          <a:xfrm>
            <a:off x="7414114" y="1844675"/>
            <a:ext cx="457200" cy="733152"/>
            <a:chOff x="6061075" y="1844675"/>
            <a:chExt cx="457200" cy="733152"/>
          </a:xfrm>
        </p:grpSpPr>
        <p:sp>
          <p:nvSpPr>
            <p:cNvPr id="759" name="Line 426"/>
            <p:cNvSpPr>
              <a:spLocks noChangeShapeType="1"/>
            </p:cNvSpPr>
            <p:nvPr/>
          </p:nvSpPr>
          <p:spPr bwMode="auto">
            <a:xfrm>
              <a:off x="6289675" y="2403475"/>
              <a:ext cx="227964" cy="174352"/>
            </a:xfrm>
            <a:prstGeom prst="line">
              <a:avLst/>
            </a:prstGeom>
            <a:noFill/>
            <a:ln w="25400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760" name="Group 782"/>
            <p:cNvGrpSpPr>
              <a:grpSpLocks/>
            </p:cNvGrpSpPr>
            <p:nvPr/>
          </p:nvGrpSpPr>
          <p:grpSpPr bwMode="auto">
            <a:xfrm>
              <a:off x="6061075" y="1844675"/>
              <a:ext cx="457200" cy="631825"/>
              <a:chOff x="742" y="2409"/>
              <a:chExt cx="576" cy="881"/>
            </a:xfrm>
          </p:grpSpPr>
          <p:grpSp>
            <p:nvGrpSpPr>
              <p:cNvPr id="761" name="Group 783"/>
              <p:cNvGrpSpPr>
                <a:grpSpLocks/>
              </p:cNvGrpSpPr>
              <p:nvPr/>
            </p:nvGrpSpPr>
            <p:grpSpPr bwMode="auto">
              <a:xfrm>
                <a:off x="832" y="2643"/>
                <a:ext cx="376" cy="647"/>
                <a:chOff x="3130" y="3288"/>
                <a:chExt cx="410" cy="742"/>
              </a:xfrm>
            </p:grpSpPr>
            <p:sp>
              <p:nvSpPr>
                <p:cNvPr id="764" name="Line 270"/>
                <p:cNvSpPr>
                  <a:spLocks noChangeShapeType="1"/>
                </p:cNvSpPr>
                <p:nvPr/>
              </p:nvSpPr>
              <p:spPr bwMode="auto">
                <a:xfrm flipH="1">
                  <a:off x="3130" y="3288"/>
                  <a:ext cx="205" cy="672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/>
                </a:p>
              </p:txBody>
            </p:sp>
            <p:sp>
              <p:nvSpPr>
                <p:cNvPr id="765" name="Line 271"/>
                <p:cNvSpPr>
                  <a:spLocks noChangeShapeType="1"/>
                </p:cNvSpPr>
                <p:nvPr/>
              </p:nvSpPr>
              <p:spPr bwMode="auto">
                <a:xfrm>
                  <a:off x="3335" y="3288"/>
                  <a:ext cx="205" cy="669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/>
                </a:p>
              </p:txBody>
            </p:sp>
            <p:sp>
              <p:nvSpPr>
                <p:cNvPr id="766" name="Line 272"/>
                <p:cNvSpPr>
                  <a:spLocks noChangeShapeType="1"/>
                </p:cNvSpPr>
                <p:nvPr/>
              </p:nvSpPr>
              <p:spPr bwMode="auto">
                <a:xfrm>
                  <a:off x="3130" y="3957"/>
                  <a:ext cx="205" cy="73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/>
                </a:p>
              </p:txBody>
            </p:sp>
            <p:sp>
              <p:nvSpPr>
                <p:cNvPr id="767" name="Line 273"/>
                <p:cNvSpPr>
                  <a:spLocks noChangeShapeType="1"/>
                </p:cNvSpPr>
                <p:nvPr/>
              </p:nvSpPr>
              <p:spPr bwMode="auto">
                <a:xfrm flipH="1">
                  <a:off x="3335" y="3957"/>
                  <a:ext cx="205" cy="73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/>
                </a:p>
              </p:txBody>
            </p:sp>
            <p:sp>
              <p:nvSpPr>
                <p:cNvPr id="768" name="Line 274"/>
                <p:cNvSpPr>
                  <a:spLocks noChangeShapeType="1"/>
                </p:cNvSpPr>
                <p:nvPr/>
              </p:nvSpPr>
              <p:spPr bwMode="auto">
                <a:xfrm>
                  <a:off x="3335" y="3303"/>
                  <a:ext cx="0" cy="727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/>
                </a:p>
              </p:txBody>
            </p:sp>
            <p:sp>
              <p:nvSpPr>
                <p:cNvPr id="769" name="Line 275"/>
                <p:cNvSpPr>
                  <a:spLocks noChangeShapeType="1"/>
                </p:cNvSpPr>
                <p:nvPr/>
              </p:nvSpPr>
              <p:spPr bwMode="auto">
                <a:xfrm flipV="1">
                  <a:off x="3130" y="3888"/>
                  <a:ext cx="205" cy="72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/>
                </a:p>
              </p:txBody>
            </p:sp>
            <p:sp>
              <p:nvSpPr>
                <p:cNvPr id="770" name="Line 276"/>
                <p:cNvSpPr>
                  <a:spLocks noChangeShapeType="1"/>
                </p:cNvSpPr>
                <p:nvPr/>
              </p:nvSpPr>
              <p:spPr bwMode="auto">
                <a:xfrm flipH="1" flipV="1">
                  <a:off x="3335" y="3888"/>
                  <a:ext cx="205" cy="69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/>
                </a:p>
              </p:txBody>
            </p:sp>
            <p:sp>
              <p:nvSpPr>
                <p:cNvPr id="771" name="Line 277"/>
                <p:cNvSpPr>
                  <a:spLocks noChangeShapeType="1"/>
                </p:cNvSpPr>
                <p:nvPr/>
              </p:nvSpPr>
              <p:spPr bwMode="auto">
                <a:xfrm>
                  <a:off x="3217" y="3668"/>
                  <a:ext cx="118" cy="55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/>
                </a:p>
              </p:txBody>
            </p:sp>
            <p:sp>
              <p:nvSpPr>
                <p:cNvPr id="772" name="Line 278"/>
                <p:cNvSpPr>
                  <a:spLocks noChangeShapeType="1"/>
                </p:cNvSpPr>
                <p:nvPr/>
              </p:nvSpPr>
              <p:spPr bwMode="auto">
                <a:xfrm flipV="1">
                  <a:off x="3335" y="3668"/>
                  <a:ext cx="124" cy="55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/>
                </a:p>
              </p:txBody>
            </p:sp>
            <p:sp>
              <p:nvSpPr>
                <p:cNvPr id="773" name="Line 279"/>
                <p:cNvSpPr>
                  <a:spLocks noChangeShapeType="1"/>
                </p:cNvSpPr>
                <p:nvPr/>
              </p:nvSpPr>
              <p:spPr bwMode="auto">
                <a:xfrm>
                  <a:off x="3178" y="3766"/>
                  <a:ext cx="152" cy="75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/>
                </a:p>
              </p:txBody>
            </p:sp>
            <p:sp>
              <p:nvSpPr>
                <p:cNvPr id="774" name="Line 280"/>
                <p:cNvSpPr>
                  <a:spLocks noChangeShapeType="1"/>
                </p:cNvSpPr>
                <p:nvPr/>
              </p:nvSpPr>
              <p:spPr bwMode="auto">
                <a:xfrm flipV="1">
                  <a:off x="3335" y="3781"/>
                  <a:ext cx="153" cy="6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/>
                </a:p>
              </p:txBody>
            </p:sp>
            <p:sp>
              <p:nvSpPr>
                <p:cNvPr id="775" name="Line 281"/>
                <p:cNvSpPr>
                  <a:spLocks noChangeShapeType="1"/>
                </p:cNvSpPr>
                <p:nvPr/>
              </p:nvSpPr>
              <p:spPr bwMode="auto">
                <a:xfrm flipV="1">
                  <a:off x="3335" y="3567"/>
                  <a:ext cx="78" cy="27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/>
                </a:p>
              </p:txBody>
            </p:sp>
            <p:sp>
              <p:nvSpPr>
                <p:cNvPr id="776" name="Line 282"/>
                <p:cNvSpPr>
                  <a:spLocks noChangeShapeType="1"/>
                </p:cNvSpPr>
                <p:nvPr/>
              </p:nvSpPr>
              <p:spPr bwMode="auto">
                <a:xfrm flipV="1">
                  <a:off x="3335" y="3428"/>
                  <a:ext cx="49" cy="21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/>
                </a:p>
              </p:txBody>
            </p:sp>
            <p:sp>
              <p:nvSpPr>
                <p:cNvPr id="777" name="Line 283"/>
                <p:cNvSpPr>
                  <a:spLocks noChangeShapeType="1"/>
                </p:cNvSpPr>
                <p:nvPr/>
              </p:nvSpPr>
              <p:spPr bwMode="auto">
                <a:xfrm>
                  <a:off x="3247" y="3558"/>
                  <a:ext cx="95" cy="3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/>
                </a:p>
              </p:txBody>
            </p:sp>
            <p:sp>
              <p:nvSpPr>
                <p:cNvPr id="778" name="Line 284"/>
                <p:cNvSpPr>
                  <a:spLocks noChangeShapeType="1"/>
                </p:cNvSpPr>
                <p:nvPr/>
              </p:nvSpPr>
              <p:spPr bwMode="auto">
                <a:xfrm>
                  <a:off x="3289" y="3422"/>
                  <a:ext cx="55" cy="3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/>
                </a:p>
              </p:txBody>
            </p:sp>
          </p:grpSp>
          <p:pic>
            <p:nvPicPr>
              <p:cNvPr id="762" name="Picture 799" descr="cell_tower_radiation copy"/>
              <p:cNvPicPr>
                <a:picLocks noChangeAspect="1" noChangeArrowheads="1"/>
              </p:cNvPicPr>
              <p:nvPr/>
            </p:nvPicPr>
            <p:blipFill>
              <a:blip r:embed="rId1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42" y="2409"/>
                <a:ext cx="576" cy="46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63" name="Oval 800"/>
              <p:cNvSpPr>
                <a:spLocks noChangeArrowheads="1"/>
              </p:cNvSpPr>
              <p:nvPr/>
            </p:nvSpPr>
            <p:spPr bwMode="auto">
              <a:xfrm>
                <a:off x="986" y="2597"/>
                <a:ext cx="66" cy="69"/>
              </a:xfrm>
              <a:prstGeom prst="ellipse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</p:grpSp>
      <p:grpSp>
        <p:nvGrpSpPr>
          <p:cNvPr id="591" name="Group 950"/>
          <p:cNvGrpSpPr>
            <a:grpSpLocks/>
          </p:cNvGrpSpPr>
          <p:nvPr/>
        </p:nvGrpSpPr>
        <p:grpSpPr bwMode="auto">
          <a:xfrm>
            <a:off x="9764713" y="5002214"/>
            <a:ext cx="227012" cy="481013"/>
            <a:chOff x="4140" y="429"/>
            <a:chExt cx="1425" cy="2396"/>
          </a:xfrm>
        </p:grpSpPr>
        <p:sp>
          <p:nvSpPr>
            <p:cNvPr id="727" name="Freeform 951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4 w 354"/>
                <a:gd name="T1" fmla="*/ 0 h 2742"/>
                <a:gd name="T2" fmla="*/ 19 w 354"/>
                <a:gd name="T3" fmla="*/ 32 h 2742"/>
                <a:gd name="T4" fmla="*/ 19 w 354"/>
                <a:gd name="T5" fmla="*/ 246 h 2742"/>
                <a:gd name="T6" fmla="*/ 0 w 354"/>
                <a:gd name="T7" fmla="*/ 258 h 2742"/>
                <a:gd name="T8" fmla="*/ 4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" name="Rectangle 952"/>
            <p:cNvSpPr>
              <a:spLocks noChangeArrowheads="1"/>
            </p:cNvSpPr>
            <p:nvPr/>
          </p:nvSpPr>
          <p:spPr bwMode="auto">
            <a:xfrm>
              <a:off x="4210" y="429"/>
              <a:ext cx="1046" cy="2285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729" name="Freeform 953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11 w 211"/>
                <a:gd name="T3" fmla="*/ 21 h 2537"/>
                <a:gd name="T4" fmla="*/ 2 w 211"/>
                <a:gd name="T5" fmla="*/ 235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30" name="Freeform 954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8 w 328"/>
                <a:gd name="T3" fmla="*/ 13 h 226"/>
                <a:gd name="T4" fmla="*/ 18 w 328"/>
                <a:gd name="T5" fmla="*/ 23 h 226"/>
                <a:gd name="T6" fmla="*/ 0 w 328"/>
                <a:gd name="T7" fmla="*/ 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31" name="Rectangle 955"/>
            <p:cNvSpPr>
              <a:spLocks noChangeArrowheads="1"/>
            </p:cNvSpPr>
            <p:nvPr/>
          </p:nvSpPr>
          <p:spPr bwMode="auto">
            <a:xfrm>
              <a:off x="4210" y="690"/>
              <a:ext cx="598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grpSp>
          <p:nvGrpSpPr>
            <p:cNvPr id="732" name="Group 956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757" name="AutoShape 957"/>
              <p:cNvSpPr>
                <a:spLocks noChangeArrowheads="1"/>
              </p:cNvSpPr>
              <p:nvPr/>
            </p:nvSpPr>
            <p:spPr bwMode="auto">
              <a:xfrm>
                <a:off x="613" y="2566"/>
                <a:ext cx="721" cy="14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758" name="AutoShape 958"/>
              <p:cNvSpPr>
                <a:spLocks noChangeArrowheads="1"/>
              </p:cNvSpPr>
              <p:nvPr/>
            </p:nvSpPr>
            <p:spPr bwMode="auto">
              <a:xfrm>
                <a:off x="625" y="2581"/>
                <a:ext cx="696" cy="11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733" name="Rectangle 959"/>
            <p:cNvSpPr>
              <a:spLocks noChangeArrowheads="1"/>
            </p:cNvSpPr>
            <p:nvPr/>
          </p:nvSpPr>
          <p:spPr bwMode="auto">
            <a:xfrm>
              <a:off x="4220" y="1022"/>
              <a:ext cx="598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grpSp>
          <p:nvGrpSpPr>
            <p:cNvPr id="734" name="Group 960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755" name="AutoShape 961"/>
              <p:cNvSpPr>
                <a:spLocks noChangeArrowheads="1"/>
              </p:cNvSpPr>
              <p:nvPr/>
            </p:nvSpPr>
            <p:spPr bwMode="auto">
              <a:xfrm>
                <a:off x="615" y="2564"/>
                <a:ext cx="721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756" name="AutoShape 962"/>
              <p:cNvSpPr>
                <a:spLocks noChangeArrowheads="1"/>
              </p:cNvSpPr>
              <p:nvPr/>
            </p:nvSpPr>
            <p:spPr bwMode="auto">
              <a:xfrm>
                <a:off x="628" y="2581"/>
                <a:ext cx="696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735" name="Rectangle 963"/>
            <p:cNvSpPr>
              <a:spLocks noChangeArrowheads="1"/>
            </p:cNvSpPr>
            <p:nvPr/>
          </p:nvSpPr>
          <p:spPr bwMode="auto">
            <a:xfrm>
              <a:off x="4220" y="1354"/>
              <a:ext cx="598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736" name="Rectangle 964"/>
            <p:cNvSpPr>
              <a:spLocks noChangeArrowheads="1"/>
            </p:cNvSpPr>
            <p:nvPr/>
          </p:nvSpPr>
          <p:spPr bwMode="auto">
            <a:xfrm>
              <a:off x="4230" y="1655"/>
              <a:ext cx="598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grpSp>
          <p:nvGrpSpPr>
            <p:cNvPr id="737" name="Group 965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753" name="AutoShape 966"/>
              <p:cNvSpPr>
                <a:spLocks noChangeArrowheads="1"/>
              </p:cNvSpPr>
              <p:nvPr/>
            </p:nvSpPr>
            <p:spPr bwMode="auto">
              <a:xfrm>
                <a:off x="618" y="2586"/>
                <a:ext cx="720" cy="12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754" name="AutoShape 967"/>
              <p:cNvSpPr>
                <a:spLocks noChangeArrowheads="1"/>
              </p:cNvSpPr>
              <p:nvPr/>
            </p:nvSpPr>
            <p:spPr bwMode="auto">
              <a:xfrm>
                <a:off x="630" y="2586"/>
                <a:ext cx="695" cy="10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738" name="Freeform 968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8 w 328"/>
                <a:gd name="T3" fmla="*/ 12 h 226"/>
                <a:gd name="T4" fmla="*/ 18 w 328"/>
                <a:gd name="T5" fmla="*/ 21 h 226"/>
                <a:gd name="T6" fmla="*/ 0 w 328"/>
                <a:gd name="T7" fmla="*/ 8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739" name="Group 969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751" name="AutoShape 970"/>
              <p:cNvSpPr>
                <a:spLocks noChangeArrowheads="1"/>
              </p:cNvSpPr>
              <p:nvPr/>
            </p:nvSpPr>
            <p:spPr bwMode="auto">
              <a:xfrm>
                <a:off x="613" y="2571"/>
                <a:ext cx="732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752" name="AutoShape 971"/>
              <p:cNvSpPr>
                <a:spLocks noChangeArrowheads="1"/>
              </p:cNvSpPr>
              <p:nvPr/>
            </p:nvSpPr>
            <p:spPr bwMode="auto">
              <a:xfrm>
                <a:off x="625" y="2587"/>
                <a:ext cx="720" cy="10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740" name="Rectangle 972"/>
            <p:cNvSpPr>
              <a:spLocks noChangeArrowheads="1"/>
            </p:cNvSpPr>
            <p:nvPr/>
          </p:nvSpPr>
          <p:spPr bwMode="auto">
            <a:xfrm>
              <a:off x="5246" y="429"/>
              <a:ext cx="70" cy="2285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741" name="Freeform 973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7 w 296"/>
                <a:gd name="T3" fmla="*/ 12 h 256"/>
                <a:gd name="T4" fmla="*/ 17 w 296"/>
                <a:gd name="T5" fmla="*/ 23 h 256"/>
                <a:gd name="T6" fmla="*/ 0 w 296"/>
                <a:gd name="T7" fmla="*/ 8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42" name="Freeform 974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8 w 304"/>
                <a:gd name="T3" fmla="*/ 16 h 288"/>
                <a:gd name="T4" fmla="*/ 16 w 304"/>
                <a:gd name="T5" fmla="*/ 28 h 288"/>
                <a:gd name="T6" fmla="*/ 2 w 304"/>
                <a:gd name="T7" fmla="*/ 12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43" name="Oval 975"/>
            <p:cNvSpPr>
              <a:spLocks noChangeArrowheads="1"/>
            </p:cNvSpPr>
            <p:nvPr/>
          </p:nvSpPr>
          <p:spPr bwMode="auto">
            <a:xfrm>
              <a:off x="5515" y="2611"/>
              <a:ext cx="50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744" name="Freeform 976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1 h 240"/>
                <a:gd name="T2" fmla="*/ 2 w 306"/>
                <a:gd name="T3" fmla="*/ 23 h 240"/>
                <a:gd name="T4" fmla="*/ 18 w 306"/>
                <a:gd name="T5" fmla="*/ 11 h 240"/>
                <a:gd name="T6" fmla="*/ 17 w 306"/>
                <a:gd name="T7" fmla="*/ 0 h 240"/>
                <a:gd name="T8" fmla="*/ 0 w 306"/>
                <a:gd name="T9" fmla="*/ 11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45" name="AutoShape 977"/>
            <p:cNvSpPr>
              <a:spLocks noChangeArrowheads="1"/>
            </p:cNvSpPr>
            <p:nvPr/>
          </p:nvSpPr>
          <p:spPr bwMode="auto">
            <a:xfrm>
              <a:off x="4140" y="2675"/>
              <a:ext cx="1196" cy="150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746" name="AutoShape 978"/>
            <p:cNvSpPr>
              <a:spLocks noChangeArrowheads="1"/>
            </p:cNvSpPr>
            <p:nvPr/>
          </p:nvSpPr>
          <p:spPr bwMode="auto">
            <a:xfrm>
              <a:off x="4210" y="2714"/>
              <a:ext cx="1066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747" name="Oval 979"/>
            <p:cNvSpPr>
              <a:spLocks noChangeArrowheads="1"/>
            </p:cNvSpPr>
            <p:nvPr/>
          </p:nvSpPr>
          <p:spPr bwMode="auto">
            <a:xfrm>
              <a:off x="4309" y="2382"/>
              <a:ext cx="159" cy="142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748" name="Oval 980"/>
            <p:cNvSpPr>
              <a:spLocks noChangeArrowheads="1"/>
            </p:cNvSpPr>
            <p:nvPr/>
          </p:nvSpPr>
          <p:spPr bwMode="auto">
            <a:xfrm>
              <a:off x="4489" y="2382"/>
              <a:ext cx="159" cy="14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749" name="Oval 981"/>
            <p:cNvSpPr>
              <a:spLocks noChangeArrowheads="1"/>
            </p:cNvSpPr>
            <p:nvPr/>
          </p:nvSpPr>
          <p:spPr bwMode="auto">
            <a:xfrm>
              <a:off x="4658" y="2382"/>
              <a:ext cx="159" cy="142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750" name="Rectangle 982"/>
            <p:cNvSpPr>
              <a:spLocks noChangeArrowheads="1"/>
            </p:cNvSpPr>
            <p:nvPr/>
          </p:nvSpPr>
          <p:spPr bwMode="auto">
            <a:xfrm>
              <a:off x="5067" y="1837"/>
              <a:ext cx="80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</p:grpSp>
      <p:grpSp>
        <p:nvGrpSpPr>
          <p:cNvPr id="592" name="Group 983"/>
          <p:cNvGrpSpPr>
            <a:grpSpLocks/>
          </p:cNvGrpSpPr>
          <p:nvPr/>
        </p:nvGrpSpPr>
        <p:grpSpPr bwMode="auto">
          <a:xfrm>
            <a:off x="9448800" y="5303839"/>
            <a:ext cx="227012" cy="481013"/>
            <a:chOff x="4140" y="429"/>
            <a:chExt cx="1425" cy="2396"/>
          </a:xfrm>
        </p:grpSpPr>
        <p:sp>
          <p:nvSpPr>
            <p:cNvPr id="695" name="Freeform 984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4 w 354"/>
                <a:gd name="T1" fmla="*/ 0 h 2742"/>
                <a:gd name="T2" fmla="*/ 19 w 354"/>
                <a:gd name="T3" fmla="*/ 32 h 2742"/>
                <a:gd name="T4" fmla="*/ 19 w 354"/>
                <a:gd name="T5" fmla="*/ 246 h 2742"/>
                <a:gd name="T6" fmla="*/ 0 w 354"/>
                <a:gd name="T7" fmla="*/ 258 h 2742"/>
                <a:gd name="T8" fmla="*/ 4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96" name="Rectangle 985"/>
            <p:cNvSpPr>
              <a:spLocks noChangeArrowheads="1"/>
            </p:cNvSpPr>
            <p:nvPr/>
          </p:nvSpPr>
          <p:spPr bwMode="auto">
            <a:xfrm>
              <a:off x="4210" y="429"/>
              <a:ext cx="1046" cy="2285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697" name="Freeform 986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11 w 211"/>
                <a:gd name="T3" fmla="*/ 21 h 2537"/>
                <a:gd name="T4" fmla="*/ 2 w 211"/>
                <a:gd name="T5" fmla="*/ 235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98" name="Freeform 987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8 w 328"/>
                <a:gd name="T3" fmla="*/ 13 h 226"/>
                <a:gd name="T4" fmla="*/ 18 w 328"/>
                <a:gd name="T5" fmla="*/ 23 h 226"/>
                <a:gd name="T6" fmla="*/ 0 w 328"/>
                <a:gd name="T7" fmla="*/ 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99" name="Rectangle 988"/>
            <p:cNvSpPr>
              <a:spLocks noChangeArrowheads="1"/>
            </p:cNvSpPr>
            <p:nvPr/>
          </p:nvSpPr>
          <p:spPr bwMode="auto">
            <a:xfrm>
              <a:off x="4210" y="690"/>
              <a:ext cx="598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grpSp>
          <p:nvGrpSpPr>
            <p:cNvPr id="700" name="Group 989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725" name="AutoShape 990"/>
              <p:cNvSpPr>
                <a:spLocks noChangeArrowheads="1"/>
              </p:cNvSpPr>
              <p:nvPr/>
            </p:nvSpPr>
            <p:spPr bwMode="auto">
              <a:xfrm>
                <a:off x="613" y="2566"/>
                <a:ext cx="721" cy="14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726" name="AutoShape 991"/>
              <p:cNvSpPr>
                <a:spLocks noChangeArrowheads="1"/>
              </p:cNvSpPr>
              <p:nvPr/>
            </p:nvSpPr>
            <p:spPr bwMode="auto">
              <a:xfrm>
                <a:off x="625" y="2581"/>
                <a:ext cx="696" cy="11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701" name="Rectangle 992"/>
            <p:cNvSpPr>
              <a:spLocks noChangeArrowheads="1"/>
            </p:cNvSpPr>
            <p:nvPr/>
          </p:nvSpPr>
          <p:spPr bwMode="auto">
            <a:xfrm>
              <a:off x="4220" y="1022"/>
              <a:ext cx="598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grpSp>
          <p:nvGrpSpPr>
            <p:cNvPr id="702" name="Group 993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723" name="AutoShape 994"/>
              <p:cNvSpPr>
                <a:spLocks noChangeArrowheads="1"/>
              </p:cNvSpPr>
              <p:nvPr/>
            </p:nvSpPr>
            <p:spPr bwMode="auto">
              <a:xfrm>
                <a:off x="615" y="2564"/>
                <a:ext cx="721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724" name="AutoShape 995"/>
              <p:cNvSpPr>
                <a:spLocks noChangeArrowheads="1"/>
              </p:cNvSpPr>
              <p:nvPr/>
            </p:nvSpPr>
            <p:spPr bwMode="auto">
              <a:xfrm>
                <a:off x="628" y="2581"/>
                <a:ext cx="696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703" name="Rectangle 996"/>
            <p:cNvSpPr>
              <a:spLocks noChangeArrowheads="1"/>
            </p:cNvSpPr>
            <p:nvPr/>
          </p:nvSpPr>
          <p:spPr bwMode="auto">
            <a:xfrm>
              <a:off x="4220" y="1354"/>
              <a:ext cx="598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704" name="Rectangle 997"/>
            <p:cNvSpPr>
              <a:spLocks noChangeArrowheads="1"/>
            </p:cNvSpPr>
            <p:nvPr/>
          </p:nvSpPr>
          <p:spPr bwMode="auto">
            <a:xfrm>
              <a:off x="4230" y="1655"/>
              <a:ext cx="598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grpSp>
          <p:nvGrpSpPr>
            <p:cNvPr id="705" name="Group 998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721" name="AutoShape 999"/>
              <p:cNvSpPr>
                <a:spLocks noChangeArrowheads="1"/>
              </p:cNvSpPr>
              <p:nvPr/>
            </p:nvSpPr>
            <p:spPr bwMode="auto">
              <a:xfrm>
                <a:off x="618" y="2586"/>
                <a:ext cx="720" cy="12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722" name="AutoShape 1000"/>
              <p:cNvSpPr>
                <a:spLocks noChangeArrowheads="1"/>
              </p:cNvSpPr>
              <p:nvPr/>
            </p:nvSpPr>
            <p:spPr bwMode="auto">
              <a:xfrm>
                <a:off x="630" y="2586"/>
                <a:ext cx="695" cy="10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706" name="Freeform 1001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8 w 328"/>
                <a:gd name="T3" fmla="*/ 12 h 226"/>
                <a:gd name="T4" fmla="*/ 18 w 328"/>
                <a:gd name="T5" fmla="*/ 21 h 226"/>
                <a:gd name="T6" fmla="*/ 0 w 328"/>
                <a:gd name="T7" fmla="*/ 8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707" name="Group 1002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719" name="AutoShape 1003"/>
              <p:cNvSpPr>
                <a:spLocks noChangeArrowheads="1"/>
              </p:cNvSpPr>
              <p:nvPr/>
            </p:nvSpPr>
            <p:spPr bwMode="auto">
              <a:xfrm>
                <a:off x="613" y="2571"/>
                <a:ext cx="732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720" name="AutoShape 1004"/>
              <p:cNvSpPr>
                <a:spLocks noChangeArrowheads="1"/>
              </p:cNvSpPr>
              <p:nvPr/>
            </p:nvSpPr>
            <p:spPr bwMode="auto">
              <a:xfrm>
                <a:off x="625" y="2587"/>
                <a:ext cx="720" cy="10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708" name="Rectangle 1005"/>
            <p:cNvSpPr>
              <a:spLocks noChangeArrowheads="1"/>
            </p:cNvSpPr>
            <p:nvPr/>
          </p:nvSpPr>
          <p:spPr bwMode="auto">
            <a:xfrm>
              <a:off x="5246" y="429"/>
              <a:ext cx="70" cy="2285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709" name="Freeform 1006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7 w 296"/>
                <a:gd name="T3" fmla="*/ 12 h 256"/>
                <a:gd name="T4" fmla="*/ 17 w 296"/>
                <a:gd name="T5" fmla="*/ 23 h 256"/>
                <a:gd name="T6" fmla="*/ 0 w 296"/>
                <a:gd name="T7" fmla="*/ 8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10" name="Freeform 1007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8 w 304"/>
                <a:gd name="T3" fmla="*/ 16 h 288"/>
                <a:gd name="T4" fmla="*/ 16 w 304"/>
                <a:gd name="T5" fmla="*/ 28 h 288"/>
                <a:gd name="T6" fmla="*/ 2 w 304"/>
                <a:gd name="T7" fmla="*/ 12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11" name="Oval 1008"/>
            <p:cNvSpPr>
              <a:spLocks noChangeArrowheads="1"/>
            </p:cNvSpPr>
            <p:nvPr/>
          </p:nvSpPr>
          <p:spPr bwMode="auto">
            <a:xfrm>
              <a:off x="5515" y="2611"/>
              <a:ext cx="50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712" name="Freeform 1009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1 h 240"/>
                <a:gd name="T2" fmla="*/ 2 w 306"/>
                <a:gd name="T3" fmla="*/ 23 h 240"/>
                <a:gd name="T4" fmla="*/ 18 w 306"/>
                <a:gd name="T5" fmla="*/ 11 h 240"/>
                <a:gd name="T6" fmla="*/ 17 w 306"/>
                <a:gd name="T7" fmla="*/ 0 h 240"/>
                <a:gd name="T8" fmla="*/ 0 w 306"/>
                <a:gd name="T9" fmla="*/ 11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13" name="AutoShape 1010"/>
            <p:cNvSpPr>
              <a:spLocks noChangeArrowheads="1"/>
            </p:cNvSpPr>
            <p:nvPr/>
          </p:nvSpPr>
          <p:spPr bwMode="auto">
            <a:xfrm>
              <a:off x="4140" y="2675"/>
              <a:ext cx="1196" cy="150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714" name="AutoShape 1011"/>
            <p:cNvSpPr>
              <a:spLocks noChangeArrowheads="1"/>
            </p:cNvSpPr>
            <p:nvPr/>
          </p:nvSpPr>
          <p:spPr bwMode="auto">
            <a:xfrm>
              <a:off x="4210" y="2714"/>
              <a:ext cx="1066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715" name="Oval 1012"/>
            <p:cNvSpPr>
              <a:spLocks noChangeArrowheads="1"/>
            </p:cNvSpPr>
            <p:nvPr/>
          </p:nvSpPr>
          <p:spPr bwMode="auto">
            <a:xfrm>
              <a:off x="4309" y="2382"/>
              <a:ext cx="159" cy="142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716" name="Oval 1013"/>
            <p:cNvSpPr>
              <a:spLocks noChangeArrowheads="1"/>
            </p:cNvSpPr>
            <p:nvPr/>
          </p:nvSpPr>
          <p:spPr bwMode="auto">
            <a:xfrm>
              <a:off x="4489" y="2382"/>
              <a:ext cx="159" cy="14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717" name="Oval 1014"/>
            <p:cNvSpPr>
              <a:spLocks noChangeArrowheads="1"/>
            </p:cNvSpPr>
            <p:nvPr/>
          </p:nvSpPr>
          <p:spPr bwMode="auto">
            <a:xfrm>
              <a:off x="4658" y="2382"/>
              <a:ext cx="159" cy="142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718" name="Rectangle 1015"/>
            <p:cNvSpPr>
              <a:spLocks noChangeArrowheads="1"/>
            </p:cNvSpPr>
            <p:nvPr/>
          </p:nvSpPr>
          <p:spPr bwMode="auto">
            <a:xfrm>
              <a:off x="5067" y="1837"/>
              <a:ext cx="80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</p:grpSp>
      <p:pic>
        <p:nvPicPr>
          <p:cNvPr id="593" name="Picture 1017" descr="antenna_stylized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6250" y="2043113"/>
            <a:ext cx="530702" cy="224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94" name="Picture 1018" descr="laptop_keyboard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9064" flipH="1">
            <a:off x="6851958" y="2291591"/>
            <a:ext cx="437221" cy="1595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5" name="Freeform 1019"/>
          <p:cNvSpPr>
            <a:spLocks/>
          </p:cNvSpPr>
          <p:nvPr/>
        </p:nvSpPr>
        <p:spPr bwMode="auto">
          <a:xfrm>
            <a:off x="6996855" y="2136805"/>
            <a:ext cx="351919" cy="208167"/>
          </a:xfrm>
          <a:custGeom>
            <a:avLst/>
            <a:gdLst>
              <a:gd name="T0" fmla="*/ 6573757 w 2982"/>
              <a:gd name="T1" fmla="*/ 0 h 2442"/>
              <a:gd name="T2" fmla="*/ 0 w 2982"/>
              <a:gd name="T3" fmla="*/ 2477886 h 2442"/>
              <a:gd name="T4" fmla="*/ 26294911 w 2982"/>
              <a:gd name="T5" fmla="*/ 3095568 h 2442"/>
              <a:gd name="T6" fmla="*/ 32868668 w 2982"/>
              <a:gd name="T7" fmla="*/ 617681 h 2442"/>
              <a:gd name="T8" fmla="*/ 6573757 w 2982"/>
              <a:gd name="T9" fmla="*/ 0 h 244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982"/>
              <a:gd name="T16" fmla="*/ 0 h 2442"/>
              <a:gd name="T17" fmla="*/ 2982 w 2982"/>
              <a:gd name="T18" fmla="*/ 2442 h 244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982" h="2442">
                <a:moveTo>
                  <a:pt x="540" y="0"/>
                </a:moveTo>
                <a:lnTo>
                  <a:pt x="0" y="1734"/>
                </a:lnTo>
                <a:lnTo>
                  <a:pt x="2394" y="2442"/>
                </a:lnTo>
                <a:lnTo>
                  <a:pt x="2982" y="318"/>
                </a:lnTo>
                <a:lnTo>
                  <a:pt x="540" y="0"/>
                </a:lnTo>
                <a:close/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pic>
        <p:nvPicPr>
          <p:cNvPr id="596" name="Picture 1020" descr="screen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4188" y="2142159"/>
            <a:ext cx="319785" cy="1894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7" name="Freeform 1021"/>
          <p:cNvSpPr>
            <a:spLocks/>
          </p:cNvSpPr>
          <p:nvPr/>
        </p:nvSpPr>
        <p:spPr bwMode="auto">
          <a:xfrm>
            <a:off x="7060929" y="2130663"/>
            <a:ext cx="298167" cy="38736"/>
          </a:xfrm>
          <a:custGeom>
            <a:avLst/>
            <a:gdLst>
              <a:gd name="T0" fmla="*/ 1641570 w 2528"/>
              <a:gd name="T1" fmla="*/ 0 h 455"/>
              <a:gd name="T2" fmla="*/ 27891942 w 2528"/>
              <a:gd name="T3" fmla="*/ 616030 h 455"/>
              <a:gd name="T4" fmla="*/ 26250491 w 2528"/>
              <a:gd name="T5" fmla="*/ 616030 h 455"/>
              <a:gd name="T6" fmla="*/ 0 w 2528"/>
              <a:gd name="T7" fmla="*/ 616030 h 455"/>
              <a:gd name="T8" fmla="*/ 1641570 w 2528"/>
              <a:gd name="T9" fmla="*/ 0 h 45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528"/>
              <a:gd name="T16" fmla="*/ 0 h 455"/>
              <a:gd name="T17" fmla="*/ 2528 w 2528"/>
              <a:gd name="T18" fmla="*/ 455 h 45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528" h="455">
                <a:moveTo>
                  <a:pt x="14" y="0"/>
                </a:moveTo>
                <a:lnTo>
                  <a:pt x="2528" y="341"/>
                </a:lnTo>
                <a:lnTo>
                  <a:pt x="2480" y="455"/>
                </a:lnTo>
                <a:lnTo>
                  <a:pt x="0" y="86"/>
                </a:lnTo>
                <a:lnTo>
                  <a:pt x="14" y="0"/>
                </a:lnTo>
                <a:close/>
              </a:path>
            </a:pathLst>
          </a:custGeom>
          <a:gradFill rotWithShape="1">
            <a:gsLst>
              <a:gs pos="0">
                <a:srgbClr val="000099"/>
              </a:gs>
              <a:gs pos="100000">
                <a:srgbClr val="EAEAEA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98" name="Freeform 1022"/>
          <p:cNvSpPr>
            <a:spLocks/>
          </p:cNvSpPr>
          <p:nvPr/>
        </p:nvSpPr>
        <p:spPr bwMode="auto">
          <a:xfrm>
            <a:off x="6993738" y="2130349"/>
            <a:ext cx="82770" cy="161243"/>
          </a:xfrm>
          <a:custGeom>
            <a:avLst/>
            <a:gdLst>
              <a:gd name="T0" fmla="*/ 6561704 w 702"/>
              <a:gd name="T1" fmla="*/ 0 h 1893"/>
              <a:gd name="T2" fmla="*/ 0 w 702"/>
              <a:gd name="T3" fmla="*/ 2474096 h 1893"/>
              <a:gd name="T4" fmla="*/ 1640426 w 702"/>
              <a:gd name="T5" fmla="*/ 2474096 h 1893"/>
              <a:gd name="T6" fmla="*/ 8202130 w 702"/>
              <a:gd name="T7" fmla="*/ 616693 h 1893"/>
              <a:gd name="T8" fmla="*/ 6561704 w 702"/>
              <a:gd name="T9" fmla="*/ 0 h 189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02"/>
              <a:gd name="T16" fmla="*/ 0 h 1893"/>
              <a:gd name="T17" fmla="*/ 702 w 702"/>
              <a:gd name="T18" fmla="*/ 1893 h 189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02" h="1893">
                <a:moveTo>
                  <a:pt x="579" y="0"/>
                </a:moveTo>
                <a:lnTo>
                  <a:pt x="0" y="1869"/>
                </a:lnTo>
                <a:lnTo>
                  <a:pt x="114" y="1893"/>
                </a:lnTo>
                <a:lnTo>
                  <a:pt x="702" y="51"/>
                </a:lnTo>
                <a:lnTo>
                  <a:pt x="579" y="0"/>
                </a:lnTo>
                <a:close/>
              </a:path>
            </a:pathLst>
          </a:custGeom>
          <a:solidFill>
            <a:srgbClr val="000099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99" name="Freeform 1023"/>
          <p:cNvSpPr>
            <a:spLocks/>
          </p:cNvSpPr>
          <p:nvPr/>
        </p:nvSpPr>
        <p:spPr bwMode="auto">
          <a:xfrm>
            <a:off x="7267756" y="2159164"/>
            <a:ext cx="89197" cy="186122"/>
          </a:xfrm>
          <a:custGeom>
            <a:avLst/>
            <a:gdLst>
              <a:gd name="T0" fmla="*/ 8213085 w 756"/>
              <a:gd name="T1" fmla="*/ 0 h 2184"/>
              <a:gd name="T2" fmla="*/ 1642593 w 756"/>
              <a:gd name="T3" fmla="*/ 3093852 h 2184"/>
              <a:gd name="T4" fmla="*/ 0 w 756"/>
              <a:gd name="T5" fmla="*/ 3093852 h 2184"/>
              <a:gd name="T6" fmla="*/ 6570492 w 756"/>
              <a:gd name="T7" fmla="*/ 617339 h 2184"/>
              <a:gd name="T8" fmla="*/ 8213085 w 756"/>
              <a:gd name="T9" fmla="*/ 0 h 21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56"/>
              <a:gd name="T16" fmla="*/ 0 h 2184"/>
              <a:gd name="T17" fmla="*/ 756 w 756"/>
              <a:gd name="T18" fmla="*/ 2184 h 218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56" h="2184">
                <a:moveTo>
                  <a:pt x="756" y="0"/>
                </a:moveTo>
                <a:lnTo>
                  <a:pt x="138" y="2184"/>
                </a:lnTo>
                <a:lnTo>
                  <a:pt x="0" y="2148"/>
                </a:lnTo>
                <a:lnTo>
                  <a:pt x="606" y="78"/>
                </a:lnTo>
                <a:lnTo>
                  <a:pt x="756" y="0"/>
                </a:lnTo>
                <a:close/>
              </a:path>
            </a:pathLst>
          </a:custGeom>
          <a:gradFill rotWithShape="1">
            <a:gsLst>
              <a:gs pos="0">
                <a:srgbClr val="DDDDDD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600" name="Freeform 1024"/>
          <p:cNvSpPr>
            <a:spLocks/>
          </p:cNvSpPr>
          <p:nvPr/>
        </p:nvSpPr>
        <p:spPr bwMode="auto">
          <a:xfrm>
            <a:off x="6992765" y="2283402"/>
            <a:ext cx="327185" cy="62828"/>
          </a:xfrm>
          <a:custGeom>
            <a:avLst/>
            <a:gdLst>
              <a:gd name="T0" fmla="*/ 1642768 w 2773"/>
              <a:gd name="T1" fmla="*/ 0 h 738"/>
              <a:gd name="T2" fmla="*/ 0 w 2773"/>
              <a:gd name="T3" fmla="*/ 616021 h 738"/>
              <a:gd name="T4" fmla="*/ 26283822 w 2773"/>
              <a:gd name="T5" fmla="*/ 1232127 h 738"/>
              <a:gd name="T6" fmla="*/ 26283822 w 2773"/>
              <a:gd name="T7" fmla="*/ 616021 h 738"/>
              <a:gd name="T8" fmla="*/ 1642768 w 2773"/>
              <a:gd name="T9" fmla="*/ 0 h 7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773"/>
              <a:gd name="T16" fmla="*/ 0 h 738"/>
              <a:gd name="T17" fmla="*/ 2773 w 2773"/>
              <a:gd name="T18" fmla="*/ 738 h 7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773" h="738">
                <a:moveTo>
                  <a:pt x="33" y="0"/>
                </a:moveTo>
                <a:lnTo>
                  <a:pt x="0" y="99"/>
                </a:lnTo>
                <a:lnTo>
                  <a:pt x="2436" y="738"/>
                </a:lnTo>
                <a:cubicBezTo>
                  <a:pt x="2499" y="501"/>
                  <a:pt x="2773" y="727"/>
                  <a:pt x="2373" y="603"/>
                </a:cubicBezTo>
                <a:lnTo>
                  <a:pt x="33" y="0"/>
                </a:lnTo>
                <a:close/>
              </a:path>
            </a:pathLst>
          </a:custGeom>
          <a:gradFill rotWithShape="1">
            <a:gsLst>
              <a:gs pos="0">
                <a:srgbClr val="0000CC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601" name="Freeform 1025"/>
          <p:cNvSpPr>
            <a:spLocks/>
          </p:cNvSpPr>
          <p:nvPr/>
        </p:nvSpPr>
        <p:spPr bwMode="auto">
          <a:xfrm>
            <a:off x="7277689" y="2160739"/>
            <a:ext cx="83549" cy="186909"/>
          </a:xfrm>
          <a:custGeom>
            <a:avLst/>
            <a:gdLst>
              <a:gd name="T0" fmla="*/ 27077483 w 637"/>
              <a:gd name="T1" fmla="*/ 0 h 1659"/>
              <a:gd name="T2" fmla="*/ 27077483 w 637"/>
              <a:gd name="T3" fmla="*/ 0 h 1659"/>
              <a:gd name="T4" fmla="*/ 2253593 w 637"/>
              <a:gd name="T5" fmla="*/ 84370993 h 1659"/>
              <a:gd name="T6" fmla="*/ 0 w 637"/>
              <a:gd name="T7" fmla="*/ 81515082 h 1659"/>
              <a:gd name="T8" fmla="*/ 27077483 w 637"/>
              <a:gd name="T9" fmla="*/ 0 h 165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37"/>
              <a:gd name="T16" fmla="*/ 0 h 1659"/>
              <a:gd name="T17" fmla="*/ 637 w 637"/>
              <a:gd name="T18" fmla="*/ 1659 h 165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37" h="1659">
                <a:moveTo>
                  <a:pt x="615" y="0"/>
                </a:moveTo>
                <a:lnTo>
                  <a:pt x="637" y="0"/>
                </a:lnTo>
                <a:lnTo>
                  <a:pt x="68" y="1659"/>
                </a:lnTo>
                <a:lnTo>
                  <a:pt x="0" y="1647"/>
                </a:lnTo>
                <a:lnTo>
                  <a:pt x="615" y="0"/>
                </a:lnTo>
                <a:close/>
              </a:path>
            </a:pathLst>
          </a:custGeom>
          <a:solidFill>
            <a:srgbClr val="4D4D4D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602" name="Freeform 1026"/>
          <p:cNvSpPr>
            <a:spLocks/>
          </p:cNvSpPr>
          <p:nvPr/>
        </p:nvSpPr>
        <p:spPr bwMode="auto">
          <a:xfrm>
            <a:off x="6993154" y="2291749"/>
            <a:ext cx="290961" cy="62041"/>
          </a:xfrm>
          <a:custGeom>
            <a:avLst/>
            <a:gdLst>
              <a:gd name="T0" fmla="*/ 0 w 2216"/>
              <a:gd name="T1" fmla="*/ 0 h 550"/>
              <a:gd name="T2" fmla="*/ 2258362 w 2216"/>
              <a:gd name="T3" fmla="*/ 2875657 h 550"/>
              <a:gd name="T4" fmla="*/ 95077021 w 2216"/>
              <a:gd name="T5" fmla="*/ 28705919 h 550"/>
              <a:gd name="T6" fmla="*/ 95077021 w 2216"/>
              <a:gd name="T7" fmla="*/ 24405125 h 550"/>
              <a:gd name="T8" fmla="*/ 0 w 2216"/>
              <a:gd name="T9" fmla="*/ 0 h 55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216"/>
              <a:gd name="T16" fmla="*/ 0 h 550"/>
              <a:gd name="T17" fmla="*/ 2216 w 2216"/>
              <a:gd name="T18" fmla="*/ 550 h 55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216" h="550">
                <a:moveTo>
                  <a:pt x="0" y="0"/>
                </a:moveTo>
                <a:lnTo>
                  <a:pt x="9" y="57"/>
                </a:lnTo>
                <a:lnTo>
                  <a:pt x="2164" y="550"/>
                </a:lnTo>
                <a:lnTo>
                  <a:pt x="2216" y="496"/>
                </a:ln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rgbClr val="000099"/>
              </a:gs>
              <a:gs pos="100000">
                <a:srgbClr val="80808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grpSp>
        <p:nvGrpSpPr>
          <p:cNvPr id="603" name="Group 1027"/>
          <p:cNvGrpSpPr>
            <a:grpSpLocks/>
          </p:cNvGrpSpPr>
          <p:nvPr/>
        </p:nvGrpSpPr>
        <p:grpSpPr bwMode="auto">
          <a:xfrm>
            <a:off x="6988285" y="2358040"/>
            <a:ext cx="98740" cy="36846"/>
            <a:chOff x="1740" y="2642"/>
            <a:chExt cx="752" cy="327"/>
          </a:xfrm>
        </p:grpSpPr>
        <p:sp>
          <p:nvSpPr>
            <p:cNvPr id="689" name="Freeform 1028"/>
            <p:cNvSpPr>
              <a:spLocks/>
            </p:cNvSpPr>
            <p:nvPr/>
          </p:nvSpPr>
          <p:spPr bwMode="auto">
            <a:xfrm>
              <a:off x="1740" y="2642"/>
              <a:ext cx="752" cy="327"/>
            </a:xfrm>
            <a:custGeom>
              <a:avLst/>
              <a:gdLst>
                <a:gd name="T0" fmla="*/ 293 w 752"/>
                <a:gd name="T1" fmla="*/ 0 h 327"/>
                <a:gd name="T2" fmla="*/ 752 w 752"/>
                <a:gd name="T3" fmla="*/ 124 h 327"/>
                <a:gd name="T4" fmla="*/ 470 w 752"/>
                <a:gd name="T5" fmla="*/ 327 h 327"/>
                <a:gd name="T6" fmla="*/ 0 w 752"/>
                <a:gd name="T7" fmla="*/ 183 h 327"/>
                <a:gd name="T8" fmla="*/ 293 w 752"/>
                <a:gd name="T9" fmla="*/ 0 h 3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52"/>
                <a:gd name="T16" fmla="*/ 0 h 327"/>
                <a:gd name="T17" fmla="*/ 752 w 752"/>
                <a:gd name="T18" fmla="*/ 327 h 3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52" h="327">
                  <a:moveTo>
                    <a:pt x="293" y="0"/>
                  </a:moveTo>
                  <a:lnTo>
                    <a:pt x="752" y="124"/>
                  </a:lnTo>
                  <a:lnTo>
                    <a:pt x="470" y="327"/>
                  </a:lnTo>
                  <a:lnTo>
                    <a:pt x="0" y="183"/>
                  </a:lnTo>
                  <a:lnTo>
                    <a:pt x="293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90" name="Freeform 1029"/>
            <p:cNvSpPr>
              <a:spLocks/>
            </p:cNvSpPr>
            <p:nvPr/>
          </p:nvSpPr>
          <p:spPr bwMode="auto">
            <a:xfrm>
              <a:off x="1754" y="2649"/>
              <a:ext cx="726" cy="311"/>
            </a:xfrm>
            <a:custGeom>
              <a:avLst/>
              <a:gdLst>
                <a:gd name="T0" fmla="*/ 282 w 726"/>
                <a:gd name="T1" fmla="*/ 0 h 311"/>
                <a:gd name="T2" fmla="*/ 726 w 726"/>
                <a:gd name="T3" fmla="*/ 119 h 311"/>
                <a:gd name="T4" fmla="*/ 457 w 726"/>
                <a:gd name="T5" fmla="*/ 311 h 311"/>
                <a:gd name="T6" fmla="*/ 0 w 726"/>
                <a:gd name="T7" fmla="*/ 173 h 311"/>
                <a:gd name="T8" fmla="*/ 282 w 726"/>
                <a:gd name="T9" fmla="*/ 0 h 3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26"/>
                <a:gd name="T16" fmla="*/ 0 h 311"/>
                <a:gd name="T17" fmla="*/ 726 w 726"/>
                <a:gd name="T18" fmla="*/ 311 h 31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26" h="311">
                  <a:moveTo>
                    <a:pt x="282" y="0"/>
                  </a:moveTo>
                  <a:lnTo>
                    <a:pt x="726" y="119"/>
                  </a:lnTo>
                  <a:lnTo>
                    <a:pt x="457" y="311"/>
                  </a:lnTo>
                  <a:lnTo>
                    <a:pt x="0" y="173"/>
                  </a:lnTo>
                  <a:lnTo>
                    <a:pt x="282" y="0"/>
                  </a:lnTo>
                  <a:close/>
                </a:path>
              </a:pathLst>
            </a:custGeom>
            <a:gradFill rotWithShape="1">
              <a:gsLst>
                <a:gs pos="0">
                  <a:srgbClr val="4D4D4D"/>
                </a:gs>
                <a:gs pos="100000">
                  <a:srgbClr val="DDDDDD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91" name="Freeform 1030"/>
            <p:cNvSpPr>
              <a:spLocks/>
            </p:cNvSpPr>
            <p:nvPr/>
          </p:nvSpPr>
          <p:spPr bwMode="auto">
            <a:xfrm>
              <a:off x="1808" y="2770"/>
              <a:ext cx="258" cy="100"/>
            </a:xfrm>
            <a:custGeom>
              <a:avLst/>
              <a:gdLst>
                <a:gd name="T0" fmla="*/ 0 w 258"/>
                <a:gd name="T1" fmla="*/ 44 h 100"/>
                <a:gd name="T2" fmla="*/ 75 w 258"/>
                <a:gd name="T3" fmla="*/ 0 h 100"/>
                <a:gd name="T4" fmla="*/ 258 w 258"/>
                <a:gd name="T5" fmla="*/ 50 h 100"/>
                <a:gd name="T6" fmla="*/ 183 w 258"/>
                <a:gd name="T7" fmla="*/ 100 h 100"/>
                <a:gd name="T8" fmla="*/ 0 w 258"/>
                <a:gd name="T9" fmla="*/ 44 h 1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8"/>
                <a:gd name="T16" fmla="*/ 0 h 100"/>
                <a:gd name="T17" fmla="*/ 258 w 258"/>
                <a:gd name="T18" fmla="*/ 100 h 1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8" h="100">
                  <a:moveTo>
                    <a:pt x="0" y="44"/>
                  </a:moveTo>
                  <a:lnTo>
                    <a:pt x="75" y="0"/>
                  </a:lnTo>
                  <a:lnTo>
                    <a:pt x="258" y="50"/>
                  </a:lnTo>
                  <a:lnTo>
                    <a:pt x="183" y="100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92" name="Freeform 1031"/>
            <p:cNvSpPr>
              <a:spLocks/>
            </p:cNvSpPr>
            <p:nvPr/>
          </p:nvSpPr>
          <p:spPr bwMode="auto">
            <a:xfrm>
              <a:off x="1799" y="2816"/>
              <a:ext cx="194" cy="63"/>
            </a:xfrm>
            <a:custGeom>
              <a:avLst/>
              <a:gdLst>
                <a:gd name="T0" fmla="*/ 12 w 194"/>
                <a:gd name="T1" fmla="*/ 0 h 63"/>
                <a:gd name="T2" fmla="*/ 194 w 194"/>
                <a:gd name="T3" fmla="*/ 53 h 63"/>
                <a:gd name="T4" fmla="*/ 180 w 194"/>
                <a:gd name="T5" fmla="*/ 63 h 63"/>
                <a:gd name="T6" fmla="*/ 0 w 194"/>
                <a:gd name="T7" fmla="*/ 9 h 63"/>
                <a:gd name="T8" fmla="*/ 12 w 194"/>
                <a:gd name="T9" fmla="*/ 0 h 6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4"/>
                <a:gd name="T16" fmla="*/ 0 h 63"/>
                <a:gd name="T17" fmla="*/ 194 w 194"/>
                <a:gd name="T18" fmla="*/ 63 h 6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4" h="63">
                  <a:moveTo>
                    <a:pt x="12" y="0"/>
                  </a:moveTo>
                  <a:lnTo>
                    <a:pt x="194" y="53"/>
                  </a:lnTo>
                  <a:lnTo>
                    <a:pt x="180" y="63"/>
                  </a:lnTo>
                  <a:lnTo>
                    <a:pt x="0" y="9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93" name="Freeform 1032"/>
            <p:cNvSpPr>
              <a:spLocks/>
            </p:cNvSpPr>
            <p:nvPr/>
          </p:nvSpPr>
          <p:spPr bwMode="auto">
            <a:xfrm>
              <a:off x="2020" y="2834"/>
              <a:ext cx="258" cy="102"/>
            </a:xfrm>
            <a:custGeom>
              <a:avLst/>
              <a:gdLst>
                <a:gd name="T0" fmla="*/ 0 w 258"/>
                <a:gd name="T1" fmla="*/ 46 h 102"/>
                <a:gd name="T2" fmla="*/ 71 w 258"/>
                <a:gd name="T3" fmla="*/ 0 h 102"/>
                <a:gd name="T4" fmla="*/ 258 w 258"/>
                <a:gd name="T5" fmla="*/ 52 h 102"/>
                <a:gd name="T6" fmla="*/ 183 w 258"/>
                <a:gd name="T7" fmla="*/ 102 h 102"/>
                <a:gd name="T8" fmla="*/ 0 w 258"/>
                <a:gd name="T9" fmla="*/ 46 h 10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8"/>
                <a:gd name="T16" fmla="*/ 0 h 102"/>
                <a:gd name="T17" fmla="*/ 258 w 258"/>
                <a:gd name="T18" fmla="*/ 102 h 10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8" h="102">
                  <a:moveTo>
                    <a:pt x="0" y="46"/>
                  </a:moveTo>
                  <a:lnTo>
                    <a:pt x="71" y="0"/>
                  </a:lnTo>
                  <a:lnTo>
                    <a:pt x="258" y="52"/>
                  </a:lnTo>
                  <a:lnTo>
                    <a:pt x="183" y="102"/>
                  </a:lnTo>
                  <a:lnTo>
                    <a:pt x="0" y="4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94" name="Freeform 1033"/>
            <p:cNvSpPr>
              <a:spLocks/>
            </p:cNvSpPr>
            <p:nvPr/>
          </p:nvSpPr>
          <p:spPr bwMode="auto">
            <a:xfrm>
              <a:off x="2011" y="2882"/>
              <a:ext cx="194" cy="63"/>
            </a:xfrm>
            <a:custGeom>
              <a:avLst/>
              <a:gdLst>
                <a:gd name="T0" fmla="*/ 12 w 194"/>
                <a:gd name="T1" fmla="*/ 0 h 63"/>
                <a:gd name="T2" fmla="*/ 194 w 194"/>
                <a:gd name="T3" fmla="*/ 53 h 63"/>
                <a:gd name="T4" fmla="*/ 180 w 194"/>
                <a:gd name="T5" fmla="*/ 63 h 63"/>
                <a:gd name="T6" fmla="*/ 0 w 194"/>
                <a:gd name="T7" fmla="*/ 9 h 63"/>
                <a:gd name="T8" fmla="*/ 12 w 194"/>
                <a:gd name="T9" fmla="*/ 0 h 6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4"/>
                <a:gd name="T16" fmla="*/ 0 h 63"/>
                <a:gd name="T17" fmla="*/ 194 w 194"/>
                <a:gd name="T18" fmla="*/ 63 h 6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4" h="63">
                  <a:moveTo>
                    <a:pt x="12" y="0"/>
                  </a:moveTo>
                  <a:lnTo>
                    <a:pt x="194" y="53"/>
                  </a:lnTo>
                  <a:lnTo>
                    <a:pt x="180" y="63"/>
                  </a:lnTo>
                  <a:lnTo>
                    <a:pt x="0" y="9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604" name="Freeform 1034"/>
          <p:cNvSpPr>
            <a:spLocks/>
          </p:cNvSpPr>
          <p:nvPr/>
        </p:nvSpPr>
        <p:spPr bwMode="auto">
          <a:xfrm>
            <a:off x="7157330" y="2363551"/>
            <a:ext cx="119578" cy="80936"/>
          </a:xfrm>
          <a:custGeom>
            <a:avLst/>
            <a:gdLst>
              <a:gd name="T0" fmla="*/ 1765285 w 990"/>
              <a:gd name="T1" fmla="*/ 10672924 h 792"/>
              <a:gd name="T2" fmla="*/ 15858459 w 990"/>
              <a:gd name="T3" fmla="*/ 0 h 792"/>
              <a:gd name="T4" fmla="*/ 15858459 w 990"/>
              <a:gd name="T5" fmla="*/ 1065249 h 792"/>
              <a:gd name="T6" fmla="*/ 0 w 990"/>
              <a:gd name="T7" fmla="*/ 10672924 h 792"/>
              <a:gd name="T8" fmla="*/ 1765285 w 990"/>
              <a:gd name="T9" fmla="*/ 10672924 h 7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90"/>
              <a:gd name="T16" fmla="*/ 0 h 792"/>
              <a:gd name="T17" fmla="*/ 990 w 990"/>
              <a:gd name="T18" fmla="*/ 792 h 79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90" h="792">
                <a:moveTo>
                  <a:pt x="3" y="738"/>
                </a:moveTo>
                <a:lnTo>
                  <a:pt x="990" y="0"/>
                </a:lnTo>
                <a:lnTo>
                  <a:pt x="987" y="60"/>
                </a:lnTo>
                <a:lnTo>
                  <a:pt x="0" y="792"/>
                </a:lnTo>
                <a:lnTo>
                  <a:pt x="3" y="738"/>
                </a:lnTo>
                <a:close/>
              </a:path>
            </a:pathLst>
          </a:custGeom>
          <a:solidFill>
            <a:srgbClr val="000099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605" name="Freeform 1035"/>
          <p:cNvSpPr>
            <a:spLocks/>
          </p:cNvSpPr>
          <p:nvPr/>
        </p:nvSpPr>
        <p:spPr bwMode="auto">
          <a:xfrm>
            <a:off x="6852153" y="2370007"/>
            <a:ext cx="305957" cy="73850"/>
          </a:xfrm>
          <a:custGeom>
            <a:avLst/>
            <a:gdLst>
              <a:gd name="T0" fmla="*/ 1766745 w 2532"/>
              <a:gd name="T1" fmla="*/ 0 h 723"/>
              <a:gd name="T2" fmla="*/ 1766745 w 2532"/>
              <a:gd name="T3" fmla="*/ 0 h 723"/>
              <a:gd name="T4" fmla="*/ 38810380 w 2532"/>
              <a:gd name="T5" fmla="*/ 9588243 h 723"/>
              <a:gd name="T6" fmla="*/ 38810380 w 2532"/>
              <a:gd name="T7" fmla="*/ 10652479 h 723"/>
              <a:gd name="T8" fmla="*/ 0 w 2532"/>
              <a:gd name="T9" fmla="*/ 1064237 h 723"/>
              <a:gd name="T10" fmla="*/ 1766745 w 2532"/>
              <a:gd name="T11" fmla="*/ 0 h 72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532"/>
              <a:gd name="T19" fmla="*/ 0 h 723"/>
              <a:gd name="T20" fmla="*/ 2532 w 2532"/>
              <a:gd name="T21" fmla="*/ 723 h 723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532" h="723">
                <a:moveTo>
                  <a:pt x="6" y="0"/>
                </a:moveTo>
                <a:cubicBezTo>
                  <a:pt x="16" y="0"/>
                  <a:pt x="26" y="0"/>
                  <a:pt x="36" y="0"/>
                </a:cubicBezTo>
                <a:lnTo>
                  <a:pt x="2532" y="678"/>
                </a:lnTo>
                <a:lnTo>
                  <a:pt x="2529" y="723"/>
                </a:lnTo>
                <a:lnTo>
                  <a:pt x="0" y="24"/>
                </a:lnTo>
                <a:lnTo>
                  <a:pt x="6" y="0"/>
                </a:lnTo>
                <a:close/>
              </a:path>
            </a:pathLst>
          </a:custGeom>
          <a:solidFill>
            <a:srgbClr val="000099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606" name="Freeform 1036"/>
          <p:cNvSpPr>
            <a:spLocks/>
          </p:cNvSpPr>
          <p:nvPr/>
        </p:nvSpPr>
        <p:spPr bwMode="auto">
          <a:xfrm>
            <a:off x="6852348" y="2356466"/>
            <a:ext cx="3311" cy="14959"/>
          </a:xfrm>
          <a:custGeom>
            <a:avLst/>
            <a:gdLst>
              <a:gd name="T0" fmla="*/ 2059569 w 26"/>
              <a:gd name="T1" fmla="*/ 1056289 h 147"/>
              <a:gd name="T2" fmla="*/ 2059569 w 26"/>
              <a:gd name="T3" fmla="*/ 2112475 h 147"/>
              <a:gd name="T4" fmla="*/ 0 w 26"/>
              <a:gd name="T5" fmla="*/ 2112475 h 147"/>
              <a:gd name="T6" fmla="*/ 2059569 w 26"/>
              <a:gd name="T7" fmla="*/ 0 h 147"/>
              <a:gd name="T8" fmla="*/ 2059569 w 26"/>
              <a:gd name="T9" fmla="*/ 1056289 h 14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6"/>
              <a:gd name="T16" fmla="*/ 0 h 147"/>
              <a:gd name="T17" fmla="*/ 26 w 26"/>
              <a:gd name="T18" fmla="*/ 147 h 14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6" h="147">
                <a:moveTo>
                  <a:pt x="26" y="10"/>
                </a:moveTo>
                <a:lnTo>
                  <a:pt x="23" y="147"/>
                </a:lnTo>
                <a:lnTo>
                  <a:pt x="0" y="144"/>
                </a:lnTo>
                <a:lnTo>
                  <a:pt x="3" y="0"/>
                </a:lnTo>
                <a:lnTo>
                  <a:pt x="26" y="10"/>
                </a:lnTo>
                <a:close/>
              </a:path>
            </a:pathLst>
          </a:custGeom>
          <a:solidFill>
            <a:srgbClr val="000099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607" name="Freeform 1037"/>
          <p:cNvSpPr>
            <a:spLocks/>
          </p:cNvSpPr>
          <p:nvPr/>
        </p:nvSpPr>
        <p:spPr bwMode="auto">
          <a:xfrm>
            <a:off x="6852542" y="2295528"/>
            <a:ext cx="142170" cy="61883"/>
          </a:xfrm>
          <a:custGeom>
            <a:avLst/>
            <a:gdLst>
              <a:gd name="T0" fmla="*/ 17669579 w 1176"/>
              <a:gd name="T1" fmla="*/ 0 h 606"/>
              <a:gd name="T2" fmla="*/ 0 w 1176"/>
              <a:gd name="T3" fmla="*/ 8519635 h 606"/>
              <a:gd name="T4" fmla="*/ 1768421 w 1176"/>
              <a:gd name="T5" fmla="*/ 8519635 h 606"/>
              <a:gd name="T6" fmla="*/ 17669579 w 1176"/>
              <a:gd name="T7" fmla="*/ 1063652 h 606"/>
              <a:gd name="T8" fmla="*/ 17669579 w 1176"/>
              <a:gd name="T9" fmla="*/ 0 h 6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76"/>
              <a:gd name="T16" fmla="*/ 0 h 606"/>
              <a:gd name="T17" fmla="*/ 1176 w 1176"/>
              <a:gd name="T18" fmla="*/ 606 h 60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76" h="606">
                <a:moveTo>
                  <a:pt x="1170" y="0"/>
                </a:moveTo>
                <a:lnTo>
                  <a:pt x="0" y="597"/>
                </a:lnTo>
                <a:lnTo>
                  <a:pt x="30" y="606"/>
                </a:lnTo>
                <a:lnTo>
                  <a:pt x="1176" y="18"/>
                </a:lnTo>
                <a:lnTo>
                  <a:pt x="1170" y="0"/>
                </a:lnTo>
                <a:close/>
              </a:path>
            </a:pathLst>
          </a:custGeom>
          <a:solidFill>
            <a:srgbClr val="000099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608" name="Freeform 1038"/>
          <p:cNvSpPr>
            <a:spLocks/>
          </p:cNvSpPr>
          <p:nvPr/>
        </p:nvSpPr>
        <p:spPr bwMode="auto">
          <a:xfrm>
            <a:off x="6862085" y="2359615"/>
            <a:ext cx="290182" cy="71016"/>
          </a:xfrm>
          <a:custGeom>
            <a:avLst/>
            <a:gdLst>
              <a:gd name="T0" fmla="*/ 1510505 w 2532"/>
              <a:gd name="T1" fmla="*/ 0 h 723"/>
              <a:gd name="T2" fmla="*/ 1510505 w 2532"/>
              <a:gd name="T3" fmla="*/ 0 h 723"/>
              <a:gd name="T4" fmla="*/ 18059933 w 2532"/>
              <a:gd name="T5" fmla="*/ 5682655 h 723"/>
              <a:gd name="T6" fmla="*/ 18059933 w 2532"/>
              <a:gd name="T7" fmla="*/ 5682655 h 723"/>
              <a:gd name="T8" fmla="*/ 0 w 2532"/>
              <a:gd name="T9" fmla="*/ 945505 h 723"/>
              <a:gd name="T10" fmla="*/ 1510505 w 2532"/>
              <a:gd name="T11" fmla="*/ 0 h 72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532"/>
              <a:gd name="T19" fmla="*/ 0 h 723"/>
              <a:gd name="T20" fmla="*/ 2532 w 2532"/>
              <a:gd name="T21" fmla="*/ 723 h 723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532" h="723">
                <a:moveTo>
                  <a:pt x="6" y="0"/>
                </a:moveTo>
                <a:cubicBezTo>
                  <a:pt x="16" y="0"/>
                  <a:pt x="26" y="0"/>
                  <a:pt x="36" y="0"/>
                </a:cubicBezTo>
                <a:lnTo>
                  <a:pt x="2532" y="678"/>
                </a:lnTo>
                <a:lnTo>
                  <a:pt x="2529" y="723"/>
                </a:lnTo>
                <a:lnTo>
                  <a:pt x="0" y="24"/>
                </a:lnTo>
                <a:lnTo>
                  <a:pt x="6" y="0"/>
                </a:lnTo>
                <a:close/>
              </a:path>
            </a:pathLst>
          </a:custGeom>
          <a:solidFill>
            <a:srgbClr val="000099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609" name="Freeform 1039"/>
          <p:cNvSpPr>
            <a:spLocks/>
          </p:cNvSpPr>
          <p:nvPr/>
        </p:nvSpPr>
        <p:spPr bwMode="auto">
          <a:xfrm flipV="1">
            <a:off x="7151877" y="2354577"/>
            <a:ext cx="118410" cy="73535"/>
          </a:xfrm>
          <a:custGeom>
            <a:avLst/>
            <a:gdLst>
              <a:gd name="T0" fmla="*/ 0 w 2532"/>
              <a:gd name="T1" fmla="*/ 0 h 723"/>
              <a:gd name="T2" fmla="*/ 0 w 2532"/>
              <a:gd name="T3" fmla="*/ 0 h 723"/>
              <a:gd name="T4" fmla="*/ 0 w 2532"/>
              <a:gd name="T5" fmla="*/ 9465267 h 723"/>
              <a:gd name="T6" fmla="*/ 0 w 2532"/>
              <a:gd name="T7" fmla="*/ 9465267 h 723"/>
              <a:gd name="T8" fmla="*/ 0 w 2532"/>
              <a:gd name="T9" fmla="*/ 1055120 h 723"/>
              <a:gd name="T10" fmla="*/ 0 w 2532"/>
              <a:gd name="T11" fmla="*/ 0 h 72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532"/>
              <a:gd name="T19" fmla="*/ 0 h 723"/>
              <a:gd name="T20" fmla="*/ 2532 w 2532"/>
              <a:gd name="T21" fmla="*/ 723 h 723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532" h="723">
                <a:moveTo>
                  <a:pt x="6" y="0"/>
                </a:moveTo>
                <a:cubicBezTo>
                  <a:pt x="16" y="0"/>
                  <a:pt x="26" y="0"/>
                  <a:pt x="36" y="0"/>
                </a:cubicBezTo>
                <a:lnTo>
                  <a:pt x="2532" y="678"/>
                </a:lnTo>
                <a:lnTo>
                  <a:pt x="2529" y="723"/>
                </a:lnTo>
                <a:lnTo>
                  <a:pt x="0" y="24"/>
                </a:lnTo>
                <a:lnTo>
                  <a:pt x="6" y="0"/>
                </a:lnTo>
                <a:close/>
              </a:path>
            </a:pathLst>
          </a:custGeom>
          <a:solidFill>
            <a:srgbClr val="000099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grpSp>
        <p:nvGrpSpPr>
          <p:cNvPr id="610" name="Group 1064"/>
          <p:cNvGrpSpPr>
            <a:grpSpLocks/>
          </p:cNvGrpSpPr>
          <p:nvPr/>
        </p:nvGrpSpPr>
        <p:grpSpPr bwMode="auto">
          <a:xfrm>
            <a:off x="8396288" y="5486400"/>
            <a:ext cx="474662" cy="407988"/>
            <a:chOff x="877" y="1008"/>
            <a:chExt cx="2747" cy="2591"/>
          </a:xfrm>
        </p:grpSpPr>
        <p:pic>
          <p:nvPicPr>
            <p:cNvPr id="666" name="Picture 1065" descr="antenna_stylized"/>
            <p:cNvPicPr>
              <a:picLocks noChangeAspect="1" noChangeArrowheads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77" y="1008"/>
              <a:ext cx="2725" cy="14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67" name="Picture 1066" descr="laptop_keyboard"/>
            <p:cNvPicPr>
              <a:picLocks noChangeAspect="1" noChangeArrowheads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9064" flipH="1">
              <a:off x="1009" y="2586"/>
              <a:ext cx="2245" cy="10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68" name="Freeform 1067"/>
            <p:cNvSpPr>
              <a:spLocks/>
            </p:cNvSpPr>
            <p:nvPr/>
          </p:nvSpPr>
          <p:spPr bwMode="auto">
            <a:xfrm>
              <a:off x="1753" y="1603"/>
              <a:ext cx="1807" cy="1322"/>
            </a:xfrm>
            <a:custGeom>
              <a:avLst/>
              <a:gdLst>
                <a:gd name="T0" fmla="*/ 1 w 2982"/>
                <a:gd name="T1" fmla="*/ 0 h 2442"/>
                <a:gd name="T2" fmla="*/ 0 w 2982"/>
                <a:gd name="T3" fmla="*/ 1 h 2442"/>
                <a:gd name="T4" fmla="*/ 4 w 2982"/>
                <a:gd name="T5" fmla="*/ 1 h 2442"/>
                <a:gd name="T6" fmla="*/ 4 w 2982"/>
                <a:gd name="T7" fmla="*/ 1 h 2442"/>
                <a:gd name="T8" fmla="*/ 1 w 2982"/>
                <a:gd name="T9" fmla="*/ 0 h 24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82"/>
                <a:gd name="T16" fmla="*/ 0 h 2442"/>
                <a:gd name="T17" fmla="*/ 2982 w 2982"/>
                <a:gd name="T18" fmla="*/ 2442 h 24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82" h="2442">
                  <a:moveTo>
                    <a:pt x="540" y="0"/>
                  </a:moveTo>
                  <a:lnTo>
                    <a:pt x="0" y="1734"/>
                  </a:lnTo>
                  <a:lnTo>
                    <a:pt x="2394" y="2442"/>
                  </a:lnTo>
                  <a:lnTo>
                    <a:pt x="2982" y="318"/>
                  </a:lnTo>
                  <a:lnTo>
                    <a:pt x="54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pic>
          <p:nvPicPr>
            <p:cNvPr id="669" name="Picture 1068" descr="screen"/>
            <p:cNvPicPr>
              <a:picLocks noChangeAspect="1" noChangeArrowheads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42" y="1637"/>
              <a:ext cx="1642" cy="12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70" name="Freeform 1069"/>
            <p:cNvSpPr>
              <a:spLocks/>
            </p:cNvSpPr>
            <p:nvPr/>
          </p:nvSpPr>
          <p:spPr bwMode="auto">
            <a:xfrm>
              <a:off x="2082" y="1564"/>
              <a:ext cx="1531" cy="246"/>
            </a:xfrm>
            <a:custGeom>
              <a:avLst/>
              <a:gdLst>
                <a:gd name="T0" fmla="*/ 1 w 2528"/>
                <a:gd name="T1" fmla="*/ 0 h 455"/>
                <a:gd name="T2" fmla="*/ 4 w 2528"/>
                <a:gd name="T3" fmla="*/ 1 h 455"/>
                <a:gd name="T4" fmla="*/ 4 w 2528"/>
                <a:gd name="T5" fmla="*/ 1 h 455"/>
                <a:gd name="T6" fmla="*/ 0 w 2528"/>
                <a:gd name="T7" fmla="*/ 1 h 455"/>
                <a:gd name="T8" fmla="*/ 1 w 2528"/>
                <a:gd name="T9" fmla="*/ 0 h 45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28"/>
                <a:gd name="T16" fmla="*/ 0 h 455"/>
                <a:gd name="T17" fmla="*/ 2528 w 2528"/>
                <a:gd name="T18" fmla="*/ 455 h 45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28" h="455">
                  <a:moveTo>
                    <a:pt x="14" y="0"/>
                  </a:moveTo>
                  <a:lnTo>
                    <a:pt x="2528" y="341"/>
                  </a:lnTo>
                  <a:lnTo>
                    <a:pt x="2480" y="455"/>
                  </a:lnTo>
                  <a:lnTo>
                    <a:pt x="0" y="86"/>
                  </a:lnTo>
                  <a:lnTo>
                    <a:pt x="14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EAEAEA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71" name="Freeform 1070"/>
            <p:cNvSpPr>
              <a:spLocks/>
            </p:cNvSpPr>
            <p:nvPr/>
          </p:nvSpPr>
          <p:spPr bwMode="auto">
            <a:xfrm>
              <a:off x="1737" y="1562"/>
              <a:ext cx="425" cy="1024"/>
            </a:xfrm>
            <a:custGeom>
              <a:avLst/>
              <a:gdLst>
                <a:gd name="T0" fmla="*/ 1 w 702"/>
                <a:gd name="T1" fmla="*/ 0 h 1893"/>
                <a:gd name="T2" fmla="*/ 0 w 702"/>
                <a:gd name="T3" fmla="*/ 1 h 1893"/>
                <a:gd name="T4" fmla="*/ 1 w 702"/>
                <a:gd name="T5" fmla="*/ 1 h 1893"/>
                <a:gd name="T6" fmla="*/ 1 w 702"/>
                <a:gd name="T7" fmla="*/ 1 h 1893"/>
                <a:gd name="T8" fmla="*/ 1 w 702"/>
                <a:gd name="T9" fmla="*/ 0 h 18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02"/>
                <a:gd name="T16" fmla="*/ 0 h 1893"/>
                <a:gd name="T17" fmla="*/ 702 w 702"/>
                <a:gd name="T18" fmla="*/ 1893 h 18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02" h="1893">
                  <a:moveTo>
                    <a:pt x="579" y="0"/>
                  </a:moveTo>
                  <a:lnTo>
                    <a:pt x="0" y="1869"/>
                  </a:lnTo>
                  <a:lnTo>
                    <a:pt x="114" y="1893"/>
                  </a:lnTo>
                  <a:lnTo>
                    <a:pt x="702" y="51"/>
                  </a:lnTo>
                  <a:lnTo>
                    <a:pt x="579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72" name="Freeform 1071"/>
            <p:cNvSpPr>
              <a:spLocks/>
            </p:cNvSpPr>
            <p:nvPr/>
          </p:nvSpPr>
          <p:spPr bwMode="auto">
            <a:xfrm>
              <a:off x="3144" y="1745"/>
              <a:ext cx="458" cy="1182"/>
            </a:xfrm>
            <a:custGeom>
              <a:avLst/>
              <a:gdLst>
                <a:gd name="T0" fmla="*/ 1 w 756"/>
                <a:gd name="T1" fmla="*/ 0 h 2184"/>
                <a:gd name="T2" fmla="*/ 1 w 756"/>
                <a:gd name="T3" fmla="*/ 1 h 2184"/>
                <a:gd name="T4" fmla="*/ 0 w 756"/>
                <a:gd name="T5" fmla="*/ 1 h 2184"/>
                <a:gd name="T6" fmla="*/ 1 w 756"/>
                <a:gd name="T7" fmla="*/ 1 h 2184"/>
                <a:gd name="T8" fmla="*/ 1 w 756"/>
                <a:gd name="T9" fmla="*/ 0 h 218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56"/>
                <a:gd name="T16" fmla="*/ 0 h 2184"/>
                <a:gd name="T17" fmla="*/ 756 w 756"/>
                <a:gd name="T18" fmla="*/ 2184 h 218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56" h="2184">
                  <a:moveTo>
                    <a:pt x="756" y="0"/>
                  </a:moveTo>
                  <a:lnTo>
                    <a:pt x="138" y="2184"/>
                  </a:lnTo>
                  <a:lnTo>
                    <a:pt x="0" y="2148"/>
                  </a:lnTo>
                  <a:lnTo>
                    <a:pt x="606" y="78"/>
                  </a:lnTo>
                  <a:lnTo>
                    <a:pt x="756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73" name="Freeform 1072"/>
            <p:cNvSpPr>
              <a:spLocks/>
            </p:cNvSpPr>
            <p:nvPr/>
          </p:nvSpPr>
          <p:spPr bwMode="auto">
            <a:xfrm>
              <a:off x="1732" y="2534"/>
              <a:ext cx="1680" cy="399"/>
            </a:xfrm>
            <a:custGeom>
              <a:avLst/>
              <a:gdLst>
                <a:gd name="T0" fmla="*/ 1 w 2773"/>
                <a:gd name="T1" fmla="*/ 0 h 738"/>
                <a:gd name="T2" fmla="*/ 0 w 2773"/>
                <a:gd name="T3" fmla="*/ 1 h 738"/>
                <a:gd name="T4" fmla="*/ 4 w 2773"/>
                <a:gd name="T5" fmla="*/ 1 h 738"/>
                <a:gd name="T6" fmla="*/ 4 w 2773"/>
                <a:gd name="T7" fmla="*/ 1 h 738"/>
                <a:gd name="T8" fmla="*/ 1 w 2773"/>
                <a:gd name="T9" fmla="*/ 0 h 7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73"/>
                <a:gd name="T16" fmla="*/ 0 h 738"/>
                <a:gd name="T17" fmla="*/ 2773 w 2773"/>
                <a:gd name="T18" fmla="*/ 738 h 7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73" h="738">
                  <a:moveTo>
                    <a:pt x="33" y="0"/>
                  </a:moveTo>
                  <a:lnTo>
                    <a:pt x="0" y="99"/>
                  </a:lnTo>
                  <a:lnTo>
                    <a:pt x="2436" y="738"/>
                  </a:lnTo>
                  <a:cubicBezTo>
                    <a:pt x="2499" y="501"/>
                    <a:pt x="2773" y="727"/>
                    <a:pt x="2373" y="603"/>
                  </a:cubicBezTo>
                  <a:lnTo>
                    <a:pt x="33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CC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74" name="Freeform 1073"/>
            <p:cNvSpPr>
              <a:spLocks/>
            </p:cNvSpPr>
            <p:nvPr/>
          </p:nvSpPr>
          <p:spPr bwMode="auto">
            <a:xfrm>
              <a:off x="3195" y="1755"/>
              <a:ext cx="429" cy="1187"/>
            </a:xfrm>
            <a:custGeom>
              <a:avLst/>
              <a:gdLst>
                <a:gd name="T0" fmla="*/ 3 w 637"/>
                <a:gd name="T1" fmla="*/ 0 h 1659"/>
                <a:gd name="T2" fmla="*/ 3 w 637"/>
                <a:gd name="T3" fmla="*/ 0 h 1659"/>
                <a:gd name="T4" fmla="*/ 1 w 637"/>
                <a:gd name="T5" fmla="*/ 21 h 1659"/>
                <a:gd name="T6" fmla="*/ 0 w 637"/>
                <a:gd name="T7" fmla="*/ 21 h 1659"/>
                <a:gd name="T8" fmla="*/ 3 w 637"/>
                <a:gd name="T9" fmla="*/ 0 h 165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37"/>
                <a:gd name="T16" fmla="*/ 0 h 1659"/>
                <a:gd name="T17" fmla="*/ 637 w 637"/>
                <a:gd name="T18" fmla="*/ 1659 h 165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37" h="1659">
                  <a:moveTo>
                    <a:pt x="615" y="0"/>
                  </a:moveTo>
                  <a:lnTo>
                    <a:pt x="637" y="0"/>
                  </a:lnTo>
                  <a:lnTo>
                    <a:pt x="68" y="1659"/>
                  </a:lnTo>
                  <a:lnTo>
                    <a:pt x="0" y="1647"/>
                  </a:lnTo>
                  <a:lnTo>
                    <a:pt x="615" y="0"/>
                  </a:lnTo>
                  <a:close/>
                </a:path>
              </a:pathLst>
            </a:custGeom>
            <a:solidFill>
              <a:srgbClr val="4D4D4D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75" name="Freeform 1074"/>
            <p:cNvSpPr>
              <a:spLocks/>
            </p:cNvSpPr>
            <p:nvPr/>
          </p:nvSpPr>
          <p:spPr bwMode="auto">
            <a:xfrm>
              <a:off x="1734" y="2587"/>
              <a:ext cx="1494" cy="394"/>
            </a:xfrm>
            <a:custGeom>
              <a:avLst/>
              <a:gdLst>
                <a:gd name="T0" fmla="*/ 0 w 2216"/>
                <a:gd name="T1" fmla="*/ 0 h 550"/>
                <a:gd name="T2" fmla="*/ 1 w 2216"/>
                <a:gd name="T3" fmla="*/ 1 h 550"/>
                <a:gd name="T4" fmla="*/ 13 w 2216"/>
                <a:gd name="T5" fmla="*/ 7 h 550"/>
                <a:gd name="T6" fmla="*/ 13 w 2216"/>
                <a:gd name="T7" fmla="*/ 6 h 550"/>
                <a:gd name="T8" fmla="*/ 0 w 2216"/>
                <a:gd name="T9" fmla="*/ 0 h 55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16"/>
                <a:gd name="T16" fmla="*/ 0 h 550"/>
                <a:gd name="T17" fmla="*/ 2216 w 2216"/>
                <a:gd name="T18" fmla="*/ 550 h 55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16" h="550">
                  <a:moveTo>
                    <a:pt x="0" y="0"/>
                  </a:moveTo>
                  <a:lnTo>
                    <a:pt x="9" y="57"/>
                  </a:lnTo>
                  <a:lnTo>
                    <a:pt x="2164" y="550"/>
                  </a:lnTo>
                  <a:lnTo>
                    <a:pt x="2216" y="496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676" name="Group 1075"/>
            <p:cNvGrpSpPr>
              <a:grpSpLocks/>
            </p:cNvGrpSpPr>
            <p:nvPr/>
          </p:nvGrpSpPr>
          <p:grpSpPr bwMode="auto">
            <a:xfrm>
              <a:off x="1709" y="3008"/>
              <a:ext cx="507" cy="234"/>
              <a:chOff x="1740" y="2642"/>
              <a:chExt cx="752" cy="327"/>
            </a:xfrm>
          </p:grpSpPr>
          <p:sp>
            <p:nvSpPr>
              <p:cNvPr id="683" name="Freeform 1076"/>
              <p:cNvSpPr>
                <a:spLocks/>
              </p:cNvSpPr>
              <p:nvPr/>
            </p:nvSpPr>
            <p:spPr bwMode="auto">
              <a:xfrm>
                <a:off x="1740" y="2642"/>
                <a:ext cx="752" cy="327"/>
              </a:xfrm>
              <a:custGeom>
                <a:avLst/>
                <a:gdLst>
                  <a:gd name="T0" fmla="*/ 293 w 752"/>
                  <a:gd name="T1" fmla="*/ 0 h 327"/>
                  <a:gd name="T2" fmla="*/ 752 w 752"/>
                  <a:gd name="T3" fmla="*/ 124 h 327"/>
                  <a:gd name="T4" fmla="*/ 470 w 752"/>
                  <a:gd name="T5" fmla="*/ 327 h 327"/>
                  <a:gd name="T6" fmla="*/ 0 w 752"/>
                  <a:gd name="T7" fmla="*/ 183 h 327"/>
                  <a:gd name="T8" fmla="*/ 293 w 752"/>
                  <a:gd name="T9" fmla="*/ 0 h 32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52"/>
                  <a:gd name="T16" fmla="*/ 0 h 327"/>
                  <a:gd name="T17" fmla="*/ 752 w 752"/>
                  <a:gd name="T18" fmla="*/ 327 h 32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52" h="327">
                    <a:moveTo>
                      <a:pt x="293" y="0"/>
                    </a:moveTo>
                    <a:lnTo>
                      <a:pt x="752" y="124"/>
                    </a:lnTo>
                    <a:lnTo>
                      <a:pt x="470" y="327"/>
                    </a:lnTo>
                    <a:lnTo>
                      <a:pt x="0" y="183"/>
                    </a:lnTo>
                    <a:lnTo>
                      <a:pt x="293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84" name="Freeform 1077"/>
              <p:cNvSpPr>
                <a:spLocks/>
              </p:cNvSpPr>
              <p:nvPr/>
            </p:nvSpPr>
            <p:spPr bwMode="auto">
              <a:xfrm>
                <a:off x="1754" y="2649"/>
                <a:ext cx="726" cy="311"/>
              </a:xfrm>
              <a:custGeom>
                <a:avLst/>
                <a:gdLst>
                  <a:gd name="T0" fmla="*/ 282 w 726"/>
                  <a:gd name="T1" fmla="*/ 0 h 311"/>
                  <a:gd name="T2" fmla="*/ 726 w 726"/>
                  <a:gd name="T3" fmla="*/ 119 h 311"/>
                  <a:gd name="T4" fmla="*/ 457 w 726"/>
                  <a:gd name="T5" fmla="*/ 311 h 311"/>
                  <a:gd name="T6" fmla="*/ 0 w 726"/>
                  <a:gd name="T7" fmla="*/ 173 h 311"/>
                  <a:gd name="T8" fmla="*/ 282 w 726"/>
                  <a:gd name="T9" fmla="*/ 0 h 31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26"/>
                  <a:gd name="T16" fmla="*/ 0 h 311"/>
                  <a:gd name="T17" fmla="*/ 726 w 726"/>
                  <a:gd name="T18" fmla="*/ 311 h 31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26" h="311">
                    <a:moveTo>
                      <a:pt x="282" y="0"/>
                    </a:moveTo>
                    <a:lnTo>
                      <a:pt x="726" y="119"/>
                    </a:lnTo>
                    <a:lnTo>
                      <a:pt x="457" y="311"/>
                    </a:lnTo>
                    <a:lnTo>
                      <a:pt x="0" y="173"/>
                    </a:lnTo>
                    <a:lnTo>
                      <a:pt x="282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4D4D4D"/>
                  </a:gs>
                  <a:gs pos="100000">
                    <a:srgbClr val="DDDDDD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85" name="Freeform 1078"/>
              <p:cNvSpPr>
                <a:spLocks/>
              </p:cNvSpPr>
              <p:nvPr/>
            </p:nvSpPr>
            <p:spPr bwMode="auto">
              <a:xfrm>
                <a:off x="1808" y="2770"/>
                <a:ext cx="258" cy="100"/>
              </a:xfrm>
              <a:custGeom>
                <a:avLst/>
                <a:gdLst>
                  <a:gd name="T0" fmla="*/ 0 w 258"/>
                  <a:gd name="T1" fmla="*/ 44 h 100"/>
                  <a:gd name="T2" fmla="*/ 75 w 258"/>
                  <a:gd name="T3" fmla="*/ 0 h 100"/>
                  <a:gd name="T4" fmla="*/ 258 w 258"/>
                  <a:gd name="T5" fmla="*/ 50 h 100"/>
                  <a:gd name="T6" fmla="*/ 183 w 258"/>
                  <a:gd name="T7" fmla="*/ 100 h 100"/>
                  <a:gd name="T8" fmla="*/ 0 w 258"/>
                  <a:gd name="T9" fmla="*/ 44 h 1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58"/>
                  <a:gd name="T16" fmla="*/ 0 h 100"/>
                  <a:gd name="T17" fmla="*/ 258 w 258"/>
                  <a:gd name="T18" fmla="*/ 100 h 1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58" h="100">
                    <a:moveTo>
                      <a:pt x="0" y="44"/>
                    </a:moveTo>
                    <a:lnTo>
                      <a:pt x="75" y="0"/>
                    </a:lnTo>
                    <a:lnTo>
                      <a:pt x="258" y="50"/>
                    </a:lnTo>
                    <a:lnTo>
                      <a:pt x="183" y="100"/>
                    </a:lnTo>
                    <a:lnTo>
                      <a:pt x="0" y="44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86" name="Freeform 1079"/>
              <p:cNvSpPr>
                <a:spLocks/>
              </p:cNvSpPr>
              <p:nvPr/>
            </p:nvSpPr>
            <p:spPr bwMode="auto">
              <a:xfrm>
                <a:off x="1799" y="2816"/>
                <a:ext cx="194" cy="63"/>
              </a:xfrm>
              <a:custGeom>
                <a:avLst/>
                <a:gdLst>
                  <a:gd name="T0" fmla="*/ 12 w 194"/>
                  <a:gd name="T1" fmla="*/ 0 h 63"/>
                  <a:gd name="T2" fmla="*/ 194 w 194"/>
                  <a:gd name="T3" fmla="*/ 53 h 63"/>
                  <a:gd name="T4" fmla="*/ 180 w 194"/>
                  <a:gd name="T5" fmla="*/ 63 h 63"/>
                  <a:gd name="T6" fmla="*/ 0 w 194"/>
                  <a:gd name="T7" fmla="*/ 9 h 63"/>
                  <a:gd name="T8" fmla="*/ 12 w 194"/>
                  <a:gd name="T9" fmla="*/ 0 h 6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94"/>
                  <a:gd name="T16" fmla="*/ 0 h 63"/>
                  <a:gd name="T17" fmla="*/ 194 w 194"/>
                  <a:gd name="T18" fmla="*/ 63 h 6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94" h="63">
                    <a:moveTo>
                      <a:pt x="12" y="0"/>
                    </a:moveTo>
                    <a:lnTo>
                      <a:pt x="194" y="53"/>
                    </a:lnTo>
                    <a:lnTo>
                      <a:pt x="180" y="63"/>
                    </a:lnTo>
                    <a:lnTo>
                      <a:pt x="0" y="9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87" name="Freeform 1080"/>
              <p:cNvSpPr>
                <a:spLocks/>
              </p:cNvSpPr>
              <p:nvPr/>
            </p:nvSpPr>
            <p:spPr bwMode="auto">
              <a:xfrm>
                <a:off x="2020" y="2834"/>
                <a:ext cx="258" cy="102"/>
              </a:xfrm>
              <a:custGeom>
                <a:avLst/>
                <a:gdLst>
                  <a:gd name="T0" fmla="*/ 0 w 258"/>
                  <a:gd name="T1" fmla="*/ 46 h 102"/>
                  <a:gd name="T2" fmla="*/ 71 w 258"/>
                  <a:gd name="T3" fmla="*/ 0 h 102"/>
                  <a:gd name="T4" fmla="*/ 258 w 258"/>
                  <a:gd name="T5" fmla="*/ 52 h 102"/>
                  <a:gd name="T6" fmla="*/ 183 w 258"/>
                  <a:gd name="T7" fmla="*/ 102 h 102"/>
                  <a:gd name="T8" fmla="*/ 0 w 258"/>
                  <a:gd name="T9" fmla="*/ 46 h 10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58"/>
                  <a:gd name="T16" fmla="*/ 0 h 102"/>
                  <a:gd name="T17" fmla="*/ 258 w 258"/>
                  <a:gd name="T18" fmla="*/ 102 h 10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58" h="102">
                    <a:moveTo>
                      <a:pt x="0" y="46"/>
                    </a:moveTo>
                    <a:lnTo>
                      <a:pt x="71" y="0"/>
                    </a:lnTo>
                    <a:lnTo>
                      <a:pt x="258" y="52"/>
                    </a:lnTo>
                    <a:lnTo>
                      <a:pt x="183" y="102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88" name="Freeform 1081"/>
              <p:cNvSpPr>
                <a:spLocks/>
              </p:cNvSpPr>
              <p:nvPr/>
            </p:nvSpPr>
            <p:spPr bwMode="auto">
              <a:xfrm>
                <a:off x="2011" y="2882"/>
                <a:ext cx="194" cy="63"/>
              </a:xfrm>
              <a:custGeom>
                <a:avLst/>
                <a:gdLst>
                  <a:gd name="T0" fmla="*/ 12 w 194"/>
                  <a:gd name="T1" fmla="*/ 0 h 63"/>
                  <a:gd name="T2" fmla="*/ 194 w 194"/>
                  <a:gd name="T3" fmla="*/ 53 h 63"/>
                  <a:gd name="T4" fmla="*/ 180 w 194"/>
                  <a:gd name="T5" fmla="*/ 63 h 63"/>
                  <a:gd name="T6" fmla="*/ 0 w 194"/>
                  <a:gd name="T7" fmla="*/ 9 h 63"/>
                  <a:gd name="T8" fmla="*/ 12 w 194"/>
                  <a:gd name="T9" fmla="*/ 0 h 6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94"/>
                  <a:gd name="T16" fmla="*/ 0 h 63"/>
                  <a:gd name="T17" fmla="*/ 194 w 194"/>
                  <a:gd name="T18" fmla="*/ 63 h 6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94" h="63">
                    <a:moveTo>
                      <a:pt x="12" y="0"/>
                    </a:moveTo>
                    <a:lnTo>
                      <a:pt x="194" y="53"/>
                    </a:lnTo>
                    <a:lnTo>
                      <a:pt x="180" y="63"/>
                    </a:lnTo>
                    <a:lnTo>
                      <a:pt x="0" y="9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  <p:sp>
          <p:nvSpPr>
            <p:cNvPr id="677" name="Freeform 1082"/>
            <p:cNvSpPr>
              <a:spLocks/>
            </p:cNvSpPr>
            <p:nvPr/>
          </p:nvSpPr>
          <p:spPr bwMode="auto">
            <a:xfrm>
              <a:off x="2577" y="3043"/>
              <a:ext cx="614" cy="514"/>
            </a:xfrm>
            <a:custGeom>
              <a:avLst/>
              <a:gdLst>
                <a:gd name="T0" fmla="*/ 1 w 990"/>
                <a:gd name="T1" fmla="*/ 3 h 792"/>
                <a:gd name="T2" fmla="*/ 2 w 990"/>
                <a:gd name="T3" fmla="*/ 0 h 792"/>
                <a:gd name="T4" fmla="*/ 2 w 990"/>
                <a:gd name="T5" fmla="*/ 1 h 792"/>
                <a:gd name="T6" fmla="*/ 0 w 990"/>
                <a:gd name="T7" fmla="*/ 3 h 792"/>
                <a:gd name="T8" fmla="*/ 1 w 990"/>
                <a:gd name="T9" fmla="*/ 3 h 7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90"/>
                <a:gd name="T16" fmla="*/ 0 h 792"/>
                <a:gd name="T17" fmla="*/ 990 w 990"/>
                <a:gd name="T18" fmla="*/ 792 h 7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90" h="792">
                  <a:moveTo>
                    <a:pt x="3" y="738"/>
                  </a:moveTo>
                  <a:lnTo>
                    <a:pt x="990" y="0"/>
                  </a:lnTo>
                  <a:lnTo>
                    <a:pt x="987" y="60"/>
                  </a:lnTo>
                  <a:lnTo>
                    <a:pt x="0" y="792"/>
                  </a:lnTo>
                  <a:lnTo>
                    <a:pt x="3" y="738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78" name="Freeform 1083"/>
            <p:cNvSpPr>
              <a:spLocks/>
            </p:cNvSpPr>
            <p:nvPr/>
          </p:nvSpPr>
          <p:spPr bwMode="auto">
            <a:xfrm>
              <a:off x="1010" y="3084"/>
              <a:ext cx="1571" cy="469"/>
            </a:xfrm>
            <a:custGeom>
              <a:avLst/>
              <a:gdLst>
                <a:gd name="T0" fmla="*/ 1 w 2532"/>
                <a:gd name="T1" fmla="*/ 0 h 723"/>
                <a:gd name="T2" fmla="*/ 1 w 2532"/>
                <a:gd name="T3" fmla="*/ 0 h 723"/>
                <a:gd name="T4" fmla="*/ 6 w 2532"/>
                <a:gd name="T5" fmla="*/ 3 h 723"/>
                <a:gd name="T6" fmla="*/ 6 w 2532"/>
                <a:gd name="T7" fmla="*/ 3 h 723"/>
                <a:gd name="T8" fmla="*/ 0 w 2532"/>
                <a:gd name="T9" fmla="*/ 1 h 723"/>
                <a:gd name="T10" fmla="*/ 1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32"/>
                <a:gd name="T19" fmla="*/ 0 h 723"/>
                <a:gd name="T20" fmla="*/ 2532 w 2532"/>
                <a:gd name="T21" fmla="*/ 723 h 72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79" name="Freeform 1084"/>
            <p:cNvSpPr>
              <a:spLocks/>
            </p:cNvSpPr>
            <p:nvPr/>
          </p:nvSpPr>
          <p:spPr bwMode="auto">
            <a:xfrm>
              <a:off x="1011" y="2998"/>
              <a:ext cx="17" cy="95"/>
            </a:xfrm>
            <a:custGeom>
              <a:avLst/>
              <a:gdLst>
                <a:gd name="T0" fmla="*/ 1 w 26"/>
                <a:gd name="T1" fmla="*/ 1 h 147"/>
                <a:gd name="T2" fmla="*/ 1 w 26"/>
                <a:gd name="T3" fmla="*/ 1 h 147"/>
                <a:gd name="T4" fmla="*/ 0 w 26"/>
                <a:gd name="T5" fmla="*/ 1 h 147"/>
                <a:gd name="T6" fmla="*/ 1 w 26"/>
                <a:gd name="T7" fmla="*/ 0 h 147"/>
                <a:gd name="T8" fmla="*/ 1 w 26"/>
                <a:gd name="T9" fmla="*/ 1 h 1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6"/>
                <a:gd name="T16" fmla="*/ 0 h 147"/>
                <a:gd name="T17" fmla="*/ 26 w 26"/>
                <a:gd name="T18" fmla="*/ 147 h 14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6" h="147">
                  <a:moveTo>
                    <a:pt x="26" y="10"/>
                  </a:moveTo>
                  <a:lnTo>
                    <a:pt x="23" y="147"/>
                  </a:lnTo>
                  <a:lnTo>
                    <a:pt x="0" y="144"/>
                  </a:lnTo>
                  <a:lnTo>
                    <a:pt x="3" y="0"/>
                  </a:lnTo>
                  <a:lnTo>
                    <a:pt x="26" y="1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80" name="Freeform 1085"/>
            <p:cNvSpPr>
              <a:spLocks/>
            </p:cNvSpPr>
            <p:nvPr/>
          </p:nvSpPr>
          <p:spPr bwMode="auto">
            <a:xfrm>
              <a:off x="1012" y="2611"/>
              <a:ext cx="730" cy="393"/>
            </a:xfrm>
            <a:custGeom>
              <a:avLst/>
              <a:gdLst>
                <a:gd name="T0" fmla="*/ 2 w 1176"/>
                <a:gd name="T1" fmla="*/ 0 h 606"/>
                <a:gd name="T2" fmla="*/ 0 w 1176"/>
                <a:gd name="T3" fmla="*/ 2 h 606"/>
                <a:gd name="T4" fmla="*/ 1 w 1176"/>
                <a:gd name="T5" fmla="*/ 2 h 606"/>
                <a:gd name="T6" fmla="*/ 2 w 1176"/>
                <a:gd name="T7" fmla="*/ 1 h 606"/>
                <a:gd name="T8" fmla="*/ 2 w 1176"/>
                <a:gd name="T9" fmla="*/ 0 h 60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76"/>
                <a:gd name="T16" fmla="*/ 0 h 606"/>
                <a:gd name="T17" fmla="*/ 1176 w 1176"/>
                <a:gd name="T18" fmla="*/ 606 h 60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76" h="606">
                  <a:moveTo>
                    <a:pt x="1170" y="0"/>
                  </a:moveTo>
                  <a:lnTo>
                    <a:pt x="0" y="597"/>
                  </a:lnTo>
                  <a:lnTo>
                    <a:pt x="30" y="606"/>
                  </a:lnTo>
                  <a:lnTo>
                    <a:pt x="1176" y="18"/>
                  </a:lnTo>
                  <a:lnTo>
                    <a:pt x="1170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81" name="Freeform 1086"/>
            <p:cNvSpPr>
              <a:spLocks/>
            </p:cNvSpPr>
            <p:nvPr/>
          </p:nvSpPr>
          <p:spPr bwMode="auto">
            <a:xfrm>
              <a:off x="1061" y="3018"/>
              <a:ext cx="1490" cy="451"/>
            </a:xfrm>
            <a:custGeom>
              <a:avLst/>
              <a:gdLst>
                <a:gd name="T0" fmla="*/ 1 w 2532"/>
                <a:gd name="T1" fmla="*/ 0 h 723"/>
                <a:gd name="T2" fmla="*/ 1 w 2532"/>
                <a:gd name="T3" fmla="*/ 0 h 723"/>
                <a:gd name="T4" fmla="*/ 2 w 2532"/>
                <a:gd name="T5" fmla="*/ 1 h 723"/>
                <a:gd name="T6" fmla="*/ 2 w 2532"/>
                <a:gd name="T7" fmla="*/ 1 h 723"/>
                <a:gd name="T8" fmla="*/ 0 w 2532"/>
                <a:gd name="T9" fmla="*/ 1 h 723"/>
                <a:gd name="T10" fmla="*/ 1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32"/>
                <a:gd name="T19" fmla="*/ 0 h 723"/>
                <a:gd name="T20" fmla="*/ 2532 w 2532"/>
                <a:gd name="T21" fmla="*/ 723 h 72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82" name="Freeform 1087"/>
            <p:cNvSpPr>
              <a:spLocks/>
            </p:cNvSpPr>
            <p:nvPr/>
          </p:nvSpPr>
          <p:spPr bwMode="auto">
            <a:xfrm flipV="1">
              <a:off x="2549" y="2986"/>
              <a:ext cx="608" cy="467"/>
            </a:xfrm>
            <a:custGeom>
              <a:avLst/>
              <a:gdLst>
                <a:gd name="T0" fmla="*/ 0 w 2532"/>
                <a:gd name="T1" fmla="*/ 0 h 723"/>
                <a:gd name="T2" fmla="*/ 0 w 2532"/>
                <a:gd name="T3" fmla="*/ 0 h 723"/>
                <a:gd name="T4" fmla="*/ 0 w 2532"/>
                <a:gd name="T5" fmla="*/ 3 h 723"/>
                <a:gd name="T6" fmla="*/ 0 w 2532"/>
                <a:gd name="T7" fmla="*/ 3 h 723"/>
                <a:gd name="T8" fmla="*/ 0 w 2532"/>
                <a:gd name="T9" fmla="*/ 1 h 723"/>
                <a:gd name="T10" fmla="*/ 0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32"/>
                <a:gd name="T19" fmla="*/ 0 h 723"/>
                <a:gd name="T20" fmla="*/ 2532 w 2532"/>
                <a:gd name="T21" fmla="*/ 723 h 72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pic>
        <p:nvPicPr>
          <p:cNvPr id="611" name="Picture 1115" descr="antenna_stylized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1022" y="3105641"/>
            <a:ext cx="347997" cy="1675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2" name="Picture 1116" descr="laptop_keyboard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9064" flipH="1">
            <a:off x="7037879" y="3291709"/>
            <a:ext cx="286699" cy="1194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3" name="Freeform 1117"/>
          <p:cNvSpPr>
            <a:spLocks/>
          </p:cNvSpPr>
          <p:nvPr/>
        </p:nvSpPr>
        <p:spPr bwMode="auto">
          <a:xfrm>
            <a:off x="7132891" y="3175800"/>
            <a:ext cx="230764" cy="155883"/>
          </a:xfrm>
          <a:custGeom>
            <a:avLst/>
            <a:gdLst>
              <a:gd name="T0" fmla="*/ 1856482 w 2982"/>
              <a:gd name="T1" fmla="*/ 0 h 2442"/>
              <a:gd name="T2" fmla="*/ 0 w 2982"/>
              <a:gd name="T3" fmla="*/ 1039092 h 2442"/>
              <a:gd name="T4" fmla="*/ 7413777 w 2982"/>
              <a:gd name="T5" fmla="*/ 1299855 h 2442"/>
              <a:gd name="T6" fmla="*/ 9270259 w 2982"/>
              <a:gd name="T7" fmla="*/ 260763 h 2442"/>
              <a:gd name="T8" fmla="*/ 1856482 w 2982"/>
              <a:gd name="T9" fmla="*/ 0 h 244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982"/>
              <a:gd name="T16" fmla="*/ 0 h 2442"/>
              <a:gd name="T17" fmla="*/ 2982 w 2982"/>
              <a:gd name="T18" fmla="*/ 2442 h 244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982" h="2442">
                <a:moveTo>
                  <a:pt x="540" y="0"/>
                </a:moveTo>
                <a:lnTo>
                  <a:pt x="0" y="1734"/>
                </a:lnTo>
                <a:lnTo>
                  <a:pt x="2394" y="2442"/>
                </a:lnTo>
                <a:lnTo>
                  <a:pt x="2982" y="318"/>
                </a:lnTo>
                <a:lnTo>
                  <a:pt x="540" y="0"/>
                </a:lnTo>
                <a:close/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pic>
        <p:nvPicPr>
          <p:cNvPr id="614" name="Picture 1118" descr="screen"/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4257" y="3179809"/>
            <a:ext cx="209692" cy="1418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" name="Freeform 1119"/>
          <p:cNvSpPr>
            <a:spLocks/>
          </p:cNvSpPr>
          <p:nvPr/>
        </p:nvSpPr>
        <p:spPr bwMode="auto">
          <a:xfrm>
            <a:off x="7174907" y="3171202"/>
            <a:ext cx="195517" cy="29007"/>
          </a:xfrm>
          <a:custGeom>
            <a:avLst/>
            <a:gdLst>
              <a:gd name="T0" fmla="*/ 460563 w 2528"/>
              <a:gd name="T1" fmla="*/ 0 h 455"/>
              <a:gd name="T2" fmla="*/ 7865770 w 2528"/>
              <a:gd name="T3" fmla="*/ 260107 h 455"/>
              <a:gd name="T4" fmla="*/ 7399174 w 2528"/>
              <a:gd name="T5" fmla="*/ 260107 h 455"/>
              <a:gd name="T6" fmla="*/ 0 w 2528"/>
              <a:gd name="T7" fmla="*/ 260107 h 455"/>
              <a:gd name="T8" fmla="*/ 460563 w 2528"/>
              <a:gd name="T9" fmla="*/ 0 h 45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528"/>
              <a:gd name="T16" fmla="*/ 0 h 455"/>
              <a:gd name="T17" fmla="*/ 2528 w 2528"/>
              <a:gd name="T18" fmla="*/ 455 h 45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528" h="455">
                <a:moveTo>
                  <a:pt x="14" y="0"/>
                </a:moveTo>
                <a:lnTo>
                  <a:pt x="2528" y="341"/>
                </a:lnTo>
                <a:lnTo>
                  <a:pt x="2480" y="455"/>
                </a:lnTo>
                <a:lnTo>
                  <a:pt x="0" y="86"/>
                </a:lnTo>
                <a:lnTo>
                  <a:pt x="14" y="0"/>
                </a:lnTo>
                <a:close/>
              </a:path>
            </a:pathLst>
          </a:custGeom>
          <a:gradFill rotWithShape="1">
            <a:gsLst>
              <a:gs pos="0">
                <a:srgbClr val="000099"/>
              </a:gs>
              <a:gs pos="100000">
                <a:srgbClr val="EAEAEA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616" name="Freeform 1120"/>
          <p:cNvSpPr>
            <a:spLocks/>
          </p:cNvSpPr>
          <p:nvPr/>
        </p:nvSpPr>
        <p:spPr bwMode="auto">
          <a:xfrm>
            <a:off x="7130849" y="3170966"/>
            <a:ext cx="54275" cy="120745"/>
          </a:xfrm>
          <a:custGeom>
            <a:avLst/>
            <a:gdLst>
              <a:gd name="T0" fmla="*/ 1847051 w 702"/>
              <a:gd name="T1" fmla="*/ 0 h 1893"/>
              <a:gd name="T2" fmla="*/ 0 w 702"/>
              <a:gd name="T3" fmla="*/ 1037463 h 1893"/>
              <a:gd name="T4" fmla="*/ 460255 w 702"/>
              <a:gd name="T5" fmla="*/ 1037463 h 1893"/>
              <a:gd name="T6" fmla="*/ 2313337 w 702"/>
              <a:gd name="T7" fmla="*/ 260370 h 1893"/>
              <a:gd name="T8" fmla="*/ 1847051 w 702"/>
              <a:gd name="T9" fmla="*/ 0 h 189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02"/>
              <a:gd name="T16" fmla="*/ 0 h 1893"/>
              <a:gd name="T17" fmla="*/ 702 w 702"/>
              <a:gd name="T18" fmla="*/ 1893 h 189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02" h="1893">
                <a:moveTo>
                  <a:pt x="579" y="0"/>
                </a:moveTo>
                <a:lnTo>
                  <a:pt x="0" y="1869"/>
                </a:lnTo>
                <a:lnTo>
                  <a:pt x="114" y="1893"/>
                </a:lnTo>
                <a:lnTo>
                  <a:pt x="702" y="51"/>
                </a:lnTo>
                <a:lnTo>
                  <a:pt x="579" y="0"/>
                </a:lnTo>
                <a:close/>
              </a:path>
            </a:pathLst>
          </a:custGeom>
          <a:solidFill>
            <a:srgbClr val="000099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617" name="Freeform 1121"/>
          <p:cNvSpPr>
            <a:spLocks/>
          </p:cNvSpPr>
          <p:nvPr/>
        </p:nvSpPr>
        <p:spPr bwMode="auto">
          <a:xfrm>
            <a:off x="7310530" y="3192544"/>
            <a:ext cx="58489" cy="139375"/>
          </a:xfrm>
          <a:custGeom>
            <a:avLst/>
            <a:gdLst>
              <a:gd name="T0" fmla="*/ 2316427 w 756"/>
              <a:gd name="T1" fmla="*/ 0 h 2184"/>
              <a:gd name="T2" fmla="*/ 460872 w 756"/>
              <a:gd name="T3" fmla="*/ 1299110 h 2184"/>
              <a:gd name="T4" fmla="*/ 0 w 756"/>
              <a:gd name="T5" fmla="*/ 1299110 h 2184"/>
              <a:gd name="T6" fmla="*/ 1849521 w 756"/>
              <a:gd name="T7" fmla="*/ 260626 h 2184"/>
              <a:gd name="T8" fmla="*/ 2316427 w 756"/>
              <a:gd name="T9" fmla="*/ 0 h 21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56"/>
              <a:gd name="T16" fmla="*/ 0 h 2184"/>
              <a:gd name="T17" fmla="*/ 756 w 756"/>
              <a:gd name="T18" fmla="*/ 2184 h 218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56" h="2184">
                <a:moveTo>
                  <a:pt x="756" y="0"/>
                </a:moveTo>
                <a:lnTo>
                  <a:pt x="138" y="2184"/>
                </a:lnTo>
                <a:lnTo>
                  <a:pt x="0" y="2148"/>
                </a:lnTo>
                <a:lnTo>
                  <a:pt x="606" y="78"/>
                </a:lnTo>
                <a:lnTo>
                  <a:pt x="756" y="0"/>
                </a:lnTo>
                <a:close/>
              </a:path>
            </a:pathLst>
          </a:custGeom>
          <a:gradFill rotWithShape="1">
            <a:gsLst>
              <a:gs pos="0">
                <a:srgbClr val="DDDDDD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618" name="Freeform 1122"/>
          <p:cNvSpPr>
            <a:spLocks/>
          </p:cNvSpPr>
          <p:nvPr/>
        </p:nvSpPr>
        <p:spPr bwMode="auto">
          <a:xfrm>
            <a:off x="7130210" y="3285578"/>
            <a:ext cx="214545" cy="47048"/>
          </a:xfrm>
          <a:custGeom>
            <a:avLst/>
            <a:gdLst>
              <a:gd name="T0" fmla="*/ 460889 w 2773"/>
              <a:gd name="T1" fmla="*/ 0 h 738"/>
              <a:gd name="T2" fmla="*/ 0 w 2773"/>
              <a:gd name="T3" fmla="*/ 260103 h 738"/>
              <a:gd name="T4" fmla="*/ 7410661 w 2773"/>
              <a:gd name="T5" fmla="*/ 520206 h 738"/>
              <a:gd name="T6" fmla="*/ 7410661 w 2773"/>
              <a:gd name="T7" fmla="*/ 260103 h 738"/>
              <a:gd name="T8" fmla="*/ 460889 w 2773"/>
              <a:gd name="T9" fmla="*/ 0 h 7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773"/>
              <a:gd name="T16" fmla="*/ 0 h 738"/>
              <a:gd name="T17" fmla="*/ 2773 w 2773"/>
              <a:gd name="T18" fmla="*/ 738 h 7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773" h="738">
                <a:moveTo>
                  <a:pt x="33" y="0"/>
                </a:moveTo>
                <a:lnTo>
                  <a:pt x="0" y="99"/>
                </a:lnTo>
                <a:lnTo>
                  <a:pt x="2436" y="738"/>
                </a:lnTo>
                <a:cubicBezTo>
                  <a:pt x="2499" y="501"/>
                  <a:pt x="2773" y="727"/>
                  <a:pt x="2373" y="603"/>
                </a:cubicBezTo>
                <a:lnTo>
                  <a:pt x="33" y="0"/>
                </a:lnTo>
                <a:close/>
              </a:path>
            </a:pathLst>
          </a:custGeom>
          <a:gradFill rotWithShape="1">
            <a:gsLst>
              <a:gs pos="0">
                <a:srgbClr val="0000CC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619" name="Freeform 1123"/>
          <p:cNvSpPr>
            <a:spLocks/>
          </p:cNvSpPr>
          <p:nvPr/>
        </p:nvSpPr>
        <p:spPr bwMode="auto">
          <a:xfrm>
            <a:off x="7317042" y="3193723"/>
            <a:ext cx="54786" cy="139965"/>
          </a:xfrm>
          <a:custGeom>
            <a:avLst/>
            <a:gdLst>
              <a:gd name="T0" fmla="*/ 7633745 w 637"/>
              <a:gd name="T1" fmla="*/ 0 h 1659"/>
              <a:gd name="T2" fmla="*/ 7633745 w 637"/>
              <a:gd name="T3" fmla="*/ 0 h 1659"/>
              <a:gd name="T4" fmla="*/ 636188 w 637"/>
              <a:gd name="T5" fmla="*/ 35432406 h 1659"/>
              <a:gd name="T6" fmla="*/ 0 w 637"/>
              <a:gd name="T7" fmla="*/ 34229500 h 1659"/>
              <a:gd name="T8" fmla="*/ 7633745 w 637"/>
              <a:gd name="T9" fmla="*/ 0 h 165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37"/>
              <a:gd name="T16" fmla="*/ 0 h 1659"/>
              <a:gd name="T17" fmla="*/ 637 w 637"/>
              <a:gd name="T18" fmla="*/ 1659 h 165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37" h="1659">
                <a:moveTo>
                  <a:pt x="615" y="0"/>
                </a:moveTo>
                <a:lnTo>
                  <a:pt x="637" y="0"/>
                </a:lnTo>
                <a:lnTo>
                  <a:pt x="68" y="1659"/>
                </a:lnTo>
                <a:lnTo>
                  <a:pt x="0" y="1647"/>
                </a:lnTo>
                <a:lnTo>
                  <a:pt x="615" y="0"/>
                </a:lnTo>
                <a:close/>
              </a:path>
            </a:pathLst>
          </a:custGeom>
          <a:solidFill>
            <a:srgbClr val="4D4D4D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620" name="Freeform 1124"/>
          <p:cNvSpPr>
            <a:spLocks/>
          </p:cNvSpPr>
          <p:nvPr/>
        </p:nvSpPr>
        <p:spPr bwMode="auto">
          <a:xfrm>
            <a:off x="7130465" y="3291827"/>
            <a:ext cx="190792" cy="46458"/>
          </a:xfrm>
          <a:custGeom>
            <a:avLst/>
            <a:gdLst>
              <a:gd name="T0" fmla="*/ 0 w 2216"/>
              <a:gd name="T1" fmla="*/ 0 h 550"/>
              <a:gd name="T2" fmla="*/ 637466 w 2216"/>
              <a:gd name="T3" fmla="*/ 1205796 h 550"/>
              <a:gd name="T4" fmla="*/ 26804554 w 2216"/>
              <a:gd name="T5" fmla="*/ 12051036 h 550"/>
              <a:gd name="T6" fmla="*/ 26804554 w 2216"/>
              <a:gd name="T7" fmla="*/ 10245932 h 550"/>
              <a:gd name="T8" fmla="*/ 0 w 2216"/>
              <a:gd name="T9" fmla="*/ 0 h 55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216"/>
              <a:gd name="T16" fmla="*/ 0 h 550"/>
              <a:gd name="T17" fmla="*/ 2216 w 2216"/>
              <a:gd name="T18" fmla="*/ 550 h 55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216" h="550">
                <a:moveTo>
                  <a:pt x="0" y="0"/>
                </a:moveTo>
                <a:lnTo>
                  <a:pt x="9" y="57"/>
                </a:lnTo>
                <a:lnTo>
                  <a:pt x="2164" y="550"/>
                </a:lnTo>
                <a:lnTo>
                  <a:pt x="2216" y="496"/>
                </a:ln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rgbClr val="000099"/>
              </a:gs>
              <a:gs pos="100000">
                <a:srgbClr val="80808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grpSp>
        <p:nvGrpSpPr>
          <p:cNvPr id="621" name="Group 1125"/>
          <p:cNvGrpSpPr>
            <a:grpSpLocks/>
          </p:cNvGrpSpPr>
          <p:nvPr/>
        </p:nvGrpSpPr>
        <p:grpSpPr bwMode="auto">
          <a:xfrm>
            <a:off x="7127273" y="3341469"/>
            <a:ext cx="64747" cy="27592"/>
            <a:chOff x="1740" y="2642"/>
            <a:chExt cx="752" cy="327"/>
          </a:xfrm>
        </p:grpSpPr>
        <p:sp>
          <p:nvSpPr>
            <p:cNvPr id="660" name="Freeform 1126"/>
            <p:cNvSpPr>
              <a:spLocks/>
            </p:cNvSpPr>
            <p:nvPr/>
          </p:nvSpPr>
          <p:spPr bwMode="auto">
            <a:xfrm>
              <a:off x="1740" y="2642"/>
              <a:ext cx="752" cy="327"/>
            </a:xfrm>
            <a:custGeom>
              <a:avLst/>
              <a:gdLst>
                <a:gd name="T0" fmla="*/ 293 w 752"/>
                <a:gd name="T1" fmla="*/ 0 h 327"/>
                <a:gd name="T2" fmla="*/ 752 w 752"/>
                <a:gd name="T3" fmla="*/ 124 h 327"/>
                <a:gd name="T4" fmla="*/ 470 w 752"/>
                <a:gd name="T5" fmla="*/ 327 h 327"/>
                <a:gd name="T6" fmla="*/ 0 w 752"/>
                <a:gd name="T7" fmla="*/ 183 h 327"/>
                <a:gd name="T8" fmla="*/ 293 w 752"/>
                <a:gd name="T9" fmla="*/ 0 h 3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52"/>
                <a:gd name="T16" fmla="*/ 0 h 327"/>
                <a:gd name="T17" fmla="*/ 752 w 752"/>
                <a:gd name="T18" fmla="*/ 327 h 3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52" h="327">
                  <a:moveTo>
                    <a:pt x="293" y="0"/>
                  </a:moveTo>
                  <a:lnTo>
                    <a:pt x="752" y="124"/>
                  </a:lnTo>
                  <a:lnTo>
                    <a:pt x="470" y="327"/>
                  </a:lnTo>
                  <a:lnTo>
                    <a:pt x="0" y="183"/>
                  </a:lnTo>
                  <a:lnTo>
                    <a:pt x="293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61" name="Freeform 1127"/>
            <p:cNvSpPr>
              <a:spLocks/>
            </p:cNvSpPr>
            <p:nvPr/>
          </p:nvSpPr>
          <p:spPr bwMode="auto">
            <a:xfrm>
              <a:off x="1754" y="2649"/>
              <a:ext cx="726" cy="311"/>
            </a:xfrm>
            <a:custGeom>
              <a:avLst/>
              <a:gdLst>
                <a:gd name="T0" fmla="*/ 282 w 726"/>
                <a:gd name="T1" fmla="*/ 0 h 311"/>
                <a:gd name="T2" fmla="*/ 726 w 726"/>
                <a:gd name="T3" fmla="*/ 119 h 311"/>
                <a:gd name="T4" fmla="*/ 457 w 726"/>
                <a:gd name="T5" fmla="*/ 311 h 311"/>
                <a:gd name="T6" fmla="*/ 0 w 726"/>
                <a:gd name="T7" fmla="*/ 173 h 311"/>
                <a:gd name="T8" fmla="*/ 282 w 726"/>
                <a:gd name="T9" fmla="*/ 0 h 3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26"/>
                <a:gd name="T16" fmla="*/ 0 h 311"/>
                <a:gd name="T17" fmla="*/ 726 w 726"/>
                <a:gd name="T18" fmla="*/ 311 h 31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26" h="311">
                  <a:moveTo>
                    <a:pt x="282" y="0"/>
                  </a:moveTo>
                  <a:lnTo>
                    <a:pt x="726" y="119"/>
                  </a:lnTo>
                  <a:lnTo>
                    <a:pt x="457" y="311"/>
                  </a:lnTo>
                  <a:lnTo>
                    <a:pt x="0" y="173"/>
                  </a:lnTo>
                  <a:lnTo>
                    <a:pt x="282" y="0"/>
                  </a:lnTo>
                  <a:close/>
                </a:path>
              </a:pathLst>
            </a:custGeom>
            <a:gradFill rotWithShape="1">
              <a:gsLst>
                <a:gs pos="0">
                  <a:srgbClr val="4D4D4D"/>
                </a:gs>
                <a:gs pos="100000">
                  <a:srgbClr val="DDDDDD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62" name="Freeform 1128"/>
            <p:cNvSpPr>
              <a:spLocks/>
            </p:cNvSpPr>
            <p:nvPr/>
          </p:nvSpPr>
          <p:spPr bwMode="auto">
            <a:xfrm>
              <a:off x="1808" y="2770"/>
              <a:ext cx="258" cy="100"/>
            </a:xfrm>
            <a:custGeom>
              <a:avLst/>
              <a:gdLst>
                <a:gd name="T0" fmla="*/ 0 w 258"/>
                <a:gd name="T1" fmla="*/ 44 h 100"/>
                <a:gd name="T2" fmla="*/ 75 w 258"/>
                <a:gd name="T3" fmla="*/ 0 h 100"/>
                <a:gd name="T4" fmla="*/ 258 w 258"/>
                <a:gd name="T5" fmla="*/ 50 h 100"/>
                <a:gd name="T6" fmla="*/ 183 w 258"/>
                <a:gd name="T7" fmla="*/ 100 h 100"/>
                <a:gd name="T8" fmla="*/ 0 w 258"/>
                <a:gd name="T9" fmla="*/ 44 h 1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8"/>
                <a:gd name="T16" fmla="*/ 0 h 100"/>
                <a:gd name="T17" fmla="*/ 258 w 258"/>
                <a:gd name="T18" fmla="*/ 100 h 1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8" h="100">
                  <a:moveTo>
                    <a:pt x="0" y="44"/>
                  </a:moveTo>
                  <a:lnTo>
                    <a:pt x="75" y="0"/>
                  </a:lnTo>
                  <a:lnTo>
                    <a:pt x="258" y="50"/>
                  </a:lnTo>
                  <a:lnTo>
                    <a:pt x="183" y="100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63" name="Freeform 1129"/>
            <p:cNvSpPr>
              <a:spLocks/>
            </p:cNvSpPr>
            <p:nvPr/>
          </p:nvSpPr>
          <p:spPr bwMode="auto">
            <a:xfrm>
              <a:off x="1799" y="2816"/>
              <a:ext cx="194" cy="63"/>
            </a:xfrm>
            <a:custGeom>
              <a:avLst/>
              <a:gdLst>
                <a:gd name="T0" fmla="*/ 12 w 194"/>
                <a:gd name="T1" fmla="*/ 0 h 63"/>
                <a:gd name="T2" fmla="*/ 194 w 194"/>
                <a:gd name="T3" fmla="*/ 53 h 63"/>
                <a:gd name="T4" fmla="*/ 180 w 194"/>
                <a:gd name="T5" fmla="*/ 63 h 63"/>
                <a:gd name="T6" fmla="*/ 0 w 194"/>
                <a:gd name="T7" fmla="*/ 9 h 63"/>
                <a:gd name="T8" fmla="*/ 12 w 194"/>
                <a:gd name="T9" fmla="*/ 0 h 6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4"/>
                <a:gd name="T16" fmla="*/ 0 h 63"/>
                <a:gd name="T17" fmla="*/ 194 w 194"/>
                <a:gd name="T18" fmla="*/ 63 h 6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4" h="63">
                  <a:moveTo>
                    <a:pt x="12" y="0"/>
                  </a:moveTo>
                  <a:lnTo>
                    <a:pt x="194" y="53"/>
                  </a:lnTo>
                  <a:lnTo>
                    <a:pt x="180" y="63"/>
                  </a:lnTo>
                  <a:lnTo>
                    <a:pt x="0" y="9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64" name="Freeform 1130"/>
            <p:cNvSpPr>
              <a:spLocks/>
            </p:cNvSpPr>
            <p:nvPr/>
          </p:nvSpPr>
          <p:spPr bwMode="auto">
            <a:xfrm>
              <a:off x="2020" y="2834"/>
              <a:ext cx="258" cy="102"/>
            </a:xfrm>
            <a:custGeom>
              <a:avLst/>
              <a:gdLst>
                <a:gd name="T0" fmla="*/ 0 w 258"/>
                <a:gd name="T1" fmla="*/ 46 h 102"/>
                <a:gd name="T2" fmla="*/ 71 w 258"/>
                <a:gd name="T3" fmla="*/ 0 h 102"/>
                <a:gd name="T4" fmla="*/ 258 w 258"/>
                <a:gd name="T5" fmla="*/ 52 h 102"/>
                <a:gd name="T6" fmla="*/ 183 w 258"/>
                <a:gd name="T7" fmla="*/ 102 h 102"/>
                <a:gd name="T8" fmla="*/ 0 w 258"/>
                <a:gd name="T9" fmla="*/ 46 h 10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8"/>
                <a:gd name="T16" fmla="*/ 0 h 102"/>
                <a:gd name="T17" fmla="*/ 258 w 258"/>
                <a:gd name="T18" fmla="*/ 102 h 10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8" h="102">
                  <a:moveTo>
                    <a:pt x="0" y="46"/>
                  </a:moveTo>
                  <a:lnTo>
                    <a:pt x="71" y="0"/>
                  </a:lnTo>
                  <a:lnTo>
                    <a:pt x="258" y="52"/>
                  </a:lnTo>
                  <a:lnTo>
                    <a:pt x="183" y="102"/>
                  </a:lnTo>
                  <a:lnTo>
                    <a:pt x="0" y="4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65" name="Freeform 1131"/>
            <p:cNvSpPr>
              <a:spLocks/>
            </p:cNvSpPr>
            <p:nvPr/>
          </p:nvSpPr>
          <p:spPr bwMode="auto">
            <a:xfrm>
              <a:off x="2011" y="2882"/>
              <a:ext cx="194" cy="63"/>
            </a:xfrm>
            <a:custGeom>
              <a:avLst/>
              <a:gdLst>
                <a:gd name="T0" fmla="*/ 12 w 194"/>
                <a:gd name="T1" fmla="*/ 0 h 63"/>
                <a:gd name="T2" fmla="*/ 194 w 194"/>
                <a:gd name="T3" fmla="*/ 53 h 63"/>
                <a:gd name="T4" fmla="*/ 180 w 194"/>
                <a:gd name="T5" fmla="*/ 63 h 63"/>
                <a:gd name="T6" fmla="*/ 0 w 194"/>
                <a:gd name="T7" fmla="*/ 9 h 63"/>
                <a:gd name="T8" fmla="*/ 12 w 194"/>
                <a:gd name="T9" fmla="*/ 0 h 6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4"/>
                <a:gd name="T16" fmla="*/ 0 h 63"/>
                <a:gd name="T17" fmla="*/ 194 w 194"/>
                <a:gd name="T18" fmla="*/ 63 h 6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4" h="63">
                  <a:moveTo>
                    <a:pt x="12" y="0"/>
                  </a:moveTo>
                  <a:lnTo>
                    <a:pt x="194" y="53"/>
                  </a:lnTo>
                  <a:lnTo>
                    <a:pt x="180" y="63"/>
                  </a:lnTo>
                  <a:lnTo>
                    <a:pt x="0" y="9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622" name="Freeform 1132"/>
          <p:cNvSpPr>
            <a:spLocks/>
          </p:cNvSpPr>
          <p:nvPr/>
        </p:nvSpPr>
        <p:spPr bwMode="auto">
          <a:xfrm>
            <a:off x="7238121" y="3345596"/>
            <a:ext cx="78411" cy="60608"/>
          </a:xfrm>
          <a:custGeom>
            <a:avLst/>
            <a:gdLst>
              <a:gd name="T0" fmla="*/ 495573 w 990"/>
              <a:gd name="T1" fmla="*/ 4479941 h 792"/>
              <a:gd name="T2" fmla="*/ 4472754 w 990"/>
              <a:gd name="T3" fmla="*/ 0 h 792"/>
              <a:gd name="T4" fmla="*/ 4472754 w 990"/>
              <a:gd name="T5" fmla="*/ 450887 h 792"/>
              <a:gd name="T6" fmla="*/ 0 w 990"/>
              <a:gd name="T7" fmla="*/ 4479941 h 792"/>
              <a:gd name="T8" fmla="*/ 495573 w 990"/>
              <a:gd name="T9" fmla="*/ 4479941 h 7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90"/>
              <a:gd name="T16" fmla="*/ 0 h 792"/>
              <a:gd name="T17" fmla="*/ 990 w 990"/>
              <a:gd name="T18" fmla="*/ 792 h 79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90" h="792">
                <a:moveTo>
                  <a:pt x="3" y="738"/>
                </a:moveTo>
                <a:lnTo>
                  <a:pt x="990" y="0"/>
                </a:lnTo>
                <a:lnTo>
                  <a:pt x="987" y="60"/>
                </a:lnTo>
                <a:lnTo>
                  <a:pt x="0" y="792"/>
                </a:lnTo>
                <a:lnTo>
                  <a:pt x="3" y="738"/>
                </a:lnTo>
                <a:close/>
              </a:path>
            </a:pathLst>
          </a:custGeom>
          <a:solidFill>
            <a:srgbClr val="000099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623" name="Freeform 1133"/>
          <p:cNvSpPr>
            <a:spLocks/>
          </p:cNvSpPr>
          <p:nvPr/>
        </p:nvSpPr>
        <p:spPr bwMode="auto">
          <a:xfrm>
            <a:off x="7038007" y="3350431"/>
            <a:ext cx="200625" cy="55302"/>
          </a:xfrm>
          <a:custGeom>
            <a:avLst/>
            <a:gdLst>
              <a:gd name="T0" fmla="*/ 496016 w 2532"/>
              <a:gd name="T1" fmla="*/ 0 h 723"/>
              <a:gd name="T2" fmla="*/ 496016 w 2532"/>
              <a:gd name="T3" fmla="*/ 0 h 723"/>
              <a:gd name="T4" fmla="*/ 10943095 w 2532"/>
              <a:gd name="T5" fmla="*/ 4025267 h 723"/>
              <a:gd name="T6" fmla="*/ 10943095 w 2532"/>
              <a:gd name="T7" fmla="*/ 4475790 h 723"/>
              <a:gd name="T8" fmla="*/ 0 w 2532"/>
              <a:gd name="T9" fmla="*/ 444634 h 723"/>
              <a:gd name="T10" fmla="*/ 496016 w 2532"/>
              <a:gd name="T11" fmla="*/ 0 h 72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532"/>
              <a:gd name="T19" fmla="*/ 0 h 723"/>
              <a:gd name="T20" fmla="*/ 2532 w 2532"/>
              <a:gd name="T21" fmla="*/ 723 h 723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532" h="723">
                <a:moveTo>
                  <a:pt x="6" y="0"/>
                </a:moveTo>
                <a:cubicBezTo>
                  <a:pt x="16" y="0"/>
                  <a:pt x="26" y="0"/>
                  <a:pt x="36" y="0"/>
                </a:cubicBezTo>
                <a:lnTo>
                  <a:pt x="2532" y="678"/>
                </a:lnTo>
                <a:lnTo>
                  <a:pt x="2529" y="723"/>
                </a:lnTo>
                <a:lnTo>
                  <a:pt x="0" y="24"/>
                </a:lnTo>
                <a:lnTo>
                  <a:pt x="6" y="0"/>
                </a:lnTo>
                <a:close/>
              </a:path>
            </a:pathLst>
          </a:custGeom>
          <a:solidFill>
            <a:srgbClr val="000099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624" name="Freeform 1134"/>
          <p:cNvSpPr>
            <a:spLocks/>
          </p:cNvSpPr>
          <p:nvPr/>
        </p:nvSpPr>
        <p:spPr bwMode="auto">
          <a:xfrm>
            <a:off x="7038135" y="3340290"/>
            <a:ext cx="2171" cy="11202"/>
          </a:xfrm>
          <a:custGeom>
            <a:avLst/>
            <a:gdLst>
              <a:gd name="T0" fmla="*/ 585669 w 26"/>
              <a:gd name="T1" fmla="*/ 441374 h 147"/>
              <a:gd name="T2" fmla="*/ 585669 w 26"/>
              <a:gd name="T3" fmla="*/ 882672 h 147"/>
              <a:gd name="T4" fmla="*/ 0 w 26"/>
              <a:gd name="T5" fmla="*/ 882672 h 147"/>
              <a:gd name="T6" fmla="*/ 585669 w 26"/>
              <a:gd name="T7" fmla="*/ 0 h 147"/>
              <a:gd name="T8" fmla="*/ 585669 w 26"/>
              <a:gd name="T9" fmla="*/ 441374 h 14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6"/>
              <a:gd name="T16" fmla="*/ 0 h 147"/>
              <a:gd name="T17" fmla="*/ 26 w 26"/>
              <a:gd name="T18" fmla="*/ 147 h 14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6" h="147">
                <a:moveTo>
                  <a:pt x="26" y="10"/>
                </a:moveTo>
                <a:lnTo>
                  <a:pt x="23" y="147"/>
                </a:lnTo>
                <a:lnTo>
                  <a:pt x="0" y="144"/>
                </a:lnTo>
                <a:lnTo>
                  <a:pt x="3" y="0"/>
                </a:lnTo>
                <a:lnTo>
                  <a:pt x="26" y="10"/>
                </a:lnTo>
                <a:close/>
              </a:path>
            </a:pathLst>
          </a:custGeom>
          <a:solidFill>
            <a:srgbClr val="000099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625" name="Freeform 1135"/>
          <p:cNvSpPr>
            <a:spLocks/>
          </p:cNvSpPr>
          <p:nvPr/>
        </p:nvSpPr>
        <p:spPr bwMode="auto">
          <a:xfrm>
            <a:off x="7038262" y="3294657"/>
            <a:ext cx="93225" cy="46340"/>
          </a:xfrm>
          <a:custGeom>
            <a:avLst/>
            <a:gdLst>
              <a:gd name="T0" fmla="*/ 4983336 w 1176"/>
              <a:gd name="T1" fmla="*/ 0 h 606"/>
              <a:gd name="T2" fmla="*/ 0 w 1176"/>
              <a:gd name="T3" fmla="*/ 3578656 h 606"/>
              <a:gd name="T4" fmla="*/ 496487 w 1176"/>
              <a:gd name="T5" fmla="*/ 3578656 h 606"/>
              <a:gd name="T6" fmla="*/ 4983336 w 1176"/>
              <a:gd name="T7" fmla="*/ 444436 h 606"/>
              <a:gd name="T8" fmla="*/ 4983336 w 1176"/>
              <a:gd name="T9" fmla="*/ 0 h 6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76"/>
              <a:gd name="T16" fmla="*/ 0 h 606"/>
              <a:gd name="T17" fmla="*/ 1176 w 1176"/>
              <a:gd name="T18" fmla="*/ 606 h 60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76" h="606">
                <a:moveTo>
                  <a:pt x="1170" y="0"/>
                </a:moveTo>
                <a:lnTo>
                  <a:pt x="0" y="597"/>
                </a:lnTo>
                <a:lnTo>
                  <a:pt x="30" y="606"/>
                </a:lnTo>
                <a:lnTo>
                  <a:pt x="1176" y="18"/>
                </a:lnTo>
                <a:lnTo>
                  <a:pt x="1170" y="0"/>
                </a:lnTo>
                <a:close/>
              </a:path>
            </a:pathLst>
          </a:custGeom>
          <a:solidFill>
            <a:srgbClr val="000099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626" name="Freeform 1136"/>
          <p:cNvSpPr>
            <a:spLocks/>
          </p:cNvSpPr>
          <p:nvPr/>
        </p:nvSpPr>
        <p:spPr bwMode="auto">
          <a:xfrm>
            <a:off x="7044520" y="3342649"/>
            <a:ext cx="190281" cy="53180"/>
          </a:xfrm>
          <a:custGeom>
            <a:avLst/>
            <a:gdLst>
              <a:gd name="T0" fmla="*/ 423548 w 2532"/>
              <a:gd name="T1" fmla="*/ 0 h 723"/>
              <a:gd name="T2" fmla="*/ 423548 w 2532"/>
              <a:gd name="T3" fmla="*/ 0 h 723"/>
              <a:gd name="T4" fmla="*/ 5094150 w 2532"/>
              <a:gd name="T5" fmla="*/ 2385965 h 723"/>
              <a:gd name="T6" fmla="*/ 5094150 w 2532"/>
              <a:gd name="T7" fmla="*/ 2385965 h 723"/>
              <a:gd name="T8" fmla="*/ 0 w 2532"/>
              <a:gd name="T9" fmla="*/ 400358 h 723"/>
              <a:gd name="T10" fmla="*/ 423548 w 2532"/>
              <a:gd name="T11" fmla="*/ 0 h 72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532"/>
              <a:gd name="T19" fmla="*/ 0 h 723"/>
              <a:gd name="T20" fmla="*/ 2532 w 2532"/>
              <a:gd name="T21" fmla="*/ 723 h 723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532" h="723">
                <a:moveTo>
                  <a:pt x="6" y="0"/>
                </a:moveTo>
                <a:cubicBezTo>
                  <a:pt x="16" y="0"/>
                  <a:pt x="26" y="0"/>
                  <a:pt x="36" y="0"/>
                </a:cubicBezTo>
                <a:lnTo>
                  <a:pt x="2532" y="678"/>
                </a:lnTo>
                <a:lnTo>
                  <a:pt x="2529" y="723"/>
                </a:lnTo>
                <a:lnTo>
                  <a:pt x="0" y="24"/>
                </a:lnTo>
                <a:lnTo>
                  <a:pt x="6" y="0"/>
                </a:lnTo>
                <a:close/>
              </a:path>
            </a:pathLst>
          </a:custGeom>
          <a:solidFill>
            <a:srgbClr val="000099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627" name="Freeform 1137"/>
          <p:cNvSpPr>
            <a:spLocks/>
          </p:cNvSpPr>
          <p:nvPr/>
        </p:nvSpPr>
        <p:spPr bwMode="auto">
          <a:xfrm flipV="1">
            <a:off x="7234546" y="3338875"/>
            <a:ext cx="77645" cy="55066"/>
          </a:xfrm>
          <a:custGeom>
            <a:avLst/>
            <a:gdLst>
              <a:gd name="T0" fmla="*/ 0 w 2532"/>
              <a:gd name="T1" fmla="*/ 0 h 723"/>
              <a:gd name="T2" fmla="*/ 0 w 2532"/>
              <a:gd name="T3" fmla="*/ 0 h 723"/>
              <a:gd name="T4" fmla="*/ 0 w 2532"/>
              <a:gd name="T5" fmla="*/ 3973587 h 723"/>
              <a:gd name="T6" fmla="*/ 0 w 2532"/>
              <a:gd name="T7" fmla="*/ 3973587 h 723"/>
              <a:gd name="T8" fmla="*/ 0 w 2532"/>
              <a:gd name="T9" fmla="*/ 440833 h 723"/>
              <a:gd name="T10" fmla="*/ 0 w 2532"/>
              <a:gd name="T11" fmla="*/ 0 h 72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532"/>
              <a:gd name="T19" fmla="*/ 0 h 723"/>
              <a:gd name="T20" fmla="*/ 2532 w 2532"/>
              <a:gd name="T21" fmla="*/ 723 h 723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532" h="723">
                <a:moveTo>
                  <a:pt x="6" y="0"/>
                </a:moveTo>
                <a:cubicBezTo>
                  <a:pt x="16" y="0"/>
                  <a:pt x="26" y="0"/>
                  <a:pt x="36" y="0"/>
                </a:cubicBezTo>
                <a:lnTo>
                  <a:pt x="2532" y="678"/>
                </a:lnTo>
                <a:lnTo>
                  <a:pt x="2529" y="723"/>
                </a:lnTo>
                <a:lnTo>
                  <a:pt x="0" y="24"/>
                </a:lnTo>
                <a:lnTo>
                  <a:pt x="6" y="0"/>
                </a:lnTo>
                <a:close/>
              </a:path>
            </a:pathLst>
          </a:custGeom>
          <a:solidFill>
            <a:srgbClr val="000099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grpSp>
        <p:nvGrpSpPr>
          <p:cNvPr id="628" name="Group 1139"/>
          <p:cNvGrpSpPr>
            <a:grpSpLocks/>
          </p:cNvGrpSpPr>
          <p:nvPr/>
        </p:nvGrpSpPr>
        <p:grpSpPr bwMode="auto">
          <a:xfrm flipH="1">
            <a:off x="7519500" y="3253644"/>
            <a:ext cx="359261" cy="342045"/>
            <a:chOff x="2839" y="3501"/>
            <a:chExt cx="755" cy="803"/>
          </a:xfrm>
        </p:grpSpPr>
        <p:pic>
          <p:nvPicPr>
            <p:cNvPr id="658" name="Picture 1140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39" y="3501"/>
              <a:ext cx="755" cy="8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59" name="Freeform 1141"/>
            <p:cNvSpPr>
              <a:spLocks/>
            </p:cNvSpPr>
            <p:nvPr/>
          </p:nvSpPr>
          <p:spPr bwMode="auto">
            <a:xfrm>
              <a:off x="2916" y="3578"/>
              <a:ext cx="356" cy="368"/>
            </a:xfrm>
            <a:custGeom>
              <a:avLst/>
              <a:gdLst>
                <a:gd name="T0" fmla="*/ 0 w 356"/>
                <a:gd name="T1" fmla="*/ 0 h 368"/>
                <a:gd name="T2" fmla="*/ 300 w 356"/>
                <a:gd name="T3" fmla="*/ 14 h 368"/>
                <a:gd name="T4" fmla="*/ 356 w 356"/>
                <a:gd name="T5" fmla="*/ 294 h 368"/>
                <a:gd name="T6" fmla="*/ 78 w 356"/>
                <a:gd name="T7" fmla="*/ 368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grpSp>
        <p:nvGrpSpPr>
          <p:cNvPr id="629" name="Group 1142"/>
          <p:cNvGrpSpPr>
            <a:grpSpLocks/>
          </p:cNvGrpSpPr>
          <p:nvPr/>
        </p:nvGrpSpPr>
        <p:grpSpPr bwMode="auto">
          <a:xfrm>
            <a:off x="8831263" y="5422900"/>
            <a:ext cx="474662" cy="407988"/>
            <a:chOff x="877" y="1008"/>
            <a:chExt cx="2747" cy="2591"/>
          </a:xfrm>
        </p:grpSpPr>
        <p:pic>
          <p:nvPicPr>
            <p:cNvPr id="635" name="Picture 1143" descr="antenna_stylized"/>
            <p:cNvPicPr>
              <a:picLocks noChangeAspect="1" noChangeArrowheads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77" y="1008"/>
              <a:ext cx="2725" cy="14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36" name="Picture 1144" descr="laptop_keyboard"/>
            <p:cNvPicPr>
              <a:picLocks noChangeAspect="1" noChangeArrowheads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9064" flipH="1">
              <a:off x="1009" y="2586"/>
              <a:ext cx="2245" cy="10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37" name="Freeform 1145"/>
            <p:cNvSpPr>
              <a:spLocks/>
            </p:cNvSpPr>
            <p:nvPr/>
          </p:nvSpPr>
          <p:spPr bwMode="auto">
            <a:xfrm>
              <a:off x="1753" y="1603"/>
              <a:ext cx="1807" cy="1322"/>
            </a:xfrm>
            <a:custGeom>
              <a:avLst/>
              <a:gdLst>
                <a:gd name="T0" fmla="*/ 1 w 2982"/>
                <a:gd name="T1" fmla="*/ 0 h 2442"/>
                <a:gd name="T2" fmla="*/ 0 w 2982"/>
                <a:gd name="T3" fmla="*/ 1 h 2442"/>
                <a:gd name="T4" fmla="*/ 4 w 2982"/>
                <a:gd name="T5" fmla="*/ 1 h 2442"/>
                <a:gd name="T6" fmla="*/ 4 w 2982"/>
                <a:gd name="T7" fmla="*/ 1 h 2442"/>
                <a:gd name="T8" fmla="*/ 1 w 2982"/>
                <a:gd name="T9" fmla="*/ 0 h 24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82"/>
                <a:gd name="T16" fmla="*/ 0 h 2442"/>
                <a:gd name="T17" fmla="*/ 2982 w 2982"/>
                <a:gd name="T18" fmla="*/ 2442 h 24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82" h="2442">
                  <a:moveTo>
                    <a:pt x="540" y="0"/>
                  </a:moveTo>
                  <a:lnTo>
                    <a:pt x="0" y="1734"/>
                  </a:lnTo>
                  <a:lnTo>
                    <a:pt x="2394" y="2442"/>
                  </a:lnTo>
                  <a:lnTo>
                    <a:pt x="2982" y="318"/>
                  </a:lnTo>
                  <a:lnTo>
                    <a:pt x="54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pic>
          <p:nvPicPr>
            <p:cNvPr id="638" name="Picture 1146" descr="screen"/>
            <p:cNvPicPr>
              <a:picLocks noChangeAspect="1" noChangeArrowheads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42" y="1637"/>
              <a:ext cx="1642" cy="12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39" name="Freeform 1147"/>
            <p:cNvSpPr>
              <a:spLocks/>
            </p:cNvSpPr>
            <p:nvPr/>
          </p:nvSpPr>
          <p:spPr bwMode="auto">
            <a:xfrm>
              <a:off x="2082" y="1564"/>
              <a:ext cx="1531" cy="246"/>
            </a:xfrm>
            <a:custGeom>
              <a:avLst/>
              <a:gdLst>
                <a:gd name="T0" fmla="*/ 1 w 2528"/>
                <a:gd name="T1" fmla="*/ 0 h 455"/>
                <a:gd name="T2" fmla="*/ 4 w 2528"/>
                <a:gd name="T3" fmla="*/ 1 h 455"/>
                <a:gd name="T4" fmla="*/ 4 w 2528"/>
                <a:gd name="T5" fmla="*/ 1 h 455"/>
                <a:gd name="T6" fmla="*/ 0 w 2528"/>
                <a:gd name="T7" fmla="*/ 1 h 455"/>
                <a:gd name="T8" fmla="*/ 1 w 2528"/>
                <a:gd name="T9" fmla="*/ 0 h 45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28"/>
                <a:gd name="T16" fmla="*/ 0 h 455"/>
                <a:gd name="T17" fmla="*/ 2528 w 2528"/>
                <a:gd name="T18" fmla="*/ 455 h 45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28" h="455">
                  <a:moveTo>
                    <a:pt x="14" y="0"/>
                  </a:moveTo>
                  <a:lnTo>
                    <a:pt x="2528" y="341"/>
                  </a:lnTo>
                  <a:lnTo>
                    <a:pt x="2480" y="455"/>
                  </a:lnTo>
                  <a:lnTo>
                    <a:pt x="0" y="86"/>
                  </a:lnTo>
                  <a:lnTo>
                    <a:pt x="14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EAEAEA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40" name="Freeform 1148"/>
            <p:cNvSpPr>
              <a:spLocks/>
            </p:cNvSpPr>
            <p:nvPr/>
          </p:nvSpPr>
          <p:spPr bwMode="auto">
            <a:xfrm>
              <a:off x="1737" y="1562"/>
              <a:ext cx="425" cy="1024"/>
            </a:xfrm>
            <a:custGeom>
              <a:avLst/>
              <a:gdLst>
                <a:gd name="T0" fmla="*/ 1 w 702"/>
                <a:gd name="T1" fmla="*/ 0 h 1893"/>
                <a:gd name="T2" fmla="*/ 0 w 702"/>
                <a:gd name="T3" fmla="*/ 1 h 1893"/>
                <a:gd name="T4" fmla="*/ 1 w 702"/>
                <a:gd name="T5" fmla="*/ 1 h 1893"/>
                <a:gd name="T6" fmla="*/ 1 w 702"/>
                <a:gd name="T7" fmla="*/ 1 h 1893"/>
                <a:gd name="T8" fmla="*/ 1 w 702"/>
                <a:gd name="T9" fmla="*/ 0 h 18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02"/>
                <a:gd name="T16" fmla="*/ 0 h 1893"/>
                <a:gd name="T17" fmla="*/ 702 w 702"/>
                <a:gd name="T18" fmla="*/ 1893 h 18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02" h="1893">
                  <a:moveTo>
                    <a:pt x="579" y="0"/>
                  </a:moveTo>
                  <a:lnTo>
                    <a:pt x="0" y="1869"/>
                  </a:lnTo>
                  <a:lnTo>
                    <a:pt x="114" y="1893"/>
                  </a:lnTo>
                  <a:lnTo>
                    <a:pt x="702" y="51"/>
                  </a:lnTo>
                  <a:lnTo>
                    <a:pt x="579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41" name="Freeform 1149"/>
            <p:cNvSpPr>
              <a:spLocks/>
            </p:cNvSpPr>
            <p:nvPr/>
          </p:nvSpPr>
          <p:spPr bwMode="auto">
            <a:xfrm>
              <a:off x="3144" y="1745"/>
              <a:ext cx="458" cy="1182"/>
            </a:xfrm>
            <a:custGeom>
              <a:avLst/>
              <a:gdLst>
                <a:gd name="T0" fmla="*/ 1 w 756"/>
                <a:gd name="T1" fmla="*/ 0 h 2184"/>
                <a:gd name="T2" fmla="*/ 1 w 756"/>
                <a:gd name="T3" fmla="*/ 1 h 2184"/>
                <a:gd name="T4" fmla="*/ 0 w 756"/>
                <a:gd name="T5" fmla="*/ 1 h 2184"/>
                <a:gd name="T6" fmla="*/ 1 w 756"/>
                <a:gd name="T7" fmla="*/ 1 h 2184"/>
                <a:gd name="T8" fmla="*/ 1 w 756"/>
                <a:gd name="T9" fmla="*/ 0 h 218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56"/>
                <a:gd name="T16" fmla="*/ 0 h 2184"/>
                <a:gd name="T17" fmla="*/ 756 w 756"/>
                <a:gd name="T18" fmla="*/ 2184 h 218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56" h="2184">
                  <a:moveTo>
                    <a:pt x="756" y="0"/>
                  </a:moveTo>
                  <a:lnTo>
                    <a:pt x="138" y="2184"/>
                  </a:lnTo>
                  <a:lnTo>
                    <a:pt x="0" y="2148"/>
                  </a:lnTo>
                  <a:lnTo>
                    <a:pt x="606" y="78"/>
                  </a:lnTo>
                  <a:lnTo>
                    <a:pt x="756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42" name="Freeform 1150"/>
            <p:cNvSpPr>
              <a:spLocks/>
            </p:cNvSpPr>
            <p:nvPr/>
          </p:nvSpPr>
          <p:spPr bwMode="auto">
            <a:xfrm>
              <a:off x="1732" y="2534"/>
              <a:ext cx="1680" cy="399"/>
            </a:xfrm>
            <a:custGeom>
              <a:avLst/>
              <a:gdLst>
                <a:gd name="T0" fmla="*/ 1 w 2773"/>
                <a:gd name="T1" fmla="*/ 0 h 738"/>
                <a:gd name="T2" fmla="*/ 0 w 2773"/>
                <a:gd name="T3" fmla="*/ 1 h 738"/>
                <a:gd name="T4" fmla="*/ 4 w 2773"/>
                <a:gd name="T5" fmla="*/ 1 h 738"/>
                <a:gd name="T6" fmla="*/ 4 w 2773"/>
                <a:gd name="T7" fmla="*/ 1 h 738"/>
                <a:gd name="T8" fmla="*/ 1 w 2773"/>
                <a:gd name="T9" fmla="*/ 0 h 7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73"/>
                <a:gd name="T16" fmla="*/ 0 h 738"/>
                <a:gd name="T17" fmla="*/ 2773 w 2773"/>
                <a:gd name="T18" fmla="*/ 738 h 7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73" h="738">
                  <a:moveTo>
                    <a:pt x="33" y="0"/>
                  </a:moveTo>
                  <a:lnTo>
                    <a:pt x="0" y="99"/>
                  </a:lnTo>
                  <a:lnTo>
                    <a:pt x="2436" y="738"/>
                  </a:lnTo>
                  <a:cubicBezTo>
                    <a:pt x="2499" y="501"/>
                    <a:pt x="2773" y="727"/>
                    <a:pt x="2373" y="603"/>
                  </a:cubicBezTo>
                  <a:lnTo>
                    <a:pt x="33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CC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43" name="Freeform 1151"/>
            <p:cNvSpPr>
              <a:spLocks/>
            </p:cNvSpPr>
            <p:nvPr/>
          </p:nvSpPr>
          <p:spPr bwMode="auto">
            <a:xfrm>
              <a:off x="3195" y="1755"/>
              <a:ext cx="429" cy="1187"/>
            </a:xfrm>
            <a:custGeom>
              <a:avLst/>
              <a:gdLst>
                <a:gd name="T0" fmla="*/ 3 w 637"/>
                <a:gd name="T1" fmla="*/ 0 h 1659"/>
                <a:gd name="T2" fmla="*/ 3 w 637"/>
                <a:gd name="T3" fmla="*/ 0 h 1659"/>
                <a:gd name="T4" fmla="*/ 1 w 637"/>
                <a:gd name="T5" fmla="*/ 21 h 1659"/>
                <a:gd name="T6" fmla="*/ 0 w 637"/>
                <a:gd name="T7" fmla="*/ 21 h 1659"/>
                <a:gd name="T8" fmla="*/ 3 w 637"/>
                <a:gd name="T9" fmla="*/ 0 h 165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37"/>
                <a:gd name="T16" fmla="*/ 0 h 1659"/>
                <a:gd name="T17" fmla="*/ 637 w 637"/>
                <a:gd name="T18" fmla="*/ 1659 h 165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37" h="1659">
                  <a:moveTo>
                    <a:pt x="615" y="0"/>
                  </a:moveTo>
                  <a:lnTo>
                    <a:pt x="637" y="0"/>
                  </a:lnTo>
                  <a:lnTo>
                    <a:pt x="68" y="1659"/>
                  </a:lnTo>
                  <a:lnTo>
                    <a:pt x="0" y="1647"/>
                  </a:lnTo>
                  <a:lnTo>
                    <a:pt x="615" y="0"/>
                  </a:lnTo>
                  <a:close/>
                </a:path>
              </a:pathLst>
            </a:custGeom>
            <a:solidFill>
              <a:srgbClr val="4D4D4D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44" name="Freeform 1152"/>
            <p:cNvSpPr>
              <a:spLocks/>
            </p:cNvSpPr>
            <p:nvPr/>
          </p:nvSpPr>
          <p:spPr bwMode="auto">
            <a:xfrm>
              <a:off x="1734" y="2587"/>
              <a:ext cx="1494" cy="394"/>
            </a:xfrm>
            <a:custGeom>
              <a:avLst/>
              <a:gdLst>
                <a:gd name="T0" fmla="*/ 0 w 2216"/>
                <a:gd name="T1" fmla="*/ 0 h 550"/>
                <a:gd name="T2" fmla="*/ 1 w 2216"/>
                <a:gd name="T3" fmla="*/ 1 h 550"/>
                <a:gd name="T4" fmla="*/ 13 w 2216"/>
                <a:gd name="T5" fmla="*/ 7 h 550"/>
                <a:gd name="T6" fmla="*/ 13 w 2216"/>
                <a:gd name="T7" fmla="*/ 6 h 550"/>
                <a:gd name="T8" fmla="*/ 0 w 2216"/>
                <a:gd name="T9" fmla="*/ 0 h 55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16"/>
                <a:gd name="T16" fmla="*/ 0 h 550"/>
                <a:gd name="T17" fmla="*/ 2216 w 2216"/>
                <a:gd name="T18" fmla="*/ 550 h 55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16" h="550">
                  <a:moveTo>
                    <a:pt x="0" y="0"/>
                  </a:moveTo>
                  <a:lnTo>
                    <a:pt x="9" y="57"/>
                  </a:lnTo>
                  <a:lnTo>
                    <a:pt x="2164" y="550"/>
                  </a:lnTo>
                  <a:lnTo>
                    <a:pt x="2216" y="496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645" name="Group 1153"/>
            <p:cNvGrpSpPr>
              <a:grpSpLocks/>
            </p:cNvGrpSpPr>
            <p:nvPr/>
          </p:nvGrpSpPr>
          <p:grpSpPr bwMode="auto">
            <a:xfrm>
              <a:off x="1709" y="3008"/>
              <a:ext cx="507" cy="234"/>
              <a:chOff x="1740" y="2642"/>
              <a:chExt cx="752" cy="327"/>
            </a:xfrm>
          </p:grpSpPr>
          <p:sp>
            <p:nvSpPr>
              <p:cNvPr id="652" name="Freeform 1154"/>
              <p:cNvSpPr>
                <a:spLocks/>
              </p:cNvSpPr>
              <p:nvPr/>
            </p:nvSpPr>
            <p:spPr bwMode="auto">
              <a:xfrm>
                <a:off x="1740" y="2642"/>
                <a:ext cx="752" cy="327"/>
              </a:xfrm>
              <a:custGeom>
                <a:avLst/>
                <a:gdLst>
                  <a:gd name="T0" fmla="*/ 293 w 752"/>
                  <a:gd name="T1" fmla="*/ 0 h 327"/>
                  <a:gd name="T2" fmla="*/ 752 w 752"/>
                  <a:gd name="T3" fmla="*/ 124 h 327"/>
                  <a:gd name="T4" fmla="*/ 470 w 752"/>
                  <a:gd name="T5" fmla="*/ 327 h 327"/>
                  <a:gd name="T6" fmla="*/ 0 w 752"/>
                  <a:gd name="T7" fmla="*/ 183 h 327"/>
                  <a:gd name="T8" fmla="*/ 293 w 752"/>
                  <a:gd name="T9" fmla="*/ 0 h 32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52"/>
                  <a:gd name="T16" fmla="*/ 0 h 327"/>
                  <a:gd name="T17" fmla="*/ 752 w 752"/>
                  <a:gd name="T18" fmla="*/ 327 h 32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52" h="327">
                    <a:moveTo>
                      <a:pt x="293" y="0"/>
                    </a:moveTo>
                    <a:lnTo>
                      <a:pt x="752" y="124"/>
                    </a:lnTo>
                    <a:lnTo>
                      <a:pt x="470" y="327"/>
                    </a:lnTo>
                    <a:lnTo>
                      <a:pt x="0" y="183"/>
                    </a:lnTo>
                    <a:lnTo>
                      <a:pt x="293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53" name="Freeform 1155"/>
              <p:cNvSpPr>
                <a:spLocks/>
              </p:cNvSpPr>
              <p:nvPr/>
            </p:nvSpPr>
            <p:spPr bwMode="auto">
              <a:xfrm>
                <a:off x="1754" y="2649"/>
                <a:ext cx="726" cy="311"/>
              </a:xfrm>
              <a:custGeom>
                <a:avLst/>
                <a:gdLst>
                  <a:gd name="T0" fmla="*/ 282 w 726"/>
                  <a:gd name="T1" fmla="*/ 0 h 311"/>
                  <a:gd name="T2" fmla="*/ 726 w 726"/>
                  <a:gd name="T3" fmla="*/ 119 h 311"/>
                  <a:gd name="T4" fmla="*/ 457 w 726"/>
                  <a:gd name="T5" fmla="*/ 311 h 311"/>
                  <a:gd name="T6" fmla="*/ 0 w 726"/>
                  <a:gd name="T7" fmla="*/ 173 h 311"/>
                  <a:gd name="T8" fmla="*/ 282 w 726"/>
                  <a:gd name="T9" fmla="*/ 0 h 31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26"/>
                  <a:gd name="T16" fmla="*/ 0 h 311"/>
                  <a:gd name="T17" fmla="*/ 726 w 726"/>
                  <a:gd name="T18" fmla="*/ 311 h 31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26" h="311">
                    <a:moveTo>
                      <a:pt x="282" y="0"/>
                    </a:moveTo>
                    <a:lnTo>
                      <a:pt x="726" y="119"/>
                    </a:lnTo>
                    <a:lnTo>
                      <a:pt x="457" y="311"/>
                    </a:lnTo>
                    <a:lnTo>
                      <a:pt x="0" y="173"/>
                    </a:lnTo>
                    <a:lnTo>
                      <a:pt x="282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4D4D4D"/>
                  </a:gs>
                  <a:gs pos="100000">
                    <a:srgbClr val="DDDDDD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54" name="Freeform 1156"/>
              <p:cNvSpPr>
                <a:spLocks/>
              </p:cNvSpPr>
              <p:nvPr/>
            </p:nvSpPr>
            <p:spPr bwMode="auto">
              <a:xfrm>
                <a:off x="1808" y="2770"/>
                <a:ext cx="258" cy="100"/>
              </a:xfrm>
              <a:custGeom>
                <a:avLst/>
                <a:gdLst>
                  <a:gd name="T0" fmla="*/ 0 w 258"/>
                  <a:gd name="T1" fmla="*/ 44 h 100"/>
                  <a:gd name="T2" fmla="*/ 75 w 258"/>
                  <a:gd name="T3" fmla="*/ 0 h 100"/>
                  <a:gd name="T4" fmla="*/ 258 w 258"/>
                  <a:gd name="T5" fmla="*/ 50 h 100"/>
                  <a:gd name="T6" fmla="*/ 183 w 258"/>
                  <a:gd name="T7" fmla="*/ 100 h 100"/>
                  <a:gd name="T8" fmla="*/ 0 w 258"/>
                  <a:gd name="T9" fmla="*/ 44 h 1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58"/>
                  <a:gd name="T16" fmla="*/ 0 h 100"/>
                  <a:gd name="T17" fmla="*/ 258 w 258"/>
                  <a:gd name="T18" fmla="*/ 100 h 1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58" h="100">
                    <a:moveTo>
                      <a:pt x="0" y="44"/>
                    </a:moveTo>
                    <a:lnTo>
                      <a:pt x="75" y="0"/>
                    </a:lnTo>
                    <a:lnTo>
                      <a:pt x="258" y="50"/>
                    </a:lnTo>
                    <a:lnTo>
                      <a:pt x="183" y="100"/>
                    </a:lnTo>
                    <a:lnTo>
                      <a:pt x="0" y="44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55" name="Freeform 1157"/>
              <p:cNvSpPr>
                <a:spLocks/>
              </p:cNvSpPr>
              <p:nvPr/>
            </p:nvSpPr>
            <p:spPr bwMode="auto">
              <a:xfrm>
                <a:off x="1799" y="2816"/>
                <a:ext cx="194" cy="63"/>
              </a:xfrm>
              <a:custGeom>
                <a:avLst/>
                <a:gdLst>
                  <a:gd name="T0" fmla="*/ 12 w 194"/>
                  <a:gd name="T1" fmla="*/ 0 h 63"/>
                  <a:gd name="T2" fmla="*/ 194 w 194"/>
                  <a:gd name="T3" fmla="*/ 53 h 63"/>
                  <a:gd name="T4" fmla="*/ 180 w 194"/>
                  <a:gd name="T5" fmla="*/ 63 h 63"/>
                  <a:gd name="T6" fmla="*/ 0 w 194"/>
                  <a:gd name="T7" fmla="*/ 9 h 63"/>
                  <a:gd name="T8" fmla="*/ 12 w 194"/>
                  <a:gd name="T9" fmla="*/ 0 h 6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94"/>
                  <a:gd name="T16" fmla="*/ 0 h 63"/>
                  <a:gd name="T17" fmla="*/ 194 w 194"/>
                  <a:gd name="T18" fmla="*/ 63 h 6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94" h="63">
                    <a:moveTo>
                      <a:pt x="12" y="0"/>
                    </a:moveTo>
                    <a:lnTo>
                      <a:pt x="194" y="53"/>
                    </a:lnTo>
                    <a:lnTo>
                      <a:pt x="180" y="63"/>
                    </a:lnTo>
                    <a:lnTo>
                      <a:pt x="0" y="9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56" name="Freeform 1158"/>
              <p:cNvSpPr>
                <a:spLocks/>
              </p:cNvSpPr>
              <p:nvPr/>
            </p:nvSpPr>
            <p:spPr bwMode="auto">
              <a:xfrm>
                <a:off x="2020" y="2834"/>
                <a:ext cx="258" cy="102"/>
              </a:xfrm>
              <a:custGeom>
                <a:avLst/>
                <a:gdLst>
                  <a:gd name="T0" fmla="*/ 0 w 258"/>
                  <a:gd name="T1" fmla="*/ 46 h 102"/>
                  <a:gd name="T2" fmla="*/ 71 w 258"/>
                  <a:gd name="T3" fmla="*/ 0 h 102"/>
                  <a:gd name="T4" fmla="*/ 258 w 258"/>
                  <a:gd name="T5" fmla="*/ 52 h 102"/>
                  <a:gd name="T6" fmla="*/ 183 w 258"/>
                  <a:gd name="T7" fmla="*/ 102 h 102"/>
                  <a:gd name="T8" fmla="*/ 0 w 258"/>
                  <a:gd name="T9" fmla="*/ 46 h 10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58"/>
                  <a:gd name="T16" fmla="*/ 0 h 102"/>
                  <a:gd name="T17" fmla="*/ 258 w 258"/>
                  <a:gd name="T18" fmla="*/ 102 h 10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58" h="102">
                    <a:moveTo>
                      <a:pt x="0" y="46"/>
                    </a:moveTo>
                    <a:lnTo>
                      <a:pt x="71" y="0"/>
                    </a:lnTo>
                    <a:lnTo>
                      <a:pt x="258" y="52"/>
                    </a:lnTo>
                    <a:lnTo>
                      <a:pt x="183" y="102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57" name="Freeform 1159"/>
              <p:cNvSpPr>
                <a:spLocks/>
              </p:cNvSpPr>
              <p:nvPr/>
            </p:nvSpPr>
            <p:spPr bwMode="auto">
              <a:xfrm>
                <a:off x="2011" y="2882"/>
                <a:ext cx="194" cy="63"/>
              </a:xfrm>
              <a:custGeom>
                <a:avLst/>
                <a:gdLst>
                  <a:gd name="T0" fmla="*/ 12 w 194"/>
                  <a:gd name="T1" fmla="*/ 0 h 63"/>
                  <a:gd name="T2" fmla="*/ 194 w 194"/>
                  <a:gd name="T3" fmla="*/ 53 h 63"/>
                  <a:gd name="T4" fmla="*/ 180 w 194"/>
                  <a:gd name="T5" fmla="*/ 63 h 63"/>
                  <a:gd name="T6" fmla="*/ 0 w 194"/>
                  <a:gd name="T7" fmla="*/ 9 h 63"/>
                  <a:gd name="T8" fmla="*/ 12 w 194"/>
                  <a:gd name="T9" fmla="*/ 0 h 6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94"/>
                  <a:gd name="T16" fmla="*/ 0 h 63"/>
                  <a:gd name="T17" fmla="*/ 194 w 194"/>
                  <a:gd name="T18" fmla="*/ 63 h 6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94" h="63">
                    <a:moveTo>
                      <a:pt x="12" y="0"/>
                    </a:moveTo>
                    <a:lnTo>
                      <a:pt x="194" y="53"/>
                    </a:lnTo>
                    <a:lnTo>
                      <a:pt x="180" y="63"/>
                    </a:lnTo>
                    <a:lnTo>
                      <a:pt x="0" y="9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  <p:sp>
          <p:nvSpPr>
            <p:cNvPr id="646" name="Freeform 1160"/>
            <p:cNvSpPr>
              <a:spLocks/>
            </p:cNvSpPr>
            <p:nvPr/>
          </p:nvSpPr>
          <p:spPr bwMode="auto">
            <a:xfrm>
              <a:off x="2577" y="3043"/>
              <a:ext cx="614" cy="514"/>
            </a:xfrm>
            <a:custGeom>
              <a:avLst/>
              <a:gdLst>
                <a:gd name="T0" fmla="*/ 1 w 990"/>
                <a:gd name="T1" fmla="*/ 3 h 792"/>
                <a:gd name="T2" fmla="*/ 2 w 990"/>
                <a:gd name="T3" fmla="*/ 0 h 792"/>
                <a:gd name="T4" fmla="*/ 2 w 990"/>
                <a:gd name="T5" fmla="*/ 1 h 792"/>
                <a:gd name="T6" fmla="*/ 0 w 990"/>
                <a:gd name="T7" fmla="*/ 3 h 792"/>
                <a:gd name="T8" fmla="*/ 1 w 990"/>
                <a:gd name="T9" fmla="*/ 3 h 7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90"/>
                <a:gd name="T16" fmla="*/ 0 h 792"/>
                <a:gd name="T17" fmla="*/ 990 w 990"/>
                <a:gd name="T18" fmla="*/ 792 h 7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90" h="792">
                  <a:moveTo>
                    <a:pt x="3" y="738"/>
                  </a:moveTo>
                  <a:lnTo>
                    <a:pt x="990" y="0"/>
                  </a:lnTo>
                  <a:lnTo>
                    <a:pt x="987" y="60"/>
                  </a:lnTo>
                  <a:lnTo>
                    <a:pt x="0" y="792"/>
                  </a:lnTo>
                  <a:lnTo>
                    <a:pt x="3" y="738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47" name="Freeform 1161"/>
            <p:cNvSpPr>
              <a:spLocks/>
            </p:cNvSpPr>
            <p:nvPr/>
          </p:nvSpPr>
          <p:spPr bwMode="auto">
            <a:xfrm>
              <a:off x="1010" y="3084"/>
              <a:ext cx="1571" cy="469"/>
            </a:xfrm>
            <a:custGeom>
              <a:avLst/>
              <a:gdLst>
                <a:gd name="T0" fmla="*/ 1 w 2532"/>
                <a:gd name="T1" fmla="*/ 0 h 723"/>
                <a:gd name="T2" fmla="*/ 1 w 2532"/>
                <a:gd name="T3" fmla="*/ 0 h 723"/>
                <a:gd name="T4" fmla="*/ 6 w 2532"/>
                <a:gd name="T5" fmla="*/ 3 h 723"/>
                <a:gd name="T6" fmla="*/ 6 w 2532"/>
                <a:gd name="T7" fmla="*/ 3 h 723"/>
                <a:gd name="T8" fmla="*/ 0 w 2532"/>
                <a:gd name="T9" fmla="*/ 1 h 723"/>
                <a:gd name="T10" fmla="*/ 1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32"/>
                <a:gd name="T19" fmla="*/ 0 h 723"/>
                <a:gd name="T20" fmla="*/ 2532 w 2532"/>
                <a:gd name="T21" fmla="*/ 723 h 72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48" name="Freeform 1162"/>
            <p:cNvSpPr>
              <a:spLocks/>
            </p:cNvSpPr>
            <p:nvPr/>
          </p:nvSpPr>
          <p:spPr bwMode="auto">
            <a:xfrm>
              <a:off x="1011" y="2998"/>
              <a:ext cx="17" cy="95"/>
            </a:xfrm>
            <a:custGeom>
              <a:avLst/>
              <a:gdLst>
                <a:gd name="T0" fmla="*/ 1 w 26"/>
                <a:gd name="T1" fmla="*/ 1 h 147"/>
                <a:gd name="T2" fmla="*/ 1 w 26"/>
                <a:gd name="T3" fmla="*/ 1 h 147"/>
                <a:gd name="T4" fmla="*/ 0 w 26"/>
                <a:gd name="T5" fmla="*/ 1 h 147"/>
                <a:gd name="T6" fmla="*/ 1 w 26"/>
                <a:gd name="T7" fmla="*/ 0 h 147"/>
                <a:gd name="T8" fmla="*/ 1 w 26"/>
                <a:gd name="T9" fmla="*/ 1 h 1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6"/>
                <a:gd name="T16" fmla="*/ 0 h 147"/>
                <a:gd name="T17" fmla="*/ 26 w 26"/>
                <a:gd name="T18" fmla="*/ 147 h 14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6" h="147">
                  <a:moveTo>
                    <a:pt x="26" y="10"/>
                  </a:moveTo>
                  <a:lnTo>
                    <a:pt x="23" y="147"/>
                  </a:lnTo>
                  <a:lnTo>
                    <a:pt x="0" y="144"/>
                  </a:lnTo>
                  <a:lnTo>
                    <a:pt x="3" y="0"/>
                  </a:lnTo>
                  <a:lnTo>
                    <a:pt x="26" y="1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49" name="Freeform 1163"/>
            <p:cNvSpPr>
              <a:spLocks/>
            </p:cNvSpPr>
            <p:nvPr/>
          </p:nvSpPr>
          <p:spPr bwMode="auto">
            <a:xfrm>
              <a:off x="1012" y="2611"/>
              <a:ext cx="730" cy="393"/>
            </a:xfrm>
            <a:custGeom>
              <a:avLst/>
              <a:gdLst>
                <a:gd name="T0" fmla="*/ 2 w 1176"/>
                <a:gd name="T1" fmla="*/ 0 h 606"/>
                <a:gd name="T2" fmla="*/ 0 w 1176"/>
                <a:gd name="T3" fmla="*/ 2 h 606"/>
                <a:gd name="T4" fmla="*/ 1 w 1176"/>
                <a:gd name="T5" fmla="*/ 2 h 606"/>
                <a:gd name="T6" fmla="*/ 2 w 1176"/>
                <a:gd name="T7" fmla="*/ 1 h 606"/>
                <a:gd name="T8" fmla="*/ 2 w 1176"/>
                <a:gd name="T9" fmla="*/ 0 h 60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76"/>
                <a:gd name="T16" fmla="*/ 0 h 606"/>
                <a:gd name="T17" fmla="*/ 1176 w 1176"/>
                <a:gd name="T18" fmla="*/ 606 h 60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76" h="606">
                  <a:moveTo>
                    <a:pt x="1170" y="0"/>
                  </a:moveTo>
                  <a:lnTo>
                    <a:pt x="0" y="597"/>
                  </a:lnTo>
                  <a:lnTo>
                    <a:pt x="30" y="606"/>
                  </a:lnTo>
                  <a:lnTo>
                    <a:pt x="1176" y="18"/>
                  </a:lnTo>
                  <a:lnTo>
                    <a:pt x="1170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50" name="Freeform 1164"/>
            <p:cNvSpPr>
              <a:spLocks/>
            </p:cNvSpPr>
            <p:nvPr/>
          </p:nvSpPr>
          <p:spPr bwMode="auto">
            <a:xfrm>
              <a:off x="1061" y="3018"/>
              <a:ext cx="1490" cy="451"/>
            </a:xfrm>
            <a:custGeom>
              <a:avLst/>
              <a:gdLst>
                <a:gd name="T0" fmla="*/ 1 w 2532"/>
                <a:gd name="T1" fmla="*/ 0 h 723"/>
                <a:gd name="T2" fmla="*/ 1 w 2532"/>
                <a:gd name="T3" fmla="*/ 0 h 723"/>
                <a:gd name="T4" fmla="*/ 2 w 2532"/>
                <a:gd name="T5" fmla="*/ 1 h 723"/>
                <a:gd name="T6" fmla="*/ 2 w 2532"/>
                <a:gd name="T7" fmla="*/ 1 h 723"/>
                <a:gd name="T8" fmla="*/ 0 w 2532"/>
                <a:gd name="T9" fmla="*/ 1 h 723"/>
                <a:gd name="T10" fmla="*/ 1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32"/>
                <a:gd name="T19" fmla="*/ 0 h 723"/>
                <a:gd name="T20" fmla="*/ 2532 w 2532"/>
                <a:gd name="T21" fmla="*/ 723 h 72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51" name="Freeform 1165"/>
            <p:cNvSpPr>
              <a:spLocks/>
            </p:cNvSpPr>
            <p:nvPr/>
          </p:nvSpPr>
          <p:spPr bwMode="auto">
            <a:xfrm flipV="1">
              <a:off x="2549" y="2986"/>
              <a:ext cx="608" cy="467"/>
            </a:xfrm>
            <a:custGeom>
              <a:avLst/>
              <a:gdLst>
                <a:gd name="T0" fmla="*/ 0 w 2532"/>
                <a:gd name="T1" fmla="*/ 0 h 723"/>
                <a:gd name="T2" fmla="*/ 0 w 2532"/>
                <a:gd name="T3" fmla="*/ 0 h 723"/>
                <a:gd name="T4" fmla="*/ 0 w 2532"/>
                <a:gd name="T5" fmla="*/ 3 h 723"/>
                <a:gd name="T6" fmla="*/ 0 w 2532"/>
                <a:gd name="T7" fmla="*/ 3 h 723"/>
                <a:gd name="T8" fmla="*/ 0 w 2532"/>
                <a:gd name="T9" fmla="*/ 1 h 723"/>
                <a:gd name="T10" fmla="*/ 0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32"/>
                <a:gd name="T19" fmla="*/ 0 h 723"/>
                <a:gd name="T20" fmla="*/ 2532 w 2532"/>
                <a:gd name="T21" fmla="*/ 723 h 72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pic>
        <p:nvPicPr>
          <p:cNvPr id="630" name="Picture 568" descr="light2.png"/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218843" y="2078790"/>
            <a:ext cx="92772" cy="4054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31" name="Picture 1017" descr="antenna_stylized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4957" y="2006227"/>
            <a:ext cx="530702" cy="2237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32" name="Picture 1017" descr="antenna_stylized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8195" y="1745624"/>
            <a:ext cx="530702" cy="2237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33" name="Picture 571" descr="fridge2.png"/>
          <p:cNvPicPr>
            <a:picLocks noChangeAspect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0702" y="3071518"/>
            <a:ext cx="189578" cy="337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34" name="Picture 1115" descr="antenna_stylized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0939" y="3011925"/>
            <a:ext cx="347997" cy="1675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58" name="Group 850"/>
          <p:cNvGrpSpPr>
            <a:grpSpLocks/>
          </p:cNvGrpSpPr>
          <p:nvPr/>
        </p:nvGrpSpPr>
        <p:grpSpPr bwMode="auto">
          <a:xfrm>
            <a:off x="7131472" y="1538038"/>
            <a:ext cx="448245" cy="96676"/>
            <a:chOff x="2199" y="955"/>
            <a:chExt cx="2547" cy="506"/>
          </a:xfrm>
        </p:grpSpPr>
        <p:sp>
          <p:nvSpPr>
            <p:cNvPr id="531" name="Freeform 851"/>
            <p:cNvSpPr>
              <a:spLocks/>
            </p:cNvSpPr>
            <p:nvPr/>
          </p:nvSpPr>
          <p:spPr bwMode="auto">
            <a:xfrm>
              <a:off x="2199" y="1166"/>
              <a:ext cx="260" cy="281"/>
            </a:xfrm>
            <a:custGeom>
              <a:avLst/>
              <a:gdLst>
                <a:gd name="T0" fmla="*/ 260 w 260"/>
                <a:gd name="T1" fmla="*/ 0 h 281"/>
                <a:gd name="T2" fmla="*/ 42 w 260"/>
                <a:gd name="T3" fmla="*/ 112 h 281"/>
                <a:gd name="T4" fmla="*/ 35 w 260"/>
                <a:gd name="T5" fmla="*/ 211 h 281"/>
                <a:gd name="T6" fmla="*/ 253 w 260"/>
                <a:gd name="T7" fmla="*/ 281 h 28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60" h="281">
                  <a:moveTo>
                    <a:pt x="260" y="0"/>
                  </a:moveTo>
                  <a:cubicBezTo>
                    <a:pt x="224" y="19"/>
                    <a:pt x="79" y="77"/>
                    <a:pt x="42" y="112"/>
                  </a:cubicBezTo>
                  <a:cubicBezTo>
                    <a:pt x="5" y="143"/>
                    <a:pt x="0" y="183"/>
                    <a:pt x="35" y="211"/>
                  </a:cubicBezTo>
                  <a:cubicBezTo>
                    <a:pt x="70" y="239"/>
                    <a:pt x="208" y="266"/>
                    <a:pt x="253" y="281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32" name="Freeform 852"/>
            <p:cNvSpPr>
              <a:spLocks/>
            </p:cNvSpPr>
            <p:nvPr/>
          </p:nvSpPr>
          <p:spPr bwMode="auto">
            <a:xfrm>
              <a:off x="2482" y="1040"/>
              <a:ext cx="900" cy="421"/>
            </a:xfrm>
            <a:custGeom>
              <a:avLst/>
              <a:gdLst>
                <a:gd name="T0" fmla="*/ 531 w 900"/>
                <a:gd name="T1" fmla="*/ 0 h 421"/>
                <a:gd name="T2" fmla="*/ 279 w 900"/>
                <a:gd name="T3" fmla="*/ 77 h 421"/>
                <a:gd name="T4" fmla="*/ 68 w 900"/>
                <a:gd name="T5" fmla="*/ 182 h 421"/>
                <a:gd name="T6" fmla="*/ 33 w 900"/>
                <a:gd name="T7" fmla="*/ 323 h 421"/>
                <a:gd name="T8" fmla="*/ 328 w 900"/>
                <a:gd name="T9" fmla="*/ 400 h 421"/>
                <a:gd name="T10" fmla="*/ 812 w 900"/>
                <a:gd name="T11" fmla="*/ 421 h 421"/>
                <a:gd name="T12" fmla="*/ 855 w 900"/>
                <a:gd name="T13" fmla="*/ 400 h 42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00" h="421">
                  <a:moveTo>
                    <a:pt x="531" y="0"/>
                  </a:moveTo>
                  <a:cubicBezTo>
                    <a:pt x="489" y="13"/>
                    <a:pt x="356" y="47"/>
                    <a:pt x="279" y="77"/>
                  </a:cubicBezTo>
                  <a:cubicBezTo>
                    <a:pt x="202" y="107"/>
                    <a:pt x="109" y="141"/>
                    <a:pt x="68" y="182"/>
                  </a:cubicBezTo>
                  <a:cubicBezTo>
                    <a:pt x="31" y="213"/>
                    <a:pt x="0" y="292"/>
                    <a:pt x="33" y="323"/>
                  </a:cubicBezTo>
                  <a:cubicBezTo>
                    <a:pt x="76" y="359"/>
                    <a:pt x="198" y="384"/>
                    <a:pt x="328" y="400"/>
                  </a:cubicBezTo>
                  <a:cubicBezTo>
                    <a:pt x="458" y="416"/>
                    <a:pt x="724" y="421"/>
                    <a:pt x="812" y="421"/>
                  </a:cubicBezTo>
                  <a:cubicBezTo>
                    <a:pt x="900" y="421"/>
                    <a:pt x="846" y="404"/>
                    <a:pt x="855" y="40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33" name="Freeform 853"/>
            <p:cNvSpPr>
              <a:spLocks/>
            </p:cNvSpPr>
            <p:nvPr/>
          </p:nvSpPr>
          <p:spPr bwMode="auto">
            <a:xfrm>
              <a:off x="2782" y="1068"/>
              <a:ext cx="428" cy="269"/>
            </a:xfrm>
            <a:custGeom>
              <a:avLst/>
              <a:gdLst>
                <a:gd name="T0" fmla="*/ 428 w 428"/>
                <a:gd name="T1" fmla="*/ 0 h 269"/>
                <a:gd name="T2" fmla="*/ 217 w 428"/>
                <a:gd name="T3" fmla="*/ 35 h 269"/>
                <a:gd name="T4" fmla="*/ 21 w 428"/>
                <a:gd name="T5" fmla="*/ 140 h 269"/>
                <a:gd name="T6" fmla="*/ 91 w 428"/>
                <a:gd name="T7" fmla="*/ 246 h 269"/>
                <a:gd name="T8" fmla="*/ 231 w 428"/>
                <a:gd name="T9" fmla="*/ 267 h 269"/>
                <a:gd name="T10" fmla="*/ 414 w 428"/>
                <a:gd name="T11" fmla="*/ 260 h 26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28" h="269">
                  <a:moveTo>
                    <a:pt x="428" y="0"/>
                  </a:moveTo>
                  <a:cubicBezTo>
                    <a:pt x="428" y="0"/>
                    <a:pt x="217" y="35"/>
                    <a:pt x="217" y="35"/>
                  </a:cubicBezTo>
                  <a:cubicBezTo>
                    <a:pt x="217" y="35"/>
                    <a:pt x="42" y="105"/>
                    <a:pt x="21" y="140"/>
                  </a:cubicBezTo>
                  <a:cubicBezTo>
                    <a:pt x="0" y="175"/>
                    <a:pt x="14" y="217"/>
                    <a:pt x="91" y="246"/>
                  </a:cubicBezTo>
                  <a:cubicBezTo>
                    <a:pt x="126" y="267"/>
                    <a:pt x="177" y="265"/>
                    <a:pt x="231" y="267"/>
                  </a:cubicBezTo>
                  <a:cubicBezTo>
                    <a:pt x="285" y="269"/>
                    <a:pt x="376" y="262"/>
                    <a:pt x="414" y="26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34" name="Freeform 854"/>
            <p:cNvSpPr>
              <a:spLocks/>
            </p:cNvSpPr>
            <p:nvPr/>
          </p:nvSpPr>
          <p:spPr bwMode="auto">
            <a:xfrm>
              <a:off x="3554" y="1075"/>
              <a:ext cx="377" cy="239"/>
            </a:xfrm>
            <a:custGeom>
              <a:avLst/>
              <a:gdLst>
                <a:gd name="T0" fmla="*/ 42 w 377"/>
                <a:gd name="T1" fmla="*/ 239 h 239"/>
                <a:gd name="T2" fmla="*/ 335 w 377"/>
                <a:gd name="T3" fmla="*/ 146 h 239"/>
                <a:gd name="T4" fmla="*/ 342 w 377"/>
                <a:gd name="T5" fmla="*/ 47 h 239"/>
                <a:gd name="T6" fmla="*/ 0 w 377"/>
                <a:gd name="T7" fmla="*/ 0 h 23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77" h="239">
                  <a:moveTo>
                    <a:pt x="42" y="239"/>
                  </a:moveTo>
                  <a:cubicBezTo>
                    <a:pt x="89" y="224"/>
                    <a:pt x="285" y="178"/>
                    <a:pt x="335" y="146"/>
                  </a:cubicBezTo>
                  <a:cubicBezTo>
                    <a:pt x="372" y="115"/>
                    <a:pt x="377" y="75"/>
                    <a:pt x="342" y="47"/>
                  </a:cubicBezTo>
                  <a:cubicBezTo>
                    <a:pt x="286" y="23"/>
                    <a:pt x="71" y="10"/>
                    <a:pt x="0" y="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35" name="Freeform 855"/>
            <p:cNvSpPr>
              <a:spLocks/>
            </p:cNvSpPr>
            <p:nvPr/>
          </p:nvSpPr>
          <p:spPr bwMode="auto">
            <a:xfrm>
              <a:off x="3646" y="997"/>
              <a:ext cx="660" cy="336"/>
            </a:xfrm>
            <a:custGeom>
              <a:avLst/>
              <a:gdLst>
                <a:gd name="T0" fmla="*/ 390 w 646"/>
                <a:gd name="T1" fmla="*/ 592 h 300"/>
                <a:gd name="T2" fmla="*/ 555 w 646"/>
                <a:gd name="T3" fmla="*/ 501 h 300"/>
                <a:gd name="T4" fmla="*/ 690 w 646"/>
                <a:gd name="T5" fmla="*/ 377 h 300"/>
                <a:gd name="T6" fmla="*/ 713 w 646"/>
                <a:gd name="T7" fmla="*/ 211 h 300"/>
                <a:gd name="T8" fmla="*/ 522 w 646"/>
                <a:gd name="T9" fmla="*/ 119 h 300"/>
                <a:gd name="T10" fmla="*/ 0 w 646"/>
                <a:gd name="T11" fmla="*/ 0 h 3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46" h="300">
                  <a:moveTo>
                    <a:pt x="343" y="300"/>
                  </a:moveTo>
                  <a:cubicBezTo>
                    <a:pt x="367" y="292"/>
                    <a:pt x="443" y="272"/>
                    <a:pt x="487" y="254"/>
                  </a:cubicBezTo>
                  <a:cubicBezTo>
                    <a:pt x="531" y="236"/>
                    <a:pt x="584" y="216"/>
                    <a:pt x="607" y="191"/>
                  </a:cubicBezTo>
                  <a:cubicBezTo>
                    <a:pt x="628" y="173"/>
                    <a:pt x="646" y="125"/>
                    <a:pt x="627" y="107"/>
                  </a:cubicBezTo>
                  <a:cubicBezTo>
                    <a:pt x="603" y="85"/>
                    <a:pt x="563" y="79"/>
                    <a:pt x="459" y="61"/>
                  </a:cubicBezTo>
                  <a:cubicBezTo>
                    <a:pt x="355" y="43"/>
                    <a:pt x="76" y="10"/>
                    <a:pt x="0" y="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36" name="Freeform 856"/>
            <p:cNvSpPr>
              <a:spLocks/>
            </p:cNvSpPr>
            <p:nvPr/>
          </p:nvSpPr>
          <p:spPr bwMode="auto">
            <a:xfrm>
              <a:off x="4116" y="955"/>
              <a:ext cx="630" cy="397"/>
            </a:xfrm>
            <a:custGeom>
              <a:avLst/>
              <a:gdLst>
                <a:gd name="T0" fmla="*/ 320 w 630"/>
                <a:gd name="T1" fmla="*/ 397 h 397"/>
                <a:gd name="T2" fmla="*/ 468 w 630"/>
                <a:gd name="T3" fmla="*/ 345 h 397"/>
                <a:gd name="T4" fmla="*/ 590 w 630"/>
                <a:gd name="T5" fmla="*/ 275 h 397"/>
                <a:gd name="T6" fmla="*/ 611 w 630"/>
                <a:gd name="T7" fmla="*/ 181 h 397"/>
                <a:gd name="T8" fmla="*/ 439 w 630"/>
                <a:gd name="T9" fmla="*/ 129 h 397"/>
                <a:gd name="T10" fmla="*/ 0 w 630"/>
                <a:gd name="T11" fmla="*/ 0 h 39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30" h="397">
                  <a:moveTo>
                    <a:pt x="320" y="397"/>
                  </a:moveTo>
                  <a:cubicBezTo>
                    <a:pt x="345" y="388"/>
                    <a:pt x="423" y="366"/>
                    <a:pt x="468" y="345"/>
                  </a:cubicBezTo>
                  <a:cubicBezTo>
                    <a:pt x="513" y="325"/>
                    <a:pt x="567" y="303"/>
                    <a:pt x="590" y="275"/>
                  </a:cubicBezTo>
                  <a:cubicBezTo>
                    <a:pt x="612" y="255"/>
                    <a:pt x="630" y="201"/>
                    <a:pt x="611" y="181"/>
                  </a:cubicBezTo>
                  <a:cubicBezTo>
                    <a:pt x="586" y="156"/>
                    <a:pt x="541" y="159"/>
                    <a:pt x="439" y="129"/>
                  </a:cubicBezTo>
                  <a:cubicBezTo>
                    <a:pt x="337" y="99"/>
                    <a:pt x="91" y="27"/>
                    <a:pt x="0" y="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459" name="Group 850"/>
          <p:cNvGrpSpPr>
            <a:grpSpLocks/>
          </p:cNvGrpSpPr>
          <p:nvPr/>
        </p:nvGrpSpPr>
        <p:grpSpPr bwMode="auto">
          <a:xfrm>
            <a:off x="6800469" y="2033201"/>
            <a:ext cx="448245" cy="96676"/>
            <a:chOff x="2199" y="955"/>
            <a:chExt cx="2547" cy="506"/>
          </a:xfrm>
        </p:grpSpPr>
        <p:sp>
          <p:nvSpPr>
            <p:cNvPr id="525" name="Freeform 851"/>
            <p:cNvSpPr>
              <a:spLocks/>
            </p:cNvSpPr>
            <p:nvPr/>
          </p:nvSpPr>
          <p:spPr bwMode="auto">
            <a:xfrm>
              <a:off x="2199" y="1166"/>
              <a:ext cx="260" cy="281"/>
            </a:xfrm>
            <a:custGeom>
              <a:avLst/>
              <a:gdLst>
                <a:gd name="T0" fmla="*/ 260 w 260"/>
                <a:gd name="T1" fmla="*/ 0 h 281"/>
                <a:gd name="T2" fmla="*/ 42 w 260"/>
                <a:gd name="T3" fmla="*/ 112 h 281"/>
                <a:gd name="T4" fmla="*/ 35 w 260"/>
                <a:gd name="T5" fmla="*/ 211 h 281"/>
                <a:gd name="T6" fmla="*/ 253 w 260"/>
                <a:gd name="T7" fmla="*/ 281 h 28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60" h="281">
                  <a:moveTo>
                    <a:pt x="260" y="0"/>
                  </a:moveTo>
                  <a:cubicBezTo>
                    <a:pt x="224" y="19"/>
                    <a:pt x="79" y="77"/>
                    <a:pt x="42" y="112"/>
                  </a:cubicBezTo>
                  <a:cubicBezTo>
                    <a:pt x="5" y="143"/>
                    <a:pt x="0" y="183"/>
                    <a:pt x="35" y="211"/>
                  </a:cubicBezTo>
                  <a:cubicBezTo>
                    <a:pt x="70" y="239"/>
                    <a:pt x="208" y="266"/>
                    <a:pt x="253" y="281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26" name="Freeform 852"/>
            <p:cNvSpPr>
              <a:spLocks/>
            </p:cNvSpPr>
            <p:nvPr/>
          </p:nvSpPr>
          <p:spPr bwMode="auto">
            <a:xfrm>
              <a:off x="2482" y="1040"/>
              <a:ext cx="900" cy="421"/>
            </a:xfrm>
            <a:custGeom>
              <a:avLst/>
              <a:gdLst>
                <a:gd name="T0" fmla="*/ 531 w 900"/>
                <a:gd name="T1" fmla="*/ 0 h 421"/>
                <a:gd name="T2" fmla="*/ 279 w 900"/>
                <a:gd name="T3" fmla="*/ 77 h 421"/>
                <a:gd name="T4" fmla="*/ 68 w 900"/>
                <a:gd name="T5" fmla="*/ 182 h 421"/>
                <a:gd name="T6" fmla="*/ 33 w 900"/>
                <a:gd name="T7" fmla="*/ 323 h 421"/>
                <a:gd name="T8" fmla="*/ 328 w 900"/>
                <a:gd name="T9" fmla="*/ 400 h 421"/>
                <a:gd name="T10" fmla="*/ 812 w 900"/>
                <a:gd name="T11" fmla="*/ 421 h 421"/>
                <a:gd name="T12" fmla="*/ 855 w 900"/>
                <a:gd name="T13" fmla="*/ 400 h 42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00" h="421">
                  <a:moveTo>
                    <a:pt x="531" y="0"/>
                  </a:moveTo>
                  <a:cubicBezTo>
                    <a:pt x="489" y="13"/>
                    <a:pt x="356" y="47"/>
                    <a:pt x="279" y="77"/>
                  </a:cubicBezTo>
                  <a:cubicBezTo>
                    <a:pt x="202" y="107"/>
                    <a:pt x="109" y="141"/>
                    <a:pt x="68" y="182"/>
                  </a:cubicBezTo>
                  <a:cubicBezTo>
                    <a:pt x="31" y="213"/>
                    <a:pt x="0" y="292"/>
                    <a:pt x="33" y="323"/>
                  </a:cubicBezTo>
                  <a:cubicBezTo>
                    <a:pt x="76" y="359"/>
                    <a:pt x="198" y="384"/>
                    <a:pt x="328" y="400"/>
                  </a:cubicBezTo>
                  <a:cubicBezTo>
                    <a:pt x="458" y="416"/>
                    <a:pt x="724" y="421"/>
                    <a:pt x="812" y="421"/>
                  </a:cubicBezTo>
                  <a:cubicBezTo>
                    <a:pt x="900" y="421"/>
                    <a:pt x="846" y="404"/>
                    <a:pt x="855" y="40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27" name="Freeform 853"/>
            <p:cNvSpPr>
              <a:spLocks/>
            </p:cNvSpPr>
            <p:nvPr/>
          </p:nvSpPr>
          <p:spPr bwMode="auto">
            <a:xfrm>
              <a:off x="2782" y="1068"/>
              <a:ext cx="428" cy="269"/>
            </a:xfrm>
            <a:custGeom>
              <a:avLst/>
              <a:gdLst>
                <a:gd name="T0" fmla="*/ 428 w 428"/>
                <a:gd name="T1" fmla="*/ 0 h 269"/>
                <a:gd name="T2" fmla="*/ 217 w 428"/>
                <a:gd name="T3" fmla="*/ 35 h 269"/>
                <a:gd name="T4" fmla="*/ 21 w 428"/>
                <a:gd name="T5" fmla="*/ 140 h 269"/>
                <a:gd name="T6" fmla="*/ 91 w 428"/>
                <a:gd name="T7" fmla="*/ 246 h 269"/>
                <a:gd name="T8" fmla="*/ 231 w 428"/>
                <a:gd name="T9" fmla="*/ 267 h 269"/>
                <a:gd name="T10" fmla="*/ 414 w 428"/>
                <a:gd name="T11" fmla="*/ 260 h 26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28" h="269">
                  <a:moveTo>
                    <a:pt x="428" y="0"/>
                  </a:moveTo>
                  <a:cubicBezTo>
                    <a:pt x="428" y="0"/>
                    <a:pt x="217" y="35"/>
                    <a:pt x="217" y="35"/>
                  </a:cubicBezTo>
                  <a:cubicBezTo>
                    <a:pt x="217" y="35"/>
                    <a:pt x="42" y="105"/>
                    <a:pt x="21" y="140"/>
                  </a:cubicBezTo>
                  <a:cubicBezTo>
                    <a:pt x="0" y="175"/>
                    <a:pt x="14" y="217"/>
                    <a:pt x="91" y="246"/>
                  </a:cubicBezTo>
                  <a:cubicBezTo>
                    <a:pt x="126" y="267"/>
                    <a:pt x="177" y="265"/>
                    <a:pt x="231" y="267"/>
                  </a:cubicBezTo>
                  <a:cubicBezTo>
                    <a:pt x="285" y="269"/>
                    <a:pt x="376" y="262"/>
                    <a:pt x="414" y="26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28" name="Freeform 854"/>
            <p:cNvSpPr>
              <a:spLocks/>
            </p:cNvSpPr>
            <p:nvPr/>
          </p:nvSpPr>
          <p:spPr bwMode="auto">
            <a:xfrm>
              <a:off x="3554" y="1075"/>
              <a:ext cx="377" cy="239"/>
            </a:xfrm>
            <a:custGeom>
              <a:avLst/>
              <a:gdLst>
                <a:gd name="T0" fmla="*/ 42 w 377"/>
                <a:gd name="T1" fmla="*/ 239 h 239"/>
                <a:gd name="T2" fmla="*/ 335 w 377"/>
                <a:gd name="T3" fmla="*/ 146 h 239"/>
                <a:gd name="T4" fmla="*/ 342 w 377"/>
                <a:gd name="T5" fmla="*/ 47 h 239"/>
                <a:gd name="T6" fmla="*/ 0 w 377"/>
                <a:gd name="T7" fmla="*/ 0 h 23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77" h="239">
                  <a:moveTo>
                    <a:pt x="42" y="239"/>
                  </a:moveTo>
                  <a:cubicBezTo>
                    <a:pt x="89" y="224"/>
                    <a:pt x="285" y="178"/>
                    <a:pt x="335" y="146"/>
                  </a:cubicBezTo>
                  <a:cubicBezTo>
                    <a:pt x="372" y="115"/>
                    <a:pt x="377" y="75"/>
                    <a:pt x="342" y="47"/>
                  </a:cubicBezTo>
                  <a:cubicBezTo>
                    <a:pt x="286" y="23"/>
                    <a:pt x="71" y="10"/>
                    <a:pt x="0" y="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29" name="Freeform 855"/>
            <p:cNvSpPr>
              <a:spLocks/>
            </p:cNvSpPr>
            <p:nvPr/>
          </p:nvSpPr>
          <p:spPr bwMode="auto">
            <a:xfrm>
              <a:off x="3646" y="997"/>
              <a:ext cx="660" cy="336"/>
            </a:xfrm>
            <a:custGeom>
              <a:avLst/>
              <a:gdLst>
                <a:gd name="T0" fmla="*/ 390 w 646"/>
                <a:gd name="T1" fmla="*/ 592 h 300"/>
                <a:gd name="T2" fmla="*/ 555 w 646"/>
                <a:gd name="T3" fmla="*/ 501 h 300"/>
                <a:gd name="T4" fmla="*/ 690 w 646"/>
                <a:gd name="T5" fmla="*/ 377 h 300"/>
                <a:gd name="T6" fmla="*/ 713 w 646"/>
                <a:gd name="T7" fmla="*/ 211 h 300"/>
                <a:gd name="T8" fmla="*/ 522 w 646"/>
                <a:gd name="T9" fmla="*/ 119 h 300"/>
                <a:gd name="T10" fmla="*/ 0 w 646"/>
                <a:gd name="T11" fmla="*/ 0 h 3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46" h="300">
                  <a:moveTo>
                    <a:pt x="343" y="300"/>
                  </a:moveTo>
                  <a:cubicBezTo>
                    <a:pt x="367" y="292"/>
                    <a:pt x="443" y="272"/>
                    <a:pt x="487" y="254"/>
                  </a:cubicBezTo>
                  <a:cubicBezTo>
                    <a:pt x="531" y="236"/>
                    <a:pt x="584" y="216"/>
                    <a:pt x="607" y="191"/>
                  </a:cubicBezTo>
                  <a:cubicBezTo>
                    <a:pt x="628" y="173"/>
                    <a:pt x="646" y="125"/>
                    <a:pt x="627" y="107"/>
                  </a:cubicBezTo>
                  <a:cubicBezTo>
                    <a:pt x="603" y="85"/>
                    <a:pt x="563" y="79"/>
                    <a:pt x="459" y="61"/>
                  </a:cubicBezTo>
                  <a:cubicBezTo>
                    <a:pt x="355" y="43"/>
                    <a:pt x="76" y="10"/>
                    <a:pt x="0" y="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30" name="Freeform 856"/>
            <p:cNvSpPr>
              <a:spLocks/>
            </p:cNvSpPr>
            <p:nvPr/>
          </p:nvSpPr>
          <p:spPr bwMode="auto">
            <a:xfrm>
              <a:off x="4116" y="955"/>
              <a:ext cx="630" cy="397"/>
            </a:xfrm>
            <a:custGeom>
              <a:avLst/>
              <a:gdLst>
                <a:gd name="T0" fmla="*/ 320 w 630"/>
                <a:gd name="T1" fmla="*/ 397 h 397"/>
                <a:gd name="T2" fmla="*/ 468 w 630"/>
                <a:gd name="T3" fmla="*/ 345 h 397"/>
                <a:gd name="T4" fmla="*/ 590 w 630"/>
                <a:gd name="T5" fmla="*/ 275 h 397"/>
                <a:gd name="T6" fmla="*/ 611 w 630"/>
                <a:gd name="T7" fmla="*/ 181 h 397"/>
                <a:gd name="T8" fmla="*/ 439 w 630"/>
                <a:gd name="T9" fmla="*/ 129 h 397"/>
                <a:gd name="T10" fmla="*/ 0 w 630"/>
                <a:gd name="T11" fmla="*/ 0 h 39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30" h="397">
                  <a:moveTo>
                    <a:pt x="320" y="397"/>
                  </a:moveTo>
                  <a:cubicBezTo>
                    <a:pt x="345" y="388"/>
                    <a:pt x="423" y="366"/>
                    <a:pt x="468" y="345"/>
                  </a:cubicBezTo>
                  <a:cubicBezTo>
                    <a:pt x="513" y="325"/>
                    <a:pt x="567" y="303"/>
                    <a:pt x="590" y="275"/>
                  </a:cubicBezTo>
                  <a:cubicBezTo>
                    <a:pt x="612" y="255"/>
                    <a:pt x="630" y="201"/>
                    <a:pt x="611" y="181"/>
                  </a:cubicBezTo>
                  <a:cubicBezTo>
                    <a:pt x="586" y="156"/>
                    <a:pt x="541" y="159"/>
                    <a:pt x="439" y="129"/>
                  </a:cubicBezTo>
                  <a:cubicBezTo>
                    <a:pt x="337" y="99"/>
                    <a:pt x="91" y="27"/>
                    <a:pt x="0" y="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460" name="Group 850"/>
          <p:cNvGrpSpPr>
            <a:grpSpLocks/>
          </p:cNvGrpSpPr>
          <p:nvPr/>
        </p:nvGrpSpPr>
        <p:grpSpPr bwMode="auto">
          <a:xfrm>
            <a:off x="8019174" y="2008238"/>
            <a:ext cx="427847" cy="76292"/>
            <a:chOff x="2199" y="955"/>
            <a:chExt cx="2547" cy="506"/>
          </a:xfrm>
        </p:grpSpPr>
        <p:sp>
          <p:nvSpPr>
            <p:cNvPr id="519" name="Freeform 851"/>
            <p:cNvSpPr>
              <a:spLocks/>
            </p:cNvSpPr>
            <p:nvPr/>
          </p:nvSpPr>
          <p:spPr bwMode="auto">
            <a:xfrm>
              <a:off x="2199" y="1166"/>
              <a:ext cx="260" cy="281"/>
            </a:xfrm>
            <a:custGeom>
              <a:avLst/>
              <a:gdLst>
                <a:gd name="T0" fmla="*/ 260 w 260"/>
                <a:gd name="T1" fmla="*/ 0 h 281"/>
                <a:gd name="T2" fmla="*/ 42 w 260"/>
                <a:gd name="T3" fmla="*/ 112 h 281"/>
                <a:gd name="T4" fmla="*/ 35 w 260"/>
                <a:gd name="T5" fmla="*/ 211 h 281"/>
                <a:gd name="T6" fmla="*/ 253 w 260"/>
                <a:gd name="T7" fmla="*/ 281 h 28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60" h="281">
                  <a:moveTo>
                    <a:pt x="260" y="0"/>
                  </a:moveTo>
                  <a:cubicBezTo>
                    <a:pt x="224" y="19"/>
                    <a:pt x="79" y="77"/>
                    <a:pt x="42" y="112"/>
                  </a:cubicBezTo>
                  <a:cubicBezTo>
                    <a:pt x="5" y="143"/>
                    <a:pt x="0" y="183"/>
                    <a:pt x="35" y="211"/>
                  </a:cubicBezTo>
                  <a:cubicBezTo>
                    <a:pt x="70" y="239"/>
                    <a:pt x="208" y="266"/>
                    <a:pt x="253" y="281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20" name="Freeform 852"/>
            <p:cNvSpPr>
              <a:spLocks/>
            </p:cNvSpPr>
            <p:nvPr/>
          </p:nvSpPr>
          <p:spPr bwMode="auto">
            <a:xfrm>
              <a:off x="2482" y="1040"/>
              <a:ext cx="900" cy="421"/>
            </a:xfrm>
            <a:custGeom>
              <a:avLst/>
              <a:gdLst>
                <a:gd name="T0" fmla="*/ 531 w 900"/>
                <a:gd name="T1" fmla="*/ 0 h 421"/>
                <a:gd name="T2" fmla="*/ 279 w 900"/>
                <a:gd name="T3" fmla="*/ 77 h 421"/>
                <a:gd name="T4" fmla="*/ 68 w 900"/>
                <a:gd name="T5" fmla="*/ 182 h 421"/>
                <a:gd name="T6" fmla="*/ 33 w 900"/>
                <a:gd name="T7" fmla="*/ 323 h 421"/>
                <a:gd name="T8" fmla="*/ 328 w 900"/>
                <a:gd name="T9" fmla="*/ 400 h 421"/>
                <a:gd name="T10" fmla="*/ 812 w 900"/>
                <a:gd name="T11" fmla="*/ 421 h 421"/>
                <a:gd name="T12" fmla="*/ 855 w 900"/>
                <a:gd name="T13" fmla="*/ 400 h 42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00" h="421">
                  <a:moveTo>
                    <a:pt x="531" y="0"/>
                  </a:moveTo>
                  <a:cubicBezTo>
                    <a:pt x="489" y="13"/>
                    <a:pt x="356" y="47"/>
                    <a:pt x="279" y="77"/>
                  </a:cubicBezTo>
                  <a:cubicBezTo>
                    <a:pt x="202" y="107"/>
                    <a:pt x="109" y="141"/>
                    <a:pt x="68" y="182"/>
                  </a:cubicBezTo>
                  <a:cubicBezTo>
                    <a:pt x="31" y="213"/>
                    <a:pt x="0" y="292"/>
                    <a:pt x="33" y="323"/>
                  </a:cubicBezTo>
                  <a:cubicBezTo>
                    <a:pt x="76" y="359"/>
                    <a:pt x="198" y="384"/>
                    <a:pt x="328" y="400"/>
                  </a:cubicBezTo>
                  <a:cubicBezTo>
                    <a:pt x="458" y="416"/>
                    <a:pt x="724" y="421"/>
                    <a:pt x="812" y="421"/>
                  </a:cubicBezTo>
                  <a:cubicBezTo>
                    <a:pt x="900" y="421"/>
                    <a:pt x="846" y="404"/>
                    <a:pt x="855" y="40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21" name="Freeform 853"/>
            <p:cNvSpPr>
              <a:spLocks/>
            </p:cNvSpPr>
            <p:nvPr/>
          </p:nvSpPr>
          <p:spPr bwMode="auto">
            <a:xfrm>
              <a:off x="2782" y="1068"/>
              <a:ext cx="428" cy="269"/>
            </a:xfrm>
            <a:custGeom>
              <a:avLst/>
              <a:gdLst>
                <a:gd name="T0" fmla="*/ 428 w 428"/>
                <a:gd name="T1" fmla="*/ 0 h 269"/>
                <a:gd name="T2" fmla="*/ 217 w 428"/>
                <a:gd name="T3" fmla="*/ 35 h 269"/>
                <a:gd name="T4" fmla="*/ 21 w 428"/>
                <a:gd name="T5" fmla="*/ 140 h 269"/>
                <a:gd name="T6" fmla="*/ 91 w 428"/>
                <a:gd name="T7" fmla="*/ 246 h 269"/>
                <a:gd name="T8" fmla="*/ 231 w 428"/>
                <a:gd name="T9" fmla="*/ 267 h 269"/>
                <a:gd name="T10" fmla="*/ 414 w 428"/>
                <a:gd name="T11" fmla="*/ 260 h 26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28" h="269">
                  <a:moveTo>
                    <a:pt x="428" y="0"/>
                  </a:moveTo>
                  <a:cubicBezTo>
                    <a:pt x="428" y="0"/>
                    <a:pt x="217" y="35"/>
                    <a:pt x="217" y="35"/>
                  </a:cubicBezTo>
                  <a:cubicBezTo>
                    <a:pt x="217" y="35"/>
                    <a:pt x="42" y="105"/>
                    <a:pt x="21" y="140"/>
                  </a:cubicBezTo>
                  <a:cubicBezTo>
                    <a:pt x="0" y="175"/>
                    <a:pt x="14" y="217"/>
                    <a:pt x="91" y="246"/>
                  </a:cubicBezTo>
                  <a:cubicBezTo>
                    <a:pt x="126" y="267"/>
                    <a:pt x="177" y="265"/>
                    <a:pt x="231" y="267"/>
                  </a:cubicBezTo>
                  <a:cubicBezTo>
                    <a:pt x="285" y="269"/>
                    <a:pt x="376" y="262"/>
                    <a:pt x="414" y="26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22" name="Freeform 854"/>
            <p:cNvSpPr>
              <a:spLocks/>
            </p:cNvSpPr>
            <p:nvPr/>
          </p:nvSpPr>
          <p:spPr bwMode="auto">
            <a:xfrm>
              <a:off x="3554" y="1075"/>
              <a:ext cx="377" cy="239"/>
            </a:xfrm>
            <a:custGeom>
              <a:avLst/>
              <a:gdLst>
                <a:gd name="T0" fmla="*/ 42 w 377"/>
                <a:gd name="T1" fmla="*/ 239 h 239"/>
                <a:gd name="T2" fmla="*/ 335 w 377"/>
                <a:gd name="T3" fmla="*/ 146 h 239"/>
                <a:gd name="T4" fmla="*/ 342 w 377"/>
                <a:gd name="T5" fmla="*/ 47 h 239"/>
                <a:gd name="T6" fmla="*/ 0 w 377"/>
                <a:gd name="T7" fmla="*/ 0 h 23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77" h="239">
                  <a:moveTo>
                    <a:pt x="42" y="239"/>
                  </a:moveTo>
                  <a:cubicBezTo>
                    <a:pt x="89" y="224"/>
                    <a:pt x="285" y="178"/>
                    <a:pt x="335" y="146"/>
                  </a:cubicBezTo>
                  <a:cubicBezTo>
                    <a:pt x="372" y="115"/>
                    <a:pt x="377" y="75"/>
                    <a:pt x="342" y="47"/>
                  </a:cubicBezTo>
                  <a:cubicBezTo>
                    <a:pt x="286" y="23"/>
                    <a:pt x="71" y="10"/>
                    <a:pt x="0" y="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23" name="Freeform 855"/>
            <p:cNvSpPr>
              <a:spLocks/>
            </p:cNvSpPr>
            <p:nvPr/>
          </p:nvSpPr>
          <p:spPr bwMode="auto">
            <a:xfrm>
              <a:off x="3646" y="997"/>
              <a:ext cx="660" cy="336"/>
            </a:xfrm>
            <a:custGeom>
              <a:avLst/>
              <a:gdLst>
                <a:gd name="T0" fmla="*/ 390 w 646"/>
                <a:gd name="T1" fmla="*/ 592 h 300"/>
                <a:gd name="T2" fmla="*/ 555 w 646"/>
                <a:gd name="T3" fmla="*/ 501 h 300"/>
                <a:gd name="T4" fmla="*/ 690 w 646"/>
                <a:gd name="T5" fmla="*/ 377 h 300"/>
                <a:gd name="T6" fmla="*/ 713 w 646"/>
                <a:gd name="T7" fmla="*/ 211 h 300"/>
                <a:gd name="T8" fmla="*/ 522 w 646"/>
                <a:gd name="T9" fmla="*/ 119 h 300"/>
                <a:gd name="T10" fmla="*/ 0 w 646"/>
                <a:gd name="T11" fmla="*/ 0 h 3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46" h="300">
                  <a:moveTo>
                    <a:pt x="343" y="300"/>
                  </a:moveTo>
                  <a:cubicBezTo>
                    <a:pt x="367" y="292"/>
                    <a:pt x="443" y="272"/>
                    <a:pt x="487" y="254"/>
                  </a:cubicBezTo>
                  <a:cubicBezTo>
                    <a:pt x="531" y="236"/>
                    <a:pt x="584" y="216"/>
                    <a:pt x="607" y="191"/>
                  </a:cubicBezTo>
                  <a:cubicBezTo>
                    <a:pt x="628" y="173"/>
                    <a:pt x="646" y="125"/>
                    <a:pt x="627" y="107"/>
                  </a:cubicBezTo>
                  <a:cubicBezTo>
                    <a:pt x="603" y="85"/>
                    <a:pt x="563" y="79"/>
                    <a:pt x="459" y="61"/>
                  </a:cubicBezTo>
                  <a:cubicBezTo>
                    <a:pt x="355" y="43"/>
                    <a:pt x="76" y="10"/>
                    <a:pt x="0" y="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24" name="Freeform 856"/>
            <p:cNvSpPr>
              <a:spLocks/>
            </p:cNvSpPr>
            <p:nvPr/>
          </p:nvSpPr>
          <p:spPr bwMode="auto">
            <a:xfrm>
              <a:off x="4116" y="955"/>
              <a:ext cx="630" cy="397"/>
            </a:xfrm>
            <a:custGeom>
              <a:avLst/>
              <a:gdLst>
                <a:gd name="T0" fmla="*/ 320 w 630"/>
                <a:gd name="T1" fmla="*/ 397 h 397"/>
                <a:gd name="T2" fmla="*/ 468 w 630"/>
                <a:gd name="T3" fmla="*/ 345 h 397"/>
                <a:gd name="T4" fmla="*/ 590 w 630"/>
                <a:gd name="T5" fmla="*/ 275 h 397"/>
                <a:gd name="T6" fmla="*/ 611 w 630"/>
                <a:gd name="T7" fmla="*/ 181 h 397"/>
                <a:gd name="T8" fmla="*/ 439 w 630"/>
                <a:gd name="T9" fmla="*/ 129 h 397"/>
                <a:gd name="T10" fmla="*/ 0 w 630"/>
                <a:gd name="T11" fmla="*/ 0 h 39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30" h="397">
                  <a:moveTo>
                    <a:pt x="320" y="397"/>
                  </a:moveTo>
                  <a:cubicBezTo>
                    <a:pt x="345" y="388"/>
                    <a:pt x="423" y="366"/>
                    <a:pt x="468" y="345"/>
                  </a:cubicBezTo>
                  <a:cubicBezTo>
                    <a:pt x="513" y="325"/>
                    <a:pt x="567" y="303"/>
                    <a:pt x="590" y="275"/>
                  </a:cubicBezTo>
                  <a:cubicBezTo>
                    <a:pt x="612" y="255"/>
                    <a:pt x="630" y="201"/>
                    <a:pt x="611" y="181"/>
                  </a:cubicBezTo>
                  <a:cubicBezTo>
                    <a:pt x="586" y="156"/>
                    <a:pt x="541" y="159"/>
                    <a:pt x="439" y="129"/>
                  </a:cubicBezTo>
                  <a:cubicBezTo>
                    <a:pt x="337" y="99"/>
                    <a:pt x="91" y="27"/>
                    <a:pt x="0" y="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461" name="Group 850"/>
          <p:cNvGrpSpPr>
            <a:grpSpLocks/>
          </p:cNvGrpSpPr>
          <p:nvPr/>
        </p:nvGrpSpPr>
        <p:grpSpPr bwMode="auto">
          <a:xfrm>
            <a:off x="8082107" y="1745978"/>
            <a:ext cx="427847" cy="76292"/>
            <a:chOff x="2199" y="955"/>
            <a:chExt cx="2547" cy="506"/>
          </a:xfrm>
        </p:grpSpPr>
        <p:sp>
          <p:nvSpPr>
            <p:cNvPr id="513" name="Freeform 851"/>
            <p:cNvSpPr>
              <a:spLocks/>
            </p:cNvSpPr>
            <p:nvPr/>
          </p:nvSpPr>
          <p:spPr bwMode="auto">
            <a:xfrm>
              <a:off x="2199" y="1166"/>
              <a:ext cx="260" cy="281"/>
            </a:xfrm>
            <a:custGeom>
              <a:avLst/>
              <a:gdLst>
                <a:gd name="T0" fmla="*/ 260 w 260"/>
                <a:gd name="T1" fmla="*/ 0 h 281"/>
                <a:gd name="T2" fmla="*/ 42 w 260"/>
                <a:gd name="T3" fmla="*/ 112 h 281"/>
                <a:gd name="T4" fmla="*/ 35 w 260"/>
                <a:gd name="T5" fmla="*/ 211 h 281"/>
                <a:gd name="T6" fmla="*/ 253 w 260"/>
                <a:gd name="T7" fmla="*/ 281 h 28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60" h="281">
                  <a:moveTo>
                    <a:pt x="260" y="0"/>
                  </a:moveTo>
                  <a:cubicBezTo>
                    <a:pt x="224" y="19"/>
                    <a:pt x="79" y="77"/>
                    <a:pt x="42" y="112"/>
                  </a:cubicBezTo>
                  <a:cubicBezTo>
                    <a:pt x="5" y="143"/>
                    <a:pt x="0" y="183"/>
                    <a:pt x="35" y="211"/>
                  </a:cubicBezTo>
                  <a:cubicBezTo>
                    <a:pt x="70" y="239"/>
                    <a:pt x="208" y="266"/>
                    <a:pt x="253" y="281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14" name="Freeform 852"/>
            <p:cNvSpPr>
              <a:spLocks/>
            </p:cNvSpPr>
            <p:nvPr/>
          </p:nvSpPr>
          <p:spPr bwMode="auto">
            <a:xfrm>
              <a:off x="2482" y="1040"/>
              <a:ext cx="900" cy="421"/>
            </a:xfrm>
            <a:custGeom>
              <a:avLst/>
              <a:gdLst>
                <a:gd name="T0" fmla="*/ 531 w 900"/>
                <a:gd name="T1" fmla="*/ 0 h 421"/>
                <a:gd name="T2" fmla="*/ 279 w 900"/>
                <a:gd name="T3" fmla="*/ 77 h 421"/>
                <a:gd name="T4" fmla="*/ 68 w 900"/>
                <a:gd name="T5" fmla="*/ 182 h 421"/>
                <a:gd name="T6" fmla="*/ 33 w 900"/>
                <a:gd name="T7" fmla="*/ 323 h 421"/>
                <a:gd name="T8" fmla="*/ 328 w 900"/>
                <a:gd name="T9" fmla="*/ 400 h 421"/>
                <a:gd name="T10" fmla="*/ 812 w 900"/>
                <a:gd name="T11" fmla="*/ 421 h 421"/>
                <a:gd name="T12" fmla="*/ 855 w 900"/>
                <a:gd name="T13" fmla="*/ 400 h 42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00" h="421">
                  <a:moveTo>
                    <a:pt x="531" y="0"/>
                  </a:moveTo>
                  <a:cubicBezTo>
                    <a:pt x="489" y="13"/>
                    <a:pt x="356" y="47"/>
                    <a:pt x="279" y="77"/>
                  </a:cubicBezTo>
                  <a:cubicBezTo>
                    <a:pt x="202" y="107"/>
                    <a:pt x="109" y="141"/>
                    <a:pt x="68" y="182"/>
                  </a:cubicBezTo>
                  <a:cubicBezTo>
                    <a:pt x="31" y="213"/>
                    <a:pt x="0" y="292"/>
                    <a:pt x="33" y="323"/>
                  </a:cubicBezTo>
                  <a:cubicBezTo>
                    <a:pt x="76" y="359"/>
                    <a:pt x="198" y="384"/>
                    <a:pt x="328" y="400"/>
                  </a:cubicBezTo>
                  <a:cubicBezTo>
                    <a:pt x="458" y="416"/>
                    <a:pt x="724" y="421"/>
                    <a:pt x="812" y="421"/>
                  </a:cubicBezTo>
                  <a:cubicBezTo>
                    <a:pt x="900" y="421"/>
                    <a:pt x="846" y="404"/>
                    <a:pt x="855" y="40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15" name="Freeform 853"/>
            <p:cNvSpPr>
              <a:spLocks/>
            </p:cNvSpPr>
            <p:nvPr/>
          </p:nvSpPr>
          <p:spPr bwMode="auto">
            <a:xfrm>
              <a:off x="2782" y="1068"/>
              <a:ext cx="428" cy="269"/>
            </a:xfrm>
            <a:custGeom>
              <a:avLst/>
              <a:gdLst>
                <a:gd name="T0" fmla="*/ 428 w 428"/>
                <a:gd name="T1" fmla="*/ 0 h 269"/>
                <a:gd name="T2" fmla="*/ 217 w 428"/>
                <a:gd name="T3" fmla="*/ 35 h 269"/>
                <a:gd name="T4" fmla="*/ 21 w 428"/>
                <a:gd name="T5" fmla="*/ 140 h 269"/>
                <a:gd name="T6" fmla="*/ 91 w 428"/>
                <a:gd name="T7" fmla="*/ 246 h 269"/>
                <a:gd name="T8" fmla="*/ 231 w 428"/>
                <a:gd name="T9" fmla="*/ 267 h 269"/>
                <a:gd name="T10" fmla="*/ 414 w 428"/>
                <a:gd name="T11" fmla="*/ 260 h 26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28" h="269">
                  <a:moveTo>
                    <a:pt x="428" y="0"/>
                  </a:moveTo>
                  <a:cubicBezTo>
                    <a:pt x="428" y="0"/>
                    <a:pt x="217" y="35"/>
                    <a:pt x="217" y="35"/>
                  </a:cubicBezTo>
                  <a:cubicBezTo>
                    <a:pt x="217" y="35"/>
                    <a:pt x="42" y="105"/>
                    <a:pt x="21" y="140"/>
                  </a:cubicBezTo>
                  <a:cubicBezTo>
                    <a:pt x="0" y="175"/>
                    <a:pt x="14" y="217"/>
                    <a:pt x="91" y="246"/>
                  </a:cubicBezTo>
                  <a:cubicBezTo>
                    <a:pt x="126" y="267"/>
                    <a:pt x="177" y="265"/>
                    <a:pt x="231" y="267"/>
                  </a:cubicBezTo>
                  <a:cubicBezTo>
                    <a:pt x="285" y="269"/>
                    <a:pt x="376" y="262"/>
                    <a:pt x="414" y="26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16" name="Freeform 854"/>
            <p:cNvSpPr>
              <a:spLocks/>
            </p:cNvSpPr>
            <p:nvPr/>
          </p:nvSpPr>
          <p:spPr bwMode="auto">
            <a:xfrm>
              <a:off x="3554" y="1075"/>
              <a:ext cx="377" cy="239"/>
            </a:xfrm>
            <a:custGeom>
              <a:avLst/>
              <a:gdLst>
                <a:gd name="T0" fmla="*/ 42 w 377"/>
                <a:gd name="T1" fmla="*/ 239 h 239"/>
                <a:gd name="T2" fmla="*/ 335 w 377"/>
                <a:gd name="T3" fmla="*/ 146 h 239"/>
                <a:gd name="T4" fmla="*/ 342 w 377"/>
                <a:gd name="T5" fmla="*/ 47 h 239"/>
                <a:gd name="T6" fmla="*/ 0 w 377"/>
                <a:gd name="T7" fmla="*/ 0 h 23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77" h="239">
                  <a:moveTo>
                    <a:pt x="42" y="239"/>
                  </a:moveTo>
                  <a:cubicBezTo>
                    <a:pt x="89" y="224"/>
                    <a:pt x="285" y="178"/>
                    <a:pt x="335" y="146"/>
                  </a:cubicBezTo>
                  <a:cubicBezTo>
                    <a:pt x="372" y="115"/>
                    <a:pt x="377" y="75"/>
                    <a:pt x="342" y="47"/>
                  </a:cubicBezTo>
                  <a:cubicBezTo>
                    <a:pt x="286" y="23"/>
                    <a:pt x="71" y="10"/>
                    <a:pt x="0" y="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17" name="Freeform 855"/>
            <p:cNvSpPr>
              <a:spLocks/>
            </p:cNvSpPr>
            <p:nvPr/>
          </p:nvSpPr>
          <p:spPr bwMode="auto">
            <a:xfrm>
              <a:off x="3646" y="997"/>
              <a:ext cx="660" cy="336"/>
            </a:xfrm>
            <a:custGeom>
              <a:avLst/>
              <a:gdLst>
                <a:gd name="T0" fmla="*/ 390 w 646"/>
                <a:gd name="T1" fmla="*/ 592 h 300"/>
                <a:gd name="T2" fmla="*/ 555 w 646"/>
                <a:gd name="T3" fmla="*/ 501 h 300"/>
                <a:gd name="T4" fmla="*/ 690 w 646"/>
                <a:gd name="T5" fmla="*/ 377 h 300"/>
                <a:gd name="T6" fmla="*/ 713 w 646"/>
                <a:gd name="T7" fmla="*/ 211 h 300"/>
                <a:gd name="T8" fmla="*/ 522 w 646"/>
                <a:gd name="T9" fmla="*/ 119 h 300"/>
                <a:gd name="T10" fmla="*/ 0 w 646"/>
                <a:gd name="T11" fmla="*/ 0 h 3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46" h="300">
                  <a:moveTo>
                    <a:pt x="343" y="300"/>
                  </a:moveTo>
                  <a:cubicBezTo>
                    <a:pt x="367" y="292"/>
                    <a:pt x="443" y="272"/>
                    <a:pt x="487" y="254"/>
                  </a:cubicBezTo>
                  <a:cubicBezTo>
                    <a:pt x="531" y="236"/>
                    <a:pt x="584" y="216"/>
                    <a:pt x="607" y="191"/>
                  </a:cubicBezTo>
                  <a:cubicBezTo>
                    <a:pt x="628" y="173"/>
                    <a:pt x="646" y="125"/>
                    <a:pt x="627" y="107"/>
                  </a:cubicBezTo>
                  <a:cubicBezTo>
                    <a:pt x="603" y="85"/>
                    <a:pt x="563" y="79"/>
                    <a:pt x="459" y="61"/>
                  </a:cubicBezTo>
                  <a:cubicBezTo>
                    <a:pt x="355" y="43"/>
                    <a:pt x="76" y="10"/>
                    <a:pt x="0" y="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18" name="Freeform 856"/>
            <p:cNvSpPr>
              <a:spLocks/>
            </p:cNvSpPr>
            <p:nvPr/>
          </p:nvSpPr>
          <p:spPr bwMode="auto">
            <a:xfrm>
              <a:off x="4116" y="955"/>
              <a:ext cx="630" cy="397"/>
            </a:xfrm>
            <a:custGeom>
              <a:avLst/>
              <a:gdLst>
                <a:gd name="T0" fmla="*/ 320 w 630"/>
                <a:gd name="T1" fmla="*/ 397 h 397"/>
                <a:gd name="T2" fmla="*/ 468 w 630"/>
                <a:gd name="T3" fmla="*/ 345 h 397"/>
                <a:gd name="T4" fmla="*/ 590 w 630"/>
                <a:gd name="T5" fmla="*/ 275 h 397"/>
                <a:gd name="T6" fmla="*/ 611 w 630"/>
                <a:gd name="T7" fmla="*/ 181 h 397"/>
                <a:gd name="T8" fmla="*/ 439 w 630"/>
                <a:gd name="T9" fmla="*/ 129 h 397"/>
                <a:gd name="T10" fmla="*/ 0 w 630"/>
                <a:gd name="T11" fmla="*/ 0 h 39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30" h="397">
                  <a:moveTo>
                    <a:pt x="320" y="397"/>
                  </a:moveTo>
                  <a:cubicBezTo>
                    <a:pt x="345" y="388"/>
                    <a:pt x="423" y="366"/>
                    <a:pt x="468" y="345"/>
                  </a:cubicBezTo>
                  <a:cubicBezTo>
                    <a:pt x="513" y="325"/>
                    <a:pt x="567" y="303"/>
                    <a:pt x="590" y="275"/>
                  </a:cubicBezTo>
                  <a:cubicBezTo>
                    <a:pt x="612" y="255"/>
                    <a:pt x="630" y="201"/>
                    <a:pt x="611" y="181"/>
                  </a:cubicBezTo>
                  <a:cubicBezTo>
                    <a:pt x="586" y="156"/>
                    <a:pt x="541" y="159"/>
                    <a:pt x="439" y="129"/>
                  </a:cubicBezTo>
                  <a:cubicBezTo>
                    <a:pt x="337" y="99"/>
                    <a:pt x="91" y="27"/>
                    <a:pt x="0" y="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462" name="Group 850"/>
          <p:cNvGrpSpPr>
            <a:grpSpLocks/>
          </p:cNvGrpSpPr>
          <p:nvPr/>
        </p:nvGrpSpPr>
        <p:grpSpPr bwMode="auto">
          <a:xfrm>
            <a:off x="7280887" y="2979399"/>
            <a:ext cx="375111" cy="76292"/>
            <a:chOff x="2199" y="955"/>
            <a:chExt cx="2547" cy="506"/>
          </a:xfrm>
        </p:grpSpPr>
        <p:sp>
          <p:nvSpPr>
            <p:cNvPr id="507" name="Freeform 851"/>
            <p:cNvSpPr>
              <a:spLocks/>
            </p:cNvSpPr>
            <p:nvPr/>
          </p:nvSpPr>
          <p:spPr bwMode="auto">
            <a:xfrm>
              <a:off x="2199" y="1166"/>
              <a:ext cx="260" cy="281"/>
            </a:xfrm>
            <a:custGeom>
              <a:avLst/>
              <a:gdLst>
                <a:gd name="T0" fmla="*/ 260 w 260"/>
                <a:gd name="T1" fmla="*/ 0 h 281"/>
                <a:gd name="T2" fmla="*/ 42 w 260"/>
                <a:gd name="T3" fmla="*/ 112 h 281"/>
                <a:gd name="T4" fmla="*/ 35 w 260"/>
                <a:gd name="T5" fmla="*/ 211 h 281"/>
                <a:gd name="T6" fmla="*/ 253 w 260"/>
                <a:gd name="T7" fmla="*/ 281 h 28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60" h="281">
                  <a:moveTo>
                    <a:pt x="260" y="0"/>
                  </a:moveTo>
                  <a:cubicBezTo>
                    <a:pt x="224" y="19"/>
                    <a:pt x="79" y="77"/>
                    <a:pt x="42" y="112"/>
                  </a:cubicBezTo>
                  <a:cubicBezTo>
                    <a:pt x="5" y="143"/>
                    <a:pt x="0" y="183"/>
                    <a:pt x="35" y="211"/>
                  </a:cubicBezTo>
                  <a:cubicBezTo>
                    <a:pt x="70" y="239"/>
                    <a:pt x="208" y="266"/>
                    <a:pt x="253" y="281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08" name="Freeform 852"/>
            <p:cNvSpPr>
              <a:spLocks/>
            </p:cNvSpPr>
            <p:nvPr/>
          </p:nvSpPr>
          <p:spPr bwMode="auto">
            <a:xfrm>
              <a:off x="2482" y="1040"/>
              <a:ext cx="900" cy="421"/>
            </a:xfrm>
            <a:custGeom>
              <a:avLst/>
              <a:gdLst>
                <a:gd name="T0" fmla="*/ 531 w 900"/>
                <a:gd name="T1" fmla="*/ 0 h 421"/>
                <a:gd name="T2" fmla="*/ 279 w 900"/>
                <a:gd name="T3" fmla="*/ 77 h 421"/>
                <a:gd name="T4" fmla="*/ 68 w 900"/>
                <a:gd name="T5" fmla="*/ 182 h 421"/>
                <a:gd name="T6" fmla="*/ 33 w 900"/>
                <a:gd name="T7" fmla="*/ 323 h 421"/>
                <a:gd name="T8" fmla="*/ 328 w 900"/>
                <a:gd name="T9" fmla="*/ 400 h 421"/>
                <a:gd name="T10" fmla="*/ 812 w 900"/>
                <a:gd name="T11" fmla="*/ 421 h 421"/>
                <a:gd name="T12" fmla="*/ 855 w 900"/>
                <a:gd name="T13" fmla="*/ 400 h 42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00" h="421">
                  <a:moveTo>
                    <a:pt x="531" y="0"/>
                  </a:moveTo>
                  <a:cubicBezTo>
                    <a:pt x="489" y="13"/>
                    <a:pt x="356" y="47"/>
                    <a:pt x="279" y="77"/>
                  </a:cubicBezTo>
                  <a:cubicBezTo>
                    <a:pt x="202" y="107"/>
                    <a:pt x="109" y="141"/>
                    <a:pt x="68" y="182"/>
                  </a:cubicBezTo>
                  <a:cubicBezTo>
                    <a:pt x="31" y="213"/>
                    <a:pt x="0" y="292"/>
                    <a:pt x="33" y="323"/>
                  </a:cubicBezTo>
                  <a:cubicBezTo>
                    <a:pt x="76" y="359"/>
                    <a:pt x="198" y="384"/>
                    <a:pt x="328" y="400"/>
                  </a:cubicBezTo>
                  <a:cubicBezTo>
                    <a:pt x="458" y="416"/>
                    <a:pt x="724" y="421"/>
                    <a:pt x="812" y="421"/>
                  </a:cubicBezTo>
                  <a:cubicBezTo>
                    <a:pt x="900" y="421"/>
                    <a:pt x="846" y="404"/>
                    <a:pt x="855" y="40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09" name="Freeform 853"/>
            <p:cNvSpPr>
              <a:spLocks/>
            </p:cNvSpPr>
            <p:nvPr/>
          </p:nvSpPr>
          <p:spPr bwMode="auto">
            <a:xfrm>
              <a:off x="2782" y="1068"/>
              <a:ext cx="428" cy="269"/>
            </a:xfrm>
            <a:custGeom>
              <a:avLst/>
              <a:gdLst>
                <a:gd name="T0" fmla="*/ 428 w 428"/>
                <a:gd name="T1" fmla="*/ 0 h 269"/>
                <a:gd name="T2" fmla="*/ 217 w 428"/>
                <a:gd name="T3" fmla="*/ 35 h 269"/>
                <a:gd name="T4" fmla="*/ 21 w 428"/>
                <a:gd name="T5" fmla="*/ 140 h 269"/>
                <a:gd name="T6" fmla="*/ 91 w 428"/>
                <a:gd name="T7" fmla="*/ 246 h 269"/>
                <a:gd name="T8" fmla="*/ 231 w 428"/>
                <a:gd name="T9" fmla="*/ 267 h 269"/>
                <a:gd name="T10" fmla="*/ 414 w 428"/>
                <a:gd name="T11" fmla="*/ 260 h 26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28" h="269">
                  <a:moveTo>
                    <a:pt x="428" y="0"/>
                  </a:moveTo>
                  <a:cubicBezTo>
                    <a:pt x="428" y="0"/>
                    <a:pt x="217" y="35"/>
                    <a:pt x="217" y="35"/>
                  </a:cubicBezTo>
                  <a:cubicBezTo>
                    <a:pt x="217" y="35"/>
                    <a:pt x="42" y="105"/>
                    <a:pt x="21" y="140"/>
                  </a:cubicBezTo>
                  <a:cubicBezTo>
                    <a:pt x="0" y="175"/>
                    <a:pt x="14" y="217"/>
                    <a:pt x="91" y="246"/>
                  </a:cubicBezTo>
                  <a:cubicBezTo>
                    <a:pt x="126" y="267"/>
                    <a:pt x="177" y="265"/>
                    <a:pt x="231" y="267"/>
                  </a:cubicBezTo>
                  <a:cubicBezTo>
                    <a:pt x="285" y="269"/>
                    <a:pt x="376" y="262"/>
                    <a:pt x="414" y="26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10" name="Freeform 854"/>
            <p:cNvSpPr>
              <a:spLocks/>
            </p:cNvSpPr>
            <p:nvPr/>
          </p:nvSpPr>
          <p:spPr bwMode="auto">
            <a:xfrm>
              <a:off x="3554" y="1075"/>
              <a:ext cx="377" cy="239"/>
            </a:xfrm>
            <a:custGeom>
              <a:avLst/>
              <a:gdLst>
                <a:gd name="T0" fmla="*/ 42 w 377"/>
                <a:gd name="T1" fmla="*/ 239 h 239"/>
                <a:gd name="T2" fmla="*/ 335 w 377"/>
                <a:gd name="T3" fmla="*/ 146 h 239"/>
                <a:gd name="T4" fmla="*/ 342 w 377"/>
                <a:gd name="T5" fmla="*/ 47 h 239"/>
                <a:gd name="T6" fmla="*/ 0 w 377"/>
                <a:gd name="T7" fmla="*/ 0 h 23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77" h="239">
                  <a:moveTo>
                    <a:pt x="42" y="239"/>
                  </a:moveTo>
                  <a:cubicBezTo>
                    <a:pt x="89" y="224"/>
                    <a:pt x="285" y="178"/>
                    <a:pt x="335" y="146"/>
                  </a:cubicBezTo>
                  <a:cubicBezTo>
                    <a:pt x="372" y="115"/>
                    <a:pt x="377" y="75"/>
                    <a:pt x="342" y="47"/>
                  </a:cubicBezTo>
                  <a:cubicBezTo>
                    <a:pt x="286" y="23"/>
                    <a:pt x="71" y="10"/>
                    <a:pt x="0" y="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11" name="Freeform 855"/>
            <p:cNvSpPr>
              <a:spLocks/>
            </p:cNvSpPr>
            <p:nvPr/>
          </p:nvSpPr>
          <p:spPr bwMode="auto">
            <a:xfrm>
              <a:off x="3646" y="997"/>
              <a:ext cx="660" cy="336"/>
            </a:xfrm>
            <a:custGeom>
              <a:avLst/>
              <a:gdLst>
                <a:gd name="T0" fmla="*/ 390 w 646"/>
                <a:gd name="T1" fmla="*/ 592 h 300"/>
                <a:gd name="T2" fmla="*/ 555 w 646"/>
                <a:gd name="T3" fmla="*/ 501 h 300"/>
                <a:gd name="T4" fmla="*/ 690 w 646"/>
                <a:gd name="T5" fmla="*/ 377 h 300"/>
                <a:gd name="T6" fmla="*/ 713 w 646"/>
                <a:gd name="T7" fmla="*/ 211 h 300"/>
                <a:gd name="T8" fmla="*/ 522 w 646"/>
                <a:gd name="T9" fmla="*/ 119 h 300"/>
                <a:gd name="T10" fmla="*/ 0 w 646"/>
                <a:gd name="T11" fmla="*/ 0 h 3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46" h="300">
                  <a:moveTo>
                    <a:pt x="343" y="300"/>
                  </a:moveTo>
                  <a:cubicBezTo>
                    <a:pt x="367" y="292"/>
                    <a:pt x="443" y="272"/>
                    <a:pt x="487" y="254"/>
                  </a:cubicBezTo>
                  <a:cubicBezTo>
                    <a:pt x="531" y="236"/>
                    <a:pt x="584" y="216"/>
                    <a:pt x="607" y="191"/>
                  </a:cubicBezTo>
                  <a:cubicBezTo>
                    <a:pt x="628" y="173"/>
                    <a:pt x="646" y="125"/>
                    <a:pt x="627" y="107"/>
                  </a:cubicBezTo>
                  <a:cubicBezTo>
                    <a:pt x="603" y="85"/>
                    <a:pt x="563" y="79"/>
                    <a:pt x="459" y="61"/>
                  </a:cubicBezTo>
                  <a:cubicBezTo>
                    <a:pt x="355" y="43"/>
                    <a:pt x="76" y="10"/>
                    <a:pt x="0" y="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12" name="Freeform 856"/>
            <p:cNvSpPr>
              <a:spLocks/>
            </p:cNvSpPr>
            <p:nvPr/>
          </p:nvSpPr>
          <p:spPr bwMode="auto">
            <a:xfrm>
              <a:off x="4116" y="955"/>
              <a:ext cx="630" cy="397"/>
            </a:xfrm>
            <a:custGeom>
              <a:avLst/>
              <a:gdLst>
                <a:gd name="T0" fmla="*/ 320 w 630"/>
                <a:gd name="T1" fmla="*/ 397 h 397"/>
                <a:gd name="T2" fmla="*/ 468 w 630"/>
                <a:gd name="T3" fmla="*/ 345 h 397"/>
                <a:gd name="T4" fmla="*/ 590 w 630"/>
                <a:gd name="T5" fmla="*/ 275 h 397"/>
                <a:gd name="T6" fmla="*/ 611 w 630"/>
                <a:gd name="T7" fmla="*/ 181 h 397"/>
                <a:gd name="T8" fmla="*/ 439 w 630"/>
                <a:gd name="T9" fmla="*/ 129 h 397"/>
                <a:gd name="T10" fmla="*/ 0 w 630"/>
                <a:gd name="T11" fmla="*/ 0 h 39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30" h="397">
                  <a:moveTo>
                    <a:pt x="320" y="397"/>
                  </a:moveTo>
                  <a:cubicBezTo>
                    <a:pt x="345" y="388"/>
                    <a:pt x="423" y="366"/>
                    <a:pt x="468" y="345"/>
                  </a:cubicBezTo>
                  <a:cubicBezTo>
                    <a:pt x="513" y="325"/>
                    <a:pt x="567" y="303"/>
                    <a:pt x="590" y="275"/>
                  </a:cubicBezTo>
                  <a:cubicBezTo>
                    <a:pt x="612" y="255"/>
                    <a:pt x="630" y="201"/>
                    <a:pt x="611" y="181"/>
                  </a:cubicBezTo>
                  <a:cubicBezTo>
                    <a:pt x="586" y="156"/>
                    <a:pt x="541" y="159"/>
                    <a:pt x="439" y="129"/>
                  </a:cubicBezTo>
                  <a:cubicBezTo>
                    <a:pt x="337" y="99"/>
                    <a:pt x="91" y="27"/>
                    <a:pt x="0" y="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463" name="Group 850"/>
          <p:cNvGrpSpPr>
            <a:grpSpLocks/>
          </p:cNvGrpSpPr>
          <p:nvPr/>
        </p:nvGrpSpPr>
        <p:grpSpPr bwMode="auto">
          <a:xfrm>
            <a:off x="6982054" y="3093653"/>
            <a:ext cx="373704" cy="70494"/>
            <a:chOff x="2199" y="955"/>
            <a:chExt cx="2547" cy="506"/>
          </a:xfrm>
        </p:grpSpPr>
        <p:sp>
          <p:nvSpPr>
            <p:cNvPr id="501" name="Freeform 851"/>
            <p:cNvSpPr>
              <a:spLocks/>
            </p:cNvSpPr>
            <p:nvPr/>
          </p:nvSpPr>
          <p:spPr bwMode="auto">
            <a:xfrm>
              <a:off x="2199" y="1166"/>
              <a:ext cx="260" cy="281"/>
            </a:xfrm>
            <a:custGeom>
              <a:avLst/>
              <a:gdLst>
                <a:gd name="T0" fmla="*/ 260 w 260"/>
                <a:gd name="T1" fmla="*/ 0 h 281"/>
                <a:gd name="T2" fmla="*/ 42 w 260"/>
                <a:gd name="T3" fmla="*/ 112 h 281"/>
                <a:gd name="T4" fmla="*/ 35 w 260"/>
                <a:gd name="T5" fmla="*/ 211 h 281"/>
                <a:gd name="T6" fmla="*/ 253 w 260"/>
                <a:gd name="T7" fmla="*/ 281 h 28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60" h="281">
                  <a:moveTo>
                    <a:pt x="260" y="0"/>
                  </a:moveTo>
                  <a:cubicBezTo>
                    <a:pt x="224" y="19"/>
                    <a:pt x="79" y="77"/>
                    <a:pt x="42" y="112"/>
                  </a:cubicBezTo>
                  <a:cubicBezTo>
                    <a:pt x="5" y="143"/>
                    <a:pt x="0" y="183"/>
                    <a:pt x="35" y="211"/>
                  </a:cubicBezTo>
                  <a:cubicBezTo>
                    <a:pt x="70" y="239"/>
                    <a:pt x="208" y="266"/>
                    <a:pt x="253" y="281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02" name="Freeform 852"/>
            <p:cNvSpPr>
              <a:spLocks/>
            </p:cNvSpPr>
            <p:nvPr/>
          </p:nvSpPr>
          <p:spPr bwMode="auto">
            <a:xfrm>
              <a:off x="2482" y="1040"/>
              <a:ext cx="900" cy="421"/>
            </a:xfrm>
            <a:custGeom>
              <a:avLst/>
              <a:gdLst>
                <a:gd name="T0" fmla="*/ 531 w 900"/>
                <a:gd name="T1" fmla="*/ 0 h 421"/>
                <a:gd name="T2" fmla="*/ 279 w 900"/>
                <a:gd name="T3" fmla="*/ 77 h 421"/>
                <a:gd name="T4" fmla="*/ 68 w 900"/>
                <a:gd name="T5" fmla="*/ 182 h 421"/>
                <a:gd name="T6" fmla="*/ 33 w 900"/>
                <a:gd name="T7" fmla="*/ 323 h 421"/>
                <a:gd name="T8" fmla="*/ 328 w 900"/>
                <a:gd name="T9" fmla="*/ 400 h 421"/>
                <a:gd name="T10" fmla="*/ 812 w 900"/>
                <a:gd name="T11" fmla="*/ 421 h 421"/>
                <a:gd name="T12" fmla="*/ 855 w 900"/>
                <a:gd name="T13" fmla="*/ 400 h 42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00" h="421">
                  <a:moveTo>
                    <a:pt x="531" y="0"/>
                  </a:moveTo>
                  <a:cubicBezTo>
                    <a:pt x="489" y="13"/>
                    <a:pt x="356" y="47"/>
                    <a:pt x="279" y="77"/>
                  </a:cubicBezTo>
                  <a:cubicBezTo>
                    <a:pt x="202" y="107"/>
                    <a:pt x="109" y="141"/>
                    <a:pt x="68" y="182"/>
                  </a:cubicBezTo>
                  <a:cubicBezTo>
                    <a:pt x="31" y="213"/>
                    <a:pt x="0" y="292"/>
                    <a:pt x="33" y="323"/>
                  </a:cubicBezTo>
                  <a:cubicBezTo>
                    <a:pt x="76" y="359"/>
                    <a:pt x="198" y="384"/>
                    <a:pt x="328" y="400"/>
                  </a:cubicBezTo>
                  <a:cubicBezTo>
                    <a:pt x="458" y="416"/>
                    <a:pt x="724" y="421"/>
                    <a:pt x="812" y="421"/>
                  </a:cubicBezTo>
                  <a:cubicBezTo>
                    <a:pt x="900" y="421"/>
                    <a:pt x="846" y="404"/>
                    <a:pt x="855" y="40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03" name="Freeform 853"/>
            <p:cNvSpPr>
              <a:spLocks/>
            </p:cNvSpPr>
            <p:nvPr/>
          </p:nvSpPr>
          <p:spPr bwMode="auto">
            <a:xfrm>
              <a:off x="2782" y="1068"/>
              <a:ext cx="428" cy="269"/>
            </a:xfrm>
            <a:custGeom>
              <a:avLst/>
              <a:gdLst>
                <a:gd name="T0" fmla="*/ 428 w 428"/>
                <a:gd name="T1" fmla="*/ 0 h 269"/>
                <a:gd name="T2" fmla="*/ 217 w 428"/>
                <a:gd name="T3" fmla="*/ 35 h 269"/>
                <a:gd name="T4" fmla="*/ 21 w 428"/>
                <a:gd name="T5" fmla="*/ 140 h 269"/>
                <a:gd name="T6" fmla="*/ 91 w 428"/>
                <a:gd name="T7" fmla="*/ 246 h 269"/>
                <a:gd name="T8" fmla="*/ 231 w 428"/>
                <a:gd name="T9" fmla="*/ 267 h 269"/>
                <a:gd name="T10" fmla="*/ 414 w 428"/>
                <a:gd name="T11" fmla="*/ 260 h 26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28" h="269">
                  <a:moveTo>
                    <a:pt x="428" y="0"/>
                  </a:moveTo>
                  <a:cubicBezTo>
                    <a:pt x="428" y="0"/>
                    <a:pt x="217" y="35"/>
                    <a:pt x="217" y="35"/>
                  </a:cubicBezTo>
                  <a:cubicBezTo>
                    <a:pt x="217" y="35"/>
                    <a:pt x="42" y="105"/>
                    <a:pt x="21" y="140"/>
                  </a:cubicBezTo>
                  <a:cubicBezTo>
                    <a:pt x="0" y="175"/>
                    <a:pt x="14" y="217"/>
                    <a:pt x="91" y="246"/>
                  </a:cubicBezTo>
                  <a:cubicBezTo>
                    <a:pt x="126" y="267"/>
                    <a:pt x="177" y="265"/>
                    <a:pt x="231" y="267"/>
                  </a:cubicBezTo>
                  <a:cubicBezTo>
                    <a:pt x="285" y="269"/>
                    <a:pt x="376" y="262"/>
                    <a:pt x="414" y="26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04" name="Freeform 854"/>
            <p:cNvSpPr>
              <a:spLocks/>
            </p:cNvSpPr>
            <p:nvPr/>
          </p:nvSpPr>
          <p:spPr bwMode="auto">
            <a:xfrm>
              <a:off x="3554" y="1075"/>
              <a:ext cx="377" cy="239"/>
            </a:xfrm>
            <a:custGeom>
              <a:avLst/>
              <a:gdLst>
                <a:gd name="T0" fmla="*/ 42 w 377"/>
                <a:gd name="T1" fmla="*/ 239 h 239"/>
                <a:gd name="T2" fmla="*/ 335 w 377"/>
                <a:gd name="T3" fmla="*/ 146 h 239"/>
                <a:gd name="T4" fmla="*/ 342 w 377"/>
                <a:gd name="T5" fmla="*/ 47 h 239"/>
                <a:gd name="T6" fmla="*/ 0 w 377"/>
                <a:gd name="T7" fmla="*/ 0 h 23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77" h="239">
                  <a:moveTo>
                    <a:pt x="42" y="239"/>
                  </a:moveTo>
                  <a:cubicBezTo>
                    <a:pt x="89" y="224"/>
                    <a:pt x="285" y="178"/>
                    <a:pt x="335" y="146"/>
                  </a:cubicBezTo>
                  <a:cubicBezTo>
                    <a:pt x="372" y="115"/>
                    <a:pt x="377" y="75"/>
                    <a:pt x="342" y="47"/>
                  </a:cubicBezTo>
                  <a:cubicBezTo>
                    <a:pt x="286" y="23"/>
                    <a:pt x="71" y="10"/>
                    <a:pt x="0" y="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05" name="Freeform 855"/>
            <p:cNvSpPr>
              <a:spLocks/>
            </p:cNvSpPr>
            <p:nvPr/>
          </p:nvSpPr>
          <p:spPr bwMode="auto">
            <a:xfrm>
              <a:off x="3646" y="997"/>
              <a:ext cx="660" cy="336"/>
            </a:xfrm>
            <a:custGeom>
              <a:avLst/>
              <a:gdLst>
                <a:gd name="T0" fmla="*/ 390 w 646"/>
                <a:gd name="T1" fmla="*/ 592 h 300"/>
                <a:gd name="T2" fmla="*/ 555 w 646"/>
                <a:gd name="T3" fmla="*/ 501 h 300"/>
                <a:gd name="T4" fmla="*/ 690 w 646"/>
                <a:gd name="T5" fmla="*/ 377 h 300"/>
                <a:gd name="T6" fmla="*/ 713 w 646"/>
                <a:gd name="T7" fmla="*/ 211 h 300"/>
                <a:gd name="T8" fmla="*/ 522 w 646"/>
                <a:gd name="T9" fmla="*/ 119 h 300"/>
                <a:gd name="T10" fmla="*/ 0 w 646"/>
                <a:gd name="T11" fmla="*/ 0 h 3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46" h="300">
                  <a:moveTo>
                    <a:pt x="343" y="300"/>
                  </a:moveTo>
                  <a:cubicBezTo>
                    <a:pt x="367" y="292"/>
                    <a:pt x="443" y="272"/>
                    <a:pt x="487" y="254"/>
                  </a:cubicBezTo>
                  <a:cubicBezTo>
                    <a:pt x="531" y="236"/>
                    <a:pt x="584" y="216"/>
                    <a:pt x="607" y="191"/>
                  </a:cubicBezTo>
                  <a:cubicBezTo>
                    <a:pt x="628" y="173"/>
                    <a:pt x="646" y="125"/>
                    <a:pt x="627" y="107"/>
                  </a:cubicBezTo>
                  <a:cubicBezTo>
                    <a:pt x="603" y="85"/>
                    <a:pt x="563" y="79"/>
                    <a:pt x="459" y="61"/>
                  </a:cubicBezTo>
                  <a:cubicBezTo>
                    <a:pt x="355" y="43"/>
                    <a:pt x="76" y="10"/>
                    <a:pt x="0" y="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06" name="Freeform 856"/>
            <p:cNvSpPr>
              <a:spLocks/>
            </p:cNvSpPr>
            <p:nvPr/>
          </p:nvSpPr>
          <p:spPr bwMode="auto">
            <a:xfrm>
              <a:off x="4116" y="955"/>
              <a:ext cx="630" cy="397"/>
            </a:xfrm>
            <a:custGeom>
              <a:avLst/>
              <a:gdLst>
                <a:gd name="T0" fmla="*/ 320 w 630"/>
                <a:gd name="T1" fmla="*/ 397 h 397"/>
                <a:gd name="T2" fmla="*/ 468 w 630"/>
                <a:gd name="T3" fmla="*/ 345 h 397"/>
                <a:gd name="T4" fmla="*/ 590 w 630"/>
                <a:gd name="T5" fmla="*/ 275 h 397"/>
                <a:gd name="T6" fmla="*/ 611 w 630"/>
                <a:gd name="T7" fmla="*/ 181 h 397"/>
                <a:gd name="T8" fmla="*/ 439 w 630"/>
                <a:gd name="T9" fmla="*/ 129 h 397"/>
                <a:gd name="T10" fmla="*/ 0 w 630"/>
                <a:gd name="T11" fmla="*/ 0 h 39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30" h="397">
                  <a:moveTo>
                    <a:pt x="320" y="397"/>
                  </a:moveTo>
                  <a:cubicBezTo>
                    <a:pt x="345" y="388"/>
                    <a:pt x="423" y="366"/>
                    <a:pt x="468" y="345"/>
                  </a:cubicBezTo>
                  <a:cubicBezTo>
                    <a:pt x="513" y="325"/>
                    <a:pt x="567" y="303"/>
                    <a:pt x="590" y="275"/>
                  </a:cubicBezTo>
                  <a:cubicBezTo>
                    <a:pt x="612" y="255"/>
                    <a:pt x="630" y="201"/>
                    <a:pt x="611" y="181"/>
                  </a:cubicBezTo>
                  <a:cubicBezTo>
                    <a:pt x="586" y="156"/>
                    <a:pt x="541" y="159"/>
                    <a:pt x="439" y="129"/>
                  </a:cubicBezTo>
                  <a:cubicBezTo>
                    <a:pt x="337" y="99"/>
                    <a:pt x="91" y="27"/>
                    <a:pt x="0" y="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464" name="Group 850"/>
          <p:cNvGrpSpPr>
            <a:grpSpLocks/>
          </p:cNvGrpSpPr>
          <p:nvPr/>
        </p:nvGrpSpPr>
        <p:grpSpPr bwMode="auto">
          <a:xfrm>
            <a:off x="7140258" y="3506728"/>
            <a:ext cx="496588" cy="96676"/>
            <a:chOff x="2199" y="955"/>
            <a:chExt cx="2547" cy="506"/>
          </a:xfrm>
        </p:grpSpPr>
        <p:sp>
          <p:nvSpPr>
            <p:cNvPr id="495" name="Freeform 851"/>
            <p:cNvSpPr>
              <a:spLocks/>
            </p:cNvSpPr>
            <p:nvPr/>
          </p:nvSpPr>
          <p:spPr bwMode="auto">
            <a:xfrm>
              <a:off x="2199" y="1166"/>
              <a:ext cx="260" cy="281"/>
            </a:xfrm>
            <a:custGeom>
              <a:avLst/>
              <a:gdLst>
                <a:gd name="T0" fmla="*/ 260 w 260"/>
                <a:gd name="T1" fmla="*/ 0 h 281"/>
                <a:gd name="T2" fmla="*/ 42 w 260"/>
                <a:gd name="T3" fmla="*/ 112 h 281"/>
                <a:gd name="T4" fmla="*/ 35 w 260"/>
                <a:gd name="T5" fmla="*/ 211 h 281"/>
                <a:gd name="T6" fmla="*/ 253 w 260"/>
                <a:gd name="T7" fmla="*/ 281 h 28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60" h="281">
                  <a:moveTo>
                    <a:pt x="260" y="0"/>
                  </a:moveTo>
                  <a:cubicBezTo>
                    <a:pt x="224" y="19"/>
                    <a:pt x="79" y="77"/>
                    <a:pt x="42" y="112"/>
                  </a:cubicBezTo>
                  <a:cubicBezTo>
                    <a:pt x="5" y="143"/>
                    <a:pt x="0" y="183"/>
                    <a:pt x="35" y="211"/>
                  </a:cubicBezTo>
                  <a:cubicBezTo>
                    <a:pt x="70" y="239"/>
                    <a:pt x="208" y="266"/>
                    <a:pt x="253" y="281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96" name="Freeform 852"/>
            <p:cNvSpPr>
              <a:spLocks/>
            </p:cNvSpPr>
            <p:nvPr/>
          </p:nvSpPr>
          <p:spPr bwMode="auto">
            <a:xfrm>
              <a:off x="2482" y="1040"/>
              <a:ext cx="900" cy="421"/>
            </a:xfrm>
            <a:custGeom>
              <a:avLst/>
              <a:gdLst>
                <a:gd name="T0" fmla="*/ 531 w 900"/>
                <a:gd name="T1" fmla="*/ 0 h 421"/>
                <a:gd name="T2" fmla="*/ 279 w 900"/>
                <a:gd name="T3" fmla="*/ 77 h 421"/>
                <a:gd name="T4" fmla="*/ 68 w 900"/>
                <a:gd name="T5" fmla="*/ 182 h 421"/>
                <a:gd name="T6" fmla="*/ 33 w 900"/>
                <a:gd name="T7" fmla="*/ 323 h 421"/>
                <a:gd name="T8" fmla="*/ 328 w 900"/>
                <a:gd name="T9" fmla="*/ 400 h 421"/>
                <a:gd name="T10" fmla="*/ 812 w 900"/>
                <a:gd name="T11" fmla="*/ 421 h 421"/>
                <a:gd name="T12" fmla="*/ 855 w 900"/>
                <a:gd name="T13" fmla="*/ 400 h 42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00" h="421">
                  <a:moveTo>
                    <a:pt x="531" y="0"/>
                  </a:moveTo>
                  <a:cubicBezTo>
                    <a:pt x="489" y="13"/>
                    <a:pt x="356" y="47"/>
                    <a:pt x="279" y="77"/>
                  </a:cubicBezTo>
                  <a:cubicBezTo>
                    <a:pt x="202" y="107"/>
                    <a:pt x="109" y="141"/>
                    <a:pt x="68" y="182"/>
                  </a:cubicBezTo>
                  <a:cubicBezTo>
                    <a:pt x="31" y="213"/>
                    <a:pt x="0" y="292"/>
                    <a:pt x="33" y="323"/>
                  </a:cubicBezTo>
                  <a:cubicBezTo>
                    <a:pt x="76" y="359"/>
                    <a:pt x="198" y="384"/>
                    <a:pt x="328" y="400"/>
                  </a:cubicBezTo>
                  <a:cubicBezTo>
                    <a:pt x="458" y="416"/>
                    <a:pt x="724" y="421"/>
                    <a:pt x="812" y="421"/>
                  </a:cubicBezTo>
                  <a:cubicBezTo>
                    <a:pt x="900" y="421"/>
                    <a:pt x="846" y="404"/>
                    <a:pt x="855" y="40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97" name="Freeform 853"/>
            <p:cNvSpPr>
              <a:spLocks/>
            </p:cNvSpPr>
            <p:nvPr/>
          </p:nvSpPr>
          <p:spPr bwMode="auto">
            <a:xfrm>
              <a:off x="2782" y="1068"/>
              <a:ext cx="428" cy="269"/>
            </a:xfrm>
            <a:custGeom>
              <a:avLst/>
              <a:gdLst>
                <a:gd name="T0" fmla="*/ 428 w 428"/>
                <a:gd name="T1" fmla="*/ 0 h 269"/>
                <a:gd name="T2" fmla="*/ 217 w 428"/>
                <a:gd name="T3" fmla="*/ 35 h 269"/>
                <a:gd name="T4" fmla="*/ 21 w 428"/>
                <a:gd name="T5" fmla="*/ 140 h 269"/>
                <a:gd name="T6" fmla="*/ 91 w 428"/>
                <a:gd name="T7" fmla="*/ 246 h 269"/>
                <a:gd name="T8" fmla="*/ 231 w 428"/>
                <a:gd name="T9" fmla="*/ 267 h 269"/>
                <a:gd name="T10" fmla="*/ 414 w 428"/>
                <a:gd name="T11" fmla="*/ 260 h 26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28" h="269">
                  <a:moveTo>
                    <a:pt x="428" y="0"/>
                  </a:moveTo>
                  <a:cubicBezTo>
                    <a:pt x="428" y="0"/>
                    <a:pt x="217" y="35"/>
                    <a:pt x="217" y="35"/>
                  </a:cubicBezTo>
                  <a:cubicBezTo>
                    <a:pt x="217" y="35"/>
                    <a:pt x="42" y="105"/>
                    <a:pt x="21" y="140"/>
                  </a:cubicBezTo>
                  <a:cubicBezTo>
                    <a:pt x="0" y="175"/>
                    <a:pt x="14" y="217"/>
                    <a:pt x="91" y="246"/>
                  </a:cubicBezTo>
                  <a:cubicBezTo>
                    <a:pt x="126" y="267"/>
                    <a:pt x="177" y="265"/>
                    <a:pt x="231" y="267"/>
                  </a:cubicBezTo>
                  <a:cubicBezTo>
                    <a:pt x="285" y="269"/>
                    <a:pt x="376" y="262"/>
                    <a:pt x="414" y="26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98" name="Freeform 854"/>
            <p:cNvSpPr>
              <a:spLocks/>
            </p:cNvSpPr>
            <p:nvPr/>
          </p:nvSpPr>
          <p:spPr bwMode="auto">
            <a:xfrm>
              <a:off x="3554" y="1075"/>
              <a:ext cx="377" cy="239"/>
            </a:xfrm>
            <a:custGeom>
              <a:avLst/>
              <a:gdLst>
                <a:gd name="T0" fmla="*/ 42 w 377"/>
                <a:gd name="T1" fmla="*/ 239 h 239"/>
                <a:gd name="T2" fmla="*/ 335 w 377"/>
                <a:gd name="T3" fmla="*/ 146 h 239"/>
                <a:gd name="T4" fmla="*/ 342 w 377"/>
                <a:gd name="T5" fmla="*/ 47 h 239"/>
                <a:gd name="T6" fmla="*/ 0 w 377"/>
                <a:gd name="T7" fmla="*/ 0 h 23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77" h="239">
                  <a:moveTo>
                    <a:pt x="42" y="239"/>
                  </a:moveTo>
                  <a:cubicBezTo>
                    <a:pt x="89" y="224"/>
                    <a:pt x="285" y="178"/>
                    <a:pt x="335" y="146"/>
                  </a:cubicBezTo>
                  <a:cubicBezTo>
                    <a:pt x="372" y="115"/>
                    <a:pt x="377" y="75"/>
                    <a:pt x="342" y="47"/>
                  </a:cubicBezTo>
                  <a:cubicBezTo>
                    <a:pt x="286" y="23"/>
                    <a:pt x="71" y="10"/>
                    <a:pt x="0" y="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99" name="Freeform 855"/>
            <p:cNvSpPr>
              <a:spLocks/>
            </p:cNvSpPr>
            <p:nvPr/>
          </p:nvSpPr>
          <p:spPr bwMode="auto">
            <a:xfrm>
              <a:off x="3646" y="997"/>
              <a:ext cx="660" cy="336"/>
            </a:xfrm>
            <a:custGeom>
              <a:avLst/>
              <a:gdLst>
                <a:gd name="T0" fmla="*/ 390 w 646"/>
                <a:gd name="T1" fmla="*/ 592 h 300"/>
                <a:gd name="T2" fmla="*/ 555 w 646"/>
                <a:gd name="T3" fmla="*/ 501 h 300"/>
                <a:gd name="T4" fmla="*/ 690 w 646"/>
                <a:gd name="T5" fmla="*/ 377 h 300"/>
                <a:gd name="T6" fmla="*/ 713 w 646"/>
                <a:gd name="T7" fmla="*/ 211 h 300"/>
                <a:gd name="T8" fmla="*/ 522 w 646"/>
                <a:gd name="T9" fmla="*/ 119 h 300"/>
                <a:gd name="T10" fmla="*/ 0 w 646"/>
                <a:gd name="T11" fmla="*/ 0 h 3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46" h="300">
                  <a:moveTo>
                    <a:pt x="343" y="300"/>
                  </a:moveTo>
                  <a:cubicBezTo>
                    <a:pt x="367" y="292"/>
                    <a:pt x="443" y="272"/>
                    <a:pt x="487" y="254"/>
                  </a:cubicBezTo>
                  <a:cubicBezTo>
                    <a:pt x="531" y="236"/>
                    <a:pt x="584" y="216"/>
                    <a:pt x="607" y="191"/>
                  </a:cubicBezTo>
                  <a:cubicBezTo>
                    <a:pt x="628" y="173"/>
                    <a:pt x="646" y="125"/>
                    <a:pt x="627" y="107"/>
                  </a:cubicBezTo>
                  <a:cubicBezTo>
                    <a:pt x="603" y="85"/>
                    <a:pt x="563" y="79"/>
                    <a:pt x="459" y="61"/>
                  </a:cubicBezTo>
                  <a:cubicBezTo>
                    <a:pt x="355" y="43"/>
                    <a:pt x="76" y="10"/>
                    <a:pt x="0" y="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00" name="Freeform 856"/>
            <p:cNvSpPr>
              <a:spLocks/>
            </p:cNvSpPr>
            <p:nvPr/>
          </p:nvSpPr>
          <p:spPr bwMode="auto">
            <a:xfrm>
              <a:off x="4116" y="955"/>
              <a:ext cx="630" cy="397"/>
            </a:xfrm>
            <a:custGeom>
              <a:avLst/>
              <a:gdLst>
                <a:gd name="T0" fmla="*/ 320 w 630"/>
                <a:gd name="T1" fmla="*/ 397 h 397"/>
                <a:gd name="T2" fmla="*/ 468 w 630"/>
                <a:gd name="T3" fmla="*/ 345 h 397"/>
                <a:gd name="T4" fmla="*/ 590 w 630"/>
                <a:gd name="T5" fmla="*/ 275 h 397"/>
                <a:gd name="T6" fmla="*/ 611 w 630"/>
                <a:gd name="T7" fmla="*/ 181 h 397"/>
                <a:gd name="T8" fmla="*/ 439 w 630"/>
                <a:gd name="T9" fmla="*/ 129 h 397"/>
                <a:gd name="T10" fmla="*/ 0 w 630"/>
                <a:gd name="T11" fmla="*/ 0 h 39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30" h="397">
                  <a:moveTo>
                    <a:pt x="320" y="397"/>
                  </a:moveTo>
                  <a:cubicBezTo>
                    <a:pt x="345" y="388"/>
                    <a:pt x="423" y="366"/>
                    <a:pt x="468" y="345"/>
                  </a:cubicBezTo>
                  <a:cubicBezTo>
                    <a:pt x="513" y="325"/>
                    <a:pt x="567" y="303"/>
                    <a:pt x="590" y="275"/>
                  </a:cubicBezTo>
                  <a:cubicBezTo>
                    <a:pt x="612" y="255"/>
                    <a:pt x="630" y="201"/>
                    <a:pt x="611" y="181"/>
                  </a:cubicBezTo>
                  <a:cubicBezTo>
                    <a:pt x="586" y="156"/>
                    <a:pt x="541" y="159"/>
                    <a:pt x="439" y="129"/>
                  </a:cubicBezTo>
                  <a:cubicBezTo>
                    <a:pt x="337" y="99"/>
                    <a:pt x="91" y="27"/>
                    <a:pt x="0" y="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465" name="Group 850"/>
          <p:cNvGrpSpPr>
            <a:grpSpLocks/>
          </p:cNvGrpSpPr>
          <p:nvPr/>
        </p:nvGrpSpPr>
        <p:grpSpPr bwMode="auto">
          <a:xfrm>
            <a:off x="8678356" y="5005218"/>
            <a:ext cx="536140" cy="131828"/>
            <a:chOff x="2199" y="955"/>
            <a:chExt cx="2547" cy="506"/>
          </a:xfrm>
        </p:grpSpPr>
        <p:sp>
          <p:nvSpPr>
            <p:cNvPr id="489" name="Freeform 851"/>
            <p:cNvSpPr>
              <a:spLocks/>
            </p:cNvSpPr>
            <p:nvPr/>
          </p:nvSpPr>
          <p:spPr bwMode="auto">
            <a:xfrm>
              <a:off x="2199" y="1166"/>
              <a:ext cx="260" cy="281"/>
            </a:xfrm>
            <a:custGeom>
              <a:avLst/>
              <a:gdLst>
                <a:gd name="T0" fmla="*/ 260 w 260"/>
                <a:gd name="T1" fmla="*/ 0 h 281"/>
                <a:gd name="T2" fmla="*/ 42 w 260"/>
                <a:gd name="T3" fmla="*/ 112 h 281"/>
                <a:gd name="T4" fmla="*/ 35 w 260"/>
                <a:gd name="T5" fmla="*/ 211 h 281"/>
                <a:gd name="T6" fmla="*/ 253 w 260"/>
                <a:gd name="T7" fmla="*/ 281 h 28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60" h="281">
                  <a:moveTo>
                    <a:pt x="260" y="0"/>
                  </a:moveTo>
                  <a:cubicBezTo>
                    <a:pt x="224" y="19"/>
                    <a:pt x="79" y="77"/>
                    <a:pt x="42" y="112"/>
                  </a:cubicBezTo>
                  <a:cubicBezTo>
                    <a:pt x="5" y="143"/>
                    <a:pt x="0" y="183"/>
                    <a:pt x="35" y="211"/>
                  </a:cubicBezTo>
                  <a:cubicBezTo>
                    <a:pt x="70" y="239"/>
                    <a:pt x="208" y="266"/>
                    <a:pt x="253" y="281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90" name="Freeform 852"/>
            <p:cNvSpPr>
              <a:spLocks/>
            </p:cNvSpPr>
            <p:nvPr/>
          </p:nvSpPr>
          <p:spPr bwMode="auto">
            <a:xfrm>
              <a:off x="2482" y="1040"/>
              <a:ext cx="900" cy="421"/>
            </a:xfrm>
            <a:custGeom>
              <a:avLst/>
              <a:gdLst>
                <a:gd name="T0" fmla="*/ 531 w 900"/>
                <a:gd name="T1" fmla="*/ 0 h 421"/>
                <a:gd name="T2" fmla="*/ 279 w 900"/>
                <a:gd name="T3" fmla="*/ 77 h 421"/>
                <a:gd name="T4" fmla="*/ 68 w 900"/>
                <a:gd name="T5" fmla="*/ 182 h 421"/>
                <a:gd name="T6" fmla="*/ 33 w 900"/>
                <a:gd name="T7" fmla="*/ 323 h 421"/>
                <a:gd name="T8" fmla="*/ 328 w 900"/>
                <a:gd name="T9" fmla="*/ 400 h 421"/>
                <a:gd name="T10" fmla="*/ 812 w 900"/>
                <a:gd name="T11" fmla="*/ 421 h 421"/>
                <a:gd name="T12" fmla="*/ 855 w 900"/>
                <a:gd name="T13" fmla="*/ 400 h 42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00" h="421">
                  <a:moveTo>
                    <a:pt x="531" y="0"/>
                  </a:moveTo>
                  <a:cubicBezTo>
                    <a:pt x="489" y="13"/>
                    <a:pt x="356" y="47"/>
                    <a:pt x="279" y="77"/>
                  </a:cubicBezTo>
                  <a:cubicBezTo>
                    <a:pt x="202" y="107"/>
                    <a:pt x="109" y="141"/>
                    <a:pt x="68" y="182"/>
                  </a:cubicBezTo>
                  <a:cubicBezTo>
                    <a:pt x="31" y="213"/>
                    <a:pt x="0" y="292"/>
                    <a:pt x="33" y="323"/>
                  </a:cubicBezTo>
                  <a:cubicBezTo>
                    <a:pt x="76" y="359"/>
                    <a:pt x="198" y="384"/>
                    <a:pt x="328" y="400"/>
                  </a:cubicBezTo>
                  <a:cubicBezTo>
                    <a:pt x="458" y="416"/>
                    <a:pt x="724" y="421"/>
                    <a:pt x="812" y="421"/>
                  </a:cubicBezTo>
                  <a:cubicBezTo>
                    <a:pt x="900" y="421"/>
                    <a:pt x="846" y="404"/>
                    <a:pt x="855" y="40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91" name="Freeform 853"/>
            <p:cNvSpPr>
              <a:spLocks/>
            </p:cNvSpPr>
            <p:nvPr/>
          </p:nvSpPr>
          <p:spPr bwMode="auto">
            <a:xfrm>
              <a:off x="2782" y="1068"/>
              <a:ext cx="428" cy="269"/>
            </a:xfrm>
            <a:custGeom>
              <a:avLst/>
              <a:gdLst>
                <a:gd name="T0" fmla="*/ 428 w 428"/>
                <a:gd name="T1" fmla="*/ 0 h 269"/>
                <a:gd name="T2" fmla="*/ 217 w 428"/>
                <a:gd name="T3" fmla="*/ 35 h 269"/>
                <a:gd name="T4" fmla="*/ 21 w 428"/>
                <a:gd name="T5" fmla="*/ 140 h 269"/>
                <a:gd name="T6" fmla="*/ 91 w 428"/>
                <a:gd name="T7" fmla="*/ 246 h 269"/>
                <a:gd name="T8" fmla="*/ 231 w 428"/>
                <a:gd name="T9" fmla="*/ 267 h 269"/>
                <a:gd name="T10" fmla="*/ 414 w 428"/>
                <a:gd name="T11" fmla="*/ 260 h 26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28" h="269">
                  <a:moveTo>
                    <a:pt x="428" y="0"/>
                  </a:moveTo>
                  <a:cubicBezTo>
                    <a:pt x="428" y="0"/>
                    <a:pt x="217" y="35"/>
                    <a:pt x="217" y="35"/>
                  </a:cubicBezTo>
                  <a:cubicBezTo>
                    <a:pt x="217" y="35"/>
                    <a:pt x="42" y="105"/>
                    <a:pt x="21" y="140"/>
                  </a:cubicBezTo>
                  <a:cubicBezTo>
                    <a:pt x="0" y="175"/>
                    <a:pt x="14" y="217"/>
                    <a:pt x="91" y="246"/>
                  </a:cubicBezTo>
                  <a:cubicBezTo>
                    <a:pt x="126" y="267"/>
                    <a:pt x="177" y="265"/>
                    <a:pt x="231" y="267"/>
                  </a:cubicBezTo>
                  <a:cubicBezTo>
                    <a:pt x="285" y="269"/>
                    <a:pt x="376" y="262"/>
                    <a:pt x="414" y="26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92" name="Freeform 854"/>
            <p:cNvSpPr>
              <a:spLocks/>
            </p:cNvSpPr>
            <p:nvPr/>
          </p:nvSpPr>
          <p:spPr bwMode="auto">
            <a:xfrm>
              <a:off x="3554" y="1075"/>
              <a:ext cx="377" cy="239"/>
            </a:xfrm>
            <a:custGeom>
              <a:avLst/>
              <a:gdLst>
                <a:gd name="T0" fmla="*/ 42 w 377"/>
                <a:gd name="T1" fmla="*/ 239 h 239"/>
                <a:gd name="T2" fmla="*/ 335 w 377"/>
                <a:gd name="T3" fmla="*/ 146 h 239"/>
                <a:gd name="T4" fmla="*/ 342 w 377"/>
                <a:gd name="T5" fmla="*/ 47 h 239"/>
                <a:gd name="T6" fmla="*/ 0 w 377"/>
                <a:gd name="T7" fmla="*/ 0 h 23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77" h="239">
                  <a:moveTo>
                    <a:pt x="42" y="239"/>
                  </a:moveTo>
                  <a:cubicBezTo>
                    <a:pt x="89" y="224"/>
                    <a:pt x="285" y="178"/>
                    <a:pt x="335" y="146"/>
                  </a:cubicBezTo>
                  <a:cubicBezTo>
                    <a:pt x="372" y="115"/>
                    <a:pt x="377" y="75"/>
                    <a:pt x="342" y="47"/>
                  </a:cubicBezTo>
                  <a:cubicBezTo>
                    <a:pt x="286" y="23"/>
                    <a:pt x="71" y="10"/>
                    <a:pt x="0" y="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93" name="Freeform 855"/>
            <p:cNvSpPr>
              <a:spLocks/>
            </p:cNvSpPr>
            <p:nvPr/>
          </p:nvSpPr>
          <p:spPr bwMode="auto">
            <a:xfrm>
              <a:off x="3646" y="997"/>
              <a:ext cx="660" cy="336"/>
            </a:xfrm>
            <a:custGeom>
              <a:avLst/>
              <a:gdLst>
                <a:gd name="T0" fmla="*/ 390 w 646"/>
                <a:gd name="T1" fmla="*/ 592 h 300"/>
                <a:gd name="T2" fmla="*/ 555 w 646"/>
                <a:gd name="T3" fmla="*/ 501 h 300"/>
                <a:gd name="T4" fmla="*/ 690 w 646"/>
                <a:gd name="T5" fmla="*/ 377 h 300"/>
                <a:gd name="T6" fmla="*/ 713 w 646"/>
                <a:gd name="T7" fmla="*/ 211 h 300"/>
                <a:gd name="T8" fmla="*/ 522 w 646"/>
                <a:gd name="T9" fmla="*/ 119 h 300"/>
                <a:gd name="T10" fmla="*/ 0 w 646"/>
                <a:gd name="T11" fmla="*/ 0 h 3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46" h="300">
                  <a:moveTo>
                    <a:pt x="343" y="300"/>
                  </a:moveTo>
                  <a:cubicBezTo>
                    <a:pt x="367" y="292"/>
                    <a:pt x="443" y="272"/>
                    <a:pt x="487" y="254"/>
                  </a:cubicBezTo>
                  <a:cubicBezTo>
                    <a:pt x="531" y="236"/>
                    <a:pt x="584" y="216"/>
                    <a:pt x="607" y="191"/>
                  </a:cubicBezTo>
                  <a:cubicBezTo>
                    <a:pt x="628" y="173"/>
                    <a:pt x="646" y="125"/>
                    <a:pt x="627" y="107"/>
                  </a:cubicBezTo>
                  <a:cubicBezTo>
                    <a:pt x="603" y="85"/>
                    <a:pt x="563" y="79"/>
                    <a:pt x="459" y="61"/>
                  </a:cubicBezTo>
                  <a:cubicBezTo>
                    <a:pt x="355" y="43"/>
                    <a:pt x="76" y="10"/>
                    <a:pt x="0" y="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94" name="Freeform 856"/>
            <p:cNvSpPr>
              <a:spLocks/>
            </p:cNvSpPr>
            <p:nvPr/>
          </p:nvSpPr>
          <p:spPr bwMode="auto">
            <a:xfrm>
              <a:off x="4116" y="955"/>
              <a:ext cx="630" cy="397"/>
            </a:xfrm>
            <a:custGeom>
              <a:avLst/>
              <a:gdLst>
                <a:gd name="T0" fmla="*/ 320 w 630"/>
                <a:gd name="T1" fmla="*/ 397 h 397"/>
                <a:gd name="T2" fmla="*/ 468 w 630"/>
                <a:gd name="T3" fmla="*/ 345 h 397"/>
                <a:gd name="T4" fmla="*/ 590 w 630"/>
                <a:gd name="T5" fmla="*/ 275 h 397"/>
                <a:gd name="T6" fmla="*/ 611 w 630"/>
                <a:gd name="T7" fmla="*/ 181 h 397"/>
                <a:gd name="T8" fmla="*/ 439 w 630"/>
                <a:gd name="T9" fmla="*/ 129 h 397"/>
                <a:gd name="T10" fmla="*/ 0 w 630"/>
                <a:gd name="T11" fmla="*/ 0 h 39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30" h="397">
                  <a:moveTo>
                    <a:pt x="320" y="397"/>
                  </a:moveTo>
                  <a:cubicBezTo>
                    <a:pt x="345" y="388"/>
                    <a:pt x="423" y="366"/>
                    <a:pt x="468" y="345"/>
                  </a:cubicBezTo>
                  <a:cubicBezTo>
                    <a:pt x="513" y="325"/>
                    <a:pt x="567" y="303"/>
                    <a:pt x="590" y="275"/>
                  </a:cubicBezTo>
                  <a:cubicBezTo>
                    <a:pt x="612" y="255"/>
                    <a:pt x="630" y="201"/>
                    <a:pt x="611" y="181"/>
                  </a:cubicBezTo>
                  <a:cubicBezTo>
                    <a:pt x="586" y="156"/>
                    <a:pt x="541" y="159"/>
                    <a:pt x="439" y="129"/>
                  </a:cubicBezTo>
                  <a:cubicBezTo>
                    <a:pt x="337" y="99"/>
                    <a:pt x="91" y="27"/>
                    <a:pt x="0" y="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466" name="Group 850"/>
          <p:cNvGrpSpPr>
            <a:grpSpLocks/>
          </p:cNvGrpSpPr>
          <p:nvPr/>
        </p:nvGrpSpPr>
        <p:grpSpPr bwMode="auto">
          <a:xfrm>
            <a:off x="8823377" y="5413894"/>
            <a:ext cx="408699" cy="92283"/>
            <a:chOff x="2199" y="955"/>
            <a:chExt cx="2547" cy="506"/>
          </a:xfrm>
        </p:grpSpPr>
        <p:sp>
          <p:nvSpPr>
            <p:cNvPr id="483" name="Freeform 851"/>
            <p:cNvSpPr>
              <a:spLocks/>
            </p:cNvSpPr>
            <p:nvPr/>
          </p:nvSpPr>
          <p:spPr bwMode="auto">
            <a:xfrm>
              <a:off x="2199" y="1166"/>
              <a:ext cx="260" cy="281"/>
            </a:xfrm>
            <a:custGeom>
              <a:avLst/>
              <a:gdLst>
                <a:gd name="T0" fmla="*/ 260 w 260"/>
                <a:gd name="T1" fmla="*/ 0 h 281"/>
                <a:gd name="T2" fmla="*/ 42 w 260"/>
                <a:gd name="T3" fmla="*/ 112 h 281"/>
                <a:gd name="T4" fmla="*/ 35 w 260"/>
                <a:gd name="T5" fmla="*/ 211 h 281"/>
                <a:gd name="T6" fmla="*/ 253 w 260"/>
                <a:gd name="T7" fmla="*/ 281 h 28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60" h="281">
                  <a:moveTo>
                    <a:pt x="260" y="0"/>
                  </a:moveTo>
                  <a:cubicBezTo>
                    <a:pt x="224" y="19"/>
                    <a:pt x="79" y="77"/>
                    <a:pt x="42" y="112"/>
                  </a:cubicBezTo>
                  <a:cubicBezTo>
                    <a:pt x="5" y="143"/>
                    <a:pt x="0" y="183"/>
                    <a:pt x="35" y="211"/>
                  </a:cubicBezTo>
                  <a:cubicBezTo>
                    <a:pt x="70" y="239"/>
                    <a:pt x="208" y="266"/>
                    <a:pt x="253" y="281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84" name="Freeform 852"/>
            <p:cNvSpPr>
              <a:spLocks/>
            </p:cNvSpPr>
            <p:nvPr/>
          </p:nvSpPr>
          <p:spPr bwMode="auto">
            <a:xfrm>
              <a:off x="2482" y="1040"/>
              <a:ext cx="900" cy="421"/>
            </a:xfrm>
            <a:custGeom>
              <a:avLst/>
              <a:gdLst>
                <a:gd name="T0" fmla="*/ 531 w 900"/>
                <a:gd name="T1" fmla="*/ 0 h 421"/>
                <a:gd name="T2" fmla="*/ 279 w 900"/>
                <a:gd name="T3" fmla="*/ 77 h 421"/>
                <a:gd name="T4" fmla="*/ 68 w 900"/>
                <a:gd name="T5" fmla="*/ 182 h 421"/>
                <a:gd name="T6" fmla="*/ 33 w 900"/>
                <a:gd name="T7" fmla="*/ 323 h 421"/>
                <a:gd name="T8" fmla="*/ 328 w 900"/>
                <a:gd name="T9" fmla="*/ 400 h 421"/>
                <a:gd name="T10" fmla="*/ 812 w 900"/>
                <a:gd name="T11" fmla="*/ 421 h 421"/>
                <a:gd name="T12" fmla="*/ 855 w 900"/>
                <a:gd name="T13" fmla="*/ 400 h 42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00" h="421">
                  <a:moveTo>
                    <a:pt x="531" y="0"/>
                  </a:moveTo>
                  <a:cubicBezTo>
                    <a:pt x="489" y="13"/>
                    <a:pt x="356" y="47"/>
                    <a:pt x="279" y="77"/>
                  </a:cubicBezTo>
                  <a:cubicBezTo>
                    <a:pt x="202" y="107"/>
                    <a:pt x="109" y="141"/>
                    <a:pt x="68" y="182"/>
                  </a:cubicBezTo>
                  <a:cubicBezTo>
                    <a:pt x="31" y="213"/>
                    <a:pt x="0" y="292"/>
                    <a:pt x="33" y="323"/>
                  </a:cubicBezTo>
                  <a:cubicBezTo>
                    <a:pt x="76" y="359"/>
                    <a:pt x="198" y="384"/>
                    <a:pt x="328" y="400"/>
                  </a:cubicBezTo>
                  <a:cubicBezTo>
                    <a:pt x="458" y="416"/>
                    <a:pt x="724" y="421"/>
                    <a:pt x="812" y="421"/>
                  </a:cubicBezTo>
                  <a:cubicBezTo>
                    <a:pt x="900" y="421"/>
                    <a:pt x="846" y="404"/>
                    <a:pt x="855" y="40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85" name="Freeform 853"/>
            <p:cNvSpPr>
              <a:spLocks/>
            </p:cNvSpPr>
            <p:nvPr/>
          </p:nvSpPr>
          <p:spPr bwMode="auto">
            <a:xfrm>
              <a:off x="2782" y="1068"/>
              <a:ext cx="428" cy="269"/>
            </a:xfrm>
            <a:custGeom>
              <a:avLst/>
              <a:gdLst>
                <a:gd name="T0" fmla="*/ 428 w 428"/>
                <a:gd name="T1" fmla="*/ 0 h 269"/>
                <a:gd name="T2" fmla="*/ 217 w 428"/>
                <a:gd name="T3" fmla="*/ 35 h 269"/>
                <a:gd name="T4" fmla="*/ 21 w 428"/>
                <a:gd name="T5" fmla="*/ 140 h 269"/>
                <a:gd name="T6" fmla="*/ 91 w 428"/>
                <a:gd name="T7" fmla="*/ 246 h 269"/>
                <a:gd name="T8" fmla="*/ 231 w 428"/>
                <a:gd name="T9" fmla="*/ 267 h 269"/>
                <a:gd name="T10" fmla="*/ 414 w 428"/>
                <a:gd name="T11" fmla="*/ 260 h 26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28" h="269">
                  <a:moveTo>
                    <a:pt x="428" y="0"/>
                  </a:moveTo>
                  <a:cubicBezTo>
                    <a:pt x="428" y="0"/>
                    <a:pt x="217" y="35"/>
                    <a:pt x="217" y="35"/>
                  </a:cubicBezTo>
                  <a:cubicBezTo>
                    <a:pt x="217" y="35"/>
                    <a:pt x="42" y="105"/>
                    <a:pt x="21" y="140"/>
                  </a:cubicBezTo>
                  <a:cubicBezTo>
                    <a:pt x="0" y="175"/>
                    <a:pt x="14" y="217"/>
                    <a:pt x="91" y="246"/>
                  </a:cubicBezTo>
                  <a:cubicBezTo>
                    <a:pt x="126" y="267"/>
                    <a:pt x="177" y="265"/>
                    <a:pt x="231" y="267"/>
                  </a:cubicBezTo>
                  <a:cubicBezTo>
                    <a:pt x="285" y="269"/>
                    <a:pt x="376" y="262"/>
                    <a:pt x="414" y="26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86" name="Freeform 854"/>
            <p:cNvSpPr>
              <a:spLocks/>
            </p:cNvSpPr>
            <p:nvPr/>
          </p:nvSpPr>
          <p:spPr bwMode="auto">
            <a:xfrm>
              <a:off x="3554" y="1075"/>
              <a:ext cx="377" cy="239"/>
            </a:xfrm>
            <a:custGeom>
              <a:avLst/>
              <a:gdLst>
                <a:gd name="T0" fmla="*/ 42 w 377"/>
                <a:gd name="T1" fmla="*/ 239 h 239"/>
                <a:gd name="T2" fmla="*/ 335 w 377"/>
                <a:gd name="T3" fmla="*/ 146 h 239"/>
                <a:gd name="T4" fmla="*/ 342 w 377"/>
                <a:gd name="T5" fmla="*/ 47 h 239"/>
                <a:gd name="T6" fmla="*/ 0 w 377"/>
                <a:gd name="T7" fmla="*/ 0 h 23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77" h="239">
                  <a:moveTo>
                    <a:pt x="42" y="239"/>
                  </a:moveTo>
                  <a:cubicBezTo>
                    <a:pt x="89" y="224"/>
                    <a:pt x="285" y="178"/>
                    <a:pt x="335" y="146"/>
                  </a:cubicBezTo>
                  <a:cubicBezTo>
                    <a:pt x="372" y="115"/>
                    <a:pt x="377" y="75"/>
                    <a:pt x="342" y="47"/>
                  </a:cubicBezTo>
                  <a:cubicBezTo>
                    <a:pt x="286" y="23"/>
                    <a:pt x="71" y="10"/>
                    <a:pt x="0" y="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87" name="Freeform 855"/>
            <p:cNvSpPr>
              <a:spLocks/>
            </p:cNvSpPr>
            <p:nvPr/>
          </p:nvSpPr>
          <p:spPr bwMode="auto">
            <a:xfrm>
              <a:off x="3646" y="997"/>
              <a:ext cx="660" cy="336"/>
            </a:xfrm>
            <a:custGeom>
              <a:avLst/>
              <a:gdLst>
                <a:gd name="T0" fmla="*/ 390 w 646"/>
                <a:gd name="T1" fmla="*/ 592 h 300"/>
                <a:gd name="T2" fmla="*/ 555 w 646"/>
                <a:gd name="T3" fmla="*/ 501 h 300"/>
                <a:gd name="T4" fmla="*/ 690 w 646"/>
                <a:gd name="T5" fmla="*/ 377 h 300"/>
                <a:gd name="T6" fmla="*/ 713 w 646"/>
                <a:gd name="T7" fmla="*/ 211 h 300"/>
                <a:gd name="T8" fmla="*/ 522 w 646"/>
                <a:gd name="T9" fmla="*/ 119 h 300"/>
                <a:gd name="T10" fmla="*/ 0 w 646"/>
                <a:gd name="T11" fmla="*/ 0 h 3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46" h="300">
                  <a:moveTo>
                    <a:pt x="343" y="300"/>
                  </a:moveTo>
                  <a:cubicBezTo>
                    <a:pt x="367" y="292"/>
                    <a:pt x="443" y="272"/>
                    <a:pt x="487" y="254"/>
                  </a:cubicBezTo>
                  <a:cubicBezTo>
                    <a:pt x="531" y="236"/>
                    <a:pt x="584" y="216"/>
                    <a:pt x="607" y="191"/>
                  </a:cubicBezTo>
                  <a:cubicBezTo>
                    <a:pt x="628" y="173"/>
                    <a:pt x="646" y="125"/>
                    <a:pt x="627" y="107"/>
                  </a:cubicBezTo>
                  <a:cubicBezTo>
                    <a:pt x="603" y="85"/>
                    <a:pt x="563" y="79"/>
                    <a:pt x="459" y="61"/>
                  </a:cubicBezTo>
                  <a:cubicBezTo>
                    <a:pt x="355" y="43"/>
                    <a:pt x="76" y="10"/>
                    <a:pt x="0" y="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88" name="Freeform 856"/>
            <p:cNvSpPr>
              <a:spLocks/>
            </p:cNvSpPr>
            <p:nvPr/>
          </p:nvSpPr>
          <p:spPr bwMode="auto">
            <a:xfrm>
              <a:off x="4116" y="955"/>
              <a:ext cx="630" cy="397"/>
            </a:xfrm>
            <a:custGeom>
              <a:avLst/>
              <a:gdLst>
                <a:gd name="T0" fmla="*/ 320 w 630"/>
                <a:gd name="T1" fmla="*/ 397 h 397"/>
                <a:gd name="T2" fmla="*/ 468 w 630"/>
                <a:gd name="T3" fmla="*/ 345 h 397"/>
                <a:gd name="T4" fmla="*/ 590 w 630"/>
                <a:gd name="T5" fmla="*/ 275 h 397"/>
                <a:gd name="T6" fmla="*/ 611 w 630"/>
                <a:gd name="T7" fmla="*/ 181 h 397"/>
                <a:gd name="T8" fmla="*/ 439 w 630"/>
                <a:gd name="T9" fmla="*/ 129 h 397"/>
                <a:gd name="T10" fmla="*/ 0 w 630"/>
                <a:gd name="T11" fmla="*/ 0 h 39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30" h="397">
                  <a:moveTo>
                    <a:pt x="320" y="397"/>
                  </a:moveTo>
                  <a:cubicBezTo>
                    <a:pt x="345" y="388"/>
                    <a:pt x="423" y="366"/>
                    <a:pt x="468" y="345"/>
                  </a:cubicBezTo>
                  <a:cubicBezTo>
                    <a:pt x="513" y="325"/>
                    <a:pt x="567" y="303"/>
                    <a:pt x="590" y="275"/>
                  </a:cubicBezTo>
                  <a:cubicBezTo>
                    <a:pt x="612" y="255"/>
                    <a:pt x="630" y="201"/>
                    <a:pt x="611" y="181"/>
                  </a:cubicBezTo>
                  <a:cubicBezTo>
                    <a:pt x="586" y="156"/>
                    <a:pt x="541" y="159"/>
                    <a:pt x="439" y="129"/>
                  </a:cubicBezTo>
                  <a:cubicBezTo>
                    <a:pt x="337" y="99"/>
                    <a:pt x="91" y="27"/>
                    <a:pt x="0" y="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467" name="Group 850"/>
          <p:cNvGrpSpPr>
            <a:grpSpLocks/>
          </p:cNvGrpSpPr>
          <p:nvPr/>
        </p:nvGrpSpPr>
        <p:grpSpPr bwMode="auto">
          <a:xfrm>
            <a:off x="8405892" y="5484201"/>
            <a:ext cx="408699" cy="92283"/>
            <a:chOff x="2199" y="955"/>
            <a:chExt cx="2547" cy="506"/>
          </a:xfrm>
        </p:grpSpPr>
        <p:sp>
          <p:nvSpPr>
            <p:cNvPr id="477" name="Freeform 851"/>
            <p:cNvSpPr>
              <a:spLocks/>
            </p:cNvSpPr>
            <p:nvPr/>
          </p:nvSpPr>
          <p:spPr bwMode="auto">
            <a:xfrm>
              <a:off x="2199" y="1166"/>
              <a:ext cx="260" cy="281"/>
            </a:xfrm>
            <a:custGeom>
              <a:avLst/>
              <a:gdLst>
                <a:gd name="T0" fmla="*/ 260 w 260"/>
                <a:gd name="T1" fmla="*/ 0 h 281"/>
                <a:gd name="T2" fmla="*/ 42 w 260"/>
                <a:gd name="T3" fmla="*/ 112 h 281"/>
                <a:gd name="T4" fmla="*/ 35 w 260"/>
                <a:gd name="T5" fmla="*/ 211 h 281"/>
                <a:gd name="T6" fmla="*/ 253 w 260"/>
                <a:gd name="T7" fmla="*/ 281 h 28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60" h="281">
                  <a:moveTo>
                    <a:pt x="260" y="0"/>
                  </a:moveTo>
                  <a:cubicBezTo>
                    <a:pt x="224" y="19"/>
                    <a:pt x="79" y="77"/>
                    <a:pt x="42" y="112"/>
                  </a:cubicBezTo>
                  <a:cubicBezTo>
                    <a:pt x="5" y="143"/>
                    <a:pt x="0" y="183"/>
                    <a:pt x="35" y="211"/>
                  </a:cubicBezTo>
                  <a:cubicBezTo>
                    <a:pt x="70" y="239"/>
                    <a:pt x="208" y="266"/>
                    <a:pt x="253" y="281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78" name="Freeform 852"/>
            <p:cNvSpPr>
              <a:spLocks/>
            </p:cNvSpPr>
            <p:nvPr/>
          </p:nvSpPr>
          <p:spPr bwMode="auto">
            <a:xfrm>
              <a:off x="2482" y="1040"/>
              <a:ext cx="900" cy="421"/>
            </a:xfrm>
            <a:custGeom>
              <a:avLst/>
              <a:gdLst>
                <a:gd name="T0" fmla="*/ 531 w 900"/>
                <a:gd name="T1" fmla="*/ 0 h 421"/>
                <a:gd name="T2" fmla="*/ 279 w 900"/>
                <a:gd name="T3" fmla="*/ 77 h 421"/>
                <a:gd name="T4" fmla="*/ 68 w 900"/>
                <a:gd name="T5" fmla="*/ 182 h 421"/>
                <a:gd name="T6" fmla="*/ 33 w 900"/>
                <a:gd name="T7" fmla="*/ 323 h 421"/>
                <a:gd name="T8" fmla="*/ 328 w 900"/>
                <a:gd name="T9" fmla="*/ 400 h 421"/>
                <a:gd name="T10" fmla="*/ 812 w 900"/>
                <a:gd name="T11" fmla="*/ 421 h 421"/>
                <a:gd name="T12" fmla="*/ 855 w 900"/>
                <a:gd name="T13" fmla="*/ 400 h 42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00" h="421">
                  <a:moveTo>
                    <a:pt x="531" y="0"/>
                  </a:moveTo>
                  <a:cubicBezTo>
                    <a:pt x="489" y="13"/>
                    <a:pt x="356" y="47"/>
                    <a:pt x="279" y="77"/>
                  </a:cubicBezTo>
                  <a:cubicBezTo>
                    <a:pt x="202" y="107"/>
                    <a:pt x="109" y="141"/>
                    <a:pt x="68" y="182"/>
                  </a:cubicBezTo>
                  <a:cubicBezTo>
                    <a:pt x="31" y="213"/>
                    <a:pt x="0" y="292"/>
                    <a:pt x="33" y="323"/>
                  </a:cubicBezTo>
                  <a:cubicBezTo>
                    <a:pt x="76" y="359"/>
                    <a:pt x="198" y="384"/>
                    <a:pt x="328" y="400"/>
                  </a:cubicBezTo>
                  <a:cubicBezTo>
                    <a:pt x="458" y="416"/>
                    <a:pt x="724" y="421"/>
                    <a:pt x="812" y="421"/>
                  </a:cubicBezTo>
                  <a:cubicBezTo>
                    <a:pt x="900" y="421"/>
                    <a:pt x="846" y="404"/>
                    <a:pt x="855" y="40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79" name="Freeform 853"/>
            <p:cNvSpPr>
              <a:spLocks/>
            </p:cNvSpPr>
            <p:nvPr/>
          </p:nvSpPr>
          <p:spPr bwMode="auto">
            <a:xfrm>
              <a:off x="2782" y="1068"/>
              <a:ext cx="428" cy="269"/>
            </a:xfrm>
            <a:custGeom>
              <a:avLst/>
              <a:gdLst>
                <a:gd name="T0" fmla="*/ 428 w 428"/>
                <a:gd name="T1" fmla="*/ 0 h 269"/>
                <a:gd name="T2" fmla="*/ 217 w 428"/>
                <a:gd name="T3" fmla="*/ 35 h 269"/>
                <a:gd name="T4" fmla="*/ 21 w 428"/>
                <a:gd name="T5" fmla="*/ 140 h 269"/>
                <a:gd name="T6" fmla="*/ 91 w 428"/>
                <a:gd name="T7" fmla="*/ 246 h 269"/>
                <a:gd name="T8" fmla="*/ 231 w 428"/>
                <a:gd name="T9" fmla="*/ 267 h 269"/>
                <a:gd name="T10" fmla="*/ 414 w 428"/>
                <a:gd name="T11" fmla="*/ 260 h 26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28" h="269">
                  <a:moveTo>
                    <a:pt x="428" y="0"/>
                  </a:moveTo>
                  <a:cubicBezTo>
                    <a:pt x="428" y="0"/>
                    <a:pt x="217" y="35"/>
                    <a:pt x="217" y="35"/>
                  </a:cubicBezTo>
                  <a:cubicBezTo>
                    <a:pt x="217" y="35"/>
                    <a:pt x="42" y="105"/>
                    <a:pt x="21" y="140"/>
                  </a:cubicBezTo>
                  <a:cubicBezTo>
                    <a:pt x="0" y="175"/>
                    <a:pt x="14" y="217"/>
                    <a:pt x="91" y="246"/>
                  </a:cubicBezTo>
                  <a:cubicBezTo>
                    <a:pt x="126" y="267"/>
                    <a:pt x="177" y="265"/>
                    <a:pt x="231" y="267"/>
                  </a:cubicBezTo>
                  <a:cubicBezTo>
                    <a:pt x="285" y="269"/>
                    <a:pt x="376" y="262"/>
                    <a:pt x="414" y="26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80" name="Freeform 854"/>
            <p:cNvSpPr>
              <a:spLocks/>
            </p:cNvSpPr>
            <p:nvPr/>
          </p:nvSpPr>
          <p:spPr bwMode="auto">
            <a:xfrm>
              <a:off x="3554" y="1075"/>
              <a:ext cx="377" cy="239"/>
            </a:xfrm>
            <a:custGeom>
              <a:avLst/>
              <a:gdLst>
                <a:gd name="T0" fmla="*/ 42 w 377"/>
                <a:gd name="T1" fmla="*/ 239 h 239"/>
                <a:gd name="T2" fmla="*/ 335 w 377"/>
                <a:gd name="T3" fmla="*/ 146 h 239"/>
                <a:gd name="T4" fmla="*/ 342 w 377"/>
                <a:gd name="T5" fmla="*/ 47 h 239"/>
                <a:gd name="T6" fmla="*/ 0 w 377"/>
                <a:gd name="T7" fmla="*/ 0 h 23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77" h="239">
                  <a:moveTo>
                    <a:pt x="42" y="239"/>
                  </a:moveTo>
                  <a:cubicBezTo>
                    <a:pt x="89" y="224"/>
                    <a:pt x="285" y="178"/>
                    <a:pt x="335" y="146"/>
                  </a:cubicBezTo>
                  <a:cubicBezTo>
                    <a:pt x="372" y="115"/>
                    <a:pt x="377" y="75"/>
                    <a:pt x="342" y="47"/>
                  </a:cubicBezTo>
                  <a:cubicBezTo>
                    <a:pt x="286" y="23"/>
                    <a:pt x="71" y="10"/>
                    <a:pt x="0" y="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81" name="Freeform 855"/>
            <p:cNvSpPr>
              <a:spLocks/>
            </p:cNvSpPr>
            <p:nvPr/>
          </p:nvSpPr>
          <p:spPr bwMode="auto">
            <a:xfrm>
              <a:off x="3646" y="997"/>
              <a:ext cx="660" cy="336"/>
            </a:xfrm>
            <a:custGeom>
              <a:avLst/>
              <a:gdLst>
                <a:gd name="T0" fmla="*/ 390 w 646"/>
                <a:gd name="T1" fmla="*/ 592 h 300"/>
                <a:gd name="T2" fmla="*/ 555 w 646"/>
                <a:gd name="T3" fmla="*/ 501 h 300"/>
                <a:gd name="T4" fmla="*/ 690 w 646"/>
                <a:gd name="T5" fmla="*/ 377 h 300"/>
                <a:gd name="T6" fmla="*/ 713 w 646"/>
                <a:gd name="T7" fmla="*/ 211 h 300"/>
                <a:gd name="T8" fmla="*/ 522 w 646"/>
                <a:gd name="T9" fmla="*/ 119 h 300"/>
                <a:gd name="T10" fmla="*/ 0 w 646"/>
                <a:gd name="T11" fmla="*/ 0 h 3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46" h="300">
                  <a:moveTo>
                    <a:pt x="343" y="300"/>
                  </a:moveTo>
                  <a:cubicBezTo>
                    <a:pt x="367" y="292"/>
                    <a:pt x="443" y="272"/>
                    <a:pt x="487" y="254"/>
                  </a:cubicBezTo>
                  <a:cubicBezTo>
                    <a:pt x="531" y="236"/>
                    <a:pt x="584" y="216"/>
                    <a:pt x="607" y="191"/>
                  </a:cubicBezTo>
                  <a:cubicBezTo>
                    <a:pt x="628" y="173"/>
                    <a:pt x="646" y="125"/>
                    <a:pt x="627" y="107"/>
                  </a:cubicBezTo>
                  <a:cubicBezTo>
                    <a:pt x="603" y="85"/>
                    <a:pt x="563" y="79"/>
                    <a:pt x="459" y="61"/>
                  </a:cubicBezTo>
                  <a:cubicBezTo>
                    <a:pt x="355" y="43"/>
                    <a:pt x="76" y="10"/>
                    <a:pt x="0" y="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82" name="Freeform 856"/>
            <p:cNvSpPr>
              <a:spLocks/>
            </p:cNvSpPr>
            <p:nvPr/>
          </p:nvSpPr>
          <p:spPr bwMode="auto">
            <a:xfrm>
              <a:off x="4116" y="955"/>
              <a:ext cx="630" cy="397"/>
            </a:xfrm>
            <a:custGeom>
              <a:avLst/>
              <a:gdLst>
                <a:gd name="T0" fmla="*/ 320 w 630"/>
                <a:gd name="T1" fmla="*/ 397 h 397"/>
                <a:gd name="T2" fmla="*/ 468 w 630"/>
                <a:gd name="T3" fmla="*/ 345 h 397"/>
                <a:gd name="T4" fmla="*/ 590 w 630"/>
                <a:gd name="T5" fmla="*/ 275 h 397"/>
                <a:gd name="T6" fmla="*/ 611 w 630"/>
                <a:gd name="T7" fmla="*/ 181 h 397"/>
                <a:gd name="T8" fmla="*/ 439 w 630"/>
                <a:gd name="T9" fmla="*/ 129 h 397"/>
                <a:gd name="T10" fmla="*/ 0 w 630"/>
                <a:gd name="T11" fmla="*/ 0 h 39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30" h="397">
                  <a:moveTo>
                    <a:pt x="320" y="397"/>
                  </a:moveTo>
                  <a:cubicBezTo>
                    <a:pt x="345" y="388"/>
                    <a:pt x="423" y="366"/>
                    <a:pt x="468" y="345"/>
                  </a:cubicBezTo>
                  <a:cubicBezTo>
                    <a:pt x="513" y="325"/>
                    <a:pt x="567" y="303"/>
                    <a:pt x="590" y="275"/>
                  </a:cubicBezTo>
                  <a:cubicBezTo>
                    <a:pt x="612" y="255"/>
                    <a:pt x="630" y="201"/>
                    <a:pt x="611" y="181"/>
                  </a:cubicBezTo>
                  <a:cubicBezTo>
                    <a:pt x="586" y="156"/>
                    <a:pt x="541" y="159"/>
                    <a:pt x="439" y="129"/>
                  </a:cubicBezTo>
                  <a:cubicBezTo>
                    <a:pt x="337" y="99"/>
                    <a:pt x="91" y="27"/>
                    <a:pt x="0" y="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468" name="Group 817"/>
          <p:cNvGrpSpPr>
            <a:grpSpLocks/>
          </p:cNvGrpSpPr>
          <p:nvPr/>
        </p:nvGrpSpPr>
        <p:grpSpPr bwMode="auto">
          <a:xfrm>
            <a:off x="7389010" y="1738313"/>
            <a:ext cx="517525" cy="508000"/>
            <a:chOff x="2920" y="1424"/>
            <a:chExt cx="326" cy="320"/>
          </a:xfrm>
        </p:grpSpPr>
        <p:sp>
          <p:nvSpPr>
            <p:cNvPr id="469" name="Oval 818"/>
            <p:cNvSpPr>
              <a:spLocks noChangeArrowheads="1"/>
            </p:cNvSpPr>
            <p:nvPr/>
          </p:nvSpPr>
          <p:spPr bwMode="auto">
            <a:xfrm>
              <a:off x="2920" y="1445"/>
              <a:ext cx="326" cy="289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grpSp>
          <p:nvGrpSpPr>
            <p:cNvPr id="470" name="Group 819"/>
            <p:cNvGrpSpPr>
              <a:grpSpLocks/>
            </p:cNvGrpSpPr>
            <p:nvPr/>
          </p:nvGrpSpPr>
          <p:grpSpPr bwMode="auto">
            <a:xfrm>
              <a:off x="2949" y="1424"/>
              <a:ext cx="265" cy="280"/>
              <a:chOff x="2949" y="1424"/>
              <a:chExt cx="265" cy="280"/>
            </a:xfrm>
          </p:grpSpPr>
          <p:sp>
            <p:nvSpPr>
              <p:cNvPr id="472" name="Oval 820"/>
              <p:cNvSpPr>
                <a:spLocks noChangeArrowheads="1"/>
              </p:cNvSpPr>
              <p:nvPr/>
            </p:nvSpPr>
            <p:spPr bwMode="auto">
              <a:xfrm>
                <a:off x="3030" y="1545"/>
                <a:ext cx="107" cy="92"/>
              </a:xfrm>
              <a:prstGeom prst="ellips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473" name="Oval 821"/>
              <p:cNvSpPr>
                <a:spLocks noChangeArrowheads="1"/>
              </p:cNvSpPr>
              <p:nvPr/>
            </p:nvSpPr>
            <p:spPr bwMode="auto">
              <a:xfrm>
                <a:off x="3006" y="1525"/>
                <a:ext cx="154" cy="131"/>
              </a:xfrm>
              <a:prstGeom prst="ellips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474" name="Oval 822"/>
              <p:cNvSpPr>
                <a:spLocks noChangeArrowheads="1"/>
              </p:cNvSpPr>
              <p:nvPr/>
            </p:nvSpPr>
            <p:spPr bwMode="auto">
              <a:xfrm>
                <a:off x="2983" y="1501"/>
                <a:ext cx="203" cy="179"/>
              </a:xfrm>
              <a:prstGeom prst="ellips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475" name="Oval 823"/>
              <p:cNvSpPr>
                <a:spLocks noChangeArrowheads="1"/>
              </p:cNvSpPr>
              <p:nvPr/>
            </p:nvSpPr>
            <p:spPr bwMode="auto">
              <a:xfrm>
                <a:off x="2949" y="1476"/>
                <a:ext cx="265" cy="228"/>
              </a:xfrm>
              <a:prstGeom prst="ellips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476" name="Freeform 824"/>
              <p:cNvSpPr>
                <a:spLocks/>
              </p:cNvSpPr>
              <p:nvPr/>
            </p:nvSpPr>
            <p:spPr bwMode="auto">
              <a:xfrm flipV="1">
                <a:off x="2987" y="1424"/>
                <a:ext cx="205" cy="143"/>
              </a:xfrm>
              <a:custGeom>
                <a:avLst/>
                <a:gdLst>
                  <a:gd name="T0" fmla="*/ 0 w 1180"/>
                  <a:gd name="T1" fmla="*/ 0 h 956"/>
                  <a:gd name="T2" fmla="*/ 0 w 1180"/>
                  <a:gd name="T3" fmla="*/ 0 h 956"/>
                  <a:gd name="T4" fmla="*/ 0 w 1180"/>
                  <a:gd name="T5" fmla="*/ 0 h 956"/>
                  <a:gd name="T6" fmla="*/ 0 w 1180"/>
                  <a:gd name="T7" fmla="*/ 0 h 956"/>
                  <a:gd name="T8" fmla="*/ 0 w 1180"/>
                  <a:gd name="T9" fmla="*/ 0 h 956"/>
                  <a:gd name="T10" fmla="*/ 0 w 1180"/>
                  <a:gd name="T11" fmla="*/ 0 h 956"/>
                  <a:gd name="T12" fmla="*/ 0 w 1180"/>
                  <a:gd name="T13" fmla="*/ 0 h 956"/>
                  <a:gd name="T14" fmla="*/ 0 w 1180"/>
                  <a:gd name="T15" fmla="*/ 0 h 956"/>
                  <a:gd name="T16" fmla="*/ 0 w 1180"/>
                  <a:gd name="T17" fmla="*/ 0 h 956"/>
                  <a:gd name="T18" fmla="*/ 0 w 1180"/>
                  <a:gd name="T19" fmla="*/ 0 h 95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1180" h="956">
                    <a:moveTo>
                      <a:pt x="499" y="7"/>
                    </a:moveTo>
                    <a:lnTo>
                      <a:pt x="0" y="780"/>
                    </a:lnTo>
                    <a:lnTo>
                      <a:pt x="134" y="885"/>
                    </a:lnTo>
                    <a:lnTo>
                      <a:pt x="366" y="920"/>
                    </a:lnTo>
                    <a:lnTo>
                      <a:pt x="534" y="956"/>
                    </a:lnTo>
                    <a:lnTo>
                      <a:pt x="829" y="949"/>
                    </a:lnTo>
                    <a:lnTo>
                      <a:pt x="1096" y="850"/>
                    </a:lnTo>
                    <a:lnTo>
                      <a:pt x="1180" y="801"/>
                    </a:lnTo>
                    <a:lnTo>
                      <a:pt x="668" y="0"/>
                    </a:lnTo>
                    <a:lnTo>
                      <a:pt x="499" y="7"/>
                    </a:lnTo>
                    <a:close/>
                  </a:path>
                </a:pathLst>
              </a:custGeom>
              <a:solidFill>
                <a:srgbClr val="66CCFF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19050" cmpd="sng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  <p:sp>
          <p:nvSpPr>
            <p:cNvPr id="471" name="Freeform 825"/>
            <p:cNvSpPr>
              <a:spLocks/>
            </p:cNvSpPr>
            <p:nvPr/>
          </p:nvSpPr>
          <p:spPr bwMode="auto">
            <a:xfrm>
              <a:off x="2995" y="1615"/>
              <a:ext cx="178" cy="129"/>
            </a:xfrm>
            <a:custGeom>
              <a:avLst/>
              <a:gdLst>
                <a:gd name="T0" fmla="*/ 0 w 1180"/>
                <a:gd name="T1" fmla="*/ 0 h 956"/>
                <a:gd name="T2" fmla="*/ 0 w 1180"/>
                <a:gd name="T3" fmla="*/ 0 h 956"/>
                <a:gd name="T4" fmla="*/ 0 w 1180"/>
                <a:gd name="T5" fmla="*/ 0 h 956"/>
                <a:gd name="T6" fmla="*/ 0 w 1180"/>
                <a:gd name="T7" fmla="*/ 0 h 956"/>
                <a:gd name="T8" fmla="*/ 0 w 1180"/>
                <a:gd name="T9" fmla="*/ 0 h 956"/>
                <a:gd name="T10" fmla="*/ 0 w 1180"/>
                <a:gd name="T11" fmla="*/ 0 h 956"/>
                <a:gd name="T12" fmla="*/ 0 w 1180"/>
                <a:gd name="T13" fmla="*/ 0 h 956"/>
                <a:gd name="T14" fmla="*/ 0 w 1180"/>
                <a:gd name="T15" fmla="*/ 0 h 956"/>
                <a:gd name="T16" fmla="*/ 0 w 1180"/>
                <a:gd name="T17" fmla="*/ 0 h 956"/>
                <a:gd name="T18" fmla="*/ 0 w 1180"/>
                <a:gd name="T19" fmla="*/ 0 h 95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180" h="956">
                  <a:moveTo>
                    <a:pt x="499" y="7"/>
                  </a:moveTo>
                  <a:lnTo>
                    <a:pt x="0" y="780"/>
                  </a:lnTo>
                  <a:lnTo>
                    <a:pt x="134" y="885"/>
                  </a:lnTo>
                  <a:lnTo>
                    <a:pt x="366" y="920"/>
                  </a:lnTo>
                  <a:lnTo>
                    <a:pt x="534" y="956"/>
                  </a:lnTo>
                  <a:lnTo>
                    <a:pt x="829" y="949"/>
                  </a:lnTo>
                  <a:lnTo>
                    <a:pt x="1096" y="850"/>
                  </a:lnTo>
                  <a:lnTo>
                    <a:pt x="1180" y="801"/>
                  </a:lnTo>
                  <a:lnTo>
                    <a:pt x="668" y="0"/>
                  </a:lnTo>
                  <a:lnTo>
                    <a:pt x="499" y="7"/>
                  </a:lnTo>
                  <a:close/>
                </a:path>
              </a:pathLst>
            </a:custGeom>
            <a:solidFill>
              <a:srgbClr val="66CCFF"/>
            </a:solidFill>
            <a:ln w="19050" cmpd="sng">
              <a:noFill/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91" name="Group 347"/>
          <p:cNvGrpSpPr>
            <a:grpSpLocks/>
          </p:cNvGrpSpPr>
          <p:nvPr/>
        </p:nvGrpSpPr>
        <p:grpSpPr bwMode="auto">
          <a:xfrm>
            <a:off x="7850174" y="2477053"/>
            <a:ext cx="416744" cy="205711"/>
            <a:chOff x="1871277" y="1576300"/>
            <a:chExt cx="1128371" cy="437861"/>
          </a:xfrm>
        </p:grpSpPr>
        <p:sp>
          <p:nvSpPr>
            <p:cNvPr id="892" name="Oval 891"/>
            <p:cNvSpPr/>
            <p:nvPr/>
          </p:nvSpPr>
          <p:spPr bwMode="auto">
            <a:xfrm flipV="1">
              <a:off x="1874446" y="1694641"/>
              <a:ext cx="1125202" cy="319520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0" scaled="1"/>
              <a:tileRect/>
            </a:gra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893" name="Rectangle 892"/>
            <p:cNvSpPr/>
            <p:nvPr/>
          </p:nvSpPr>
          <p:spPr bwMode="auto">
            <a:xfrm>
              <a:off x="1871277" y="1739611"/>
              <a:ext cx="1128371" cy="115973"/>
            </a:xfrm>
            <a:prstGeom prst="rect">
              <a:avLst/>
            </a:prstGeom>
            <a:gradFill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10800000" scaled="0"/>
            </a:gradFill>
            <a:ln w="254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894" name="Oval 893"/>
            <p:cNvSpPr/>
            <p:nvPr/>
          </p:nvSpPr>
          <p:spPr bwMode="auto">
            <a:xfrm flipV="1">
              <a:off x="1871277" y="1576300"/>
              <a:ext cx="1125200" cy="31952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895" name="Freeform 894"/>
            <p:cNvSpPr/>
            <p:nvPr/>
          </p:nvSpPr>
          <p:spPr bwMode="auto">
            <a:xfrm>
              <a:off x="2159708" y="1673340"/>
              <a:ext cx="548339" cy="160943"/>
            </a:xfrm>
            <a:custGeom>
              <a:avLst/>
              <a:gdLst>
                <a:gd name="connsiteX0" fmla="*/ 1486231 w 2944854"/>
                <a:gd name="connsiteY0" fmla="*/ 727041 h 1302232"/>
                <a:gd name="connsiteX1" fmla="*/ 257675 w 2944854"/>
                <a:gd name="connsiteY1" fmla="*/ 1302232 h 1302232"/>
                <a:gd name="connsiteX2" fmla="*/ 0 w 2944854"/>
                <a:gd name="connsiteY2" fmla="*/ 1228607 h 1302232"/>
                <a:gd name="connsiteX3" fmla="*/ 911064 w 2944854"/>
                <a:gd name="connsiteY3" fmla="*/ 837478 h 1302232"/>
                <a:gd name="connsiteX4" fmla="*/ 883456 w 2944854"/>
                <a:gd name="connsiteY4" fmla="*/ 450949 h 1302232"/>
                <a:gd name="connsiteX5" fmla="*/ 161047 w 2944854"/>
                <a:gd name="connsiteY5" fmla="*/ 119640 h 1302232"/>
                <a:gd name="connsiteX6" fmla="*/ 404917 w 2944854"/>
                <a:gd name="connsiteY6" fmla="*/ 50617 h 1302232"/>
                <a:gd name="connsiteX7" fmla="*/ 1477028 w 2944854"/>
                <a:gd name="connsiteY7" fmla="*/ 501566 h 1302232"/>
                <a:gd name="connsiteX8" fmla="*/ 2572146 w 2944854"/>
                <a:gd name="connsiteY8" fmla="*/ 0 h 1302232"/>
                <a:gd name="connsiteX9" fmla="*/ 2875834 w 2944854"/>
                <a:gd name="connsiteY9" fmla="*/ 96632 h 1302232"/>
                <a:gd name="connsiteX10" fmla="*/ 2079803 w 2944854"/>
                <a:gd name="connsiteY10" fmla="*/ 432543 h 1302232"/>
                <a:gd name="connsiteX11" fmla="*/ 2240850 w 2944854"/>
                <a:gd name="connsiteY11" fmla="*/ 920305 h 1302232"/>
                <a:gd name="connsiteX12" fmla="*/ 2944854 w 2944854"/>
                <a:gd name="connsiteY12" fmla="*/ 1228607 h 1302232"/>
                <a:gd name="connsiteX13" fmla="*/ 2733192 w 2944854"/>
                <a:gd name="connsiteY13" fmla="*/ 1297630 h 1302232"/>
                <a:gd name="connsiteX14" fmla="*/ 1486231 w 2944854"/>
                <a:gd name="connsiteY14" fmla="*/ 727041 h 1302232"/>
                <a:gd name="connsiteX0" fmla="*/ 1486231 w 2944854"/>
                <a:gd name="connsiteY0" fmla="*/ 727041 h 1316375"/>
                <a:gd name="connsiteX1" fmla="*/ 257675 w 2944854"/>
                <a:gd name="connsiteY1" fmla="*/ 1302232 h 1316375"/>
                <a:gd name="connsiteX2" fmla="*/ 0 w 2944854"/>
                <a:gd name="connsiteY2" fmla="*/ 1228607 h 1316375"/>
                <a:gd name="connsiteX3" fmla="*/ 911064 w 2944854"/>
                <a:gd name="connsiteY3" fmla="*/ 837478 h 1316375"/>
                <a:gd name="connsiteX4" fmla="*/ 883456 w 2944854"/>
                <a:gd name="connsiteY4" fmla="*/ 450949 h 1316375"/>
                <a:gd name="connsiteX5" fmla="*/ 161047 w 2944854"/>
                <a:gd name="connsiteY5" fmla="*/ 119640 h 1316375"/>
                <a:gd name="connsiteX6" fmla="*/ 404917 w 2944854"/>
                <a:gd name="connsiteY6" fmla="*/ 50617 h 1316375"/>
                <a:gd name="connsiteX7" fmla="*/ 1477028 w 2944854"/>
                <a:gd name="connsiteY7" fmla="*/ 501566 h 1316375"/>
                <a:gd name="connsiteX8" fmla="*/ 2572146 w 2944854"/>
                <a:gd name="connsiteY8" fmla="*/ 0 h 1316375"/>
                <a:gd name="connsiteX9" fmla="*/ 2875834 w 2944854"/>
                <a:gd name="connsiteY9" fmla="*/ 96632 h 1316375"/>
                <a:gd name="connsiteX10" fmla="*/ 2079803 w 2944854"/>
                <a:gd name="connsiteY10" fmla="*/ 432543 h 1316375"/>
                <a:gd name="connsiteX11" fmla="*/ 2240850 w 2944854"/>
                <a:gd name="connsiteY11" fmla="*/ 920305 h 1316375"/>
                <a:gd name="connsiteX12" fmla="*/ 2944854 w 2944854"/>
                <a:gd name="connsiteY12" fmla="*/ 1228607 h 1316375"/>
                <a:gd name="connsiteX13" fmla="*/ 2756623 w 2944854"/>
                <a:gd name="connsiteY13" fmla="*/ 1316375 h 1316375"/>
                <a:gd name="connsiteX14" fmla="*/ 1486231 w 2944854"/>
                <a:gd name="connsiteY14" fmla="*/ 727041 h 1316375"/>
                <a:gd name="connsiteX0" fmla="*/ 1486231 w 3024520"/>
                <a:gd name="connsiteY0" fmla="*/ 727041 h 1316375"/>
                <a:gd name="connsiteX1" fmla="*/ 257675 w 3024520"/>
                <a:gd name="connsiteY1" fmla="*/ 1302232 h 1316375"/>
                <a:gd name="connsiteX2" fmla="*/ 0 w 3024520"/>
                <a:gd name="connsiteY2" fmla="*/ 1228607 h 1316375"/>
                <a:gd name="connsiteX3" fmla="*/ 911064 w 3024520"/>
                <a:gd name="connsiteY3" fmla="*/ 837478 h 1316375"/>
                <a:gd name="connsiteX4" fmla="*/ 883456 w 3024520"/>
                <a:gd name="connsiteY4" fmla="*/ 450949 h 1316375"/>
                <a:gd name="connsiteX5" fmla="*/ 161047 w 3024520"/>
                <a:gd name="connsiteY5" fmla="*/ 119640 h 1316375"/>
                <a:gd name="connsiteX6" fmla="*/ 404917 w 3024520"/>
                <a:gd name="connsiteY6" fmla="*/ 50617 h 1316375"/>
                <a:gd name="connsiteX7" fmla="*/ 1477028 w 3024520"/>
                <a:gd name="connsiteY7" fmla="*/ 501566 h 1316375"/>
                <a:gd name="connsiteX8" fmla="*/ 2572146 w 3024520"/>
                <a:gd name="connsiteY8" fmla="*/ 0 h 1316375"/>
                <a:gd name="connsiteX9" fmla="*/ 2875834 w 3024520"/>
                <a:gd name="connsiteY9" fmla="*/ 96632 h 1316375"/>
                <a:gd name="connsiteX10" fmla="*/ 2079803 w 3024520"/>
                <a:gd name="connsiteY10" fmla="*/ 432543 h 1316375"/>
                <a:gd name="connsiteX11" fmla="*/ 2240850 w 3024520"/>
                <a:gd name="connsiteY11" fmla="*/ 920305 h 1316375"/>
                <a:gd name="connsiteX12" fmla="*/ 3024520 w 3024520"/>
                <a:gd name="connsiteY12" fmla="*/ 1228607 h 1316375"/>
                <a:gd name="connsiteX13" fmla="*/ 2756623 w 3024520"/>
                <a:gd name="connsiteY13" fmla="*/ 1316375 h 1316375"/>
                <a:gd name="connsiteX14" fmla="*/ 1486231 w 3024520"/>
                <a:gd name="connsiteY14" fmla="*/ 727041 h 1316375"/>
                <a:gd name="connsiteX0" fmla="*/ 1537780 w 3076069"/>
                <a:gd name="connsiteY0" fmla="*/ 727041 h 1316375"/>
                <a:gd name="connsiteX1" fmla="*/ 309224 w 3076069"/>
                <a:gd name="connsiteY1" fmla="*/ 1302232 h 1316375"/>
                <a:gd name="connsiteX2" fmla="*/ 0 w 3076069"/>
                <a:gd name="connsiteY2" fmla="*/ 1228607 h 1316375"/>
                <a:gd name="connsiteX3" fmla="*/ 962613 w 3076069"/>
                <a:gd name="connsiteY3" fmla="*/ 837478 h 1316375"/>
                <a:gd name="connsiteX4" fmla="*/ 935005 w 3076069"/>
                <a:gd name="connsiteY4" fmla="*/ 450949 h 1316375"/>
                <a:gd name="connsiteX5" fmla="*/ 212596 w 3076069"/>
                <a:gd name="connsiteY5" fmla="*/ 119640 h 1316375"/>
                <a:gd name="connsiteX6" fmla="*/ 456466 w 3076069"/>
                <a:gd name="connsiteY6" fmla="*/ 50617 h 1316375"/>
                <a:gd name="connsiteX7" fmla="*/ 1528577 w 3076069"/>
                <a:gd name="connsiteY7" fmla="*/ 501566 h 1316375"/>
                <a:gd name="connsiteX8" fmla="*/ 2623695 w 3076069"/>
                <a:gd name="connsiteY8" fmla="*/ 0 h 1316375"/>
                <a:gd name="connsiteX9" fmla="*/ 2927383 w 3076069"/>
                <a:gd name="connsiteY9" fmla="*/ 96632 h 1316375"/>
                <a:gd name="connsiteX10" fmla="*/ 2131352 w 3076069"/>
                <a:gd name="connsiteY10" fmla="*/ 432543 h 1316375"/>
                <a:gd name="connsiteX11" fmla="*/ 2292399 w 3076069"/>
                <a:gd name="connsiteY11" fmla="*/ 920305 h 1316375"/>
                <a:gd name="connsiteX12" fmla="*/ 3076069 w 3076069"/>
                <a:gd name="connsiteY12" fmla="*/ 1228607 h 1316375"/>
                <a:gd name="connsiteX13" fmla="*/ 2808172 w 3076069"/>
                <a:gd name="connsiteY13" fmla="*/ 1316375 h 1316375"/>
                <a:gd name="connsiteX14" fmla="*/ 1537780 w 3076069"/>
                <a:gd name="connsiteY14" fmla="*/ 727041 h 1316375"/>
                <a:gd name="connsiteX0" fmla="*/ 1537780 w 3076069"/>
                <a:gd name="connsiteY0" fmla="*/ 727041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27041 h 1321259"/>
                <a:gd name="connsiteX0" fmla="*/ 1537780 w 3076069"/>
                <a:gd name="connsiteY0" fmla="*/ 750825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50825 h 1321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076069" h="1321259">
                  <a:moveTo>
                    <a:pt x="1537780" y="750825"/>
                  </a:moveTo>
                  <a:lnTo>
                    <a:pt x="313981" y="1321259"/>
                  </a:lnTo>
                  <a:lnTo>
                    <a:pt x="0" y="1228607"/>
                  </a:lnTo>
                  <a:lnTo>
                    <a:pt x="962613" y="837478"/>
                  </a:lnTo>
                  <a:lnTo>
                    <a:pt x="935005" y="450949"/>
                  </a:lnTo>
                  <a:lnTo>
                    <a:pt x="212596" y="119640"/>
                  </a:lnTo>
                  <a:lnTo>
                    <a:pt x="456466" y="50617"/>
                  </a:lnTo>
                  <a:lnTo>
                    <a:pt x="1528577" y="501566"/>
                  </a:lnTo>
                  <a:lnTo>
                    <a:pt x="2623695" y="0"/>
                  </a:lnTo>
                  <a:lnTo>
                    <a:pt x="2927383" y="96632"/>
                  </a:lnTo>
                  <a:lnTo>
                    <a:pt x="2131352" y="432543"/>
                  </a:lnTo>
                  <a:lnTo>
                    <a:pt x="2292399" y="920305"/>
                  </a:lnTo>
                  <a:lnTo>
                    <a:pt x="3076069" y="1228607"/>
                  </a:lnTo>
                  <a:lnTo>
                    <a:pt x="2808172" y="1316375"/>
                  </a:lnTo>
                  <a:lnTo>
                    <a:pt x="1537780" y="750825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896" name="Freeform 895"/>
            <p:cNvSpPr/>
            <p:nvPr/>
          </p:nvSpPr>
          <p:spPr bwMode="auto">
            <a:xfrm>
              <a:off x="2102655" y="1633103"/>
              <a:ext cx="662444" cy="111241"/>
            </a:xfrm>
            <a:custGeom>
              <a:avLst/>
              <a:gdLst>
                <a:gd name="connsiteX0" fmla="*/ 0 w 3645229"/>
                <a:gd name="connsiteY0" fmla="*/ 214441 h 923747"/>
                <a:gd name="connsiteX1" fmla="*/ 659770 w 3645229"/>
                <a:gd name="connsiteY1" fmla="*/ 16495 h 923747"/>
                <a:gd name="connsiteX2" fmla="*/ 1814367 w 3645229"/>
                <a:gd name="connsiteY2" fmla="*/ 511360 h 923747"/>
                <a:gd name="connsiteX3" fmla="*/ 2968965 w 3645229"/>
                <a:gd name="connsiteY3" fmla="*/ 0 h 923747"/>
                <a:gd name="connsiteX4" fmla="*/ 3645229 w 3645229"/>
                <a:gd name="connsiteY4" fmla="*/ 197946 h 923747"/>
                <a:gd name="connsiteX5" fmla="*/ 3199884 w 3645229"/>
                <a:gd name="connsiteY5" fmla="*/ 461874 h 923747"/>
                <a:gd name="connsiteX6" fmla="*/ 2985459 w 3645229"/>
                <a:gd name="connsiteY6" fmla="*/ 379396 h 923747"/>
                <a:gd name="connsiteX7" fmla="*/ 1830861 w 3645229"/>
                <a:gd name="connsiteY7" fmla="*/ 923747 h 923747"/>
                <a:gd name="connsiteX8" fmla="*/ 676264 w 3645229"/>
                <a:gd name="connsiteY8" fmla="*/ 412387 h 923747"/>
                <a:gd name="connsiteX9" fmla="*/ 527816 w 3645229"/>
                <a:gd name="connsiteY9" fmla="*/ 478369 h 923747"/>
                <a:gd name="connsiteX10" fmla="*/ 0 w 3645229"/>
                <a:gd name="connsiteY10" fmla="*/ 21444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78369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90067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09765 w 3640627"/>
                <a:gd name="connsiteY2" fmla="*/ 511360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3008465 w 3640627"/>
                <a:gd name="connsiteY6" fmla="*/ 402404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723451"/>
                <a:gd name="connsiteY0" fmla="*/ 242051 h 946755"/>
                <a:gd name="connsiteX1" fmla="*/ 655168 w 3723451"/>
                <a:gd name="connsiteY1" fmla="*/ 16495 h 946755"/>
                <a:gd name="connsiteX2" fmla="*/ 1855778 w 3723451"/>
                <a:gd name="connsiteY2" fmla="*/ 534367 h 946755"/>
                <a:gd name="connsiteX3" fmla="*/ 2964363 w 3723451"/>
                <a:gd name="connsiteY3" fmla="*/ 0 h 946755"/>
                <a:gd name="connsiteX4" fmla="*/ 3723451 w 3723451"/>
                <a:gd name="connsiteY4" fmla="*/ 220954 h 946755"/>
                <a:gd name="connsiteX5" fmla="*/ 3195282 w 3723451"/>
                <a:gd name="connsiteY5" fmla="*/ 461874 h 946755"/>
                <a:gd name="connsiteX6" fmla="*/ 3008465 w 3723451"/>
                <a:gd name="connsiteY6" fmla="*/ 402404 h 946755"/>
                <a:gd name="connsiteX7" fmla="*/ 1876873 w 3723451"/>
                <a:gd name="connsiteY7" fmla="*/ 946755 h 946755"/>
                <a:gd name="connsiteX8" fmla="*/ 690067 w 3723451"/>
                <a:gd name="connsiteY8" fmla="*/ 412387 h 946755"/>
                <a:gd name="connsiteX9" fmla="*/ 523214 w 3723451"/>
                <a:gd name="connsiteY9" fmla="*/ 482971 h 946755"/>
                <a:gd name="connsiteX10" fmla="*/ 0 w 3723451"/>
                <a:gd name="connsiteY10" fmla="*/ 242051 h 946755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08465 w 3723451"/>
                <a:gd name="connsiteY6" fmla="*/ 388599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711613 w 3723451"/>
                <a:gd name="connsiteY8" fmla="*/ 413055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723451" h="932950">
                  <a:moveTo>
                    <a:pt x="0" y="228246"/>
                  </a:moveTo>
                  <a:lnTo>
                    <a:pt x="655168" y="2690"/>
                  </a:lnTo>
                  <a:lnTo>
                    <a:pt x="1855778" y="520562"/>
                  </a:lnTo>
                  <a:lnTo>
                    <a:pt x="3001174" y="0"/>
                  </a:lnTo>
                  <a:lnTo>
                    <a:pt x="3723451" y="207149"/>
                  </a:lnTo>
                  <a:lnTo>
                    <a:pt x="3186079" y="461874"/>
                  </a:lnTo>
                  <a:lnTo>
                    <a:pt x="3013067" y="393200"/>
                  </a:lnTo>
                  <a:lnTo>
                    <a:pt x="1876873" y="932950"/>
                  </a:lnTo>
                  <a:lnTo>
                    <a:pt x="711613" y="413055"/>
                  </a:lnTo>
                  <a:lnTo>
                    <a:pt x="523214" y="469166"/>
                  </a:lnTo>
                  <a:lnTo>
                    <a:pt x="0" y="228246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897" name="Freeform 896"/>
            <p:cNvSpPr/>
            <p:nvPr/>
          </p:nvSpPr>
          <p:spPr bwMode="auto">
            <a:xfrm>
              <a:off x="2536889" y="1727776"/>
              <a:ext cx="244057" cy="97040"/>
            </a:xfrm>
            <a:custGeom>
              <a:avLst/>
              <a:gdLst>
                <a:gd name="connsiteX0" fmla="*/ 55216 w 1421812"/>
                <a:gd name="connsiteY0" fmla="*/ 0 h 800665"/>
                <a:gd name="connsiteX1" fmla="*/ 1421812 w 1421812"/>
                <a:gd name="connsiteY1" fmla="*/ 625807 h 800665"/>
                <a:gd name="connsiteX2" fmla="*/ 947874 w 1421812"/>
                <a:gd name="connsiteY2" fmla="*/ 800665 h 800665"/>
                <a:gd name="connsiteX3" fmla="*/ 50614 w 1421812"/>
                <a:gd name="connsiteY3" fmla="*/ 404934 h 800665"/>
                <a:gd name="connsiteX4" fmla="*/ 0 w 1421812"/>
                <a:gd name="connsiteY4" fmla="*/ 404934 h 800665"/>
                <a:gd name="connsiteX5" fmla="*/ 55216 w 1421812"/>
                <a:gd name="connsiteY5" fmla="*/ 0 h 800665"/>
                <a:gd name="connsiteX0" fmla="*/ 4602 w 1371198"/>
                <a:gd name="connsiteY0" fmla="*/ 0 h 800665"/>
                <a:gd name="connsiteX1" fmla="*/ 1371198 w 1371198"/>
                <a:gd name="connsiteY1" fmla="*/ 625807 h 800665"/>
                <a:gd name="connsiteX2" fmla="*/ 897260 w 1371198"/>
                <a:gd name="connsiteY2" fmla="*/ 800665 h 800665"/>
                <a:gd name="connsiteX3" fmla="*/ 0 w 1371198"/>
                <a:gd name="connsiteY3" fmla="*/ 404934 h 800665"/>
                <a:gd name="connsiteX4" fmla="*/ 4602 w 1371198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9868"/>
                <a:gd name="connsiteX1" fmla="*/ 1366596 w 1366596"/>
                <a:gd name="connsiteY1" fmla="*/ 625807 h 809868"/>
                <a:gd name="connsiteX2" fmla="*/ 865050 w 1366596"/>
                <a:gd name="connsiteY2" fmla="*/ 809868 h 809868"/>
                <a:gd name="connsiteX3" fmla="*/ 4601 w 1366596"/>
                <a:gd name="connsiteY3" fmla="*/ 427942 h 809868"/>
                <a:gd name="connsiteX4" fmla="*/ 0 w 1366596"/>
                <a:gd name="connsiteY4" fmla="*/ 0 h 809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6596" h="809868">
                  <a:moveTo>
                    <a:pt x="0" y="0"/>
                  </a:moveTo>
                  <a:lnTo>
                    <a:pt x="1366596" y="625807"/>
                  </a:lnTo>
                  <a:lnTo>
                    <a:pt x="865050" y="809868"/>
                  </a:lnTo>
                  <a:lnTo>
                    <a:pt x="4601" y="427942"/>
                  </a:lnTo>
                  <a:cubicBezTo>
                    <a:pt x="-1535" y="105836"/>
                    <a:pt x="1534" y="142647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898" name="Freeform 897"/>
            <p:cNvSpPr/>
            <p:nvPr/>
          </p:nvSpPr>
          <p:spPr bwMode="auto">
            <a:xfrm>
              <a:off x="2089977" y="1730144"/>
              <a:ext cx="240888" cy="97039"/>
            </a:xfrm>
            <a:custGeom>
              <a:avLst/>
              <a:gdLst>
                <a:gd name="connsiteX0" fmla="*/ 1329786 w 1348191"/>
                <a:gd name="connsiteY0" fmla="*/ 0 h 809869"/>
                <a:gd name="connsiteX1" fmla="*/ 1348191 w 1348191"/>
                <a:gd name="connsiteY1" fmla="*/ 400333 h 809869"/>
                <a:gd name="connsiteX2" fmla="*/ 487742 w 1348191"/>
                <a:gd name="connsiteY2" fmla="*/ 809869 h 809869"/>
                <a:gd name="connsiteX3" fmla="*/ 0 w 1348191"/>
                <a:gd name="connsiteY3" fmla="*/ 630409 h 809869"/>
                <a:gd name="connsiteX4" fmla="*/ 1329786 w 1348191"/>
                <a:gd name="connsiteY4" fmla="*/ 0 h 809869"/>
                <a:gd name="connsiteX0" fmla="*/ 1329786 w 1348191"/>
                <a:gd name="connsiteY0" fmla="*/ 0 h 791462"/>
                <a:gd name="connsiteX1" fmla="*/ 1348191 w 1348191"/>
                <a:gd name="connsiteY1" fmla="*/ 381926 h 791462"/>
                <a:gd name="connsiteX2" fmla="*/ 487742 w 1348191"/>
                <a:gd name="connsiteY2" fmla="*/ 791462 h 791462"/>
                <a:gd name="connsiteX3" fmla="*/ 0 w 1348191"/>
                <a:gd name="connsiteY3" fmla="*/ 612002 h 791462"/>
                <a:gd name="connsiteX4" fmla="*/ 1329786 w 1348191"/>
                <a:gd name="connsiteY4" fmla="*/ 0 h 79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48191" h="791462">
                  <a:moveTo>
                    <a:pt x="1329786" y="0"/>
                  </a:moveTo>
                  <a:lnTo>
                    <a:pt x="1348191" y="381926"/>
                  </a:lnTo>
                  <a:lnTo>
                    <a:pt x="487742" y="791462"/>
                  </a:lnTo>
                  <a:lnTo>
                    <a:pt x="0" y="612002"/>
                  </a:lnTo>
                  <a:lnTo>
                    <a:pt x="1329786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cxnSp>
          <p:nvCxnSpPr>
            <p:cNvPr id="899" name="Straight Connector 898"/>
            <p:cNvCxnSpPr>
              <a:endCxn id="894" idx="2"/>
            </p:cNvCxnSpPr>
            <p:nvPr/>
          </p:nvCxnSpPr>
          <p:spPr bwMode="auto">
            <a:xfrm flipH="1" flipV="1">
              <a:off x="1871277" y="1737243"/>
              <a:ext cx="3169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0" name="Straight Connector 899"/>
            <p:cNvCxnSpPr/>
            <p:nvPr/>
          </p:nvCxnSpPr>
          <p:spPr bwMode="auto">
            <a:xfrm flipH="1" flipV="1">
              <a:off x="2996477" y="1734877"/>
              <a:ext cx="3171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01" name="Group 347"/>
          <p:cNvGrpSpPr>
            <a:grpSpLocks/>
          </p:cNvGrpSpPr>
          <p:nvPr/>
        </p:nvGrpSpPr>
        <p:grpSpPr bwMode="auto">
          <a:xfrm>
            <a:off x="8701349" y="2476442"/>
            <a:ext cx="416744" cy="205711"/>
            <a:chOff x="1871277" y="1576300"/>
            <a:chExt cx="1128371" cy="437861"/>
          </a:xfrm>
        </p:grpSpPr>
        <p:sp>
          <p:nvSpPr>
            <p:cNvPr id="902" name="Oval 901"/>
            <p:cNvSpPr/>
            <p:nvPr/>
          </p:nvSpPr>
          <p:spPr bwMode="auto">
            <a:xfrm flipV="1">
              <a:off x="1874446" y="1694641"/>
              <a:ext cx="1125202" cy="319520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0" scaled="1"/>
              <a:tileRect/>
            </a:gra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903" name="Rectangle 902"/>
            <p:cNvSpPr/>
            <p:nvPr/>
          </p:nvSpPr>
          <p:spPr bwMode="auto">
            <a:xfrm>
              <a:off x="1871277" y="1739611"/>
              <a:ext cx="1128371" cy="115973"/>
            </a:xfrm>
            <a:prstGeom prst="rect">
              <a:avLst/>
            </a:prstGeom>
            <a:gradFill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10800000" scaled="0"/>
            </a:gradFill>
            <a:ln w="254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04" name="Oval 903"/>
            <p:cNvSpPr/>
            <p:nvPr/>
          </p:nvSpPr>
          <p:spPr bwMode="auto">
            <a:xfrm flipV="1">
              <a:off x="1871277" y="1576300"/>
              <a:ext cx="1125200" cy="31952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905" name="Freeform 904"/>
            <p:cNvSpPr/>
            <p:nvPr/>
          </p:nvSpPr>
          <p:spPr bwMode="auto">
            <a:xfrm>
              <a:off x="2159708" y="1673340"/>
              <a:ext cx="548339" cy="160943"/>
            </a:xfrm>
            <a:custGeom>
              <a:avLst/>
              <a:gdLst>
                <a:gd name="connsiteX0" fmla="*/ 1486231 w 2944854"/>
                <a:gd name="connsiteY0" fmla="*/ 727041 h 1302232"/>
                <a:gd name="connsiteX1" fmla="*/ 257675 w 2944854"/>
                <a:gd name="connsiteY1" fmla="*/ 1302232 h 1302232"/>
                <a:gd name="connsiteX2" fmla="*/ 0 w 2944854"/>
                <a:gd name="connsiteY2" fmla="*/ 1228607 h 1302232"/>
                <a:gd name="connsiteX3" fmla="*/ 911064 w 2944854"/>
                <a:gd name="connsiteY3" fmla="*/ 837478 h 1302232"/>
                <a:gd name="connsiteX4" fmla="*/ 883456 w 2944854"/>
                <a:gd name="connsiteY4" fmla="*/ 450949 h 1302232"/>
                <a:gd name="connsiteX5" fmla="*/ 161047 w 2944854"/>
                <a:gd name="connsiteY5" fmla="*/ 119640 h 1302232"/>
                <a:gd name="connsiteX6" fmla="*/ 404917 w 2944854"/>
                <a:gd name="connsiteY6" fmla="*/ 50617 h 1302232"/>
                <a:gd name="connsiteX7" fmla="*/ 1477028 w 2944854"/>
                <a:gd name="connsiteY7" fmla="*/ 501566 h 1302232"/>
                <a:gd name="connsiteX8" fmla="*/ 2572146 w 2944854"/>
                <a:gd name="connsiteY8" fmla="*/ 0 h 1302232"/>
                <a:gd name="connsiteX9" fmla="*/ 2875834 w 2944854"/>
                <a:gd name="connsiteY9" fmla="*/ 96632 h 1302232"/>
                <a:gd name="connsiteX10" fmla="*/ 2079803 w 2944854"/>
                <a:gd name="connsiteY10" fmla="*/ 432543 h 1302232"/>
                <a:gd name="connsiteX11" fmla="*/ 2240850 w 2944854"/>
                <a:gd name="connsiteY11" fmla="*/ 920305 h 1302232"/>
                <a:gd name="connsiteX12" fmla="*/ 2944854 w 2944854"/>
                <a:gd name="connsiteY12" fmla="*/ 1228607 h 1302232"/>
                <a:gd name="connsiteX13" fmla="*/ 2733192 w 2944854"/>
                <a:gd name="connsiteY13" fmla="*/ 1297630 h 1302232"/>
                <a:gd name="connsiteX14" fmla="*/ 1486231 w 2944854"/>
                <a:gd name="connsiteY14" fmla="*/ 727041 h 1302232"/>
                <a:gd name="connsiteX0" fmla="*/ 1486231 w 2944854"/>
                <a:gd name="connsiteY0" fmla="*/ 727041 h 1316375"/>
                <a:gd name="connsiteX1" fmla="*/ 257675 w 2944854"/>
                <a:gd name="connsiteY1" fmla="*/ 1302232 h 1316375"/>
                <a:gd name="connsiteX2" fmla="*/ 0 w 2944854"/>
                <a:gd name="connsiteY2" fmla="*/ 1228607 h 1316375"/>
                <a:gd name="connsiteX3" fmla="*/ 911064 w 2944854"/>
                <a:gd name="connsiteY3" fmla="*/ 837478 h 1316375"/>
                <a:gd name="connsiteX4" fmla="*/ 883456 w 2944854"/>
                <a:gd name="connsiteY4" fmla="*/ 450949 h 1316375"/>
                <a:gd name="connsiteX5" fmla="*/ 161047 w 2944854"/>
                <a:gd name="connsiteY5" fmla="*/ 119640 h 1316375"/>
                <a:gd name="connsiteX6" fmla="*/ 404917 w 2944854"/>
                <a:gd name="connsiteY6" fmla="*/ 50617 h 1316375"/>
                <a:gd name="connsiteX7" fmla="*/ 1477028 w 2944854"/>
                <a:gd name="connsiteY7" fmla="*/ 501566 h 1316375"/>
                <a:gd name="connsiteX8" fmla="*/ 2572146 w 2944854"/>
                <a:gd name="connsiteY8" fmla="*/ 0 h 1316375"/>
                <a:gd name="connsiteX9" fmla="*/ 2875834 w 2944854"/>
                <a:gd name="connsiteY9" fmla="*/ 96632 h 1316375"/>
                <a:gd name="connsiteX10" fmla="*/ 2079803 w 2944854"/>
                <a:gd name="connsiteY10" fmla="*/ 432543 h 1316375"/>
                <a:gd name="connsiteX11" fmla="*/ 2240850 w 2944854"/>
                <a:gd name="connsiteY11" fmla="*/ 920305 h 1316375"/>
                <a:gd name="connsiteX12" fmla="*/ 2944854 w 2944854"/>
                <a:gd name="connsiteY12" fmla="*/ 1228607 h 1316375"/>
                <a:gd name="connsiteX13" fmla="*/ 2756623 w 2944854"/>
                <a:gd name="connsiteY13" fmla="*/ 1316375 h 1316375"/>
                <a:gd name="connsiteX14" fmla="*/ 1486231 w 2944854"/>
                <a:gd name="connsiteY14" fmla="*/ 727041 h 1316375"/>
                <a:gd name="connsiteX0" fmla="*/ 1486231 w 3024520"/>
                <a:gd name="connsiteY0" fmla="*/ 727041 h 1316375"/>
                <a:gd name="connsiteX1" fmla="*/ 257675 w 3024520"/>
                <a:gd name="connsiteY1" fmla="*/ 1302232 h 1316375"/>
                <a:gd name="connsiteX2" fmla="*/ 0 w 3024520"/>
                <a:gd name="connsiteY2" fmla="*/ 1228607 h 1316375"/>
                <a:gd name="connsiteX3" fmla="*/ 911064 w 3024520"/>
                <a:gd name="connsiteY3" fmla="*/ 837478 h 1316375"/>
                <a:gd name="connsiteX4" fmla="*/ 883456 w 3024520"/>
                <a:gd name="connsiteY4" fmla="*/ 450949 h 1316375"/>
                <a:gd name="connsiteX5" fmla="*/ 161047 w 3024520"/>
                <a:gd name="connsiteY5" fmla="*/ 119640 h 1316375"/>
                <a:gd name="connsiteX6" fmla="*/ 404917 w 3024520"/>
                <a:gd name="connsiteY6" fmla="*/ 50617 h 1316375"/>
                <a:gd name="connsiteX7" fmla="*/ 1477028 w 3024520"/>
                <a:gd name="connsiteY7" fmla="*/ 501566 h 1316375"/>
                <a:gd name="connsiteX8" fmla="*/ 2572146 w 3024520"/>
                <a:gd name="connsiteY8" fmla="*/ 0 h 1316375"/>
                <a:gd name="connsiteX9" fmla="*/ 2875834 w 3024520"/>
                <a:gd name="connsiteY9" fmla="*/ 96632 h 1316375"/>
                <a:gd name="connsiteX10" fmla="*/ 2079803 w 3024520"/>
                <a:gd name="connsiteY10" fmla="*/ 432543 h 1316375"/>
                <a:gd name="connsiteX11" fmla="*/ 2240850 w 3024520"/>
                <a:gd name="connsiteY11" fmla="*/ 920305 h 1316375"/>
                <a:gd name="connsiteX12" fmla="*/ 3024520 w 3024520"/>
                <a:gd name="connsiteY12" fmla="*/ 1228607 h 1316375"/>
                <a:gd name="connsiteX13" fmla="*/ 2756623 w 3024520"/>
                <a:gd name="connsiteY13" fmla="*/ 1316375 h 1316375"/>
                <a:gd name="connsiteX14" fmla="*/ 1486231 w 3024520"/>
                <a:gd name="connsiteY14" fmla="*/ 727041 h 1316375"/>
                <a:gd name="connsiteX0" fmla="*/ 1537780 w 3076069"/>
                <a:gd name="connsiteY0" fmla="*/ 727041 h 1316375"/>
                <a:gd name="connsiteX1" fmla="*/ 309224 w 3076069"/>
                <a:gd name="connsiteY1" fmla="*/ 1302232 h 1316375"/>
                <a:gd name="connsiteX2" fmla="*/ 0 w 3076069"/>
                <a:gd name="connsiteY2" fmla="*/ 1228607 h 1316375"/>
                <a:gd name="connsiteX3" fmla="*/ 962613 w 3076069"/>
                <a:gd name="connsiteY3" fmla="*/ 837478 h 1316375"/>
                <a:gd name="connsiteX4" fmla="*/ 935005 w 3076069"/>
                <a:gd name="connsiteY4" fmla="*/ 450949 h 1316375"/>
                <a:gd name="connsiteX5" fmla="*/ 212596 w 3076069"/>
                <a:gd name="connsiteY5" fmla="*/ 119640 h 1316375"/>
                <a:gd name="connsiteX6" fmla="*/ 456466 w 3076069"/>
                <a:gd name="connsiteY6" fmla="*/ 50617 h 1316375"/>
                <a:gd name="connsiteX7" fmla="*/ 1528577 w 3076069"/>
                <a:gd name="connsiteY7" fmla="*/ 501566 h 1316375"/>
                <a:gd name="connsiteX8" fmla="*/ 2623695 w 3076069"/>
                <a:gd name="connsiteY8" fmla="*/ 0 h 1316375"/>
                <a:gd name="connsiteX9" fmla="*/ 2927383 w 3076069"/>
                <a:gd name="connsiteY9" fmla="*/ 96632 h 1316375"/>
                <a:gd name="connsiteX10" fmla="*/ 2131352 w 3076069"/>
                <a:gd name="connsiteY10" fmla="*/ 432543 h 1316375"/>
                <a:gd name="connsiteX11" fmla="*/ 2292399 w 3076069"/>
                <a:gd name="connsiteY11" fmla="*/ 920305 h 1316375"/>
                <a:gd name="connsiteX12" fmla="*/ 3076069 w 3076069"/>
                <a:gd name="connsiteY12" fmla="*/ 1228607 h 1316375"/>
                <a:gd name="connsiteX13" fmla="*/ 2808172 w 3076069"/>
                <a:gd name="connsiteY13" fmla="*/ 1316375 h 1316375"/>
                <a:gd name="connsiteX14" fmla="*/ 1537780 w 3076069"/>
                <a:gd name="connsiteY14" fmla="*/ 727041 h 1316375"/>
                <a:gd name="connsiteX0" fmla="*/ 1537780 w 3076069"/>
                <a:gd name="connsiteY0" fmla="*/ 727041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27041 h 1321259"/>
                <a:gd name="connsiteX0" fmla="*/ 1537780 w 3076069"/>
                <a:gd name="connsiteY0" fmla="*/ 750825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50825 h 1321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076069" h="1321259">
                  <a:moveTo>
                    <a:pt x="1537780" y="750825"/>
                  </a:moveTo>
                  <a:lnTo>
                    <a:pt x="313981" y="1321259"/>
                  </a:lnTo>
                  <a:lnTo>
                    <a:pt x="0" y="1228607"/>
                  </a:lnTo>
                  <a:lnTo>
                    <a:pt x="962613" y="837478"/>
                  </a:lnTo>
                  <a:lnTo>
                    <a:pt x="935005" y="450949"/>
                  </a:lnTo>
                  <a:lnTo>
                    <a:pt x="212596" y="119640"/>
                  </a:lnTo>
                  <a:lnTo>
                    <a:pt x="456466" y="50617"/>
                  </a:lnTo>
                  <a:lnTo>
                    <a:pt x="1528577" y="501566"/>
                  </a:lnTo>
                  <a:lnTo>
                    <a:pt x="2623695" y="0"/>
                  </a:lnTo>
                  <a:lnTo>
                    <a:pt x="2927383" y="96632"/>
                  </a:lnTo>
                  <a:lnTo>
                    <a:pt x="2131352" y="432543"/>
                  </a:lnTo>
                  <a:lnTo>
                    <a:pt x="2292399" y="920305"/>
                  </a:lnTo>
                  <a:lnTo>
                    <a:pt x="3076069" y="1228607"/>
                  </a:lnTo>
                  <a:lnTo>
                    <a:pt x="2808172" y="1316375"/>
                  </a:lnTo>
                  <a:lnTo>
                    <a:pt x="1537780" y="750825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06" name="Freeform 905"/>
            <p:cNvSpPr/>
            <p:nvPr/>
          </p:nvSpPr>
          <p:spPr bwMode="auto">
            <a:xfrm>
              <a:off x="2102655" y="1633103"/>
              <a:ext cx="662444" cy="111241"/>
            </a:xfrm>
            <a:custGeom>
              <a:avLst/>
              <a:gdLst>
                <a:gd name="connsiteX0" fmla="*/ 0 w 3645229"/>
                <a:gd name="connsiteY0" fmla="*/ 214441 h 923747"/>
                <a:gd name="connsiteX1" fmla="*/ 659770 w 3645229"/>
                <a:gd name="connsiteY1" fmla="*/ 16495 h 923747"/>
                <a:gd name="connsiteX2" fmla="*/ 1814367 w 3645229"/>
                <a:gd name="connsiteY2" fmla="*/ 511360 h 923747"/>
                <a:gd name="connsiteX3" fmla="*/ 2968965 w 3645229"/>
                <a:gd name="connsiteY3" fmla="*/ 0 h 923747"/>
                <a:gd name="connsiteX4" fmla="*/ 3645229 w 3645229"/>
                <a:gd name="connsiteY4" fmla="*/ 197946 h 923747"/>
                <a:gd name="connsiteX5" fmla="*/ 3199884 w 3645229"/>
                <a:gd name="connsiteY5" fmla="*/ 461874 h 923747"/>
                <a:gd name="connsiteX6" fmla="*/ 2985459 w 3645229"/>
                <a:gd name="connsiteY6" fmla="*/ 379396 h 923747"/>
                <a:gd name="connsiteX7" fmla="*/ 1830861 w 3645229"/>
                <a:gd name="connsiteY7" fmla="*/ 923747 h 923747"/>
                <a:gd name="connsiteX8" fmla="*/ 676264 w 3645229"/>
                <a:gd name="connsiteY8" fmla="*/ 412387 h 923747"/>
                <a:gd name="connsiteX9" fmla="*/ 527816 w 3645229"/>
                <a:gd name="connsiteY9" fmla="*/ 478369 h 923747"/>
                <a:gd name="connsiteX10" fmla="*/ 0 w 3645229"/>
                <a:gd name="connsiteY10" fmla="*/ 21444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78369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90067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09765 w 3640627"/>
                <a:gd name="connsiteY2" fmla="*/ 511360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3008465 w 3640627"/>
                <a:gd name="connsiteY6" fmla="*/ 402404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723451"/>
                <a:gd name="connsiteY0" fmla="*/ 242051 h 946755"/>
                <a:gd name="connsiteX1" fmla="*/ 655168 w 3723451"/>
                <a:gd name="connsiteY1" fmla="*/ 16495 h 946755"/>
                <a:gd name="connsiteX2" fmla="*/ 1855778 w 3723451"/>
                <a:gd name="connsiteY2" fmla="*/ 534367 h 946755"/>
                <a:gd name="connsiteX3" fmla="*/ 2964363 w 3723451"/>
                <a:gd name="connsiteY3" fmla="*/ 0 h 946755"/>
                <a:gd name="connsiteX4" fmla="*/ 3723451 w 3723451"/>
                <a:gd name="connsiteY4" fmla="*/ 220954 h 946755"/>
                <a:gd name="connsiteX5" fmla="*/ 3195282 w 3723451"/>
                <a:gd name="connsiteY5" fmla="*/ 461874 h 946755"/>
                <a:gd name="connsiteX6" fmla="*/ 3008465 w 3723451"/>
                <a:gd name="connsiteY6" fmla="*/ 402404 h 946755"/>
                <a:gd name="connsiteX7" fmla="*/ 1876873 w 3723451"/>
                <a:gd name="connsiteY7" fmla="*/ 946755 h 946755"/>
                <a:gd name="connsiteX8" fmla="*/ 690067 w 3723451"/>
                <a:gd name="connsiteY8" fmla="*/ 412387 h 946755"/>
                <a:gd name="connsiteX9" fmla="*/ 523214 w 3723451"/>
                <a:gd name="connsiteY9" fmla="*/ 482971 h 946755"/>
                <a:gd name="connsiteX10" fmla="*/ 0 w 3723451"/>
                <a:gd name="connsiteY10" fmla="*/ 242051 h 946755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08465 w 3723451"/>
                <a:gd name="connsiteY6" fmla="*/ 388599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711613 w 3723451"/>
                <a:gd name="connsiteY8" fmla="*/ 413055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723451" h="932950">
                  <a:moveTo>
                    <a:pt x="0" y="228246"/>
                  </a:moveTo>
                  <a:lnTo>
                    <a:pt x="655168" y="2690"/>
                  </a:lnTo>
                  <a:lnTo>
                    <a:pt x="1855778" y="520562"/>
                  </a:lnTo>
                  <a:lnTo>
                    <a:pt x="3001174" y="0"/>
                  </a:lnTo>
                  <a:lnTo>
                    <a:pt x="3723451" y="207149"/>
                  </a:lnTo>
                  <a:lnTo>
                    <a:pt x="3186079" y="461874"/>
                  </a:lnTo>
                  <a:lnTo>
                    <a:pt x="3013067" y="393200"/>
                  </a:lnTo>
                  <a:lnTo>
                    <a:pt x="1876873" y="932950"/>
                  </a:lnTo>
                  <a:lnTo>
                    <a:pt x="711613" y="413055"/>
                  </a:lnTo>
                  <a:lnTo>
                    <a:pt x="523214" y="469166"/>
                  </a:lnTo>
                  <a:lnTo>
                    <a:pt x="0" y="228246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07" name="Freeform 906"/>
            <p:cNvSpPr/>
            <p:nvPr/>
          </p:nvSpPr>
          <p:spPr bwMode="auto">
            <a:xfrm>
              <a:off x="2536889" y="1727776"/>
              <a:ext cx="244057" cy="97040"/>
            </a:xfrm>
            <a:custGeom>
              <a:avLst/>
              <a:gdLst>
                <a:gd name="connsiteX0" fmla="*/ 55216 w 1421812"/>
                <a:gd name="connsiteY0" fmla="*/ 0 h 800665"/>
                <a:gd name="connsiteX1" fmla="*/ 1421812 w 1421812"/>
                <a:gd name="connsiteY1" fmla="*/ 625807 h 800665"/>
                <a:gd name="connsiteX2" fmla="*/ 947874 w 1421812"/>
                <a:gd name="connsiteY2" fmla="*/ 800665 h 800665"/>
                <a:gd name="connsiteX3" fmla="*/ 50614 w 1421812"/>
                <a:gd name="connsiteY3" fmla="*/ 404934 h 800665"/>
                <a:gd name="connsiteX4" fmla="*/ 0 w 1421812"/>
                <a:gd name="connsiteY4" fmla="*/ 404934 h 800665"/>
                <a:gd name="connsiteX5" fmla="*/ 55216 w 1421812"/>
                <a:gd name="connsiteY5" fmla="*/ 0 h 800665"/>
                <a:gd name="connsiteX0" fmla="*/ 4602 w 1371198"/>
                <a:gd name="connsiteY0" fmla="*/ 0 h 800665"/>
                <a:gd name="connsiteX1" fmla="*/ 1371198 w 1371198"/>
                <a:gd name="connsiteY1" fmla="*/ 625807 h 800665"/>
                <a:gd name="connsiteX2" fmla="*/ 897260 w 1371198"/>
                <a:gd name="connsiteY2" fmla="*/ 800665 h 800665"/>
                <a:gd name="connsiteX3" fmla="*/ 0 w 1371198"/>
                <a:gd name="connsiteY3" fmla="*/ 404934 h 800665"/>
                <a:gd name="connsiteX4" fmla="*/ 4602 w 1371198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9868"/>
                <a:gd name="connsiteX1" fmla="*/ 1366596 w 1366596"/>
                <a:gd name="connsiteY1" fmla="*/ 625807 h 809868"/>
                <a:gd name="connsiteX2" fmla="*/ 865050 w 1366596"/>
                <a:gd name="connsiteY2" fmla="*/ 809868 h 809868"/>
                <a:gd name="connsiteX3" fmla="*/ 4601 w 1366596"/>
                <a:gd name="connsiteY3" fmla="*/ 427942 h 809868"/>
                <a:gd name="connsiteX4" fmla="*/ 0 w 1366596"/>
                <a:gd name="connsiteY4" fmla="*/ 0 h 809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6596" h="809868">
                  <a:moveTo>
                    <a:pt x="0" y="0"/>
                  </a:moveTo>
                  <a:lnTo>
                    <a:pt x="1366596" y="625807"/>
                  </a:lnTo>
                  <a:lnTo>
                    <a:pt x="865050" y="809868"/>
                  </a:lnTo>
                  <a:lnTo>
                    <a:pt x="4601" y="427942"/>
                  </a:lnTo>
                  <a:cubicBezTo>
                    <a:pt x="-1535" y="105836"/>
                    <a:pt x="1534" y="142647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08" name="Freeform 907"/>
            <p:cNvSpPr/>
            <p:nvPr/>
          </p:nvSpPr>
          <p:spPr bwMode="auto">
            <a:xfrm>
              <a:off x="2089977" y="1730144"/>
              <a:ext cx="240888" cy="97039"/>
            </a:xfrm>
            <a:custGeom>
              <a:avLst/>
              <a:gdLst>
                <a:gd name="connsiteX0" fmla="*/ 1329786 w 1348191"/>
                <a:gd name="connsiteY0" fmla="*/ 0 h 809869"/>
                <a:gd name="connsiteX1" fmla="*/ 1348191 w 1348191"/>
                <a:gd name="connsiteY1" fmla="*/ 400333 h 809869"/>
                <a:gd name="connsiteX2" fmla="*/ 487742 w 1348191"/>
                <a:gd name="connsiteY2" fmla="*/ 809869 h 809869"/>
                <a:gd name="connsiteX3" fmla="*/ 0 w 1348191"/>
                <a:gd name="connsiteY3" fmla="*/ 630409 h 809869"/>
                <a:gd name="connsiteX4" fmla="*/ 1329786 w 1348191"/>
                <a:gd name="connsiteY4" fmla="*/ 0 h 809869"/>
                <a:gd name="connsiteX0" fmla="*/ 1329786 w 1348191"/>
                <a:gd name="connsiteY0" fmla="*/ 0 h 791462"/>
                <a:gd name="connsiteX1" fmla="*/ 1348191 w 1348191"/>
                <a:gd name="connsiteY1" fmla="*/ 381926 h 791462"/>
                <a:gd name="connsiteX2" fmla="*/ 487742 w 1348191"/>
                <a:gd name="connsiteY2" fmla="*/ 791462 h 791462"/>
                <a:gd name="connsiteX3" fmla="*/ 0 w 1348191"/>
                <a:gd name="connsiteY3" fmla="*/ 612002 h 791462"/>
                <a:gd name="connsiteX4" fmla="*/ 1329786 w 1348191"/>
                <a:gd name="connsiteY4" fmla="*/ 0 h 79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48191" h="791462">
                  <a:moveTo>
                    <a:pt x="1329786" y="0"/>
                  </a:moveTo>
                  <a:lnTo>
                    <a:pt x="1348191" y="381926"/>
                  </a:lnTo>
                  <a:lnTo>
                    <a:pt x="487742" y="791462"/>
                  </a:lnTo>
                  <a:lnTo>
                    <a:pt x="0" y="612002"/>
                  </a:lnTo>
                  <a:lnTo>
                    <a:pt x="1329786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cxnSp>
          <p:nvCxnSpPr>
            <p:cNvPr id="909" name="Straight Connector 908"/>
            <p:cNvCxnSpPr>
              <a:endCxn id="904" idx="2"/>
            </p:cNvCxnSpPr>
            <p:nvPr/>
          </p:nvCxnSpPr>
          <p:spPr bwMode="auto">
            <a:xfrm flipH="1" flipV="1">
              <a:off x="1871277" y="1737243"/>
              <a:ext cx="3169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0" name="Straight Connector 909"/>
            <p:cNvCxnSpPr/>
            <p:nvPr/>
          </p:nvCxnSpPr>
          <p:spPr bwMode="auto">
            <a:xfrm flipH="1" flipV="1">
              <a:off x="2996477" y="1734877"/>
              <a:ext cx="3171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11" name="Group 347"/>
          <p:cNvGrpSpPr>
            <a:grpSpLocks/>
          </p:cNvGrpSpPr>
          <p:nvPr/>
        </p:nvGrpSpPr>
        <p:grpSpPr bwMode="auto">
          <a:xfrm>
            <a:off x="9210788" y="2399328"/>
            <a:ext cx="416744" cy="205711"/>
            <a:chOff x="1871277" y="1576300"/>
            <a:chExt cx="1128371" cy="437861"/>
          </a:xfrm>
        </p:grpSpPr>
        <p:sp>
          <p:nvSpPr>
            <p:cNvPr id="912" name="Oval 911"/>
            <p:cNvSpPr/>
            <p:nvPr/>
          </p:nvSpPr>
          <p:spPr bwMode="auto">
            <a:xfrm flipV="1">
              <a:off x="1874446" y="1694641"/>
              <a:ext cx="1125202" cy="319520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0" scaled="1"/>
              <a:tileRect/>
            </a:gra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913" name="Rectangle 912"/>
            <p:cNvSpPr/>
            <p:nvPr/>
          </p:nvSpPr>
          <p:spPr bwMode="auto">
            <a:xfrm>
              <a:off x="1871277" y="1739611"/>
              <a:ext cx="1128371" cy="115973"/>
            </a:xfrm>
            <a:prstGeom prst="rect">
              <a:avLst/>
            </a:prstGeom>
            <a:gradFill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10800000" scaled="0"/>
            </a:gradFill>
            <a:ln w="254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14" name="Oval 913"/>
            <p:cNvSpPr/>
            <p:nvPr/>
          </p:nvSpPr>
          <p:spPr bwMode="auto">
            <a:xfrm flipV="1">
              <a:off x="1871277" y="1576300"/>
              <a:ext cx="1125200" cy="31952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915" name="Freeform 914"/>
            <p:cNvSpPr/>
            <p:nvPr/>
          </p:nvSpPr>
          <p:spPr bwMode="auto">
            <a:xfrm>
              <a:off x="2159708" y="1673340"/>
              <a:ext cx="548339" cy="160943"/>
            </a:xfrm>
            <a:custGeom>
              <a:avLst/>
              <a:gdLst>
                <a:gd name="connsiteX0" fmla="*/ 1486231 w 2944854"/>
                <a:gd name="connsiteY0" fmla="*/ 727041 h 1302232"/>
                <a:gd name="connsiteX1" fmla="*/ 257675 w 2944854"/>
                <a:gd name="connsiteY1" fmla="*/ 1302232 h 1302232"/>
                <a:gd name="connsiteX2" fmla="*/ 0 w 2944854"/>
                <a:gd name="connsiteY2" fmla="*/ 1228607 h 1302232"/>
                <a:gd name="connsiteX3" fmla="*/ 911064 w 2944854"/>
                <a:gd name="connsiteY3" fmla="*/ 837478 h 1302232"/>
                <a:gd name="connsiteX4" fmla="*/ 883456 w 2944854"/>
                <a:gd name="connsiteY4" fmla="*/ 450949 h 1302232"/>
                <a:gd name="connsiteX5" fmla="*/ 161047 w 2944854"/>
                <a:gd name="connsiteY5" fmla="*/ 119640 h 1302232"/>
                <a:gd name="connsiteX6" fmla="*/ 404917 w 2944854"/>
                <a:gd name="connsiteY6" fmla="*/ 50617 h 1302232"/>
                <a:gd name="connsiteX7" fmla="*/ 1477028 w 2944854"/>
                <a:gd name="connsiteY7" fmla="*/ 501566 h 1302232"/>
                <a:gd name="connsiteX8" fmla="*/ 2572146 w 2944854"/>
                <a:gd name="connsiteY8" fmla="*/ 0 h 1302232"/>
                <a:gd name="connsiteX9" fmla="*/ 2875834 w 2944854"/>
                <a:gd name="connsiteY9" fmla="*/ 96632 h 1302232"/>
                <a:gd name="connsiteX10" fmla="*/ 2079803 w 2944854"/>
                <a:gd name="connsiteY10" fmla="*/ 432543 h 1302232"/>
                <a:gd name="connsiteX11" fmla="*/ 2240850 w 2944854"/>
                <a:gd name="connsiteY11" fmla="*/ 920305 h 1302232"/>
                <a:gd name="connsiteX12" fmla="*/ 2944854 w 2944854"/>
                <a:gd name="connsiteY12" fmla="*/ 1228607 h 1302232"/>
                <a:gd name="connsiteX13" fmla="*/ 2733192 w 2944854"/>
                <a:gd name="connsiteY13" fmla="*/ 1297630 h 1302232"/>
                <a:gd name="connsiteX14" fmla="*/ 1486231 w 2944854"/>
                <a:gd name="connsiteY14" fmla="*/ 727041 h 1302232"/>
                <a:gd name="connsiteX0" fmla="*/ 1486231 w 2944854"/>
                <a:gd name="connsiteY0" fmla="*/ 727041 h 1316375"/>
                <a:gd name="connsiteX1" fmla="*/ 257675 w 2944854"/>
                <a:gd name="connsiteY1" fmla="*/ 1302232 h 1316375"/>
                <a:gd name="connsiteX2" fmla="*/ 0 w 2944854"/>
                <a:gd name="connsiteY2" fmla="*/ 1228607 h 1316375"/>
                <a:gd name="connsiteX3" fmla="*/ 911064 w 2944854"/>
                <a:gd name="connsiteY3" fmla="*/ 837478 h 1316375"/>
                <a:gd name="connsiteX4" fmla="*/ 883456 w 2944854"/>
                <a:gd name="connsiteY4" fmla="*/ 450949 h 1316375"/>
                <a:gd name="connsiteX5" fmla="*/ 161047 w 2944854"/>
                <a:gd name="connsiteY5" fmla="*/ 119640 h 1316375"/>
                <a:gd name="connsiteX6" fmla="*/ 404917 w 2944854"/>
                <a:gd name="connsiteY6" fmla="*/ 50617 h 1316375"/>
                <a:gd name="connsiteX7" fmla="*/ 1477028 w 2944854"/>
                <a:gd name="connsiteY7" fmla="*/ 501566 h 1316375"/>
                <a:gd name="connsiteX8" fmla="*/ 2572146 w 2944854"/>
                <a:gd name="connsiteY8" fmla="*/ 0 h 1316375"/>
                <a:gd name="connsiteX9" fmla="*/ 2875834 w 2944854"/>
                <a:gd name="connsiteY9" fmla="*/ 96632 h 1316375"/>
                <a:gd name="connsiteX10" fmla="*/ 2079803 w 2944854"/>
                <a:gd name="connsiteY10" fmla="*/ 432543 h 1316375"/>
                <a:gd name="connsiteX11" fmla="*/ 2240850 w 2944854"/>
                <a:gd name="connsiteY11" fmla="*/ 920305 h 1316375"/>
                <a:gd name="connsiteX12" fmla="*/ 2944854 w 2944854"/>
                <a:gd name="connsiteY12" fmla="*/ 1228607 h 1316375"/>
                <a:gd name="connsiteX13" fmla="*/ 2756623 w 2944854"/>
                <a:gd name="connsiteY13" fmla="*/ 1316375 h 1316375"/>
                <a:gd name="connsiteX14" fmla="*/ 1486231 w 2944854"/>
                <a:gd name="connsiteY14" fmla="*/ 727041 h 1316375"/>
                <a:gd name="connsiteX0" fmla="*/ 1486231 w 3024520"/>
                <a:gd name="connsiteY0" fmla="*/ 727041 h 1316375"/>
                <a:gd name="connsiteX1" fmla="*/ 257675 w 3024520"/>
                <a:gd name="connsiteY1" fmla="*/ 1302232 h 1316375"/>
                <a:gd name="connsiteX2" fmla="*/ 0 w 3024520"/>
                <a:gd name="connsiteY2" fmla="*/ 1228607 h 1316375"/>
                <a:gd name="connsiteX3" fmla="*/ 911064 w 3024520"/>
                <a:gd name="connsiteY3" fmla="*/ 837478 h 1316375"/>
                <a:gd name="connsiteX4" fmla="*/ 883456 w 3024520"/>
                <a:gd name="connsiteY4" fmla="*/ 450949 h 1316375"/>
                <a:gd name="connsiteX5" fmla="*/ 161047 w 3024520"/>
                <a:gd name="connsiteY5" fmla="*/ 119640 h 1316375"/>
                <a:gd name="connsiteX6" fmla="*/ 404917 w 3024520"/>
                <a:gd name="connsiteY6" fmla="*/ 50617 h 1316375"/>
                <a:gd name="connsiteX7" fmla="*/ 1477028 w 3024520"/>
                <a:gd name="connsiteY7" fmla="*/ 501566 h 1316375"/>
                <a:gd name="connsiteX8" fmla="*/ 2572146 w 3024520"/>
                <a:gd name="connsiteY8" fmla="*/ 0 h 1316375"/>
                <a:gd name="connsiteX9" fmla="*/ 2875834 w 3024520"/>
                <a:gd name="connsiteY9" fmla="*/ 96632 h 1316375"/>
                <a:gd name="connsiteX10" fmla="*/ 2079803 w 3024520"/>
                <a:gd name="connsiteY10" fmla="*/ 432543 h 1316375"/>
                <a:gd name="connsiteX11" fmla="*/ 2240850 w 3024520"/>
                <a:gd name="connsiteY11" fmla="*/ 920305 h 1316375"/>
                <a:gd name="connsiteX12" fmla="*/ 3024520 w 3024520"/>
                <a:gd name="connsiteY12" fmla="*/ 1228607 h 1316375"/>
                <a:gd name="connsiteX13" fmla="*/ 2756623 w 3024520"/>
                <a:gd name="connsiteY13" fmla="*/ 1316375 h 1316375"/>
                <a:gd name="connsiteX14" fmla="*/ 1486231 w 3024520"/>
                <a:gd name="connsiteY14" fmla="*/ 727041 h 1316375"/>
                <a:gd name="connsiteX0" fmla="*/ 1537780 w 3076069"/>
                <a:gd name="connsiteY0" fmla="*/ 727041 h 1316375"/>
                <a:gd name="connsiteX1" fmla="*/ 309224 w 3076069"/>
                <a:gd name="connsiteY1" fmla="*/ 1302232 h 1316375"/>
                <a:gd name="connsiteX2" fmla="*/ 0 w 3076069"/>
                <a:gd name="connsiteY2" fmla="*/ 1228607 h 1316375"/>
                <a:gd name="connsiteX3" fmla="*/ 962613 w 3076069"/>
                <a:gd name="connsiteY3" fmla="*/ 837478 h 1316375"/>
                <a:gd name="connsiteX4" fmla="*/ 935005 w 3076069"/>
                <a:gd name="connsiteY4" fmla="*/ 450949 h 1316375"/>
                <a:gd name="connsiteX5" fmla="*/ 212596 w 3076069"/>
                <a:gd name="connsiteY5" fmla="*/ 119640 h 1316375"/>
                <a:gd name="connsiteX6" fmla="*/ 456466 w 3076069"/>
                <a:gd name="connsiteY6" fmla="*/ 50617 h 1316375"/>
                <a:gd name="connsiteX7" fmla="*/ 1528577 w 3076069"/>
                <a:gd name="connsiteY7" fmla="*/ 501566 h 1316375"/>
                <a:gd name="connsiteX8" fmla="*/ 2623695 w 3076069"/>
                <a:gd name="connsiteY8" fmla="*/ 0 h 1316375"/>
                <a:gd name="connsiteX9" fmla="*/ 2927383 w 3076069"/>
                <a:gd name="connsiteY9" fmla="*/ 96632 h 1316375"/>
                <a:gd name="connsiteX10" fmla="*/ 2131352 w 3076069"/>
                <a:gd name="connsiteY10" fmla="*/ 432543 h 1316375"/>
                <a:gd name="connsiteX11" fmla="*/ 2292399 w 3076069"/>
                <a:gd name="connsiteY11" fmla="*/ 920305 h 1316375"/>
                <a:gd name="connsiteX12" fmla="*/ 3076069 w 3076069"/>
                <a:gd name="connsiteY12" fmla="*/ 1228607 h 1316375"/>
                <a:gd name="connsiteX13" fmla="*/ 2808172 w 3076069"/>
                <a:gd name="connsiteY13" fmla="*/ 1316375 h 1316375"/>
                <a:gd name="connsiteX14" fmla="*/ 1537780 w 3076069"/>
                <a:gd name="connsiteY14" fmla="*/ 727041 h 1316375"/>
                <a:gd name="connsiteX0" fmla="*/ 1537780 w 3076069"/>
                <a:gd name="connsiteY0" fmla="*/ 727041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27041 h 1321259"/>
                <a:gd name="connsiteX0" fmla="*/ 1537780 w 3076069"/>
                <a:gd name="connsiteY0" fmla="*/ 750825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50825 h 1321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076069" h="1321259">
                  <a:moveTo>
                    <a:pt x="1537780" y="750825"/>
                  </a:moveTo>
                  <a:lnTo>
                    <a:pt x="313981" y="1321259"/>
                  </a:lnTo>
                  <a:lnTo>
                    <a:pt x="0" y="1228607"/>
                  </a:lnTo>
                  <a:lnTo>
                    <a:pt x="962613" y="837478"/>
                  </a:lnTo>
                  <a:lnTo>
                    <a:pt x="935005" y="450949"/>
                  </a:lnTo>
                  <a:lnTo>
                    <a:pt x="212596" y="119640"/>
                  </a:lnTo>
                  <a:lnTo>
                    <a:pt x="456466" y="50617"/>
                  </a:lnTo>
                  <a:lnTo>
                    <a:pt x="1528577" y="501566"/>
                  </a:lnTo>
                  <a:lnTo>
                    <a:pt x="2623695" y="0"/>
                  </a:lnTo>
                  <a:lnTo>
                    <a:pt x="2927383" y="96632"/>
                  </a:lnTo>
                  <a:lnTo>
                    <a:pt x="2131352" y="432543"/>
                  </a:lnTo>
                  <a:lnTo>
                    <a:pt x="2292399" y="920305"/>
                  </a:lnTo>
                  <a:lnTo>
                    <a:pt x="3076069" y="1228607"/>
                  </a:lnTo>
                  <a:lnTo>
                    <a:pt x="2808172" y="1316375"/>
                  </a:lnTo>
                  <a:lnTo>
                    <a:pt x="1537780" y="750825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16" name="Freeform 915"/>
            <p:cNvSpPr/>
            <p:nvPr/>
          </p:nvSpPr>
          <p:spPr bwMode="auto">
            <a:xfrm>
              <a:off x="2102655" y="1633103"/>
              <a:ext cx="662444" cy="111241"/>
            </a:xfrm>
            <a:custGeom>
              <a:avLst/>
              <a:gdLst>
                <a:gd name="connsiteX0" fmla="*/ 0 w 3645229"/>
                <a:gd name="connsiteY0" fmla="*/ 214441 h 923747"/>
                <a:gd name="connsiteX1" fmla="*/ 659770 w 3645229"/>
                <a:gd name="connsiteY1" fmla="*/ 16495 h 923747"/>
                <a:gd name="connsiteX2" fmla="*/ 1814367 w 3645229"/>
                <a:gd name="connsiteY2" fmla="*/ 511360 h 923747"/>
                <a:gd name="connsiteX3" fmla="*/ 2968965 w 3645229"/>
                <a:gd name="connsiteY3" fmla="*/ 0 h 923747"/>
                <a:gd name="connsiteX4" fmla="*/ 3645229 w 3645229"/>
                <a:gd name="connsiteY4" fmla="*/ 197946 h 923747"/>
                <a:gd name="connsiteX5" fmla="*/ 3199884 w 3645229"/>
                <a:gd name="connsiteY5" fmla="*/ 461874 h 923747"/>
                <a:gd name="connsiteX6" fmla="*/ 2985459 w 3645229"/>
                <a:gd name="connsiteY6" fmla="*/ 379396 h 923747"/>
                <a:gd name="connsiteX7" fmla="*/ 1830861 w 3645229"/>
                <a:gd name="connsiteY7" fmla="*/ 923747 h 923747"/>
                <a:gd name="connsiteX8" fmla="*/ 676264 w 3645229"/>
                <a:gd name="connsiteY8" fmla="*/ 412387 h 923747"/>
                <a:gd name="connsiteX9" fmla="*/ 527816 w 3645229"/>
                <a:gd name="connsiteY9" fmla="*/ 478369 h 923747"/>
                <a:gd name="connsiteX10" fmla="*/ 0 w 3645229"/>
                <a:gd name="connsiteY10" fmla="*/ 21444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78369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90067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09765 w 3640627"/>
                <a:gd name="connsiteY2" fmla="*/ 511360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3008465 w 3640627"/>
                <a:gd name="connsiteY6" fmla="*/ 402404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723451"/>
                <a:gd name="connsiteY0" fmla="*/ 242051 h 946755"/>
                <a:gd name="connsiteX1" fmla="*/ 655168 w 3723451"/>
                <a:gd name="connsiteY1" fmla="*/ 16495 h 946755"/>
                <a:gd name="connsiteX2" fmla="*/ 1855778 w 3723451"/>
                <a:gd name="connsiteY2" fmla="*/ 534367 h 946755"/>
                <a:gd name="connsiteX3" fmla="*/ 2964363 w 3723451"/>
                <a:gd name="connsiteY3" fmla="*/ 0 h 946755"/>
                <a:gd name="connsiteX4" fmla="*/ 3723451 w 3723451"/>
                <a:gd name="connsiteY4" fmla="*/ 220954 h 946755"/>
                <a:gd name="connsiteX5" fmla="*/ 3195282 w 3723451"/>
                <a:gd name="connsiteY5" fmla="*/ 461874 h 946755"/>
                <a:gd name="connsiteX6" fmla="*/ 3008465 w 3723451"/>
                <a:gd name="connsiteY6" fmla="*/ 402404 h 946755"/>
                <a:gd name="connsiteX7" fmla="*/ 1876873 w 3723451"/>
                <a:gd name="connsiteY7" fmla="*/ 946755 h 946755"/>
                <a:gd name="connsiteX8" fmla="*/ 690067 w 3723451"/>
                <a:gd name="connsiteY8" fmla="*/ 412387 h 946755"/>
                <a:gd name="connsiteX9" fmla="*/ 523214 w 3723451"/>
                <a:gd name="connsiteY9" fmla="*/ 482971 h 946755"/>
                <a:gd name="connsiteX10" fmla="*/ 0 w 3723451"/>
                <a:gd name="connsiteY10" fmla="*/ 242051 h 946755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08465 w 3723451"/>
                <a:gd name="connsiteY6" fmla="*/ 388599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711613 w 3723451"/>
                <a:gd name="connsiteY8" fmla="*/ 413055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723451" h="932950">
                  <a:moveTo>
                    <a:pt x="0" y="228246"/>
                  </a:moveTo>
                  <a:lnTo>
                    <a:pt x="655168" y="2690"/>
                  </a:lnTo>
                  <a:lnTo>
                    <a:pt x="1855778" y="520562"/>
                  </a:lnTo>
                  <a:lnTo>
                    <a:pt x="3001174" y="0"/>
                  </a:lnTo>
                  <a:lnTo>
                    <a:pt x="3723451" y="207149"/>
                  </a:lnTo>
                  <a:lnTo>
                    <a:pt x="3186079" y="461874"/>
                  </a:lnTo>
                  <a:lnTo>
                    <a:pt x="3013067" y="393200"/>
                  </a:lnTo>
                  <a:lnTo>
                    <a:pt x="1876873" y="932950"/>
                  </a:lnTo>
                  <a:lnTo>
                    <a:pt x="711613" y="413055"/>
                  </a:lnTo>
                  <a:lnTo>
                    <a:pt x="523214" y="469166"/>
                  </a:lnTo>
                  <a:lnTo>
                    <a:pt x="0" y="228246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17" name="Freeform 916"/>
            <p:cNvSpPr/>
            <p:nvPr/>
          </p:nvSpPr>
          <p:spPr bwMode="auto">
            <a:xfrm>
              <a:off x="2536889" y="1727776"/>
              <a:ext cx="244057" cy="97040"/>
            </a:xfrm>
            <a:custGeom>
              <a:avLst/>
              <a:gdLst>
                <a:gd name="connsiteX0" fmla="*/ 55216 w 1421812"/>
                <a:gd name="connsiteY0" fmla="*/ 0 h 800665"/>
                <a:gd name="connsiteX1" fmla="*/ 1421812 w 1421812"/>
                <a:gd name="connsiteY1" fmla="*/ 625807 h 800665"/>
                <a:gd name="connsiteX2" fmla="*/ 947874 w 1421812"/>
                <a:gd name="connsiteY2" fmla="*/ 800665 h 800665"/>
                <a:gd name="connsiteX3" fmla="*/ 50614 w 1421812"/>
                <a:gd name="connsiteY3" fmla="*/ 404934 h 800665"/>
                <a:gd name="connsiteX4" fmla="*/ 0 w 1421812"/>
                <a:gd name="connsiteY4" fmla="*/ 404934 h 800665"/>
                <a:gd name="connsiteX5" fmla="*/ 55216 w 1421812"/>
                <a:gd name="connsiteY5" fmla="*/ 0 h 800665"/>
                <a:gd name="connsiteX0" fmla="*/ 4602 w 1371198"/>
                <a:gd name="connsiteY0" fmla="*/ 0 h 800665"/>
                <a:gd name="connsiteX1" fmla="*/ 1371198 w 1371198"/>
                <a:gd name="connsiteY1" fmla="*/ 625807 h 800665"/>
                <a:gd name="connsiteX2" fmla="*/ 897260 w 1371198"/>
                <a:gd name="connsiteY2" fmla="*/ 800665 h 800665"/>
                <a:gd name="connsiteX3" fmla="*/ 0 w 1371198"/>
                <a:gd name="connsiteY3" fmla="*/ 404934 h 800665"/>
                <a:gd name="connsiteX4" fmla="*/ 4602 w 1371198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9868"/>
                <a:gd name="connsiteX1" fmla="*/ 1366596 w 1366596"/>
                <a:gd name="connsiteY1" fmla="*/ 625807 h 809868"/>
                <a:gd name="connsiteX2" fmla="*/ 865050 w 1366596"/>
                <a:gd name="connsiteY2" fmla="*/ 809868 h 809868"/>
                <a:gd name="connsiteX3" fmla="*/ 4601 w 1366596"/>
                <a:gd name="connsiteY3" fmla="*/ 427942 h 809868"/>
                <a:gd name="connsiteX4" fmla="*/ 0 w 1366596"/>
                <a:gd name="connsiteY4" fmla="*/ 0 h 809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6596" h="809868">
                  <a:moveTo>
                    <a:pt x="0" y="0"/>
                  </a:moveTo>
                  <a:lnTo>
                    <a:pt x="1366596" y="625807"/>
                  </a:lnTo>
                  <a:lnTo>
                    <a:pt x="865050" y="809868"/>
                  </a:lnTo>
                  <a:lnTo>
                    <a:pt x="4601" y="427942"/>
                  </a:lnTo>
                  <a:cubicBezTo>
                    <a:pt x="-1535" y="105836"/>
                    <a:pt x="1534" y="142647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18" name="Freeform 917"/>
            <p:cNvSpPr/>
            <p:nvPr/>
          </p:nvSpPr>
          <p:spPr bwMode="auto">
            <a:xfrm>
              <a:off x="2089977" y="1730144"/>
              <a:ext cx="240888" cy="97039"/>
            </a:xfrm>
            <a:custGeom>
              <a:avLst/>
              <a:gdLst>
                <a:gd name="connsiteX0" fmla="*/ 1329786 w 1348191"/>
                <a:gd name="connsiteY0" fmla="*/ 0 h 809869"/>
                <a:gd name="connsiteX1" fmla="*/ 1348191 w 1348191"/>
                <a:gd name="connsiteY1" fmla="*/ 400333 h 809869"/>
                <a:gd name="connsiteX2" fmla="*/ 487742 w 1348191"/>
                <a:gd name="connsiteY2" fmla="*/ 809869 h 809869"/>
                <a:gd name="connsiteX3" fmla="*/ 0 w 1348191"/>
                <a:gd name="connsiteY3" fmla="*/ 630409 h 809869"/>
                <a:gd name="connsiteX4" fmla="*/ 1329786 w 1348191"/>
                <a:gd name="connsiteY4" fmla="*/ 0 h 809869"/>
                <a:gd name="connsiteX0" fmla="*/ 1329786 w 1348191"/>
                <a:gd name="connsiteY0" fmla="*/ 0 h 791462"/>
                <a:gd name="connsiteX1" fmla="*/ 1348191 w 1348191"/>
                <a:gd name="connsiteY1" fmla="*/ 381926 h 791462"/>
                <a:gd name="connsiteX2" fmla="*/ 487742 w 1348191"/>
                <a:gd name="connsiteY2" fmla="*/ 791462 h 791462"/>
                <a:gd name="connsiteX3" fmla="*/ 0 w 1348191"/>
                <a:gd name="connsiteY3" fmla="*/ 612002 h 791462"/>
                <a:gd name="connsiteX4" fmla="*/ 1329786 w 1348191"/>
                <a:gd name="connsiteY4" fmla="*/ 0 h 79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48191" h="791462">
                  <a:moveTo>
                    <a:pt x="1329786" y="0"/>
                  </a:moveTo>
                  <a:lnTo>
                    <a:pt x="1348191" y="381926"/>
                  </a:lnTo>
                  <a:lnTo>
                    <a:pt x="487742" y="791462"/>
                  </a:lnTo>
                  <a:lnTo>
                    <a:pt x="0" y="612002"/>
                  </a:lnTo>
                  <a:lnTo>
                    <a:pt x="1329786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cxnSp>
          <p:nvCxnSpPr>
            <p:cNvPr id="919" name="Straight Connector 918"/>
            <p:cNvCxnSpPr>
              <a:endCxn id="914" idx="2"/>
            </p:cNvCxnSpPr>
            <p:nvPr/>
          </p:nvCxnSpPr>
          <p:spPr bwMode="auto">
            <a:xfrm flipH="1" flipV="1">
              <a:off x="1871277" y="1737243"/>
              <a:ext cx="3169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0" name="Straight Connector 919"/>
            <p:cNvCxnSpPr/>
            <p:nvPr/>
          </p:nvCxnSpPr>
          <p:spPr bwMode="auto">
            <a:xfrm flipH="1" flipV="1">
              <a:off x="2996477" y="1734877"/>
              <a:ext cx="3171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21" name="Group 347"/>
          <p:cNvGrpSpPr>
            <a:grpSpLocks/>
          </p:cNvGrpSpPr>
          <p:nvPr/>
        </p:nvGrpSpPr>
        <p:grpSpPr bwMode="auto">
          <a:xfrm>
            <a:off x="9276480" y="2760840"/>
            <a:ext cx="416744" cy="205711"/>
            <a:chOff x="1871277" y="1576300"/>
            <a:chExt cx="1128371" cy="437861"/>
          </a:xfrm>
        </p:grpSpPr>
        <p:sp>
          <p:nvSpPr>
            <p:cNvPr id="922" name="Oval 921"/>
            <p:cNvSpPr/>
            <p:nvPr/>
          </p:nvSpPr>
          <p:spPr bwMode="auto">
            <a:xfrm flipV="1">
              <a:off x="1874446" y="1694641"/>
              <a:ext cx="1125202" cy="319520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0" scaled="1"/>
              <a:tileRect/>
            </a:gra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923" name="Rectangle 922"/>
            <p:cNvSpPr/>
            <p:nvPr/>
          </p:nvSpPr>
          <p:spPr bwMode="auto">
            <a:xfrm>
              <a:off x="1871277" y="1739611"/>
              <a:ext cx="1128371" cy="115973"/>
            </a:xfrm>
            <a:prstGeom prst="rect">
              <a:avLst/>
            </a:prstGeom>
            <a:gradFill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10800000" scaled="0"/>
            </a:gradFill>
            <a:ln w="254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24" name="Oval 923"/>
            <p:cNvSpPr/>
            <p:nvPr/>
          </p:nvSpPr>
          <p:spPr bwMode="auto">
            <a:xfrm flipV="1">
              <a:off x="1871277" y="1576300"/>
              <a:ext cx="1125200" cy="31952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925" name="Freeform 924"/>
            <p:cNvSpPr/>
            <p:nvPr/>
          </p:nvSpPr>
          <p:spPr bwMode="auto">
            <a:xfrm>
              <a:off x="2159708" y="1673340"/>
              <a:ext cx="548339" cy="160943"/>
            </a:xfrm>
            <a:custGeom>
              <a:avLst/>
              <a:gdLst>
                <a:gd name="connsiteX0" fmla="*/ 1486231 w 2944854"/>
                <a:gd name="connsiteY0" fmla="*/ 727041 h 1302232"/>
                <a:gd name="connsiteX1" fmla="*/ 257675 w 2944854"/>
                <a:gd name="connsiteY1" fmla="*/ 1302232 h 1302232"/>
                <a:gd name="connsiteX2" fmla="*/ 0 w 2944854"/>
                <a:gd name="connsiteY2" fmla="*/ 1228607 h 1302232"/>
                <a:gd name="connsiteX3" fmla="*/ 911064 w 2944854"/>
                <a:gd name="connsiteY3" fmla="*/ 837478 h 1302232"/>
                <a:gd name="connsiteX4" fmla="*/ 883456 w 2944854"/>
                <a:gd name="connsiteY4" fmla="*/ 450949 h 1302232"/>
                <a:gd name="connsiteX5" fmla="*/ 161047 w 2944854"/>
                <a:gd name="connsiteY5" fmla="*/ 119640 h 1302232"/>
                <a:gd name="connsiteX6" fmla="*/ 404917 w 2944854"/>
                <a:gd name="connsiteY6" fmla="*/ 50617 h 1302232"/>
                <a:gd name="connsiteX7" fmla="*/ 1477028 w 2944854"/>
                <a:gd name="connsiteY7" fmla="*/ 501566 h 1302232"/>
                <a:gd name="connsiteX8" fmla="*/ 2572146 w 2944854"/>
                <a:gd name="connsiteY8" fmla="*/ 0 h 1302232"/>
                <a:gd name="connsiteX9" fmla="*/ 2875834 w 2944854"/>
                <a:gd name="connsiteY9" fmla="*/ 96632 h 1302232"/>
                <a:gd name="connsiteX10" fmla="*/ 2079803 w 2944854"/>
                <a:gd name="connsiteY10" fmla="*/ 432543 h 1302232"/>
                <a:gd name="connsiteX11" fmla="*/ 2240850 w 2944854"/>
                <a:gd name="connsiteY11" fmla="*/ 920305 h 1302232"/>
                <a:gd name="connsiteX12" fmla="*/ 2944854 w 2944854"/>
                <a:gd name="connsiteY12" fmla="*/ 1228607 h 1302232"/>
                <a:gd name="connsiteX13" fmla="*/ 2733192 w 2944854"/>
                <a:gd name="connsiteY13" fmla="*/ 1297630 h 1302232"/>
                <a:gd name="connsiteX14" fmla="*/ 1486231 w 2944854"/>
                <a:gd name="connsiteY14" fmla="*/ 727041 h 1302232"/>
                <a:gd name="connsiteX0" fmla="*/ 1486231 w 2944854"/>
                <a:gd name="connsiteY0" fmla="*/ 727041 h 1316375"/>
                <a:gd name="connsiteX1" fmla="*/ 257675 w 2944854"/>
                <a:gd name="connsiteY1" fmla="*/ 1302232 h 1316375"/>
                <a:gd name="connsiteX2" fmla="*/ 0 w 2944854"/>
                <a:gd name="connsiteY2" fmla="*/ 1228607 h 1316375"/>
                <a:gd name="connsiteX3" fmla="*/ 911064 w 2944854"/>
                <a:gd name="connsiteY3" fmla="*/ 837478 h 1316375"/>
                <a:gd name="connsiteX4" fmla="*/ 883456 w 2944854"/>
                <a:gd name="connsiteY4" fmla="*/ 450949 h 1316375"/>
                <a:gd name="connsiteX5" fmla="*/ 161047 w 2944854"/>
                <a:gd name="connsiteY5" fmla="*/ 119640 h 1316375"/>
                <a:gd name="connsiteX6" fmla="*/ 404917 w 2944854"/>
                <a:gd name="connsiteY6" fmla="*/ 50617 h 1316375"/>
                <a:gd name="connsiteX7" fmla="*/ 1477028 w 2944854"/>
                <a:gd name="connsiteY7" fmla="*/ 501566 h 1316375"/>
                <a:gd name="connsiteX8" fmla="*/ 2572146 w 2944854"/>
                <a:gd name="connsiteY8" fmla="*/ 0 h 1316375"/>
                <a:gd name="connsiteX9" fmla="*/ 2875834 w 2944854"/>
                <a:gd name="connsiteY9" fmla="*/ 96632 h 1316375"/>
                <a:gd name="connsiteX10" fmla="*/ 2079803 w 2944854"/>
                <a:gd name="connsiteY10" fmla="*/ 432543 h 1316375"/>
                <a:gd name="connsiteX11" fmla="*/ 2240850 w 2944854"/>
                <a:gd name="connsiteY11" fmla="*/ 920305 h 1316375"/>
                <a:gd name="connsiteX12" fmla="*/ 2944854 w 2944854"/>
                <a:gd name="connsiteY12" fmla="*/ 1228607 h 1316375"/>
                <a:gd name="connsiteX13" fmla="*/ 2756623 w 2944854"/>
                <a:gd name="connsiteY13" fmla="*/ 1316375 h 1316375"/>
                <a:gd name="connsiteX14" fmla="*/ 1486231 w 2944854"/>
                <a:gd name="connsiteY14" fmla="*/ 727041 h 1316375"/>
                <a:gd name="connsiteX0" fmla="*/ 1486231 w 3024520"/>
                <a:gd name="connsiteY0" fmla="*/ 727041 h 1316375"/>
                <a:gd name="connsiteX1" fmla="*/ 257675 w 3024520"/>
                <a:gd name="connsiteY1" fmla="*/ 1302232 h 1316375"/>
                <a:gd name="connsiteX2" fmla="*/ 0 w 3024520"/>
                <a:gd name="connsiteY2" fmla="*/ 1228607 h 1316375"/>
                <a:gd name="connsiteX3" fmla="*/ 911064 w 3024520"/>
                <a:gd name="connsiteY3" fmla="*/ 837478 h 1316375"/>
                <a:gd name="connsiteX4" fmla="*/ 883456 w 3024520"/>
                <a:gd name="connsiteY4" fmla="*/ 450949 h 1316375"/>
                <a:gd name="connsiteX5" fmla="*/ 161047 w 3024520"/>
                <a:gd name="connsiteY5" fmla="*/ 119640 h 1316375"/>
                <a:gd name="connsiteX6" fmla="*/ 404917 w 3024520"/>
                <a:gd name="connsiteY6" fmla="*/ 50617 h 1316375"/>
                <a:gd name="connsiteX7" fmla="*/ 1477028 w 3024520"/>
                <a:gd name="connsiteY7" fmla="*/ 501566 h 1316375"/>
                <a:gd name="connsiteX8" fmla="*/ 2572146 w 3024520"/>
                <a:gd name="connsiteY8" fmla="*/ 0 h 1316375"/>
                <a:gd name="connsiteX9" fmla="*/ 2875834 w 3024520"/>
                <a:gd name="connsiteY9" fmla="*/ 96632 h 1316375"/>
                <a:gd name="connsiteX10" fmla="*/ 2079803 w 3024520"/>
                <a:gd name="connsiteY10" fmla="*/ 432543 h 1316375"/>
                <a:gd name="connsiteX11" fmla="*/ 2240850 w 3024520"/>
                <a:gd name="connsiteY11" fmla="*/ 920305 h 1316375"/>
                <a:gd name="connsiteX12" fmla="*/ 3024520 w 3024520"/>
                <a:gd name="connsiteY12" fmla="*/ 1228607 h 1316375"/>
                <a:gd name="connsiteX13" fmla="*/ 2756623 w 3024520"/>
                <a:gd name="connsiteY13" fmla="*/ 1316375 h 1316375"/>
                <a:gd name="connsiteX14" fmla="*/ 1486231 w 3024520"/>
                <a:gd name="connsiteY14" fmla="*/ 727041 h 1316375"/>
                <a:gd name="connsiteX0" fmla="*/ 1537780 w 3076069"/>
                <a:gd name="connsiteY0" fmla="*/ 727041 h 1316375"/>
                <a:gd name="connsiteX1" fmla="*/ 309224 w 3076069"/>
                <a:gd name="connsiteY1" fmla="*/ 1302232 h 1316375"/>
                <a:gd name="connsiteX2" fmla="*/ 0 w 3076069"/>
                <a:gd name="connsiteY2" fmla="*/ 1228607 h 1316375"/>
                <a:gd name="connsiteX3" fmla="*/ 962613 w 3076069"/>
                <a:gd name="connsiteY3" fmla="*/ 837478 h 1316375"/>
                <a:gd name="connsiteX4" fmla="*/ 935005 w 3076069"/>
                <a:gd name="connsiteY4" fmla="*/ 450949 h 1316375"/>
                <a:gd name="connsiteX5" fmla="*/ 212596 w 3076069"/>
                <a:gd name="connsiteY5" fmla="*/ 119640 h 1316375"/>
                <a:gd name="connsiteX6" fmla="*/ 456466 w 3076069"/>
                <a:gd name="connsiteY6" fmla="*/ 50617 h 1316375"/>
                <a:gd name="connsiteX7" fmla="*/ 1528577 w 3076069"/>
                <a:gd name="connsiteY7" fmla="*/ 501566 h 1316375"/>
                <a:gd name="connsiteX8" fmla="*/ 2623695 w 3076069"/>
                <a:gd name="connsiteY8" fmla="*/ 0 h 1316375"/>
                <a:gd name="connsiteX9" fmla="*/ 2927383 w 3076069"/>
                <a:gd name="connsiteY9" fmla="*/ 96632 h 1316375"/>
                <a:gd name="connsiteX10" fmla="*/ 2131352 w 3076069"/>
                <a:gd name="connsiteY10" fmla="*/ 432543 h 1316375"/>
                <a:gd name="connsiteX11" fmla="*/ 2292399 w 3076069"/>
                <a:gd name="connsiteY11" fmla="*/ 920305 h 1316375"/>
                <a:gd name="connsiteX12" fmla="*/ 3076069 w 3076069"/>
                <a:gd name="connsiteY12" fmla="*/ 1228607 h 1316375"/>
                <a:gd name="connsiteX13" fmla="*/ 2808172 w 3076069"/>
                <a:gd name="connsiteY13" fmla="*/ 1316375 h 1316375"/>
                <a:gd name="connsiteX14" fmla="*/ 1537780 w 3076069"/>
                <a:gd name="connsiteY14" fmla="*/ 727041 h 1316375"/>
                <a:gd name="connsiteX0" fmla="*/ 1537780 w 3076069"/>
                <a:gd name="connsiteY0" fmla="*/ 727041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27041 h 1321259"/>
                <a:gd name="connsiteX0" fmla="*/ 1537780 w 3076069"/>
                <a:gd name="connsiteY0" fmla="*/ 750825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50825 h 1321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076069" h="1321259">
                  <a:moveTo>
                    <a:pt x="1537780" y="750825"/>
                  </a:moveTo>
                  <a:lnTo>
                    <a:pt x="313981" y="1321259"/>
                  </a:lnTo>
                  <a:lnTo>
                    <a:pt x="0" y="1228607"/>
                  </a:lnTo>
                  <a:lnTo>
                    <a:pt x="962613" y="837478"/>
                  </a:lnTo>
                  <a:lnTo>
                    <a:pt x="935005" y="450949"/>
                  </a:lnTo>
                  <a:lnTo>
                    <a:pt x="212596" y="119640"/>
                  </a:lnTo>
                  <a:lnTo>
                    <a:pt x="456466" y="50617"/>
                  </a:lnTo>
                  <a:lnTo>
                    <a:pt x="1528577" y="501566"/>
                  </a:lnTo>
                  <a:lnTo>
                    <a:pt x="2623695" y="0"/>
                  </a:lnTo>
                  <a:lnTo>
                    <a:pt x="2927383" y="96632"/>
                  </a:lnTo>
                  <a:lnTo>
                    <a:pt x="2131352" y="432543"/>
                  </a:lnTo>
                  <a:lnTo>
                    <a:pt x="2292399" y="920305"/>
                  </a:lnTo>
                  <a:lnTo>
                    <a:pt x="3076069" y="1228607"/>
                  </a:lnTo>
                  <a:lnTo>
                    <a:pt x="2808172" y="1316375"/>
                  </a:lnTo>
                  <a:lnTo>
                    <a:pt x="1537780" y="750825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26" name="Freeform 925"/>
            <p:cNvSpPr/>
            <p:nvPr/>
          </p:nvSpPr>
          <p:spPr bwMode="auto">
            <a:xfrm>
              <a:off x="2102655" y="1633103"/>
              <a:ext cx="662444" cy="111241"/>
            </a:xfrm>
            <a:custGeom>
              <a:avLst/>
              <a:gdLst>
                <a:gd name="connsiteX0" fmla="*/ 0 w 3645229"/>
                <a:gd name="connsiteY0" fmla="*/ 214441 h 923747"/>
                <a:gd name="connsiteX1" fmla="*/ 659770 w 3645229"/>
                <a:gd name="connsiteY1" fmla="*/ 16495 h 923747"/>
                <a:gd name="connsiteX2" fmla="*/ 1814367 w 3645229"/>
                <a:gd name="connsiteY2" fmla="*/ 511360 h 923747"/>
                <a:gd name="connsiteX3" fmla="*/ 2968965 w 3645229"/>
                <a:gd name="connsiteY3" fmla="*/ 0 h 923747"/>
                <a:gd name="connsiteX4" fmla="*/ 3645229 w 3645229"/>
                <a:gd name="connsiteY4" fmla="*/ 197946 h 923747"/>
                <a:gd name="connsiteX5" fmla="*/ 3199884 w 3645229"/>
                <a:gd name="connsiteY5" fmla="*/ 461874 h 923747"/>
                <a:gd name="connsiteX6" fmla="*/ 2985459 w 3645229"/>
                <a:gd name="connsiteY6" fmla="*/ 379396 h 923747"/>
                <a:gd name="connsiteX7" fmla="*/ 1830861 w 3645229"/>
                <a:gd name="connsiteY7" fmla="*/ 923747 h 923747"/>
                <a:gd name="connsiteX8" fmla="*/ 676264 w 3645229"/>
                <a:gd name="connsiteY8" fmla="*/ 412387 h 923747"/>
                <a:gd name="connsiteX9" fmla="*/ 527816 w 3645229"/>
                <a:gd name="connsiteY9" fmla="*/ 478369 h 923747"/>
                <a:gd name="connsiteX10" fmla="*/ 0 w 3645229"/>
                <a:gd name="connsiteY10" fmla="*/ 21444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78369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90067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09765 w 3640627"/>
                <a:gd name="connsiteY2" fmla="*/ 511360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3008465 w 3640627"/>
                <a:gd name="connsiteY6" fmla="*/ 402404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723451"/>
                <a:gd name="connsiteY0" fmla="*/ 242051 h 946755"/>
                <a:gd name="connsiteX1" fmla="*/ 655168 w 3723451"/>
                <a:gd name="connsiteY1" fmla="*/ 16495 h 946755"/>
                <a:gd name="connsiteX2" fmla="*/ 1855778 w 3723451"/>
                <a:gd name="connsiteY2" fmla="*/ 534367 h 946755"/>
                <a:gd name="connsiteX3" fmla="*/ 2964363 w 3723451"/>
                <a:gd name="connsiteY3" fmla="*/ 0 h 946755"/>
                <a:gd name="connsiteX4" fmla="*/ 3723451 w 3723451"/>
                <a:gd name="connsiteY4" fmla="*/ 220954 h 946755"/>
                <a:gd name="connsiteX5" fmla="*/ 3195282 w 3723451"/>
                <a:gd name="connsiteY5" fmla="*/ 461874 h 946755"/>
                <a:gd name="connsiteX6" fmla="*/ 3008465 w 3723451"/>
                <a:gd name="connsiteY6" fmla="*/ 402404 h 946755"/>
                <a:gd name="connsiteX7" fmla="*/ 1876873 w 3723451"/>
                <a:gd name="connsiteY7" fmla="*/ 946755 h 946755"/>
                <a:gd name="connsiteX8" fmla="*/ 690067 w 3723451"/>
                <a:gd name="connsiteY8" fmla="*/ 412387 h 946755"/>
                <a:gd name="connsiteX9" fmla="*/ 523214 w 3723451"/>
                <a:gd name="connsiteY9" fmla="*/ 482971 h 946755"/>
                <a:gd name="connsiteX10" fmla="*/ 0 w 3723451"/>
                <a:gd name="connsiteY10" fmla="*/ 242051 h 946755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08465 w 3723451"/>
                <a:gd name="connsiteY6" fmla="*/ 388599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711613 w 3723451"/>
                <a:gd name="connsiteY8" fmla="*/ 413055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723451" h="932950">
                  <a:moveTo>
                    <a:pt x="0" y="228246"/>
                  </a:moveTo>
                  <a:lnTo>
                    <a:pt x="655168" y="2690"/>
                  </a:lnTo>
                  <a:lnTo>
                    <a:pt x="1855778" y="520562"/>
                  </a:lnTo>
                  <a:lnTo>
                    <a:pt x="3001174" y="0"/>
                  </a:lnTo>
                  <a:lnTo>
                    <a:pt x="3723451" y="207149"/>
                  </a:lnTo>
                  <a:lnTo>
                    <a:pt x="3186079" y="461874"/>
                  </a:lnTo>
                  <a:lnTo>
                    <a:pt x="3013067" y="393200"/>
                  </a:lnTo>
                  <a:lnTo>
                    <a:pt x="1876873" y="932950"/>
                  </a:lnTo>
                  <a:lnTo>
                    <a:pt x="711613" y="413055"/>
                  </a:lnTo>
                  <a:lnTo>
                    <a:pt x="523214" y="469166"/>
                  </a:lnTo>
                  <a:lnTo>
                    <a:pt x="0" y="228246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27" name="Freeform 926"/>
            <p:cNvSpPr/>
            <p:nvPr/>
          </p:nvSpPr>
          <p:spPr bwMode="auto">
            <a:xfrm>
              <a:off x="2536889" y="1727776"/>
              <a:ext cx="244057" cy="97040"/>
            </a:xfrm>
            <a:custGeom>
              <a:avLst/>
              <a:gdLst>
                <a:gd name="connsiteX0" fmla="*/ 55216 w 1421812"/>
                <a:gd name="connsiteY0" fmla="*/ 0 h 800665"/>
                <a:gd name="connsiteX1" fmla="*/ 1421812 w 1421812"/>
                <a:gd name="connsiteY1" fmla="*/ 625807 h 800665"/>
                <a:gd name="connsiteX2" fmla="*/ 947874 w 1421812"/>
                <a:gd name="connsiteY2" fmla="*/ 800665 h 800665"/>
                <a:gd name="connsiteX3" fmla="*/ 50614 w 1421812"/>
                <a:gd name="connsiteY3" fmla="*/ 404934 h 800665"/>
                <a:gd name="connsiteX4" fmla="*/ 0 w 1421812"/>
                <a:gd name="connsiteY4" fmla="*/ 404934 h 800665"/>
                <a:gd name="connsiteX5" fmla="*/ 55216 w 1421812"/>
                <a:gd name="connsiteY5" fmla="*/ 0 h 800665"/>
                <a:gd name="connsiteX0" fmla="*/ 4602 w 1371198"/>
                <a:gd name="connsiteY0" fmla="*/ 0 h 800665"/>
                <a:gd name="connsiteX1" fmla="*/ 1371198 w 1371198"/>
                <a:gd name="connsiteY1" fmla="*/ 625807 h 800665"/>
                <a:gd name="connsiteX2" fmla="*/ 897260 w 1371198"/>
                <a:gd name="connsiteY2" fmla="*/ 800665 h 800665"/>
                <a:gd name="connsiteX3" fmla="*/ 0 w 1371198"/>
                <a:gd name="connsiteY3" fmla="*/ 404934 h 800665"/>
                <a:gd name="connsiteX4" fmla="*/ 4602 w 1371198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9868"/>
                <a:gd name="connsiteX1" fmla="*/ 1366596 w 1366596"/>
                <a:gd name="connsiteY1" fmla="*/ 625807 h 809868"/>
                <a:gd name="connsiteX2" fmla="*/ 865050 w 1366596"/>
                <a:gd name="connsiteY2" fmla="*/ 809868 h 809868"/>
                <a:gd name="connsiteX3" fmla="*/ 4601 w 1366596"/>
                <a:gd name="connsiteY3" fmla="*/ 427942 h 809868"/>
                <a:gd name="connsiteX4" fmla="*/ 0 w 1366596"/>
                <a:gd name="connsiteY4" fmla="*/ 0 h 809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6596" h="809868">
                  <a:moveTo>
                    <a:pt x="0" y="0"/>
                  </a:moveTo>
                  <a:lnTo>
                    <a:pt x="1366596" y="625807"/>
                  </a:lnTo>
                  <a:lnTo>
                    <a:pt x="865050" y="809868"/>
                  </a:lnTo>
                  <a:lnTo>
                    <a:pt x="4601" y="427942"/>
                  </a:lnTo>
                  <a:cubicBezTo>
                    <a:pt x="-1535" y="105836"/>
                    <a:pt x="1534" y="142647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28" name="Freeform 927"/>
            <p:cNvSpPr/>
            <p:nvPr/>
          </p:nvSpPr>
          <p:spPr bwMode="auto">
            <a:xfrm>
              <a:off x="2089977" y="1730144"/>
              <a:ext cx="240888" cy="97039"/>
            </a:xfrm>
            <a:custGeom>
              <a:avLst/>
              <a:gdLst>
                <a:gd name="connsiteX0" fmla="*/ 1329786 w 1348191"/>
                <a:gd name="connsiteY0" fmla="*/ 0 h 809869"/>
                <a:gd name="connsiteX1" fmla="*/ 1348191 w 1348191"/>
                <a:gd name="connsiteY1" fmla="*/ 400333 h 809869"/>
                <a:gd name="connsiteX2" fmla="*/ 487742 w 1348191"/>
                <a:gd name="connsiteY2" fmla="*/ 809869 h 809869"/>
                <a:gd name="connsiteX3" fmla="*/ 0 w 1348191"/>
                <a:gd name="connsiteY3" fmla="*/ 630409 h 809869"/>
                <a:gd name="connsiteX4" fmla="*/ 1329786 w 1348191"/>
                <a:gd name="connsiteY4" fmla="*/ 0 h 809869"/>
                <a:gd name="connsiteX0" fmla="*/ 1329786 w 1348191"/>
                <a:gd name="connsiteY0" fmla="*/ 0 h 791462"/>
                <a:gd name="connsiteX1" fmla="*/ 1348191 w 1348191"/>
                <a:gd name="connsiteY1" fmla="*/ 381926 h 791462"/>
                <a:gd name="connsiteX2" fmla="*/ 487742 w 1348191"/>
                <a:gd name="connsiteY2" fmla="*/ 791462 h 791462"/>
                <a:gd name="connsiteX3" fmla="*/ 0 w 1348191"/>
                <a:gd name="connsiteY3" fmla="*/ 612002 h 791462"/>
                <a:gd name="connsiteX4" fmla="*/ 1329786 w 1348191"/>
                <a:gd name="connsiteY4" fmla="*/ 0 h 79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48191" h="791462">
                  <a:moveTo>
                    <a:pt x="1329786" y="0"/>
                  </a:moveTo>
                  <a:lnTo>
                    <a:pt x="1348191" y="381926"/>
                  </a:lnTo>
                  <a:lnTo>
                    <a:pt x="487742" y="791462"/>
                  </a:lnTo>
                  <a:lnTo>
                    <a:pt x="0" y="612002"/>
                  </a:lnTo>
                  <a:lnTo>
                    <a:pt x="1329786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cxnSp>
          <p:nvCxnSpPr>
            <p:cNvPr id="929" name="Straight Connector 928"/>
            <p:cNvCxnSpPr>
              <a:endCxn id="924" idx="2"/>
            </p:cNvCxnSpPr>
            <p:nvPr/>
          </p:nvCxnSpPr>
          <p:spPr bwMode="auto">
            <a:xfrm flipH="1" flipV="1">
              <a:off x="1871277" y="1737243"/>
              <a:ext cx="3169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0" name="Straight Connector 929"/>
            <p:cNvCxnSpPr/>
            <p:nvPr/>
          </p:nvCxnSpPr>
          <p:spPr bwMode="auto">
            <a:xfrm flipH="1" flipV="1">
              <a:off x="2996477" y="1734877"/>
              <a:ext cx="3171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31" name="Group 347"/>
          <p:cNvGrpSpPr>
            <a:grpSpLocks/>
          </p:cNvGrpSpPr>
          <p:nvPr/>
        </p:nvGrpSpPr>
        <p:grpSpPr bwMode="auto">
          <a:xfrm>
            <a:off x="8725005" y="2760230"/>
            <a:ext cx="416744" cy="205711"/>
            <a:chOff x="1871277" y="1576300"/>
            <a:chExt cx="1128371" cy="437861"/>
          </a:xfrm>
        </p:grpSpPr>
        <p:sp>
          <p:nvSpPr>
            <p:cNvPr id="932" name="Oval 931"/>
            <p:cNvSpPr/>
            <p:nvPr/>
          </p:nvSpPr>
          <p:spPr bwMode="auto">
            <a:xfrm flipV="1">
              <a:off x="1874446" y="1694641"/>
              <a:ext cx="1125202" cy="319520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0" scaled="1"/>
              <a:tileRect/>
            </a:gra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933" name="Rectangle 932"/>
            <p:cNvSpPr/>
            <p:nvPr/>
          </p:nvSpPr>
          <p:spPr bwMode="auto">
            <a:xfrm>
              <a:off x="1871277" y="1739611"/>
              <a:ext cx="1128371" cy="115973"/>
            </a:xfrm>
            <a:prstGeom prst="rect">
              <a:avLst/>
            </a:prstGeom>
            <a:gradFill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10800000" scaled="0"/>
            </a:gradFill>
            <a:ln w="254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34" name="Oval 933"/>
            <p:cNvSpPr/>
            <p:nvPr/>
          </p:nvSpPr>
          <p:spPr bwMode="auto">
            <a:xfrm flipV="1">
              <a:off x="1871277" y="1576300"/>
              <a:ext cx="1125200" cy="31952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935" name="Freeform 934"/>
            <p:cNvSpPr/>
            <p:nvPr/>
          </p:nvSpPr>
          <p:spPr bwMode="auto">
            <a:xfrm>
              <a:off x="2159708" y="1673340"/>
              <a:ext cx="548339" cy="160943"/>
            </a:xfrm>
            <a:custGeom>
              <a:avLst/>
              <a:gdLst>
                <a:gd name="connsiteX0" fmla="*/ 1486231 w 2944854"/>
                <a:gd name="connsiteY0" fmla="*/ 727041 h 1302232"/>
                <a:gd name="connsiteX1" fmla="*/ 257675 w 2944854"/>
                <a:gd name="connsiteY1" fmla="*/ 1302232 h 1302232"/>
                <a:gd name="connsiteX2" fmla="*/ 0 w 2944854"/>
                <a:gd name="connsiteY2" fmla="*/ 1228607 h 1302232"/>
                <a:gd name="connsiteX3" fmla="*/ 911064 w 2944854"/>
                <a:gd name="connsiteY3" fmla="*/ 837478 h 1302232"/>
                <a:gd name="connsiteX4" fmla="*/ 883456 w 2944854"/>
                <a:gd name="connsiteY4" fmla="*/ 450949 h 1302232"/>
                <a:gd name="connsiteX5" fmla="*/ 161047 w 2944854"/>
                <a:gd name="connsiteY5" fmla="*/ 119640 h 1302232"/>
                <a:gd name="connsiteX6" fmla="*/ 404917 w 2944854"/>
                <a:gd name="connsiteY6" fmla="*/ 50617 h 1302232"/>
                <a:gd name="connsiteX7" fmla="*/ 1477028 w 2944854"/>
                <a:gd name="connsiteY7" fmla="*/ 501566 h 1302232"/>
                <a:gd name="connsiteX8" fmla="*/ 2572146 w 2944854"/>
                <a:gd name="connsiteY8" fmla="*/ 0 h 1302232"/>
                <a:gd name="connsiteX9" fmla="*/ 2875834 w 2944854"/>
                <a:gd name="connsiteY9" fmla="*/ 96632 h 1302232"/>
                <a:gd name="connsiteX10" fmla="*/ 2079803 w 2944854"/>
                <a:gd name="connsiteY10" fmla="*/ 432543 h 1302232"/>
                <a:gd name="connsiteX11" fmla="*/ 2240850 w 2944854"/>
                <a:gd name="connsiteY11" fmla="*/ 920305 h 1302232"/>
                <a:gd name="connsiteX12" fmla="*/ 2944854 w 2944854"/>
                <a:gd name="connsiteY12" fmla="*/ 1228607 h 1302232"/>
                <a:gd name="connsiteX13" fmla="*/ 2733192 w 2944854"/>
                <a:gd name="connsiteY13" fmla="*/ 1297630 h 1302232"/>
                <a:gd name="connsiteX14" fmla="*/ 1486231 w 2944854"/>
                <a:gd name="connsiteY14" fmla="*/ 727041 h 1302232"/>
                <a:gd name="connsiteX0" fmla="*/ 1486231 w 2944854"/>
                <a:gd name="connsiteY0" fmla="*/ 727041 h 1316375"/>
                <a:gd name="connsiteX1" fmla="*/ 257675 w 2944854"/>
                <a:gd name="connsiteY1" fmla="*/ 1302232 h 1316375"/>
                <a:gd name="connsiteX2" fmla="*/ 0 w 2944854"/>
                <a:gd name="connsiteY2" fmla="*/ 1228607 h 1316375"/>
                <a:gd name="connsiteX3" fmla="*/ 911064 w 2944854"/>
                <a:gd name="connsiteY3" fmla="*/ 837478 h 1316375"/>
                <a:gd name="connsiteX4" fmla="*/ 883456 w 2944854"/>
                <a:gd name="connsiteY4" fmla="*/ 450949 h 1316375"/>
                <a:gd name="connsiteX5" fmla="*/ 161047 w 2944854"/>
                <a:gd name="connsiteY5" fmla="*/ 119640 h 1316375"/>
                <a:gd name="connsiteX6" fmla="*/ 404917 w 2944854"/>
                <a:gd name="connsiteY6" fmla="*/ 50617 h 1316375"/>
                <a:gd name="connsiteX7" fmla="*/ 1477028 w 2944854"/>
                <a:gd name="connsiteY7" fmla="*/ 501566 h 1316375"/>
                <a:gd name="connsiteX8" fmla="*/ 2572146 w 2944854"/>
                <a:gd name="connsiteY8" fmla="*/ 0 h 1316375"/>
                <a:gd name="connsiteX9" fmla="*/ 2875834 w 2944854"/>
                <a:gd name="connsiteY9" fmla="*/ 96632 h 1316375"/>
                <a:gd name="connsiteX10" fmla="*/ 2079803 w 2944854"/>
                <a:gd name="connsiteY10" fmla="*/ 432543 h 1316375"/>
                <a:gd name="connsiteX11" fmla="*/ 2240850 w 2944854"/>
                <a:gd name="connsiteY11" fmla="*/ 920305 h 1316375"/>
                <a:gd name="connsiteX12" fmla="*/ 2944854 w 2944854"/>
                <a:gd name="connsiteY12" fmla="*/ 1228607 h 1316375"/>
                <a:gd name="connsiteX13" fmla="*/ 2756623 w 2944854"/>
                <a:gd name="connsiteY13" fmla="*/ 1316375 h 1316375"/>
                <a:gd name="connsiteX14" fmla="*/ 1486231 w 2944854"/>
                <a:gd name="connsiteY14" fmla="*/ 727041 h 1316375"/>
                <a:gd name="connsiteX0" fmla="*/ 1486231 w 3024520"/>
                <a:gd name="connsiteY0" fmla="*/ 727041 h 1316375"/>
                <a:gd name="connsiteX1" fmla="*/ 257675 w 3024520"/>
                <a:gd name="connsiteY1" fmla="*/ 1302232 h 1316375"/>
                <a:gd name="connsiteX2" fmla="*/ 0 w 3024520"/>
                <a:gd name="connsiteY2" fmla="*/ 1228607 h 1316375"/>
                <a:gd name="connsiteX3" fmla="*/ 911064 w 3024520"/>
                <a:gd name="connsiteY3" fmla="*/ 837478 h 1316375"/>
                <a:gd name="connsiteX4" fmla="*/ 883456 w 3024520"/>
                <a:gd name="connsiteY4" fmla="*/ 450949 h 1316375"/>
                <a:gd name="connsiteX5" fmla="*/ 161047 w 3024520"/>
                <a:gd name="connsiteY5" fmla="*/ 119640 h 1316375"/>
                <a:gd name="connsiteX6" fmla="*/ 404917 w 3024520"/>
                <a:gd name="connsiteY6" fmla="*/ 50617 h 1316375"/>
                <a:gd name="connsiteX7" fmla="*/ 1477028 w 3024520"/>
                <a:gd name="connsiteY7" fmla="*/ 501566 h 1316375"/>
                <a:gd name="connsiteX8" fmla="*/ 2572146 w 3024520"/>
                <a:gd name="connsiteY8" fmla="*/ 0 h 1316375"/>
                <a:gd name="connsiteX9" fmla="*/ 2875834 w 3024520"/>
                <a:gd name="connsiteY9" fmla="*/ 96632 h 1316375"/>
                <a:gd name="connsiteX10" fmla="*/ 2079803 w 3024520"/>
                <a:gd name="connsiteY10" fmla="*/ 432543 h 1316375"/>
                <a:gd name="connsiteX11" fmla="*/ 2240850 w 3024520"/>
                <a:gd name="connsiteY11" fmla="*/ 920305 h 1316375"/>
                <a:gd name="connsiteX12" fmla="*/ 3024520 w 3024520"/>
                <a:gd name="connsiteY12" fmla="*/ 1228607 h 1316375"/>
                <a:gd name="connsiteX13" fmla="*/ 2756623 w 3024520"/>
                <a:gd name="connsiteY13" fmla="*/ 1316375 h 1316375"/>
                <a:gd name="connsiteX14" fmla="*/ 1486231 w 3024520"/>
                <a:gd name="connsiteY14" fmla="*/ 727041 h 1316375"/>
                <a:gd name="connsiteX0" fmla="*/ 1537780 w 3076069"/>
                <a:gd name="connsiteY0" fmla="*/ 727041 h 1316375"/>
                <a:gd name="connsiteX1" fmla="*/ 309224 w 3076069"/>
                <a:gd name="connsiteY1" fmla="*/ 1302232 h 1316375"/>
                <a:gd name="connsiteX2" fmla="*/ 0 w 3076069"/>
                <a:gd name="connsiteY2" fmla="*/ 1228607 h 1316375"/>
                <a:gd name="connsiteX3" fmla="*/ 962613 w 3076069"/>
                <a:gd name="connsiteY3" fmla="*/ 837478 h 1316375"/>
                <a:gd name="connsiteX4" fmla="*/ 935005 w 3076069"/>
                <a:gd name="connsiteY4" fmla="*/ 450949 h 1316375"/>
                <a:gd name="connsiteX5" fmla="*/ 212596 w 3076069"/>
                <a:gd name="connsiteY5" fmla="*/ 119640 h 1316375"/>
                <a:gd name="connsiteX6" fmla="*/ 456466 w 3076069"/>
                <a:gd name="connsiteY6" fmla="*/ 50617 h 1316375"/>
                <a:gd name="connsiteX7" fmla="*/ 1528577 w 3076069"/>
                <a:gd name="connsiteY7" fmla="*/ 501566 h 1316375"/>
                <a:gd name="connsiteX8" fmla="*/ 2623695 w 3076069"/>
                <a:gd name="connsiteY8" fmla="*/ 0 h 1316375"/>
                <a:gd name="connsiteX9" fmla="*/ 2927383 w 3076069"/>
                <a:gd name="connsiteY9" fmla="*/ 96632 h 1316375"/>
                <a:gd name="connsiteX10" fmla="*/ 2131352 w 3076069"/>
                <a:gd name="connsiteY10" fmla="*/ 432543 h 1316375"/>
                <a:gd name="connsiteX11" fmla="*/ 2292399 w 3076069"/>
                <a:gd name="connsiteY11" fmla="*/ 920305 h 1316375"/>
                <a:gd name="connsiteX12" fmla="*/ 3076069 w 3076069"/>
                <a:gd name="connsiteY12" fmla="*/ 1228607 h 1316375"/>
                <a:gd name="connsiteX13" fmla="*/ 2808172 w 3076069"/>
                <a:gd name="connsiteY13" fmla="*/ 1316375 h 1316375"/>
                <a:gd name="connsiteX14" fmla="*/ 1537780 w 3076069"/>
                <a:gd name="connsiteY14" fmla="*/ 727041 h 1316375"/>
                <a:gd name="connsiteX0" fmla="*/ 1537780 w 3076069"/>
                <a:gd name="connsiteY0" fmla="*/ 727041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27041 h 1321259"/>
                <a:gd name="connsiteX0" fmla="*/ 1537780 w 3076069"/>
                <a:gd name="connsiteY0" fmla="*/ 750825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50825 h 1321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076069" h="1321259">
                  <a:moveTo>
                    <a:pt x="1537780" y="750825"/>
                  </a:moveTo>
                  <a:lnTo>
                    <a:pt x="313981" y="1321259"/>
                  </a:lnTo>
                  <a:lnTo>
                    <a:pt x="0" y="1228607"/>
                  </a:lnTo>
                  <a:lnTo>
                    <a:pt x="962613" y="837478"/>
                  </a:lnTo>
                  <a:lnTo>
                    <a:pt x="935005" y="450949"/>
                  </a:lnTo>
                  <a:lnTo>
                    <a:pt x="212596" y="119640"/>
                  </a:lnTo>
                  <a:lnTo>
                    <a:pt x="456466" y="50617"/>
                  </a:lnTo>
                  <a:lnTo>
                    <a:pt x="1528577" y="501566"/>
                  </a:lnTo>
                  <a:lnTo>
                    <a:pt x="2623695" y="0"/>
                  </a:lnTo>
                  <a:lnTo>
                    <a:pt x="2927383" y="96632"/>
                  </a:lnTo>
                  <a:lnTo>
                    <a:pt x="2131352" y="432543"/>
                  </a:lnTo>
                  <a:lnTo>
                    <a:pt x="2292399" y="920305"/>
                  </a:lnTo>
                  <a:lnTo>
                    <a:pt x="3076069" y="1228607"/>
                  </a:lnTo>
                  <a:lnTo>
                    <a:pt x="2808172" y="1316375"/>
                  </a:lnTo>
                  <a:lnTo>
                    <a:pt x="1537780" y="750825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36" name="Freeform 935"/>
            <p:cNvSpPr/>
            <p:nvPr/>
          </p:nvSpPr>
          <p:spPr bwMode="auto">
            <a:xfrm>
              <a:off x="2102655" y="1633103"/>
              <a:ext cx="662444" cy="111241"/>
            </a:xfrm>
            <a:custGeom>
              <a:avLst/>
              <a:gdLst>
                <a:gd name="connsiteX0" fmla="*/ 0 w 3645229"/>
                <a:gd name="connsiteY0" fmla="*/ 214441 h 923747"/>
                <a:gd name="connsiteX1" fmla="*/ 659770 w 3645229"/>
                <a:gd name="connsiteY1" fmla="*/ 16495 h 923747"/>
                <a:gd name="connsiteX2" fmla="*/ 1814367 w 3645229"/>
                <a:gd name="connsiteY2" fmla="*/ 511360 h 923747"/>
                <a:gd name="connsiteX3" fmla="*/ 2968965 w 3645229"/>
                <a:gd name="connsiteY3" fmla="*/ 0 h 923747"/>
                <a:gd name="connsiteX4" fmla="*/ 3645229 w 3645229"/>
                <a:gd name="connsiteY4" fmla="*/ 197946 h 923747"/>
                <a:gd name="connsiteX5" fmla="*/ 3199884 w 3645229"/>
                <a:gd name="connsiteY5" fmla="*/ 461874 h 923747"/>
                <a:gd name="connsiteX6" fmla="*/ 2985459 w 3645229"/>
                <a:gd name="connsiteY6" fmla="*/ 379396 h 923747"/>
                <a:gd name="connsiteX7" fmla="*/ 1830861 w 3645229"/>
                <a:gd name="connsiteY7" fmla="*/ 923747 h 923747"/>
                <a:gd name="connsiteX8" fmla="*/ 676264 w 3645229"/>
                <a:gd name="connsiteY8" fmla="*/ 412387 h 923747"/>
                <a:gd name="connsiteX9" fmla="*/ 527816 w 3645229"/>
                <a:gd name="connsiteY9" fmla="*/ 478369 h 923747"/>
                <a:gd name="connsiteX10" fmla="*/ 0 w 3645229"/>
                <a:gd name="connsiteY10" fmla="*/ 21444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78369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90067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09765 w 3640627"/>
                <a:gd name="connsiteY2" fmla="*/ 511360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3008465 w 3640627"/>
                <a:gd name="connsiteY6" fmla="*/ 402404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723451"/>
                <a:gd name="connsiteY0" fmla="*/ 242051 h 946755"/>
                <a:gd name="connsiteX1" fmla="*/ 655168 w 3723451"/>
                <a:gd name="connsiteY1" fmla="*/ 16495 h 946755"/>
                <a:gd name="connsiteX2" fmla="*/ 1855778 w 3723451"/>
                <a:gd name="connsiteY2" fmla="*/ 534367 h 946755"/>
                <a:gd name="connsiteX3" fmla="*/ 2964363 w 3723451"/>
                <a:gd name="connsiteY3" fmla="*/ 0 h 946755"/>
                <a:gd name="connsiteX4" fmla="*/ 3723451 w 3723451"/>
                <a:gd name="connsiteY4" fmla="*/ 220954 h 946755"/>
                <a:gd name="connsiteX5" fmla="*/ 3195282 w 3723451"/>
                <a:gd name="connsiteY5" fmla="*/ 461874 h 946755"/>
                <a:gd name="connsiteX6" fmla="*/ 3008465 w 3723451"/>
                <a:gd name="connsiteY6" fmla="*/ 402404 h 946755"/>
                <a:gd name="connsiteX7" fmla="*/ 1876873 w 3723451"/>
                <a:gd name="connsiteY7" fmla="*/ 946755 h 946755"/>
                <a:gd name="connsiteX8" fmla="*/ 690067 w 3723451"/>
                <a:gd name="connsiteY8" fmla="*/ 412387 h 946755"/>
                <a:gd name="connsiteX9" fmla="*/ 523214 w 3723451"/>
                <a:gd name="connsiteY9" fmla="*/ 482971 h 946755"/>
                <a:gd name="connsiteX10" fmla="*/ 0 w 3723451"/>
                <a:gd name="connsiteY10" fmla="*/ 242051 h 946755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08465 w 3723451"/>
                <a:gd name="connsiteY6" fmla="*/ 388599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711613 w 3723451"/>
                <a:gd name="connsiteY8" fmla="*/ 413055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723451" h="932950">
                  <a:moveTo>
                    <a:pt x="0" y="228246"/>
                  </a:moveTo>
                  <a:lnTo>
                    <a:pt x="655168" y="2690"/>
                  </a:lnTo>
                  <a:lnTo>
                    <a:pt x="1855778" y="520562"/>
                  </a:lnTo>
                  <a:lnTo>
                    <a:pt x="3001174" y="0"/>
                  </a:lnTo>
                  <a:lnTo>
                    <a:pt x="3723451" y="207149"/>
                  </a:lnTo>
                  <a:lnTo>
                    <a:pt x="3186079" y="461874"/>
                  </a:lnTo>
                  <a:lnTo>
                    <a:pt x="3013067" y="393200"/>
                  </a:lnTo>
                  <a:lnTo>
                    <a:pt x="1876873" y="932950"/>
                  </a:lnTo>
                  <a:lnTo>
                    <a:pt x="711613" y="413055"/>
                  </a:lnTo>
                  <a:lnTo>
                    <a:pt x="523214" y="469166"/>
                  </a:lnTo>
                  <a:lnTo>
                    <a:pt x="0" y="228246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37" name="Freeform 936"/>
            <p:cNvSpPr/>
            <p:nvPr/>
          </p:nvSpPr>
          <p:spPr bwMode="auto">
            <a:xfrm>
              <a:off x="2536889" y="1727776"/>
              <a:ext cx="244057" cy="97040"/>
            </a:xfrm>
            <a:custGeom>
              <a:avLst/>
              <a:gdLst>
                <a:gd name="connsiteX0" fmla="*/ 55216 w 1421812"/>
                <a:gd name="connsiteY0" fmla="*/ 0 h 800665"/>
                <a:gd name="connsiteX1" fmla="*/ 1421812 w 1421812"/>
                <a:gd name="connsiteY1" fmla="*/ 625807 h 800665"/>
                <a:gd name="connsiteX2" fmla="*/ 947874 w 1421812"/>
                <a:gd name="connsiteY2" fmla="*/ 800665 h 800665"/>
                <a:gd name="connsiteX3" fmla="*/ 50614 w 1421812"/>
                <a:gd name="connsiteY3" fmla="*/ 404934 h 800665"/>
                <a:gd name="connsiteX4" fmla="*/ 0 w 1421812"/>
                <a:gd name="connsiteY4" fmla="*/ 404934 h 800665"/>
                <a:gd name="connsiteX5" fmla="*/ 55216 w 1421812"/>
                <a:gd name="connsiteY5" fmla="*/ 0 h 800665"/>
                <a:gd name="connsiteX0" fmla="*/ 4602 w 1371198"/>
                <a:gd name="connsiteY0" fmla="*/ 0 h 800665"/>
                <a:gd name="connsiteX1" fmla="*/ 1371198 w 1371198"/>
                <a:gd name="connsiteY1" fmla="*/ 625807 h 800665"/>
                <a:gd name="connsiteX2" fmla="*/ 897260 w 1371198"/>
                <a:gd name="connsiteY2" fmla="*/ 800665 h 800665"/>
                <a:gd name="connsiteX3" fmla="*/ 0 w 1371198"/>
                <a:gd name="connsiteY3" fmla="*/ 404934 h 800665"/>
                <a:gd name="connsiteX4" fmla="*/ 4602 w 1371198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9868"/>
                <a:gd name="connsiteX1" fmla="*/ 1366596 w 1366596"/>
                <a:gd name="connsiteY1" fmla="*/ 625807 h 809868"/>
                <a:gd name="connsiteX2" fmla="*/ 865050 w 1366596"/>
                <a:gd name="connsiteY2" fmla="*/ 809868 h 809868"/>
                <a:gd name="connsiteX3" fmla="*/ 4601 w 1366596"/>
                <a:gd name="connsiteY3" fmla="*/ 427942 h 809868"/>
                <a:gd name="connsiteX4" fmla="*/ 0 w 1366596"/>
                <a:gd name="connsiteY4" fmla="*/ 0 h 809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6596" h="809868">
                  <a:moveTo>
                    <a:pt x="0" y="0"/>
                  </a:moveTo>
                  <a:lnTo>
                    <a:pt x="1366596" y="625807"/>
                  </a:lnTo>
                  <a:lnTo>
                    <a:pt x="865050" y="809868"/>
                  </a:lnTo>
                  <a:lnTo>
                    <a:pt x="4601" y="427942"/>
                  </a:lnTo>
                  <a:cubicBezTo>
                    <a:pt x="-1535" y="105836"/>
                    <a:pt x="1534" y="142647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38" name="Freeform 937"/>
            <p:cNvSpPr/>
            <p:nvPr/>
          </p:nvSpPr>
          <p:spPr bwMode="auto">
            <a:xfrm>
              <a:off x="2089977" y="1730144"/>
              <a:ext cx="240888" cy="97039"/>
            </a:xfrm>
            <a:custGeom>
              <a:avLst/>
              <a:gdLst>
                <a:gd name="connsiteX0" fmla="*/ 1329786 w 1348191"/>
                <a:gd name="connsiteY0" fmla="*/ 0 h 809869"/>
                <a:gd name="connsiteX1" fmla="*/ 1348191 w 1348191"/>
                <a:gd name="connsiteY1" fmla="*/ 400333 h 809869"/>
                <a:gd name="connsiteX2" fmla="*/ 487742 w 1348191"/>
                <a:gd name="connsiteY2" fmla="*/ 809869 h 809869"/>
                <a:gd name="connsiteX3" fmla="*/ 0 w 1348191"/>
                <a:gd name="connsiteY3" fmla="*/ 630409 h 809869"/>
                <a:gd name="connsiteX4" fmla="*/ 1329786 w 1348191"/>
                <a:gd name="connsiteY4" fmla="*/ 0 h 809869"/>
                <a:gd name="connsiteX0" fmla="*/ 1329786 w 1348191"/>
                <a:gd name="connsiteY0" fmla="*/ 0 h 791462"/>
                <a:gd name="connsiteX1" fmla="*/ 1348191 w 1348191"/>
                <a:gd name="connsiteY1" fmla="*/ 381926 h 791462"/>
                <a:gd name="connsiteX2" fmla="*/ 487742 w 1348191"/>
                <a:gd name="connsiteY2" fmla="*/ 791462 h 791462"/>
                <a:gd name="connsiteX3" fmla="*/ 0 w 1348191"/>
                <a:gd name="connsiteY3" fmla="*/ 612002 h 791462"/>
                <a:gd name="connsiteX4" fmla="*/ 1329786 w 1348191"/>
                <a:gd name="connsiteY4" fmla="*/ 0 h 79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48191" h="791462">
                  <a:moveTo>
                    <a:pt x="1329786" y="0"/>
                  </a:moveTo>
                  <a:lnTo>
                    <a:pt x="1348191" y="381926"/>
                  </a:lnTo>
                  <a:lnTo>
                    <a:pt x="487742" y="791462"/>
                  </a:lnTo>
                  <a:lnTo>
                    <a:pt x="0" y="612002"/>
                  </a:lnTo>
                  <a:lnTo>
                    <a:pt x="1329786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cxnSp>
          <p:nvCxnSpPr>
            <p:cNvPr id="939" name="Straight Connector 938"/>
            <p:cNvCxnSpPr>
              <a:endCxn id="934" idx="2"/>
            </p:cNvCxnSpPr>
            <p:nvPr/>
          </p:nvCxnSpPr>
          <p:spPr bwMode="auto">
            <a:xfrm flipH="1" flipV="1">
              <a:off x="1871277" y="1737243"/>
              <a:ext cx="3169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0" name="Straight Connector 939"/>
            <p:cNvCxnSpPr/>
            <p:nvPr/>
          </p:nvCxnSpPr>
          <p:spPr bwMode="auto">
            <a:xfrm flipH="1" flipV="1">
              <a:off x="2996477" y="1734877"/>
              <a:ext cx="3171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41" name="Group 347"/>
          <p:cNvGrpSpPr>
            <a:grpSpLocks/>
          </p:cNvGrpSpPr>
          <p:nvPr/>
        </p:nvGrpSpPr>
        <p:grpSpPr bwMode="auto">
          <a:xfrm>
            <a:off x="8607692" y="3627283"/>
            <a:ext cx="416744" cy="205711"/>
            <a:chOff x="1871277" y="1576300"/>
            <a:chExt cx="1128371" cy="437861"/>
          </a:xfrm>
        </p:grpSpPr>
        <p:sp>
          <p:nvSpPr>
            <p:cNvPr id="942" name="Oval 941"/>
            <p:cNvSpPr/>
            <p:nvPr/>
          </p:nvSpPr>
          <p:spPr bwMode="auto">
            <a:xfrm flipV="1">
              <a:off x="1874446" y="1694641"/>
              <a:ext cx="1125202" cy="319520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0" scaled="1"/>
              <a:tileRect/>
            </a:gra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943" name="Rectangle 942"/>
            <p:cNvSpPr/>
            <p:nvPr/>
          </p:nvSpPr>
          <p:spPr bwMode="auto">
            <a:xfrm>
              <a:off x="1871277" y="1739611"/>
              <a:ext cx="1128371" cy="115973"/>
            </a:xfrm>
            <a:prstGeom prst="rect">
              <a:avLst/>
            </a:prstGeom>
            <a:gradFill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10800000" scaled="0"/>
            </a:gradFill>
            <a:ln w="254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44" name="Oval 943"/>
            <p:cNvSpPr/>
            <p:nvPr/>
          </p:nvSpPr>
          <p:spPr bwMode="auto">
            <a:xfrm flipV="1">
              <a:off x="1871277" y="1576300"/>
              <a:ext cx="1125200" cy="31952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945" name="Freeform 944"/>
            <p:cNvSpPr/>
            <p:nvPr/>
          </p:nvSpPr>
          <p:spPr bwMode="auto">
            <a:xfrm>
              <a:off x="2159708" y="1673340"/>
              <a:ext cx="548339" cy="160943"/>
            </a:xfrm>
            <a:custGeom>
              <a:avLst/>
              <a:gdLst>
                <a:gd name="connsiteX0" fmla="*/ 1486231 w 2944854"/>
                <a:gd name="connsiteY0" fmla="*/ 727041 h 1302232"/>
                <a:gd name="connsiteX1" fmla="*/ 257675 w 2944854"/>
                <a:gd name="connsiteY1" fmla="*/ 1302232 h 1302232"/>
                <a:gd name="connsiteX2" fmla="*/ 0 w 2944854"/>
                <a:gd name="connsiteY2" fmla="*/ 1228607 h 1302232"/>
                <a:gd name="connsiteX3" fmla="*/ 911064 w 2944854"/>
                <a:gd name="connsiteY3" fmla="*/ 837478 h 1302232"/>
                <a:gd name="connsiteX4" fmla="*/ 883456 w 2944854"/>
                <a:gd name="connsiteY4" fmla="*/ 450949 h 1302232"/>
                <a:gd name="connsiteX5" fmla="*/ 161047 w 2944854"/>
                <a:gd name="connsiteY5" fmla="*/ 119640 h 1302232"/>
                <a:gd name="connsiteX6" fmla="*/ 404917 w 2944854"/>
                <a:gd name="connsiteY6" fmla="*/ 50617 h 1302232"/>
                <a:gd name="connsiteX7" fmla="*/ 1477028 w 2944854"/>
                <a:gd name="connsiteY7" fmla="*/ 501566 h 1302232"/>
                <a:gd name="connsiteX8" fmla="*/ 2572146 w 2944854"/>
                <a:gd name="connsiteY8" fmla="*/ 0 h 1302232"/>
                <a:gd name="connsiteX9" fmla="*/ 2875834 w 2944854"/>
                <a:gd name="connsiteY9" fmla="*/ 96632 h 1302232"/>
                <a:gd name="connsiteX10" fmla="*/ 2079803 w 2944854"/>
                <a:gd name="connsiteY10" fmla="*/ 432543 h 1302232"/>
                <a:gd name="connsiteX11" fmla="*/ 2240850 w 2944854"/>
                <a:gd name="connsiteY11" fmla="*/ 920305 h 1302232"/>
                <a:gd name="connsiteX12" fmla="*/ 2944854 w 2944854"/>
                <a:gd name="connsiteY12" fmla="*/ 1228607 h 1302232"/>
                <a:gd name="connsiteX13" fmla="*/ 2733192 w 2944854"/>
                <a:gd name="connsiteY13" fmla="*/ 1297630 h 1302232"/>
                <a:gd name="connsiteX14" fmla="*/ 1486231 w 2944854"/>
                <a:gd name="connsiteY14" fmla="*/ 727041 h 1302232"/>
                <a:gd name="connsiteX0" fmla="*/ 1486231 w 2944854"/>
                <a:gd name="connsiteY0" fmla="*/ 727041 h 1316375"/>
                <a:gd name="connsiteX1" fmla="*/ 257675 w 2944854"/>
                <a:gd name="connsiteY1" fmla="*/ 1302232 h 1316375"/>
                <a:gd name="connsiteX2" fmla="*/ 0 w 2944854"/>
                <a:gd name="connsiteY2" fmla="*/ 1228607 h 1316375"/>
                <a:gd name="connsiteX3" fmla="*/ 911064 w 2944854"/>
                <a:gd name="connsiteY3" fmla="*/ 837478 h 1316375"/>
                <a:gd name="connsiteX4" fmla="*/ 883456 w 2944854"/>
                <a:gd name="connsiteY4" fmla="*/ 450949 h 1316375"/>
                <a:gd name="connsiteX5" fmla="*/ 161047 w 2944854"/>
                <a:gd name="connsiteY5" fmla="*/ 119640 h 1316375"/>
                <a:gd name="connsiteX6" fmla="*/ 404917 w 2944854"/>
                <a:gd name="connsiteY6" fmla="*/ 50617 h 1316375"/>
                <a:gd name="connsiteX7" fmla="*/ 1477028 w 2944854"/>
                <a:gd name="connsiteY7" fmla="*/ 501566 h 1316375"/>
                <a:gd name="connsiteX8" fmla="*/ 2572146 w 2944854"/>
                <a:gd name="connsiteY8" fmla="*/ 0 h 1316375"/>
                <a:gd name="connsiteX9" fmla="*/ 2875834 w 2944854"/>
                <a:gd name="connsiteY9" fmla="*/ 96632 h 1316375"/>
                <a:gd name="connsiteX10" fmla="*/ 2079803 w 2944854"/>
                <a:gd name="connsiteY10" fmla="*/ 432543 h 1316375"/>
                <a:gd name="connsiteX11" fmla="*/ 2240850 w 2944854"/>
                <a:gd name="connsiteY11" fmla="*/ 920305 h 1316375"/>
                <a:gd name="connsiteX12" fmla="*/ 2944854 w 2944854"/>
                <a:gd name="connsiteY12" fmla="*/ 1228607 h 1316375"/>
                <a:gd name="connsiteX13" fmla="*/ 2756623 w 2944854"/>
                <a:gd name="connsiteY13" fmla="*/ 1316375 h 1316375"/>
                <a:gd name="connsiteX14" fmla="*/ 1486231 w 2944854"/>
                <a:gd name="connsiteY14" fmla="*/ 727041 h 1316375"/>
                <a:gd name="connsiteX0" fmla="*/ 1486231 w 3024520"/>
                <a:gd name="connsiteY0" fmla="*/ 727041 h 1316375"/>
                <a:gd name="connsiteX1" fmla="*/ 257675 w 3024520"/>
                <a:gd name="connsiteY1" fmla="*/ 1302232 h 1316375"/>
                <a:gd name="connsiteX2" fmla="*/ 0 w 3024520"/>
                <a:gd name="connsiteY2" fmla="*/ 1228607 h 1316375"/>
                <a:gd name="connsiteX3" fmla="*/ 911064 w 3024520"/>
                <a:gd name="connsiteY3" fmla="*/ 837478 h 1316375"/>
                <a:gd name="connsiteX4" fmla="*/ 883456 w 3024520"/>
                <a:gd name="connsiteY4" fmla="*/ 450949 h 1316375"/>
                <a:gd name="connsiteX5" fmla="*/ 161047 w 3024520"/>
                <a:gd name="connsiteY5" fmla="*/ 119640 h 1316375"/>
                <a:gd name="connsiteX6" fmla="*/ 404917 w 3024520"/>
                <a:gd name="connsiteY6" fmla="*/ 50617 h 1316375"/>
                <a:gd name="connsiteX7" fmla="*/ 1477028 w 3024520"/>
                <a:gd name="connsiteY7" fmla="*/ 501566 h 1316375"/>
                <a:gd name="connsiteX8" fmla="*/ 2572146 w 3024520"/>
                <a:gd name="connsiteY8" fmla="*/ 0 h 1316375"/>
                <a:gd name="connsiteX9" fmla="*/ 2875834 w 3024520"/>
                <a:gd name="connsiteY9" fmla="*/ 96632 h 1316375"/>
                <a:gd name="connsiteX10" fmla="*/ 2079803 w 3024520"/>
                <a:gd name="connsiteY10" fmla="*/ 432543 h 1316375"/>
                <a:gd name="connsiteX11" fmla="*/ 2240850 w 3024520"/>
                <a:gd name="connsiteY11" fmla="*/ 920305 h 1316375"/>
                <a:gd name="connsiteX12" fmla="*/ 3024520 w 3024520"/>
                <a:gd name="connsiteY12" fmla="*/ 1228607 h 1316375"/>
                <a:gd name="connsiteX13" fmla="*/ 2756623 w 3024520"/>
                <a:gd name="connsiteY13" fmla="*/ 1316375 h 1316375"/>
                <a:gd name="connsiteX14" fmla="*/ 1486231 w 3024520"/>
                <a:gd name="connsiteY14" fmla="*/ 727041 h 1316375"/>
                <a:gd name="connsiteX0" fmla="*/ 1537780 w 3076069"/>
                <a:gd name="connsiteY0" fmla="*/ 727041 h 1316375"/>
                <a:gd name="connsiteX1" fmla="*/ 309224 w 3076069"/>
                <a:gd name="connsiteY1" fmla="*/ 1302232 h 1316375"/>
                <a:gd name="connsiteX2" fmla="*/ 0 w 3076069"/>
                <a:gd name="connsiteY2" fmla="*/ 1228607 h 1316375"/>
                <a:gd name="connsiteX3" fmla="*/ 962613 w 3076069"/>
                <a:gd name="connsiteY3" fmla="*/ 837478 h 1316375"/>
                <a:gd name="connsiteX4" fmla="*/ 935005 w 3076069"/>
                <a:gd name="connsiteY4" fmla="*/ 450949 h 1316375"/>
                <a:gd name="connsiteX5" fmla="*/ 212596 w 3076069"/>
                <a:gd name="connsiteY5" fmla="*/ 119640 h 1316375"/>
                <a:gd name="connsiteX6" fmla="*/ 456466 w 3076069"/>
                <a:gd name="connsiteY6" fmla="*/ 50617 h 1316375"/>
                <a:gd name="connsiteX7" fmla="*/ 1528577 w 3076069"/>
                <a:gd name="connsiteY7" fmla="*/ 501566 h 1316375"/>
                <a:gd name="connsiteX8" fmla="*/ 2623695 w 3076069"/>
                <a:gd name="connsiteY8" fmla="*/ 0 h 1316375"/>
                <a:gd name="connsiteX9" fmla="*/ 2927383 w 3076069"/>
                <a:gd name="connsiteY9" fmla="*/ 96632 h 1316375"/>
                <a:gd name="connsiteX10" fmla="*/ 2131352 w 3076069"/>
                <a:gd name="connsiteY10" fmla="*/ 432543 h 1316375"/>
                <a:gd name="connsiteX11" fmla="*/ 2292399 w 3076069"/>
                <a:gd name="connsiteY11" fmla="*/ 920305 h 1316375"/>
                <a:gd name="connsiteX12" fmla="*/ 3076069 w 3076069"/>
                <a:gd name="connsiteY12" fmla="*/ 1228607 h 1316375"/>
                <a:gd name="connsiteX13" fmla="*/ 2808172 w 3076069"/>
                <a:gd name="connsiteY13" fmla="*/ 1316375 h 1316375"/>
                <a:gd name="connsiteX14" fmla="*/ 1537780 w 3076069"/>
                <a:gd name="connsiteY14" fmla="*/ 727041 h 1316375"/>
                <a:gd name="connsiteX0" fmla="*/ 1537780 w 3076069"/>
                <a:gd name="connsiteY0" fmla="*/ 727041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27041 h 1321259"/>
                <a:gd name="connsiteX0" fmla="*/ 1537780 w 3076069"/>
                <a:gd name="connsiteY0" fmla="*/ 750825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50825 h 1321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076069" h="1321259">
                  <a:moveTo>
                    <a:pt x="1537780" y="750825"/>
                  </a:moveTo>
                  <a:lnTo>
                    <a:pt x="313981" y="1321259"/>
                  </a:lnTo>
                  <a:lnTo>
                    <a:pt x="0" y="1228607"/>
                  </a:lnTo>
                  <a:lnTo>
                    <a:pt x="962613" y="837478"/>
                  </a:lnTo>
                  <a:lnTo>
                    <a:pt x="935005" y="450949"/>
                  </a:lnTo>
                  <a:lnTo>
                    <a:pt x="212596" y="119640"/>
                  </a:lnTo>
                  <a:lnTo>
                    <a:pt x="456466" y="50617"/>
                  </a:lnTo>
                  <a:lnTo>
                    <a:pt x="1528577" y="501566"/>
                  </a:lnTo>
                  <a:lnTo>
                    <a:pt x="2623695" y="0"/>
                  </a:lnTo>
                  <a:lnTo>
                    <a:pt x="2927383" y="96632"/>
                  </a:lnTo>
                  <a:lnTo>
                    <a:pt x="2131352" y="432543"/>
                  </a:lnTo>
                  <a:lnTo>
                    <a:pt x="2292399" y="920305"/>
                  </a:lnTo>
                  <a:lnTo>
                    <a:pt x="3076069" y="1228607"/>
                  </a:lnTo>
                  <a:lnTo>
                    <a:pt x="2808172" y="1316375"/>
                  </a:lnTo>
                  <a:lnTo>
                    <a:pt x="1537780" y="750825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46" name="Freeform 945"/>
            <p:cNvSpPr/>
            <p:nvPr/>
          </p:nvSpPr>
          <p:spPr bwMode="auto">
            <a:xfrm>
              <a:off x="2102655" y="1633103"/>
              <a:ext cx="662444" cy="111241"/>
            </a:xfrm>
            <a:custGeom>
              <a:avLst/>
              <a:gdLst>
                <a:gd name="connsiteX0" fmla="*/ 0 w 3645229"/>
                <a:gd name="connsiteY0" fmla="*/ 214441 h 923747"/>
                <a:gd name="connsiteX1" fmla="*/ 659770 w 3645229"/>
                <a:gd name="connsiteY1" fmla="*/ 16495 h 923747"/>
                <a:gd name="connsiteX2" fmla="*/ 1814367 w 3645229"/>
                <a:gd name="connsiteY2" fmla="*/ 511360 h 923747"/>
                <a:gd name="connsiteX3" fmla="*/ 2968965 w 3645229"/>
                <a:gd name="connsiteY3" fmla="*/ 0 h 923747"/>
                <a:gd name="connsiteX4" fmla="*/ 3645229 w 3645229"/>
                <a:gd name="connsiteY4" fmla="*/ 197946 h 923747"/>
                <a:gd name="connsiteX5" fmla="*/ 3199884 w 3645229"/>
                <a:gd name="connsiteY5" fmla="*/ 461874 h 923747"/>
                <a:gd name="connsiteX6" fmla="*/ 2985459 w 3645229"/>
                <a:gd name="connsiteY6" fmla="*/ 379396 h 923747"/>
                <a:gd name="connsiteX7" fmla="*/ 1830861 w 3645229"/>
                <a:gd name="connsiteY7" fmla="*/ 923747 h 923747"/>
                <a:gd name="connsiteX8" fmla="*/ 676264 w 3645229"/>
                <a:gd name="connsiteY8" fmla="*/ 412387 h 923747"/>
                <a:gd name="connsiteX9" fmla="*/ 527816 w 3645229"/>
                <a:gd name="connsiteY9" fmla="*/ 478369 h 923747"/>
                <a:gd name="connsiteX10" fmla="*/ 0 w 3645229"/>
                <a:gd name="connsiteY10" fmla="*/ 21444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78369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90067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09765 w 3640627"/>
                <a:gd name="connsiteY2" fmla="*/ 511360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3008465 w 3640627"/>
                <a:gd name="connsiteY6" fmla="*/ 402404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723451"/>
                <a:gd name="connsiteY0" fmla="*/ 242051 h 946755"/>
                <a:gd name="connsiteX1" fmla="*/ 655168 w 3723451"/>
                <a:gd name="connsiteY1" fmla="*/ 16495 h 946755"/>
                <a:gd name="connsiteX2" fmla="*/ 1855778 w 3723451"/>
                <a:gd name="connsiteY2" fmla="*/ 534367 h 946755"/>
                <a:gd name="connsiteX3" fmla="*/ 2964363 w 3723451"/>
                <a:gd name="connsiteY3" fmla="*/ 0 h 946755"/>
                <a:gd name="connsiteX4" fmla="*/ 3723451 w 3723451"/>
                <a:gd name="connsiteY4" fmla="*/ 220954 h 946755"/>
                <a:gd name="connsiteX5" fmla="*/ 3195282 w 3723451"/>
                <a:gd name="connsiteY5" fmla="*/ 461874 h 946755"/>
                <a:gd name="connsiteX6" fmla="*/ 3008465 w 3723451"/>
                <a:gd name="connsiteY6" fmla="*/ 402404 h 946755"/>
                <a:gd name="connsiteX7" fmla="*/ 1876873 w 3723451"/>
                <a:gd name="connsiteY7" fmla="*/ 946755 h 946755"/>
                <a:gd name="connsiteX8" fmla="*/ 690067 w 3723451"/>
                <a:gd name="connsiteY8" fmla="*/ 412387 h 946755"/>
                <a:gd name="connsiteX9" fmla="*/ 523214 w 3723451"/>
                <a:gd name="connsiteY9" fmla="*/ 482971 h 946755"/>
                <a:gd name="connsiteX10" fmla="*/ 0 w 3723451"/>
                <a:gd name="connsiteY10" fmla="*/ 242051 h 946755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08465 w 3723451"/>
                <a:gd name="connsiteY6" fmla="*/ 388599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711613 w 3723451"/>
                <a:gd name="connsiteY8" fmla="*/ 413055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723451" h="932950">
                  <a:moveTo>
                    <a:pt x="0" y="228246"/>
                  </a:moveTo>
                  <a:lnTo>
                    <a:pt x="655168" y="2690"/>
                  </a:lnTo>
                  <a:lnTo>
                    <a:pt x="1855778" y="520562"/>
                  </a:lnTo>
                  <a:lnTo>
                    <a:pt x="3001174" y="0"/>
                  </a:lnTo>
                  <a:lnTo>
                    <a:pt x="3723451" y="207149"/>
                  </a:lnTo>
                  <a:lnTo>
                    <a:pt x="3186079" y="461874"/>
                  </a:lnTo>
                  <a:lnTo>
                    <a:pt x="3013067" y="393200"/>
                  </a:lnTo>
                  <a:lnTo>
                    <a:pt x="1876873" y="932950"/>
                  </a:lnTo>
                  <a:lnTo>
                    <a:pt x="711613" y="413055"/>
                  </a:lnTo>
                  <a:lnTo>
                    <a:pt x="523214" y="469166"/>
                  </a:lnTo>
                  <a:lnTo>
                    <a:pt x="0" y="228246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47" name="Freeform 946"/>
            <p:cNvSpPr/>
            <p:nvPr/>
          </p:nvSpPr>
          <p:spPr bwMode="auto">
            <a:xfrm>
              <a:off x="2536889" y="1727776"/>
              <a:ext cx="244057" cy="97040"/>
            </a:xfrm>
            <a:custGeom>
              <a:avLst/>
              <a:gdLst>
                <a:gd name="connsiteX0" fmla="*/ 55216 w 1421812"/>
                <a:gd name="connsiteY0" fmla="*/ 0 h 800665"/>
                <a:gd name="connsiteX1" fmla="*/ 1421812 w 1421812"/>
                <a:gd name="connsiteY1" fmla="*/ 625807 h 800665"/>
                <a:gd name="connsiteX2" fmla="*/ 947874 w 1421812"/>
                <a:gd name="connsiteY2" fmla="*/ 800665 h 800665"/>
                <a:gd name="connsiteX3" fmla="*/ 50614 w 1421812"/>
                <a:gd name="connsiteY3" fmla="*/ 404934 h 800665"/>
                <a:gd name="connsiteX4" fmla="*/ 0 w 1421812"/>
                <a:gd name="connsiteY4" fmla="*/ 404934 h 800665"/>
                <a:gd name="connsiteX5" fmla="*/ 55216 w 1421812"/>
                <a:gd name="connsiteY5" fmla="*/ 0 h 800665"/>
                <a:gd name="connsiteX0" fmla="*/ 4602 w 1371198"/>
                <a:gd name="connsiteY0" fmla="*/ 0 h 800665"/>
                <a:gd name="connsiteX1" fmla="*/ 1371198 w 1371198"/>
                <a:gd name="connsiteY1" fmla="*/ 625807 h 800665"/>
                <a:gd name="connsiteX2" fmla="*/ 897260 w 1371198"/>
                <a:gd name="connsiteY2" fmla="*/ 800665 h 800665"/>
                <a:gd name="connsiteX3" fmla="*/ 0 w 1371198"/>
                <a:gd name="connsiteY3" fmla="*/ 404934 h 800665"/>
                <a:gd name="connsiteX4" fmla="*/ 4602 w 1371198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9868"/>
                <a:gd name="connsiteX1" fmla="*/ 1366596 w 1366596"/>
                <a:gd name="connsiteY1" fmla="*/ 625807 h 809868"/>
                <a:gd name="connsiteX2" fmla="*/ 865050 w 1366596"/>
                <a:gd name="connsiteY2" fmla="*/ 809868 h 809868"/>
                <a:gd name="connsiteX3" fmla="*/ 4601 w 1366596"/>
                <a:gd name="connsiteY3" fmla="*/ 427942 h 809868"/>
                <a:gd name="connsiteX4" fmla="*/ 0 w 1366596"/>
                <a:gd name="connsiteY4" fmla="*/ 0 h 809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6596" h="809868">
                  <a:moveTo>
                    <a:pt x="0" y="0"/>
                  </a:moveTo>
                  <a:lnTo>
                    <a:pt x="1366596" y="625807"/>
                  </a:lnTo>
                  <a:lnTo>
                    <a:pt x="865050" y="809868"/>
                  </a:lnTo>
                  <a:lnTo>
                    <a:pt x="4601" y="427942"/>
                  </a:lnTo>
                  <a:cubicBezTo>
                    <a:pt x="-1535" y="105836"/>
                    <a:pt x="1534" y="142647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48" name="Freeform 947"/>
            <p:cNvSpPr/>
            <p:nvPr/>
          </p:nvSpPr>
          <p:spPr bwMode="auto">
            <a:xfrm>
              <a:off x="2089977" y="1730144"/>
              <a:ext cx="240888" cy="97039"/>
            </a:xfrm>
            <a:custGeom>
              <a:avLst/>
              <a:gdLst>
                <a:gd name="connsiteX0" fmla="*/ 1329786 w 1348191"/>
                <a:gd name="connsiteY0" fmla="*/ 0 h 809869"/>
                <a:gd name="connsiteX1" fmla="*/ 1348191 w 1348191"/>
                <a:gd name="connsiteY1" fmla="*/ 400333 h 809869"/>
                <a:gd name="connsiteX2" fmla="*/ 487742 w 1348191"/>
                <a:gd name="connsiteY2" fmla="*/ 809869 h 809869"/>
                <a:gd name="connsiteX3" fmla="*/ 0 w 1348191"/>
                <a:gd name="connsiteY3" fmla="*/ 630409 h 809869"/>
                <a:gd name="connsiteX4" fmla="*/ 1329786 w 1348191"/>
                <a:gd name="connsiteY4" fmla="*/ 0 h 809869"/>
                <a:gd name="connsiteX0" fmla="*/ 1329786 w 1348191"/>
                <a:gd name="connsiteY0" fmla="*/ 0 h 791462"/>
                <a:gd name="connsiteX1" fmla="*/ 1348191 w 1348191"/>
                <a:gd name="connsiteY1" fmla="*/ 381926 h 791462"/>
                <a:gd name="connsiteX2" fmla="*/ 487742 w 1348191"/>
                <a:gd name="connsiteY2" fmla="*/ 791462 h 791462"/>
                <a:gd name="connsiteX3" fmla="*/ 0 w 1348191"/>
                <a:gd name="connsiteY3" fmla="*/ 612002 h 791462"/>
                <a:gd name="connsiteX4" fmla="*/ 1329786 w 1348191"/>
                <a:gd name="connsiteY4" fmla="*/ 0 h 79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48191" h="791462">
                  <a:moveTo>
                    <a:pt x="1329786" y="0"/>
                  </a:moveTo>
                  <a:lnTo>
                    <a:pt x="1348191" y="381926"/>
                  </a:lnTo>
                  <a:lnTo>
                    <a:pt x="487742" y="791462"/>
                  </a:lnTo>
                  <a:lnTo>
                    <a:pt x="0" y="612002"/>
                  </a:lnTo>
                  <a:lnTo>
                    <a:pt x="1329786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cxnSp>
          <p:nvCxnSpPr>
            <p:cNvPr id="949" name="Straight Connector 948"/>
            <p:cNvCxnSpPr>
              <a:endCxn id="944" idx="2"/>
            </p:cNvCxnSpPr>
            <p:nvPr/>
          </p:nvCxnSpPr>
          <p:spPr bwMode="auto">
            <a:xfrm flipH="1" flipV="1">
              <a:off x="1871277" y="1737243"/>
              <a:ext cx="3169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0" name="Straight Connector 949"/>
            <p:cNvCxnSpPr/>
            <p:nvPr/>
          </p:nvCxnSpPr>
          <p:spPr bwMode="auto">
            <a:xfrm flipH="1" flipV="1">
              <a:off x="2996477" y="1734877"/>
              <a:ext cx="3171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51" name="Group 347"/>
          <p:cNvGrpSpPr>
            <a:grpSpLocks/>
          </p:cNvGrpSpPr>
          <p:nvPr/>
        </p:nvGrpSpPr>
        <p:grpSpPr bwMode="auto">
          <a:xfrm>
            <a:off x="8948812" y="3896991"/>
            <a:ext cx="416744" cy="205711"/>
            <a:chOff x="1871277" y="1576300"/>
            <a:chExt cx="1128371" cy="437861"/>
          </a:xfrm>
        </p:grpSpPr>
        <p:sp>
          <p:nvSpPr>
            <p:cNvPr id="952" name="Oval 951"/>
            <p:cNvSpPr/>
            <p:nvPr/>
          </p:nvSpPr>
          <p:spPr bwMode="auto">
            <a:xfrm flipV="1">
              <a:off x="1874446" y="1694641"/>
              <a:ext cx="1125202" cy="319520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0" scaled="1"/>
              <a:tileRect/>
            </a:gra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953" name="Rectangle 952"/>
            <p:cNvSpPr/>
            <p:nvPr/>
          </p:nvSpPr>
          <p:spPr bwMode="auto">
            <a:xfrm>
              <a:off x="1871277" y="1739611"/>
              <a:ext cx="1128371" cy="115973"/>
            </a:xfrm>
            <a:prstGeom prst="rect">
              <a:avLst/>
            </a:prstGeom>
            <a:gradFill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10800000" scaled="0"/>
            </a:gradFill>
            <a:ln w="254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54" name="Oval 953"/>
            <p:cNvSpPr/>
            <p:nvPr/>
          </p:nvSpPr>
          <p:spPr bwMode="auto">
            <a:xfrm flipV="1">
              <a:off x="1871277" y="1576300"/>
              <a:ext cx="1125200" cy="31952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955" name="Freeform 954"/>
            <p:cNvSpPr/>
            <p:nvPr/>
          </p:nvSpPr>
          <p:spPr bwMode="auto">
            <a:xfrm>
              <a:off x="2159708" y="1673340"/>
              <a:ext cx="548339" cy="160943"/>
            </a:xfrm>
            <a:custGeom>
              <a:avLst/>
              <a:gdLst>
                <a:gd name="connsiteX0" fmla="*/ 1486231 w 2944854"/>
                <a:gd name="connsiteY0" fmla="*/ 727041 h 1302232"/>
                <a:gd name="connsiteX1" fmla="*/ 257675 w 2944854"/>
                <a:gd name="connsiteY1" fmla="*/ 1302232 h 1302232"/>
                <a:gd name="connsiteX2" fmla="*/ 0 w 2944854"/>
                <a:gd name="connsiteY2" fmla="*/ 1228607 h 1302232"/>
                <a:gd name="connsiteX3" fmla="*/ 911064 w 2944854"/>
                <a:gd name="connsiteY3" fmla="*/ 837478 h 1302232"/>
                <a:gd name="connsiteX4" fmla="*/ 883456 w 2944854"/>
                <a:gd name="connsiteY4" fmla="*/ 450949 h 1302232"/>
                <a:gd name="connsiteX5" fmla="*/ 161047 w 2944854"/>
                <a:gd name="connsiteY5" fmla="*/ 119640 h 1302232"/>
                <a:gd name="connsiteX6" fmla="*/ 404917 w 2944854"/>
                <a:gd name="connsiteY6" fmla="*/ 50617 h 1302232"/>
                <a:gd name="connsiteX7" fmla="*/ 1477028 w 2944854"/>
                <a:gd name="connsiteY7" fmla="*/ 501566 h 1302232"/>
                <a:gd name="connsiteX8" fmla="*/ 2572146 w 2944854"/>
                <a:gd name="connsiteY8" fmla="*/ 0 h 1302232"/>
                <a:gd name="connsiteX9" fmla="*/ 2875834 w 2944854"/>
                <a:gd name="connsiteY9" fmla="*/ 96632 h 1302232"/>
                <a:gd name="connsiteX10" fmla="*/ 2079803 w 2944854"/>
                <a:gd name="connsiteY10" fmla="*/ 432543 h 1302232"/>
                <a:gd name="connsiteX11" fmla="*/ 2240850 w 2944854"/>
                <a:gd name="connsiteY11" fmla="*/ 920305 h 1302232"/>
                <a:gd name="connsiteX12" fmla="*/ 2944854 w 2944854"/>
                <a:gd name="connsiteY12" fmla="*/ 1228607 h 1302232"/>
                <a:gd name="connsiteX13" fmla="*/ 2733192 w 2944854"/>
                <a:gd name="connsiteY13" fmla="*/ 1297630 h 1302232"/>
                <a:gd name="connsiteX14" fmla="*/ 1486231 w 2944854"/>
                <a:gd name="connsiteY14" fmla="*/ 727041 h 1302232"/>
                <a:gd name="connsiteX0" fmla="*/ 1486231 w 2944854"/>
                <a:gd name="connsiteY0" fmla="*/ 727041 h 1316375"/>
                <a:gd name="connsiteX1" fmla="*/ 257675 w 2944854"/>
                <a:gd name="connsiteY1" fmla="*/ 1302232 h 1316375"/>
                <a:gd name="connsiteX2" fmla="*/ 0 w 2944854"/>
                <a:gd name="connsiteY2" fmla="*/ 1228607 h 1316375"/>
                <a:gd name="connsiteX3" fmla="*/ 911064 w 2944854"/>
                <a:gd name="connsiteY3" fmla="*/ 837478 h 1316375"/>
                <a:gd name="connsiteX4" fmla="*/ 883456 w 2944854"/>
                <a:gd name="connsiteY4" fmla="*/ 450949 h 1316375"/>
                <a:gd name="connsiteX5" fmla="*/ 161047 w 2944854"/>
                <a:gd name="connsiteY5" fmla="*/ 119640 h 1316375"/>
                <a:gd name="connsiteX6" fmla="*/ 404917 w 2944854"/>
                <a:gd name="connsiteY6" fmla="*/ 50617 h 1316375"/>
                <a:gd name="connsiteX7" fmla="*/ 1477028 w 2944854"/>
                <a:gd name="connsiteY7" fmla="*/ 501566 h 1316375"/>
                <a:gd name="connsiteX8" fmla="*/ 2572146 w 2944854"/>
                <a:gd name="connsiteY8" fmla="*/ 0 h 1316375"/>
                <a:gd name="connsiteX9" fmla="*/ 2875834 w 2944854"/>
                <a:gd name="connsiteY9" fmla="*/ 96632 h 1316375"/>
                <a:gd name="connsiteX10" fmla="*/ 2079803 w 2944854"/>
                <a:gd name="connsiteY10" fmla="*/ 432543 h 1316375"/>
                <a:gd name="connsiteX11" fmla="*/ 2240850 w 2944854"/>
                <a:gd name="connsiteY11" fmla="*/ 920305 h 1316375"/>
                <a:gd name="connsiteX12" fmla="*/ 2944854 w 2944854"/>
                <a:gd name="connsiteY12" fmla="*/ 1228607 h 1316375"/>
                <a:gd name="connsiteX13" fmla="*/ 2756623 w 2944854"/>
                <a:gd name="connsiteY13" fmla="*/ 1316375 h 1316375"/>
                <a:gd name="connsiteX14" fmla="*/ 1486231 w 2944854"/>
                <a:gd name="connsiteY14" fmla="*/ 727041 h 1316375"/>
                <a:gd name="connsiteX0" fmla="*/ 1486231 w 3024520"/>
                <a:gd name="connsiteY0" fmla="*/ 727041 h 1316375"/>
                <a:gd name="connsiteX1" fmla="*/ 257675 w 3024520"/>
                <a:gd name="connsiteY1" fmla="*/ 1302232 h 1316375"/>
                <a:gd name="connsiteX2" fmla="*/ 0 w 3024520"/>
                <a:gd name="connsiteY2" fmla="*/ 1228607 h 1316375"/>
                <a:gd name="connsiteX3" fmla="*/ 911064 w 3024520"/>
                <a:gd name="connsiteY3" fmla="*/ 837478 h 1316375"/>
                <a:gd name="connsiteX4" fmla="*/ 883456 w 3024520"/>
                <a:gd name="connsiteY4" fmla="*/ 450949 h 1316375"/>
                <a:gd name="connsiteX5" fmla="*/ 161047 w 3024520"/>
                <a:gd name="connsiteY5" fmla="*/ 119640 h 1316375"/>
                <a:gd name="connsiteX6" fmla="*/ 404917 w 3024520"/>
                <a:gd name="connsiteY6" fmla="*/ 50617 h 1316375"/>
                <a:gd name="connsiteX7" fmla="*/ 1477028 w 3024520"/>
                <a:gd name="connsiteY7" fmla="*/ 501566 h 1316375"/>
                <a:gd name="connsiteX8" fmla="*/ 2572146 w 3024520"/>
                <a:gd name="connsiteY8" fmla="*/ 0 h 1316375"/>
                <a:gd name="connsiteX9" fmla="*/ 2875834 w 3024520"/>
                <a:gd name="connsiteY9" fmla="*/ 96632 h 1316375"/>
                <a:gd name="connsiteX10" fmla="*/ 2079803 w 3024520"/>
                <a:gd name="connsiteY10" fmla="*/ 432543 h 1316375"/>
                <a:gd name="connsiteX11" fmla="*/ 2240850 w 3024520"/>
                <a:gd name="connsiteY11" fmla="*/ 920305 h 1316375"/>
                <a:gd name="connsiteX12" fmla="*/ 3024520 w 3024520"/>
                <a:gd name="connsiteY12" fmla="*/ 1228607 h 1316375"/>
                <a:gd name="connsiteX13" fmla="*/ 2756623 w 3024520"/>
                <a:gd name="connsiteY13" fmla="*/ 1316375 h 1316375"/>
                <a:gd name="connsiteX14" fmla="*/ 1486231 w 3024520"/>
                <a:gd name="connsiteY14" fmla="*/ 727041 h 1316375"/>
                <a:gd name="connsiteX0" fmla="*/ 1537780 w 3076069"/>
                <a:gd name="connsiteY0" fmla="*/ 727041 h 1316375"/>
                <a:gd name="connsiteX1" fmla="*/ 309224 w 3076069"/>
                <a:gd name="connsiteY1" fmla="*/ 1302232 h 1316375"/>
                <a:gd name="connsiteX2" fmla="*/ 0 w 3076069"/>
                <a:gd name="connsiteY2" fmla="*/ 1228607 h 1316375"/>
                <a:gd name="connsiteX3" fmla="*/ 962613 w 3076069"/>
                <a:gd name="connsiteY3" fmla="*/ 837478 h 1316375"/>
                <a:gd name="connsiteX4" fmla="*/ 935005 w 3076069"/>
                <a:gd name="connsiteY4" fmla="*/ 450949 h 1316375"/>
                <a:gd name="connsiteX5" fmla="*/ 212596 w 3076069"/>
                <a:gd name="connsiteY5" fmla="*/ 119640 h 1316375"/>
                <a:gd name="connsiteX6" fmla="*/ 456466 w 3076069"/>
                <a:gd name="connsiteY6" fmla="*/ 50617 h 1316375"/>
                <a:gd name="connsiteX7" fmla="*/ 1528577 w 3076069"/>
                <a:gd name="connsiteY7" fmla="*/ 501566 h 1316375"/>
                <a:gd name="connsiteX8" fmla="*/ 2623695 w 3076069"/>
                <a:gd name="connsiteY8" fmla="*/ 0 h 1316375"/>
                <a:gd name="connsiteX9" fmla="*/ 2927383 w 3076069"/>
                <a:gd name="connsiteY9" fmla="*/ 96632 h 1316375"/>
                <a:gd name="connsiteX10" fmla="*/ 2131352 w 3076069"/>
                <a:gd name="connsiteY10" fmla="*/ 432543 h 1316375"/>
                <a:gd name="connsiteX11" fmla="*/ 2292399 w 3076069"/>
                <a:gd name="connsiteY11" fmla="*/ 920305 h 1316375"/>
                <a:gd name="connsiteX12" fmla="*/ 3076069 w 3076069"/>
                <a:gd name="connsiteY12" fmla="*/ 1228607 h 1316375"/>
                <a:gd name="connsiteX13" fmla="*/ 2808172 w 3076069"/>
                <a:gd name="connsiteY13" fmla="*/ 1316375 h 1316375"/>
                <a:gd name="connsiteX14" fmla="*/ 1537780 w 3076069"/>
                <a:gd name="connsiteY14" fmla="*/ 727041 h 1316375"/>
                <a:gd name="connsiteX0" fmla="*/ 1537780 w 3076069"/>
                <a:gd name="connsiteY0" fmla="*/ 727041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27041 h 1321259"/>
                <a:gd name="connsiteX0" fmla="*/ 1537780 w 3076069"/>
                <a:gd name="connsiteY0" fmla="*/ 750825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50825 h 1321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076069" h="1321259">
                  <a:moveTo>
                    <a:pt x="1537780" y="750825"/>
                  </a:moveTo>
                  <a:lnTo>
                    <a:pt x="313981" y="1321259"/>
                  </a:lnTo>
                  <a:lnTo>
                    <a:pt x="0" y="1228607"/>
                  </a:lnTo>
                  <a:lnTo>
                    <a:pt x="962613" y="837478"/>
                  </a:lnTo>
                  <a:lnTo>
                    <a:pt x="935005" y="450949"/>
                  </a:lnTo>
                  <a:lnTo>
                    <a:pt x="212596" y="119640"/>
                  </a:lnTo>
                  <a:lnTo>
                    <a:pt x="456466" y="50617"/>
                  </a:lnTo>
                  <a:lnTo>
                    <a:pt x="1528577" y="501566"/>
                  </a:lnTo>
                  <a:lnTo>
                    <a:pt x="2623695" y="0"/>
                  </a:lnTo>
                  <a:lnTo>
                    <a:pt x="2927383" y="96632"/>
                  </a:lnTo>
                  <a:lnTo>
                    <a:pt x="2131352" y="432543"/>
                  </a:lnTo>
                  <a:lnTo>
                    <a:pt x="2292399" y="920305"/>
                  </a:lnTo>
                  <a:lnTo>
                    <a:pt x="3076069" y="1228607"/>
                  </a:lnTo>
                  <a:lnTo>
                    <a:pt x="2808172" y="1316375"/>
                  </a:lnTo>
                  <a:lnTo>
                    <a:pt x="1537780" y="750825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56" name="Freeform 955"/>
            <p:cNvSpPr/>
            <p:nvPr/>
          </p:nvSpPr>
          <p:spPr bwMode="auto">
            <a:xfrm>
              <a:off x="2102655" y="1633103"/>
              <a:ext cx="662444" cy="111241"/>
            </a:xfrm>
            <a:custGeom>
              <a:avLst/>
              <a:gdLst>
                <a:gd name="connsiteX0" fmla="*/ 0 w 3645229"/>
                <a:gd name="connsiteY0" fmla="*/ 214441 h 923747"/>
                <a:gd name="connsiteX1" fmla="*/ 659770 w 3645229"/>
                <a:gd name="connsiteY1" fmla="*/ 16495 h 923747"/>
                <a:gd name="connsiteX2" fmla="*/ 1814367 w 3645229"/>
                <a:gd name="connsiteY2" fmla="*/ 511360 h 923747"/>
                <a:gd name="connsiteX3" fmla="*/ 2968965 w 3645229"/>
                <a:gd name="connsiteY3" fmla="*/ 0 h 923747"/>
                <a:gd name="connsiteX4" fmla="*/ 3645229 w 3645229"/>
                <a:gd name="connsiteY4" fmla="*/ 197946 h 923747"/>
                <a:gd name="connsiteX5" fmla="*/ 3199884 w 3645229"/>
                <a:gd name="connsiteY5" fmla="*/ 461874 h 923747"/>
                <a:gd name="connsiteX6" fmla="*/ 2985459 w 3645229"/>
                <a:gd name="connsiteY6" fmla="*/ 379396 h 923747"/>
                <a:gd name="connsiteX7" fmla="*/ 1830861 w 3645229"/>
                <a:gd name="connsiteY7" fmla="*/ 923747 h 923747"/>
                <a:gd name="connsiteX8" fmla="*/ 676264 w 3645229"/>
                <a:gd name="connsiteY8" fmla="*/ 412387 h 923747"/>
                <a:gd name="connsiteX9" fmla="*/ 527816 w 3645229"/>
                <a:gd name="connsiteY9" fmla="*/ 478369 h 923747"/>
                <a:gd name="connsiteX10" fmla="*/ 0 w 3645229"/>
                <a:gd name="connsiteY10" fmla="*/ 21444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78369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90067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09765 w 3640627"/>
                <a:gd name="connsiteY2" fmla="*/ 511360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3008465 w 3640627"/>
                <a:gd name="connsiteY6" fmla="*/ 402404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723451"/>
                <a:gd name="connsiteY0" fmla="*/ 242051 h 946755"/>
                <a:gd name="connsiteX1" fmla="*/ 655168 w 3723451"/>
                <a:gd name="connsiteY1" fmla="*/ 16495 h 946755"/>
                <a:gd name="connsiteX2" fmla="*/ 1855778 w 3723451"/>
                <a:gd name="connsiteY2" fmla="*/ 534367 h 946755"/>
                <a:gd name="connsiteX3" fmla="*/ 2964363 w 3723451"/>
                <a:gd name="connsiteY3" fmla="*/ 0 h 946755"/>
                <a:gd name="connsiteX4" fmla="*/ 3723451 w 3723451"/>
                <a:gd name="connsiteY4" fmla="*/ 220954 h 946755"/>
                <a:gd name="connsiteX5" fmla="*/ 3195282 w 3723451"/>
                <a:gd name="connsiteY5" fmla="*/ 461874 h 946755"/>
                <a:gd name="connsiteX6" fmla="*/ 3008465 w 3723451"/>
                <a:gd name="connsiteY6" fmla="*/ 402404 h 946755"/>
                <a:gd name="connsiteX7" fmla="*/ 1876873 w 3723451"/>
                <a:gd name="connsiteY7" fmla="*/ 946755 h 946755"/>
                <a:gd name="connsiteX8" fmla="*/ 690067 w 3723451"/>
                <a:gd name="connsiteY8" fmla="*/ 412387 h 946755"/>
                <a:gd name="connsiteX9" fmla="*/ 523214 w 3723451"/>
                <a:gd name="connsiteY9" fmla="*/ 482971 h 946755"/>
                <a:gd name="connsiteX10" fmla="*/ 0 w 3723451"/>
                <a:gd name="connsiteY10" fmla="*/ 242051 h 946755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08465 w 3723451"/>
                <a:gd name="connsiteY6" fmla="*/ 388599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711613 w 3723451"/>
                <a:gd name="connsiteY8" fmla="*/ 413055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723451" h="932950">
                  <a:moveTo>
                    <a:pt x="0" y="228246"/>
                  </a:moveTo>
                  <a:lnTo>
                    <a:pt x="655168" y="2690"/>
                  </a:lnTo>
                  <a:lnTo>
                    <a:pt x="1855778" y="520562"/>
                  </a:lnTo>
                  <a:lnTo>
                    <a:pt x="3001174" y="0"/>
                  </a:lnTo>
                  <a:lnTo>
                    <a:pt x="3723451" y="207149"/>
                  </a:lnTo>
                  <a:lnTo>
                    <a:pt x="3186079" y="461874"/>
                  </a:lnTo>
                  <a:lnTo>
                    <a:pt x="3013067" y="393200"/>
                  </a:lnTo>
                  <a:lnTo>
                    <a:pt x="1876873" y="932950"/>
                  </a:lnTo>
                  <a:lnTo>
                    <a:pt x="711613" y="413055"/>
                  </a:lnTo>
                  <a:lnTo>
                    <a:pt x="523214" y="469166"/>
                  </a:lnTo>
                  <a:lnTo>
                    <a:pt x="0" y="228246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57" name="Freeform 956"/>
            <p:cNvSpPr/>
            <p:nvPr/>
          </p:nvSpPr>
          <p:spPr bwMode="auto">
            <a:xfrm>
              <a:off x="2536889" y="1727776"/>
              <a:ext cx="244057" cy="97040"/>
            </a:xfrm>
            <a:custGeom>
              <a:avLst/>
              <a:gdLst>
                <a:gd name="connsiteX0" fmla="*/ 55216 w 1421812"/>
                <a:gd name="connsiteY0" fmla="*/ 0 h 800665"/>
                <a:gd name="connsiteX1" fmla="*/ 1421812 w 1421812"/>
                <a:gd name="connsiteY1" fmla="*/ 625807 h 800665"/>
                <a:gd name="connsiteX2" fmla="*/ 947874 w 1421812"/>
                <a:gd name="connsiteY2" fmla="*/ 800665 h 800665"/>
                <a:gd name="connsiteX3" fmla="*/ 50614 w 1421812"/>
                <a:gd name="connsiteY3" fmla="*/ 404934 h 800665"/>
                <a:gd name="connsiteX4" fmla="*/ 0 w 1421812"/>
                <a:gd name="connsiteY4" fmla="*/ 404934 h 800665"/>
                <a:gd name="connsiteX5" fmla="*/ 55216 w 1421812"/>
                <a:gd name="connsiteY5" fmla="*/ 0 h 800665"/>
                <a:gd name="connsiteX0" fmla="*/ 4602 w 1371198"/>
                <a:gd name="connsiteY0" fmla="*/ 0 h 800665"/>
                <a:gd name="connsiteX1" fmla="*/ 1371198 w 1371198"/>
                <a:gd name="connsiteY1" fmla="*/ 625807 h 800665"/>
                <a:gd name="connsiteX2" fmla="*/ 897260 w 1371198"/>
                <a:gd name="connsiteY2" fmla="*/ 800665 h 800665"/>
                <a:gd name="connsiteX3" fmla="*/ 0 w 1371198"/>
                <a:gd name="connsiteY3" fmla="*/ 404934 h 800665"/>
                <a:gd name="connsiteX4" fmla="*/ 4602 w 1371198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9868"/>
                <a:gd name="connsiteX1" fmla="*/ 1366596 w 1366596"/>
                <a:gd name="connsiteY1" fmla="*/ 625807 h 809868"/>
                <a:gd name="connsiteX2" fmla="*/ 865050 w 1366596"/>
                <a:gd name="connsiteY2" fmla="*/ 809868 h 809868"/>
                <a:gd name="connsiteX3" fmla="*/ 4601 w 1366596"/>
                <a:gd name="connsiteY3" fmla="*/ 427942 h 809868"/>
                <a:gd name="connsiteX4" fmla="*/ 0 w 1366596"/>
                <a:gd name="connsiteY4" fmla="*/ 0 h 809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6596" h="809868">
                  <a:moveTo>
                    <a:pt x="0" y="0"/>
                  </a:moveTo>
                  <a:lnTo>
                    <a:pt x="1366596" y="625807"/>
                  </a:lnTo>
                  <a:lnTo>
                    <a:pt x="865050" y="809868"/>
                  </a:lnTo>
                  <a:lnTo>
                    <a:pt x="4601" y="427942"/>
                  </a:lnTo>
                  <a:cubicBezTo>
                    <a:pt x="-1535" y="105836"/>
                    <a:pt x="1534" y="142647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58" name="Freeform 957"/>
            <p:cNvSpPr/>
            <p:nvPr/>
          </p:nvSpPr>
          <p:spPr bwMode="auto">
            <a:xfrm>
              <a:off x="2089977" y="1730144"/>
              <a:ext cx="240888" cy="97039"/>
            </a:xfrm>
            <a:custGeom>
              <a:avLst/>
              <a:gdLst>
                <a:gd name="connsiteX0" fmla="*/ 1329786 w 1348191"/>
                <a:gd name="connsiteY0" fmla="*/ 0 h 809869"/>
                <a:gd name="connsiteX1" fmla="*/ 1348191 w 1348191"/>
                <a:gd name="connsiteY1" fmla="*/ 400333 h 809869"/>
                <a:gd name="connsiteX2" fmla="*/ 487742 w 1348191"/>
                <a:gd name="connsiteY2" fmla="*/ 809869 h 809869"/>
                <a:gd name="connsiteX3" fmla="*/ 0 w 1348191"/>
                <a:gd name="connsiteY3" fmla="*/ 630409 h 809869"/>
                <a:gd name="connsiteX4" fmla="*/ 1329786 w 1348191"/>
                <a:gd name="connsiteY4" fmla="*/ 0 h 809869"/>
                <a:gd name="connsiteX0" fmla="*/ 1329786 w 1348191"/>
                <a:gd name="connsiteY0" fmla="*/ 0 h 791462"/>
                <a:gd name="connsiteX1" fmla="*/ 1348191 w 1348191"/>
                <a:gd name="connsiteY1" fmla="*/ 381926 h 791462"/>
                <a:gd name="connsiteX2" fmla="*/ 487742 w 1348191"/>
                <a:gd name="connsiteY2" fmla="*/ 791462 h 791462"/>
                <a:gd name="connsiteX3" fmla="*/ 0 w 1348191"/>
                <a:gd name="connsiteY3" fmla="*/ 612002 h 791462"/>
                <a:gd name="connsiteX4" fmla="*/ 1329786 w 1348191"/>
                <a:gd name="connsiteY4" fmla="*/ 0 h 79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48191" h="791462">
                  <a:moveTo>
                    <a:pt x="1329786" y="0"/>
                  </a:moveTo>
                  <a:lnTo>
                    <a:pt x="1348191" y="381926"/>
                  </a:lnTo>
                  <a:lnTo>
                    <a:pt x="487742" y="791462"/>
                  </a:lnTo>
                  <a:lnTo>
                    <a:pt x="0" y="612002"/>
                  </a:lnTo>
                  <a:lnTo>
                    <a:pt x="1329786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cxnSp>
          <p:nvCxnSpPr>
            <p:cNvPr id="959" name="Straight Connector 958"/>
            <p:cNvCxnSpPr>
              <a:endCxn id="954" idx="2"/>
            </p:cNvCxnSpPr>
            <p:nvPr/>
          </p:nvCxnSpPr>
          <p:spPr bwMode="auto">
            <a:xfrm flipH="1" flipV="1">
              <a:off x="1871277" y="1737243"/>
              <a:ext cx="3169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0" name="Straight Connector 959"/>
            <p:cNvCxnSpPr/>
            <p:nvPr/>
          </p:nvCxnSpPr>
          <p:spPr bwMode="auto">
            <a:xfrm flipH="1" flipV="1">
              <a:off x="2996477" y="1734877"/>
              <a:ext cx="3171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61" name="Group 347"/>
          <p:cNvGrpSpPr>
            <a:grpSpLocks/>
          </p:cNvGrpSpPr>
          <p:nvPr/>
        </p:nvGrpSpPr>
        <p:grpSpPr bwMode="auto">
          <a:xfrm>
            <a:off x="9264429" y="3636267"/>
            <a:ext cx="416744" cy="205711"/>
            <a:chOff x="1871277" y="1576300"/>
            <a:chExt cx="1128371" cy="437861"/>
          </a:xfrm>
        </p:grpSpPr>
        <p:sp>
          <p:nvSpPr>
            <p:cNvPr id="962" name="Oval 961"/>
            <p:cNvSpPr/>
            <p:nvPr/>
          </p:nvSpPr>
          <p:spPr bwMode="auto">
            <a:xfrm flipV="1">
              <a:off x="1874446" y="1694641"/>
              <a:ext cx="1125202" cy="319520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0" scaled="1"/>
              <a:tileRect/>
            </a:gra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963" name="Rectangle 962"/>
            <p:cNvSpPr/>
            <p:nvPr/>
          </p:nvSpPr>
          <p:spPr bwMode="auto">
            <a:xfrm>
              <a:off x="1871277" y="1739611"/>
              <a:ext cx="1128371" cy="115973"/>
            </a:xfrm>
            <a:prstGeom prst="rect">
              <a:avLst/>
            </a:prstGeom>
            <a:gradFill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10800000" scaled="0"/>
            </a:gradFill>
            <a:ln w="254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64" name="Oval 963"/>
            <p:cNvSpPr/>
            <p:nvPr/>
          </p:nvSpPr>
          <p:spPr bwMode="auto">
            <a:xfrm flipV="1">
              <a:off x="1871277" y="1576300"/>
              <a:ext cx="1125200" cy="31952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965" name="Freeform 964"/>
            <p:cNvSpPr/>
            <p:nvPr/>
          </p:nvSpPr>
          <p:spPr bwMode="auto">
            <a:xfrm>
              <a:off x="2159708" y="1673340"/>
              <a:ext cx="548339" cy="160943"/>
            </a:xfrm>
            <a:custGeom>
              <a:avLst/>
              <a:gdLst>
                <a:gd name="connsiteX0" fmla="*/ 1486231 w 2944854"/>
                <a:gd name="connsiteY0" fmla="*/ 727041 h 1302232"/>
                <a:gd name="connsiteX1" fmla="*/ 257675 w 2944854"/>
                <a:gd name="connsiteY1" fmla="*/ 1302232 h 1302232"/>
                <a:gd name="connsiteX2" fmla="*/ 0 w 2944854"/>
                <a:gd name="connsiteY2" fmla="*/ 1228607 h 1302232"/>
                <a:gd name="connsiteX3" fmla="*/ 911064 w 2944854"/>
                <a:gd name="connsiteY3" fmla="*/ 837478 h 1302232"/>
                <a:gd name="connsiteX4" fmla="*/ 883456 w 2944854"/>
                <a:gd name="connsiteY4" fmla="*/ 450949 h 1302232"/>
                <a:gd name="connsiteX5" fmla="*/ 161047 w 2944854"/>
                <a:gd name="connsiteY5" fmla="*/ 119640 h 1302232"/>
                <a:gd name="connsiteX6" fmla="*/ 404917 w 2944854"/>
                <a:gd name="connsiteY6" fmla="*/ 50617 h 1302232"/>
                <a:gd name="connsiteX7" fmla="*/ 1477028 w 2944854"/>
                <a:gd name="connsiteY7" fmla="*/ 501566 h 1302232"/>
                <a:gd name="connsiteX8" fmla="*/ 2572146 w 2944854"/>
                <a:gd name="connsiteY8" fmla="*/ 0 h 1302232"/>
                <a:gd name="connsiteX9" fmla="*/ 2875834 w 2944854"/>
                <a:gd name="connsiteY9" fmla="*/ 96632 h 1302232"/>
                <a:gd name="connsiteX10" fmla="*/ 2079803 w 2944854"/>
                <a:gd name="connsiteY10" fmla="*/ 432543 h 1302232"/>
                <a:gd name="connsiteX11" fmla="*/ 2240850 w 2944854"/>
                <a:gd name="connsiteY11" fmla="*/ 920305 h 1302232"/>
                <a:gd name="connsiteX12" fmla="*/ 2944854 w 2944854"/>
                <a:gd name="connsiteY12" fmla="*/ 1228607 h 1302232"/>
                <a:gd name="connsiteX13" fmla="*/ 2733192 w 2944854"/>
                <a:gd name="connsiteY13" fmla="*/ 1297630 h 1302232"/>
                <a:gd name="connsiteX14" fmla="*/ 1486231 w 2944854"/>
                <a:gd name="connsiteY14" fmla="*/ 727041 h 1302232"/>
                <a:gd name="connsiteX0" fmla="*/ 1486231 w 2944854"/>
                <a:gd name="connsiteY0" fmla="*/ 727041 h 1316375"/>
                <a:gd name="connsiteX1" fmla="*/ 257675 w 2944854"/>
                <a:gd name="connsiteY1" fmla="*/ 1302232 h 1316375"/>
                <a:gd name="connsiteX2" fmla="*/ 0 w 2944854"/>
                <a:gd name="connsiteY2" fmla="*/ 1228607 h 1316375"/>
                <a:gd name="connsiteX3" fmla="*/ 911064 w 2944854"/>
                <a:gd name="connsiteY3" fmla="*/ 837478 h 1316375"/>
                <a:gd name="connsiteX4" fmla="*/ 883456 w 2944854"/>
                <a:gd name="connsiteY4" fmla="*/ 450949 h 1316375"/>
                <a:gd name="connsiteX5" fmla="*/ 161047 w 2944854"/>
                <a:gd name="connsiteY5" fmla="*/ 119640 h 1316375"/>
                <a:gd name="connsiteX6" fmla="*/ 404917 w 2944854"/>
                <a:gd name="connsiteY6" fmla="*/ 50617 h 1316375"/>
                <a:gd name="connsiteX7" fmla="*/ 1477028 w 2944854"/>
                <a:gd name="connsiteY7" fmla="*/ 501566 h 1316375"/>
                <a:gd name="connsiteX8" fmla="*/ 2572146 w 2944854"/>
                <a:gd name="connsiteY8" fmla="*/ 0 h 1316375"/>
                <a:gd name="connsiteX9" fmla="*/ 2875834 w 2944854"/>
                <a:gd name="connsiteY9" fmla="*/ 96632 h 1316375"/>
                <a:gd name="connsiteX10" fmla="*/ 2079803 w 2944854"/>
                <a:gd name="connsiteY10" fmla="*/ 432543 h 1316375"/>
                <a:gd name="connsiteX11" fmla="*/ 2240850 w 2944854"/>
                <a:gd name="connsiteY11" fmla="*/ 920305 h 1316375"/>
                <a:gd name="connsiteX12" fmla="*/ 2944854 w 2944854"/>
                <a:gd name="connsiteY12" fmla="*/ 1228607 h 1316375"/>
                <a:gd name="connsiteX13" fmla="*/ 2756623 w 2944854"/>
                <a:gd name="connsiteY13" fmla="*/ 1316375 h 1316375"/>
                <a:gd name="connsiteX14" fmla="*/ 1486231 w 2944854"/>
                <a:gd name="connsiteY14" fmla="*/ 727041 h 1316375"/>
                <a:gd name="connsiteX0" fmla="*/ 1486231 w 3024520"/>
                <a:gd name="connsiteY0" fmla="*/ 727041 h 1316375"/>
                <a:gd name="connsiteX1" fmla="*/ 257675 w 3024520"/>
                <a:gd name="connsiteY1" fmla="*/ 1302232 h 1316375"/>
                <a:gd name="connsiteX2" fmla="*/ 0 w 3024520"/>
                <a:gd name="connsiteY2" fmla="*/ 1228607 h 1316375"/>
                <a:gd name="connsiteX3" fmla="*/ 911064 w 3024520"/>
                <a:gd name="connsiteY3" fmla="*/ 837478 h 1316375"/>
                <a:gd name="connsiteX4" fmla="*/ 883456 w 3024520"/>
                <a:gd name="connsiteY4" fmla="*/ 450949 h 1316375"/>
                <a:gd name="connsiteX5" fmla="*/ 161047 w 3024520"/>
                <a:gd name="connsiteY5" fmla="*/ 119640 h 1316375"/>
                <a:gd name="connsiteX6" fmla="*/ 404917 w 3024520"/>
                <a:gd name="connsiteY6" fmla="*/ 50617 h 1316375"/>
                <a:gd name="connsiteX7" fmla="*/ 1477028 w 3024520"/>
                <a:gd name="connsiteY7" fmla="*/ 501566 h 1316375"/>
                <a:gd name="connsiteX8" fmla="*/ 2572146 w 3024520"/>
                <a:gd name="connsiteY8" fmla="*/ 0 h 1316375"/>
                <a:gd name="connsiteX9" fmla="*/ 2875834 w 3024520"/>
                <a:gd name="connsiteY9" fmla="*/ 96632 h 1316375"/>
                <a:gd name="connsiteX10" fmla="*/ 2079803 w 3024520"/>
                <a:gd name="connsiteY10" fmla="*/ 432543 h 1316375"/>
                <a:gd name="connsiteX11" fmla="*/ 2240850 w 3024520"/>
                <a:gd name="connsiteY11" fmla="*/ 920305 h 1316375"/>
                <a:gd name="connsiteX12" fmla="*/ 3024520 w 3024520"/>
                <a:gd name="connsiteY12" fmla="*/ 1228607 h 1316375"/>
                <a:gd name="connsiteX13" fmla="*/ 2756623 w 3024520"/>
                <a:gd name="connsiteY13" fmla="*/ 1316375 h 1316375"/>
                <a:gd name="connsiteX14" fmla="*/ 1486231 w 3024520"/>
                <a:gd name="connsiteY14" fmla="*/ 727041 h 1316375"/>
                <a:gd name="connsiteX0" fmla="*/ 1537780 w 3076069"/>
                <a:gd name="connsiteY0" fmla="*/ 727041 h 1316375"/>
                <a:gd name="connsiteX1" fmla="*/ 309224 w 3076069"/>
                <a:gd name="connsiteY1" fmla="*/ 1302232 h 1316375"/>
                <a:gd name="connsiteX2" fmla="*/ 0 w 3076069"/>
                <a:gd name="connsiteY2" fmla="*/ 1228607 h 1316375"/>
                <a:gd name="connsiteX3" fmla="*/ 962613 w 3076069"/>
                <a:gd name="connsiteY3" fmla="*/ 837478 h 1316375"/>
                <a:gd name="connsiteX4" fmla="*/ 935005 w 3076069"/>
                <a:gd name="connsiteY4" fmla="*/ 450949 h 1316375"/>
                <a:gd name="connsiteX5" fmla="*/ 212596 w 3076069"/>
                <a:gd name="connsiteY5" fmla="*/ 119640 h 1316375"/>
                <a:gd name="connsiteX6" fmla="*/ 456466 w 3076069"/>
                <a:gd name="connsiteY6" fmla="*/ 50617 h 1316375"/>
                <a:gd name="connsiteX7" fmla="*/ 1528577 w 3076069"/>
                <a:gd name="connsiteY7" fmla="*/ 501566 h 1316375"/>
                <a:gd name="connsiteX8" fmla="*/ 2623695 w 3076069"/>
                <a:gd name="connsiteY8" fmla="*/ 0 h 1316375"/>
                <a:gd name="connsiteX9" fmla="*/ 2927383 w 3076069"/>
                <a:gd name="connsiteY9" fmla="*/ 96632 h 1316375"/>
                <a:gd name="connsiteX10" fmla="*/ 2131352 w 3076069"/>
                <a:gd name="connsiteY10" fmla="*/ 432543 h 1316375"/>
                <a:gd name="connsiteX11" fmla="*/ 2292399 w 3076069"/>
                <a:gd name="connsiteY11" fmla="*/ 920305 h 1316375"/>
                <a:gd name="connsiteX12" fmla="*/ 3076069 w 3076069"/>
                <a:gd name="connsiteY12" fmla="*/ 1228607 h 1316375"/>
                <a:gd name="connsiteX13" fmla="*/ 2808172 w 3076069"/>
                <a:gd name="connsiteY13" fmla="*/ 1316375 h 1316375"/>
                <a:gd name="connsiteX14" fmla="*/ 1537780 w 3076069"/>
                <a:gd name="connsiteY14" fmla="*/ 727041 h 1316375"/>
                <a:gd name="connsiteX0" fmla="*/ 1537780 w 3076069"/>
                <a:gd name="connsiteY0" fmla="*/ 727041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27041 h 1321259"/>
                <a:gd name="connsiteX0" fmla="*/ 1537780 w 3076069"/>
                <a:gd name="connsiteY0" fmla="*/ 750825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50825 h 1321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076069" h="1321259">
                  <a:moveTo>
                    <a:pt x="1537780" y="750825"/>
                  </a:moveTo>
                  <a:lnTo>
                    <a:pt x="313981" y="1321259"/>
                  </a:lnTo>
                  <a:lnTo>
                    <a:pt x="0" y="1228607"/>
                  </a:lnTo>
                  <a:lnTo>
                    <a:pt x="962613" y="837478"/>
                  </a:lnTo>
                  <a:lnTo>
                    <a:pt x="935005" y="450949"/>
                  </a:lnTo>
                  <a:lnTo>
                    <a:pt x="212596" y="119640"/>
                  </a:lnTo>
                  <a:lnTo>
                    <a:pt x="456466" y="50617"/>
                  </a:lnTo>
                  <a:lnTo>
                    <a:pt x="1528577" y="501566"/>
                  </a:lnTo>
                  <a:lnTo>
                    <a:pt x="2623695" y="0"/>
                  </a:lnTo>
                  <a:lnTo>
                    <a:pt x="2927383" y="96632"/>
                  </a:lnTo>
                  <a:lnTo>
                    <a:pt x="2131352" y="432543"/>
                  </a:lnTo>
                  <a:lnTo>
                    <a:pt x="2292399" y="920305"/>
                  </a:lnTo>
                  <a:lnTo>
                    <a:pt x="3076069" y="1228607"/>
                  </a:lnTo>
                  <a:lnTo>
                    <a:pt x="2808172" y="1316375"/>
                  </a:lnTo>
                  <a:lnTo>
                    <a:pt x="1537780" y="750825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66" name="Freeform 965"/>
            <p:cNvSpPr/>
            <p:nvPr/>
          </p:nvSpPr>
          <p:spPr bwMode="auto">
            <a:xfrm>
              <a:off x="2102655" y="1633103"/>
              <a:ext cx="662444" cy="111241"/>
            </a:xfrm>
            <a:custGeom>
              <a:avLst/>
              <a:gdLst>
                <a:gd name="connsiteX0" fmla="*/ 0 w 3645229"/>
                <a:gd name="connsiteY0" fmla="*/ 214441 h 923747"/>
                <a:gd name="connsiteX1" fmla="*/ 659770 w 3645229"/>
                <a:gd name="connsiteY1" fmla="*/ 16495 h 923747"/>
                <a:gd name="connsiteX2" fmla="*/ 1814367 w 3645229"/>
                <a:gd name="connsiteY2" fmla="*/ 511360 h 923747"/>
                <a:gd name="connsiteX3" fmla="*/ 2968965 w 3645229"/>
                <a:gd name="connsiteY3" fmla="*/ 0 h 923747"/>
                <a:gd name="connsiteX4" fmla="*/ 3645229 w 3645229"/>
                <a:gd name="connsiteY4" fmla="*/ 197946 h 923747"/>
                <a:gd name="connsiteX5" fmla="*/ 3199884 w 3645229"/>
                <a:gd name="connsiteY5" fmla="*/ 461874 h 923747"/>
                <a:gd name="connsiteX6" fmla="*/ 2985459 w 3645229"/>
                <a:gd name="connsiteY6" fmla="*/ 379396 h 923747"/>
                <a:gd name="connsiteX7" fmla="*/ 1830861 w 3645229"/>
                <a:gd name="connsiteY7" fmla="*/ 923747 h 923747"/>
                <a:gd name="connsiteX8" fmla="*/ 676264 w 3645229"/>
                <a:gd name="connsiteY8" fmla="*/ 412387 h 923747"/>
                <a:gd name="connsiteX9" fmla="*/ 527816 w 3645229"/>
                <a:gd name="connsiteY9" fmla="*/ 478369 h 923747"/>
                <a:gd name="connsiteX10" fmla="*/ 0 w 3645229"/>
                <a:gd name="connsiteY10" fmla="*/ 21444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78369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90067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09765 w 3640627"/>
                <a:gd name="connsiteY2" fmla="*/ 511360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3008465 w 3640627"/>
                <a:gd name="connsiteY6" fmla="*/ 402404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723451"/>
                <a:gd name="connsiteY0" fmla="*/ 242051 h 946755"/>
                <a:gd name="connsiteX1" fmla="*/ 655168 w 3723451"/>
                <a:gd name="connsiteY1" fmla="*/ 16495 h 946755"/>
                <a:gd name="connsiteX2" fmla="*/ 1855778 w 3723451"/>
                <a:gd name="connsiteY2" fmla="*/ 534367 h 946755"/>
                <a:gd name="connsiteX3" fmla="*/ 2964363 w 3723451"/>
                <a:gd name="connsiteY3" fmla="*/ 0 h 946755"/>
                <a:gd name="connsiteX4" fmla="*/ 3723451 w 3723451"/>
                <a:gd name="connsiteY4" fmla="*/ 220954 h 946755"/>
                <a:gd name="connsiteX5" fmla="*/ 3195282 w 3723451"/>
                <a:gd name="connsiteY5" fmla="*/ 461874 h 946755"/>
                <a:gd name="connsiteX6" fmla="*/ 3008465 w 3723451"/>
                <a:gd name="connsiteY6" fmla="*/ 402404 h 946755"/>
                <a:gd name="connsiteX7" fmla="*/ 1876873 w 3723451"/>
                <a:gd name="connsiteY7" fmla="*/ 946755 h 946755"/>
                <a:gd name="connsiteX8" fmla="*/ 690067 w 3723451"/>
                <a:gd name="connsiteY8" fmla="*/ 412387 h 946755"/>
                <a:gd name="connsiteX9" fmla="*/ 523214 w 3723451"/>
                <a:gd name="connsiteY9" fmla="*/ 482971 h 946755"/>
                <a:gd name="connsiteX10" fmla="*/ 0 w 3723451"/>
                <a:gd name="connsiteY10" fmla="*/ 242051 h 946755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08465 w 3723451"/>
                <a:gd name="connsiteY6" fmla="*/ 388599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711613 w 3723451"/>
                <a:gd name="connsiteY8" fmla="*/ 413055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723451" h="932950">
                  <a:moveTo>
                    <a:pt x="0" y="228246"/>
                  </a:moveTo>
                  <a:lnTo>
                    <a:pt x="655168" y="2690"/>
                  </a:lnTo>
                  <a:lnTo>
                    <a:pt x="1855778" y="520562"/>
                  </a:lnTo>
                  <a:lnTo>
                    <a:pt x="3001174" y="0"/>
                  </a:lnTo>
                  <a:lnTo>
                    <a:pt x="3723451" y="207149"/>
                  </a:lnTo>
                  <a:lnTo>
                    <a:pt x="3186079" y="461874"/>
                  </a:lnTo>
                  <a:lnTo>
                    <a:pt x="3013067" y="393200"/>
                  </a:lnTo>
                  <a:lnTo>
                    <a:pt x="1876873" y="932950"/>
                  </a:lnTo>
                  <a:lnTo>
                    <a:pt x="711613" y="413055"/>
                  </a:lnTo>
                  <a:lnTo>
                    <a:pt x="523214" y="469166"/>
                  </a:lnTo>
                  <a:lnTo>
                    <a:pt x="0" y="228246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67" name="Freeform 966"/>
            <p:cNvSpPr/>
            <p:nvPr/>
          </p:nvSpPr>
          <p:spPr bwMode="auto">
            <a:xfrm>
              <a:off x="2536889" y="1727776"/>
              <a:ext cx="244057" cy="97040"/>
            </a:xfrm>
            <a:custGeom>
              <a:avLst/>
              <a:gdLst>
                <a:gd name="connsiteX0" fmla="*/ 55216 w 1421812"/>
                <a:gd name="connsiteY0" fmla="*/ 0 h 800665"/>
                <a:gd name="connsiteX1" fmla="*/ 1421812 w 1421812"/>
                <a:gd name="connsiteY1" fmla="*/ 625807 h 800665"/>
                <a:gd name="connsiteX2" fmla="*/ 947874 w 1421812"/>
                <a:gd name="connsiteY2" fmla="*/ 800665 h 800665"/>
                <a:gd name="connsiteX3" fmla="*/ 50614 w 1421812"/>
                <a:gd name="connsiteY3" fmla="*/ 404934 h 800665"/>
                <a:gd name="connsiteX4" fmla="*/ 0 w 1421812"/>
                <a:gd name="connsiteY4" fmla="*/ 404934 h 800665"/>
                <a:gd name="connsiteX5" fmla="*/ 55216 w 1421812"/>
                <a:gd name="connsiteY5" fmla="*/ 0 h 800665"/>
                <a:gd name="connsiteX0" fmla="*/ 4602 w 1371198"/>
                <a:gd name="connsiteY0" fmla="*/ 0 h 800665"/>
                <a:gd name="connsiteX1" fmla="*/ 1371198 w 1371198"/>
                <a:gd name="connsiteY1" fmla="*/ 625807 h 800665"/>
                <a:gd name="connsiteX2" fmla="*/ 897260 w 1371198"/>
                <a:gd name="connsiteY2" fmla="*/ 800665 h 800665"/>
                <a:gd name="connsiteX3" fmla="*/ 0 w 1371198"/>
                <a:gd name="connsiteY3" fmla="*/ 404934 h 800665"/>
                <a:gd name="connsiteX4" fmla="*/ 4602 w 1371198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9868"/>
                <a:gd name="connsiteX1" fmla="*/ 1366596 w 1366596"/>
                <a:gd name="connsiteY1" fmla="*/ 625807 h 809868"/>
                <a:gd name="connsiteX2" fmla="*/ 865050 w 1366596"/>
                <a:gd name="connsiteY2" fmla="*/ 809868 h 809868"/>
                <a:gd name="connsiteX3" fmla="*/ 4601 w 1366596"/>
                <a:gd name="connsiteY3" fmla="*/ 427942 h 809868"/>
                <a:gd name="connsiteX4" fmla="*/ 0 w 1366596"/>
                <a:gd name="connsiteY4" fmla="*/ 0 h 809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6596" h="809868">
                  <a:moveTo>
                    <a:pt x="0" y="0"/>
                  </a:moveTo>
                  <a:lnTo>
                    <a:pt x="1366596" y="625807"/>
                  </a:lnTo>
                  <a:lnTo>
                    <a:pt x="865050" y="809868"/>
                  </a:lnTo>
                  <a:lnTo>
                    <a:pt x="4601" y="427942"/>
                  </a:lnTo>
                  <a:cubicBezTo>
                    <a:pt x="-1535" y="105836"/>
                    <a:pt x="1534" y="142647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68" name="Freeform 967"/>
            <p:cNvSpPr/>
            <p:nvPr/>
          </p:nvSpPr>
          <p:spPr bwMode="auto">
            <a:xfrm>
              <a:off x="2089977" y="1730144"/>
              <a:ext cx="240888" cy="97039"/>
            </a:xfrm>
            <a:custGeom>
              <a:avLst/>
              <a:gdLst>
                <a:gd name="connsiteX0" fmla="*/ 1329786 w 1348191"/>
                <a:gd name="connsiteY0" fmla="*/ 0 h 809869"/>
                <a:gd name="connsiteX1" fmla="*/ 1348191 w 1348191"/>
                <a:gd name="connsiteY1" fmla="*/ 400333 h 809869"/>
                <a:gd name="connsiteX2" fmla="*/ 487742 w 1348191"/>
                <a:gd name="connsiteY2" fmla="*/ 809869 h 809869"/>
                <a:gd name="connsiteX3" fmla="*/ 0 w 1348191"/>
                <a:gd name="connsiteY3" fmla="*/ 630409 h 809869"/>
                <a:gd name="connsiteX4" fmla="*/ 1329786 w 1348191"/>
                <a:gd name="connsiteY4" fmla="*/ 0 h 809869"/>
                <a:gd name="connsiteX0" fmla="*/ 1329786 w 1348191"/>
                <a:gd name="connsiteY0" fmla="*/ 0 h 791462"/>
                <a:gd name="connsiteX1" fmla="*/ 1348191 w 1348191"/>
                <a:gd name="connsiteY1" fmla="*/ 381926 h 791462"/>
                <a:gd name="connsiteX2" fmla="*/ 487742 w 1348191"/>
                <a:gd name="connsiteY2" fmla="*/ 791462 h 791462"/>
                <a:gd name="connsiteX3" fmla="*/ 0 w 1348191"/>
                <a:gd name="connsiteY3" fmla="*/ 612002 h 791462"/>
                <a:gd name="connsiteX4" fmla="*/ 1329786 w 1348191"/>
                <a:gd name="connsiteY4" fmla="*/ 0 h 79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48191" h="791462">
                  <a:moveTo>
                    <a:pt x="1329786" y="0"/>
                  </a:moveTo>
                  <a:lnTo>
                    <a:pt x="1348191" y="381926"/>
                  </a:lnTo>
                  <a:lnTo>
                    <a:pt x="487742" y="791462"/>
                  </a:lnTo>
                  <a:lnTo>
                    <a:pt x="0" y="612002"/>
                  </a:lnTo>
                  <a:lnTo>
                    <a:pt x="1329786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cxnSp>
          <p:nvCxnSpPr>
            <p:cNvPr id="969" name="Straight Connector 968"/>
            <p:cNvCxnSpPr>
              <a:endCxn id="964" idx="2"/>
            </p:cNvCxnSpPr>
            <p:nvPr/>
          </p:nvCxnSpPr>
          <p:spPr bwMode="auto">
            <a:xfrm flipH="1" flipV="1">
              <a:off x="1871277" y="1737243"/>
              <a:ext cx="3169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0" name="Straight Connector 969"/>
            <p:cNvCxnSpPr/>
            <p:nvPr/>
          </p:nvCxnSpPr>
          <p:spPr bwMode="auto">
            <a:xfrm flipH="1" flipV="1">
              <a:off x="2996477" y="1734877"/>
              <a:ext cx="3171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71" name="Group 347"/>
          <p:cNvGrpSpPr>
            <a:grpSpLocks/>
          </p:cNvGrpSpPr>
          <p:nvPr/>
        </p:nvGrpSpPr>
        <p:grpSpPr bwMode="auto">
          <a:xfrm>
            <a:off x="7580634" y="3656920"/>
            <a:ext cx="375153" cy="169148"/>
            <a:chOff x="1871277" y="1576300"/>
            <a:chExt cx="1128371" cy="437861"/>
          </a:xfrm>
        </p:grpSpPr>
        <p:sp>
          <p:nvSpPr>
            <p:cNvPr id="972" name="Oval 971"/>
            <p:cNvSpPr/>
            <p:nvPr/>
          </p:nvSpPr>
          <p:spPr bwMode="auto">
            <a:xfrm flipV="1">
              <a:off x="1874446" y="1694641"/>
              <a:ext cx="1125202" cy="319520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0" scaled="1"/>
              <a:tileRect/>
            </a:gra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973" name="Rectangle 972"/>
            <p:cNvSpPr/>
            <p:nvPr/>
          </p:nvSpPr>
          <p:spPr bwMode="auto">
            <a:xfrm>
              <a:off x="1871277" y="1739611"/>
              <a:ext cx="1128371" cy="115973"/>
            </a:xfrm>
            <a:prstGeom prst="rect">
              <a:avLst/>
            </a:prstGeom>
            <a:gradFill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10800000" scaled="0"/>
            </a:gradFill>
            <a:ln w="254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74" name="Oval 973"/>
            <p:cNvSpPr/>
            <p:nvPr/>
          </p:nvSpPr>
          <p:spPr bwMode="auto">
            <a:xfrm flipV="1">
              <a:off x="1871277" y="1576300"/>
              <a:ext cx="1125200" cy="31952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975" name="Freeform 974"/>
            <p:cNvSpPr/>
            <p:nvPr/>
          </p:nvSpPr>
          <p:spPr bwMode="auto">
            <a:xfrm>
              <a:off x="2159708" y="1673340"/>
              <a:ext cx="548339" cy="160943"/>
            </a:xfrm>
            <a:custGeom>
              <a:avLst/>
              <a:gdLst>
                <a:gd name="connsiteX0" fmla="*/ 1486231 w 2944854"/>
                <a:gd name="connsiteY0" fmla="*/ 727041 h 1302232"/>
                <a:gd name="connsiteX1" fmla="*/ 257675 w 2944854"/>
                <a:gd name="connsiteY1" fmla="*/ 1302232 h 1302232"/>
                <a:gd name="connsiteX2" fmla="*/ 0 w 2944854"/>
                <a:gd name="connsiteY2" fmla="*/ 1228607 h 1302232"/>
                <a:gd name="connsiteX3" fmla="*/ 911064 w 2944854"/>
                <a:gd name="connsiteY3" fmla="*/ 837478 h 1302232"/>
                <a:gd name="connsiteX4" fmla="*/ 883456 w 2944854"/>
                <a:gd name="connsiteY4" fmla="*/ 450949 h 1302232"/>
                <a:gd name="connsiteX5" fmla="*/ 161047 w 2944854"/>
                <a:gd name="connsiteY5" fmla="*/ 119640 h 1302232"/>
                <a:gd name="connsiteX6" fmla="*/ 404917 w 2944854"/>
                <a:gd name="connsiteY6" fmla="*/ 50617 h 1302232"/>
                <a:gd name="connsiteX7" fmla="*/ 1477028 w 2944854"/>
                <a:gd name="connsiteY7" fmla="*/ 501566 h 1302232"/>
                <a:gd name="connsiteX8" fmla="*/ 2572146 w 2944854"/>
                <a:gd name="connsiteY8" fmla="*/ 0 h 1302232"/>
                <a:gd name="connsiteX9" fmla="*/ 2875834 w 2944854"/>
                <a:gd name="connsiteY9" fmla="*/ 96632 h 1302232"/>
                <a:gd name="connsiteX10" fmla="*/ 2079803 w 2944854"/>
                <a:gd name="connsiteY10" fmla="*/ 432543 h 1302232"/>
                <a:gd name="connsiteX11" fmla="*/ 2240850 w 2944854"/>
                <a:gd name="connsiteY11" fmla="*/ 920305 h 1302232"/>
                <a:gd name="connsiteX12" fmla="*/ 2944854 w 2944854"/>
                <a:gd name="connsiteY12" fmla="*/ 1228607 h 1302232"/>
                <a:gd name="connsiteX13" fmla="*/ 2733192 w 2944854"/>
                <a:gd name="connsiteY13" fmla="*/ 1297630 h 1302232"/>
                <a:gd name="connsiteX14" fmla="*/ 1486231 w 2944854"/>
                <a:gd name="connsiteY14" fmla="*/ 727041 h 1302232"/>
                <a:gd name="connsiteX0" fmla="*/ 1486231 w 2944854"/>
                <a:gd name="connsiteY0" fmla="*/ 727041 h 1316375"/>
                <a:gd name="connsiteX1" fmla="*/ 257675 w 2944854"/>
                <a:gd name="connsiteY1" fmla="*/ 1302232 h 1316375"/>
                <a:gd name="connsiteX2" fmla="*/ 0 w 2944854"/>
                <a:gd name="connsiteY2" fmla="*/ 1228607 h 1316375"/>
                <a:gd name="connsiteX3" fmla="*/ 911064 w 2944854"/>
                <a:gd name="connsiteY3" fmla="*/ 837478 h 1316375"/>
                <a:gd name="connsiteX4" fmla="*/ 883456 w 2944854"/>
                <a:gd name="connsiteY4" fmla="*/ 450949 h 1316375"/>
                <a:gd name="connsiteX5" fmla="*/ 161047 w 2944854"/>
                <a:gd name="connsiteY5" fmla="*/ 119640 h 1316375"/>
                <a:gd name="connsiteX6" fmla="*/ 404917 w 2944854"/>
                <a:gd name="connsiteY6" fmla="*/ 50617 h 1316375"/>
                <a:gd name="connsiteX7" fmla="*/ 1477028 w 2944854"/>
                <a:gd name="connsiteY7" fmla="*/ 501566 h 1316375"/>
                <a:gd name="connsiteX8" fmla="*/ 2572146 w 2944854"/>
                <a:gd name="connsiteY8" fmla="*/ 0 h 1316375"/>
                <a:gd name="connsiteX9" fmla="*/ 2875834 w 2944854"/>
                <a:gd name="connsiteY9" fmla="*/ 96632 h 1316375"/>
                <a:gd name="connsiteX10" fmla="*/ 2079803 w 2944854"/>
                <a:gd name="connsiteY10" fmla="*/ 432543 h 1316375"/>
                <a:gd name="connsiteX11" fmla="*/ 2240850 w 2944854"/>
                <a:gd name="connsiteY11" fmla="*/ 920305 h 1316375"/>
                <a:gd name="connsiteX12" fmla="*/ 2944854 w 2944854"/>
                <a:gd name="connsiteY12" fmla="*/ 1228607 h 1316375"/>
                <a:gd name="connsiteX13" fmla="*/ 2756623 w 2944854"/>
                <a:gd name="connsiteY13" fmla="*/ 1316375 h 1316375"/>
                <a:gd name="connsiteX14" fmla="*/ 1486231 w 2944854"/>
                <a:gd name="connsiteY14" fmla="*/ 727041 h 1316375"/>
                <a:gd name="connsiteX0" fmla="*/ 1486231 w 3024520"/>
                <a:gd name="connsiteY0" fmla="*/ 727041 h 1316375"/>
                <a:gd name="connsiteX1" fmla="*/ 257675 w 3024520"/>
                <a:gd name="connsiteY1" fmla="*/ 1302232 h 1316375"/>
                <a:gd name="connsiteX2" fmla="*/ 0 w 3024520"/>
                <a:gd name="connsiteY2" fmla="*/ 1228607 h 1316375"/>
                <a:gd name="connsiteX3" fmla="*/ 911064 w 3024520"/>
                <a:gd name="connsiteY3" fmla="*/ 837478 h 1316375"/>
                <a:gd name="connsiteX4" fmla="*/ 883456 w 3024520"/>
                <a:gd name="connsiteY4" fmla="*/ 450949 h 1316375"/>
                <a:gd name="connsiteX5" fmla="*/ 161047 w 3024520"/>
                <a:gd name="connsiteY5" fmla="*/ 119640 h 1316375"/>
                <a:gd name="connsiteX6" fmla="*/ 404917 w 3024520"/>
                <a:gd name="connsiteY6" fmla="*/ 50617 h 1316375"/>
                <a:gd name="connsiteX7" fmla="*/ 1477028 w 3024520"/>
                <a:gd name="connsiteY7" fmla="*/ 501566 h 1316375"/>
                <a:gd name="connsiteX8" fmla="*/ 2572146 w 3024520"/>
                <a:gd name="connsiteY8" fmla="*/ 0 h 1316375"/>
                <a:gd name="connsiteX9" fmla="*/ 2875834 w 3024520"/>
                <a:gd name="connsiteY9" fmla="*/ 96632 h 1316375"/>
                <a:gd name="connsiteX10" fmla="*/ 2079803 w 3024520"/>
                <a:gd name="connsiteY10" fmla="*/ 432543 h 1316375"/>
                <a:gd name="connsiteX11" fmla="*/ 2240850 w 3024520"/>
                <a:gd name="connsiteY11" fmla="*/ 920305 h 1316375"/>
                <a:gd name="connsiteX12" fmla="*/ 3024520 w 3024520"/>
                <a:gd name="connsiteY12" fmla="*/ 1228607 h 1316375"/>
                <a:gd name="connsiteX13" fmla="*/ 2756623 w 3024520"/>
                <a:gd name="connsiteY13" fmla="*/ 1316375 h 1316375"/>
                <a:gd name="connsiteX14" fmla="*/ 1486231 w 3024520"/>
                <a:gd name="connsiteY14" fmla="*/ 727041 h 1316375"/>
                <a:gd name="connsiteX0" fmla="*/ 1537780 w 3076069"/>
                <a:gd name="connsiteY0" fmla="*/ 727041 h 1316375"/>
                <a:gd name="connsiteX1" fmla="*/ 309224 w 3076069"/>
                <a:gd name="connsiteY1" fmla="*/ 1302232 h 1316375"/>
                <a:gd name="connsiteX2" fmla="*/ 0 w 3076069"/>
                <a:gd name="connsiteY2" fmla="*/ 1228607 h 1316375"/>
                <a:gd name="connsiteX3" fmla="*/ 962613 w 3076069"/>
                <a:gd name="connsiteY3" fmla="*/ 837478 h 1316375"/>
                <a:gd name="connsiteX4" fmla="*/ 935005 w 3076069"/>
                <a:gd name="connsiteY4" fmla="*/ 450949 h 1316375"/>
                <a:gd name="connsiteX5" fmla="*/ 212596 w 3076069"/>
                <a:gd name="connsiteY5" fmla="*/ 119640 h 1316375"/>
                <a:gd name="connsiteX6" fmla="*/ 456466 w 3076069"/>
                <a:gd name="connsiteY6" fmla="*/ 50617 h 1316375"/>
                <a:gd name="connsiteX7" fmla="*/ 1528577 w 3076069"/>
                <a:gd name="connsiteY7" fmla="*/ 501566 h 1316375"/>
                <a:gd name="connsiteX8" fmla="*/ 2623695 w 3076069"/>
                <a:gd name="connsiteY8" fmla="*/ 0 h 1316375"/>
                <a:gd name="connsiteX9" fmla="*/ 2927383 w 3076069"/>
                <a:gd name="connsiteY9" fmla="*/ 96632 h 1316375"/>
                <a:gd name="connsiteX10" fmla="*/ 2131352 w 3076069"/>
                <a:gd name="connsiteY10" fmla="*/ 432543 h 1316375"/>
                <a:gd name="connsiteX11" fmla="*/ 2292399 w 3076069"/>
                <a:gd name="connsiteY11" fmla="*/ 920305 h 1316375"/>
                <a:gd name="connsiteX12" fmla="*/ 3076069 w 3076069"/>
                <a:gd name="connsiteY12" fmla="*/ 1228607 h 1316375"/>
                <a:gd name="connsiteX13" fmla="*/ 2808172 w 3076069"/>
                <a:gd name="connsiteY13" fmla="*/ 1316375 h 1316375"/>
                <a:gd name="connsiteX14" fmla="*/ 1537780 w 3076069"/>
                <a:gd name="connsiteY14" fmla="*/ 727041 h 1316375"/>
                <a:gd name="connsiteX0" fmla="*/ 1537780 w 3076069"/>
                <a:gd name="connsiteY0" fmla="*/ 727041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27041 h 1321259"/>
                <a:gd name="connsiteX0" fmla="*/ 1537780 w 3076069"/>
                <a:gd name="connsiteY0" fmla="*/ 750825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50825 h 1321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076069" h="1321259">
                  <a:moveTo>
                    <a:pt x="1537780" y="750825"/>
                  </a:moveTo>
                  <a:lnTo>
                    <a:pt x="313981" y="1321259"/>
                  </a:lnTo>
                  <a:lnTo>
                    <a:pt x="0" y="1228607"/>
                  </a:lnTo>
                  <a:lnTo>
                    <a:pt x="962613" y="837478"/>
                  </a:lnTo>
                  <a:lnTo>
                    <a:pt x="935005" y="450949"/>
                  </a:lnTo>
                  <a:lnTo>
                    <a:pt x="212596" y="119640"/>
                  </a:lnTo>
                  <a:lnTo>
                    <a:pt x="456466" y="50617"/>
                  </a:lnTo>
                  <a:lnTo>
                    <a:pt x="1528577" y="501566"/>
                  </a:lnTo>
                  <a:lnTo>
                    <a:pt x="2623695" y="0"/>
                  </a:lnTo>
                  <a:lnTo>
                    <a:pt x="2927383" y="96632"/>
                  </a:lnTo>
                  <a:lnTo>
                    <a:pt x="2131352" y="432543"/>
                  </a:lnTo>
                  <a:lnTo>
                    <a:pt x="2292399" y="920305"/>
                  </a:lnTo>
                  <a:lnTo>
                    <a:pt x="3076069" y="1228607"/>
                  </a:lnTo>
                  <a:lnTo>
                    <a:pt x="2808172" y="1316375"/>
                  </a:lnTo>
                  <a:lnTo>
                    <a:pt x="1537780" y="750825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76" name="Freeform 975"/>
            <p:cNvSpPr/>
            <p:nvPr/>
          </p:nvSpPr>
          <p:spPr bwMode="auto">
            <a:xfrm>
              <a:off x="2102655" y="1633103"/>
              <a:ext cx="662444" cy="111241"/>
            </a:xfrm>
            <a:custGeom>
              <a:avLst/>
              <a:gdLst>
                <a:gd name="connsiteX0" fmla="*/ 0 w 3645229"/>
                <a:gd name="connsiteY0" fmla="*/ 214441 h 923747"/>
                <a:gd name="connsiteX1" fmla="*/ 659770 w 3645229"/>
                <a:gd name="connsiteY1" fmla="*/ 16495 h 923747"/>
                <a:gd name="connsiteX2" fmla="*/ 1814367 w 3645229"/>
                <a:gd name="connsiteY2" fmla="*/ 511360 h 923747"/>
                <a:gd name="connsiteX3" fmla="*/ 2968965 w 3645229"/>
                <a:gd name="connsiteY3" fmla="*/ 0 h 923747"/>
                <a:gd name="connsiteX4" fmla="*/ 3645229 w 3645229"/>
                <a:gd name="connsiteY4" fmla="*/ 197946 h 923747"/>
                <a:gd name="connsiteX5" fmla="*/ 3199884 w 3645229"/>
                <a:gd name="connsiteY5" fmla="*/ 461874 h 923747"/>
                <a:gd name="connsiteX6" fmla="*/ 2985459 w 3645229"/>
                <a:gd name="connsiteY6" fmla="*/ 379396 h 923747"/>
                <a:gd name="connsiteX7" fmla="*/ 1830861 w 3645229"/>
                <a:gd name="connsiteY7" fmla="*/ 923747 h 923747"/>
                <a:gd name="connsiteX8" fmla="*/ 676264 w 3645229"/>
                <a:gd name="connsiteY8" fmla="*/ 412387 h 923747"/>
                <a:gd name="connsiteX9" fmla="*/ 527816 w 3645229"/>
                <a:gd name="connsiteY9" fmla="*/ 478369 h 923747"/>
                <a:gd name="connsiteX10" fmla="*/ 0 w 3645229"/>
                <a:gd name="connsiteY10" fmla="*/ 21444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78369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90067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09765 w 3640627"/>
                <a:gd name="connsiteY2" fmla="*/ 511360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3008465 w 3640627"/>
                <a:gd name="connsiteY6" fmla="*/ 402404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723451"/>
                <a:gd name="connsiteY0" fmla="*/ 242051 h 946755"/>
                <a:gd name="connsiteX1" fmla="*/ 655168 w 3723451"/>
                <a:gd name="connsiteY1" fmla="*/ 16495 h 946755"/>
                <a:gd name="connsiteX2" fmla="*/ 1855778 w 3723451"/>
                <a:gd name="connsiteY2" fmla="*/ 534367 h 946755"/>
                <a:gd name="connsiteX3" fmla="*/ 2964363 w 3723451"/>
                <a:gd name="connsiteY3" fmla="*/ 0 h 946755"/>
                <a:gd name="connsiteX4" fmla="*/ 3723451 w 3723451"/>
                <a:gd name="connsiteY4" fmla="*/ 220954 h 946755"/>
                <a:gd name="connsiteX5" fmla="*/ 3195282 w 3723451"/>
                <a:gd name="connsiteY5" fmla="*/ 461874 h 946755"/>
                <a:gd name="connsiteX6" fmla="*/ 3008465 w 3723451"/>
                <a:gd name="connsiteY6" fmla="*/ 402404 h 946755"/>
                <a:gd name="connsiteX7" fmla="*/ 1876873 w 3723451"/>
                <a:gd name="connsiteY7" fmla="*/ 946755 h 946755"/>
                <a:gd name="connsiteX8" fmla="*/ 690067 w 3723451"/>
                <a:gd name="connsiteY8" fmla="*/ 412387 h 946755"/>
                <a:gd name="connsiteX9" fmla="*/ 523214 w 3723451"/>
                <a:gd name="connsiteY9" fmla="*/ 482971 h 946755"/>
                <a:gd name="connsiteX10" fmla="*/ 0 w 3723451"/>
                <a:gd name="connsiteY10" fmla="*/ 242051 h 946755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08465 w 3723451"/>
                <a:gd name="connsiteY6" fmla="*/ 388599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711613 w 3723451"/>
                <a:gd name="connsiteY8" fmla="*/ 413055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723451" h="932950">
                  <a:moveTo>
                    <a:pt x="0" y="228246"/>
                  </a:moveTo>
                  <a:lnTo>
                    <a:pt x="655168" y="2690"/>
                  </a:lnTo>
                  <a:lnTo>
                    <a:pt x="1855778" y="520562"/>
                  </a:lnTo>
                  <a:lnTo>
                    <a:pt x="3001174" y="0"/>
                  </a:lnTo>
                  <a:lnTo>
                    <a:pt x="3723451" y="207149"/>
                  </a:lnTo>
                  <a:lnTo>
                    <a:pt x="3186079" y="461874"/>
                  </a:lnTo>
                  <a:lnTo>
                    <a:pt x="3013067" y="393200"/>
                  </a:lnTo>
                  <a:lnTo>
                    <a:pt x="1876873" y="932950"/>
                  </a:lnTo>
                  <a:lnTo>
                    <a:pt x="711613" y="413055"/>
                  </a:lnTo>
                  <a:lnTo>
                    <a:pt x="523214" y="469166"/>
                  </a:lnTo>
                  <a:lnTo>
                    <a:pt x="0" y="228246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77" name="Freeform 976"/>
            <p:cNvSpPr/>
            <p:nvPr/>
          </p:nvSpPr>
          <p:spPr bwMode="auto">
            <a:xfrm>
              <a:off x="2536889" y="1727776"/>
              <a:ext cx="244057" cy="97040"/>
            </a:xfrm>
            <a:custGeom>
              <a:avLst/>
              <a:gdLst>
                <a:gd name="connsiteX0" fmla="*/ 55216 w 1421812"/>
                <a:gd name="connsiteY0" fmla="*/ 0 h 800665"/>
                <a:gd name="connsiteX1" fmla="*/ 1421812 w 1421812"/>
                <a:gd name="connsiteY1" fmla="*/ 625807 h 800665"/>
                <a:gd name="connsiteX2" fmla="*/ 947874 w 1421812"/>
                <a:gd name="connsiteY2" fmla="*/ 800665 h 800665"/>
                <a:gd name="connsiteX3" fmla="*/ 50614 w 1421812"/>
                <a:gd name="connsiteY3" fmla="*/ 404934 h 800665"/>
                <a:gd name="connsiteX4" fmla="*/ 0 w 1421812"/>
                <a:gd name="connsiteY4" fmla="*/ 404934 h 800665"/>
                <a:gd name="connsiteX5" fmla="*/ 55216 w 1421812"/>
                <a:gd name="connsiteY5" fmla="*/ 0 h 800665"/>
                <a:gd name="connsiteX0" fmla="*/ 4602 w 1371198"/>
                <a:gd name="connsiteY0" fmla="*/ 0 h 800665"/>
                <a:gd name="connsiteX1" fmla="*/ 1371198 w 1371198"/>
                <a:gd name="connsiteY1" fmla="*/ 625807 h 800665"/>
                <a:gd name="connsiteX2" fmla="*/ 897260 w 1371198"/>
                <a:gd name="connsiteY2" fmla="*/ 800665 h 800665"/>
                <a:gd name="connsiteX3" fmla="*/ 0 w 1371198"/>
                <a:gd name="connsiteY3" fmla="*/ 404934 h 800665"/>
                <a:gd name="connsiteX4" fmla="*/ 4602 w 1371198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9868"/>
                <a:gd name="connsiteX1" fmla="*/ 1366596 w 1366596"/>
                <a:gd name="connsiteY1" fmla="*/ 625807 h 809868"/>
                <a:gd name="connsiteX2" fmla="*/ 865050 w 1366596"/>
                <a:gd name="connsiteY2" fmla="*/ 809868 h 809868"/>
                <a:gd name="connsiteX3" fmla="*/ 4601 w 1366596"/>
                <a:gd name="connsiteY3" fmla="*/ 427942 h 809868"/>
                <a:gd name="connsiteX4" fmla="*/ 0 w 1366596"/>
                <a:gd name="connsiteY4" fmla="*/ 0 h 809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6596" h="809868">
                  <a:moveTo>
                    <a:pt x="0" y="0"/>
                  </a:moveTo>
                  <a:lnTo>
                    <a:pt x="1366596" y="625807"/>
                  </a:lnTo>
                  <a:lnTo>
                    <a:pt x="865050" y="809868"/>
                  </a:lnTo>
                  <a:lnTo>
                    <a:pt x="4601" y="427942"/>
                  </a:lnTo>
                  <a:cubicBezTo>
                    <a:pt x="-1535" y="105836"/>
                    <a:pt x="1534" y="142647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78" name="Freeform 977"/>
            <p:cNvSpPr/>
            <p:nvPr/>
          </p:nvSpPr>
          <p:spPr bwMode="auto">
            <a:xfrm>
              <a:off x="2089977" y="1730144"/>
              <a:ext cx="240888" cy="97039"/>
            </a:xfrm>
            <a:custGeom>
              <a:avLst/>
              <a:gdLst>
                <a:gd name="connsiteX0" fmla="*/ 1329786 w 1348191"/>
                <a:gd name="connsiteY0" fmla="*/ 0 h 809869"/>
                <a:gd name="connsiteX1" fmla="*/ 1348191 w 1348191"/>
                <a:gd name="connsiteY1" fmla="*/ 400333 h 809869"/>
                <a:gd name="connsiteX2" fmla="*/ 487742 w 1348191"/>
                <a:gd name="connsiteY2" fmla="*/ 809869 h 809869"/>
                <a:gd name="connsiteX3" fmla="*/ 0 w 1348191"/>
                <a:gd name="connsiteY3" fmla="*/ 630409 h 809869"/>
                <a:gd name="connsiteX4" fmla="*/ 1329786 w 1348191"/>
                <a:gd name="connsiteY4" fmla="*/ 0 h 809869"/>
                <a:gd name="connsiteX0" fmla="*/ 1329786 w 1348191"/>
                <a:gd name="connsiteY0" fmla="*/ 0 h 791462"/>
                <a:gd name="connsiteX1" fmla="*/ 1348191 w 1348191"/>
                <a:gd name="connsiteY1" fmla="*/ 381926 h 791462"/>
                <a:gd name="connsiteX2" fmla="*/ 487742 w 1348191"/>
                <a:gd name="connsiteY2" fmla="*/ 791462 h 791462"/>
                <a:gd name="connsiteX3" fmla="*/ 0 w 1348191"/>
                <a:gd name="connsiteY3" fmla="*/ 612002 h 791462"/>
                <a:gd name="connsiteX4" fmla="*/ 1329786 w 1348191"/>
                <a:gd name="connsiteY4" fmla="*/ 0 h 79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48191" h="791462">
                  <a:moveTo>
                    <a:pt x="1329786" y="0"/>
                  </a:moveTo>
                  <a:lnTo>
                    <a:pt x="1348191" y="381926"/>
                  </a:lnTo>
                  <a:lnTo>
                    <a:pt x="487742" y="791462"/>
                  </a:lnTo>
                  <a:lnTo>
                    <a:pt x="0" y="612002"/>
                  </a:lnTo>
                  <a:lnTo>
                    <a:pt x="1329786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cxnSp>
          <p:nvCxnSpPr>
            <p:cNvPr id="979" name="Straight Connector 978"/>
            <p:cNvCxnSpPr>
              <a:endCxn id="974" idx="2"/>
            </p:cNvCxnSpPr>
            <p:nvPr/>
          </p:nvCxnSpPr>
          <p:spPr bwMode="auto">
            <a:xfrm flipH="1" flipV="1">
              <a:off x="1871277" y="1737243"/>
              <a:ext cx="3169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0" name="Straight Connector 979"/>
            <p:cNvCxnSpPr/>
            <p:nvPr/>
          </p:nvCxnSpPr>
          <p:spPr bwMode="auto">
            <a:xfrm flipH="1" flipV="1">
              <a:off x="2996477" y="1734877"/>
              <a:ext cx="3171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81" name="Group 347"/>
          <p:cNvGrpSpPr>
            <a:grpSpLocks/>
          </p:cNvGrpSpPr>
          <p:nvPr/>
        </p:nvGrpSpPr>
        <p:grpSpPr bwMode="auto">
          <a:xfrm>
            <a:off x="8494247" y="4493118"/>
            <a:ext cx="522452" cy="260369"/>
            <a:chOff x="1871277" y="1576300"/>
            <a:chExt cx="1128371" cy="437861"/>
          </a:xfrm>
        </p:grpSpPr>
        <p:sp>
          <p:nvSpPr>
            <p:cNvPr id="982" name="Oval 981"/>
            <p:cNvSpPr/>
            <p:nvPr/>
          </p:nvSpPr>
          <p:spPr bwMode="auto">
            <a:xfrm flipV="1">
              <a:off x="1874446" y="1694641"/>
              <a:ext cx="1125202" cy="319520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0" scaled="1"/>
              <a:tileRect/>
            </a:gra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983" name="Rectangle 982"/>
            <p:cNvSpPr/>
            <p:nvPr/>
          </p:nvSpPr>
          <p:spPr bwMode="auto">
            <a:xfrm>
              <a:off x="1871277" y="1739611"/>
              <a:ext cx="1128371" cy="115973"/>
            </a:xfrm>
            <a:prstGeom prst="rect">
              <a:avLst/>
            </a:prstGeom>
            <a:gradFill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10800000" scaled="0"/>
            </a:gradFill>
            <a:ln w="254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84" name="Oval 983"/>
            <p:cNvSpPr/>
            <p:nvPr/>
          </p:nvSpPr>
          <p:spPr bwMode="auto">
            <a:xfrm flipV="1">
              <a:off x="1871277" y="1576300"/>
              <a:ext cx="1125200" cy="31952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985" name="Freeform 984"/>
            <p:cNvSpPr/>
            <p:nvPr/>
          </p:nvSpPr>
          <p:spPr bwMode="auto">
            <a:xfrm>
              <a:off x="2159708" y="1673340"/>
              <a:ext cx="548339" cy="160943"/>
            </a:xfrm>
            <a:custGeom>
              <a:avLst/>
              <a:gdLst>
                <a:gd name="connsiteX0" fmla="*/ 1486231 w 2944854"/>
                <a:gd name="connsiteY0" fmla="*/ 727041 h 1302232"/>
                <a:gd name="connsiteX1" fmla="*/ 257675 w 2944854"/>
                <a:gd name="connsiteY1" fmla="*/ 1302232 h 1302232"/>
                <a:gd name="connsiteX2" fmla="*/ 0 w 2944854"/>
                <a:gd name="connsiteY2" fmla="*/ 1228607 h 1302232"/>
                <a:gd name="connsiteX3" fmla="*/ 911064 w 2944854"/>
                <a:gd name="connsiteY3" fmla="*/ 837478 h 1302232"/>
                <a:gd name="connsiteX4" fmla="*/ 883456 w 2944854"/>
                <a:gd name="connsiteY4" fmla="*/ 450949 h 1302232"/>
                <a:gd name="connsiteX5" fmla="*/ 161047 w 2944854"/>
                <a:gd name="connsiteY5" fmla="*/ 119640 h 1302232"/>
                <a:gd name="connsiteX6" fmla="*/ 404917 w 2944854"/>
                <a:gd name="connsiteY6" fmla="*/ 50617 h 1302232"/>
                <a:gd name="connsiteX7" fmla="*/ 1477028 w 2944854"/>
                <a:gd name="connsiteY7" fmla="*/ 501566 h 1302232"/>
                <a:gd name="connsiteX8" fmla="*/ 2572146 w 2944854"/>
                <a:gd name="connsiteY8" fmla="*/ 0 h 1302232"/>
                <a:gd name="connsiteX9" fmla="*/ 2875834 w 2944854"/>
                <a:gd name="connsiteY9" fmla="*/ 96632 h 1302232"/>
                <a:gd name="connsiteX10" fmla="*/ 2079803 w 2944854"/>
                <a:gd name="connsiteY10" fmla="*/ 432543 h 1302232"/>
                <a:gd name="connsiteX11" fmla="*/ 2240850 w 2944854"/>
                <a:gd name="connsiteY11" fmla="*/ 920305 h 1302232"/>
                <a:gd name="connsiteX12" fmla="*/ 2944854 w 2944854"/>
                <a:gd name="connsiteY12" fmla="*/ 1228607 h 1302232"/>
                <a:gd name="connsiteX13" fmla="*/ 2733192 w 2944854"/>
                <a:gd name="connsiteY13" fmla="*/ 1297630 h 1302232"/>
                <a:gd name="connsiteX14" fmla="*/ 1486231 w 2944854"/>
                <a:gd name="connsiteY14" fmla="*/ 727041 h 1302232"/>
                <a:gd name="connsiteX0" fmla="*/ 1486231 w 2944854"/>
                <a:gd name="connsiteY0" fmla="*/ 727041 h 1316375"/>
                <a:gd name="connsiteX1" fmla="*/ 257675 w 2944854"/>
                <a:gd name="connsiteY1" fmla="*/ 1302232 h 1316375"/>
                <a:gd name="connsiteX2" fmla="*/ 0 w 2944854"/>
                <a:gd name="connsiteY2" fmla="*/ 1228607 h 1316375"/>
                <a:gd name="connsiteX3" fmla="*/ 911064 w 2944854"/>
                <a:gd name="connsiteY3" fmla="*/ 837478 h 1316375"/>
                <a:gd name="connsiteX4" fmla="*/ 883456 w 2944854"/>
                <a:gd name="connsiteY4" fmla="*/ 450949 h 1316375"/>
                <a:gd name="connsiteX5" fmla="*/ 161047 w 2944854"/>
                <a:gd name="connsiteY5" fmla="*/ 119640 h 1316375"/>
                <a:gd name="connsiteX6" fmla="*/ 404917 w 2944854"/>
                <a:gd name="connsiteY6" fmla="*/ 50617 h 1316375"/>
                <a:gd name="connsiteX7" fmla="*/ 1477028 w 2944854"/>
                <a:gd name="connsiteY7" fmla="*/ 501566 h 1316375"/>
                <a:gd name="connsiteX8" fmla="*/ 2572146 w 2944854"/>
                <a:gd name="connsiteY8" fmla="*/ 0 h 1316375"/>
                <a:gd name="connsiteX9" fmla="*/ 2875834 w 2944854"/>
                <a:gd name="connsiteY9" fmla="*/ 96632 h 1316375"/>
                <a:gd name="connsiteX10" fmla="*/ 2079803 w 2944854"/>
                <a:gd name="connsiteY10" fmla="*/ 432543 h 1316375"/>
                <a:gd name="connsiteX11" fmla="*/ 2240850 w 2944854"/>
                <a:gd name="connsiteY11" fmla="*/ 920305 h 1316375"/>
                <a:gd name="connsiteX12" fmla="*/ 2944854 w 2944854"/>
                <a:gd name="connsiteY12" fmla="*/ 1228607 h 1316375"/>
                <a:gd name="connsiteX13" fmla="*/ 2756623 w 2944854"/>
                <a:gd name="connsiteY13" fmla="*/ 1316375 h 1316375"/>
                <a:gd name="connsiteX14" fmla="*/ 1486231 w 2944854"/>
                <a:gd name="connsiteY14" fmla="*/ 727041 h 1316375"/>
                <a:gd name="connsiteX0" fmla="*/ 1486231 w 3024520"/>
                <a:gd name="connsiteY0" fmla="*/ 727041 h 1316375"/>
                <a:gd name="connsiteX1" fmla="*/ 257675 w 3024520"/>
                <a:gd name="connsiteY1" fmla="*/ 1302232 h 1316375"/>
                <a:gd name="connsiteX2" fmla="*/ 0 w 3024520"/>
                <a:gd name="connsiteY2" fmla="*/ 1228607 h 1316375"/>
                <a:gd name="connsiteX3" fmla="*/ 911064 w 3024520"/>
                <a:gd name="connsiteY3" fmla="*/ 837478 h 1316375"/>
                <a:gd name="connsiteX4" fmla="*/ 883456 w 3024520"/>
                <a:gd name="connsiteY4" fmla="*/ 450949 h 1316375"/>
                <a:gd name="connsiteX5" fmla="*/ 161047 w 3024520"/>
                <a:gd name="connsiteY5" fmla="*/ 119640 h 1316375"/>
                <a:gd name="connsiteX6" fmla="*/ 404917 w 3024520"/>
                <a:gd name="connsiteY6" fmla="*/ 50617 h 1316375"/>
                <a:gd name="connsiteX7" fmla="*/ 1477028 w 3024520"/>
                <a:gd name="connsiteY7" fmla="*/ 501566 h 1316375"/>
                <a:gd name="connsiteX8" fmla="*/ 2572146 w 3024520"/>
                <a:gd name="connsiteY8" fmla="*/ 0 h 1316375"/>
                <a:gd name="connsiteX9" fmla="*/ 2875834 w 3024520"/>
                <a:gd name="connsiteY9" fmla="*/ 96632 h 1316375"/>
                <a:gd name="connsiteX10" fmla="*/ 2079803 w 3024520"/>
                <a:gd name="connsiteY10" fmla="*/ 432543 h 1316375"/>
                <a:gd name="connsiteX11" fmla="*/ 2240850 w 3024520"/>
                <a:gd name="connsiteY11" fmla="*/ 920305 h 1316375"/>
                <a:gd name="connsiteX12" fmla="*/ 3024520 w 3024520"/>
                <a:gd name="connsiteY12" fmla="*/ 1228607 h 1316375"/>
                <a:gd name="connsiteX13" fmla="*/ 2756623 w 3024520"/>
                <a:gd name="connsiteY13" fmla="*/ 1316375 h 1316375"/>
                <a:gd name="connsiteX14" fmla="*/ 1486231 w 3024520"/>
                <a:gd name="connsiteY14" fmla="*/ 727041 h 1316375"/>
                <a:gd name="connsiteX0" fmla="*/ 1537780 w 3076069"/>
                <a:gd name="connsiteY0" fmla="*/ 727041 h 1316375"/>
                <a:gd name="connsiteX1" fmla="*/ 309224 w 3076069"/>
                <a:gd name="connsiteY1" fmla="*/ 1302232 h 1316375"/>
                <a:gd name="connsiteX2" fmla="*/ 0 w 3076069"/>
                <a:gd name="connsiteY2" fmla="*/ 1228607 h 1316375"/>
                <a:gd name="connsiteX3" fmla="*/ 962613 w 3076069"/>
                <a:gd name="connsiteY3" fmla="*/ 837478 h 1316375"/>
                <a:gd name="connsiteX4" fmla="*/ 935005 w 3076069"/>
                <a:gd name="connsiteY4" fmla="*/ 450949 h 1316375"/>
                <a:gd name="connsiteX5" fmla="*/ 212596 w 3076069"/>
                <a:gd name="connsiteY5" fmla="*/ 119640 h 1316375"/>
                <a:gd name="connsiteX6" fmla="*/ 456466 w 3076069"/>
                <a:gd name="connsiteY6" fmla="*/ 50617 h 1316375"/>
                <a:gd name="connsiteX7" fmla="*/ 1528577 w 3076069"/>
                <a:gd name="connsiteY7" fmla="*/ 501566 h 1316375"/>
                <a:gd name="connsiteX8" fmla="*/ 2623695 w 3076069"/>
                <a:gd name="connsiteY8" fmla="*/ 0 h 1316375"/>
                <a:gd name="connsiteX9" fmla="*/ 2927383 w 3076069"/>
                <a:gd name="connsiteY9" fmla="*/ 96632 h 1316375"/>
                <a:gd name="connsiteX10" fmla="*/ 2131352 w 3076069"/>
                <a:gd name="connsiteY10" fmla="*/ 432543 h 1316375"/>
                <a:gd name="connsiteX11" fmla="*/ 2292399 w 3076069"/>
                <a:gd name="connsiteY11" fmla="*/ 920305 h 1316375"/>
                <a:gd name="connsiteX12" fmla="*/ 3076069 w 3076069"/>
                <a:gd name="connsiteY12" fmla="*/ 1228607 h 1316375"/>
                <a:gd name="connsiteX13" fmla="*/ 2808172 w 3076069"/>
                <a:gd name="connsiteY13" fmla="*/ 1316375 h 1316375"/>
                <a:gd name="connsiteX14" fmla="*/ 1537780 w 3076069"/>
                <a:gd name="connsiteY14" fmla="*/ 727041 h 1316375"/>
                <a:gd name="connsiteX0" fmla="*/ 1537780 w 3076069"/>
                <a:gd name="connsiteY0" fmla="*/ 727041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27041 h 1321259"/>
                <a:gd name="connsiteX0" fmla="*/ 1537780 w 3076069"/>
                <a:gd name="connsiteY0" fmla="*/ 750825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50825 h 1321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076069" h="1321259">
                  <a:moveTo>
                    <a:pt x="1537780" y="750825"/>
                  </a:moveTo>
                  <a:lnTo>
                    <a:pt x="313981" y="1321259"/>
                  </a:lnTo>
                  <a:lnTo>
                    <a:pt x="0" y="1228607"/>
                  </a:lnTo>
                  <a:lnTo>
                    <a:pt x="962613" y="837478"/>
                  </a:lnTo>
                  <a:lnTo>
                    <a:pt x="935005" y="450949"/>
                  </a:lnTo>
                  <a:lnTo>
                    <a:pt x="212596" y="119640"/>
                  </a:lnTo>
                  <a:lnTo>
                    <a:pt x="456466" y="50617"/>
                  </a:lnTo>
                  <a:lnTo>
                    <a:pt x="1528577" y="501566"/>
                  </a:lnTo>
                  <a:lnTo>
                    <a:pt x="2623695" y="0"/>
                  </a:lnTo>
                  <a:lnTo>
                    <a:pt x="2927383" y="96632"/>
                  </a:lnTo>
                  <a:lnTo>
                    <a:pt x="2131352" y="432543"/>
                  </a:lnTo>
                  <a:lnTo>
                    <a:pt x="2292399" y="920305"/>
                  </a:lnTo>
                  <a:lnTo>
                    <a:pt x="3076069" y="1228607"/>
                  </a:lnTo>
                  <a:lnTo>
                    <a:pt x="2808172" y="1316375"/>
                  </a:lnTo>
                  <a:lnTo>
                    <a:pt x="1537780" y="750825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86" name="Freeform 985"/>
            <p:cNvSpPr/>
            <p:nvPr/>
          </p:nvSpPr>
          <p:spPr bwMode="auto">
            <a:xfrm>
              <a:off x="2102655" y="1633103"/>
              <a:ext cx="662444" cy="111241"/>
            </a:xfrm>
            <a:custGeom>
              <a:avLst/>
              <a:gdLst>
                <a:gd name="connsiteX0" fmla="*/ 0 w 3645229"/>
                <a:gd name="connsiteY0" fmla="*/ 214441 h 923747"/>
                <a:gd name="connsiteX1" fmla="*/ 659770 w 3645229"/>
                <a:gd name="connsiteY1" fmla="*/ 16495 h 923747"/>
                <a:gd name="connsiteX2" fmla="*/ 1814367 w 3645229"/>
                <a:gd name="connsiteY2" fmla="*/ 511360 h 923747"/>
                <a:gd name="connsiteX3" fmla="*/ 2968965 w 3645229"/>
                <a:gd name="connsiteY3" fmla="*/ 0 h 923747"/>
                <a:gd name="connsiteX4" fmla="*/ 3645229 w 3645229"/>
                <a:gd name="connsiteY4" fmla="*/ 197946 h 923747"/>
                <a:gd name="connsiteX5" fmla="*/ 3199884 w 3645229"/>
                <a:gd name="connsiteY5" fmla="*/ 461874 h 923747"/>
                <a:gd name="connsiteX6" fmla="*/ 2985459 w 3645229"/>
                <a:gd name="connsiteY6" fmla="*/ 379396 h 923747"/>
                <a:gd name="connsiteX7" fmla="*/ 1830861 w 3645229"/>
                <a:gd name="connsiteY7" fmla="*/ 923747 h 923747"/>
                <a:gd name="connsiteX8" fmla="*/ 676264 w 3645229"/>
                <a:gd name="connsiteY8" fmla="*/ 412387 h 923747"/>
                <a:gd name="connsiteX9" fmla="*/ 527816 w 3645229"/>
                <a:gd name="connsiteY9" fmla="*/ 478369 h 923747"/>
                <a:gd name="connsiteX10" fmla="*/ 0 w 3645229"/>
                <a:gd name="connsiteY10" fmla="*/ 21444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78369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90067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09765 w 3640627"/>
                <a:gd name="connsiteY2" fmla="*/ 511360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3008465 w 3640627"/>
                <a:gd name="connsiteY6" fmla="*/ 402404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723451"/>
                <a:gd name="connsiteY0" fmla="*/ 242051 h 946755"/>
                <a:gd name="connsiteX1" fmla="*/ 655168 w 3723451"/>
                <a:gd name="connsiteY1" fmla="*/ 16495 h 946755"/>
                <a:gd name="connsiteX2" fmla="*/ 1855778 w 3723451"/>
                <a:gd name="connsiteY2" fmla="*/ 534367 h 946755"/>
                <a:gd name="connsiteX3" fmla="*/ 2964363 w 3723451"/>
                <a:gd name="connsiteY3" fmla="*/ 0 h 946755"/>
                <a:gd name="connsiteX4" fmla="*/ 3723451 w 3723451"/>
                <a:gd name="connsiteY4" fmla="*/ 220954 h 946755"/>
                <a:gd name="connsiteX5" fmla="*/ 3195282 w 3723451"/>
                <a:gd name="connsiteY5" fmla="*/ 461874 h 946755"/>
                <a:gd name="connsiteX6" fmla="*/ 3008465 w 3723451"/>
                <a:gd name="connsiteY6" fmla="*/ 402404 h 946755"/>
                <a:gd name="connsiteX7" fmla="*/ 1876873 w 3723451"/>
                <a:gd name="connsiteY7" fmla="*/ 946755 h 946755"/>
                <a:gd name="connsiteX8" fmla="*/ 690067 w 3723451"/>
                <a:gd name="connsiteY8" fmla="*/ 412387 h 946755"/>
                <a:gd name="connsiteX9" fmla="*/ 523214 w 3723451"/>
                <a:gd name="connsiteY9" fmla="*/ 482971 h 946755"/>
                <a:gd name="connsiteX10" fmla="*/ 0 w 3723451"/>
                <a:gd name="connsiteY10" fmla="*/ 242051 h 946755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08465 w 3723451"/>
                <a:gd name="connsiteY6" fmla="*/ 388599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711613 w 3723451"/>
                <a:gd name="connsiteY8" fmla="*/ 413055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723451" h="932950">
                  <a:moveTo>
                    <a:pt x="0" y="228246"/>
                  </a:moveTo>
                  <a:lnTo>
                    <a:pt x="655168" y="2690"/>
                  </a:lnTo>
                  <a:lnTo>
                    <a:pt x="1855778" y="520562"/>
                  </a:lnTo>
                  <a:lnTo>
                    <a:pt x="3001174" y="0"/>
                  </a:lnTo>
                  <a:lnTo>
                    <a:pt x="3723451" y="207149"/>
                  </a:lnTo>
                  <a:lnTo>
                    <a:pt x="3186079" y="461874"/>
                  </a:lnTo>
                  <a:lnTo>
                    <a:pt x="3013067" y="393200"/>
                  </a:lnTo>
                  <a:lnTo>
                    <a:pt x="1876873" y="932950"/>
                  </a:lnTo>
                  <a:lnTo>
                    <a:pt x="711613" y="413055"/>
                  </a:lnTo>
                  <a:lnTo>
                    <a:pt x="523214" y="469166"/>
                  </a:lnTo>
                  <a:lnTo>
                    <a:pt x="0" y="228246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87" name="Freeform 986"/>
            <p:cNvSpPr/>
            <p:nvPr/>
          </p:nvSpPr>
          <p:spPr bwMode="auto">
            <a:xfrm>
              <a:off x="2536889" y="1727776"/>
              <a:ext cx="244057" cy="97040"/>
            </a:xfrm>
            <a:custGeom>
              <a:avLst/>
              <a:gdLst>
                <a:gd name="connsiteX0" fmla="*/ 55216 w 1421812"/>
                <a:gd name="connsiteY0" fmla="*/ 0 h 800665"/>
                <a:gd name="connsiteX1" fmla="*/ 1421812 w 1421812"/>
                <a:gd name="connsiteY1" fmla="*/ 625807 h 800665"/>
                <a:gd name="connsiteX2" fmla="*/ 947874 w 1421812"/>
                <a:gd name="connsiteY2" fmla="*/ 800665 h 800665"/>
                <a:gd name="connsiteX3" fmla="*/ 50614 w 1421812"/>
                <a:gd name="connsiteY3" fmla="*/ 404934 h 800665"/>
                <a:gd name="connsiteX4" fmla="*/ 0 w 1421812"/>
                <a:gd name="connsiteY4" fmla="*/ 404934 h 800665"/>
                <a:gd name="connsiteX5" fmla="*/ 55216 w 1421812"/>
                <a:gd name="connsiteY5" fmla="*/ 0 h 800665"/>
                <a:gd name="connsiteX0" fmla="*/ 4602 w 1371198"/>
                <a:gd name="connsiteY0" fmla="*/ 0 h 800665"/>
                <a:gd name="connsiteX1" fmla="*/ 1371198 w 1371198"/>
                <a:gd name="connsiteY1" fmla="*/ 625807 h 800665"/>
                <a:gd name="connsiteX2" fmla="*/ 897260 w 1371198"/>
                <a:gd name="connsiteY2" fmla="*/ 800665 h 800665"/>
                <a:gd name="connsiteX3" fmla="*/ 0 w 1371198"/>
                <a:gd name="connsiteY3" fmla="*/ 404934 h 800665"/>
                <a:gd name="connsiteX4" fmla="*/ 4602 w 1371198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9868"/>
                <a:gd name="connsiteX1" fmla="*/ 1366596 w 1366596"/>
                <a:gd name="connsiteY1" fmla="*/ 625807 h 809868"/>
                <a:gd name="connsiteX2" fmla="*/ 865050 w 1366596"/>
                <a:gd name="connsiteY2" fmla="*/ 809868 h 809868"/>
                <a:gd name="connsiteX3" fmla="*/ 4601 w 1366596"/>
                <a:gd name="connsiteY3" fmla="*/ 427942 h 809868"/>
                <a:gd name="connsiteX4" fmla="*/ 0 w 1366596"/>
                <a:gd name="connsiteY4" fmla="*/ 0 h 809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6596" h="809868">
                  <a:moveTo>
                    <a:pt x="0" y="0"/>
                  </a:moveTo>
                  <a:lnTo>
                    <a:pt x="1366596" y="625807"/>
                  </a:lnTo>
                  <a:lnTo>
                    <a:pt x="865050" y="809868"/>
                  </a:lnTo>
                  <a:lnTo>
                    <a:pt x="4601" y="427942"/>
                  </a:lnTo>
                  <a:cubicBezTo>
                    <a:pt x="-1535" y="105836"/>
                    <a:pt x="1534" y="142647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88" name="Freeform 987"/>
            <p:cNvSpPr/>
            <p:nvPr/>
          </p:nvSpPr>
          <p:spPr bwMode="auto">
            <a:xfrm>
              <a:off x="2089977" y="1730144"/>
              <a:ext cx="240888" cy="97039"/>
            </a:xfrm>
            <a:custGeom>
              <a:avLst/>
              <a:gdLst>
                <a:gd name="connsiteX0" fmla="*/ 1329786 w 1348191"/>
                <a:gd name="connsiteY0" fmla="*/ 0 h 809869"/>
                <a:gd name="connsiteX1" fmla="*/ 1348191 w 1348191"/>
                <a:gd name="connsiteY1" fmla="*/ 400333 h 809869"/>
                <a:gd name="connsiteX2" fmla="*/ 487742 w 1348191"/>
                <a:gd name="connsiteY2" fmla="*/ 809869 h 809869"/>
                <a:gd name="connsiteX3" fmla="*/ 0 w 1348191"/>
                <a:gd name="connsiteY3" fmla="*/ 630409 h 809869"/>
                <a:gd name="connsiteX4" fmla="*/ 1329786 w 1348191"/>
                <a:gd name="connsiteY4" fmla="*/ 0 h 809869"/>
                <a:gd name="connsiteX0" fmla="*/ 1329786 w 1348191"/>
                <a:gd name="connsiteY0" fmla="*/ 0 h 791462"/>
                <a:gd name="connsiteX1" fmla="*/ 1348191 w 1348191"/>
                <a:gd name="connsiteY1" fmla="*/ 381926 h 791462"/>
                <a:gd name="connsiteX2" fmla="*/ 487742 w 1348191"/>
                <a:gd name="connsiteY2" fmla="*/ 791462 h 791462"/>
                <a:gd name="connsiteX3" fmla="*/ 0 w 1348191"/>
                <a:gd name="connsiteY3" fmla="*/ 612002 h 791462"/>
                <a:gd name="connsiteX4" fmla="*/ 1329786 w 1348191"/>
                <a:gd name="connsiteY4" fmla="*/ 0 h 79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48191" h="791462">
                  <a:moveTo>
                    <a:pt x="1329786" y="0"/>
                  </a:moveTo>
                  <a:lnTo>
                    <a:pt x="1348191" y="381926"/>
                  </a:lnTo>
                  <a:lnTo>
                    <a:pt x="487742" y="791462"/>
                  </a:lnTo>
                  <a:lnTo>
                    <a:pt x="0" y="612002"/>
                  </a:lnTo>
                  <a:lnTo>
                    <a:pt x="1329786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cxnSp>
          <p:nvCxnSpPr>
            <p:cNvPr id="989" name="Straight Connector 988"/>
            <p:cNvCxnSpPr>
              <a:endCxn id="984" idx="2"/>
            </p:cNvCxnSpPr>
            <p:nvPr/>
          </p:nvCxnSpPr>
          <p:spPr bwMode="auto">
            <a:xfrm flipH="1" flipV="1">
              <a:off x="1871277" y="1737243"/>
              <a:ext cx="3169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0" name="Straight Connector 989"/>
            <p:cNvCxnSpPr/>
            <p:nvPr/>
          </p:nvCxnSpPr>
          <p:spPr bwMode="auto">
            <a:xfrm flipH="1" flipV="1">
              <a:off x="2996477" y="1734877"/>
              <a:ext cx="3171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91" name="Group 347"/>
          <p:cNvGrpSpPr>
            <a:grpSpLocks/>
          </p:cNvGrpSpPr>
          <p:nvPr/>
        </p:nvGrpSpPr>
        <p:grpSpPr bwMode="auto">
          <a:xfrm>
            <a:off x="7784655" y="4818928"/>
            <a:ext cx="522452" cy="260369"/>
            <a:chOff x="1871277" y="1576300"/>
            <a:chExt cx="1128371" cy="437861"/>
          </a:xfrm>
        </p:grpSpPr>
        <p:sp>
          <p:nvSpPr>
            <p:cNvPr id="992" name="Oval 991"/>
            <p:cNvSpPr/>
            <p:nvPr/>
          </p:nvSpPr>
          <p:spPr bwMode="auto">
            <a:xfrm flipV="1">
              <a:off x="1874446" y="1694641"/>
              <a:ext cx="1125202" cy="319520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0" scaled="1"/>
              <a:tileRect/>
            </a:gra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993" name="Rectangle 992"/>
            <p:cNvSpPr/>
            <p:nvPr/>
          </p:nvSpPr>
          <p:spPr bwMode="auto">
            <a:xfrm>
              <a:off x="1871277" y="1739611"/>
              <a:ext cx="1128371" cy="115973"/>
            </a:xfrm>
            <a:prstGeom prst="rect">
              <a:avLst/>
            </a:prstGeom>
            <a:gradFill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10800000" scaled="0"/>
            </a:gradFill>
            <a:ln w="254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94" name="Oval 993"/>
            <p:cNvSpPr/>
            <p:nvPr/>
          </p:nvSpPr>
          <p:spPr bwMode="auto">
            <a:xfrm flipV="1">
              <a:off x="1871277" y="1576300"/>
              <a:ext cx="1125200" cy="31952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995" name="Freeform 994"/>
            <p:cNvSpPr/>
            <p:nvPr/>
          </p:nvSpPr>
          <p:spPr bwMode="auto">
            <a:xfrm>
              <a:off x="2159708" y="1673340"/>
              <a:ext cx="548339" cy="160943"/>
            </a:xfrm>
            <a:custGeom>
              <a:avLst/>
              <a:gdLst>
                <a:gd name="connsiteX0" fmla="*/ 1486231 w 2944854"/>
                <a:gd name="connsiteY0" fmla="*/ 727041 h 1302232"/>
                <a:gd name="connsiteX1" fmla="*/ 257675 w 2944854"/>
                <a:gd name="connsiteY1" fmla="*/ 1302232 h 1302232"/>
                <a:gd name="connsiteX2" fmla="*/ 0 w 2944854"/>
                <a:gd name="connsiteY2" fmla="*/ 1228607 h 1302232"/>
                <a:gd name="connsiteX3" fmla="*/ 911064 w 2944854"/>
                <a:gd name="connsiteY3" fmla="*/ 837478 h 1302232"/>
                <a:gd name="connsiteX4" fmla="*/ 883456 w 2944854"/>
                <a:gd name="connsiteY4" fmla="*/ 450949 h 1302232"/>
                <a:gd name="connsiteX5" fmla="*/ 161047 w 2944854"/>
                <a:gd name="connsiteY5" fmla="*/ 119640 h 1302232"/>
                <a:gd name="connsiteX6" fmla="*/ 404917 w 2944854"/>
                <a:gd name="connsiteY6" fmla="*/ 50617 h 1302232"/>
                <a:gd name="connsiteX7" fmla="*/ 1477028 w 2944854"/>
                <a:gd name="connsiteY7" fmla="*/ 501566 h 1302232"/>
                <a:gd name="connsiteX8" fmla="*/ 2572146 w 2944854"/>
                <a:gd name="connsiteY8" fmla="*/ 0 h 1302232"/>
                <a:gd name="connsiteX9" fmla="*/ 2875834 w 2944854"/>
                <a:gd name="connsiteY9" fmla="*/ 96632 h 1302232"/>
                <a:gd name="connsiteX10" fmla="*/ 2079803 w 2944854"/>
                <a:gd name="connsiteY10" fmla="*/ 432543 h 1302232"/>
                <a:gd name="connsiteX11" fmla="*/ 2240850 w 2944854"/>
                <a:gd name="connsiteY11" fmla="*/ 920305 h 1302232"/>
                <a:gd name="connsiteX12" fmla="*/ 2944854 w 2944854"/>
                <a:gd name="connsiteY12" fmla="*/ 1228607 h 1302232"/>
                <a:gd name="connsiteX13" fmla="*/ 2733192 w 2944854"/>
                <a:gd name="connsiteY13" fmla="*/ 1297630 h 1302232"/>
                <a:gd name="connsiteX14" fmla="*/ 1486231 w 2944854"/>
                <a:gd name="connsiteY14" fmla="*/ 727041 h 1302232"/>
                <a:gd name="connsiteX0" fmla="*/ 1486231 w 2944854"/>
                <a:gd name="connsiteY0" fmla="*/ 727041 h 1316375"/>
                <a:gd name="connsiteX1" fmla="*/ 257675 w 2944854"/>
                <a:gd name="connsiteY1" fmla="*/ 1302232 h 1316375"/>
                <a:gd name="connsiteX2" fmla="*/ 0 w 2944854"/>
                <a:gd name="connsiteY2" fmla="*/ 1228607 h 1316375"/>
                <a:gd name="connsiteX3" fmla="*/ 911064 w 2944854"/>
                <a:gd name="connsiteY3" fmla="*/ 837478 h 1316375"/>
                <a:gd name="connsiteX4" fmla="*/ 883456 w 2944854"/>
                <a:gd name="connsiteY4" fmla="*/ 450949 h 1316375"/>
                <a:gd name="connsiteX5" fmla="*/ 161047 w 2944854"/>
                <a:gd name="connsiteY5" fmla="*/ 119640 h 1316375"/>
                <a:gd name="connsiteX6" fmla="*/ 404917 w 2944854"/>
                <a:gd name="connsiteY6" fmla="*/ 50617 h 1316375"/>
                <a:gd name="connsiteX7" fmla="*/ 1477028 w 2944854"/>
                <a:gd name="connsiteY7" fmla="*/ 501566 h 1316375"/>
                <a:gd name="connsiteX8" fmla="*/ 2572146 w 2944854"/>
                <a:gd name="connsiteY8" fmla="*/ 0 h 1316375"/>
                <a:gd name="connsiteX9" fmla="*/ 2875834 w 2944854"/>
                <a:gd name="connsiteY9" fmla="*/ 96632 h 1316375"/>
                <a:gd name="connsiteX10" fmla="*/ 2079803 w 2944854"/>
                <a:gd name="connsiteY10" fmla="*/ 432543 h 1316375"/>
                <a:gd name="connsiteX11" fmla="*/ 2240850 w 2944854"/>
                <a:gd name="connsiteY11" fmla="*/ 920305 h 1316375"/>
                <a:gd name="connsiteX12" fmla="*/ 2944854 w 2944854"/>
                <a:gd name="connsiteY12" fmla="*/ 1228607 h 1316375"/>
                <a:gd name="connsiteX13" fmla="*/ 2756623 w 2944854"/>
                <a:gd name="connsiteY13" fmla="*/ 1316375 h 1316375"/>
                <a:gd name="connsiteX14" fmla="*/ 1486231 w 2944854"/>
                <a:gd name="connsiteY14" fmla="*/ 727041 h 1316375"/>
                <a:gd name="connsiteX0" fmla="*/ 1486231 w 3024520"/>
                <a:gd name="connsiteY0" fmla="*/ 727041 h 1316375"/>
                <a:gd name="connsiteX1" fmla="*/ 257675 w 3024520"/>
                <a:gd name="connsiteY1" fmla="*/ 1302232 h 1316375"/>
                <a:gd name="connsiteX2" fmla="*/ 0 w 3024520"/>
                <a:gd name="connsiteY2" fmla="*/ 1228607 h 1316375"/>
                <a:gd name="connsiteX3" fmla="*/ 911064 w 3024520"/>
                <a:gd name="connsiteY3" fmla="*/ 837478 h 1316375"/>
                <a:gd name="connsiteX4" fmla="*/ 883456 w 3024520"/>
                <a:gd name="connsiteY4" fmla="*/ 450949 h 1316375"/>
                <a:gd name="connsiteX5" fmla="*/ 161047 w 3024520"/>
                <a:gd name="connsiteY5" fmla="*/ 119640 h 1316375"/>
                <a:gd name="connsiteX6" fmla="*/ 404917 w 3024520"/>
                <a:gd name="connsiteY6" fmla="*/ 50617 h 1316375"/>
                <a:gd name="connsiteX7" fmla="*/ 1477028 w 3024520"/>
                <a:gd name="connsiteY7" fmla="*/ 501566 h 1316375"/>
                <a:gd name="connsiteX8" fmla="*/ 2572146 w 3024520"/>
                <a:gd name="connsiteY8" fmla="*/ 0 h 1316375"/>
                <a:gd name="connsiteX9" fmla="*/ 2875834 w 3024520"/>
                <a:gd name="connsiteY9" fmla="*/ 96632 h 1316375"/>
                <a:gd name="connsiteX10" fmla="*/ 2079803 w 3024520"/>
                <a:gd name="connsiteY10" fmla="*/ 432543 h 1316375"/>
                <a:gd name="connsiteX11" fmla="*/ 2240850 w 3024520"/>
                <a:gd name="connsiteY11" fmla="*/ 920305 h 1316375"/>
                <a:gd name="connsiteX12" fmla="*/ 3024520 w 3024520"/>
                <a:gd name="connsiteY12" fmla="*/ 1228607 h 1316375"/>
                <a:gd name="connsiteX13" fmla="*/ 2756623 w 3024520"/>
                <a:gd name="connsiteY13" fmla="*/ 1316375 h 1316375"/>
                <a:gd name="connsiteX14" fmla="*/ 1486231 w 3024520"/>
                <a:gd name="connsiteY14" fmla="*/ 727041 h 1316375"/>
                <a:gd name="connsiteX0" fmla="*/ 1537780 w 3076069"/>
                <a:gd name="connsiteY0" fmla="*/ 727041 h 1316375"/>
                <a:gd name="connsiteX1" fmla="*/ 309224 w 3076069"/>
                <a:gd name="connsiteY1" fmla="*/ 1302232 h 1316375"/>
                <a:gd name="connsiteX2" fmla="*/ 0 w 3076069"/>
                <a:gd name="connsiteY2" fmla="*/ 1228607 h 1316375"/>
                <a:gd name="connsiteX3" fmla="*/ 962613 w 3076069"/>
                <a:gd name="connsiteY3" fmla="*/ 837478 h 1316375"/>
                <a:gd name="connsiteX4" fmla="*/ 935005 w 3076069"/>
                <a:gd name="connsiteY4" fmla="*/ 450949 h 1316375"/>
                <a:gd name="connsiteX5" fmla="*/ 212596 w 3076069"/>
                <a:gd name="connsiteY5" fmla="*/ 119640 h 1316375"/>
                <a:gd name="connsiteX6" fmla="*/ 456466 w 3076069"/>
                <a:gd name="connsiteY6" fmla="*/ 50617 h 1316375"/>
                <a:gd name="connsiteX7" fmla="*/ 1528577 w 3076069"/>
                <a:gd name="connsiteY7" fmla="*/ 501566 h 1316375"/>
                <a:gd name="connsiteX8" fmla="*/ 2623695 w 3076069"/>
                <a:gd name="connsiteY8" fmla="*/ 0 h 1316375"/>
                <a:gd name="connsiteX9" fmla="*/ 2927383 w 3076069"/>
                <a:gd name="connsiteY9" fmla="*/ 96632 h 1316375"/>
                <a:gd name="connsiteX10" fmla="*/ 2131352 w 3076069"/>
                <a:gd name="connsiteY10" fmla="*/ 432543 h 1316375"/>
                <a:gd name="connsiteX11" fmla="*/ 2292399 w 3076069"/>
                <a:gd name="connsiteY11" fmla="*/ 920305 h 1316375"/>
                <a:gd name="connsiteX12" fmla="*/ 3076069 w 3076069"/>
                <a:gd name="connsiteY12" fmla="*/ 1228607 h 1316375"/>
                <a:gd name="connsiteX13" fmla="*/ 2808172 w 3076069"/>
                <a:gd name="connsiteY13" fmla="*/ 1316375 h 1316375"/>
                <a:gd name="connsiteX14" fmla="*/ 1537780 w 3076069"/>
                <a:gd name="connsiteY14" fmla="*/ 727041 h 1316375"/>
                <a:gd name="connsiteX0" fmla="*/ 1537780 w 3076069"/>
                <a:gd name="connsiteY0" fmla="*/ 727041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27041 h 1321259"/>
                <a:gd name="connsiteX0" fmla="*/ 1537780 w 3076069"/>
                <a:gd name="connsiteY0" fmla="*/ 750825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50825 h 1321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076069" h="1321259">
                  <a:moveTo>
                    <a:pt x="1537780" y="750825"/>
                  </a:moveTo>
                  <a:lnTo>
                    <a:pt x="313981" y="1321259"/>
                  </a:lnTo>
                  <a:lnTo>
                    <a:pt x="0" y="1228607"/>
                  </a:lnTo>
                  <a:lnTo>
                    <a:pt x="962613" y="837478"/>
                  </a:lnTo>
                  <a:lnTo>
                    <a:pt x="935005" y="450949"/>
                  </a:lnTo>
                  <a:lnTo>
                    <a:pt x="212596" y="119640"/>
                  </a:lnTo>
                  <a:lnTo>
                    <a:pt x="456466" y="50617"/>
                  </a:lnTo>
                  <a:lnTo>
                    <a:pt x="1528577" y="501566"/>
                  </a:lnTo>
                  <a:lnTo>
                    <a:pt x="2623695" y="0"/>
                  </a:lnTo>
                  <a:lnTo>
                    <a:pt x="2927383" y="96632"/>
                  </a:lnTo>
                  <a:lnTo>
                    <a:pt x="2131352" y="432543"/>
                  </a:lnTo>
                  <a:lnTo>
                    <a:pt x="2292399" y="920305"/>
                  </a:lnTo>
                  <a:lnTo>
                    <a:pt x="3076069" y="1228607"/>
                  </a:lnTo>
                  <a:lnTo>
                    <a:pt x="2808172" y="1316375"/>
                  </a:lnTo>
                  <a:lnTo>
                    <a:pt x="1537780" y="750825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96" name="Freeform 995"/>
            <p:cNvSpPr/>
            <p:nvPr/>
          </p:nvSpPr>
          <p:spPr bwMode="auto">
            <a:xfrm>
              <a:off x="2102655" y="1633103"/>
              <a:ext cx="662444" cy="111241"/>
            </a:xfrm>
            <a:custGeom>
              <a:avLst/>
              <a:gdLst>
                <a:gd name="connsiteX0" fmla="*/ 0 w 3645229"/>
                <a:gd name="connsiteY0" fmla="*/ 214441 h 923747"/>
                <a:gd name="connsiteX1" fmla="*/ 659770 w 3645229"/>
                <a:gd name="connsiteY1" fmla="*/ 16495 h 923747"/>
                <a:gd name="connsiteX2" fmla="*/ 1814367 w 3645229"/>
                <a:gd name="connsiteY2" fmla="*/ 511360 h 923747"/>
                <a:gd name="connsiteX3" fmla="*/ 2968965 w 3645229"/>
                <a:gd name="connsiteY3" fmla="*/ 0 h 923747"/>
                <a:gd name="connsiteX4" fmla="*/ 3645229 w 3645229"/>
                <a:gd name="connsiteY4" fmla="*/ 197946 h 923747"/>
                <a:gd name="connsiteX5" fmla="*/ 3199884 w 3645229"/>
                <a:gd name="connsiteY5" fmla="*/ 461874 h 923747"/>
                <a:gd name="connsiteX6" fmla="*/ 2985459 w 3645229"/>
                <a:gd name="connsiteY6" fmla="*/ 379396 h 923747"/>
                <a:gd name="connsiteX7" fmla="*/ 1830861 w 3645229"/>
                <a:gd name="connsiteY7" fmla="*/ 923747 h 923747"/>
                <a:gd name="connsiteX8" fmla="*/ 676264 w 3645229"/>
                <a:gd name="connsiteY8" fmla="*/ 412387 h 923747"/>
                <a:gd name="connsiteX9" fmla="*/ 527816 w 3645229"/>
                <a:gd name="connsiteY9" fmla="*/ 478369 h 923747"/>
                <a:gd name="connsiteX10" fmla="*/ 0 w 3645229"/>
                <a:gd name="connsiteY10" fmla="*/ 21444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78369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90067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09765 w 3640627"/>
                <a:gd name="connsiteY2" fmla="*/ 511360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3008465 w 3640627"/>
                <a:gd name="connsiteY6" fmla="*/ 402404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723451"/>
                <a:gd name="connsiteY0" fmla="*/ 242051 h 946755"/>
                <a:gd name="connsiteX1" fmla="*/ 655168 w 3723451"/>
                <a:gd name="connsiteY1" fmla="*/ 16495 h 946755"/>
                <a:gd name="connsiteX2" fmla="*/ 1855778 w 3723451"/>
                <a:gd name="connsiteY2" fmla="*/ 534367 h 946755"/>
                <a:gd name="connsiteX3" fmla="*/ 2964363 w 3723451"/>
                <a:gd name="connsiteY3" fmla="*/ 0 h 946755"/>
                <a:gd name="connsiteX4" fmla="*/ 3723451 w 3723451"/>
                <a:gd name="connsiteY4" fmla="*/ 220954 h 946755"/>
                <a:gd name="connsiteX5" fmla="*/ 3195282 w 3723451"/>
                <a:gd name="connsiteY5" fmla="*/ 461874 h 946755"/>
                <a:gd name="connsiteX6" fmla="*/ 3008465 w 3723451"/>
                <a:gd name="connsiteY6" fmla="*/ 402404 h 946755"/>
                <a:gd name="connsiteX7" fmla="*/ 1876873 w 3723451"/>
                <a:gd name="connsiteY7" fmla="*/ 946755 h 946755"/>
                <a:gd name="connsiteX8" fmla="*/ 690067 w 3723451"/>
                <a:gd name="connsiteY8" fmla="*/ 412387 h 946755"/>
                <a:gd name="connsiteX9" fmla="*/ 523214 w 3723451"/>
                <a:gd name="connsiteY9" fmla="*/ 482971 h 946755"/>
                <a:gd name="connsiteX10" fmla="*/ 0 w 3723451"/>
                <a:gd name="connsiteY10" fmla="*/ 242051 h 946755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08465 w 3723451"/>
                <a:gd name="connsiteY6" fmla="*/ 388599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711613 w 3723451"/>
                <a:gd name="connsiteY8" fmla="*/ 413055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723451" h="932950">
                  <a:moveTo>
                    <a:pt x="0" y="228246"/>
                  </a:moveTo>
                  <a:lnTo>
                    <a:pt x="655168" y="2690"/>
                  </a:lnTo>
                  <a:lnTo>
                    <a:pt x="1855778" y="520562"/>
                  </a:lnTo>
                  <a:lnTo>
                    <a:pt x="3001174" y="0"/>
                  </a:lnTo>
                  <a:lnTo>
                    <a:pt x="3723451" y="207149"/>
                  </a:lnTo>
                  <a:lnTo>
                    <a:pt x="3186079" y="461874"/>
                  </a:lnTo>
                  <a:lnTo>
                    <a:pt x="3013067" y="393200"/>
                  </a:lnTo>
                  <a:lnTo>
                    <a:pt x="1876873" y="932950"/>
                  </a:lnTo>
                  <a:lnTo>
                    <a:pt x="711613" y="413055"/>
                  </a:lnTo>
                  <a:lnTo>
                    <a:pt x="523214" y="469166"/>
                  </a:lnTo>
                  <a:lnTo>
                    <a:pt x="0" y="228246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97" name="Freeform 996"/>
            <p:cNvSpPr/>
            <p:nvPr/>
          </p:nvSpPr>
          <p:spPr bwMode="auto">
            <a:xfrm>
              <a:off x="2536889" y="1727776"/>
              <a:ext cx="244057" cy="97040"/>
            </a:xfrm>
            <a:custGeom>
              <a:avLst/>
              <a:gdLst>
                <a:gd name="connsiteX0" fmla="*/ 55216 w 1421812"/>
                <a:gd name="connsiteY0" fmla="*/ 0 h 800665"/>
                <a:gd name="connsiteX1" fmla="*/ 1421812 w 1421812"/>
                <a:gd name="connsiteY1" fmla="*/ 625807 h 800665"/>
                <a:gd name="connsiteX2" fmla="*/ 947874 w 1421812"/>
                <a:gd name="connsiteY2" fmla="*/ 800665 h 800665"/>
                <a:gd name="connsiteX3" fmla="*/ 50614 w 1421812"/>
                <a:gd name="connsiteY3" fmla="*/ 404934 h 800665"/>
                <a:gd name="connsiteX4" fmla="*/ 0 w 1421812"/>
                <a:gd name="connsiteY4" fmla="*/ 404934 h 800665"/>
                <a:gd name="connsiteX5" fmla="*/ 55216 w 1421812"/>
                <a:gd name="connsiteY5" fmla="*/ 0 h 800665"/>
                <a:gd name="connsiteX0" fmla="*/ 4602 w 1371198"/>
                <a:gd name="connsiteY0" fmla="*/ 0 h 800665"/>
                <a:gd name="connsiteX1" fmla="*/ 1371198 w 1371198"/>
                <a:gd name="connsiteY1" fmla="*/ 625807 h 800665"/>
                <a:gd name="connsiteX2" fmla="*/ 897260 w 1371198"/>
                <a:gd name="connsiteY2" fmla="*/ 800665 h 800665"/>
                <a:gd name="connsiteX3" fmla="*/ 0 w 1371198"/>
                <a:gd name="connsiteY3" fmla="*/ 404934 h 800665"/>
                <a:gd name="connsiteX4" fmla="*/ 4602 w 1371198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9868"/>
                <a:gd name="connsiteX1" fmla="*/ 1366596 w 1366596"/>
                <a:gd name="connsiteY1" fmla="*/ 625807 h 809868"/>
                <a:gd name="connsiteX2" fmla="*/ 865050 w 1366596"/>
                <a:gd name="connsiteY2" fmla="*/ 809868 h 809868"/>
                <a:gd name="connsiteX3" fmla="*/ 4601 w 1366596"/>
                <a:gd name="connsiteY3" fmla="*/ 427942 h 809868"/>
                <a:gd name="connsiteX4" fmla="*/ 0 w 1366596"/>
                <a:gd name="connsiteY4" fmla="*/ 0 h 809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6596" h="809868">
                  <a:moveTo>
                    <a:pt x="0" y="0"/>
                  </a:moveTo>
                  <a:lnTo>
                    <a:pt x="1366596" y="625807"/>
                  </a:lnTo>
                  <a:lnTo>
                    <a:pt x="865050" y="809868"/>
                  </a:lnTo>
                  <a:lnTo>
                    <a:pt x="4601" y="427942"/>
                  </a:lnTo>
                  <a:cubicBezTo>
                    <a:pt x="-1535" y="105836"/>
                    <a:pt x="1534" y="142647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98" name="Freeform 997"/>
            <p:cNvSpPr/>
            <p:nvPr/>
          </p:nvSpPr>
          <p:spPr bwMode="auto">
            <a:xfrm>
              <a:off x="2089977" y="1730144"/>
              <a:ext cx="240888" cy="97039"/>
            </a:xfrm>
            <a:custGeom>
              <a:avLst/>
              <a:gdLst>
                <a:gd name="connsiteX0" fmla="*/ 1329786 w 1348191"/>
                <a:gd name="connsiteY0" fmla="*/ 0 h 809869"/>
                <a:gd name="connsiteX1" fmla="*/ 1348191 w 1348191"/>
                <a:gd name="connsiteY1" fmla="*/ 400333 h 809869"/>
                <a:gd name="connsiteX2" fmla="*/ 487742 w 1348191"/>
                <a:gd name="connsiteY2" fmla="*/ 809869 h 809869"/>
                <a:gd name="connsiteX3" fmla="*/ 0 w 1348191"/>
                <a:gd name="connsiteY3" fmla="*/ 630409 h 809869"/>
                <a:gd name="connsiteX4" fmla="*/ 1329786 w 1348191"/>
                <a:gd name="connsiteY4" fmla="*/ 0 h 809869"/>
                <a:gd name="connsiteX0" fmla="*/ 1329786 w 1348191"/>
                <a:gd name="connsiteY0" fmla="*/ 0 h 791462"/>
                <a:gd name="connsiteX1" fmla="*/ 1348191 w 1348191"/>
                <a:gd name="connsiteY1" fmla="*/ 381926 h 791462"/>
                <a:gd name="connsiteX2" fmla="*/ 487742 w 1348191"/>
                <a:gd name="connsiteY2" fmla="*/ 791462 h 791462"/>
                <a:gd name="connsiteX3" fmla="*/ 0 w 1348191"/>
                <a:gd name="connsiteY3" fmla="*/ 612002 h 791462"/>
                <a:gd name="connsiteX4" fmla="*/ 1329786 w 1348191"/>
                <a:gd name="connsiteY4" fmla="*/ 0 h 79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48191" h="791462">
                  <a:moveTo>
                    <a:pt x="1329786" y="0"/>
                  </a:moveTo>
                  <a:lnTo>
                    <a:pt x="1348191" y="381926"/>
                  </a:lnTo>
                  <a:lnTo>
                    <a:pt x="487742" y="791462"/>
                  </a:lnTo>
                  <a:lnTo>
                    <a:pt x="0" y="612002"/>
                  </a:lnTo>
                  <a:lnTo>
                    <a:pt x="1329786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cxnSp>
          <p:nvCxnSpPr>
            <p:cNvPr id="999" name="Straight Connector 998"/>
            <p:cNvCxnSpPr>
              <a:endCxn id="994" idx="2"/>
            </p:cNvCxnSpPr>
            <p:nvPr/>
          </p:nvCxnSpPr>
          <p:spPr bwMode="auto">
            <a:xfrm flipH="1" flipV="1">
              <a:off x="1871277" y="1737243"/>
              <a:ext cx="3169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0" name="Straight Connector 999"/>
            <p:cNvCxnSpPr/>
            <p:nvPr/>
          </p:nvCxnSpPr>
          <p:spPr bwMode="auto">
            <a:xfrm flipH="1" flipV="1">
              <a:off x="2996477" y="1734877"/>
              <a:ext cx="3171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01" name="Group 347"/>
          <p:cNvGrpSpPr>
            <a:grpSpLocks/>
          </p:cNvGrpSpPr>
          <p:nvPr/>
        </p:nvGrpSpPr>
        <p:grpSpPr bwMode="auto">
          <a:xfrm>
            <a:off x="9217291" y="4813218"/>
            <a:ext cx="522452" cy="260369"/>
            <a:chOff x="1871277" y="1576300"/>
            <a:chExt cx="1128371" cy="437861"/>
          </a:xfrm>
        </p:grpSpPr>
        <p:sp>
          <p:nvSpPr>
            <p:cNvPr id="1002" name="Oval 1001"/>
            <p:cNvSpPr/>
            <p:nvPr/>
          </p:nvSpPr>
          <p:spPr bwMode="auto">
            <a:xfrm flipV="1">
              <a:off x="1874446" y="1694641"/>
              <a:ext cx="1125202" cy="319520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0" scaled="1"/>
              <a:tileRect/>
            </a:gra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1003" name="Rectangle 1002"/>
            <p:cNvSpPr/>
            <p:nvPr/>
          </p:nvSpPr>
          <p:spPr bwMode="auto">
            <a:xfrm>
              <a:off x="1871277" y="1739611"/>
              <a:ext cx="1128371" cy="115973"/>
            </a:xfrm>
            <a:prstGeom prst="rect">
              <a:avLst/>
            </a:prstGeom>
            <a:gradFill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10800000" scaled="0"/>
            </a:gradFill>
            <a:ln w="254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1004" name="Oval 1003"/>
            <p:cNvSpPr/>
            <p:nvPr/>
          </p:nvSpPr>
          <p:spPr bwMode="auto">
            <a:xfrm flipV="1">
              <a:off x="1871277" y="1576300"/>
              <a:ext cx="1125200" cy="31952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1005" name="Freeform 1004"/>
            <p:cNvSpPr/>
            <p:nvPr/>
          </p:nvSpPr>
          <p:spPr bwMode="auto">
            <a:xfrm>
              <a:off x="2159708" y="1673340"/>
              <a:ext cx="548339" cy="160943"/>
            </a:xfrm>
            <a:custGeom>
              <a:avLst/>
              <a:gdLst>
                <a:gd name="connsiteX0" fmla="*/ 1486231 w 2944854"/>
                <a:gd name="connsiteY0" fmla="*/ 727041 h 1302232"/>
                <a:gd name="connsiteX1" fmla="*/ 257675 w 2944854"/>
                <a:gd name="connsiteY1" fmla="*/ 1302232 h 1302232"/>
                <a:gd name="connsiteX2" fmla="*/ 0 w 2944854"/>
                <a:gd name="connsiteY2" fmla="*/ 1228607 h 1302232"/>
                <a:gd name="connsiteX3" fmla="*/ 911064 w 2944854"/>
                <a:gd name="connsiteY3" fmla="*/ 837478 h 1302232"/>
                <a:gd name="connsiteX4" fmla="*/ 883456 w 2944854"/>
                <a:gd name="connsiteY4" fmla="*/ 450949 h 1302232"/>
                <a:gd name="connsiteX5" fmla="*/ 161047 w 2944854"/>
                <a:gd name="connsiteY5" fmla="*/ 119640 h 1302232"/>
                <a:gd name="connsiteX6" fmla="*/ 404917 w 2944854"/>
                <a:gd name="connsiteY6" fmla="*/ 50617 h 1302232"/>
                <a:gd name="connsiteX7" fmla="*/ 1477028 w 2944854"/>
                <a:gd name="connsiteY7" fmla="*/ 501566 h 1302232"/>
                <a:gd name="connsiteX8" fmla="*/ 2572146 w 2944854"/>
                <a:gd name="connsiteY8" fmla="*/ 0 h 1302232"/>
                <a:gd name="connsiteX9" fmla="*/ 2875834 w 2944854"/>
                <a:gd name="connsiteY9" fmla="*/ 96632 h 1302232"/>
                <a:gd name="connsiteX10" fmla="*/ 2079803 w 2944854"/>
                <a:gd name="connsiteY10" fmla="*/ 432543 h 1302232"/>
                <a:gd name="connsiteX11" fmla="*/ 2240850 w 2944854"/>
                <a:gd name="connsiteY11" fmla="*/ 920305 h 1302232"/>
                <a:gd name="connsiteX12" fmla="*/ 2944854 w 2944854"/>
                <a:gd name="connsiteY12" fmla="*/ 1228607 h 1302232"/>
                <a:gd name="connsiteX13" fmla="*/ 2733192 w 2944854"/>
                <a:gd name="connsiteY13" fmla="*/ 1297630 h 1302232"/>
                <a:gd name="connsiteX14" fmla="*/ 1486231 w 2944854"/>
                <a:gd name="connsiteY14" fmla="*/ 727041 h 1302232"/>
                <a:gd name="connsiteX0" fmla="*/ 1486231 w 2944854"/>
                <a:gd name="connsiteY0" fmla="*/ 727041 h 1316375"/>
                <a:gd name="connsiteX1" fmla="*/ 257675 w 2944854"/>
                <a:gd name="connsiteY1" fmla="*/ 1302232 h 1316375"/>
                <a:gd name="connsiteX2" fmla="*/ 0 w 2944854"/>
                <a:gd name="connsiteY2" fmla="*/ 1228607 h 1316375"/>
                <a:gd name="connsiteX3" fmla="*/ 911064 w 2944854"/>
                <a:gd name="connsiteY3" fmla="*/ 837478 h 1316375"/>
                <a:gd name="connsiteX4" fmla="*/ 883456 w 2944854"/>
                <a:gd name="connsiteY4" fmla="*/ 450949 h 1316375"/>
                <a:gd name="connsiteX5" fmla="*/ 161047 w 2944854"/>
                <a:gd name="connsiteY5" fmla="*/ 119640 h 1316375"/>
                <a:gd name="connsiteX6" fmla="*/ 404917 w 2944854"/>
                <a:gd name="connsiteY6" fmla="*/ 50617 h 1316375"/>
                <a:gd name="connsiteX7" fmla="*/ 1477028 w 2944854"/>
                <a:gd name="connsiteY7" fmla="*/ 501566 h 1316375"/>
                <a:gd name="connsiteX8" fmla="*/ 2572146 w 2944854"/>
                <a:gd name="connsiteY8" fmla="*/ 0 h 1316375"/>
                <a:gd name="connsiteX9" fmla="*/ 2875834 w 2944854"/>
                <a:gd name="connsiteY9" fmla="*/ 96632 h 1316375"/>
                <a:gd name="connsiteX10" fmla="*/ 2079803 w 2944854"/>
                <a:gd name="connsiteY10" fmla="*/ 432543 h 1316375"/>
                <a:gd name="connsiteX11" fmla="*/ 2240850 w 2944854"/>
                <a:gd name="connsiteY11" fmla="*/ 920305 h 1316375"/>
                <a:gd name="connsiteX12" fmla="*/ 2944854 w 2944854"/>
                <a:gd name="connsiteY12" fmla="*/ 1228607 h 1316375"/>
                <a:gd name="connsiteX13" fmla="*/ 2756623 w 2944854"/>
                <a:gd name="connsiteY13" fmla="*/ 1316375 h 1316375"/>
                <a:gd name="connsiteX14" fmla="*/ 1486231 w 2944854"/>
                <a:gd name="connsiteY14" fmla="*/ 727041 h 1316375"/>
                <a:gd name="connsiteX0" fmla="*/ 1486231 w 3024520"/>
                <a:gd name="connsiteY0" fmla="*/ 727041 h 1316375"/>
                <a:gd name="connsiteX1" fmla="*/ 257675 w 3024520"/>
                <a:gd name="connsiteY1" fmla="*/ 1302232 h 1316375"/>
                <a:gd name="connsiteX2" fmla="*/ 0 w 3024520"/>
                <a:gd name="connsiteY2" fmla="*/ 1228607 h 1316375"/>
                <a:gd name="connsiteX3" fmla="*/ 911064 w 3024520"/>
                <a:gd name="connsiteY3" fmla="*/ 837478 h 1316375"/>
                <a:gd name="connsiteX4" fmla="*/ 883456 w 3024520"/>
                <a:gd name="connsiteY4" fmla="*/ 450949 h 1316375"/>
                <a:gd name="connsiteX5" fmla="*/ 161047 w 3024520"/>
                <a:gd name="connsiteY5" fmla="*/ 119640 h 1316375"/>
                <a:gd name="connsiteX6" fmla="*/ 404917 w 3024520"/>
                <a:gd name="connsiteY6" fmla="*/ 50617 h 1316375"/>
                <a:gd name="connsiteX7" fmla="*/ 1477028 w 3024520"/>
                <a:gd name="connsiteY7" fmla="*/ 501566 h 1316375"/>
                <a:gd name="connsiteX8" fmla="*/ 2572146 w 3024520"/>
                <a:gd name="connsiteY8" fmla="*/ 0 h 1316375"/>
                <a:gd name="connsiteX9" fmla="*/ 2875834 w 3024520"/>
                <a:gd name="connsiteY9" fmla="*/ 96632 h 1316375"/>
                <a:gd name="connsiteX10" fmla="*/ 2079803 w 3024520"/>
                <a:gd name="connsiteY10" fmla="*/ 432543 h 1316375"/>
                <a:gd name="connsiteX11" fmla="*/ 2240850 w 3024520"/>
                <a:gd name="connsiteY11" fmla="*/ 920305 h 1316375"/>
                <a:gd name="connsiteX12" fmla="*/ 3024520 w 3024520"/>
                <a:gd name="connsiteY12" fmla="*/ 1228607 h 1316375"/>
                <a:gd name="connsiteX13" fmla="*/ 2756623 w 3024520"/>
                <a:gd name="connsiteY13" fmla="*/ 1316375 h 1316375"/>
                <a:gd name="connsiteX14" fmla="*/ 1486231 w 3024520"/>
                <a:gd name="connsiteY14" fmla="*/ 727041 h 1316375"/>
                <a:gd name="connsiteX0" fmla="*/ 1537780 w 3076069"/>
                <a:gd name="connsiteY0" fmla="*/ 727041 h 1316375"/>
                <a:gd name="connsiteX1" fmla="*/ 309224 w 3076069"/>
                <a:gd name="connsiteY1" fmla="*/ 1302232 h 1316375"/>
                <a:gd name="connsiteX2" fmla="*/ 0 w 3076069"/>
                <a:gd name="connsiteY2" fmla="*/ 1228607 h 1316375"/>
                <a:gd name="connsiteX3" fmla="*/ 962613 w 3076069"/>
                <a:gd name="connsiteY3" fmla="*/ 837478 h 1316375"/>
                <a:gd name="connsiteX4" fmla="*/ 935005 w 3076069"/>
                <a:gd name="connsiteY4" fmla="*/ 450949 h 1316375"/>
                <a:gd name="connsiteX5" fmla="*/ 212596 w 3076069"/>
                <a:gd name="connsiteY5" fmla="*/ 119640 h 1316375"/>
                <a:gd name="connsiteX6" fmla="*/ 456466 w 3076069"/>
                <a:gd name="connsiteY6" fmla="*/ 50617 h 1316375"/>
                <a:gd name="connsiteX7" fmla="*/ 1528577 w 3076069"/>
                <a:gd name="connsiteY7" fmla="*/ 501566 h 1316375"/>
                <a:gd name="connsiteX8" fmla="*/ 2623695 w 3076069"/>
                <a:gd name="connsiteY8" fmla="*/ 0 h 1316375"/>
                <a:gd name="connsiteX9" fmla="*/ 2927383 w 3076069"/>
                <a:gd name="connsiteY9" fmla="*/ 96632 h 1316375"/>
                <a:gd name="connsiteX10" fmla="*/ 2131352 w 3076069"/>
                <a:gd name="connsiteY10" fmla="*/ 432543 h 1316375"/>
                <a:gd name="connsiteX11" fmla="*/ 2292399 w 3076069"/>
                <a:gd name="connsiteY11" fmla="*/ 920305 h 1316375"/>
                <a:gd name="connsiteX12" fmla="*/ 3076069 w 3076069"/>
                <a:gd name="connsiteY12" fmla="*/ 1228607 h 1316375"/>
                <a:gd name="connsiteX13" fmla="*/ 2808172 w 3076069"/>
                <a:gd name="connsiteY13" fmla="*/ 1316375 h 1316375"/>
                <a:gd name="connsiteX14" fmla="*/ 1537780 w 3076069"/>
                <a:gd name="connsiteY14" fmla="*/ 727041 h 1316375"/>
                <a:gd name="connsiteX0" fmla="*/ 1537780 w 3076069"/>
                <a:gd name="connsiteY0" fmla="*/ 727041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27041 h 1321259"/>
                <a:gd name="connsiteX0" fmla="*/ 1537780 w 3076069"/>
                <a:gd name="connsiteY0" fmla="*/ 750825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50825 h 1321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076069" h="1321259">
                  <a:moveTo>
                    <a:pt x="1537780" y="750825"/>
                  </a:moveTo>
                  <a:lnTo>
                    <a:pt x="313981" y="1321259"/>
                  </a:lnTo>
                  <a:lnTo>
                    <a:pt x="0" y="1228607"/>
                  </a:lnTo>
                  <a:lnTo>
                    <a:pt x="962613" y="837478"/>
                  </a:lnTo>
                  <a:lnTo>
                    <a:pt x="935005" y="450949"/>
                  </a:lnTo>
                  <a:lnTo>
                    <a:pt x="212596" y="119640"/>
                  </a:lnTo>
                  <a:lnTo>
                    <a:pt x="456466" y="50617"/>
                  </a:lnTo>
                  <a:lnTo>
                    <a:pt x="1528577" y="501566"/>
                  </a:lnTo>
                  <a:lnTo>
                    <a:pt x="2623695" y="0"/>
                  </a:lnTo>
                  <a:lnTo>
                    <a:pt x="2927383" y="96632"/>
                  </a:lnTo>
                  <a:lnTo>
                    <a:pt x="2131352" y="432543"/>
                  </a:lnTo>
                  <a:lnTo>
                    <a:pt x="2292399" y="920305"/>
                  </a:lnTo>
                  <a:lnTo>
                    <a:pt x="3076069" y="1228607"/>
                  </a:lnTo>
                  <a:lnTo>
                    <a:pt x="2808172" y="1316375"/>
                  </a:lnTo>
                  <a:lnTo>
                    <a:pt x="1537780" y="750825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1006" name="Freeform 1005"/>
            <p:cNvSpPr/>
            <p:nvPr/>
          </p:nvSpPr>
          <p:spPr bwMode="auto">
            <a:xfrm>
              <a:off x="2102655" y="1633103"/>
              <a:ext cx="662444" cy="111241"/>
            </a:xfrm>
            <a:custGeom>
              <a:avLst/>
              <a:gdLst>
                <a:gd name="connsiteX0" fmla="*/ 0 w 3645229"/>
                <a:gd name="connsiteY0" fmla="*/ 214441 h 923747"/>
                <a:gd name="connsiteX1" fmla="*/ 659770 w 3645229"/>
                <a:gd name="connsiteY1" fmla="*/ 16495 h 923747"/>
                <a:gd name="connsiteX2" fmla="*/ 1814367 w 3645229"/>
                <a:gd name="connsiteY2" fmla="*/ 511360 h 923747"/>
                <a:gd name="connsiteX3" fmla="*/ 2968965 w 3645229"/>
                <a:gd name="connsiteY3" fmla="*/ 0 h 923747"/>
                <a:gd name="connsiteX4" fmla="*/ 3645229 w 3645229"/>
                <a:gd name="connsiteY4" fmla="*/ 197946 h 923747"/>
                <a:gd name="connsiteX5" fmla="*/ 3199884 w 3645229"/>
                <a:gd name="connsiteY5" fmla="*/ 461874 h 923747"/>
                <a:gd name="connsiteX6" fmla="*/ 2985459 w 3645229"/>
                <a:gd name="connsiteY6" fmla="*/ 379396 h 923747"/>
                <a:gd name="connsiteX7" fmla="*/ 1830861 w 3645229"/>
                <a:gd name="connsiteY7" fmla="*/ 923747 h 923747"/>
                <a:gd name="connsiteX8" fmla="*/ 676264 w 3645229"/>
                <a:gd name="connsiteY8" fmla="*/ 412387 h 923747"/>
                <a:gd name="connsiteX9" fmla="*/ 527816 w 3645229"/>
                <a:gd name="connsiteY9" fmla="*/ 478369 h 923747"/>
                <a:gd name="connsiteX10" fmla="*/ 0 w 3645229"/>
                <a:gd name="connsiteY10" fmla="*/ 21444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78369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90067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09765 w 3640627"/>
                <a:gd name="connsiteY2" fmla="*/ 511360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3008465 w 3640627"/>
                <a:gd name="connsiteY6" fmla="*/ 402404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723451"/>
                <a:gd name="connsiteY0" fmla="*/ 242051 h 946755"/>
                <a:gd name="connsiteX1" fmla="*/ 655168 w 3723451"/>
                <a:gd name="connsiteY1" fmla="*/ 16495 h 946755"/>
                <a:gd name="connsiteX2" fmla="*/ 1855778 w 3723451"/>
                <a:gd name="connsiteY2" fmla="*/ 534367 h 946755"/>
                <a:gd name="connsiteX3" fmla="*/ 2964363 w 3723451"/>
                <a:gd name="connsiteY3" fmla="*/ 0 h 946755"/>
                <a:gd name="connsiteX4" fmla="*/ 3723451 w 3723451"/>
                <a:gd name="connsiteY4" fmla="*/ 220954 h 946755"/>
                <a:gd name="connsiteX5" fmla="*/ 3195282 w 3723451"/>
                <a:gd name="connsiteY5" fmla="*/ 461874 h 946755"/>
                <a:gd name="connsiteX6" fmla="*/ 3008465 w 3723451"/>
                <a:gd name="connsiteY6" fmla="*/ 402404 h 946755"/>
                <a:gd name="connsiteX7" fmla="*/ 1876873 w 3723451"/>
                <a:gd name="connsiteY7" fmla="*/ 946755 h 946755"/>
                <a:gd name="connsiteX8" fmla="*/ 690067 w 3723451"/>
                <a:gd name="connsiteY8" fmla="*/ 412387 h 946755"/>
                <a:gd name="connsiteX9" fmla="*/ 523214 w 3723451"/>
                <a:gd name="connsiteY9" fmla="*/ 482971 h 946755"/>
                <a:gd name="connsiteX10" fmla="*/ 0 w 3723451"/>
                <a:gd name="connsiteY10" fmla="*/ 242051 h 946755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08465 w 3723451"/>
                <a:gd name="connsiteY6" fmla="*/ 388599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711613 w 3723451"/>
                <a:gd name="connsiteY8" fmla="*/ 413055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723451" h="932950">
                  <a:moveTo>
                    <a:pt x="0" y="228246"/>
                  </a:moveTo>
                  <a:lnTo>
                    <a:pt x="655168" y="2690"/>
                  </a:lnTo>
                  <a:lnTo>
                    <a:pt x="1855778" y="520562"/>
                  </a:lnTo>
                  <a:lnTo>
                    <a:pt x="3001174" y="0"/>
                  </a:lnTo>
                  <a:lnTo>
                    <a:pt x="3723451" y="207149"/>
                  </a:lnTo>
                  <a:lnTo>
                    <a:pt x="3186079" y="461874"/>
                  </a:lnTo>
                  <a:lnTo>
                    <a:pt x="3013067" y="393200"/>
                  </a:lnTo>
                  <a:lnTo>
                    <a:pt x="1876873" y="932950"/>
                  </a:lnTo>
                  <a:lnTo>
                    <a:pt x="711613" y="413055"/>
                  </a:lnTo>
                  <a:lnTo>
                    <a:pt x="523214" y="469166"/>
                  </a:lnTo>
                  <a:lnTo>
                    <a:pt x="0" y="228246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1007" name="Freeform 1006"/>
            <p:cNvSpPr/>
            <p:nvPr/>
          </p:nvSpPr>
          <p:spPr bwMode="auto">
            <a:xfrm>
              <a:off x="2536889" y="1727776"/>
              <a:ext cx="244057" cy="97040"/>
            </a:xfrm>
            <a:custGeom>
              <a:avLst/>
              <a:gdLst>
                <a:gd name="connsiteX0" fmla="*/ 55216 w 1421812"/>
                <a:gd name="connsiteY0" fmla="*/ 0 h 800665"/>
                <a:gd name="connsiteX1" fmla="*/ 1421812 w 1421812"/>
                <a:gd name="connsiteY1" fmla="*/ 625807 h 800665"/>
                <a:gd name="connsiteX2" fmla="*/ 947874 w 1421812"/>
                <a:gd name="connsiteY2" fmla="*/ 800665 h 800665"/>
                <a:gd name="connsiteX3" fmla="*/ 50614 w 1421812"/>
                <a:gd name="connsiteY3" fmla="*/ 404934 h 800665"/>
                <a:gd name="connsiteX4" fmla="*/ 0 w 1421812"/>
                <a:gd name="connsiteY4" fmla="*/ 404934 h 800665"/>
                <a:gd name="connsiteX5" fmla="*/ 55216 w 1421812"/>
                <a:gd name="connsiteY5" fmla="*/ 0 h 800665"/>
                <a:gd name="connsiteX0" fmla="*/ 4602 w 1371198"/>
                <a:gd name="connsiteY0" fmla="*/ 0 h 800665"/>
                <a:gd name="connsiteX1" fmla="*/ 1371198 w 1371198"/>
                <a:gd name="connsiteY1" fmla="*/ 625807 h 800665"/>
                <a:gd name="connsiteX2" fmla="*/ 897260 w 1371198"/>
                <a:gd name="connsiteY2" fmla="*/ 800665 h 800665"/>
                <a:gd name="connsiteX3" fmla="*/ 0 w 1371198"/>
                <a:gd name="connsiteY3" fmla="*/ 404934 h 800665"/>
                <a:gd name="connsiteX4" fmla="*/ 4602 w 1371198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9868"/>
                <a:gd name="connsiteX1" fmla="*/ 1366596 w 1366596"/>
                <a:gd name="connsiteY1" fmla="*/ 625807 h 809868"/>
                <a:gd name="connsiteX2" fmla="*/ 865050 w 1366596"/>
                <a:gd name="connsiteY2" fmla="*/ 809868 h 809868"/>
                <a:gd name="connsiteX3" fmla="*/ 4601 w 1366596"/>
                <a:gd name="connsiteY3" fmla="*/ 427942 h 809868"/>
                <a:gd name="connsiteX4" fmla="*/ 0 w 1366596"/>
                <a:gd name="connsiteY4" fmla="*/ 0 h 809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6596" h="809868">
                  <a:moveTo>
                    <a:pt x="0" y="0"/>
                  </a:moveTo>
                  <a:lnTo>
                    <a:pt x="1366596" y="625807"/>
                  </a:lnTo>
                  <a:lnTo>
                    <a:pt x="865050" y="809868"/>
                  </a:lnTo>
                  <a:lnTo>
                    <a:pt x="4601" y="427942"/>
                  </a:lnTo>
                  <a:cubicBezTo>
                    <a:pt x="-1535" y="105836"/>
                    <a:pt x="1534" y="142647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1008" name="Freeform 1007"/>
            <p:cNvSpPr/>
            <p:nvPr/>
          </p:nvSpPr>
          <p:spPr bwMode="auto">
            <a:xfrm>
              <a:off x="2089977" y="1730144"/>
              <a:ext cx="240888" cy="97039"/>
            </a:xfrm>
            <a:custGeom>
              <a:avLst/>
              <a:gdLst>
                <a:gd name="connsiteX0" fmla="*/ 1329786 w 1348191"/>
                <a:gd name="connsiteY0" fmla="*/ 0 h 809869"/>
                <a:gd name="connsiteX1" fmla="*/ 1348191 w 1348191"/>
                <a:gd name="connsiteY1" fmla="*/ 400333 h 809869"/>
                <a:gd name="connsiteX2" fmla="*/ 487742 w 1348191"/>
                <a:gd name="connsiteY2" fmla="*/ 809869 h 809869"/>
                <a:gd name="connsiteX3" fmla="*/ 0 w 1348191"/>
                <a:gd name="connsiteY3" fmla="*/ 630409 h 809869"/>
                <a:gd name="connsiteX4" fmla="*/ 1329786 w 1348191"/>
                <a:gd name="connsiteY4" fmla="*/ 0 h 809869"/>
                <a:gd name="connsiteX0" fmla="*/ 1329786 w 1348191"/>
                <a:gd name="connsiteY0" fmla="*/ 0 h 791462"/>
                <a:gd name="connsiteX1" fmla="*/ 1348191 w 1348191"/>
                <a:gd name="connsiteY1" fmla="*/ 381926 h 791462"/>
                <a:gd name="connsiteX2" fmla="*/ 487742 w 1348191"/>
                <a:gd name="connsiteY2" fmla="*/ 791462 h 791462"/>
                <a:gd name="connsiteX3" fmla="*/ 0 w 1348191"/>
                <a:gd name="connsiteY3" fmla="*/ 612002 h 791462"/>
                <a:gd name="connsiteX4" fmla="*/ 1329786 w 1348191"/>
                <a:gd name="connsiteY4" fmla="*/ 0 h 79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48191" h="791462">
                  <a:moveTo>
                    <a:pt x="1329786" y="0"/>
                  </a:moveTo>
                  <a:lnTo>
                    <a:pt x="1348191" y="381926"/>
                  </a:lnTo>
                  <a:lnTo>
                    <a:pt x="487742" y="791462"/>
                  </a:lnTo>
                  <a:lnTo>
                    <a:pt x="0" y="612002"/>
                  </a:lnTo>
                  <a:lnTo>
                    <a:pt x="1329786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cxnSp>
          <p:nvCxnSpPr>
            <p:cNvPr id="1009" name="Straight Connector 1008"/>
            <p:cNvCxnSpPr>
              <a:endCxn id="1004" idx="2"/>
            </p:cNvCxnSpPr>
            <p:nvPr/>
          </p:nvCxnSpPr>
          <p:spPr bwMode="auto">
            <a:xfrm flipH="1" flipV="1">
              <a:off x="1871277" y="1737243"/>
              <a:ext cx="3169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0" name="Straight Connector 1009"/>
            <p:cNvCxnSpPr/>
            <p:nvPr/>
          </p:nvCxnSpPr>
          <p:spPr bwMode="auto">
            <a:xfrm flipH="1" flipV="1">
              <a:off x="2996477" y="1734877"/>
              <a:ext cx="3171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1303565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2"/>
          <p:cNvSpPr>
            <a:spLocks noGrp="1" noChangeArrowheads="1"/>
          </p:cNvSpPr>
          <p:nvPr>
            <p:ph type="title"/>
          </p:nvPr>
        </p:nvSpPr>
        <p:spPr>
          <a:xfrm>
            <a:off x="1947863" y="244476"/>
            <a:ext cx="7772400" cy="898525"/>
          </a:xfrm>
        </p:spPr>
        <p:txBody>
          <a:bodyPr/>
          <a:lstStyle/>
          <a:p>
            <a:pPr>
              <a:defRPr/>
            </a:pPr>
            <a:r>
              <a:rPr lang="en-US" dirty="0"/>
              <a:t>Link layer: context</a:t>
            </a:r>
          </a:p>
        </p:txBody>
      </p:sp>
      <p:sp>
        <p:nvSpPr>
          <p:cNvPr id="512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846263" y="1547813"/>
            <a:ext cx="4151312" cy="4648200"/>
          </a:xfrm>
        </p:spPr>
        <p:txBody>
          <a:bodyPr/>
          <a:lstStyle/>
          <a:p>
            <a:pPr>
              <a:defRPr/>
            </a:pPr>
            <a:r>
              <a:rPr lang="en-US" sz="2400" dirty="0"/>
              <a:t>datagram transferred by different link protocols over different links:</a:t>
            </a:r>
          </a:p>
          <a:p>
            <a:pPr lvl="1">
              <a:defRPr/>
            </a:pPr>
            <a:r>
              <a:rPr lang="en-US" dirty="0"/>
              <a:t>e.g., Ethernet on first link, frame relay on intermediate links, 802.11 on last link</a:t>
            </a:r>
          </a:p>
          <a:p>
            <a:pPr>
              <a:defRPr/>
            </a:pPr>
            <a:r>
              <a:rPr lang="en-US" sz="2400" dirty="0"/>
              <a:t>each  link protocol provides different services</a:t>
            </a:r>
          </a:p>
          <a:p>
            <a:pPr lvl="1">
              <a:defRPr/>
            </a:pPr>
            <a:r>
              <a:rPr lang="en-US" dirty="0"/>
              <a:t>e.g., may or may not provide rdt over link</a:t>
            </a:r>
          </a:p>
        </p:txBody>
      </p:sp>
      <p:sp>
        <p:nvSpPr>
          <p:cNvPr id="5127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6142039" y="1479550"/>
            <a:ext cx="4187825" cy="4648200"/>
          </a:xfrm>
          <a:solidFill>
            <a:schemeClr val="bg1"/>
          </a:solidFill>
        </p:spPr>
        <p:txBody>
          <a:bodyPr>
            <a:normAutofit lnSpcReduction="10000"/>
          </a:bodyPr>
          <a:lstStyle/>
          <a:p>
            <a:pPr>
              <a:buFont typeface="Wingdings" charset="0"/>
              <a:buNone/>
              <a:defRPr/>
            </a:pPr>
            <a:r>
              <a:rPr lang="en-US" i="1" dirty="0">
                <a:solidFill>
                  <a:srgbClr val="CC0000"/>
                </a:solidFill>
              </a:rPr>
              <a:t>transportation analogy:</a:t>
            </a:r>
          </a:p>
          <a:p>
            <a:pPr>
              <a:defRPr/>
            </a:pPr>
            <a:r>
              <a:rPr lang="en-US" sz="2000" dirty="0"/>
              <a:t>trip from Princeton to Lausanne</a:t>
            </a:r>
          </a:p>
          <a:p>
            <a:pPr lvl="1">
              <a:defRPr/>
            </a:pPr>
            <a:r>
              <a:rPr lang="en-US" sz="2000" dirty="0"/>
              <a:t>limo: Princeton to JFK</a:t>
            </a:r>
          </a:p>
          <a:p>
            <a:pPr lvl="1">
              <a:defRPr/>
            </a:pPr>
            <a:r>
              <a:rPr lang="en-US" sz="2000" dirty="0"/>
              <a:t>plane: JFK to Geneva</a:t>
            </a:r>
          </a:p>
          <a:p>
            <a:pPr lvl="1">
              <a:defRPr/>
            </a:pPr>
            <a:r>
              <a:rPr lang="en-US" sz="2000" dirty="0"/>
              <a:t>train: Geneva to Lausanne</a:t>
            </a:r>
          </a:p>
          <a:p>
            <a:pPr>
              <a:defRPr/>
            </a:pPr>
            <a:r>
              <a:rPr lang="en-US" sz="2400" dirty="0"/>
              <a:t>tourist = </a:t>
            </a:r>
            <a:r>
              <a:rPr lang="en-US" sz="2400" dirty="0">
                <a:solidFill>
                  <a:srgbClr val="CC0000"/>
                </a:solidFill>
              </a:rPr>
              <a:t>datagram</a:t>
            </a:r>
          </a:p>
          <a:p>
            <a:pPr>
              <a:defRPr/>
            </a:pPr>
            <a:r>
              <a:rPr lang="en-US" sz="2400" dirty="0"/>
              <a:t>transport segment = </a:t>
            </a:r>
            <a:r>
              <a:rPr lang="en-US" sz="2400" dirty="0">
                <a:solidFill>
                  <a:srgbClr val="CC0000"/>
                </a:solidFill>
              </a:rPr>
              <a:t>communication link</a:t>
            </a:r>
          </a:p>
          <a:p>
            <a:pPr>
              <a:defRPr/>
            </a:pPr>
            <a:r>
              <a:rPr lang="en-US" sz="2400" dirty="0"/>
              <a:t>transportation mode = </a:t>
            </a:r>
            <a:r>
              <a:rPr lang="en-US" sz="2400" dirty="0">
                <a:solidFill>
                  <a:srgbClr val="CC0000"/>
                </a:solidFill>
              </a:rPr>
              <a:t>link layer protocol</a:t>
            </a:r>
          </a:p>
          <a:p>
            <a:pPr>
              <a:defRPr/>
            </a:pPr>
            <a:r>
              <a:rPr lang="en-US" sz="2400" dirty="0"/>
              <a:t>travel agent = </a:t>
            </a:r>
            <a:r>
              <a:rPr lang="en-US" sz="2400" dirty="0">
                <a:solidFill>
                  <a:srgbClr val="CC0000"/>
                </a:solidFill>
              </a:rPr>
              <a:t>routing algorithm</a:t>
            </a:r>
          </a:p>
          <a:p>
            <a:pPr lvl="1">
              <a:defRPr/>
            </a:pPr>
            <a:endParaRPr lang="en-US" sz="2000" dirty="0">
              <a:solidFill>
                <a:srgbClr val="CC0000"/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5" y="6522366"/>
            <a:ext cx="548655" cy="272319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Tahoma" charset="0"/>
              </a:rPr>
              <a:pPr/>
              <a:t>4</a:t>
            </a:fld>
            <a:endParaRPr lang="en-US" sz="12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0503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Rectangle 2"/>
          <p:cNvSpPr>
            <a:spLocks noGrp="1" noChangeArrowheads="1"/>
          </p:cNvSpPr>
          <p:nvPr>
            <p:ph type="title"/>
          </p:nvPr>
        </p:nvSpPr>
        <p:spPr>
          <a:xfrm>
            <a:off x="2057401" y="228600"/>
            <a:ext cx="6176963" cy="1143000"/>
          </a:xfrm>
        </p:spPr>
        <p:txBody>
          <a:bodyPr/>
          <a:lstStyle/>
          <a:p>
            <a:pPr>
              <a:defRPr/>
            </a:pPr>
            <a:r>
              <a:rPr lang="en-US" dirty="0"/>
              <a:t>Link layer services</a:t>
            </a:r>
          </a:p>
        </p:txBody>
      </p:sp>
      <p:sp>
        <p:nvSpPr>
          <p:cNvPr id="61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59536" y="1464945"/>
            <a:ext cx="10963656" cy="4648200"/>
          </a:xfrm>
        </p:spPr>
        <p:txBody>
          <a:bodyPr>
            <a:normAutofit/>
          </a:bodyPr>
          <a:lstStyle/>
          <a:p>
            <a:pPr>
              <a:lnSpc>
                <a:spcPct val="75000"/>
              </a:lnSpc>
              <a:defRPr/>
            </a:pPr>
            <a:r>
              <a:rPr lang="en-US" i="1" dirty="0">
                <a:solidFill>
                  <a:srgbClr val="CC0000"/>
                </a:solidFill>
              </a:rPr>
              <a:t>Encoding</a:t>
            </a:r>
          </a:p>
          <a:p>
            <a:pPr lvl="1">
              <a:lnSpc>
                <a:spcPct val="75000"/>
              </a:lnSpc>
              <a:defRPr/>
            </a:pPr>
            <a:r>
              <a:rPr lang="en-US" sz="2200" dirty="0"/>
              <a:t>convert bits to signals and recover bits from received signals</a:t>
            </a:r>
            <a:endParaRPr lang="en-US" i="1" dirty="0">
              <a:solidFill>
                <a:srgbClr val="CC0000"/>
              </a:solidFill>
            </a:endParaRPr>
          </a:p>
          <a:p>
            <a:pPr>
              <a:lnSpc>
                <a:spcPct val="75000"/>
              </a:lnSpc>
              <a:defRPr/>
            </a:pPr>
            <a:r>
              <a:rPr lang="en-US" i="1" dirty="0">
                <a:solidFill>
                  <a:srgbClr val="CC0000"/>
                </a:solidFill>
              </a:rPr>
              <a:t>framing, link access:</a:t>
            </a:r>
            <a:r>
              <a:rPr lang="en-US" sz="3200" dirty="0"/>
              <a:t> </a:t>
            </a:r>
          </a:p>
          <a:p>
            <a:pPr lvl="1">
              <a:lnSpc>
                <a:spcPct val="75000"/>
              </a:lnSpc>
              <a:defRPr/>
            </a:pPr>
            <a:r>
              <a:rPr lang="en-US" dirty="0"/>
              <a:t>encapsulate datagram into frame, adding header, trailer</a:t>
            </a:r>
          </a:p>
          <a:p>
            <a:pPr lvl="1">
              <a:lnSpc>
                <a:spcPct val="75000"/>
              </a:lnSpc>
              <a:defRPr/>
            </a:pPr>
            <a:r>
              <a:rPr lang="en-US" dirty="0"/>
              <a:t>channel access if shared medium</a:t>
            </a:r>
          </a:p>
          <a:p>
            <a:pPr lvl="1">
              <a:lnSpc>
                <a:spcPct val="75000"/>
              </a:lnSpc>
              <a:defRPr/>
            </a:pPr>
            <a:r>
              <a:rPr lang="ja-JP" altLang="en-US" dirty="0"/>
              <a:t>“</a:t>
            </a:r>
            <a:r>
              <a:rPr lang="en-US" dirty="0"/>
              <a:t>MAC</a:t>
            </a:r>
            <a:r>
              <a:rPr lang="ja-JP" altLang="en-US" dirty="0"/>
              <a:t>”</a:t>
            </a:r>
            <a:r>
              <a:rPr lang="en-US" dirty="0"/>
              <a:t> addresses used in frame headers to identify source, destination  </a:t>
            </a:r>
          </a:p>
          <a:p>
            <a:pPr lvl="2">
              <a:lnSpc>
                <a:spcPct val="90000"/>
              </a:lnSpc>
              <a:defRPr/>
            </a:pPr>
            <a:r>
              <a:rPr lang="en-US" sz="2400" dirty="0"/>
              <a:t>different from IP address!</a:t>
            </a:r>
          </a:p>
          <a:p>
            <a:pPr>
              <a:lnSpc>
                <a:spcPct val="75000"/>
              </a:lnSpc>
              <a:defRPr/>
            </a:pPr>
            <a:r>
              <a:rPr lang="en-US" i="1" dirty="0">
                <a:solidFill>
                  <a:srgbClr val="CC0000"/>
                </a:solidFill>
              </a:rPr>
              <a:t>reliable delivery between adjacent nodes</a:t>
            </a:r>
          </a:p>
          <a:p>
            <a:pPr lvl="1">
              <a:lnSpc>
                <a:spcPct val="75000"/>
              </a:lnSpc>
              <a:defRPr/>
            </a:pPr>
            <a:r>
              <a:rPr lang="en-US" dirty="0"/>
              <a:t>we learned how to do this already (chapter 3)!</a:t>
            </a:r>
          </a:p>
          <a:p>
            <a:pPr lvl="1">
              <a:lnSpc>
                <a:spcPct val="75000"/>
              </a:lnSpc>
              <a:defRPr/>
            </a:pPr>
            <a:r>
              <a:rPr lang="en-US" dirty="0"/>
              <a:t>seldom used on low bit-error link (fiber, some twisted pair)</a:t>
            </a:r>
          </a:p>
          <a:p>
            <a:pPr lvl="1">
              <a:lnSpc>
                <a:spcPct val="75000"/>
              </a:lnSpc>
              <a:defRPr/>
            </a:pPr>
            <a:r>
              <a:rPr lang="en-US" dirty="0"/>
              <a:t>wireless links: high error rates</a:t>
            </a:r>
          </a:p>
          <a:p>
            <a:pPr lvl="2">
              <a:lnSpc>
                <a:spcPct val="90000"/>
              </a:lnSpc>
              <a:defRPr/>
            </a:pPr>
            <a:r>
              <a:rPr lang="en-US" sz="2400" i="1" dirty="0">
                <a:solidFill>
                  <a:srgbClr val="CC0000"/>
                </a:solidFill>
              </a:rPr>
              <a:t>Q:</a:t>
            </a:r>
            <a:r>
              <a:rPr lang="en-US" sz="2400" dirty="0"/>
              <a:t> why both link-level and end-end reliability?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5" y="6522366"/>
            <a:ext cx="548655" cy="272319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Tahoma" charset="0"/>
              </a:rPr>
              <a:pPr/>
              <a:t>5</a:t>
            </a:fld>
            <a:endParaRPr lang="en-US" sz="12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14548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F85EEE09-E426-47BB-B097-52B5293A9799}" type="slidenum">
              <a:rPr lang="en-US" altLang="en-US" sz="100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000"/>
          </a:p>
        </p:txBody>
      </p:sp>
      <p:sp>
        <p:nvSpPr>
          <p:cNvPr id="64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500"/>
              <a:t>Encoding</a:t>
            </a:r>
          </a:p>
        </p:txBody>
      </p:sp>
      <p:sp>
        <p:nvSpPr>
          <p:cNvPr id="64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7400" y="1905000"/>
            <a:ext cx="7772400" cy="4114800"/>
          </a:xfrm>
        </p:spPr>
        <p:txBody>
          <a:bodyPr/>
          <a:lstStyle/>
          <a:p>
            <a:pPr eaLnBrk="1" hangingPunct="1">
              <a:buFont typeface="Wingdings" charset="0"/>
              <a:buChar char="l"/>
              <a:defRPr/>
            </a:pPr>
            <a:r>
              <a:rPr lang="en-US" sz="2100" dirty="0"/>
              <a:t>Signals propagate over a physical medium</a:t>
            </a:r>
          </a:p>
          <a:p>
            <a:pPr marL="742950" lvl="1" indent="-285750">
              <a:buFont typeface="Wingdings" charset="0"/>
              <a:buChar char="l"/>
              <a:defRPr/>
            </a:pPr>
            <a:r>
              <a:rPr lang="en-US" sz="2000" dirty="0"/>
              <a:t>modulate electromagnetic waves</a:t>
            </a:r>
          </a:p>
          <a:p>
            <a:pPr marL="742950" lvl="1" indent="-285750">
              <a:buFont typeface="Wingdings" charset="0"/>
              <a:buChar char="l"/>
              <a:defRPr/>
            </a:pPr>
            <a:r>
              <a:rPr lang="en-US" sz="2000" dirty="0"/>
              <a:t>e.g., vary voltage</a:t>
            </a:r>
          </a:p>
          <a:p>
            <a:pPr eaLnBrk="1" hangingPunct="1">
              <a:buFont typeface="Wingdings" charset="0"/>
              <a:buChar char="l"/>
              <a:defRPr/>
            </a:pPr>
            <a:r>
              <a:rPr lang="en-US" sz="2100" dirty="0"/>
              <a:t>Encode binary data onto signals</a:t>
            </a:r>
          </a:p>
          <a:p>
            <a:pPr marL="742950" lvl="1" indent="-285750">
              <a:buFont typeface="Wingdings" charset="0"/>
              <a:buChar char="l"/>
              <a:defRPr/>
            </a:pPr>
            <a:r>
              <a:rPr lang="en-US" sz="2000" dirty="0"/>
              <a:t>e.g., 0 as low signal and 1 as high signal</a:t>
            </a:r>
          </a:p>
          <a:p>
            <a:pPr marL="742950" lvl="1" indent="-285750">
              <a:buFont typeface="Wingdings" charset="0"/>
              <a:buChar char="l"/>
              <a:defRPr/>
            </a:pPr>
            <a:r>
              <a:rPr lang="en-US" sz="2000" dirty="0"/>
              <a:t>known as Non-Return to zero (NRZ)</a:t>
            </a:r>
          </a:p>
          <a:p>
            <a:pPr marL="742950" lvl="1" indent="-285750">
              <a:buFont typeface="Wingdings" charset="0"/>
              <a:buChar char="l"/>
              <a:defRPr/>
            </a:pPr>
            <a:r>
              <a:rPr lang="en-US" sz="2000" dirty="0"/>
              <a:t>Problem: consecutive 1s and 0s, noise levels</a:t>
            </a:r>
          </a:p>
        </p:txBody>
      </p:sp>
      <p:grpSp>
        <p:nvGrpSpPr>
          <p:cNvPr id="6149" name="Group 4"/>
          <p:cNvGrpSpPr>
            <a:grpSpLocks/>
          </p:cNvGrpSpPr>
          <p:nvPr/>
        </p:nvGrpSpPr>
        <p:grpSpPr bwMode="auto">
          <a:xfrm>
            <a:off x="2209800" y="4670427"/>
            <a:ext cx="6362700" cy="1120775"/>
            <a:chOff x="912" y="3024"/>
            <a:chExt cx="4008" cy="706"/>
          </a:xfrm>
        </p:grpSpPr>
        <p:sp>
          <p:nvSpPr>
            <p:cNvPr id="6150" name="Rectangle 5"/>
            <p:cNvSpPr>
              <a:spLocks noChangeArrowheads="1"/>
            </p:cNvSpPr>
            <p:nvPr/>
          </p:nvSpPr>
          <p:spPr bwMode="auto">
            <a:xfrm>
              <a:off x="1009" y="3024"/>
              <a:ext cx="24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</a:rPr>
                <a:t>Bits</a:t>
              </a: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6151" name="Rectangle 6"/>
            <p:cNvSpPr>
              <a:spLocks noChangeArrowheads="1"/>
            </p:cNvSpPr>
            <p:nvPr/>
          </p:nvSpPr>
          <p:spPr bwMode="auto">
            <a:xfrm>
              <a:off x="912" y="3557"/>
              <a:ext cx="296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</a:rPr>
                <a:t>NRZ</a:t>
              </a: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6152" name="Rectangle 7"/>
            <p:cNvSpPr>
              <a:spLocks noChangeArrowheads="1"/>
            </p:cNvSpPr>
            <p:nvPr/>
          </p:nvSpPr>
          <p:spPr bwMode="auto">
            <a:xfrm>
              <a:off x="1428" y="3024"/>
              <a:ext cx="8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</a:rPr>
                <a:t>0</a:t>
              </a: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6153" name="Rectangle 8"/>
            <p:cNvSpPr>
              <a:spLocks noChangeArrowheads="1"/>
            </p:cNvSpPr>
            <p:nvPr/>
          </p:nvSpPr>
          <p:spPr bwMode="auto">
            <a:xfrm>
              <a:off x="1649" y="3024"/>
              <a:ext cx="8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</a:rPr>
                <a:t>0</a:t>
              </a: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6154" name="Rectangle 9"/>
            <p:cNvSpPr>
              <a:spLocks noChangeArrowheads="1"/>
            </p:cNvSpPr>
            <p:nvPr/>
          </p:nvSpPr>
          <p:spPr bwMode="auto">
            <a:xfrm>
              <a:off x="1869" y="3024"/>
              <a:ext cx="8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</a:rPr>
                <a:t>1</a:t>
              </a: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6155" name="Rectangle 10"/>
            <p:cNvSpPr>
              <a:spLocks noChangeArrowheads="1"/>
            </p:cNvSpPr>
            <p:nvPr/>
          </p:nvSpPr>
          <p:spPr bwMode="auto">
            <a:xfrm>
              <a:off x="2089" y="3024"/>
              <a:ext cx="8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</a:rPr>
                <a:t>0</a:t>
              </a: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6156" name="Rectangle 11"/>
            <p:cNvSpPr>
              <a:spLocks noChangeArrowheads="1"/>
            </p:cNvSpPr>
            <p:nvPr/>
          </p:nvSpPr>
          <p:spPr bwMode="auto">
            <a:xfrm>
              <a:off x="2310" y="3024"/>
              <a:ext cx="8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</a:rPr>
                <a:t>1</a:t>
              </a: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6157" name="Rectangle 12"/>
            <p:cNvSpPr>
              <a:spLocks noChangeArrowheads="1"/>
            </p:cNvSpPr>
            <p:nvPr/>
          </p:nvSpPr>
          <p:spPr bwMode="auto">
            <a:xfrm>
              <a:off x="2530" y="3024"/>
              <a:ext cx="8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</a:rPr>
                <a:t>1</a:t>
              </a: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6158" name="Rectangle 13"/>
            <p:cNvSpPr>
              <a:spLocks noChangeArrowheads="1"/>
            </p:cNvSpPr>
            <p:nvPr/>
          </p:nvSpPr>
          <p:spPr bwMode="auto">
            <a:xfrm>
              <a:off x="2746" y="3024"/>
              <a:ext cx="8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</a:rPr>
                <a:t>1</a:t>
              </a: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6159" name="Rectangle 14"/>
            <p:cNvSpPr>
              <a:spLocks noChangeArrowheads="1"/>
            </p:cNvSpPr>
            <p:nvPr/>
          </p:nvSpPr>
          <p:spPr bwMode="auto">
            <a:xfrm>
              <a:off x="2967" y="3024"/>
              <a:ext cx="8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</a:rPr>
                <a:t>1</a:t>
              </a: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6160" name="Rectangle 15"/>
            <p:cNvSpPr>
              <a:spLocks noChangeArrowheads="1"/>
            </p:cNvSpPr>
            <p:nvPr/>
          </p:nvSpPr>
          <p:spPr bwMode="auto">
            <a:xfrm>
              <a:off x="3187" y="3024"/>
              <a:ext cx="8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</a:rPr>
                <a:t>0</a:t>
              </a: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6161" name="Rectangle 16"/>
            <p:cNvSpPr>
              <a:spLocks noChangeArrowheads="1"/>
            </p:cNvSpPr>
            <p:nvPr/>
          </p:nvSpPr>
          <p:spPr bwMode="auto">
            <a:xfrm>
              <a:off x="3408" y="3024"/>
              <a:ext cx="8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</a:rPr>
                <a:t>1</a:t>
              </a: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6162" name="Rectangle 17"/>
            <p:cNvSpPr>
              <a:spLocks noChangeArrowheads="1"/>
            </p:cNvSpPr>
            <p:nvPr/>
          </p:nvSpPr>
          <p:spPr bwMode="auto">
            <a:xfrm>
              <a:off x="3628" y="3024"/>
              <a:ext cx="8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</a:rPr>
                <a:t>0</a:t>
              </a: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6163" name="Rectangle 18"/>
            <p:cNvSpPr>
              <a:spLocks noChangeArrowheads="1"/>
            </p:cNvSpPr>
            <p:nvPr/>
          </p:nvSpPr>
          <p:spPr bwMode="auto">
            <a:xfrm>
              <a:off x="3848" y="3024"/>
              <a:ext cx="8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</a:rPr>
                <a:t>0</a:t>
              </a: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6164" name="Rectangle 19"/>
            <p:cNvSpPr>
              <a:spLocks noChangeArrowheads="1"/>
            </p:cNvSpPr>
            <p:nvPr/>
          </p:nvSpPr>
          <p:spPr bwMode="auto">
            <a:xfrm>
              <a:off x="4069" y="3024"/>
              <a:ext cx="8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</a:rPr>
                <a:t>0</a:t>
              </a: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6165" name="Rectangle 20"/>
            <p:cNvSpPr>
              <a:spLocks noChangeArrowheads="1"/>
            </p:cNvSpPr>
            <p:nvPr/>
          </p:nvSpPr>
          <p:spPr bwMode="auto">
            <a:xfrm>
              <a:off x="4289" y="3024"/>
              <a:ext cx="8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</a:rPr>
                <a:t>0</a:t>
              </a: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6166" name="Rectangle 21"/>
            <p:cNvSpPr>
              <a:spLocks noChangeArrowheads="1"/>
            </p:cNvSpPr>
            <p:nvPr/>
          </p:nvSpPr>
          <p:spPr bwMode="auto">
            <a:xfrm>
              <a:off x="4510" y="3024"/>
              <a:ext cx="8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</a:rPr>
                <a:t>1</a:t>
              </a: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6167" name="Rectangle 22"/>
            <p:cNvSpPr>
              <a:spLocks noChangeArrowheads="1"/>
            </p:cNvSpPr>
            <p:nvPr/>
          </p:nvSpPr>
          <p:spPr bwMode="auto">
            <a:xfrm>
              <a:off x="4730" y="3024"/>
              <a:ext cx="8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</a:rPr>
                <a:t>0</a:t>
              </a: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6168" name="Line 23"/>
            <p:cNvSpPr>
              <a:spLocks noChangeShapeType="1"/>
            </p:cNvSpPr>
            <p:nvPr/>
          </p:nvSpPr>
          <p:spPr bwMode="auto">
            <a:xfrm>
              <a:off x="1358" y="3214"/>
              <a:ext cx="1" cy="445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9" name="Line 24"/>
            <p:cNvSpPr>
              <a:spLocks noChangeShapeType="1"/>
            </p:cNvSpPr>
            <p:nvPr/>
          </p:nvSpPr>
          <p:spPr bwMode="auto">
            <a:xfrm>
              <a:off x="1583" y="3214"/>
              <a:ext cx="1" cy="445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0" name="Line 25"/>
            <p:cNvSpPr>
              <a:spLocks noChangeShapeType="1"/>
            </p:cNvSpPr>
            <p:nvPr/>
          </p:nvSpPr>
          <p:spPr bwMode="auto">
            <a:xfrm>
              <a:off x="1803" y="3214"/>
              <a:ext cx="4" cy="445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1" name="Line 26"/>
            <p:cNvSpPr>
              <a:spLocks noChangeShapeType="1"/>
            </p:cNvSpPr>
            <p:nvPr/>
          </p:nvSpPr>
          <p:spPr bwMode="auto">
            <a:xfrm>
              <a:off x="2019" y="3214"/>
              <a:ext cx="4" cy="445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2" name="Line 27"/>
            <p:cNvSpPr>
              <a:spLocks noChangeShapeType="1"/>
            </p:cNvSpPr>
            <p:nvPr/>
          </p:nvSpPr>
          <p:spPr bwMode="auto">
            <a:xfrm>
              <a:off x="2244" y="3214"/>
              <a:ext cx="1" cy="445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3" name="Line 28"/>
            <p:cNvSpPr>
              <a:spLocks noChangeShapeType="1"/>
            </p:cNvSpPr>
            <p:nvPr/>
          </p:nvSpPr>
          <p:spPr bwMode="auto">
            <a:xfrm>
              <a:off x="2460" y="3214"/>
              <a:ext cx="1" cy="445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4" name="Line 29"/>
            <p:cNvSpPr>
              <a:spLocks noChangeShapeType="1"/>
            </p:cNvSpPr>
            <p:nvPr/>
          </p:nvSpPr>
          <p:spPr bwMode="auto">
            <a:xfrm>
              <a:off x="2685" y="3214"/>
              <a:ext cx="1" cy="445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5" name="Line 30"/>
            <p:cNvSpPr>
              <a:spLocks noChangeShapeType="1"/>
            </p:cNvSpPr>
            <p:nvPr/>
          </p:nvSpPr>
          <p:spPr bwMode="auto">
            <a:xfrm>
              <a:off x="2905" y="3214"/>
              <a:ext cx="4" cy="445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6" name="Line 31"/>
            <p:cNvSpPr>
              <a:spLocks noChangeShapeType="1"/>
            </p:cNvSpPr>
            <p:nvPr/>
          </p:nvSpPr>
          <p:spPr bwMode="auto">
            <a:xfrm>
              <a:off x="3121" y="3214"/>
              <a:ext cx="4" cy="445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7" name="Line 32"/>
            <p:cNvSpPr>
              <a:spLocks noChangeShapeType="1"/>
            </p:cNvSpPr>
            <p:nvPr/>
          </p:nvSpPr>
          <p:spPr bwMode="auto">
            <a:xfrm>
              <a:off x="3342" y="3214"/>
              <a:ext cx="1" cy="445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8" name="Line 33"/>
            <p:cNvSpPr>
              <a:spLocks noChangeShapeType="1"/>
            </p:cNvSpPr>
            <p:nvPr/>
          </p:nvSpPr>
          <p:spPr bwMode="auto">
            <a:xfrm>
              <a:off x="3562" y="3214"/>
              <a:ext cx="1" cy="445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9" name="Line 34"/>
            <p:cNvSpPr>
              <a:spLocks noChangeShapeType="1"/>
            </p:cNvSpPr>
            <p:nvPr/>
          </p:nvSpPr>
          <p:spPr bwMode="auto">
            <a:xfrm>
              <a:off x="3788" y="3212"/>
              <a:ext cx="1" cy="445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80" name="Line 35"/>
            <p:cNvSpPr>
              <a:spLocks noChangeShapeType="1"/>
            </p:cNvSpPr>
            <p:nvPr/>
          </p:nvSpPr>
          <p:spPr bwMode="auto">
            <a:xfrm>
              <a:off x="4028" y="3212"/>
              <a:ext cx="5" cy="445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81" name="Line 36"/>
            <p:cNvSpPr>
              <a:spLocks noChangeShapeType="1"/>
            </p:cNvSpPr>
            <p:nvPr/>
          </p:nvSpPr>
          <p:spPr bwMode="auto">
            <a:xfrm>
              <a:off x="4223" y="3214"/>
              <a:ext cx="5" cy="445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82" name="Line 37"/>
            <p:cNvSpPr>
              <a:spLocks noChangeShapeType="1"/>
            </p:cNvSpPr>
            <p:nvPr/>
          </p:nvSpPr>
          <p:spPr bwMode="auto">
            <a:xfrm>
              <a:off x="4448" y="3214"/>
              <a:ext cx="1" cy="445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83" name="Line 38"/>
            <p:cNvSpPr>
              <a:spLocks noChangeShapeType="1"/>
            </p:cNvSpPr>
            <p:nvPr/>
          </p:nvSpPr>
          <p:spPr bwMode="auto">
            <a:xfrm>
              <a:off x="4664" y="3214"/>
              <a:ext cx="4" cy="445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84" name="Line 39"/>
            <p:cNvSpPr>
              <a:spLocks noChangeShapeType="1"/>
            </p:cNvSpPr>
            <p:nvPr/>
          </p:nvSpPr>
          <p:spPr bwMode="auto">
            <a:xfrm>
              <a:off x="4880" y="3214"/>
              <a:ext cx="5" cy="445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85" name="Freeform 40"/>
            <p:cNvSpPr>
              <a:spLocks/>
            </p:cNvSpPr>
            <p:nvPr/>
          </p:nvSpPr>
          <p:spPr bwMode="auto">
            <a:xfrm>
              <a:off x="1322" y="3438"/>
              <a:ext cx="3598" cy="221"/>
            </a:xfrm>
            <a:custGeom>
              <a:avLst/>
              <a:gdLst>
                <a:gd name="T0" fmla="*/ 3598 w 3598"/>
                <a:gd name="T1" fmla="*/ 221 h 221"/>
                <a:gd name="T2" fmla="*/ 3346 w 3598"/>
                <a:gd name="T3" fmla="*/ 221 h 221"/>
                <a:gd name="T4" fmla="*/ 3346 w 3598"/>
                <a:gd name="T5" fmla="*/ 0 h 221"/>
                <a:gd name="T6" fmla="*/ 3126 w 3598"/>
                <a:gd name="T7" fmla="*/ 0 h 221"/>
                <a:gd name="T8" fmla="*/ 3126 w 3598"/>
                <a:gd name="T9" fmla="*/ 221 h 221"/>
                <a:gd name="T10" fmla="*/ 2240 w 3598"/>
                <a:gd name="T11" fmla="*/ 221 h 221"/>
                <a:gd name="T12" fmla="*/ 2240 w 3598"/>
                <a:gd name="T13" fmla="*/ 221 h 221"/>
                <a:gd name="T14" fmla="*/ 2240 w 3598"/>
                <a:gd name="T15" fmla="*/ 0 h 221"/>
                <a:gd name="T16" fmla="*/ 2020 w 3598"/>
                <a:gd name="T17" fmla="*/ 0 h 221"/>
                <a:gd name="T18" fmla="*/ 2020 w 3598"/>
                <a:gd name="T19" fmla="*/ 221 h 221"/>
                <a:gd name="T20" fmla="*/ 1803 w 3598"/>
                <a:gd name="T21" fmla="*/ 221 h 221"/>
                <a:gd name="T22" fmla="*/ 1803 w 3598"/>
                <a:gd name="T23" fmla="*/ 221 h 221"/>
                <a:gd name="T24" fmla="*/ 1803 w 3598"/>
                <a:gd name="T25" fmla="*/ 0 h 221"/>
                <a:gd name="T26" fmla="*/ 922 w 3598"/>
                <a:gd name="T27" fmla="*/ 0 h 221"/>
                <a:gd name="T28" fmla="*/ 922 w 3598"/>
                <a:gd name="T29" fmla="*/ 221 h 221"/>
                <a:gd name="T30" fmla="*/ 701 w 3598"/>
                <a:gd name="T31" fmla="*/ 221 h 221"/>
                <a:gd name="T32" fmla="*/ 701 w 3598"/>
                <a:gd name="T33" fmla="*/ 221 h 221"/>
                <a:gd name="T34" fmla="*/ 701 w 3598"/>
                <a:gd name="T35" fmla="*/ 0 h 221"/>
                <a:gd name="T36" fmla="*/ 485 w 3598"/>
                <a:gd name="T37" fmla="*/ 0 h 221"/>
                <a:gd name="T38" fmla="*/ 485 w 3598"/>
                <a:gd name="T39" fmla="*/ 221 h 221"/>
                <a:gd name="T40" fmla="*/ 0 w 3598"/>
                <a:gd name="T41" fmla="*/ 221 h 22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3598"/>
                <a:gd name="T64" fmla="*/ 0 h 221"/>
                <a:gd name="T65" fmla="*/ 3598 w 3598"/>
                <a:gd name="T66" fmla="*/ 221 h 221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3598" h="221">
                  <a:moveTo>
                    <a:pt x="3598" y="221"/>
                  </a:moveTo>
                  <a:lnTo>
                    <a:pt x="3346" y="221"/>
                  </a:lnTo>
                  <a:lnTo>
                    <a:pt x="3346" y="0"/>
                  </a:lnTo>
                  <a:lnTo>
                    <a:pt x="3126" y="0"/>
                  </a:lnTo>
                  <a:lnTo>
                    <a:pt x="3126" y="221"/>
                  </a:lnTo>
                  <a:lnTo>
                    <a:pt x="2240" y="221"/>
                  </a:lnTo>
                  <a:lnTo>
                    <a:pt x="2240" y="0"/>
                  </a:lnTo>
                  <a:lnTo>
                    <a:pt x="2020" y="0"/>
                  </a:lnTo>
                  <a:lnTo>
                    <a:pt x="2020" y="221"/>
                  </a:lnTo>
                  <a:lnTo>
                    <a:pt x="1803" y="221"/>
                  </a:lnTo>
                  <a:lnTo>
                    <a:pt x="1803" y="0"/>
                  </a:lnTo>
                  <a:lnTo>
                    <a:pt x="922" y="0"/>
                  </a:lnTo>
                  <a:lnTo>
                    <a:pt x="922" y="221"/>
                  </a:lnTo>
                  <a:lnTo>
                    <a:pt x="701" y="221"/>
                  </a:lnTo>
                  <a:lnTo>
                    <a:pt x="701" y="0"/>
                  </a:lnTo>
                  <a:lnTo>
                    <a:pt x="485" y="0"/>
                  </a:lnTo>
                  <a:lnTo>
                    <a:pt x="485" y="221"/>
                  </a:lnTo>
                  <a:lnTo>
                    <a:pt x="0" y="221"/>
                  </a:lnTo>
                </a:path>
              </a:pathLst>
            </a:cu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95932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1615C7F9-1112-4E06-AF0C-C4D57735FEE9}" type="slidenum">
              <a:rPr lang="en-US" altLang="en-US" sz="100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000"/>
          </a:p>
        </p:txBody>
      </p:sp>
      <p:sp>
        <p:nvSpPr>
          <p:cNvPr id="64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ea typeface="+mj-ea"/>
                <a:cs typeface="+mj-cs"/>
              </a:rPr>
              <a:t>Encodings (cont’d)</a:t>
            </a:r>
          </a:p>
        </p:txBody>
      </p:sp>
      <p:grpSp>
        <p:nvGrpSpPr>
          <p:cNvPr id="7172" name="Group 3"/>
          <p:cNvGrpSpPr>
            <a:grpSpLocks/>
          </p:cNvGrpSpPr>
          <p:nvPr/>
        </p:nvGrpSpPr>
        <p:grpSpPr bwMode="auto">
          <a:xfrm>
            <a:off x="2300290" y="2162175"/>
            <a:ext cx="7204075" cy="3213100"/>
            <a:chOff x="489" y="1362"/>
            <a:chExt cx="4538" cy="2024"/>
          </a:xfrm>
        </p:grpSpPr>
        <p:sp>
          <p:nvSpPr>
            <p:cNvPr id="7175" name="Rectangle 4"/>
            <p:cNvSpPr>
              <a:spLocks noChangeArrowheads="1"/>
            </p:cNvSpPr>
            <p:nvPr/>
          </p:nvSpPr>
          <p:spPr bwMode="auto">
            <a:xfrm>
              <a:off x="1016" y="1362"/>
              <a:ext cx="255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</a:rPr>
                <a:t>Bits</a:t>
              </a: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7176" name="Rectangle 5"/>
            <p:cNvSpPr>
              <a:spLocks noChangeArrowheads="1"/>
            </p:cNvSpPr>
            <p:nvPr/>
          </p:nvSpPr>
          <p:spPr bwMode="auto">
            <a:xfrm>
              <a:off x="915" y="1879"/>
              <a:ext cx="316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</a:rPr>
                <a:t>NRZ</a:t>
              </a: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7177" name="Rectangle 6"/>
            <p:cNvSpPr>
              <a:spLocks noChangeArrowheads="1"/>
            </p:cNvSpPr>
            <p:nvPr/>
          </p:nvSpPr>
          <p:spPr bwMode="auto">
            <a:xfrm>
              <a:off x="874" y="2337"/>
              <a:ext cx="385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</a:rPr>
                <a:t>Clock</a:t>
              </a: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7178" name="Rectangle 7"/>
            <p:cNvSpPr>
              <a:spLocks noChangeArrowheads="1"/>
            </p:cNvSpPr>
            <p:nvPr/>
          </p:nvSpPr>
          <p:spPr bwMode="auto">
            <a:xfrm>
              <a:off x="489" y="2758"/>
              <a:ext cx="805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</a:rPr>
                <a:t>Manchester</a:t>
              </a: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7179" name="Rectangle 8"/>
            <p:cNvSpPr>
              <a:spLocks noChangeArrowheads="1"/>
            </p:cNvSpPr>
            <p:nvPr/>
          </p:nvSpPr>
          <p:spPr bwMode="auto">
            <a:xfrm>
              <a:off x="865" y="3202"/>
              <a:ext cx="358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</a:rPr>
                <a:t>NRZI</a:t>
              </a: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7180" name="Freeform 9"/>
            <p:cNvSpPr>
              <a:spLocks/>
            </p:cNvSpPr>
            <p:nvPr/>
          </p:nvSpPr>
          <p:spPr bwMode="auto">
            <a:xfrm>
              <a:off x="1364" y="2676"/>
              <a:ext cx="233" cy="224"/>
            </a:xfrm>
            <a:custGeom>
              <a:avLst/>
              <a:gdLst>
                <a:gd name="T0" fmla="*/ 0 w 233"/>
                <a:gd name="T1" fmla="*/ 224 h 224"/>
                <a:gd name="T2" fmla="*/ 119 w 233"/>
                <a:gd name="T3" fmla="*/ 224 h 224"/>
                <a:gd name="T4" fmla="*/ 119 w 233"/>
                <a:gd name="T5" fmla="*/ 0 h 224"/>
                <a:gd name="T6" fmla="*/ 233 w 233"/>
                <a:gd name="T7" fmla="*/ 0 h 224"/>
                <a:gd name="T8" fmla="*/ 233 w 233"/>
                <a:gd name="T9" fmla="*/ 224 h 2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3"/>
                <a:gd name="T16" fmla="*/ 0 h 224"/>
                <a:gd name="T17" fmla="*/ 233 w 233"/>
                <a:gd name="T18" fmla="*/ 224 h 2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3" h="224">
                  <a:moveTo>
                    <a:pt x="0" y="224"/>
                  </a:moveTo>
                  <a:lnTo>
                    <a:pt x="119" y="224"/>
                  </a:lnTo>
                  <a:lnTo>
                    <a:pt x="119" y="0"/>
                  </a:lnTo>
                  <a:lnTo>
                    <a:pt x="233" y="0"/>
                  </a:lnTo>
                  <a:lnTo>
                    <a:pt x="233" y="224"/>
                  </a:lnTo>
                </a:path>
              </a:pathLst>
            </a:cu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1" name="Freeform 10"/>
            <p:cNvSpPr>
              <a:spLocks/>
            </p:cNvSpPr>
            <p:nvPr/>
          </p:nvSpPr>
          <p:spPr bwMode="auto">
            <a:xfrm>
              <a:off x="1597" y="2676"/>
              <a:ext cx="810" cy="224"/>
            </a:xfrm>
            <a:custGeom>
              <a:avLst/>
              <a:gdLst>
                <a:gd name="T0" fmla="*/ 806 w 810"/>
                <a:gd name="T1" fmla="*/ 224 h 224"/>
                <a:gd name="T2" fmla="*/ 810 w 810"/>
                <a:gd name="T3" fmla="*/ 0 h 224"/>
                <a:gd name="T4" fmla="*/ 572 w 810"/>
                <a:gd name="T5" fmla="*/ 0 h 224"/>
                <a:gd name="T6" fmla="*/ 572 w 810"/>
                <a:gd name="T7" fmla="*/ 224 h 224"/>
                <a:gd name="T8" fmla="*/ 343 w 810"/>
                <a:gd name="T9" fmla="*/ 224 h 224"/>
                <a:gd name="T10" fmla="*/ 343 w 810"/>
                <a:gd name="T11" fmla="*/ 224 h 224"/>
                <a:gd name="T12" fmla="*/ 343 w 810"/>
                <a:gd name="T13" fmla="*/ 0 h 224"/>
                <a:gd name="T14" fmla="*/ 115 w 810"/>
                <a:gd name="T15" fmla="*/ 0 h 224"/>
                <a:gd name="T16" fmla="*/ 115 w 810"/>
                <a:gd name="T17" fmla="*/ 224 h 224"/>
                <a:gd name="T18" fmla="*/ 0 w 810"/>
                <a:gd name="T19" fmla="*/ 224 h 22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10"/>
                <a:gd name="T31" fmla="*/ 0 h 224"/>
                <a:gd name="T32" fmla="*/ 810 w 810"/>
                <a:gd name="T33" fmla="*/ 224 h 22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10" h="224">
                  <a:moveTo>
                    <a:pt x="806" y="224"/>
                  </a:moveTo>
                  <a:lnTo>
                    <a:pt x="810" y="0"/>
                  </a:lnTo>
                  <a:lnTo>
                    <a:pt x="572" y="0"/>
                  </a:lnTo>
                  <a:lnTo>
                    <a:pt x="572" y="224"/>
                  </a:lnTo>
                  <a:lnTo>
                    <a:pt x="343" y="224"/>
                  </a:lnTo>
                  <a:lnTo>
                    <a:pt x="343" y="0"/>
                  </a:lnTo>
                  <a:lnTo>
                    <a:pt x="115" y="0"/>
                  </a:lnTo>
                  <a:lnTo>
                    <a:pt x="115" y="224"/>
                  </a:lnTo>
                  <a:lnTo>
                    <a:pt x="0" y="224"/>
                  </a:lnTo>
                </a:path>
              </a:pathLst>
            </a:cu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2" name="Freeform 11"/>
            <p:cNvSpPr>
              <a:spLocks/>
            </p:cNvSpPr>
            <p:nvPr/>
          </p:nvSpPr>
          <p:spPr bwMode="auto">
            <a:xfrm>
              <a:off x="2403" y="2676"/>
              <a:ext cx="339" cy="224"/>
            </a:xfrm>
            <a:custGeom>
              <a:avLst/>
              <a:gdLst>
                <a:gd name="T0" fmla="*/ 0 w 339"/>
                <a:gd name="T1" fmla="*/ 224 h 224"/>
                <a:gd name="T2" fmla="*/ 110 w 339"/>
                <a:gd name="T3" fmla="*/ 224 h 224"/>
                <a:gd name="T4" fmla="*/ 110 w 339"/>
                <a:gd name="T5" fmla="*/ 0 h 224"/>
                <a:gd name="T6" fmla="*/ 224 w 339"/>
                <a:gd name="T7" fmla="*/ 0 h 224"/>
                <a:gd name="T8" fmla="*/ 224 w 339"/>
                <a:gd name="T9" fmla="*/ 224 h 224"/>
                <a:gd name="T10" fmla="*/ 339 w 339"/>
                <a:gd name="T11" fmla="*/ 224 h 22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39"/>
                <a:gd name="T19" fmla="*/ 0 h 224"/>
                <a:gd name="T20" fmla="*/ 339 w 339"/>
                <a:gd name="T21" fmla="*/ 224 h 22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39" h="224">
                  <a:moveTo>
                    <a:pt x="0" y="224"/>
                  </a:moveTo>
                  <a:lnTo>
                    <a:pt x="110" y="224"/>
                  </a:lnTo>
                  <a:lnTo>
                    <a:pt x="110" y="0"/>
                  </a:lnTo>
                  <a:lnTo>
                    <a:pt x="224" y="0"/>
                  </a:lnTo>
                  <a:lnTo>
                    <a:pt x="224" y="224"/>
                  </a:lnTo>
                  <a:lnTo>
                    <a:pt x="339" y="224"/>
                  </a:lnTo>
                </a:path>
              </a:pathLst>
            </a:cu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3" name="Freeform 12"/>
            <p:cNvSpPr>
              <a:spLocks/>
            </p:cNvSpPr>
            <p:nvPr/>
          </p:nvSpPr>
          <p:spPr bwMode="auto">
            <a:xfrm>
              <a:off x="2742" y="2676"/>
              <a:ext cx="796" cy="224"/>
            </a:xfrm>
            <a:custGeom>
              <a:avLst/>
              <a:gdLst>
                <a:gd name="T0" fmla="*/ 796 w 796"/>
                <a:gd name="T1" fmla="*/ 224 h 224"/>
                <a:gd name="T2" fmla="*/ 796 w 796"/>
                <a:gd name="T3" fmla="*/ 0 h 224"/>
                <a:gd name="T4" fmla="*/ 572 w 796"/>
                <a:gd name="T5" fmla="*/ 0 h 224"/>
                <a:gd name="T6" fmla="*/ 572 w 796"/>
                <a:gd name="T7" fmla="*/ 224 h 224"/>
                <a:gd name="T8" fmla="*/ 348 w 796"/>
                <a:gd name="T9" fmla="*/ 224 h 224"/>
                <a:gd name="T10" fmla="*/ 343 w 796"/>
                <a:gd name="T11" fmla="*/ 224 h 224"/>
                <a:gd name="T12" fmla="*/ 343 w 796"/>
                <a:gd name="T13" fmla="*/ 0 h 224"/>
                <a:gd name="T14" fmla="*/ 233 w 796"/>
                <a:gd name="T15" fmla="*/ 0 h 224"/>
                <a:gd name="T16" fmla="*/ 233 w 796"/>
                <a:gd name="T17" fmla="*/ 224 h 224"/>
                <a:gd name="T18" fmla="*/ 233 w 796"/>
                <a:gd name="T19" fmla="*/ 224 h 224"/>
                <a:gd name="T20" fmla="*/ 119 w 796"/>
                <a:gd name="T21" fmla="*/ 224 h 224"/>
                <a:gd name="T22" fmla="*/ 119 w 796"/>
                <a:gd name="T23" fmla="*/ 0 h 224"/>
                <a:gd name="T24" fmla="*/ 0 w 796"/>
                <a:gd name="T25" fmla="*/ 0 h 224"/>
                <a:gd name="T26" fmla="*/ 0 w 796"/>
                <a:gd name="T27" fmla="*/ 224 h 224"/>
                <a:gd name="T28" fmla="*/ 0 w 796"/>
                <a:gd name="T29" fmla="*/ 224 h 224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796"/>
                <a:gd name="T46" fmla="*/ 0 h 224"/>
                <a:gd name="T47" fmla="*/ 796 w 796"/>
                <a:gd name="T48" fmla="*/ 224 h 224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796" h="224">
                  <a:moveTo>
                    <a:pt x="796" y="224"/>
                  </a:moveTo>
                  <a:lnTo>
                    <a:pt x="796" y="0"/>
                  </a:lnTo>
                  <a:lnTo>
                    <a:pt x="572" y="0"/>
                  </a:lnTo>
                  <a:lnTo>
                    <a:pt x="572" y="224"/>
                  </a:lnTo>
                  <a:lnTo>
                    <a:pt x="348" y="224"/>
                  </a:lnTo>
                  <a:lnTo>
                    <a:pt x="343" y="224"/>
                  </a:lnTo>
                  <a:lnTo>
                    <a:pt x="343" y="0"/>
                  </a:lnTo>
                  <a:lnTo>
                    <a:pt x="233" y="0"/>
                  </a:lnTo>
                  <a:lnTo>
                    <a:pt x="233" y="224"/>
                  </a:lnTo>
                  <a:lnTo>
                    <a:pt x="119" y="224"/>
                  </a:lnTo>
                  <a:lnTo>
                    <a:pt x="119" y="0"/>
                  </a:lnTo>
                  <a:lnTo>
                    <a:pt x="0" y="0"/>
                  </a:lnTo>
                  <a:lnTo>
                    <a:pt x="0" y="224"/>
                  </a:lnTo>
                </a:path>
              </a:pathLst>
            </a:cu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4" name="Freeform 13"/>
            <p:cNvSpPr>
              <a:spLocks/>
            </p:cNvSpPr>
            <p:nvPr/>
          </p:nvSpPr>
          <p:spPr bwMode="auto">
            <a:xfrm>
              <a:off x="3538" y="2676"/>
              <a:ext cx="467" cy="224"/>
            </a:xfrm>
            <a:custGeom>
              <a:avLst/>
              <a:gdLst>
                <a:gd name="T0" fmla="*/ 0 w 467"/>
                <a:gd name="T1" fmla="*/ 224 h 224"/>
                <a:gd name="T2" fmla="*/ 234 w 467"/>
                <a:gd name="T3" fmla="*/ 224 h 224"/>
                <a:gd name="T4" fmla="*/ 234 w 467"/>
                <a:gd name="T5" fmla="*/ 0 h 224"/>
                <a:gd name="T6" fmla="*/ 348 w 467"/>
                <a:gd name="T7" fmla="*/ 0 h 224"/>
                <a:gd name="T8" fmla="*/ 348 w 467"/>
                <a:gd name="T9" fmla="*/ 224 h 224"/>
                <a:gd name="T10" fmla="*/ 467 w 467"/>
                <a:gd name="T11" fmla="*/ 224 h 22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67"/>
                <a:gd name="T19" fmla="*/ 0 h 224"/>
                <a:gd name="T20" fmla="*/ 467 w 467"/>
                <a:gd name="T21" fmla="*/ 224 h 22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67" h="224">
                  <a:moveTo>
                    <a:pt x="0" y="224"/>
                  </a:moveTo>
                  <a:lnTo>
                    <a:pt x="234" y="224"/>
                  </a:lnTo>
                  <a:lnTo>
                    <a:pt x="234" y="0"/>
                  </a:lnTo>
                  <a:lnTo>
                    <a:pt x="348" y="0"/>
                  </a:lnTo>
                  <a:lnTo>
                    <a:pt x="348" y="224"/>
                  </a:lnTo>
                  <a:lnTo>
                    <a:pt x="467" y="224"/>
                  </a:lnTo>
                </a:path>
              </a:pathLst>
            </a:cu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5" name="Freeform 14"/>
            <p:cNvSpPr>
              <a:spLocks/>
            </p:cNvSpPr>
            <p:nvPr/>
          </p:nvSpPr>
          <p:spPr bwMode="auto">
            <a:xfrm>
              <a:off x="4005" y="2676"/>
              <a:ext cx="1021" cy="228"/>
            </a:xfrm>
            <a:custGeom>
              <a:avLst/>
              <a:gdLst>
                <a:gd name="T0" fmla="*/ 1021 w 1021"/>
                <a:gd name="T1" fmla="*/ 228 h 228"/>
                <a:gd name="T2" fmla="*/ 1021 w 1021"/>
                <a:gd name="T3" fmla="*/ 0 h 228"/>
                <a:gd name="T4" fmla="*/ 911 w 1021"/>
                <a:gd name="T5" fmla="*/ 0 h 228"/>
                <a:gd name="T6" fmla="*/ 911 w 1021"/>
                <a:gd name="T7" fmla="*/ 224 h 228"/>
                <a:gd name="T8" fmla="*/ 797 w 1021"/>
                <a:gd name="T9" fmla="*/ 224 h 228"/>
                <a:gd name="T10" fmla="*/ 682 w 1021"/>
                <a:gd name="T11" fmla="*/ 224 h 228"/>
                <a:gd name="T12" fmla="*/ 682 w 1021"/>
                <a:gd name="T13" fmla="*/ 0 h 228"/>
                <a:gd name="T14" fmla="*/ 454 w 1021"/>
                <a:gd name="T15" fmla="*/ 0 h 228"/>
                <a:gd name="T16" fmla="*/ 454 w 1021"/>
                <a:gd name="T17" fmla="*/ 224 h 228"/>
                <a:gd name="T18" fmla="*/ 339 w 1021"/>
                <a:gd name="T19" fmla="*/ 224 h 228"/>
                <a:gd name="T20" fmla="*/ 339 w 1021"/>
                <a:gd name="T21" fmla="*/ 0 h 228"/>
                <a:gd name="T22" fmla="*/ 229 w 1021"/>
                <a:gd name="T23" fmla="*/ 0 h 228"/>
                <a:gd name="T24" fmla="*/ 229 w 1021"/>
                <a:gd name="T25" fmla="*/ 224 h 228"/>
                <a:gd name="T26" fmla="*/ 229 w 1021"/>
                <a:gd name="T27" fmla="*/ 224 h 228"/>
                <a:gd name="T28" fmla="*/ 115 w 1021"/>
                <a:gd name="T29" fmla="*/ 224 h 228"/>
                <a:gd name="T30" fmla="*/ 115 w 1021"/>
                <a:gd name="T31" fmla="*/ 0 h 228"/>
                <a:gd name="T32" fmla="*/ 0 w 1021"/>
                <a:gd name="T33" fmla="*/ 0 h 228"/>
                <a:gd name="T34" fmla="*/ 0 w 1021"/>
                <a:gd name="T35" fmla="*/ 224 h 22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021"/>
                <a:gd name="T55" fmla="*/ 0 h 228"/>
                <a:gd name="T56" fmla="*/ 1021 w 1021"/>
                <a:gd name="T57" fmla="*/ 228 h 22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021" h="228">
                  <a:moveTo>
                    <a:pt x="1021" y="228"/>
                  </a:moveTo>
                  <a:lnTo>
                    <a:pt x="1021" y="0"/>
                  </a:lnTo>
                  <a:lnTo>
                    <a:pt x="911" y="0"/>
                  </a:lnTo>
                  <a:lnTo>
                    <a:pt x="911" y="224"/>
                  </a:lnTo>
                  <a:lnTo>
                    <a:pt x="797" y="224"/>
                  </a:lnTo>
                  <a:lnTo>
                    <a:pt x="682" y="224"/>
                  </a:lnTo>
                  <a:lnTo>
                    <a:pt x="682" y="0"/>
                  </a:lnTo>
                  <a:lnTo>
                    <a:pt x="454" y="0"/>
                  </a:lnTo>
                  <a:lnTo>
                    <a:pt x="454" y="224"/>
                  </a:lnTo>
                  <a:lnTo>
                    <a:pt x="339" y="224"/>
                  </a:lnTo>
                  <a:lnTo>
                    <a:pt x="339" y="0"/>
                  </a:lnTo>
                  <a:lnTo>
                    <a:pt x="229" y="0"/>
                  </a:lnTo>
                  <a:lnTo>
                    <a:pt x="229" y="224"/>
                  </a:lnTo>
                  <a:lnTo>
                    <a:pt x="115" y="224"/>
                  </a:lnTo>
                  <a:lnTo>
                    <a:pt x="115" y="0"/>
                  </a:lnTo>
                  <a:lnTo>
                    <a:pt x="0" y="0"/>
                  </a:lnTo>
                  <a:lnTo>
                    <a:pt x="0" y="224"/>
                  </a:lnTo>
                </a:path>
              </a:pathLst>
            </a:cu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6" name="Rectangle 15"/>
            <p:cNvSpPr>
              <a:spLocks noChangeArrowheads="1"/>
            </p:cNvSpPr>
            <p:nvPr/>
          </p:nvSpPr>
          <p:spPr bwMode="auto">
            <a:xfrm>
              <a:off x="1437" y="1362"/>
              <a:ext cx="86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</a:rPr>
                <a:t>0</a:t>
              </a: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7187" name="Rectangle 16"/>
            <p:cNvSpPr>
              <a:spLocks noChangeArrowheads="1"/>
            </p:cNvSpPr>
            <p:nvPr/>
          </p:nvSpPr>
          <p:spPr bwMode="auto">
            <a:xfrm>
              <a:off x="1666" y="1362"/>
              <a:ext cx="86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</a:rPr>
                <a:t>0</a:t>
              </a: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7188" name="Rectangle 17"/>
            <p:cNvSpPr>
              <a:spLocks noChangeArrowheads="1"/>
            </p:cNvSpPr>
            <p:nvPr/>
          </p:nvSpPr>
          <p:spPr bwMode="auto">
            <a:xfrm>
              <a:off x="1895" y="1362"/>
              <a:ext cx="86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</a:rPr>
                <a:t>1</a:t>
              </a: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7189" name="Rectangle 18"/>
            <p:cNvSpPr>
              <a:spLocks noChangeArrowheads="1"/>
            </p:cNvSpPr>
            <p:nvPr/>
          </p:nvSpPr>
          <p:spPr bwMode="auto">
            <a:xfrm>
              <a:off x="2124" y="1362"/>
              <a:ext cx="86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</a:rPr>
                <a:t>0</a:t>
              </a: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7190" name="Rectangle 19"/>
            <p:cNvSpPr>
              <a:spLocks noChangeArrowheads="1"/>
            </p:cNvSpPr>
            <p:nvPr/>
          </p:nvSpPr>
          <p:spPr bwMode="auto">
            <a:xfrm>
              <a:off x="2353" y="1362"/>
              <a:ext cx="86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</a:rPr>
                <a:t>1</a:t>
              </a: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7191" name="Rectangle 20"/>
            <p:cNvSpPr>
              <a:spLocks noChangeArrowheads="1"/>
            </p:cNvSpPr>
            <p:nvPr/>
          </p:nvSpPr>
          <p:spPr bwMode="auto">
            <a:xfrm>
              <a:off x="2581" y="1362"/>
              <a:ext cx="86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</a:rPr>
                <a:t>1</a:t>
              </a: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7192" name="Rectangle 21"/>
            <p:cNvSpPr>
              <a:spLocks noChangeArrowheads="1"/>
            </p:cNvSpPr>
            <p:nvPr/>
          </p:nvSpPr>
          <p:spPr bwMode="auto">
            <a:xfrm>
              <a:off x="2810" y="1362"/>
              <a:ext cx="86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</a:rPr>
                <a:t>1</a:t>
              </a: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7193" name="Rectangle 22"/>
            <p:cNvSpPr>
              <a:spLocks noChangeArrowheads="1"/>
            </p:cNvSpPr>
            <p:nvPr/>
          </p:nvSpPr>
          <p:spPr bwMode="auto">
            <a:xfrm>
              <a:off x="3039" y="1362"/>
              <a:ext cx="86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</a:rPr>
                <a:t>1</a:t>
              </a: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7194" name="Rectangle 23"/>
            <p:cNvSpPr>
              <a:spLocks noChangeArrowheads="1"/>
            </p:cNvSpPr>
            <p:nvPr/>
          </p:nvSpPr>
          <p:spPr bwMode="auto">
            <a:xfrm>
              <a:off x="3268" y="1362"/>
              <a:ext cx="86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</a:rPr>
                <a:t>0</a:t>
              </a: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7195" name="Rectangle 24"/>
            <p:cNvSpPr>
              <a:spLocks noChangeArrowheads="1"/>
            </p:cNvSpPr>
            <p:nvPr/>
          </p:nvSpPr>
          <p:spPr bwMode="auto">
            <a:xfrm>
              <a:off x="3497" y="1362"/>
              <a:ext cx="86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</a:rPr>
                <a:t>1</a:t>
              </a: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7196" name="Rectangle 25"/>
            <p:cNvSpPr>
              <a:spLocks noChangeArrowheads="1"/>
            </p:cNvSpPr>
            <p:nvPr/>
          </p:nvSpPr>
          <p:spPr bwMode="auto">
            <a:xfrm>
              <a:off x="3726" y="1362"/>
              <a:ext cx="86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</a:rPr>
                <a:t>0</a:t>
              </a: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7197" name="Rectangle 26"/>
            <p:cNvSpPr>
              <a:spLocks noChangeArrowheads="1"/>
            </p:cNvSpPr>
            <p:nvPr/>
          </p:nvSpPr>
          <p:spPr bwMode="auto">
            <a:xfrm>
              <a:off x="3955" y="1362"/>
              <a:ext cx="86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</a:rPr>
                <a:t>0</a:t>
              </a: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7198" name="Rectangle 27"/>
            <p:cNvSpPr>
              <a:spLocks noChangeArrowheads="1"/>
            </p:cNvSpPr>
            <p:nvPr/>
          </p:nvSpPr>
          <p:spPr bwMode="auto">
            <a:xfrm>
              <a:off x="4184" y="1362"/>
              <a:ext cx="86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</a:rPr>
                <a:t>0</a:t>
              </a: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7199" name="Rectangle 28"/>
            <p:cNvSpPr>
              <a:spLocks noChangeArrowheads="1"/>
            </p:cNvSpPr>
            <p:nvPr/>
          </p:nvSpPr>
          <p:spPr bwMode="auto">
            <a:xfrm>
              <a:off x="4413" y="1362"/>
              <a:ext cx="86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</a:rPr>
                <a:t>0</a:t>
              </a: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7200" name="Rectangle 29"/>
            <p:cNvSpPr>
              <a:spLocks noChangeArrowheads="1"/>
            </p:cNvSpPr>
            <p:nvPr/>
          </p:nvSpPr>
          <p:spPr bwMode="auto">
            <a:xfrm>
              <a:off x="4642" y="1362"/>
              <a:ext cx="86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</a:rPr>
                <a:t>1</a:t>
              </a: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7201" name="Rectangle 30"/>
            <p:cNvSpPr>
              <a:spLocks noChangeArrowheads="1"/>
            </p:cNvSpPr>
            <p:nvPr/>
          </p:nvSpPr>
          <p:spPr bwMode="auto">
            <a:xfrm>
              <a:off x="4871" y="1362"/>
              <a:ext cx="86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</a:rPr>
                <a:t>0</a:t>
              </a: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7202" name="Freeform 31"/>
            <p:cNvSpPr>
              <a:spLocks/>
            </p:cNvSpPr>
            <p:nvPr/>
          </p:nvSpPr>
          <p:spPr bwMode="auto">
            <a:xfrm>
              <a:off x="1368" y="1783"/>
              <a:ext cx="3658" cy="225"/>
            </a:xfrm>
            <a:custGeom>
              <a:avLst/>
              <a:gdLst>
                <a:gd name="T0" fmla="*/ 3658 w 3658"/>
                <a:gd name="T1" fmla="*/ 225 h 225"/>
                <a:gd name="T2" fmla="*/ 3434 w 3658"/>
                <a:gd name="T3" fmla="*/ 225 h 225"/>
                <a:gd name="T4" fmla="*/ 3434 w 3658"/>
                <a:gd name="T5" fmla="*/ 0 h 225"/>
                <a:gd name="T6" fmla="*/ 3210 w 3658"/>
                <a:gd name="T7" fmla="*/ 0 h 225"/>
                <a:gd name="T8" fmla="*/ 3210 w 3658"/>
                <a:gd name="T9" fmla="*/ 225 h 225"/>
                <a:gd name="T10" fmla="*/ 2289 w 3658"/>
                <a:gd name="T11" fmla="*/ 225 h 225"/>
                <a:gd name="T12" fmla="*/ 2289 w 3658"/>
                <a:gd name="T13" fmla="*/ 0 h 225"/>
                <a:gd name="T14" fmla="*/ 2056 w 3658"/>
                <a:gd name="T15" fmla="*/ 0 h 225"/>
                <a:gd name="T16" fmla="*/ 2056 w 3658"/>
                <a:gd name="T17" fmla="*/ 225 h 225"/>
                <a:gd name="T18" fmla="*/ 1832 w 3658"/>
                <a:gd name="T19" fmla="*/ 225 h 225"/>
                <a:gd name="T20" fmla="*/ 1832 w 3658"/>
                <a:gd name="T21" fmla="*/ 225 h 225"/>
                <a:gd name="T22" fmla="*/ 1832 w 3658"/>
                <a:gd name="T23" fmla="*/ 0 h 225"/>
                <a:gd name="T24" fmla="*/ 920 w 3658"/>
                <a:gd name="T25" fmla="*/ 0 h 225"/>
                <a:gd name="T26" fmla="*/ 920 w 3658"/>
                <a:gd name="T27" fmla="*/ 225 h 225"/>
                <a:gd name="T28" fmla="*/ 687 w 3658"/>
                <a:gd name="T29" fmla="*/ 225 h 225"/>
                <a:gd name="T30" fmla="*/ 687 w 3658"/>
                <a:gd name="T31" fmla="*/ 225 h 225"/>
                <a:gd name="T32" fmla="*/ 687 w 3658"/>
                <a:gd name="T33" fmla="*/ 0 h 225"/>
                <a:gd name="T34" fmla="*/ 463 w 3658"/>
                <a:gd name="T35" fmla="*/ 0 h 225"/>
                <a:gd name="T36" fmla="*/ 463 w 3658"/>
                <a:gd name="T37" fmla="*/ 225 h 225"/>
                <a:gd name="T38" fmla="*/ 0 w 3658"/>
                <a:gd name="T39" fmla="*/ 225 h 225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3658"/>
                <a:gd name="T61" fmla="*/ 0 h 225"/>
                <a:gd name="T62" fmla="*/ 3658 w 3658"/>
                <a:gd name="T63" fmla="*/ 225 h 225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3658" h="225">
                  <a:moveTo>
                    <a:pt x="3658" y="225"/>
                  </a:moveTo>
                  <a:lnTo>
                    <a:pt x="3434" y="225"/>
                  </a:lnTo>
                  <a:lnTo>
                    <a:pt x="3434" y="0"/>
                  </a:lnTo>
                  <a:lnTo>
                    <a:pt x="3210" y="0"/>
                  </a:lnTo>
                  <a:lnTo>
                    <a:pt x="3210" y="225"/>
                  </a:lnTo>
                  <a:lnTo>
                    <a:pt x="2289" y="225"/>
                  </a:lnTo>
                  <a:lnTo>
                    <a:pt x="2289" y="0"/>
                  </a:lnTo>
                  <a:lnTo>
                    <a:pt x="2056" y="0"/>
                  </a:lnTo>
                  <a:lnTo>
                    <a:pt x="2056" y="225"/>
                  </a:lnTo>
                  <a:lnTo>
                    <a:pt x="1832" y="225"/>
                  </a:lnTo>
                  <a:lnTo>
                    <a:pt x="1832" y="0"/>
                  </a:lnTo>
                  <a:lnTo>
                    <a:pt x="920" y="0"/>
                  </a:lnTo>
                  <a:lnTo>
                    <a:pt x="920" y="225"/>
                  </a:lnTo>
                  <a:lnTo>
                    <a:pt x="687" y="225"/>
                  </a:lnTo>
                  <a:lnTo>
                    <a:pt x="687" y="0"/>
                  </a:lnTo>
                  <a:lnTo>
                    <a:pt x="463" y="0"/>
                  </a:lnTo>
                  <a:lnTo>
                    <a:pt x="463" y="225"/>
                  </a:lnTo>
                  <a:lnTo>
                    <a:pt x="0" y="225"/>
                  </a:lnTo>
                </a:path>
              </a:pathLst>
            </a:cu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03" name="Freeform 32"/>
            <p:cNvSpPr>
              <a:spLocks/>
            </p:cNvSpPr>
            <p:nvPr/>
          </p:nvSpPr>
          <p:spPr bwMode="auto">
            <a:xfrm>
              <a:off x="1364" y="3106"/>
              <a:ext cx="3662" cy="229"/>
            </a:xfrm>
            <a:custGeom>
              <a:avLst/>
              <a:gdLst>
                <a:gd name="T0" fmla="*/ 3662 w 3662"/>
                <a:gd name="T1" fmla="*/ 0 h 229"/>
                <a:gd name="T2" fmla="*/ 3328 w 3662"/>
                <a:gd name="T3" fmla="*/ 0 h 229"/>
                <a:gd name="T4" fmla="*/ 3328 w 3662"/>
                <a:gd name="T5" fmla="*/ 229 h 229"/>
                <a:gd name="T6" fmla="*/ 2179 w 3662"/>
                <a:gd name="T7" fmla="*/ 229 h 229"/>
                <a:gd name="T8" fmla="*/ 2179 w 3662"/>
                <a:gd name="T9" fmla="*/ 0 h 229"/>
                <a:gd name="T10" fmla="*/ 1726 w 3662"/>
                <a:gd name="T11" fmla="*/ 0 h 229"/>
                <a:gd name="T12" fmla="*/ 1726 w 3662"/>
                <a:gd name="T13" fmla="*/ 229 h 229"/>
                <a:gd name="T14" fmla="*/ 1497 w 3662"/>
                <a:gd name="T15" fmla="*/ 229 h 229"/>
                <a:gd name="T16" fmla="*/ 1497 w 3662"/>
                <a:gd name="T17" fmla="*/ 0 h 229"/>
                <a:gd name="T18" fmla="*/ 1263 w 3662"/>
                <a:gd name="T19" fmla="*/ 0 h 229"/>
                <a:gd name="T20" fmla="*/ 1263 w 3662"/>
                <a:gd name="T21" fmla="*/ 229 h 229"/>
                <a:gd name="T22" fmla="*/ 1039 w 3662"/>
                <a:gd name="T23" fmla="*/ 229 h 229"/>
                <a:gd name="T24" fmla="*/ 1039 w 3662"/>
                <a:gd name="T25" fmla="*/ 0 h 229"/>
                <a:gd name="T26" fmla="*/ 586 w 3662"/>
                <a:gd name="T27" fmla="*/ 0 h 229"/>
                <a:gd name="T28" fmla="*/ 586 w 3662"/>
                <a:gd name="T29" fmla="*/ 229 h 229"/>
                <a:gd name="T30" fmla="*/ 467 w 3662"/>
                <a:gd name="T31" fmla="*/ 229 h 229"/>
                <a:gd name="T32" fmla="*/ 0 w 3662"/>
                <a:gd name="T33" fmla="*/ 229 h 22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662"/>
                <a:gd name="T52" fmla="*/ 0 h 229"/>
                <a:gd name="T53" fmla="*/ 3662 w 3662"/>
                <a:gd name="T54" fmla="*/ 229 h 22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662" h="229">
                  <a:moveTo>
                    <a:pt x="3662" y="0"/>
                  </a:moveTo>
                  <a:lnTo>
                    <a:pt x="3328" y="0"/>
                  </a:lnTo>
                  <a:lnTo>
                    <a:pt x="3328" y="229"/>
                  </a:lnTo>
                  <a:lnTo>
                    <a:pt x="2179" y="229"/>
                  </a:lnTo>
                  <a:lnTo>
                    <a:pt x="2179" y="0"/>
                  </a:lnTo>
                  <a:lnTo>
                    <a:pt x="1726" y="0"/>
                  </a:lnTo>
                  <a:lnTo>
                    <a:pt x="1726" y="229"/>
                  </a:lnTo>
                  <a:lnTo>
                    <a:pt x="1497" y="229"/>
                  </a:lnTo>
                  <a:lnTo>
                    <a:pt x="1497" y="0"/>
                  </a:lnTo>
                  <a:lnTo>
                    <a:pt x="1263" y="0"/>
                  </a:lnTo>
                  <a:lnTo>
                    <a:pt x="1263" y="229"/>
                  </a:lnTo>
                  <a:lnTo>
                    <a:pt x="1039" y="229"/>
                  </a:lnTo>
                  <a:lnTo>
                    <a:pt x="1039" y="0"/>
                  </a:lnTo>
                  <a:lnTo>
                    <a:pt x="586" y="0"/>
                  </a:lnTo>
                  <a:lnTo>
                    <a:pt x="586" y="229"/>
                  </a:lnTo>
                  <a:lnTo>
                    <a:pt x="467" y="229"/>
                  </a:lnTo>
                  <a:lnTo>
                    <a:pt x="0" y="229"/>
                  </a:lnTo>
                </a:path>
              </a:pathLst>
            </a:cu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04" name="Freeform 33"/>
            <p:cNvSpPr>
              <a:spLocks/>
            </p:cNvSpPr>
            <p:nvPr/>
          </p:nvSpPr>
          <p:spPr bwMode="auto">
            <a:xfrm>
              <a:off x="1364" y="2255"/>
              <a:ext cx="233" cy="228"/>
            </a:xfrm>
            <a:custGeom>
              <a:avLst/>
              <a:gdLst>
                <a:gd name="T0" fmla="*/ 0 w 233"/>
                <a:gd name="T1" fmla="*/ 224 h 228"/>
                <a:gd name="T2" fmla="*/ 119 w 233"/>
                <a:gd name="T3" fmla="*/ 228 h 228"/>
                <a:gd name="T4" fmla="*/ 119 w 233"/>
                <a:gd name="T5" fmla="*/ 0 h 228"/>
                <a:gd name="T6" fmla="*/ 233 w 233"/>
                <a:gd name="T7" fmla="*/ 0 h 228"/>
                <a:gd name="T8" fmla="*/ 233 w 233"/>
                <a:gd name="T9" fmla="*/ 228 h 22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3"/>
                <a:gd name="T16" fmla="*/ 0 h 228"/>
                <a:gd name="T17" fmla="*/ 233 w 233"/>
                <a:gd name="T18" fmla="*/ 228 h 22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3" h="228">
                  <a:moveTo>
                    <a:pt x="0" y="224"/>
                  </a:moveTo>
                  <a:lnTo>
                    <a:pt x="119" y="228"/>
                  </a:lnTo>
                  <a:lnTo>
                    <a:pt x="119" y="0"/>
                  </a:lnTo>
                  <a:lnTo>
                    <a:pt x="233" y="0"/>
                  </a:lnTo>
                  <a:lnTo>
                    <a:pt x="233" y="228"/>
                  </a:lnTo>
                </a:path>
              </a:pathLst>
            </a:custGeom>
            <a:noFill/>
            <a:ln w="14288">
              <a:solidFill>
                <a:srgbClr val="00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05" name="Freeform 34"/>
            <p:cNvSpPr>
              <a:spLocks/>
            </p:cNvSpPr>
            <p:nvPr/>
          </p:nvSpPr>
          <p:spPr bwMode="auto">
            <a:xfrm>
              <a:off x="1597" y="2255"/>
              <a:ext cx="234" cy="228"/>
            </a:xfrm>
            <a:custGeom>
              <a:avLst/>
              <a:gdLst>
                <a:gd name="T0" fmla="*/ 0 w 234"/>
                <a:gd name="T1" fmla="*/ 224 h 228"/>
                <a:gd name="T2" fmla="*/ 110 w 234"/>
                <a:gd name="T3" fmla="*/ 228 h 228"/>
                <a:gd name="T4" fmla="*/ 110 w 234"/>
                <a:gd name="T5" fmla="*/ 0 h 228"/>
                <a:gd name="T6" fmla="*/ 234 w 234"/>
                <a:gd name="T7" fmla="*/ 0 h 228"/>
                <a:gd name="T8" fmla="*/ 234 w 234"/>
                <a:gd name="T9" fmla="*/ 228 h 22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4"/>
                <a:gd name="T16" fmla="*/ 0 h 228"/>
                <a:gd name="T17" fmla="*/ 234 w 234"/>
                <a:gd name="T18" fmla="*/ 228 h 22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4" h="228">
                  <a:moveTo>
                    <a:pt x="0" y="224"/>
                  </a:moveTo>
                  <a:lnTo>
                    <a:pt x="110" y="228"/>
                  </a:lnTo>
                  <a:lnTo>
                    <a:pt x="110" y="0"/>
                  </a:lnTo>
                  <a:lnTo>
                    <a:pt x="234" y="0"/>
                  </a:lnTo>
                  <a:lnTo>
                    <a:pt x="234" y="228"/>
                  </a:lnTo>
                </a:path>
              </a:pathLst>
            </a:custGeom>
            <a:noFill/>
            <a:ln w="14288">
              <a:solidFill>
                <a:srgbClr val="00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06" name="Freeform 35"/>
            <p:cNvSpPr>
              <a:spLocks/>
            </p:cNvSpPr>
            <p:nvPr/>
          </p:nvSpPr>
          <p:spPr bwMode="auto">
            <a:xfrm>
              <a:off x="1826" y="2255"/>
              <a:ext cx="229" cy="228"/>
            </a:xfrm>
            <a:custGeom>
              <a:avLst/>
              <a:gdLst>
                <a:gd name="T0" fmla="*/ 0 w 229"/>
                <a:gd name="T1" fmla="*/ 224 h 228"/>
                <a:gd name="T2" fmla="*/ 114 w 229"/>
                <a:gd name="T3" fmla="*/ 228 h 228"/>
                <a:gd name="T4" fmla="*/ 114 w 229"/>
                <a:gd name="T5" fmla="*/ 0 h 228"/>
                <a:gd name="T6" fmla="*/ 229 w 229"/>
                <a:gd name="T7" fmla="*/ 0 h 228"/>
                <a:gd name="T8" fmla="*/ 229 w 229"/>
                <a:gd name="T9" fmla="*/ 228 h 22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9"/>
                <a:gd name="T16" fmla="*/ 0 h 228"/>
                <a:gd name="T17" fmla="*/ 229 w 229"/>
                <a:gd name="T18" fmla="*/ 228 h 22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9" h="228">
                  <a:moveTo>
                    <a:pt x="0" y="224"/>
                  </a:moveTo>
                  <a:lnTo>
                    <a:pt x="114" y="228"/>
                  </a:lnTo>
                  <a:lnTo>
                    <a:pt x="114" y="0"/>
                  </a:lnTo>
                  <a:lnTo>
                    <a:pt x="229" y="0"/>
                  </a:lnTo>
                  <a:lnTo>
                    <a:pt x="229" y="228"/>
                  </a:lnTo>
                </a:path>
              </a:pathLst>
            </a:custGeom>
            <a:noFill/>
            <a:ln w="14288">
              <a:solidFill>
                <a:srgbClr val="00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07" name="Freeform 36"/>
            <p:cNvSpPr>
              <a:spLocks/>
            </p:cNvSpPr>
            <p:nvPr/>
          </p:nvSpPr>
          <p:spPr bwMode="auto">
            <a:xfrm>
              <a:off x="2055" y="2255"/>
              <a:ext cx="229" cy="228"/>
            </a:xfrm>
            <a:custGeom>
              <a:avLst/>
              <a:gdLst>
                <a:gd name="T0" fmla="*/ 0 w 229"/>
                <a:gd name="T1" fmla="*/ 224 h 228"/>
                <a:gd name="T2" fmla="*/ 114 w 229"/>
                <a:gd name="T3" fmla="*/ 228 h 228"/>
                <a:gd name="T4" fmla="*/ 114 w 229"/>
                <a:gd name="T5" fmla="*/ 0 h 228"/>
                <a:gd name="T6" fmla="*/ 229 w 229"/>
                <a:gd name="T7" fmla="*/ 0 h 228"/>
                <a:gd name="T8" fmla="*/ 229 w 229"/>
                <a:gd name="T9" fmla="*/ 228 h 22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9"/>
                <a:gd name="T16" fmla="*/ 0 h 228"/>
                <a:gd name="T17" fmla="*/ 229 w 229"/>
                <a:gd name="T18" fmla="*/ 228 h 22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9" h="228">
                  <a:moveTo>
                    <a:pt x="0" y="224"/>
                  </a:moveTo>
                  <a:lnTo>
                    <a:pt x="114" y="228"/>
                  </a:lnTo>
                  <a:lnTo>
                    <a:pt x="114" y="0"/>
                  </a:lnTo>
                  <a:lnTo>
                    <a:pt x="229" y="0"/>
                  </a:lnTo>
                  <a:lnTo>
                    <a:pt x="229" y="228"/>
                  </a:lnTo>
                </a:path>
              </a:pathLst>
            </a:custGeom>
            <a:noFill/>
            <a:ln w="14288">
              <a:solidFill>
                <a:srgbClr val="00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08" name="Freeform 37"/>
            <p:cNvSpPr>
              <a:spLocks/>
            </p:cNvSpPr>
            <p:nvPr/>
          </p:nvSpPr>
          <p:spPr bwMode="auto">
            <a:xfrm>
              <a:off x="2284" y="2255"/>
              <a:ext cx="229" cy="228"/>
            </a:xfrm>
            <a:custGeom>
              <a:avLst/>
              <a:gdLst>
                <a:gd name="T0" fmla="*/ 0 w 229"/>
                <a:gd name="T1" fmla="*/ 224 h 228"/>
                <a:gd name="T2" fmla="*/ 110 w 229"/>
                <a:gd name="T3" fmla="*/ 228 h 228"/>
                <a:gd name="T4" fmla="*/ 110 w 229"/>
                <a:gd name="T5" fmla="*/ 0 h 228"/>
                <a:gd name="T6" fmla="*/ 229 w 229"/>
                <a:gd name="T7" fmla="*/ 0 h 228"/>
                <a:gd name="T8" fmla="*/ 229 w 229"/>
                <a:gd name="T9" fmla="*/ 228 h 22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9"/>
                <a:gd name="T16" fmla="*/ 0 h 228"/>
                <a:gd name="T17" fmla="*/ 229 w 229"/>
                <a:gd name="T18" fmla="*/ 228 h 22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9" h="228">
                  <a:moveTo>
                    <a:pt x="0" y="224"/>
                  </a:moveTo>
                  <a:lnTo>
                    <a:pt x="110" y="228"/>
                  </a:lnTo>
                  <a:lnTo>
                    <a:pt x="110" y="0"/>
                  </a:lnTo>
                  <a:lnTo>
                    <a:pt x="229" y="0"/>
                  </a:lnTo>
                  <a:lnTo>
                    <a:pt x="229" y="228"/>
                  </a:lnTo>
                </a:path>
              </a:pathLst>
            </a:custGeom>
            <a:noFill/>
            <a:ln w="14288">
              <a:solidFill>
                <a:srgbClr val="00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09" name="Freeform 38"/>
            <p:cNvSpPr>
              <a:spLocks/>
            </p:cNvSpPr>
            <p:nvPr/>
          </p:nvSpPr>
          <p:spPr bwMode="auto">
            <a:xfrm>
              <a:off x="2508" y="2255"/>
              <a:ext cx="234" cy="228"/>
            </a:xfrm>
            <a:custGeom>
              <a:avLst/>
              <a:gdLst>
                <a:gd name="T0" fmla="*/ 0 w 234"/>
                <a:gd name="T1" fmla="*/ 224 h 228"/>
                <a:gd name="T2" fmla="*/ 119 w 234"/>
                <a:gd name="T3" fmla="*/ 228 h 228"/>
                <a:gd name="T4" fmla="*/ 119 w 234"/>
                <a:gd name="T5" fmla="*/ 0 h 228"/>
                <a:gd name="T6" fmla="*/ 234 w 234"/>
                <a:gd name="T7" fmla="*/ 0 h 228"/>
                <a:gd name="T8" fmla="*/ 234 w 234"/>
                <a:gd name="T9" fmla="*/ 228 h 22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4"/>
                <a:gd name="T16" fmla="*/ 0 h 228"/>
                <a:gd name="T17" fmla="*/ 234 w 234"/>
                <a:gd name="T18" fmla="*/ 228 h 22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4" h="228">
                  <a:moveTo>
                    <a:pt x="0" y="224"/>
                  </a:moveTo>
                  <a:lnTo>
                    <a:pt x="119" y="228"/>
                  </a:lnTo>
                  <a:lnTo>
                    <a:pt x="119" y="0"/>
                  </a:lnTo>
                  <a:lnTo>
                    <a:pt x="234" y="0"/>
                  </a:lnTo>
                  <a:lnTo>
                    <a:pt x="234" y="228"/>
                  </a:lnTo>
                </a:path>
              </a:pathLst>
            </a:custGeom>
            <a:noFill/>
            <a:ln w="14288">
              <a:solidFill>
                <a:srgbClr val="00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10" name="Freeform 39"/>
            <p:cNvSpPr>
              <a:spLocks/>
            </p:cNvSpPr>
            <p:nvPr/>
          </p:nvSpPr>
          <p:spPr bwMode="auto">
            <a:xfrm>
              <a:off x="2742" y="2255"/>
              <a:ext cx="233" cy="228"/>
            </a:xfrm>
            <a:custGeom>
              <a:avLst/>
              <a:gdLst>
                <a:gd name="T0" fmla="*/ 0 w 233"/>
                <a:gd name="T1" fmla="*/ 224 h 228"/>
                <a:gd name="T2" fmla="*/ 114 w 233"/>
                <a:gd name="T3" fmla="*/ 228 h 228"/>
                <a:gd name="T4" fmla="*/ 114 w 233"/>
                <a:gd name="T5" fmla="*/ 0 h 228"/>
                <a:gd name="T6" fmla="*/ 233 w 233"/>
                <a:gd name="T7" fmla="*/ 0 h 228"/>
                <a:gd name="T8" fmla="*/ 233 w 233"/>
                <a:gd name="T9" fmla="*/ 228 h 22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3"/>
                <a:gd name="T16" fmla="*/ 0 h 228"/>
                <a:gd name="T17" fmla="*/ 233 w 233"/>
                <a:gd name="T18" fmla="*/ 228 h 22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3" h="228">
                  <a:moveTo>
                    <a:pt x="0" y="224"/>
                  </a:moveTo>
                  <a:lnTo>
                    <a:pt x="114" y="228"/>
                  </a:lnTo>
                  <a:lnTo>
                    <a:pt x="114" y="0"/>
                  </a:lnTo>
                  <a:lnTo>
                    <a:pt x="233" y="0"/>
                  </a:lnTo>
                  <a:lnTo>
                    <a:pt x="233" y="228"/>
                  </a:lnTo>
                </a:path>
              </a:pathLst>
            </a:custGeom>
            <a:noFill/>
            <a:ln w="14288">
              <a:solidFill>
                <a:srgbClr val="00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11" name="Freeform 40"/>
            <p:cNvSpPr>
              <a:spLocks/>
            </p:cNvSpPr>
            <p:nvPr/>
          </p:nvSpPr>
          <p:spPr bwMode="auto">
            <a:xfrm>
              <a:off x="2971" y="2255"/>
              <a:ext cx="229" cy="228"/>
            </a:xfrm>
            <a:custGeom>
              <a:avLst/>
              <a:gdLst>
                <a:gd name="T0" fmla="*/ 0 w 229"/>
                <a:gd name="T1" fmla="*/ 224 h 228"/>
                <a:gd name="T2" fmla="*/ 114 w 229"/>
                <a:gd name="T3" fmla="*/ 228 h 228"/>
                <a:gd name="T4" fmla="*/ 114 w 229"/>
                <a:gd name="T5" fmla="*/ 0 h 228"/>
                <a:gd name="T6" fmla="*/ 229 w 229"/>
                <a:gd name="T7" fmla="*/ 0 h 228"/>
                <a:gd name="T8" fmla="*/ 229 w 229"/>
                <a:gd name="T9" fmla="*/ 228 h 22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9"/>
                <a:gd name="T16" fmla="*/ 0 h 228"/>
                <a:gd name="T17" fmla="*/ 229 w 229"/>
                <a:gd name="T18" fmla="*/ 228 h 22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9" h="228">
                  <a:moveTo>
                    <a:pt x="0" y="224"/>
                  </a:moveTo>
                  <a:lnTo>
                    <a:pt x="114" y="228"/>
                  </a:lnTo>
                  <a:lnTo>
                    <a:pt x="114" y="0"/>
                  </a:lnTo>
                  <a:lnTo>
                    <a:pt x="229" y="0"/>
                  </a:lnTo>
                  <a:lnTo>
                    <a:pt x="229" y="228"/>
                  </a:lnTo>
                </a:path>
              </a:pathLst>
            </a:custGeom>
            <a:noFill/>
            <a:ln w="14288">
              <a:solidFill>
                <a:srgbClr val="00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12" name="Freeform 41"/>
            <p:cNvSpPr>
              <a:spLocks/>
            </p:cNvSpPr>
            <p:nvPr/>
          </p:nvSpPr>
          <p:spPr bwMode="auto">
            <a:xfrm>
              <a:off x="3200" y="2255"/>
              <a:ext cx="224" cy="228"/>
            </a:xfrm>
            <a:custGeom>
              <a:avLst/>
              <a:gdLst>
                <a:gd name="T0" fmla="*/ 0 w 224"/>
                <a:gd name="T1" fmla="*/ 224 h 228"/>
                <a:gd name="T2" fmla="*/ 114 w 224"/>
                <a:gd name="T3" fmla="*/ 228 h 228"/>
                <a:gd name="T4" fmla="*/ 114 w 224"/>
                <a:gd name="T5" fmla="*/ 0 h 228"/>
                <a:gd name="T6" fmla="*/ 224 w 224"/>
                <a:gd name="T7" fmla="*/ 0 h 228"/>
                <a:gd name="T8" fmla="*/ 224 w 224"/>
                <a:gd name="T9" fmla="*/ 228 h 22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4"/>
                <a:gd name="T16" fmla="*/ 0 h 228"/>
                <a:gd name="T17" fmla="*/ 224 w 224"/>
                <a:gd name="T18" fmla="*/ 228 h 22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4" h="228">
                  <a:moveTo>
                    <a:pt x="0" y="224"/>
                  </a:moveTo>
                  <a:lnTo>
                    <a:pt x="114" y="228"/>
                  </a:lnTo>
                  <a:lnTo>
                    <a:pt x="114" y="0"/>
                  </a:lnTo>
                  <a:lnTo>
                    <a:pt x="224" y="0"/>
                  </a:lnTo>
                  <a:lnTo>
                    <a:pt x="224" y="228"/>
                  </a:lnTo>
                </a:path>
              </a:pathLst>
            </a:custGeom>
            <a:noFill/>
            <a:ln w="14288">
              <a:solidFill>
                <a:srgbClr val="00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13" name="Freeform 42"/>
            <p:cNvSpPr>
              <a:spLocks/>
            </p:cNvSpPr>
            <p:nvPr/>
          </p:nvSpPr>
          <p:spPr bwMode="auto">
            <a:xfrm>
              <a:off x="3424" y="2255"/>
              <a:ext cx="233" cy="228"/>
            </a:xfrm>
            <a:custGeom>
              <a:avLst/>
              <a:gdLst>
                <a:gd name="T0" fmla="*/ 0 w 233"/>
                <a:gd name="T1" fmla="*/ 224 h 228"/>
                <a:gd name="T2" fmla="*/ 114 w 233"/>
                <a:gd name="T3" fmla="*/ 228 h 228"/>
                <a:gd name="T4" fmla="*/ 114 w 233"/>
                <a:gd name="T5" fmla="*/ 0 h 228"/>
                <a:gd name="T6" fmla="*/ 233 w 233"/>
                <a:gd name="T7" fmla="*/ 0 h 228"/>
                <a:gd name="T8" fmla="*/ 233 w 233"/>
                <a:gd name="T9" fmla="*/ 228 h 22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3"/>
                <a:gd name="T16" fmla="*/ 0 h 228"/>
                <a:gd name="T17" fmla="*/ 233 w 233"/>
                <a:gd name="T18" fmla="*/ 228 h 22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3" h="228">
                  <a:moveTo>
                    <a:pt x="0" y="224"/>
                  </a:moveTo>
                  <a:lnTo>
                    <a:pt x="114" y="228"/>
                  </a:lnTo>
                  <a:lnTo>
                    <a:pt x="114" y="0"/>
                  </a:lnTo>
                  <a:lnTo>
                    <a:pt x="233" y="0"/>
                  </a:lnTo>
                  <a:lnTo>
                    <a:pt x="233" y="228"/>
                  </a:lnTo>
                </a:path>
              </a:pathLst>
            </a:custGeom>
            <a:noFill/>
            <a:ln w="14288">
              <a:solidFill>
                <a:srgbClr val="00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14" name="Freeform 43"/>
            <p:cNvSpPr>
              <a:spLocks/>
            </p:cNvSpPr>
            <p:nvPr/>
          </p:nvSpPr>
          <p:spPr bwMode="auto">
            <a:xfrm>
              <a:off x="3653" y="2255"/>
              <a:ext cx="233" cy="228"/>
            </a:xfrm>
            <a:custGeom>
              <a:avLst/>
              <a:gdLst>
                <a:gd name="T0" fmla="*/ 0 w 233"/>
                <a:gd name="T1" fmla="*/ 224 h 228"/>
                <a:gd name="T2" fmla="*/ 114 w 233"/>
                <a:gd name="T3" fmla="*/ 228 h 228"/>
                <a:gd name="T4" fmla="*/ 114 w 233"/>
                <a:gd name="T5" fmla="*/ 0 h 228"/>
                <a:gd name="T6" fmla="*/ 233 w 233"/>
                <a:gd name="T7" fmla="*/ 0 h 228"/>
                <a:gd name="T8" fmla="*/ 233 w 233"/>
                <a:gd name="T9" fmla="*/ 228 h 22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3"/>
                <a:gd name="T16" fmla="*/ 0 h 228"/>
                <a:gd name="T17" fmla="*/ 233 w 233"/>
                <a:gd name="T18" fmla="*/ 228 h 22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3" h="228">
                  <a:moveTo>
                    <a:pt x="0" y="224"/>
                  </a:moveTo>
                  <a:lnTo>
                    <a:pt x="114" y="228"/>
                  </a:lnTo>
                  <a:lnTo>
                    <a:pt x="114" y="0"/>
                  </a:lnTo>
                  <a:lnTo>
                    <a:pt x="233" y="0"/>
                  </a:lnTo>
                  <a:lnTo>
                    <a:pt x="233" y="228"/>
                  </a:lnTo>
                </a:path>
              </a:pathLst>
            </a:custGeom>
            <a:noFill/>
            <a:ln w="14288">
              <a:solidFill>
                <a:srgbClr val="00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15" name="Freeform 44"/>
            <p:cNvSpPr>
              <a:spLocks/>
            </p:cNvSpPr>
            <p:nvPr/>
          </p:nvSpPr>
          <p:spPr bwMode="auto">
            <a:xfrm>
              <a:off x="3882" y="2255"/>
              <a:ext cx="238" cy="228"/>
            </a:xfrm>
            <a:custGeom>
              <a:avLst/>
              <a:gdLst>
                <a:gd name="T0" fmla="*/ 0 w 238"/>
                <a:gd name="T1" fmla="*/ 224 h 228"/>
                <a:gd name="T2" fmla="*/ 114 w 238"/>
                <a:gd name="T3" fmla="*/ 228 h 228"/>
                <a:gd name="T4" fmla="*/ 114 w 238"/>
                <a:gd name="T5" fmla="*/ 0 h 228"/>
                <a:gd name="T6" fmla="*/ 238 w 238"/>
                <a:gd name="T7" fmla="*/ 0 h 228"/>
                <a:gd name="T8" fmla="*/ 238 w 238"/>
                <a:gd name="T9" fmla="*/ 228 h 22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8"/>
                <a:gd name="T16" fmla="*/ 0 h 228"/>
                <a:gd name="T17" fmla="*/ 238 w 238"/>
                <a:gd name="T18" fmla="*/ 228 h 22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8" h="228">
                  <a:moveTo>
                    <a:pt x="0" y="224"/>
                  </a:moveTo>
                  <a:lnTo>
                    <a:pt x="114" y="228"/>
                  </a:lnTo>
                  <a:lnTo>
                    <a:pt x="114" y="0"/>
                  </a:lnTo>
                  <a:lnTo>
                    <a:pt x="238" y="0"/>
                  </a:lnTo>
                  <a:lnTo>
                    <a:pt x="238" y="228"/>
                  </a:lnTo>
                </a:path>
              </a:pathLst>
            </a:custGeom>
            <a:noFill/>
            <a:ln w="14288">
              <a:solidFill>
                <a:srgbClr val="00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16" name="Freeform 45"/>
            <p:cNvSpPr>
              <a:spLocks/>
            </p:cNvSpPr>
            <p:nvPr/>
          </p:nvSpPr>
          <p:spPr bwMode="auto">
            <a:xfrm>
              <a:off x="4120" y="2255"/>
              <a:ext cx="224" cy="228"/>
            </a:xfrm>
            <a:custGeom>
              <a:avLst/>
              <a:gdLst>
                <a:gd name="T0" fmla="*/ 0 w 224"/>
                <a:gd name="T1" fmla="*/ 224 h 228"/>
                <a:gd name="T2" fmla="*/ 110 w 224"/>
                <a:gd name="T3" fmla="*/ 228 h 228"/>
                <a:gd name="T4" fmla="*/ 110 w 224"/>
                <a:gd name="T5" fmla="*/ 0 h 228"/>
                <a:gd name="T6" fmla="*/ 224 w 224"/>
                <a:gd name="T7" fmla="*/ 0 h 228"/>
                <a:gd name="T8" fmla="*/ 224 w 224"/>
                <a:gd name="T9" fmla="*/ 228 h 22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4"/>
                <a:gd name="T16" fmla="*/ 0 h 228"/>
                <a:gd name="T17" fmla="*/ 224 w 224"/>
                <a:gd name="T18" fmla="*/ 228 h 22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4" h="228">
                  <a:moveTo>
                    <a:pt x="0" y="224"/>
                  </a:moveTo>
                  <a:lnTo>
                    <a:pt x="110" y="228"/>
                  </a:lnTo>
                  <a:lnTo>
                    <a:pt x="110" y="0"/>
                  </a:lnTo>
                  <a:lnTo>
                    <a:pt x="224" y="0"/>
                  </a:lnTo>
                  <a:lnTo>
                    <a:pt x="224" y="228"/>
                  </a:lnTo>
                </a:path>
              </a:pathLst>
            </a:custGeom>
            <a:noFill/>
            <a:ln w="14288">
              <a:solidFill>
                <a:srgbClr val="00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17" name="Freeform 46"/>
            <p:cNvSpPr>
              <a:spLocks/>
            </p:cNvSpPr>
            <p:nvPr/>
          </p:nvSpPr>
          <p:spPr bwMode="auto">
            <a:xfrm>
              <a:off x="4344" y="2255"/>
              <a:ext cx="234" cy="228"/>
            </a:xfrm>
            <a:custGeom>
              <a:avLst/>
              <a:gdLst>
                <a:gd name="T0" fmla="*/ 0 w 234"/>
                <a:gd name="T1" fmla="*/ 224 h 228"/>
                <a:gd name="T2" fmla="*/ 115 w 234"/>
                <a:gd name="T3" fmla="*/ 228 h 228"/>
                <a:gd name="T4" fmla="*/ 115 w 234"/>
                <a:gd name="T5" fmla="*/ 0 h 228"/>
                <a:gd name="T6" fmla="*/ 234 w 234"/>
                <a:gd name="T7" fmla="*/ 0 h 228"/>
                <a:gd name="T8" fmla="*/ 234 w 234"/>
                <a:gd name="T9" fmla="*/ 228 h 22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4"/>
                <a:gd name="T16" fmla="*/ 0 h 228"/>
                <a:gd name="T17" fmla="*/ 234 w 234"/>
                <a:gd name="T18" fmla="*/ 228 h 22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4" h="228">
                  <a:moveTo>
                    <a:pt x="0" y="224"/>
                  </a:moveTo>
                  <a:lnTo>
                    <a:pt x="115" y="228"/>
                  </a:lnTo>
                  <a:lnTo>
                    <a:pt x="115" y="0"/>
                  </a:lnTo>
                  <a:lnTo>
                    <a:pt x="234" y="0"/>
                  </a:lnTo>
                  <a:lnTo>
                    <a:pt x="234" y="228"/>
                  </a:lnTo>
                </a:path>
              </a:pathLst>
            </a:custGeom>
            <a:noFill/>
            <a:ln w="14288">
              <a:solidFill>
                <a:srgbClr val="00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18" name="Freeform 47"/>
            <p:cNvSpPr>
              <a:spLocks/>
            </p:cNvSpPr>
            <p:nvPr/>
          </p:nvSpPr>
          <p:spPr bwMode="auto">
            <a:xfrm>
              <a:off x="4573" y="2255"/>
              <a:ext cx="229" cy="228"/>
            </a:xfrm>
            <a:custGeom>
              <a:avLst/>
              <a:gdLst>
                <a:gd name="T0" fmla="*/ 0 w 229"/>
                <a:gd name="T1" fmla="*/ 224 h 228"/>
                <a:gd name="T2" fmla="*/ 114 w 229"/>
                <a:gd name="T3" fmla="*/ 228 h 228"/>
                <a:gd name="T4" fmla="*/ 114 w 229"/>
                <a:gd name="T5" fmla="*/ 0 h 228"/>
                <a:gd name="T6" fmla="*/ 229 w 229"/>
                <a:gd name="T7" fmla="*/ 0 h 228"/>
                <a:gd name="T8" fmla="*/ 229 w 229"/>
                <a:gd name="T9" fmla="*/ 228 h 22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9"/>
                <a:gd name="T16" fmla="*/ 0 h 228"/>
                <a:gd name="T17" fmla="*/ 229 w 229"/>
                <a:gd name="T18" fmla="*/ 228 h 22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9" h="228">
                  <a:moveTo>
                    <a:pt x="0" y="224"/>
                  </a:moveTo>
                  <a:lnTo>
                    <a:pt x="114" y="228"/>
                  </a:lnTo>
                  <a:lnTo>
                    <a:pt x="114" y="0"/>
                  </a:lnTo>
                  <a:lnTo>
                    <a:pt x="229" y="0"/>
                  </a:lnTo>
                  <a:lnTo>
                    <a:pt x="229" y="228"/>
                  </a:lnTo>
                </a:path>
              </a:pathLst>
            </a:custGeom>
            <a:noFill/>
            <a:ln w="14288">
              <a:solidFill>
                <a:srgbClr val="00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19" name="Freeform 48"/>
            <p:cNvSpPr>
              <a:spLocks/>
            </p:cNvSpPr>
            <p:nvPr/>
          </p:nvSpPr>
          <p:spPr bwMode="auto">
            <a:xfrm>
              <a:off x="4797" y="2255"/>
              <a:ext cx="229" cy="228"/>
            </a:xfrm>
            <a:custGeom>
              <a:avLst/>
              <a:gdLst>
                <a:gd name="T0" fmla="*/ 0 w 229"/>
                <a:gd name="T1" fmla="*/ 224 h 228"/>
                <a:gd name="T2" fmla="*/ 119 w 229"/>
                <a:gd name="T3" fmla="*/ 228 h 228"/>
                <a:gd name="T4" fmla="*/ 119 w 229"/>
                <a:gd name="T5" fmla="*/ 0 h 228"/>
                <a:gd name="T6" fmla="*/ 229 w 229"/>
                <a:gd name="T7" fmla="*/ 0 h 228"/>
                <a:gd name="T8" fmla="*/ 229 w 229"/>
                <a:gd name="T9" fmla="*/ 228 h 22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9"/>
                <a:gd name="T16" fmla="*/ 0 h 228"/>
                <a:gd name="T17" fmla="*/ 229 w 229"/>
                <a:gd name="T18" fmla="*/ 228 h 22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9" h="228">
                  <a:moveTo>
                    <a:pt x="0" y="224"/>
                  </a:moveTo>
                  <a:lnTo>
                    <a:pt x="119" y="228"/>
                  </a:lnTo>
                  <a:lnTo>
                    <a:pt x="119" y="0"/>
                  </a:lnTo>
                  <a:lnTo>
                    <a:pt x="229" y="0"/>
                  </a:lnTo>
                  <a:lnTo>
                    <a:pt x="229" y="228"/>
                  </a:lnTo>
                </a:path>
              </a:pathLst>
            </a:custGeom>
            <a:noFill/>
            <a:ln w="14288">
              <a:solidFill>
                <a:srgbClr val="00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20" name="Line 49"/>
            <p:cNvSpPr>
              <a:spLocks noChangeShapeType="1"/>
            </p:cNvSpPr>
            <p:nvPr/>
          </p:nvSpPr>
          <p:spPr bwMode="auto">
            <a:xfrm>
              <a:off x="1364" y="1559"/>
              <a:ext cx="4" cy="1817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21" name="Line 50"/>
            <p:cNvSpPr>
              <a:spLocks noChangeShapeType="1"/>
            </p:cNvSpPr>
            <p:nvPr/>
          </p:nvSpPr>
          <p:spPr bwMode="auto">
            <a:xfrm>
              <a:off x="1597" y="1559"/>
              <a:ext cx="1" cy="1817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22" name="Line 51"/>
            <p:cNvSpPr>
              <a:spLocks noChangeShapeType="1"/>
            </p:cNvSpPr>
            <p:nvPr/>
          </p:nvSpPr>
          <p:spPr bwMode="auto">
            <a:xfrm>
              <a:off x="2508" y="1559"/>
              <a:ext cx="5" cy="1817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23" name="Line 52"/>
            <p:cNvSpPr>
              <a:spLocks noChangeShapeType="1"/>
            </p:cNvSpPr>
            <p:nvPr/>
          </p:nvSpPr>
          <p:spPr bwMode="auto">
            <a:xfrm>
              <a:off x="2742" y="1559"/>
              <a:ext cx="1" cy="1817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24" name="Line 53"/>
            <p:cNvSpPr>
              <a:spLocks noChangeShapeType="1"/>
            </p:cNvSpPr>
            <p:nvPr/>
          </p:nvSpPr>
          <p:spPr bwMode="auto">
            <a:xfrm>
              <a:off x="2971" y="1559"/>
              <a:ext cx="4" cy="1817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25" name="Line 54"/>
            <p:cNvSpPr>
              <a:spLocks noChangeShapeType="1"/>
            </p:cNvSpPr>
            <p:nvPr/>
          </p:nvSpPr>
          <p:spPr bwMode="auto">
            <a:xfrm>
              <a:off x="3200" y="1559"/>
              <a:ext cx="1" cy="1817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26" name="Line 55"/>
            <p:cNvSpPr>
              <a:spLocks noChangeShapeType="1"/>
            </p:cNvSpPr>
            <p:nvPr/>
          </p:nvSpPr>
          <p:spPr bwMode="auto">
            <a:xfrm>
              <a:off x="3424" y="1559"/>
              <a:ext cx="1" cy="1817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27" name="Line 56"/>
            <p:cNvSpPr>
              <a:spLocks noChangeShapeType="1"/>
            </p:cNvSpPr>
            <p:nvPr/>
          </p:nvSpPr>
          <p:spPr bwMode="auto">
            <a:xfrm>
              <a:off x="3653" y="1559"/>
              <a:ext cx="4" cy="1817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28" name="Line 57"/>
            <p:cNvSpPr>
              <a:spLocks noChangeShapeType="1"/>
            </p:cNvSpPr>
            <p:nvPr/>
          </p:nvSpPr>
          <p:spPr bwMode="auto">
            <a:xfrm>
              <a:off x="3886" y="1559"/>
              <a:ext cx="1" cy="1817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29" name="Line 58"/>
            <p:cNvSpPr>
              <a:spLocks noChangeShapeType="1"/>
            </p:cNvSpPr>
            <p:nvPr/>
          </p:nvSpPr>
          <p:spPr bwMode="auto">
            <a:xfrm>
              <a:off x="4115" y="1559"/>
              <a:ext cx="5" cy="1817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30" name="Line 59"/>
            <p:cNvSpPr>
              <a:spLocks noChangeShapeType="1"/>
            </p:cNvSpPr>
            <p:nvPr/>
          </p:nvSpPr>
          <p:spPr bwMode="auto">
            <a:xfrm>
              <a:off x="4344" y="1559"/>
              <a:ext cx="1" cy="1817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31" name="Line 60"/>
            <p:cNvSpPr>
              <a:spLocks noChangeShapeType="1"/>
            </p:cNvSpPr>
            <p:nvPr/>
          </p:nvSpPr>
          <p:spPr bwMode="auto">
            <a:xfrm>
              <a:off x="4573" y="1559"/>
              <a:ext cx="5" cy="1817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32" name="Line 61"/>
            <p:cNvSpPr>
              <a:spLocks noChangeShapeType="1"/>
            </p:cNvSpPr>
            <p:nvPr/>
          </p:nvSpPr>
          <p:spPr bwMode="auto">
            <a:xfrm>
              <a:off x="4797" y="1559"/>
              <a:ext cx="5" cy="1817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33" name="Line 62"/>
            <p:cNvSpPr>
              <a:spLocks noChangeShapeType="1"/>
            </p:cNvSpPr>
            <p:nvPr/>
          </p:nvSpPr>
          <p:spPr bwMode="auto">
            <a:xfrm>
              <a:off x="5026" y="1559"/>
              <a:ext cx="1" cy="1812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34" name="Line 63"/>
            <p:cNvSpPr>
              <a:spLocks noChangeShapeType="1"/>
            </p:cNvSpPr>
            <p:nvPr/>
          </p:nvSpPr>
          <p:spPr bwMode="auto">
            <a:xfrm>
              <a:off x="1826" y="1559"/>
              <a:ext cx="5" cy="1817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35" name="Line 64"/>
            <p:cNvSpPr>
              <a:spLocks noChangeShapeType="1"/>
            </p:cNvSpPr>
            <p:nvPr/>
          </p:nvSpPr>
          <p:spPr bwMode="auto">
            <a:xfrm>
              <a:off x="2055" y="1559"/>
              <a:ext cx="1" cy="1817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36" name="Line 65"/>
            <p:cNvSpPr>
              <a:spLocks noChangeShapeType="1"/>
            </p:cNvSpPr>
            <p:nvPr/>
          </p:nvSpPr>
          <p:spPr bwMode="auto">
            <a:xfrm>
              <a:off x="2284" y="1559"/>
              <a:ext cx="1" cy="1817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173" name="Rectangle 66"/>
          <p:cNvSpPr>
            <a:spLocks noChangeArrowheads="1"/>
          </p:cNvSpPr>
          <p:nvPr/>
        </p:nvSpPr>
        <p:spPr bwMode="auto">
          <a:xfrm>
            <a:off x="2590800" y="4876800"/>
            <a:ext cx="7391400" cy="6096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Times" pitchFamily="18" charset="0"/>
            </a:endParaRPr>
          </a:p>
        </p:txBody>
      </p:sp>
      <p:sp>
        <p:nvSpPr>
          <p:cNvPr id="7174" name="Text Box 67"/>
          <p:cNvSpPr txBox="1">
            <a:spLocks noChangeArrowheads="1"/>
          </p:cNvSpPr>
          <p:nvPr/>
        </p:nvSpPr>
        <p:spPr bwMode="auto">
          <a:xfrm>
            <a:off x="2346325" y="5757865"/>
            <a:ext cx="666400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marL="285750" indent="-285750" eaLnBrk="1" hangingPunct="1"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1800" dirty="0">
                <a:latin typeface="Helvetica" pitchFamily="2" charset="0"/>
              </a:rPr>
              <a:t>Manchester encoding: +</a:t>
            </a:r>
            <a:r>
              <a:rPr lang="en-US" altLang="en-US" sz="1800" dirty="0" err="1">
                <a:latin typeface="Helvetica" pitchFamily="2" charset="0"/>
              </a:rPr>
              <a:t>ve</a:t>
            </a:r>
            <a:r>
              <a:rPr lang="en-US" altLang="en-US" sz="1800" dirty="0">
                <a:latin typeface="Helvetica" pitchFamily="2" charset="0"/>
              </a:rPr>
              <a:t> transition </a:t>
            </a:r>
            <a:r>
              <a:rPr lang="en-US" altLang="en-US" sz="1800" dirty="0">
                <a:latin typeface="Helvetica" pitchFamily="2" charset="0"/>
                <a:sym typeface="Wingdings" pitchFamily="2" charset="2"/>
              </a:rPr>
              <a:t> 0; -</a:t>
            </a:r>
            <a:r>
              <a:rPr lang="en-US" altLang="en-US" sz="1800" dirty="0" err="1">
                <a:latin typeface="Helvetica" pitchFamily="2" charset="0"/>
                <a:sym typeface="Wingdings" pitchFamily="2" charset="2"/>
              </a:rPr>
              <a:t>ve</a:t>
            </a:r>
            <a:r>
              <a:rPr lang="en-US" altLang="en-US" sz="1800" dirty="0">
                <a:latin typeface="Helvetica" pitchFamily="2" charset="0"/>
                <a:sym typeface="Wingdings" pitchFamily="2" charset="2"/>
              </a:rPr>
              <a:t> transition  1 </a:t>
            </a:r>
          </a:p>
          <a:p>
            <a:pPr marL="285750" indent="-285750" eaLnBrk="1" hangingPunct="1"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1800" dirty="0">
                <a:latin typeface="Helvetica" pitchFamily="2" charset="0"/>
                <a:sym typeface="Wingdings" pitchFamily="2" charset="2"/>
              </a:rPr>
              <a:t>XOR(</a:t>
            </a:r>
            <a:r>
              <a:rPr lang="en-US" altLang="en-US" sz="1800" dirty="0" err="1">
                <a:latin typeface="Helvetica" pitchFamily="2" charset="0"/>
                <a:sym typeface="Wingdings" pitchFamily="2" charset="2"/>
              </a:rPr>
              <a:t>bit,clock</a:t>
            </a:r>
            <a:r>
              <a:rPr lang="en-US" altLang="en-US" sz="1800" dirty="0">
                <a:latin typeface="Helvetica" pitchFamily="2" charset="0"/>
                <a:sym typeface="Wingdings" pitchFamily="2" charset="2"/>
              </a:rPr>
              <a:t>)</a:t>
            </a:r>
            <a:endParaRPr lang="en-US" altLang="en-US" sz="18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1644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>
          <a:xfrm>
            <a:off x="2057400" y="244475"/>
            <a:ext cx="7772400" cy="1016000"/>
          </a:xfrm>
        </p:spPr>
        <p:txBody>
          <a:bodyPr/>
          <a:lstStyle/>
          <a:p>
            <a:pPr>
              <a:defRPr/>
            </a:pPr>
            <a:r>
              <a:rPr lang="en-US" dirty="0"/>
              <a:t>Error detection</a:t>
            </a:r>
          </a:p>
        </p:txBody>
      </p:sp>
      <p:pic>
        <p:nvPicPr>
          <p:cNvPr id="60420" name="Picture 3" descr="521 Error Detectio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9900" y="3368358"/>
            <a:ext cx="5670550" cy="3109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0" name="Text Box 4"/>
          <p:cNvSpPr txBox="1">
            <a:spLocks noChangeArrowheads="1"/>
          </p:cNvSpPr>
          <p:nvPr/>
        </p:nvSpPr>
        <p:spPr bwMode="auto">
          <a:xfrm>
            <a:off x="2057400" y="1312864"/>
            <a:ext cx="8331200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i="0" dirty="0">
                <a:latin typeface="Helvetica" pitchFamily="2" charset="0"/>
              </a:rPr>
              <a:t>EDC = Error Detection and Correction bits (redundancy)</a:t>
            </a:r>
          </a:p>
          <a:p>
            <a:pPr>
              <a:defRPr/>
            </a:pPr>
            <a:r>
              <a:rPr lang="en-US" sz="2000" i="0" dirty="0">
                <a:latin typeface="Helvetica" pitchFamily="2" charset="0"/>
              </a:rPr>
              <a:t>D    = Data protected by error checking, may include header fields </a:t>
            </a:r>
            <a:br>
              <a:rPr lang="en-US" sz="2000" i="0" dirty="0">
                <a:latin typeface="Helvetica" pitchFamily="2" charset="0"/>
              </a:rPr>
            </a:br>
            <a:endParaRPr lang="en-US" sz="2000" i="0" dirty="0">
              <a:latin typeface="Helvetica" pitchFamily="2" charset="0"/>
            </a:endParaRPr>
          </a:p>
          <a:p>
            <a:pPr>
              <a:buFontTx/>
              <a:buChar char="•"/>
              <a:defRPr/>
            </a:pPr>
            <a:r>
              <a:rPr lang="en-US" sz="2000" i="0" dirty="0">
                <a:latin typeface="Helvetica" pitchFamily="2" charset="0"/>
              </a:rPr>
              <a:t> Error detection not 100% reliable!</a:t>
            </a:r>
          </a:p>
          <a:p>
            <a:pPr lvl="1">
              <a:buFontTx/>
              <a:buChar char="•"/>
              <a:defRPr/>
            </a:pPr>
            <a:r>
              <a:rPr lang="en-US" sz="2000" i="0" dirty="0">
                <a:latin typeface="Helvetica" pitchFamily="2" charset="0"/>
              </a:rPr>
              <a:t> protocol may miss some errors, but rarely</a:t>
            </a:r>
          </a:p>
          <a:p>
            <a:pPr lvl="1">
              <a:buFontTx/>
              <a:buChar char="•"/>
              <a:defRPr/>
            </a:pPr>
            <a:r>
              <a:rPr lang="en-US" sz="2000" i="0" dirty="0">
                <a:latin typeface="Helvetica" pitchFamily="2" charset="0"/>
              </a:rPr>
              <a:t> larger EDC field yields better detection and correction</a:t>
            </a:r>
          </a:p>
        </p:txBody>
      </p:sp>
      <p:sp>
        <p:nvSpPr>
          <p:cNvPr id="11271" name="Rectangle 6"/>
          <p:cNvSpPr>
            <a:spLocks noChangeArrowheads="1"/>
          </p:cNvSpPr>
          <p:nvPr/>
        </p:nvSpPr>
        <p:spPr bwMode="auto">
          <a:xfrm>
            <a:off x="6908801" y="3916364"/>
            <a:ext cx="176213" cy="1936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1272" name="Text Box 5"/>
          <p:cNvSpPr txBox="1">
            <a:spLocks noChangeArrowheads="1"/>
          </p:cNvSpPr>
          <p:nvPr/>
        </p:nvSpPr>
        <p:spPr bwMode="auto">
          <a:xfrm>
            <a:off x="6297614" y="3873500"/>
            <a:ext cx="9429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i="0" dirty="0">
                <a:latin typeface="Arial" charset="0"/>
              </a:rPr>
              <a:t>otherwise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5" y="6522366"/>
            <a:ext cx="548655" cy="272319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Tahoma" charset="0"/>
              </a:rPr>
              <a:pPr/>
              <a:t>8</a:t>
            </a:fld>
            <a:endParaRPr lang="en-US" sz="12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83585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Rectangle 2"/>
          <p:cNvSpPr>
            <a:spLocks noGrp="1" noChangeArrowheads="1"/>
          </p:cNvSpPr>
          <p:nvPr>
            <p:ph type="title"/>
          </p:nvPr>
        </p:nvSpPr>
        <p:spPr>
          <a:xfrm>
            <a:off x="1993900" y="285750"/>
            <a:ext cx="5334000" cy="838200"/>
          </a:xfrm>
        </p:spPr>
        <p:txBody>
          <a:bodyPr/>
          <a:lstStyle/>
          <a:p>
            <a:pPr>
              <a:defRPr/>
            </a:pPr>
            <a:r>
              <a:rPr lang="en-US" dirty="0"/>
              <a:t>Parity checking</a:t>
            </a:r>
          </a:p>
        </p:txBody>
      </p:sp>
      <p:pic>
        <p:nvPicPr>
          <p:cNvPr id="62469" name="Picture 3" descr="522 Single Bit Parit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6475" y="2727325"/>
            <a:ext cx="2609850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5" name="Text Box 4"/>
          <p:cNvSpPr txBox="1">
            <a:spLocks noChangeArrowheads="1"/>
          </p:cNvSpPr>
          <p:nvPr/>
        </p:nvSpPr>
        <p:spPr bwMode="auto">
          <a:xfrm>
            <a:off x="2185988" y="1416050"/>
            <a:ext cx="28194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33363" indent="-233363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400" dirty="0">
                <a:solidFill>
                  <a:srgbClr val="CC0000"/>
                </a:solidFill>
                <a:latin typeface="Helvetica" pitchFamily="2" charset="0"/>
              </a:rPr>
              <a:t>single bit parity:</a:t>
            </a:r>
            <a:r>
              <a:rPr lang="en-US" sz="2400" b="1" dirty="0">
                <a:solidFill>
                  <a:srgbClr val="CC0000"/>
                </a:solidFill>
                <a:latin typeface="Helvetica" pitchFamily="2" charset="0"/>
              </a:rPr>
              <a:t> </a:t>
            </a:r>
          </a:p>
          <a:p>
            <a:pPr marL="342900" indent="-342900"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000" i="0" dirty="0">
                <a:latin typeface="Helvetica" pitchFamily="2" charset="0"/>
              </a:rPr>
              <a:t>detect single bit errors</a:t>
            </a:r>
          </a:p>
        </p:txBody>
      </p:sp>
      <p:pic>
        <p:nvPicPr>
          <p:cNvPr id="62471" name="Picture 5" descr="523 Double Bit Parity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4213" y="2327275"/>
            <a:ext cx="3751262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7" name="Text Box 6"/>
          <p:cNvSpPr txBox="1">
            <a:spLocks noChangeArrowheads="1"/>
          </p:cNvSpPr>
          <p:nvPr/>
        </p:nvSpPr>
        <p:spPr bwMode="auto">
          <a:xfrm>
            <a:off x="5349876" y="1409701"/>
            <a:ext cx="4484211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400" dirty="0">
                <a:solidFill>
                  <a:srgbClr val="CC0000"/>
                </a:solidFill>
                <a:latin typeface="Helvetica" pitchFamily="2" charset="0"/>
              </a:rPr>
              <a:t>two-dimensional bit parity:</a:t>
            </a:r>
          </a:p>
          <a:p>
            <a:pPr marL="342900" indent="-342900"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000" i="0" dirty="0">
                <a:latin typeface="Helvetica" pitchFamily="2" charset="0"/>
              </a:rPr>
              <a:t> detect and correct single bit errors</a:t>
            </a:r>
          </a:p>
        </p:txBody>
      </p:sp>
      <p:sp>
        <p:nvSpPr>
          <p:cNvPr id="12298" name="Oval 7"/>
          <p:cNvSpPr>
            <a:spLocks noChangeArrowheads="1"/>
          </p:cNvSpPr>
          <p:nvPr/>
        </p:nvSpPr>
        <p:spPr bwMode="auto">
          <a:xfrm>
            <a:off x="6096001" y="5338764"/>
            <a:ext cx="163513" cy="211137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2299" name="Oval 9"/>
          <p:cNvSpPr>
            <a:spLocks noChangeArrowheads="1"/>
          </p:cNvSpPr>
          <p:nvPr/>
        </p:nvSpPr>
        <p:spPr bwMode="auto">
          <a:xfrm>
            <a:off x="7772400" y="5334001"/>
            <a:ext cx="147638" cy="207963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62475" name="TextBox 1"/>
          <p:cNvSpPr txBox="1">
            <a:spLocks noChangeArrowheads="1"/>
          </p:cNvSpPr>
          <p:nvPr/>
        </p:nvSpPr>
        <p:spPr bwMode="auto">
          <a:xfrm>
            <a:off x="6027739" y="5241925"/>
            <a:ext cx="30797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1600" i="0" dirty="0">
                <a:latin typeface="Courier New" charset="0"/>
                <a:cs typeface="Courier New" charset="0"/>
              </a:rPr>
              <a:t>0</a:t>
            </a:r>
          </a:p>
        </p:txBody>
      </p:sp>
      <p:sp>
        <p:nvSpPr>
          <p:cNvPr id="62476" name="TextBox 13"/>
          <p:cNvSpPr txBox="1">
            <a:spLocks noChangeArrowheads="1"/>
          </p:cNvSpPr>
          <p:nvPr/>
        </p:nvSpPr>
        <p:spPr bwMode="auto">
          <a:xfrm>
            <a:off x="7686676" y="5232400"/>
            <a:ext cx="30797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1600" i="0" dirty="0">
                <a:latin typeface="Courier New" charset="0"/>
                <a:cs typeface="Courier New" charset="0"/>
              </a:rPr>
              <a:t>0</a:t>
            </a:r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5" y="6522366"/>
            <a:ext cx="548655" cy="272319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Tahoma" charset="0"/>
              </a:rPr>
              <a:pPr/>
              <a:t>9</a:t>
            </a:fld>
            <a:endParaRPr lang="en-US" sz="12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275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508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Helvetica" pitchFamily="2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1588</TotalTime>
  <Words>926</Words>
  <Application>Microsoft Macintosh PowerPoint</Application>
  <PresentationFormat>Widescreen</PresentationFormat>
  <Paragraphs>222</Paragraphs>
  <Slides>16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5" baseType="lpstr">
      <vt:lpstr>Arial</vt:lpstr>
      <vt:lpstr>Calibri</vt:lpstr>
      <vt:lpstr>Courier New</vt:lpstr>
      <vt:lpstr>Helvetica</vt:lpstr>
      <vt:lpstr>Tahoma</vt:lpstr>
      <vt:lpstr>Times</vt:lpstr>
      <vt:lpstr>Times New Roman</vt:lpstr>
      <vt:lpstr>Wingdings</vt:lpstr>
      <vt:lpstr>Office Theme</vt:lpstr>
      <vt:lpstr>Data Link Layer: Overview; Error Detection</vt:lpstr>
      <vt:lpstr>The Link layer</vt:lpstr>
      <vt:lpstr>Link layer: introduction</vt:lpstr>
      <vt:lpstr>Link layer: context</vt:lpstr>
      <vt:lpstr>Link layer services</vt:lpstr>
      <vt:lpstr>Encoding</vt:lpstr>
      <vt:lpstr>Encodings (cont’d)</vt:lpstr>
      <vt:lpstr>Error detection</vt:lpstr>
      <vt:lpstr>Parity checking</vt:lpstr>
      <vt:lpstr>Internet checksum (review)</vt:lpstr>
      <vt:lpstr>Cyclic redundancy check</vt:lpstr>
      <vt:lpstr>CRC example</vt:lpstr>
      <vt:lpstr>ARP</vt:lpstr>
      <vt:lpstr>ARP: Address Resolution Protocol</vt:lpstr>
      <vt:lpstr>ARP packet format</vt:lpstr>
      <vt:lpstr>ARP operation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Srinivas Narayana Ganapathy</dc:creator>
  <cp:lastModifiedBy>Srinivas Narayana Ganapathy</cp:lastModifiedBy>
  <cp:revision>2020</cp:revision>
  <cp:lastPrinted>2019-02-15T23:29:10Z</cp:lastPrinted>
  <dcterms:created xsi:type="dcterms:W3CDTF">2019-01-23T03:40:12Z</dcterms:created>
  <dcterms:modified xsi:type="dcterms:W3CDTF">2019-03-13T14:00:54Z</dcterms:modified>
</cp:coreProperties>
</file>