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387" r:id="rId2"/>
    <p:sldId id="811" r:id="rId3"/>
    <p:sldId id="821" r:id="rId4"/>
    <p:sldId id="822" r:id="rId5"/>
    <p:sldId id="845" r:id="rId6"/>
    <p:sldId id="846" r:id="rId7"/>
    <p:sldId id="826" r:id="rId8"/>
    <p:sldId id="847" r:id="rId9"/>
    <p:sldId id="827" r:id="rId10"/>
    <p:sldId id="829" r:id="rId11"/>
    <p:sldId id="848" r:id="rId12"/>
    <p:sldId id="850" r:id="rId13"/>
    <p:sldId id="831" r:id="rId14"/>
    <p:sldId id="851" r:id="rId15"/>
    <p:sldId id="856" r:id="rId16"/>
    <p:sldId id="853" r:id="rId17"/>
    <p:sldId id="854" r:id="rId18"/>
    <p:sldId id="855" r:id="rId19"/>
    <p:sldId id="842" r:id="rId20"/>
    <p:sldId id="844" r:id="rId21"/>
    <p:sldId id="501" r:id="rId22"/>
    <p:sldId id="857" r:id="rId23"/>
    <p:sldId id="85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98"/>
    <p:restoredTop sz="94664"/>
  </p:normalViewPr>
  <p:slideViewPr>
    <p:cSldViewPr snapToGrid="0" snapToObjects="1">
      <p:cViewPr varScale="1">
        <p:scale>
          <a:sx n="106" d="100"/>
          <a:sy n="106" d="100"/>
        </p:scale>
        <p:origin x="192" y="1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3/8/19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CD5E27-021E-054B-84DE-C100B224ED6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6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Network Layer: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ea typeface="ＭＳ Ｐゴシック" charset="0"/>
                <a:cs typeface="+mj-cs"/>
              </a:rPr>
              <a:t>Internet Inter-Domain Routing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Lecture 13</a:t>
            </a: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189028" cy="5053496"/>
          </a:xfrm>
        </p:spPr>
        <p:txBody>
          <a:bodyPr>
            <a:normAutofit/>
          </a:bodyPr>
          <a:lstStyle/>
          <a:p>
            <a:r>
              <a:rPr lang="en-US" dirty="0"/>
              <a:t>advertised prefix includes BGP attributes </a:t>
            </a:r>
          </a:p>
          <a:p>
            <a:pPr lvl="1"/>
            <a:r>
              <a:rPr lang="en-US" dirty="0"/>
              <a:t>prefix + attributes = </a:t>
            </a:r>
            <a:r>
              <a:rPr lang="ja-JP" altLang="en-US" dirty="0"/>
              <a:t>“</a:t>
            </a:r>
            <a:r>
              <a:rPr lang="en-US" altLang="ja-JP" dirty="0"/>
              <a:t>route</a:t>
            </a:r>
            <a:r>
              <a:rPr lang="ja-JP" altLang="en-US" dirty="0"/>
              <a:t>”</a:t>
            </a:r>
            <a:endParaRPr lang="en-US" altLang="ja-JP" dirty="0"/>
          </a:p>
          <a:p>
            <a:r>
              <a:rPr lang="en-US" dirty="0"/>
              <a:t>two important attributes:</a:t>
            </a:r>
          </a:p>
          <a:p>
            <a:pPr lvl="1"/>
            <a:r>
              <a:rPr lang="en-US" dirty="0">
                <a:solidFill>
                  <a:srgbClr val="000090"/>
                </a:solidFill>
              </a:rPr>
              <a:t>AS-PATH: </a:t>
            </a:r>
            <a:r>
              <a:rPr lang="en-US" dirty="0"/>
              <a:t>list of </a:t>
            </a:r>
            <a:r>
              <a:rPr lang="en-US" dirty="0" err="1"/>
              <a:t>ASes</a:t>
            </a:r>
            <a:r>
              <a:rPr lang="en-US" dirty="0"/>
              <a:t> through which prefix advertisement has passed</a:t>
            </a:r>
          </a:p>
          <a:p>
            <a:pPr lvl="1"/>
            <a:r>
              <a:rPr lang="en-US" dirty="0">
                <a:solidFill>
                  <a:srgbClr val="000090"/>
                </a:solidFill>
              </a:rPr>
              <a:t>NEXT-HOP</a:t>
            </a:r>
            <a:r>
              <a:rPr lang="en-US" dirty="0">
                <a:solidFill>
                  <a:srgbClr val="CC0000"/>
                </a:solidFill>
              </a:rPr>
              <a:t>:</a:t>
            </a:r>
            <a:r>
              <a:rPr lang="en-US" dirty="0"/>
              <a:t> indicates specific internal-AS router to next-hop AS</a:t>
            </a:r>
          </a:p>
          <a:p>
            <a:r>
              <a:rPr lang="en-US" i="1" dirty="0">
                <a:solidFill>
                  <a:srgbClr val="CC0000"/>
                </a:solidFill>
              </a:rPr>
              <a:t>Policy-based routing:</a:t>
            </a:r>
          </a:p>
          <a:p>
            <a:pPr lvl="1"/>
            <a:r>
              <a:rPr lang="en-US" dirty="0"/>
              <a:t>gateway receiving route advertisement uses </a:t>
            </a:r>
            <a:r>
              <a:rPr lang="en-US" i="1" dirty="0">
                <a:solidFill>
                  <a:srgbClr val="CC0000"/>
                </a:solidFill>
              </a:rPr>
              <a:t>import policy</a:t>
            </a:r>
            <a:r>
              <a:rPr lang="en-US" i="1" dirty="0"/>
              <a:t> </a:t>
            </a:r>
            <a:r>
              <a:rPr lang="en-US" dirty="0"/>
              <a:t>to accept/decline path (e.g., never route through AS Y).</a:t>
            </a:r>
          </a:p>
          <a:p>
            <a:pPr lvl="1"/>
            <a:r>
              <a:rPr lang="en-US" dirty="0"/>
              <a:t>AS </a:t>
            </a:r>
            <a:r>
              <a:rPr lang="en-US" i="1" dirty="0">
                <a:solidFill>
                  <a:srgbClr val="C00000"/>
                </a:solidFill>
              </a:rPr>
              <a:t>export policy</a:t>
            </a:r>
            <a:r>
              <a:rPr lang="en-US" dirty="0"/>
              <a:t> also determines whether to advertise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path to other other neighboring </a:t>
            </a:r>
            <a:r>
              <a:rPr lang="en-US" dirty="0" err="1"/>
              <a:t>ASes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10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C5FDC98-8BF3-DD44-A482-0E29CDB33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 attributes and BGP routes</a:t>
            </a:r>
          </a:p>
        </p:txBody>
      </p:sp>
    </p:spTree>
    <p:extLst>
      <p:ext uri="{BB962C8B-B14F-4D97-AF65-F5344CB8AC3E}">
        <p14:creationId xmlns:p14="http://schemas.microsoft.com/office/powerpoint/2010/main" val="856774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20149" y="4919240"/>
            <a:ext cx="10423631" cy="845038"/>
          </a:xfrm>
        </p:spPr>
        <p:txBody>
          <a:bodyPr/>
          <a:lstStyle/>
          <a:p>
            <a:pPr marL="293688" indent="-293688">
              <a:lnSpc>
                <a:spcPts val="2140"/>
              </a:lnSpc>
            </a:pPr>
            <a:r>
              <a:rPr lang="en-US" sz="2200" dirty="0"/>
              <a:t>Based on AS2 policy, AS2 router 2c accepts path AS3,X, propagates (via iBGP) to all AS2 routers</a:t>
            </a:r>
          </a:p>
          <a:p>
            <a:endParaRPr lang="en-US" sz="2000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2148887" y="1451515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619588"/>
              <a:chOff x="833331" y="2873352"/>
              <a:chExt cx="2333625" cy="1619588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1b</a:t>
                    </a:r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1d</a:t>
                    </a:r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3749" cy="398272"/>
                  <a:chOff x="667045" y="1708643"/>
                  <a:chExt cx="423749" cy="39827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3749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1c</a:t>
                    </a:r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37353" cy="398272"/>
                  <a:chOff x="667045" y="1708643"/>
                  <a:chExt cx="437353" cy="39827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37353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1a</a:t>
                    </a:r>
                  </a:p>
                </p:txBody>
              </p:sp>
            </p:grpSp>
          </p:grpSp>
          <p:cxnSp>
            <p:nvCxnSpPr>
              <p:cNvPr id="267" name="Straight Connector 266"/>
              <p:cNvCxnSpPr>
                <a:stCxn id="315" idx="2"/>
                <a:endCxn id="302" idx="0"/>
              </p:cNvCxnSpPr>
              <p:nvPr/>
            </p:nvCxnSpPr>
            <p:spPr bwMode="auto">
              <a:xfrm>
                <a:off x="1994990" y="3271623"/>
                <a:ext cx="4230" cy="82304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8" name="Straight Connector 267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2" name="Straight Connector 271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26" name="Group 125"/>
          <p:cNvGrpSpPr/>
          <p:nvPr/>
        </p:nvGrpSpPr>
        <p:grpSpPr>
          <a:xfrm>
            <a:off x="4809692" y="2378686"/>
            <a:ext cx="2545688" cy="1720535"/>
            <a:chOff x="-2170772" y="2784954"/>
            <a:chExt cx="2712783" cy="1853712"/>
          </a:xfrm>
        </p:grpSpPr>
        <p:sp>
          <p:nvSpPr>
            <p:cNvPr id="197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" name="Group 197"/>
            <p:cNvGrpSpPr/>
            <p:nvPr/>
          </p:nvGrpSpPr>
          <p:grpSpPr>
            <a:xfrm>
              <a:off x="-1935370" y="2935816"/>
              <a:ext cx="2333625" cy="1619237"/>
              <a:chOff x="833331" y="2873352"/>
              <a:chExt cx="2333625" cy="1619237"/>
            </a:xfrm>
          </p:grpSpPr>
          <p:grpSp>
            <p:nvGrpSpPr>
              <p:cNvPr id="199" name="Group 198"/>
              <p:cNvGrpSpPr/>
              <p:nvPr/>
            </p:nvGrpSpPr>
            <p:grpSpPr>
              <a:xfrm>
                <a:off x="1736090" y="2873352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48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52" name="Oval 251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3" name="Rectangle 252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4" name="Oval 253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5" name="Freeform 254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6" name="Freeform 255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7" name="Freeform 256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8" name="Freeform 257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59" name="Straight Connector 258"/>
                  <p:cNvCxnSpPr>
                    <a:endCxn id="254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Straight Connector 259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9" name="Group 248"/>
                <p:cNvGrpSpPr/>
                <p:nvPr/>
              </p:nvGrpSpPr>
              <p:grpSpPr>
                <a:xfrm>
                  <a:off x="1770362" y="2873352"/>
                  <a:ext cx="451313" cy="397920"/>
                  <a:chOff x="667045" y="1708643"/>
                  <a:chExt cx="451313" cy="397920"/>
                </a:xfrm>
              </p:grpSpPr>
              <p:sp>
                <p:nvSpPr>
                  <p:cNvPr id="250" name="Oval 249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667045" y="1708643"/>
                    <a:ext cx="451313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2b</a:t>
                    </a:r>
                  </a:p>
                </p:txBody>
              </p:sp>
            </p:grpSp>
          </p:grpSp>
          <p:grpSp>
            <p:nvGrpSpPr>
              <p:cNvPr id="200" name="Group 199"/>
              <p:cNvGrpSpPr/>
              <p:nvPr/>
            </p:nvGrpSpPr>
            <p:grpSpPr>
              <a:xfrm>
                <a:off x="1740320" y="4094669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3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39" name="Oval 23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0" name="Rectangle 23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1" name="Oval 24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2" name="Freeform 24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3" name="Freeform 24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4" name="Freeform 24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5" name="Freeform 244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46" name="Straight Connector 245"/>
                  <p:cNvCxnSpPr>
                    <a:endCxn id="24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6" name="Group 235"/>
                <p:cNvGrpSpPr/>
                <p:nvPr/>
              </p:nvGrpSpPr>
              <p:grpSpPr>
                <a:xfrm>
                  <a:off x="1770362" y="2873352"/>
                  <a:ext cx="451313" cy="397920"/>
                  <a:chOff x="667045" y="1708643"/>
                  <a:chExt cx="451313" cy="397920"/>
                </a:xfrm>
              </p:grpSpPr>
              <p:sp>
                <p:nvSpPr>
                  <p:cNvPr id="237" name="Oval 23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38" name="TextBox 237"/>
                  <p:cNvSpPr txBox="1"/>
                  <p:nvPr/>
                </p:nvSpPr>
                <p:spPr>
                  <a:xfrm>
                    <a:off x="667045" y="1708643"/>
                    <a:ext cx="451313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2d</a:t>
                    </a:r>
                  </a:p>
                </p:txBody>
              </p:sp>
            </p:grpSp>
          </p:grpSp>
          <p:grpSp>
            <p:nvGrpSpPr>
              <p:cNvPr id="201" name="Group 200"/>
              <p:cNvGrpSpPr/>
              <p:nvPr/>
            </p:nvGrpSpPr>
            <p:grpSpPr>
              <a:xfrm>
                <a:off x="2601806" y="3485072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2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26" name="Oval 22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7" name="Rectangle 22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8" name="Oval 22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9" name="Freeform 22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0" name="Freeform 22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1" name="Freeform 23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2" name="Freeform 23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33" name="Straight Connector 232"/>
                  <p:cNvCxnSpPr>
                    <a:endCxn id="22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222"/>
                <p:cNvGrpSpPr/>
                <p:nvPr/>
              </p:nvGrpSpPr>
              <p:grpSpPr>
                <a:xfrm>
                  <a:off x="1770362" y="2873352"/>
                  <a:ext cx="425688" cy="397920"/>
                  <a:chOff x="667045" y="1708643"/>
                  <a:chExt cx="425688" cy="397920"/>
                </a:xfrm>
              </p:grpSpPr>
              <p:sp>
                <p:nvSpPr>
                  <p:cNvPr id="224" name="Oval 22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25" name="TextBox 224"/>
                  <p:cNvSpPr txBox="1"/>
                  <p:nvPr/>
                </p:nvSpPr>
                <p:spPr>
                  <a:xfrm>
                    <a:off x="667045" y="1708643"/>
                    <a:ext cx="425688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2c</a:t>
                    </a:r>
                  </a:p>
                </p:txBody>
              </p:sp>
            </p:grpSp>
          </p:grpSp>
          <p:grpSp>
            <p:nvGrpSpPr>
              <p:cNvPr id="202" name="Group 201"/>
              <p:cNvGrpSpPr/>
              <p:nvPr/>
            </p:nvGrpSpPr>
            <p:grpSpPr>
              <a:xfrm>
                <a:off x="833331" y="3478719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0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13" name="Oval 21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4" name="Rectangle 21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5" name="Oval 21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6" name="Freeform 21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7" name="Freeform 21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8" name="Freeform 21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9" name="Freeform 21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20" name="Straight Connector 219"/>
                  <p:cNvCxnSpPr>
                    <a:endCxn id="21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0" name="Group 209"/>
                <p:cNvGrpSpPr/>
                <p:nvPr/>
              </p:nvGrpSpPr>
              <p:grpSpPr>
                <a:xfrm>
                  <a:off x="1770362" y="2873352"/>
                  <a:ext cx="439355" cy="397920"/>
                  <a:chOff x="667045" y="1708643"/>
                  <a:chExt cx="439355" cy="397920"/>
                </a:xfrm>
              </p:grpSpPr>
              <p:sp>
                <p:nvSpPr>
                  <p:cNvPr id="211" name="Oval 21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12" name="TextBox 211"/>
                  <p:cNvSpPr txBox="1"/>
                  <p:nvPr/>
                </p:nvSpPr>
                <p:spPr>
                  <a:xfrm>
                    <a:off x="667045" y="1708643"/>
                    <a:ext cx="439355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2a</a:t>
                    </a:r>
                  </a:p>
                </p:txBody>
              </p:sp>
            </p:grpSp>
          </p:grpSp>
          <p:cxnSp>
            <p:nvCxnSpPr>
              <p:cNvPr id="203" name="Straight Connector 202"/>
              <p:cNvCxnSpPr>
                <a:stCxn id="251" idx="2"/>
                <a:endCxn id="238" idx="0"/>
              </p:cNvCxnSpPr>
              <p:nvPr/>
            </p:nvCxnSpPr>
            <p:spPr bwMode="auto">
              <a:xfrm>
                <a:off x="1996018" y="3271272"/>
                <a:ext cx="4230" cy="823397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4" name="Straight Connector 203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5" name="Straight Connector 204"/>
              <p:cNvCxnSpPr>
                <a:stCxn id="252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6" name="Straight Connector 205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7" name="Straight Connector 206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8" name="Straight Connector 207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7031687" y="1310427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7255177" y="1446543"/>
            <a:ext cx="2215548" cy="1471268"/>
            <a:chOff x="833331" y="2873352"/>
            <a:chExt cx="2333625" cy="1630661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409344"/>
              <a:chOff x="1736090" y="2873352"/>
              <a:chExt cx="565150" cy="409344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3b</a:t>
                  </a:r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409344"/>
              <a:chOff x="1736090" y="2873352"/>
              <a:chExt cx="565150" cy="409344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3d</a:t>
                  </a:r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409344"/>
              <a:chOff x="1736090" y="2873352"/>
              <a:chExt cx="565150" cy="409344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0758" cy="409344"/>
                <a:chOff x="667045" y="1708643"/>
                <a:chExt cx="420758" cy="409344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075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3c</a:t>
                  </a:r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409344"/>
              <a:chOff x="1736090" y="2873352"/>
              <a:chExt cx="565150" cy="409344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34265" cy="409344"/>
                <a:chOff x="667045" y="1708643"/>
                <a:chExt cx="434265" cy="409344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3426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3a</a:t>
                  </a:r>
                </a:p>
              </p:txBody>
            </p:sp>
          </p:grpSp>
        </p:grpSp>
        <p:cxnSp>
          <p:nvCxnSpPr>
            <p:cNvPr id="139" name="Straight Connector 138"/>
            <p:cNvCxnSpPr>
              <a:stCxn id="187" idx="2"/>
              <a:endCxn id="174" idx="0"/>
            </p:cNvCxnSpPr>
            <p:nvPr/>
          </p:nvCxnSpPr>
          <p:spPr bwMode="auto">
            <a:xfrm>
              <a:off x="1993405" y="3282696"/>
              <a:ext cx="4230" cy="81197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" name="Straight Connector 142"/>
            <p:cNvCxnSpPr/>
            <p:nvPr/>
          </p:nvCxnSpPr>
          <p:spPr bwMode="auto">
            <a:xfrm flipH="1">
              <a:off x="2196042" y="3783542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4570707" y="2340047"/>
            <a:ext cx="480877" cy="7440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7047189" y="2281165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5017292" y="2438369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067951" y="1351667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231173" y="1562343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AS1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8594827" y="2413274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904683" y="5223365"/>
                <a:ext cx="429781" cy="369332"/>
                <a:chOff x="629095" y="1708643"/>
                <a:chExt cx="452687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629095" y="1708643"/>
                  <a:ext cx="432579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  X</a:t>
                  </a:r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" name="Group 6"/>
          <p:cNvGrpSpPr/>
          <p:nvPr/>
        </p:nvGrpSpPr>
        <p:grpSpPr>
          <a:xfrm>
            <a:off x="7237444" y="2379268"/>
            <a:ext cx="1009362" cy="768350"/>
            <a:chOff x="5713444" y="2379268"/>
            <a:chExt cx="1009362" cy="768350"/>
          </a:xfrm>
        </p:grpSpPr>
        <p:sp>
          <p:nvSpPr>
            <p:cNvPr id="162850" name="AutoShape 118"/>
            <p:cNvSpPr>
              <a:spLocks noChangeArrowheads="1"/>
            </p:cNvSpPr>
            <p:nvPr/>
          </p:nvSpPr>
          <p:spPr bwMode="auto">
            <a:xfrm rot="17597965">
              <a:off x="5467382" y="2625330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1" name="Text Box 119"/>
            <p:cNvSpPr txBox="1">
              <a:spLocks noChangeArrowheads="1"/>
            </p:cNvSpPr>
            <p:nvPr/>
          </p:nvSpPr>
          <p:spPr bwMode="auto">
            <a:xfrm>
              <a:off x="5906829" y="2784958"/>
              <a:ext cx="81597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AS3,X 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552829" y="2438605"/>
            <a:ext cx="1260153" cy="888605"/>
            <a:chOff x="2028828" y="2438604"/>
            <a:chExt cx="1260153" cy="888605"/>
          </a:xfrm>
        </p:grpSpPr>
        <p:sp>
          <p:nvSpPr>
            <p:cNvPr id="332" name="Text Box 119"/>
            <p:cNvSpPr txBox="1">
              <a:spLocks noChangeArrowheads="1"/>
            </p:cNvSpPr>
            <p:nvPr/>
          </p:nvSpPr>
          <p:spPr bwMode="auto">
            <a:xfrm>
              <a:off x="2028828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AS2,AS3,X </a:t>
              </a:r>
            </a:p>
          </p:txBody>
        </p:sp>
        <p:sp>
          <p:nvSpPr>
            <p:cNvPr id="327" name="AutoShape 118"/>
            <p:cNvSpPr>
              <a:spLocks noChangeArrowheads="1"/>
            </p:cNvSpPr>
            <p:nvPr/>
          </p:nvSpPr>
          <p:spPr bwMode="auto">
            <a:xfrm rot="3445218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6" name="Rectangle 4"/>
          <p:cNvSpPr txBox="1">
            <a:spLocks noChangeArrowheads="1"/>
          </p:cNvSpPr>
          <p:nvPr/>
        </p:nvSpPr>
        <p:spPr bwMode="auto">
          <a:xfrm>
            <a:off x="735780" y="4231482"/>
            <a:ext cx="10423631" cy="848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ts val="2140"/>
              </a:lnSpc>
            </a:pPr>
            <a:r>
              <a:rPr lang="en-US" sz="2200" dirty="0">
                <a:latin typeface="Helvetica" pitchFamily="2" charset="0"/>
              </a:rPr>
              <a:t>AS2 router 2c receives path advertisement </a:t>
            </a:r>
            <a:r>
              <a:rPr lang="en-US" sz="2000" dirty="0">
                <a:solidFill>
                  <a:srgbClr val="CC0000"/>
                </a:solidFill>
                <a:latin typeface="Helvetica" pitchFamily="2" charset="0"/>
              </a:rPr>
              <a:t>AS3,X </a:t>
            </a:r>
            <a:r>
              <a:rPr lang="en-US" sz="2200" dirty="0">
                <a:latin typeface="Helvetica" pitchFamily="2" charset="0"/>
              </a:rPr>
              <a:t>(via eBGP) from AS3 router 3a</a:t>
            </a:r>
            <a:endParaRPr lang="en-US" sz="2000" dirty="0">
              <a:latin typeface="Helvetica" pitchFamily="2" charset="0"/>
            </a:endParaRPr>
          </a:p>
        </p:txBody>
      </p:sp>
      <p:sp>
        <p:nvSpPr>
          <p:cNvPr id="328" name="Rectangle 4"/>
          <p:cNvSpPr txBox="1">
            <a:spLocks noChangeArrowheads="1"/>
          </p:cNvSpPr>
          <p:nvPr/>
        </p:nvSpPr>
        <p:spPr bwMode="auto">
          <a:xfrm>
            <a:off x="731874" y="5605530"/>
            <a:ext cx="10423631" cy="510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ts val="2140"/>
              </a:lnSpc>
            </a:pPr>
            <a:r>
              <a:rPr lang="en-US" sz="2200" dirty="0">
                <a:latin typeface="Helvetica" pitchFamily="2" charset="0"/>
              </a:rPr>
              <a:t>Based on AS2 policy, AS2 router 2a advertises (via eBGP)  path </a:t>
            </a:r>
            <a:r>
              <a:rPr lang="en-US" sz="2000" dirty="0">
                <a:solidFill>
                  <a:srgbClr val="CC0000"/>
                </a:solidFill>
                <a:latin typeface="Helvetica" pitchFamily="2" charset="0"/>
              </a:rPr>
              <a:t>AS2, AS3, X  </a:t>
            </a:r>
            <a:r>
              <a:rPr lang="en-US" sz="2200" dirty="0">
                <a:latin typeface="Helvetica" pitchFamily="2" charset="0"/>
              </a:rPr>
              <a:t>to AS</a:t>
            </a:r>
            <a:r>
              <a:rPr lang="en-US" sz="2200" dirty="0">
                <a:latin typeface="Helvetica" pitchFamily="2" charset="0"/>
                <a:cs typeface="Arial"/>
              </a:rPr>
              <a:t>1</a:t>
            </a:r>
            <a:r>
              <a:rPr lang="en-US" sz="2200" dirty="0">
                <a:latin typeface="Helvetica" pitchFamily="2" charset="0"/>
              </a:rPr>
              <a:t> router </a:t>
            </a:r>
            <a:r>
              <a:rPr lang="en-US" sz="2200" dirty="0">
                <a:latin typeface="Helvetica" pitchFamily="2" charset="0"/>
                <a:cs typeface="Arial"/>
              </a:rPr>
              <a:t>1</a:t>
            </a:r>
            <a:r>
              <a:rPr lang="en-US" sz="2200" dirty="0">
                <a:latin typeface="Helvetica" pitchFamily="2" charset="0"/>
              </a:rPr>
              <a:t>c</a:t>
            </a:r>
          </a:p>
          <a:p>
            <a:endParaRPr lang="en-US" sz="2000" dirty="0">
              <a:latin typeface="Helvetica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576001" y="2820740"/>
            <a:ext cx="1118837" cy="826267"/>
            <a:chOff x="4052000" y="2820739"/>
            <a:chExt cx="1118837" cy="826267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 flipV="1">
              <a:off x="4769093" y="2820739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0" name="Straight Arrow Connector 329"/>
            <p:cNvCxnSpPr/>
            <p:nvPr/>
          </p:nvCxnSpPr>
          <p:spPr bwMode="auto">
            <a:xfrm flipH="1" flipV="1">
              <a:off x="4052000" y="3192229"/>
              <a:ext cx="1059565" cy="1417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1" name="Straight Arrow Connector 330"/>
            <p:cNvCxnSpPr/>
            <p:nvPr/>
          </p:nvCxnSpPr>
          <p:spPr bwMode="auto">
            <a:xfrm flipH="1">
              <a:off x="4748700" y="3344630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3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11</a:t>
            </a:fld>
            <a:endParaRPr lang="en-US" sz="1200" dirty="0">
              <a:latin typeface="Tahoma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6AB1F63-9972-2E4A-8502-3AF6C2A9C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 path advertisement</a:t>
            </a:r>
          </a:p>
        </p:txBody>
      </p:sp>
    </p:spTree>
    <p:extLst>
      <p:ext uri="{BB962C8B-B14F-4D97-AF65-F5344CB8AC3E}">
        <p14:creationId xmlns:p14="http://schemas.microsoft.com/office/powerpoint/2010/main" val="418427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3668" grpId="0" build="p"/>
      <p:bldP spid="326" grpId="0"/>
      <p:bldP spid="3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60876" y="4742967"/>
            <a:ext cx="10731758" cy="551956"/>
          </a:xfrm>
        </p:spPr>
        <p:txBody>
          <a:bodyPr/>
          <a:lstStyle/>
          <a:p>
            <a:pPr marL="293688" indent="-293688">
              <a:lnSpc>
                <a:spcPts val="2140"/>
              </a:lnSpc>
            </a:pPr>
            <a:r>
              <a:rPr lang="en-US" sz="2200" dirty="0"/>
              <a:t>AS</a:t>
            </a:r>
            <a:r>
              <a:rPr lang="en-US" sz="2200" dirty="0">
                <a:cs typeface="Arial"/>
              </a:rPr>
              <a:t>1</a:t>
            </a:r>
            <a:r>
              <a:rPr lang="en-US" sz="2200" dirty="0"/>
              <a:t> gateway router</a:t>
            </a:r>
            <a:r>
              <a:rPr lang="en-US" sz="2200" dirty="0">
                <a:cs typeface="Arial"/>
              </a:rPr>
              <a:t> 1c </a:t>
            </a:r>
            <a:r>
              <a:rPr lang="en-US" sz="2200" dirty="0"/>
              <a:t>learns path </a:t>
            </a:r>
            <a:r>
              <a:rPr lang="en-US" sz="2200" i="1" dirty="0">
                <a:solidFill>
                  <a:srgbClr val="CC0000"/>
                </a:solidFill>
              </a:rPr>
              <a:t>AS2,AS3,X </a:t>
            </a:r>
            <a:r>
              <a:rPr lang="en-US" sz="2200" dirty="0"/>
              <a:t>from 2a</a:t>
            </a:r>
            <a:endParaRPr lang="en-US" sz="2000" dirty="0"/>
          </a:p>
          <a:p>
            <a:endParaRPr lang="en-US" sz="2000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2148887" y="1451515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619588"/>
              <a:chOff x="833331" y="2873352"/>
              <a:chExt cx="2333625" cy="1619588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1b</a:t>
                    </a:r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1d</a:t>
                    </a:r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3749" cy="398272"/>
                  <a:chOff x="667045" y="1708643"/>
                  <a:chExt cx="423749" cy="39827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3749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1c</a:t>
                    </a:r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37353" cy="398272"/>
                  <a:chOff x="667045" y="1708643"/>
                  <a:chExt cx="437353" cy="39827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37353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1a</a:t>
                    </a:r>
                  </a:p>
                </p:txBody>
              </p:sp>
            </p:grpSp>
          </p:grpSp>
          <p:cxnSp>
            <p:nvCxnSpPr>
              <p:cNvPr id="267" name="Straight Connector 266"/>
              <p:cNvCxnSpPr>
                <a:stCxn id="315" idx="2"/>
                <a:endCxn id="302" idx="0"/>
              </p:cNvCxnSpPr>
              <p:nvPr/>
            </p:nvCxnSpPr>
            <p:spPr bwMode="auto">
              <a:xfrm>
                <a:off x="1994990" y="3271623"/>
                <a:ext cx="4230" cy="82304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8" name="Straight Connector 267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2" name="Straight Connector 271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26" name="Group 125"/>
          <p:cNvGrpSpPr/>
          <p:nvPr/>
        </p:nvGrpSpPr>
        <p:grpSpPr>
          <a:xfrm>
            <a:off x="4809692" y="2378686"/>
            <a:ext cx="2545688" cy="1720535"/>
            <a:chOff x="-2170772" y="2784954"/>
            <a:chExt cx="2712783" cy="1853712"/>
          </a:xfrm>
        </p:grpSpPr>
        <p:sp>
          <p:nvSpPr>
            <p:cNvPr id="197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" name="Group 197"/>
            <p:cNvGrpSpPr/>
            <p:nvPr/>
          </p:nvGrpSpPr>
          <p:grpSpPr>
            <a:xfrm>
              <a:off x="-1935370" y="2935816"/>
              <a:ext cx="2333625" cy="1619237"/>
              <a:chOff x="833331" y="2873352"/>
              <a:chExt cx="2333625" cy="1619237"/>
            </a:xfrm>
          </p:grpSpPr>
          <p:grpSp>
            <p:nvGrpSpPr>
              <p:cNvPr id="199" name="Group 198"/>
              <p:cNvGrpSpPr/>
              <p:nvPr/>
            </p:nvGrpSpPr>
            <p:grpSpPr>
              <a:xfrm>
                <a:off x="1736090" y="2873352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48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52" name="Oval 251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3" name="Rectangle 252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4" name="Oval 253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5" name="Freeform 254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6" name="Freeform 255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7" name="Freeform 256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8" name="Freeform 257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59" name="Straight Connector 258"/>
                  <p:cNvCxnSpPr>
                    <a:endCxn id="254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Straight Connector 259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9" name="Group 248"/>
                <p:cNvGrpSpPr/>
                <p:nvPr/>
              </p:nvGrpSpPr>
              <p:grpSpPr>
                <a:xfrm>
                  <a:off x="1770362" y="2873352"/>
                  <a:ext cx="451313" cy="397920"/>
                  <a:chOff x="667045" y="1708643"/>
                  <a:chExt cx="451313" cy="397920"/>
                </a:xfrm>
              </p:grpSpPr>
              <p:sp>
                <p:nvSpPr>
                  <p:cNvPr id="250" name="Oval 249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667045" y="1708643"/>
                    <a:ext cx="451313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2b</a:t>
                    </a:r>
                  </a:p>
                </p:txBody>
              </p:sp>
            </p:grpSp>
          </p:grpSp>
          <p:grpSp>
            <p:nvGrpSpPr>
              <p:cNvPr id="200" name="Group 199"/>
              <p:cNvGrpSpPr/>
              <p:nvPr/>
            </p:nvGrpSpPr>
            <p:grpSpPr>
              <a:xfrm>
                <a:off x="1740320" y="4094669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3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39" name="Oval 23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0" name="Rectangle 23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1" name="Oval 24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2" name="Freeform 24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3" name="Freeform 24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4" name="Freeform 24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5" name="Freeform 244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46" name="Straight Connector 245"/>
                  <p:cNvCxnSpPr>
                    <a:endCxn id="24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6" name="Group 235"/>
                <p:cNvGrpSpPr/>
                <p:nvPr/>
              </p:nvGrpSpPr>
              <p:grpSpPr>
                <a:xfrm>
                  <a:off x="1770362" y="2873352"/>
                  <a:ext cx="451313" cy="397920"/>
                  <a:chOff x="667045" y="1708643"/>
                  <a:chExt cx="451313" cy="397920"/>
                </a:xfrm>
              </p:grpSpPr>
              <p:sp>
                <p:nvSpPr>
                  <p:cNvPr id="237" name="Oval 23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38" name="TextBox 237"/>
                  <p:cNvSpPr txBox="1"/>
                  <p:nvPr/>
                </p:nvSpPr>
                <p:spPr>
                  <a:xfrm>
                    <a:off x="667045" y="1708643"/>
                    <a:ext cx="451313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2d</a:t>
                    </a:r>
                  </a:p>
                </p:txBody>
              </p:sp>
            </p:grpSp>
          </p:grpSp>
          <p:grpSp>
            <p:nvGrpSpPr>
              <p:cNvPr id="201" name="Group 200"/>
              <p:cNvGrpSpPr/>
              <p:nvPr/>
            </p:nvGrpSpPr>
            <p:grpSpPr>
              <a:xfrm>
                <a:off x="2601806" y="3485072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2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26" name="Oval 22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7" name="Rectangle 22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8" name="Oval 22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9" name="Freeform 22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0" name="Freeform 22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1" name="Freeform 23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2" name="Freeform 23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33" name="Straight Connector 232"/>
                  <p:cNvCxnSpPr>
                    <a:endCxn id="22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222"/>
                <p:cNvGrpSpPr/>
                <p:nvPr/>
              </p:nvGrpSpPr>
              <p:grpSpPr>
                <a:xfrm>
                  <a:off x="1770362" y="2873352"/>
                  <a:ext cx="425688" cy="397920"/>
                  <a:chOff x="667045" y="1708643"/>
                  <a:chExt cx="425688" cy="397920"/>
                </a:xfrm>
              </p:grpSpPr>
              <p:sp>
                <p:nvSpPr>
                  <p:cNvPr id="224" name="Oval 22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25" name="TextBox 224"/>
                  <p:cNvSpPr txBox="1"/>
                  <p:nvPr/>
                </p:nvSpPr>
                <p:spPr>
                  <a:xfrm>
                    <a:off x="667045" y="1708643"/>
                    <a:ext cx="425688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2c</a:t>
                    </a:r>
                  </a:p>
                </p:txBody>
              </p:sp>
            </p:grpSp>
          </p:grpSp>
          <p:grpSp>
            <p:nvGrpSpPr>
              <p:cNvPr id="202" name="Group 201"/>
              <p:cNvGrpSpPr/>
              <p:nvPr/>
            </p:nvGrpSpPr>
            <p:grpSpPr>
              <a:xfrm>
                <a:off x="833331" y="3478719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0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13" name="Oval 21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4" name="Rectangle 21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5" name="Oval 21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6" name="Freeform 21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7" name="Freeform 21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8" name="Freeform 21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9" name="Freeform 21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20" name="Straight Connector 219"/>
                  <p:cNvCxnSpPr>
                    <a:endCxn id="21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0" name="Group 209"/>
                <p:cNvGrpSpPr/>
                <p:nvPr/>
              </p:nvGrpSpPr>
              <p:grpSpPr>
                <a:xfrm>
                  <a:off x="1770362" y="2873352"/>
                  <a:ext cx="439355" cy="397920"/>
                  <a:chOff x="667045" y="1708643"/>
                  <a:chExt cx="439355" cy="397920"/>
                </a:xfrm>
              </p:grpSpPr>
              <p:sp>
                <p:nvSpPr>
                  <p:cNvPr id="211" name="Oval 21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12" name="TextBox 211"/>
                  <p:cNvSpPr txBox="1"/>
                  <p:nvPr/>
                </p:nvSpPr>
                <p:spPr>
                  <a:xfrm>
                    <a:off x="667045" y="1708643"/>
                    <a:ext cx="439355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2a</a:t>
                    </a:r>
                  </a:p>
                </p:txBody>
              </p:sp>
            </p:grpSp>
          </p:grpSp>
          <p:cxnSp>
            <p:nvCxnSpPr>
              <p:cNvPr id="203" name="Straight Connector 202"/>
              <p:cNvCxnSpPr>
                <a:stCxn id="251" idx="2"/>
                <a:endCxn id="238" idx="0"/>
              </p:cNvCxnSpPr>
              <p:nvPr/>
            </p:nvCxnSpPr>
            <p:spPr bwMode="auto">
              <a:xfrm>
                <a:off x="1996018" y="3271272"/>
                <a:ext cx="4230" cy="823397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4" name="Straight Connector 203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5" name="Straight Connector 204"/>
              <p:cNvCxnSpPr>
                <a:stCxn id="252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6" name="Straight Connector 205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7" name="Straight Connector 206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8" name="Straight Connector 207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7031687" y="1310427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7255177" y="1446543"/>
            <a:ext cx="2215548" cy="1471268"/>
            <a:chOff x="833331" y="2873352"/>
            <a:chExt cx="2333625" cy="1630661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409344"/>
              <a:chOff x="1736090" y="2873352"/>
              <a:chExt cx="565150" cy="409344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3b</a:t>
                  </a:r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409344"/>
              <a:chOff x="1736090" y="2873352"/>
              <a:chExt cx="565150" cy="409344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3d</a:t>
                  </a:r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409344"/>
              <a:chOff x="1736090" y="2873352"/>
              <a:chExt cx="565150" cy="409344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0758" cy="409344"/>
                <a:chOff x="667045" y="1708643"/>
                <a:chExt cx="420758" cy="409344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075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3c</a:t>
                  </a:r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409344"/>
              <a:chOff x="1736090" y="2873352"/>
              <a:chExt cx="565150" cy="409344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34265" cy="409344"/>
                <a:chOff x="667045" y="1708643"/>
                <a:chExt cx="434265" cy="409344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3426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3a</a:t>
                  </a:r>
                </a:p>
              </p:txBody>
            </p:sp>
          </p:grpSp>
        </p:grpSp>
        <p:cxnSp>
          <p:nvCxnSpPr>
            <p:cNvPr id="139" name="Straight Connector 138"/>
            <p:cNvCxnSpPr>
              <a:stCxn id="187" idx="2"/>
              <a:endCxn id="174" idx="0"/>
            </p:cNvCxnSpPr>
            <p:nvPr/>
          </p:nvCxnSpPr>
          <p:spPr bwMode="auto">
            <a:xfrm>
              <a:off x="1993405" y="3282696"/>
              <a:ext cx="4230" cy="81197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" name="Straight Connector 142"/>
            <p:cNvCxnSpPr/>
            <p:nvPr/>
          </p:nvCxnSpPr>
          <p:spPr bwMode="auto">
            <a:xfrm flipH="1">
              <a:off x="2196042" y="3783542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4570707" y="2340047"/>
            <a:ext cx="480877" cy="7440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7047189" y="2281165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5017292" y="2438369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067951" y="1351667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231173" y="1562343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AS1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8594827" y="2413274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904683" y="5223365"/>
                <a:ext cx="429781" cy="369332"/>
                <a:chOff x="629095" y="1708643"/>
                <a:chExt cx="452687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629095" y="1708643"/>
                  <a:ext cx="432579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  X</a:t>
                  </a:r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" name="Group 6"/>
          <p:cNvGrpSpPr/>
          <p:nvPr/>
        </p:nvGrpSpPr>
        <p:grpSpPr>
          <a:xfrm>
            <a:off x="7237444" y="2379268"/>
            <a:ext cx="1009362" cy="768350"/>
            <a:chOff x="5713444" y="2379268"/>
            <a:chExt cx="1009362" cy="768350"/>
          </a:xfrm>
        </p:grpSpPr>
        <p:sp>
          <p:nvSpPr>
            <p:cNvPr id="162850" name="AutoShape 118"/>
            <p:cNvSpPr>
              <a:spLocks noChangeArrowheads="1"/>
            </p:cNvSpPr>
            <p:nvPr/>
          </p:nvSpPr>
          <p:spPr bwMode="auto">
            <a:xfrm rot="17597965">
              <a:off x="5467382" y="2625330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1" name="Text Box 119"/>
            <p:cNvSpPr txBox="1">
              <a:spLocks noChangeArrowheads="1"/>
            </p:cNvSpPr>
            <p:nvPr/>
          </p:nvSpPr>
          <p:spPr bwMode="auto">
            <a:xfrm>
              <a:off x="5906829" y="2784958"/>
              <a:ext cx="81597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AS3,X 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552829" y="2438605"/>
            <a:ext cx="1260153" cy="888605"/>
            <a:chOff x="2028828" y="2438604"/>
            <a:chExt cx="1260153" cy="888605"/>
          </a:xfrm>
        </p:grpSpPr>
        <p:sp>
          <p:nvSpPr>
            <p:cNvPr id="332" name="Text Box 119"/>
            <p:cNvSpPr txBox="1">
              <a:spLocks noChangeArrowheads="1"/>
            </p:cNvSpPr>
            <p:nvPr/>
          </p:nvSpPr>
          <p:spPr bwMode="auto">
            <a:xfrm>
              <a:off x="2028828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AS2,AS3,X </a:t>
              </a:r>
            </a:p>
          </p:txBody>
        </p:sp>
        <p:sp>
          <p:nvSpPr>
            <p:cNvPr id="327" name="AutoShape 118"/>
            <p:cNvSpPr>
              <a:spLocks noChangeArrowheads="1"/>
            </p:cNvSpPr>
            <p:nvPr/>
          </p:nvSpPr>
          <p:spPr bwMode="auto">
            <a:xfrm rot="3445218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6" name="Rectangle 4"/>
          <p:cNvSpPr txBox="1">
            <a:spLocks noChangeArrowheads="1"/>
          </p:cNvSpPr>
          <p:nvPr/>
        </p:nvSpPr>
        <p:spPr bwMode="auto">
          <a:xfrm>
            <a:off x="838201" y="4289671"/>
            <a:ext cx="10731758" cy="575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lnSpc>
                <a:spcPts val="2140"/>
              </a:lnSpc>
              <a:buNone/>
            </a:pPr>
            <a:r>
              <a:rPr lang="en-US" sz="2400" dirty="0">
                <a:latin typeface="Helvetica" pitchFamily="2" charset="0"/>
              </a:rPr>
              <a:t>Gateway router may learn about </a:t>
            </a:r>
            <a:r>
              <a:rPr lang="en-US" sz="2400" dirty="0">
                <a:solidFill>
                  <a:srgbClr val="000090"/>
                </a:solidFill>
                <a:latin typeface="Helvetica" pitchFamily="2" charset="0"/>
              </a:rPr>
              <a:t>multiple</a:t>
            </a:r>
            <a:r>
              <a:rPr lang="en-US" sz="2400" dirty="0">
                <a:latin typeface="Helvetica" pitchFamily="2" charset="0"/>
              </a:rPr>
              <a:t> paths to destination: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18770" y="1902432"/>
            <a:ext cx="1118837" cy="826267"/>
            <a:chOff x="4052000" y="2820739"/>
            <a:chExt cx="1118837" cy="826267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 flipV="1">
              <a:off x="4769093" y="2820739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0" name="Straight Arrow Connector 329"/>
            <p:cNvCxnSpPr/>
            <p:nvPr/>
          </p:nvCxnSpPr>
          <p:spPr bwMode="auto">
            <a:xfrm flipH="1" flipV="1">
              <a:off x="4052000" y="3192229"/>
              <a:ext cx="1059565" cy="1417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1" name="Straight Arrow Connector 330"/>
            <p:cNvCxnSpPr/>
            <p:nvPr/>
          </p:nvCxnSpPr>
          <p:spPr bwMode="auto">
            <a:xfrm flipH="1">
              <a:off x="4748700" y="3344630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325" name="Straight Connector 324"/>
          <p:cNvCxnSpPr/>
          <p:nvPr/>
        </p:nvCxnSpPr>
        <p:spPr bwMode="auto">
          <a:xfrm flipH="1">
            <a:off x="4666124" y="2168220"/>
            <a:ext cx="2534703" cy="14521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" name="Group 3"/>
          <p:cNvGrpSpPr/>
          <p:nvPr/>
        </p:nvGrpSpPr>
        <p:grpSpPr>
          <a:xfrm>
            <a:off x="6141960" y="1621327"/>
            <a:ext cx="889720" cy="547957"/>
            <a:chOff x="4617960" y="1621326"/>
            <a:chExt cx="889720" cy="547957"/>
          </a:xfrm>
        </p:grpSpPr>
        <p:sp>
          <p:nvSpPr>
            <p:cNvPr id="329" name="AutoShape 118"/>
            <p:cNvSpPr>
              <a:spLocks noChangeArrowheads="1"/>
            </p:cNvSpPr>
            <p:nvPr/>
          </p:nvSpPr>
          <p:spPr bwMode="auto">
            <a:xfrm rot="21413181">
              <a:off x="4617960" y="1893058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 rot="21418560">
              <a:off x="4849230" y="1621326"/>
              <a:ext cx="6584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>
                  <a:solidFill>
                    <a:srgbClr val="CC0000"/>
                  </a:solidFill>
                </a:rPr>
                <a:t>AS3,X</a:t>
              </a:r>
            </a:p>
          </p:txBody>
        </p:sp>
      </p:grpSp>
      <p:sp>
        <p:nvSpPr>
          <p:cNvPr id="333" name="Rectangle 4"/>
          <p:cNvSpPr txBox="1">
            <a:spLocks noChangeArrowheads="1"/>
          </p:cNvSpPr>
          <p:nvPr/>
        </p:nvSpPr>
        <p:spPr bwMode="auto">
          <a:xfrm>
            <a:off x="1060876" y="5205914"/>
            <a:ext cx="10731758" cy="55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ts val="2140"/>
              </a:lnSpc>
            </a:pPr>
            <a:r>
              <a:rPr lang="en-US" sz="2200" dirty="0">
                <a:latin typeface="Helvetica" pitchFamily="2" charset="0"/>
              </a:rPr>
              <a:t>AS</a:t>
            </a:r>
            <a:r>
              <a:rPr lang="en-US" sz="2200" dirty="0">
                <a:latin typeface="Helvetica" pitchFamily="2" charset="0"/>
                <a:cs typeface="Arial"/>
              </a:rPr>
              <a:t>1</a:t>
            </a:r>
            <a:r>
              <a:rPr lang="en-US" sz="2200" dirty="0">
                <a:latin typeface="Helvetica" pitchFamily="2" charset="0"/>
              </a:rPr>
              <a:t> gateway router</a:t>
            </a:r>
            <a:r>
              <a:rPr lang="en-US" sz="2200" dirty="0">
                <a:latin typeface="Helvetica" pitchFamily="2" charset="0"/>
                <a:cs typeface="Arial"/>
              </a:rPr>
              <a:t> 1c </a:t>
            </a:r>
            <a:r>
              <a:rPr lang="en-US" sz="2200" dirty="0">
                <a:latin typeface="Helvetica" pitchFamily="2" charset="0"/>
              </a:rPr>
              <a:t>learns path </a:t>
            </a:r>
            <a:r>
              <a:rPr lang="en-US" sz="2200" i="1" dirty="0">
                <a:solidFill>
                  <a:srgbClr val="CC0000"/>
                </a:solidFill>
                <a:latin typeface="Helvetica" pitchFamily="2" charset="0"/>
              </a:rPr>
              <a:t>AS3,X </a:t>
            </a:r>
            <a:r>
              <a:rPr lang="en-US" sz="2200" dirty="0">
                <a:latin typeface="Helvetica" pitchFamily="2" charset="0"/>
              </a:rPr>
              <a:t>from 3a</a:t>
            </a:r>
            <a:endParaRPr lang="en-US" sz="2000" dirty="0">
              <a:latin typeface="Helvetica" pitchFamily="2" charset="0"/>
            </a:endParaRPr>
          </a:p>
          <a:p>
            <a:endParaRPr lang="en-US" sz="2000" dirty="0">
              <a:latin typeface="Helvetica" pitchFamily="2" charset="0"/>
            </a:endParaRPr>
          </a:p>
        </p:txBody>
      </p:sp>
      <p:sp>
        <p:nvSpPr>
          <p:cNvPr id="334" name="Rectangle 4"/>
          <p:cNvSpPr txBox="1">
            <a:spLocks noChangeArrowheads="1"/>
          </p:cNvSpPr>
          <p:nvPr/>
        </p:nvSpPr>
        <p:spPr bwMode="auto">
          <a:xfrm>
            <a:off x="1060876" y="5587446"/>
            <a:ext cx="10223928" cy="102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100000"/>
              </a:lnSpc>
            </a:pPr>
            <a:r>
              <a:rPr lang="en-US" sz="2200" dirty="0">
                <a:latin typeface="Helvetica" pitchFamily="2" charset="0"/>
              </a:rPr>
              <a:t>Based on policy, AS</a:t>
            </a:r>
            <a:r>
              <a:rPr lang="en-US" sz="2200" dirty="0">
                <a:latin typeface="Helvetica" pitchFamily="2" charset="0"/>
                <a:cs typeface="Arial"/>
              </a:rPr>
              <a:t>1</a:t>
            </a:r>
            <a:r>
              <a:rPr lang="en-US" sz="2200" dirty="0">
                <a:latin typeface="Helvetica" pitchFamily="2" charset="0"/>
              </a:rPr>
              <a:t> gateway router</a:t>
            </a:r>
            <a:r>
              <a:rPr lang="en-US" sz="2200" dirty="0">
                <a:latin typeface="Helvetica" pitchFamily="2" charset="0"/>
                <a:cs typeface="Arial"/>
              </a:rPr>
              <a:t> 1c </a:t>
            </a:r>
            <a:r>
              <a:rPr lang="en-US" sz="2200" dirty="0">
                <a:latin typeface="Helvetica" pitchFamily="2" charset="0"/>
              </a:rPr>
              <a:t>chooses path </a:t>
            </a:r>
            <a:r>
              <a:rPr lang="en-US" sz="2200" i="1" dirty="0">
                <a:solidFill>
                  <a:srgbClr val="CC0000"/>
                </a:solidFill>
                <a:latin typeface="Helvetica" pitchFamily="2" charset="0"/>
              </a:rPr>
              <a:t>AS3,X, and advertises path within AS</a:t>
            </a:r>
            <a:r>
              <a:rPr lang="en-US" sz="2200" i="1" dirty="0">
                <a:solidFill>
                  <a:srgbClr val="CC0000"/>
                </a:solidFill>
                <a:latin typeface="Helvetica" pitchFamily="2" charset="0"/>
                <a:cs typeface="Arial"/>
              </a:rPr>
              <a:t>1</a:t>
            </a:r>
            <a:r>
              <a:rPr lang="en-US" sz="2200" i="1" dirty="0">
                <a:solidFill>
                  <a:srgbClr val="CC0000"/>
                </a:solidFill>
                <a:latin typeface="Helvetica" pitchFamily="2" charset="0"/>
              </a:rPr>
              <a:t> via iBGP</a:t>
            </a:r>
            <a:endParaRPr lang="en-US" sz="2000" dirty="0">
              <a:latin typeface="Helvetica" pitchFamily="2" charset="0"/>
            </a:endParaRPr>
          </a:p>
          <a:p>
            <a:pPr>
              <a:lnSpc>
                <a:spcPct val="100000"/>
              </a:lnSpc>
            </a:pPr>
            <a:endParaRPr lang="en-US" sz="2000" dirty="0">
              <a:latin typeface="Helvetica" pitchFamily="2" charset="0"/>
            </a:endParaRPr>
          </a:p>
        </p:txBody>
      </p:sp>
      <p:sp>
        <p:nvSpPr>
          <p:cNvPr id="3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12</a:t>
            </a:fld>
            <a:endParaRPr lang="en-US" sz="1200" dirty="0">
              <a:latin typeface="Tahoma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D287FDC5-C9BA-E44C-9647-53D7CFAB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 path advertisement</a:t>
            </a:r>
          </a:p>
        </p:txBody>
      </p:sp>
    </p:spTree>
    <p:extLst>
      <p:ext uri="{BB962C8B-B14F-4D97-AF65-F5344CB8AC3E}">
        <p14:creationId xmlns:p14="http://schemas.microsoft.com/office/powerpoint/2010/main" val="262042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" grpId="0"/>
      <p:bldP spid="3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BGP messages</a:t>
            </a:r>
          </a:p>
        </p:txBody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780" y="1524000"/>
            <a:ext cx="10767526" cy="5029200"/>
          </a:xfrm>
        </p:spPr>
        <p:txBody>
          <a:bodyPr/>
          <a:lstStyle/>
          <a:p>
            <a:pPr marL="293688" indent="-293688"/>
            <a:r>
              <a:rPr lang="en-US" sz="2400" dirty="0"/>
              <a:t>BGP messages exchanged between peers over </a:t>
            </a:r>
            <a:r>
              <a:rPr lang="en-US" sz="2400" dirty="0">
                <a:solidFill>
                  <a:srgbClr val="C00000"/>
                </a:solidFill>
              </a:rPr>
              <a:t>TCP connection</a:t>
            </a:r>
          </a:p>
          <a:p>
            <a:pPr marL="750888" lvl="1" indent="-293688"/>
            <a:r>
              <a:rPr lang="en-US" dirty="0"/>
              <a:t>In principle, can establish BGP session with any router</a:t>
            </a:r>
          </a:p>
          <a:p>
            <a:pPr marL="1208088" lvl="2" indent="-293688"/>
            <a:r>
              <a:rPr lang="en-US" dirty="0"/>
              <a:t>Common, but not necessary, that routers are physically adjacent</a:t>
            </a:r>
          </a:p>
          <a:p>
            <a:pPr marL="293688" indent="-293688"/>
            <a:r>
              <a:rPr lang="en-US" sz="2400" dirty="0"/>
              <a:t>BGP messages:</a:t>
            </a:r>
          </a:p>
          <a:p>
            <a:pPr marL="684213" lvl="1" indent="-227013">
              <a:lnSpc>
                <a:spcPct val="100000"/>
              </a:lnSpc>
            </a:pPr>
            <a:r>
              <a:rPr lang="en-US" dirty="0">
                <a:solidFill>
                  <a:srgbClr val="CC0000"/>
                </a:solidFill>
              </a:rPr>
              <a:t>OPEN:</a:t>
            </a:r>
            <a:r>
              <a:rPr lang="en-US" dirty="0"/>
              <a:t> opens TCP connection to remote BGP peer and authenticates sending BGP peer</a:t>
            </a:r>
          </a:p>
          <a:p>
            <a:pPr marL="684213" lvl="1" indent="-227013">
              <a:lnSpc>
                <a:spcPct val="100000"/>
              </a:lnSpc>
            </a:pPr>
            <a:r>
              <a:rPr lang="en-US" dirty="0">
                <a:solidFill>
                  <a:srgbClr val="CC0000"/>
                </a:solidFill>
              </a:rPr>
              <a:t>UPDATE: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advertises new path (or withdraws old)</a:t>
            </a:r>
          </a:p>
          <a:p>
            <a:pPr marL="684213" lvl="1" indent="-227013">
              <a:lnSpc>
                <a:spcPct val="100000"/>
              </a:lnSpc>
            </a:pPr>
            <a:r>
              <a:rPr lang="en-US" dirty="0">
                <a:solidFill>
                  <a:srgbClr val="CC0000"/>
                </a:solidFill>
              </a:rPr>
              <a:t>KEEPALIVE:</a:t>
            </a:r>
            <a:r>
              <a:rPr lang="en-US" dirty="0"/>
              <a:t> keeps connection alive in absence of UPDATES; also ACKs OPEN request</a:t>
            </a:r>
          </a:p>
          <a:p>
            <a:pPr marL="684213" lvl="1" indent="-227013">
              <a:lnSpc>
                <a:spcPct val="100000"/>
              </a:lnSpc>
            </a:pPr>
            <a:r>
              <a:rPr lang="en-US" dirty="0">
                <a:solidFill>
                  <a:srgbClr val="CC0000"/>
                </a:solidFill>
              </a:rPr>
              <a:t>NOTIFICATION:</a:t>
            </a:r>
            <a:r>
              <a:rPr lang="en-US" dirty="0"/>
              <a:t> reports errors in previous </a:t>
            </a:r>
            <a:r>
              <a:rPr lang="en-US" dirty="0" err="1"/>
              <a:t>msg</a:t>
            </a:r>
            <a:r>
              <a:rPr lang="en-US" dirty="0"/>
              <a:t>; also used to close connection</a:t>
            </a:r>
            <a:endParaRPr lang="en-US" sz="28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13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786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79674" y="4619374"/>
            <a:ext cx="5965134" cy="551956"/>
          </a:xfrm>
        </p:spPr>
        <p:txBody>
          <a:bodyPr>
            <a:noAutofit/>
          </a:bodyPr>
          <a:lstStyle/>
          <a:p>
            <a:pPr marL="292100" indent="-292100"/>
            <a:r>
              <a:rPr lang="en-US" sz="2000" dirty="0"/>
              <a:t>recall: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a,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b,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c learn about </a:t>
            </a:r>
            <a:r>
              <a:rPr lang="en-US" sz="2000" dirty="0" err="1"/>
              <a:t>dest</a:t>
            </a:r>
            <a:r>
              <a:rPr lang="en-US" sz="2000" dirty="0"/>
              <a:t> X via iBGP from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c: “path to X goes through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c”</a:t>
            </a:r>
          </a:p>
        </p:txBody>
      </p:sp>
      <p:grpSp>
        <p:nvGrpSpPr>
          <p:cNvPr id="125" name="Group 124"/>
          <p:cNvGrpSpPr/>
          <p:nvPr/>
        </p:nvGrpSpPr>
        <p:grpSpPr>
          <a:xfrm>
            <a:off x="2148887" y="1814323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619588"/>
              <a:chOff x="833331" y="2873352"/>
              <a:chExt cx="2333625" cy="1619588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1b</a:t>
                    </a:r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1d</a:t>
                    </a:r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3749" cy="398272"/>
                  <a:chOff x="667045" y="1708643"/>
                  <a:chExt cx="423749" cy="39827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3749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1c</a:t>
                    </a:r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37353" cy="398272"/>
                  <a:chOff x="667045" y="1708643"/>
                  <a:chExt cx="437353" cy="39827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37353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1a</a:t>
                    </a:r>
                  </a:p>
                </p:txBody>
              </p:sp>
            </p:grpSp>
          </p:grp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15140" y="3783345"/>
                <a:ext cx="489235" cy="35258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7" name="Straight Connector 336"/>
              <p:cNvCxnSpPr>
                <a:endCxn id="316" idx="2"/>
              </p:cNvCxnSpPr>
              <p:nvPr/>
            </p:nvCxnSpPr>
            <p:spPr bwMode="auto">
              <a:xfrm flipV="1">
                <a:off x="1319809" y="3078707"/>
                <a:ext cx="417868" cy="45701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97" name="Freeform 2"/>
          <p:cNvSpPr>
            <a:spLocks/>
          </p:cNvSpPr>
          <p:nvPr/>
        </p:nvSpPr>
        <p:spPr bwMode="auto">
          <a:xfrm>
            <a:off x="4809692" y="2741494"/>
            <a:ext cx="2545688" cy="1720535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8" name="Group 197"/>
          <p:cNvGrpSpPr/>
          <p:nvPr/>
        </p:nvGrpSpPr>
        <p:grpSpPr>
          <a:xfrm>
            <a:off x="5030594" y="2881518"/>
            <a:ext cx="2189884" cy="1502905"/>
            <a:chOff x="833331" y="2873352"/>
            <a:chExt cx="2333625" cy="1619237"/>
          </a:xfrm>
        </p:grpSpPr>
        <p:grpSp>
          <p:nvGrpSpPr>
            <p:cNvPr id="199" name="Group 198"/>
            <p:cNvGrpSpPr/>
            <p:nvPr/>
          </p:nvGrpSpPr>
          <p:grpSpPr>
            <a:xfrm>
              <a:off x="1736090" y="2873352"/>
              <a:ext cx="565150" cy="397920"/>
              <a:chOff x="1736090" y="2873352"/>
              <a:chExt cx="565150" cy="397920"/>
            </a:xfrm>
          </p:grpSpPr>
          <p:grpSp>
            <p:nvGrpSpPr>
              <p:cNvPr id="24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52" name="Oval 25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53" name="Rectangle 25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4" name="Oval 25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55" name="Freeform 25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6" name="Freeform 25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7" name="Freeform 25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8" name="Freeform 25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endCxn id="25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Straight Connector 25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9" name="Group 248"/>
              <p:cNvGrpSpPr/>
              <p:nvPr/>
            </p:nvGrpSpPr>
            <p:grpSpPr>
              <a:xfrm>
                <a:off x="1770362" y="2873352"/>
                <a:ext cx="451313" cy="397920"/>
                <a:chOff x="667045" y="1708643"/>
                <a:chExt cx="451313" cy="397920"/>
              </a:xfrm>
            </p:grpSpPr>
            <p:sp>
              <p:nvSpPr>
                <p:cNvPr id="250" name="Oval 24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51" name="TextBox 250"/>
                <p:cNvSpPr txBox="1"/>
                <p:nvPr/>
              </p:nvSpPr>
              <p:spPr>
                <a:xfrm>
                  <a:off x="667045" y="1708643"/>
                  <a:ext cx="451313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2b</a:t>
                  </a:r>
                </a:p>
              </p:txBody>
            </p:sp>
          </p:grpSp>
        </p:grpSp>
        <p:grpSp>
          <p:nvGrpSpPr>
            <p:cNvPr id="200" name="Group 199"/>
            <p:cNvGrpSpPr/>
            <p:nvPr/>
          </p:nvGrpSpPr>
          <p:grpSpPr>
            <a:xfrm>
              <a:off x="1740320" y="4094669"/>
              <a:ext cx="565150" cy="397920"/>
              <a:chOff x="1736090" y="2873352"/>
              <a:chExt cx="565150" cy="397920"/>
            </a:xfrm>
          </p:grpSpPr>
          <p:grpSp>
            <p:nvGrpSpPr>
              <p:cNvPr id="23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39" name="Oval 23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0" name="Rectangle 23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1" name="Oval 24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2" name="Freeform 24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3" name="Freeform 24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4" name="Freeform 24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5" name="Freeform 24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46" name="Straight Connector 245"/>
                <p:cNvCxnSpPr>
                  <a:endCxn id="24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6" name="Group 235"/>
              <p:cNvGrpSpPr/>
              <p:nvPr/>
            </p:nvGrpSpPr>
            <p:grpSpPr>
              <a:xfrm>
                <a:off x="1770362" y="2873352"/>
                <a:ext cx="451313" cy="397920"/>
                <a:chOff x="667045" y="1708643"/>
                <a:chExt cx="451313" cy="397920"/>
              </a:xfrm>
            </p:grpSpPr>
            <p:sp>
              <p:nvSpPr>
                <p:cNvPr id="237" name="Oval 23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8" name="TextBox 237"/>
                <p:cNvSpPr txBox="1"/>
                <p:nvPr/>
              </p:nvSpPr>
              <p:spPr>
                <a:xfrm>
                  <a:off x="667045" y="1708643"/>
                  <a:ext cx="451313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2d</a:t>
                  </a:r>
                </a:p>
              </p:txBody>
            </p:sp>
          </p:grpSp>
        </p:grpSp>
        <p:grpSp>
          <p:nvGrpSpPr>
            <p:cNvPr id="201" name="Group 200"/>
            <p:cNvGrpSpPr/>
            <p:nvPr/>
          </p:nvGrpSpPr>
          <p:grpSpPr>
            <a:xfrm>
              <a:off x="2601806" y="3485072"/>
              <a:ext cx="565150" cy="397920"/>
              <a:chOff x="1736090" y="2873352"/>
              <a:chExt cx="565150" cy="397920"/>
            </a:xfrm>
          </p:grpSpPr>
          <p:grpSp>
            <p:nvGrpSpPr>
              <p:cNvPr id="222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26" name="Oval 225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7" name="Rectangle 226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9" name="Freeform 228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33" name="Straight Connector 232"/>
                <p:cNvCxnSpPr>
                  <a:endCxn id="228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3" name="Group 222"/>
              <p:cNvGrpSpPr/>
              <p:nvPr/>
            </p:nvGrpSpPr>
            <p:grpSpPr>
              <a:xfrm>
                <a:off x="1770362" y="2873352"/>
                <a:ext cx="425688" cy="397920"/>
                <a:chOff x="667045" y="1708643"/>
                <a:chExt cx="425688" cy="397920"/>
              </a:xfrm>
            </p:grpSpPr>
            <p:sp>
              <p:nvSpPr>
                <p:cNvPr id="224" name="Oval 223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5" name="TextBox 224"/>
                <p:cNvSpPr txBox="1"/>
                <p:nvPr/>
              </p:nvSpPr>
              <p:spPr>
                <a:xfrm>
                  <a:off x="667045" y="1708643"/>
                  <a:ext cx="425688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2c</a:t>
                  </a:r>
                </a:p>
              </p:txBody>
            </p:sp>
          </p:grpSp>
        </p:grpSp>
        <p:grpSp>
          <p:nvGrpSpPr>
            <p:cNvPr id="202" name="Group 201"/>
            <p:cNvGrpSpPr/>
            <p:nvPr/>
          </p:nvGrpSpPr>
          <p:grpSpPr>
            <a:xfrm>
              <a:off x="833331" y="3478719"/>
              <a:ext cx="565150" cy="397920"/>
              <a:chOff x="1736090" y="2873352"/>
              <a:chExt cx="565150" cy="397920"/>
            </a:xfrm>
          </p:grpSpPr>
          <p:grpSp>
            <p:nvGrpSpPr>
              <p:cNvPr id="209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13" name="Oval 212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4" name="Rectangle 213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5" name="Oval 214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6" name="Freeform 215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7" name="Freeform 216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8" name="Freeform 217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9" name="Freeform 218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20" name="Straight Connector 219"/>
                <p:cNvCxnSpPr>
                  <a:endCxn id="215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0" name="Group 209"/>
              <p:cNvGrpSpPr/>
              <p:nvPr/>
            </p:nvGrpSpPr>
            <p:grpSpPr>
              <a:xfrm>
                <a:off x="1770362" y="2873352"/>
                <a:ext cx="439355" cy="397920"/>
                <a:chOff x="667045" y="1708643"/>
                <a:chExt cx="439355" cy="397920"/>
              </a:xfrm>
            </p:grpSpPr>
            <p:sp>
              <p:nvSpPr>
                <p:cNvPr id="211" name="Oval 210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TextBox 211"/>
                <p:cNvSpPr txBox="1"/>
                <p:nvPr/>
              </p:nvSpPr>
              <p:spPr>
                <a:xfrm>
                  <a:off x="667045" y="1708643"/>
                  <a:ext cx="439355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2a</a:t>
                  </a:r>
                </a:p>
              </p:txBody>
            </p:sp>
          </p:grpSp>
        </p:grpSp>
        <p:cxnSp>
          <p:nvCxnSpPr>
            <p:cNvPr id="203" name="Straight Connector 202"/>
            <p:cNvCxnSpPr>
              <a:endCxn id="238" idx="0"/>
            </p:cNvCxnSpPr>
            <p:nvPr/>
          </p:nvCxnSpPr>
          <p:spPr bwMode="auto">
            <a:xfrm>
              <a:off x="1991073" y="3173114"/>
              <a:ext cx="9175" cy="92155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5" name="Straight Connector 204"/>
            <p:cNvCxnSpPr/>
            <p:nvPr/>
          </p:nvCxnSpPr>
          <p:spPr bwMode="auto">
            <a:xfrm>
              <a:off x="2280478" y="3145660"/>
              <a:ext cx="435814" cy="35947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/>
            <p:nvPr/>
          </p:nvCxnSpPr>
          <p:spPr bwMode="auto">
            <a:xfrm>
              <a:off x="1300073" y="3768911"/>
              <a:ext cx="527386" cy="36820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7" name="Straight Connector 206"/>
            <p:cNvCxnSpPr/>
            <p:nvPr/>
          </p:nvCxnSpPr>
          <p:spPr bwMode="auto">
            <a:xfrm flipH="1">
              <a:off x="2194462" y="3713972"/>
              <a:ext cx="509583" cy="4289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7031687" y="1673235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7255177" y="1809351"/>
            <a:ext cx="2215548" cy="2123152"/>
            <a:chOff x="833331" y="2873352"/>
            <a:chExt cx="2333625" cy="2353163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409344"/>
              <a:chOff x="1736090" y="2873352"/>
              <a:chExt cx="565150" cy="409344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3b</a:t>
                  </a:r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409344"/>
              <a:chOff x="1736090" y="2873352"/>
              <a:chExt cx="565150" cy="409344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3d</a:t>
                  </a:r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409344"/>
              <a:chOff x="1736090" y="2873352"/>
              <a:chExt cx="565150" cy="409344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0758" cy="409344"/>
                <a:chOff x="667045" y="1708643"/>
                <a:chExt cx="420758" cy="409344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075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3c</a:t>
                  </a:r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409344"/>
              <a:chOff x="1736090" y="2873352"/>
              <a:chExt cx="565150" cy="409344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34265" cy="409344"/>
                <a:chOff x="667045" y="1708643"/>
                <a:chExt cx="434265" cy="409344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3426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3a</a:t>
                  </a:r>
                </a:p>
              </p:txBody>
            </p:sp>
          </p:grpSp>
        </p:grp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6" name="Straight Connector 325"/>
            <p:cNvCxnSpPr/>
            <p:nvPr/>
          </p:nvCxnSpPr>
          <p:spPr bwMode="auto">
            <a:xfrm flipH="1">
              <a:off x="1596702" y="5224152"/>
              <a:ext cx="673647" cy="236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4570707" y="2702856"/>
            <a:ext cx="542552" cy="78120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7047189" y="2643973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5017292" y="2801177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067951" y="1714475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231173" y="1925151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AS1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8594827" y="2776082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904683" y="5223365"/>
                <a:ext cx="429781" cy="369332"/>
                <a:chOff x="629095" y="1708643"/>
                <a:chExt cx="452687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629095" y="1708643"/>
                  <a:ext cx="432579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  X</a:t>
                  </a:r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" name="Group 6"/>
          <p:cNvGrpSpPr/>
          <p:nvPr/>
        </p:nvGrpSpPr>
        <p:grpSpPr>
          <a:xfrm>
            <a:off x="7237444" y="2742076"/>
            <a:ext cx="1009362" cy="768350"/>
            <a:chOff x="5713444" y="2379268"/>
            <a:chExt cx="1009362" cy="768350"/>
          </a:xfrm>
        </p:grpSpPr>
        <p:sp>
          <p:nvSpPr>
            <p:cNvPr id="162850" name="AutoShape 118"/>
            <p:cNvSpPr>
              <a:spLocks noChangeArrowheads="1"/>
            </p:cNvSpPr>
            <p:nvPr/>
          </p:nvSpPr>
          <p:spPr bwMode="auto">
            <a:xfrm rot="17597965">
              <a:off x="5467382" y="2625330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1" name="Text Box 119"/>
            <p:cNvSpPr txBox="1">
              <a:spLocks noChangeArrowheads="1"/>
            </p:cNvSpPr>
            <p:nvPr/>
          </p:nvSpPr>
          <p:spPr bwMode="auto">
            <a:xfrm>
              <a:off x="5906829" y="2784958"/>
              <a:ext cx="81597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AS3,X 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552829" y="2801413"/>
            <a:ext cx="1260153" cy="888605"/>
            <a:chOff x="2028828" y="2438604"/>
            <a:chExt cx="1260153" cy="888605"/>
          </a:xfrm>
        </p:grpSpPr>
        <p:sp>
          <p:nvSpPr>
            <p:cNvPr id="332" name="Text Box 119"/>
            <p:cNvSpPr txBox="1">
              <a:spLocks noChangeArrowheads="1"/>
            </p:cNvSpPr>
            <p:nvPr/>
          </p:nvSpPr>
          <p:spPr bwMode="auto">
            <a:xfrm>
              <a:off x="2028828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AS2,AS3,X </a:t>
              </a:r>
            </a:p>
          </p:txBody>
        </p:sp>
        <p:sp>
          <p:nvSpPr>
            <p:cNvPr id="327" name="AutoShape 118"/>
            <p:cNvSpPr>
              <a:spLocks noChangeArrowheads="1"/>
            </p:cNvSpPr>
            <p:nvPr/>
          </p:nvSpPr>
          <p:spPr bwMode="auto">
            <a:xfrm rot="3445218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924150" y="2281384"/>
            <a:ext cx="1113456" cy="802903"/>
            <a:chOff x="4057381" y="2820739"/>
            <a:chExt cx="1113456" cy="802903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 flipV="1">
              <a:off x="4769093" y="2820739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0" name="Straight Arrow Connector 329"/>
            <p:cNvCxnSpPr/>
            <p:nvPr/>
          </p:nvCxnSpPr>
          <p:spPr bwMode="auto">
            <a:xfrm flipH="1" flipV="1">
              <a:off x="4057381" y="3181458"/>
              <a:ext cx="1059565" cy="1417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1" name="Straight Arrow Connector 330"/>
            <p:cNvCxnSpPr/>
            <p:nvPr/>
          </p:nvCxnSpPr>
          <p:spPr bwMode="auto">
            <a:xfrm flipH="1">
              <a:off x="4741068" y="3344630"/>
              <a:ext cx="409376" cy="27901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325" name="Straight Connector 324"/>
          <p:cNvCxnSpPr>
            <a:stCxn id="148" idx="1"/>
          </p:cNvCxnSpPr>
          <p:nvPr/>
        </p:nvCxnSpPr>
        <p:spPr bwMode="auto">
          <a:xfrm flipH="1">
            <a:off x="4570901" y="2540212"/>
            <a:ext cx="2716814" cy="1258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" name="Group 3"/>
          <p:cNvGrpSpPr/>
          <p:nvPr/>
        </p:nvGrpSpPr>
        <p:grpSpPr>
          <a:xfrm>
            <a:off x="6141960" y="1984135"/>
            <a:ext cx="889720" cy="547957"/>
            <a:chOff x="4617960" y="1621326"/>
            <a:chExt cx="889720" cy="547957"/>
          </a:xfrm>
        </p:grpSpPr>
        <p:sp>
          <p:nvSpPr>
            <p:cNvPr id="329" name="AutoShape 118"/>
            <p:cNvSpPr>
              <a:spLocks noChangeArrowheads="1"/>
            </p:cNvSpPr>
            <p:nvPr/>
          </p:nvSpPr>
          <p:spPr bwMode="auto">
            <a:xfrm rot="21413181">
              <a:off x="4617960" y="1893058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 rot="21418560">
              <a:off x="4849230" y="1621326"/>
              <a:ext cx="6584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>
                  <a:solidFill>
                    <a:srgbClr val="CC0000"/>
                  </a:solidFill>
                </a:rPr>
                <a:t>AS3,X</a:t>
              </a:r>
            </a:p>
          </p:txBody>
        </p:sp>
      </p:grpSp>
      <p:sp>
        <p:nvSpPr>
          <p:cNvPr id="334" name="Rectangle 4"/>
          <p:cNvSpPr txBox="1">
            <a:spLocks noChangeArrowheads="1"/>
          </p:cNvSpPr>
          <p:nvPr/>
        </p:nvSpPr>
        <p:spPr bwMode="auto">
          <a:xfrm>
            <a:off x="5002501" y="5238591"/>
            <a:ext cx="6202385" cy="102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90000"/>
              </a:lnSpc>
            </a:pPr>
            <a:r>
              <a:rPr lang="en-US" sz="2000" dirty="0">
                <a:latin typeface="Helvetica" pitchFamily="2" charset="0"/>
                <a:cs typeface="Arial"/>
              </a:rPr>
              <a:t>1</a:t>
            </a:r>
            <a:r>
              <a:rPr lang="en-US" sz="2000" dirty="0">
                <a:latin typeface="Helvetica" pitchFamily="2" charset="0"/>
              </a:rPr>
              <a:t>d: OSPF intra-domain routing: to get to </a:t>
            </a:r>
            <a:r>
              <a:rPr lang="en-US" sz="2000" dirty="0">
                <a:latin typeface="Helvetica" pitchFamily="2" charset="0"/>
                <a:cs typeface="Arial"/>
              </a:rPr>
              <a:t>1</a:t>
            </a:r>
            <a:r>
              <a:rPr lang="en-US" sz="2000" dirty="0">
                <a:latin typeface="Helvetica" pitchFamily="2" charset="0"/>
              </a:rPr>
              <a:t>c, forward over outgoing local interface </a:t>
            </a:r>
            <a:r>
              <a:rPr lang="en-US" sz="2000" dirty="0">
                <a:latin typeface="Helvetica" pitchFamily="2" charset="0"/>
                <a:cs typeface="Arial"/>
              </a:rPr>
              <a:t>1</a:t>
            </a:r>
          </a:p>
        </p:txBody>
      </p:sp>
      <p:sp>
        <p:nvSpPr>
          <p:cNvPr id="328" name="TextBox 327"/>
          <p:cNvSpPr txBox="1"/>
          <p:nvPr/>
        </p:nvSpPr>
        <p:spPr>
          <a:xfrm rot="21418560">
            <a:off x="3884983" y="2116378"/>
            <a:ext cx="658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rgbClr val="CC0000"/>
                </a:solidFill>
              </a:rPr>
              <a:t>AS3,X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31145" y="1300895"/>
            <a:ext cx="72571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  <a:latin typeface="Helvetica" pitchFamily="2" charset="0"/>
              </a:rPr>
              <a:t>Q: how does router set forwarding table entry to distant prefix?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673470" y="2245332"/>
            <a:ext cx="1300492" cy="1068501"/>
            <a:chOff x="1149470" y="2245331"/>
            <a:chExt cx="1300492" cy="1068501"/>
          </a:xfrm>
        </p:grpSpPr>
        <p:sp>
          <p:nvSpPr>
            <p:cNvPr id="9" name="TextBox 8"/>
            <p:cNvSpPr txBox="1"/>
            <p:nvPr/>
          </p:nvSpPr>
          <p:spPr>
            <a:xfrm>
              <a:off x="2165447" y="2998844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</a:t>
              </a:r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1458923" y="3006055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</a:t>
              </a:r>
            </a:p>
          </p:txBody>
        </p:sp>
        <p:sp>
          <p:nvSpPr>
            <p:cNvPr id="338" name="TextBox 337"/>
            <p:cNvSpPr txBox="1"/>
            <p:nvPr/>
          </p:nvSpPr>
          <p:spPr>
            <a:xfrm>
              <a:off x="1149470" y="2245331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</a:t>
              </a:r>
            </a:p>
          </p:txBody>
        </p:sp>
        <p:sp>
          <p:nvSpPr>
            <p:cNvPr id="339" name="TextBox 338"/>
            <p:cNvSpPr txBox="1"/>
            <p:nvPr/>
          </p:nvSpPr>
          <p:spPr>
            <a:xfrm>
              <a:off x="1339883" y="2623598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</a:t>
              </a:r>
            </a:p>
          </p:txBody>
        </p:sp>
      </p:grpSp>
      <p:sp>
        <p:nvSpPr>
          <p:cNvPr id="469" name="Freeform 468"/>
          <p:cNvSpPr/>
          <p:nvPr/>
        </p:nvSpPr>
        <p:spPr>
          <a:xfrm rot="10326036" flipH="1">
            <a:off x="2304867" y="3473016"/>
            <a:ext cx="1333280" cy="959366"/>
          </a:xfrm>
          <a:custGeom>
            <a:avLst/>
            <a:gdLst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418712 w 1040633"/>
              <a:gd name="connsiteY4" fmla="*/ 1189324 h 1219697"/>
              <a:gd name="connsiteX5" fmla="*/ 139870 w 1040633"/>
              <a:gd name="connsiteY5" fmla="*/ 1191723 h 1219697"/>
              <a:gd name="connsiteX0" fmla="*/ 139870 w 1040633"/>
              <a:gd name="connsiteY0" fmla="*/ 1191723 h 1355926"/>
              <a:gd name="connsiteX1" fmla="*/ 0 w 1040633"/>
              <a:gd name="connsiteY1" fmla="*/ 0 h 1355926"/>
              <a:gd name="connsiteX2" fmla="*/ 1040633 w 1040633"/>
              <a:gd name="connsiteY2" fmla="*/ 16785 h 1355926"/>
              <a:gd name="connsiteX3" fmla="*/ 833625 w 1040633"/>
              <a:gd name="connsiteY3" fmla="*/ 1219697 h 1355926"/>
              <a:gd name="connsiteX4" fmla="*/ 139870 w 1040633"/>
              <a:gd name="connsiteY4" fmla="*/ 1191723 h 1355926"/>
              <a:gd name="connsiteX0" fmla="*/ 139870 w 1040633"/>
              <a:gd name="connsiteY0" fmla="*/ 1191723 h 1289901"/>
              <a:gd name="connsiteX1" fmla="*/ 0 w 1040633"/>
              <a:gd name="connsiteY1" fmla="*/ 0 h 1289901"/>
              <a:gd name="connsiteX2" fmla="*/ 1040633 w 1040633"/>
              <a:gd name="connsiteY2" fmla="*/ 16785 h 1289901"/>
              <a:gd name="connsiteX3" fmla="*/ 833625 w 1040633"/>
              <a:gd name="connsiteY3" fmla="*/ 1219697 h 1289901"/>
              <a:gd name="connsiteX4" fmla="*/ 139870 w 1040633"/>
              <a:gd name="connsiteY4" fmla="*/ 1191723 h 1289901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191723"/>
              <a:gd name="connsiteX1" fmla="*/ 0 w 1040633"/>
              <a:gd name="connsiteY1" fmla="*/ 0 h 1191723"/>
              <a:gd name="connsiteX2" fmla="*/ 1040633 w 1040633"/>
              <a:gd name="connsiteY2" fmla="*/ 16785 h 1191723"/>
              <a:gd name="connsiteX3" fmla="*/ 671988 w 1040633"/>
              <a:gd name="connsiteY3" fmla="*/ 1158121 h 1191723"/>
              <a:gd name="connsiteX4" fmla="*/ 139870 w 1040633"/>
              <a:gd name="connsiteY4" fmla="*/ 1191723 h 1191723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363082 w 1040633"/>
              <a:gd name="connsiteY4" fmla="*/ 1160935 h 1160935"/>
              <a:gd name="connsiteX0" fmla="*/ 448507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448507 w 1040633"/>
              <a:gd name="connsiteY4" fmla="*/ 1160935 h 1160935"/>
              <a:gd name="connsiteX0" fmla="*/ 448507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448507 w 1040633"/>
              <a:gd name="connsiteY4" fmla="*/ 1160935 h 1160935"/>
              <a:gd name="connsiteX0" fmla="*/ 448507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448507 w 1040633"/>
              <a:gd name="connsiteY4" fmla="*/ 1160935 h 1160935"/>
              <a:gd name="connsiteX0" fmla="*/ 448507 w 1325315"/>
              <a:gd name="connsiteY0" fmla="*/ 1160935 h 1160935"/>
              <a:gd name="connsiteX1" fmla="*/ 0 w 1325315"/>
              <a:gd name="connsiteY1" fmla="*/ 0 h 1160935"/>
              <a:gd name="connsiteX2" fmla="*/ 1040633 w 1325315"/>
              <a:gd name="connsiteY2" fmla="*/ 16785 h 1160935"/>
              <a:gd name="connsiteX3" fmla="*/ 1214315 w 1325315"/>
              <a:gd name="connsiteY3" fmla="*/ 1064597 h 1160935"/>
              <a:gd name="connsiteX4" fmla="*/ 448507 w 1325315"/>
              <a:gd name="connsiteY4" fmla="*/ 1160935 h 1160935"/>
              <a:gd name="connsiteX0" fmla="*/ 448507 w 1214315"/>
              <a:gd name="connsiteY0" fmla="*/ 1160935 h 1160935"/>
              <a:gd name="connsiteX1" fmla="*/ 0 w 1214315"/>
              <a:gd name="connsiteY1" fmla="*/ 0 h 1160935"/>
              <a:gd name="connsiteX2" fmla="*/ 1040633 w 1214315"/>
              <a:gd name="connsiteY2" fmla="*/ 16785 h 1160935"/>
              <a:gd name="connsiteX3" fmla="*/ 1214315 w 1214315"/>
              <a:gd name="connsiteY3" fmla="*/ 1064597 h 1160935"/>
              <a:gd name="connsiteX4" fmla="*/ 448507 w 1214315"/>
              <a:gd name="connsiteY4" fmla="*/ 1160935 h 1160935"/>
              <a:gd name="connsiteX0" fmla="*/ 448507 w 1214315"/>
              <a:gd name="connsiteY0" fmla="*/ 1160935 h 1160935"/>
              <a:gd name="connsiteX1" fmla="*/ 0 w 1214315"/>
              <a:gd name="connsiteY1" fmla="*/ 0 h 1160935"/>
              <a:gd name="connsiteX2" fmla="*/ 1040633 w 1214315"/>
              <a:gd name="connsiteY2" fmla="*/ 16785 h 1160935"/>
              <a:gd name="connsiteX3" fmla="*/ 1214315 w 1214315"/>
              <a:gd name="connsiteY3" fmla="*/ 1064597 h 1160935"/>
              <a:gd name="connsiteX4" fmla="*/ 448507 w 1214315"/>
              <a:gd name="connsiteY4" fmla="*/ 1160935 h 1160935"/>
              <a:gd name="connsiteX0" fmla="*/ 1053964 w 1214315"/>
              <a:gd name="connsiteY0" fmla="*/ 1136323 h 1136323"/>
              <a:gd name="connsiteX1" fmla="*/ 0 w 1214315"/>
              <a:gd name="connsiteY1" fmla="*/ 0 h 1136323"/>
              <a:gd name="connsiteX2" fmla="*/ 1040633 w 1214315"/>
              <a:gd name="connsiteY2" fmla="*/ 16785 h 1136323"/>
              <a:gd name="connsiteX3" fmla="*/ 1214315 w 1214315"/>
              <a:gd name="connsiteY3" fmla="*/ 1064597 h 1136323"/>
              <a:gd name="connsiteX4" fmla="*/ 1053964 w 1214315"/>
              <a:gd name="connsiteY4" fmla="*/ 1136323 h 1136323"/>
              <a:gd name="connsiteX0" fmla="*/ 1053964 w 1214315"/>
              <a:gd name="connsiteY0" fmla="*/ 1136323 h 1136323"/>
              <a:gd name="connsiteX1" fmla="*/ 0 w 1214315"/>
              <a:gd name="connsiteY1" fmla="*/ 0 h 1136323"/>
              <a:gd name="connsiteX2" fmla="*/ 1040633 w 1214315"/>
              <a:gd name="connsiteY2" fmla="*/ 16785 h 1136323"/>
              <a:gd name="connsiteX3" fmla="*/ 1214315 w 1214315"/>
              <a:gd name="connsiteY3" fmla="*/ 1064597 h 1136323"/>
              <a:gd name="connsiteX4" fmla="*/ 1053964 w 1214315"/>
              <a:gd name="connsiteY4" fmla="*/ 1136323 h 1136323"/>
              <a:gd name="connsiteX0" fmla="*/ 1053964 w 1214315"/>
              <a:gd name="connsiteY0" fmla="*/ 1136323 h 1136323"/>
              <a:gd name="connsiteX1" fmla="*/ 0 w 1214315"/>
              <a:gd name="connsiteY1" fmla="*/ 0 h 1136323"/>
              <a:gd name="connsiteX2" fmla="*/ 1040633 w 1214315"/>
              <a:gd name="connsiteY2" fmla="*/ 16785 h 1136323"/>
              <a:gd name="connsiteX3" fmla="*/ 1214315 w 1214315"/>
              <a:gd name="connsiteY3" fmla="*/ 1064597 h 1136323"/>
              <a:gd name="connsiteX4" fmla="*/ 1053964 w 1214315"/>
              <a:gd name="connsiteY4" fmla="*/ 1136323 h 1136323"/>
              <a:gd name="connsiteX0" fmla="*/ 1060159 w 1220510"/>
              <a:gd name="connsiteY0" fmla="*/ 1119627 h 1119627"/>
              <a:gd name="connsiteX1" fmla="*/ 0 w 1220510"/>
              <a:gd name="connsiteY1" fmla="*/ 249694 h 1119627"/>
              <a:gd name="connsiteX2" fmla="*/ 1046828 w 1220510"/>
              <a:gd name="connsiteY2" fmla="*/ 89 h 1119627"/>
              <a:gd name="connsiteX3" fmla="*/ 1220510 w 1220510"/>
              <a:gd name="connsiteY3" fmla="*/ 1047901 h 1119627"/>
              <a:gd name="connsiteX4" fmla="*/ 1060159 w 1220510"/>
              <a:gd name="connsiteY4" fmla="*/ 1119627 h 1119627"/>
              <a:gd name="connsiteX0" fmla="*/ 1060159 w 1220510"/>
              <a:gd name="connsiteY0" fmla="*/ 1119627 h 1119627"/>
              <a:gd name="connsiteX1" fmla="*/ 0 w 1220510"/>
              <a:gd name="connsiteY1" fmla="*/ 249694 h 1119627"/>
              <a:gd name="connsiteX2" fmla="*/ 1046828 w 1220510"/>
              <a:gd name="connsiteY2" fmla="*/ 89 h 1119627"/>
              <a:gd name="connsiteX3" fmla="*/ 1220510 w 1220510"/>
              <a:gd name="connsiteY3" fmla="*/ 1047901 h 1119627"/>
              <a:gd name="connsiteX4" fmla="*/ 1060159 w 1220510"/>
              <a:gd name="connsiteY4" fmla="*/ 1119627 h 1119627"/>
              <a:gd name="connsiteX0" fmla="*/ 1060159 w 1220510"/>
              <a:gd name="connsiteY0" fmla="*/ 1119627 h 1119627"/>
              <a:gd name="connsiteX1" fmla="*/ 0 w 1220510"/>
              <a:gd name="connsiteY1" fmla="*/ 249694 h 1119627"/>
              <a:gd name="connsiteX2" fmla="*/ 1046828 w 1220510"/>
              <a:gd name="connsiteY2" fmla="*/ 89 h 1119627"/>
              <a:gd name="connsiteX3" fmla="*/ 1220510 w 1220510"/>
              <a:gd name="connsiteY3" fmla="*/ 1047901 h 1119627"/>
              <a:gd name="connsiteX4" fmla="*/ 1060159 w 1220510"/>
              <a:gd name="connsiteY4" fmla="*/ 1119627 h 1119627"/>
              <a:gd name="connsiteX0" fmla="*/ 1060159 w 1220510"/>
              <a:gd name="connsiteY0" fmla="*/ 921649 h 921649"/>
              <a:gd name="connsiteX1" fmla="*/ 0 w 1220510"/>
              <a:gd name="connsiteY1" fmla="*/ 51716 h 921649"/>
              <a:gd name="connsiteX2" fmla="*/ 1059218 w 1220510"/>
              <a:gd name="connsiteY2" fmla="*/ 355 h 921649"/>
              <a:gd name="connsiteX3" fmla="*/ 1220510 w 1220510"/>
              <a:gd name="connsiteY3" fmla="*/ 849923 h 921649"/>
              <a:gd name="connsiteX4" fmla="*/ 1060159 w 1220510"/>
              <a:gd name="connsiteY4" fmla="*/ 921649 h 921649"/>
              <a:gd name="connsiteX0" fmla="*/ 1060159 w 1220510"/>
              <a:gd name="connsiteY0" fmla="*/ 921649 h 921649"/>
              <a:gd name="connsiteX1" fmla="*/ 0 w 1220510"/>
              <a:gd name="connsiteY1" fmla="*/ 51716 h 921649"/>
              <a:gd name="connsiteX2" fmla="*/ 1059218 w 1220510"/>
              <a:gd name="connsiteY2" fmla="*/ 355 h 921649"/>
              <a:gd name="connsiteX3" fmla="*/ 1220510 w 1220510"/>
              <a:gd name="connsiteY3" fmla="*/ 849923 h 921649"/>
              <a:gd name="connsiteX4" fmla="*/ 1060159 w 1220510"/>
              <a:gd name="connsiteY4" fmla="*/ 921649 h 921649"/>
              <a:gd name="connsiteX0" fmla="*/ 1060159 w 1220510"/>
              <a:gd name="connsiteY0" fmla="*/ 921649 h 921649"/>
              <a:gd name="connsiteX1" fmla="*/ 0 w 1220510"/>
              <a:gd name="connsiteY1" fmla="*/ 51716 h 921649"/>
              <a:gd name="connsiteX2" fmla="*/ 1059218 w 1220510"/>
              <a:gd name="connsiteY2" fmla="*/ 355 h 921649"/>
              <a:gd name="connsiteX3" fmla="*/ 1220510 w 1220510"/>
              <a:gd name="connsiteY3" fmla="*/ 849923 h 921649"/>
              <a:gd name="connsiteX4" fmla="*/ 1060159 w 1220510"/>
              <a:gd name="connsiteY4" fmla="*/ 921649 h 921649"/>
              <a:gd name="connsiteX0" fmla="*/ 1006934 w 1167285"/>
              <a:gd name="connsiteY0" fmla="*/ 967578 h 967578"/>
              <a:gd name="connsiteX1" fmla="*/ 0 w 1167285"/>
              <a:gd name="connsiteY1" fmla="*/ 0 h 967578"/>
              <a:gd name="connsiteX2" fmla="*/ 1005993 w 1167285"/>
              <a:gd name="connsiteY2" fmla="*/ 46284 h 967578"/>
              <a:gd name="connsiteX3" fmla="*/ 1167285 w 1167285"/>
              <a:gd name="connsiteY3" fmla="*/ 895852 h 967578"/>
              <a:gd name="connsiteX4" fmla="*/ 1006934 w 1167285"/>
              <a:gd name="connsiteY4" fmla="*/ 967578 h 967578"/>
              <a:gd name="connsiteX0" fmla="*/ 1006934 w 1167285"/>
              <a:gd name="connsiteY0" fmla="*/ 1132232 h 1132232"/>
              <a:gd name="connsiteX1" fmla="*/ 0 w 1167285"/>
              <a:gd name="connsiteY1" fmla="*/ 164654 h 1132232"/>
              <a:gd name="connsiteX2" fmla="*/ 991394 w 1167285"/>
              <a:gd name="connsiteY2" fmla="*/ 130 h 1132232"/>
              <a:gd name="connsiteX3" fmla="*/ 1167285 w 1167285"/>
              <a:gd name="connsiteY3" fmla="*/ 1060506 h 1132232"/>
              <a:gd name="connsiteX4" fmla="*/ 1006934 w 1167285"/>
              <a:gd name="connsiteY4" fmla="*/ 1132232 h 1132232"/>
              <a:gd name="connsiteX0" fmla="*/ 986900 w 1167285"/>
              <a:gd name="connsiteY0" fmla="*/ 1088164 h 1088164"/>
              <a:gd name="connsiteX1" fmla="*/ 0 w 1167285"/>
              <a:gd name="connsiteY1" fmla="*/ 164654 h 1088164"/>
              <a:gd name="connsiteX2" fmla="*/ 991394 w 1167285"/>
              <a:gd name="connsiteY2" fmla="*/ 130 h 1088164"/>
              <a:gd name="connsiteX3" fmla="*/ 1167285 w 1167285"/>
              <a:gd name="connsiteY3" fmla="*/ 1060506 h 1088164"/>
              <a:gd name="connsiteX4" fmla="*/ 986900 w 1167285"/>
              <a:gd name="connsiteY4" fmla="*/ 1088164 h 1088164"/>
              <a:gd name="connsiteX0" fmla="*/ 986900 w 1167285"/>
              <a:gd name="connsiteY0" fmla="*/ 1088164 h 1088164"/>
              <a:gd name="connsiteX1" fmla="*/ 0 w 1167285"/>
              <a:gd name="connsiteY1" fmla="*/ 164654 h 1088164"/>
              <a:gd name="connsiteX2" fmla="*/ 991394 w 1167285"/>
              <a:gd name="connsiteY2" fmla="*/ 130 h 1088164"/>
              <a:gd name="connsiteX3" fmla="*/ 1167285 w 1167285"/>
              <a:gd name="connsiteY3" fmla="*/ 1060506 h 1088164"/>
              <a:gd name="connsiteX4" fmla="*/ 986900 w 1167285"/>
              <a:gd name="connsiteY4" fmla="*/ 1088164 h 1088164"/>
              <a:gd name="connsiteX0" fmla="*/ 986900 w 1332977"/>
              <a:gd name="connsiteY0" fmla="*/ 1088164 h 1088164"/>
              <a:gd name="connsiteX1" fmla="*/ 0 w 1332977"/>
              <a:gd name="connsiteY1" fmla="*/ 164654 h 1088164"/>
              <a:gd name="connsiteX2" fmla="*/ 991394 w 1332977"/>
              <a:gd name="connsiteY2" fmla="*/ 130 h 1088164"/>
              <a:gd name="connsiteX3" fmla="*/ 1332977 w 1332977"/>
              <a:gd name="connsiteY3" fmla="*/ 1045574 h 1088164"/>
              <a:gd name="connsiteX4" fmla="*/ 986900 w 1332977"/>
              <a:gd name="connsiteY4" fmla="*/ 1088164 h 108816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2977" h="1143414">
                <a:moveTo>
                  <a:pt x="1029955" y="1143414"/>
                </a:moveTo>
                <a:cubicBezTo>
                  <a:pt x="771645" y="868623"/>
                  <a:pt x="908943" y="903822"/>
                  <a:pt x="0" y="164654"/>
                </a:cubicBezTo>
                <a:cubicBezTo>
                  <a:pt x="346878" y="170249"/>
                  <a:pt x="644516" y="-5465"/>
                  <a:pt x="991394" y="130"/>
                </a:cubicBezTo>
                <a:cubicBezTo>
                  <a:pt x="1125143" y="751678"/>
                  <a:pt x="1116033" y="592331"/>
                  <a:pt x="1332977" y="1045574"/>
                </a:cubicBezTo>
                <a:cubicBezTo>
                  <a:pt x="1183663" y="1029001"/>
                  <a:pt x="1194267" y="1059672"/>
                  <a:pt x="1029955" y="1143414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</a:gra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1" name="Rectangle 480"/>
          <p:cNvSpPr/>
          <p:nvPr/>
        </p:nvSpPr>
        <p:spPr bwMode="auto">
          <a:xfrm rot="10800000">
            <a:off x="2342360" y="4354807"/>
            <a:ext cx="1027112" cy="994484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  <a:alpha val="62000"/>
                </a:schemeClr>
              </a:gs>
              <a:gs pos="54000">
                <a:schemeClr val="accent2">
                  <a:lumMod val="60000"/>
                  <a:lumOff val="4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82" name="Group 104"/>
          <p:cNvGrpSpPr>
            <a:grpSpLocks/>
          </p:cNvGrpSpPr>
          <p:nvPr/>
        </p:nvGrpSpPr>
        <p:grpSpPr bwMode="auto">
          <a:xfrm>
            <a:off x="2345830" y="6026776"/>
            <a:ext cx="1034710" cy="357349"/>
            <a:chOff x="4128636" y="3606589"/>
            <a:chExt cx="568145" cy="338667"/>
          </a:xfrm>
        </p:grpSpPr>
        <p:sp>
          <p:nvSpPr>
            <p:cNvPr id="496" name="Oval 495"/>
            <p:cNvSpPr/>
            <p:nvPr/>
          </p:nvSpPr>
          <p:spPr>
            <a:xfrm>
              <a:off x="4128649" y="3720080"/>
              <a:ext cx="568332" cy="2251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63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7" name="Rectangle 496"/>
            <p:cNvSpPr/>
            <p:nvPr/>
          </p:nvSpPr>
          <p:spPr>
            <a:xfrm>
              <a:off x="4128649" y="3720080"/>
              <a:ext cx="568332" cy="111898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8" name="Oval 497"/>
            <p:cNvSpPr/>
            <p:nvPr/>
          </p:nvSpPr>
          <p:spPr>
            <a:xfrm>
              <a:off x="4128649" y="3606801"/>
              <a:ext cx="568332" cy="22517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99" name="Straight Connector 498"/>
            <p:cNvCxnSpPr/>
            <p:nvPr/>
          </p:nvCxnSpPr>
          <p:spPr>
            <a:xfrm>
              <a:off x="4696981" y="3720080"/>
              <a:ext cx="0" cy="111898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/>
            <p:cNvCxnSpPr/>
            <p:nvPr/>
          </p:nvCxnSpPr>
          <p:spPr>
            <a:xfrm>
              <a:off x="4128649" y="3720080"/>
              <a:ext cx="0" cy="111898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3" name="Rectangle 482"/>
          <p:cNvSpPr/>
          <p:nvPr/>
        </p:nvSpPr>
        <p:spPr bwMode="auto">
          <a:xfrm>
            <a:off x="2350138" y="5297365"/>
            <a:ext cx="1027112" cy="860514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62000"/>
                </a:schemeClr>
              </a:gs>
              <a:gs pos="54000">
                <a:schemeClr val="accent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86" name="Group 9"/>
          <p:cNvGrpSpPr>
            <a:grpSpLocks/>
          </p:cNvGrpSpPr>
          <p:nvPr/>
        </p:nvGrpSpPr>
        <p:grpSpPr bwMode="auto">
          <a:xfrm>
            <a:off x="2311052" y="4263235"/>
            <a:ext cx="1079500" cy="395024"/>
            <a:chOff x="2183302" y="1574638"/>
            <a:chExt cx="1200154" cy="430181"/>
          </a:xfrm>
        </p:grpSpPr>
        <p:sp>
          <p:nvSpPr>
            <p:cNvPr id="487" name="Oval 486"/>
            <p:cNvSpPr/>
            <p:nvPr/>
          </p:nvSpPr>
          <p:spPr bwMode="auto">
            <a:xfrm flipV="1">
              <a:off x="2186832" y="1690517"/>
              <a:ext cx="1194859" cy="314302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1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16200000" scaled="0"/>
              <a:tileRect/>
            </a:gra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488" name="Rectangle 487"/>
            <p:cNvSpPr/>
            <p:nvPr/>
          </p:nvSpPr>
          <p:spPr bwMode="auto">
            <a:xfrm>
              <a:off x="2183302" y="1734964"/>
              <a:ext cx="1198389" cy="112704"/>
            </a:xfrm>
            <a:prstGeom prst="rect">
              <a:avLst/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54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62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9" name="Oval 488"/>
            <p:cNvSpPr/>
            <p:nvPr/>
          </p:nvSpPr>
          <p:spPr bwMode="auto">
            <a:xfrm flipV="1">
              <a:off x="2183302" y="1574638"/>
              <a:ext cx="1196624" cy="31430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490" name="Freeform 489"/>
            <p:cNvSpPr/>
            <p:nvPr/>
          </p:nvSpPr>
          <p:spPr bwMode="auto">
            <a:xfrm>
              <a:off x="2490400" y="1671469"/>
              <a:ext cx="582428" cy="157150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1" name="Freeform 490"/>
            <p:cNvSpPr/>
            <p:nvPr/>
          </p:nvSpPr>
          <p:spPr bwMode="auto">
            <a:xfrm>
              <a:off x="2430393" y="1630197"/>
              <a:ext cx="702443" cy="109529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2" name="Freeform 491"/>
            <p:cNvSpPr/>
            <p:nvPr/>
          </p:nvSpPr>
          <p:spPr bwMode="auto">
            <a:xfrm>
              <a:off x="2892805" y="1723852"/>
              <a:ext cx="257680" cy="95243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3" name="Freeform 492"/>
            <p:cNvSpPr/>
            <p:nvPr/>
          </p:nvSpPr>
          <p:spPr bwMode="auto">
            <a:xfrm>
              <a:off x="2418037" y="1725440"/>
              <a:ext cx="254150" cy="95243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94" name="Straight Connector 493"/>
            <p:cNvCxnSpPr>
              <a:endCxn id="489" idx="2"/>
            </p:cNvCxnSpPr>
            <p:nvPr/>
          </p:nvCxnSpPr>
          <p:spPr bwMode="auto">
            <a:xfrm flipH="1" flipV="1">
              <a:off x="2183302" y="1731787"/>
              <a:ext cx="3530" cy="122228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Straight Connector 494"/>
            <p:cNvCxnSpPr/>
            <p:nvPr/>
          </p:nvCxnSpPr>
          <p:spPr bwMode="auto">
            <a:xfrm flipH="1" flipV="1">
              <a:off x="3379926" y="1728615"/>
              <a:ext cx="3530" cy="122228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4" name="Straight Connector 483"/>
          <p:cNvCxnSpPr>
            <a:cxnSpLocks/>
            <a:endCxn id="497" idx="1"/>
          </p:cNvCxnSpPr>
          <p:nvPr/>
        </p:nvCxnSpPr>
        <p:spPr bwMode="auto">
          <a:xfrm>
            <a:off x="2334422" y="4560702"/>
            <a:ext cx="11432" cy="1644862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5" name="Straight Connector 484"/>
          <p:cNvCxnSpPr>
            <a:cxnSpLocks/>
            <a:endCxn id="497" idx="3"/>
          </p:cNvCxnSpPr>
          <p:nvPr/>
        </p:nvCxnSpPr>
        <p:spPr bwMode="auto">
          <a:xfrm>
            <a:off x="3375822" y="4560702"/>
            <a:ext cx="5083" cy="1644862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2C0A1AF-D7F5-294D-A3CE-2F533F4EA367}"/>
              </a:ext>
            </a:extLst>
          </p:cNvPr>
          <p:cNvGrpSpPr/>
          <p:nvPr/>
        </p:nvGrpSpPr>
        <p:grpSpPr>
          <a:xfrm>
            <a:off x="3027015" y="4733562"/>
            <a:ext cx="1679208" cy="1308664"/>
            <a:chOff x="2070713" y="4676933"/>
            <a:chExt cx="1679208" cy="1308664"/>
          </a:xfrm>
        </p:grpSpPr>
        <p:sp>
          <p:nvSpPr>
            <p:cNvPr id="472" name="Rectangle 471"/>
            <p:cNvSpPr/>
            <p:nvPr/>
          </p:nvSpPr>
          <p:spPr bwMode="auto">
            <a:xfrm>
              <a:off x="2079212" y="4681790"/>
              <a:ext cx="1670709" cy="13038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3" name="TextBox 472"/>
            <p:cNvSpPr txBox="1"/>
            <p:nvPr/>
          </p:nvSpPr>
          <p:spPr>
            <a:xfrm>
              <a:off x="2073449" y="4676933"/>
              <a:ext cx="5860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NH</a:t>
              </a:r>
            </a:p>
          </p:txBody>
        </p:sp>
        <p:sp>
          <p:nvSpPr>
            <p:cNvPr id="474" name="TextBox 473"/>
            <p:cNvSpPr txBox="1"/>
            <p:nvPr/>
          </p:nvSpPr>
          <p:spPr>
            <a:xfrm>
              <a:off x="2695229" y="4681605"/>
              <a:ext cx="1017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interface</a:t>
              </a:r>
            </a:p>
          </p:txBody>
        </p:sp>
        <p:cxnSp>
          <p:nvCxnSpPr>
            <p:cNvPr id="475" name="Straight Connector 474"/>
            <p:cNvCxnSpPr>
              <a:cxnSpLocks/>
            </p:cNvCxnSpPr>
            <p:nvPr/>
          </p:nvCxnSpPr>
          <p:spPr bwMode="auto">
            <a:xfrm>
              <a:off x="2687242" y="4687128"/>
              <a:ext cx="1345" cy="129354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6" name="Straight Connector 475"/>
            <p:cNvCxnSpPr/>
            <p:nvPr/>
          </p:nvCxnSpPr>
          <p:spPr bwMode="auto">
            <a:xfrm flipH="1">
              <a:off x="2070713" y="5004815"/>
              <a:ext cx="167920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7" name="TextBox 476"/>
            <p:cNvSpPr txBox="1"/>
            <p:nvPr/>
          </p:nvSpPr>
          <p:spPr>
            <a:xfrm>
              <a:off x="2130814" y="4999359"/>
              <a:ext cx="34336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  <a:p>
              <a:endParaRPr lang="en-US" dirty="0"/>
            </a:p>
            <a:p>
              <a:r>
                <a:rPr lang="en-US" dirty="0"/>
                <a:t>…</a:t>
              </a:r>
            </a:p>
          </p:txBody>
        </p:sp>
        <p:sp>
          <p:nvSpPr>
            <p:cNvPr id="478" name="TextBox 477"/>
            <p:cNvSpPr txBox="1"/>
            <p:nvPr/>
          </p:nvSpPr>
          <p:spPr>
            <a:xfrm>
              <a:off x="2182651" y="5327717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1c</a:t>
              </a:r>
            </a:p>
          </p:txBody>
        </p:sp>
        <p:sp>
          <p:nvSpPr>
            <p:cNvPr id="479" name="TextBox 478"/>
            <p:cNvSpPr txBox="1"/>
            <p:nvPr/>
          </p:nvSpPr>
          <p:spPr>
            <a:xfrm>
              <a:off x="2763840" y="5011290"/>
              <a:ext cx="34336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  <a:p>
              <a:endParaRPr lang="en-US" dirty="0"/>
            </a:p>
            <a:p>
              <a:r>
                <a:rPr lang="en-US" dirty="0"/>
                <a:t>…</a:t>
              </a:r>
            </a:p>
          </p:txBody>
        </p:sp>
        <p:sp>
          <p:nvSpPr>
            <p:cNvPr id="480" name="TextBox 479"/>
            <p:cNvSpPr txBox="1"/>
            <p:nvPr/>
          </p:nvSpPr>
          <p:spPr>
            <a:xfrm>
              <a:off x="2841492" y="5334710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1</a:t>
              </a:r>
            </a:p>
          </p:txBody>
        </p:sp>
      </p:grpSp>
      <p:cxnSp>
        <p:nvCxnSpPr>
          <p:cNvPr id="272" name="Straight Arrow Connector 271"/>
          <p:cNvCxnSpPr/>
          <p:nvPr/>
        </p:nvCxnSpPr>
        <p:spPr bwMode="auto">
          <a:xfrm flipV="1">
            <a:off x="3743983" y="3159942"/>
            <a:ext cx="300087" cy="18345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8559015" y="3728816"/>
            <a:ext cx="12875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Helvetica" pitchFamily="2" charset="0"/>
              </a:rPr>
              <a:t>physical link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1920605" y="2859586"/>
            <a:ext cx="1122212" cy="761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>
                <a:latin typeface="Helvetica" pitchFamily="2" charset="0"/>
              </a:rPr>
              <a:t>local link interfaces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Helvetica" pitchFamily="2" charset="0"/>
              </a:rPr>
              <a:t>at 1a, 1d</a:t>
            </a:r>
          </a:p>
        </p:txBody>
      </p:sp>
      <p:sp>
        <p:nvSpPr>
          <p:cNvPr id="3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14</a:t>
            </a:fld>
            <a:endParaRPr lang="en-US" sz="1200" dirty="0">
              <a:latin typeface="Tahoma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855251" y="2431189"/>
            <a:ext cx="961014" cy="810304"/>
            <a:chOff x="1331251" y="2431189"/>
            <a:chExt cx="961014" cy="810304"/>
          </a:xfrm>
        </p:grpSpPr>
        <p:cxnSp>
          <p:nvCxnSpPr>
            <p:cNvPr id="16" name="Straight Connector 15"/>
            <p:cNvCxnSpPr/>
            <p:nvPr/>
          </p:nvCxnSpPr>
          <p:spPr bwMode="auto">
            <a:xfrm flipH="1" flipV="1">
              <a:off x="1331251" y="2431189"/>
              <a:ext cx="48189" cy="81030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5" name="Straight Connector 334"/>
            <p:cNvCxnSpPr/>
            <p:nvPr/>
          </p:nvCxnSpPr>
          <p:spPr bwMode="auto">
            <a:xfrm flipV="1">
              <a:off x="1381115" y="2850809"/>
              <a:ext cx="104212" cy="37268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2" name="Straight Connector 341"/>
            <p:cNvCxnSpPr/>
            <p:nvPr/>
          </p:nvCxnSpPr>
          <p:spPr bwMode="auto">
            <a:xfrm flipV="1">
              <a:off x="1386317" y="3162800"/>
              <a:ext cx="168546" cy="5884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3" name="Straight Connector 342"/>
            <p:cNvCxnSpPr/>
            <p:nvPr/>
          </p:nvCxnSpPr>
          <p:spPr bwMode="auto">
            <a:xfrm flipV="1">
              <a:off x="1364971" y="3164519"/>
              <a:ext cx="927294" cy="6788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7" name="Title 16">
            <a:extLst>
              <a:ext uri="{FF2B5EF4-FFF2-40B4-BE49-F238E27FC236}">
                <a16:creationId xmlns:a16="http://schemas.microsoft.com/office/drawing/2014/main" id="{CC2609EA-5B28-DC40-BA3A-0B81F5278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BGP, OSPF, forwarding table entries</a:t>
            </a:r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90468E9D-654C-C34A-8F4F-87C0BAB5844C}"/>
              </a:ext>
            </a:extLst>
          </p:cNvPr>
          <p:cNvGrpSpPr/>
          <p:nvPr/>
        </p:nvGrpSpPr>
        <p:grpSpPr>
          <a:xfrm>
            <a:off x="1015304" y="4754722"/>
            <a:ext cx="1698593" cy="1308664"/>
            <a:chOff x="2070713" y="4676933"/>
            <a:chExt cx="1698593" cy="1308664"/>
          </a:xfrm>
        </p:grpSpPr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CFC79C76-66FB-C541-8D7A-2D996A2D9775}"/>
                </a:ext>
              </a:extLst>
            </p:cNvPr>
            <p:cNvSpPr/>
            <p:nvPr/>
          </p:nvSpPr>
          <p:spPr bwMode="auto">
            <a:xfrm>
              <a:off x="2079212" y="4681790"/>
              <a:ext cx="1670709" cy="13038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5AD4BAFB-43D3-8340-A417-64A75B3DBAA6}"/>
                </a:ext>
              </a:extLst>
            </p:cNvPr>
            <p:cNvSpPr txBox="1"/>
            <p:nvPr/>
          </p:nvSpPr>
          <p:spPr>
            <a:xfrm>
              <a:off x="2073449" y="4676933"/>
              <a:ext cx="5860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dest</a:t>
              </a:r>
              <a:endParaRPr lang="en-US" dirty="0"/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49CDDBA1-699A-1F48-A8EF-C1280808502D}"/>
                </a:ext>
              </a:extLst>
            </p:cNvPr>
            <p:cNvSpPr txBox="1"/>
            <p:nvPr/>
          </p:nvSpPr>
          <p:spPr>
            <a:xfrm>
              <a:off x="2695229" y="4681605"/>
              <a:ext cx="1074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Next-Hop</a:t>
              </a:r>
            </a:p>
          </p:txBody>
        </p:sp>
        <p:cxnSp>
          <p:nvCxnSpPr>
            <p:cNvPr id="348" name="Straight Connector 347">
              <a:extLst>
                <a:ext uri="{FF2B5EF4-FFF2-40B4-BE49-F238E27FC236}">
                  <a16:creationId xmlns:a16="http://schemas.microsoft.com/office/drawing/2014/main" id="{F1B0BB3E-0B96-8740-830F-F93C968D221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687242" y="4687128"/>
              <a:ext cx="1345" cy="129354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9" name="Straight Connector 348">
              <a:extLst>
                <a:ext uri="{FF2B5EF4-FFF2-40B4-BE49-F238E27FC236}">
                  <a16:creationId xmlns:a16="http://schemas.microsoft.com/office/drawing/2014/main" id="{E6D5FCDF-86AD-244C-B417-7F3921C08065}"/>
                </a:ext>
              </a:extLst>
            </p:cNvPr>
            <p:cNvCxnSpPr/>
            <p:nvPr/>
          </p:nvCxnSpPr>
          <p:spPr bwMode="auto">
            <a:xfrm flipH="1">
              <a:off x="2070713" y="5004815"/>
              <a:ext cx="167920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41D4A06E-1792-DD41-81F9-26362381FBA6}"/>
                </a:ext>
              </a:extLst>
            </p:cNvPr>
            <p:cNvSpPr txBox="1"/>
            <p:nvPr/>
          </p:nvSpPr>
          <p:spPr>
            <a:xfrm>
              <a:off x="2130814" y="4999359"/>
              <a:ext cx="34336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  <a:p>
              <a:endParaRPr lang="en-US" dirty="0"/>
            </a:p>
            <a:p>
              <a:r>
                <a:rPr lang="en-US" dirty="0"/>
                <a:t>…</a:t>
              </a: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C5B1F30-4FB3-4C41-8F7F-DEC4D6DBC69B}"/>
                </a:ext>
              </a:extLst>
            </p:cNvPr>
            <p:cNvSpPr txBox="1"/>
            <p:nvPr/>
          </p:nvSpPr>
          <p:spPr>
            <a:xfrm>
              <a:off x="2182651" y="5327717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X</a:t>
              </a: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DF55C694-7685-A04D-930A-7C1AF5809B77}"/>
                </a:ext>
              </a:extLst>
            </p:cNvPr>
            <p:cNvSpPr txBox="1"/>
            <p:nvPr/>
          </p:nvSpPr>
          <p:spPr>
            <a:xfrm>
              <a:off x="2763840" y="5011290"/>
              <a:ext cx="34336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  <a:p>
              <a:endParaRPr lang="en-US" dirty="0"/>
            </a:p>
            <a:p>
              <a:r>
                <a:rPr lang="en-US" dirty="0"/>
                <a:t>…</a:t>
              </a:r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93FAAAB1-3B6E-0449-BEF0-FA9D47016DDB}"/>
                </a:ext>
              </a:extLst>
            </p:cNvPr>
            <p:cNvSpPr txBox="1"/>
            <p:nvPr/>
          </p:nvSpPr>
          <p:spPr>
            <a:xfrm>
              <a:off x="2841492" y="5334710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1c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2677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0"/>
      <p:bldP spid="328" grpId="0"/>
      <p:bldP spid="328" grpId="1"/>
      <p:bldP spid="3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79674" y="4619374"/>
            <a:ext cx="5965134" cy="551956"/>
          </a:xfrm>
        </p:spPr>
        <p:txBody>
          <a:bodyPr>
            <a:noAutofit/>
          </a:bodyPr>
          <a:lstStyle/>
          <a:p>
            <a:pPr marL="292100" indent="-292100"/>
            <a:r>
              <a:rPr lang="en-US" sz="2000" dirty="0"/>
              <a:t>recall: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a,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b,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c learn about </a:t>
            </a:r>
            <a:r>
              <a:rPr lang="en-US" sz="2000" dirty="0" err="1"/>
              <a:t>dest</a:t>
            </a:r>
            <a:r>
              <a:rPr lang="en-US" sz="2000" dirty="0"/>
              <a:t> X via iBGP from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c: “path to X goes through </a:t>
            </a:r>
            <a:r>
              <a:rPr lang="en-US" sz="2000" dirty="0">
                <a:cs typeface="Arial"/>
              </a:rPr>
              <a:t>1</a:t>
            </a:r>
            <a:r>
              <a:rPr lang="en-US" sz="2000" dirty="0"/>
              <a:t>c”</a:t>
            </a:r>
          </a:p>
        </p:txBody>
      </p:sp>
      <p:grpSp>
        <p:nvGrpSpPr>
          <p:cNvPr id="125" name="Group 124"/>
          <p:cNvGrpSpPr/>
          <p:nvPr/>
        </p:nvGrpSpPr>
        <p:grpSpPr>
          <a:xfrm>
            <a:off x="2148887" y="1814323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619588"/>
              <a:chOff x="833331" y="2873352"/>
              <a:chExt cx="2333625" cy="1619588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1b</a:t>
                    </a:r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1d</a:t>
                    </a:r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3749" cy="398272"/>
                  <a:chOff x="667045" y="1708643"/>
                  <a:chExt cx="423749" cy="39827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3749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1c</a:t>
                    </a:r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37353" cy="398272"/>
                  <a:chOff x="667045" y="1708643"/>
                  <a:chExt cx="437353" cy="39827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37353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1a</a:t>
                    </a:r>
                  </a:p>
                </p:txBody>
              </p:sp>
            </p:grpSp>
          </p:grp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15140" y="3783345"/>
                <a:ext cx="489235" cy="35258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7" name="Straight Connector 336"/>
              <p:cNvCxnSpPr>
                <a:endCxn id="316" idx="2"/>
              </p:cNvCxnSpPr>
              <p:nvPr/>
            </p:nvCxnSpPr>
            <p:spPr bwMode="auto">
              <a:xfrm flipV="1">
                <a:off x="1319809" y="3078707"/>
                <a:ext cx="417868" cy="45701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97" name="Freeform 2"/>
          <p:cNvSpPr>
            <a:spLocks/>
          </p:cNvSpPr>
          <p:nvPr/>
        </p:nvSpPr>
        <p:spPr bwMode="auto">
          <a:xfrm>
            <a:off x="4809692" y="2741494"/>
            <a:ext cx="2545688" cy="1720535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8" name="Group 197"/>
          <p:cNvGrpSpPr/>
          <p:nvPr/>
        </p:nvGrpSpPr>
        <p:grpSpPr>
          <a:xfrm>
            <a:off x="5030594" y="2881518"/>
            <a:ext cx="2189884" cy="1502905"/>
            <a:chOff x="833331" y="2873352"/>
            <a:chExt cx="2333625" cy="1619237"/>
          </a:xfrm>
        </p:grpSpPr>
        <p:grpSp>
          <p:nvGrpSpPr>
            <p:cNvPr id="199" name="Group 198"/>
            <p:cNvGrpSpPr/>
            <p:nvPr/>
          </p:nvGrpSpPr>
          <p:grpSpPr>
            <a:xfrm>
              <a:off x="1736090" y="2873352"/>
              <a:ext cx="565150" cy="397920"/>
              <a:chOff x="1736090" y="2873352"/>
              <a:chExt cx="565150" cy="397920"/>
            </a:xfrm>
          </p:grpSpPr>
          <p:grpSp>
            <p:nvGrpSpPr>
              <p:cNvPr id="24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52" name="Oval 25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53" name="Rectangle 25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4" name="Oval 25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55" name="Freeform 25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6" name="Freeform 25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7" name="Freeform 25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58" name="Freeform 25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59" name="Straight Connector 258"/>
                <p:cNvCxnSpPr>
                  <a:endCxn id="25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0" name="Straight Connector 25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9" name="Group 248"/>
              <p:cNvGrpSpPr/>
              <p:nvPr/>
            </p:nvGrpSpPr>
            <p:grpSpPr>
              <a:xfrm>
                <a:off x="1770362" y="2873352"/>
                <a:ext cx="451313" cy="397920"/>
                <a:chOff x="667045" y="1708643"/>
                <a:chExt cx="451313" cy="397920"/>
              </a:xfrm>
            </p:grpSpPr>
            <p:sp>
              <p:nvSpPr>
                <p:cNvPr id="250" name="Oval 24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51" name="TextBox 250"/>
                <p:cNvSpPr txBox="1"/>
                <p:nvPr/>
              </p:nvSpPr>
              <p:spPr>
                <a:xfrm>
                  <a:off x="667045" y="1708643"/>
                  <a:ext cx="451313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2b</a:t>
                  </a:r>
                </a:p>
              </p:txBody>
            </p:sp>
          </p:grpSp>
        </p:grpSp>
        <p:grpSp>
          <p:nvGrpSpPr>
            <p:cNvPr id="200" name="Group 199"/>
            <p:cNvGrpSpPr/>
            <p:nvPr/>
          </p:nvGrpSpPr>
          <p:grpSpPr>
            <a:xfrm>
              <a:off x="1740320" y="4094669"/>
              <a:ext cx="565150" cy="397920"/>
              <a:chOff x="1736090" y="2873352"/>
              <a:chExt cx="565150" cy="397920"/>
            </a:xfrm>
          </p:grpSpPr>
          <p:grpSp>
            <p:nvGrpSpPr>
              <p:cNvPr id="23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39" name="Oval 23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0" name="Rectangle 23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1" name="Oval 24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2" name="Freeform 24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3" name="Freeform 24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4" name="Freeform 24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5" name="Freeform 24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46" name="Straight Connector 245"/>
                <p:cNvCxnSpPr>
                  <a:endCxn id="24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6" name="Group 235"/>
              <p:cNvGrpSpPr/>
              <p:nvPr/>
            </p:nvGrpSpPr>
            <p:grpSpPr>
              <a:xfrm>
                <a:off x="1770362" y="2873352"/>
                <a:ext cx="451313" cy="397920"/>
                <a:chOff x="667045" y="1708643"/>
                <a:chExt cx="451313" cy="397920"/>
              </a:xfrm>
            </p:grpSpPr>
            <p:sp>
              <p:nvSpPr>
                <p:cNvPr id="237" name="Oval 23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8" name="TextBox 237"/>
                <p:cNvSpPr txBox="1"/>
                <p:nvPr/>
              </p:nvSpPr>
              <p:spPr>
                <a:xfrm>
                  <a:off x="667045" y="1708643"/>
                  <a:ext cx="451313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2d</a:t>
                  </a:r>
                </a:p>
              </p:txBody>
            </p:sp>
          </p:grpSp>
        </p:grpSp>
        <p:grpSp>
          <p:nvGrpSpPr>
            <p:cNvPr id="201" name="Group 200"/>
            <p:cNvGrpSpPr/>
            <p:nvPr/>
          </p:nvGrpSpPr>
          <p:grpSpPr>
            <a:xfrm>
              <a:off x="2601806" y="3485072"/>
              <a:ext cx="565150" cy="397920"/>
              <a:chOff x="1736090" y="2873352"/>
              <a:chExt cx="565150" cy="397920"/>
            </a:xfrm>
          </p:grpSpPr>
          <p:grpSp>
            <p:nvGrpSpPr>
              <p:cNvPr id="222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26" name="Oval 225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7" name="Rectangle 226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9" name="Freeform 228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33" name="Straight Connector 232"/>
                <p:cNvCxnSpPr>
                  <a:endCxn id="228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3" name="Group 222"/>
              <p:cNvGrpSpPr/>
              <p:nvPr/>
            </p:nvGrpSpPr>
            <p:grpSpPr>
              <a:xfrm>
                <a:off x="1770362" y="2873352"/>
                <a:ext cx="425688" cy="397920"/>
                <a:chOff x="667045" y="1708643"/>
                <a:chExt cx="425688" cy="397920"/>
              </a:xfrm>
            </p:grpSpPr>
            <p:sp>
              <p:nvSpPr>
                <p:cNvPr id="224" name="Oval 223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5" name="TextBox 224"/>
                <p:cNvSpPr txBox="1"/>
                <p:nvPr/>
              </p:nvSpPr>
              <p:spPr>
                <a:xfrm>
                  <a:off x="667045" y="1708643"/>
                  <a:ext cx="425688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2c</a:t>
                  </a:r>
                </a:p>
              </p:txBody>
            </p:sp>
          </p:grpSp>
        </p:grpSp>
        <p:grpSp>
          <p:nvGrpSpPr>
            <p:cNvPr id="202" name="Group 201"/>
            <p:cNvGrpSpPr/>
            <p:nvPr/>
          </p:nvGrpSpPr>
          <p:grpSpPr>
            <a:xfrm>
              <a:off x="833331" y="3478719"/>
              <a:ext cx="565150" cy="397920"/>
              <a:chOff x="1736090" y="2873352"/>
              <a:chExt cx="565150" cy="397920"/>
            </a:xfrm>
          </p:grpSpPr>
          <p:grpSp>
            <p:nvGrpSpPr>
              <p:cNvPr id="209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13" name="Oval 212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4" name="Rectangle 213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5" name="Oval 214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6" name="Freeform 215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7" name="Freeform 216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8" name="Freeform 217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9" name="Freeform 218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20" name="Straight Connector 219"/>
                <p:cNvCxnSpPr>
                  <a:endCxn id="215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0" name="Group 209"/>
              <p:cNvGrpSpPr/>
              <p:nvPr/>
            </p:nvGrpSpPr>
            <p:grpSpPr>
              <a:xfrm>
                <a:off x="1770362" y="2873352"/>
                <a:ext cx="439355" cy="397920"/>
                <a:chOff x="667045" y="1708643"/>
                <a:chExt cx="439355" cy="397920"/>
              </a:xfrm>
            </p:grpSpPr>
            <p:sp>
              <p:nvSpPr>
                <p:cNvPr id="211" name="Oval 210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TextBox 211"/>
                <p:cNvSpPr txBox="1"/>
                <p:nvPr/>
              </p:nvSpPr>
              <p:spPr>
                <a:xfrm>
                  <a:off x="667045" y="1708643"/>
                  <a:ext cx="439355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2a</a:t>
                  </a:r>
                </a:p>
              </p:txBody>
            </p:sp>
          </p:grpSp>
        </p:grpSp>
        <p:cxnSp>
          <p:nvCxnSpPr>
            <p:cNvPr id="203" name="Straight Connector 202"/>
            <p:cNvCxnSpPr>
              <a:endCxn id="238" idx="0"/>
            </p:cNvCxnSpPr>
            <p:nvPr/>
          </p:nvCxnSpPr>
          <p:spPr bwMode="auto">
            <a:xfrm>
              <a:off x="1991073" y="3173114"/>
              <a:ext cx="9175" cy="92155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5" name="Straight Connector 204"/>
            <p:cNvCxnSpPr/>
            <p:nvPr/>
          </p:nvCxnSpPr>
          <p:spPr bwMode="auto">
            <a:xfrm>
              <a:off x="2280478" y="3145660"/>
              <a:ext cx="435814" cy="35947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" name="Straight Connector 205"/>
            <p:cNvCxnSpPr/>
            <p:nvPr/>
          </p:nvCxnSpPr>
          <p:spPr bwMode="auto">
            <a:xfrm>
              <a:off x="1300073" y="3768911"/>
              <a:ext cx="527386" cy="36820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7" name="Straight Connector 206"/>
            <p:cNvCxnSpPr/>
            <p:nvPr/>
          </p:nvCxnSpPr>
          <p:spPr bwMode="auto">
            <a:xfrm flipH="1">
              <a:off x="2194462" y="3713972"/>
              <a:ext cx="509583" cy="4289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7031687" y="1673235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7255177" y="1809351"/>
            <a:ext cx="2215548" cy="2123152"/>
            <a:chOff x="833331" y="2873352"/>
            <a:chExt cx="2333625" cy="2353163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409344"/>
              <a:chOff x="1736090" y="2873352"/>
              <a:chExt cx="565150" cy="409344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3b</a:t>
                  </a:r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409344"/>
              <a:chOff x="1736090" y="2873352"/>
              <a:chExt cx="565150" cy="409344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3d</a:t>
                  </a:r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409344"/>
              <a:chOff x="1736090" y="2873352"/>
              <a:chExt cx="565150" cy="409344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0758" cy="409344"/>
                <a:chOff x="667045" y="1708643"/>
                <a:chExt cx="420758" cy="409344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075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3c</a:t>
                  </a:r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409344"/>
              <a:chOff x="1736090" y="2873352"/>
              <a:chExt cx="565150" cy="409344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34265" cy="409344"/>
                <a:chOff x="667045" y="1708643"/>
                <a:chExt cx="434265" cy="409344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3426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3a</a:t>
                  </a:r>
                </a:p>
              </p:txBody>
            </p:sp>
          </p:grpSp>
        </p:grp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6" name="Straight Connector 325"/>
            <p:cNvCxnSpPr/>
            <p:nvPr/>
          </p:nvCxnSpPr>
          <p:spPr bwMode="auto">
            <a:xfrm flipH="1">
              <a:off x="1596702" y="5224152"/>
              <a:ext cx="673647" cy="236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4570707" y="2702856"/>
            <a:ext cx="542552" cy="78120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7047189" y="2643973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5017292" y="2801177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067951" y="1714475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231173" y="1925151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AS1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8594827" y="2776082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904683" y="5223365"/>
                <a:ext cx="429781" cy="369332"/>
                <a:chOff x="629095" y="1708643"/>
                <a:chExt cx="452687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629095" y="1708643"/>
                  <a:ext cx="432579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  X</a:t>
                  </a:r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" name="Group 6"/>
          <p:cNvGrpSpPr/>
          <p:nvPr/>
        </p:nvGrpSpPr>
        <p:grpSpPr>
          <a:xfrm>
            <a:off x="7237444" y="2742076"/>
            <a:ext cx="1009362" cy="768350"/>
            <a:chOff x="5713444" y="2379268"/>
            <a:chExt cx="1009362" cy="768350"/>
          </a:xfrm>
        </p:grpSpPr>
        <p:sp>
          <p:nvSpPr>
            <p:cNvPr id="162850" name="AutoShape 118"/>
            <p:cNvSpPr>
              <a:spLocks noChangeArrowheads="1"/>
            </p:cNvSpPr>
            <p:nvPr/>
          </p:nvSpPr>
          <p:spPr bwMode="auto">
            <a:xfrm rot="17597965">
              <a:off x="5467382" y="2625330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1" name="Text Box 119"/>
            <p:cNvSpPr txBox="1">
              <a:spLocks noChangeArrowheads="1"/>
            </p:cNvSpPr>
            <p:nvPr/>
          </p:nvSpPr>
          <p:spPr bwMode="auto">
            <a:xfrm>
              <a:off x="5906829" y="2784958"/>
              <a:ext cx="81597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AS3,X 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552829" y="2801413"/>
            <a:ext cx="1260153" cy="888605"/>
            <a:chOff x="2028828" y="2438604"/>
            <a:chExt cx="1260153" cy="888605"/>
          </a:xfrm>
        </p:grpSpPr>
        <p:sp>
          <p:nvSpPr>
            <p:cNvPr id="332" name="Text Box 119"/>
            <p:cNvSpPr txBox="1">
              <a:spLocks noChangeArrowheads="1"/>
            </p:cNvSpPr>
            <p:nvPr/>
          </p:nvSpPr>
          <p:spPr bwMode="auto">
            <a:xfrm>
              <a:off x="2028828" y="3019432"/>
              <a:ext cx="126015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AS2,AS3,X </a:t>
              </a:r>
            </a:p>
          </p:txBody>
        </p:sp>
        <p:sp>
          <p:nvSpPr>
            <p:cNvPr id="327" name="AutoShape 118"/>
            <p:cNvSpPr>
              <a:spLocks noChangeArrowheads="1"/>
            </p:cNvSpPr>
            <p:nvPr/>
          </p:nvSpPr>
          <p:spPr bwMode="auto">
            <a:xfrm rot="3445218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924150" y="2281384"/>
            <a:ext cx="1113456" cy="802903"/>
            <a:chOff x="4057381" y="2820739"/>
            <a:chExt cx="1113456" cy="802903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 flipV="1">
              <a:off x="4769093" y="2820739"/>
              <a:ext cx="401744" cy="30237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0" name="Straight Arrow Connector 329"/>
            <p:cNvCxnSpPr/>
            <p:nvPr/>
          </p:nvCxnSpPr>
          <p:spPr bwMode="auto">
            <a:xfrm flipH="1" flipV="1">
              <a:off x="4057381" y="3181458"/>
              <a:ext cx="1059565" cy="1417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31" name="Straight Arrow Connector 330"/>
            <p:cNvCxnSpPr/>
            <p:nvPr/>
          </p:nvCxnSpPr>
          <p:spPr bwMode="auto">
            <a:xfrm flipH="1">
              <a:off x="4741068" y="3344630"/>
              <a:ext cx="409376" cy="27901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325" name="Straight Connector 324"/>
          <p:cNvCxnSpPr>
            <a:stCxn id="148" idx="1"/>
          </p:cNvCxnSpPr>
          <p:nvPr/>
        </p:nvCxnSpPr>
        <p:spPr bwMode="auto">
          <a:xfrm flipH="1">
            <a:off x="4570901" y="2540212"/>
            <a:ext cx="2716814" cy="12586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4" name="Group 3"/>
          <p:cNvGrpSpPr/>
          <p:nvPr/>
        </p:nvGrpSpPr>
        <p:grpSpPr>
          <a:xfrm>
            <a:off x="6141960" y="1984135"/>
            <a:ext cx="889720" cy="547957"/>
            <a:chOff x="4617960" y="1621326"/>
            <a:chExt cx="889720" cy="547957"/>
          </a:xfrm>
        </p:grpSpPr>
        <p:sp>
          <p:nvSpPr>
            <p:cNvPr id="329" name="AutoShape 118"/>
            <p:cNvSpPr>
              <a:spLocks noChangeArrowheads="1"/>
            </p:cNvSpPr>
            <p:nvPr/>
          </p:nvSpPr>
          <p:spPr bwMode="auto">
            <a:xfrm rot="21413181">
              <a:off x="4617960" y="1893058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 rot="21418560">
              <a:off x="4849230" y="1621326"/>
              <a:ext cx="65845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>
                  <a:solidFill>
                    <a:srgbClr val="CC0000"/>
                  </a:solidFill>
                </a:rPr>
                <a:t>AS3,X</a:t>
              </a:r>
            </a:p>
          </p:txBody>
        </p:sp>
      </p:grpSp>
      <p:sp>
        <p:nvSpPr>
          <p:cNvPr id="334" name="Rectangle 4"/>
          <p:cNvSpPr txBox="1">
            <a:spLocks noChangeArrowheads="1"/>
          </p:cNvSpPr>
          <p:nvPr/>
        </p:nvSpPr>
        <p:spPr bwMode="auto">
          <a:xfrm>
            <a:off x="5002501" y="5238591"/>
            <a:ext cx="6202385" cy="102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90000"/>
              </a:lnSpc>
            </a:pPr>
            <a:r>
              <a:rPr lang="en-US" sz="2000" dirty="0">
                <a:latin typeface="Helvetica" pitchFamily="2" charset="0"/>
                <a:cs typeface="Arial"/>
              </a:rPr>
              <a:t>1</a:t>
            </a:r>
            <a:r>
              <a:rPr lang="en-US" sz="2000" dirty="0">
                <a:latin typeface="Helvetica" pitchFamily="2" charset="0"/>
              </a:rPr>
              <a:t>d: OSPF intra-domain routing: to get to </a:t>
            </a:r>
            <a:r>
              <a:rPr lang="en-US" sz="2000" dirty="0">
                <a:latin typeface="Helvetica" pitchFamily="2" charset="0"/>
                <a:cs typeface="Arial"/>
              </a:rPr>
              <a:t>1</a:t>
            </a:r>
            <a:r>
              <a:rPr lang="en-US" sz="2000" dirty="0">
                <a:latin typeface="Helvetica" pitchFamily="2" charset="0"/>
              </a:rPr>
              <a:t>c, forward over outgoing local interface </a:t>
            </a:r>
            <a:r>
              <a:rPr lang="en-US" sz="2000" dirty="0">
                <a:latin typeface="Helvetica" pitchFamily="2" charset="0"/>
                <a:cs typeface="Arial"/>
              </a:rPr>
              <a:t>1</a:t>
            </a:r>
          </a:p>
        </p:txBody>
      </p:sp>
      <p:sp>
        <p:nvSpPr>
          <p:cNvPr id="328" name="TextBox 327"/>
          <p:cNvSpPr txBox="1"/>
          <p:nvPr/>
        </p:nvSpPr>
        <p:spPr>
          <a:xfrm rot="21418560">
            <a:off x="3884983" y="2116378"/>
            <a:ext cx="658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>
                <a:solidFill>
                  <a:srgbClr val="CC0000"/>
                </a:solidFill>
              </a:rPr>
              <a:t>AS3,X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31145" y="1300895"/>
            <a:ext cx="72571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  <a:latin typeface="Helvetica" pitchFamily="2" charset="0"/>
              </a:rPr>
              <a:t>Q: how does router set forwarding table entry to distant prefix?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673470" y="2245332"/>
            <a:ext cx="1300492" cy="1068501"/>
            <a:chOff x="1149470" y="2245331"/>
            <a:chExt cx="1300492" cy="1068501"/>
          </a:xfrm>
        </p:grpSpPr>
        <p:sp>
          <p:nvSpPr>
            <p:cNvPr id="9" name="TextBox 8"/>
            <p:cNvSpPr txBox="1"/>
            <p:nvPr/>
          </p:nvSpPr>
          <p:spPr>
            <a:xfrm>
              <a:off x="2165447" y="2998844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</a:t>
              </a:r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1458923" y="3006055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</a:t>
              </a:r>
            </a:p>
          </p:txBody>
        </p:sp>
        <p:sp>
          <p:nvSpPr>
            <p:cNvPr id="338" name="TextBox 337"/>
            <p:cNvSpPr txBox="1"/>
            <p:nvPr/>
          </p:nvSpPr>
          <p:spPr>
            <a:xfrm>
              <a:off x="1149470" y="2245331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1</a:t>
              </a:r>
            </a:p>
          </p:txBody>
        </p:sp>
        <p:sp>
          <p:nvSpPr>
            <p:cNvPr id="339" name="TextBox 338"/>
            <p:cNvSpPr txBox="1"/>
            <p:nvPr/>
          </p:nvSpPr>
          <p:spPr>
            <a:xfrm>
              <a:off x="1339883" y="2623598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2</a:t>
              </a:r>
            </a:p>
          </p:txBody>
        </p:sp>
      </p:grpSp>
      <p:sp>
        <p:nvSpPr>
          <p:cNvPr id="481" name="Rectangle 480"/>
          <p:cNvSpPr/>
          <p:nvPr/>
        </p:nvSpPr>
        <p:spPr bwMode="auto">
          <a:xfrm rot="10800000">
            <a:off x="2342360" y="4354807"/>
            <a:ext cx="1027112" cy="994484"/>
          </a:xfrm>
          <a:prstGeom prst="rect">
            <a:avLst/>
          </a:prstGeom>
          <a:gradFill>
            <a:gsLst>
              <a:gs pos="0">
                <a:schemeClr val="accent2">
                  <a:lumMod val="75000"/>
                  <a:alpha val="62000"/>
                </a:schemeClr>
              </a:gs>
              <a:gs pos="54000">
                <a:schemeClr val="accent2">
                  <a:lumMod val="60000"/>
                  <a:lumOff val="4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82" name="Group 104"/>
          <p:cNvGrpSpPr>
            <a:grpSpLocks/>
          </p:cNvGrpSpPr>
          <p:nvPr/>
        </p:nvGrpSpPr>
        <p:grpSpPr bwMode="auto">
          <a:xfrm>
            <a:off x="2345830" y="6026776"/>
            <a:ext cx="1034710" cy="357349"/>
            <a:chOff x="4128636" y="3606589"/>
            <a:chExt cx="568145" cy="338667"/>
          </a:xfrm>
        </p:grpSpPr>
        <p:sp>
          <p:nvSpPr>
            <p:cNvPr id="496" name="Oval 495"/>
            <p:cNvSpPr/>
            <p:nvPr/>
          </p:nvSpPr>
          <p:spPr>
            <a:xfrm>
              <a:off x="4128649" y="3720080"/>
              <a:ext cx="568332" cy="225176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63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7" name="Rectangle 496"/>
            <p:cNvSpPr/>
            <p:nvPr/>
          </p:nvSpPr>
          <p:spPr>
            <a:xfrm>
              <a:off x="4128649" y="3720080"/>
              <a:ext cx="568332" cy="111898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8" name="Oval 497"/>
            <p:cNvSpPr/>
            <p:nvPr/>
          </p:nvSpPr>
          <p:spPr>
            <a:xfrm>
              <a:off x="4128649" y="3606801"/>
              <a:ext cx="568332" cy="22517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99" name="Straight Connector 498"/>
            <p:cNvCxnSpPr/>
            <p:nvPr/>
          </p:nvCxnSpPr>
          <p:spPr>
            <a:xfrm>
              <a:off x="4696981" y="3720080"/>
              <a:ext cx="0" cy="111898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/>
            <p:cNvCxnSpPr/>
            <p:nvPr/>
          </p:nvCxnSpPr>
          <p:spPr>
            <a:xfrm>
              <a:off x="4128649" y="3720080"/>
              <a:ext cx="0" cy="111898"/>
            </a:xfrm>
            <a:prstGeom prst="line">
              <a:avLst/>
            </a:prstGeom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3" name="Rectangle 482"/>
          <p:cNvSpPr/>
          <p:nvPr/>
        </p:nvSpPr>
        <p:spPr bwMode="auto">
          <a:xfrm>
            <a:off x="2350138" y="5297365"/>
            <a:ext cx="1027112" cy="860514"/>
          </a:xfrm>
          <a:prstGeom prst="rect">
            <a:avLst/>
          </a:prstGeom>
          <a:gradFill>
            <a:gsLst>
              <a:gs pos="0">
                <a:schemeClr val="accent2">
                  <a:lumMod val="60000"/>
                  <a:lumOff val="40000"/>
                  <a:alpha val="62000"/>
                </a:schemeClr>
              </a:gs>
              <a:gs pos="54000">
                <a:schemeClr val="accent2">
                  <a:lumMod val="40000"/>
                  <a:lumOff val="60000"/>
                </a:schemeClr>
              </a:gs>
              <a:gs pos="100000">
                <a:schemeClr val="bg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86" name="Group 9"/>
          <p:cNvGrpSpPr>
            <a:grpSpLocks/>
          </p:cNvGrpSpPr>
          <p:nvPr/>
        </p:nvGrpSpPr>
        <p:grpSpPr bwMode="auto">
          <a:xfrm>
            <a:off x="2311052" y="4263235"/>
            <a:ext cx="1079500" cy="395024"/>
            <a:chOff x="2183302" y="1574638"/>
            <a:chExt cx="1200154" cy="430181"/>
          </a:xfrm>
        </p:grpSpPr>
        <p:sp>
          <p:nvSpPr>
            <p:cNvPr id="487" name="Oval 486"/>
            <p:cNvSpPr/>
            <p:nvPr/>
          </p:nvSpPr>
          <p:spPr bwMode="auto">
            <a:xfrm flipV="1">
              <a:off x="2186832" y="1690517"/>
              <a:ext cx="1194859" cy="314302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31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20000"/>
                    <a:lumOff val="80000"/>
                  </a:schemeClr>
                </a:gs>
              </a:gsLst>
              <a:lin ang="16200000" scaled="0"/>
              <a:tileRect/>
            </a:gra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488" name="Rectangle 487"/>
            <p:cNvSpPr/>
            <p:nvPr/>
          </p:nvSpPr>
          <p:spPr bwMode="auto">
            <a:xfrm>
              <a:off x="2183302" y="1734964"/>
              <a:ext cx="1198389" cy="112704"/>
            </a:xfrm>
            <a:prstGeom prst="rect">
              <a:avLst/>
            </a:prstGeom>
            <a:gradFill>
              <a:gsLst>
                <a:gs pos="0">
                  <a:schemeClr val="accent2">
                    <a:lumMod val="40000"/>
                    <a:lumOff val="60000"/>
                  </a:schemeClr>
                </a:gs>
                <a:gs pos="54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62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9" name="Oval 488"/>
            <p:cNvSpPr/>
            <p:nvPr/>
          </p:nvSpPr>
          <p:spPr bwMode="auto">
            <a:xfrm flipV="1">
              <a:off x="2183302" y="1574638"/>
              <a:ext cx="1196624" cy="31430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490" name="Freeform 489"/>
            <p:cNvSpPr/>
            <p:nvPr/>
          </p:nvSpPr>
          <p:spPr bwMode="auto">
            <a:xfrm>
              <a:off x="2490400" y="1671469"/>
              <a:ext cx="582428" cy="157150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1" name="Freeform 490"/>
            <p:cNvSpPr/>
            <p:nvPr/>
          </p:nvSpPr>
          <p:spPr bwMode="auto">
            <a:xfrm>
              <a:off x="2430393" y="1630197"/>
              <a:ext cx="702443" cy="109529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2" name="Freeform 491"/>
            <p:cNvSpPr/>
            <p:nvPr/>
          </p:nvSpPr>
          <p:spPr bwMode="auto">
            <a:xfrm>
              <a:off x="2892805" y="1723852"/>
              <a:ext cx="257680" cy="95243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3" name="Freeform 492"/>
            <p:cNvSpPr/>
            <p:nvPr/>
          </p:nvSpPr>
          <p:spPr bwMode="auto">
            <a:xfrm>
              <a:off x="2418037" y="1725440"/>
              <a:ext cx="254150" cy="95243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494" name="Straight Connector 493"/>
            <p:cNvCxnSpPr>
              <a:endCxn id="489" idx="2"/>
            </p:cNvCxnSpPr>
            <p:nvPr/>
          </p:nvCxnSpPr>
          <p:spPr bwMode="auto">
            <a:xfrm flipH="1" flipV="1">
              <a:off x="2183302" y="1731787"/>
              <a:ext cx="3530" cy="122228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Straight Connector 494"/>
            <p:cNvCxnSpPr/>
            <p:nvPr/>
          </p:nvCxnSpPr>
          <p:spPr bwMode="auto">
            <a:xfrm flipH="1" flipV="1">
              <a:off x="3379926" y="1728615"/>
              <a:ext cx="3530" cy="122228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4" name="Straight Connector 483"/>
          <p:cNvCxnSpPr>
            <a:cxnSpLocks/>
            <a:endCxn id="497" idx="1"/>
          </p:cNvCxnSpPr>
          <p:nvPr/>
        </p:nvCxnSpPr>
        <p:spPr bwMode="auto">
          <a:xfrm>
            <a:off x="2334422" y="4560702"/>
            <a:ext cx="11432" cy="1644862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5" name="Straight Connector 484"/>
          <p:cNvCxnSpPr>
            <a:cxnSpLocks/>
            <a:endCxn id="497" idx="3"/>
          </p:cNvCxnSpPr>
          <p:nvPr/>
        </p:nvCxnSpPr>
        <p:spPr bwMode="auto">
          <a:xfrm>
            <a:off x="3375822" y="4560702"/>
            <a:ext cx="5083" cy="1644862"/>
          </a:xfrm>
          <a:prstGeom prst="line">
            <a:avLst/>
          </a:prstGeom>
          <a:ln w="3175"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2C0A1AF-D7F5-294D-A3CE-2F533F4EA367}"/>
              </a:ext>
            </a:extLst>
          </p:cNvPr>
          <p:cNvGrpSpPr/>
          <p:nvPr/>
        </p:nvGrpSpPr>
        <p:grpSpPr>
          <a:xfrm>
            <a:off x="3027015" y="4733562"/>
            <a:ext cx="1679208" cy="1308664"/>
            <a:chOff x="2070713" y="4676933"/>
            <a:chExt cx="1679208" cy="1308664"/>
          </a:xfrm>
        </p:grpSpPr>
        <p:sp>
          <p:nvSpPr>
            <p:cNvPr id="472" name="Rectangle 471"/>
            <p:cNvSpPr/>
            <p:nvPr/>
          </p:nvSpPr>
          <p:spPr bwMode="auto">
            <a:xfrm>
              <a:off x="2079212" y="4681790"/>
              <a:ext cx="1670709" cy="13038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3" name="TextBox 472"/>
            <p:cNvSpPr txBox="1"/>
            <p:nvPr/>
          </p:nvSpPr>
          <p:spPr>
            <a:xfrm>
              <a:off x="2073449" y="4676933"/>
              <a:ext cx="5860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NH</a:t>
              </a:r>
            </a:p>
          </p:txBody>
        </p:sp>
        <p:sp>
          <p:nvSpPr>
            <p:cNvPr id="474" name="TextBox 473"/>
            <p:cNvSpPr txBox="1"/>
            <p:nvPr/>
          </p:nvSpPr>
          <p:spPr>
            <a:xfrm>
              <a:off x="2695229" y="4681605"/>
              <a:ext cx="10171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interface</a:t>
              </a:r>
            </a:p>
          </p:txBody>
        </p:sp>
        <p:cxnSp>
          <p:nvCxnSpPr>
            <p:cNvPr id="475" name="Straight Connector 474"/>
            <p:cNvCxnSpPr>
              <a:cxnSpLocks/>
            </p:cNvCxnSpPr>
            <p:nvPr/>
          </p:nvCxnSpPr>
          <p:spPr bwMode="auto">
            <a:xfrm>
              <a:off x="2687242" y="4687128"/>
              <a:ext cx="1345" cy="129354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76" name="Straight Connector 475"/>
            <p:cNvCxnSpPr/>
            <p:nvPr/>
          </p:nvCxnSpPr>
          <p:spPr bwMode="auto">
            <a:xfrm flipH="1">
              <a:off x="2070713" y="5004815"/>
              <a:ext cx="167920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77" name="TextBox 476"/>
            <p:cNvSpPr txBox="1"/>
            <p:nvPr/>
          </p:nvSpPr>
          <p:spPr>
            <a:xfrm>
              <a:off x="2130814" y="4999359"/>
              <a:ext cx="34336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  <a:p>
              <a:endParaRPr lang="en-US" dirty="0"/>
            </a:p>
            <a:p>
              <a:r>
                <a:rPr lang="en-US" dirty="0"/>
                <a:t>…</a:t>
              </a:r>
            </a:p>
          </p:txBody>
        </p:sp>
        <p:sp>
          <p:nvSpPr>
            <p:cNvPr id="478" name="TextBox 477"/>
            <p:cNvSpPr txBox="1"/>
            <p:nvPr/>
          </p:nvSpPr>
          <p:spPr>
            <a:xfrm>
              <a:off x="2182651" y="5327717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1c</a:t>
              </a:r>
            </a:p>
          </p:txBody>
        </p:sp>
        <p:sp>
          <p:nvSpPr>
            <p:cNvPr id="479" name="TextBox 478"/>
            <p:cNvSpPr txBox="1"/>
            <p:nvPr/>
          </p:nvSpPr>
          <p:spPr>
            <a:xfrm>
              <a:off x="2763840" y="5011290"/>
              <a:ext cx="34336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  <a:p>
              <a:endParaRPr lang="en-US" dirty="0"/>
            </a:p>
            <a:p>
              <a:r>
                <a:rPr lang="en-US" dirty="0"/>
                <a:t>…</a:t>
              </a:r>
            </a:p>
          </p:txBody>
        </p:sp>
        <p:sp>
          <p:nvSpPr>
            <p:cNvPr id="480" name="TextBox 479"/>
            <p:cNvSpPr txBox="1"/>
            <p:nvPr/>
          </p:nvSpPr>
          <p:spPr>
            <a:xfrm>
              <a:off x="2841492" y="5334710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2</a:t>
              </a:r>
            </a:p>
          </p:txBody>
        </p:sp>
      </p:grpSp>
      <p:cxnSp>
        <p:nvCxnSpPr>
          <p:cNvPr id="272" name="Straight Arrow Connector 271"/>
          <p:cNvCxnSpPr/>
          <p:nvPr/>
        </p:nvCxnSpPr>
        <p:spPr bwMode="auto">
          <a:xfrm flipV="1">
            <a:off x="3743983" y="3159942"/>
            <a:ext cx="300087" cy="18345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TextBox 17"/>
          <p:cNvSpPr txBox="1"/>
          <p:nvPr/>
        </p:nvSpPr>
        <p:spPr>
          <a:xfrm>
            <a:off x="8559015" y="3728816"/>
            <a:ext cx="12875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Helvetica" pitchFamily="2" charset="0"/>
              </a:rPr>
              <a:t>physical link</a:t>
            </a:r>
          </a:p>
        </p:txBody>
      </p:sp>
      <p:sp>
        <p:nvSpPr>
          <p:cNvPr id="3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15</a:t>
            </a:fld>
            <a:endParaRPr lang="en-US" sz="1200" dirty="0">
              <a:latin typeface="Tahoma" charset="0"/>
            </a:endParaRPr>
          </a:p>
        </p:txBody>
      </p:sp>
      <p:sp>
        <p:nvSpPr>
          <p:cNvPr id="17" name="Title 16">
            <a:extLst>
              <a:ext uri="{FF2B5EF4-FFF2-40B4-BE49-F238E27FC236}">
                <a16:creationId xmlns:a16="http://schemas.microsoft.com/office/drawing/2014/main" id="{CC2609EA-5B28-DC40-BA3A-0B81F5278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BGP, OSPF, forwarding table entries</a:t>
            </a:r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90468E9D-654C-C34A-8F4F-87C0BAB5844C}"/>
              </a:ext>
            </a:extLst>
          </p:cNvPr>
          <p:cNvGrpSpPr/>
          <p:nvPr/>
        </p:nvGrpSpPr>
        <p:grpSpPr>
          <a:xfrm>
            <a:off x="1015304" y="4754722"/>
            <a:ext cx="1698593" cy="1308664"/>
            <a:chOff x="2070713" y="4676933"/>
            <a:chExt cx="1698593" cy="1308664"/>
          </a:xfrm>
        </p:grpSpPr>
        <p:sp>
          <p:nvSpPr>
            <p:cNvPr id="345" name="Rectangle 344">
              <a:extLst>
                <a:ext uri="{FF2B5EF4-FFF2-40B4-BE49-F238E27FC236}">
                  <a16:creationId xmlns:a16="http://schemas.microsoft.com/office/drawing/2014/main" id="{CFC79C76-66FB-C541-8D7A-2D996A2D9775}"/>
                </a:ext>
              </a:extLst>
            </p:cNvPr>
            <p:cNvSpPr/>
            <p:nvPr/>
          </p:nvSpPr>
          <p:spPr bwMode="auto">
            <a:xfrm>
              <a:off x="2079212" y="4681790"/>
              <a:ext cx="1670709" cy="13038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5AD4BAFB-43D3-8340-A417-64A75B3DBAA6}"/>
                </a:ext>
              </a:extLst>
            </p:cNvPr>
            <p:cNvSpPr txBox="1"/>
            <p:nvPr/>
          </p:nvSpPr>
          <p:spPr>
            <a:xfrm>
              <a:off x="2073449" y="4676933"/>
              <a:ext cx="5860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dest</a:t>
              </a:r>
              <a:endParaRPr lang="en-US" dirty="0"/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49CDDBA1-699A-1F48-A8EF-C1280808502D}"/>
                </a:ext>
              </a:extLst>
            </p:cNvPr>
            <p:cNvSpPr txBox="1"/>
            <p:nvPr/>
          </p:nvSpPr>
          <p:spPr>
            <a:xfrm>
              <a:off x="2695229" y="4681605"/>
              <a:ext cx="1074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Next-Hop</a:t>
              </a:r>
            </a:p>
          </p:txBody>
        </p:sp>
        <p:cxnSp>
          <p:nvCxnSpPr>
            <p:cNvPr id="348" name="Straight Connector 347">
              <a:extLst>
                <a:ext uri="{FF2B5EF4-FFF2-40B4-BE49-F238E27FC236}">
                  <a16:creationId xmlns:a16="http://schemas.microsoft.com/office/drawing/2014/main" id="{F1B0BB3E-0B96-8740-830F-F93C968D221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687242" y="4687128"/>
              <a:ext cx="1345" cy="129354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49" name="Straight Connector 348">
              <a:extLst>
                <a:ext uri="{FF2B5EF4-FFF2-40B4-BE49-F238E27FC236}">
                  <a16:creationId xmlns:a16="http://schemas.microsoft.com/office/drawing/2014/main" id="{E6D5FCDF-86AD-244C-B417-7F3921C08065}"/>
                </a:ext>
              </a:extLst>
            </p:cNvPr>
            <p:cNvCxnSpPr/>
            <p:nvPr/>
          </p:nvCxnSpPr>
          <p:spPr bwMode="auto">
            <a:xfrm flipH="1">
              <a:off x="2070713" y="5004815"/>
              <a:ext cx="167920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41D4A06E-1792-DD41-81F9-26362381FBA6}"/>
                </a:ext>
              </a:extLst>
            </p:cNvPr>
            <p:cNvSpPr txBox="1"/>
            <p:nvPr/>
          </p:nvSpPr>
          <p:spPr>
            <a:xfrm>
              <a:off x="2130814" y="4999359"/>
              <a:ext cx="34336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  <a:p>
              <a:endParaRPr lang="en-US" dirty="0"/>
            </a:p>
            <a:p>
              <a:r>
                <a:rPr lang="en-US" dirty="0"/>
                <a:t>…</a:t>
              </a: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0C5B1F30-4FB3-4C41-8F7F-DEC4D6DBC69B}"/>
                </a:ext>
              </a:extLst>
            </p:cNvPr>
            <p:cNvSpPr txBox="1"/>
            <p:nvPr/>
          </p:nvSpPr>
          <p:spPr>
            <a:xfrm>
              <a:off x="2182651" y="5327717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X</a:t>
              </a: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DF55C694-7685-A04D-930A-7C1AF5809B77}"/>
                </a:ext>
              </a:extLst>
            </p:cNvPr>
            <p:cNvSpPr txBox="1"/>
            <p:nvPr/>
          </p:nvSpPr>
          <p:spPr>
            <a:xfrm>
              <a:off x="2763840" y="5011290"/>
              <a:ext cx="34336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  <a:p>
              <a:endParaRPr lang="en-US" dirty="0"/>
            </a:p>
            <a:p>
              <a:r>
                <a:rPr lang="en-US" dirty="0"/>
                <a:t>…</a:t>
              </a:r>
            </a:p>
          </p:txBody>
        </p:sp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93FAAAB1-3B6E-0449-BEF0-FA9D47016DDB}"/>
                </a:ext>
              </a:extLst>
            </p:cNvPr>
            <p:cNvSpPr txBox="1"/>
            <p:nvPr/>
          </p:nvSpPr>
          <p:spPr>
            <a:xfrm>
              <a:off x="2841492" y="5334710"/>
              <a:ext cx="39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</a:rPr>
                <a:t>1c</a:t>
              </a:r>
            </a:p>
          </p:txBody>
        </p:sp>
      </p:grpSp>
      <p:sp>
        <p:nvSpPr>
          <p:cNvPr id="341" name="Freeform 340">
            <a:extLst>
              <a:ext uri="{FF2B5EF4-FFF2-40B4-BE49-F238E27FC236}">
                <a16:creationId xmlns:a16="http://schemas.microsoft.com/office/drawing/2014/main" id="{267B6992-2702-0148-A2D9-9C3D24A409A7}"/>
              </a:ext>
            </a:extLst>
          </p:cNvPr>
          <p:cNvSpPr/>
          <p:nvPr/>
        </p:nvSpPr>
        <p:spPr>
          <a:xfrm rot="10326036" flipH="1">
            <a:off x="2250574" y="2724170"/>
            <a:ext cx="991619" cy="1641218"/>
          </a:xfrm>
          <a:custGeom>
            <a:avLst/>
            <a:gdLst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418712 w 1040633"/>
              <a:gd name="connsiteY4" fmla="*/ 1189324 h 1219697"/>
              <a:gd name="connsiteX5" fmla="*/ 139870 w 1040633"/>
              <a:gd name="connsiteY5" fmla="*/ 1191723 h 1219697"/>
              <a:gd name="connsiteX0" fmla="*/ 139870 w 1040633"/>
              <a:gd name="connsiteY0" fmla="*/ 1191723 h 1355926"/>
              <a:gd name="connsiteX1" fmla="*/ 0 w 1040633"/>
              <a:gd name="connsiteY1" fmla="*/ 0 h 1355926"/>
              <a:gd name="connsiteX2" fmla="*/ 1040633 w 1040633"/>
              <a:gd name="connsiteY2" fmla="*/ 16785 h 1355926"/>
              <a:gd name="connsiteX3" fmla="*/ 833625 w 1040633"/>
              <a:gd name="connsiteY3" fmla="*/ 1219697 h 1355926"/>
              <a:gd name="connsiteX4" fmla="*/ 139870 w 1040633"/>
              <a:gd name="connsiteY4" fmla="*/ 1191723 h 1355926"/>
              <a:gd name="connsiteX0" fmla="*/ 139870 w 1040633"/>
              <a:gd name="connsiteY0" fmla="*/ 1191723 h 1289901"/>
              <a:gd name="connsiteX1" fmla="*/ 0 w 1040633"/>
              <a:gd name="connsiteY1" fmla="*/ 0 h 1289901"/>
              <a:gd name="connsiteX2" fmla="*/ 1040633 w 1040633"/>
              <a:gd name="connsiteY2" fmla="*/ 16785 h 1289901"/>
              <a:gd name="connsiteX3" fmla="*/ 833625 w 1040633"/>
              <a:gd name="connsiteY3" fmla="*/ 1219697 h 1289901"/>
              <a:gd name="connsiteX4" fmla="*/ 139870 w 1040633"/>
              <a:gd name="connsiteY4" fmla="*/ 1191723 h 1289901"/>
              <a:gd name="connsiteX0" fmla="*/ 139870 w 1040633"/>
              <a:gd name="connsiteY0" fmla="*/ 1191723 h 1219697"/>
              <a:gd name="connsiteX1" fmla="*/ 0 w 1040633"/>
              <a:gd name="connsiteY1" fmla="*/ 0 h 1219697"/>
              <a:gd name="connsiteX2" fmla="*/ 1040633 w 1040633"/>
              <a:gd name="connsiteY2" fmla="*/ 16785 h 1219697"/>
              <a:gd name="connsiteX3" fmla="*/ 833625 w 1040633"/>
              <a:gd name="connsiteY3" fmla="*/ 1219697 h 1219697"/>
              <a:gd name="connsiteX4" fmla="*/ 139870 w 1040633"/>
              <a:gd name="connsiteY4" fmla="*/ 1191723 h 1219697"/>
              <a:gd name="connsiteX0" fmla="*/ 139870 w 1040633"/>
              <a:gd name="connsiteY0" fmla="*/ 1191723 h 1191723"/>
              <a:gd name="connsiteX1" fmla="*/ 0 w 1040633"/>
              <a:gd name="connsiteY1" fmla="*/ 0 h 1191723"/>
              <a:gd name="connsiteX2" fmla="*/ 1040633 w 1040633"/>
              <a:gd name="connsiteY2" fmla="*/ 16785 h 1191723"/>
              <a:gd name="connsiteX3" fmla="*/ 671988 w 1040633"/>
              <a:gd name="connsiteY3" fmla="*/ 1158121 h 1191723"/>
              <a:gd name="connsiteX4" fmla="*/ 139870 w 1040633"/>
              <a:gd name="connsiteY4" fmla="*/ 1191723 h 1191723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67198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363082 w 1040633"/>
              <a:gd name="connsiteY4" fmla="*/ 1160935 h 1160935"/>
              <a:gd name="connsiteX0" fmla="*/ 363082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363082 w 1040633"/>
              <a:gd name="connsiteY4" fmla="*/ 1160935 h 1160935"/>
              <a:gd name="connsiteX0" fmla="*/ 448507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448507 w 1040633"/>
              <a:gd name="connsiteY4" fmla="*/ 1160935 h 1160935"/>
              <a:gd name="connsiteX0" fmla="*/ 448507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448507 w 1040633"/>
              <a:gd name="connsiteY4" fmla="*/ 1160935 h 1160935"/>
              <a:gd name="connsiteX0" fmla="*/ 448507 w 1040633"/>
              <a:gd name="connsiteY0" fmla="*/ 1160935 h 1160935"/>
              <a:gd name="connsiteX1" fmla="*/ 0 w 1040633"/>
              <a:gd name="connsiteY1" fmla="*/ 0 h 1160935"/>
              <a:gd name="connsiteX2" fmla="*/ 1040633 w 1040633"/>
              <a:gd name="connsiteY2" fmla="*/ 16785 h 1160935"/>
              <a:gd name="connsiteX3" fmla="*/ 569478 w 1040633"/>
              <a:gd name="connsiteY3" fmla="*/ 1158121 h 1160935"/>
              <a:gd name="connsiteX4" fmla="*/ 448507 w 1040633"/>
              <a:gd name="connsiteY4" fmla="*/ 1160935 h 1160935"/>
              <a:gd name="connsiteX0" fmla="*/ 448507 w 1325315"/>
              <a:gd name="connsiteY0" fmla="*/ 1160935 h 1160935"/>
              <a:gd name="connsiteX1" fmla="*/ 0 w 1325315"/>
              <a:gd name="connsiteY1" fmla="*/ 0 h 1160935"/>
              <a:gd name="connsiteX2" fmla="*/ 1040633 w 1325315"/>
              <a:gd name="connsiteY2" fmla="*/ 16785 h 1160935"/>
              <a:gd name="connsiteX3" fmla="*/ 1214315 w 1325315"/>
              <a:gd name="connsiteY3" fmla="*/ 1064597 h 1160935"/>
              <a:gd name="connsiteX4" fmla="*/ 448507 w 1325315"/>
              <a:gd name="connsiteY4" fmla="*/ 1160935 h 1160935"/>
              <a:gd name="connsiteX0" fmla="*/ 448507 w 1214315"/>
              <a:gd name="connsiteY0" fmla="*/ 1160935 h 1160935"/>
              <a:gd name="connsiteX1" fmla="*/ 0 w 1214315"/>
              <a:gd name="connsiteY1" fmla="*/ 0 h 1160935"/>
              <a:gd name="connsiteX2" fmla="*/ 1040633 w 1214315"/>
              <a:gd name="connsiteY2" fmla="*/ 16785 h 1160935"/>
              <a:gd name="connsiteX3" fmla="*/ 1214315 w 1214315"/>
              <a:gd name="connsiteY3" fmla="*/ 1064597 h 1160935"/>
              <a:gd name="connsiteX4" fmla="*/ 448507 w 1214315"/>
              <a:gd name="connsiteY4" fmla="*/ 1160935 h 1160935"/>
              <a:gd name="connsiteX0" fmla="*/ 448507 w 1214315"/>
              <a:gd name="connsiteY0" fmla="*/ 1160935 h 1160935"/>
              <a:gd name="connsiteX1" fmla="*/ 0 w 1214315"/>
              <a:gd name="connsiteY1" fmla="*/ 0 h 1160935"/>
              <a:gd name="connsiteX2" fmla="*/ 1040633 w 1214315"/>
              <a:gd name="connsiteY2" fmla="*/ 16785 h 1160935"/>
              <a:gd name="connsiteX3" fmla="*/ 1214315 w 1214315"/>
              <a:gd name="connsiteY3" fmla="*/ 1064597 h 1160935"/>
              <a:gd name="connsiteX4" fmla="*/ 448507 w 1214315"/>
              <a:gd name="connsiteY4" fmla="*/ 1160935 h 1160935"/>
              <a:gd name="connsiteX0" fmla="*/ 1053964 w 1214315"/>
              <a:gd name="connsiteY0" fmla="*/ 1136323 h 1136323"/>
              <a:gd name="connsiteX1" fmla="*/ 0 w 1214315"/>
              <a:gd name="connsiteY1" fmla="*/ 0 h 1136323"/>
              <a:gd name="connsiteX2" fmla="*/ 1040633 w 1214315"/>
              <a:gd name="connsiteY2" fmla="*/ 16785 h 1136323"/>
              <a:gd name="connsiteX3" fmla="*/ 1214315 w 1214315"/>
              <a:gd name="connsiteY3" fmla="*/ 1064597 h 1136323"/>
              <a:gd name="connsiteX4" fmla="*/ 1053964 w 1214315"/>
              <a:gd name="connsiteY4" fmla="*/ 1136323 h 1136323"/>
              <a:gd name="connsiteX0" fmla="*/ 1053964 w 1214315"/>
              <a:gd name="connsiteY0" fmla="*/ 1136323 h 1136323"/>
              <a:gd name="connsiteX1" fmla="*/ 0 w 1214315"/>
              <a:gd name="connsiteY1" fmla="*/ 0 h 1136323"/>
              <a:gd name="connsiteX2" fmla="*/ 1040633 w 1214315"/>
              <a:gd name="connsiteY2" fmla="*/ 16785 h 1136323"/>
              <a:gd name="connsiteX3" fmla="*/ 1214315 w 1214315"/>
              <a:gd name="connsiteY3" fmla="*/ 1064597 h 1136323"/>
              <a:gd name="connsiteX4" fmla="*/ 1053964 w 1214315"/>
              <a:gd name="connsiteY4" fmla="*/ 1136323 h 1136323"/>
              <a:gd name="connsiteX0" fmla="*/ 1053964 w 1214315"/>
              <a:gd name="connsiteY0" fmla="*/ 1136323 h 1136323"/>
              <a:gd name="connsiteX1" fmla="*/ 0 w 1214315"/>
              <a:gd name="connsiteY1" fmla="*/ 0 h 1136323"/>
              <a:gd name="connsiteX2" fmla="*/ 1040633 w 1214315"/>
              <a:gd name="connsiteY2" fmla="*/ 16785 h 1136323"/>
              <a:gd name="connsiteX3" fmla="*/ 1214315 w 1214315"/>
              <a:gd name="connsiteY3" fmla="*/ 1064597 h 1136323"/>
              <a:gd name="connsiteX4" fmla="*/ 1053964 w 1214315"/>
              <a:gd name="connsiteY4" fmla="*/ 1136323 h 1136323"/>
              <a:gd name="connsiteX0" fmla="*/ 1060159 w 1220510"/>
              <a:gd name="connsiteY0" fmla="*/ 1119627 h 1119627"/>
              <a:gd name="connsiteX1" fmla="*/ 0 w 1220510"/>
              <a:gd name="connsiteY1" fmla="*/ 249694 h 1119627"/>
              <a:gd name="connsiteX2" fmla="*/ 1046828 w 1220510"/>
              <a:gd name="connsiteY2" fmla="*/ 89 h 1119627"/>
              <a:gd name="connsiteX3" fmla="*/ 1220510 w 1220510"/>
              <a:gd name="connsiteY3" fmla="*/ 1047901 h 1119627"/>
              <a:gd name="connsiteX4" fmla="*/ 1060159 w 1220510"/>
              <a:gd name="connsiteY4" fmla="*/ 1119627 h 1119627"/>
              <a:gd name="connsiteX0" fmla="*/ 1060159 w 1220510"/>
              <a:gd name="connsiteY0" fmla="*/ 1119627 h 1119627"/>
              <a:gd name="connsiteX1" fmla="*/ 0 w 1220510"/>
              <a:gd name="connsiteY1" fmla="*/ 249694 h 1119627"/>
              <a:gd name="connsiteX2" fmla="*/ 1046828 w 1220510"/>
              <a:gd name="connsiteY2" fmla="*/ 89 h 1119627"/>
              <a:gd name="connsiteX3" fmla="*/ 1220510 w 1220510"/>
              <a:gd name="connsiteY3" fmla="*/ 1047901 h 1119627"/>
              <a:gd name="connsiteX4" fmla="*/ 1060159 w 1220510"/>
              <a:gd name="connsiteY4" fmla="*/ 1119627 h 1119627"/>
              <a:gd name="connsiteX0" fmla="*/ 1060159 w 1220510"/>
              <a:gd name="connsiteY0" fmla="*/ 1119627 h 1119627"/>
              <a:gd name="connsiteX1" fmla="*/ 0 w 1220510"/>
              <a:gd name="connsiteY1" fmla="*/ 249694 h 1119627"/>
              <a:gd name="connsiteX2" fmla="*/ 1046828 w 1220510"/>
              <a:gd name="connsiteY2" fmla="*/ 89 h 1119627"/>
              <a:gd name="connsiteX3" fmla="*/ 1220510 w 1220510"/>
              <a:gd name="connsiteY3" fmla="*/ 1047901 h 1119627"/>
              <a:gd name="connsiteX4" fmla="*/ 1060159 w 1220510"/>
              <a:gd name="connsiteY4" fmla="*/ 1119627 h 1119627"/>
              <a:gd name="connsiteX0" fmla="*/ 1060159 w 1220510"/>
              <a:gd name="connsiteY0" fmla="*/ 921649 h 921649"/>
              <a:gd name="connsiteX1" fmla="*/ 0 w 1220510"/>
              <a:gd name="connsiteY1" fmla="*/ 51716 h 921649"/>
              <a:gd name="connsiteX2" fmla="*/ 1059218 w 1220510"/>
              <a:gd name="connsiteY2" fmla="*/ 355 h 921649"/>
              <a:gd name="connsiteX3" fmla="*/ 1220510 w 1220510"/>
              <a:gd name="connsiteY3" fmla="*/ 849923 h 921649"/>
              <a:gd name="connsiteX4" fmla="*/ 1060159 w 1220510"/>
              <a:gd name="connsiteY4" fmla="*/ 921649 h 921649"/>
              <a:gd name="connsiteX0" fmla="*/ 1060159 w 1220510"/>
              <a:gd name="connsiteY0" fmla="*/ 921649 h 921649"/>
              <a:gd name="connsiteX1" fmla="*/ 0 w 1220510"/>
              <a:gd name="connsiteY1" fmla="*/ 51716 h 921649"/>
              <a:gd name="connsiteX2" fmla="*/ 1059218 w 1220510"/>
              <a:gd name="connsiteY2" fmla="*/ 355 h 921649"/>
              <a:gd name="connsiteX3" fmla="*/ 1220510 w 1220510"/>
              <a:gd name="connsiteY3" fmla="*/ 849923 h 921649"/>
              <a:gd name="connsiteX4" fmla="*/ 1060159 w 1220510"/>
              <a:gd name="connsiteY4" fmla="*/ 921649 h 921649"/>
              <a:gd name="connsiteX0" fmla="*/ 1060159 w 1220510"/>
              <a:gd name="connsiteY0" fmla="*/ 921649 h 921649"/>
              <a:gd name="connsiteX1" fmla="*/ 0 w 1220510"/>
              <a:gd name="connsiteY1" fmla="*/ 51716 h 921649"/>
              <a:gd name="connsiteX2" fmla="*/ 1059218 w 1220510"/>
              <a:gd name="connsiteY2" fmla="*/ 355 h 921649"/>
              <a:gd name="connsiteX3" fmla="*/ 1220510 w 1220510"/>
              <a:gd name="connsiteY3" fmla="*/ 849923 h 921649"/>
              <a:gd name="connsiteX4" fmla="*/ 1060159 w 1220510"/>
              <a:gd name="connsiteY4" fmla="*/ 921649 h 921649"/>
              <a:gd name="connsiteX0" fmla="*/ 1006934 w 1167285"/>
              <a:gd name="connsiteY0" fmla="*/ 967578 h 967578"/>
              <a:gd name="connsiteX1" fmla="*/ 0 w 1167285"/>
              <a:gd name="connsiteY1" fmla="*/ 0 h 967578"/>
              <a:gd name="connsiteX2" fmla="*/ 1005993 w 1167285"/>
              <a:gd name="connsiteY2" fmla="*/ 46284 h 967578"/>
              <a:gd name="connsiteX3" fmla="*/ 1167285 w 1167285"/>
              <a:gd name="connsiteY3" fmla="*/ 895852 h 967578"/>
              <a:gd name="connsiteX4" fmla="*/ 1006934 w 1167285"/>
              <a:gd name="connsiteY4" fmla="*/ 967578 h 967578"/>
              <a:gd name="connsiteX0" fmla="*/ 1006934 w 1167285"/>
              <a:gd name="connsiteY0" fmla="*/ 1132232 h 1132232"/>
              <a:gd name="connsiteX1" fmla="*/ 0 w 1167285"/>
              <a:gd name="connsiteY1" fmla="*/ 164654 h 1132232"/>
              <a:gd name="connsiteX2" fmla="*/ 991394 w 1167285"/>
              <a:gd name="connsiteY2" fmla="*/ 130 h 1132232"/>
              <a:gd name="connsiteX3" fmla="*/ 1167285 w 1167285"/>
              <a:gd name="connsiteY3" fmla="*/ 1060506 h 1132232"/>
              <a:gd name="connsiteX4" fmla="*/ 1006934 w 1167285"/>
              <a:gd name="connsiteY4" fmla="*/ 1132232 h 1132232"/>
              <a:gd name="connsiteX0" fmla="*/ 986900 w 1167285"/>
              <a:gd name="connsiteY0" fmla="*/ 1088164 h 1088164"/>
              <a:gd name="connsiteX1" fmla="*/ 0 w 1167285"/>
              <a:gd name="connsiteY1" fmla="*/ 164654 h 1088164"/>
              <a:gd name="connsiteX2" fmla="*/ 991394 w 1167285"/>
              <a:gd name="connsiteY2" fmla="*/ 130 h 1088164"/>
              <a:gd name="connsiteX3" fmla="*/ 1167285 w 1167285"/>
              <a:gd name="connsiteY3" fmla="*/ 1060506 h 1088164"/>
              <a:gd name="connsiteX4" fmla="*/ 986900 w 1167285"/>
              <a:gd name="connsiteY4" fmla="*/ 1088164 h 1088164"/>
              <a:gd name="connsiteX0" fmla="*/ 986900 w 1167285"/>
              <a:gd name="connsiteY0" fmla="*/ 1088164 h 1088164"/>
              <a:gd name="connsiteX1" fmla="*/ 0 w 1167285"/>
              <a:gd name="connsiteY1" fmla="*/ 164654 h 1088164"/>
              <a:gd name="connsiteX2" fmla="*/ 991394 w 1167285"/>
              <a:gd name="connsiteY2" fmla="*/ 130 h 1088164"/>
              <a:gd name="connsiteX3" fmla="*/ 1167285 w 1167285"/>
              <a:gd name="connsiteY3" fmla="*/ 1060506 h 1088164"/>
              <a:gd name="connsiteX4" fmla="*/ 986900 w 1167285"/>
              <a:gd name="connsiteY4" fmla="*/ 1088164 h 1088164"/>
              <a:gd name="connsiteX0" fmla="*/ 986900 w 1332977"/>
              <a:gd name="connsiteY0" fmla="*/ 1088164 h 1088164"/>
              <a:gd name="connsiteX1" fmla="*/ 0 w 1332977"/>
              <a:gd name="connsiteY1" fmla="*/ 164654 h 1088164"/>
              <a:gd name="connsiteX2" fmla="*/ 991394 w 1332977"/>
              <a:gd name="connsiteY2" fmla="*/ 130 h 1088164"/>
              <a:gd name="connsiteX3" fmla="*/ 1332977 w 1332977"/>
              <a:gd name="connsiteY3" fmla="*/ 1045574 h 1088164"/>
              <a:gd name="connsiteX4" fmla="*/ 986900 w 1332977"/>
              <a:gd name="connsiteY4" fmla="*/ 1088164 h 108816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1029955 w 1332977"/>
              <a:gd name="connsiteY0" fmla="*/ 1143414 h 1143414"/>
              <a:gd name="connsiteX1" fmla="*/ 0 w 1332977"/>
              <a:gd name="connsiteY1" fmla="*/ 164654 h 1143414"/>
              <a:gd name="connsiteX2" fmla="*/ 991394 w 1332977"/>
              <a:gd name="connsiteY2" fmla="*/ 130 h 1143414"/>
              <a:gd name="connsiteX3" fmla="*/ 1332977 w 1332977"/>
              <a:gd name="connsiteY3" fmla="*/ 1045574 h 1143414"/>
              <a:gd name="connsiteX4" fmla="*/ 1029955 w 1332977"/>
              <a:gd name="connsiteY4" fmla="*/ 1143414 h 1143414"/>
              <a:gd name="connsiteX0" fmla="*/ 302061 w 1332977"/>
              <a:gd name="connsiteY0" fmla="*/ 1951097 h 1951096"/>
              <a:gd name="connsiteX1" fmla="*/ 0 w 1332977"/>
              <a:gd name="connsiteY1" fmla="*/ 164654 h 1951096"/>
              <a:gd name="connsiteX2" fmla="*/ 991394 w 1332977"/>
              <a:gd name="connsiteY2" fmla="*/ 130 h 1951096"/>
              <a:gd name="connsiteX3" fmla="*/ 1332977 w 1332977"/>
              <a:gd name="connsiteY3" fmla="*/ 1045574 h 1951096"/>
              <a:gd name="connsiteX4" fmla="*/ 302061 w 1332977"/>
              <a:gd name="connsiteY4" fmla="*/ 1951097 h 1951096"/>
              <a:gd name="connsiteX0" fmla="*/ 302061 w 1008228"/>
              <a:gd name="connsiteY0" fmla="*/ 1951097 h 1951097"/>
              <a:gd name="connsiteX1" fmla="*/ 0 w 1008228"/>
              <a:gd name="connsiteY1" fmla="*/ 164654 h 1951097"/>
              <a:gd name="connsiteX2" fmla="*/ 991394 w 1008228"/>
              <a:gd name="connsiteY2" fmla="*/ 130 h 1951097"/>
              <a:gd name="connsiteX3" fmla="*/ 628320 w 1008228"/>
              <a:gd name="connsiteY3" fmla="*/ 1842100 h 1951097"/>
              <a:gd name="connsiteX4" fmla="*/ 302061 w 1008228"/>
              <a:gd name="connsiteY4" fmla="*/ 1951097 h 1951097"/>
              <a:gd name="connsiteX0" fmla="*/ 302061 w 1020405"/>
              <a:gd name="connsiteY0" fmla="*/ 1951097 h 1951097"/>
              <a:gd name="connsiteX1" fmla="*/ 0 w 1020405"/>
              <a:gd name="connsiteY1" fmla="*/ 164654 h 1951097"/>
              <a:gd name="connsiteX2" fmla="*/ 991394 w 1020405"/>
              <a:gd name="connsiteY2" fmla="*/ 130 h 1951097"/>
              <a:gd name="connsiteX3" fmla="*/ 628320 w 1020405"/>
              <a:gd name="connsiteY3" fmla="*/ 1842100 h 1951097"/>
              <a:gd name="connsiteX4" fmla="*/ 302061 w 1020405"/>
              <a:gd name="connsiteY4" fmla="*/ 1951097 h 1951097"/>
              <a:gd name="connsiteX0" fmla="*/ 302061 w 991394"/>
              <a:gd name="connsiteY0" fmla="*/ 1951097 h 1951097"/>
              <a:gd name="connsiteX1" fmla="*/ 0 w 991394"/>
              <a:gd name="connsiteY1" fmla="*/ 164654 h 1951097"/>
              <a:gd name="connsiteX2" fmla="*/ 991394 w 991394"/>
              <a:gd name="connsiteY2" fmla="*/ 130 h 1951097"/>
              <a:gd name="connsiteX3" fmla="*/ 628320 w 991394"/>
              <a:gd name="connsiteY3" fmla="*/ 1842100 h 1951097"/>
              <a:gd name="connsiteX4" fmla="*/ 302061 w 991394"/>
              <a:gd name="connsiteY4" fmla="*/ 1951097 h 1951097"/>
              <a:gd name="connsiteX0" fmla="*/ 271973 w 991394"/>
              <a:gd name="connsiteY0" fmla="*/ 1956074 h 1956074"/>
              <a:gd name="connsiteX1" fmla="*/ 0 w 991394"/>
              <a:gd name="connsiteY1" fmla="*/ 164654 h 1956074"/>
              <a:gd name="connsiteX2" fmla="*/ 991394 w 991394"/>
              <a:gd name="connsiteY2" fmla="*/ 130 h 1956074"/>
              <a:gd name="connsiteX3" fmla="*/ 628320 w 991394"/>
              <a:gd name="connsiteY3" fmla="*/ 1842100 h 1956074"/>
              <a:gd name="connsiteX4" fmla="*/ 271973 w 991394"/>
              <a:gd name="connsiteY4" fmla="*/ 1956074 h 1956074"/>
              <a:gd name="connsiteX0" fmla="*/ 271973 w 991394"/>
              <a:gd name="connsiteY0" fmla="*/ 1956074 h 1956074"/>
              <a:gd name="connsiteX1" fmla="*/ 0 w 991394"/>
              <a:gd name="connsiteY1" fmla="*/ 164654 h 1956074"/>
              <a:gd name="connsiteX2" fmla="*/ 991394 w 991394"/>
              <a:gd name="connsiteY2" fmla="*/ 130 h 1956074"/>
              <a:gd name="connsiteX3" fmla="*/ 628320 w 991394"/>
              <a:gd name="connsiteY3" fmla="*/ 1842100 h 1956074"/>
              <a:gd name="connsiteX4" fmla="*/ 271973 w 991394"/>
              <a:gd name="connsiteY4" fmla="*/ 1956074 h 1956074"/>
              <a:gd name="connsiteX0" fmla="*/ 271973 w 991394"/>
              <a:gd name="connsiteY0" fmla="*/ 1956074 h 1956074"/>
              <a:gd name="connsiteX1" fmla="*/ 0 w 991394"/>
              <a:gd name="connsiteY1" fmla="*/ 164654 h 1956074"/>
              <a:gd name="connsiteX2" fmla="*/ 991394 w 991394"/>
              <a:gd name="connsiteY2" fmla="*/ 130 h 1956074"/>
              <a:gd name="connsiteX3" fmla="*/ 628320 w 991394"/>
              <a:gd name="connsiteY3" fmla="*/ 1842100 h 1956074"/>
              <a:gd name="connsiteX4" fmla="*/ 271973 w 991394"/>
              <a:gd name="connsiteY4" fmla="*/ 1956074 h 1956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1394" h="1956074">
                <a:moveTo>
                  <a:pt x="271973" y="1956074"/>
                </a:moveTo>
                <a:cubicBezTo>
                  <a:pt x="357744" y="1054071"/>
                  <a:pt x="286439" y="1036036"/>
                  <a:pt x="0" y="164654"/>
                </a:cubicBezTo>
                <a:cubicBezTo>
                  <a:pt x="346878" y="170249"/>
                  <a:pt x="644516" y="-5465"/>
                  <a:pt x="991394" y="130"/>
                </a:cubicBezTo>
                <a:cubicBezTo>
                  <a:pt x="818067" y="853650"/>
                  <a:pt x="760467" y="804686"/>
                  <a:pt x="628320" y="1842100"/>
                </a:cubicBezTo>
                <a:cubicBezTo>
                  <a:pt x="479006" y="1825527"/>
                  <a:pt x="436285" y="1872332"/>
                  <a:pt x="271973" y="1956074"/>
                </a:cubicBezTo>
                <a:close/>
              </a:path>
            </a:pathLst>
          </a:cu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</a:gra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4" name="Rectangle 4">
            <a:extLst>
              <a:ext uri="{FF2B5EF4-FFF2-40B4-BE49-F238E27FC236}">
                <a16:creationId xmlns:a16="http://schemas.microsoft.com/office/drawing/2014/main" id="{058F47E1-4014-CB45-890E-1098B9944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1780" y="5828604"/>
            <a:ext cx="5946443" cy="102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293688" indent="-293688">
              <a:lnSpc>
                <a:spcPct val="90000"/>
              </a:lnSpc>
            </a:pPr>
            <a:r>
              <a:rPr lang="en-US" sz="2000" dirty="0">
                <a:latin typeface="Helvetica" pitchFamily="2" charset="0"/>
                <a:cs typeface="Arial"/>
              </a:rPr>
              <a:t>1a: OSPF intra-domain routing: to get to 1c, forward over outgoing local interface 2</a:t>
            </a:r>
            <a:endParaRPr lang="en-US" sz="20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7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90688"/>
            <a:ext cx="10515600" cy="4648200"/>
          </a:xfrm>
        </p:spPr>
        <p:txBody>
          <a:bodyPr>
            <a:normAutofit/>
          </a:bodyPr>
          <a:lstStyle/>
          <a:p>
            <a:pPr marL="346075" indent="-346075">
              <a:defRPr/>
            </a:pPr>
            <a:r>
              <a:rPr lang="en-US" sz="3200" dirty="0"/>
              <a:t>R</a:t>
            </a:r>
            <a:r>
              <a:rPr lang="en-US" sz="3200" dirty="0">
                <a:cs typeface="+mn-cs"/>
              </a:rPr>
              <a:t>outer may learn about more than one route to destination AS, selects route based on: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sz="3200" dirty="0">
                <a:solidFill>
                  <a:srgbClr val="C00000"/>
                </a:solidFill>
              </a:rPr>
              <a:t>local preference</a:t>
            </a:r>
            <a:r>
              <a:rPr lang="en-US" sz="3200" dirty="0"/>
              <a:t> value attribute: policy decision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sz="3200" dirty="0"/>
              <a:t>shortest AS-PATH 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sz="3200" dirty="0"/>
              <a:t>closest NEXT-HOP router: hot potato routing</a:t>
            </a:r>
          </a:p>
          <a:p>
            <a:pPr marL="1084263" lvl="1" indent="-457200">
              <a:buFont typeface="ZapfDingbats" charset="0"/>
              <a:buAutoNum type="arabicPeriod"/>
              <a:defRPr/>
            </a:pPr>
            <a:r>
              <a:rPr lang="en-US" sz="3200" dirty="0"/>
              <a:t>additional criteria 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5967DC7-A2C6-A940-BE1B-C2B193E5B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 route selection</a:t>
            </a:r>
          </a:p>
        </p:txBody>
      </p:sp>
    </p:spTree>
    <p:extLst>
      <p:ext uri="{BB962C8B-B14F-4D97-AF65-F5344CB8AC3E}">
        <p14:creationId xmlns:p14="http://schemas.microsoft.com/office/powerpoint/2010/main" val="456923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ontent Placeholder 39"/>
          <p:cNvSpPr>
            <a:spLocks noGrp="1"/>
          </p:cNvSpPr>
          <p:nvPr>
            <p:ph idx="1"/>
          </p:nvPr>
        </p:nvSpPr>
        <p:spPr>
          <a:xfrm>
            <a:off x="1455821" y="4747113"/>
            <a:ext cx="9212179" cy="82649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dirty="0"/>
              <a:t>2d learns (via iBGP) it can route to X via 2a or 2c</a:t>
            </a:r>
          </a:p>
          <a:p>
            <a:pPr>
              <a:defRPr/>
            </a:pPr>
            <a:r>
              <a:rPr lang="en-US" sz="2400" i="1" dirty="0">
                <a:solidFill>
                  <a:srgbClr val="000090"/>
                </a:solidFill>
              </a:rPr>
              <a:t>hot potato routing: </a:t>
            </a:r>
            <a:r>
              <a:rPr lang="en-US" sz="2400" dirty="0"/>
              <a:t>choose local gateway that has least intra-domain cost (e.g., 2d chooses 2a, even though more AS hops to </a:t>
            </a:r>
            <a:r>
              <a:rPr lang="en-US" sz="2400" i="1" dirty="0"/>
              <a:t>X</a:t>
            </a:r>
            <a:r>
              <a:rPr lang="en-US" sz="2400" dirty="0"/>
              <a:t>): don’t worry about inter-domain cost!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grpSp>
        <p:nvGrpSpPr>
          <p:cNvPr id="121" name="Group 120"/>
          <p:cNvGrpSpPr/>
          <p:nvPr/>
        </p:nvGrpSpPr>
        <p:grpSpPr>
          <a:xfrm>
            <a:off x="2148887" y="1673231"/>
            <a:ext cx="2557336" cy="1719017"/>
            <a:chOff x="-2170772" y="2784954"/>
            <a:chExt cx="2712783" cy="1853712"/>
          </a:xfrm>
        </p:grpSpPr>
        <p:sp>
          <p:nvSpPr>
            <p:cNvPr id="122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-1935370" y="2935816"/>
              <a:ext cx="2333625" cy="1619588"/>
              <a:chOff x="833331" y="2873352"/>
              <a:chExt cx="2333625" cy="1619588"/>
            </a:xfrm>
          </p:grpSpPr>
          <p:grpSp>
            <p:nvGrpSpPr>
              <p:cNvPr id="124" name="Group 123"/>
              <p:cNvGrpSpPr/>
              <p:nvPr/>
            </p:nvGrpSpPr>
            <p:grpSpPr>
              <a:xfrm>
                <a:off x="1736090" y="2873352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1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77" name="Oval 1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78" name="Rectangle 1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9" name="Oval 1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80" name="Freeform 1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1" name="Freeform 1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2" name="Freeform 1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3" name="Freeform 1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84" name="Straight Connector 183"/>
                  <p:cNvCxnSpPr>
                    <a:endCxn id="1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Straight Connector 1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4" name="Group 173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175" name="Oval 1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6" name="TextBox 175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1b</a:t>
                    </a:r>
                  </a:p>
                </p:txBody>
              </p:sp>
            </p:grpSp>
          </p:grpSp>
          <p:grpSp>
            <p:nvGrpSpPr>
              <p:cNvPr id="125" name="Group 124"/>
              <p:cNvGrpSpPr/>
              <p:nvPr/>
            </p:nvGrpSpPr>
            <p:grpSpPr>
              <a:xfrm>
                <a:off x="1740320" y="4094669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160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64" name="Oval 163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65" name="Rectangle 164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6" name="Oval 165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67" name="Freeform 166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8" name="Freeform 167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9" name="Freeform 168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0" name="Freeform 169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71" name="Straight Connector 170"/>
                  <p:cNvCxnSpPr>
                    <a:endCxn id="166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1" name="Group 160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162" name="Oval 161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3" name="TextBox 162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1d</a:t>
                    </a:r>
                  </a:p>
                </p:txBody>
              </p:sp>
            </p:grpSp>
          </p:grpSp>
          <p:grpSp>
            <p:nvGrpSpPr>
              <p:cNvPr id="126" name="Group 125"/>
              <p:cNvGrpSpPr/>
              <p:nvPr/>
            </p:nvGrpSpPr>
            <p:grpSpPr>
              <a:xfrm>
                <a:off x="2601806" y="3485072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14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49" name="Oval 14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50" name="Rectangle 14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1" name="Oval 15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52" name="Freeform 15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3" name="Freeform 15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4" name="Freeform 15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7" name="Freeform 156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58" name="Straight Connector 157"/>
                  <p:cNvCxnSpPr>
                    <a:endCxn id="15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9" name="Straight Connector 158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6" name="Group 145"/>
                <p:cNvGrpSpPr/>
                <p:nvPr/>
              </p:nvGrpSpPr>
              <p:grpSpPr>
                <a:xfrm>
                  <a:off x="1770362" y="2873352"/>
                  <a:ext cx="423749" cy="398272"/>
                  <a:chOff x="667045" y="1708643"/>
                  <a:chExt cx="423749" cy="398272"/>
                </a:xfrm>
              </p:grpSpPr>
              <p:sp>
                <p:nvSpPr>
                  <p:cNvPr id="147" name="Oval 14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8" name="TextBox 147"/>
                  <p:cNvSpPr txBox="1"/>
                  <p:nvPr/>
                </p:nvSpPr>
                <p:spPr>
                  <a:xfrm>
                    <a:off x="667045" y="1708643"/>
                    <a:ext cx="423749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1c</a:t>
                    </a:r>
                  </a:p>
                </p:txBody>
              </p:sp>
            </p:grpSp>
          </p:grpSp>
          <p:grpSp>
            <p:nvGrpSpPr>
              <p:cNvPr id="127" name="Group 126"/>
              <p:cNvGrpSpPr/>
              <p:nvPr/>
            </p:nvGrpSpPr>
            <p:grpSpPr>
              <a:xfrm>
                <a:off x="833331" y="3478719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13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36" name="Oval 13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37" name="Rectangle 13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38" name="Oval 13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39" name="Freeform 13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40" name="Freeform 13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41" name="Freeform 14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42" name="Freeform 14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43" name="Straight Connector 142"/>
                  <p:cNvCxnSpPr>
                    <a:endCxn id="13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Straight Connector 14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3" name="Group 132"/>
                <p:cNvGrpSpPr/>
                <p:nvPr/>
              </p:nvGrpSpPr>
              <p:grpSpPr>
                <a:xfrm>
                  <a:off x="1770362" y="2873352"/>
                  <a:ext cx="437353" cy="398272"/>
                  <a:chOff x="667045" y="1708643"/>
                  <a:chExt cx="437353" cy="398272"/>
                </a:xfrm>
              </p:grpSpPr>
              <p:sp>
                <p:nvSpPr>
                  <p:cNvPr id="134" name="Oval 13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35" name="TextBox 134"/>
                  <p:cNvSpPr txBox="1"/>
                  <p:nvPr/>
                </p:nvSpPr>
                <p:spPr>
                  <a:xfrm>
                    <a:off x="667045" y="1708643"/>
                    <a:ext cx="437353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1a</a:t>
                    </a:r>
                  </a:p>
                </p:txBody>
              </p:sp>
            </p:grpSp>
          </p:grpSp>
          <p:cxnSp>
            <p:nvCxnSpPr>
              <p:cNvPr id="128" name="Straight Connector 127"/>
              <p:cNvCxnSpPr>
                <a:stCxn id="177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29" name="Straight Connector 128"/>
              <p:cNvCxnSpPr/>
              <p:nvPr/>
            </p:nvCxnSpPr>
            <p:spPr bwMode="auto">
              <a:xfrm>
                <a:off x="1315140" y="3783345"/>
                <a:ext cx="489235" cy="35258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0" name="Straight Connector 129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31" name="Straight Connector 130"/>
              <p:cNvCxnSpPr>
                <a:endCxn id="177" idx="2"/>
              </p:cNvCxnSpPr>
              <p:nvPr/>
            </p:nvCxnSpPr>
            <p:spPr bwMode="auto">
              <a:xfrm flipV="1">
                <a:off x="1319809" y="3078707"/>
                <a:ext cx="417868" cy="457019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86" name="Freeform 2"/>
          <p:cNvSpPr>
            <a:spLocks/>
          </p:cNvSpPr>
          <p:nvPr/>
        </p:nvSpPr>
        <p:spPr bwMode="auto">
          <a:xfrm>
            <a:off x="4809692" y="2600402"/>
            <a:ext cx="2545688" cy="1720535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7" name="Group 186"/>
          <p:cNvGrpSpPr/>
          <p:nvPr/>
        </p:nvGrpSpPr>
        <p:grpSpPr>
          <a:xfrm>
            <a:off x="5030594" y="2740426"/>
            <a:ext cx="2189884" cy="1502905"/>
            <a:chOff x="833331" y="2873352"/>
            <a:chExt cx="2333625" cy="1619237"/>
          </a:xfrm>
        </p:grpSpPr>
        <p:grpSp>
          <p:nvGrpSpPr>
            <p:cNvPr id="188" name="Group 187"/>
            <p:cNvGrpSpPr/>
            <p:nvPr/>
          </p:nvGrpSpPr>
          <p:grpSpPr>
            <a:xfrm>
              <a:off x="1736090" y="2873352"/>
              <a:ext cx="565150" cy="397920"/>
              <a:chOff x="1736090" y="2873352"/>
              <a:chExt cx="565150" cy="397920"/>
            </a:xfrm>
          </p:grpSpPr>
          <p:grpSp>
            <p:nvGrpSpPr>
              <p:cNvPr id="23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39" name="Oval 23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0" name="Rectangle 23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1" name="Oval 24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42" name="Freeform 24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3" name="Freeform 24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4" name="Freeform 24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45" name="Freeform 24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46" name="Straight Connector 245"/>
                <p:cNvCxnSpPr>
                  <a:endCxn id="24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7" name="Straight Connector 24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6" name="Group 235"/>
              <p:cNvGrpSpPr/>
              <p:nvPr/>
            </p:nvGrpSpPr>
            <p:grpSpPr>
              <a:xfrm>
                <a:off x="1770362" y="2873352"/>
                <a:ext cx="451313" cy="397920"/>
                <a:chOff x="667045" y="1708643"/>
                <a:chExt cx="451313" cy="397920"/>
              </a:xfrm>
            </p:grpSpPr>
            <p:sp>
              <p:nvSpPr>
                <p:cNvPr id="237" name="Oval 23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8" name="TextBox 237"/>
                <p:cNvSpPr txBox="1"/>
                <p:nvPr/>
              </p:nvSpPr>
              <p:spPr>
                <a:xfrm>
                  <a:off x="667045" y="1708643"/>
                  <a:ext cx="451313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2b</a:t>
                  </a:r>
                </a:p>
              </p:txBody>
            </p:sp>
          </p:grpSp>
        </p:grpSp>
        <p:grpSp>
          <p:nvGrpSpPr>
            <p:cNvPr id="189" name="Group 188"/>
            <p:cNvGrpSpPr/>
            <p:nvPr/>
          </p:nvGrpSpPr>
          <p:grpSpPr>
            <a:xfrm>
              <a:off x="1740320" y="4094669"/>
              <a:ext cx="565150" cy="397920"/>
              <a:chOff x="1736090" y="2873352"/>
              <a:chExt cx="565150" cy="397920"/>
            </a:xfrm>
          </p:grpSpPr>
          <p:grpSp>
            <p:nvGrpSpPr>
              <p:cNvPr id="222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26" name="Oval 225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7" name="Rectangle 226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28" name="Oval 227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29" name="Freeform 228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0" name="Freeform 229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1" name="Freeform 230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32" name="Freeform 231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33" name="Straight Connector 232"/>
                <p:cNvCxnSpPr>
                  <a:endCxn id="228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4" name="Straight Connector 233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3" name="Group 222"/>
              <p:cNvGrpSpPr/>
              <p:nvPr/>
            </p:nvGrpSpPr>
            <p:grpSpPr>
              <a:xfrm>
                <a:off x="1770362" y="2873352"/>
                <a:ext cx="451313" cy="397920"/>
                <a:chOff x="667045" y="1708643"/>
                <a:chExt cx="451313" cy="397920"/>
              </a:xfrm>
            </p:grpSpPr>
            <p:sp>
              <p:nvSpPr>
                <p:cNvPr id="224" name="Oval 223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5" name="TextBox 224"/>
                <p:cNvSpPr txBox="1"/>
                <p:nvPr/>
              </p:nvSpPr>
              <p:spPr>
                <a:xfrm>
                  <a:off x="667045" y="1708643"/>
                  <a:ext cx="451313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2d</a:t>
                  </a:r>
                </a:p>
              </p:txBody>
            </p:sp>
          </p:grpSp>
        </p:grpSp>
        <p:grpSp>
          <p:nvGrpSpPr>
            <p:cNvPr id="190" name="Group 189"/>
            <p:cNvGrpSpPr/>
            <p:nvPr/>
          </p:nvGrpSpPr>
          <p:grpSpPr>
            <a:xfrm>
              <a:off x="2601806" y="3485072"/>
              <a:ext cx="565150" cy="397920"/>
              <a:chOff x="1736090" y="2873352"/>
              <a:chExt cx="565150" cy="397920"/>
            </a:xfrm>
          </p:grpSpPr>
          <p:grpSp>
            <p:nvGrpSpPr>
              <p:cNvPr id="209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13" name="Oval 212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4" name="Rectangle 213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5" name="Oval 214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16" name="Freeform 215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7" name="Freeform 216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8" name="Freeform 217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19" name="Freeform 218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20" name="Straight Connector 219"/>
                <p:cNvCxnSpPr>
                  <a:endCxn id="215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1" name="Straight Connector 220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10" name="Group 209"/>
              <p:cNvGrpSpPr/>
              <p:nvPr/>
            </p:nvGrpSpPr>
            <p:grpSpPr>
              <a:xfrm>
                <a:off x="1770362" y="2873352"/>
                <a:ext cx="425688" cy="397920"/>
                <a:chOff x="667045" y="1708643"/>
                <a:chExt cx="425688" cy="397920"/>
              </a:xfrm>
            </p:grpSpPr>
            <p:sp>
              <p:nvSpPr>
                <p:cNvPr id="211" name="Oval 210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TextBox 211"/>
                <p:cNvSpPr txBox="1"/>
                <p:nvPr/>
              </p:nvSpPr>
              <p:spPr>
                <a:xfrm>
                  <a:off x="667045" y="1708643"/>
                  <a:ext cx="425688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2c</a:t>
                  </a:r>
                </a:p>
              </p:txBody>
            </p:sp>
          </p:grpSp>
        </p:grpSp>
        <p:grpSp>
          <p:nvGrpSpPr>
            <p:cNvPr id="191" name="Group 190"/>
            <p:cNvGrpSpPr/>
            <p:nvPr/>
          </p:nvGrpSpPr>
          <p:grpSpPr>
            <a:xfrm>
              <a:off x="833331" y="3478719"/>
              <a:ext cx="565150" cy="397920"/>
              <a:chOff x="1736090" y="2873352"/>
              <a:chExt cx="565150" cy="397920"/>
            </a:xfrm>
          </p:grpSpPr>
          <p:grpSp>
            <p:nvGrpSpPr>
              <p:cNvPr id="196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200" name="Oval 199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01" name="Rectangle 200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02" name="Oval 201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203" name="Freeform 202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04" name="Freeform 203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05" name="Freeform 204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206" name="Freeform 205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207" name="Straight Connector 206"/>
                <p:cNvCxnSpPr>
                  <a:endCxn id="202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7" name="Group 196"/>
              <p:cNvGrpSpPr/>
              <p:nvPr/>
            </p:nvGrpSpPr>
            <p:grpSpPr>
              <a:xfrm>
                <a:off x="1770362" y="2873352"/>
                <a:ext cx="439355" cy="397920"/>
                <a:chOff x="667045" y="1708643"/>
                <a:chExt cx="439355" cy="397920"/>
              </a:xfrm>
            </p:grpSpPr>
            <p:sp>
              <p:nvSpPr>
                <p:cNvPr id="198" name="Oval 197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9" name="TextBox 198"/>
                <p:cNvSpPr txBox="1"/>
                <p:nvPr/>
              </p:nvSpPr>
              <p:spPr>
                <a:xfrm>
                  <a:off x="667045" y="1708643"/>
                  <a:ext cx="439355" cy="3979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2a</a:t>
                  </a:r>
                </a:p>
              </p:txBody>
            </p:sp>
          </p:grpSp>
        </p:grpSp>
        <p:cxnSp>
          <p:nvCxnSpPr>
            <p:cNvPr id="192" name="Straight Connector 191"/>
            <p:cNvCxnSpPr>
              <a:endCxn id="225" idx="0"/>
            </p:cNvCxnSpPr>
            <p:nvPr/>
          </p:nvCxnSpPr>
          <p:spPr bwMode="auto">
            <a:xfrm>
              <a:off x="1991073" y="3173114"/>
              <a:ext cx="9175" cy="92155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3" name="Straight Connector 192"/>
            <p:cNvCxnSpPr/>
            <p:nvPr/>
          </p:nvCxnSpPr>
          <p:spPr bwMode="auto">
            <a:xfrm>
              <a:off x="2280478" y="3145660"/>
              <a:ext cx="435814" cy="359474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4" name="Straight Connector 193"/>
            <p:cNvCxnSpPr/>
            <p:nvPr/>
          </p:nvCxnSpPr>
          <p:spPr bwMode="auto">
            <a:xfrm>
              <a:off x="1300073" y="3768911"/>
              <a:ext cx="527386" cy="368208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5" name="Straight Connector 194"/>
            <p:cNvCxnSpPr/>
            <p:nvPr/>
          </p:nvCxnSpPr>
          <p:spPr bwMode="auto">
            <a:xfrm flipH="1">
              <a:off x="2194462" y="3713972"/>
              <a:ext cx="509583" cy="428945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48" name="Freeform 2"/>
          <p:cNvSpPr>
            <a:spLocks/>
          </p:cNvSpPr>
          <p:nvPr/>
        </p:nvSpPr>
        <p:spPr bwMode="auto">
          <a:xfrm>
            <a:off x="7031687" y="1532143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0" name="Group 249"/>
          <p:cNvGrpSpPr/>
          <p:nvPr/>
        </p:nvGrpSpPr>
        <p:grpSpPr>
          <a:xfrm>
            <a:off x="8112258" y="1668258"/>
            <a:ext cx="536554" cy="369332"/>
            <a:chOff x="1736090" y="2873352"/>
            <a:chExt cx="565150" cy="409343"/>
          </a:xfrm>
        </p:grpSpPr>
        <p:grpSp>
          <p:nvGrpSpPr>
            <p:cNvPr id="298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302" name="Oval 301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03" name="Rectangle 302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4" name="Oval 303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05" name="Freeform 304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6" name="Freeform 305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7" name="Freeform 306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08" name="Freeform 307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09" name="Straight Connector 308"/>
              <p:cNvCxnSpPr>
                <a:endCxn id="304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9" name="Group 298"/>
            <p:cNvGrpSpPr/>
            <p:nvPr/>
          </p:nvGrpSpPr>
          <p:grpSpPr>
            <a:xfrm>
              <a:off x="1770362" y="2873352"/>
              <a:ext cx="446085" cy="409343"/>
              <a:chOff x="667045" y="1708643"/>
              <a:chExt cx="446085" cy="409343"/>
            </a:xfrm>
          </p:grpSpPr>
          <p:sp>
            <p:nvSpPr>
              <p:cNvPr id="300" name="Oval 299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1" name="TextBox 300"/>
              <p:cNvSpPr txBox="1"/>
              <p:nvPr/>
            </p:nvSpPr>
            <p:spPr>
              <a:xfrm>
                <a:off x="667045" y="1708643"/>
                <a:ext cx="446085" cy="4093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3b</a:t>
                </a:r>
              </a:p>
            </p:txBody>
          </p:sp>
        </p:grpSp>
      </p:grpSp>
      <p:grpSp>
        <p:nvGrpSpPr>
          <p:cNvPr id="251" name="Group 250"/>
          <p:cNvGrpSpPr/>
          <p:nvPr/>
        </p:nvGrpSpPr>
        <p:grpSpPr>
          <a:xfrm>
            <a:off x="8116274" y="2770197"/>
            <a:ext cx="536554" cy="369332"/>
            <a:chOff x="1736090" y="2873352"/>
            <a:chExt cx="565150" cy="409343"/>
          </a:xfrm>
        </p:grpSpPr>
        <p:grpSp>
          <p:nvGrpSpPr>
            <p:cNvPr id="285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289" name="Oval 288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90" name="Rectangle 289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1" name="Oval 290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92" name="Freeform 291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3" name="Freeform 292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4" name="Freeform 293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5" name="Freeform 294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96" name="Straight Connector 295"/>
              <p:cNvCxnSpPr>
                <a:endCxn id="291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7" name="Straight Connector 296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6" name="Group 285"/>
            <p:cNvGrpSpPr/>
            <p:nvPr/>
          </p:nvGrpSpPr>
          <p:grpSpPr>
            <a:xfrm>
              <a:off x="1770362" y="2873352"/>
              <a:ext cx="446085" cy="409343"/>
              <a:chOff x="667045" y="1708643"/>
              <a:chExt cx="446085" cy="409343"/>
            </a:xfrm>
          </p:grpSpPr>
          <p:sp>
            <p:nvSpPr>
              <p:cNvPr id="287" name="Oval 286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8" name="TextBox 287"/>
              <p:cNvSpPr txBox="1"/>
              <p:nvPr/>
            </p:nvSpPr>
            <p:spPr>
              <a:xfrm>
                <a:off x="667045" y="1708643"/>
                <a:ext cx="446085" cy="4093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3d</a:t>
                </a:r>
              </a:p>
            </p:txBody>
          </p:sp>
        </p:grpSp>
      </p:grpSp>
      <p:grpSp>
        <p:nvGrpSpPr>
          <p:cNvPr id="252" name="Group 251"/>
          <p:cNvGrpSpPr/>
          <p:nvPr/>
        </p:nvGrpSpPr>
        <p:grpSpPr>
          <a:xfrm>
            <a:off x="8934171" y="2220185"/>
            <a:ext cx="536554" cy="369332"/>
            <a:chOff x="1736090" y="2873352"/>
            <a:chExt cx="565150" cy="409343"/>
          </a:xfrm>
        </p:grpSpPr>
        <p:grpSp>
          <p:nvGrpSpPr>
            <p:cNvPr id="272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276" name="Oval 275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77" name="Rectangle 276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78" name="Oval 277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79" name="Freeform 278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0" name="Freeform 279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1" name="Freeform 280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82" name="Freeform 281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83" name="Straight Connector 282"/>
              <p:cNvCxnSpPr>
                <a:endCxn id="278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3" name="Group 272"/>
            <p:cNvGrpSpPr/>
            <p:nvPr/>
          </p:nvGrpSpPr>
          <p:grpSpPr>
            <a:xfrm>
              <a:off x="1770362" y="2873352"/>
              <a:ext cx="420758" cy="409343"/>
              <a:chOff x="667045" y="1708643"/>
              <a:chExt cx="420758" cy="409343"/>
            </a:xfrm>
          </p:grpSpPr>
          <p:sp>
            <p:nvSpPr>
              <p:cNvPr id="274" name="Oval 273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5" name="TextBox 274"/>
              <p:cNvSpPr txBox="1"/>
              <p:nvPr/>
            </p:nvSpPr>
            <p:spPr>
              <a:xfrm>
                <a:off x="667045" y="1708643"/>
                <a:ext cx="420758" cy="4093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3c</a:t>
                </a:r>
              </a:p>
            </p:txBody>
          </p:sp>
        </p:grpSp>
      </p:grpSp>
      <p:grpSp>
        <p:nvGrpSpPr>
          <p:cNvPr id="253" name="Group 252"/>
          <p:cNvGrpSpPr/>
          <p:nvPr/>
        </p:nvGrpSpPr>
        <p:grpSpPr>
          <a:xfrm>
            <a:off x="7255177" y="2214453"/>
            <a:ext cx="536554" cy="369332"/>
            <a:chOff x="1736090" y="2873352"/>
            <a:chExt cx="565150" cy="409343"/>
          </a:xfrm>
        </p:grpSpPr>
        <p:grpSp>
          <p:nvGrpSpPr>
            <p:cNvPr id="259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263" name="Oval 262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64" name="Rectangle 263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5" name="Oval 264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66" name="Freeform 265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7" name="Freeform 266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8" name="Freeform 267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9" name="Freeform 268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270" name="Straight Connector 269"/>
              <p:cNvCxnSpPr>
                <a:endCxn id="265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0" name="Group 259"/>
            <p:cNvGrpSpPr/>
            <p:nvPr/>
          </p:nvGrpSpPr>
          <p:grpSpPr>
            <a:xfrm>
              <a:off x="1770362" y="2873352"/>
              <a:ext cx="434265" cy="409343"/>
              <a:chOff x="667045" y="1708643"/>
              <a:chExt cx="434265" cy="409343"/>
            </a:xfrm>
          </p:grpSpPr>
          <p:sp>
            <p:nvSpPr>
              <p:cNvPr id="261" name="Oval 260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2" name="TextBox 261"/>
              <p:cNvSpPr txBox="1"/>
              <p:nvPr/>
            </p:nvSpPr>
            <p:spPr>
              <a:xfrm>
                <a:off x="667045" y="1708643"/>
                <a:ext cx="434265" cy="4093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3a</a:t>
                </a:r>
              </a:p>
            </p:txBody>
          </p:sp>
        </p:grpSp>
      </p:grpSp>
      <p:cxnSp>
        <p:nvCxnSpPr>
          <p:cNvPr id="254" name="Straight Connector 253"/>
          <p:cNvCxnSpPr/>
          <p:nvPr/>
        </p:nvCxnSpPr>
        <p:spPr bwMode="auto">
          <a:xfrm>
            <a:off x="7800273" y="2367749"/>
            <a:ext cx="1143946" cy="573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5" name="Straight Connector 254"/>
          <p:cNvCxnSpPr>
            <a:stCxn id="302" idx="7"/>
          </p:cNvCxnSpPr>
          <p:nvPr/>
        </p:nvCxnSpPr>
        <p:spPr bwMode="auto">
          <a:xfrm>
            <a:off x="8570458" y="1921906"/>
            <a:ext cx="455753" cy="33362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" name="Straight Connector 255"/>
          <p:cNvCxnSpPr/>
          <p:nvPr/>
        </p:nvCxnSpPr>
        <p:spPr bwMode="auto">
          <a:xfrm>
            <a:off x="7698304" y="2491975"/>
            <a:ext cx="453745" cy="32216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7" name="Straight Connector 256"/>
          <p:cNvCxnSpPr/>
          <p:nvPr/>
        </p:nvCxnSpPr>
        <p:spPr bwMode="auto">
          <a:xfrm flipH="1">
            <a:off x="7686417" y="1933156"/>
            <a:ext cx="482298" cy="31511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8" name="Straight Connector 257"/>
          <p:cNvCxnSpPr/>
          <p:nvPr/>
        </p:nvCxnSpPr>
        <p:spPr bwMode="auto">
          <a:xfrm flipH="1" flipV="1">
            <a:off x="6936149" y="3178324"/>
            <a:ext cx="1295763" cy="64375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1" name="Straight Connector 310"/>
          <p:cNvCxnSpPr/>
          <p:nvPr/>
        </p:nvCxnSpPr>
        <p:spPr bwMode="auto">
          <a:xfrm flipH="1" flipV="1">
            <a:off x="4570707" y="2561764"/>
            <a:ext cx="542552" cy="78120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2" name="Straight Connector 311"/>
          <p:cNvCxnSpPr/>
          <p:nvPr/>
        </p:nvCxnSpPr>
        <p:spPr bwMode="auto">
          <a:xfrm flipV="1">
            <a:off x="7047189" y="2502881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3" name="TextBox 312"/>
          <p:cNvSpPr txBox="1"/>
          <p:nvPr/>
        </p:nvSpPr>
        <p:spPr>
          <a:xfrm>
            <a:off x="5017292" y="2660085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AS2</a:t>
            </a:r>
          </a:p>
        </p:txBody>
      </p:sp>
      <p:sp>
        <p:nvSpPr>
          <p:cNvPr id="314" name="TextBox 313"/>
          <p:cNvSpPr txBox="1"/>
          <p:nvPr/>
        </p:nvSpPr>
        <p:spPr>
          <a:xfrm>
            <a:off x="7067951" y="1573383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AS3</a:t>
            </a:r>
          </a:p>
        </p:txBody>
      </p:sp>
      <p:sp>
        <p:nvSpPr>
          <p:cNvPr id="315" name="TextBox 314"/>
          <p:cNvSpPr txBox="1"/>
          <p:nvPr/>
        </p:nvSpPr>
        <p:spPr>
          <a:xfrm>
            <a:off x="2231173" y="1784059"/>
            <a:ext cx="5822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AS1</a:t>
            </a:r>
          </a:p>
        </p:txBody>
      </p:sp>
      <p:grpSp>
        <p:nvGrpSpPr>
          <p:cNvPr id="316" name="Group 315"/>
          <p:cNvGrpSpPr/>
          <p:nvPr/>
        </p:nvGrpSpPr>
        <p:grpSpPr>
          <a:xfrm>
            <a:off x="8594827" y="2634990"/>
            <a:ext cx="1701734" cy="616172"/>
            <a:chOff x="7073692" y="5469792"/>
            <a:chExt cx="1701734" cy="616172"/>
          </a:xfrm>
        </p:grpSpPr>
        <p:grpSp>
          <p:nvGrpSpPr>
            <p:cNvPr id="317" name="Group 316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1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2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24" name="Oval 32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25" name="Rectangle 32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6" name="Oval 32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27" name="Freeform 32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8" name="Freeform 32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29" name="Freeform 32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30" name="Freeform 32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31" name="Straight Connector 330"/>
                <p:cNvCxnSpPr>
                  <a:endCxn id="32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2" name="Straight Connector 33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1" name="Group 320"/>
              <p:cNvGrpSpPr/>
              <p:nvPr/>
            </p:nvGrpSpPr>
            <p:grpSpPr>
              <a:xfrm>
                <a:off x="7904683" y="5223365"/>
                <a:ext cx="429781" cy="369332"/>
                <a:chOff x="629095" y="1708643"/>
                <a:chExt cx="452687" cy="409344"/>
              </a:xfrm>
            </p:grpSpPr>
            <p:sp>
              <p:nvSpPr>
                <p:cNvPr id="322" name="Oval 32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23" name="TextBox 322"/>
                <p:cNvSpPr txBox="1"/>
                <p:nvPr/>
              </p:nvSpPr>
              <p:spPr>
                <a:xfrm>
                  <a:off x="629095" y="1708643"/>
                  <a:ext cx="432579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  X</a:t>
                  </a:r>
                </a:p>
              </p:txBody>
            </p:sp>
          </p:grpSp>
        </p:grpSp>
        <p:cxnSp>
          <p:nvCxnSpPr>
            <p:cNvPr id="318" name="Straight Connector 317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33" name="Group 332"/>
          <p:cNvGrpSpPr/>
          <p:nvPr/>
        </p:nvGrpSpPr>
        <p:grpSpPr>
          <a:xfrm>
            <a:off x="7237445" y="2600985"/>
            <a:ext cx="872159" cy="788717"/>
            <a:chOff x="5713444" y="2379268"/>
            <a:chExt cx="872159" cy="788717"/>
          </a:xfrm>
        </p:grpSpPr>
        <p:sp>
          <p:nvSpPr>
            <p:cNvPr id="334" name="AutoShape 118"/>
            <p:cNvSpPr>
              <a:spLocks noChangeArrowheads="1"/>
            </p:cNvSpPr>
            <p:nvPr/>
          </p:nvSpPr>
          <p:spPr bwMode="auto">
            <a:xfrm rot="17597965">
              <a:off x="5467382" y="2625330"/>
              <a:ext cx="768350" cy="276226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" name="Text Box 119"/>
            <p:cNvSpPr txBox="1">
              <a:spLocks noChangeArrowheads="1"/>
            </p:cNvSpPr>
            <p:nvPr/>
          </p:nvSpPr>
          <p:spPr bwMode="auto">
            <a:xfrm>
              <a:off x="5848435" y="2887139"/>
              <a:ext cx="737168" cy="28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400" i="1" dirty="0">
                  <a:solidFill>
                    <a:srgbClr val="CC0000"/>
                  </a:solidFill>
                </a:rPr>
                <a:t>AS3,X </a:t>
              </a:r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3764504" y="2660321"/>
            <a:ext cx="1126397" cy="993049"/>
            <a:chOff x="2240503" y="2438604"/>
            <a:chExt cx="1126397" cy="993049"/>
          </a:xfrm>
        </p:grpSpPr>
        <p:sp>
          <p:nvSpPr>
            <p:cNvPr id="337" name="Text Box 119"/>
            <p:cNvSpPr txBox="1">
              <a:spLocks noChangeArrowheads="1"/>
            </p:cNvSpPr>
            <p:nvPr/>
          </p:nvSpPr>
          <p:spPr bwMode="auto">
            <a:xfrm>
              <a:off x="2240503" y="3150807"/>
              <a:ext cx="1126397" cy="280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400" i="1" dirty="0">
                  <a:solidFill>
                    <a:srgbClr val="CC0000"/>
                  </a:solidFill>
                </a:rPr>
                <a:t>AS1,AS3,X </a:t>
              </a:r>
            </a:p>
          </p:txBody>
        </p:sp>
        <p:sp>
          <p:nvSpPr>
            <p:cNvPr id="338" name="AutoShape 118"/>
            <p:cNvSpPr>
              <a:spLocks noChangeArrowheads="1"/>
            </p:cNvSpPr>
            <p:nvPr/>
          </p:nvSpPr>
          <p:spPr bwMode="auto">
            <a:xfrm rot="14228333">
              <a:off x="2734864" y="2684666"/>
              <a:ext cx="768350" cy="276225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340" name="Straight Arrow Connector 339"/>
          <p:cNvCxnSpPr/>
          <p:nvPr/>
        </p:nvCxnSpPr>
        <p:spPr bwMode="auto">
          <a:xfrm flipH="1">
            <a:off x="6436930" y="3654210"/>
            <a:ext cx="357050" cy="28859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2" name="Straight Arrow Connector 341"/>
          <p:cNvCxnSpPr/>
          <p:nvPr/>
        </p:nvCxnSpPr>
        <p:spPr bwMode="auto">
          <a:xfrm>
            <a:off x="5409547" y="3671142"/>
            <a:ext cx="413648" cy="2969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3" name="Straight Connector 342"/>
          <p:cNvCxnSpPr>
            <a:stCxn id="262" idx="1"/>
          </p:cNvCxnSpPr>
          <p:nvPr/>
        </p:nvCxnSpPr>
        <p:spPr bwMode="auto">
          <a:xfrm flipH="1">
            <a:off x="4570901" y="2399120"/>
            <a:ext cx="2716814" cy="12586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4" name="TextBox 353"/>
          <p:cNvSpPr txBox="1"/>
          <p:nvPr/>
        </p:nvSpPr>
        <p:spPr>
          <a:xfrm>
            <a:off x="8237853" y="3668010"/>
            <a:ext cx="16476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OSPF link weights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96921" y="3471743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606060"/>
                </a:solidFill>
              </a:rPr>
              <a:t>201</a:t>
            </a:r>
            <a:endParaRPr lang="en-US" i="1" dirty="0">
              <a:solidFill>
                <a:srgbClr val="606060"/>
              </a:solidFill>
            </a:endParaRPr>
          </a:p>
        </p:txBody>
      </p:sp>
      <p:sp>
        <p:nvSpPr>
          <p:cNvPr id="357" name="TextBox 356"/>
          <p:cNvSpPr txBox="1"/>
          <p:nvPr/>
        </p:nvSpPr>
        <p:spPr>
          <a:xfrm>
            <a:off x="6055886" y="3127837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606060"/>
                </a:solidFill>
              </a:rPr>
              <a:t>152</a:t>
            </a:r>
            <a:endParaRPr lang="en-US" i="1" dirty="0">
              <a:solidFill>
                <a:srgbClr val="606060"/>
              </a:solidFill>
            </a:endParaRPr>
          </a:p>
        </p:txBody>
      </p:sp>
      <p:sp>
        <p:nvSpPr>
          <p:cNvPr id="358" name="TextBox 357"/>
          <p:cNvSpPr txBox="1"/>
          <p:nvPr/>
        </p:nvSpPr>
        <p:spPr>
          <a:xfrm>
            <a:off x="6536749" y="2966394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606060"/>
                </a:solidFill>
              </a:rPr>
              <a:t>112</a:t>
            </a:r>
            <a:endParaRPr lang="en-US" i="1" dirty="0">
              <a:solidFill>
                <a:srgbClr val="606060"/>
              </a:solidFill>
            </a:endParaRPr>
          </a:p>
        </p:txBody>
      </p:sp>
      <p:sp>
        <p:nvSpPr>
          <p:cNvPr id="359" name="TextBox 358"/>
          <p:cNvSpPr txBox="1"/>
          <p:nvPr/>
        </p:nvSpPr>
        <p:spPr>
          <a:xfrm>
            <a:off x="6186388" y="3433509"/>
            <a:ext cx="4587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606060"/>
                </a:solidFill>
              </a:rPr>
              <a:t>263</a:t>
            </a:r>
            <a:endParaRPr lang="en-US" i="1" dirty="0">
              <a:solidFill>
                <a:srgbClr val="606060"/>
              </a:solidFill>
            </a:endParaRPr>
          </a:p>
        </p:txBody>
      </p:sp>
      <p:sp>
        <p:nvSpPr>
          <p:cNvPr id="36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17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0E723F-E7DC-1E43-B073-617DB3EA8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Hot Potato Routing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FA8D7BAB-C7FB-2448-AA6B-65DD68AB33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8879" y="87627"/>
            <a:ext cx="2365706" cy="2709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81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9" name="Rectangle 3"/>
          <p:cNvSpPr>
            <a:spLocks noChangeArrowheads="1"/>
          </p:cNvSpPr>
          <p:nvPr/>
        </p:nvSpPr>
        <p:spPr bwMode="auto">
          <a:xfrm>
            <a:off x="2705100" y="3581400"/>
            <a:ext cx="487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0" name="Rectangle 4"/>
          <p:cNvSpPr>
            <a:spLocks noChangeArrowheads="1"/>
          </p:cNvSpPr>
          <p:nvPr/>
        </p:nvSpPr>
        <p:spPr bwMode="auto">
          <a:xfrm>
            <a:off x="1034716" y="4371320"/>
            <a:ext cx="10319084" cy="205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A advertises path Aw to B and to C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B </a:t>
            </a:r>
            <a:r>
              <a:rPr lang="en-US" sz="2400" i="1" dirty="0">
                <a:solidFill>
                  <a:srgbClr val="CC0000"/>
                </a:solidFill>
                <a:latin typeface="Helvetica" pitchFamily="2" charset="0"/>
              </a:rPr>
              <a:t>chooses not to advertise </a:t>
            </a:r>
            <a:r>
              <a:rPr lang="en-US" sz="2400" dirty="0" err="1">
                <a:latin typeface="Helvetica" pitchFamily="2" charset="0"/>
              </a:rPr>
              <a:t>BAw</a:t>
            </a:r>
            <a:r>
              <a:rPr lang="en-US" sz="2400" dirty="0">
                <a:latin typeface="Helvetica" pitchFamily="2" charset="0"/>
              </a:rPr>
              <a:t> to C:  </a:t>
            </a:r>
          </a:p>
          <a:p>
            <a:pPr marL="800100" lvl="1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000" dirty="0">
                <a:latin typeface="Helvetica" pitchFamily="2" charset="0"/>
              </a:rPr>
              <a:t>B gets no </a:t>
            </a:r>
            <a:r>
              <a:rPr lang="ja-JP" altLang="en-US" sz="2000" dirty="0">
                <a:latin typeface="Helvetica" pitchFamily="2" charset="0"/>
              </a:rPr>
              <a:t>“</a:t>
            </a:r>
            <a:r>
              <a:rPr lang="en-US" altLang="ja-JP" sz="2000" dirty="0">
                <a:latin typeface="Helvetica" pitchFamily="2" charset="0"/>
              </a:rPr>
              <a:t>revenue</a:t>
            </a:r>
            <a:r>
              <a:rPr lang="ja-JP" altLang="en-US" sz="2000" dirty="0">
                <a:latin typeface="Helvetica" pitchFamily="2" charset="0"/>
              </a:rPr>
              <a:t>”</a:t>
            </a:r>
            <a:r>
              <a:rPr lang="en-US" altLang="ja-JP" sz="2000" dirty="0">
                <a:latin typeface="Helvetica" pitchFamily="2" charset="0"/>
              </a:rPr>
              <a:t> for routing </a:t>
            </a:r>
            <a:r>
              <a:rPr lang="en-US" altLang="ja-JP" sz="2000" dirty="0" err="1">
                <a:latin typeface="Helvetica" pitchFamily="2" charset="0"/>
              </a:rPr>
              <a:t>CBAw</a:t>
            </a:r>
            <a:r>
              <a:rPr lang="en-US" altLang="ja-JP" sz="2000" dirty="0">
                <a:latin typeface="Helvetica" pitchFamily="2" charset="0"/>
              </a:rPr>
              <a:t>, since none of  C, A, w are B</a:t>
            </a:r>
            <a:r>
              <a:rPr lang="ja-JP" altLang="en-US" sz="2000" dirty="0">
                <a:latin typeface="Helvetica" pitchFamily="2" charset="0"/>
              </a:rPr>
              <a:t>’</a:t>
            </a:r>
            <a:r>
              <a:rPr lang="en-US" altLang="ja-JP" sz="2000" dirty="0">
                <a:latin typeface="Helvetica" pitchFamily="2" charset="0"/>
              </a:rPr>
              <a:t>s customers</a:t>
            </a:r>
          </a:p>
          <a:p>
            <a:pPr marL="800100" lvl="1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altLang="ja-JP" sz="2000" dirty="0">
                <a:latin typeface="Helvetica" pitchFamily="2" charset="0"/>
              </a:rPr>
              <a:t>C does not learn about </a:t>
            </a:r>
            <a:r>
              <a:rPr lang="en-US" altLang="ja-JP" sz="2000" dirty="0" err="1">
                <a:latin typeface="Helvetica" pitchFamily="2" charset="0"/>
              </a:rPr>
              <a:t>CBAw</a:t>
            </a:r>
            <a:r>
              <a:rPr lang="en-US" altLang="ja-JP" sz="2000" dirty="0">
                <a:latin typeface="Helvetica" pitchFamily="2" charset="0"/>
              </a:rPr>
              <a:t> path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C will route </a:t>
            </a:r>
            <a:r>
              <a:rPr lang="en-US" sz="2400" dirty="0" err="1">
                <a:latin typeface="Helvetica" pitchFamily="2" charset="0"/>
              </a:rPr>
              <a:t>CAw</a:t>
            </a:r>
            <a:r>
              <a:rPr lang="en-US" sz="2400" dirty="0">
                <a:latin typeface="Helvetica" pitchFamily="2" charset="0"/>
              </a:rPr>
              <a:t> (not using B) to get to w</a:t>
            </a:r>
          </a:p>
        </p:txBody>
      </p:sp>
      <p:grpSp>
        <p:nvGrpSpPr>
          <p:cNvPr id="185351" name="Group 5"/>
          <p:cNvGrpSpPr>
            <a:grpSpLocks/>
          </p:cNvGrpSpPr>
          <p:nvPr/>
        </p:nvGrpSpPr>
        <p:grpSpPr bwMode="auto">
          <a:xfrm>
            <a:off x="2000250" y="1123950"/>
            <a:ext cx="7539038" cy="3048000"/>
            <a:chOff x="300" y="708"/>
            <a:chExt cx="4749" cy="1920"/>
          </a:xfrm>
        </p:grpSpPr>
        <p:sp>
          <p:nvSpPr>
            <p:cNvPr id="185352" name="AutoShape 6"/>
            <p:cNvSpPr>
              <a:spLocks noChangeAspect="1" noChangeArrowheads="1" noTextEdit="1"/>
            </p:cNvSpPr>
            <p:nvPr/>
          </p:nvSpPr>
          <p:spPr bwMode="auto">
            <a:xfrm>
              <a:off x="300" y="708"/>
              <a:ext cx="4749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3" name="Freeform 7"/>
            <p:cNvSpPr>
              <a:spLocks/>
            </p:cNvSpPr>
            <p:nvPr/>
          </p:nvSpPr>
          <p:spPr bwMode="auto">
            <a:xfrm>
              <a:off x="1602" y="955"/>
              <a:ext cx="563" cy="364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3"/>
                <a:gd name="T160" fmla="*/ 0 h 364"/>
                <a:gd name="T161" fmla="*/ 563 w 563"/>
                <a:gd name="T162" fmla="*/ 364 h 36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4" name="Freeform 8"/>
            <p:cNvSpPr>
              <a:spLocks/>
            </p:cNvSpPr>
            <p:nvPr/>
          </p:nvSpPr>
          <p:spPr bwMode="auto">
            <a:xfrm>
              <a:off x="951" y="1290"/>
              <a:ext cx="562" cy="365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2"/>
                <a:gd name="T160" fmla="*/ 0 h 365"/>
                <a:gd name="T161" fmla="*/ 562 w 562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5" name="Rectangle 9"/>
            <p:cNvSpPr>
              <a:spLocks noChangeArrowheads="1"/>
            </p:cNvSpPr>
            <p:nvPr/>
          </p:nvSpPr>
          <p:spPr bwMode="auto">
            <a:xfrm flipH="1">
              <a:off x="1184" y="1385"/>
              <a:ext cx="7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85356" name="Rectangle 10"/>
            <p:cNvSpPr>
              <a:spLocks noChangeArrowheads="1"/>
            </p:cNvSpPr>
            <p:nvPr/>
          </p:nvSpPr>
          <p:spPr bwMode="auto">
            <a:xfrm>
              <a:off x="1867" y="1057"/>
              <a:ext cx="7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85357" name="Freeform 11"/>
            <p:cNvSpPr>
              <a:spLocks/>
            </p:cNvSpPr>
            <p:nvPr/>
          </p:nvSpPr>
          <p:spPr bwMode="auto">
            <a:xfrm>
              <a:off x="1640" y="1582"/>
              <a:ext cx="565" cy="362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5"/>
                <a:gd name="T160" fmla="*/ 0 h 362"/>
                <a:gd name="T161" fmla="*/ 565 w 565"/>
                <a:gd name="T162" fmla="*/ 362 h 36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8" name="Rectangle 12"/>
            <p:cNvSpPr>
              <a:spLocks noChangeArrowheads="1"/>
            </p:cNvSpPr>
            <p:nvPr/>
          </p:nvSpPr>
          <p:spPr bwMode="auto">
            <a:xfrm>
              <a:off x="1896" y="1657"/>
              <a:ext cx="7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185359" name="Rectangle 13"/>
            <p:cNvSpPr>
              <a:spLocks noChangeArrowheads="1"/>
            </p:cNvSpPr>
            <p:nvPr/>
          </p:nvSpPr>
          <p:spPr bwMode="auto">
            <a:xfrm>
              <a:off x="1963" y="1657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60" name="Freeform 14"/>
            <p:cNvSpPr>
              <a:spLocks/>
            </p:cNvSpPr>
            <p:nvPr/>
          </p:nvSpPr>
          <p:spPr bwMode="auto">
            <a:xfrm>
              <a:off x="443" y="1335"/>
              <a:ext cx="218" cy="215"/>
            </a:xfrm>
            <a:custGeom>
              <a:avLst/>
              <a:gdLst>
                <a:gd name="T0" fmla="*/ 99 w 218"/>
                <a:gd name="T1" fmla="*/ 0 h 215"/>
                <a:gd name="T2" fmla="*/ 78 w 218"/>
                <a:gd name="T3" fmla="*/ 6 h 215"/>
                <a:gd name="T4" fmla="*/ 56 w 218"/>
                <a:gd name="T5" fmla="*/ 14 h 215"/>
                <a:gd name="T6" fmla="*/ 40 w 218"/>
                <a:gd name="T7" fmla="*/ 25 h 215"/>
                <a:gd name="T8" fmla="*/ 24 w 218"/>
                <a:gd name="T9" fmla="*/ 41 h 215"/>
                <a:gd name="T10" fmla="*/ 13 w 218"/>
                <a:gd name="T11" fmla="*/ 57 h 215"/>
                <a:gd name="T12" fmla="*/ 5 w 218"/>
                <a:gd name="T13" fmla="*/ 76 h 215"/>
                <a:gd name="T14" fmla="*/ 0 w 218"/>
                <a:gd name="T15" fmla="*/ 97 h 215"/>
                <a:gd name="T16" fmla="*/ 0 w 218"/>
                <a:gd name="T17" fmla="*/ 118 h 215"/>
                <a:gd name="T18" fmla="*/ 5 w 218"/>
                <a:gd name="T19" fmla="*/ 140 h 215"/>
                <a:gd name="T20" fmla="*/ 13 w 218"/>
                <a:gd name="T21" fmla="*/ 159 h 215"/>
                <a:gd name="T22" fmla="*/ 24 w 218"/>
                <a:gd name="T23" fmla="*/ 175 h 215"/>
                <a:gd name="T24" fmla="*/ 40 w 218"/>
                <a:gd name="T25" fmla="*/ 191 h 215"/>
                <a:gd name="T26" fmla="*/ 56 w 218"/>
                <a:gd name="T27" fmla="*/ 202 h 215"/>
                <a:gd name="T28" fmla="*/ 78 w 218"/>
                <a:gd name="T29" fmla="*/ 210 h 215"/>
                <a:gd name="T30" fmla="*/ 99 w 218"/>
                <a:gd name="T31" fmla="*/ 215 h 215"/>
                <a:gd name="T32" fmla="*/ 121 w 218"/>
                <a:gd name="T33" fmla="*/ 215 h 215"/>
                <a:gd name="T34" fmla="*/ 142 w 218"/>
                <a:gd name="T35" fmla="*/ 210 h 215"/>
                <a:gd name="T36" fmla="*/ 161 w 218"/>
                <a:gd name="T37" fmla="*/ 202 h 215"/>
                <a:gd name="T38" fmla="*/ 177 w 218"/>
                <a:gd name="T39" fmla="*/ 191 h 215"/>
                <a:gd name="T40" fmla="*/ 193 w 218"/>
                <a:gd name="T41" fmla="*/ 175 h 215"/>
                <a:gd name="T42" fmla="*/ 204 w 218"/>
                <a:gd name="T43" fmla="*/ 159 h 215"/>
                <a:gd name="T44" fmla="*/ 212 w 218"/>
                <a:gd name="T45" fmla="*/ 140 h 215"/>
                <a:gd name="T46" fmla="*/ 218 w 218"/>
                <a:gd name="T47" fmla="*/ 118 h 215"/>
                <a:gd name="T48" fmla="*/ 218 w 218"/>
                <a:gd name="T49" fmla="*/ 97 h 215"/>
                <a:gd name="T50" fmla="*/ 212 w 218"/>
                <a:gd name="T51" fmla="*/ 76 h 215"/>
                <a:gd name="T52" fmla="*/ 204 w 218"/>
                <a:gd name="T53" fmla="*/ 57 h 215"/>
                <a:gd name="T54" fmla="*/ 193 w 218"/>
                <a:gd name="T55" fmla="*/ 41 h 215"/>
                <a:gd name="T56" fmla="*/ 177 w 218"/>
                <a:gd name="T57" fmla="*/ 25 h 215"/>
                <a:gd name="T58" fmla="*/ 161 w 218"/>
                <a:gd name="T59" fmla="*/ 14 h 215"/>
                <a:gd name="T60" fmla="*/ 142 w 218"/>
                <a:gd name="T61" fmla="*/ 6 h 215"/>
                <a:gd name="T62" fmla="*/ 121 w 218"/>
                <a:gd name="T63" fmla="*/ 0 h 2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5"/>
                <a:gd name="T98" fmla="*/ 218 w 218"/>
                <a:gd name="T99" fmla="*/ 215 h 2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5">
                  <a:moveTo>
                    <a:pt x="110" y="0"/>
                  </a:moveTo>
                  <a:lnTo>
                    <a:pt x="99" y="0"/>
                  </a:lnTo>
                  <a:lnTo>
                    <a:pt x="88" y="3"/>
                  </a:lnTo>
                  <a:lnTo>
                    <a:pt x="78" y="6"/>
                  </a:lnTo>
                  <a:lnTo>
                    <a:pt x="67" y="9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5"/>
                  </a:lnTo>
                  <a:lnTo>
                    <a:pt x="32" y="33"/>
                  </a:lnTo>
                  <a:lnTo>
                    <a:pt x="24" y="41"/>
                  </a:lnTo>
                  <a:lnTo>
                    <a:pt x="18" y="49"/>
                  </a:lnTo>
                  <a:lnTo>
                    <a:pt x="13" y="57"/>
                  </a:lnTo>
                  <a:lnTo>
                    <a:pt x="8" y="65"/>
                  </a:lnTo>
                  <a:lnTo>
                    <a:pt x="5" y="76"/>
                  </a:lnTo>
                  <a:lnTo>
                    <a:pt x="2" y="86"/>
                  </a:lnTo>
                  <a:lnTo>
                    <a:pt x="0" y="97"/>
                  </a:lnTo>
                  <a:lnTo>
                    <a:pt x="0" y="108"/>
                  </a:lnTo>
                  <a:lnTo>
                    <a:pt x="0" y="118"/>
                  </a:lnTo>
                  <a:lnTo>
                    <a:pt x="2" y="129"/>
                  </a:lnTo>
                  <a:lnTo>
                    <a:pt x="5" y="140"/>
                  </a:lnTo>
                  <a:lnTo>
                    <a:pt x="8" y="151"/>
                  </a:lnTo>
                  <a:lnTo>
                    <a:pt x="13" y="159"/>
                  </a:lnTo>
                  <a:lnTo>
                    <a:pt x="18" y="167"/>
                  </a:lnTo>
                  <a:lnTo>
                    <a:pt x="24" y="175"/>
                  </a:lnTo>
                  <a:lnTo>
                    <a:pt x="32" y="183"/>
                  </a:lnTo>
                  <a:lnTo>
                    <a:pt x="40" y="191"/>
                  </a:lnTo>
                  <a:lnTo>
                    <a:pt x="48" y="196"/>
                  </a:lnTo>
                  <a:lnTo>
                    <a:pt x="56" y="202"/>
                  </a:lnTo>
                  <a:lnTo>
                    <a:pt x="67" y="207"/>
                  </a:lnTo>
                  <a:lnTo>
                    <a:pt x="78" y="210"/>
                  </a:lnTo>
                  <a:lnTo>
                    <a:pt x="88" y="212"/>
                  </a:lnTo>
                  <a:lnTo>
                    <a:pt x="99" y="215"/>
                  </a:lnTo>
                  <a:lnTo>
                    <a:pt x="110" y="215"/>
                  </a:lnTo>
                  <a:lnTo>
                    <a:pt x="121" y="215"/>
                  </a:lnTo>
                  <a:lnTo>
                    <a:pt x="131" y="212"/>
                  </a:lnTo>
                  <a:lnTo>
                    <a:pt x="142" y="210"/>
                  </a:lnTo>
                  <a:lnTo>
                    <a:pt x="153" y="207"/>
                  </a:lnTo>
                  <a:lnTo>
                    <a:pt x="161" y="202"/>
                  </a:lnTo>
                  <a:lnTo>
                    <a:pt x="169" y="196"/>
                  </a:lnTo>
                  <a:lnTo>
                    <a:pt x="177" y="191"/>
                  </a:lnTo>
                  <a:lnTo>
                    <a:pt x="185" y="183"/>
                  </a:lnTo>
                  <a:lnTo>
                    <a:pt x="193" y="175"/>
                  </a:lnTo>
                  <a:lnTo>
                    <a:pt x="199" y="167"/>
                  </a:lnTo>
                  <a:lnTo>
                    <a:pt x="204" y="159"/>
                  </a:lnTo>
                  <a:lnTo>
                    <a:pt x="209" y="151"/>
                  </a:lnTo>
                  <a:lnTo>
                    <a:pt x="212" y="140"/>
                  </a:lnTo>
                  <a:lnTo>
                    <a:pt x="215" y="129"/>
                  </a:lnTo>
                  <a:lnTo>
                    <a:pt x="218" y="118"/>
                  </a:lnTo>
                  <a:lnTo>
                    <a:pt x="218" y="108"/>
                  </a:lnTo>
                  <a:lnTo>
                    <a:pt x="218" y="97"/>
                  </a:lnTo>
                  <a:lnTo>
                    <a:pt x="215" y="86"/>
                  </a:lnTo>
                  <a:lnTo>
                    <a:pt x="212" y="76"/>
                  </a:lnTo>
                  <a:lnTo>
                    <a:pt x="209" y="65"/>
                  </a:lnTo>
                  <a:lnTo>
                    <a:pt x="204" y="57"/>
                  </a:lnTo>
                  <a:lnTo>
                    <a:pt x="199" y="49"/>
                  </a:lnTo>
                  <a:lnTo>
                    <a:pt x="193" y="41"/>
                  </a:lnTo>
                  <a:lnTo>
                    <a:pt x="185" y="33"/>
                  </a:lnTo>
                  <a:lnTo>
                    <a:pt x="177" y="25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3" y="9"/>
                  </a:lnTo>
                  <a:lnTo>
                    <a:pt x="142" y="6"/>
                  </a:lnTo>
                  <a:lnTo>
                    <a:pt x="131" y="3"/>
                  </a:lnTo>
                  <a:lnTo>
                    <a:pt x="121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1" name="Rectangle 15"/>
            <p:cNvSpPr>
              <a:spLocks noChangeArrowheads="1"/>
            </p:cNvSpPr>
            <p:nvPr/>
          </p:nvSpPr>
          <p:spPr bwMode="auto">
            <a:xfrm>
              <a:off x="493" y="1378"/>
              <a:ext cx="12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185362" name="Rectangle 16"/>
            <p:cNvSpPr>
              <a:spLocks noChangeArrowheads="1"/>
            </p:cNvSpPr>
            <p:nvPr/>
          </p:nvSpPr>
          <p:spPr bwMode="auto">
            <a:xfrm>
              <a:off x="617" y="1360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63" name="Freeform 17"/>
            <p:cNvSpPr>
              <a:spLocks/>
            </p:cNvSpPr>
            <p:nvPr/>
          </p:nvSpPr>
          <p:spPr bwMode="auto">
            <a:xfrm>
              <a:off x="2584" y="1220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4" name="Rectangle 18"/>
            <p:cNvSpPr>
              <a:spLocks noChangeArrowheads="1"/>
            </p:cNvSpPr>
            <p:nvPr/>
          </p:nvSpPr>
          <p:spPr bwMode="auto">
            <a:xfrm>
              <a:off x="2641" y="1262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X</a:t>
              </a:r>
            </a:p>
          </p:txBody>
        </p:sp>
        <p:sp>
          <p:nvSpPr>
            <p:cNvPr id="185365" name="Freeform 19"/>
            <p:cNvSpPr>
              <a:spLocks/>
            </p:cNvSpPr>
            <p:nvPr/>
          </p:nvSpPr>
          <p:spPr bwMode="auto">
            <a:xfrm>
              <a:off x="2579" y="1952"/>
              <a:ext cx="218" cy="212"/>
            </a:xfrm>
            <a:custGeom>
              <a:avLst/>
              <a:gdLst>
                <a:gd name="T0" fmla="*/ 97 w 218"/>
                <a:gd name="T1" fmla="*/ 0 h 212"/>
                <a:gd name="T2" fmla="*/ 75 w 218"/>
                <a:gd name="T3" fmla="*/ 6 h 212"/>
                <a:gd name="T4" fmla="*/ 56 w 218"/>
                <a:gd name="T5" fmla="*/ 14 h 212"/>
                <a:gd name="T6" fmla="*/ 40 w 218"/>
                <a:gd name="T7" fmla="*/ 24 h 212"/>
                <a:gd name="T8" fmla="*/ 24 w 218"/>
                <a:gd name="T9" fmla="*/ 38 h 212"/>
                <a:gd name="T10" fmla="*/ 13 w 218"/>
                <a:gd name="T11" fmla="*/ 54 h 212"/>
                <a:gd name="T12" fmla="*/ 5 w 218"/>
                <a:gd name="T13" fmla="*/ 73 h 212"/>
                <a:gd name="T14" fmla="*/ 0 w 218"/>
                <a:gd name="T15" fmla="*/ 94 h 212"/>
                <a:gd name="T16" fmla="*/ 0 w 218"/>
                <a:gd name="T17" fmla="*/ 116 h 212"/>
                <a:gd name="T18" fmla="*/ 5 w 218"/>
                <a:gd name="T19" fmla="*/ 137 h 212"/>
                <a:gd name="T20" fmla="*/ 13 w 218"/>
                <a:gd name="T21" fmla="*/ 156 h 212"/>
                <a:gd name="T22" fmla="*/ 24 w 218"/>
                <a:gd name="T23" fmla="*/ 172 h 212"/>
                <a:gd name="T24" fmla="*/ 40 w 218"/>
                <a:gd name="T25" fmla="*/ 188 h 212"/>
                <a:gd name="T26" fmla="*/ 56 w 218"/>
                <a:gd name="T27" fmla="*/ 199 h 212"/>
                <a:gd name="T28" fmla="*/ 75 w 218"/>
                <a:gd name="T29" fmla="*/ 207 h 212"/>
                <a:gd name="T30" fmla="*/ 97 w 218"/>
                <a:gd name="T31" fmla="*/ 212 h 212"/>
                <a:gd name="T32" fmla="*/ 118 w 218"/>
                <a:gd name="T33" fmla="*/ 212 h 212"/>
                <a:gd name="T34" fmla="*/ 140 w 218"/>
                <a:gd name="T35" fmla="*/ 207 h 212"/>
                <a:gd name="T36" fmla="*/ 161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4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3 h 212"/>
                <a:gd name="T52" fmla="*/ 204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1 w 218"/>
                <a:gd name="T59" fmla="*/ 14 h 212"/>
                <a:gd name="T60" fmla="*/ 140 w 218"/>
                <a:gd name="T61" fmla="*/ 6 h 212"/>
                <a:gd name="T62" fmla="*/ 118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08" y="0"/>
                  </a:moveTo>
                  <a:lnTo>
                    <a:pt x="97" y="0"/>
                  </a:lnTo>
                  <a:lnTo>
                    <a:pt x="86" y="3"/>
                  </a:lnTo>
                  <a:lnTo>
                    <a:pt x="75" y="6"/>
                  </a:lnTo>
                  <a:lnTo>
                    <a:pt x="65" y="8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4"/>
                  </a:lnTo>
                  <a:lnTo>
                    <a:pt x="32" y="30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3" y="54"/>
                  </a:lnTo>
                  <a:lnTo>
                    <a:pt x="8" y="65"/>
                  </a:lnTo>
                  <a:lnTo>
                    <a:pt x="5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5" y="137"/>
                  </a:lnTo>
                  <a:lnTo>
                    <a:pt x="8" y="148"/>
                  </a:lnTo>
                  <a:lnTo>
                    <a:pt x="13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2" y="180"/>
                  </a:lnTo>
                  <a:lnTo>
                    <a:pt x="40" y="188"/>
                  </a:lnTo>
                  <a:lnTo>
                    <a:pt x="48" y="193"/>
                  </a:lnTo>
                  <a:lnTo>
                    <a:pt x="56" y="199"/>
                  </a:lnTo>
                  <a:lnTo>
                    <a:pt x="65" y="204"/>
                  </a:lnTo>
                  <a:lnTo>
                    <a:pt x="75" y="207"/>
                  </a:lnTo>
                  <a:lnTo>
                    <a:pt x="86" y="209"/>
                  </a:lnTo>
                  <a:lnTo>
                    <a:pt x="97" y="212"/>
                  </a:lnTo>
                  <a:lnTo>
                    <a:pt x="108" y="212"/>
                  </a:lnTo>
                  <a:lnTo>
                    <a:pt x="118" y="212"/>
                  </a:lnTo>
                  <a:lnTo>
                    <a:pt x="129" y="209"/>
                  </a:lnTo>
                  <a:lnTo>
                    <a:pt x="140" y="207"/>
                  </a:lnTo>
                  <a:lnTo>
                    <a:pt x="151" y="204"/>
                  </a:lnTo>
                  <a:lnTo>
                    <a:pt x="161" y="199"/>
                  </a:lnTo>
                  <a:lnTo>
                    <a:pt x="169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4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4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1" y="8"/>
                  </a:lnTo>
                  <a:lnTo>
                    <a:pt x="140" y="6"/>
                  </a:lnTo>
                  <a:lnTo>
                    <a:pt x="129" y="3"/>
                  </a:lnTo>
                  <a:lnTo>
                    <a:pt x="11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6" name="Rectangle 20"/>
            <p:cNvSpPr>
              <a:spLocks noChangeArrowheads="1"/>
            </p:cNvSpPr>
            <p:nvPr/>
          </p:nvSpPr>
          <p:spPr bwMode="auto">
            <a:xfrm>
              <a:off x="2653" y="1983"/>
              <a:ext cx="6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Y</a:t>
              </a:r>
            </a:p>
          </p:txBody>
        </p:sp>
        <p:sp>
          <p:nvSpPr>
            <p:cNvPr id="185367" name="Line 21"/>
            <p:cNvSpPr>
              <a:spLocks noChangeShapeType="1"/>
            </p:cNvSpPr>
            <p:nvPr/>
          </p:nvSpPr>
          <p:spPr bwMode="auto">
            <a:xfrm>
              <a:off x="674" y="1448"/>
              <a:ext cx="280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8" name="Line 22"/>
            <p:cNvSpPr>
              <a:spLocks noChangeShapeType="1"/>
            </p:cNvSpPr>
            <p:nvPr/>
          </p:nvSpPr>
          <p:spPr bwMode="auto">
            <a:xfrm>
              <a:off x="2165" y="1140"/>
              <a:ext cx="419" cy="17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9" name="Line 23"/>
            <p:cNvSpPr>
              <a:spLocks noChangeShapeType="1"/>
            </p:cNvSpPr>
            <p:nvPr/>
          </p:nvSpPr>
          <p:spPr bwMode="auto">
            <a:xfrm flipV="1">
              <a:off x="2192" y="1381"/>
              <a:ext cx="422" cy="3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0" name="Line 24"/>
            <p:cNvSpPr>
              <a:spLocks noChangeShapeType="1"/>
            </p:cNvSpPr>
            <p:nvPr/>
          </p:nvSpPr>
          <p:spPr bwMode="auto">
            <a:xfrm>
              <a:off x="2197" y="1821"/>
              <a:ext cx="387" cy="20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1" name="Line 25"/>
            <p:cNvSpPr>
              <a:spLocks noChangeShapeType="1"/>
            </p:cNvSpPr>
            <p:nvPr/>
          </p:nvSpPr>
          <p:spPr bwMode="auto">
            <a:xfrm flipV="1">
              <a:off x="1481" y="1228"/>
              <a:ext cx="183" cy="14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2" name="Line 26"/>
            <p:cNvSpPr>
              <a:spLocks noChangeShapeType="1"/>
            </p:cNvSpPr>
            <p:nvPr/>
          </p:nvSpPr>
          <p:spPr bwMode="auto">
            <a:xfrm flipV="1">
              <a:off x="2030" y="1309"/>
              <a:ext cx="1" cy="26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3" name="Line 27"/>
            <p:cNvSpPr>
              <a:spLocks noChangeShapeType="1"/>
            </p:cNvSpPr>
            <p:nvPr/>
          </p:nvSpPr>
          <p:spPr bwMode="auto">
            <a:xfrm>
              <a:off x="1497" y="1577"/>
              <a:ext cx="167" cy="104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4" name="Rectangle 28"/>
            <p:cNvSpPr>
              <a:spLocks noChangeArrowheads="1"/>
            </p:cNvSpPr>
            <p:nvPr/>
          </p:nvSpPr>
          <p:spPr bwMode="auto">
            <a:xfrm>
              <a:off x="3050" y="853"/>
              <a:ext cx="608" cy="2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5" name="Rectangle 29"/>
            <p:cNvSpPr>
              <a:spLocks noChangeArrowheads="1"/>
            </p:cNvSpPr>
            <p:nvPr/>
          </p:nvSpPr>
          <p:spPr bwMode="auto">
            <a:xfrm>
              <a:off x="3131" y="896"/>
              <a:ext cx="53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Helvetica" pitchFamily="2" charset="0"/>
                </a:rPr>
                <a:t>legend</a:t>
              </a:r>
              <a:r>
                <a:rPr lang="en-US" sz="1700" b="1" dirty="0">
                  <a:solidFill>
                    <a:srgbClr val="000000"/>
                  </a:solidFill>
                  <a:latin typeface="Helvetica" pitchFamily="2" charset="0"/>
                </a:rPr>
                <a:t>:</a:t>
              </a:r>
              <a:endParaRPr lang="en-US" dirty="0">
                <a:latin typeface="Helvetica" pitchFamily="2" charset="0"/>
              </a:endParaRPr>
            </a:p>
          </p:txBody>
        </p:sp>
        <p:sp>
          <p:nvSpPr>
            <p:cNvPr id="185376" name="Rectangle 30"/>
            <p:cNvSpPr>
              <a:spLocks noChangeArrowheads="1"/>
            </p:cNvSpPr>
            <p:nvPr/>
          </p:nvSpPr>
          <p:spPr bwMode="auto">
            <a:xfrm>
              <a:off x="3548" y="898"/>
              <a:ext cx="3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77" name="Rectangle 31"/>
            <p:cNvSpPr>
              <a:spLocks noChangeArrowheads="1"/>
            </p:cNvSpPr>
            <p:nvPr/>
          </p:nvSpPr>
          <p:spPr bwMode="auto">
            <a:xfrm>
              <a:off x="4261" y="1432"/>
              <a:ext cx="731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8" name="Rectangle 32"/>
            <p:cNvSpPr>
              <a:spLocks noChangeArrowheads="1"/>
            </p:cNvSpPr>
            <p:nvPr/>
          </p:nvSpPr>
          <p:spPr bwMode="auto">
            <a:xfrm>
              <a:off x="4341" y="1472"/>
              <a:ext cx="700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Helvetica" pitchFamily="2" charset="0"/>
                </a:rPr>
                <a:t>customer</a:t>
              </a:r>
              <a:r>
                <a:rPr lang="en-US" sz="2000" dirty="0">
                  <a:solidFill>
                    <a:srgbClr val="000000"/>
                  </a:solidFill>
                </a:rPr>
                <a:t> </a:t>
              </a:r>
              <a:endParaRPr lang="en-US" sz="2000" dirty="0"/>
            </a:p>
          </p:txBody>
        </p:sp>
        <p:sp>
          <p:nvSpPr>
            <p:cNvPr id="185379" name="Rectangle 33"/>
            <p:cNvSpPr>
              <a:spLocks noChangeArrowheads="1"/>
            </p:cNvSpPr>
            <p:nvPr/>
          </p:nvSpPr>
          <p:spPr bwMode="auto">
            <a:xfrm>
              <a:off x="4341" y="1630"/>
              <a:ext cx="6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Helvetica" pitchFamily="2" charset="0"/>
                </a:rPr>
                <a:t>network:</a:t>
              </a:r>
              <a:endParaRPr lang="en-US" sz="2000" dirty="0">
                <a:latin typeface="Helvetica" pitchFamily="2" charset="0"/>
              </a:endParaRPr>
            </a:p>
          </p:txBody>
        </p:sp>
        <p:sp>
          <p:nvSpPr>
            <p:cNvPr id="185380" name="Rectangle 34"/>
            <p:cNvSpPr>
              <a:spLocks noChangeArrowheads="1"/>
            </p:cNvSpPr>
            <p:nvPr/>
          </p:nvSpPr>
          <p:spPr bwMode="auto">
            <a:xfrm>
              <a:off x="4823" y="1630"/>
              <a:ext cx="3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1" name="Rectangle 35"/>
            <p:cNvSpPr>
              <a:spLocks noChangeArrowheads="1"/>
            </p:cNvSpPr>
            <p:nvPr/>
          </p:nvSpPr>
          <p:spPr bwMode="auto">
            <a:xfrm>
              <a:off x="4261" y="869"/>
              <a:ext cx="697" cy="4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82" name="Rectangle 36"/>
            <p:cNvSpPr>
              <a:spLocks noChangeArrowheads="1"/>
            </p:cNvSpPr>
            <p:nvPr/>
          </p:nvSpPr>
          <p:spPr bwMode="auto">
            <a:xfrm>
              <a:off x="4341" y="909"/>
              <a:ext cx="58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Helvetica" pitchFamily="2" charset="0"/>
                </a:rPr>
                <a:t>provider</a:t>
              </a:r>
              <a:endParaRPr lang="en-US" sz="2000" dirty="0">
                <a:latin typeface="Helvetica" pitchFamily="2" charset="0"/>
              </a:endParaRPr>
            </a:p>
          </p:txBody>
        </p:sp>
        <p:sp>
          <p:nvSpPr>
            <p:cNvPr id="185383" name="Rectangle 37"/>
            <p:cNvSpPr>
              <a:spLocks noChangeArrowheads="1"/>
            </p:cNvSpPr>
            <p:nvPr/>
          </p:nvSpPr>
          <p:spPr bwMode="auto">
            <a:xfrm>
              <a:off x="4796" y="909"/>
              <a:ext cx="3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4" name="Rectangle 38"/>
            <p:cNvSpPr>
              <a:spLocks noChangeArrowheads="1"/>
            </p:cNvSpPr>
            <p:nvPr/>
          </p:nvSpPr>
          <p:spPr bwMode="auto">
            <a:xfrm>
              <a:off x="4341" y="1064"/>
              <a:ext cx="5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Helvetica" pitchFamily="2" charset="0"/>
                </a:rPr>
                <a:t>network</a:t>
              </a:r>
              <a:endParaRPr lang="en-US" sz="2000" dirty="0">
                <a:latin typeface="Helvetica" pitchFamily="2" charset="0"/>
              </a:endParaRPr>
            </a:p>
          </p:txBody>
        </p:sp>
        <p:sp>
          <p:nvSpPr>
            <p:cNvPr id="185385" name="Rectangle 39"/>
            <p:cNvSpPr>
              <a:spLocks noChangeArrowheads="1"/>
            </p:cNvSpPr>
            <p:nvPr/>
          </p:nvSpPr>
          <p:spPr bwMode="auto">
            <a:xfrm>
              <a:off x="4785" y="1064"/>
              <a:ext cx="3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6" name="Freeform 40"/>
            <p:cNvSpPr>
              <a:spLocks/>
            </p:cNvSpPr>
            <p:nvPr/>
          </p:nvSpPr>
          <p:spPr bwMode="auto">
            <a:xfrm>
              <a:off x="3749" y="901"/>
              <a:ext cx="563" cy="362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3"/>
                <a:gd name="T163" fmla="*/ 0 h 362"/>
                <a:gd name="T164" fmla="*/ 563 w 563"/>
                <a:gd name="T165" fmla="*/ 362 h 3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87" name="Freeform 41"/>
            <p:cNvSpPr>
              <a:spLocks/>
            </p:cNvSpPr>
            <p:nvPr/>
          </p:nvSpPr>
          <p:spPr bwMode="auto">
            <a:xfrm>
              <a:off x="4064" y="1504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958413" y="3509020"/>
            <a:ext cx="10027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90"/>
                </a:solidFill>
                <a:latin typeface="Helvetica" pitchFamily="2" charset="0"/>
              </a:rPr>
              <a:t>Suppose an ISP only wants to route traffic to/from its customer networks (does not want to carry transit traffic between other ISPs)</a:t>
            </a:r>
          </a:p>
        </p:txBody>
      </p:sp>
      <p:sp>
        <p:nvSpPr>
          <p:cNvPr id="4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18</a:t>
            </a:fld>
            <a:endParaRPr lang="en-US" sz="1200" dirty="0">
              <a:latin typeface="Tahoma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182D5D3-812D-3741-BCA3-D28F0AB0F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 Export Policy and Advertisements</a:t>
            </a:r>
          </a:p>
        </p:txBody>
      </p:sp>
    </p:spTree>
    <p:extLst>
      <p:ext uri="{BB962C8B-B14F-4D97-AF65-F5344CB8AC3E}">
        <p14:creationId xmlns:p14="http://schemas.microsoft.com/office/powerpoint/2010/main" val="14858256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9" name="Rectangle 3"/>
          <p:cNvSpPr>
            <a:spLocks noChangeArrowheads="1"/>
          </p:cNvSpPr>
          <p:nvPr/>
        </p:nvSpPr>
        <p:spPr bwMode="auto">
          <a:xfrm>
            <a:off x="2705100" y="3581400"/>
            <a:ext cx="4876800" cy="381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5350" name="Rectangle 4"/>
          <p:cNvSpPr>
            <a:spLocks noChangeArrowheads="1"/>
          </p:cNvSpPr>
          <p:nvPr/>
        </p:nvSpPr>
        <p:spPr bwMode="auto">
          <a:xfrm>
            <a:off x="1034716" y="4513560"/>
            <a:ext cx="10900610" cy="205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A,B,C are </a:t>
            </a:r>
            <a:r>
              <a:rPr lang="en-US" sz="2800" i="1" dirty="0">
                <a:solidFill>
                  <a:srgbClr val="CC0000"/>
                </a:solidFill>
                <a:latin typeface="Helvetica" pitchFamily="2" charset="0"/>
              </a:rPr>
              <a:t>provider networks</a:t>
            </a:r>
          </a:p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X,W,Y are customer (of provider networks)</a:t>
            </a:r>
          </a:p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X is </a:t>
            </a:r>
            <a:r>
              <a:rPr lang="en-US" sz="2800" i="1" dirty="0">
                <a:solidFill>
                  <a:srgbClr val="CC0000"/>
                </a:solidFill>
                <a:latin typeface="Helvetica" pitchFamily="2" charset="0"/>
              </a:rPr>
              <a:t>dual-homed:</a:t>
            </a:r>
            <a:r>
              <a:rPr lang="en-US" sz="2800" dirty="0">
                <a:latin typeface="Helvetica" pitchFamily="2" charset="0"/>
              </a:rPr>
              <a:t> attached to two networks</a:t>
            </a:r>
          </a:p>
          <a:p>
            <a:pPr marL="228600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800" i="1" dirty="0">
                <a:solidFill>
                  <a:srgbClr val="000090"/>
                </a:solidFill>
                <a:latin typeface="Helvetica" pitchFamily="2" charset="0"/>
              </a:rPr>
              <a:t>policy to enforce: </a:t>
            </a:r>
            <a:r>
              <a:rPr lang="en-US" sz="2800" dirty="0">
                <a:latin typeface="Helvetica" pitchFamily="2" charset="0"/>
              </a:rPr>
              <a:t>X does not want to route from B to C via X </a:t>
            </a: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en-US" sz="2400" dirty="0">
                <a:latin typeface="Helvetica" pitchFamily="2" charset="0"/>
              </a:rPr>
              <a:t>.. so X will not advertise to B a route to C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charset="0"/>
              <a:buChar char="v"/>
            </a:pPr>
            <a:endParaRPr lang="en-US" sz="2800" dirty="0">
              <a:latin typeface="Helvetica" pitchFamily="2" charset="0"/>
            </a:endParaRPr>
          </a:p>
        </p:txBody>
      </p:sp>
      <p:grpSp>
        <p:nvGrpSpPr>
          <p:cNvPr id="185351" name="Group 5"/>
          <p:cNvGrpSpPr>
            <a:grpSpLocks/>
          </p:cNvGrpSpPr>
          <p:nvPr/>
        </p:nvGrpSpPr>
        <p:grpSpPr bwMode="auto">
          <a:xfrm>
            <a:off x="2000250" y="1123950"/>
            <a:ext cx="7539038" cy="3048000"/>
            <a:chOff x="300" y="708"/>
            <a:chExt cx="4749" cy="1920"/>
          </a:xfrm>
        </p:grpSpPr>
        <p:sp>
          <p:nvSpPr>
            <p:cNvPr id="185352" name="AutoShape 6"/>
            <p:cNvSpPr>
              <a:spLocks noChangeAspect="1" noChangeArrowheads="1" noTextEdit="1"/>
            </p:cNvSpPr>
            <p:nvPr/>
          </p:nvSpPr>
          <p:spPr bwMode="auto">
            <a:xfrm>
              <a:off x="300" y="708"/>
              <a:ext cx="4749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3" name="Freeform 7"/>
            <p:cNvSpPr>
              <a:spLocks/>
            </p:cNvSpPr>
            <p:nvPr/>
          </p:nvSpPr>
          <p:spPr bwMode="auto">
            <a:xfrm>
              <a:off x="1602" y="955"/>
              <a:ext cx="563" cy="364"/>
            </a:xfrm>
            <a:custGeom>
              <a:avLst/>
              <a:gdLst>
                <a:gd name="T0" fmla="*/ 148 w 563"/>
                <a:gd name="T1" fmla="*/ 5 h 364"/>
                <a:gd name="T2" fmla="*/ 119 w 563"/>
                <a:gd name="T3" fmla="*/ 10 h 364"/>
                <a:gd name="T4" fmla="*/ 94 w 563"/>
                <a:gd name="T5" fmla="*/ 21 h 364"/>
                <a:gd name="T6" fmla="*/ 70 w 563"/>
                <a:gd name="T7" fmla="*/ 37 h 364"/>
                <a:gd name="T8" fmla="*/ 46 w 563"/>
                <a:gd name="T9" fmla="*/ 61 h 364"/>
                <a:gd name="T10" fmla="*/ 24 w 563"/>
                <a:gd name="T11" fmla="*/ 91 h 364"/>
                <a:gd name="T12" fmla="*/ 8 w 563"/>
                <a:gd name="T13" fmla="*/ 120 h 364"/>
                <a:gd name="T14" fmla="*/ 3 w 563"/>
                <a:gd name="T15" fmla="*/ 136 h 364"/>
                <a:gd name="T16" fmla="*/ 0 w 563"/>
                <a:gd name="T17" fmla="*/ 150 h 364"/>
                <a:gd name="T18" fmla="*/ 0 w 563"/>
                <a:gd name="T19" fmla="*/ 166 h 364"/>
                <a:gd name="T20" fmla="*/ 8 w 563"/>
                <a:gd name="T21" fmla="*/ 195 h 364"/>
                <a:gd name="T22" fmla="*/ 27 w 563"/>
                <a:gd name="T23" fmla="*/ 228 h 364"/>
                <a:gd name="T24" fmla="*/ 49 w 563"/>
                <a:gd name="T25" fmla="*/ 257 h 364"/>
                <a:gd name="T26" fmla="*/ 70 w 563"/>
                <a:gd name="T27" fmla="*/ 284 h 364"/>
                <a:gd name="T28" fmla="*/ 92 w 563"/>
                <a:gd name="T29" fmla="*/ 305 h 364"/>
                <a:gd name="T30" fmla="*/ 111 w 563"/>
                <a:gd name="T31" fmla="*/ 321 h 364"/>
                <a:gd name="T32" fmla="*/ 127 w 563"/>
                <a:gd name="T33" fmla="*/ 332 h 364"/>
                <a:gd name="T34" fmla="*/ 146 w 563"/>
                <a:gd name="T35" fmla="*/ 340 h 364"/>
                <a:gd name="T36" fmla="*/ 170 w 563"/>
                <a:gd name="T37" fmla="*/ 346 h 364"/>
                <a:gd name="T38" fmla="*/ 191 w 563"/>
                <a:gd name="T39" fmla="*/ 348 h 364"/>
                <a:gd name="T40" fmla="*/ 218 w 563"/>
                <a:gd name="T41" fmla="*/ 354 h 364"/>
                <a:gd name="T42" fmla="*/ 261 w 563"/>
                <a:gd name="T43" fmla="*/ 356 h 364"/>
                <a:gd name="T44" fmla="*/ 310 w 563"/>
                <a:gd name="T45" fmla="*/ 362 h 364"/>
                <a:gd name="T46" fmla="*/ 361 w 563"/>
                <a:gd name="T47" fmla="*/ 364 h 364"/>
                <a:gd name="T48" fmla="*/ 409 w 563"/>
                <a:gd name="T49" fmla="*/ 362 h 364"/>
                <a:gd name="T50" fmla="*/ 458 w 563"/>
                <a:gd name="T51" fmla="*/ 359 h 364"/>
                <a:gd name="T52" fmla="*/ 495 w 563"/>
                <a:gd name="T53" fmla="*/ 348 h 364"/>
                <a:gd name="T54" fmla="*/ 511 w 563"/>
                <a:gd name="T55" fmla="*/ 340 h 364"/>
                <a:gd name="T56" fmla="*/ 525 w 563"/>
                <a:gd name="T57" fmla="*/ 332 h 364"/>
                <a:gd name="T58" fmla="*/ 536 w 563"/>
                <a:gd name="T59" fmla="*/ 321 h 364"/>
                <a:gd name="T60" fmla="*/ 549 w 563"/>
                <a:gd name="T61" fmla="*/ 295 h 364"/>
                <a:gd name="T62" fmla="*/ 557 w 563"/>
                <a:gd name="T63" fmla="*/ 257 h 364"/>
                <a:gd name="T64" fmla="*/ 563 w 563"/>
                <a:gd name="T65" fmla="*/ 217 h 364"/>
                <a:gd name="T66" fmla="*/ 563 w 563"/>
                <a:gd name="T67" fmla="*/ 174 h 364"/>
                <a:gd name="T68" fmla="*/ 557 w 563"/>
                <a:gd name="T69" fmla="*/ 134 h 364"/>
                <a:gd name="T70" fmla="*/ 555 w 563"/>
                <a:gd name="T71" fmla="*/ 96 h 364"/>
                <a:gd name="T72" fmla="*/ 549 w 563"/>
                <a:gd name="T73" fmla="*/ 67 h 364"/>
                <a:gd name="T74" fmla="*/ 546 w 563"/>
                <a:gd name="T75" fmla="*/ 56 h 364"/>
                <a:gd name="T76" fmla="*/ 541 w 563"/>
                <a:gd name="T77" fmla="*/ 40 h 364"/>
                <a:gd name="T78" fmla="*/ 536 w 563"/>
                <a:gd name="T79" fmla="*/ 29 h 364"/>
                <a:gd name="T80" fmla="*/ 528 w 563"/>
                <a:gd name="T81" fmla="*/ 21 h 364"/>
                <a:gd name="T82" fmla="*/ 520 w 563"/>
                <a:gd name="T83" fmla="*/ 18 h 364"/>
                <a:gd name="T84" fmla="*/ 495 w 563"/>
                <a:gd name="T85" fmla="*/ 16 h 364"/>
                <a:gd name="T86" fmla="*/ 466 w 563"/>
                <a:gd name="T87" fmla="*/ 16 h 364"/>
                <a:gd name="T88" fmla="*/ 450 w 563"/>
                <a:gd name="T89" fmla="*/ 13 h 364"/>
                <a:gd name="T90" fmla="*/ 409 w 563"/>
                <a:gd name="T91" fmla="*/ 13 h 364"/>
                <a:gd name="T92" fmla="*/ 364 w 563"/>
                <a:gd name="T93" fmla="*/ 16 h 364"/>
                <a:gd name="T94" fmla="*/ 320 w 563"/>
                <a:gd name="T95" fmla="*/ 16 h 364"/>
                <a:gd name="T96" fmla="*/ 283 w 563"/>
                <a:gd name="T97" fmla="*/ 13 h 364"/>
                <a:gd name="T98" fmla="*/ 248 w 563"/>
                <a:gd name="T99" fmla="*/ 8 h 364"/>
                <a:gd name="T100" fmla="*/ 213 w 563"/>
                <a:gd name="T101" fmla="*/ 2 h 364"/>
                <a:gd name="T102" fmla="*/ 186 w 563"/>
                <a:gd name="T103" fmla="*/ 0 h 364"/>
                <a:gd name="T104" fmla="*/ 175 w 563"/>
                <a:gd name="T105" fmla="*/ 0 h 36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3"/>
                <a:gd name="T160" fmla="*/ 0 h 364"/>
                <a:gd name="T161" fmla="*/ 563 w 563"/>
                <a:gd name="T162" fmla="*/ 364 h 36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3" h="364">
                  <a:moveTo>
                    <a:pt x="175" y="0"/>
                  </a:moveTo>
                  <a:lnTo>
                    <a:pt x="148" y="5"/>
                  </a:lnTo>
                  <a:lnTo>
                    <a:pt x="132" y="8"/>
                  </a:lnTo>
                  <a:lnTo>
                    <a:pt x="119" y="10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1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4" y="104"/>
                  </a:lnTo>
                  <a:lnTo>
                    <a:pt x="8" y="120"/>
                  </a:lnTo>
                  <a:lnTo>
                    <a:pt x="3" y="128"/>
                  </a:lnTo>
                  <a:lnTo>
                    <a:pt x="3" y="136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82"/>
                  </a:lnTo>
                  <a:lnTo>
                    <a:pt x="8" y="195"/>
                  </a:lnTo>
                  <a:lnTo>
                    <a:pt x="16" y="212"/>
                  </a:lnTo>
                  <a:lnTo>
                    <a:pt x="27" y="228"/>
                  </a:lnTo>
                  <a:lnTo>
                    <a:pt x="35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5"/>
                  </a:lnTo>
                  <a:lnTo>
                    <a:pt x="103" y="319"/>
                  </a:lnTo>
                  <a:lnTo>
                    <a:pt x="111" y="321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5" y="335"/>
                  </a:lnTo>
                  <a:lnTo>
                    <a:pt x="146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8"/>
                  </a:lnTo>
                  <a:lnTo>
                    <a:pt x="191" y="348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6"/>
                  </a:lnTo>
                  <a:lnTo>
                    <a:pt x="261" y="356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4"/>
                  </a:lnTo>
                  <a:lnTo>
                    <a:pt x="385" y="364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7" y="354"/>
                  </a:lnTo>
                  <a:lnTo>
                    <a:pt x="495" y="348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20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1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5" y="276"/>
                  </a:lnTo>
                  <a:lnTo>
                    <a:pt x="557" y="257"/>
                  </a:lnTo>
                  <a:lnTo>
                    <a:pt x="560" y="238"/>
                  </a:lnTo>
                  <a:lnTo>
                    <a:pt x="563" y="217"/>
                  </a:lnTo>
                  <a:lnTo>
                    <a:pt x="563" y="195"/>
                  </a:lnTo>
                  <a:lnTo>
                    <a:pt x="563" y="174"/>
                  </a:lnTo>
                  <a:lnTo>
                    <a:pt x="560" y="155"/>
                  </a:lnTo>
                  <a:lnTo>
                    <a:pt x="557" y="134"/>
                  </a:lnTo>
                  <a:lnTo>
                    <a:pt x="557" y="115"/>
                  </a:lnTo>
                  <a:lnTo>
                    <a:pt x="555" y="96"/>
                  </a:lnTo>
                  <a:lnTo>
                    <a:pt x="552" y="80"/>
                  </a:lnTo>
                  <a:lnTo>
                    <a:pt x="549" y="67"/>
                  </a:lnTo>
                  <a:lnTo>
                    <a:pt x="546" y="61"/>
                  </a:lnTo>
                  <a:lnTo>
                    <a:pt x="546" y="56"/>
                  </a:lnTo>
                  <a:lnTo>
                    <a:pt x="544" y="48"/>
                  </a:lnTo>
                  <a:lnTo>
                    <a:pt x="541" y="40"/>
                  </a:lnTo>
                  <a:lnTo>
                    <a:pt x="538" y="32"/>
                  </a:lnTo>
                  <a:lnTo>
                    <a:pt x="536" y="29"/>
                  </a:lnTo>
                  <a:lnTo>
                    <a:pt x="533" y="24"/>
                  </a:lnTo>
                  <a:lnTo>
                    <a:pt x="528" y="21"/>
                  </a:lnTo>
                  <a:lnTo>
                    <a:pt x="522" y="18"/>
                  </a:lnTo>
                  <a:lnTo>
                    <a:pt x="520" y="18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50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4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2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2"/>
                  </a:lnTo>
                  <a:lnTo>
                    <a:pt x="199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4" name="Freeform 8"/>
            <p:cNvSpPr>
              <a:spLocks/>
            </p:cNvSpPr>
            <p:nvPr/>
          </p:nvSpPr>
          <p:spPr bwMode="auto">
            <a:xfrm>
              <a:off x="951" y="1290"/>
              <a:ext cx="562" cy="365"/>
            </a:xfrm>
            <a:custGeom>
              <a:avLst/>
              <a:gdLst>
                <a:gd name="T0" fmla="*/ 148 w 562"/>
                <a:gd name="T1" fmla="*/ 5 h 365"/>
                <a:gd name="T2" fmla="*/ 121 w 562"/>
                <a:gd name="T3" fmla="*/ 11 h 365"/>
                <a:gd name="T4" fmla="*/ 94 w 562"/>
                <a:gd name="T5" fmla="*/ 21 h 365"/>
                <a:gd name="T6" fmla="*/ 70 w 562"/>
                <a:gd name="T7" fmla="*/ 37 h 365"/>
                <a:gd name="T8" fmla="*/ 46 w 562"/>
                <a:gd name="T9" fmla="*/ 62 h 365"/>
                <a:gd name="T10" fmla="*/ 24 w 562"/>
                <a:gd name="T11" fmla="*/ 91 h 365"/>
                <a:gd name="T12" fmla="*/ 8 w 562"/>
                <a:gd name="T13" fmla="*/ 121 h 365"/>
                <a:gd name="T14" fmla="*/ 3 w 562"/>
                <a:gd name="T15" fmla="*/ 137 h 365"/>
                <a:gd name="T16" fmla="*/ 0 w 562"/>
                <a:gd name="T17" fmla="*/ 150 h 365"/>
                <a:gd name="T18" fmla="*/ 0 w 562"/>
                <a:gd name="T19" fmla="*/ 166 h 365"/>
                <a:gd name="T20" fmla="*/ 3 w 562"/>
                <a:gd name="T21" fmla="*/ 182 h 365"/>
                <a:gd name="T22" fmla="*/ 19 w 562"/>
                <a:gd name="T23" fmla="*/ 212 h 365"/>
                <a:gd name="T24" fmla="*/ 38 w 562"/>
                <a:gd name="T25" fmla="*/ 244 h 365"/>
                <a:gd name="T26" fmla="*/ 59 w 562"/>
                <a:gd name="T27" fmla="*/ 271 h 365"/>
                <a:gd name="T28" fmla="*/ 81 w 562"/>
                <a:gd name="T29" fmla="*/ 295 h 365"/>
                <a:gd name="T30" fmla="*/ 105 w 562"/>
                <a:gd name="T31" fmla="*/ 319 h 365"/>
                <a:gd name="T32" fmla="*/ 119 w 562"/>
                <a:gd name="T33" fmla="*/ 327 h 365"/>
                <a:gd name="T34" fmla="*/ 137 w 562"/>
                <a:gd name="T35" fmla="*/ 335 h 365"/>
                <a:gd name="T36" fmla="*/ 156 w 562"/>
                <a:gd name="T37" fmla="*/ 343 h 365"/>
                <a:gd name="T38" fmla="*/ 183 w 562"/>
                <a:gd name="T39" fmla="*/ 349 h 365"/>
                <a:gd name="T40" fmla="*/ 199 w 562"/>
                <a:gd name="T41" fmla="*/ 351 h 365"/>
                <a:gd name="T42" fmla="*/ 240 w 562"/>
                <a:gd name="T43" fmla="*/ 357 h 365"/>
                <a:gd name="T44" fmla="*/ 285 w 562"/>
                <a:gd name="T45" fmla="*/ 359 h 365"/>
                <a:gd name="T46" fmla="*/ 334 w 562"/>
                <a:gd name="T47" fmla="*/ 362 h 365"/>
                <a:gd name="T48" fmla="*/ 385 w 562"/>
                <a:gd name="T49" fmla="*/ 365 h 365"/>
                <a:gd name="T50" fmla="*/ 433 w 562"/>
                <a:gd name="T51" fmla="*/ 362 h 365"/>
                <a:gd name="T52" fmla="*/ 476 w 562"/>
                <a:gd name="T53" fmla="*/ 354 h 365"/>
                <a:gd name="T54" fmla="*/ 503 w 562"/>
                <a:gd name="T55" fmla="*/ 346 h 365"/>
                <a:gd name="T56" fmla="*/ 519 w 562"/>
                <a:gd name="T57" fmla="*/ 338 h 365"/>
                <a:gd name="T58" fmla="*/ 530 w 562"/>
                <a:gd name="T59" fmla="*/ 327 h 365"/>
                <a:gd name="T60" fmla="*/ 544 w 562"/>
                <a:gd name="T61" fmla="*/ 308 h 365"/>
                <a:gd name="T62" fmla="*/ 554 w 562"/>
                <a:gd name="T63" fmla="*/ 276 h 365"/>
                <a:gd name="T64" fmla="*/ 560 w 562"/>
                <a:gd name="T65" fmla="*/ 239 h 365"/>
                <a:gd name="T66" fmla="*/ 562 w 562"/>
                <a:gd name="T67" fmla="*/ 196 h 365"/>
                <a:gd name="T68" fmla="*/ 560 w 562"/>
                <a:gd name="T69" fmla="*/ 155 h 365"/>
                <a:gd name="T70" fmla="*/ 557 w 562"/>
                <a:gd name="T71" fmla="*/ 115 h 365"/>
                <a:gd name="T72" fmla="*/ 552 w 562"/>
                <a:gd name="T73" fmla="*/ 80 h 365"/>
                <a:gd name="T74" fmla="*/ 549 w 562"/>
                <a:gd name="T75" fmla="*/ 62 h 365"/>
                <a:gd name="T76" fmla="*/ 546 w 562"/>
                <a:gd name="T77" fmla="*/ 48 h 365"/>
                <a:gd name="T78" fmla="*/ 541 w 562"/>
                <a:gd name="T79" fmla="*/ 32 h 365"/>
                <a:gd name="T80" fmla="*/ 533 w 562"/>
                <a:gd name="T81" fmla="*/ 24 h 365"/>
                <a:gd name="T82" fmla="*/ 525 w 562"/>
                <a:gd name="T83" fmla="*/ 19 h 365"/>
                <a:gd name="T84" fmla="*/ 509 w 562"/>
                <a:gd name="T85" fmla="*/ 16 h 365"/>
                <a:gd name="T86" fmla="*/ 482 w 562"/>
                <a:gd name="T87" fmla="*/ 16 h 365"/>
                <a:gd name="T88" fmla="*/ 458 w 562"/>
                <a:gd name="T89" fmla="*/ 16 h 365"/>
                <a:gd name="T90" fmla="*/ 431 w 562"/>
                <a:gd name="T91" fmla="*/ 13 h 365"/>
                <a:gd name="T92" fmla="*/ 388 w 562"/>
                <a:gd name="T93" fmla="*/ 13 h 365"/>
                <a:gd name="T94" fmla="*/ 342 w 562"/>
                <a:gd name="T95" fmla="*/ 16 h 365"/>
                <a:gd name="T96" fmla="*/ 301 w 562"/>
                <a:gd name="T97" fmla="*/ 16 h 365"/>
                <a:gd name="T98" fmla="*/ 264 w 562"/>
                <a:gd name="T99" fmla="*/ 13 h 365"/>
                <a:gd name="T100" fmla="*/ 229 w 562"/>
                <a:gd name="T101" fmla="*/ 5 h 365"/>
                <a:gd name="T102" fmla="*/ 199 w 562"/>
                <a:gd name="T103" fmla="*/ 0 h 365"/>
                <a:gd name="T104" fmla="*/ 183 w 562"/>
                <a:gd name="T105" fmla="*/ 0 h 365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2"/>
                <a:gd name="T160" fmla="*/ 0 h 365"/>
                <a:gd name="T161" fmla="*/ 562 w 562"/>
                <a:gd name="T162" fmla="*/ 365 h 365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2" h="365">
                  <a:moveTo>
                    <a:pt x="178" y="0"/>
                  </a:moveTo>
                  <a:lnTo>
                    <a:pt x="148" y="5"/>
                  </a:lnTo>
                  <a:lnTo>
                    <a:pt x="135" y="8"/>
                  </a:lnTo>
                  <a:lnTo>
                    <a:pt x="121" y="11"/>
                  </a:lnTo>
                  <a:lnTo>
                    <a:pt x="108" y="16"/>
                  </a:lnTo>
                  <a:lnTo>
                    <a:pt x="94" y="21"/>
                  </a:lnTo>
                  <a:lnTo>
                    <a:pt x="81" y="29"/>
                  </a:lnTo>
                  <a:lnTo>
                    <a:pt x="70" y="37"/>
                  </a:lnTo>
                  <a:lnTo>
                    <a:pt x="59" y="48"/>
                  </a:lnTo>
                  <a:lnTo>
                    <a:pt x="46" y="62"/>
                  </a:lnTo>
                  <a:lnTo>
                    <a:pt x="35" y="75"/>
                  </a:lnTo>
                  <a:lnTo>
                    <a:pt x="24" y="91"/>
                  </a:lnTo>
                  <a:lnTo>
                    <a:pt x="16" y="104"/>
                  </a:lnTo>
                  <a:lnTo>
                    <a:pt x="8" y="121"/>
                  </a:lnTo>
                  <a:lnTo>
                    <a:pt x="6" y="129"/>
                  </a:lnTo>
                  <a:lnTo>
                    <a:pt x="3" y="137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0" y="166"/>
                  </a:lnTo>
                  <a:lnTo>
                    <a:pt x="3" y="174"/>
                  </a:lnTo>
                  <a:lnTo>
                    <a:pt x="3" y="182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4"/>
                  </a:lnTo>
                  <a:lnTo>
                    <a:pt x="49" y="257"/>
                  </a:lnTo>
                  <a:lnTo>
                    <a:pt x="59" y="271"/>
                  </a:lnTo>
                  <a:lnTo>
                    <a:pt x="70" y="284"/>
                  </a:lnTo>
                  <a:lnTo>
                    <a:pt x="81" y="295"/>
                  </a:lnTo>
                  <a:lnTo>
                    <a:pt x="92" y="306"/>
                  </a:lnTo>
                  <a:lnTo>
                    <a:pt x="105" y="319"/>
                  </a:lnTo>
                  <a:lnTo>
                    <a:pt x="110" y="322"/>
                  </a:lnTo>
                  <a:lnTo>
                    <a:pt x="119" y="327"/>
                  </a:lnTo>
                  <a:lnTo>
                    <a:pt x="127" y="332"/>
                  </a:lnTo>
                  <a:lnTo>
                    <a:pt x="137" y="335"/>
                  </a:lnTo>
                  <a:lnTo>
                    <a:pt x="145" y="340"/>
                  </a:lnTo>
                  <a:lnTo>
                    <a:pt x="156" y="343"/>
                  </a:lnTo>
                  <a:lnTo>
                    <a:pt x="170" y="346"/>
                  </a:lnTo>
                  <a:lnTo>
                    <a:pt x="183" y="349"/>
                  </a:lnTo>
                  <a:lnTo>
                    <a:pt x="191" y="349"/>
                  </a:lnTo>
                  <a:lnTo>
                    <a:pt x="199" y="351"/>
                  </a:lnTo>
                  <a:lnTo>
                    <a:pt x="218" y="354"/>
                  </a:lnTo>
                  <a:lnTo>
                    <a:pt x="240" y="357"/>
                  </a:lnTo>
                  <a:lnTo>
                    <a:pt x="261" y="357"/>
                  </a:lnTo>
                  <a:lnTo>
                    <a:pt x="285" y="359"/>
                  </a:lnTo>
                  <a:lnTo>
                    <a:pt x="310" y="362"/>
                  </a:lnTo>
                  <a:lnTo>
                    <a:pt x="334" y="362"/>
                  </a:lnTo>
                  <a:lnTo>
                    <a:pt x="361" y="365"/>
                  </a:lnTo>
                  <a:lnTo>
                    <a:pt x="385" y="365"/>
                  </a:lnTo>
                  <a:lnTo>
                    <a:pt x="409" y="362"/>
                  </a:lnTo>
                  <a:lnTo>
                    <a:pt x="433" y="362"/>
                  </a:lnTo>
                  <a:lnTo>
                    <a:pt x="458" y="359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6"/>
                  </a:lnTo>
                  <a:lnTo>
                    <a:pt x="511" y="340"/>
                  </a:lnTo>
                  <a:lnTo>
                    <a:pt x="519" y="338"/>
                  </a:lnTo>
                  <a:lnTo>
                    <a:pt x="525" y="332"/>
                  </a:lnTo>
                  <a:lnTo>
                    <a:pt x="530" y="327"/>
                  </a:lnTo>
                  <a:lnTo>
                    <a:pt x="536" y="322"/>
                  </a:lnTo>
                  <a:lnTo>
                    <a:pt x="544" y="308"/>
                  </a:lnTo>
                  <a:lnTo>
                    <a:pt x="549" y="295"/>
                  </a:lnTo>
                  <a:lnTo>
                    <a:pt x="554" y="276"/>
                  </a:lnTo>
                  <a:lnTo>
                    <a:pt x="557" y="257"/>
                  </a:lnTo>
                  <a:lnTo>
                    <a:pt x="560" y="239"/>
                  </a:lnTo>
                  <a:lnTo>
                    <a:pt x="562" y="217"/>
                  </a:lnTo>
                  <a:lnTo>
                    <a:pt x="562" y="196"/>
                  </a:lnTo>
                  <a:lnTo>
                    <a:pt x="562" y="174"/>
                  </a:lnTo>
                  <a:lnTo>
                    <a:pt x="560" y="155"/>
                  </a:lnTo>
                  <a:lnTo>
                    <a:pt x="560" y="134"/>
                  </a:lnTo>
                  <a:lnTo>
                    <a:pt x="557" y="115"/>
                  </a:lnTo>
                  <a:lnTo>
                    <a:pt x="554" y="96"/>
                  </a:lnTo>
                  <a:lnTo>
                    <a:pt x="552" y="80"/>
                  </a:lnTo>
                  <a:lnTo>
                    <a:pt x="552" y="67"/>
                  </a:lnTo>
                  <a:lnTo>
                    <a:pt x="549" y="62"/>
                  </a:lnTo>
                  <a:lnTo>
                    <a:pt x="549" y="56"/>
                  </a:lnTo>
                  <a:lnTo>
                    <a:pt x="546" y="48"/>
                  </a:lnTo>
                  <a:lnTo>
                    <a:pt x="544" y="40"/>
                  </a:lnTo>
                  <a:lnTo>
                    <a:pt x="541" y="32"/>
                  </a:lnTo>
                  <a:lnTo>
                    <a:pt x="538" y="29"/>
                  </a:lnTo>
                  <a:lnTo>
                    <a:pt x="533" y="24"/>
                  </a:lnTo>
                  <a:lnTo>
                    <a:pt x="530" y="21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9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6" y="16"/>
                  </a:lnTo>
                  <a:lnTo>
                    <a:pt x="458" y="16"/>
                  </a:lnTo>
                  <a:lnTo>
                    <a:pt x="449" y="13"/>
                  </a:lnTo>
                  <a:lnTo>
                    <a:pt x="431" y="13"/>
                  </a:lnTo>
                  <a:lnTo>
                    <a:pt x="409" y="13"/>
                  </a:lnTo>
                  <a:lnTo>
                    <a:pt x="388" y="13"/>
                  </a:lnTo>
                  <a:lnTo>
                    <a:pt x="363" y="16"/>
                  </a:lnTo>
                  <a:lnTo>
                    <a:pt x="342" y="16"/>
                  </a:lnTo>
                  <a:lnTo>
                    <a:pt x="320" y="16"/>
                  </a:lnTo>
                  <a:lnTo>
                    <a:pt x="301" y="16"/>
                  </a:lnTo>
                  <a:lnTo>
                    <a:pt x="283" y="13"/>
                  </a:lnTo>
                  <a:lnTo>
                    <a:pt x="264" y="13"/>
                  </a:lnTo>
                  <a:lnTo>
                    <a:pt x="248" y="8"/>
                  </a:lnTo>
                  <a:lnTo>
                    <a:pt x="229" y="5"/>
                  </a:lnTo>
                  <a:lnTo>
                    <a:pt x="213" y="3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5" name="Rectangle 9"/>
            <p:cNvSpPr>
              <a:spLocks noChangeArrowheads="1"/>
            </p:cNvSpPr>
            <p:nvPr/>
          </p:nvSpPr>
          <p:spPr bwMode="auto">
            <a:xfrm flipH="1">
              <a:off x="1184" y="1385"/>
              <a:ext cx="7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85356" name="Rectangle 10"/>
            <p:cNvSpPr>
              <a:spLocks noChangeArrowheads="1"/>
            </p:cNvSpPr>
            <p:nvPr/>
          </p:nvSpPr>
          <p:spPr bwMode="auto">
            <a:xfrm>
              <a:off x="1867" y="1057"/>
              <a:ext cx="79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85357" name="Freeform 11"/>
            <p:cNvSpPr>
              <a:spLocks/>
            </p:cNvSpPr>
            <p:nvPr/>
          </p:nvSpPr>
          <p:spPr bwMode="auto">
            <a:xfrm>
              <a:off x="1640" y="1582"/>
              <a:ext cx="565" cy="362"/>
            </a:xfrm>
            <a:custGeom>
              <a:avLst/>
              <a:gdLst>
                <a:gd name="T0" fmla="*/ 164 w 565"/>
                <a:gd name="T1" fmla="*/ 0 h 362"/>
                <a:gd name="T2" fmla="*/ 134 w 565"/>
                <a:gd name="T3" fmla="*/ 6 h 362"/>
                <a:gd name="T4" fmla="*/ 108 w 565"/>
                <a:gd name="T5" fmla="*/ 14 h 362"/>
                <a:gd name="T6" fmla="*/ 83 w 565"/>
                <a:gd name="T7" fmla="*/ 30 h 362"/>
                <a:gd name="T8" fmla="*/ 62 w 565"/>
                <a:gd name="T9" fmla="*/ 48 h 362"/>
                <a:gd name="T10" fmla="*/ 38 w 565"/>
                <a:gd name="T11" fmla="*/ 73 h 362"/>
                <a:gd name="T12" fmla="*/ 16 w 565"/>
                <a:gd name="T13" fmla="*/ 105 h 362"/>
                <a:gd name="T14" fmla="*/ 5 w 565"/>
                <a:gd name="T15" fmla="*/ 126 h 362"/>
                <a:gd name="T16" fmla="*/ 0 w 565"/>
                <a:gd name="T17" fmla="*/ 142 h 362"/>
                <a:gd name="T18" fmla="*/ 0 w 565"/>
                <a:gd name="T19" fmla="*/ 158 h 362"/>
                <a:gd name="T20" fmla="*/ 5 w 565"/>
                <a:gd name="T21" fmla="*/ 180 h 362"/>
                <a:gd name="T22" fmla="*/ 19 w 565"/>
                <a:gd name="T23" fmla="*/ 212 h 362"/>
                <a:gd name="T24" fmla="*/ 38 w 565"/>
                <a:gd name="T25" fmla="*/ 242 h 362"/>
                <a:gd name="T26" fmla="*/ 59 w 565"/>
                <a:gd name="T27" fmla="*/ 268 h 362"/>
                <a:gd name="T28" fmla="*/ 81 w 565"/>
                <a:gd name="T29" fmla="*/ 295 h 362"/>
                <a:gd name="T30" fmla="*/ 105 w 565"/>
                <a:gd name="T31" fmla="*/ 317 h 362"/>
                <a:gd name="T32" fmla="*/ 121 w 565"/>
                <a:gd name="T33" fmla="*/ 327 h 362"/>
                <a:gd name="T34" fmla="*/ 137 w 565"/>
                <a:gd name="T35" fmla="*/ 335 h 362"/>
                <a:gd name="T36" fmla="*/ 159 w 565"/>
                <a:gd name="T37" fmla="*/ 343 h 362"/>
                <a:gd name="T38" fmla="*/ 186 w 565"/>
                <a:gd name="T39" fmla="*/ 349 h 362"/>
                <a:gd name="T40" fmla="*/ 202 w 565"/>
                <a:gd name="T41" fmla="*/ 351 h 362"/>
                <a:gd name="T42" fmla="*/ 239 w 565"/>
                <a:gd name="T43" fmla="*/ 354 h 362"/>
                <a:gd name="T44" fmla="*/ 285 w 565"/>
                <a:gd name="T45" fmla="*/ 360 h 362"/>
                <a:gd name="T46" fmla="*/ 334 w 565"/>
                <a:gd name="T47" fmla="*/ 362 h 362"/>
                <a:gd name="T48" fmla="*/ 385 w 565"/>
                <a:gd name="T49" fmla="*/ 362 h 362"/>
                <a:gd name="T50" fmla="*/ 433 w 565"/>
                <a:gd name="T51" fmla="*/ 360 h 362"/>
                <a:gd name="T52" fmla="*/ 476 w 565"/>
                <a:gd name="T53" fmla="*/ 354 h 362"/>
                <a:gd name="T54" fmla="*/ 503 w 565"/>
                <a:gd name="T55" fmla="*/ 343 h 362"/>
                <a:gd name="T56" fmla="*/ 519 w 565"/>
                <a:gd name="T57" fmla="*/ 338 h 362"/>
                <a:gd name="T58" fmla="*/ 530 w 565"/>
                <a:gd name="T59" fmla="*/ 327 h 362"/>
                <a:gd name="T60" fmla="*/ 543 w 565"/>
                <a:gd name="T61" fmla="*/ 309 h 362"/>
                <a:gd name="T62" fmla="*/ 557 w 565"/>
                <a:gd name="T63" fmla="*/ 276 h 362"/>
                <a:gd name="T64" fmla="*/ 562 w 565"/>
                <a:gd name="T65" fmla="*/ 236 h 362"/>
                <a:gd name="T66" fmla="*/ 565 w 565"/>
                <a:gd name="T67" fmla="*/ 196 h 362"/>
                <a:gd name="T68" fmla="*/ 562 w 565"/>
                <a:gd name="T69" fmla="*/ 153 h 362"/>
                <a:gd name="T70" fmla="*/ 560 w 565"/>
                <a:gd name="T71" fmla="*/ 113 h 362"/>
                <a:gd name="T72" fmla="*/ 554 w 565"/>
                <a:gd name="T73" fmla="*/ 78 h 362"/>
                <a:gd name="T74" fmla="*/ 549 w 565"/>
                <a:gd name="T75" fmla="*/ 59 h 362"/>
                <a:gd name="T76" fmla="*/ 546 w 565"/>
                <a:gd name="T77" fmla="*/ 46 h 362"/>
                <a:gd name="T78" fmla="*/ 541 w 565"/>
                <a:gd name="T79" fmla="*/ 32 h 362"/>
                <a:gd name="T80" fmla="*/ 533 w 565"/>
                <a:gd name="T81" fmla="*/ 24 h 362"/>
                <a:gd name="T82" fmla="*/ 525 w 565"/>
                <a:gd name="T83" fmla="*/ 19 h 362"/>
                <a:gd name="T84" fmla="*/ 508 w 565"/>
                <a:gd name="T85" fmla="*/ 16 h 362"/>
                <a:gd name="T86" fmla="*/ 482 w 565"/>
                <a:gd name="T87" fmla="*/ 16 h 362"/>
                <a:gd name="T88" fmla="*/ 460 w 565"/>
                <a:gd name="T89" fmla="*/ 14 h 362"/>
                <a:gd name="T90" fmla="*/ 430 w 565"/>
                <a:gd name="T91" fmla="*/ 11 h 362"/>
                <a:gd name="T92" fmla="*/ 387 w 565"/>
                <a:gd name="T93" fmla="*/ 14 h 362"/>
                <a:gd name="T94" fmla="*/ 342 w 565"/>
                <a:gd name="T95" fmla="*/ 14 h 362"/>
                <a:gd name="T96" fmla="*/ 301 w 565"/>
                <a:gd name="T97" fmla="*/ 14 h 362"/>
                <a:gd name="T98" fmla="*/ 264 w 565"/>
                <a:gd name="T99" fmla="*/ 11 h 362"/>
                <a:gd name="T100" fmla="*/ 229 w 565"/>
                <a:gd name="T101" fmla="*/ 3 h 362"/>
                <a:gd name="T102" fmla="*/ 199 w 565"/>
                <a:gd name="T103" fmla="*/ 0 h 362"/>
                <a:gd name="T104" fmla="*/ 183 w 565"/>
                <a:gd name="T105" fmla="*/ 0 h 362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65"/>
                <a:gd name="T160" fmla="*/ 0 h 362"/>
                <a:gd name="T161" fmla="*/ 565 w 565"/>
                <a:gd name="T162" fmla="*/ 362 h 362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65" h="362">
                  <a:moveTo>
                    <a:pt x="178" y="0"/>
                  </a:moveTo>
                  <a:lnTo>
                    <a:pt x="164" y="0"/>
                  </a:lnTo>
                  <a:lnTo>
                    <a:pt x="148" y="3"/>
                  </a:lnTo>
                  <a:lnTo>
                    <a:pt x="134" y="6"/>
                  </a:lnTo>
                  <a:lnTo>
                    <a:pt x="121" y="11"/>
                  </a:lnTo>
                  <a:lnTo>
                    <a:pt x="108" y="14"/>
                  </a:lnTo>
                  <a:lnTo>
                    <a:pt x="94" y="22"/>
                  </a:lnTo>
                  <a:lnTo>
                    <a:pt x="83" y="30"/>
                  </a:lnTo>
                  <a:lnTo>
                    <a:pt x="73" y="38"/>
                  </a:lnTo>
                  <a:lnTo>
                    <a:pt x="62" y="48"/>
                  </a:lnTo>
                  <a:lnTo>
                    <a:pt x="48" y="59"/>
                  </a:lnTo>
                  <a:lnTo>
                    <a:pt x="38" y="73"/>
                  </a:lnTo>
                  <a:lnTo>
                    <a:pt x="27" y="89"/>
                  </a:lnTo>
                  <a:lnTo>
                    <a:pt x="16" y="105"/>
                  </a:lnTo>
                  <a:lnTo>
                    <a:pt x="8" y="118"/>
                  </a:lnTo>
                  <a:lnTo>
                    <a:pt x="5" y="126"/>
                  </a:lnTo>
                  <a:lnTo>
                    <a:pt x="3" y="134"/>
                  </a:lnTo>
                  <a:lnTo>
                    <a:pt x="0" y="142"/>
                  </a:lnTo>
                  <a:lnTo>
                    <a:pt x="0" y="150"/>
                  </a:lnTo>
                  <a:lnTo>
                    <a:pt x="0" y="158"/>
                  </a:lnTo>
                  <a:lnTo>
                    <a:pt x="3" y="164"/>
                  </a:lnTo>
                  <a:lnTo>
                    <a:pt x="5" y="180"/>
                  </a:lnTo>
                  <a:lnTo>
                    <a:pt x="11" y="196"/>
                  </a:lnTo>
                  <a:lnTo>
                    <a:pt x="19" y="212"/>
                  </a:lnTo>
                  <a:lnTo>
                    <a:pt x="27" y="228"/>
                  </a:lnTo>
                  <a:lnTo>
                    <a:pt x="38" y="242"/>
                  </a:lnTo>
                  <a:lnTo>
                    <a:pt x="48" y="255"/>
                  </a:lnTo>
                  <a:lnTo>
                    <a:pt x="59" y="268"/>
                  </a:lnTo>
                  <a:lnTo>
                    <a:pt x="70" y="282"/>
                  </a:lnTo>
                  <a:lnTo>
                    <a:pt x="81" y="295"/>
                  </a:lnTo>
                  <a:lnTo>
                    <a:pt x="94" y="306"/>
                  </a:lnTo>
                  <a:lnTo>
                    <a:pt x="105" y="317"/>
                  </a:lnTo>
                  <a:lnTo>
                    <a:pt x="113" y="322"/>
                  </a:lnTo>
                  <a:lnTo>
                    <a:pt x="121" y="327"/>
                  </a:lnTo>
                  <a:lnTo>
                    <a:pt x="129" y="333"/>
                  </a:lnTo>
                  <a:lnTo>
                    <a:pt x="137" y="335"/>
                  </a:lnTo>
                  <a:lnTo>
                    <a:pt x="148" y="341"/>
                  </a:lnTo>
                  <a:lnTo>
                    <a:pt x="159" y="343"/>
                  </a:lnTo>
                  <a:lnTo>
                    <a:pt x="172" y="346"/>
                  </a:lnTo>
                  <a:lnTo>
                    <a:pt x="186" y="349"/>
                  </a:lnTo>
                  <a:lnTo>
                    <a:pt x="194" y="349"/>
                  </a:lnTo>
                  <a:lnTo>
                    <a:pt x="202" y="351"/>
                  </a:lnTo>
                  <a:lnTo>
                    <a:pt x="221" y="354"/>
                  </a:lnTo>
                  <a:lnTo>
                    <a:pt x="239" y="354"/>
                  </a:lnTo>
                  <a:lnTo>
                    <a:pt x="261" y="357"/>
                  </a:lnTo>
                  <a:lnTo>
                    <a:pt x="285" y="360"/>
                  </a:lnTo>
                  <a:lnTo>
                    <a:pt x="309" y="362"/>
                  </a:lnTo>
                  <a:lnTo>
                    <a:pt x="334" y="362"/>
                  </a:lnTo>
                  <a:lnTo>
                    <a:pt x="360" y="362"/>
                  </a:lnTo>
                  <a:lnTo>
                    <a:pt x="385" y="362"/>
                  </a:lnTo>
                  <a:lnTo>
                    <a:pt x="409" y="362"/>
                  </a:lnTo>
                  <a:lnTo>
                    <a:pt x="433" y="360"/>
                  </a:lnTo>
                  <a:lnTo>
                    <a:pt x="457" y="357"/>
                  </a:lnTo>
                  <a:lnTo>
                    <a:pt x="476" y="354"/>
                  </a:lnTo>
                  <a:lnTo>
                    <a:pt x="495" y="349"/>
                  </a:lnTo>
                  <a:lnTo>
                    <a:pt x="503" y="343"/>
                  </a:lnTo>
                  <a:lnTo>
                    <a:pt x="511" y="341"/>
                  </a:lnTo>
                  <a:lnTo>
                    <a:pt x="519" y="338"/>
                  </a:lnTo>
                  <a:lnTo>
                    <a:pt x="525" y="333"/>
                  </a:lnTo>
                  <a:lnTo>
                    <a:pt x="530" y="327"/>
                  </a:lnTo>
                  <a:lnTo>
                    <a:pt x="535" y="322"/>
                  </a:lnTo>
                  <a:lnTo>
                    <a:pt x="543" y="309"/>
                  </a:lnTo>
                  <a:lnTo>
                    <a:pt x="552" y="292"/>
                  </a:lnTo>
                  <a:lnTo>
                    <a:pt x="557" y="276"/>
                  </a:lnTo>
                  <a:lnTo>
                    <a:pt x="560" y="258"/>
                  </a:lnTo>
                  <a:lnTo>
                    <a:pt x="562" y="236"/>
                  </a:lnTo>
                  <a:lnTo>
                    <a:pt x="565" y="217"/>
                  </a:lnTo>
                  <a:lnTo>
                    <a:pt x="565" y="196"/>
                  </a:lnTo>
                  <a:lnTo>
                    <a:pt x="562" y="174"/>
                  </a:lnTo>
                  <a:lnTo>
                    <a:pt x="562" y="153"/>
                  </a:lnTo>
                  <a:lnTo>
                    <a:pt x="560" y="132"/>
                  </a:lnTo>
                  <a:lnTo>
                    <a:pt x="560" y="113"/>
                  </a:lnTo>
                  <a:lnTo>
                    <a:pt x="557" y="97"/>
                  </a:lnTo>
                  <a:lnTo>
                    <a:pt x="554" y="78"/>
                  </a:lnTo>
                  <a:lnTo>
                    <a:pt x="552" y="65"/>
                  </a:lnTo>
                  <a:lnTo>
                    <a:pt x="549" y="59"/>
                  </a:lnTo>
                  <a:lnTo>
                    <a:pt x="549" y="54"/>
                  </a:lnTo>
                  <a:lnTo>
                    <a:pt x="546" y="46"/>
                  </a:lnTo>
                  <a:lnTo>
                    <a:pt x="543" y="38"/>
                  </a:lnTo>
                  <a:lnTo>
                    <a:pt x="541" y="32"/>
                  </a:lnTo>
                  <a:lnTo>
                    <a:pt x="538" y="27"/>
                  </a:lnTo>
                  <a:lnTo>
                    <a:pt x="533" y="24"/>
                  </a:lnTo>
                  <a:lnTo>
                    <a:pt x="530" y="22"/>
                  </a:lnTo>
                  <a:lnTo>
                    <a:pt x="525" y="19"/>
                  </a:lnTo>
                  <a:lnTo>
                    <a:pt x="519" y="19"/>
                  </a:lnTo>
                  <a:lnTo>
                    <a:pt x="508" y="16"/>
                  </a:lnTo>
                  <a:lnTo>
                    <a:pt x="495" y="16"/>
                  </a:lnTo>
                  <a:lnTo>
                    <a:pt x="482" y="16"/>
                  </a:lnTo>
                  <a:lnTo>
                    <a:pt x="468" y="14"/>
                  </a:lnTo>
                  <a:lnTo>
                    <a:pt x="460" y="14"/>
                  </a:lnTo>
                  <a:lnTo>
                    <a:pt x="452" y="11"/>
                  </a:lnTo>
                  <a:lnTo>
                    <a:pt x="430" y="11"/>
                  </a:lnTo>
                  <a:lnTo>
                    <a:pt x="409" y="11"/>
                  </a:lnTo>
                  <a:lnTo>
                    <a:pt x="387" y="14"/>
                  </a:lnTo>
                  <a:lnTo>
                    <a:pt x="363" y="14"/>
                  </a:lnTo>
                  <a:lnTo>
                    <a:pt x="342" y="14"/>
                  </a:lnTo>
                  <a:lnTo>
                    <a:pt x="320" y="14"/>
                  </a:lnTo>
                  <a:lnTo>
                    <a:pt x="301" y="14"/>
                  </a:lnTo>
                  <a:lnTo>
                    <a:pt x="282" y="11"/>
                  </a:lnTo>
                  <a:lnTo>
                    <a:pt x="264" y="11"/>
                  </a:lnTo>
                  <a:lnTo>
                    <a:pt x="247" y="6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199" y="0"/>
                  </a:lnTo>
                  <a:lnTo>
                    <a:pt x="188" y="0"/>
                  </a:lnTo>
                  <a:lnTo>
                    <a:pt x="183" y="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58" name="Rectangle 12"/>
            <p:cNvSpPr>
              <a:spLocks noChangeArrowheads="1"/>
            </p:cNvSpPr>
            <p:nvPr/>
          </p:nvSpPr>
          <p:spPr bwMode="auto">
            <a:xfrm>
              <a:off x="1896" y="1657"/>
              <a:ext cx="77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b="1">
                  <a:solidFill>
                    <a:schemeClr val="bg1"/>
                  </a:solidFill>
                </a:rPr>
                <a:t>C</a:t>
              </a:r>
            </a:p>
          </p:txBody>
        </p:sp>
        <p:sp>
          <p:nvSpPr>
            <p:cNvPr id="185359" name="Rectangle 13"/>
            <p:cNvSpPr>
              <a:spLocks noChangeArrowheads="1"/>
            </p:cNvSpPr>
            <p:nvPr/>
          </p:nvSpPr>
          <p:spPr bwMode="auto">
            <a:xfrm>
              <a:off x="1963" y="1657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60" name="Freeform 14"/>
            <p:cNvSpPr>
              <a:spLocks/>
            </p:cNvSpPr>
            <p:nvPr/>
          </p:nvSpPr>
          <p:spPr bwMode="auto">
            <a:xfrm>
              <a:off x="443" y="1335"/>
              <a:ext cx="218" cy="215"/>
            </a:xfrm>
            <a:custGeom>
              <a:avLst/>
              <a:gdLst>
                <a:gd name="T0" fmla="*/ 99 w 218"/>
                <a:gd name="T1" fmla="*/ 0 h 215"/>
                <a:gd name="T2" fmla="*/ 78 w 218"/>
                <a:gd name="T3" fmla="*/ 6 h 215"/>
                <a:gd name="T4" fmla="*/ 56 w 218"/>
                <a:gd name="T5" fmla="*/ 14 h 215"/>
                <a:gd name="T6" fmla="*/ 40 w 218"/>
                <a:gd name="T7" fmla="*/ 25 h 215"/>
                <a:gd name="T8" fmla="*/ 24 w 218"/>
                <a:gd name="T9" fmla="*/ 41 h 215"/>
                <a:gd name="T10" fmla="*/ 13 w 218"/>
                <a:gd name="T11" fmla="*/ 57 h 215"/>
                <a:gd name="T12" fmla="*/ 5 w 218"/>
                <a:gd name="T13" fmla="*/ 76 h 215"/>
                <a:gd name="T14" fmla="*/ 0 w 218"/>
                <a:gd name="T15" fmla="*/ 97 h 215"/>
                <a:gd name="T16" fmla="*/ 0 w 218"/>
                <a:gd name="T17" fmla="*/ 118 h 215"/>
                <a:gd name="T18" fmla="*/ 5 w 218"/>
                <a:gd name="T19" fmla="*/ 140 h 215"/>
                <a:gd name="T20" fmla="*/ 13 w 218"/>
                <a:gd name="T21" fmla="*/ 159 h 215"/>
                <a:gd name="T22" fmla="*/ 24 w 218"/>
                <a:gd name="T23" fmla="*/ 175 h 215"/>
                <a:gd name="T24" fmla="*/ 40 w 218"/>
                <a:gd name="T25" fmla="*/ 191 h 215"/>
                <a:gd name="T26" fmla="*/ 56 w 218"/>
                <a:gd name="T27" fmla="*/ 202 h 215"/>
                <a:gd name="T28" fmla="*/ 78 w 218"/>
                <a:gd name="T29" fmla="*/ 210 h 215"/>
                <a:gd name="T30" fmla="*/ 99 w 218"/>
                <a:gd name="T31" fmla="*/ 215 h 215"/>
                <a:gd name="T32" fmla="*/ 121 w 218"/>
                <a:gd name="T33" fmla="*/ 215 h 215"/>
                <a:gd name="T34" fmla="*/ 142 w 218"/>
                <a:gd name="T35" fmla="*/ 210 h 215"/>
                <a:gd name="T36" fmla="*/ 161 w 218"/>
                <a:gd name="T37" fmla="*/ 202 h 215"/>
                <a:gd name="T38" fmla="*/ 177 w 218"/>
                <a:gd name="T39" fmla="*/ 191 h 215"/>
                <a:gd name="T40" fmla="*/ 193 w 218"/>
                <a:gd name="T41" fmla="*/ 175 h 215"/>
                <a:gd name="T42" fmla="*/ 204 w 218"/>
                <a:gd name="T43" fmla="*/ 159 h 215"/>
                <a:gd name="T44" fmla="*/ 212 w 218"/>
                <a:gd name="T45" fmla="*/ 140 h 215"/>
                <a:gd name="T46" fmla="*/ 218 w 218"/>
                <a:gd name="T47" fmla="*/ 118 h 215"/>
                <a:gd name="T48" fmla="*/ 218 w 218"/>
                <a:gd name="T49" fmla="*/ 97 h 215"/>
                <a:gd name="T50" fmla="*/ 212 w 218"/>
                <a:gd name="T51" fmla="*/ 76 h 215"/>
                <a:gd name="T52" fmla="*/ 204 w 218"/>
                <a:gd name="T53" fmla="*/ 57 h 215"/>
                <a:gd name="T54" fmla="*/ 193 w 218"/>
                <a:gd name="T55" fmla="*/ 41 h 215"/>
                <a:gd name="T56" fmla="*/ 177 w 218"/>
                <a:gd name="T57" fmla="*/ 25 h 215"/>
                <a:gd name="T58" fmla="*/ 161 w 218"/>
                <a:gd name="T59" fmla="*/ 14 h 215"/>
                <a:gd name="T60" fmla="*/ 142 w 218"/>
                <a:gd name="T61" fmla="*/ 6 h 215"/>
                <a:gd name="T62" fmla="*/ 121 w 218"/>
                <a:gd name="T63" fmla="*/ 0 h 21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5"/>
                <a:gd name="T98" fmla="*/ 218 w 218"/>
                <a:gd name="T99" fmla="*/ 215 h 21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5">
                  <a:moveTo>
                    <a:pt x="110" y="0"/>
                  </a:moveTo>
                  <a:lnTo>
                    <a:pt x="99" y="0"/>
                  </a:lnTo>
                  <a:lnTo>
                    <a:pt x="88" y="3"/>
                  </a:lnTo>
                  <a:lnTo>
                    <a:pt x="78" y="6"/>
                  </a:lnTo>
                  <a:lnTo>
                    <a:pt x="67" y="9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5"/>
                  </a:lnTo>
                  <a:lnTo>
                    <a:pt x="32" y="33"/>
                  </a:lnTo>
                  <a:lnTo>
                    <a:pt x="24" y="41"/>
                  </a:lnTo>
                  <a:lnTo>
                    <a:pt x="18" y="49"/>
                  </a:lnTo>
                  <a:lnTo>
                    <a:pt x="13" y="57"/>
                  </a:lnTo>
                  <a:lnTo>
                    <a:pt x="8" y="65"/>
                  </a:lnTo>
                  <a:lnTo>
                    <a:pt x="5" y="76"/>
                  </a:lnTo>
                  <a:lnTo>
                    <a:pt x="2" y="86"/>
                  </a:lnTo>
                  <a:lnTo>
                    <a:pt x="0" y="97"/>
                  </a:lnTo>
                  <a:lnTo>
                    <a:pt x="0" y="108"/>
                  </a:lnTo>
                  <a:lnTo>
                    <a:pt x="0" y="118"/>
                  </a:lnTo>
                  <a:lnTo>
                    <a:pt x="2" y="129"/>
                  </a:lnTo>
                  <a:lnTo>
                    <a:pt x="5" y="140"/>
                  </a:lnTo>
                  <a:lnTo>
                    <a:pt x="8" y="151"/>
                  </a:lnTo>
                  <a:lnTo>
                    <a:pt x="13" y="159"/>
                  </a:lnTo>
                  <a:lnTo>
                    <a:pt x="18" y="167"/>
                  </a:lnTo>
                  <a:lnTo>
                    <a:pt x="24" y="175"/>
                  </a:lnTo>
                  <a:lnTo>
                    <a:pt x="32" y="183"/>
                  </a:lnTo>
                  <a:lnTo>
                    <a:pt x="40" y="191"/>
                  </a:lnTo>
                  <a:lnTo>
                    <a:pt x="48" y="196"/>
                  </a:lnTo>
                  <a:lnTo>
                    <a:pt x="56" y="202"/>
                  </a:lnTo>
                  <a:lnTo>
                    <a:pt x="67" y="207"/>
                  </a:lnTo>
                  <a:lnTo>
                    <a:pt x="78" y="210"/>
                  </a:lnTo>
                  <a:lnTo>
                    <a:pt x="88" y="212"/>
                  </a:lnTo>
                  <a:lnTo>
                    <a:pt x="99" y="215"/>
                  </a:lnTo>
                  <a:lnTo>
                    <a:pt x="110" y="215"/>
                  </a:lnTo>
                  <a:lnTo>
                    <a:pt x="121" y="215"/>
                  </a:lnTo>
                  <a:lnTo>
                    <a:pt x="131" y="212"/>
                  </a:lnTo>
                  <a:lnTo>
                    <a:pt x="142" y="210"/>
                  </a:lnTo>
                  <a:lnTo>
                    <a:pt x="153" y="207"/>
                  </a:lnTo>
                  <a:lnTo>
                    <a:pt x="161" y="202"/>
                  </a:lnTo>
                  <a:lnTo>
                    <a:pt x="169" y="196"/>
                  </a:lnTo>
                  <a:lnTo>
                    <a:pt x="177" y="191"/>
                  </a:lnTo>
                  <a:lnTo>
                    <a:pt x="185" y="183"/>
                  </a:lnTo>
                  <a:lnTo>
                    <a:pt x="193" y="175"/>
                  </a:lnTo>
                  <a:lnTo>
                    <a:pt x="199" y="167"/>
                  </a:lnTo>
                  <a:lnTo>
                    <a:pt x="204" y="159"/>
                  </a:lnTo>
                  <a:lnTo>
                    <a:pt x="209" y="151"/>
                  </a:lnTo>
                  <a:lnTo>
                    <a:pt x="212" y="140"/>
                  </a:lnTo>
                  <a:lnTo>
                    <a:pt x="215" y="129"/>
                  </a:lnTo>
                  <a:lnTo>
                    <a:pt x="218" y="118"/>
                  </a:lnTo>
                  <a:lnTo>
                    <a:pt x="218" y="108"/>
                  </a:lnTo>
                  <a:lnTo>
                    <a:pt x="218" y="97"/>
                  </a:lnTo>
                  <a:lnTo>
                    <a:pt x="215" y="86"/>
                  </a:lnTo>
                  <a:lnTo>
                    <a:pt x="212" y="76"/>
                  </a:lnTo>
                  <a:lnTo>
                    <a:pt x="209" y="65"/>
                  </a:lnTo>
                  <a:lnTo>
                    <a:pt x="204" y="57"/>
                  </a:lnTo>
                  <a:lnTo>
                    <a:pt x="199" y="49"/>
                  </a:lnTo>
                  <a:lnTo>
                    <a:pt x="193" y="41"/>
                  </a:lnTo>
                  <a:lnTo>
                    <a:pt x="185" y="33"/>
                  </a:lnTo>
                  <a:lnTo>
                    <a:pt x="177" y="25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3" y="9"/>
                  </a:lnTo>
                  <a:lnTo>
                    <a:pt x="142" y="6"/>
                  </a:lnTo>
                  <a:lnTo>
                    <a:pt x="131" y="3"/>
                  </a:lnTo>
                  <a:lnTo>
                    <a:pt x="121" y="0"/>
                  </a:lnTo>
                  <a:lnTo>
                    <a:pt x="110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1" name="Rectangle 15"/>
            <p:cNvSpPr>
              <a:spLocks noChangeArrowheads="1"/>
            </p:cNvSpPr>
            <p:nvPr/>
          </p:nvSpPr>
          <p:spPr bwMode="auto">
            <a:xfrm>
              <a:off x="493" y="1378"/>
              <a:ext cx="12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W</a:t>
              </a:r>
            </a:p>
          </p:txBody>
        </p:sp>
        <p:sp>
          <p:nvSpPr>
            <p:cNvPr id="185362" name="Rectangle 16"/>
            <p:cNvSpPr>
              <a:spLocks noChangeArrowheads="1"/>
            </p:cNvSpPr>
            <p:nvPr/>
          </p:nvSpPr>
          <p:spPr bwMode="auto">
            <a:xfrm>
              <a:off x="617" y="1360"/>
              <a:ext cx="2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63" name="Freeform 17"/>
            <p:cNvSpPr>
              <a:spLocks/>
            </p:cNvSpPr>
            <p:nvPr/>
          </p:nvSpPr>
          <p:spPr bwMode="auto">
            <a:xfrm>
              <a:off x="2584" y="1220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4 h 212"/>
                <a:gd name="T8" fmla="*/ 25 w 218"/>
                <a:gd name="T9" fmla="*/ 38 h 212"/>
                <a:gd name="T10" fmla="*/ 14 w 218"/>
                <a:gd name="T11" fmla="*/ 54 h 212"/>
                <a:gd name="T12" fmla="*/ 6 w 218"/>
                <a:gd name="T13" fmla="*/ 73 h 212"/>
                <a:gd name="T14" fmla="*/ 0 w 218"/>
                <a:gd name="T15" fmla="*/ 94 h 212"/>
                <a:gd name="T16" fmla="*/ 0 w 218"/>
                <a:gd name="T17" fmla="*/ 115 h 212"/>
                <a:gd name="T18" fmla="*/ 6 w 218"/>
                <a:gd name="T19" fmla="*/ 137 h 212"/>
                <a:gd name="T20" fmla="*/ 14 w 218"/>
                <a:gd name="T21" fmla="*/ 156 h 212"/>
                <a:gd name="T22" fmla="*/ 25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5 h 212"/>
                <a:gd name="T48" fmla="*/ 218 w 218"/>
                <a:gd name="T49" fmla="*/ 94 h 212"/>
                <a:gd name="T50" fmla="*/ 213 w 218"/>
                <a:gd name="T51" fmla="*/ 73 h 212"/>
                <a:gd name="T52" fmla="*/ 205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8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4"/>
                  </a:lnTo>
                  <a:lnTo>
                    <a:pt x="33" y="30"/>
                  </a:lnTo>
                  <a:lnTo>
                    <a:pt x="25" y="38"/>
                  </a:lnTo>
                  <a:lnTo>
                    <a:pt x="19" y="46"/>
                  </a:lnTo>
                  <a:lnTo>
                    <a:pt x="14" y="54"/>
                  </a:lnTo>
                  <a:lnTo>
                    <a:pt x="8" y="65"/>
                  </a:lnTo>
                  <a:lnTo>
                    <a:pt x="6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5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5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8" y="204"/>
                  </a:lnTo>
                  <a:lnTo>
                    <a:pt x="78" y="207"/>
                  </a:lnTo>
                  <a:lnTo>
                    <a:pt x="89" y="209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09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6" y="126"/>
                  </a:lnTo>
                  <a:lnTo>
                    <a:pt x="218" y="115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6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5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4" name="Rectangle 18"/>
            <p:cNvSpPr>
              <a:spLocks noChangeArrowheads="1"/>
            </p:cNvSpPr>
            <p:nvPr/>
          </p:nvSpPr>
          <p:spPr bwMode="auto">
            <a:xfrm>
              <a:off x="2641" y="1262"/>
              <a:ext cx="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X</a:t>
              </a:r>
            </a:p>
          </p:txBody>
        </p:sp>
        <p:sp>
          <p:nvSpPr>
            <p:cNvPr id="185365" name="Freeform 19"/>
            <p:cNvSpPr>
              <a:spLocks/>
            </p:cNvSpPr>
            <p:nvPr/>
          </p:nvSpPr>
          <p:spPr bwMode="auto">
            <a:xfrm>
              <a:off x="2579" y="1952"/>
              <a:ext cx="218" cy="212"/>
            </a:xfrm>
            <a:custGeom>
              <a:avLst/>
              <a:gdLst>
                <a:gd name="T0" fmla="*/ 97 w 218"/>
                <a:gd name="T1" fmla="*/ 0 h 212"/>
                <a:gd name="T2" fmla="*/ 75 w 218"/>
                <a:gd name="T3" fmla="*/ 6 h 212"/>
                <a:gd name="T4" fmla="*/ 56 w 218"/>
                <a:gd name="T5" fmla="*/ 14 h 212"/>
                <a:gd name="T6" fmla="*/ 40 w 218"/>
                <a:gd name="T7" fmla="*/ 24 h 212"/>
                <a:gd name="T8" fmla="*/ 24 w 218"/>
                <a:gd name="T9" fmla="*/ 38 h 212"/>
                <a:gd name="T10" fmla="*/ 13 w 218"/>
                <a:gd name="T11" fmla="*/ 54 h 212"/>
                <a:gd name="T12" fmla="*/ 5 w 218"/>
                <a:gd name="T13" fmla="*/ 73 h 212"/>
                <a:gd name="T14" fmla="*/ 0 w 218"/>
                <a:gd name="T15" fmla="*/ 94 h 212"/>
                <a:gd name="T16" fmla="*/ 0 w 218"/>
                <a:gd name="T17" fmla="*/ 116 h 212"/>
                <a:gd name="T18" fmla="*/ 5 w 218"/>
                <a:gd name="T19" fmla="*/ 137 h 212"/>
                <a:gd name="T20" fmla="*/ 13 w 218"/>
                <a:gd name="T21" fmla="*/ 156 h 212"/>
                <a:gd name="T22" fmla="*/ 24 w 218"/>
                <a:gd name="T23" fmla="*/ 172 h 212"/>
                <a:gd name="T24" fmla="*/ 40 w 218"/>
                <a:gd name="T25" fmla="*/ 188 h 212"/>
                <a:gd name="T26" fmla="*/ 56 w 218"/>
                <a:gd name="T27" fmla="*/ 199 h 212"/>
                <a:gd name="T28" fmla="*/ 75 w 218"/>
                <a:gd name="T29" fmla="*/ 207 h 212"/>
                <a:gd name="T30" fmla="*/ 97 w 218"/>
                <a:gd name="T31" fmla="*/ 212 h 212"/>
                <a:gd name="T32" fmla="*/ 118 w 218"/>
                <a:gd name="T33" fmla="*/ 212 h 212"/>
                <a:gd name="T34" fmla="*/ 140 w 218"/>
                <a:gd name="T35" fmla="*/ 207 h 212"/>
                <a:gd name="T36" fmla="*/ 161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4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3 h 212"/>
                <a:gd name="T52" fmla="*/ 204 w 218"/>
                <a:gd name="T53" fmla="*/ 54 h 212"/>
                <a:gd name="T54" fmla="*/ 194 w 218"/>
                <a:gd name="T55" fmla="*/ 38 h 212"/>
                <a:gd name="T56" fmla="*/ 178 w 218"/>
                <a:gd name="T57" fmla="*/ 24 h 212"/>
                <a:gd name="T58" fmla="*/ 161 w 218"/>
                <a:gd name="T59" fmla="*/ 14 h 212"/>
                <a:gd name="T60" fmla="*/ 140 w 218"/>
                <a:gd name="T61" fmla="*/ 6 h 212"/>
                <a:gd name="T62" fmla="*/ 118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08" y="0"/>
                  </a:moveTo>
                  <a:lnTo>
                    <a:pt x="97" y="0"/>
                  </a:lnTo>
                  <a:lnTo>
                    <a:pt x="86" y="3"/>
                  </a:lnTo>
                  <a:lnTo>
                    <a:pt x="75" y="6"/>
                  </a:lnTo>
                  <a:lnTo>
                    <a:pt x="65" y="8"/>
                  </a:lnTo>
                  <a:lnTo>
                    <a:pt x="56" y="14"/>
                  </a:lnTo>
                  <a:lnTo>
                    <a:pt x="48" y="19"/>
                  </a:lnTo>
                  <a:lnTo>
                    <a:pt x="40" y="24"/>
                  </a:lnTo>
                  <a:lnTo>
                    <a:pt x="32" y="30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3" y="54"/>
                  </a:lnTo>
                  <a:lnTo>
                    <a:pt x="8" y="65"/>
                  </a:lnTo>
                  <a:lnTo>
                    <a:pt x="5" y="73"/>
                  </a:lnTo>
                  <a:lnTo>
                    <a:pt x="3" y="83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5" y="137"/>
                  </a:lnTo>
                  <a:lnTo>
                    <a:pt x="8" y="148"/>
                  </a:lnTo>
                  <a:lnTo>
                    <a:pt x="13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2" y="180"/>
                  </a:lnTo>
                  <a:lnTo>
                    <a:pt x="40" y="188"/>
                  </a:lnTo>
                  <a:lnTo>
                    <a:pt x="48" y="193"/>
                  </a:lnTo>
                  <a:lnTo>
                    <a:pt x="56" y="199"/>
                  </a:lnTo>
                  <a:lnTo>
                    <a:pt x="65" y="204"/>
                  </a:lnTo>
                  <a:lnTo>
                    <a:pt x="75" y="207"/>
                  </a:lnTo>
                  <a:lnTo>
                    <a:pt x="86" y="209"/>
                  </a:lnTo>
                  <a:lnTo>
                    <a:pt x="97" y="212"/>
                  </a:lnTo>
                  <a:lnTo>
                    <a:pt x="108" y="212"/>
                  </a:lnTo>
                  <a:lnTo>
                    <a:pt x="118" y="212"/>
                  </a:lnTo>
                  <a:lnTo>
                    <a:pt x="129" y="209"/>
                  </a:lnTo>
                  <a:lnTo>
                    <a:pt x="140" y="207"/>
                  </a:lnTo>
                  <a:lnTo>
                    <a:pt x="151" y="204"/>
                  </a:lnTo>
                  <a:lnTo>
                    <a:pt x="161" y="199"/>
                  </a:lnTo>
                  <a:lnTo>
                    <a:pt x="169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4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3"/>
                  </a:lnTo>
                  <a:lnTo>
                    <a:pt x="213" y="73"/>
                  </a:lnTo>
                  <a:lnTo>
                    <a:pt x="210" y="65"/>
                  </a:lnTo>
                  <a:lnTo>
                    <a:pt x="204" y="54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0"/>
                  </a:lnTo>
                  <a:lnTo>
                    <a:pt x="178" y="24"/>
                  </a:lnTo>
                  <a:lnTo>
                    <a:pt x="169" y="19"/>
                  </a:lnTo>
                  <a:lnTo>
                    <a:pt x="161" y="14"/>
                  </a:lnTo>
                  <a:lnTo>
                    <a:pt x="151" y="8"/>
                  </a:lnTo>
                  <a:lnTo>
                    <a:pt x="140" y="6"/>
                  </a:lnTo>
                  <a:lnTo>
                    <a:pt x="129" y="3"/>
                  </a:lnTo>
                  <a:lnTo>
                    <a:pt x="118" y="0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6" name="Rectangle 20"/>
            <p:cNvSpPr>
              <a:spLocks noChangeArrowheads="1"/>
            </p:cNvSpPr>
            <p:nvPr/>
          </p:nvSpPr>
          <p:spPr bwMode="auto">
            <a:xfrm>
              <a:off x="2653" y="1983"/>
              <a:ext cx="6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chemeClr val="bg1"/>
                  </a:solidFill>
                </a:rPr>
                <a:t>Y</a:t>
              </a:r>
            </a:p>
          </p:txBody>
        </p:sp>
        <p:sp>
          <p:nvSpPr>
            <p:cNvPr id="185367" name="Line 21"/>
            <p:cNvSpPr>
              <a:spLocks noChangeShapeType="1"/>
            </p:cNvSpPr>
            <p:nvPr/>
          </p:nvSpPr>
          <p:spPr bwMode="auto">
            <a:xfrm>
              <a:off x="674" y="1448"/>
              <a:ext cx="280" cy="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8" name="Line 22"/>
            <p:cNvSpPr>
              <a:spLocks noChangeShapeType="1"/>
            </p:cNvSpPr>
            <p:nvPr/>
          </p:nvSpPr>
          <p:spPr bwMode="auto">
            <a:xfrm>
              <a:off x="2165" y="1140"/>
              <a:ext cx="419" cy="174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69" name="Line 23"/>
            <p:cNvSpPr>
              <a:spLocks noChangeShapeType="1"/>
            </p:cNvSpPr>
            <p:nvPr/>
          </p:nvSpPr>
          <p:spPr bwMode="auto">
            <a:xfrm flipV="1">
              <a:off x="2192" y="1381"/>
              <a:ext cx="422" cy="357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0" name="Line 24"/>
            <p:cNvSpPr>
              <a:spLocks noChangeShapeType="1"/>
            </p:cNvSpPr>
            <p:nvPr/>
          </p:nvSpPr>
          <p:spPr bwMode="auto">
            <a:xfrm>
              <a:off x="2197" y="1821"/>
              <a:ext cx="387" cy="201"/>
            </a:xfrm>
            <a:prstGeom prst="line">
              <a:avLst/>
            </a:prstGeom>
            <a:noFill/>
            <a:ln w="174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1" name="Line 25"/>
            <p:cNvSpPr>
              <a:spLocks noChangeShapeType="1"/>
            </p:cNvSpPr>
            <p:nvPr/>
          </p:nvSpPr>
          <p:spPr bwMode="auto">
            <a:xfrm flipV="1">
              <a:off x="1481" y="1228"/>
              <a:ext cx="183" cy="14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2" name="Line 26"/>
            <p:cNvSpPr>
              <a:spLocks noChangeShapeType="1"/>
            </p:cNvSpPr>
            <p:nvPr/>
          </p:nvSpPr>
          <p:spPr bwMode="auto">
            <a:xfrm flipV="1">
              <a:off x="2030" y="1309"/>
              <a:ext cx="1" cy="268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3" name="Line 27"/>
            <p:cNvSpPr>
              <a:spLocks noChangeShapeType="1"/>
            </p:cNvSpPr>
            <p:nvPr/>
          </p:nvSpPr>
          <p:spPr bwMode="auto">
            <a:xfrm>
              <a:off x="1497" y="1577"/>
              <a:ext cx="167" cy="104"/>
            </a:xfrm>
            <a:prstGeom prst="line">
              <a:avLst/>
            </a:prstGeom>
            <a:noFill/>
            <a:ln w="555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4" name="Rectangle 28"/>
            <p:cNvSpPr>
              <a:spLocks noChangeArrowheads="1"/>
            </p:cNvSpPr>
            <p:nvPr/>
          </p:nvSpPr>
          <p:spPr bwMode="auto">
            <a:xfrm>
              <a:off x="3050" y="853"/>
              <a:ext cx="608" cy="2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5" name="Rectangle 29"/>
            <p:cNvSpPr>
              <a:spLocks noChangeArrowheads="1"/>
            </p:cNvSpPr>
            <p:nvPr/>
          </p:nvSpPr>
          <p:spPr bwMode="auto">
            <a:xfrm>
              <a:off x="3131" y="896"/>
              <a:ext cx="53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Helvetica" pitchFamily="2" charset="0"/>
                </a:rPr>
                <a:t>legend</a:t>
              </a:r>
              <a:r>
                <a:rPr lang="en-US" sz="1700" b="1">
                  <a:solidFill>
                    <a:srgbClr val="000000"/>
                  </a:solidFill>
                  <a:latin typeface="Helvetica" pitchFamily="2" charset="0"/>
                </a:rPr>
                <a:t>:</a:t>
              </a:r>
              <a:endParaRPr lang="en-US">
                <a:latin typeface="Helvetica" pitchFamily="2" charset="0"/>
              </a:endParaRPr>
            </a:p>
          </p:txBody>
        </p:sp>
        <p:sp>
          <p:nvSpPr>
            <p:cNvPr id="185376" name="Rectangle 30"/>
            <p:cNvSpPr>
              <a:spLocks noChangeArrowheads="1"/>
            </p:cNvSpPr>
            <p:nvPr/>
          </p:nvSpPr>
          <p:spPr bwMode="auto">
            <a:xfrm>
              <a:off x="3548" y="898"/>
              <a:ext cx="31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</a:rPr>
                <a:t> </a:t>
              </a:r>
              <a:endParaRPr lang="en-US"/>
            </a:p>
          </p:txBody>
        </p:sp>
        <p:sp>
          <p:nvSpPr>
            <p:cNvPr id="185377" name="Rectangle 31"/>
            <p:cNvSpPr>
              <a:spLocks noChangeArrowheads="1"/>
            </p:cNvSpPr>
            <p:nvPr/>
          </p:nvSpPr>
          <p:spPr bwMode="auto">
            <a:xfrm>
              <a:off x="4261" y="1432"/>
              <a:ext cx="731" cy="49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78" name="Rectangle 32"/>
            <p:cNvSpPr>
              <a:spLocks noChangeArrowheads="1"/>
            </p:cNvSpPr>
            <p:nvPr/>
          </p:nvSpPr>
          <p:spPr bwMode="auto">
            <a:xfrm>
              <a:off x="4341" y="1472"/>
              <a:ext cx="708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Helvetica" pitchFamily="2" charset="0"/>
                </a:rPr>
                <a:t>customer </a:t>
              </a:r>
              <a:endParaRPr lang="en-US" sz="2000">
                <a:latin typeface="Helvetica" pitchFamily="2" charset="0"/>
              </a:endParaRPr>
            </a:p>
          </p:txBody>
        </p:sp>
        <p:sp>
          <p:nvSpPr>
            <p:cNvPr id="185379" name="Rectangle 33"/>
            <p:cNvSpPr>
              <a:spLocks noChangeArrowheads="1"/>
            </p:cNvSpPr>
            <p:nvPr/>
          </p:nvSpPr>
          <p:spPr bwMode="auto">
            <a:xfrm>
              <a:off x="4341" y="1630"/>
              <a:ext cx="60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Helvetica" pitchFamily="2" charset="0"/>
                </a:rPr>
                <a:t>network:</a:t>
              </a:r>
              <a:endParaRPr lang="en-US" sz="2000">
                <a:latin typeface="Helvetica" pitchFamily="2" charset="0"/>
              </a:endParaRPr>
            </a:p>
          </p:txBody>
        </p:sp>
        <p:sp>
          <p:nvSpPr>
            <p:cNvPr id="185380" name="Rectangle 34"/>
            <p:cNvSpPr>
              <a:spLocks noChangeArrowheads="1"/>
            </p:cNvSpPr>
            <p:nvPr/>
          </p:nvSpPr>
          <p:spPr bwMode="auto">
            <a:xfrm>
              <a:off x="4823" y="1630"/>
              <a:ext cx="3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1" name="Rectangle 35"/>
            <p:cNvSpPr>
              <a:spLocks noChangeArrowheads="1"/>
            </p:cNvSpPr>
            <p:nvPr/>
          </p:nvSpPr>
          <p:spPr bwMode="auto">
            <a:xfrm>
              <a:off x="4261" y="869"/>
              <a:ext cx="697" cy="4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82" name="Rectangle 36"/>
            <p:cNvSpPr>
              <a:spLocks noChangeArrowheads="1"/>
            </p:cNvSpPr>
            <p:nvPr/>
          </p:nvSpPr>
          <p:spPr bwMode="auto">
            <a:xfrm>
              <a:off x="4341" y="909"/>
              <a:ext cx="584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 dirty="0">
                  <a:solidFill>
                    <a:srgbClr val="000000"/>
                  </a:solidFill>
                  <a:latin typeface="Helvetica" pitchFamily="2" charset="0"/>
                </a:rPr>
                <a:t>provider</a:t>
              </a:r>
              <a:endParaRPr lang="en-US" sz="2000" dirty="0">
                <a:latin typeface="Helvetica" pitchFamily="2" charset="0"/>
              </a:endParaRPr>
            </a:p>
          </p:txBody>
        </p:sp>
        <p:sp>
          <p:nvSpPr>
            <p:cNvPr id="185383" name="Rectangle 37"/>
            <p:cNvSpPr>
              <a:spLocks noChangeArrowheads="1"/>
            </p:cNvSpPr>
            <p:nvPr/>
          </p:nvSpPr>
          <p:spPr bwMode="auto">
            <a:xfrm>
              <a:off x="4796" y="909"/>
              <a:ext cx="3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4" name="Rectangle 38"/>
            <p:cNvSpPr>
              <a:spLocks noChangeArrowheads="1"/>
            </p:cNvSpPr>
            <p:nvPr/>
          </p:nvSpPr>
          <p:spPr bwMode="auto">
            <a:xfrm>
              <a:off x="4341" y="1064"/>
              <a:ext cx="56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  <a:latin typeface="Helvetica" pitchFamily="2" charset="0"/>
                </a:rPr>
                <a:t>network</a:t>
              </a:r>
              <a:endParaRPr lang="en-US" sz="2000">
                <a:latin typeface="Helvetica" pitchFamily="2" charset="0"/>
              </a:endParaRPr>
            </a:p>
          </p:txBody>
        </p:sp>
        <p:sp>
          <p:nvSpPr>
            <p:cNvPr id="185385" name="Rectangle 39"/>
            <p:cNvSpPr>
              <a:spLocks noChangeArrowheads="1"/>
            </p:cNvSpPr>
            <p:nvPr/>
          </p:nvSpPr>
          <p:spPr bwMode="auto">
            <a:xfrm>
              <a:off x="4785" y="1064"/>
              <a:ext cx="36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000">
                  <a:solidFill>
                    <a:srgbClr val="000000"/>
                  </a:solidFill>
                </a:rPr>
                <a:t> </a:t>
              </a:r>
              <a:endParaRPr lang="en-US" sz="2000"/>
            </a:p>
          </p:txBody>
        </p:sp>
        <p:sp>
          <p:nvSpPr>
            <p:cNvPr id="185386" name="Freeform 40"/>
            <p:cNvSpPr>
              <a:spLocks/>
            </p:cNvSpPr>
            <p:nvPr/>
          </p:nvSpPr>
          <p:spPr bwMode="auto">
            <a:xfrm>
              <a:off x="3749" y="901"/>
              <a:ext cx="563" cy="362"/>
            </a:xfrm>
            <a:custGeom>
              <a:avLst/>
              <a:gdLst>
                <a:gd name="T0" fmla="*/ 162 w 563"/>
                <a:gd name="T1" fmla="*/ 0 h 362"/>
                <a:gd name="T2" fmla="*/ 132 w 563"/>
                <a:gd name="T3" fmla="*/ 5 h 362"/>
                <a:gd name="T4" fmla="*/ 108 w 563"/>
                <a:gd name="T5" fmla="*/ 13 h 362"/>
                <a:gd name="T6" fmla="*/ 81 w 563"/>
                <a:gd name="T7" fmla="*/ 30 h 362"/>
                <a:gd name="T8" fmla="*/ 60 w 563"/>
                <a:gd name="T9" fmla="*/ 48 h 362"/>
                <a:gd name="T10" fmla="*/ 35 w 563"/>
                <a:gd name="T11" fmla="*/ 72 h 362"/>
                <a:gd name="T12" fmla="*/ 14 w 563"/>
                <a:gd name="T13" fmla="*/ 102 h 362"/>
                <a:gd name="T14" fmla="*/ 3 w 563"/>
                <a:gd name="T15" fmla="*/ 126 h 362"/>
                <a:gd name="T16" fmla="*/ 0 w 563"/>
                <a:gd name="T17" fmla="*/ 140 h 362"/>
                <a:gd name="T18" fmla="*/ 0 w 563"/>
                <a:gd name="T19" fmla="*/ 156 h 362"/>
                <a:gd name="T20" fmla="*/ 3 w 563"/>
                <a:gd name="T21" fmla="*/ 180 h 362"/>
                <a:gd name="T22" fmla="*/ 17 w 563"/>
                <a:gd name="T23" fmla="*/ 212 h 362"/>
                <a:gd name="T24" fmla="*/ 35 w 563"/>
                <a:gd name="T25" fmla="*/ 241 h 362"/>
                <a:gd name="T26" fmla="*/ 60 w 563"/>
                <a:gd name="T27" fmla="*/ 268 h 362"/>
                <a:gd name="T28" fmla="*/ 81 w 563"/>
                <a:gd name="T29" fmla="*/ 292 h 362"/>
                <a:gd name="T30" fmla="*/ 103 w 563"/>
                <a:gd name="T31" fmla="*/ 316 h 362"/>
                <a:gd name="T32" fmla="*/ 119 w 563"/>
                <a:gd name="T33" fmla="*/ 327 h 362"/>
                <a:gd name="T34" fmla="*/ 135 w 563"/>
                <a:gd name="T35" fmla="*/ 335 h 362"/>
                <a:gd name="T36" fmla="*/ 156 w 563"/>
                <a:gd name="T37" fmla="*/ 341 h 362"/>
                <a:gd name="T38" fmla="*/ 183 w 563"/>
                <a:gd name="T39" fmla="*/ 346 h 362"/>
                <a:gd name="T40" fmla="*/ 200 w 563"/>
                <a:gd name="T41" fmla="*/ 349 h 362"/>
                <a:gd name="T42" fmla="*/ 240 w 563"/>
                <a:gd name="T43" fmla="*/ 354 h 362"/>
                <a:gd name="T44" fmla="*/ 286 w 563"/>
                <a:gd name="T45" fmla="*/ 357 h 362"/>
                <a:gd name="T46" fmla="*/ 334 w 563"/>
                <a:gd name="T47" fmla="*/ 359 h 362"/>
                <a:gd name="T48" fmla="*/ 385 w 563"/>
                <a:gd name="T49" fmla="*/ 362 h 362"/>
                <a:gd name="T50" fmla="*/ 434 w 563"/>
                <a:gd name="T51" fmla="*/ 359 h 362"/>
                <a:gd name="T52" fmla="*/ 477 w 563"/>
                <a:gd name="T53" fmla="*/ 351 h 362"/>
                <a:gd name="T54" fmla="*/ 504 w 563"/>
                <a:gd name="T55" fmla="*/ 343 h 362"/>
                <a:gd name="T56" fmla="*/ 517 w 563"/>
                <a:gd name="T57" fmla="*/ 335 h 362"/>
                <a:gd name="T58" fmla="*/ 528 w 563"/>
                <a:gd name="T59" fmla="*/ 325 h 362"/>
                <a:gd name="T60" fmla="*/ 541 w 563"/>
                <a:gd name="T61" fmla="*/ 306 h 362"/>
                <a:gd name="T62" fmla="*/ 555 w 563"/>
                <a:gd name="T63" fmla="*/ 274 h 362"/>
                <a:gd name="T64" fmla="*/ 560 w 563"/>
                <a:gd name="T65" fmla="*/ 236 h 362"/>
                <a:gd name="T66" fmla="*/ 563 w 563"/>
                <a:gd name="T67" fmla="*/ 193 h 362"/>
                <a:gd name="T68" fmla="*/ 560 w 563"/>
                <a:gd name="T69" fmla="*/ 153 h 362"/>
                <a:gd name="T70" fmla="*/ 557 w 563"/>
                <a:gd name="T71" fmla="*/ 113 h 362"/>
                <a:gd name="T72" fmla="*/ 552 w 563"/>
                <a:gd name="T73" fmla="*/ 78 h 362"/>
                <a:gd name="T74" fmla="*/ 547 w 563"/>
                <a:gd name="T75" fmla="*/ 59 h 362"/>
                <a:gd name="T76" fmla="*/ 544 w 563"/>
                <a:gd name="T77" fmla="*/ 46 h 362"/>
                <a:gd name="T78" fmla="*/ 539 w 563"/>
                <a:gd name="T79" fmla="*/ 30 h 362"/>
                <a:gd name="T80" fmla="*/ 533 w 563"/>
                <a:gd name="T81" fmla="*/ 22 h 362"/>
                <a:gd name="T82" fmla="*/ 522 w 563"/>
                <a:gd name="T83" fmla="*/ 19 h 362"/>
                <a:gd name="T84" fmla="*/ 506 w 563"/>
                <a:gd name="T85" fmla="*/ 16 h 362"/>
                <a:gd name="T86" fmla="*/ 479 w 563"/>
                <a:gd name="T87" fmla="*/ 16 h 362"/>
                <a:gd name="T88" fmla="*/ 466 w 563"/>
                <a:gd name="T89" fmla="*/ 13 h 362"/>
                <a:gd name="T90" fmla="*/ 450 w 563"/>
                <a:gd name="T91" fmla="*/ 11 h 362"/>
                <a:gd name="T92" fmla="*/ 409 w 563"/>
                <a:gd name="T93" fmla="*/ 11 h 362"/>
                <a:gd name="T94" fmla="*/ 364 w 563"/>
                <a:gd name="T95" fmla="*/ 13 h 362"/>
                <a:gd name="T96" fmla="*/ 321 w 563"/>
                <a:gd name="T97" fmla="*/ 13 h 362"/>
                <a:gd name="T98" fmla="*/ 283 w 563"/>
                <a:gd name="T99" fmla="*/ 11 h 362"/>
                <a:gd name="T100" fmla="*/ 248 w 563"/>
                <a:gd name="T101" fmla="*/ 5 h 362"/>
                <a:gd name="T102" fmla="*/ 213 w 563"/>
                <a:gd name="T103" fmla="*/ 0 h 362"/>
                <a:gd name="T104" fmla="*/ 186 w 563"/>
                <a:gd name="T105" fmla="*/ 0 h 362"/>
                <a:gd name="T106" fmla="*/ 175 w 563"/>
                <a:gd name="T107" fmla="*/ 0 h 36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63"/>
                <a:gd name="T163" fmla="*/ 0 h 362"/>
                <a:gd name="T164" fmla="*/ 563 w 563"/>
                <a:gd name="T165" fmla="*/ 362 h 36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63" h="362">
                  <a:moveTo>
                    <a:pt x="175" y="0"/>
                  </a:moveTo>
                  <a:lnTo>
                    <a:pt x="162" y="0"/>
                  </a:lnTo>
                  <a:lnTo>
                    <a:pt x="148" y="3"/>
                  </a:lnTo>
                  <a:lnTo>
                    <a:pt x="132" y="5"/>
                  </a:lnTo>
                  <a:lnTo>
                    <a:pt x="119" y="11"/>
                  </a:lnTo>
                  <a:lnTo>
                    <a:pt x="108" y="13"/>
                  </a:lnTo>
                  <a:lnTo>
                    <a:pt x="95" y="22"/>
                  </a:lnTo>
                  <a:lnTo>
                    <a:pt x="81" y="30"/>
                  </a:lnTo>
                  <a:lnTo>
                    <a:pt x="70" y="38"/>
                  </a:lnTo>
                  <a:lnTo>
                    <a:pt x="60" y="48"/>
                  </a:lnTo>
                  <a:lnTo>
                    <a:pt x="46" y="59"/>
                  </a:lnTo>
                  <a:lnTo>
                    <a:pt x="35" y="72"/>
                  </a:lnTo>
                  <a:lnTo>
                    <a:pt x="25" y="89"/>
                  </a:lnTo>
                  <a:lnTo>
                    <a:pt x="14" y="102"/>
                  </a:lnTo>
                  <a:lnTo>
                    <a:pt x="8" y="118"/>
                  </a:lnTo>
                  <a:lnTo>
                    <a:pt x="3" y="126"/>
                  </a:lnTo>
                  <a:lnTo>
                    <a:pt x="3" y="134"/>
                  </a:lnTo>
                  <a:lnTo>
                    <a:pt x="0" y="140"/>
                  </a:lnTo>
                  <a:lnTo>
                    <a:pt x="0" y="148"/>
                  </a:lnTo>
                  <a:lnTo>
                    <a:pt x="0" y="156"/>
                  </a:lnTo>
                  <a:lnTo>
                    <a:pt x="0" y="164"/>
                  </a:lnTo>
                  <a:lnTo>
                    <a:pt x="3" y="180"/>
                  </a:lnTo>
                  <a:lnTo>
                    <a:pt x="8" y="196"/>
                  </a:lnTo>
                  <a:lnTo>
                    <a:pt x="17" y="212"/>
                  </a:lnTo>
                  <a:lnTo>
                    <a:pt x="27" y="225"/>
                  </a:lnTo>
                  <a:lnTo>
                    <a:pt x="35" y="241"/>
                  </a:lnTo>
                  <a:lnTo>
                    <a:pt x="49" y="255"/>
                  </a:lnTo>
                  <a:lnTo>
                    <a:pt x="60" y="268"/>
                  </a:lnTo>
                  <a:lnTo>
                    <a:pt x="70" y="282"/>
                  </a:lnTo>
                  <a:lnTo>
                    <a:pt x="81" y="292"/>
                  </a:lnTo>
                  <a:lnTo>
                    <a:pt x="92" y="306"/>
                  </a:lnTo>
                  <a:lnTo>
                    <a:pt x="103" y="316"/>
                  </a:lnTo>
                  <a:lnTo>
                    <a:pt x="111" y="322"/>
                  </a:lnTo>
                  <a:lnTo>
                    <a:pt x="119" y="327"/>
                  </a:lnTo>
                  <a:lnTo>
                    <a:pt x="127" y="330"/>
                  </a:lnTo>
                  <a:lnTo>
                    <a:pt x="135" y="335"/>
                  </a:lnTo>
                  <a:lnTo>
                    <a:pt x="146" y="338"/>
                  </a:lnTo>
                  <a:lnTo>
                    <a:pt x="156" y="341"/>
                  </a:lnTo>
                  <a:lnTo>
                    <a:pt x="170" y="343"/>
                  </a:lnTo>
                  <a:lnTo>
                    <a:pt x="183" y="346"/>
                  </a:lnTo>
                  <a:lnTo>
                    <a:pt x="191" y="346"/>
                  </a:lnTo>
                  <a:lnTo>
                    <a:pt x="200" y="349"/>
                  </a:lnTo>
                  <a:lnTo>
                    <a:pt x="218" y="351"/>
                  </a:lnTo>
                  <a:lnTo>
                    <a:pt x="240" y="354"/>
                  </a:lnTo>
                  <a:lnTo>
                    <a:pt x="261" y="354"/>
                  </a:lnTo>
                  <a:lnTo>
                    <a:pt x="286" y="357"/>
                  </a:lnTo>
                  <a:lnTo>
                    <a:pt x="310" y="359"/>
                  </a:lnTo>
                  <a:lnTo>
                    <a:pt x="334" y="359"/>
                  </a:lnTo>
                  <a:lnTo>
                    <a:pt x="361" y="362"/>
                  </a:lnTo>
                  <a:lnTo>
                    <a:pt x="385" y="362"/>
                  </a:lnTo>
                  <a:lnTo>
                    <a:pt x="409" y="359"/>
                  </a:lnTo>
                  <a:lnTo>
                    <a:pt x="434" y="359"/>
                  </a:lnTo>
                  <a:lnTo>
                    <a:pt x="455" y="357"/>
                  </a:lnTo>
                  <a:lnTo>
                    <a:pt x="477" y="351"/>
                  </a:lnTo>
                  <a:lnTo>
                    <a:pt x="493" y="346"/>
                  </a:lnTo>
                  <a:lnTo>
                    <a:pt x="504" y="343"/>
                  </a:lnTo>
                  <a:lnTo>
                    <a:pt x="509" y="338"/>
                  </a:lnTo>
                  <a:lnTo>
                    <a:pt x="517" y="335"/>
                  </a:lnTo>
                  <a:lnTo>
                    <a:pt x="522" y="330"/>
                  </a:lnTo>
                  <a:lnTo>
                    <a:pt x="528" y="325"/>
                  </a:lnTo>
                  <a:lnTo>
                    <a:pt x="533" y="319"/>
                  </a:lnTo>
                  <a:lnTo>
                    <a:pt x="541" y="306"/>
                  </a:lnTo>
                  <a:lnTo>
                    <a:pt x="549" y="292"/>
                  </a:lnTo>
                  <a:lnTo>
                    <a:pt x="555" y="274"/>
                  </a:lnTo>
                  <a:lnTo>
                    <a:pt x="557" y="255"/>
                  </a:lnTo>
                  <a:lnTo>
                    <a:pt x="560" y="236"/>
                  </a:lnTo>
                  <a:lnTo>
                    <a:pt x="563" y="215"/>
                  </a:lnTo>
                  <a:lnTo>
                    <a:pt x="563" y="193"/>
                  </a:lnTo>
                  <a:lnTo>
                    <a:pt x="560" y="172"/>
                  </a:lnTo>
                  <a:lnTo>
                    <a:pt x="560" y="153"/>
                  </a:lnTo>
                  <a:lnTo>
                    <a:pt x="557" y="131"/>
                  </a:lnTo>
                  <a:lnTo>
                    <a:pt x="557" y="113"/>
                  </a:lnTo>
                  <a:lnTo>
                    <a:pt x="555" y="94"/>
                  </a:lnTo>
                  <a:lnTo>
                    <a:pt x="552" y="78"/>
                  </a:lnTo>
                  <a:lnTo>
                    <a:pt x="549" y="64"/>
                  </a:lnTo>
                  <a:lnTo>
                    <a:pt x="547" y="59"/>
                  </a:lnTo>
                  <a:lnTo>
                    <a:pt x="547" y="54"/>
                  </a:lnTo>
                  <a:lnTo>
                    <a:pt x="544" y="46"/>
                  </a:lnTo>
                  <a:lnTo>
                    <a:pt x="541" y="38"/>
                  </a:lnTo>
                  <a:lnTo>
                    <a:pt x="539" y="30"/>
                  </a:lnTo>
                  <a:lnTo>
                    <a:pt x="536" y="27"/>
                  </a:lnTo>
                  <a:lnTo>
                    <a:pt x="533" y="22"/>
                  </a:lnTo>
                  <a:lnTo>
                    <a:pt x="528" y="19"/>
                  </a:lnTo>
                  <a:lnTo>
                    <a:pt x="522" y="19"/>
                  </a:lnTo>
                  <a:lnTo>
                    <a:pt x="520" y="16"/>
                  </a:lnTo>
                  <a:lnTo>
                    <a:pt x="506" y="16"/>
                  </a:lnTo>
                  <a:lnTo>
                    <a:pt x="495" y="16"/>
                  </a:lnTo>
                  <a:lnTo>
                    <a:pt x="479" y="16"/>
                  </a:lnTo>
                  <a:lnTo>
                    <a:pt x="474" y="13"/>
                  </a:lnTo>
                  <a:lnTo>
                    <a:pt x="466" y="13"/>
                  </a:lnTo>
                  <a:lnTo>
                    <a:pt x="458" y="13"/>
                  </a:lnTo>
                  <a:lnTo>
                    <a:pt x="450" y="11"/>
                  </a:lnTo>
                  <a:lnTo>
                    <a:pt x="431" y="11"/>
                  </a:lnTo>
                  <a:lnTo>
                    <a:pt x="409" y="11"/>
                  </a:lnTo>
                  <a:lnTo>
                    <a:pt x="388" y="13"/>
                  </a:lnTo>
                  <a:lnTo>
                    <a:pt x="364" y="13"/>
                  </a:lnTo>
                  <a:lnTo>
                    <a:pt x="342" y="13"/>
                  </a:lnTo>
                  <a:lnTo>
                    <a:pt x="321" y="13"/>
                  </a:lnTo>
                  <a:lnTo>
                    <a:pt x="302" y="13"/>
                  </a:lnTo>
                  <a:lnTo>
                    <a:pt x="283" y="11"/>
                  </a:lnTo>
                  <a:lnTo>
                    <a:pt x="264" y="11"/>
                  </a:lnTo>
                  <a:lnTo>
                    <a:pt x="248" y="5"/>
                  </a:lnTo>
                  <a:lnTo>
                    <a:pt x="229" y="3"/>
                  </a:lnTo>
                  <a:lnTo>
                    <a:pt x="213" y="0"/>
                  </a:lnTo>
                  <a:lnTo>
                    <a:pt x="200" y="0"/>
                  </a:lnTo>
                  <a:lnTo>
                    <a:pt x="186" y="0"/>
                  </a:lnTo>
                  <a:lnTo>
                    <a:pt x="181" y="0"/>
                  </a:lnTo>
                  <a:lnTo>
                    <a:pt x="175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387" name="Freeform 41"/>
            <p:cNvSpPr>
              <a:spLocks/>
            </p:cNvSpPr>
            <p:nvPr/>
          </p:nvSpPr>
          <p:spPr bwMode="auto">
            <a:xfrm>
              <a:off x="4064" y="1504"/>
              <a:ext cx="218" cy="212"/>
            </a:xfrm>
            <a:custGeom>
              <a:avLst/>
              <a:gdLst>
                <a:gd name="T0" fmla="*/ 100 w 218"/>
                <a:gd name="T1" fmla="*/ 0 h 212"/>
                <a:gd name="T2" fmla="*/ 78 w 218"/>
                <a:gd name="T3" fmla="*/ 6 h 212"/>
                <a:gd name="T4" fmla="*/ 57 w 218"/>
                <a:gd name="T5" fmla="*/ 14 h 212"/>
                <a:gd name="T6" fmla="*/ 41 w 218"/>
                <a:gd name="T7" fmla="*/ 25 h 212"/>
                <a:gd name="T8" fmla="*/ 24 w 218"/>
                <a:gd name="T9" fmla="*/ 38 h 212"/>
                <a:gd name="T10" fmla="*/ 14 w 218"/>
                <a:gd name="T11" fmla="*/ 57 h 212"/>
                <a:gd name="T12" fmla="*/ 6 w 218"/>
                <a:gd name="T13" fmla="*/ 76 h 212"/>
                <a:gd name="T14" fmla="*/ 0 w 218"/>
                <a:gd name="T15" fmla="*/ 94 h 212"/>
                <a:gd name="T16" fmla="*/ 0 w 218"/>
                <a:gd name="T17" fmla="*/ 116 h 212"/>
                <a:gd name="T18" fmla="*/ 6 w 218"/>
                <a:gd name="T19" fmla="*/ 137 h 212"/>
                <a:gd name="T20" fmla="*/ 14 w 218"/>
                <a:gd name="T21" fmla="*/ 156 h 212"/>
                <a:gd name="T22" fmla="*/ 24 w 218"/>
                <a:gd name="T23" fmla="*/ 172 h 212"/>
                <a:gd name="T24" fmla="*/ 41 w 218"/>
                <a:gd name="T25" fmla="*/ 188 h 212"/>
                <a:gd name="T26" fmla="*/ 57 w 218"/>
                <a:gd name="T27" fmla="*/ 199 h 212"/>
                <a:gd name="T28" fmla="*/ 78 w 218"/>
                <a:gd name="T29" fmla="*/ 207 h 212"/>
                <a:gd name="T30" fmla="*/ 100 w 218"/>
                <a:gd name="T31" fmla="*/ 212 h 212"/>
                <a:gd name="T32" fmla="*/ 121 w 218"/>
                <a:gd name="T33" fmla="*/ 212 h 212"/>
                <a:gd name="T34" fmla="*/ 143 w 218"/>
                <a:gd name="T35" fmla="*/ 207 h 212"/>
                <a:gd name="T36" fmla="*/ 162 w 218"/>
                <a:gd name="T37" fmla="*/ 199 h 212"/>
                <a:gd name="T38" fmla="*/ 178 w 218"/>
                <a:gd name="T39" fmla="*/ 188 h 212"/>
                <a:gd name="T40" fmla="*/ 194 w 218"/>
                <a:gd name="T41" fmla="*/ 172 h 212"/>
                <a:gd name="T42" fmla="*/ 205 w 218"/>
                <a:gd name="T43" fmla="*/ 156 h 212"/>
                <a:gd name="T44" fmla="*/ 213 w 218"/>
                <a:gd name="T45" fmla="*/ 137 h 212"/>
                <a:gd name="T46" fmla="*/ 218 w 218"/>
                <a:gd name="T47" fmla="*/ 116 h 212"/>
                <a:gd name="T48" fmla="*/ 218 w 218"/>
                <a:gd name="T49" fmla="*/ 94 h 212"/>
                <a:gd name="T50" fmla="*/ 213 w 218"/>
                <a:gd name="T51" fmla="*/ 76 h 212"/>
                <a:gd name="T52" fmla="*/ 205 w 218"/>
                <a:gd name="T53" fmla="*/ 57 h 212"/>
                <a:gd name="T54" fmla="*/ 194 w 218"/>
                <a:gd name="T55" fmla="*/ 38 h 212"/>
                <a:gd name="T56" fmla="*/ 178 w 218"/>
                <a:gd name="T57" fmla="*/ 25 h 212"/>
                <a:gd name="T58" fmla="*/ 162 w 218"/>
                <a:gd name="T59" fmla="*/ 14 h 212"/>
                <a:gd name="T60" fmla="*/ 143 w 218"/>
                <a:gd name="T61" fmla="*/ 6 h 212"/>
                <a:gd name="T62" fmla="*/ 121 w 218"/>
                <a:gd name="T63" fmla="*/ 0 h 2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18"/>
                <a:gd name="T97" fmla="*/ 0 h 212"/>
                <a:gd name="T98" fmla="*/ 218 w 218"/>
                <a:gd name="T99" fmla="*/ 212 h 2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18" h="212">
                  <a:moveTo>
                    <a:pt x="111" y="0"/>
                  </a:moveTo>
                  <a:lnTo>
                    <a:pt x="100" y="0"/>
                  </a:lnTo>
                  <a:lnTo>
                    <a:pt x="89" y="3"/>
                  </a:lnTo>
                  <a:lnTo>
                    <a:pt x="78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41" y="25"/>
                  </a:lnTo>
                  <a:lnTo>
                    <a:pt x="33" y="33"/>
                  </a:lnTo>
                  <a:lnTo>
                    <a:pt x="24" y="38"/>
                  </a:lnTo>
                  <a:lnTo>
                    <a:pt x="19" y="46"/>
                  </a:lnTo>
                  <a:lnTo>
                    <a:pt x="14" y="57"/>
                  </a:lnTo>
                  <a:lnTo>
                    <a:pt x="8" y="65"/>
                  </a:lnTo>
                  <a:lnTo>
                    <a:pt x="6" y="76"/>
                  </a:lnTo>
                  <a:lnTo>
                    <a:pt x="3" y="84"/>
                  </a:lnTo>
                  <a:lnTo>
                    <a:pt x="0" y="94"/>
                  </a:lnTo>
                  <a:lnTo>
                    <a:pt x="0" y="105"/>
                  </a:lnTo>
                  <a:lnTo>
                    <a:pt x="0" y="116"/>
                  </a:lnTo>
                  <a:lnTo>
                    <a:pt x="3" y="126"/>
                  </a:lnTo>
                  <a:lnTo>
                    <a:pt x="6" y="137"/>
                  </a:lnTo>
                  <a:lnTo>
                    <a:pt x="8" y="148"/>
                  </a:lnTo>
                  <a:lnTo>
                    <a:pt x="14" y="156"/>
                  </a:lnTo>
                  <a:lnTo>
                    <a:pt x="19" y="164"/>
                  </a:lnTo>
                  <a:lnTo>
                    <a:pt x="24" y="172"/>
                  </a:lnTo>
                  <a:lnTo>
                    <a:pt x="33" y="180"/>
                  </a:lnTo>
                  <a:lnTo>
                    <a:pt x="41" y="188"/>
                  </a:lnTo>
                  <a:lnTo>
                    <a:pt x="49" y="193"/>
                  </a:lnTo>
                  <a:lnTo>
                    <a:pt x="57" y="199"/>
                  </a:lnTo>
                  <a:lnTo>
                    <a:pt x="67" y="204"/>
                  </a:lnTo>
                  <a:lnTo>
                    <a:pt x="78" y="207"/>
                  </a:lnTo>
                  <a:lnTo>
                    <a:pt x="89" y="210"/>
                  </a:lnTo>
                  <a:lnTo>
                    <a:pt x="100" y="212"/>
                  </a:lnTo>
                  <a:lnTo>
                    <a:pt x="111" y="212"/>
                  </a:lnTo>
                  <a:lnTo>
                    <a:pt x="121" y="212"/>
                  </a:lnTo>
                  <a:lnTo>
                    <a:pt x="132" y="210"/>
                  </a:lnTo>
                  <a:lnTo>
                    <a:pt x="143" y="207"/>
                  </a:lnTo>
                  <a:lnTo>
                    <a:pt x="154" y="204"/>
                  </a:lnTo>
                  <a:lnTo>
                    <a:pt x="162" y="199"/>
                  </a:lnTo>
                  <a:lnTo>
                    <a:pt x="170" y="193"/>
                  </a:lnTo>
                  <a:lnTo>
                    <a:pt x="178" y="188"/>
                  </a:lnTo>
                  <a:lnTo>
                    <a:pt x="186" y="180"/>
                  </a:lnTo>
                  <a:lnTo>
                    <a:pt x="194" y="172"/>
                  </a:lnTo>
                  <a:lnTo>
                    <a:pt x="199" y="164"/>
                  </a:lnTo>
                  <a:lnTo>
                    <a:pt x="205" y="156"/>
                  </a:lnTo>
                  <a:lnTo>
                    <a:pt x="210" y="148"/>
                  </a:lnTo>
                  <a:lnTo>
                    <a:pt x="213" y="137"/>
                  </a:lnTo>
                  <a:lnTo>
                    <a:pt x="215" y="126"/>
                  </a:lnTo>
                  <a:lnTo>
                    <a:pt x="218" y="116"/>
                  </a:lnTo>
                  <a:lnTo>
                    <a:pt x="218" y="105"/>
                  </a:lnTo>
                  <a:lnTo>
                    <a:pt x="218" y="94"/>
                  </a:lnTo>
                  <a:lnTo>
                    <a:pt x="215" y="84"/>
                  </a:lnTo>
                  <a:lnTo>
                    <a:pt x="213" y="76"/>
                  </a:lnTo>
                  <a:lnTo>
                    <a:pt x="210" y="65"/>
                  </a:lnTo>
                  <a:lnTo>
                    <a:pt x="205" y="57"/>
                  </a:lnTo>
                  <a:lnTo>
                    <a:pt x="199" y="46"/>
                  </a:lnTo>
                  <a:lnTo>
                    <a:pt x="194" y="38"/>
                  </a:lnTo>
                  <a:lnTo>
                    <a:pt x="186" y="33"/>
                  </a:lnTo>
                  <a:lnTo>
                    <a:pt x="178" y="25"/>
                  </a:lnTo>
                  <a:lnTo>
                    <a:pt x="170" y="19"/>
                  </a:lnTo>
                  <a:lnTo>
                    <a:pt x="162" y="14"/>
                  </a:lnTo>
                  <a:lnTo>
                    <a:pt x="154" y="8"/>
                  </a:lnTo>
                  <a:lnTo>
                    <a:pt x="143" y="6"/>
                  </a:lnTo>
                  <a:lnTo>
                    <a:pt x="132" y="3"/>
                  </a:lnTo>
                  <a:lnTo>
                    <a:pt x="121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3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19</a:t>
            </a:fld>
            <a:endParaRPr lang="en-US" sz="1200" dirty="0">
              <a:latin typeface="Tahoma" charset="0"/>
            </a:endParaRPr>
          </a:p>
        </p:txBody>
      </p:sp>
      <p:sp>
        <p:nvSpPr>
          <p:cNvPr id="48" name="Title 3">
            <a:extLst>
              <a:ext uri="{FF2B5EF4-FFF2-40B4-BE49-F238E27FC236}">
                <a16:creationId xmlns:a16="http://schemas.microsoft.com/office/drawing/2014/main" id="{83418B40-7F2E-2C4E-95FA-BF4A6820B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BGP Export Policy and Advertisements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D958254-4B36-5B4D-B899-4CD83D866EED}"/>
              </a:ext>
            </a:extLst>
          </p:cNvPr>
          <p:cNvSpPr txBox="1"/>
          <p:nvPr/>
        </p:nvSpPr>
        <p:spPr>
          <a:xfrm>
            <a:off x="958413" y="3509020"/>
            <a:ext cx="10027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0090"/>
                </a:solidFill>
                <a:latin typeface="Helvetica" pitchFamily="2" charset="0"/>
              </a:rPr>
              <a:t>Suppose an ISP only wants to route traffic to/from its customer networks (does not want to carry transit traffic between other ISPs)</a:t>
            </a:r>
          </a:p>
        </p:txBody>
      </p:sp>
    </p:spTree>
    <p:extLst>
      <p:ext uri="{BB962C8B-B14F-4D97-AF65-F5344CB8AC3E}">
        <p14:creationId xmlns:p14="http://schemas.microsoft.com/office/powerpoint/2010/main" val="1108153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344CE-176C-E94B-92E1-F5C7F4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Intra- and Inter-AS routing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AA8C2-26A1-D448-86FF-22CB3D3B20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0679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0494" y="1690688"/>
            <a:ext cx="10924673" cy="4572000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sz="3200" i="1" dirty="0">
                <a:solidFill>
                  <a:srgbClr val="CC0000"/>
                </a:solidFill>
              </a:rPr>
              <a:t>policy:</a:t>
            </a:r>
            <a:r>
              <a:rPr lang="en-US" dirty="0"/>
              <a:t> </a:t>
            </a:r>
          </a:p>
          <a:p>
            <a:r>
              <a:rPr lang="en-US" dirty="0"/>
              <a:t>inter-AS: admin wants control over how its traffic routed, who routes through its net. </a:t>
            </a:r>
          </a:p>
          <a:p>
            <a:r>
              <a:rPr lang="en-US" dirty="0"/>
              <a:t>intra-AS: single admin, so no policy decisions needed</a:t>
            </a:r>
          </a:p>
          <a:p>
            <a:pPr>
              <a:buFont typeface="Wingdings" charset="0"/>
              <a:buNone/>
            </a:pPr>
            <a:r>
              <a:rPr lang="en-US" sz="3200" i="1" dirty="0">
                <a:solidFill>
                  <a:srgbClr val="CC0000"/>
                </a:solidFill>
              </a:rPr>
              <a:t>scale:</a:t>
            </a:r>
            <a:endParaRPr lang="en-US" i="1" dirty="0">
              <a:solidFill>
                <a:srgbClr val="CC0000"/>
              </a:solidFill>
            </a:endParaRPr>
          </a:p>
          <a:p>
            <a:r>
              <a:rPr lang="en-US" dirty="0"/>
              <a:t>hierarchical routing saves table size, reduced update traffic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</a:rPr>
              <a:t>performance: </a:t>
            </a:r>
          </a:p>
          <a:p>
            <a:r>
              <a:rPr lang="en-US" dirty="0"/>
              <a:t>intra-AS: can focus on performance</a:t>
            </a:r>
          </a:p>
          <a:p>
            <a:r>
              <a:rPr lang="en-US" dirty="0"/>
              <a:t>inter-AS: policy may dominate over performance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20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6908CF-3CC1-3A47-855A-6F04D0BAC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different Intra-, Inter-AS routing? </a:t>
            </a:r>
          </a:p>
        </p:txBody>
      </p:sp>
    </p:spTree>
    <p:extLst>
      <p:ext uri="{BB962C8B-B14F-4D97-AF65-F5344CB8AC3E}">
        <p14:creationId xmlns:p14="http://schemas.microsoft.com/office/powerpoint/2010/main" val="2704864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A860-6EC4-C243-AD9F-283262039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Network layer</a:t>
            </a:r>
          </a:p>
        </p:txBody>
      </p:sp>
      <p:sp>
        <p:nvSpPr>
          <p:cNvPr id="4" name="Line 2">
            <a:extLst>
              <a:ext uri="{FF2B5EF4-FFF2-40B4-BE49-F238E27FC236}">
                <a16:creationId xmlns:a16="http://schemas.microsoft.com/office/drawing/2014/main" id="{7A6BCC61-2C8E-E347-99BF-C4E715401C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2749370"/>
            <a:ext cx="0" cy="2062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26F961-158E-3E48-BDD7-8E5671B51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2794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Application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AE2840-4271-F149-9102-2492F8558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0922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Transport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8DD137B-DE60-0F48-BBD8-BFCAD61D2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9050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b="1" dirty="0">
                <a:solidFill>
                  <a:srgbClr val="C00000"/>
                </a:solidFill>
                <a:latin typeface="Arial" pitchFamily="34" charset="0"/>
              </a:rPr>
              <a:t>Network</a:t>
            </a:r>
            <a:endParaRPr lang="en-US" altLang="en-US" sz="2800" b="1" dirty="0">
              <a:solidFill>
                <a:srgbClr val="C00000"/>
              </a:solidFill>
              <a:latin typeface="Arial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E0B8930-93C7-DE4F-85D7-4AD7B77E0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7178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>
                <a:latin typeface="Arial" pitchFamily="34" charset="0"/>
              </a:rPr>
              <a:t>Host-to-Net</a:t>
            </a: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5C7AD7A0-648E-AC45-AA0B-CE416DACEDF6}"/>
              </a:ext>
            </a:extLst>
          </p:cNvPr>
          <p:cNvGrpSpPr>
            <a:grpSpLocks/>
          </p:cNvGrpSpPr>
          <p:nvPr/>
        </p:nvGrpSpPr>
        <p:grpSpPr bwMode="auto">
          <a:xfrm>
            <a:off x="6428345" y="2371151"/>
            <a:ext cx="3876675" cy="2876551"/>
            <a:chOff x="1695" y="1256"/>
            <a:chExt cx="2442" cy="1812"/>
          </a:xfrm>
        </p:grpSpPr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F9F439AE-CFC1-AD49-80B7-9C4F5D6FF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5" y="2681"/>
              <a:ext cx="18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300">
                  <a:latin typeface="Arial" panose="020B0604020202020204" pitchFamily="34" charset="0"/>
                </a:rPr>
                <a:t>…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E442ED24-2045-2C43-B296-305C8CB06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" y="2681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F1984004-451B-1448-AAA2-F3DC87D16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1" y="1294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FTP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DAF1F1B6-1E27-5C4E-BCEE-412B1D91B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4" y="1295"/>
              <a:ext cx="38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HTTP</a:t>
              </a:r>
              <a:endParaRPr lang="en-US" altLang="en-US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EDD7FD37-B947-214E-BDA5-59CB4C002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309"/>
              <a:ext cx="3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SMTP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22639E96-CC83-834B-AB02-C70F3BC42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" y="1313"/>
              <a:ext cx="2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DNS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1" name="Rectangle 11">
              <a:extLst>
                <a:ext uri="{FF2B5EF4-FFF2-40B4-BE49-F238E27FC236}">
                  <a16:creationId xmlns:a16="http://schemas.microsoft.com/office/drawing/2014/main" id="{BAEF2F6E-EAF8-FD43-A365-5EE855050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" y="1785"/>
              <a:ext cx="2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TCP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2" name="Rectangle 12">
              <a:extLst>
                <a:ext uri="{FF2B5EF4-FFF2-40B4-BE49-F238E27FC236}">
                  <a16:creationId xmlns:a16="http://schemas.microsoft.com/office/drawing/2014/main" id="{EA4E49F1-482D-814D-9323-19469AAB7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8" y="1781"/>
              <a:ext cx="26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UDP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23" name="Rectangle 13">
              <a:extLst>
                <a:ext uri="{FF2B5EF4-FFF2-40B4-BE49-F238E27FC236}">
                  <a16:creationId xmlns:a16="http://schemas.microsoft.com/office/drawing/2014/main" id="{70859255-8C6D-F046-9B09-A957DE9EF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2" y="2264"/>
              <a:ext cx="12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IP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4" name="Rectangle 14">
              <a:extLst>
                <a:ext uri="{FF2B5EF4-FFF2-40B4-BE49-F238E27FC236}">
                  <a16:creationId xmlns:a16="http://schemas.microsoft.com/office/drawing/2014/main" id="{D9565A51-FB51-844E-8B8B-116A6C56B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" y="2770"/>
              <a:ext cx="38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802.11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5" name="Rectangle 15">
              <a:extLst>
                <a:ext uri="{FF2B5EF4-FFF2-40B4-BE49-F238E27FC236}">
                  <a16:creationId xmlns:a16="http://schemas.microsoft.com/office/drawing/2014/main" id="{CC657FD6-3948-A942-9F42-752C64D0CB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9" y="2835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F7C605CB-D537-774E-9EC6-B7B0FA487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8" y="2716"/>
              <a:ext cx="514" cy="249"/>
            </a:xfrm>
            <a:custGeom>
              <a:avLst/>
              <a:gdLst>
                <a:gd name="T0" fmla="*/ 510 w 514"/>
                <a:gd name="T1" fmla="*/ 246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6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17">
              <a:extLst>
                <a:ext uri="{FF2B5EF4-FFF2-40B4-BE49-F238E27FC236}">
                  <a16:creationId xmlns:a16="http://schemas.microsoft.com/office/drawing/2014/main" id="{772F81B6-AB33-334D-9EFD-B9048DB90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5" y="2766"/>
              <a:ext cx="2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X.25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8" name="Rectangle 19">
              <a:extLst>
                <a:ext uri="{FF2B5EF4-FFF2-40B4-BE49-F238E27FC236}">
                  <a16:creationId xmlns:a16="http://schemas.microsoft.com/office/drawing/2014/main" id="{00575451-3E1E-114A-938F-6DDB3DB6D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" y="2774"/>
              <a:ext cx="2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ATM</a:t>
              </a:r>
            </a:p>
          </p:txBody>
        </p:sp>
        <p:sp>
          <p:nvSpPr>
            <p:cNvPr id="29" name="Line 21">
              <a:extLst>
                <a:ext uri="{FF2B5EF4-FFF2-40B4-BE49-F238E27FC236}">
                  <a16:creationId xmlns:a16="http://schemas.microsoft.com/office/drawing/2014/main" id="{32673D35-C248-8F4A-B0CB-8975462A8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2" y="1505"/>
              <a:ext cx="272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2">
              <a:extLst>
                <a:ext uri="{FF2B5EF4-FFF2-40B4-BE49-F238E27FC236}">
                  <a16:creationId xmlns:a16="http://schemas.microsoft.com/office/drawing/2014/main" id="{DE5DB7D8-E892-8646-8EE1-CB58BC808A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81" y="1505"/>
              <a:ext cx="211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3">
              <a:extLst>
                <a:ext uri="{FF2B5EF4-FFF2-40B4-BE49-F238E27FC236}">
                  <a16:creationId xmlns:a16="http://schemas.microsoft.com/office/drawing/2014/main" id="{F71A5E4B-86E4-574A-8456-8343739CD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86" y="1505"/>
              <a:ext cx="650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4">
              <a:extLst>
                <a:ext uri="{FF2B5EF4-FFF2-40B4-BE49-F238E27FC236}">
                  <a16:creationId xmlns:a16="http://schemas.microsoft.com/office/drawing/2014/main" id="{38BC7C19-3B3B-6E45-ACE6-82B2808EE2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77" y="1505"/>
              <a:ext cx="303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25">
              <a:extLst>
                <a:ext uri="{FF2B5EF4-FFF2-40B4-BE49-F238E27FC236}">
                  <a16:creationId xmlns:a16="http://schemas.microsoft.com/office/drawing/2014/main" id="{553E9431-E0D3-A747-9313-81D231EE9A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9" y="1980"/>
              <a:ext cx="430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26">
              <a:extLst>
                <a:ext uri="{FF2B5EF4-FFF2-40B4-BE49-F238E27FC236}">
                  <a16:creationId xmlns:a16="http://schemas.microsoft.com/office/drawing/2014/main" id="{223108FC-9D77-FC48-8FD8-35589E472F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5" y="1980"/>
              <a:ext cx="441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7">
              <a:extLst>
                <a:ext uri="{FF2B5EF4-FFF2-40B4-BE49-F238E27FC236}">
                  <a16:creationId xmlns:a16="http://schemas.microsoft.com/office/drawing/2014/main" id="{415956D1-8718-4A41-B4FC-EA5AD82565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75" y="2459"/>
              <a:ext cx="686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8">
              <a:extLst>
                <a:ext uri="{FF2B5EF4-FFF2-40B4-BE49-F238E27FC236}">
                  <a16:creationId xmlns:a16="http://schemas.microsoft.com/office/drawing/2014/main" id="{B3BA5B5F-DD3F-CD43-BCDD-5F65D47A9E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22" y="2459"/>
              <a:ext cx="81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29">
              <a:extLst>
                <a:ext uri="{FF2B5EF4-FFF2-40B4-BE49-F238E27FC236}">
                  <a16:creationId xmlns:a16="http://schemas.microsoft.com/office/drawing/2014/main" id="{33DDCCD1-FBA6-C744-8EAC-92EE370186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4" y="2459"/>
              <a:ext cx="802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6901B0E2-1CC6-C84C-A006-C8ECD9E68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5" y="2712"/>
              <a:ext cx="514" cy="253"/>
            </a:xfrm>
            <a:custGeom>
              <a:avLst/>
              <a:gdLst>
                <a:gd name="T0" fmla="*/ 514 w 514"/>
                <a:gd name="T1" fmla="*/ 250 h 253"/>
                <a:gd name="T2" fmla="*/ 514 w 514"/>
                <a:gd name="T3" fmla="*/ 0 h 253"/>
                <a:gd name="T4" fmla="*/ 0 w 514"/>
                <a:gd name="T5" fmla="*/ 0 h 253"/>
                <a:gd name="T6" fmla="*/ 0 w 514"/>
                <a:gd name="T7" fmla="*/ 253 h 253"/>
                <a:gd name="T8" fmla="*/ 514 w 514"/>
                <a:gd name="T9" fmla="*/ 253 h 253"/>
                <a:gd name="T10" fmla="*/ 514 w 514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53">
                  <a:moveTo>
                    <a:pt x="514" y="250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4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1E94C1D3-5E3D-C14B-BF77-34BFD6330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3" y="2716"/>
              <a:ext cx="513" cy="249"/>
            </a:xfrm>
            <a:custGeom>
              <a:avLst/>
              <a:gdLst>
                <a:gd name="T0" fmla="*/ 509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09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2">
              <a:extLst>
                <a:ext uri="{FF2B5EF4-FFF2-40B4-BE49-F238E27FC236}">
                  <a16:creationId xmlns:a16="http://schemas.microsoft.com/office/drawing/2014/main" id="{F51049BC-78DE-F54E-A08E-B3CE21568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6" y="2210"/>
              <a:ext cx="513" cy="249"/>
            </a:xfrm>
            <a:custGeom>
              <a:avLst/>
              <a:gdLst>
                <a:gd name="T0" fmla="*/ 510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10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18278FC8-CAB4-254A-B797-96AA9750E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2" y="1731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8BA17029-A942-9644-96D6-DB79B7059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" y="1727"/>
              <a:ext cx="518" cy="253"/>
            </a:xfrm>
            <a:custGeom>
              <a:avLst/>
              <a:gdLst>
                <a:gd name="T0" fmla="*/ 514 w 518"/>
                <a:gd name="T1" fmla="*/ 253 h 253"/>
                <a:gd name="T2" fmla="*/ 518 w 518"/>
                <a:gd name="T3" fmla="*/ 0 h 253"/>
                <a:gd name="T4" fmla="*/ 0 w 518"/>
                <a:gd name="T5" fmla="*/ 0 h 253"/>
                <a:gd name="T6" fmla="*/ 0 w 518"/>
                <a:gd name="T7" fmla="*/ 253 h 253"/>
                <a:gd name="T8" fmla="*/ 518 w 518"/>
                <a:gd name="T9" fmla="*/ 253 h 253"/>
                <a:gd name="T10" fmla="*/ 518 w 518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" h="253">
                  <a:moveTo>
                    <a:pt x="514" y="253"/>
                  </a:moveTo>
                  <a:lnTo>
                    <a:pt x="518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8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FE225476-A171-3842-B79C-DB63C244C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3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5724BDE2-327A-E14F-82C8-B76C2587A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648ACEE0-4BDD-434D-A266-29E893D29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9" y="1256"/>
              <a:ext cx="514" cy="249"/>
            </a:xfrm>
            <a:custGeom>
              <a:avLst/>
              <a:gdLst>
                <a:gd name="T0" fmla="*/ 510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8">
              <a:extLst>
                <a:ext uri="{FF2B5EF4-FFF2-40B4-BE49-F238E27FC236}">
                  <a16:creationId xmlns:a16="http://schemas.microsoft.com/office/drawing/2014/main" id="{246A18ED-5F2C-4A4D-B967-24EEF4AE8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5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Rectangle 1">
            <a:extLst>
              <a:ext uri="{FF2B5EF4-FFF2-40B4-BE49-F238E27FC236}">
                <a16:creationId xmlns:a16="http://schemas.microsoft.com/office/drawing/2014/main" id="{2431DD7F-4D47-2243-9A85-E8747D42B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6456" y="2371151"/>
            <a:ext cx="914401" cy="395288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" name="TextBox 3">
            <a:extLst>
              <a:ext uri="{FF2B5EF4-FFF2-40B4-BE49-F238E27FC236}">
                <a16:creationId xmlns:a16="http://schemas.microsoft.com/office/drawing/2014/main" id="{72C27ECF-D574-DD40-B0AF-4F136BCFD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6457" y="2397758"/>
            <a:ext cx="9412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HTTPS</a:t>
            </a:r>
          </a:p>
        </p:txBody>
      </p:sp>
      <p:cxnSp>
        <p:nvCxnSpPr>
          <p:cNvPr id="13" name="Straight Connector 5">
            <a:extLst>
              <a:ext uri="{FF2B5EF4-FFF2-40B4-BE49-F238E27FC236}">
                <a16:creationId xmlns:a16="http://schemas.microsoft.com/office/drawing/2014/main" id="{F8717047-DCF3-7549-B73F-AFB852E6831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18744" y="2766439"/>
            <a:ext cx="121285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101935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3F4D-7E7C-8F40-97BD-A206593F7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layer: the big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266CD-35A1-BD47-B8B1-676F53AFE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1019"/>
            <a:ext cx="10927702" cy="5032376"/>
          </a:xfrm>
        </p:spPr>
        <p:txBody>
          <a:bodyPr>
            <a:normAutofit/>
          </a:bodyPr>
          <a:lstStyle/>
          <a:p>
            <a:r>
              <a:rPr lang="en-US" dirty="0"/>
              <a:t>The network layer provides connectivity between Internet hosts</a:t>
            </a:r>
          </a:p>
          <a:p>
            <a:pPr lvl="1"/>
            <a:r>
              <a:rPr lang="en-US" dirty="0"/>
              <a:t>Split into control plane and data plane</a:t>
            </a:r>
          </a:p>
          <a:p>
            <a:r>
              <a:rPr lang="en-US" dirty="0"/>
              <a:t>Data plane: the IP protocol</a:t>
            </a:r>
          </a:p>
          <a:p>
            <a:pPr lvl="1"/>
            <a:r>
              <a:rPr lang="en-US" dirty="0"/>
              <a:t>Supported by DHCP, ICMP, NATs</a:t>
            </a:r>
          </a:p>
          <a:p>
            <a:pPr lvl="1"/>
            <a:r>
              <a:rPr lang="en-US" dirty="0"/>
              <a:t>Routers implement data plane through ports + fabric + queues</a:t>
            </a:r>
          </a:p>
          <a:p>
            <a:r>
              <a:rPr lang="en-US" dirty="0"/>
              <a:t>Control plane: routing protocols</a:t>
            </a:r>
          </a:p>
          <a:p>
            <a:pPr lvl="1"/>
            <a:r>
              <a:rPr lang="en-US" dirty="0"/>
              <a:t>Link state: flooding + centralized information + independent computations across routers</a:t>
            </a:r>
          </a:p>
          <a:p>
            <a:pPr lvl="1"/>
            <a:r>
              <a:rPr lang="en-US" dirty="0"/>
              <a:t>Distance vector: neighbor exchange + decentralized + dependent computations across routers</a:t>
            </a:r>
          </a:p>
          <a:p>
            <a:pPr lvl="1"/>
            <a:r>
              <a:rPr lang="en-US" dirty="0"/>
              <a:t>Path vector: flooding  + decentralized + policy-based dependent computations across routers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29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CA860-6EC4-C243-AD9F-283262039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Next: Link layer</a:t>
            </a:r>
          </a:p>
        </p:txBody>
      </p:sp>
      <p:sp>
        <p:nvSpPr>
          <p:cNvPr id="4" name="Line 2">
            <a:extLst>
              <a:ext uri="{FF2B5EF4-FFF2-40B4-BE49-F238E27FC236}">
                <a16:creationId xmlns:a16="http://schemas.microsoft.com/office/drawing/2014/main" id="{7A6BCC61-2C8E-E347-99BF-C4E715401C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1075" y="2749370"/>
            <a:ext cx="0" cy="2062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26F961-158E-3E48-BDD7-8E5671B51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2794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Application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AE2840-4271-F149-9102-2492F8558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0922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Transport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8DD137B-DE60-0F48-BBD8-BFCAD61D28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39050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dirty="0">
                <a:latin typeface="Arial" pitchFamily="34" charset="0"/>
              </a:rPr>
              <a:t>Network</a:t>
            </a:r>
            <a:endParaRPr lang="en-US" altLang="en-US" sz="2800" dirty="0">
              <a:latin typeface="Arial" pitchFamily="34" charset="0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FE0B8930-93C7-DE4F-85D7-4AD7B77E0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717869"/>
            <a:ext cx="1981200" cy="533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algn="ctr">
              <a:defRPr/>
            </a:pPr>
            <a:r>
              <a:rPr lang="en-US" altLang="en-US" b="1" dirty="0">
                <a:solidFill>
                  <a:srgbClr val="C00000"/>
                </a:solidFill>
                <a:latin typeface="Arial" pitchFamily="34" charset="0"/>
              </a:rPr>
              <a:t>Link layer</a:t>
            </a:r>
          </a:p>
        </p:txBody>
      </p:sp>
      <p:grpSp>
        <p:nvGrpSpPr>
          <p:cNvPr id="10" name="Group 4">
            <a:extLst>
              <a:ext uri="{FF2B5EF4-FFF2-40B4-BE49-F238E27FC236}">
                <a16:creationId xmlns:a16="http://schemas.microsoft.com/office/drawing/2014/main" id="{5C7AD7A0-648E-AC45-AA0B-CE416DACEDF6}"/>
              </a:ext>
            </a:extLst>
          </p:cNvPr>
          <p:cNvGrpSpPr>
            <a:grpSpLocks/>
          </p:cNvGrpSpPr>
          <p:nvPr/>
        </p:nvGrpSpPr>
        <p:grpSpPr bwMode="auto">
          <a:xfrm>
            <a:off x="6428345" y="2371151"/>
            <a:ext cx="3876675" cy="2876551"/>
            <a:chOff x="1695" y="1256"/>
            <a:chExt cx="2442" cy="1812"/>
          </a:xfrm>
        </p:grpSpPr>
        <p:sp>
          <p:nvSpPr>
            <p:cNvPr id="15" name="Rectangle 5">
              <a:extLst>
                <a:ext uri="{FF2B5EF4-FFF2-40B4-BE49-F238E27FC236}">
                  <a16:creationId xmlns:a16="http://schemas.microsoft.com/office/drawing/2014/main" id="{F9F439AE-CFC1-AD49-80B7-9C4F5D6FF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5" y="2681"/>
              <a:ext cx="184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2300">
                  <a:latin typeface="Arial" panose="020B0604020202020204" pitchFamily="34" charset="0"/>
                </a:rPr>
                <a:t>…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E442ED24-2045-2C43-B296-305C8CB06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" y="2681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F1984004-451B-1448-AAA2-F3DC87D16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1" y="1294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FTP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DAF1F1B6-1E27-5C4E-BCEE-412B1D91BA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4" y="1295"/>
              <a:ext cx="38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dirty="0">
                  <a:latin typeface="Arial" panose="020B0604020202020204" pitchFamily="34" charset="0"/>
                </a:rPr>
                <a:t>HTTP</a:t>
              </a:r>
              <a:endParaRPr lang="en-US" altLang="en-US" sz="1800" dirty="0">
                <a:latin typeface="Times New Roman" panose="02020603050405020304" pitchFamily="18" charset="0"/>
              </a:endParaRPr>
            </a:p>
          </p:txBody>
        </p:sp>
        <p:sp>
          <p:nvSpPr>
            <p:cNvPr id="19" name="Rectangle 9">
              <a:extLst>
                <a:ext uri="{FF2B5EF4-FFF2-40B4-BE49-F238E27FC236}">
                  <a16:creationId xmlns:a16="http://schemas.microsoft.com/office/drawing/2014/main" id="{EDD7FD37-B947-214E-BDA5-59CB4C0021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309"/>
              <a:ext cx="35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SMTP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0" name="Rectangle 10">
              <a:extLst>
                <a:ext uri="{FF2B5EF4-FFF2-40B4-BE49-F238E27FC236}">
                  <a16:creationId xmlns:a16="http://schemas.microsoft.com/office/drawing/2014/main" id="{22639E96-CC83-834B-AB02-C70F3BC42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1" y="1313"/>
              <a:ext cx="2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DNS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1" name="Rectangle 11">
              <a:extLst>
                <a:ext uri="{FF2B5EF4-FFF2-40B4-BE49-F238E27FC236}">
                  <a16:creationId xmlns:a16="http://schemas.microsoft.com/office/drawing/2014/main" id="{BAEF2F6E-EAF8-FD43-A365-5EE855050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2" y="1785"/>
              <a:ext cx="25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TCP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2" name="Rectangle 12">
              <a:extLst>
                <a:ext uri="{FF2B5EF4-FFF2-40B4-BE49-F238E27FC236}">
                  <a16:creationId xmlns:a16="http://schemas.microsoft.com/office/drawing/2014/main" id="{EA4E49F1-482D-814D-9323-19469AAB78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8" y="1781"/>
              <a:ext cx="26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UDP</a:t>
              </a:r>
              <a:endParaRPr lang="en-US" altLang="en-US">
                <a:latin typeface="Times New Roman" panose="02020603050405020304" pitchFamily="18" charset="0"/>
              </a:endParaRPr>
            </a:p>
          </p:txBody>
        </p:sp>
        <p:sp>
          <p:nvSpPr>
            <p:cNvPr id="23" name="Rectangle 13">
              <a:extLst>
                <a:ext uri="{FF2B5EF4-FFF2-40B4-BE49-F238E27FC236}">
                  <a16:creationId xmlns:a16="http://schemas.microsoft.com/office/drawing/2014/main" id="{70859255-8C6D-F046-9B09-A957DE9EF3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2" y="2264"/>
              <a:ext cx="12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</a:rPr>
                <a:t>IP</a:t>
              </a: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4" name="Rectangle 14">
              <a:extLst>
                <a:ext uri="{FF2B5EF4-FFF2-40B4-BE49-F238E27FC236}">
                  <a16:creationId xmlns:a16="http://schemas.microsoft.com/office/drawing/2014/main" id="{D9565A51-FB51-844E-8B8B-116A6C56B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8" y="2770"/>
              <a:ext cx="385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C00000"/>
                  </a:solidFill>
                  <a:latin typeface="Arial" panose="020B0604020202020204" pitchFamily="34" charset="0"/>
                </a:rPr>
                <a:t>802.11</a:t>
              </a:r>
              <a:endPara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5" name="Rectangle 15">
              <a:extLst>
                <a:ext uri="{FF2B5EF4-FFF2-40B4-BE49-F238E27FC236}">
                  <a16:creationId xmlns:a16="http://schemas.microsoft.com/office/drawing/2014/main" id="{CC657FD6-3948-A942-9F42-752C64D0CB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9" y="2835"/>
              <a:ext cx="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dirty="0">
                <a:latin typeface="Times New Roman" panose="02020603050405020304" pitchFamily="18" charset="0"/>
              </a:endParaRPr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F7C605CB-D537-774E-9EC6-B7B0FA487EFA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8" y="2716"/>
              <a:ext cx="514" cy="249"/>
            </a:xfrm>
            <a:custGeom>
              <a:avLst/>
              <a:gdLst>
                <a:gd name="T0" fmla="*/ 510 w 514"/>
                <a:gd name="T1" fmla="*/ 246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6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17">
              <a:extLst>
                <a:ext uri="{FF2B5EF4-FFF2-40B4-BE49-F238E27FC236}">
                  <a16:creationId xmlns:a16="http://schemas.microsoft.com/office/drawing/2014/main" id="{772F81B6-AB33-334D-9EFD-B9048DB908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7" y="2766"/>
              <a:ext cx="32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C00000"/>
                  </a:solidFill>
                  <a:latin typeface="Arial" panose="020B0604020202020204" pitchFamily="34" charset="0"/>
                </a:rPr>
                <a:t>802.3</a:t>
              </a:r>
              <a:endParaRPr lang="en-US" altLang="en-US" b="1" dirty="0">
                <a:solidFill>
                  <a:srgbClr val="C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8" name="Rectangle 19">
              <a:extLst>
                <a:ext uri="{FF2B5EF4-FFF2-40B4-BE49-F238E27FC236}">
                  <a16:creationId xmlns:a16="http://schemas.microsoft.com/office/drawing/2014/main" id="{00575451-3E1E-114A-938F-6DDB3DB6DE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5" y="2774"/>
              <a:ext cx="27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400" b="1">
                  <a:solidFill>
                    <a:srgbClr val="7F7F7F"/>
                  </a:solidFill>
                  <a:latin typeface="Comic Sans MS" panose="030F09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1600">
                  <a:solidFill>
                    <a:schemeClr val="tx1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ATM</a:t>
              </a:r>
            </a:p>
          </p:txBody>
        </p:sp>
        <p:sp>
          <p:nvSpPr>
            <p:cNvPr id="29" name="Line 21">
              <a:extLst>
                <a:ext uri="{FF2B5EF4-FFF2-40B4-BE49-F238E27FC236}">
                  <a16:creationId xmlns:a16="http://schemas.microsoft.com/office/drawing/2014/main" id="{32673D35-C248-8F4A-B0CB-8975462A8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52" y="1505"/>
              <a:ext cx="272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2">
              <a:extLst>
                <a:ext uri="{FF2B5EF4-FFF2-40B4-BE49-F238E27FC236}">
                  <a16:creationId xmlns:a16="http://schemas.microsoft.com/office/drawing/2014/main" id="{DE5DB7D8-E892-8646-8EE1-CB58BC808A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81" y="1505"/>
              <a:ext cx="211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3">
              <a:extLst>
                <a:ext uri="{FF2B5EF4-FFF2-40B4-BE49-F238E27FC236}">
                  <a16:creationId xmlns:a16="http://schemas.microsoft.com/office/drawing/2014/main" id="{F71A5E4B-86E4-574A-8456-8343739CD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586" y="1505"/>
              <a:ext cx="650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24">
              <a:extLst>
                <a:ext uri="{FF2B5EF4-FFF2-40B4-BE49-F238E27FC236}">
                  <a16:creationId xmlns:a16="http://schemas.microsoft.com/office/drawing/2014/main" id="{38BC7C19-3B3B-6E45-ACE6-82B2808EE25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77" y="1505"/>
              <a:ext cx="303" cy="2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25">
              <a:extLst>
                <a:ext uri="{FF2B5EF4-FFF2-40B4-BE49-F238E27FC236}">
                  <a16:creationId xmlns:a16="http://schemas.microsoft.com/office/drawing/2014/main" id="{553E9431-E0D3-A747-9313-81D231EE9A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9" y="1980"/>
              <a:ext cx="430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26">
              <a:extLst>
                <a:ext uri="{FF2B5EF4-FFF2-40B4-BE49-F238E27FC236}">
                  <a16:creationId xmlns:a16="http://schemas.microsoft.com/office/drawing/2014/main" id="{223108FC-9D77-FC48-8FD8-35589E472F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25" y="1980"/>
              <a:ext cx="441" cy="22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27">
              <a:extLst>
                <a:ext uri="{FF2B5EF4-FFF2-40B4-BE49-F238E27FC236}">
                  <a16:creationId xmlns:a16="http://schemas.microsoft.com/office/drawing/2014/main" id="{415956D1-8718-4A41-B4FC-EA5AD82565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75" y="2459"/>
              <a:ext cx="686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28">
              <a:extLst>
                <a:ext uri="{FF2B5EF4-FFF2-40B4-BE49-F238E27FC236}">
                  <a16:creationId xmlns:a16="http://schemas.microsoft.com/office/drawing/2014/main" id="{B3BA5B5F-DD3F-CD43-BCDD-5F65D47A9E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22" y="2459"/>
              <a:ext cx="81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29">
              <a:extLst>
                <a:ext uri="{FF2B5EF4-FFF2-40B4-BE49-F238E27FC236}">
                  <a16:creationId xmlns:a16="http://schemas.microsoft.com/office/drawing/2014/main" id="{33DDCCD1-FBA6-C744-8EAC-92EE370186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44" y="2459"/>
              <a:ext cx="802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6901B0E2-1CC6-C84C-A006-C8ECD9E685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5" y="2712"/>
              <a:ext cx="514" cy="253"/>
            </a:xfrm>
            <a:custGeom>
              <a:avLst/>
              <a:gdLst>
                <a:gd name="T0" fmla="*/ 514 w 514"/>
                <a:gd name="T1" fmla="*/ 250 h 253"/>
                <a:gd name="T2" fmla="*/ 514 w 514"/>
                <a:gd name="T3" fmla="*/ 0 h 253"/>
                <a:gd name="T4" fmla="*/ 0 w 514"/>
                <a:gd name="T5" fmla="*/ 0 h 253"/>
                <a:gd name="T6" fmla="*/ 0 w 514"/>
                <a:gd name="T7" fmla="*/ 253 h 253"/>
                <a:gd name="T8" fmla="*/ 514 w 514"/>
                <a:gd name="T9" fmla="*/ 253 h 253"/>
                <a:gd name="T10" fmla="*/ 514 w 514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53">
                  <a:moveTo>
                    <a:pt x="514" y="250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4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1E94C1D3-5E3D-C14B-BF77-34BFD63308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3" y="2716"/>
              <a:ext cx="513" cy="249"/>
            </a:xfrm>
            <a:custGeom>
              <a:avLst/>
              <a:gdLst>
                <a:gd name="T0" fmla="*/ 509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09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32">
              <a:extLst>
                <a:ext uri="{FF2B5EF4-FFF2-40B4-BE49-F238E27FC236}">
                  <a16:creationId xmlns:a16="http://schemas.microsoft.com/office/drawing/2014/main" id="{F51049BC-78DE-F54E-A08E-B3CE21568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6" y="2210"/>
              <a:ext cx="513" cy="249"/>
            </a:xfrm>
            <a:custGeom>
              <a:avLst/>
              <a:gdLst>
                <a:gd name="T0" fmla="*/ 510 w 513"/>
                <a:gd name="T1" fmla="*/ 249 h 249"/>
                <a:gd name="T2" fmla="*/ 513 w 513"/>
                <a:gd name="T3" fmla="*/ 0 h 249"/>
                <a:gd name="T4" fmla="*/ 0 w 513"/>
                <a:gd name="T5" fmla="*/ 0 h 249"/>
                <a:gd name="T6" fmla="*/ 0 w 513"/>
                <a:gd name="T7" fmla="*/ 249 h 249"/>
                <a:gd name="T8" fmla="*/ 513 w 513"/>
                <a:gd name="T9" fmla="*/ 249 h 249"/>
                <a:gd name="T10" fmla="*/ 513 w 513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3" h="249">
                  <a:moveTo>
                    <a:pt x="510" y="249"/>
                  </a:moveTo>
                  <a:lnTo>
                    <a:pt x="513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3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id="{18278FC8-CAB4-254A-B797-96AA9750E1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2" y="1731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4">
              <a:extLst>
                <a:ext uri="{FF2B5EF4-FFF2-40B4-BE49-F238E27FC236}">
                  <a16:creationId xmlns:a16="http://schemas.microsoft.com/office/drawing/2014/main" id="{8BA17029-A942-9644-96D6-DB79B70599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" y="1727"/>
              <a:ext cx="518" cy="253"/>
            </a:xfrm>
            <a:custGeom>
              <a:avLst/>
              <a:gdLst>
                <a:gd name="T0" fmla="*/ 514 w 518"/>
                <a:gd name="T1" fmla="*/ 253 h 253"/>
                <a:gd name="T2" fmla="*/ 518 w 518"/>
                <a:gd name="T3" fmla="*/ 0 h 253"/>
                <a:gd name="T4" fmla="*/ 0 w 518"/>
                <a:gd name="T5" fmla="*/ 0 h 253"/>
                <a:gd name="T6" fmla="*/ 0 w 518"/>
                <a:gd name="T7" fmla="*/ 253 h 253"/>
                <a:gd name="T8" fmla="*/ 518 w 518"/>
                <a:gd name="T9" fmla="*/ 253 h 253"/>
                <a:gd name="T10" fmla="*/ 518 w 518"/>
                <a:gd name="T11" fmla="*/ 253 h 2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" h="253">
                  <a:moveTo>
                    <a:pt x="514" y="253"/>
                  </a:moveTo>
                  <a:lnTo>
                    <a:pt x="518" y="0"/>
                  </a:lnTo>
                  <a:lnTo>
                    <a:pt x="0" y="0"/>
                  </a:lnTo>
                  <a:lnTo>
                    <a:pt x="0" y="253"/>
                  </a:lnTo>
                  <a:lnTo>
                    <a:pt x="518" y="253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5">
              <a:extLst>
                <a:ext uri="{FF2B5EF4-FFF2-40B4-BE49-F238E27FC236}">
                  <a16:creationId xmlns:a16="http://schemas.microsoft.com/office/drawing/2014/main" id="{FE225476-A171-3842-B79C-DB63C244C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3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6">
              <a:extLst>
                <a:ext uri="{FF2B5EF4-FFF2-40B4-BE49-F238E27FC236}">
                  <a16:creationId xmlns:a16="http://schemas.microsoft.com/office/drawing/2014/main" id="{5724BDE2-327A-E14F-82C8-B76C2587A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7">
              <a:extLst>
                <a:ext uri="{FF2B5EF4-FFF2-40B4-BE49-F238E27FC236}">
                  <a16:creationId xmlns:a16="http://schemas.microsoft.com/office/drawing/2014/main" id="{648ACEE0-4BDD-434D-A266-29E893D29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9" y="1256"/>
              <a:ext cx="514" cy="249"/>
            </a:xfrm>
            <a:custGeom>
              <a:avLst/>
              <a:gdLst>
                <a:gd name="T0" fmla="*/ 510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0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8">
              <a:extLst>
                <a:ext uri="{FF2B5EF4-FFF2-40B4-BE49-F238E27FC236}">
                  <a16:creationId xmlns:a16="http://schemas.microsoft.com/office/drawing/2014/main" id="{246A18ED-5F2C-4A4D-B967-24EEF4AE8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5" y="1256"/>
              <a:ext cx="514" cy="249"/>
            </a:xfrm>
            <a:custGeom>
              <a:avLst/>
              <a:gdLst>
                <a:gd name="T0" fmla="*/ 514 w 514"/>
                <a:gd name="T1" fmla="*/ 249 h 249"/>
                <a:gd name="T2" fmla="*/ 514 w 514"/>
                <a:gd name="T3" fmla="*/ 0 h 249"/>
                <a:gd name="T4" fmla="*/ 0 w 514"/>
                <a:gd name="T5" fmla="*/ 0 h 249"/>
                <a:gd name="T6" fmla="*/ 0 w 514"/>
                <a:gd name="T7" fmla="*/ 249 h 249"/>
                <a:gd name="T8" fmla="*/ 514 w 514"/>
                <a:gd name="T9" fmla="*/ 249 h 249"/>
                <a:gd name="T10" fmla="*/ 514 w 514"/>
                <a:gd name="T11" fmla="*/ 249 h 2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4" h="249">
                  <a:moveTo>
                    <a:pt x="514" y="249"/>
                  </a:moveTo>
                  <a:lnTo>
                    <a:pt x="514" y="0"/>
                  </a:lnTo>
                  <a:lnTo>
                    <a:pt x="0" y="0"/>
                  </a:lnTo>
                  <a:lnTo>
                    <a:pt x="0" y="249"/>
                  </a:lnTo>
                  <a:lnTo>
                    <a:pt x="514" y="249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" name="Rectangle 1">
            <a:extLst>
              <a:ext uri="{FF2B5EF4-FFF2-40B4-BE49-F238E27FC236}">
                <a16:creationId xmlns:a16="http://schemas.microsoft.com/office/drawing/2014/main" id="{2431DD7F-4D47-2243-9A85-E8747D42B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6456" y="2371151"/>
            <a:ext cx="914401" cy="395288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2" name="TextBox 3">
            <a:extLst>
              <a:ext uri="{FF2B5EF4-FFF2-40B4-BE49-F238E27FC236}">
                <a16:creationId xmlns:a16="http://schemas.microsoft.com/office/drawing/2014/main" id="{72C27ECF-D574-DD40-B0AF-4F136BCFD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6457" y="2397758"/>
            <a:ext cx="9412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Helvetica" pitchFamily="2" charset="0"/>
              </a:rPr>
              <a:t>HTTPS</a:t>
            </a:r>
          </a:p>
        </p:txBody>
      </p:sp>
      <p:cxnSp>
        <p:nvCxnSpPr>
          <p:cNvPr id="13" name="Straight Connector 5">
            <a:extLst>
              <a:ext uri="{FF2B5EF4-FFF2-40B4-BE49-F238E27FC236}">
                <a16:creationId xmlns:a16="http://schemas.microsoft.com/office/drawing/2014/main" id="{F8717047-DCF3-7549-B73F-AFB852E6831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18744" y="2766439"/>
            <a:ext cx="121285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5E5D878-FB68-2C45-BBAF-9DDD69051F06}"/>
              </a:ext>
            </a:extLst>
          </p:cNvPr>
          <p:cNvSpPr txBox="1"/>
          <p:nvPr/>
        </p:nvSpPr>
        <p:spPr>
          <a:xfrm>
            <a:off x="7031594" y="5896947"/>
            <a:ext cx="1508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Helvetica" pitchFamily="2" charset="0"/>
              </a:rPr>
              <a:t>Ethernet</a:t>
            </a:r>
            <a:endParaRPr lang="en-US" dirty="0">
              <a:latin typeface="Helvetica" pitchFamily="2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6A191C3-4C17-AD49-8A8A-6AB37615A2A2}"/>
              </a:ext>
            </a:extLst>
          </p:cNvPr>
          <p:cNvCxnSpPr/>
          <p:nvPr/>
        </p:nvCxnSpPr>
        <p:spPr>
          <a:xfrm flipH="1" flipV="1">
            <a:off x="7058583" y="5247702"/>
            <a:ext cx="271463" cy="5652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DABD1D1-5903-D045-9486-2FB2022AE504}"/>
              </a:ext>
            </a:extLst>
          </p:cNvPr>
          <p:cNvCxnSpPr>
            <a:cxnSpLocks/>
          </p:cNvCxnSpPr>
          <p:nvPr/>
        </p:nvCxnSpPr>
        <p:spPr>
          <a:xfrm flipV="1">
            <a:off x="7705722" y="5265215"/>
            <a:ext cx="398461" cy="53024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805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68963" y="3844538"/>
            <a:ext cx="4356035" cy="226695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0"/>
              <a:buNone/>
            </a:pPr>
            <a:r>
              <a:rPr lang="en-US" i="1" dirty="0">
                <a:solidFill>
                  <a:srgbClr val="CC0000"/>
                </a:solidFill>
              </a:rPr>
              <a:t>scale:</a:t>
            </a:r>
            <a:r>
              <a:rPr lang="en-US" dirty="0"/>
              <a:t> with billions of destinations:</a:t>
            </a:r>
          </a:p>
          <a:p>
            <a:r>
              <a:rPr lang="en-US" sz="2400" dirty="0"/>
              <a:t>can</a:t>
            </a:r>
            <a:r>
              <a:rPr lang="ja-JP" altLang="en-US" sz="2400" dirty="0"/>
              <a:t>’</a:t>
            </a:r>
            <a:r>
              <a:rPr lang="en-US" altLang="ja-JP" sz="2400" dirty="0"/>
              <a:t>t store all destinations in routing tables!</a:t>
            </a:r>
          </a:p>
          <a:p>
            <a:r>
              <a:rPr lang="en-US" sz="2400" dirty="0"/>
              <a:t>routing table exchange would swamp links!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83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720247" y="3844538"/>
            <a:ext cx="5000625" cy="2514600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</a:rPr>
              <a:t>administrative autonomy</a:t>
            </a:r>
          </a:p>
          <a:p>
            <a:pPr>
              <a:defRPr/>
            </a:pPr>
            <a:r>
              <a:rPr lang="en-US" sz="2400" dirty="0"/>
              <a:t>Internet = network of networks</a:t>
            </a:r>
          </a:p>
          <a:p>
            <a:pPr>
              <a:defRPr/>
            </a:pPr>
            <a:r>
              <a:rPr lang="en-US" sz="2400" dirty="0"/>
              <a:t>each network admin may want to control routing in its own network</a:t>
            </a:r>
          </a:p>
        </p:txBody>
      </p:sp>
      <p:sp>
        <p:nvSpPr>
          <p:cNvPr id="143367" name="Rectangle 5"/>
          <p:cNvSpPr>
            <a:spLocks noChangeArrowheads="1"/>
          </p:cNvSpPr>
          <p:nvPr/>
        </p:nvSpPr>
        <p:spPr bwMode="auto">
          <a:xfrm>
            <a:off x="1932605" y="1690688"/>
            <a:ext cx="6543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</a:pPr>
            <a:r>
              <a:rPr lang="en-US" sz="2800" dirty="0">
                <a:latin typeface="Helvetica" pitchFamily="2" charset="0"/>
              </a:rPr>
              <a:t>our routing study thus far - idealized </a:t>
            </a:r>
          </a:p>
          <a:p>
            <a:pPr marL="457200" indent="-4572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all routers identical</a:t>
            </a:r>
          </a:p>
          <a:p>
            <a:pPr marL="457200" indent="-4572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800" dirty="0">
                <a:latin typeface="Helvetica" pitchFamily="2" charset="0"/>
              </a:rPr>
              <a:t>network </a:t>
            </a:r>
            <a:r>
              <a:rPr lang="ja-JP" altLang="en-US" sz="2800" dirty="0">
                <a:latin typeface="Helvetica" pitchFamily="2" charset="0"/>
              </a:rPr>
              <a:t>“</a:t>
            </a:r>
            <a:r>
              <a:rPr lang="en-US" altLang="ja-JP" sz="2800" dirty="0">
                <a:latin typeface="Helvetica" pitchFamily="2" charset="0"/>
              </a:rPr>
              <a:t>flat</a:t>
            </a:r>
            <a:r>
              <a:rPr lang="ja-JP" altLang="en-US" sz="2800" dirty="0">
                <a:latin typeface="Helvetica" pitchFamily="2" charset="0"/>
              </a:rPr>
              <a:t>”</a:t>
            </a:r>
            <a:endParaRPr lang="en-US" altLang="ja-JP" sz="2800" dirty="0">
              <a:latin typeface="Helvetica" pitchFamily="2" charset="0"/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</a:pPr>
            <a:r>
              <a:rPr lang="en-US" sz="2800" i="1" dirty="0">
                <a:latin typeface="Helvetica" pitchFamily="2" charset="0"/>
              </a:rPr>
              <a:t>… not</a:t>
            </a:r>
            <a:r>
              <a:rPr lang="en-US" sz="2800" dirty="0">
                <a:latin typeface="Helvetica" pitchFamily="2" charset="0"/>
              </a:rPr>
              <a:t> true in practice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3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1D6017A-5790-EE43-809D-C79CE56B9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routing scalable</a:t>
            </a:r>
          </a:p>
        </p:txBody>
      </p:sp>
    </p:spTree>
    <p:extLst>
      <p:ext uri="{BB962C8B-B14F-4D97-AF65-F5344CB8AC3E}">
        <p14:creationId xmlns:p14="http://schemas.microsoft.com/office/powerpoint/2010/main" val="123352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41101" y="1302988"/>
            <a:ext cx="8192217" cy="910047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cs typeface="Gill Sans MT"/>
              </a:rPr>
              <a:t>aggregate routers into regions known as</a:t>
            </a:r>
            <a:r>
              <a:rPr lang="en-US" dirty="0">
                <a:solidFill>
                  <a:srgbClr val="FF0000"/>
                </a:solidFill>
                <a:cs typeface="Gill Sans MT"/>
              </a:rPr>
              <a:t> </a:t>
            </a:r>
            <a:r>
              <a:rPr lang="ja-JP" altLang="en-US" dirty="0">
                <a:solidFill>
                  <a:srgbClr val="CC0000"/>
                </a:solidFill>
                <a:cs typeface="Gill Sans MT"/>
              </a:rPr>
              <a:t>“</a:t>
            </a:r>
            <a:r>
              <a:rPr lang="en-US" altLang="ja-JP" dirty="0">
                <a:solidFill>
                  <a:srgbClr val="CC0000"/>
                </a:solidFill>
                <a:cs typeface="Gill Sans MT"/>
              </a:rPr>
              <a:t>autonomous systems</a:t>
            </a:r>
            <a:r>
              <a:rPr lang="ja-JP" altLang="en-US" dirty="0">
                <a:solidFill>
                  <a:srgbClr val="CC0000"/>
                </a:solidFill>
                <a:cs typeface="Gill Sans MT"/>
              </a:rPr>
              <a:t>”</a:t>
            </a:r>
            <a:r>
              <a:rPr lang="en-US" altLang="ja-JP" dirty="0">
                <a:solidFill>
                  <a:srgbClr val="CC0000"/>
                </a:solidFill>
                <a:cs typeface="Gill Sans MT"/>
              </a:rPr>
              <a:t> (AS) (a.k.a. “domains”)</a:t>
            </a:r>
            <a:endParaRPr lang="en-US" dirty="0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530149" y="2636396"/>
            <a:ext cx="4711684" cy="2262175"/>
          </a:xfrm>
        </p:spPr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dirty="0">
                <a:solidFill>
                  <a:srgbClr val="000090"/>
                </a:solidFill>
              </a:rPr>
              <a:t>inter-AS routing</a:t>
            </a:r>
          </a:p>
          <a:p>
            <a:r>
              <a:rPr lang="en-US" sz="2400" dirty="0"/>
              <a:t>routing among </a:t>
            </a:r>
            <a:r>
              <a:rPr lang="en-US" sz="2400" dirty="0" err="1"/>
              <a:t>AS’es</a:t>
            </a:r>
            <a:endParaRPr lang="en-US" sz="2400" dirty="0"/>
          </a:p>
          <a:p>
            <a:r>
              <a:rPr lang="en-US" sz="2400" dirty="0"/>
              <a:t>gateways perform inter-domain routing (as well as intra-domain routing)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26233" y="2540178"/>
            <a:ext cx="5718407" cy="3912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Comic Sans MS" pitchFamily="66" charset="0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  <a:ea typeface="ＭＳ Ｐゴシック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Times New Roman" pitchFamily="-109" charset="0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altLang="ja-JP" dirty="0">
                <a:solidFill>
                  <a:srgbClr val="000090"/>
                </a:solidFill>
                <a:latin typeface="Helvetica" pitchFamily="2" charset="0"/>
                <a:cs typeface="Gill Sans MT"/>
              </a:rPr>
              <a:t>intra-AS routing</a:t>
            </a: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Helvetica" pitchFamily="2" charset="0"/>
              </a:rPr>
              <a:t>routing among hosts, routers in same AS (“network”)</a:t>
            </a:r>
          </a:p>
          <a:p>
            <a:pPr>
              <a:lnSpc>
                <a:spcPct val="90000"/>
              </a:lnSpc>
            </a:pPr>
            <a:r>
              <a:rPr lang="en-US" altLang="ja-JP" sz="2400" dirty="0">
                <a:latin typeface="Helvetica" pitchFamily="2" charset="0"/>
              </a:rPr>
              <a:t>all routers in AS must run </a:t>
            </a:r>
            <a:r>
              <a:rPr lang="en-US" altLang="ja-JP" sz="2400" i="1" dirty="0">
                <a:solidFill>
                  <a:srgbClr val="000090"/>
                </a:solidFill>
                <a:latin typeface="Helvetica" pitchFamily="2" charset="0"/>
              </a:rPr>
              <a:t>same</a:t>
            </a:r>
            <a:r>
              <a:rPr lang="en-US" altLang="ja-JP" sz="2400" dirty="0">
                <a:latin typeface="Helvetica" pitchFamily="2" charset="0"/>
              </a:rPr>
              <a:t> intra-domain protocol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Helvetica" pitchFamily="2" charset="0"/>
              </a:rPr>
              <a:t>routers in </a:t>
            </a:r>
            <a:r>
              <a:rPr lang="en-US" sz="2400" i="1" dirty="0">
                <a:latin typeface="Helvetica" pitchFamily="2" charset="0"/>
              </a:rPr>
              <a:t>different</a:t>
            </a:r>
            <a:r>
              <a:rPr lang="en-US" sz="2400" dirty="0">
                <a:latin typeface="Helvetica" pitchFamily="2" charset="0"/>
              </a:rPr>
              <a:t> AS can run </a:t>
            </a:r>
            <a:r>
              <a:rPr lang="en-US" sz="2400" i="1" dirty="0">
                <a:latin typeface="Helvetica" pitchFamily="2" charset="0"/>
              </a:rPr>
              <a:t>different</a:t>
            </a:r>
            <a:r>
              <a:rPr lang="en-US" sz="2400" dirty="0">
                <a:latin typeface="Helvetica" pitchFamily="2" charset="0"/>
              </a:rPr>
              <a:t> intra-domain routing protocol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Helvetica" pitchFamily="2" charset="0"/>
              </a:rPr>
              <a:t>gateway router: at “edge” of its own AS, has link(s) to router(s) in other </a:t>
            </a:r>
            <a:r>
              <a:rPr lang="en-US" sz="2400" dirty="0" err="1">
                <a:latin typeface="Helvetica" pitchFamily="2" charset="0"/>
              </a:rPr>
              <a:t>AS’es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4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FC32EC-83A8-104D-904B-F358F2B3E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233" y="216845"/>
            <a:ext cx="10515600" cy="1325563"/>
          </a:xfrm>
        </p:spPr>
        <p:txBody>
          <a:bodyPr/>
          <a:lstStyle/>
          <a:p>
            <a:r>
              <a:rPr lang="en-US" dirty="0"/>
              <a:t>Internet’s approach to scalable routing</a:t>
            </a:r>
          </a:p>
        </p:txBody>
      </p:sp>
    </p:spTree>
    <p:extLst>
      <p:ext uri="{BB962C8B-B14F-4D97-AF65-F5344CB8AC3E}">
        <p14:creationId xmlns:p14="http://schemas.microsoft.com/office/powerpoint/2010/main" val="4113937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Intra-AS Routing</a:t>
            </a:r>
          </a:p>
        </p:txBody>
      </p:sp>
      <p:sp>
        <p:nvSpPr>
          <p:cNvPr id="1065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n-cs"/>
              </a:rPr>
              <a:t>also known as </a:t>
            </a:r>
            <a:r>
              <a:rPr lang="en-US" i="1" dirty="0">
                <a:solidFill>
                  <a:srgbClr val="CC0000"/>
                </a:solidFill>
                <a:cs typeface="+mn-cs"/>
              </a:rPr>
              <a:t>interior gateway protocols (IGP)</a:t>
            </a:r>
          </a:p>
          <a:p>
            <a:pPr>
              <a:defRPr/>
            </a:pPr>
            <a:r>
              <a:rPr lang="en-US" dirty="0">
                <a:cs typeface="+mn-cs"/>
              </a:rPr>
              <a:t>Most common intra-AS routing protocols:</a:t>
            </a:r>
          </a:p>
          <a:p>
            <a:pPr lvl="1">
              <a:defRPr/>
            </a:pPr>
            <a:r>
              <a:rPr lang="en-US" sz="2800" dirty="0"/>
              <a:t>RIP: Routing Information Protocol: distance vector protocol</a:t>
            </a:r>
          </a:p>
          <a:p>
            <a:pPr lvl="1">
              <a:defRPr/>
            </a:pPr>
            <a:endParaRPr lang="en-US" sz="2800" dirty="0"/>
          </a:p>
          <a:p>
            <a:pPr lvl="1">
              <a:defRPr/>
            </a:pPr>
            <a:r>
              <a:rPr lang="en-US" sz="2800" dirty="0"/>
              <a:t>OSPF, IS-IS: Open Shortest Path First (IS-IS protocol essentially same as OSPF): link state protocol</a:t>
            </a:r>
          </a:p>
          <a:p>
            <a:pPr lvl="1">
              <a:defRPr/>
            </a:pPr>
            <a:endParaRPr lang="en-US" sz="2800" dirty="0"/>
          </a:p>
          <a:p>
            <a:pPr lvl="1">
              <a:defRPr/>
            </a:pPr>
            <a:r>
              <a:rPr lang="en-US" sz="2800" dirty="0"/>
              <a:t>IGRP: Interior Gateway Routing Protocol (Cisco proprietary for decades, until 2016)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5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728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6ABB8-B62F-6340-B7E8-4422E73CD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Inter-AS Routing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5D399-BD2A-FD47-A9F5-F247A7205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“glue” that holds the Internet together</a:t>
            </a:r>
          </a:p>
          <a:p>
            <a:endParaRPr lang="en-US" dirty="0"/>
          </a:p>
          <a:p>
            <a:r>
              <a:rPr lang="en-US" dirty="0"/>
              <a:t>We’ll look into the </a:t>
            </a:r>
            <a:r>
              <a:rPr lang="en-US" i="1" dirty="0">
                <a:solidFill>
                  <a:srgbClr val="C00000"/>
                </a:solidFill>
              </a:rPr>
              <a:t>Border Gateway Protocol (BGP)</a:t>
            </a:r>
          </a:p>
          <a:p>
            <a:endParaRPr lang="en-US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109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Internet inter-AS routing: BGP</a:t>
            </a:r>
            <a:endParaRPr lang="en-US" sz="3200" dirty="0"/>
          </a:p>
        </p:txBody>
      </p:sp>
      <p:sp>
        <p:nvSpPr>
          <p:cNvPr id="1617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9064" y="1548295"/>
            <a:ext cx="10632234" cy="5076439"/>
          </a:xfrm>
        </p:spPr>
        <p:txBody>
          <a:bodyPr>
            <a:normAutofit/>
          </a:bodyPr>
          <a:lstStyle/>
          <a:p>
            <a:pPr marL="381000" indent="-381000"/>
            <a:r>
              <a:rPr lang="en-US" dirty="0">
                <a:solidFill>
                  <a:srgbClr val="CC0000"/>
                </a:solidFill>
              </a:rPr>
              <a:t>BGP (Border Gateway Protocol):</a:t>
            </a:r>
            <a:r>
              <a:rPr lang="en-US" dirty="0"/>
              <a:t> </a:t>
            </a:r>
            <a:r>
              <a:rPr lang="en-US" i="1" dirty="0"/>
              <a:t>the</a:t>
            </a:r>
            <a:r>
              <a:rPr lang="en-US" dirty="0"/>
              <a:t> de facto inter-domain routing protocol</a:t>
            </a:r>
          </a:p>
          <a:p>
            <a:pPr marL="381000" indent="-381000"/>
            <a:r>
              <a:rPr lang="en-US" dirty="0"/>
              <a:t>BGP provides each AS a means to:</a:t>
            </a:r>
          </a:p>
          <a:p>
            <a:pPr marL="800100" lvl="1" indent="-342900"/>
            <a:r>
              <a:rPr lang="en-US" sz="2800" dirty="0">
                <a:solidFill>
                  <a:srgbClr val="CC0000"/>
                </a:solidFill>
              </a:rPr>
              <a:t>eBGP:</a:t>
            </a:r>
            <a:r>
              <a:rPr lang="en-US" dirty="0"/>
              <a:t> obtain subnet reachability information from neighboring </a:t>
            </a:r>
            <a:r>
              <a:rPr lang="en-US" dirty="0" err="1"/>
              <a:t>ASes</a:t>
            </a:r>
            <a:endParaRPr lang="en-US" dirty="0"/>
          </a:p>
          <a:p>
            <a:pPr marL="800100" lvl="1" indent="-342900"/>
            <a:r>
              <a:rPr lang="en-US" sz="2800" dirty="0">
                <a:solidFill>
                  <a:srgbClr val="CC0000"/>
                </a:solidFill>
              </a:rPr>
              <a:t>iBGP:</a:t>
            </a:r>
            <a:r>
              <a:rPr lang="en-US" dirty="0"/>
              <a:t> propagate reachability information to all AS-internal routers.</a:t>
            </a:r>
          </a:p>
          <a:p>
            <a:pPr marL="800100" lvl="1" indent="-342900"/>
            <a:r>
              <a:rPr lang="en-US" dirty="0"/>
              <a:t>determine </a:t>
            </a:r>
            <a:r>
              <a:rPr lang="ja-JP" altLang="en-US" dirty="0"/>
              <a:t>“</a:t>
            </a:r>
            <a:r>
              <a:rPr lang="en-US" altLang="ja-JP" dirty="0"/>
              <a:t>good</a:t>
            </a:r>
            <a:r>
              <a:rPr lang="ja-JP" altLang="en-US" dirty="0"/>
              <a:t>”</a:t>
            </a:r>
            <a:r>
              <a:rPr lang="en-US" altLang="ja-JP" dirty="0"/>
              <a:t> routes to other networks based on reachability information and </a:t>
            </a:r>
            <a:r>
              <a:rPr lang="en-US" altLang="ja-JP" i="1" dirty="0">
                <a:solidFill>
                  <a:srgbClr val="000090"/>
                </a:solidFill>
              </a:rPr>
              <a:t>policy</a:t>
            </a:r>
            <a:endParaRPr lang="en-US" altLang="ja-JP" dirty="0">
              <a:solidFill>
                <a:srgbClr val="000090"/>
              </a:solidFill>
            </a:endParaRPr>
          </a:p>
          <a:p>
            <a:pPr marL="381000" indent="-381000"/>
            <a:r>
              <a:rPr lang="en-US" dirty="0"/>
              <a:t>allows subnet to advertise its existence to rest of Internet: </a:t>
            </a:r>
            <a:r>
              <a:rPr lang="ja-JP" altLang="en-US" i="1" dirty="0">
                <a:solidFill>
                  <a:srgbClr val="000099"/>
                </a:solidFill>
              </a:rPr>
              <a:t>“</a:t>
            </a:r>
            <a:r>
              <a:rPr lang="en-US" altLang="ja-JP" i="1" dirty="0">
                <a:solidFill>
                  <a:srgbClr val="000099"/>
                </a:solidFill>
              </a:rPr>
              <a:t>I am here</a:t>
            </a:r>
            <a:r>
              <a:rPr lang="ja-JP" altLang="en-US" i="1" dirty="0">
                <a:solidFill>
                  <a:srgbClr val="000099"/>
                </a:solidFill>
              </a:rPr>
              <a:t>”</a:t>
            </a:r>
            <a:endParaRPr lang="en-US" i="1" dirty="0">
              <a:solidFill>
                <a:srgbClr val="000099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7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90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eBGP, iBGP connections</a:t>
            </a:r>
          </a:p>
        </p:txBody>
      </p:sp>
      <p:grpSp>
        <p:nvGrpSpPr>
          <p:cNvPr id="283" name="Group 282"/>
          <p:cNvGrpSpPr/>
          <p:nvPr/>
        </p:nvGrpSpPr>
        <p:grpSpPr>
          <a:xfrm>
            <a:off x="4898823" y="4578800"/>
            <a:ext cx="2919541" cy="635979"/>
            <a:chOff x="7493868" y="5383138"/>
            <a:chExt cx="2919541" cy="635979"/>
          </a:xfrm>
        </p:grpSpPr>
        <p:cxnSp>
          <p:nvCxnSpPr>
            <p:cNvPr id="273" name="Straight Connector 272"/>
            <p:cNvCxnSpPr/>
            <p:nvPr/>
          </p:nvCxnSpPr>
          <p:spPr bwMode="auto">
            <a:xfrm flipH="1" flipV="1">
              <a:off x="7493868" y="5589319"/>
              <a:ext cx="749784" cy="1159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CC000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4" name="Straight Connector 273"/>
            <p:cNvCxnSpPr/>
            <p:nvPr/>
          </p:nvCxnSpPr>
          <p:spPr bwMode="auto">
            <a:xfrm flipV="1">
              <a:off x="7523346" y="5869497"/>
              <a:ext cx="699488" cy="69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81" name="TextBox 280"/>
            <p:cNvSpPr txBox="1"/>
            <p:nvPr/>
          </p:nvSpPr>
          <p:spPr>
            <a:xfrm>
              <a:off x="8347651" y="5383138"/>
              <a:ext cx="20657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CC0000"/>
                  </a:solidFill>
                  <a:latin typeface="Helvetica" pitchFamily="2" charset="0"/>
                </a:rPr>
                <a:t>eBGP connectivity</a:t>
              </a:r>
            </a:p>
          </p:txBody>
        </p:sp>
        <p:sp>
          <p:nvSpPr>
            <p:cNvPr id="282" name="TextBox 281"/>
            <p:cNvSpPr txBox="1"/>
            <p:nvPr/>
          </p:nvSpPr>
          <p:spPr>
            <a:xfrm>
              <a:off x="8372607" y="5649785"/>
              <a:ext cx="1988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0090"/>
                  </a:solidFill>
                  <a:latin typeface="Helvetica" pitchFamily="2" charset="0"/>
                </a:rPr>
                <a:t>iBGP connectivity</a:t>
              </a:r>
            </a:p>
          </p:txBody>
        </p:sp>
      </p:grpSp>
      <p:sp>
        <p:nvSpPr>
          <p:cNvPr id="135" name="Freeform 2"/>
          <p:cNvSpPr>
            <a:spLocks/>
          </p:cNvSpPr>
          <p:nvPr/>
        </p:nvSpPr>
        <p:spPr bwMode="auto">
          <a:xfrm>
            <a:off x="2082932" y="2655625"/>
            <a:ext cx="2712783" cy="1853712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" name="Group 72"/>
          <p:cNvGrpSpPr/>
          <p:nvPr/>
        </p:nvGrpSpPr>
        <p:grpSpPr>
          <a:xfrm>
            <a:off x="3221092" y="2806487"/>
            <a:ext cx="565150" cy="369332"/>
            <a:chOff x="1736090" y="2873352"/>
            <a:chExt cx="565150" cy="369332"/>
          </a:xfrm>
        </p:grpSpPr>
        <p:grpSp>
          <p:nvGrpSpPr>
            <p:cNvPr id="26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27" name="Oval 26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28" name="Rectangle 27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9" name="Oval 28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30" name="Freeform 29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Freeform 30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Freeform 31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Freeform 32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endCxn id="29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oup 71"/>
            <p:cNvGrpSpPr/>
            <p:nvPr/>
          </p:nvGrpSpPr>
          <p:grpSpPr>
            <a:xfrm>
              <a:off x="1770362" y="2873352"/>
              <a:ext cx="423514" cy="369332"/>
              <a:chOff x="667045" y="1708643"/>
              <a:chExt cx="423514" cy="369332"/>
            </a:xfrm>
          </p:grpSpPr>
          <p:sp>
            <p:nvSpPr>
              <p:cNvPr id="69" name="Oval 68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667045" y="1708643"/>
                <a:ext cx="4235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1b</a:t>
                </a:r>
              </a:p>
            </p:txBody>
          </p:sp>
        </p:grpSp>
      </p:grpSp>
      <p:grpSp>
        <p:nvGrpSpPr>
          <p:cNvPr id="74" name="Group 73"/>
          <p:cNvGrpSpPr/>
          <p:nvPr/>
        </p:nvGrpSpPr>
        <p:grpSpPr>
          <a:xfrm>
            <a:off x="3225322" y="4027804"/>
            <a:ext cx="565150" cy="369332"/>
            <a:chOff x="1736090" y="2873352"/>
            <a:chExt cx="565150" cy="369332"/>
          </a:xfrm>
        </p:grpSpPr>
        <p:grpSp>
          <p:nvGrpSpPr>
            <p:cNvPr id="75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79" name="Oval 78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1" name="Oval 80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82" name="Freeform 81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3" name="Freeform 82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4" name="Freeform 83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85" name="Freeform 84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86" name="Straight Connector 85"/>
              <p:cNvCxnSpPr>
                <a:endCxn id="81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oup 75"/>
            <p:cNvGrpSpPr/>
            <p:nvPr/>
          </p:nvGrpSpPr>
          <p:grpSpPr>
            <a:xfrm>
              <a:off x="1770362" y="2873352"/>
              <a:ext cx="423514" cy="369332"/>
              <a:chOff x="667045" y="1708643"/>
              <a:chExt cx="423514" cy="369332"/>
            </a:xfrm>
          </p:grpSpPr>
          <p:sp>
            <p:nvSpPr>
              <p:cNvPr id="77" name="Oval 76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667045" y="1708643"/>
                <a:ext cx="42351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1d</a:t>
                </a:r>
              </a:p>
            </p:txBody>
          </p:sp>
        </p:grpSp>
      </p:grpSp>
      <p:grpSp>
        <p:nvGrpSpPr>
          <p:cNvPr id="88" name="Group 87"/>
          <p:cNvGrpSpPr/>
          <p:nvPr/>
        </p:nvGrpSpPr>
        <p:grpSpPr>
          <a:xfrm>
            <a:off x="4086808" y="3418207"/>
            <a:ext cx="565150" cy="369332"/>
            <a:chOff x="1736090" y="2873352"/>
            <a:chExt cx="565150" cy="369332"/>
          </a:xfrm>
        </p:grpSpPr>
        <p:grpSp>
          <p:nvGrpSpPr>
            <p:cNvPr id="89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93" name="Oval 92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5" name="Oval 94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96" name="Freeform 95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7" name="Freeform 96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8" name="Freeform 97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9" name="Freeform 98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00" name="Straight Connector 99"/>
              <p:cNvCxnSpPr>
                <a:endCxn id="95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0" name="Group 89"/>
            <p:cNvGrpSpPr/>
            <p:nvPr/>
          </p:nvGrpSpPr>
          <p:grpSpPr>
            <a:xfrm>
              <a:off x="1770362" y="2873352"/>
              <a:ext cx="414737" cy="369332"/>
              <a:chOff x="667045" y="1708643"/>
              <a:chExt cx="414737" cy="369332"/>
            </a:xfrm>
          </p:grpSpPr>
          <p:sp>
            <p:nvSpPr>
              <p:cNvPr id="91" name="Oval 90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667045" y="1708643"/>
                <a:ext cx="3994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1c</a:t>
                </a:r>
              </a:p>
            </p:txBody>
          </p:sp>
        </p:grpSp>
      </p:grpSp>
      <p:grpSp>
        <p:nvGrpSpPr>
          <p:cNvPr id="102" name="Group 101"/>
          <p:cNvGrpSpPr/>
          <p:nvPr/>
        </p:nvGrpSpPr>
        <p:grpSpPr>
          <a:xfrm>
            <a:off x="2318333" y="3411854"/>
            <a:ext cx="565150" cy="369332"/>
            <a:chOff x="1736090" y="2873352"/>
            <a:chExt cx="565150" cy="369332"/>
          </a:xfrm>
        </p:grpSpPr>
        <p:grpSp>
          <p:nvGrpSpPr>
            <p:cNvPr id="103" name="Group 327"/>
            <p:cNvGrpSpPr>
              <a:grpSpLocks/>
            </p:cNvGrpSpPr>
            <p:nvPr/>
          </p:nvGrpSpPr>
          <p:grpSpPr bwMode="auto">
            <a:xfrm>
              <a:off x="1736090" y="2893762"/>
              <a:ext cx="565150" cy="292100"/>
              <a:chOff x="1871277" y="1576300"/>
              <a:chExt cx="1128371" cy="437861"/>
            </a:xfrm>
          </p:grpSpPr>
          <p:sp>
            <p:nvSpPr>
              <p:cNvPr id="107" name="Oval 106"/>
              <p:cNvSpPr/>
              <p:nvPr/>
            </p:nvSpPr>
            <p:spPr bwMode="auto">
              <a:xfrm flipV="1">
                <a:off x="1874446" y="1692905"/>
                <a:ext cx="1125202" cy="321256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0" scaled="1"/>
                <a:tileRect/>
              </a:gra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08" name="Rectangle 107"/>
              <p:cNvSpPr/>
              <p:nvPr/>
            </p:nvSpPr>
            <p:spPr bwMode="auto">
              <a:xfrm>
                <a:off x="1871277" y="1740499"/>
                <a:ext cx="1128371" cy="114225"/>
              </a:xfrm>
              <a:prstGeom prst="rect">
                <a:avLst/>
              </a:prstGeom>
              <a:gradFill>
                <a:gsLst>
                  <a:gs pos="0">
                    <a:schemeClr val="accent2">
                      <a:lumMod val="75000"/>
                    </a:schemeClr>
                  </a:gs>
                  <a:gs pos="5300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10800000" scaled="0"/>
              </a:gradFill>
              <a:ln w="25400"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9" name="Oval 108"/>
              <p:cNvSpPr/>
              <p:nvPr/>
            </p:nvSpPr>
            <p:spPr bwMode="auto">
              <a:xfrm flipV="1">
                <a:off x="1871277" y="1576300"/>
                <a:ext cx="1125200" cy="321257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6350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ln>
                    <a:solidFill>
                      <a:schemeClr val="tx1"/>
                    </a:solidFill>
                  </a:ln>
                </a:endParaRPr>
              </a:p>
            </p:txBody>
          </p:sp>
          <p:sp>
            <p:nvSpPr>
              <p:cNvPr id="110" name="Freeform 109"/>
              <p:cNvSpPr/>
              <p:nvPr/>
            </p:nvSpPr>
            <p:spPr bwMode="auto">
              <a:xfrm>
                <a:off x="2159708" y="1673868"/>
                <a:ext cx="548339" cy="159438"/>
              </a:xfrm>
              <a:custGeom>
                <a:avLst/>
                <a:gdLst>
                  <a:gd name="connsiteX0" fmla="*/ 1486231 w 2944854"/>
                  <a:gd name="connsiteY0" fmla="*/ 727041 h 1302232"/>
                  <a:gd name="connsiteX1" fmla="*/ 257675 w 2944854"/>
                  <a:gd name="connsiteY1" fmla="*/ 1302232 h 1302232"/>
                  <a:gd name="connsiteX2" fmla="*/ 0 w 2944854"/>
                  <a:gd name="connsiteY2" fmla="*/ 1228607 h 1302232"/>
                  <a:gd name="connsiteX3" fmla="*/ 911064 w 2944854"/>
                  <a:gd name="connsiteY3" fmla="*/ 837478 h 1302232"/>
                  <a:gd name="connsiteX4" fmla="*/ 883456 w 2944854"/>
                  <a:gd name="connsiteY4" fmla="*/ 450949 h 1302232"/>
                  <a:gd name="connsiteX5" fmla="*/ 161047 w 2944854"/>
                  <a:gd name="connsiteY5" fmla="*/ 119640 h 1302232"/>
                  <a:gd name="connsiteX6" fmla="*/ 404917 w 2944854"/>
                  <a:gd name="connsiteY6" fmla="*/ 50617 h 1302232"/>
                  <a:gd name="connsiteX7" fmla="*/ 1477028 w 2944854"/>
                  <a:gd name="connsiteY7" fmla="*/ 501566 h 1302232"/>
                  <a:gd name="connsiteX8" fmla="*/ 2572146 w 2944854"/>
                  <a:gd name="connsiteY8" fmla="*/ 0 h 1302232"/>
                  <a:gd name="connsiteX9" fmla="*/ 2875834 w 2944854"/>
                  <a:gd name="connsiteY9" fmla="*/ 96632 h 1302232"/>
                  <a:gd name="connsiteX10" fmla="*/ 2079803 w 2944854"/>
                  <a:gd name="connsiteY10" fmla="*/ 432543 h 1302232"/>
                  <a:gd name="connsiteX11" fmla="*/ 2240850 w 2944854"/>
                  <a:gd name="connsiteY11" fmla="*/ 920305 h 1302232"/>
                  <a:gd name="connsiteX12" fmla="*/ 2944854 w 2944854"/>
                  <a:gd name="connsiteY12" fmla="*/ 1228607 h 1302232"/>
                  <a:gd name="connsiteX13" fmla="*/ 2733192 w 2944854"/>
                  <a:gd name="connsiteY13" fmla="*/ 1297630 h 1302232"/>
                  <a:gd name="connsiteX14" fmla="*/ 1486231 w 2944854"/>
                  <a:gd name="connsiteY14" fmla="*/ 727041 h 1302232"/>
                  <a:gd name="connsiteX0" fmla="*/ 1486231 w 2944854"/>
                  <a:gd name="connsiteY0" fmla="*/ 727041 h 1316375"/>
                  <a:gd name="connsiteX1" fmla="*/ 257675 w 2944854"/>
                  <a:gd name="connsiteY1" fmla="*/ 1302232 h 1316375"/>
                  <a:gd name="connsiteX2" fmla="*/ 0 w 2944854"/>
                  <a:gd name="connsiteY2" fmla="*/ 1228607 h 1316375"/>
                  <a:gd name="connsiteX3" fmla="*/ 911064 w 2944854"/>
                  <a:gd name="connsiteY3" fmla="*/ 837478 h 1316375"/>
                  <a:gd name="connsiteX4" fmla="*/ 883456 w 2944854"/>
                  <a:gd name="connsiteY4" fmla="*/ 450949 h 1316375"/>
                  <a:gd name="connsiteX5" fmla="*/ 161047 w 2944854"/>
                  <a:gd name="connsiteY5" fmla="*/ 119640 h 1316375"/>
                  <a:gd name="connsiteX6" fmla="*/ 404917 w 2944854"/>
                  <a:gd name="connsiteY6" fmla="*/ 50617 h 1316375"/>
                  <a:gd name="connsiteX7" fmla="*/ 1477028 w 2944854"/>
                  <a:gd name="connsiteY7" fmla="*/ 501566 h 1316375"/>
                  <a:gd name="connsiteX8" fmla="*/ 2572146 w 2944854"/>
                  <a:gd name="connsiteY8" fmla="*/ 0 h 1316375"/>
                  <a:gd name="connsiteX9" fmla="*/ 2875834 w 2944854"/>
                  <a:gd name="connsiteY9" fmla="*/ 96632 h 1316375"/>
                  <a:gd name="connsiteX10" fmla="*/ 2079803 w 2944854"/>
                  <a:gd name="connsiteY10" fmla="*/ 432543 h 1316375"/>
                  <a:gd name="connsiteX11" fmla="*/ 2240850 w 2944854"/>
                  <a:gd name="connsiteY11" fmla="*/ 920305 h 1316375"/>
                  <a:gd name="connsiteX12" fmla="*/ 2944854 w 2944854"/>
                  <a:gd name="connsiteY12" fmla="*/ 1228607 h 1316375"/>
                  <a:gd name="connsiteX13" fmla="*/ 2756623 w 2944854"/>
                  <a:gd name="connsiteY13" fmla="*/ 1316375 h 1316375"/>
                  <a:gd name="connsiteX14" fmla="*/ 1486231 w 2944854"/>
                  <a:gd name="connsiteY14" fmla="*/ 727041 h 1316375"/>
                  <a:gd name="connsiteX0" fmla="*/ 1486231 w 3024520"/>
                  <a:gd name="connsiteY0" fmla="*/ 727041 h 1316375"/>
                  <a:gd name="connsiteX1" fmla="*/ 257675 w 3024520"/>
                  <a:gd name="connsiteY1" fmla="*/ 1302232 h 1316375"/>
                  <a:gd name="connsiteX2" fmla="*/ 0 w 3024520"/>
                  <a:gd name="connsiteY2" fmla="*/ 1228607 h 1316375"/>
                  <a:gd name="connsiteX3" fmla="*/ 911064 w 3024520"/>
                  <a:gd name="connsiteY3" fmla="*/ 837478 h 1316375"/>
                  <a:gd name="connsiteX4" fmla="*/ 883456 w 3024520"/>
                  <a:gd name="connsiteY4" fmla="*/ 450949 h 1316375"/>
                  <a:gd name="connsiteX5" fmla="*/ 161047 w 3024520"/>
                  <a:gd name="connsiteY5" fmla="*/ 119640 h 1316375"/>
                  <a:gd name="connsiteX6" fmla="*/ 404917 w 3024520"/>
                  <a:gd name="connsiteY6" fmla="*/ 50617 h 1316375"/>
                  <a:gd name="connsiteX7" fmla="*/ 1477028 w 3024520"/>
                  <a:gd name="connsiteY7" fmla="*/ 501566 h 1316375"/>
                  <a:gd name="connsiteX8" fmla="*/ 2572146 w 3024520"/>
                  <a:gd name="connsiteY8" fmla="*/ 0 h 1316375"/>
                  <a:gd name="connsiteX9" fmla="*/ 2875834 w 3024520"/>
                  <a:gd name="connsiteY9" fmla="*/ 96632 h 1316375"/>
                  <a:gd name="connsiteX10" fmla="*/ 2079803 w 3024520"/>
                  <a:gd name="connsiteY10" fmla="*/ 432543 h 1316375"/>
                  <a:gd name="connsiteX11" fmla="*/ 2240850 w 3024520"/>
                  <a:gd name="connsiteY11" fmla="*/ 920305 h 1316375"/>
                  <a:gd name="connsiteX12" fmla="*/ 3024520 w 3024520"/>
                  <a:gd name="connsiteY12" fmla="*/ 1228607 h 1316375"/>
                  <a:gd name="connsiteX13" fmla="*/ 2756623 w 3024520"/>
                  <a:gd name="connsiteY13" fmla="*/ 1316375 h 1316375"/>
                  <a:gd name="connsiteX14" fmla="*/ 1486231 w 3024520"/>
                  <a:gd name="connsiteY14" fmla="*/ 727041 h 1316375"/>
                  <a:gd name="connsiteX0" fmla="*/ 1537780 w 3076069"/>
                  <a:gd name="connsiteY0" fmla="*/ 727041 h 1316375"/>
                  <a:gd name="connsiteX1" fmla="*/ 309224 w 3076069"/>
                  <a:gd name="connsiteY1" fmla="*/ 1302232 h 1316375"/>
                  <a:gd name="connsiteX2" fmla="*/ 0 w 3076069"/>
                  <a:gd name="connsiteY2" fmla="*/ 1228607 h 1316375"/>
                  <a:gd name="connsiteX3" fmla="*/ 962613 w 3076069"/>
                  <a:gd name="connsiteY3" fmla="*/ 837478 h 1316375"/>
                  <a:gd name="connsiteX4" fmla="*/ 935005 w 3076069"/>
                  <a:gd name="connsiteY4" fmla="*/ 450949 h 1316375"/>
                  <a:gd name="connsiteX5" fmla="*/ 212596 w 3076069"/>
                  <a:gd name="connsiteY5" fmla="*/ 119640 h 1316375"/>
                  <a:gd name="connsiteX6" fmla="*/ 456466 w 3076069"/>
                  <a:gd name="connsiteY6" fmla="*/ 50617 h 1316375"/>
                  <a:gd name="connsiteX7" fmla="*/ 1528577 w 3076069"/>
                  <a:gd name="connsiteY7" fmla="*/ 501566 h 1316375"/>
                  <a:gd name="connsiteX8" fmla="*/ 2623695 w 3076069"/>
                  <a:gd name="connsiteY8" fmla="*/ 0 h 1316375"/>
                  <a:gd name="connsiteX9" fmla="*/ 2927383 w 3076069"/>
                  <a:gd name="connsiteY9" fmla="*/ 96632 h 1316375"/>
                  <a:gd name="connsiteX10" fmla="*/ 2131352 w 3076069"/>
                  <a:gd name="connsiteY10" fmla="*/ 432543 h 1316375"/>
                  <a:gd name="connsiteX11" fmla="*/ 2292399 w 3076069"/>
                  <a:gd name="connsiteY11" fmla="*/ 920305 h 1316375"/>
                  <a:gd name="connsiteX12" fmla="*/ 3076069 w 3076069"/>
                  <a:gd name="connsiteY12" fmla="*/ 1228607 h 1316375"/>
                  <a:gd name="connsiteX13" fmla="*/ 2808172 w 3076069"/>
                  <a:gd name="connsiteY13" fmla="*/ 1316375 h 1316375"/>
                  <a:gd name="connsiteX14" fmla="*/ 1537780 w 3076069"/>
                  <a:gd name="connsiteY14" fmla="*/ 727041 h 1316375"/>
                  <a:gd name="connsiteX0" fmla="*/ 1537780 w 3076069"/>
                  <a:gd name="connsiteY0" fmla="*/ 727041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27041 h 1321259"/>
                  <a:gd name="connsiteX0" fmla="*/ 1537780 w 3076069"/>
                  <a:gd name="connsiteY0" fmla="*/ 750825 h 1321259"/>
                  <a:gd name="connsiteX1" fmla="*/ 313981 w 3076069"/>
                  <a:gd name="connsiteY1" fmla="*/ 1321259 h 1321259"/>
                  <a:gd name="connsiteX2" fmla="*/ 0 w 3076069"/>
                  <a:gd name="connsiteY2" fmla="*/ 1228607 h 1321259"/>
                  <a:gd name="connsiteX3" fmla="*/ 962613 w 3076069"/>
                  <a:gd name="connsiteY3" fmla="*/ 837478 h 1321259"/>
                  <a:gd name="connsiteX4" fmla="*/ 935005 w 3076069"/>
                  <a:gd name="connsiteY4" fmla="*/ 450949 h 1321259"/>
                  <a:gd name="connsiteX5" fmla="*/ 212596 w 3076069"/>
                  <a:gd name="connsiteY5" fmla="*/ 119640 h 1321259"/>
                  <a:gd name="connsiteX6" fmla="*/ 456466 w 3076069"/>
                  <a:gd name="connsiteY6" fmla="*/ 50617 h 1321259"/>
                  <a:gd name="connsiteX7" fmla="*/ 1528577 w 3076069"/>
                  <a:gd name="connsiteY7" fmla="*/ 501566 h 1321259"/>
                  <a:gd name="connsiteX8" fmla="*/ 2623695 w 3076069"/>
                  <a:gd name="connsiteY8" fmla="*/ 0 h 1321259"/>
                  <a:gd name="connsiteX9" fmla="*/ 2927383 w 3076069"/>
                  <a:gd name="connsiteY9" fmla="*/ 96632 h 1321259"/>
                  <a:gd name="connsiteX10" fmla="*/ 2131352 w 3076069"/>
                  <a:gd name="connsiteY10" fmla="*/ 432543 h 1321259"/>
                  <a:gd name="connsiteX11" fmla="*/ 2292399 w 3076069"/>
                  <a:gd name="connsiteY11" fmla="*/ 920305 h 1321259"/>
                  <a:gd name="connsiteX12" fmla="*/ 3076069 w 3076069"/>
                  <a:gd name="connsiteY12" fmla="*/ 1228607 h 1321259"/>
                  <a:gd name="connsiteX13" fmla="*/ 2808172 w 3076069"/>
                  <a:gd name="connsiteY13" fmla="*/ 1316375 h 1321259"/>
                  <a:gd name="connsiteX14" fmla="*/ 1537780 w 3076069"/>
                  <a:gd name="connsiteY14" fmla="*/ 750825 h 13212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3076069" h="1321259">
                    <a:moveTo>
                      <a:pt x="1537780" y="750825"/>
                    </a:moveTo>
                    <a:lnTo>
                      <a:pt x="313981" y="1321259"/>
                    </a:lnTo>
                    <a:lnTo>
                      <a:pt x="0" y="1228607"/>
                    </a:lnTo>
                    <a:lnTo>
                      <a:pt x="962613" y="837478"/>
                    </a:lnTo>
                    <a:lnTo>
                      <a:pt x="935005" y="450949"/>
                    </a:lnTo>
                    <a:lnTo>
                      <a:pt x="212596" y="119640"/>
                    </a:lnTo>
                    <a:lnTo>
                      <a:pt x="456466" y="50617"/>
                    </a:lnTo>
                    <a:lnTo>
                      <a:pt x="1528577" y="501566"/>
                    </a:lnTo>
                    <a:lnTo>
                      <a:pt x="2623695" y="0"/>
                    </a:lnTo>
                    <a:lnTo>
                      <a:pt x="2927383" y="96632"/>
                    </a:lnTo>
                    <a:lnTo>
                      <a:pt x="2131352" y="432543"/>
                    </a:lnTo>
                    <a:lnTo>
                      <a:pt x="2292399" y="920305"/>
                    </a:lnTo>
                    <a:lnTo>
                      <a:pt x="3076069" y="1228607"/>
                    </a:lnTo>
                    <a:lnTo>
                      <a:pt x="2808172" y="1316375"/>
                    </a:lnTo>
                    <a:lnTo>
                      <a:pt x="1537780" y="750825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1" name="Freeform 110"/>
              <p:cNvSpPr/>
              <p:nvPr/>
            </p:nvSpPr>
            <p:spPr bwMode="auto">
              <a:xfrm>
                <a:off x="2102655" y="1633412"/>
                <a:ext cx="662444" cy="111846"/>
              </a:xfrm>
              <a:custGeom>
                <a:avLst/>
                <a:gdLst>
                  <a:gd name="connsiteX0" fmla="*/ 0 w 3645229"/>
                  <a:gd name="connsiteY0" fmla="*/ 214441 h 923747"/>
                  <a:gd name="connsiteX1" fmla="*/ 659770 w 3645229"/>
                  <a:gd name="connsiteY1" fmla="*/ 16495 h 923747"/>
                  <a:gd name="connsiteX2" fmla="*/ 1814367 w 3645229"/>
                  <a:gd name="connsiteY2" fmla="*/ 511360 h 923747"/>
                  <a:gd name="connsiteX3" fmla="*/ 2968965 w 3645229"/>
                  <a:gd name="connsiteY3" fmla="*/ 0 h 923747"/>
                  <a:gd name="connsiteX4" fmla="*/ 3645229 w 3645229"/>
                  <a:gd name="connsiteY4" fmla="*/ 197946 h 923747"/>
                  <a:gd name="connsiteX5" fmla="*/ 3199884 w 3645229"/>
                  <a:gd name="connsiteY5" fmla="*/ 461874 h 923747"/>
                  <a:gd name="connsiteX6" fmla="*/ 2985459 w 3645229"/>
                  <a:gd name="connsiteY6" fmla="*/ 379396 h 923747"/>
                  <a:gd name="connsiteX7" fmla="*/ 1830861 w 3645229"/>
                  <a:gd name="connsiteY7" fmla="*/ 923747 h 923747"/>
                  <a:gd name="connsiteX8" fmla="*/ 676264 w 3645229"/>
                  <a:gd name="connsiteY8" fmla="*/ 412387 h 923747"/>
                  <a:gd name="connsiteX9" fmla="*/ 527816 w 3645229"/>
                  <a:gd name="connsiteY9" fmla="*/ 478369 h 923747"/>
                  <a:gd name="connsiteX10" fmla="*/ 0 w 3645229"/>
                  <a:gd name="connsiteY10" fmla="*/ 21444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78369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71662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23747"/>
                  <a:gd name="connsiteX1" fmla="*/ 655168 w 3640627"/>
                  <a:gd name="connsiteY1" fmla="*/ 16495 h 923747"/>
                  <a:gd name="connsiteX2" fmla="*/ 1809765 w 3640627"/>
                  <a:gd name="connsiteY2" fmla="*/ 511360 h 923747"/>
                  <a:gd name="connsiteX3" fmla="*/ 2964363 w 3640627"/>
                  <a:gd name="connsiteY3" fmla="*/ 0 h 923747"/>
                  <a:gd name="connsiteX4" fmla="*/ 3640627 w 3640627"/>
                  <a:gd name="connsiteY4" fmla="*/ 197946 h 923747"/>
                  <a:gd name="connsiteX5" fmla="*/ 3195282 w 3640627"/>
                  <a:gd name="connsiteY5" fmla="*/ 461874 h 923747"/>
                  <a:gd name="connsiteX6" fmla="*/ 2980857 w 3640627"/>
                  <a:gd name="connsiteY6" fmla="*/ 379396 h 923747"/>
                  <a:gd name="connsiteX7" fmla="*/ 1826259 w 3640627"/>
                  <a:gd name="connsiteY7" fmla="*/ 923747 h 923747"/>
                  <a:gd name="connsiteX8" fmla="*/ 690067 w 3640627"/>
                  <a:gd name="connsiteY8" fmla="*/ 412387 h 923747"/>
                  <a:gd name="connsiteX9" fmla="*/ 523214 w 3640627"/>
                  <a:gd name="connsiteY9" fmla="*/ 482971 h 923747"/>
                  <a:gd name="connsiteX10" fmla="*/ 0 w 3640627"/>
                  <a:gd name="connsiteY10" fmla="*/ 242051 h 923747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09765 w 3640627"/>
                  <a:gd name="connsiteY2" fmla="*/ 511360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2980857 w 3640627"/>
                  <a:gd name="connsiteY6" fmla="*/ 379396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640627"/>
                  <a:gd name="connsiteY0" fmla="*/ 242051 h 946755"/>
                  <a:gd name="connsiteX1" fmla="*/ 655168 w 3640627"/>
                  <a:gd name="connsiteY1" fmla="*/ 16495 h 946755"/>
                  <a:gd name="connsiteX2" fmla="*/ 1855778 w 3640627"/>
                  <a:gd name="connsiteY2" fmla="*/ 534367 h 946755"/>
                  <a:gd name="connsiteX3" fmla="*/ 2964363 w 3640627"/>
                  <a:gd name="connsiteY3" fmla="*/ 0 h 946755"/>
                  <a:gd name="connsiteX4" fmla="*/ 3640627 w 3640627"/>
                  <a:gd name="connsiteY4" fmla="*/ 197946 h 946755"/>
                  <a:gd name="connsiteX5" fmla="*/ 3195282 w 3640627"/>
                  <a:gd name="connsiteY5" fmla="*/ 461874 h 946755"/>
                  <a:gd name="connsiteX6" fmla="*/ 3008465 w 3640627"/>
                  <a:gd name="connsiteY6" fmla="*/ 402404 h 946755"/>
                  <a:gd name="connsiteX7" fmla="*/ 1876873 w 3640627"/>
                  <a:gd name="connsiteY7" fmla="*/ 946755 h 946755"/>
                  <a:gd name="connsiteX8" fmla="*/ 690067 w 3640627"/>
                  <a:gd name="connsiteY8" fmla="*/ 412387 h 946755"/>
                  <a:gd name="connsiteX9" fmla="*/ 523214 w 3640627"/>
                  <a:gd name="connsiteY9" fmla="*/ 482971 h 946755"/>
                  <a:gd name="connsiteX10" fmla="*/ 0 w 3640627"/>
                  <a:gd name="connsiteY10" fmla="*/ 242051 h 946755"/>
                  <a:gd name="connsiteX0" fmla="*/ 0 w 3723451"/>
                  <a:gd name="connsiteY0" fmla="*/ 242051 h 946755"/>
                  <a:gd name="connsiteX1" fmla="*/ 655168 w 3723451"/>
                  <a:gd name="connsiteY1" fmla="*/ 16495 h 946755"/>
                  <a:gd name="connsiteX2" fmla="*/ 1855778 w 3723451"/>
                  <a:gd name="connsiteY2" fmla="*/ 534367 h 946755"/>
                  <a:gd name="connsiteX3" fmla="*/ 2964363 w 3723451"/>
                  <a:gd name="connsiteY3" fmla="*/ 0 h 946755"/>
                  <a:gd name="connsiteX4" fmla="*/ 3723451 w 3723451"/>
                  <a:gd name="connsiteY4" fmla="*/ 220954 h 946755"/>
                  <a:gd name="connsiteX5" fmla="*/ 3195282 w 3723451"/>
                  <a:gd name="connsiteY5" fmla="*/ 461874 h 946755"/>
                  <a:gd name="connsiteX6" fmla="*/ 3008465 w 3723451"/>
                  <a:gd name="connsiteY6" fmla="*/ 402404 h 946755"/>
                  <a:gd name="connsiteX7" fmla="*/ 1876873 w 3723451"/>
                  <a:gd name="connsiteY7" fmla="*/ 946755 h 946755"/>
                  <a:gd name="connsiteX8" fmla="*/ 690067 w 3723451"/>
                  <a:gd name="connsiteY8" fmla="*/ 412387 h 946755"/>
                  <a:gd name="connsiteX9" fmla="*/ 523214 w 3723451"/>
                  <a:gd name="connsiteY9" fmla="*/ 482971 h 946755"/>
                  <a:gd name="connsiteX10" fmla="*/ 0 w 3723451"/>
                  <a:gd name="connsiteY10" fmla="*/ 242051 h 946755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08465 w 3723451"/>
                  <a:gd name="connsiteY6" fmla="*/ 388599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95282 w 3723451"/>
                  <a:gd name="connsiteY5" fmla="*/ 448069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690067 w 3723451"/>
                  <a:gd name="connsiteY8" fmla="*/ 398582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  <a:gd name="connsiteX0" fmla="*/ 0 w 3723451"/>
                  <a:gd name="connsiteY0" fmla="*/ 228246 h 932950"/>
                  <a:gd name="connsiteX1" fmla="*/ 655168 w 3723451"/>
                  <a:gd name="connsiteY1" fmla="*/ 2690 h 932950"/>
                  <a:gd name="connsiteX2" fmla="*/ 1855778 w 3723451"/>
                  <a:gd name="connsiteY2" fmla="*/ 520562 h 932950"/>
                  <a:gd name="connsiteX3" fmla="*/ 3001174 w 3723451"/>
                  <a:gd name="connsiteY3" fmla="*/ 0 h 932950"/>
                  <a:gd name="connsiteX4" fmla="*/ 3723451 w 3723451"/>
                  <a:gd name="connsiteY4" fmla="*/ 207149 h 932950"/>
                  <a:gd name="connsiteX5" fmla="*/ 3186079 w 3723451"/>
                  <a:gd name="connsiteY5" fmla="*/ 461874 h 932950"/>
                  <a:gd name="connsiteX6" fmla="*/ 3013067 w 3723451"/>
                  <a:gd name="connsiteY6" fmla="*/ 393200 h 932950"/>
                  <a:gd name="connsiteX7" fmla="*/ 1876873 w 3723451"/>
                  <a:gd name="connsiteY7" fmla="*/ 932950 h 932950"/>
                  <a:gd name="connsiteX8" fmla="*/ 711613 w 3723451"/>
                  <a:gd name="connsiteY8" fmla="*/ 413055 h 932950"/>
                  <a:gd name="connsiteX9" fmla="*/ 523214 w 3723451"/>
                  <a:gd name="connsiteY9" fmla="*/ 469166 h 932950"/>
                  <a:gd name="connsiteX10" fmla="*/ 0 w 3723451"/>
                  <a:gd name="connsiteY10" fmla="*/ 228246 h 9329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723451" h="932950">
                    <a:moveTo>
                      <a:pt x="0" y="228246"/>
                    </a:moveTo>
                    <a:lnTo>
                      <a:pt x="655168" y="2690"/>
                    </a:lnTo>
                    <a:lnTo>
                      <a:pt x="1855778" y="520562"/>
                    </a:lnTo>
                    <a:lnTo>
                      <a:pt x="3001174" y="0"/>
                    </a:lnTo>
                    <a:lnTo>
                      <a:pt x="3723451" y="207149"/>
                    </a:lnTo>
                    <a:lnTo>
                      <a:pt x="3186079" y="461874"/>
                    </a:lnTo>
                    <a:lnTo>
                      <a:pt x="3013067" y="393200"/>
                    </a:lnTo>
                    <a:lnTo>
                      <a:pt x="1876873" y="932950"/>
                    </a:lnTo>
                    <a:lnTo>
                      <a:pt x="711613" y="413055"/>
                    </a:lnTo>
                    <a:lnTo>
                      <a:pt x="523214" y="469166"/>
                    </a:lnTo>
                    <a:lnTo>
                      <a:pt x="0" y="228246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2" name="Freeform 111"/>
              <p:cNvSpPr/>
              <p:nvPr/>
            </p:nvSpPr>
            <p:spPr bwMode="auto">
              <a:xfrm>
                <a:off x="2536889" y="1728599"/>
                <a:ext cx="244057" cy="97568"/>
              </a:xfrm>
              <a:custGeom>
                <a:avLst/>
                <a:gdLst>
                  <a:gd name="connsiteX0" fmla="*/ 55216 w 1421812"/>
                  <a:gd name="connsiteY0" fmla="*/ 0 h 800665"/>
                  <a:gd name="connsiteX1" fmla="*/ 1421812 w 1421812"/>
                  <a:gd name="connsiteY1" fmla="*/ 625807 h 800665"/>
                  <a:gd name="connsiteX2" fmla="*/ 947874 w 1421812"/>
                  <a:gd name="connsiteY2" fmla="*/ 800665 h 800665"/>
                  <a:gd name="connsiteX3" fmla="*/ 50614 w 1421812"/>
                  <a:gd name="connsiteY3" fmla="*/ 404934 h 800665"/>
                  <a:gd name="connsiteX4" fmla="*/ 0 w 1421812"/>
                  <a:gd name="connsiteY4" fmla="*/ 404934 h 800665"/>
                  <a:gd name="connsiteX5" fmla="*/ 55216 w 1421812"/>
                  <a:gd name="connsiteY5" fmla="*/ 0 h 800665"/>
                  <a:gd name="connsiteX0" fmla="*/ 4602 w 1371198"/>
                  <a:gd name="connsiteY0" fmla="*/ 0 h 800665"/>
                  <a:gd name="connsiteX1" fmla="*/ 1371198 w 1371198"/>
                  <a:gd name="connsiteY1" fmla="*/ 625807 h 800665"/>
                  <a:gd name="connsiteX2" fmla="*/ 897260 w 1371198"/>
                  <a:gd name="connsiteY2" fmla="*/ 800665 h 800665"/>
                  <a:gd name="connsiteX3" fmla="*/ 0 w 1371198"/>
                  <a:gd name="connsiteY3" fmla="*/ 404934 h 800665"/>
                  <a:gd name="connsiteX4" fmla="*/ 4602 w 1371198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0665"/>
                  <a:gd name="connsiteX1" fmla="*/ 1366596 w 1366596"/>
                  <a:gd name="connsiteY1" fmla="*/ 625807 h 800665"/>
                  <a:gd name="connsiteX2" fmla="*/ 892658 w 1366596"/>
                  <a:gd name="connsiteY2" fmla="*/ 800665 h 800665"/>
                  <a:gd name="connsiteX3" fmla="*/ 4601 w 1366596"/>
                  <a:gd name="connsiteY3" fmla="*/ 427942 h 800665"/>
                  <a:gd name="connsiteX4" fmla="*/ 0 w 1366596"/>
                  <a:gd name="connsiteY4" fmla="*/ 0 h 800665"/>
                  <a:gd name="connsiteX0" fmla="*/ 0 w 1366596"/>
                  <a:gd name="connsiteY0" fmla="*/ 0 h 809868"/>
                  <a:gd name="connsiteX1" fmla="*/ 1366596 w 1366596"/>
                  <a:gd name="connsiteY1" fmla="*/ 625807 h 809868"/>
                  <a:gd name="connsiteX2" fmla="*/ 865050 w 1366596"/>
                  <a:gd name="connsiteY2" fmla="*/ 809868 h 809868"/>
                  <a:gd name="connsiteX3" fmla="*/ 4601 w 1366596"/>
                  <a:gd name="connsiteY3" fmla="*/ 427942 h 809868"/>
                  <a:gd name="connsiteX4" fmla="*/ 0 w 1366596"/>
                  <a:gd name="connsiteY4" fmla="*/ 0 h 8098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66596" h="809868">
                    <a:moveTo>
                      <a:pt x="0" y="0"/>
                    </a:moveTo>
                    <a:lnTo>
                      <a:pt x="1366596" y="625807"/>
                    </a:lnTo>
                    <a:lnTo>
                      <a:pt x="865050" y="809868"/>
                    </a:lnTo>
                    <a:lnTo>
                      <a:pt x="4601" y="427942"/>
                    </a:lnTo>
                    <a:cubicBezTo>
                      <a:pt x="-1535" y="105836"/>
                      <a:pt x="1534" y="142647"/>
                      <a:pt x="0" y="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13" name="Freeform 112"/>
              <p:cNvSpPr/>
              <p:nvPr/>
            </p:nvSpPr>
            <p:spPr bwMode="auto">
              <a:xfrm>
                <a:off x="2089977" y="1730980"/>
                <a:ext cx="240888" cy="95187"/>
              </a:xfrm>
              <a:custGeom>
                <a:avLst/>
                <a:gdLst>
                  <a:gd name="connsiteX0" fmla="*/ 1329786 w 1348191"/>
                  <a:gd name="connsiteY0" fmla="*/ 0 h 809869"/>
                  <a:gd name="connsiteX1" fmla="*/ 1348191 w 1348191"/>
                  <a:gd name="connsiteY1" fmla="*/ 400333 h 809869"/>
                  <a:gd name="connsiteX2" fmla="*/ 487742 w 1348191"/>
                  <a:gd name="connsiteY2" fmla="*/ 809869 h 809869"/>
                  <a:gd name="connsiteX3" fmla="*/ 0 w 1348191"/>
                  <a:gd name="connsiteY3" fmla="*/ 630409 h 809869"/>
                  <a:gd name="connsiteX4" fmla="*/ 1329786 w 1348191"/>
                  <a:gd name="connsiteY4" fmla="*/ 0 h 809869"/>
                  <a:gd name="connsiteX0" fmla="*/ 1329786 w 1348191"/>
                  <a:gd name="connsiteY0" fmla="*/ 0 h 791462"/>
                  <a:gd name="connsiteX1" fmla="*/ 1348191 w 1348191"/>
                  <a:gd name="connsiteY1" fmla="*/ 381926 h 791462"/>
                  <a:gd name="connsiteX2" fmla="*/ 487742 w 1348191"/>
                  <a:gd name="connsiteY2" fmla="*/ 791462 h 791462"/>
                  <a:gd name="connsiteX3" fmla="*/ 0 w 1348191"/>
                  <a:gd name="connsiteY3" fmla="*/ 612002 h 791462"/>
                  <a:gd name="connsiteX4" fmla="*/ 1329786 w 1348191"/>
                  <a:gd name="connsiteY4" fmla="*/ 0 h 7914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48191" h="791462">
                    <a:moveTo>
                      <a:pt x="1329786" y="0"/>
                    </a:moveTo>
                    <a:lnTo>
                      <a:pt x="1348191" y="381926"/>
                    </a:lnTo>
                    <a:lnTo>
                      <a:pt x="487742" y="791462"/>
                    </a:lnTo>
                    <a:lnTo>
                      <a:pt x="0" y="612002"/>
                    </a:lnTo>
                    <a:lnTo>
                      <a:pt x="1329786" y="0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114" name="Straight Connector 113"/>
              <p:cNvCxnSpPr>
                <a:endCxn id="109" idx="2"/>
              </p:cNvCxnSpPr>
              <p:nvPr/>
            </p:nvCxnSpPr>
            <p:spPr bwMode="auto">
              <a:xfrm flipH="1" flipV="1">
                <a:off x="1871277" y="1735739"/>
                <a:ext cx="3169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/>
              <p:cNvCxnSpPr/>
              <p:nvPr/>
            </p:nvCxnSpPr>
            <p:spPr bwMode="auto">
              <a:xfrm flipH="1" flipV="1">
                <a:off x="2996477" y="1733359"/>
                <a:ext cx="3171" cy="123743"/>
              </a:xfrm>
              <a:prstGeom prst="line">
                <a:avLst/>
              </a:prstGeom>
              <a:ln w="6350" cmpd="sng">
                <a:solidFill>
                  <a:schemeClr val="tx1"/>
                </a:solidFill>
              </a:ln>
              <a:effectLst>
                <a:outerShdw blurRad="40005" dist="19939" dir="5400000" algn="tl" rotWithShape="0">
                  <a:srgbClr val="000000">
                    <a:alpha val="38000"/>
                  </a:srgb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oup 103"/>
            <p:cNvGrpSpPr/>
            <p:nvPr/>
          </p:nvGrpSpPr>
          <p:grpSpPr>
            <a:xfrm>
              <a:off x="1770362" y="2873352"/>
              <a:ext cx="414737" cy="369332"/>
              <a:chOff x="667045" y="1708643"/>
              <a:chExt cx="414737" cy="369332"/>
            </a:xfrm>
          </p:grpSpPr>
          <p:sp>
            <p:nvSpPr>
              <p:cNvPr id="105" name="Oval 104"/>
              <p:cNvSpPr/>
              <p:nvPr/>
            </p:nvSpPr>
            <p:spPr bwMode="auto">
              <a:xfrm>
                <a:off x="725417" y="1787240"/>
                <a:ext cx="356365" cy="231962"/>
              </a:xfrm>
              <a:prstGeom prst="ellipse">
                <a:avLst/>
              </a:prstGeom>
              <a:solidFill>
                <a:schemeClr val="bg1">
                  <a:alpha val="76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667045" y="1708643"/>
                <a:ext cx="41229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1a</a:t>
                </a:r>
              </a:p>
            </p:txBody>
          </p:sp>
        </p:grpSp>
      </p:grpSp>
      <p:cxnSp>
        <p:nvCxnSpPr>
          <p:cNvPr id="117" name="Straight Connector 116"/>
          <p:cNvCxnSpPr>
            <a:stCxn id="66" idx="2"/>
            <a:endCxn id="78" idx="0"/>
          </p:cNvCxnSpPr>
          <p:nvPr/>
        </p:nvCxnSpPr>
        <p:spPr bwMode="auto">
          <a:xfrm>
            <a:off x="3467121" y="3175820"/>
            <a:ext cx="4230" cy="851985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/>
          <p:nvPr/>
        </p:nvCxnSpPr>
        <p:spPr bwMode="auto">
          <a:xfrm>
            <a:off x="2892480" y="3581757"/>
            <a:ext cx="1204913" cy="635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1" name="Straight Connector 120"/>
          <p:cNvCxnSpPr>
            <a:stCxn id="27" idx="7"/>
          </p:cNvCxnSpPr>
          <p:nvPr/>
        </p:nvCxnSpPr>
        <p:spPr bwMode="auto">
          <a:xfrm>
            <a:off x="3703710" y="3087613"/>
            <a:ext cx="480042" cy="36977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/>
          <p:nvPr/>
        </p:nvCxnSpPr>
        <p:spPr bwMode="auto">
          <a:xfrm>
            <a:off x="2785076" y="3719440"/>
            <a:ext cx="477927" cy="35707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H="1">
            <a:off x="3681044" y="3716677"/>
            <a:ext cx="508002" cy="34925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" name="Straight Connector 132"/>
          <p:cNvCxnSpPr/>
          <p:nvPr/>
        </p:nvCxnSpPr>
        <p:spPr bwMode="auto">
          <a:xfrm flipH="1">
            <a:off x="2772555" y="3100081"/>
            <a:ext cx="508002" cy="34925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009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37" name="Group 136"/>
          <p:cNvGrpSpPr/>
          <p:nvPr/>
        </p:nvGrpSpPr>
        <p:grpSpPr>
          <a:xfrm>
            <a:off x="4691774" y="1871068"/>
            <a:ext cx="2712783" cy="1853712"/>
            <a:chOff x="-2170772" y="2784954"/>
            <a:chExt cx="2712783" cy="1853712"/>
          </a:xfrm>
        </p:grpSpPr>
        <p:sp>
          <p:nvSpPr>
            <p:cNvPr id="138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9" name="Group 138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140" name="Group 139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8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93" name="Oval 19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94" name="Rectangle 19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95" name="Oval 19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96" name="Freeform 19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97" name="Freeform 19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98" name="Freeform 19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99" name="Freeform 19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00" name="Straight Connector 199"/>
                  <p:cNvCxnSpPr>
                    <a:endCxn id="19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Straight Connector 20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0" name="Group 189"/>
                <p:cNvGrpSpPr/>
                <p:nvPr/>
              </p:nvGrpSpPr>
              <p:grpSpPr>
                <a:xfrm>
                  <a:off x="1770362" y="2873352"/>
                  <a:ext cx="423514" cy="369332"/>
                  <a:chOff x="667045" y="1708643"/>
                  <a:chExt cx="423514" cy="369332"/>
                </a:xfrm>
              </p:grpSpPr>
              <p:sp>
                <p:nvSpPr>
                  <p:cNvPr id="191" name="Oval 19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92" name="TextBox 191"/>
                  <p:cNvSpPr txBox="1"/>
                  <p:nvPr/>
                </p:nvSpPr>
                <p:spPr>
                  <a:xfrm>
                    <a:off x="667045" y="1708643"/>
                    <a:ext cx="42351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2b</a:t>
                    </a:r>
                  </a:p>
                </p:txBody>
              </p:sp>
            </p:grpSp>
          </p:grpSp>
          <p:grpSp>
            <p:nvGrpSpPr>
              <p:cNvPr id="141" name="Group 140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7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80" name="Oval 17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81" name="Rectangle 18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2" name="Oval 18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83" name="Freeform 18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4" name="Freeform 18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5" name="Freeform 18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86" name="Freeform 18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87" name="Straight Connector 186"/>
                  <p:cNvCxnSpPr>
                    <a:endCxn id="18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Straight Connector 18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7" name="Group 176"/>
                <p:cNvGrpSpPr/>
                <p:nvPr/>
              </p:nvGrpSpPr>
              <p:grpSpPr>
                <a:xfrm>
                  <a:off x="1770362" y="2873352"/>
                  <a:ext cx="423514" cy="369332"/>
                  <a:chOff x="667045" y="1708643"/>
                  <a:chExt cx="423514" cy="369332"/>
                </a:xfrm>
              </p:grpSpPr>
              <p:sp>
                <p:nvSpPr>
                  <p:cNvPr id="178" name="Oval 17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79" name="TextBox 178"/>
                  <p:cNvSpPr txBox="1"/>
                  <p:nvPr/>
                </p:nvSpPr>
                <p:spPr>
                  <a:xfrm>
                    <a:off x="667045" y="1708643"/>
                    <a:ext cx="42351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2d</a:t>
                    </a:r>
                  </a:p>
                </p:txBody>
              </p:sp>
            </p:grpSp>
          </p:grpSp>
          <p:grpSp>
            <p:nvGrpSpPr>
              <p:cNvPr id="142" name="Group 141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6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67" name="Oval 16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68" name="Rectangle 16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9" name="Oval 16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70" name="Freeform 16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1" name="Freeform 17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2" name="Freeform 17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73" name="Freeform 17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74" name="Straight Connector 173"/>
                  <p:cNvCxnSpPr>
                    <a:endCxn id="16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Straight Connector 17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64" name="Group 163"/>
                <p:cNvGrpSpPr/>
                <p:nvPr/>
              </p:nvGrpSpPr>
              <p:grpSpPr>
                <a:xfrm>
                  <a:off x="1770362" y="2873352"/>
                  <a:ext cx="414737" cy="369332"/>
                  <a:chOff x="667045" y="1708643"/>
                  <a:chExt cx="414737" cy="369332"/>
                </a:xfrm>
              </p:grpSpPr>
              <p:sp>
                <p:nvSpPr>
                  <p:cNvPr id="165" name="Oval 16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6" name="TextBox 165"/>
                  <p:cNvSpPr txBox="1"/>
                  <p:nvPr/>
                </p:nvSpPr>
                <p:spPr>
                  <a:xfrm>
                    <a:off x="667045" y="1708643"/>
                    <a:ext cx="39946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2c</a:t>
                    </a:r>
                  </a:p>
                </p:txBody>
              </p:sp>
            </p:grpSp>
          </p:grpSp>
          <p:grpSp>
            <p:nvGrpSpPr>
              <p:cNvPr id="143" name="Group 142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150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154" name="Oval 153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55" name="Rectangle 154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6" name="Oval 155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157" name="Freeform 156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8" name="Freeform 157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59" name="Freeform 158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160" name="Freeform 159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161" name="Straight Connector 160"/>
                  <p:cNvCxnSpPr>
                    <a:endCxn id="156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2" name="Straight Connector 161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51" name="Group 150"/>
                <p:cNvGrpSpPr/>
                <p:nvPr/>
              </p:nvGrpSpPr>
              <p:grpSpPr>
                <a:xfrm>
                  <a:off x="1770362" y="2873352"/>
                  <a:ext cx="414737" cy="369332"/>
                  <a:chOff x="667045" y="1708643"/>
                  <a:chExt cx="414737" cy="369332"/>
                </a:xfrm>
              </p:grpSpPr>
              <p:sp>
                <p:nvSpPr>
                  <p:cNvPr id="152" name="Oval 151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53" name="TextBox 152"/>
                  <p:cNvSpPr txBox="1"/>
                  <p:nvPr/>
                </p:nvSpPr>
                <p:spPr>
                  <a:xfrm>
                    <a:off x="667045" y="1708643"/>
                    <a:ext cx="412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2a</a:t>
                    </a:r>
                  </a:p>
                </p:txBody>
              </p:sp>
            </p:grpSp>
          </p:grpSp>
          <p:cxnSp>
            <p:nvCxnSpPr>
              <p:cNvPr id="144" name="Straight Connector 143"/>
              <p:cNvCxnSpPr>
                <a:stCxn id="192" idx="2"/>
                <a:endCxn id="179" idx="0"/>
              </p:cNvCxnSpPr>
              <p:nvPr/>
            </p:nvCxnSpPr>
            <p:spPr bwMode="auto">
              <a:xfrm>
                <a:off x="1982119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5" name="Straight Connector 144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6" name="Straight Connector 145"/>
              <p:cNvCxnSpPr>
                <a:stCxn id="193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7" name="Straight Connector 146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8" name="Straight Connector 147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49" name="Straight Connector 148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202" name="Group 201"/>
          <p:cNvGrpSpPr/>
          <p:nvPr/>
        </p:nvGrpSpPr>
        <p:grpSpPr>
          <a:xfrm>
            <a:off x="7363068" y="2689747"/>
            <a:ext cx="2712783" cy="1853712"/>
            <a:chOff x="-2170772" y="2784954"/>
            <a:chExt cx="2712783" cy="1853712"/>
          </a:xfrm>
        </p:grpSpPr>
        <p:sp>
          <p:nvSpPr>
            <p:cNvPr id="203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" name="Group 203"/>
            <p:cNvGrpSpPr/>
            <p:nvPr/>
          </p:nvGrpSpPr>
          <p:grpSpPr>
            <a:xfrm>
              <a:off x="-1935370" y="2935816"/>
              <a:ext cx="2333625" cy="1590649"/>
              <a:chOff x="833331" y="2873352"/>
              <a:chExt cx="2333625" cy="1590649"/>
            </a:xfrm>
          </p:grpSpPr>
          <p:grpSp>
            <p:nvGrpSpPr>
              <p:cNvPr id="205" name="Group 204"/>
              <p:cNvGrpSpPr/>
              <p:nvPr/>
            </p:nvGrpSpPr>
            <p:grpSpPr>
              <a:xfrm>
                <a:off x="1736090" y="287335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54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58" name="Oval 257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9" name="Rectangle 258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60" name="Oval 259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61" name="Freeform 260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62" name="Freeform 261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63" name="Freeform 262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64" name="Freeform 263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65" name="Straight Connector 264"/>
                  <p:cNvCxnSpPr>
                    <a:endCxn id="260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6" name="Straight Connector 265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55" name="Group 254"/>
                <p:cNvGrpSpPr/>
                <p:nvPr/>
              </p:nvGrpSpPr>
              <p:grpSpPr>
                <a:xfrm>
                  <a:off x="1770362" y="2873352"/>
                  <a:ext cx="423514" cy="369332"/>
                  <a:chOff x="667045" y="1708643"/>
                  <a:chExt cx="423514" cy="369332"/>
                </a:xfrm>
              </p:grpSpPr>
              <p:sp>
                <p:nvSpPr>
                  <p:cNvPr id="256" name="Oval 255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7" name="TextBox 256"/>
                  <p:cNvSpPr txBox="1"/>
                  <p:nvPr/>
                </p:nvSpPr>
                <p:spPr>
                  <a:xfrm>
                    <a:off x="667045" y="1708643"/>
                    <a:ext cx="42351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3b</a:t>
                    </a:r>
                  </a:p>
                </p:txBody>
              </p:sp>
            </p:grpSp>
          </p:grpSp>
          <p:grpSp>
            <p:nvGrpSpPr>
              <p:cNvPr id="206" name="Group 205"/>
              <p:cNvGrpSpPr/>
              <p:nvPr/>
            </p:nvGrpSpPr>
            <p:grpSpPr>
              <a:xfrm>
                <a:off x="1740320" y="409466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41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45" name="Oval 244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6" name="Rectangle 245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7" name="Oval 246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8" name="Freeform 247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9" name="Freeform 248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0" name="Freeform 249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1" name="Freeform 250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52" name="Straight Connector 251"/>
                  <p:cNvCxnSpPr>
                    <a:endCxn id="247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3" name="Straight Connector 252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2" name="Group 241"/>
                <p:cNvGrpSpPr/>
                <p:nvPr/>
              </p:nvGrpSpPr>
              <p:grpSpPr>
                <a:xfrm>
                  <a:off x="1770362" y="2873352"/>
                  <a:ext cx="423514" cy="369332"/>
                  <a:chOff x="667045" y="1708643"/>
                  <a:chExt cx="423514" cy="369332"/>
                </a:xfrm>
              </p:grpSpPr>
              <p:sp>
                <p:nvSpPr>
                  <p:cNvPr id="243" name="Oval 242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44" name="TextBox 243"/>
                  <p:cNvSpPr txBox="1"/>
                  <p:nvPr/>
                </p:nvSpPr>
                <p:spPr>
                  <a:xfrm>
                    <a:off x="667045" y="1708643"/>
                    <a:ext cx="42351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3d</a:t>
                    </a:r>
                  </a:p>
                </p:txBody>
              </p:sp>
            </p:grpSp>
          </p:grpSp>
          <p:grpSp>
            <p:nvGrpSpPr>
              <p:cNvPr id="207" name="Group 206"/>
              <p:cNvGrpSpPr/>
              <p:nvPr/>
            </p:nvGrpSpPr>
            <p:grpSpPr>
              <a:xfrm>
                <a:off x="2601806" y="3485072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28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32" name="Oval 231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33" name="Rectangle 232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4" name="Oval 233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35" name="Freeform 234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6" name="Freeform 235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7" name="Freeform 236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8" name="Freeform 237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39" name="Straight Connector 238"/>
                  <p:cNvCxnSpPr>
                    <a:endCxn id="234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0" name="Straight Connector 239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9" name="Group 228"/>
                <p:cNvGrpSpPr/>
                <p:nvPr/>
              </p:nvGrpSpPr>
              <p:grpSpPr>
                <a:xfrm>
                  <a:off x="1770362" y="2873352"/>
                  <a:ext cx="414737" cy="369332"/>
                  <a:chOff x="667045" y="1708643"/>
                  <a:chExt cx="414737" cy="369332"/>
                </a:xfrm>
              </p:grpSpPr>
              <p:sp>
                <p:nvSpPr>
                  <p:cNvPr id="230" name="Oval 229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31" name="TextBox 230"/>
                  <p:cNvSpPr txBox="1"/>
                  <p:nvPr/>
                </p:nvSpPr>
                <p:spPr>
                  <a:xfrm>
                    <a:off x="667045" y="1708643"/>
                    <a:ext cx="39946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3c</a:t>
                    </a:r>
                  </a:p>
                </p:txBody>
              </p:sp>
            </p:grpSp>
          </p:grpSp>
          <p:grpSp>
            <p:nvGrpSpPr>
              <p:cNvPr id="208" name="Group 207"/>
              <p:cNvGrpSpPr/>
              <p:nvPr/>
            </p:nvGrpSpPr>
            <p:grpSpPr>
              <a:xfrm>
                <a:off x="833331" y="3478719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1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19" name="Oval 21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0" name="Rectangle 21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1" name="Oval 22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2" name="Freeform 22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3" name="Freeform 22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4" name="Freeform 22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5" name="Freeform 224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26" name="Straight Connector 225"/>
                  <p:cNvCxnSpPr>
                    <a:endCxn id="22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7" name="Straight Connector 226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6" name="Group 215"/>
                <p:cNvGrpSpPr/>
                <p:nvPr/>
              </p:nvGrpSpPr>
              <p:grpSpPr>
                <a:xfrm>
                  <a:off x="1770362" y="2873352"/>
                  <a:ext cx="414737" cy="369332"/>
                  <a:chOff x="667045" y="1708643"/>
                  <a:chExt cx="414737" cy="369332"/>
                </a:xfrm>
              </p:grpSpPr>
              <p:sp>
                <p:nvSpPr>
                  <p:cNvPr id="217" name="Oval 21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18" name="TextBox 217"/>
                  <p:cNvSpPr txBox="1"/>
                  <p:nvPr/>
                </p:nvSpPr>
                <p:spPr>
                  <a:xfrm>
                    <a:off x="667045" y="1708643"/>
                    <a:ext cx="41229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3a</a:t>
                    </a:r>
                  </a:p>
                </p:txBody>
              </p:sp>
            </p:grpSp>
          </p:grpSp>
          <p:cxnSp>
            <p:nvCxnSpPr>
              <p:cNvPr id="209" name="Straight Connector 208"/>
              <p:cNvCxnSpPr>
                <a:stCxn id="257" idx="2"/>
                <a:endCxn id="244" idx="0"/>
              </p:cNvCxnSpPr>
              <p:nvPr/>
            </p:nvCxnSpPr>
            <p:spPr bwMode="auto">
              <a:xfrm>
                <a:off x="1982119" y="3242684"/>
                <a:ext cx="4230" cy="85198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0" name="Straight Connector 209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1" name="Straight Connector 210"/>
              <p:cNvCxnSpPr>
                <a:stCxn id="258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2" name="Straight Connector 211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3" name="Straight Connector 212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14" name="Straight Connector 213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cxnSp>
        <p:nvCxnSpPr>
          <p:cNvPr id="268" name="Straight Connector 267"/>
          <p:cNvCxnSpPr/>
          <p:nvPr/>
        </p:nvCxnSpPr>
        <p:spPr bwMode="auto">
          <a:xfrm flipH="1">
            <a:off x="4544976" y="2930575"/>
            <a:ext cx="495463" cy="49545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0" name="Straight Connector 269"/>
          <p:cNvCxnSpPr>
            <a:endCxn id="167" idx="7"/>
          </p:cNvCxnSpPr>
          <p:nvPr/>
        </p:nvCxnSpPr>
        <p:spPr bwMode="auto">
          <a:xfrm flipH="1" flipV="1">
            <a:off x="7178268" y="2914776"/>
            <a:ext cx="498946" cy="57389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" name="TextBox 275"/>
          <p:cNvSpPr txBox="1"/>
          <p:nvPr/>
        </p:nvSpPr>
        <p:spPr>
          <a:xfrm>
            <a:off x="5759228" y="3833361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 2</a:t>
            </a:r>
          </a:p>
        </p:txBody>
      </p:sp>
      <p:sp>
        <p:nvSpPr>
          <p:cNvPr id="278" name="TextBox 277"/>
          <p:cNvSpPr txBox="1"/>
          <p:nvPr/>
        </p:nvSpPr>
        <p:spPr>
          <a:xfrm>
            <a:off x="8430521" y="458957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 3</a:t>
            </a:r>
          </a:p>
        </p:txBody>
      </p:sp>
      <p:sp>
        <p:nvSpPr>
          <p:cNvPr id="284" name="TextBox 283"/>
          <p:cNvSpPr txBox="1"/>
          <p:nvPr/>
        </p:nvSpPr>
        <p:spPr>
          <a:xfrm>
            <a:off x="3149605" y="4533765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 1</a:t>
            </a:r>
          </a:p>
        </p:txBody>
      </p:sp>
      <p:sp>
        <p:nvSpPr>
          <p:cNvPr id="26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8</a:t>
            </a:fld>
            <a:endParaRPr lang="en-US" sz="1200" dirty="0">
              <a:latin typeface="Tahoma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544408" y="2368721"/>
            <a:ext cx="6342403" cy="3959125"/>
            <a:chOff x="1020408" y="2368720"/>
            <a:chExt cx="6342403" cy="3959125"/>
          </a:xfrm>
        </p:grpSpPr>
        <p:grpSp>
          <p:nvGrpSpPr>
            <p:cNvPr id="4" name="Group 3"/>
            <p:cNvGrpSpPr/>
            <p:nvPr/>
          </p:nvGrpSpPr>
          <p:grpSpPr>
            <a:xfrm>
              <a:off x="1020408" y="2368720"/>
              <a:ext cx="5734325" cy="3959125"/>
              <a:chOff x="1020408" y="2368720"/>
              <a:chExt cx="5734325" cy="3959125"/>
            </a:xfrm>
          </p:grpSpPr>
          <p:grpSp>
            <p:nvGrpSpPr>
              <p:cNvPr id="271" name="Group 270"/>
              <p:cNvGrpSpPr/>
              <p:nvPr/>
            </p:nvGrpSpPr>
            <p:grpSpPr>
              <a:xfrm>
                <a:off x="1146544" y="5725901"/>
                <a:ext cx="565150" cy="369332"/>
                <a:chOff x="1736090" y="2873352"/>
                <a:chExt cx="565150" cy="369332"/>
              </a:xfrm>
            </p:grpSpPr>
            <p:grpSp>
              <p:nvGrpSpPr>
                <p:cNvPr id="27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80" name="Oval 27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  <a:latin typeface="Helvetica" pitchFamily="2" charset="0"/>
                    </a:endParaRPr>
                  </a:p>
                </p:txBody>
              </p:sp>
              <p:sp>
                <p:nvSpPr>
                  <p:cNvPr id="287" name="Rectangle 28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>
                      <a:latin typeface="Helvetica" pitchFamily="2" charset="0"/>
                    </a:endParaRPr>
                  </a:p>
                </p:txBody>
              </p:sp>
              <p:sp>
                <p:nvSpPr>
                  <p:cNvPr id="288" name="Oval 28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  <a:latin typeface="Helvetica" pitchFamily="2" charset="0"/>
                    </a:endParaRPr>
                  </a:p>
                </p:txBody>
              </p:sp>
              <p:sp>
                <p:nvSpPr>
                  <p:cNvPr id="289" name="Freeform 28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>
                      <a:latin typeface="Helvetica" pitchFamily="2" charset="0"/>
                    </a:endParaRPr>
                  </a:p>
                </p:txBody>
              </p:sp>
              <p:sp>
                <p:nvSpPr>
                  <p:cNvPr id="290" name="Freeform 28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>
                      <a:latin typeface="Helvetica" pitchFamily="2" charset="0"/>
                    </a:endParaRPr>
                  </a:p>
                </p:txBody>
              </p:sp>
              <p:sp>
                <p:nvSpPr>
                  <p:cNvPr id="291" name="Freeform 29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>
                      <a:latin typeface="Helvetica" pitchFamily="2" charset="0"/>
                    </a:endParaRPr>
                  </a:p>
                </p:txBody>
              </p:sp>
              <p:sp>
                <p:nvSpPr>
                  <p:cNvPr id="292" name="Freeform 29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>
                      <a:latin typeface="Helvetica" pitchFamily="2" charset="0"/>
                    </a:endParaRPr>
                  </a:p>
                </p:txBody>
              </p:sp>
              <p:cxnSp>
                <p:nvCxnSpPr>
                  <p:cNvPr id="293" name="Straight Connector 292"/>
                  <p:cNvCxnSpPr>
                    <a:endCxn id="28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4" name="Straight Connector 29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5" name="Group 274"/>
                <p:cNvGrpSpPr/>
                <p:nvPr/>
              </p:nvGrpSpPr>
              <p:grpSpPr>
                <a:xfrm>
                  <a:off x="1770362" y="2873352"/>
                  <a:ext cx="428322" cy="369332"/>
                  <a:chOff x="667045" y="1708643"/>
                  <a:chExt cx="428322" cy="369332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>
                      <a:latin typeface="Helvetica" pitchFamily="2" charset="0"/>
                    </a:endParaRPr>
                  </a:p>
                </p:txBody>
              </p:sp>
              <p:sp>
                <p:nvSpPr>
                  <p:cNvPr id="279" name="TextBox 278"/>
                  <p:cNvSpPr txBox="1"/>
                  <p:nvPr/>
                </p:nvSpPr>
                <p:spPr>
                  <a:xfrm>
                    <a:off x="667045" y="1708643"/>
                    <a:ext cx="428322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>
                        <a:latin typeface="Helvetica" pitchFamily="2" charset="0"/>
                      </a:rPr>
                      <a:t>1c</a:t>
                    </a:r>
                  </a:p>
                </p:txBody>
              </p:sp>
            </p:grpSp>
          </p:grpSp>
          <p:sp>
            <p:nvSpPr>
              <p:cNvPr id="3" name="Oval 2"/>
              <p:cNvSpPr/>
              <p:nvPr/>
            </p:nvSpPr>
            <p:spPr bwMode="auto">
              <a:xfrm>
                <a:off x="1020408" y="5511349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5" name="Oval 294"/>
              <p:cNvSpPr/>
              <p:nvPr/>
            </p:nvSpPr>
            <p:spPr bwMode="auto">
              <a:xfrm>
                <a:off x="2442651" y="3191580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6" name="Oval 295"/>
              <p:cNvSpPr/>
              <p:nvPr/>
            </p:nvSpPr>
            <p:spPr bwMode="auto">
              <a:xfrm>
                <a:off x="3252649" y="2368720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Helvetica" pitchFamily="2" charset="0"/>
                </a:endParaRPr>
              </a:p>
            </p:txBody>
          </p:sp>
          <p:sp>
            <p:nvSpPr>
              <p:cNvPr id="297" name="Oval 296"/>
              <p:cNvSpPr/>
              <p:nvPr/>
            </p:nvSpPr>
            <p:spPr bwMode="auto">
              <a:xfrm>
                <a:off x="5037704" y="2453079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atin typeface="Helvetica" pitchFamily="2" charset="0"/>
                  </a:rPr>
                  <a:t>∂</a:t>
                </a:r>
              </a:p>
            </p:txBody>
          </p:sp>
          <p:sp>
            <p:nvSpPr>
              <p:cNvPr id="298" name="Oval 297"/>
              <p:cNvSpPr/>
              <p:nvPr/>
            </p:nvSpPr>
            <p:spPr bwMode="auto">
              <a:xfrm>
                <a:off x="5915729" y="3217852"/>
                <a:ext cx="839004" cy="816496"/>
              </a:xfrm>
              <a:prstGeom prst="ellipse">
                <a:avLst/>
              </a:prstGeom>
              <a:noFill/>
              <a:ln w="19050">
                <a:solidFill>
                  <a:srgbClr val="CC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atin typeface="Helvetica" pitchFamily="2" charset="0"/>
                  </a:rPr>
                  <a:t>∂</a:t>
                </a: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2018143" y="5692792"/>
              <a:ext cx="53446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Helvetica" pitchFamily="2" charset="0"/>
                </a:rPr>
                <a:t>gateway routers run both eBGP and iBGP </a:t>
              </a:r>
              <a:r>
                <a:rPr lang="en-US" dirty="0" err="1">
                  <a:latin typeface="Helvetica" pitchFamily="2" charset="0"/>
                </a:rPr>
                <a:t>protools</a:t>
              </a:r>
              <a:endParaRPr lang="en-US" dirty="0">
                <a:latin typeface="Helvetica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542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2824499"/>
            <a:ext cx="10321212" cy="1234021"/>
          </a:xfrm>
        </p:spPr>
        <p:txBody>
          <a:bodyPr>
            <a:normAutofit/>
          </a:bodyPr>
          <a:lstStyle/>
          <a:p>
            <a:pPr marL="282575" indent="-282575"/>
            <a:r>
              <a:rPr lang="en-US" sz="2400" dirty="0"/>
              <a:t>When AS3 gateway router 3a advertises path </a:t>
            </a:r>
            <a:r>
              <a:rPr lang="en-US" sz="2200" dirty="0">
                <a:solidFill>
                  <a:srgbClr val="CC0000"/>
                </a:solidFill>
              </a:rPr>
              <a:t>AS3,X </a:t>
            </a:r>
            <a:r>
              <a:rPr lang="en-US" sz="2400" dirty="0"/>
              <a:t>to AS2 gateway router 2c,</a:t>
            </a:r>
          </a:p>
          <a:p>
            <a:pPr lvl="1"/>
            <a:r>
              <a:rPr lang="en-US" dirty="0"/>
              <a:t>AS3 </a:t>
            </a:r>
            <a:r>
              <a:rPr lang="en-US" i="1" dirty="0">
                <a:solidFill>
                  <a:srgbClr val="CC0000"/>
                </a:solidFill>
              </a:rPr>
              <a:t>promises</a:t>
            </a:r>
            <a:r>
              <a:rPr lang="en-US" dirty="0"/>
              <a:t> to AS2 it will forward datagrams towards X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162846" name="Rectangle 116"/>
          <p:cNvSpPr>
            <a:spLocks noChangeArrowheads="1"/>
          </p:cNvSpPr>
          <p:nvPr/>
        </p:nvSpPr>
        <p:spPr bwMode="auto">
          <a:xfrm>
            <a:off x="838200" y="1360966"/>
            <a:ext cx="10321212" cy="123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2575" indent="-2825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solidFill>
                  <a:srgbClr val="CC0000"/>
                </a:solidFill>
                <a:latin typeface="Helvetica" pitchFamily="2" charset="0"/>
              </a:rPr>
              <a:t>BGP session:</a:t>
            </a:r>
            <a:r>
              <a:rPr lang="en-US" sz="2400" dirty="0">
                <a:solidFill>
                  <a:srgbClr val="FF0000"/>
                </a:solidFill>
                <a:latin typeface="Helvetica" pitchFamily="2" charset="0"/>
              </a:rPr>
              <a:t> </a:t>
            </a:r>
            <a:r>
              <a:rPr lang="en-US" sz="2400" dirty="0">
                <a:latin typeface="Helvetica" pitchFamily="2" charset="0"/>
              </a:rPr>
              <a:t>two BGP routers (</a:t>
            </a:r>
            <a:r>
              <a:rPr lang="ja-JP" altLang="en-US" sz="2400" dirty="0">
                <a:latin typeface="Helvetica" pitchFamily="2" charset="0"/>
              </a:rPr>
              <a:t>“</a:t>
            </a:r>
            <a:r>
              <a:rPr lang="en-US" altLang="ja-JP" sz="2400" dirty="0">
                <a:latin typeface="Helvetica" pitchFamily="2" charset="0"/>
              </a:rPr>
              <a:t>peers</a:t>
            </a:r>
            <a:r>
              <a:rPr lang="ja-JP" altLang="en-US" sz="2400" dirty="0">
                <a:latin typeface="Helvetica" pitchFamily="2" charset="0"/>
              </a:rPr>
              <a:t>”</a:t>
            </a:r>
            <a:r>
              <a:rPr lang="en-US" altLang="ja-JP" sz="2400" dirty="0">
                <a:latin typeface="Helvetica" pitchFamily="2" charset="0"/>
              </a:rPr>
              <a:t>) exchange BGP messages over semi-permanent TCP connection:</a:t>
            </a: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</a:pPr>
            <a:r>
              <a:rPr lang="en-US" sz="2400" dirty="0">
                <a:latin typeface="Helvetica" pitchFamily="2" charset="0"/>
                <a:cs typeface="Gill Sans MT"/>
              </a:rPr>
              <a:t>advertising </a:t>
            </a:r>
            <a:r>
              <a:rPr lang="en-US" sz="2400" i="1" dirty="0">
                <a:solidFill>
                  <a:srgbClr val="CC0000"/>
                </a:solidFill>
                <a:latin typeface="Helvetica" pitchFamily="2" charset="0"/>
                <a:cs typeface="Gill Sans MT"/>
              </a:rPr>
              <a:t>paths</a:t>
            </a:r>
            <a:r>
              <a:rPr lang="en-US" sz="2400" dirty="0">
                <a:solidFill>
                  <a:srgbClr val="CC0000"/>
                </a:solidFill>
                <a:latin typeface="Helvetica" pitchFamily="2" charset="0"/>
                <a:cs typeface="Gill Sans MT"/>
              </a:rPr>
              <a:t> </a:t>
            </a:r>
            <a:r>
              <a:rPr lang="en-US" sz="2400" dirty="0">
                <a:latin typeface="Helvetica" pitchFamily="2" charset="0"/>
                <a:cs typeface="Gill Sans MT"/>
              </a:rPr>
              <a:t>to different destination network prefixes</a:t>
            </a:r>
          </a:p>
          <a:p>
            <a:pPr marL="685800" lvl="1" indent="-2286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/>
              <a:buChar char="•"/>
            </a:pPr>
            <a:r>
              <a:rPr lang="en-US" sz="2400" dirty="0">
                <a:latin typeface="Helvetica" pitchFamily="2" charset="0"/>
                <a:cs typeface="Gill Sans MT"/>
              </a:rPr>
              <a:t>BGP is a </a:t>
            </a:r>
            <a:r>
              <a:rPr lang="ja-JP" altLang="en-US" sz="2400" dirty="0">
                <a:latin typeface="Helvetica" pitchFamily="2" charset="0"/>
                <a:cs typeface="Gill Sans MT"/>
              </a:rPr>
              <a:t>“</a:t>
            </a:r>
            <a:r>
              <a:rPr lang="en-US" altLang="ja-JP" sz="2400" dirty="0">
                <a:latin typeface="Helvetica" pitchFamily="2" charset="0"/>
                <a:cs typeface="Gill Sans MT"/>
              </a:rPr>
              <a:t>path vector</a:t>
            </a:r>
            <a:r>
              <a:rPr lang="ja-JP" altLang="en-US" sz="2400">
                <a:latin typeface="Helvetica" pitchFamily="2" charset="0"/>
                <a:cs typeface="Gill Sans MT"/>
              </a:rPr>
              <a:t>”</a:t>
            </a:r>
            <a:r>
              <a:rPr lang="en-US" altLang="ja-JP" sz="2400" dirty="0">
                <a:latin typeface="Helvetica" pitchFamily="2" charset="0"/>
                <a:cs typeface="Gill Sans MT"/>
              </a:rPr>
              <a:t> protocol</a:t>
            </a:r>
            <a:endParaRPr lang="en-US" sz="2400" dirty="0">
              <a:solidFill>
                <a:srgbClr val="FF0000"/>
              </a:solidFill>
              <a:latin typeface="Helvetica" pitchFamily="2" charset="0"/>
              <a:cs typeface="Gill Sans MT"/>
            </a:endParaRPr>
          </a:p>
        </p:txBody>
      </p:sp>
      <p:grpSp>
        <p:nvGrpSpPr>
          <p:cNvPr id="125" name="Group 124"/>
          <p:cNvGrpSpPr/>
          <p:nvPr/>
        </p:nvGrpSpPr>
        <p:grpSpPr>
          <a:xfrm>
            <a:off x="2148887" y="4010993"/>
            <a:ext cx="2557336" cy="1719017"/>
            <a:chOff x="-2170772" y="2784954"/>
            <a:chExt cx="2712783" cy="1853712"/>
          </a:xfrm>
        </p:grpSpPr>
        <p:sp>
          <p:nvSpPr>
            <p:cNvPr id="261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62" name="Group 261"/>
            <p:cNvGrpSpPr/>
            <p:nvPr/>
          </p:nvGrpSpPr>
          <p:grpSpPr>
            <a:xfrm>
              <a:off x="-1935370" y="2935816"/>
              <a:ext cx="2333625" cy="1619588"/>
              <a:chOff x="833331" y="2873352"/>
              <a:chExt cx="2333625" cy="1619588"/>
            </a:xfrm>
          </p:grpSpPr>
          <p:grpSp>
            <p:nvGrpSpPr>
              <p:cNvPr id="263" name="Group 262"/>
              <p:cNvGrpSpPr/>
              <p:nvPr/>
            </p:nvGrpSpPr>
            <p:grpSpPr>
              <a:xfrm>
                <a:off x="1736090" y="2873352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31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16" name="Oval 31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7" name="Rectangle 31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18" name="Oval 31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19" name="Freeform 31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0" name="Freeform 31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1" name="Freeform 32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22" name="Freeform 32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23" name="Straight Connector 322"/>
                  <p:cNvCxnSpPr>
                    <a:endCxn id="31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4" name="Straight Connector 32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13" name="Group 312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14" name="Oval 31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15" name="TextBox 314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1b</a:t>
                    </a:r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1740320" y="4094669"/>
                <a:ext cx="565150" cy="398271"/>
                <a:chOff x="1736090" y="2873352"/>
                <a:chExt cx="565150" cy="398271"/>
              </a:xfrm>
            </p:grpSpPr>
            <p:grpSp>
              <p:nvGrpSpPr>
                <p:cNvPr id="29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303" name="Oval 30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4" name="Rectangle 30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5" name="Oval 30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306" name="Freeform 30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7" name="Freeform 30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8" name="Freeform 30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09" name="Freeform 30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310" name="Straight Connector 309"/>
                  <p:cNvCxnSpPr>
                    <a:endCxn id="30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1" name="Straight Connector 31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0" name="Group 299"/>
                <p:cNvGrpSpPr/>
                <p:nvPr/>
              </p:nvGrpSpPr>
              <p:grpSpPr>
                <a:xfrm>
                  <a:off x="1770362" y="2873352"/>
                  <a:ext cx="449257" cy="398271"/>
                  <a:chOff x="667045" y="1708643"/>
                  <a:chExt cx="449257" cy="398271"/>
                </a:xfrm>
              </p:grpSpPr>
              <p:sp>
                <p:nvSpPr>
                  <p:cNvPr id="301" name="Oval 30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TextBox 301"/>
                  <p:cNvSpPr txBox="1"/>
                  <p:nvPr/>
                </p:nvSpPr>
                <p:spPr>
                  <a:xfrm>
                    <a:off x="667045" y="1708643"/>
                    <a:ext cx="449257" cy="39827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1d</a:t>
                    </a:r>
                  </a:p>
                </p:txBody>
              </p:sp>
            </p:grpSp>
          </p:grpSp>
          <p:grpSp>
            <p:nvGrpSpPr>
              <p:cNvPr id="265" name="Group 264"/>
              <p:cNvGrpSpPr/>
              <p:nvPr/>
            </p:nvGrpSpPr>
            <p:grpSpPr>
              <a:xfrm>
                <a:off x="2601806" y="3485072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86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90" name="Oval 289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1" name="Rectangle 290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2" name="Oval 291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93" name="Freeform 292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4" name="Freeform 293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5" name="Freeform 294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96" name="Freeform 295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97" name="Straight Connector 296"/>
                  <p:cNvCxnSpPr>
                    <a:endCxn id="292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8" name="Straight Connector 297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7" name="Group 286"/>
                <p:cNvGrpSpPr/>
                <p:nvPr/>
              </p:nvGrpSpPr>
              <p:grpSpPr>
                <a:xfrm>
                  <a:off x="1770362" y="2873352"/>
                  <a:ext cx="423749" cy="398272"/>
                  <a:chOff x="667045" y="1708643"/>
                  <a:chExt cx="423749" cy="398272"/>
                </a:xfrm>
              </p:grpSpPr>
              <p:sp>
                <p:nvSpPr>
                  <p:cNvPr id="288" name="Oval 287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89" name="TextBox 288"/>
                  <p:cNvSpPr txBox="1"/>
                  <p:nvPr/>
                </p:nvSpPr>
                <p:spPr>
                  <a:xfrm>
                    <a:off x="667045" y="1708643"/>
                    <a:ext cx="423749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1c</a:t>
                    </a:r>
                  </a:p>
                </p:txBody>
              </p:sp>
            </p:grpSp>
          </p:grpSp>
          <p:grpSp>
            <p:nvGrpSpPr>
              <p:cNvPr id="266" name="Group 265"/>
              <p:cNvGrpSpPr/>
              <p:nvPr/>
            </p:nvGrpSpPr>
            <p:grpSpPr>
              <a:xfrm>
                <a:off x="833331" y="3478719"/>
                <a:ext cx="565150" cy="398272"/>
                <a:chOff x="1736090" y="2873352"/>
                <a:chExt cx="565150" cy="398272"/>
              </a:xfrm>
            </p:grpSpPr>
            <p:grpSp>
              <p:nvGrpSpPr>
                <p:cNvPr id="273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77" name="Oval 276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78" name="Rectangle 277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79" name="Oval 278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80" name="Freeform 279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1" name="Freeform 280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2" name="Freeform 281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83" name="Freeform 282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84" name="Straight Connector 283"/>
                  <p:cNvCxnSpPr>
                    <a:endCxn id="279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5" name="Straight Connector 284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74" name="Group 273"/>
                <p:cNvGrpSpPr/>
                <p:nvPr/>
              </p:nvGrpSpPr>
              <p:grpSpPr>
                <a:xfrm>
                  <a:off x="1770362" y="2873352"/>
                  <a:ext cx="437353" cy="398272"/>
                  <a:chOff x="667045" y="1708643"/>
                  <a:chExt cx="437353" cy="398272"/>
                </a:xfrm>
              </p:grpSpPr>
              <p:sp>
                <p:nvSpPr>
                  <p:cNvPr id="275" name="Oval 274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76" name="TextBox 275"/>
                  <p:cNvSpPr txBox="1"/>
                  <p:nvPr/>
                </p:nvSpPr>
                <p:spPr>
                  <a:xfrm>
                    <a:off x="667045" y="1708643"/>
                    <a:ext cx="437353" cy="3982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1a</a:t>
                    </a:r>
                  </a:p>
                </p:txBody>
              </p:sp>
            </p:grpSp>
          </p:grpSp>
          <p:cxnSp>
            <p:nvCxnSpPr>
              <p:cNvPr id="267" name="Straight Connector 266"/>
              <p:cNvCxnSpPr>
                <a:stCxn id="315" idx="2"/>
                <a:endCxn id="302" idx="0"/>
              </p:cNvCxnSpPr>
              <p:nvPr/>
            </p:nvCxnSpPr>
            <p:spPr bwMode="auto">
              <a:xfrm>
                <a:off x="1994990" y="3271623"/>
                <a:ext cx="4230" cy="823045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8" name="Straight Connector 267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69" name="Straight Connector 268"/>
              <p:cNvCxnSpPr>
                <a:stCxn id="316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0" name="Straight Connector 269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1" name="Straight Connector 270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72" name="Straight Connector 271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grpSp>
        <p:nvGrpSpPr>
          <p:cNvPr id="126" name="Group 125"/>
          <p:cNvGrpSpPr/>
          <p:nvPr/>
        </p:nvGrpSpPr>
        <p:grpSpPr>
          <a:xfrm>
            <a:off x="4809692" y="4938164"/>
            <a:ext cx="2545688" cy="1720535"/>
            <a:chOff x="-2170772" y="2784954"/>
            <a:chExt cx="2712783" cy="1853712"/>
          </a:xfrm>
        </p:grpSpPr>
        <p:sp>
          <p:nvSpPr>
            <p:cNvPr id="197" name="Freeform 2"/>
            <p:cNvSpPr>
              <a:spLocks/>
            </p:cNvSpPr>
            <p:nvPr/>
          </p:nvSpPr>
          <p:spPr bwMode="auto">
            <a:xfrm>
              <a:off x="-2170772" y="2784954"/>
              <a:ext cx="2712783" cy="1853712"/>
            </a:xfrm>
            <a:custGeom>
              <a:avLst/>
              <a:gdLst>
                <a:gd name="T0" fmla="*/ 648763 w 10001"/>
                <a:gd name="T1" fmla="*/ 34777612 h 10125"/>
                <a:gd name="T2" fmla="*/ 115976403 w 10001"/>
                <a:gd name="T3" fmla="*/ 13733703 h 10125"/>
                <a:gd name="T4" fmla="*/ 507700960 w 10001"/>
                <a:gd name="T5" fmla="*/ 8662125 h 10125"/>
                <a:gd name="T6" fmla="*/ 810212713 w 10001"/>
                <a:gd name="T7" fmla="*/ 0 h 10125"/>
                <a:gd name="T8" fmla="*/ 1090015738 w 10001"/>
                <a:gd name="T9" fmla="*/ 8687929 h 10125"/>
                <a:gd name="T10" fmla="*/ 1310938763 w 10001"/>
                <a:gd name="T11" fmla="*/ 4279362 h 10125"/>
                <a:gd name="T12" fmla="*/ 1620263134 w 10001"/>
                <a:gd name="T13" fmla="*/ 25736690 h 10125"/>
                <a:gd name="T14" fmla="*/ 1394798364 w 10001"/>
                <a:gd name="T15" fmla="*/ 58525268 h 10125"/>
                <a:gd name="T16" fmla="*/ 1134622140 w 10001"/>
                <a:gd name="T17" fmla="*/ 80266624 h 10125"/>
                <a:gd name="T18" fmla="*/ 860820276 w 10001"/>
                <a:gd name="T19" fmla="*/ 76142271 h 10125"/>
                <a:gd name="T20" fmla="*/ 708996782 w 10001"/>
                <a:gd name="T21" fmla="*/ 85346835 h 10125"/>
                <a:gd name="T22" fmla="*/ 509322667 w 10001"/>
                <a:gd name="T23" fmla="*/ 86268164 h 10125"/>
                <a:gd name="T24" fmla="*/ 353443899 w 10001"/>
                <a:gd name="T25" fmla="*/ 67979516 h 10125"/>
                <a:gd name="T26" fmla="*/ 192536914 w 10001"/>
                <a:gd name="T27" fmla="*/ 64535347 h 10125"/>
                <a:gd name="T28" fmla="*/ 648763 w 10001"/>
                <a:gd name="T29" fmla="*/ 34777612 h 101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connsiteX0" fmla="*/ 4 w 10040"/>
                <a:gd name="connsiteY0" fmla="*/ 4039 h 10125"/>
                <a:gd name="connsiteX1" fmla="*/ 715 w 10040"/>
                <a:gd name="connsiteY1" fmla="*/ 1595 h 10125"/>
                <a:gd name="connsiteX2" fmla="*/ 3130 w 10040"/>
                <a:gd name="connsiteY2" fmla="*/ 1006 h 10125"/>
                <a:gd name="connsiteX3" fmla="*/ 4995 w 10040"/>
                <a:gd name="connsiteY3" fmla="*/ 0 h 10125"/>
                <a:gd name="connsiteX4" fmla="*/ 6720 w 10040"/>
                <a:gd name="connsiteY4" fmla="*/ 1009 h 10125"/>
                <a:gd name="connsiteX5" fmla="*/ 9989 w 10040"/>
                <a:gd name="connsiteY5" fmla="*/ 2989 h 10125"/>
                <a:gd name="connsiteX6" fmla="*/ 8599 w 10040"/>
                <a:gd name="connsiteY6" fmla="*/ 6797 h 10125"/>
                <a:gd name="connsiteX7" fmla="*/ 6995 w 10040"/>
                <a:gd name="connsiteY7" fmla="*/ 9322 h 10125"/>
                <a:gd name="connsiteX8" fmla="*/ 5307 w 10040"/>
                <a:gd name="connsiteY8" fmla="*/ 8843 h 10125"/>
                <a:gd name="connsiteX9" fmla="*/ 4371 w 10040"/>
                <a:gd name="connsiteY9" fmla="*/ 9912 h 10125"/>
                <a:gd name="connsiteX10" fmla="*/ 3140 w 10040"/>
                <a:gd name="connsiteY10" fmla="*/ 10019 h 10125"/>
                <a:gd name="connsiteX11" fmla="*/ 2179 w 10040"/>
                <a:gd name="connsiteY11" fmla="*/ 7895 h 10125"/>
                <a:gd name="connsiteX12" fmla="*/ 1187 w 10040"/>
                <a:gd name="connsiteY12" fmla="*/ 7495 h 10125"/>
                <a:gd name="connsiteX13" fmla="*/ 4 w 10040"/>
                <a:gd name="connsiteY13" fmla="*/ 4039 h 10125"/>
                <a:gd name="connsiteX0" fmla="*/ 4 w 8600"/>
                <a:gd name="connsiteY0" fmla="*/ 4042 h 10128"/>
                <a:gd name="connsiteX1" fmla="*/ 715 w 8600"/>
                <a:gd name="connsiteY1" fmla="*/ 1598 h 10128"/>
                <a:gd name="connsiteX2" fmla="*/ 3130 w 8600"/>
                <a:gd name="connsiteY2" fmla="*/ 1009 h 10128"/>
                <a:gd name="connsiteX3" fmla="*/ 4995 w 8600"/>
                <a:gd name="connsiteY3" fmla="*/ 3 h 10128"/>
                <a:gd name="connsiteX4" fmla="*/ 6720 w 8600"/>
                <a:gd name="connsiteY4" fmla="*/ 1012 h 10128"/>
                <a:gd name="connsiteX5" fmla="*/ 8599 w 8600"/>
                <a:gd name="connsiteY5" fmla="*/ 6800 h 10128"/>
                <a:gd name="connsiteX6" fmla="*/ 6995 w 8600"/>
                <a:gd name="connsiteY6" fmla="*/ 9325 h 10128"/>
                <a:gd name="connsiteX7" fmla="*/ 5307 w 8600"/>
                <a:gd name="connsiteY7" fmla="*/ 8846 h 10128"/>
                <a:gd name="connsiteX8" fmla="*/ 4371 w 8600"/>
                <a:gd name="connsiteY8" fmla="*/ 9915 h 10128"/>
                <a:gd name="connsiteX9" fmla="*/ 3140 w 8600"/>
                <a:gd name="connsiteY9" fmla="*/ 10022 h 10128"/>
                <a:gd name="connsiteX10" fmla="*/ 2179 w 8600"/>
                <a:gd name="connsiteY10" fmla="*/ 7898 h 10128"/>
                <a:gd name="connsiteX11" fmla="*/ 1187 w 8600"/>
                <a:gd name="connsiteY11" fmla="*/ 7498 h 10128"/>
                <a:gd name="connsiteX12" fmla="*/ 4 w 8600"/>
                <a:gd name="connsiteY12" fmla="*/ 4042 h 10128"/>
                <a:gd name="connsiteX0" fmla="*/ 4 w 9326"/>
                <a:gd name="connsiteY0" fmla="*/ 3988 h 9997"/>
                <a:gd name="connsiteX1" fmla="*/ 830 w 9326"/>
                <a:gd name="connsiteY1" fmla="*/ 1575 h 9997"/>
                <a:gd name="connsiteX2" fmla="*/ 3639 w 9326"/>
                <a:gd name="connsiteY2" fmla="*/ 993 h 9997"/>
                <a:gd name="connsiteX3" fmla="*/ 5807 w 9326"/>
                <a:gd name="connsiteY3" fmla="*/ 0 h 9997"/>
                <a:gd name="connsiteX4" fmla="*/ 7813 w 9326"/>
                <a:gd name="connsiteY4" fmla="*/ 996 h 9997"/>
                <a:gd name="connsiteX5" fmla="*/ 9324 w 9326"/>
                <a:gd name="connsiteY5" fmla="*/ 5746 h 9997"/>
                <a:gd name="connsiteX6" fmla="*/ 8133 w 9326"/>
                <a:gd name="connsiteY6" fmla="*/ 9204 h 9997"/>
                <a:gd name="connsiteX7" fmla="*/ 6170 w 9326"/>
                <a:gd name="connsiteY7" fmla="*/ 8731 h 9997"/>
                <a:gd name="connsiteX8" fmla="*/ 5082 w 9326"/>
                <a:gd name="connsiteY8" fmla="*/ 9787 h 9997"/>
                <a:gd name="connsiteX9" fmla="*/ 3650 w 9326"/>
                <a:gd name="connsiteY9" fmla="*/ 9892 h 9997"/>
                <a:gd name="connsiteX10" fmla="*/ 2533 w 9326"/>
                <a:gd name="connsiteY10" fmla="*/ 7795 h 9997"/>
                <a:gd name="connsiteX11" fmla="*/ 1379 w 9326"/>
                <a:gd name="connsiteY11" fmla="*/ 7400 h 9997"/>
                <a:gd name="connsiteX12" fmla="*/ 4 w 9326"/>
                <a:gd name="connsiteY12" fmla="*/ 3988 h 9997"/>
                <a:gd name="connsiteX0" fmla="*/ 4 w 10001"/>
                <a:gd name="connsiteY0" fmla="*/ 3989 h 10041"/>
                <a:gd name="connsiteX1" fmla="*/ 890 w 10001"/>
                <a:gd name="connsiteY1" fmla="*/ 1575 h 10041"/>
                <a:gd name="connsiteX2" fmla="*/ 3902 w 10001"/>
                <a:gd name="connsiteY2" fmla="*/ 993 h 10041"/>
                <a:gd name="connsiteX3" fmla="*/ 6227 w 10001"/>
                <a:gd name="connsiteY3" fmla="*/ 0 h 10041"/>
                <a:gd name="connsiteX4" fmla="*/ 8378 w 10001"/>
                <a:gd name="connsiteY4" fmla="*/ 996 h 10041"/>
                <a:gd name="connsiteX5" fmla="*/ 9998 w 10001"/>
                <a:gd name="connsiteY5" fmla="*/ 5748 h 10041"/>
                <a:gd name="connsiteX6" fmla="*/ 8721 w 10001"/>
                <a:gd name="connsiteY6" fmla="*/ 9207 h 10041"/>
                <a:gd name="connsiteX7" fmla="*/ 5449 w 10001"/>
                <a:gd name="connsiteY7" fmla="*/ 9790 h 10041"/>
                <a:gd name="connsiteX8" fmla="*/ 3914 w 10001"/>
                <a:gd name="connsiteY8" fmla="*/ 9895 h 10041"/>
                <a:gd name="connsiteX9" fmla="*/ 2716 w 10001"/>
                <a:gd name="connsiteY9" fmla="*/ 7797 h 10041"/>
                <a:gd name="connsiteX10" fmla="*/ 1479 w 10001"/>
                <a:gd name="connsiteY10" fmla="*/ 7402 h 10041"/>
                <a:gd name="connsiteX11" fmla="*/ 4 w 10001"/>
                <a:gd name="connsiteY11" fmla="*/ 3989 h 10041"/>
                <a:gd name="connsiteX0" fmla="*/ 4 w 10001"/>
                <a:gd name="connsiteY0" fmla="*/ 3989 h 14825"/>
                <a:gd name="connsiteX1" fmla="*/ 890 w 10001"/>
                <a:gd name="connsiteY1" fmla="*/ 1575 h 14825"/>
                <a:gd name="connsiteX2" fmla="*/ 3902 w 10001"/>
                <a:gd name="connsiteY2" fmla="*/ 993 h 14825"/>
                <a:gd name="connsiteX3" fmla="*/ 6227 w 10001"/>
                <a:gd name="connsiteY3" fmla="*/ 0 h 14825"/>
                <a:gd name="connsiteX4" fmla="*/ 8378 w 10001"/>
                <a:gd name="connsiteY4" fmla="*/ 996 h 14825"/>
                <a:gd name="connsiteX5" fmla="*/ 9998 w 10001"/>
                <a:gd name="connsiteY5" fmla="*/ 5748 h 14825"/>
                <a:gd name="connsiteX6" fmla="*/ 8721 w 10001"/>
                <a:gd name="connsiteY6" fmla="*/ 9207 h 14825"/>
                <a:gd name="connsiteX7" fmla="*/ 6011 w 10001"/>
                <a:gd name="connsiteY7" fmla="*/ 14823 h 14825"/>
                <a:gd name="connsiteX8" fmla="*/ 3914 w 10001"/>
                <a:gd name="connsiteY8" fmla="*/ 9895 h 14825"/>
                <a:gd name="connsiteX9" fmla="*/ 2716 w 10001"/>
                <a:gd name="connsiteY9" fmla="*/ 7797 h 14825"/>
                <a:gd name="connsiteX10" fmla="*/ 1479 w 10001"/>
                <a:gd name="connsiteY10" fmla="*/ 7402 h 14825"/>
                <a:gd name="connsiteX11" fmla="*/ 4 w 10001"/>
                <a:gd name="connsiteY11" fmla="*/ 3989 h 14825"/>
                <a:gd name="connsiteX0" fmla="*/ 4 w 10001"/>
                <a:gd name="connsiteY0" fmla="*/ 7436 h 18272"/>
                <a:gd name="connsiteX1" fmla="*/ 890 w 10001"/>
                <a:gd name="connsiteY1" fmla="*/ 5022 h 18272"/>
                <a:gd name="connsiteX2" fmla="*/ 3902 w 10001"/>
                <a:gd name="connsiteY2" fmla="*/ 4440 h 18272"/>
                <a:gd name="connsiteX3" fmla="*/ 6026 w 10001"/>
                <a:gd name="connsiteY3" fmla="*/ 0 h 18272"/>
                <a:gd name="connsiteX4" fmla="*/ 8378 w 10001"/>
                <a:gd name="connsiteY4" fmla="*/ 4443 h 18272"/>
                <a:gd name="connsiteX5" fmla="*/ 9998 w 10001"/>
                <a:gd name="connsiteY5" fmla="*/ 9195 h 18272"/>
                <a:gd name="connsiteX6" fmla="*/ 8721 w 10001"/>
                <a:gd name="connsiteY6" fmla="*/ 12654 h 18272"/>
                <a:gd name="connsiteX7" fmla="*/ 6011 w 10001"/>
                <a:gd name="connsiteY7" fmla="*/ 18270 h 18272"/>
                <a:gd name="connsiteX8" fmla="*/ 3914 w 10001"/>
                <a:gd name="connsiteY8" fmla="*/ 13342 h 18272"/>
                <a:gd name="connsiteX9" fmla="*/ 2716 w 10001"/>
                <a:gd name="connsiteY9" fmla="*/ 11244 h 18272"/>
                <a:gd name="connsiteX10" fmla="*/ 1479 w 10001"/>
                <a:gd name="connsiteY10" fmla="*/ 10849 h 18272"/>
                <a:gd name="connsiteX11" fmla="*/ 4 w 10001"/>
                <a:gd name="connsiteY11" fmla="*/ 7436 h 18272"/>
                <a:gd name="connsiteX0" fmla="*/ 1 w 9998"/>
                <a:gd name="connsiteY0" fmla="*/ 7436 h 18272"/>
                <a:gd name="connsiteX1" fmla="*/ 3899 w 9998"/>
                <a:gd name="connsiteY1" fmla="*/ 4440 h 18272"/>
                <a:gd name="connsiteX2" fmla="*/ 6023 w 9998"/>
                <a:gd name="connsiteY2" fmla="*/ 0 h 18272"/>
                <a:gd name="connsiteX3" fmla="*/ 8375 w 9998"/>
                <a:gd name="connsiteY3" fmla="*/ 4443 h 18272"/>
                <a:gd name="connsiteX4" fmla="*/ 9995 w 9998"/>
                <a:gd name="connsiteY4" fmla="*/ 9195 h 18272"/>
                <a:gd name="connsiteX5" fmla="*/ 8718 w 9998"/>
                <a:gd name="connsiteY5" fmla="*/ 12654 h 18272"/>
                <a:gd name="connsiteX6" fmla="*/ 6008 w 9998"/>
                <a:gd name="connsiteY6" fmla="*/ 18270 h 18272"/>
                <a:gd name="connsiteX7" fmla="*/ 3911 w 9998"/>
                <a:gd name="connsiteY7" fmla="*/ 13342 h 18272"/>
                <a:gd name="connsiteX8" fmla="*/ 2713 w 9998"/>
                <a:gd name="connsiteY8" fmla="*/ 11244 h 18272"/>
                <a:gd name="connsiteX9" fmla="*/ 1476 w 9998"/>
                <a:gd name="connsiteY9" fmla="*/ 10849 h 18272"/>
                <a:gd name="connsiteX10" fmla="*/ 1 w 9998"/>
                <a:gd name="connsiteY10" fmla="*/ 7436 h 18272"/>
                <a:gd name="connsiteX0" fmla="*/ 35 w 8559"/>
                <a:gd name="connsiteY0" fmla="*/ 5938 h 10000"/>
                <a:gd name="connsiteX1" fmla="*/ 2459 w 8559"/>
                <a:gd name="connsiteY1" fmla="*/ 2430 h 10000"/>
                <a:gd name="connsiteX2" fmla="*/ 4583 w 8559"/>
                <a:gd name="connsiteY2" fmla="*/ 0 h 10000"/>
                <a:gd name="connsiteX3" fmla="*/ 6936 w 8559"/>
                <a:gd name="connsiteY3" fmla="*/ 2432 h 10000"/>
                <a:gd name="connsiteX4" fmla="*/ 8556 w 8559"/>
                <a:gd name="connsiteY4" fmla="*/ 5032 h 10000"/>
                <a:gd name="connsiteX5" fmla="*/ 7279 w 8559"/>
                <a:gd name="connsiteY5" fmla="*/ 6925 h 10000"/>
                <a:gd name="connsiteX6" fmla="*/ 4568 w 8559"/>
                <a:gd name="connsiteY6" fmla="*/ 9999 h 10000"/>
                <a:gd name="connsiteX7" fmla="*/ 2471 w 8559"/>
                <a:gd name="connsiteY7" fmla="*/ 7302 h 10000"/>
                <a:gd name="connsiteX8" fmla="*/ 1273 w 8559"/>
                <a:gd name="connsiteY8" fmla="*/ 6154 h 10000"/>
                <a:gd name="connsiteX9" fmla="*/ 35 w 8559"/>
                <a:gd name="connsiteY9" fmla="*/ 5938 h 10000"/>
                <a:gd name="connsiteX0" fmla="*/ 49 w 9820"/>
                <a:gd name="connsiteY0" fmla="*/ 4655 h 10000"/>
                <a:gd name="connsiteX1" fmla="*/ 2693 w 9820"/>
                <a:gd name="connsiteY1" fmla="*/ 2430 h 10000"/>
                <a:gd name="connsiteX2" fmla="*/ 5175 w 9820"/>
                <a:gd name="connsiteY2" fmla="*/ 0 h 10000"/>
                <a:gd name="connsiteX3" fmla="*/ 7924 w 9820"/>
                <a:gd name="connsiteY3" fmla="*/ 2432 h 10000"/>
                <a:gd name="connsiteX4" fmla="*/ 9816 w 9820"/>
                <a:gd name="connsiteY4" fmla="*/ 5032 h 10000"/>
                <a:gd name="connsiteX5" fmla="*/ 8324 w 9820"/>
                <a:gd name="connsiteY5" fmla="*/ 6925 h 10000"/>
                <a:gd name="connsiteX6" fmla="*/ 5157 w 9820"/>
                <a:gd name="connsiteY6" fmla="*/ 9999 h 10000"/>
                <a:gd name="connsiteX7" fmla="*/ 2707 w 9820"/>
                <a:gd name="connsiteY7" fmla="*/ 7302 h 10000"/>
                <a:gd name="connsiteX8" fmla="*/ 1307 w 9820"/>
                <a:gd name="connsiteY8" fmla="*/ 6154 h 10000"/>
                <a:gd name="connsiteX9" fmla="*/ 49 w 9820"/>
                <a:gd name="connsiteY9" fmla="*/ 4655 h 10000"/>
                <a:gd name="connsiteX0" fmla="*/ 45 w 9995"/>
                <a:gd name="connsiteY0" fmla="*/ 4655 h 10000"/>
                <a:gd name="connsiteX1" fmla="*/ 2737 w 9995"/>
                <a:gd name="connsiteY1" fmla="*/ 2430 h 10000"/>
                <a:gd name="connsiteX2" fmla="*/ 5265 w 9995"/>
                <a:gd name="connsiteY2" fmla="*/ 0 h 10000"/>
                <a:gd name="connsiteX3" fmla="*/ 8064 w 9995"/>
                <a:gd name="connsiteY3" fmla="*/ 2432 h 10000"/>
                <a:gd name="connsiteX4" fmla="*/ 9991 w 9995"/>
                <a:gd name="connsiteY4" fmla="*/ 5032 h 10000"/>
                <a:gd name="connsiteX5" fmla="*/ 8472 w 9995"/>
                <a:gd name="connsiteY5" fmla="*/ 6925 h 10000"/>
                <a:gd name="connsiteX6" fmla="*/ 5247 w 9995"/>
                <a:gd name="connsiteY6" fmla="*/ 9999 h 10000"/>
                <a:gd name="connsiteX7" fmla="*/ 2752 w 9995"/>
                <a:gd name="connsiteY7" fmla="*/ 7302 h 10000"/>
                <a:gd name="connsiteX8" fmla="*/ 1374 w 9995"/>
                <a:gd name="connsiteY8" fmla="*/ 6984 h 10000"/>
                <a:gd name="connsiteX9" fmla="*/ 45 w 9995"/>
                <a:gd name="connsiteY9" fmla="*/ 4655 h 10000"/>
                <a:gd name="connsiteX0" fmla="*/ 45 w 10000"/>
                <a:gd name="connsiteY0" fmla="*/ 5032 h 10377"/>
                <a:gd name="connsiteX1" fmla="*/ 2738 w 10000"/>
                <a:gd name="connsiteY1" fmla="*/ 2807 h 10377"/>
                <a:gd name="connsiteX2" fmla="*/ 4886 w 10000"/>
                <a:gd name="connsiteY2" fmla="*/ 0 h 10377"/>
                <a:gd name="connsiteX3" fmla="*/ 8068 w 10000"/>
                <a:gd name="connsiteY3" fmla="*/ 2809 h 10377"/>
                <a:gd name="connsiteX4" fmla="*/ 9996 w 10000"/>
                <a:gd name="connsiteY4" fmla="*/ 5409 h 10377"/>
                <a:gd name="connsiteX5" fmla="*/ 8476 w 10000"/>
                <a:gd name="connsiteY5" fmla="*/ 7302 h 10377"/>
                <a:gd name="connsiteX6" fmla="*/ 5250 w 10000"/>
                <a:gd name="connsiteY6" fmla="*/ 10376 h 10377"/>
                <a:gd name="connsiteX7" fmla="*/ 2753 w 10000"/>
                <a:gd name="connsiteY7" fmla="*/ 7679 h 10377"/>
                <a:gd name="connsiteX8" fmla="*/ 1375 w 10000"/>
                <a:gd name="connsiteY8" fmla="*/ 7361 h 10377"/>
                <a:gd name="connsiteX9" fmla="*/ 45 w 10000"/>
                <a:gd name="connsiteY9" fmla="*/ 5032 h 10377"/>
                <a:gd name="connsiteX0" fmla="*/ 45 w 10000"/>
                <a:gd name="connsiteY0" fmla="*/ 5036 h 10381"/>
                <a:gd name="connsiteX1" fmla="*/ 2738 w 10000"/>
                <a:gd name="connsiteY1" fmla="*/ 2811 h 10381"/>
                <a:gd name="connsiteX2" fmla="*/ 4886 w 10000"/>
                <a:gd name="connsiteY2" fmla="*/ 4 h 10381"/>
                <a:gd name="connsiteX3" fmla="*/ 8068 w 10000"/>
                <a:gd name="connsiteY3" fmla="*/ 2813 h 10381"/>
                <a:gd name="connsiteX4" fmla="*/ 9996 w 10000"/>
                <a:gd name="connsiteY4" fmla="*/ 5413 h 10381"/>
                <a:gd name="connsiteX5" fmla="*/ 8476 w 10000"/>
                <a:gd name="connsiteY5" fmla="*/ 7306 h 10381"/>
                <a:gd name="connsiteX6" fmla="*/ 5250 w 10000"/>
                <a:gd name="connsiteY6" fmla="*/ 10380 h 10381"/>
                <a:gd name="connsiteX7" fmla="*/ 2753 w 10000"/>
                <a:gd name="connsiteY7" fmla="*/ 7683 h 10381"/>
                <a:gd name="connsiteX8" fmla="*/ 1375 w 10000"/>
                <a:gd name="connsiteY8" fmla="*/ 7365 h 10381"/>
                <a:gd name="connsiteX9" fmla="*/ 45 w 10000"/>
                <a:gd name="connsiteY9" fmla="*/ 5036 h 10381"/>
                <a:gd name="connsiteX0" fmla="*/ 45 w 10000"/>
                <a:gd name="connsiteY0" fmla="*/ 5036 h 10796"/>
                <a:gd name="connsiteX1" fmla="*/ 2738 w 10000"/>
                <a:gd name="connsiteY1" fmla="*/ 2811 h 10796"/>
                <a:gd name="connsiteX2" fmla="*/ 4886 w 10000"/>
                <a:gd name="connsiteY2" fmla="*/ 4 h 10796"/>
                <a:gd name="connsiteX3" fmla="*/ 8068 w 10000"/>
                <a:gd name="connsiteY3" fmla="*/ 2813 h 10796"/>
                <a:gd name="connsiteX4" fmla="*/ 9996 w 10000"/>
                <a:gd name="connsiteY4" fmla="*/ 5413 h 10796"/>
                <a:gd name="connsiteX5" fmla="*/ 8476 w 10000"/>
                <a:gd name="connsiteY5" fmla="*/ 7306 h 10796"/>
                <a:gd name="connsiteX6" fmla="*/ 5202 w 10000"/>
                <a:gd name="connsiteY6" fmla="*/ 10795 h 10796"/>
                <a:gd name="connsiteX7" fmla="*/ 2753 w 10000"/>
                <a:gd name="connsiteY7" fmla="*/ 7683 h 10796"/>
                <a:gd name="connsiteX8" fmla="*/ 1375 w 10000"/>
                <a:gd name="connsiteY8" fmla="*/ 7365 h 10796"/>
                <a:gd name="connsiteX9" fmla="*/ 45 w 10000"/>
                <a:gd name="connsiteY9" fmla="*/ 5036 h 10796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  <a:gd name="connsiteX0" fmla="*/ 45 w 10000"/>
                <a:gd name="connsiteY0" fmla="*/ 5036 h 10795"/>
                <a:gd name="connsiteX1" fmla="*/ 2738 w 10000"/>
                <a:gd name="connsiteY1" fmla="*/ 2811 h 10795"/>
                <a:gd name="connsiteX2" fmla="*/ 4886 w 10000"/>
                <a:gd name="connsiteY2" fmla="*/ 4 h 10795"/>
                <a:gd name="connsiteX3" fmla="*/ 8068 w 10000"/>
                <a:gd name="connsiteY3" fmla="*/ 2813 h 10795"/>
                <a:gd name="connsiteX4" fmla="*/ 9996 w 10000"/>
                <a:gd name="connsiteY4" fmla="*/ 5413 h 10795"/>
                <a:gd name="connsiteX5" fmla="*/ 8476 w 10000"/>
                <a:gd name="connsiteY5" fmla="*/ 7306 h 10795"/>
                <a:gd name="connsiteX6" fmla="*/ 5202 w 10000"/>
                <a:gd name="connsiteY6" fmla="*/ 10795 h 10795"/>
                <a:gd name="connsiteX7" fmla="*/ 2753 w 10000"/>
                <a:gd name="connsiteY7" fmla="*/ 7683 h 10795"/>
                <a:gd name="connsiteX8" fmla="*/ 1375 w 10000"/>
                <a:gd name="connsiteY8" fmla="*/ 7365 h 10795"/>
                <a:gd name="connsiteX9" fmla="*/ 45 w 10000"/>
                <a:gd name="connsiteY9" fmla="*/ 5036 h 10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000" h="10795">
                  <a:moveTo>
                    <a:pt x="45" y="5036"/>
                  </a:moveTo>
                  <a:cubicBezTo>
                    <a:pt x="272" y="4277"/>
                    <a:pt x="1931" y="3650"/>
                    <a:pt x="2738" y="2811"/>
                  </a:cubicBezTo>
                  <a:cubicBezTo>
                    <a:pt x="3545" y="1972"/>
                    <a:pt x="3352" y="117"/>
                    <a:pt x="4886" y="4"/>
                  </a:cubicBezTo>
                  <a:cubicBezTo>
                    <a:pt x="6420" y="-109"/>
                    <a:pt x="7216" y="1912"/>
                    <a:pt x="8068" y="2813"/>
                  </a:cubicBezTo>
                  <a:cubicBezTo>
                    <a:pt x="8920" y="3715"/>
                    <a:pt x="9928" y="3420"/>
                    <a:pt x="9996" y="5413"/>
                  </a:cubicBezTo>
                  <a:cubicBezTo>
                    <a:pt x="10064" y="7406"/>
                    <a:pt x="9275" y="6409"/>
                    <a:pt x="8476" y="7306"/>
                  </a:cubicBezTo>
                  <a:cubicBezTo>
                    <a:pt x="7677" y="8203"/>
                    <a:pt x="7086" y="10770"/>
                    <a:pt x="5202" y="10795"/>
                  </a:cubicBezTo>
                  <a:cubicBezTo>
                    <a:pt x="3318" y="10820"/>
                    <a:pt x="3391" y="8255"/>
                    <a:pt x="2753" y="7683"/>
                  </a:cubicBezTo>
                  <a:cubicBezTo>
                    <a:pt x="2115" y="7111"/>
                    <a:pt x="2326" y="7496"/>
                    <a:pt x="1375" y="7365"/>
                  </a:cubicBezTo>
                  <a:cubicBezTo>
                    <a:pt x="493" y="6773"/>
                    <a:pt x="-182" y="5795"/>
                    <a:pt x="45" y="503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8" name="Group 197"/>
            <p:cNvGrpSpPr/>
            <p:nvPr/>
          </p:nvGrpSpPr>
          <p:grpSpPr>
            <a:xfrm>
              <a:off x="-1935370" y="2935816"/>
              <a:ext cx="2333625" cy="1619237"/>
              <a:chOff x="833331" y="2873352"/>
              <a:chExt cx="2333625" cy="1619237"/>
            </a:xfrm>
          </p:grpSpPr>
          <p:grpSp>
            <p:nvGrpSpPr>
              <p:cNvPr id="199" name="Group 198"/>
              <p:cNvGrpSpPr/>
              <p:nvPr/>
            </p:nvGrpSpPr>
            <p:grpSpPr>
              <a:xfrm>
                <a:off x="1736090" y="2873352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48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52" name="Oval 251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3" name="Rectangle 252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4" name="Oval 253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55" name="Freeform 254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6" name="Freeform 255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7" name="Freeform 256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58" name="Freeform 257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59" name="Straight Connector 258"/>
                  <p:cNvCxnSpPr>
                    <a:endCxn id="254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0" name="Straight Connector 259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9" name="Group 248"/>
                <p:cNvGrpSpPr/>
                <p:nvPr/>
              </p:nvGrpSpPr>
              <p:grpSpPr>
                <a:xfrm>
                  <a:off x="1770362" y="2873352"/>
                  <a:ext cx="451313" cy="397920"/>
                  <a:chOff x="667045" y="1708643"/>
                  <a:chExt cx="451313" cy="397920"/>
                </a:xfrm>
              </p:grpSpPr>
              <p:sp>
                <p:nvSpPr>
                  <p:cNvPr id="250" name="Oval 249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51" name="TextBox 250"/>
                  <p:cNvSpPr txBox="1"/>
                  <p:nvPr/>
                </p:nvSpPr>
                <p:spPr>
                  <a:xfrm>
                    <a:off x="667045" y="1708643"/>
                    <a:ext cx="451313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2b</a:t>
                    </a:r>
                  </a:p>
                </p:txBody>
              </p:sp>
            </p:grpSp>
          </p:grpSp>
          <p:grpSp>
            <p:nvGrpSpPr>
              <p:cNvPr id="200" name="Group 199"/>
              <p:cNvGrpSpPr/>
              <p:nvPr/>
            </p:nvGrpSpPr>
            <p:grpSpPr>
              <a:xfrm>
                <a:off x="1740320" y="4094669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35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39" name="Oval 238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0" name="Rectangle 239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1" name="Oval 240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42" name="Freeform 241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3" name="Freeform 242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4" name="Freeform 243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45" name="Freeform 244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46" name="Straight Connector 245"/>
                  <p:cNvCxnSpPr>
                    <a:endCxn id="241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7" name="Straight Connector 246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36" name="Group 235"/>
                <p:cNvGrpSpPr/>
                <p:nvPr/>
              </p:nvGrpSpPr>
              <p:grpSpPr>
                <a:xfrm>
                  <a:off x="1770362" y="2873352"/>
                  <a:ext cx="451313" cy="397920"/>
                  <a:chOff x="667045" y="1708643"/>
                  <a:chExt cx="451313" cy="397920"/>
                </a:xfrm>
              </p:grpSpPr>
              <p:sp>
                <p:nvSpPr>
                  <p:cNvPr id="237" name="Oval 236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38" name="TextBox 237"/>
                  <p:cNvSpPr txBox="1"/>
                  <p:nvPr/>
                </p:nvSpPr>
                <p:spPr>
                  <a:xfrm>
                    <a:off x="667045" y="1708643"/>
                    <a:ext cx="451313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2d</a:t>
                    </a:r>
                  </a:p>
                </p:txBody>
              </p:sp>
            </p:grpSp>
          </p:grpSp>
          <p:grpSp>
            <p:nvGrpSpPr>
              <p:cNvPr id="201" name="Group 200"/>
              <p:cNvGrpSpPr/>
              <p:nvPr/>
            </p:nvGrpSpPr>
            <p:grpSpPr>
              <a:xfrm>
                <a:off x="2601806" y="3485072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22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26" name="Oval 225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7" name="Rectangle 226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28" name="Oval 227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29" name="Freeform 228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0" name="Freeform 229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1" name="Freeform 230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32" name="Freeform 231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33" name="Straight Connector 232"/>
                  <p:cNvCxnSpPr>
                    <a:endCxn id="228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23" name="Group 222"/>
                <p:cNvGrpSpPr/>
                <p:nvPr/>
              </p:nvGrpSpPr>
              <p:grpSpPr>
                <a:xfrm>
                  <a:off x="1770362" y="2873352"/>
                  <a:ext cx="425688" cy="397920"/>
                  <a:chOff x="667045" y="1708643"/>
                  <a:chExt cx="425688" cy="397920"/>
                </a:xfrm>
              </p:grpSpPr>
              <p:sp>
                <p:nvSpPr>
                  <p:cNvPr id="224" name="Oval 223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25" name="TextBox 224"/>
                  <p:cNvSpPr txBox="1"/>
                  <p:nvPr/>
                </p:nvSpPr>
                <p:spPr>
                  <a:xfrm>
                    <a:off x="667045" y="1708643"/>
                    <a:ext cx="425688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2c</a:t>
                    </a:r>
                  </a:p>
                </p:txBody>
              </p:sp>
            </p:grpSp>
          </p:grpSp>
          <p:grpSp>
            <p:nvGrpSpPr>
              <p:cNvPr id="202" name="Group 201"/>
              <p:cNvGrpSpPr/>
              <p:nvPr/>
            </p:nvGrpSpPr>
            <p:grpSpPr>
              <a:xfrm>
                <a:off x="833331" y="3478719"/>
                <a:ext cx="565150" cy="397920"/>
                <a:chOff x="1736090" y="2873352"/>
                <a:chExt cx="565150" cy="397920"/>
              </a:xfrm>
            </p:grpSpPr>
            <p:grpSp>
              <p:nvGrpSpPr>
                <p:cNvPr id="209" name="Group 327"/>
                <p:cNvGrpSpPr>
                  <a:grpSpLocks/>
                </p:cNvGrpSpPr>
                <p:nvPr/>
              </p:nvGrpSpPr>
              <p:grpSpPr bwMode="auto">
                <a:xfrm>
                  <a:off x="1736090" y="2893762"/>
                  <a:ext cx="565150" cy="292100"/>
                  <a:chOff x="1871277" y="1576300"/>
                  <a:chExt cx="1128371" cy="437861"/>
                </a:xfrm>
              </p:grpSpPr>
              <p:sp>
                <p:nvSpPr>
                  <p:cNvPr id="213" name="Oval 212"/>
                  <p:cNvSpPr/>
                  <p:nvPr/>
                </p:nvSpPr>
                <p:spPr bwMode="auto">
                  <a:xfrm flipV="1">
                    <a:off x="1874446" y="1692905"/>
                    <a:ext cx="1125202" cy="32125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0" scaled="1"/>
                    <a:tileRect/>
                  </a:gra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4" name="Rectangle 213"/>
                  <p:cNvSpPr/>
                  <p:nvPr/>
                </p:nvSpPr>
                <p:spPr bwMode="auto">
                  <a:xfrm>
                    <a:off x="1871277" y="1740499"/>
                    <a:ext cx="1128371" cy="114225"/>
                  </a:xfrm>
                  <a:prstGeom prst="rect">
                    <a:avLst/>
                  </a:prstGeom>
                  <a:gradFill>
                    <a:gsLst>
                      <a:gs pos="0">
                        <a:schemeClr val="accent2">
                          <a:lumMod val="75000"/>
                        </a:schemeClr>
                      </a:gs>
                      <a:gs pos="53000">
                        <a:schemeClr val="accent2">
                          <a:lumMod val="60000"/>
                          <a:lumOff val="40000"/>
                        </a:schemeClr>
                      </a:gs>
                      <a:gs pos="100000">
                        <a:schemeClr val="accent2">
                          <a:lumMod val="75000"/>
                        </a:schemeClr>
                      </a:gs>
                    </a:gsLst>
                    <a:lin ang="10800000" scaled="0"/>
                  </a:gradFill>
                  <a:ln w="25400"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5" name="Oval 214"/>
                  <p:cNvSpPr/>
                  <p:nvPr/>
                </p:nvSpPr>
                <p:spPr bwMode="auto">
                  <a:xfrm flipV="1">
                    <a:off x="1871277" y="1576300"/>
                    <a:ext cx="1125200" cy="321257"/>
                  </a:xfrm>
                  <a:prstGeom prst="ellipse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6350" cmpd="sng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ln>
                        <a:solidFill>
                          <a:schemeClr val="tx1"/>
                        </a:solidFill>
                      </a:ln>
                    </a:endParaRPr>
                  </a:p>
                </p:txBody>
              </p:sp>
              <p:sp>
                <p:nvSpPr>
                  <p:cNvPr id="216" name="Freeform 215"/>
                  <p:cNvSpPr/>
                  <p:nvPr/>
                </p:nvSpPr>
                <p:spPr bwMode="auto">
                  <a:xfrm>
                    <a:off x="2159708" y="1673868"/>
                    <a:ext cx="548339" cy="159438"/>
                  </a:xfrm>
                  <a:custGeom>
                    <a:avLst/>
                    <a:gdLst>
                      <a:gd name="connsiteX0" fmla="*/ 1486231 w 2944854"/>
                      <a:gd name="connsiteY0" fmla="*/ 727041 h 1302232"/>
                      <a:gd name="connsiteX1" fmla="*/ 257675 w 2944854"/>
                      <a:gd name="connsiteY1" fmla="*/ 1302232 h 1302232"/>
                      <a:gd name="connsiteX2" fmla="*/ 0 w 2944854"/>
                      <a:gd name="connsiteY2" fmla="*/ 1228607 h 1302232"/>
                      <a:gd name="connsiteX3" fmla="*/ 911064 w 2944854"/>
                      <a:gd name="connsiteY3" fmla="*/ 837478 h 1302232"/>
                      <a:gd name="connsiteX4" fmla="*/ 883456 w 2944854"/>
                      <a:gd name="connsiteY4" fmla="*/ 450949 h 1302232"/>
                      <a:gd name="connsiteX5" fmla="*/ 161047 w 2944854"/>
                      <a:gd name="connsiteY5" fmla="*/ 119640 h 1302232"/>
                      <a:gd name="connsiteX6" fmla="*/ 404917 w 2944854"/>
                      <a:gd name="connsiteY6" fmla="*/ 50617 h 1302232"/>
                      <a:gd name="connsiteX7" fmla="*/ 1477028 w 2944854"/>
                      <a:gd name="connsiteY7" fmla="*/ 501566 h 1302232"/>
                      <a:gd name="connsiteX8" fmla="*/ 2572146 w 2944854"/>
                      <a:gd name="connsiteY8" fmla="*/ 0 h 1302232"/>
                      <a:gd name="connsiteX9" fmla="*/ 2875834 w 2944854"/>
                      <a:gd name="connsiteY9" fmla="*/ 96632 h 1302232"/>
                      <a:gd name="connsiteX10" fmla="*/ 2079803 w 2944854"/>
                      <a:gd name="connsiteY10" fmla="*/ 432543 h 1302232"/>
                      <a:gd name="connsiteX11" fmla="*/ 2240850 w 2944854"/>
                      <a:gd name="connsiteY11" fmla="*/ 920305 h 1302232"/>
                      <a:gd name="connsiteX12" fmla="*/ 2944854 w 2944854"/>
                      <a:gd name="connsiteY12" fmla="*/ 1228607 h 1302232"/>
                      <a:gd name="connsiteX13" fmla="*/ 2733192 w 2944854"/>
                      <a:gd name="connsiteY13" fmla="*/ 1297630 h 1302232"/>
                      <a:gd name="connsiteX14" fmla="*/ 1486231 w 2944854"/>
                      <a:gd name="connsiteY14" fmla="*/ 727041 h 1302232"/>
                      <a:gd name="connsiteX0" fmla="*/ 1486231 w 2944854"/>
                      <a:gd name="connsiteY0" fmla="*/ 727041 h 1316375"/>
                      <a:gd name="connsiteX1" fmla="*/ 257675 w 2944854"/>
                      <a:gd name="connsiteY1" fmla="*/ 1302232 h 1316375"/>
                      <a:gd name="connsiteX2" fmla="*/ 0 w 2944854"/>
                      <a:gd name="connsiteY2" fmla="*/ 1228607 h 1316375"/>
                      <a:gd name="connsiteX3" fmla="*/ 911064 w 2944854"/>
                      <a:gd name="connsiteY3" fmla="*/ 837478 h 1316375"/>
                      <a:gd name="connsiteX4" fmla="*/ 883456 w 2944854"/>
                      <a:gd name="connsiteY4" fmla="*/ 450949 h 1316375"/>
                      <a:gd name="connsiteX5" fmla="*/ 161047 w 2944854"/>
                      <a:gd name="connsiteY5" fmla="*/ 119640 h 1316375"/>
                      <a:gd name="connsiteX6" fmla="*/ 404917 w 2944854"/>
                      <a:gd name="connsiteY6" fmla="*/ 50617 h 1316375"/>
                      <a:gd name="connsiteX7" fmla="*/ 1477028 w 2944854"/>
                      <a:gd name="connsiteY7" fmla="*/ 501566 h 1316375"/>
                      <a:gd name="connsiteX8" fmla="*/ 2572146 w 2944854"/>
                      <a:gd name="connsiteY8" fmla="*/ 0 h 1316375"/>
                      <a:gd name="connsiteX9" fmla="*/ 2875834 w 2944854"/>
                      <a:gd name="connsiteY9" fmla="*/ 96632 h 1316375"/>
                      <a:gd name="connsiteX10" fmla="*/ 2079803 w 2944854"/>
                      <a:gd name="connsiteY10" fmla="*/ 432543 h 1316375"/>
                      <a:gd name="connsiteX11" fmla="*/ 2240850 w 2944854"/>
                      <a:gd name="connsiteY11" fmla="*/ 920305 h 1316375"/>
                      <a:gd name="connsiteX12" fmla="*/ 2944854 w 2944854"/>
                      <a:gd name="connsiteY12" fmla="*/ 1228607 h 1316375"/>
                      <a:gd name="connsiteX13" fmla="*/ 2756623 w 2944854"/>
                      <a:gd name="connsiteY13" fmla="*/ 1316375 h 1316375"/>
                      <a:gd name="connsiteX14" fmla="*/ 1486231 w 2944854"/>
                      <a:gd name="connsiteY14" fmla="*/ 727041 h 1316375"/>
                      <a:gd name="connsiteX0" fmla="*/ 1486231 w 3024520"/>
                      <a:gd name="connsiteY0" fmla="*/ 727041 h 1316375"/>
                      <a:gd name="connsiteX1" fmla="*/ 257675 w 3024520"/>
                      <a:gd name="connsiteY1" fmla="*/ 1302232 h 1316375"/>
                      <a:gd name="connsiteX2" fmla="*/ 0 w 3024520"/>
                      <a:gd name="connsiteY2" fmla="*/ 1228607 h 1316375"/>
                      <a:gd name="connsiteX3" fmla="*/ 911064 w 3024520"/>
                      <a:gd name="connsiteY3" fmla="*/ 837478 h 1316375"/>
                      <a:gd name="connsiteX4" fmla="*/ 883456 w 3024520"/>
                      <a:gd name="connsiteY4" fmla="*/ 450949 h 1316375"/>
                      <a:gd name="connsiteX5" fmla="*/ 161047 w 3024520"/>
                      <a:gd name="connsiteY5" fmla="*/ 119640 h 1316375"/>
                      <a:gd name="connsiteX6" fmla="*/ 404917 w 3024520"/>
                      <a:gd name="connsiteY6" fmla="*/ 50617 h 1316375"/>
                      <a:gd name="connsiteX7" fmla="*/ 1477028 w 3024520"/>
                      <a:gd name="connsiteY7" fmla="*/ 501566 h 1316375"/>
                      <a:gd name="connsiteX8" fmla="*/ 2572146 w 3024520"/>
                      <a:gd name="connsiteY8" fmla="*/ 0 h 1316375"/>
                      <a:gd name="connsiteX9" fmla="*/ 2875834 w 3024520"/>
                      <a:gd name="connsiteY9" fmla="*/ 96632 h 1316375"/>
                      <a:gd name="connsiteX10" fmla="*/ 2079803 w 3024520"/>
                      <a:gd name="connsiteY10" fmla="*/ 432543 h 1316375"/>
                      <a:gd name="connsiteX11" fmla="*/ 2240850 w 3024520"/>
                      <a:gd name="connsiteY11" fmla="*/ 920305 h 1316375"/>
                      <a:gd name="connsiteX12" fmla="*/ 3024520 w 3024520"/>
                      <a:gd name="connsiteY12" fmla="*/ 1228607 h 1316375"/>
                      <a:gd name="connsiteX13" fmla="*/ 2756623 w 3024520"/>
                      <a:gd name="connsiteY13" fmla="*/ 1316375 h 1316375"/>
                      <a:gd name="connsiteX14" fmla="*/ 1486231 w 3024520"/>
                      <a:gd name="connsiteY14" fmla="*/ 727041 h 1316375"/>
                      <a:gd name="connsiteX0" fmla="*/ 1537780 w 3076069"/>
                      <a:gd name="connsiteY0" fmla="*/ 727041 h 1316375"/>
                      <a:gd name="connsiteX1" fmla="*/ 309224 w 3076069"/>
                      <a:gd name="connsiteY1" fmla="*/ 1302232 h 1316375"/>
                      <a:gd name="connsiteX2" fmla="*/ 0 w 3076069"/>
                      <a:gd name="connsiteY2" fmla="*/ 1228607 h 1316375"/>
                      <a:gd name="connsiteX3" fmla="*/ 962613 w 3076069"/>
                      <a:gd name="connsiteY3" fmla="*/ 837478 h 1316375"/>
                      <a:gd name="connsiteX4" fmla="*/ 935005 w 3076069"/>
                      <a:gd name="connsiteY4" fmla="*/ 450949 h 1316375"/>
                      <a:gd name="connsiteX5" fmla="*/ 212596 w 3076069"/>
                      <a:gd name="connsiteY5" fmla="*/ 119640 h 1316375"/>
                      <a:gd name="connsiteX6" fmla="*/ 456466 w 3076069"/>
                      <a:gd name="connsiteY6" fmla="*/ 50617 h 1316375"/>
                      <a:gd name="connsiteX7" fmla="*/ 1528577 w 3076069"/>
                      <a:gd name="connsiteY7" fmla="*/ 501566 h 1316375"/>
                      <a:gd name="connsiteX8" fmla="*/ 2623695 w 3076069"/>
                      <a:gd name="connsiteY8" fmla="*/ 0 h 1316375"/>
                      <a:gd name="connsiteX9" fmla="*/ 2927383 w 3076069"/>
                      <a:gd name="connsiteY9" fmla="*/ 96632 h 1316375"/>
                      <a:gd name="connsiteX10" fmla="*/ 2131352 w 3076069"/>
                      <a:gd name="connsiteY10" fmla="*/ 432543 h 1316375"/>
                      <a:gd name="connsiteX11" fmla="*/ 2292399 w 3076069"/>
                      <a:gd name="connsiteY11" fmla="*/ 920305 h 1316375"/>
                      <a:gd name="connsiteX12" fmla="*/ 3076069 w 3076069"/>
                      <a:gd name="connsiteY12" fmla="*/ 1228607 h 1316375"/>
                      <a:gd name="connsiteX13" fmla="*/ 2808172 w 3076069"/>
                      <a:gd name="connsiteY13" fmla="*/ 1316375 h 1316375"/>
                      <a:gd name="connsiteX14" fmla="*/ 1537780 w 3076069"/>
                      <a:gd name="connsiteY14" fmla="*/ 727041 h 1316375"/>
                      <a:gd name="connsiteX0" fmla="*/ 1537780 w 3076069"/>
                      <a:gd name="connsiteY0" fmla="*/ 727041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27041 h 1321259"/>
                      <a:gd name="connsiteX0" fmla="*/ 1537780 w 3076069"/>
                      <a:gd name="connsiteY0" fmla="*/ 750825 h 1321259"/>
                      <a:gd name="connsiteX1" fmla="*/ 313981 w 3076069"/>
                      <a:gd name="connsiteY1" fmla="*/ 1321259 h 1321259"/>
                      <a:gd name="connsiteX2" fmla="*/ 0 w 3076069"/>
                      <a:gd name="connsiteY2" fmla="*/ 1228607 h 1321259"/>
                      <a:gd name="connsiteX3" fmla="*/ 962613 w 3076069"/>
                      <a:gd name="connsiteY3" fmla="*/ 837478 h 1321259"/>
                      <a:gd name="connsiteX4" fmla="*/ 935005 w 3076069"/>
                      <a:gd name="connsiteY4" fmla="*/ 450949 h 1321259"/>
                      <a:gd name="connsiteX5" fmla="*/ 212596 w 3076069"/>
                      <a:gd name="connsiteY5" fmla="*/ 119640 h 1321259"/>
                      <a:gd name="connsiteX6" fmla="*/ 456466 w 3076069"/>
                      <a:gd name="connsiteY6" fmla="*/ 50617 h 1321259"/>
                      <a:gd name="connsiteX7" fmla="*/ 1528577 w 3076069"/>
                      <a:gd name="connsiteY7" fmla="*/ 501566 h 1321259"/>
                      <a:gd name="connsiteX8" fmla="*/ 2623695 w 3076069"/>
                      <a:gd name="connsiteY8" fmla="*/ 0 h 1321259"/>
                      <a:gd name="connsiteX9" fmla="*/ 2927383 w 3076069"/>
                      <a:gd name="connsiteY9" fmla="*/ 96632 h 1321259"/>
                      <a:gd name="connsiteX10" fmla="*/ 2131352 w 3076069"/>
                      <a:gd name="connsiteY10" fmla="*/ 432543 h 1321259"/>
                      <a:gd name="connsiteX11" fmla="*/ 2292399 w 3076069"/>
                      <a:gd name="connsiteY11" fmla="*/ 920305 h 1321259"/>
                      <a:gd name="connsiteX12" fmla="*/ 3076069 w 3076069"/>
                      <a:gd name="connsiteY12" fmla="*/ 1228607 h 1321259"/>
                      <a:gd name="connsiteX13" fmla="*/ 2808172 w 3076069"/>
                      <a:gd name="connsiteY13" fmla="*/ 1316375 h 1321259"/>
                      <a:gd name="connsiteX14" fmla="*/ 1537780 w 3076069"/>
                      <a:gd name="connsiteY14" fmla="*/ 750825 h 1321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3076069" h="1321259">
                        <a:moveTo>
                          <a:pt x="1537780" y="750825"/>
                        </a:moveTo>
                        <a:lnTo>
                          <a:pt x="313981" y="1321259"/>
                        </a:lnTo>
                        <a:lnTo>
                          <a:pt x="0" y="1228607"/>
                        </a:lnTo>
                        <a:lnTo>
                          <a:pt x="962613" y="837478"/>
                        </a:lnTo>
                        <a:lnTo>
                          <a:pt x="935005" y="450949"/>
                        </a:lnTo>
                        <a:lnTo>
                          <a:pt x="212596" y="119640"/>
                        </a:lnTo>
                        <a:lnTo>
                          <a:pt x="456466" y="50617"/>
                        </a:lnTo>
                        <a:lnTo>
                          <a:pt x="1528577" y="501566"/>
                        </a:lnTo>
                        <a:lnTo>
                          <a:pt x="2623695" y="0"/>
                        </a:lnTo>
                        <a:lnTo>
                          <a:pt x="2927383" y="96632"/>
                        </a:lnTo>
                        <a:lnTo>
                          <a:pt x="2131352" y="432543"/>
                        </a:lnTo>
                        <a:lnTo>
                          <a:pt x="2292399" y="920305"/>
                        </a:lnTo>
                        <a:lnTo>
                          <a:pt x="3076069" y="1228607"/>
                        </a:lnTo>
                        <a:lnTo>
                          <a:pt x="2808172" y="1316375"/>
                        </a:lnTo>
                        <a:lnTo>
                          <a:pt x="1537780" y="750825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7" name="Freeform 216"/>
                  <p:cNvSpPr/>
                  <p:nvPr/>
                </p:nvSpPr>
                <p:spPr bwMode="auto">
                  <a:xfrm>
                    <a:off x="2102655" y="1633412"/>
                    <a:ext cx="662444" cy="111846"/>
                  </a:xfrm>
                  <a:custGeom>
                    <a:avLst/>
                    <a:gdLst>
                      <a:gd name="connsiteX0" fmla="*/ 0 w 3645229"/>
                      <a:gd name="connsiteY0" fmla="*/ 214441 h 923747"/>
                      <a:gd name="connsiteX1" fmla="*/ 659770 w 3645229"/>
                      <a:gd name="connsiteY1" fmla="*/ 16495 h 923747"/>
                      <a:gd name="connsiteX2" fmla="*/ 1814367 w 3645229"/>
                      <a:gd name="connsiteY2" fmla="*/ 511360 h 923747"/>
                      <a:gd name="connsiteX3" fmla="*/ 2968965 w 3645229"/>
                      <a:gd name="connsiteY3" fmla="*/ 0 h 923747"/>
                      <a:gd name="connsiteX4" fmla="*/ 3645229 w 3645229"/>
                      <a:gd name="connsiteY4" fmla="*/ 197946 h 923747"/>
                      <a:gd name="connsiteX5" fmla="*/ 3199884 w 3645229"/>
                      <a:gd name="connsiteY5" fmla="*/ 461874 h 923747"/>
                      <a:gd name="connsiteX6" fmla="*/ 2985459 w 3645229"/>
                      <a:gd name="connsiteY6" fmla="*/ 379396 h 923747"/>
                      <a:gd name="connsiteX7" fmla="*/ 1830861 w 3645229"/>
                      <a:gd name="connsiteY7" fmla="*/ 923747 h 923747"/>
                      <a:gd name="connsiteX8" fmla="*/ 676264 w 3645229"/>
                      <a:gd name="connsiteY8" fmla="*/ 412387 h 923747"/>
                      <a:gd name="connsiteX9" fmla="*/ 527816 w 3645229"/>
                      <a:gd name="connsiteY9" fmla="*/ 478369 h 923747"/>
                      <a:gd name="connsiteX10" fmla="*/ 0 w 3645229"/>
                      <a:gd name="connsiteY10" fmla="*/ 21444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78369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71662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23747"/>
                      <a:gd name="connsiteX1" fmla="*/ 655168 w 3640627"/>
                      <a:gd name="connsiteY1" fmla="*/ 16495 h 923747"/>
                      <a:gd name="connsiteX2" fmla="*/ 1809765 w 3640627"/>
                      <a:gd name="connsiteY2" fmla="*/ 511360 h 923747"/>
                      <a:gd name="connsiteX3" fmla="*/ 2964363 w 3640627"/>
                      <a:gd name="connsiteY3" fmla="*/ 0 h 923747"/>
                      <a:gd name="connsiteX4" fmla="*/ 3640627 w 3640627"/>
                      <a:gd name="connsiteY4" fmla="*/ 197946 h 923747"/>
                      <a:gd name="connsiteX5" fmla="*/ 3195282 w 3640627"/>
                      <a:gd name="connsiteY5" fmla="*/ 461874 h 923747"/>
                      <a:gd name="connsiteX6" fmla="*/ 2980857 w 3640627"/>
                      <a:gd name="connsiteY6" fmla="*/ 379396 h 923747"/>
                      <a:gd name="connsiteX7" fmla="*/ 1826259 w 3640627"/>
                      <a:gd name="connsiteY7" fmla="*/ 923747 h 923747"/>
                      <a:gd name="connsiteX8" fmla="*/ 690067 w 3640627"/>
                      <a:gd name="connsiteY8" fmla="*/ 412387 h 923747"/>
                      <a:gd name="connsiteX9" fmla="*/ 523214 w 3640627"/>
                      <a:gd name="connsiteY9" fmla="*/ 482971 h 923747"/>
                      <a:gd name="connsiteX10" fmla="*/ 0 w 3640627"/>
                      <a:gd name="connsiteY10" fmla="*/ 242051 h 923747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09765 w 3640627"/>
                      <a:gd name="connsiteY2" fmla="*/ 511360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2980857 w 3640627"/>
                      <a:gd name="connsiteY6" fmla="*/ 379396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640627"/>
                      <a:gd name="connsiteY0" fmla="*/ 242051 h 946755"/>
                      <a:gd name="connsiteX1" fmla="*/ 655168 w 3640627"/>
                      <a:gd name="connsiteY1" fmla="*/ 16495 h 946755"/>
                      <a:gd name="connsiteX2" fmla="*/ 1855778 w 3640627"/>
                      <a:gd name="connsiteY2" fmla="*/ 534367 h 946755"/>
                      <a:gd name="connsiteX3" fmla="*/ 2964363 w 3640627"/>
                      <a:gd name="connsiteY3" fmla="*/ 0 h 946755"/>
                      <a:gd name="connsiteX4" fmla="*/ 3640627 w 3640627"/>
                      <a:gd name="connsiteY4" fmla="*/ 197946 h 946755"/>
                      <a:gd name="connsiteX5" fmla="*/ 3195282 w 3640627"/>
                      <a:gd name="connsiteY5" fmla="*/ 461874 h 946755"/>
                      <a:gd name="connsiteX6" fmla="*/ 3008465 w 3640627"/>
                      <a:gd name="connsiteY6" fmla="*/ 402404 h 946755"/>
                      <a:gd name="connsiteX7" fmla="*/ 1876873 w 3640627"/>
                      <a:gd name="connsiteY7" fmla="*/ 946755 h 946755"/>
                      <a:gd name="connsiteX8" fmla="*/ 690067 w 3640627"/>
                      <a:gd name="connsiteY8" fmla="*/ 412387 h 946755"/>
                      <a:gd name="connsiteX9" fmla="*/ 523214 w 3640627"/>
                      <a:gd name="connsiteY9" fmla="*/ 482971 h 946755"/>
                      <a:gd name="connsiteX10" fmla="*/ 0 w 3640627"/>
                      <a:gd name="connsiteY10" fmla="*/ 242051 h 946755"/>
                      <a:gd name="connsiteX0" fmla="*/ 0 w 3723451"/>
                      <a:gd name="connsiteY0" fmla="*/ 242051 h 946755"/>
                      <a:gd name="connsiteX1" fmla="*/ 655168 w 3723451"/>
                      <a:gd name="connsiteY1" fmla="*/ 16495 h 946755"/>
                      <a:gd name="connsiteX2" fmla="*/ 1855778 w 3723451"/>
                      <a:gd name="connsiteY2" fmla="*/ 534367 h 946755"/>
                      <a:gd name="connsiteX3" fmla="*/ 2964363 w 3723451"/>
                      <a:gd name="connsiteY3" fmla="*/ 0 h 946755"/>
                      <a:gd name="connsiteX4" fmla="*/ 3723451 w 3723451"/>
                      <a:gd name="connsiteY4" fmla="*/ 220954 h 946755"/>
                      <a:gd name="connsiteX5" fmla="*/ 3195282 w 3723451"/>
                      <a:gd name="connsiteY5" fmla="*/ 461874 h 946755"/>
                      <a:gd name="connsiteX6" fmla="*/ 3008465 w 3723451"/>
                      <a:gd name="connsiteY6" fmla="*/ 402404 h 946755"/>
                      <a:gd name="connsiteX7" fmla="*/ 1876873 w 3723451"/>
                      <a:gd name="connsiteY7" fmla="*/ 946755 h 946755"/>
                      <a:gd name="connsiteX8" fmla="*/ 690067 w 3723451"/>
                      <a:gd name="connsiteY8" fmla="*/ 412387 h 946755"/>
                      <a:gd name="connsiteX9" fmla="*/ 523214 w 3723451"/>
                      <a:gd name="connsiteY9" fmla="*/ 482971 h 946755"/>
                      <a:gd name="connsiteX10" fmla="*/ 0 w 3723451"/>
                      <a:gd name="connsiteY10" fmla="*/ 242051 h 946755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08465 w 3723451"/>
                      <a:gd name="connsiteY6" fmla="*/ 388599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95282 w 3723451"/>
                      <a:gd name="connsiteY5" fmla="*/ 448069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690067 w 3723451"/>
                      <a:gd name="connsiteY8" fmla="*/ 398582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  <a:gd name="connsiteX0" fmla="*/ 0 w 3723451"/>
                      <a:gd name="connsiteY0" fmla="*/ 228246 h 932950"/>
                      <a:gd name="connsiteX1" fmla="*/ 655168 w 3723451"/>
                      <a:gd name="connsiteY1" fmla="*/ 2690 h 932950"/>
                      <a:gd name="connsiteX2" fmla="*/ 1855778 w 3723451"/>
                      <a:gd name="connsiteY2" fmla="*/ 520562 h 932950"/>
                      <a:gd name="connsiteX3" fmla="*/ 3001174 w 3723451"/>
                      <a:gd name="connsiteY3" fmla="*/ 0 h 932950"/>
                      <a:gd name="connsiteX4" fmla="*/ 3723451 w 3723451"/>
                      <a:gd name="connsiteY4" fmla="*/ 207149 h 932950"/>
                      <a:gd name="connsiteX5" fmla="*/ 3186079 w 3723451"/>
                      <a:gd name="connsiteY5" fmla="*/ 461874 h 932950"/>
                      <a:gd name="connsiteX6" fmla="*/ 3013067 w 3723451"/>
                      <a:gd name="connsiteY6" fmla="*/ 393200 h 932950"/>
                      <a:gd name="connsiteX7" fmla="*/ 1876873 w 3723451"/>
                      <a:gd name="connsiteY7" fmla="*/ 932950 h 932950"/>
                      <a:gd name="connsiteX8" fmla="*/ 711613 w 3723451"/>
                      <a:gd name="connsiteY8" fmla="*/ 413055 h 932950"/>
                      <a:gd name="connsiteX9" fmla="*/ 523214 w 3723451"/>
                      <a:gd name="connsiteY9" fmla="*/ 469166 h 932950"/>
                      <a:gd name="connsiteX10" fmla="*/ 0 w 3723451"/>
                      <a:gd name="connsiteY10" fmla="*/ 228246 h 93295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3723451" h="932950">
                        <a:moveTo>
                          <a:pt x="0" y="228246"/>
                        </a:moveTo>
                        <a:lnTo>
                          <a:pt x="655168" y="2690"/>
                        </a:lnTo>
                        <a:lnTo>
                          <a:pt x="1855778" y="520562"/>
                        </a:lnTo>
                        <a:lnTo>
                          <a:pt x="3001174" y="0"/>
                        </a:lnTo>
                        <a:lnTo>
                          <a:pt x="3723451" y="207149"/>
                        </a:lnTo>
                        <a:lnTo>
                          <a:pt x="3186079" y="461874"/>
                        </a:lnTo>
                        <a:lnTo>
                          <a:pt x="3013067" y="393200"/>
                        </a:lnTo>
                        <a:lnTo>
                          <a:pt x="1876873" y="932950"/>
                        </a:lnTo>
                        <a:lnTo>
                          <a:pt x="711613" y="413055"/>
                        </a:lnTo>
                        <a:lnTo>
                          <a:pt x="523214" y="469166"/>
                        </a:lnTo>
                        <a:lnTo>
                          <a:pt x="0" y="228246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8" name="Freeform 217"/>
                  <p:cNvSpPr/>
                  <p:nvPr/>
                </p:nvSpPr>
                <p:spPr bwMode="auto">
                  <a:xfrm>
                    <a:off x="2536889" y="1728599"/>
                    <a:ext cx="244057" cy="97568"/>
                  </a:xfrm>
                  <a:custGeom>
                    <a:avLst/>
                    <a:gdLst>
                      <a:gd name="connsiteX0" fmla="*/ 55216 w 1421812"/>
                      <a:gd name="connsiteY0" fmla="*/ 0 h 800665"/>
                      <a:gd name="connsiteX1" fmla="*/ 1421812 w 1421812"/>
                      <a:gd name="connsiteY1" fmla="*/ 625807 h 800665"/>
                      <a:gd name="connsiteX2" fmla="*/ 947874 w 1421812"/>
                      <a:gd name="connsiteY2" fmla="*/ 800665 h 800665"/>
                      <a:gd name="connsiteX3" fmla="*/ 50614 w 1421812"/>
                      <a:gd name="connsiteY3" fmla="*/ 404934 h 800665"/>
                      <a:gd name="connsiteX4" fmla="*/ 0 w 1421812"/>
                      <a:gd name="connsiteY4" fmla="*/ 404934 h 800665"/>
                      <a:gd name="connsiteX5" fmla="*/ 55216 w 1421812"/>
                      <a:gd name="connsiteY5" fmla="*/ 0 h 800665"/>
                      <a:gd name="connsiteX0" fmla="*/ 4602 w 1371198"/>
                      <a:gd name="connsiteY0" fmla="*/ 0 h 800665"/>
                      <a:gd name="connsiteX1" fmla="*/ 1371198 w 1371198"/>
                      <a:gd name="connsiteY1" fmla="*/ 625807 h 800665"/>
                      <a:gd name="connsiteX2" fmla="*/ 897260 w 1371198"/>
                      <a:gd name="connsiteY2" fmla="*/ 800665 h 800665"/>
                      <a:gd name="connsiteX3" fmla="*/ 0 w 1371198"/>
                      <a:gd name="connsiteY3" fmla="*/ 404934 h 800665"/>
                      <a:gd name="connsiteX4" fmla="*/ 4602 w 1371198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0665"/>
                      <a:gd name="connsiteX1" fmla="*/ 1366596 w 1366596"/>
                      <a:gd name="connsiteY1" fmla="*/ 625807 h 800665"/>
                      <a:gd name="connsiteX2" fmla="*/ 892658 w 1366596"/>
                      <a:gd name="connsiteY2" fmla="*/ 800665 h 800665"/>
                      <a:gd name="connsiteX3" fmla="*/ 4601 w 1366596"/>
                      <a:gd name="connsiteY3" fmla="*/ 427942 h 800665"/>
                      <a:gd name="connsiteX4" fmla="*/ 0 w 1366596"/>
                      <a:gd name="connsiteY4" fmla="*/ 0 h 800665"/>
                      <a:gd name="connsiteX0" fmla="*/ 0 w 1366596"/>
                      <a:gd name="connsiteY0" fmla="*/ 0 h 809868"/>
                      <a:gd name="connsiteX1" fmla="*/ 1366596 w 1366596"/>
                      <a:gd name="connsiteY1" fmla="*/ 625807 h 809868"/>
                      <a:gd name="connsiteX2" fmla="*/ 865050 w 1366596"/>
                      <a:gd name="connsiteY2" fmla="*/ 809868 h 809868"/>
                      <a:gd name="connsiteX3" fmla="*/ 4601 w 1366596"/>
                      <a:gd name="connsiteY3" fmla="*/ 427942 h 809868"/>
                      <a:gd name="connsiteX4" fmla="*/ 0 w 1366596"/>
                      <a:gd name="connsiteY4" fmla="*/ 0 h 80986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66596" h="809868">
                        <a:moveTo>
                          <a:pt x="0" y="0"/>
                        </a:moveTo>
                        <a:lnTo>
                          <a:pt x="1366596" y="625807"/>
                        </a:lnTo>
                        <a:lnTo>
                          <a:pt x="865050" y="809868"/>
                        </a:lnTo>
                        <a:lnTo>
                          <a:pt x="4601" y="427942"/>
                        </a:lnTo>
                        <a:cubicBezTo>
                          <a:pt x="-1535" y="105836"/>
                          <a:pt x="1534" y="142647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219" name="Freeform 218"/>
                  <p:cNvSpPr/>
                  <p:nvPr/>
                </p:nvSpPr>
                <p:spPr bwMode="auto">
                  <a:xfrm>
                    <a:off x="2089977" y="1730980"/>
                    <a:ext cx="240888" cy="95187"/>
                  </a:xfrm>
                  <a:custGeom>
                    <a:avLst/>
                    <a:gdLst>
                      <a:gd name="connsiteX0" fmla="*/ 1329786 w 1348191"/>
                      <a:gd name="connsiteY0" fmla="*/ 0 h 809869"/>
                      <a:gd name="connsiteX1" fmla="*/ 1348191 w 1348191"/>
                      <a:gd name="connsiteY1" fmla="*/ 400333 h 809869"/>
                      <a:gd name="connsiteX2" fmla="*/ 487742 w 1348191"/>
                      <a:gd name="connsiteY2" fmla="*/ 809869 h 809869"/>
                      <a:gd name="connsiteX3" fmla="*/ 0 w 1348191"/>
                      <a:gd name="connsiteY3" fmla="*/ 630409 h 809869"/>
                      <a:gd name="connsiteX4" fmla="*/ 1329786 w 1348191"/>
                      <a:gd name="connsiteY4" fmla="*/ 0 h 809869"/>
                      <a:gd name="connsiteX0" fmla="*/ 1329786 w 1348191"/>
                      <a:gd name="connsiteY0" fmla="*/ 0 h 791462"/>
                      <a:gd name="connsiteX1" fmla="*/ 1348191 w 1348191"/>
                      <a:gd name="connsiteY1" fmla="*/ 381926 h 791462"/>
                      <a:gd name="connsiteX2" fmla="*/ 487742 w 1348191"/>
                      <a:gd name="connsiteY2" fmla="*/ 791462 h 791462"/>
                      <a:gd name="connsiteX3" fmla="*/ 0 w 1348191"/>
                      <a:gd name="connsiteY3" fmla="*/ 612002 h 791462"/>
                      <a:gd name="connsiteX4" fmla="*/ 1329786 w 1348191"/>
                      <a:gd name="connsiteY4" fmla="*/ 0 h 79146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48191" h="791462">
                        <a:moveTo>
                          <a:pt x="1329786" y="0"/>
                        </a:moveTo>
                        <a:lnTo>
                          <a:pt x="1348191" y="381926"/>
                        </a:lnTo>
                        <a:lnTo>
                          <a:pt x="487742" y="791462"/>
                        </a:lnTo>
                        <a:lnTo>
                          <a:pt x="0" y="612002"/>
                        </a:lnTo>
                        <a:lnTo>
                          <a:pt x="1329786" y="0"/>
                        </a:lnTo>
                        <a:close/>
                      </a:path>
                    </a:pathLst>
                  </a:custGeom>
                  <a:solidFill>
                    <a:schemeClr val="accent2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cxnSp>
                <p:nvCxnSpPr>
                  <p:cNvPr id="220" name="Straight Connector 219"/>
                  <p:cNvCxnSpPr>
                    <a:endCxn id="215" idx="2"/>
                  </p:cNvCxnSpPr>
                  <p:nvPr/>
                </p:nvCxnSpPr>
                <p:spPr bwMode="auto">
                  <a:xfrm flipH="1" flipV="1">
                    <a:off x="1871277" y="1735739"/>
                    <a:ext cx="3169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Straight Connector 220"/>
                  <p:cNvCxnSpPr/>
                  <p:nvPr/>
                </p:nvCxnSpPr>
                <p:spPr bwMode="auto">
                  <a:xfrm flipH="1" flipV="1">
                    <a:off x="2996477" y="1733359"/>
                    <a:ext cx="3171" cy="123743"/>
                  </a:xfrm>
                  <a:prstGeom prst="line">
                    <a:avLst/>
                  </a:prstGeom>
                  <a:ln w="6350" cmpd="sng">
                    <a:solidFill>
                      <a:schemeClr val="tx1"/>
                    </a:solidFill>
                  </a:ln>
                  <a:effectLst>
                    <a:outerShdw blurRad="40005" dist="19939" dir="5400000" algn="tl" rotWithShape="0">
                      <a:srgbClr val="000000">
                        <a:alpha val="38000"/>
                      </a:srgbClr>
                    </a:outerShdw>
                  </a:effectLst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10" name="Group 209"/>
                <p:cNvGrpSpPr/>
                <p:nvPr/>
              </p:nvGrpSpPr>
              <p:grpSpPr>
                <a:xfrm>
                  <a:off x="1770362" y="2873352"/>
                  <a:ext cx="439355" cy="397920"/>
                  <a:chOff x="667045" y="1708643"/>
                  <a:chExt cx="439355" cy="397920"/>
                </a:xfrm>
              </p:grpSpPr>
              <p:sp>
                <p:nvSpPr>
                  <p:cNvPr id="211" name="Oval 210"/>
                  <p:cNvSpPr/>
                  <p:nvPr/>
                </p:nvSpPr>
                <p:spPr bwMode="auto">
                  <a:xfrm>
                    <a:off x="725417" y="1787240"/>
                    <a:ext cx="356365" cy="231962"/>
                  </a:xfrm>
                  <a:prstGeom prst="ellipse">
                    <a:avLst/>
                  </a:prstGeom>
                  <a:solidFill>
                    <a:schemeClr val="bg1">
                      <a:alpha val="76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12" name="TextBox 211"/>
                  <p:cNvSpPr txBox="1"/>
                  <p:nvPr/>
                </p:nvSpPr>
                <p:spPr>
                  <a:xfrm>
                    <a:off x="667045" y="1708643"/>
                    <a:ext cx="439355" cy="3979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dirty="0"/>
                      <a:t>2a</a:t>
                    </a:r>
                  </a:p>
                </p:txBody>
              </p:sp>
            </p:grpSp>
          </p:grpSp>
          <p:cxnSp>
            <p:nvCxnSpPr>
              <p:cNvPr id="203" name="Straight Connector 202"/>
              <p:cNvCxnSpPr>
                <a:stCxn id="251" idx="2"/>
                <a:endCxn id="238" idx="0"/>
              </p:cNvCxnSpPr>
              <p:nvPr/>
            </p:nvCxnSpPr>
            <p:spPr bwMode="auto">
              <a:xfrm>
                <a:off x="1996018" y="3271272"/>
                <a:ext cx="4230" cy="823397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4" name="Straight Connector 203"/>
              <p:cNvCxnSpPr/>
              <p:nvPr/>
            </p:nvCxnSpPr>
            <p:spPr bwMode="auto">
              <a:xfrm>
                <a:off x="1407477" y="3648621"/>
                <a:ext cx="1204913" cy="635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5" name="Straight Connector 204"/>
              <p:cNvCxnSpPr>
                <a:stCxn id="252" idx="7"/>
              </p:cNvCxnSpPr>
              <p:nvPr/>
            </p:nvCxnSpPr>
            <p:spPr bwMode="auto">
              <a:xfrm>
                <a:off x="2218708" y="3154477"/>
                <a:ext cx="480042" cy="36977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6" name="Straight Connector 205"/>
              <p:cNvCxnSpPr/>
              <p:nvPr/>
            </p:nvCxnSpPr>
            <p:spPr bwMode="auto">
              <a:xfrm>
                <a:off x="1300073" y="3786304"/>
                <a:ext cx="477927" cy="357071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7" name="Straight Connector 206"/>
              <p:cNvCxnSpPr/>
              <p:nvPr/>
            </p:nvCxnSpPr>
            <p:spPr bwMode="auto">
              <a:xfrm flipH="1">
                <a:off x="2196042" y="3783542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8" name="Straight Connector 207"/>
              <p:cNvCxnSpPr/>
              <p:nvPr/>
            </p:nvCxnSpPr>
            <p:spPr bwMode="auto">
              <a:xfrm flipH="1">
                <a:off x="1287553" y="3166946"/>
                <a:ext cx="508002" cy="34925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rgbClr val="000090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133" name="Freeform 2"/>
          <p:cNvSpPr>
            <a:spLocks/>
          </p:cNvSpPr>
          <p:nvPr/>
        </p:nvSpPr>
        <p:spPr bwMode="auto">
          <a:xfrm>
            <a:off x="7031687" y="3869905"/>
            <a:ext cx="2575521" cy="1672516"/>
          </a:xfrm>
          <a:custGeom>
            <a:avLst/>
            <a:gdLst>
              <a:gd name="T0" fmla="*/ 648763 w 10001"/>
              <a:gd name="T1" fmla="*/ 34777612 h 10125"/>
              <a:gd name="T2" fmla="*/ 115976403 w 10001"/>
              <a:gd name="T3" fmla="*/ 13733703 h 10125"/>
              <a:gd name="T4" fmla="*/ 507700960 w 10001"/>
              <a:gd name="T5" fmla="*/ 8662125 h 10125"/>
              <a:gd name="T6" fmla="*/ 810212713 w 10001"/>
              <a:gd name="T7" fmla="*/ 0 h 10125"/>
              <a:gd name="T8" fmla="*/ 1090015738 w 10001"/>
              <a:gd name="T9" fmla="*/ 8687929 h 10125"/>
              <a:gd name="T10" fmla="*/ 1310938763 w 10001"/>
              <a:gd name="T11" fmla="*/ 4279362 h 10125"/>
              <a:gd name="T12" fmla="*/ 1620263134 w 10001"/>
              <a:gd name="T13" fmla="*/ 25736690 h 10125"/>
              <a:gd name="T14" fmla="*/ 1394798364 w 10001"/>
              <a:gd name="T15" fmla="*/ 58525268 h 10125"/>
              <a:gd name="T16" fmla="*/ 1134622140 w 10001"/>
              <a:gd name="T17" fmla="*/ 80266624 h 10125"/>
              <a:gd name="T18" fmla="*/ 860820276 w 10001"/>
              <a:gd name="T19" fmla="*/ 76142271 h 10125"/>
              <a:gd name="T20" fmla="*/ 708996782 w 10001"/>
              <a:gd name="T21" fmla="*/ 85346835 h 10125"/>
              <a:gd name="T22" fmla="*/ 509322667 w 10001"/>
              <a:gd name="T23" fmla="*/ 86268164 h 10125"/>
              <a:gd name="T24" fmla="*/ 353443899 w 10001"/>
              <a:gd name="T25" fmla="*/ 67979516 h 10125"/>
              <a:gd name="T26" fmla="*/ 192536914 w 10001"/>
              <a:gd name="T27" fmla="*/ 64535347 h 10125"/>
              <a:gd name="T28" fmla="*/ 648763 w 10001"/>
              <a:gd name="T29" fmla="*/ 34777612 h 10125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connsiteX0" fmla="*/ 4 w 10040"/>
              <a:gd name="connsiteY0" fmla="*/ 4039 h 10125"/>
              <a:gd name="connsiteX1" fmla="*/ 715 w 10040"/>
              <a:gd name="connsiteY1" fmla="*/ 1595 h 10125"/>
              <a:gd name="connsiteX2" fmla="*/ 3130 w 10040"/>
              <a:gd name="connsiteY2" fmla="*/ 1006 h 10125"/>
              <a:gd name="connsiteX3" fmla="*/ 4995 w 10040"/>
              <a:gd name="connsiteY3" fmla="*/ 0 h 10125"/>
              <a:gd name="connsiteX4" fmla="*/ 6720 w 10040"/>
              <a:gd name="connsiteY4" fmla="*/ 1009 h 10125"/>
              <a:gd name="connsiteX5" fmla="*/ 9989 w 10040"/>
              <a:gd name="connsiteY5" fmla="*/ 2989 h 10125"/>
              <a:gd name="connsiteX6" fmla="*/ 8599 w 10040"/>
              <a:gd name="connsiteY6" fmla="*/ 6797 h 10125"/>
              <a:gd name="connsiteX7" fmla="*/ 6995 w 10040"/>
              <a:gd name="connsiteY7" fmla="*/ 9322 h 10125"/>
              <a:gd name="connsiteX8" fmla="*/ 5307 w 10040"/>
              <a:gd name="connsiteY8" fmla="*/ 8843 h 10125"/>
              <a:gd name="connsiteX9" fmla="*/ 4371 w 10040"/>
              <a:gd name="connsiteY9" fmla="*/ 9912 h 10125"/>
              <a:gd name="connsiteX10" fmla="*/ 3140 w 10040"/>
              <a:gd name="connsiteY10" fmla="*/ 10019 h 10125"/>
              <a:gd name="connsiteX11" fmla="*/ 2179 w 10040"/>
              <a:gd name="connsiteY11" fmla="*/ 7895 h 10125"/>
              <a:gd name="connsiteX12" fmla="*/ 1187 w 10040"/>
              <a:gd name="connsiteY12" fmla="*/ 7495 h 10125"/>
              <a:gd name="connsiteX13" fmla="*/ 4 w 10040"/>
              <a:gd name="connsiteY13" fmla="*/ 4039 h 10125"/>
              <a:gd name="connsiteX0" fmla="*/ 4 w 8600"/>
              <a:gd name="connsiteY0" fmla="*/ 4042 h 10128"/>
              <a:gd name="connsiteX1" fmla="*/ 715 w 8600"/>
              <a:gd name="connsiteY1" fmla="*/ 1598 h 10128"/>
              <a:gd name="connsiteX2" fmla="*/ 3130 w 8600"/>
              <a:gd name="connsiteY2" fmla="*/ 1009 h 10128"/>
              <a:gd name="connsiteX3" fmla="*/ 4995 w 8600"/>
              <a:gd name="connsiteY3" fmla="*/ 3 h 10128"/>
              <a:gd name="connsiteX4" fmla="*/ 6720 w 8600"/>
              <a:gd name="connsiteY4" fmla="*/ 1012 h 10128"/>
              <a:gd name="connsiteX5" fmla="*/ 8599 w 8600"/>
              <a:gd name="connsiteY5" fmla="*/ 6800 h 10128"/>
              <a:gd name="connsiteX6" fmla="*/ 6995 w 8600"/>
              <a:gd name="connsiteY6" fmla="*/ 9325 h 10128"/>
              <a:gd name="connsiteX7" fmla="*/ 5307 w 8600"/>
              <a:gd name="connsiteY7" fmla="*/ 8846 h 10128"/>
              <a:gd name="connsiteX8" fmla="*/ 4371 w 8600"/>
              <a:gd name="connsiteY8" fmla="*/ 9915 h 10128"/>
              <a:gd name="connsiteX9" fmla="*/ 3140 w 8600"/>
              <a:gd name="connsiteY9" fmla="*/ 10022 h 10128"/>
              <a:gd name="connsiteX10" fmla="*/ 2179 w 8600"/>
              <a:gd name="connsiteY10" fmla="*/ 7898 h 10128"/>
              <a:gd name="connsiteX11" fmla="*/ 1187 w 8600"/>
              <a:gd name="connsiteY11" fmla="*/ 7498 h 10128"/>
              <a:gd name="connsiteX12" fmla="*/ 4 w 8600"/>
              <a:gd name="connsiteY12" fmla="*/ 4042 h 10128"/>
              <a:gd name="connsiteX0" fmla="*/ 4 w 9326"/>
              <a:gd name="connsiteY0" fmla="*/ 3988 h 9997"/>
              <a:gd name="connsiteX1" fmla="*/ 830 w 9326"/>
              <a:gd name="connsiteY1" fmla="*/ 1575 h 9997"/>
              <a:gd name="connsiteX2" fmla="*/ 3639 w 9326"/>
              <a:gd name="connsiteY2" fmla="*/ 993 h 9997"/>
              <a:gd name="connsiteX3" fmla="*/ 5807 w 9326"/>
              <a:gd name="connsiteY3" fmla="*/ 0 h 9997"/>
              <a:gd name="connsiteX4" fmla="*/ 7813 w 9326"/>
              <a:gd name="connsiteY4" fmla="*/ 996 h 9997"/>
              <a:gd name="connsiteX5" fmla="*/ 9324 w 9326"/>
              <a:gd name="connsiteY5" fmla="*/ 5746 h 9997"/>
              <a:gd name="connsiteX6" fmla="*/ 8133 w 9326"/>
              <a:gd name="connsiteY6" fmla="*/ 9204 h 9997"/>
              <a:gd name="connsiteX7" fmla="*/ 6170 w 9326"/>
              <a:gd name="connsiteY7" fmla="*/ 8731 h 9997"/>
              <a:gd name="connsiteX8" fmla="*/ 5082 w 9326"/>
              <a:gd name="connsiteY8" fmla="*/ 9787 h 9997"/>
              <a:gd name="connsiteX9" fmla="*/ 3650 w 9326"/>
              <a:gd name="connsiteY9" fmla="*/ 9892 h 9997"/>
              <a:gd name="connsiteX10" fmla="*/ 2533 w 9326"/>
              <a:gd name="connsiteY10" fmla="*/ 7795 h 9997"/>
              <a:gd name="connsiteX11" fmla="*/ 1379 w 9326"/>
              <a:gd name="connsiteY11" fmla="*/ 7400 h 9997"/>
              <a:gd name="connsiteX12" fmla="*/ 4 w 9326"/>
              <a:gd name="connsiteY12" fmla="*/ 3988 h 9997"/>
              <a:gd name="connsiteX0" fmla="*/ 4 w 10001"/>
              <a:gd name="connsiteY0" fmla="*/ 3989 h 10041"/>
              <a:gd name="connsiteX1" fmla="*/ 890 w 10001"/>
              <a:gd name="connsiteY1" fmla="*/ 1575 h 10041"/>
              <a:gd name="connsiteX2" fmla="*/ 3902 w 10001"/>
              <a:gd name="connsiteY2" fmla="*/ 993 h 10041"/>
              <a:gd name="connsiteX3" fmla="*/ 6227 w 10001"/>
              <a:gd name="connsiteY3" fmla="*/ 0 h 10041"/>
              <a:gd name="connsiteX4" fmla="*/ 8378 w 10001"/>
              <a:gd name="connsiteY4" fmla="*/ 996 h 10041"/>
              <a:gd name="connsiteX5" fmla="*/ 9998 w 10001"/>
              <a:gd name="connsiteY5" fmla="*/ 5748 h 10041"/>
              <a:gd name="connsiteX6" fmla="*/ 8721 w 10001"/>
              <a:gd name="connsiteY6" fmla="*/ 9207 h 10041"/>
              <a:gd name="connsiteX7" fmla="*/ 5449 w 10001"/>
              <a:gd name="connsiteY7" fmla="*/ 9790 h 10041"/>
              <a:gd name="connsiteX8" fmla="*/ 3914 w 10001"/>
              <a:gd name="connsiteY8" fmla="*/ 9895 h 10041"/>
              <a:gd name="connsiteX9" fmla="*/ 2716 w 10001"/>
              <a:gd name="connsiteY9" fmla="*/ 7797 h 10041"/>
              <a:gd name="connsiteX10" fmla="*/ 1479 w 10001"/>
              <a:gd name="connsiteY10" fmla="*/ 7402 h 10041"/>
              <a:gd name="connsiteX11" fmla="*/ 4 w 10001"/>
              <a:gd name="connsiteY11" fmla="*/ 3989 h 10041"/>
              <a:gd name="connsiteX0" fmla="*/ 4 w 10001"/>
              <a:gd name="connsiteY0" fmla="*/ 3989 h 14825"/>
              <a:gd name="connsiteX1" fmla="*/ 890 w 10001"/>
              <a:gd name="connsiteY1" fmla="*/ 1575 h 14825"/>
              <a:gd name="connsiteX2" fmla="*/ 3902 w 10001"/>
              <a:gd name="connsiteY2" fmla="*/ 993 h 14825"/>
              <a:gd name="connsiteX3" fmla="*/ 6227 w 10001"/>
              <a:gd name="connsiteY3" fmla="*/ 0 h 14825"/>
              <a:gd name="connsiteX4" fmla="*/ 8378 w 10001"/>
              <a:gd name="connsiteY4" fmla="*/ 996 h 14825"/>
              <a:gd name="connsiteX5" fmla="*/ 9998 w 10001"/>
              <a:gd name="connsiteY5" fmla="*/ 5748 h 14825"/>
              <a:gd name="connsiteX6" fmla="*/ 8721 w 10001"/>
              <a:gd name="connsiteY6" fmla="*/ 9207 h 14825"/>
              <a:gd name="connsiteX7" fmla="*/ 6011 w 10001"/>
              <a:gd name="connsiteY7" fmla="*/ 14823 h 14825"/>
              <a:gd name="connsiteX8" fmla="*/ 3914 w 10001"/>
              <a:gd name="connsiteY8" fmla="*/ 9895 h 14825"/>
              <a:gd name="connsiteX9" fmla="*/ 2716 w 10001"/>
              <a:gd name="connsiteY9" fmla="*/ 7797 h 14825"/>
              <a:gd name="connsiteX10" fmla="*/ 1479 w 10001"/>
              <a:gd name="connsiteY10" fmla="*/ 7402 h 14825"/>
              <a:gd name="connsiteX11" fmla="*/ 4 w 10001"/>
              <a:gd name="connsiteY11" fmla="*/ 3989 h 14825"/>
              <a:gd name="connsiteX0" fmla="*/ 4 w 10001"/>
              <a:gd name="connsiteY0" fmla="*/ 7436 h 18272"/>
              <a:gd name="connsiteX1" fmla="*/ 890 w 10001"/>
              <a:gd name="connsiteY1" fmla="*/ 5022 h 18272"/>
              <a:gd name="connsiteX2" fmla="*/ 3902 w 10001"/>
              <a:gd name="connsiteY2" fmla="*/ 4440 h 18272"/>
              <a:gd name="connsiteX3" fmla="*/ 6026 w 10001"/>
              <a:gd name="connsiteY3" fmla="*/ 0 h 18272"/>
              <a:gd name="connsiteX4" fmla="*/ 8378 w 10001"/>
              <a:gd name="connsiteY4" fmla="*/ 4443 h 18272"/>
              <a:gd name="connsiteX5" fmla="*/ 9998 w 10001"/>
              <a:gd name="connsiteY5" fmla="*/ 9195 h 18272"/>
              <a:gd name="connsiteX6" fmla="*/ 8721 w 10001"/>
              <a:gd name="connsiteY6" fmla="*/ 12654 h 18272"/>
              <a:gd name="connsiteX7" fmla="*/ 6011 w 10001"/>
              <a:gd name="connsiteY7" fmla="*/ 18270 h 18272"/>
              <a:gd name="connsiteX8" fmla="*/ 3914 w 10001"/>
              <a:gd name="connsiteY8" fmla="*/ 13342 h 18272"/>
              <a:gd name="connsiteX9" fmla="*/ 2716 w 10001"/>
              <a:gd name="connsiteY9" fmla="*/ 11244 h 18272"/>
              <a:gd name="connsiteX10" fmla="*/ 1479 w 10001"/>
              <a:gd name="connsiteY10" fmla="*/ 10849 h 18272"/>
              <a:gd name="connsiteX11" fmla="*/ 4 w 10001"/>
              <a:gd name="connsiteY11" fmla="*/ 7436 h 18272"/>
              <a:gd name="connsiteX0" fmla="*/ 1 w 9998"/>
              <a:gd name="connsiteY0" fmla="*/ 7436 h 18272"/>
              <a:gd name="connsiteX1" fmla="*/ 3899 w 9998"/>
              <a:gd name="connsiteY1" fmla="*/ 4440 h 18272"/>
              <a:gd name="connsiteX2" fmla="*/ 6023 w 9998"/>
              <a:gd name="connsiteY2" fmla="*/ 0 h 18272"/>
              <a:gd name="connsiteX3" fmla="*/ 8375 w 9998"/>
              <a:gd name="connsiteY3" fmla="*/ 4443 h 18272"/>
              <a:gd name="connsiteX4" fmla="*/ 9995 w 9998"/>
              <a:gd name="connsiteY4" fmla="*/ 9195 h 18272"/>
              <a:gd name="connsiteX5" fmla="*/ 8718 w 9998"/>
              <a:gd name="connsiteY5" fmla="*/ 12654 h 18272"/>
              <a:gd name="connsiteX6" fmla="*/ 6008 w 9998"/>
              <a:gd name="connsiteY6" fmla="*/ 18270 h 18272"/>
              <a:gd name="connsiteX7" fmla="*/ 3911 w 9998"/>
              <a:gd name="connsiteY7" fmla="*/ 13342 h 18272"/>
              <a:gd name="connsiteX8" fmla="*/ 2713 w 9998"/>
              <a:gd name="connsiteY8" fmla="*/ 11244 h 18272"/>
              <a:gd name="connsiteX9" fmla="*/ 1476 w 9998"/>
              <a:gd name="connsiteY9" fmla="*/ 10849 h 18272"/>
              <a:gd name="connsiteX10" fmla="*/ 1 w 9998"/>
              <a:gd name="connsiteY10" fmla="*/ 7436 h 18272"/>
              <a:gd name="connsiteX0" fmla="*/ 35 w 8559"/>
              <a:gd name="connsiteY0" fmla="*/ 5938 h 10000"/>
              <a:gd name="connsiteX1" fmla="*/ 2459 w 8559"/>
              <a:gd name="connsiteY1" fmla="*/ 2430 h 10000"/>
              <a:gd name="connsiteX2" fmla="*/ 4583 w 8559"/>
              <a:gd name="connsiteY2" fmla="*/ 0 h 10000"/>
              <a:gd name="connsiteX3" fmla="*/ 6936 w 8559"/>
              <a:gd name="connsiteY3" fmla="*/ 2432 h 10000"/>
              <a:gd name="connsiteX4" fmla="*/ 8556 w 8559"/>
              <a:gd name="connsiteY4" fmla="*/ 5032 h 10000"/>
              <a:gd name="connsiteX5" fmla="*/ 7279 w 8559"/>
              <a:gd name="connsiteY5" fmla="*/ 6925 h 10000"/>
              <a:gd name="connsiteX6" fmla="*/ 4568 w 8559"/>
              <a:gd name="connsiteY6" fmla="*/ 9999 h 10000"/>
              <a:gd name="connsiteX7" fmla="*/ 2471 w 8559"/>
              <a:gd name="connsiteY7" fmla="*/ 7302 h 10000"/>
              <a:gd name="connsiteX8" fmla="*/ 1273 w 8559"/>
              <a:gd name="connsiteY8" fmla="*/ 6154 h 10000"/>
              <a:gd name="connsiteX9" fmla="*/ 35 w 8559"/>
              <a:gd name="connsiteY9" fmla="*/ 5938 h 10000"/>
              <a:gd name="connsiteX0" fmla="*/ 49 w 9820"/>
              <a:gd name="connsiteY0" fmla="*/ 4655 h 10000"/>
              <a:gd name="connsiteX1" fmla="*/ 2693 w 9820"/>
              <a:gd name="connsiteY1" fmla="*/ 2430 h 10000"/>
              <a:gd name="connsiteX2" fmla="*/ 5175 w 9820"/>
              <a:gd name="connsiteY2" fmla="*/ 0 h 10000"/>
              <a:gd name="connsiteX3" fmla="*/ 7924 w 9820"/>
              <a:gd name="connsiteY3" fmla="*/ 2432 h 10000"/>
              <a:gd name="connsiteX4" fmla="*/ 9816 w 9820"/>
              <a:gd name="connsiteY4" fmla="*/ 5032 h 10000"/>
              <a:gd name="connsiteX5" fmla="*/ 8324 w 9820"/>
              <a:gd name="connsiteY5" fmla="*/ 6925 h 10000"/>
              <a:gd name="connsiteX6" fmla="*/ 5157 w 9820"/>
              <a:gd name="connsiteY6" fmla="*/ 9999 h 10000"/>
              <a:gd name="connsiteX7" fmla="*/ 2707 w 9820"/>
              <a:gd name="connsiteY7" fmla="*/ 7302 h 10000"/>
              <a:gd name="connsiteX8" fmla="*/ 1307 w 9820"/>
              <a:gd name="connsiteY8" fmla="*/ 6154 h 10000"/>
              <a:gd name="connsiteX9" fmla="*/ 49 w 9820"/>
              <a:gd name="connsiteY9" fmla="*/ 4655 h 10000"/>
              <a:gd name="connsiteX0" fmla="*/ 45 w 9995"/>
              <a:gd name="connsiteY0" fmla="*/ 4655 h 10000"/>
              <a:gd name="connsiteX1" fmla="*/ 2737 w 9995"/>
              <a:gd name="connsiteY1" fmla="*/ 2430 h 10000"/>
              <a:gd name="connsiteX2" fmla="*/ 5265 w 9995"/>
              <a:gd name="connsiteY2" fmla="*/ 0 h 10000"/>
              <a:gd name="connsiteX3" fmla="*/ 8064 w 9995"/>
              <a:gd name="connsiteY3" fmla="*/ 2432 h 10000"/>
              <a:gd name="connsiteX4" fmla="*/ 9991 w 9995"/>
              <a:gd name="connsiteY4" fmla="*/ 5032 h 10000"/>
              <a:gd name="connsiteX5" fmla="*/ 8472 w 9995"/>
              <a:gd name="connsiteY5" fmla="*/ 6925 h 10000"/>
              <a:gd name="connsiteX6" fmla="*/ 5247 w 9995"/>
              <a:gd name="connsiteY6" fmla="*/ 9999 h 10000"/>
              <a:gd name="connsiteX7" fmla="*/ 2752 w 9995"/>
              <a:gd name="connsiteY7" fmla="*/ 7302 h 10000"/>
              <a:gd name="connsiteX8" fmla="*/ 1374 w 9995"/>
              <a:gd name="connsiteY8" fmla="*/ 6984 h 10000"/>
              <a:gd name="connsiteX9" fmla="*/ 45 w 9995"/>
              <a:gd name="connsiteY9" fmla="*/ 4655 h 10000"/>
              <a:gd name="connsiteX0" fmla="*/ 45 w 10000"/>
              <a:gd name="connsiteY0" fmla="*/ 5032 h 10377"/>
              <a:gd name="connsiteX1" fmla="*/ 2738 w 10000"/>
              <a:gd name="connsiteY1" fmla="*/ 2807 h 10377"/>
              <a:gd name="connsiteX2" fmla="*/ 4886 w 10000"/>
              <a:gd name="connsiteY2" fmla="*/ 0 h 10377"/>
              <a:gd name="connsiteX3" fmla="*/ 8068 w 10000"/>
              <a:gd name="connsiteY3" fmla="*/ 2809 h 10377"/>
              <a:gd name="connsiteX4" fmla="*/ 9996 w 10000"/>
              <a:gd name="connsiteY4" fmla="*/ 5409 h 10377"/>
              <a:gd name="connsiteX5" fmla="*/ 8476 w 10000"/>
              <a:gd name="connsiteY5" fmla="*/ 7302 h 10377"/>
              <a:gd name="connsiteX6" fmla="*/ 5250 w 10000"/>
              <a:gd name="connsiteY6" fmla="*/ 10376 h 10377"/>
              <a:gd name="connsiteX7" fmla="*/ 2753 w 10000"/>
              <a:gd name="connsiteY7" fmla="*/ 7679 h 10377"/>
              <a:gd name="connsiteX8" fmla="*/ 1375 w 10000"/>
              <a:gd name="connsiteY8" fmla="*/ 7361 h 10377"/>
              <a:gd name="connsiteX9" fmla="*/ 45 w 10000"/>
              <a:gd name="connsiteY9" fmla="*/ 5032 h 10377"/>
              <a:gd name="connsiteX0" fmla="*/ 45 w 10000"/>
              <a:gd name="connsiteY0" fmla="*/ 5036 h 10381"/>
              <a:gd name="connsiteX1" fmla="*/ 2738 w 10000"/>
              <a:gd name="connsiteY1" fmla="*/ 2811 h 10381"/>
              <a:gd name="connsiteX2" fmla="*/ 4886 w 10000"/>
              <a:gd name="connsiteY2" fmla="*/ 4 h 10381"/>
              <a:gd name="connsiteX3" fmla="*/ 8068 w 10000"/>
              <a:gd name="connsiteY3" fmla="*/ 2813 h 10381"/>
              <a:gd name="connsiteX4" fmla="*/ 9996 w 10000"/>
              <a:gd name="connsiteY4" fmla="*/ 5413 h 10381"/>
              <a:gd name="connsiteX5" fmla="*/ 8476 w 10000"/>
              <a:gd name="connsiteY5" fmla="*/ 7306 h 10381"/>
              <a:gd name="connsiteX6" fmla="*/ 5250 w 10000"/>
              <a:gd name="connsiteY6" fmla="*/ 10380 h 10381"/>
              <a:gd name="connsiteX7" fmla="*/ 2753 w 10000"/>
              <a:gd name="connsiteY7" fmla="*/ 7683 h 10381"/>
              <a:gd name="connsiteX8" fmla="*/ 1375 w 10000"/>
              <a:gd name="connsiteY8" fmla="*/ 7365 h 10381"/>
              <a:gd name="connsiteX9" fmla="*/ 45 w 10000"/>
              <a:gd name="connsiteY9" fmla="*/ 5036 h 10381"/>
              <a:gd name="connsiteX0" fmla="*/ 45 w 10000"/>
              <a:gd name="connsiteY0" fmla="*/ 5036 h 10796"/>
              <a:gd name="connsiteX1" fmla="*/ 2738 w 10000"/>
              <a:gd name="connsiteY1" fmla="*/ 2811 h 10796"/>
              <a:gd name="connsiteX2" fmla="*/ 4886 w 10000"/>
              <a:gd name="connsiteY2" fmla="*/ 4 h 10796"/>
              <a:gd name="connsiteX3" fmla="*/ 8068 w 10000"/>
              <a:gd name="connsiteY3" fmla="*/ 2813 h 10796"/>
              <a:gd name="connsiteX4" fmla="*/ 9996 w 10000"/>
              <a:gd name="connsiteY4" fmla="*/ 5413 h 10796"/>
              <a:gd name="connsiteX5" fmla="*/ 8476 w 10000"/>
              <a:gd name="connsiteY5" fmla="*/ 7306 h 10796"/>
              <a:gd name="connsiteX6" fmla="*/ 5202 w 10000"/>
              <a:gd name="connsiteY6" fmla="*/ 10795 h 10796"/>
              <a:gd name="connsiteX7" fmla="*/ 2753 w 10000"/>
              <a:gd name="connsiteY7" fmla="*/ 7683 h 10796"/>
              <a:gd name="connsiteX8" fmla="*/ 1375 w 10000"/>
              <a:gd name="connsiteY8" fmla="*/ 7365 h 10796"/>
              <a:gd name="connsiteX9" fmla="*/ 45 w 10000"/>
              <a:gd name="connsiteY9" fmla="*/ 5036 h 10796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  <a:gd name="connsiteX0" fmla="*/ 45 w 10000"/>
              <a:gd name="connsiteY0" fmla="*/ 5036 h 10795"/>
              <a:gd name="connsiteX1" fmla="*/ 2738 w 10000"/>
              <a:gd name="connsiteY1" fmla="*/ 2811 h 10795"/>
              <a:gd name="connsiteX2" fmla="*/ 4886 w 10000"/>
              <a:gd name="connsiteY2" fmla="*/ 4 h 10795"/>
              <a:gd name="connsiteX3" fmla="*/ 8068 w 10000"/>
              <a:gd name="connsiteY3" fmla="*/ 2813 h 10795"/>
              <a:gd name="connsiteX4" fmla="*/ 9996 w 10000"/>
              <a:gd name="connsiteY4" fmla="*/ 5413 h 10795"/>
              <a:gd name="connsiteX5" fmla="*/ 8476 w 10000"/>
              <a:gd name="connsiteY5" fmla="*/ 7306 h 10795"/>
              <a:gd name="connsiteX6" fmla="*/ 5202 w 10000"/>
              <a:gd name="connsiteY6" fmla="*/ 10795 h 10795"/>
              <a:gd name="connsiteX7" fmla="*/ 2753 w 10000"/>
              <a:gd name="connsiteY7" fmla="*/ 7683 h 10795"/>
              <a:gd name="connsiteX8" fmla="*/ 1375 w 10000"/>
              <a:gd name="connsiteY8" fmla="*/ 7365 h 10795"/>
              <a:gd name="connsiteX9" fmla="*/ 45 w 10000"/>
              <a:gd name="connsiteY9" fmla="*/ 5036 h 1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00" h="10795">
                <a:moveTo>
                  <a:pt x="45" y="5036"/>
                </a:moveTo>
                <a:cubicBezTo>
                  <a:pt x="272" y="4277"/>
                  <a:pt x="1931" y="3650"/>
                  <a:pt x="2738" y="2811"/>
                </a:cubicBezTo>
                <a:cubicBezTo>
                  <a:pt x="3545" y="1972"/>
                  <a:pt x="3352" y="117"/>
                  <a:pt x="4886" y="4"/>
                </a:cubicBezTo>
                <a:cubicBezTo>
                  <a:pt x="6420" y="-109"/>
                  <a:pt x="7216" y="1912"/>
                  <a:pt x="8068" y="2813"/>
                </a:cubicBezTo>
                <a:cubicBezTo>
                  <a:pt x="8920" y="3715"/>
                  <a:pt x="9928" y="3420"/>
                  <a:pt x="9996" y="5413"/>
                </a:cubicBezTo>
                <a:cubicBezTo>
                  <a:pt x="10064" y="7406"/>
                  <a:pt x="9275" y="6409"/>
                  <a:pt x="8476" y="7306"/>
                </a:cubicBezTo>
                <a:cubicBezTo>
                  <a:pt x="7677" y="8203"/>
                  <a:pt x="7086" y="10770"/>
                  <a:pt x="5202" y="10795"/>
                </a:cubicBezTo>
                <a:cubicBezTo>
                  <a:pt x="3318" y="10820"/>
                  <a:pt x="3391" y="8255"/>
                  <a:pt x="2753" y="7683"/>
                </a:cubicBezTo>
                <a:cubicBezTo>
                  <a:pt x="2115" y="7111"/>
                  <a:pt x="2326" y="7496"/>
                  <a:pt x="1375" y="7365"/>
                </a:cubicBezTo>
                <a:cubicBezTo>
                  <a:pt x="493" y="6773"/>
                  <a:pt x="-182" y="5795"/>
                  <a:pt x="45" y="503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4" name="Group 133"/>
          <p:cNvGrpSpPr/>
          <p:nvPr/>
        </p:nvGrpSpPr>
        <p:grpSpPr>
          <a:xfrm>
            <a:off x="7255177" y="4006021"/>
            <a:ext cx="2215548" cy="1471268"/>
            <a:chOff x="833331" y="2873352"/>
            <a:chExt cx="2333625" cy="1630661"/>
          </a:xfrm>
        </p:grpSpPr>
        <p:grpSp>
          <p:nvGrpSpPr>
            <p:cNvPr id="135" name="Group 134"/>
            <p:cNvGrpSpPr/>
            <p:nvPr/>
          </p:nvGrpSpPr>
          <p:grpSpPr>
            <a:xfrm>
              <a:off x="1736090" y="2873352"/>
              <a:ext cx="565150" cy="409344"/>
              <a:chOff x="1736090" y="2873352"/>
              <a:chExt cx="565150" cy="409344"/>
            </a:xfrm>
          </p:grpSpPr>
          <p:grpSp>
            <p:nvGrpSpPr>
              <p:cNvPr id="184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88" name="Oval 187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0" name="Oval 189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91" name="Freeform 190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2" name="Freeform 191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3" name="Freeform 192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94" name="Freeform 193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95" name="Straight Connector 194"/>
                <p:cNvCxnSpPr>
                  <a:endCxn id="190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5" name="Group 184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86" name="Oval 185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TextBox 186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3b</a:t>
                  </a:r>
                </a:p>
              </p:txBody>
            </p:sp>
          </p:grpSp>
        </p:grpSp>
        <p:grpSp>
          <p:nvGrpSpPr>
            <p:cNvPr id="136" name="Group 135"/>
            <p:cNvGrpSpPr/>
            <p:nvPr/>
          </p:nvGrpSpPr>
          <p:grpSpPr>
            <a:xfrm>
              <a:off x="1740320" y="4094669"/>
              <a:ext cx="565150" cy="409344"/>
              <a:chOff x="1736090" y="2873352"/>
              <a:chExt cx="565150" cy="409344"/>
            </a:xfrm>
          </p:grpSpPr>
          <p:grpSp>
            <p:nvGrpSpPr>
              <p:cNvPr id="171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75" name="Oval 174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6" name="Rectangle 175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7" name="Oval 176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78" name="Freeform 177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79" name="Freeform 178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0" name="Freeform 179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81" name="Freeform 180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82" name="Straight Connector 181"/>
                <p:cNvCxnSpPr>
                  <a:endCxn id="177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3" name="Straight Connector 182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2" name="Group 171"/>
              <p:cNvGrpSpPr/>
              <p:nvPr/>
            </p:nvGrpSpPr>
            <p:grpSpPr>
              <a:xfrm>
                <a:off x="1770362" y="2873352"/>
                <a:ext cx="446085" cy="409344"/>
                <a:chOff x="667045" y="1708643"/>
                <a:chExt cx="446085" cy="409344"/>
              </a:xfrm>
            </p:grpSpPr>
            <p:sp>
              <p:nvSpPr>
                <p:cNvPr id="173" name="Oval 172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74" name="TextBox 173"/>
                <p:cNvSpPr txBox="1"/>
                <p:nvPr/>
              </p:nvSpPr>
              <p:spPr>
                <a:xfrm>
                  <a:off x="667045" y="1708643"/>
                  <a:ext cx="44608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3d</a:t>
                  </a:r>
                </a:p>
              </p:txBody>
            </p:sp>
          </p:grpSp>
        </p:grpSp>
        <p:grpSp>
          <p:nvGrpSpPr>
            <p:cNvPr id="137" name="Group 136"/>
            <p:cNvGrpSpPr/>
            <p:nvPr/>
          </p:nvGrpSpPr>
          <p:grpSpPr>
            <a:xfrm>
              <a:off x="2601806" y="3485072"/>
              <a:ext cx="565150" cy="409344"/>
              <a:chOff x="1736090" y="2873352"/>
              <a:chExt cx="565150" cy="409344"/>
            </a:xfrm>
          </p:grpSpPr>
          <p:grpSp>
            <p:nvGrpSpPr>
              <p:cNvPr id="158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62" name="Oval 161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3" name="Rectangle 162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4" name="Oval 163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65" name="Freeform 164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6" name="Freeform 165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7" name="Freeform 166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68" name="Freeform 167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69" name="Straight Connector 168"/>
                <p:cNvCxnSpPr>
                  <a:endCxn id="164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9" name="Group 158"/>
              <p:cNvGrpSpPr/>
              <p:nvPr/>
            </p:nvGrpSpPr>
            <p:grpSpPr>
              <a:xfrm>
                <a:off x="1770362" y="2873352"/>
                <a:ext cx="420758" cy="409344"/>
                <a:chOff x="667045" y="1708643"/>
                <a:chExt cx="420758" cy="409344"/>
              </a:xfrm>
            </p:grpSpPr>
            <p:sp>
              <p:nvSpPr>
                <p:cNvPr id="160" name="Oval 159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61" name="TextBox 160"/>
                <p:cNvSpPr txBox="1"/>
                <p:nvPr/>
              </p:nvSpPr>
              <p:spPr>
                <a:xfrm>
                  <a:off x="667045" y="1708643"/>
                  <a:ext cx="420758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3c</a:t>
                  </a:r>
                </a:p>
              </p:txBody>
            </p:sp>
          </p:grpSp>
        </p:grpSp>
        <p:grpSp>
          <p:nvGrpSpPr>
            <p:cNvPr id="138" name="Group 137"/>
            <p:cNvGrpSpPr/>
            <p:nvPr/>
          </p:nvGrpSpPr>
          <p:grpSpPr>
            <a:xfrm>
              <a:off x="833331" y="3478719"/>
              <a:ext cx="565150" cy="409344"/>
              <a:chOff x="1736090" y="2873352"/>
              <a:chExt cx="565150" cy="409344"/>
            </a:xfrm>
          </p:grpSpPr>
          <p:grpSp>
            <p:nvGrpSpPr>
              <p:cNvPr id="145" name="Group 327"/>
              <p:cNvGrpSpPr>
                <a:grpSpLocks/>
              </p:cNvGrpSpPr>
              <p:nvPr/>
            </p:nvGrpSpPr>
            <p:grpSpPr bwMode="auto">
              <a:xfrm>
                <a:off x="1736090" y="2893762"/>
                <a:ext cx="565150" cy="292100"/>
                <a:chOff x="1871277" y="1576300"/>
                <a:chExt cx="1128371" cy="437861"/>
              </a:xfrm>
            </p:grpSpPr>
            <p:sp>
              <p:nvSpPr>
                <p:cNvPr id="149" name="Oval 148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0" name="Rectangle 149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1" name="Oval 150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152" name="Freeform 151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3" name="Freeform 152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4" name="Freeform 153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55" name="Freeform 154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156" name="Straight Connector 155"/>
                <p:cNvCxnSpPr>
                  <a:endCxn id="151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7" name="Straight Connector 156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6" name="Group 145"/>
              <p:cNvGrpSpPr/>
              <p:nvPr/>
            </p:nvGrpSpPr>
            <p:grpSpPr>
              <a:xfrm>
                <a:off x="1770362" y="2873352"/>
                <a:ext cx="434265" cy="409344"/>
                <a:chOff x="667045" y="1708643"/>
                <a:chExt cx="434265" cy="409344"/>
              </a:xfrm>
            </p:grpSpPr>
            <p:sp>
              <p:nvSpPr>
                <p:cNvPr id="147" name="Oval 146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48" name="TextBox 147"/>
                <p:cNvSpPr txBox="1"/>
                <p:nvPr/>
              </p:nvSpPr>
              <p:spPr>
                <a:xfrm>
                  <a:off x="667045" y="1708643"/>
                  <a:ext cx="434265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3a</a:t>
                  </a:r>
                </a:p>
              </p:txBody>
            </p:sp>
          </p:grpSp>
        </p:grpSp>
        <p:cxnSp>
          <p:nvCxnSpPr>
            <p:cNvPr id="139" name="Straight Connector 138"/>
            <p:cNvCxnSpPr>
              <a:stCxn id="187" idx="2"/>
              <a:endCxn id="174" idx="0"/>
            </p:cNvCxnSpPr>
            <p:nvPr/>
          </p:nvCxnSpPr>
          <p:spPr bwMode="auto">
            <a:xfrm>
              <a:off x="1993405" y="3282696"/>
              <a:ext cx="4230" cy="811972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0" name="Straight Connector 139"/>
            <p:cNvCxnSpPr/>
            <p:nvPr/>
          </p:nvCxnSpPr>
          <p:spPr bwMode="auto">
            <a:xfrm>
              <a:off x="1407477" y="3648621"/>
              <a:ext cx="1204913" cy="635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1" name="Straight Connector 140"/>
            <p:cNvCxnSpPr>
              <a:stCxn id="188" idx="7"/>
            </p:cNvCxnSpPr>
            <p:nvPr/>
          </p:nvCxnSpPr>
          <p:spPr bwMode="auto">
            <a:xfrm>
              <a:off x="2218708" y="3154477"/>
              <a:ext cx="480042" cy="369773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2" name="Straight Connector 141"/>
            <p:cNvCxnSpPr/>
            <p:nvPr/>
          </p:nvCxnSpPr>
          <p:spPr bwMode="auto">
            <a:xfrm>
              <a:off x="1300073" y="3786304"/>
              <a:ext cx="477927" cy="357071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3" name="Straight Connector 142"/>
            <p:cNvCxnSpPr/>
            <p:nvPr/>
          </p:nvCxnSpPr>
          <p:spPr bwMode="auto">
            <a:xfrm flipH="1">
              <a:off x="2196042" y="3783542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4" name="Straight Connector 143"/>
            <p:cNvCxnSpPr/>
            <p:nvPr/>
          </p:nvCxnSpPr>
          <p:spPr bwMode="auto">
            <a:xfrm flipH="1">
              <a:off x="1287553" y="3166946"/>
              <a:ext cx="508002" cy="34925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28" name="Straight Connector 127"/>
          <p:cNvCxnSpPr/>
          <p:nvPr/>
        </p:nvCxnSpPr>
        <p:spPr bwMode="auto">
          <a:xfrm flipH="1" flipV="1">
            <a:off x="4570707" y="4899525"/>
            <a:ext cx="480877" cy="7440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9" name="Straight Connector 128"/>
          <p:cNvCxnSpPr/>
          <p:nvPr/>
        </p:nvCxnSpPr>
        <p:spPr bwMode="auto">
          <a:xfrm flipV="1">
            <a:off x="7047189" y="4840643"/>
            <a:ext cx="337735" cy="82312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C0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0" name="TextBox 129"/>
          <p:cNvSpPr txBox="1"/>
          <p:nvPr/>
        </p:nvSpPr>
        <p:spPr>
          <a:xfrm>
            <a:off x="5017292" y="4997847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 2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067951" y="3911145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 3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2153021" y="4121821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90"/>
                </a:solidFill>
              </a:rPr>
              <a:t>AS 1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8594827" y="4972752"/>
            <a:ext cx="1701734" cy="616172"/>
            <a:chOff x="7073692" y="5469792"/>
            <a:chExt cx="1701734" cy="616172"/>
          </a:xfrm>
        </p:grpSpPr>
        <p:grpSp>
          <p:nvGrpSpPr>
            <p:cNvPr id="10" name="Group 9"/>
            <p:cNvGrpSpPr/>
            <p:nvPr/>
          </p:nvGrpSpPr>
          <p:grpSpPr>
            <a:xfrm>
              <a:off x="7073692" y="5469792"/>
              <a:ext cx="1701734" cy="616172"/>
              <a:chOff x="6946249" y="5096269"/>
              <a:chExt cx="1701734" cy="616172"/>
            </a:xfrm>
          </p:grpSpPr>
          <p:sp>
            <p:nvSpPr>
              <p:cNvPr id="399" name="Freeform 2"/>
              <p:cNvSpPr>
                <a:spLocks/>
              </p:cNvSpPr>
              <p:nvPr/>
            </p:nvSpPr>
            <p:spPr bwMode="auto">
              <a:xfrm>
                <a:off x="6946249" y="5096269"/>
                <a:ext cx="1701734" cy="616172"/>
              </a:xfrm>
              <a:custGeom>
                <a:avLst/>
                <a:gdLst>
                  <a:gd name="T0" fmla="*/ 648763 w 10001"/>
                  <a:gd name="T1" fmla="*/ 34777612 h 10125"/>
                  <a:gd name="T2" fmla="*/ 115976403 w 10001"/>
                  <a:gd name="T3" fmla="*/ 13733703 h 10125"/>
                  <a:gd name="T4" fmla="*/ 507700960 w 10001"/>
                  <a:gd name="T5" fmla="*/ 8662125 h 10125"/>
                  <a:gd name="T6" fmla="*/ 810212713 w 10001"/>
                  <a:gd name="T7" fmla="*/ 0 h 10125"/>
                  <a:gd name="T8" fmla="*/ 1090015738 w 10001"/>
                  <a:gd name="T9" fmla="*/ 8687929 h 10125"/>
                  <a:gd name="T10" fmla="*/ 1310938763 w 10001"/>
                  <a:gd name="T11" fmla="*/ 4279362 h 10125"/>
                  <a:gd name="T12" fmla="*/ 1620263134 w 10001"/>
                  <a:gd name="T13" fmla="*/ 25736690 h 10125"/>
                  <a:gd name="T14" fmla="*/ 1394798364 w 10001"/>
                  <a:gd name="T15" fmla="*/ 58525268 h 10125"/>
                  <a:gd name="T16" fmla="*/ 1134622140 w 10001"/>
                  <a:gd name="T17" fmla="*/ 80266624 h 10125"/>
                  <a:gd name="T18" fmla="*/ 860820276 w 10001"/>
                  <a:gd name="T19" fmla="*/ 76142271 h 10125"/>
                  <a:gd name="T20" fmla="*/ 708996782 w 10001"/>
                  <a:gd name="T21" fmla="*/ 85346835 h 10125"/>
                  <a:gd name="T22" fmla="*/ 509322667 w 10001"/>
                  <a:gd name="T23" fmla="*/ 86268164 h 10125"/>
                  <a:gd name="T24" fmla="*/ 353443899 w 10001"/>
                  <a:gd name="T25" fmla="*/ 67979516 h 10125"/>
                  <a:gd name="T26" fmla="*/ 192536914 w 10001"/>
                  <a:gd name="T27" fmla="*/ 64535347 h 10125"/>
                  <a:gd name="T28" fmla="*/ 648763 w 10001"/>
                  <a:gd name="T29" fmla="*/ 34777612 h 1012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connsiteX0" fmla="*/ 4 w 10040"/>
                  <a:gd name="connsiteY0" fmla="*/ 4039 h 10125"/>
                  <a:gd name="connsiteX1" fmla="*/ 715 w 10040"/>
                  <a:gd name="connsiteY1" fmla="*/ 1595 h 10125"/>
                  <a:gd name="connsiteX2" fmla="*/ 3130 w 10040"/>
                  <a:gd name="connsiteY2" fmla="*/ 1006 h 10125"/>
                  <a:gd name="connsiteX3" fmla="*/ 4995 w 10040"/>
                  <a:gd name="connsiteY3" fmla="*/ 0 h 10125"/>
                  <a:gd name="connsiteX4" fmla="*/ 6720 w 10040"/>
                  <a:gd name="connsiteY4" fmla="*/ 1009 h 10125"/>
                  <a:gd name="connsiteX5" fmla="*/ 9989 w 10040"/>
                  <a:gd name="connsiteY5" fmla="*/ 2989 h 10125"/>
                  <a:gd name="connsiteX6" fmla="*/ 8599 w 10040"/>
                  <a:gd name="connsiteY6" fmla="*/ 6797 h 10125"/>
                  <a:gd name="connsiteX7" fmla="*/ 6995 w 10040"/>
                  <a:gd name="connsiteY7" fmla="*/ 9322 h 10125"/>
                  <a:gd name="connsiteX8" fmla="*/ 5307 w 10040"/>
                  <a:gd name="connsiteY8" fmla="*/ 8843 h 10125"/>
                  <a:gd name="connsiteX9" fmla="*/ 4371 w 10040"/>
                  <a:gd name="connsiteY9" fmla="*/ 9912 h 10125"/>
                  <a:gd name="connsiteX10" fmla="*/ 3140 w 10040"/>
                  <a:gd name="connsiteY10" fmla="*/ 10019 h 10125"/>
                  <a:gd name="connsiteX11" fmla="*/ 2179 w 10040"/>
                  <a:gd name="connsiteY11" fmla="*/ 7895 h 10125"/>
                  <a:gd name="connsiteX12" fmla="*/ 1187 w 10040"/>
                  <a:gd name="connsiteY12" fmla="*/ 7495 h 10125"/>
                  <a:gd name="connsiteX13" fmla="*/ 4 w 10040"/>
                  <a:gd name="connsiteY13" fmla="*/ 4039 h 10125"/>
                  <a:gd name="connsiteX0" fmla="*/ 4 w 8600"/>
                  <a:gd name="connsiteY0" fmla="*/ 4042 h 10128"/>
                  <a:gd name="connsiteX1" fmla="*/ 715 w 8600"/>
                  <a:gd name="connsiteY1" fmla="*/ 1598 h 10128"/>
                  <a:gd name="connsiteX2" fmla="*/ 3130 w 8600"/>
                  <a:gd name="connsiteY2" fmla="*/ 1009 h 10128"/>
                  <a:gd name="connsiteX3" fmla="*/ 4995 w 8600"/>
                  <a:gd name="connsiteY3" fmla="*/ 3 h 10128"/>
                  <a:gd name="connsiteX4" fmla="*/ 6720 w 8600"/>
                  <a:gd name="connsiteY4" fmla="*/ 1012 h 10128"/>
                  <a:gd name="connsiteX5" fmla="*/ 8599 w 8600"/>
                  <a:gd name="connsiteY5" fmla="*/ 6800 h 10128"/>
                  <a:gd name="connsiteX6" fmla="*/ 6995 w 8600"/>
                  <a:gd name="connsiteY6" fmla="*/ 9325 h 10128"/>
                  <a:gd name="connsiteX7" fmla="*/ 5307 w 8600"/>
                  <a:gd name="connsiteY7" fmla="*/ 8846 h 10128"/>
                  <a:gd name="connsiteX8" fmla="*/ 4371 w 8600"/>
                  <a:gd name="connsiteY8" fmla="*/ 9915 h 10128"/>
                  <a:gd name="connsiteX9" fmla="*/ 3140 w 8600"/>
                  <a:gd name="connsiteY9" fmla="*/ 10022 h 10128"/>
                  <a:gd name="connsiteX10" fmla="*/ 2179 w 8600"/>
                  <a:gd name="connsiteY10" fmla="*/ 7898 h 10128"/>
                  <a:gd name="connsiteX11" fmla="*/ 1187 w 8600"/>
                  <a:gd name="connsiteY11" fmla="*/ 7498 h 10128"/>
                  <a:gd name="connsiteX12" fmla="*/ 4 w 8600"/>
                  <a:gd name="connsiteY12" fmla="*/ 4042 h 10128"/>
                  <a:gd name="connsiteX0" fmla="*/ 4 w 9326"/>
                  <a:gd name="connsiteY0" fmla="*/ 3988 h 9997"/>
                  <a:gd name="connsiteX1" fmla="*/ 830 w 9326"/>
                  <a:gd name="connsiteY1" fmla="*/ 1575 h 9997"/>
                  <a:gd name="connsiteX2" fmla="*/ 3639 w 9326"/>
                  <a:gd name="connsiteY2" fmla="*/ 993 h 9997"/>
                  <a:gd name="connsiteX3" fmla="*/ 5807 w 9326"/>
                  <a:gd name="connsiteY3" fmla="*/ 0 h 9997"/>
                  <a:gd name="connsiteX4" fmla="*/ 7813 w 9326"/>
                  <a:gd name="connsiteY4" fmla="*/ 996 h 9997"/>
                  <a:gd name="connsiteX5" fmla="*/ 9324 w 9326"/>
                  <a:gd name="connsiteY5" fmla="*/ 5746 h 9997"/>
                  <a:gd name="connsiteX6" fmla="*/ 8133 w 9326"/>
                  <a:gd name="connsiteY6" fmla="*/ 9204 h 9997"/>
                  <a:gd name="connsiteX7" fmla="*/ 6170 w 9326"/>
                  <a:gd name="connsiteY7" fmla="*/ 8731 h 9997"/>
                  <a:gd name="connsiteX8" fmla="*/ 5082 w 9326"/>
                  <a:gd name="connsiteY8" fmla="*/ 9787 h 9997"/>
                  <a:gd name="connsiteX9" fmla="*/ 3650 w 9326"/>
                  <a:gd name="connsiteY9" fmla="*/ 9892 h 9997"/>
                  <a:gd name="connsiteX10" fmla="*/ 2533 w 9326"/>
                  <a:gd name="connsiteY10" fmla="*/ 7795 h 9997"/>
                  <a:gd name="connsiteX11" fmla="*/ 1379 w 9326"/>
                  <a:gd name="connsiteY11" fmla="*/ 7400 h 9997"/>
                  <a:gd name="connsiteX12" fmla="*/ 4 w 9326"/>
                  <a:gd name="connsiteY12" fmla="*/ 3988 h 9997"/>
                  <a:gd name="connsiteX0" fmla="*/ 4 w 10001"/>
                  <a:gd name="connsiteY0" fmla="*/ 3989 h 10041"/>
                  <a:gd name="connsiteX1" fmla="*/ 890 w 10001"/>
                  <a:gd name="connsiteY1" fmla="*/ 1575 h 10041"/>
                  <a:gd name="connsiteX2" fmla="*/ 3902 w 10001"/>
                  <a:gd name="connsiteY2" fmla="*/ 993 h 10041"/>
                  <a:gd name="connsiteX3" fmla="*/ 6227 w 10001"/>
                  <a:gd name="connsiteY3" fmla="*/ 0 h 10041"/>
                  <a:gd name="connsiteX4" fmla="*/ 8378 w 10001"/>
                  <a:gd name="connsiteY4" fmla="*/ 996 h 10041"/>
                  <a:gd name="connsiteX5" fmla="*/ 9998 w 10001"/>
                  <a:gd name="connsiteY5" fmla="*/ 5748 h 10041"/>
                  <a:gd name="connsiteX6" fmla="*/ 8721 w 10001"/>
                  <a:gd name="connsiteY6" fmla="*/ 9207 h 10041"/>
                  <a:gd name="connsiteX7" fmla="*/ 5449 w 10001"/>
                  <a:gd name="connsiteY7" fmla="*/ 9790 h 10041"/>
                  <a:gd name="connsiteX8" fmla="*/ 3914 w 10001"/>
                  <a:gd name="connsiteY8" fmla="*/ 9895 h 10041"/>
                  <a:gd name="connsiteX9" fmla="*/ 2716 w 10001"/>
                  <a:gd name="connsiteY9" fmla="*/ 7797 h 10041"/>
                  <a:gd name="connsiteX10" fmla="*/ 1479 w 10001"/>
                  <a:gd name="connsiteY10" fmla="*/ 7402 h 10041"/>
                  <a:gd name="connsiteX11" fmla="*/ 4 w 10001"/>
                  <a:gd name="connsiteY11" fmla="*/ 3989 h 10041"/>
                  <a:gd name="connsiteX0" fmla="*/ 4 w 10001"/>
                  <a:gd name="connsiteY0" fmla="*/ 3989 h 14825"/>
                  <a:gd name="connsiteX1" fmla="*/ 890 w 10001"/>
                  <a:gd name="connsiteY1" fmla="*/ 1575 h 14825"/>
                  <a:gd name="connsiteX2" fmla="*/ 3902 w 10001"/>
                  <a:gd name="connsiteY2" fmla="*/ 993 h 14825"/>
                  <a:gd name="connsiteX3" fmla="*/ 6227 w 10001"/>
                  <a:gd name="connsiteY3" fmla="*/ 0 h 14825"/>
                  <a:gd name="connsiteX4" fmla="*/ 8378 w 10001"/>
                  <a:gd name="connsiteY4" fmla="*/ 996 h 14825"/>
                  <a:gd name="connsiteX5" fmla="*/ 9998 w 10001"/>
                  <a:gd name="connsiteY5" fmla="*/ 5748 h 14825"/>
                  <a:gd name="connsiteX6" fmla="*/ 8721 w 10001"/>
                  <a:gd name="connsiteY6" fmla="*/ 9207 h 14825"/>
                  <a:gd name="connsiteX7" fmla="*/ 6011 w 10001"/>
                  <a:gd name="connsiteY7" fmla="*/ 14823 h 14825"/>
                  <a:gd name="connsiteX8" fmla="*/ 3914 w 10001"/>
                  <a:gd name="connsiteY8" fmla="*/ 9895 h 14825"/>
                  <a:gd name="connsiteX9" fmla="*/ 2716 w 10001"/>
                  <a:gd name="connsiteY9" fmla="*/ 7797 h 14825"/>
                  <a:gd name="connsiteX10" fmla="*/ 1479 w 10001"/>
                  <a:gd name="connsiteY10" fmla="*/ 7402 h 14825"/>
                  <a:gd name="connsiteX11" fmla="*/ 4 w 10001"/>
                  <a:gd name="connsiteY11" fmla="*/ 3989 h 14825"/>
                  <a:gd name="connsiteX0" fmla="*/ 4 w 10001"/>
                  <a:gd name="connsiteY0" fmla="*/ 7436 h 18272"/>
                  <a:gd name="connsiteX1" fmla="*/ 890 w 10001"/>
                  <a:gd name="connsiteY1" fmla="*/ 5022 h 18272"/>
                  <a:gd name="connsiteX2" fmla="*/ 3902 w 10001"/>
                  <a:gd name="connsiteY2" fmla="*/ 4440 h 18272"/>
                  <a:gd name="connsiteX3" fmla="*/ 6026 w 10001"/>
                  <a:gd name="connsiteY3" fmla="*/ 0 h 18272"/>
                  <a:gd name="connsiteX4" fmla="*/ 8378 w 10001"/>
                  <a:gd name="connsiteY4" fmla="*/ 4443 h 18272"/>
                  <a:gd name="connsiteX5" fmla="*/ 9998 w 10001"/>
                  <a:gd name="connsiteY5" fmla="*/ 9195 h 18272"/>
                  <a:gd name="connsiteX6" fmla="*/ 8721 w 10001"/>
                  <a:gd name="connsiteY6" fmla="*/ 12654 h 18272"/>
                  <a:gd name="connsiteX7" fmla="*/ 6011 w 10001"/>
                  <a:gd name="connsiteY7" fmla="*/ 18270 h 18272"/>
                  <a:gd name="connsiteX8" fmla="*/ 3914 w 10001"/>
                  <a:gd name="connsiteY8" fmla="*/ 13342 h 18272"/>
                  <a:gd name="connsiteX9" fmla="*/ 2716 w 10001"/>
                  <a:gd name="connsiteY9" fmla="*/ 11244 h 18272"/>
                  <a:gd name="connsiteX10" fmla="*/ 1479 w 10001"/>
                  <a:gd name="connsiteY10" fmla="*/ 10849 h 18272"/>
                  <a:gd name="connsiteX11" fmla="*/ 4 w 10001"/>
                  <a:gd name="connsiteY11" fmla="*/ 7436 h 18272"/>
                  <a:gd name="connsiteX0" fmla="*/ 1 w 9998"/>
                  <a:gd name="connsiteY0" fmla="*/ 7436 h 18272"/>
                  <a:gd name="connsiteX1" fmla="*/ 3899 w 9998"/>
                  <a:gd name="connsiteY1" fmla="*/ 4440 h 18272"/>
                  <a:gd name="connsiteX2" fmla="*/ 6023 w 9998"/>
                  <a:gd name="connsiteY2" fmla="*/ 0 h 18272"/>
                  <a:gd name="connsiteX3" fmla="*/ 8375 w 9998"/>
                  <a:gd name="connsiteY3" fmla="*/ 4443 h 18272"/>
                  <a:gd name="connsiteX4" fmla="*/ 9995 w 9998"/>
                  <a:gd name="connsiteY4" fmla="*/ 9195 h 18272"/>
                  <a:gd name="connsiteX5" fmla="*/ 8718 w 9998"/>
                  <a:gd name="connsiteY5" fmla="*/ 12654 h 18272"/>
                  <a:gd name="connsiteX6" fmla="*/ 6008 w 9998"/>
                  <a:gd name="connsiteY6" fmla="*/ 18270 h 18272"/>
                  <a:gd name="connsiteX7" fmla="*/ 3911 w 9998"/>
                  <a:gd name="connsiteY7" fmla="*/ 13342 h 18272"/>
                  <a:gd name="connsiteX8" fmla="*/ 2713 w 9998"/>
                  <a:gd name="connsiteY8" fmla="*/ 11244 h 18272"/>
                  <a:gd name="connsiteX9" fmla="*/ 1476 w 9998"/>
                  <a:gd name="connsiteY9" fmla="*/ 10849 h 18272"/>
                  <a:gd name="connsiteX10" fmla="*/ 1 w 9998"/>
                  <a:gd name="connsiteY10" fmla="*/ 7436 h 18272"/>
                  <a:gd name="connsiteX0" fmla="*/ 35 w 8559"/>
                  <a:gd name="connsiteY0" fmla="*/ 5938 h 10000"/>
                  <a:gd name="connsiteX1" fmla="*/ 2459 w 8559"/>
                  <a:gd name="connsiteY1" fmla="*/ 2430 h 10000"/>
                  <a:gd name="connsiteX2" fmla="*/ 4583 w 8559"/>
                  <a:gd name="connsiteY2" fmla="*/ 0 h 10000"/>
                  <a:gd name="connsiteX3" fmla="*/ 6936 w 8559"/>
                  <a:gd name="connsiteY3" fmla="*/ 2432 h 10000"/>
                  <a:gd name="connsiteX4" fmla="*/ 8556 w 8559"/>
                  <a:gd name="connsiteY4" fmla="*/ 5032 h 10000"/>
                  <a:gd name="connsiteX5" fmla="*/ 7279 w 8559"/>
                  <a:gd name="connsiteY5" fmla="*/ 6925 h 10000"/>
                  <a:gd name="connsiteX6" fmla="*/ 4568 w 8559"/>
                  <a:gd name="connsiteY6" fmla="*/ 9999 h 10000"/>
                  <a:gd name="connsiteX7" fmla="*/ 2471 w 8559"/>
                  <a:gd name="connsiteY7" fmla="*/ 7302 h 10000"/>
                  <a:gd name="connsiteX8" fmla="*/ 1273 w 8559"/>
                  <a:gd name="connsiteY8" fmla="*/ 6154 h 10000"/>
                  <a:gd name="connsiteX9" fmla="*/ 35 w 8559"/>
                  <a:gd name="connsiteY9" fmla="*/ 5938 h 10000"/>
                  <a:gd name="connsiteX0" fmla="*/ 49 w 9820"/>
                  <a:gd name="connsiteY0" fmla="*/ 4655 h 10000"/>
                  <a:gd name="connsiteX1" fmla="*/ 2693 w 9820"/>
                  <a:gd name="connsiteY1" fmla="*/ 2430 h 10000"/>
                  <a:gd name="connsiteX2" fmla="*/ 5175 w 9820"/>
                  <a:gd name="connsiteY2" fmla="*/ 0 h 10000"/>
                  <a:gd name="connsiteX3" fmla="*/ 7924 w 9820"/>
                  <a:gd name="connsiteY3" fmla="*/ 2432 h 10000"/>
                  <a:gd name="connsiteX4" fmla="*/ 9816 w 9820"/>
                  <a:gd name="connsiteY4" fmla="*/ 5032 h 10000"/>
                  <a:gd name="connsiteX5" fmla="*/ 8324 w 9820"/>
                  <a:gd name="connsiteY5" fmla="*/ 6925 h 10000"/>
                  <a:gd name="connsiteX6" fmla="*/ 5157 w 9820"/>
                  <a:gd name="connsiteY6" fmla="*/ 9999 h 10000"/>
                  <a:gd name="connsiteX7" fmla="*/ 2707 w 9820"/>
                  <a:gd name="connsiteY7" fmla="*/ 7302 h 10000"/>
                  <a:gd name="connsiteX8" fmla="*/ 1307 w 9820"/>
                  <a:gd name="connsiteY8" fmla="*/ 6154 h 10000"/>
                  <a:gd name="connsiteX9" fmla="*/ 49 w 9820"/>
                  <a:gd name="connsiteY9" fmla="*/ 4655 h 10000"/>
                  <a:gd name="connsiteX0" fmla="*/ 45 w 9995"/>
                  <a:gd name="connsiteY0" fmla="*/ 4655 h 10000"/>
                  <a:gd name="connsiteX1" fmla="*/ 2737 w 9995"/>
                  <a:gd name="connsiteY1" fmla="*/ 2430 h 10000"/>
                  <a:gd name="connsiteX2" fmla="*/ 5265 w 9995"/>
                  <a:gd name="connsiteY2" fmla="*/ 0 h 10000"/>
                  <a:gd name="connsiteX3" fmla="*/ 8064 w 9995"/>
                  <a:gd name="connsiteY3" fmla="*/ 2432 h 10000"/>
                  <a:gd name="connsiteX4" fmla="*/ 9991 w 9995"/>
                  <a:gd name="connsiteY4" fmla="*/ 5032 h 10000"/>
                  <a:gd name="connsiteX5" fmla="*/ 8472 w 9995"/>
                  <a:gd name="connsiteY5" fmla="*/ 6925 h 10000"/>
                  <a:gd name="connsiteX6" fmla="*/ 5247 w 9995"/>
                  <a:gd name="connsiteY6" fmla="*/ 9999 h 10000"/>
                  <a:gd name="connsiteX7" fmla="*/ 2752 w 9995"/>
                  <a:gd name="connsiteY7" fmla="*/ 7302 h 10000"/>
                  <a:gd name="connsiteX8" fmla="*/ 1374 w 9995"/>
                  <a:gd name="connsiteY8" fmla="*/ 6984 h 10000"/>
                  <a:gd name="connsiteX9" fmla="*/ 45 w 9995"/>
                  <a:gd name="connsiteY9" fmla="*/ 4655 h 10000"/>
                  <a:gd name="connsiteX0" fmla="*/ 45 w 10000"/>
                  <a:gd name="connsiteY0" fmla="*/ 5032 h 10377"/>
                  <a:gd name="connsiteX1" fmla="*/ 2738 w 10000"/>
                  <a:gd name="connsiteY1" fmla="*/ 2807 h 10377"/>
                  <a:gd name="connsiteX2" fmla="*/ 4886 w 10000"/>
                  <a:gd name="connsiteY2" fmla="*/ 0 h 10377"/>
                  <a:gd name="connsiteX3" fmla="*/ 8068 w 10000"/>
                  <a:gd name="connsiteY3" fmla="*/ 2809 h 10377"/>
                  <a:gd name="connsiteX4" fmla="*/ 9996 w 10000"/>
                  <a:gd name="connsiteY4" fmla="*/ 5409 h 10377"/>
                  <a:gd name="connsiteX5" fmla="*/ 8476 w 10000"/>
                  <a:gd name="connsiteY5" fmla="*/ 7302 h 10377"/>
                  <a:gd name="connsiteX6" fmla="*/ 5250 w 10000"/>
                  <a:gd name="connsiteY6" fmla="*/ 10376 h 10377"/>
                  <a:gd name="connsiteX7" fmla="*/ 2753 w 10000"/>
                  <a:gd name="connsiteY7" fmla="*/ 7679 h 10377"/>
                  <a:gd name="connsiteX8" fmla="*/ 1375 w 10000"/>
                  <a:gd name="connsiteY8" fmla="*/ 7361 h 10377"/>
                  <a:gd name="connsiteX9" fmla="*/ 45 w 10000"/>
                  <a:gd name="connsiteY9" fmla="*/ 5032 h 10377"/>
                  <a:gd name="connsiteX0" fmla="*/ 45 w 10000"/>
                  <a:gd name="connsiteY0" fmla="*/ 5036 h 10381"/>
                  <a:gd name="connsiteX1" fmla="*/ 2738 w 10000"/>
                  <a:gd name="connsiteY1" fmla="*/ 2811 h 10381"/>
                  <a:gd name="connsiteX2" fmla="*/ 4886 w 10000"/>
                  <a:gd name="connsiteY2" fmla="*/ 4 h 10381"/>
                  <a:gd name="connsiteX3" fmla="*/ 8068 w 10000"/>
                  <a:gd name="connsiteY3" fmla="*/ 2813 h 10381"/>
                  <a:gd name="connsiteX4" fmla="*/ 9996 w 10000"/>
                  <a:gd name="connsiteY4" fmla="*/ 5413 h 10381"/>
                  <a:gd name="connsiteX5" fmla="*/ 8476 w 10000"/>
                  <a:gd name="connsiteY5" fmla="*/ 7306 h 10381"/>
                  <a:gd name="connsiteX6" fmla="*/ 5250 w 10000"/>
                  <a:gd name="connsiteY6" fmla="*/ 10380 h 10381"/>
                  <a:gd name="connsiteX7" fmla="*/ 2753 w 10000"/>
                  <a:gd name="connsiteY7" fmla="*/ 7683 h 10381"/>
                  <a:gd name="connsiteX8" fmla="*/ 1375 w 10000"/>
                  <a:gd name="connsiteY8" fmla="*/ 7365 h 10381"/>
                  <a:gd name="connsiteX9" fmla="*/ 45 w 10000"/>
                  <a:gd name="connsiteY9" fmla="*/ 5036 h 10381"/>
                  <a:gd name="connsiteX0" fmla="*/ 45 w 10000"/>
                  <a:gd name="connsiteY0" fmla="*/ 5036 h 10796"/>
                  <a:gd name="connsiteX1" fmla="*/ 2738 w 10000"/>
                  <a:gd name="connsiteY1" fmla="*/ 2811 h 10796"/>
                  <a:gd name="connsiteX2" fmla="*/ 4886 w 10000"/>
                  <a:gd name="connsiteY2" fmla="*/ 4 h 10796"/>
                  <a:gd name="connsiteX3" fmla="*/ 8068 w 10000"/>
                  <a:gd name="connsiteY3" fmla="*/ 2813 h 10796"/>
                  <a:gd name="connsiteX4" fmla="*/ 9996 w 10000"/>
                  <a:gd name="connsiteY4" fmla="*/ 5413 h 10796"/>
                  <a:gd name="connsiteX5" fmla="*/ 8476 w 10000"/>
                  <a:gd name="connsiteY5" fmla="*/ 7306 h 10796"/>
                  <a:gd name="connsiteX6" fmla="*/ 5202 w 10000"/>
                  <a:gd name="connsiteY6" fmla="*/ 10795 h 10796"/>
                  <a:gd name="connsiteX7" fmla="*/ 2753 w 10000"/>
                  <a:gd name="connsiteY7" fmla="*/ 7683 h 10796"/>
                  <a:gd name="connsiteX8" fmla="*/ 1375 w 10000"/>
                  <a:gd name="connsiteY8" fmla="*/ 7365 h 10796"/>
                  <a:gd name="connsiteX9" fmla="*/ 45 w 10000"/>
                  <a:gd name="connsiteY9" fmla="*/ 5036 h 10796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5 w 10000"/>
                  <a:gd name="connsiteY0" fmla="*/ 5036 h 10795"/>
                  <a:gd name="connsiteX1" fmla="*/ 2738 w 10000"/>
                  <a:gd name="connsiteY1" fmla="*/ 2811 h 10795"/>
                  <a:gd name="connsiteX2" fmla="*/ 4886 w 10000"/>
                  <a:gd name="connsiteY2" fmla="*/ 4 h 10795"/>
                  <a:gd name="connsiteX3" fmla="*/ 8068 w 10000"/>
                  <a:gd name="connsiteY3" fmla="*/ 2813 h 10795"/>
                  <a:gd name="connsiteX4" fmla="*/ 9996 w 10000"/>
                  <a:gd name="connsiteY4" fmla="*/ 5413 h 10795"/>
                  <a:gd name="connsiteX5" fmla="*/ 8476 w 10000"/>
                  <a:gd name="connsiteY5" fmla="*/ 7306 h 10795"/>
                  <a:gd name="connsiteX6" fmla="*/ 5202 w 10000"/>
                  <a:gd name="connsiteY6" fmla="*/ 10795 h 10795"/>
                  <a:gd name="connsiteX7" fmla="*/ 2753 w 10000"/>
                  <a:gd name="connsiteY7" fmla="*/ 7683 h 10795"/>
                  <a:gd name="connsiteX8" fmla="*/ 1375 w 10000"/>
                  <a:gd name="connsiteY8" fmla="*/ 7365 h 10795"/>
                  <a:gd name="connsiteX9" fmla="*/ 45 w 10000"/>
                  <a:gd name="connsiteY9" fmla="*/ 5036 h 10795"/>
                  <a:gd name="connsiteX0" fmla="*/ 4 w 9959"/>
                  <a:gd name="connsiteY0" fmla="*/ 5593 h 11352"/>
                  <a:gd name="connsiteX1" fmla="*/ 1089 w 9959"/>
                  <a:gd name="connsiteY1" fmla="*/ 469 h 11352"/>
                  <a:gd name="connsiteX2" fmla="*/ 4845 w 9959"/>
                  <a:gd name="connsiteY2" fmla="*/ 561 h 11352"/>
                  <a:gd name="connsiteX3" fmla="*/ 8027 w 9959"/>
                  <a:gd name="connsiteY3" fmla="*/ 3370 h 11352"/>
                  <a:gd name="connsiteX4" fmla="*/ 9955 w 9959"/>
                  <a:gd name="connsiteY4" fmla="*/ 5970 h 11352"/>
                  <a:gd name="connsiteX5" fmla="*/ 8435 w 9959"/>
                  <a:gd name="connsiteY5" fmla="*/ 7863 h 11352"/>
                  <a:gd name="connsiteX6" fmla="*/ 5161 w 9959"/>
                  <a:gd name="connsiteY6" fmla="*/ 11352 h 11352"/>
                  <a:gd name="connsiteX7" fmla="*/ 2712 w 9959"/>
                  <a:gd name="connsiteY7" fmla="*/ 8240 h 11352"/>
                  <a:gd name="connsiteX8" fmla="*/ 1334 w 9959"/>
                  <a:gd name="connsiteY8" fmla="*/ 7922 h 11352"/>
                  <a:gd name="connsiteX9" fmla="*/ 4 w 9959"/>
                  <a:gd name="connsiteY9" fmla="*/ 5593 h 11352"/>
                  <a:gd name="connsiteX0" fmla="*/ 0 w 11223"/>
                  <a:gd name="connsiteY0" fmla="*/ 3835 h 9929"/>
                  <a:gd name="connsiteX1" fmla="*/ 2316 w 11223"/>
                  <a:gd name="connsiteY1" fmla="*/ 342 h 9929"/>
                  <a:gd name="connsiteX2" fmla="*/ 6088 w 11223"/>
                  <a:gd name="connsiteY2" fmla="*/ 423 h 9929"/>
                  <a:gd name="connsiteX3" fmla="*/ 9283 w 11223"/>
                  <a:gd name="connsiteY3" fmla="*/ 2898 h 9929"/>
                  <a:gd name="connsiteX4" fmla="*/ 11219 w 11223"/>
                  <a:gd name="connsiteY4" fmla="*/ 5188 h 9929"/>
                  <a:gd name="connsiteX5" fmla="*/ 9693 w 11223"/>
                  <a:gd name="connsiteY5" fmla="*/ 6856 h 9929"/>
                  <a:gd name="connsiteX6" fmla="*/ 6405 w 11223"/>
                  <a:gd name="connsiteY6" fmla="*/ 9929 h 9929"/>
                  <a:gd name="connsiteX7" fmla="*/ 3946 w 11223"/>
                  <a:gd name="connsiteY7" fmla="*/ 7188 h 9929"/>
                  <a:gd name="connsiteX8" fmla="*/ 2562 w 11223"/>
                  <a:gd name="connsiteY8" fmla="*/ 6908 h 9929"/>
                  <a:gd name="connsiteX9" fmla="*/ 0 w 11223"/>
                  <a:gd name="connsiteY9" fmla="*/ 3835 h 9929"/>
                  <a:gd name="connsiteX0" fmla="*/ 0 w 9999"/>
                  <a:gd name="connsiteY0" fmla="*/ 3862 h 10000"/>
                  <a:gd name="connsiteX1" fmla="*/ 2064 w 9999"/>
                  <a:gd name="connsiteY1" fmla="*/ 344 h 10000"/>
                  <a:gd name="connsiteX2" fmla="*/ 5425 w 9999"/>
                  <a:gd name="connsiteY2" fmla="*/ 426 h 10000"/>
                  <a:gd name="connsiteX3" fmla="*/ 8271 w 9999"/>
                  <a:gd name="connsiteY3" fmla="*/ 2919 h 10000"/>
                  <a:gd name="connsiteX4" fmla="*/ 9996 w 9999"/>
                  <a:gd name="connsiteY4" fmla="*/ 5225 h 10000"/>
                  <a:gd name="connsiteX5" fmla="*/ 8637 w 9999"/>
                  <a:gd name="connsiteY5" fmla="*/ 6905 h 10000"/>
                  <a:gd name="connsiteX6" fmla="*/ 5707 w 9999"/>
                  <a:gd name="connsiteY6" fmla="*/ 10000 h 10000"/>
                  <a:gd name="connsiteX7" fmla="*/ 2283 w 9999"/>
                  <a:gd name="connsiteY7" fmla="*/ 6957 h 10000"/>
                  <a:gd name="connsiteX8" fmla="*/ 0 w 9999"/>
                  <a:gd name="connsiteY8" fmla="*/ 3862 h 10000"/>
                  <a:gd name="connsiteX0" fmla="*/ 124 w 10124"/>
                  <a:gd name="connsiteY0" fmla="*/ 3862 h 10000"/>
                  <a:gd name="connsiteX1" fmla="*/ 2188 w 10124"/>
                  <a:gd name="connsiteY1" fmla="*/ 344 h 10000"/>
                  <a:gd name="connsiteX2" fmla="*/ 5550 w 10124"/>
                  <a:gd name="connsiteY2" fmla="*/ 426 h 10000"/>
                  <a:gd name="connsiteX3" fmla="*/ 8396 w 10124"/>
                  <a:gd name="connsiteY3" fmla="*/ 2919 h 10000"/>
                  <a:gd name="connsiteX4" fmla="*/ 10121 w 10124"/>
                  <a:gd name="connsiteY4" fmla="*/ 5225 h 10000"/>
                  <a:gd name="connsiteX5" fmla="*/ 8762 w 10124"/>
                  <a:gd name="connsiteY5" fmla="*/ 6905 h 10000"/>
                  <a:gd name="connsiteX6" fmla="*/ 5832 w 10124"/>
                  <a:gd name="connsiteY6" fmla="*/ 10000 h 10000"/>
                  <a:gd name="connsiteX7" fmla="*/ 124 w 10124"/>
                  <a:gd name="connsiteY7" fmla="*/ 3862 h 10000"/>
                  <a:gd name="connsiteX0" fmla="*/ 43 w 10045"/>
                  <a:gd name="connsiteY0" fmla="*/ 3862 h 6912"/>
                  <a:gd name="connsiteX1" fmla="*/ 2107 w 10045"/>
                  <a:gd name="connsiteY1" fmla="*/ 344 h 6912"/>
                  <a:gd name="connsiteX2" fmla="*/ 5469 w 10045"/>
                  <a:gd name="connsiteY2" fmla="*/ 426 h 6912"/>
                  <a:gd name="connsiteX3" fmla="*/ 8315 w 10045"/>
                  <a:gd name="connsiteY3" fmla="*/ 2919 h 6912"/>
                  <a:gd name="connsiteX4" fmla="*/ 10040 w 10045"/>
                  <a:gd name="connsiteY4" fmla="*/ 5225 h 6912"/>
                  <a:gd name="connsiteX5" fmla="*/ 8681 w 10045"/>
                  <a:gd name="connsiteY5" fmla="*/ 6905 h 6912"/>
                  <a:gd name="connsiteX6" fmla="*/ 3967 w 10045"/>
                  <a:gd name="connsiteY6" fmla="*/ 5885 h 6912"/>
                  <a:gd name="connsiteX7" fmla="*/ 43 w 10045"/>
                  <a:gd name="connsiteY7" fmla="*/ 3862 h 6912"/>
                  <a:gd name="connsiteX0" fmla="*/ 47 w 10004"/>
                  <a:gd name="connsiteY0" fmla="*/ 5106 h 9519"/>
                  <a:gd name="connsiteX1" fmla="*/ 2102 w 10004"/>
                  <a:gd name="connsiteY1" fmla="*/ 17 h 9519"/>
                  <a:gd name="connsiteX2" fmla="*/ 6651 w 10004"/>
                  <a:gd name="connsiteY2" fmla="*/ 3484 h 9519"/>
                  <a:gd name="connsiteX3" fmla="*/ 8282 w 10004"/>
                  <a:gd name="connsiteY3" fmla="*/ 3742 h 9519"/>
                  <a:gd name="connsiteX4" fmla="*/ 9999 w 10004"/>
                  <a:gd name="connsiteY4" fmla="*/ 7078 h 9519"/>
                  <a:gd name="connsiteX5" fmla="*/ 8646 w 10004"/>
                  <a:gd name="connsiteY5" fmla="*/ 9509 h 9519"/>
                  <a:gd name="connsiteX6" fmla="*/ 3953 w 10004"/>
                  <a:gd name="connsiteY6" fmla="*/ 8033 h 9519"/>
                  <a:gd name="connsiteX7" fmla="*/ 47 w 10004"/>
                  <a:gd name="connsiteY7" fmla="*/ 5106 h 9519"/>
                  <a:gd name="connsiteX0" fmla="*/ 43 w 9996"/>
                  <a:gd name="connsiteY0" fmla="*/ 6232 h 10868"/>
                  <a:gd name="connsiteX1" fmla="*/ 2097 w 9996"/>
                  <a:gd name="connsiteY1" fmla="*/ 886 h 10868"/>
                  <a:gd name="connsiteX2" fmla="*/ 5642 w 9996"/>
                  <a:gd name="connsiteY2" fmla="*/ 385 h 10868"/>
                  <a:gd name="connsiteX3" fmla="*/ 8275 w 9996"/>
                  <a:gd name="connsiteY3" fmla="*/ 4799 h 10868"/>
                  <a:gd name="connsiteX4" fmla="*/ 9991 w 9996"/>
                  <a:gd name="connsiteY4" fmla="*/ 8304 h 10868"/>
                  <a:gd name="connsiteX5" fmla="*/ 8639 w 9996"/>
                  <a:gd name="connsiteY5" fmla="*/ 10857 h 10868"/>
                  <a:gd name="connsiteX6" fmla="*/ 3947 w 9996"/>
                  <a:gd name="connsiteY6" fmla="*/ 9307 h 10868"/>
                  <a:gd name="connsiteX7" fmla="*/ 43 w 9996"/>
                  <a:gd name="connsiteY7" fmla="*/ 6232 h 10868"/>
                  <a:gd name="connsiteX0" fmla="*/ 43 w 10004"/>
                  <a:gd name="connsiteY0" fmla="*/ 5543 h 9809"/>
                  <a:gd name="connsiteX1" fmla="*/ 2098 w 10004"/>
                  <a:gd name="connsiteY1" fmla="*/ 624 h 9809"/>
                  <a:gd name="connsiteX2" fmla="*/ 5644 w 10004"/>
                  <a:gd name="connsiteY2" fmla="*/ 163 h 9809"/>
                  <a:gd name="connsiteX3" fmla="*/ 8163 w 10004"/>
                  <a:gd name="connsiteY3" fmla="*/ 1492 h 9809"/>
                  <a:gd name="connsiteX4" fmla="*/ 9995 w 10004"/>
                  <a:gd name="connsiteY4" fmla="*/ 7450 h 9809"/>
                  <a:gd name="connsiteX5" fmla="*/ 8642 w 10004"/>
                  <a:gd name="connsiteY5" fmla="*/ 9799 h 9809"/>
                  <a:gd name="connsiteX6" fmla="*/ 3949 w 10004"/>
                  <a:gd name="connsiteY6" fmla="*/ 8373 h 9809"/>
                  <a:gd name="connsiteX7" fmla="*/ 43 w 10004"/>
                  <a:gd name="connsiteY7" fmla="*/ 5543 h 9809"/>
                  <a:gd name="connsiteX0" fmla="*/ 43 w 8950"/>
                  <a:gd name="connsiteY0" fmla="*/ 5651 h 10081"/>
                  <a:gd name="connsiteX1" fmla="*/ 2097 w 8950"/>
                  <a:gd name="connsiteY1" fmla="*/ 636 h 10081"/>
                  <a:gd name="connsiteX2" fmla="*/ 5642 w 8950"/>
                  <a:gd name="connsiteY2" fmla="*/ 166 h 10081"/>
                  <a:gd name="connsiteX3" fmla="*/ 8160 w 8950"/>
                  <a:gd name="connsiteY3" fmla="*/ 1521 h 10081"/>
                  <a:gd name="connsiteX4" fmla="*/ 8473 w 8950"/>
                  <a:gd name="connsiteY4" fmla="*/ 5322 h 10081"/>
                  <a:gd name="connsiteX5" fmla="*/ 8639 w 8950"/>
                  <a:gd name="connsiteY5" fmla="*/ 9990 h 10081"/>
                  <a:gd name="connsiteX6" fmla="*/ 3947 w 8950"/>
                  <a:gd name="connsiteY6" fmla="*/ 8536 h 10081"/>
                  <a:gd name="connsiteX7" fmla="*/ 43 w 8950"/>
                  <a:gd name="connsiteY7" fmla="*/ 5651 h 10081"/>
                  <a:gd name="connsiteX0" fmla="*/ 48 w 9651"/>
                  <a:gd name="connsiteY0" fmla="*/ 5606 h 8648"/>
                  <a:gd name="connsiteX1" fmla="*/ 2343 w 9651"/>
                  <a:gd name="connsiteY1" fmla="*/ 631 h 8648"/>
                  <a:gd name="connsiteX2" fmla="*/ 6304 w 9651"/>
                  <a:gd name="connsiteY2" fmla="*/ 165 h 8648"/>
                  <a:gd name="connsiteX3" fmla="*/ 9117 w 9651"/>
                  <a:gd name="connsiteY3" fmla="*/ 1509 h 8648"/>
                  <a:gd name="connsiteX4" fmla="*/ 9467 w 9651"/>
                  <a:gd name="connsiteY4" fmla="*/ 5279 h 8648"/>
                  <a:gd name="connsiteX5" fmla="*/ 6997 w 9651"/>
                  <a:gd name="connsiteY5" fmla="*/ 8019 h 8648"/>
                  <a:gd name="connsiteX6" fmla="*/ 4410 w 9651"/>
                  <a:gd name="connsiteY6" fmla="*/ 8467 h 8648"/>
                  <a:gd name="connsiteX7" fmla="*/ 48 w 9651"/>
                  <a:gd name="connsiteY7" fmla="*/ 5606 h 8648"/>
                  <a:gd name="connsiteX0" fmla="*/ 41 w 9991"/>
                  <a:gd name="connsiteY0" fmla="*/ 6482 h 9316"/>
                  <a:gd name="connsiteX1" fmla="*/ 2419 w 9991"/>
                  <a:gd name="connsiteY1" fmla="*/ 730 h 9316"/>
                  <a:gd name="connsiteX2" fmla="*/ 6523 w 9991"/>
                  <a:gd name="connsiteY2" fmla="*/ 191 h 9316"/>
                  <a:gd name="connsiteX3" fmla="*/ 9438 w 9991"/>
                  <a:gd name="connsiteY3" fmla="*/ 1745 h 9316"/>
                  <a:gd name="connsiteX4" fmla="*/ 9800 w 9991"/>
                  <a:gd name="connsiteY4" fmla="*/ 6104 h 9316"/>
                  <a:gd name="connsiteX5" fmla="*/ 7241 w 9991"/>
                  <a:gd name="connsiteY5" fmla="*/ 9273 h 9316"/>
                  <a:gd name="connsiteX6" fmla="*/ 1411 w 9991"/>
                  <a:gd name="connsiteY6" fmla="*/ 7856 h 9316"/>
                  <a:gd name="connsiteX7" fmla="*/ 41 w 9991"/>
                  <a:gd name="connsiteY7" fmla="*/ 6482 h 9316"/>
                  <a:gd name="connsiteX0" fmla="*/ 19 w 10708"/>
                  <a:gd name="connsiteY0" fmla="*/ 7721 h 10038"/>
                  <a:gd name="connsiteX1" fmla="*/ 3129 w 10708"/>
                  <a:gd name="connsiteY1" fmla="*/ 825 h 10038"/>
                  <a:gd name="connsiteX2" fmla="*/ 7237 w 10708"/>
                  <a:gd name="connsiteY2" fmla="*/ 246 h 10038"/>
                  <a:gd name="connsiteX3" fmla="*/ 10155 w 10708"/>
                  <a:gd name="connsiteY3" fmla="*/ 1914 h 10038"/>
                  <a:gd name="connsiteX4" fmla="*/ 10517 w 10708"/>
                  <a:gd name="connsiteY4" fmla="*/ 6593 h 10038"/>
                  <a:gd name="connsiteX5" fmla="*/ 7956 w 10708"/>
                  <a:gd name="connsiteY5" fmla="*/ 9995 h 10038"/>
                  <a:gd name="connsiteX6" fmla="*/ 2120 w 10708"/>
                  <a:gd name="connsiteY6" fmla="*/ 8474 h 10038"/>
                  <a:gd name="connsiteX7" fmla="*/ 19 w 10708"/>
                  <a:gd name="connsiteY7" fmla="*/ 7721 h 10038"/>
                  <a:gd name="connsiteX0" fmla="*/ 359 w 11048"/>
                  <a:gd name="connsiteY0" fmla="*/ 7721 h 10038"/>
                  <a:gd name="connsiteX1" fmla="*/ 3469 w 11048"/>
                  <a:gd name="connsiteY1" fmla="*/ 825 h 10038"/>
                  <a:gd name="connsiteX2" fmla="*/ 7577 w 11048"/>
                  <a:gd name="connsiteY2" fmla="*/ 246 h 10038"/>
                  <a:gd name="connsiteX3" fmla="*/ 10495 w 11048"/>
                  <a:gd name="connsiteY3" fmla="*/ 1914 h 10038"/>
                  <a:gd name="connsiteX4" fmla="*/ 10857 w 11048"/>
                  <a:gd name="connsiteY4" fmla="*/ 6593 h 10038"/>
                  <a:gd name="connsiteX5" fmla="*/ 8296 w 11048"/>
                  <a:gd name="connsiteY5" fmla="*/ 9995 h 10038"/>
                  <a:gd name="connsiteX6" fmla="*/ 2460 w 11048"/>
                  <a:gd name="connsiteY6" fmla="*/ 8474 h 10038"/>
                  <a:gd name="connsiteX7" fmla="*/ 359 w 11048"/>
                  <a:gd name="connsiteY7" fmla="*/ 7721 h 10038"/>
                  <a:gd name="connsiteX0" fmla="*/ 359 w 11048"/>
                  <a:gd name="connsiteY0" fmla="*/ 8392 h 10075"/>
                  <a:gd name="connsiteX1" fmla="*/ 3469 w 11048"/>
                  <a:gd name="connsiteY1" fmla="*/ 864 h 10075"/>
                  <a:gd name="connsiteX2" fmla="*/ 7577 w 11048"/>
                  <a:gd name="connsiteY2" fmla="*/ 285 h 10075"/>
                  <a:gd name="connsiteX3" fmla="*/ 10495 w 11048"/>
                  <a:gd name="connsiteY3" fmla="*/ 1953 h 10075"/>
                  <a:gd name="connsiteX4" fmla="*/ 10857 w 11048"/>
                  <a:gd name="connsiteY4" fmla="*/ 6632 h 10075"/>
                  <a:gd name="connsiteX5" fmla="*/ 8296 w 11048"/>
                  <a:gd name="connsiteY5" fmla="*/ 10034 h 10075"/>
                  <a:gd name="connsiteX6" fmla="*/ 2460 w 11048"/>
                  <a:gd name="connsiteY6" fmla="*/ 8513 h 10075"/>
                  <a:gd name="connsiteX7" fmla="*/ 359 w 11048"/>
                  <a:gd name="connsiteY7" fmla="*/ 8392 h 10075"/>
                  <a:gd name="connsiteX0" fmla="*/ 371 w 11060"/>
                  <a:gd name="connsiteY0" fmla="*/ 8392 h 10075"/>
                  <a:gd name="connsiteX1" fmla="*/ 3481 w 11060"/>
                  <a:gd name="connsiteY1" fmla="*/ 864 h 10075"/>
                  <a:gd name="connsiteX2" fmla="*/ 7589 w 11060"/>
                  <a:gd name="connsiteY2" fmla="*/ 285 h 10075"/>
                  <a:gd name="connsiteX3" fmla="*/ 10507 w 11060"/>
                  <a:gd name="connsiteY3" fmla="*/ 1953 h 10075"/>
                  <a:gd name="connsiteX4" fmla="*/ 10869 w 11060"/>
                  <a:gd name="connsiteY4" fmla="*/ 6632 h 10075"/>
                  <a:gd name="connsiteX5" fmla="*/ 8308 w 11060"/>
                  <a:gd name="connsiteY5" fmla="*/ 10034 h 10075"/>
                  <a:gd name="connsiteX6" fmla="*/ 2472 w 11060"/>
                  <a:gd name="connsiteY6" fmla="*/ 8513 h 10075"/>
                  <a:gd name="connsiteX7" fmla="*/ 371 w 11060"/>
                  <a:gd name="connsiteY7" fmla="*/ 8392 h 10075"/>
                  <a:gd name="connsiteX0" fmla="*/ 54 w 10743"/>
                  <a:gd name="connsiteY0" fmla="*/ 9468 h 11151"/>
                  <a:gd name="connsiteX1" fmla="*/ 4027 w 10743"/>
                  <a:gd name="connsiteY1" fmla="*/ 495 h 11151"/>
                  <a:gd name="connsiteX2" fmla="*/ 7272 w 10743"/>
                  <a:gd name="connsiteY2" fmla="*/ 1361 h 11151"/>
                  <a:gd name="connsiteX3" fmla="*/ 10190 w 10743"/>
                  <a:gd name="connsiteY3" fmla="*/ 3029 h 11151"/>
                  <a:gd name="connsiteX4" fmla="*/ 10552 w 10743"/>
                  <a:gd name="connsiteY4" fmla="*/ 7708 h 11151"/>
                  <a:gd name="connsiteX5" fmla="*/ 7991 w 10743"/>
                  <a:gd name="connsiteY5" fmla="*/ 11110 h 11151"/>
                  <a:gd name="connsiteX6" fmla="*/ 2155 w 10743"/>
                  <a:gd name="connsiteY6" fmla="*/ 9589 h 11151"/>
                  <a:gd name="connsiteX7" fmla="*/ 54 w 10743"/>
                  <a:gd name="connsiteY7" fmla="*/ 9468 h 11151"/>
                  <a:gd name="connsiteX0" fmla="*/ 54 w 10743"/>
                  <a:gd name="connsiteY0" fmla="*/ 9506 h 11189"/>
                  <a:gd name="connsiteX1" fmla="*/ 4027 w 10743"/>
                  <a:gd name="connsiteY1" fmla="*/ 533 h 11189"/>
                  <a:gd name="connsiteX2" fmla="*/ 7272 w 10743"/>
                  <a:gd name="connsiteY2" fmla="*/ 1399 h 11189"/>
                  <a:gd name="connsiteX3" fmla="*/ 10190 w 10743"/>
                  <a:gd name="connsiteY3" fmla="*/ 3067 h 11189"/>
                  <a:gd name="connsiteX4" fmla="*/ 10552 w 10743"/>
                  <a:gd name="connsiteY4" fmla="*/ 7746 h 11189"/>
                  <a:gd name="connsiteX5" fmla="*/ 7991 w 10743"/>
                  <a:gd name="connsiteY5" fmla="*/ 11148 h 11189"/>
                  <a:gd name="connsiteX6" fmla="*/ 2155 w 10743"/>
                  <a:gd name="connsiteY6" fmla="*/ 9627 h 11189"/>
                  <a:gd name="connsiteX7" fmla="*/ 54 w 10743"/>
                  <a:gd name="connsiteY7" fmla="*/ 9506 h 11189"/>
                  <a:gd name="connsiteX0" fmla="*/ 40 w 11293"/>
                  <a:gd name="connsiteY0" fmla="*/ 9082 h 11127"/>
                  <a:gd name="connsiteX1" fmla="*/ 4577 w 11293"/>
                  <a:gd name="connsiteY1" fmla="*/ 470 h 11127"/>
                  <a:gd name="connsiteX2" fmla="*/ 7822 w 11293"/>
                  <a:gd name="connsiteY2" fmla="*/ 1336 h 11127"/>
                  <a:gd name="connsiteX3" fmla="*/ 10740 w 11293"/>
                  <a:gd name="connsiteY3" fmla="*/ 3004 h 11127"/>
                  <a:gd name="connsiteX4" fmla="*/ 11102 w 11293"/>
                  <a:gd name="connsiteY4" fmla="*/ 7683 h 11127"/>
                  <a:gd name="connsiteX5" fmla="*/ 8541 w 11293"/>
                  <a:gd name="connsiteY5" fmla="*/ 11085 h 11127"/>
                  <a:gd name="connsiteX6" fmla="*/ 2705 w 11293"/>
                  <a:gd name="connsiteY6" fmla="*/ 9564 h 11127"/>
                  <a:gd name="connsiteX7" fmla="*/ 40 w 11293"/>
                  <a:gd name="connsiteY7" fmla="*/ 9082 h 111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1293" h="11127">
                    <a:moveTo>
                      <a:pt x="40" y="9082"/>
                    </a:moveTo>
                    <a:cubicBezTo>
                      <a:pt x="352" y="7566"/>
                      <a:pt x="3280" y="1761"/>
                      <a:pt x="4577" y="470"/>
                    </a:cubicBezTo>
                    <a:cubicBezTo>
                      <a:pt x="5874" y="-821"/>
                      <a:pt x="6795" y="914"/>
                      <a:pt x="7822" y="1336"/>
                    </a:cubicBezTo>
                    <a:cubicBezTo>
                      <a:pt x="8849" y="1758"/>
                      <a:pt x="10193" y="1947"/>
                      <a:pt x="10740" y="3004"/>
                    </a:cubicBezTo>
                    <a:cubicBezTo>
                      <a:pt x="11287" y="4061"/>
                      <a:pt x="11468" y="6337"/>
                      <a:pt x="11102" y="7683"/>
                    </a:cubicBezTo>
                    <a:cubicBezTo>
                      <a:pt x="10736" y="9030"/>
                      <a:pt x="9940" y="10771"/>
                      <a:pt x="8541" y="11085"/>
                    </a:cubicBezTo>
                    <a:cubicBezTo>
                      <a:pt x="7141" y="11398"/>
                      <a:pt x="4122" y="9898"/>
                      <a:pt x="2705" y="9564"/>
                    </a:cubicBezTo>
                    <a:cubicBezTo>
                      <a:pt x="1288" y="9230"/>
                      <a:pt x="-272" y="10598"/>
                      <a:pt x="40" y="9082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370" name="Group 327"/>
              <p:cNvGrpSpPr>
                <a:grpSpLocks/>
              </p:cNvGrpSpPr>
              <p:nvPr/>
            </p:nvGrpSpPr>
            <p:grpSpPr bwMode="auto">
              <a:xfrm>
                <a:off x="7908175" y="5241780"/>
                <a:ext cx="536554" cy="263548"/>
                <a:chOff x="1871277" y="1576300"/>
                <a:chExt cx="1128371" cy="437861"/>
              </a:xfrm>
            </p:grpSpPr>
            <p:sp>
              <p:nvSpPr>
                <p:cNvPr id="374" name="Oval 373"/>
                <p:cNvSpPr/>
                <p:nvPr/>
              </p:nvSpPr>
              <p:spPr bwMode="auto">
                <a:xfrm flipV="1">
                  <a:off x="1874446" y="1692905"/>
                  <a:ext cx="1125202" cy="32125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0" scaled="1"/>
                  <a:tileRect/>
                </a:gra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5" name="Rectangle 374"/>
                <p:cNvSpPr/>
                <p:nvPr/>
              </p:nvSpPr>
              <p:spPr bwMode="auto">
                <a:xfrm>
                  <a:off x="1871277" y="1740499"/>
                  <a:ext cx="1128371" cy="114225"/>
                </a:xfrm>
                <a:prstGeom prst="rect">
                  <a:avLst/>
                </a:prstGeom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3000">
                      <a:schemeClr val="accent2">
                        <a:lumMod val="60000"/>
                        <a:lumOff val="40000"/>
                      </a:schemeClr>
                    </a:gs>
                    <a:gs pos="100000">
                      <a:schemeClr val="accent2">
                        <a:lumMod val="75000"/>
                      </a:schemeClr>
                    </a:gs>
                  </a:gsLst>
                  <a:lin ang="10800000" scaled="0"/>
                </a:gradFill>
                <a:ln w="25400"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6" name="Oval 375"/>
                <p:cNvSpPr/>
                <p:nvPr/>
              </p:nvSpPr>
              <p:spPr bwMode="auto">
                <a:xfrm flipV="1">
                  <a:off x="1871277" y="1576300"/>
                  <a:ext cx="1125200" cy="321257"/>
                </a:xfrm>
                <a:prstGeom prst="ellipse">
                  <a:avLst/>
                </a:prstGeom>
                <a:solidFill>
                  <a:schemeClr val="bg1">
                    <a:lumMod val="75000"/>
                  </a:schemeClr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dirty="0">
                    <a:ln>
                      <a:solidFill>
                        <a:schemeClr val="tx1"/>
                      </a:solidFill>
                    </a:ln>
                  </a:endParaRPr>
                </a:p>
              </p:txBody>
            </p:sp>
            <p:sp>
              <p:nvSpPr>
                <p:cNvPr id="377" name="Freeform 376"/>
                <p:cNvSpPr/>
                <p:nvPr/>
              </p:nvSpPr>
              <p:spPr bwMode="auto">
                <a:xfrm>
                  <a:off x="2159708" y="1673868"/>
                  <a:ext cx="548339" cy="159438"/>
                </a:xfrm>
                <a:custGeom>
                  <a:avLst/>
                  <a:gdLst>
                    <a:gd name="connsiteX0" fmla="*/ 1486231 w 2944854"/>
                    <a:gd name="connsiteY0" fmla="*/ 727041 h 1302232"/>
                    <a:gd name="connsiteX1" fmla="*/ 257675 w 2944854"/>
                    <a:gd name="connsiteY1" fmla="*/ 1302232 h 1302232"/>
                    <a:gd name="connsiteX2" fmla="*/ 0 w 2944854"/>
                    <a:gd name="connsiteY2" fmla="*/ 1228607 h 1302232"/>
                    <a:gd name="connsiteX3" fmla="*/ 911064 w 2944854"/>
                    <a:gd name="connsiteY3" fmla="*/ 837478 h 1302232"/>
                    <a:gd name="connsiteX4" fmla="*/ 883456 w 2944854"/>
                    <a:gd name="connsiteY4" fmla="*/ 450949 h 1302232"/>
                    <a:gd name="connsiteX5" fmla="*/ 161047 w 2944854"/>
                    <a:gd name="connsiteY5" fmla="*/ 119640 h 1302232"/>
                    <a:gd name="connsiteX6" fmla="*/ 404917 w 2944854"/>
                    <a:gd name="connsiteY6" fmla="*/ 50617 h 1302232"/>
                    <a:gd name="connsiteX7" fmla="*/ 1477028 w 2944854"/>
                    <a:gd name="connsiteY7" fmla="*/ 501566 h 1302232"/>
                    <a:gd name="connsiteX8" fmla="*/ 2572146 w 2944854"/>
                    <a:gd name="connsiteY8" fmla="*/ 0 h 1302232"/>
                    <a:gd name="connsiteX9" fmla="*/ 2875834 w 2944854"/>
                    <a:gd name="connsiteY9" fmla="*/ 96632 h 1302232"/>
                    <a:gd name="connsiteX10" fmla="*/ 2079803 w 2944854"/>
                    <a:gd name="connsiteY10" fmla="*/ 432543 h 1302232"/>
                    <a:gd name="connsiteX11" fmla="*/ 2240850 w 2944854"/>
                    <a:gd name="connsiteY11" fmla="*/ 920305 h 1302232"/>
                    <a:gd name="connsiteX12" fmla="*/ 2944854 w 2944854"/>
                    <a:gd name="connsiteY12" fmla="*/ 1228607 h 1302232"/>
                    <a:gd name="connsiteX13" fmla="*/ 2733192 w 2944854"/>
                    <a:gd name="connsiteY13" fmla="*/ 1297630 h 1302232"/>
                    <a:gd name="connsiteX14" fmla="*/ 1486231 w 2944854"/>
                    <a:gd name="connsiteY14" fmla="*/ 727041 h 1302232"/>
                    <a:gd name="connsiteX0" fmla="*/ 1486231 w 2944854"/>
                    <a:gd name="connsiteY0" fmla="*/ 727041 h 1316375"/>
                    <a:gd name="connsiteX1" fmla="*/ 257675 w 2944854"/>
                    <a:gd name="connsiteY1" fmla="*/ 1302232 h 1316375"/>
                    <a:gd name="connsiteX2" fmla="*/ 0 w 2944854"/>
                    <a:gd name="connsiteY2" fmla="*/ 1228607 h 1316375"/>
                    <a:gd name="connsiteX3" fmla="*/ 911064 w 2944854"/>
                    <a:gd name="connsiteY3" fmla="*/ 837478 h 1316375"/>
                    <a:gd name="connsiteX4" fmla="*/ 883456 w 2944854"/>
                    <a:gd name="connsiteY4" fmla="*/ 450949 h 1316375"/>
                    <a:gd name="connsiteX5" fmla="*/ 161047 w 2944854"/>
                    <a:gd name="connsiteY5" fmla="*/ 119640 h 1316375"/>
                    <a:gd name="connsiteX6" fmla="*/ 404917 w 2944854"/>
                    <a:gd name="connsiteY6" fmla="*/ 50617 h 1316375"/>
                    <a:gd name="connsiteX7" fmla="*/ 1477028 w 2944854"/>
                    <a:gd name="connsiteY7" fmla="*/ 501566 h 1316375"/>
                    <a:gd name="connsiteX8" fmla="*/ 2572146 w 2944854"/>
                    <a:gd name="connsiteY8" fmla="*/ 0 h 1316375"/>
                    <a:gd name="connsiteX9" fmla="*/ 2875834 w 2944854"/>
                    <a:gd name="connsiteY9" fmla="*/ 96632 h 1316375"/>
                    <a:gd name="connsiteX10" fmla="*/ 2079803 w 2944854"/>
                    <a:gd name="connsiteY10" fmla="*/ 432543 h 1316375"/>
                    <a:gd name="connsiteX11" fmla="*/ 2240850 w 2944854"/>
                    <a:gd name="connsiteY11" fmla="*/ 920305 h 1316375"/>
                    <a:gd name="connsiteX12" fmla="*/ 2944854 w 2944854"/>
                    <a:gd name="connsiteY12" fmla="*/ 1228607 h 1316375"/>
                    <a:gd name="connsiteX13" fmla="*/ 2756623 w 2944854"/>
                    <a:gd name="connsiteY13" fmla="*/ 1316375 h 1316375"/>
                    <a:gd name="connsiteX14" fmla="*/ 1486231 w 2944854"/>
                    <a:gd name="connsiteY14" fmla="*/ 727041 h 1316375"/>
                    <a:gd name="connsiteX0" fmla="*/ 1486231 w 3024520"/>
                    <a:gd name="connsiteY0" fmla="*/ 727041 h 1316375"/>
                    <a:gd name="connsiteX1" fmla="*/ 257675 w 3024520"/>
                    <a:gd name="connsiteY1" fmla="*/ 1302232 h 1316375"/>
                    <a:gd name="connsiteX2" fmla="*/ 0 w 3024520"/>
                    <a:gd name="connsiteY2" fmla="*/ 1228607 h 1316375"/>
                    <a:gd name="connsiteX3" fmla="*/ 911064 w 3024520"/>
                    <a:gd name="connsiteY3" fmla="*/ 837478 h 1316375"/>
                    <a:gd name="connsiteX4" fmla="*/ 883456 w 3024520"/>
                    <a:gd name="connsiteY4" fmla="*/ 450949 h 1316375"/>
                    <a:gd name="connsiteX5" fmla="*/ 161047 w 3024520"/>
                    <a:gd name="connsiteY5" fmla="*/ 119640 h 1316375"/>
                    <a:gd name="connsiteX6" fmla="*/ 404917 w 3024520"/>
                    <a:gd name="connsiteY6" fmla="*/ 50617 h 1316375"/>
                    <a:gd name="connsiteX7" fmla="*/ 1477028 w 3024520"/>
                    <a:gd name="connsiteY7" fmla="*/ 501566 h 1316375"/>
                    <a:gd name="connsiteX8" fmla="*/ 2572146 w 3024520"/>
                    <a:gd name="connsiteY8" fmla="*/ 0 h 1316375"/>
                    <a:gd name="connsiteX9" fmla="*/ 2875834 w 3024520"/>
                    <a:gd name="connsiteY9" fmla="*/ 96632 h 1316375"/>
                    <a:gd name="connsiteX10" fmla="*/ 2079803 w 3024520"/>
                    <a:gd name="connsiteY10" fmla="*/ 432543 h 1316375"/>
                    <a:gd name="connsiteX11" fmla="*/ 2240850 w 3024520"/>
                    <a:gd name="connsiteY11" fmla="*/ 920305 h 1316375"/>
                    <a:gd name="connsiteX12" fmla="*/ 3024520 w 3024520"/>
                    <a:gd name="connsiteY12" fmla="*/ 1228607 h 1316375"/>
                    <a:gd name="connsiteX13" fmla="*/ 2756623 w 3024520"/>
                    <a:gd name="connsiteY13" fmla="*/ 1316375 h 1316375"/>
                    <a:gd name="connsiteX14" fmla="*/ 1486231 w 3024520"/>
                    <a:gd name="connsiteY14" fmla="*/ 727041 h 1316375"/>
                    <a:gd name="connsiteX0" fmla="*/ 1537780 w 3076069"/>
                    <a:gd name="connsiteY0" fmla="*/ 727041 h 1316375"/>
                    <a:gd name="connsiteX1" fmla="*/ 309224 w 3076069"/>
                    <a:gd name="connsiteY1" fmla="*/ 1302232 h 1316375"/>
                    <a:gd name="connsiteX2" fmla="*/ 0 w 3076069"/>
                    <a:gd name="connsiteY2" fmla="*/ 1228607 h 1316375"/>
                    <a:gd name="connsiteX3" fmla="*/ 962613 w 3076069"/>
                    <a:gd name="connsiteY3" fmla="*/ 837478 h 1316375"/>
                    <a:gd name="connsiteX4" fmla="*/ 935005 w 3076069"/>
                    <a:gd name="connsiteY4" fmla="*/ 450949 h 1316375"/>
                    <a:gd name="connsiteX5" fmla="*/ 212596 w 3076069"/>
                    <a:gd name="connsiteY5" fmla="*/ 119640 h 1316375"/>
                    <a:gd name="connsiteX6" fmla="*/ 456466 w 3076069"/>
                    <a:gd name="connsiteY6" fmla="*/ 50617 h 1316375"/>
                    <a:gd name="connsiteX7" fmla="*/ 1528577 w 3076069"/>
                    <a:gd name="connsiteY7" fmla="*/ 501566 h 1316375"/>
                    <a:gd name="connsiteX8" fmla="*/ 2623695 w 3076069"/>
                    <a:gd name="connsiteY8" fmla="*/ 0 h 1316375"/>
                    <a:gd name="connsiteX9" fmla="*/ 2927383 w 3076069"/>
                    <a:gd name="connsiteY9" fmla="*/ 96632 h 1316375"/>
                    <a:gd name="connsiteX10" fmla="*/ 2131352 w 3076069"/>
                    <a:gd name="connsiteY10" fmla="*/ 432543 h 1316375"/>
                    <a:gd name="connsiteX11" fmla="*/ 2292399 w 3076069"/>
                    <a:gd name="connsiteY11" fmla="*/ 920305 h 1316375"/>
                    <a:gd name="connsiteX12" fmla="*/ 3076069 w 3076069"/>
                    <a:gd name="connsiteY12" fmla="*/ 1228607 h 1316375"/>
                    <a:gd name="connsiteX13" fmla="*/ 2808172 w 3076069"/>
                    <a:gd name="connsiteY13" fmla="*/ 1316375 h 1316375"/>
                    <a:gd name="connsiteX14" fmla="*/ 1537780 w 3076069"/>
                    <a:gd name="connsiteY14" fmla="*/ 727041 h 1316375"/>
                    <a:gd name="connsiteX0" fmla="*/ 1537780 w 3076069"/>
                    <a:gd name="connsiteY0" fmla="*/ 727041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27041 h 1321259"/>
                    <a:gd name="connsiteX0" fmla="*/ 1537780 w 3076069"/>
                    <a:gd name="connsiteY0" fmla="*/ 750825 h 1321259"/>
                    <a:gd name="connsiteX1" fmla="*/ 313981 w 3076069"/>
                    <a:gd name="connsiteY1" fmla="*/ 1321259 h 1321259"/>
                    <a:gd name="connsiteX2" fmla="*/ 0 w 3076069"/>
                    <a:gd name="connsiteY2" fmla="*/ 1228607 h 1321259"/>
                    <a:gd name="connsiteX3" fmla="*/ 962613 w 3076069"/>
                    <a:gd name="connsiteY3" fmla="*/ 837478 h 1321259"/>
                    <a:gd name="connsiteX4" fmla="*/ 935005 w 3076069"/>
                    <a:gd name="connsiteY4" fmla="*/ 450949 h 1321259"/>
                    <a:gd name="connsiteX5" fmla="*/ 212596 w 3076069"/>
                    <a:gd name="connsiteY5" fmla="*/ 119640 h 1321259"/>
                    <a:gd name="connsiteX6" fmla="*/ 456466 w 3076069"/>
                    <a:gd name="connsiteY6" fmla="*/ 50617 h 1321259"/>
                    <a:gd name="connsiteX7" fmla="*/ 1528577 w 3076069"/>
                    <a:gd name="connsiteY7" fmla="*/ 501566 h 1321259"/>
                    <a:gd name="connsiteX8" fmla="*/ 2623695 w 3076069"/>
                    <a:gd name="connsiteY8" fmla="*/ 0 h 1321259"/>
                    <a:gd name="connsiteX9" fmla="*/ 2927383 w 3076069"/>
                    <a:gd name="connsiteY9" fmla="*/ 96632 h 1321259"/>
                    <a:gd name="connsiteX10" fmla="*/ 2131352 w 3076069"/>
                    <a:gd name="connsiteY10" fmla="*/ 432543 h 1321259"/>
                    <a:gd name="connsiteX11" fmla="*/ 2292399 w 3076069"/>
                    <a:gd name="connsiteY11" fmla="*/ 920305 h 1321259"/>
                    <a:gd name="connsiteX12" fmla="*/ 3076069 w 3076069"/>
                    <a:gd name="connsiteY12" fmla="*/ 1228607 h 1321259"/>
                    <a:gd name="connsiteX13" fmla="*/ 2808172 w 3076069"/>
                    <a:gd name="connsiteY13" fmla="*/ 1316375 h 1321259"/>
                    <a:gd name="connsiteX14" fmla="*/ 1537780 w 3076069"/>
                    <a:gd name="connsiteY14" fmla="*/ 750825 h 13212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3076069" h="1321259">
                      <a:moveTo>
                        <a:pt x="1537780" y="750825"/>
                      </a:moveTo>
                      <a:lnTo>
                        <a:pt x="313981" y="1321259"/>
                      </a:lnTo>
                      <a:lnTo>
                        <a:pt x="0" y="1228607"/>
                      </a:lnTo>
                      <a:lnTo>
                        <a:pt x="962613" y="837478"/>
                      </a:lnTo>
                      <a:lnTo>
                        <a:pt x="935005" y="450949"/>
                      </a:lnTo>
                      <a:lnTo>
                        <a:pt x="212596" y="119640"/>
                      </a:lnTo>
                      <a:lnTo>
                        <a:pt x="456466" y="50617"/>
                      </a:lnTo>
                      <a:lnTo>
                        <a:pt x="1528577" y="501566"/>
                      </a:lnTo>
                      <a:lnTo>
                        <a:pt x="2623695" y="0"/>
                      </a:lnTo>
                      <a:lnTo>
                        <a:pt x="2927383" y="96632"/>
                      </a:lnTo>
                      <a:lnTo>
                        <a:pt x="2131352" y="432543"/>
                      </a:lnTo>
                      <a:lnTo>
                        <a:pt x="2292399" y="920305"/>
                      </a:lnTo>
                      <a:lnTo>
                        <a:pt x="3076069" y="1228607"/>
                      </a:lnTo>
                      <a:lnTo>
                        <a:pt x="2808172" y="1316375"/>
                      </a:lnTo>
                      <a:lnTo>
                        <a:pt x="1537780" y="750825"/>
                      </a:lnTo>
                      <a:close/>
                    </a:path>
                  </a:pathLst>
                </a:cu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8" name="Freeform 377"/>
                <p:cNvSpPr/>
                <p:nvPr/>
              </p:nvSpPr>
              <p:spPr bwMode="auto">
                <a:xfrm>
                  <a:off x="2102655" y="1633412"/>
                  <a:ext cx="662444" cy="111846"/>
                </a:xfrm>
                <a:custGeom>
                  <a:avLst/>
                  <a:gdLst>
                    <a:gd name="connsiteX0" fmla="*/ 0 w 3645229"/>
                    <a:gd name="connsiteY0" fmla="*/ 214441 h 923747"/>
                    <a:gd name="connsiteX1" fmla="*/ 659770 w 3645229"/>
                    <a:gd name="connsiteY1" fmla="*/ 16495 h 923747"/>
                    <a:gd name="connsiteX2" fmla="*/ 1814367 w 3645229"/>
                    <a:gd name="connsiteY2" fmla="*/ 511360 h 923747"/>
                    <a:gd name="connsiteX3" fmla="*/ 2968965 w 3645229"/>
                    <a:gd name="connsiteY3" fmla="*/ 0 h 923747"/>
                    <a:gd name="connsiteX4" fmla="*/ 3645229 w 3645229"/>
                    <a:gd name="connsiteY4" fmla="*/ 197946 h 923747"/>
                    <a:gd name="connsiteX5" fmla="*/ 3199884 w 3645229"/>
                    <a:gd name="connsiteY5" fmla="*/ 461874 h 923747"/>
                    <a:gd name="connsiteX6" fmla="*/ 2985459 w 3645229"/>
                    <a:gd name="connsiteY6" fmla="*/ 379396 h 923747"/>
                    <a:gd name="connsiteX7" fmla="*/ 1830861 w 3645229"/>
                    <a:gd name="connsiteY7" fmla="*/ 923747 h 923747"/>
                    <a:gd name="connsiteX8" fmla="*/ 676264 w 3645229"/>
                    <a:gd name="connsiteY8" fmla="*/ 412387 h 923747"/>
                    <a:gd name="connsiteX9" fmla="*/ 527816 w 3645229"/>
                    <a:gd name="connsiteY9" fmla="*/ 478369 h 923747"/>
                    <a:gd name="connsiteX10" fmla="*/ 0 w 3645229"/>
                    <a:gd name="connsiteY10" fmla="*/ 21444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78369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71662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23747"/>
                    <a:gd name="connsiteX1" fmla="*/ 655168 w 3640627"/>
                    <a:gd name="connsiteY1" fmla="*/ 16495 h 923747"/>
                    <a:gd name="connsiteX2" fmla="*/ 1809765 w 3640627"/>
                    <a:gd name="connsiteY2" fmla="*/ 511360 h 923747"/>
                    <a:gd name="connsiteX3" fmla="*/ 2964363 w 3640627"/>
                    <a:gd name="connsiteY3" fmla="*/ 0 h 923747"/>
                    <a:gd name="connsiteX4" fmla="*/ 3640627 w 3640627"/>
                    <a:gd name="connsiteY4" fmla="*/ 197946 h 923747"/>
                    <a:gd name="connsiteX5" fmla="*/ 3195282 w 3640627"/>
                    <a:gd name="connsiteY5" fmla="*/ 461874 h 923747"/>
                    <a:gd name="connsiteX6" fmla="*/ 2980857 w 3640627"/>
                    <a:gd name="connsiteY6" fmla="*/ 379396 h 923747"/>
                    <a:gd name="connsiteX7" fmla="*/ 1826259 w 3640627"/>
                    <a:gd name="connsiteY7" fmla="*/ 923747 h 923747"/>
                    <a:gd name="connsiteX8" fmla="*/ 690067 w 3640627"/>
                    <a:gd name="connsiteY8" fmla="*/ 412387 h 923747"/>
                    <a:gd name="connsiteX9" fmla="*/ 523214 w 3640627"/>
                    <a:gd name="connsiteY9" fmla="*/ 482971 h 923747"/>
                    <a:gd name="connsiteX10" fmla="*/ 0 w 3640627"/>
                    <a:gd name="connsiteY10" fmla="*/ 242051 h 923747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09765 w 3640627"/>
                    <a:gd name="connsiteY2" fmla="*/ 511360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2980857 w 3640627"/>
                    <a:gd name="connsiteY6" fmla="*/ 379396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640627"/>
                    <a:gd name="connsiteY0" fmla="*/ 242051 h 946755"/>
                    <a:gd name="connsiteX1" fmla="*/ 655168 w 3640627"/>
                    <a:gd name="connsiteY1" fmla="*/ 16495 h 946755"/>
                    <a:gd name="connsiteX2" fmla="*/ 1855778 w 3640627"/>
                    <a:gd name="connsiteY2" fmla="*/ 534367 h 946755"/>
                    <a:gd name="connsiteX3" fmla="*/ 2964363 w 3640627"/>
                    <a:gd name="connsiteY3" fmla="*/ 0 h 946755"/>
                    <a:gd name="connsiteX4" fmla="*/ 3640627 w 3640627"/>
                    <a:gd name="connsiteY4" fmla="*/ 197946 h 946755"/>
                    <a:gd name="connsiteX5" fmla="*/ 3195282 w 3640627"/>
                    <a:gd name="connsiteY5" fmla="*/ 461874 h 946755"/>
                    <a:gd name="connsiteX6" fmla="*/ 3008465 w 3640627"/>
                    <a:gd name="connsiteY6" fmla="*/ 402404 h 946755"/>
                    <a:gd name="connsiteX7" fmla="*/ 1876873 w 3640627"/>
                    <a:gd name="connsiteY7" fmla="*/ 946755 h 946755"/>
                    <a:gd name="connsiteX8" fmla="*/ 690067 w 3640627"/>
                    <a:gd name="connsiteY8" fmla="*/ 412387 h 946755"/>
                    <a:gd name="connsiteX9" fmla="*/ 523214 w 3640627"/>
                    <a:gd name="connsiteY9" fmla="*/ 482971 h 946755"/>
                    <a:gd name="connsiteX10" fmla="*/ 0 w 3640627"/>
                    <a:gd name="connsiteY10" fmla="*/ 242051 h 946755"/>
                    <a:gd name="connsiteX0" fmla="*/ 0 w 3723451"/>
                    <a:gd name="connsiteY0" fmla="*/ 242051 h 946755"/>
                    <a:gd name="connsiteX1" fmla="*/ 655168 w 3723451"/>
                    <a:gd name="connsiteY1" fmla="*/ 16495 h 946755"/>
                    <a:gd name="connsiteX2" fmla="*/ 1855778 w 3723451"/>
                    <a:gd name="connsiteY2" fmla="*/ 534367 h 946755"/>
                    <a:gd name="connsiteX3" fmla="*/ 2964363 w 3723451"/>
                    <a:gd name="connsiteY3" fmla="*/ 0 h 946755"/>
                    <a:gd name="connsiteX4" fmla="*/ 3723451 w 3723451"/>
                    <a:gd name="connsiteY4" fmla="*/ 220954 h 946755"/>
                    <a:gd name="connsiteX5" fmla="*/ 3195282 w 3723451"/>
                    <a:gd name="connsiteY5" fmla="*/ 461874 h 946755"/>
                    <a:gd name="connsiteX6" fmla="*/ 3008465 w 3723451"/>
                    <a:gd name="connsiteY6" fmla="*/ 402404 h 946755"/>
                    <a:gd name="connsiteX7" fmla="*/ 1876873 w 3723451"/>
                    <a:gd name="connsiteY7" fmla="*/ 946755 h 946755"/>
                    <a:gd name="connsiteX8" fmla="*/ 690067 w 3723451"/>
                    <a:gd name="connsiteY8" fmla="*/ 412387 h 946755"/>
                    <a:gd name="connsiteX9" fmla="*/ 523214 w 3723451"/>
                    <a:gd name="connsiteY9" fmla="*/ 482971 h 946755"/>
                    <a:gd name="connsiteX10" fmla="*/ 0 w 3723451"/>
                    <a:gd name="connsiteY10" fmla="*/ 242051 h 946755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08465 w 3723451"/>
                    <a:gd name="connsiteY6" fmla="*/ 388599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95282 w 3723451"/>
                    <a:gd name="connsiteY5" fmla="*/ 448069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690067 w 3723451"/>
                    <a:gd name="connsiteY8" fmla="*/ 398582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  <a:gd name="connsiteX0" fmla="*/ 0 w 3723451"/>
                    <a:gd name="connsiteY0" fmla="*/ 228246 h 932950"/>
                    <a:gd name="connsiteX1" fmla="*/ 655168 w 3723451"/>
                    <a:gd name="connsiteY1" fmla="*/ 2690 h 932950"/>
                    <a:gd name="connsiteX2" fmla="*/ 1855778 w 3723451"/>
                    <a:gd name="connsiteY2" fmla="*/ 520562 h 932950"/>
                    <a:gd name="connsiteX3" fmla="*/ 3001174 w 3723451"/>
                    <a:gd name="connsiteY3" fmla="*/ 0 h 932950"/>
                    <a:gd name="connsiteX4" fmla="*/ 3723451 w 3723451"/>
                    <a:gd name="connsiteY4" fmla="*/ 207149 h 932950"/>
                    <a:gd name="connsiteX5" fmla="*/ 3186079 w 3723451"/>
                    <a:gd name="connsiteY5" fmla="*/ 461874 h 932950"/>
                    <a:gd name="connsiteX6" fmla="*/ 3013067 w 3723451"/>
                    <a:gd name="connsiteY6" fmla="*/ 393200 h 932950"/>
                    <a:gd name="connsiteX7" fmla="*/ 1876873 w 3723451"/>
                    <a:gd name="connsiteY7" fmla="*/ 932950 h 932950"/>
                    <a:gd name="connsiteX8" fmla="*/ 711613 w 3723451"/>
                    <a:gd name="connsiteY8" fmla="*/ 413055 h 932950"/>
                    <a:gd name="connsiteX9" fmla="*/ 523214 w 3723451"/>
                    <a:gd name="connsiteY9" fmla="*/ 469166 h 932950"/>
                    <a:gd name="connsiteX10" fmla="*/ 0 w 3723451"/>
                    <a:gd name="connsiteY10" fmla="*/ 228246 h 932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3723451" h="932950">
                      <a:moveTo>
                        <a:pt x="0" y="228246"/>
                      </a:moveTo>
                      <a:lnTo>
                        <a:pt x="655168" y="2690"/>
                      </a:lnTo>
                      <a:lnTo>
                        <a:pt x="1855778" y="520562"/>
                      </a:lnTo>
                      <a:lnTo>
                        <a:pt x="3001174" y="0"/>
                      </a:lnTo>
                      <a:lnTo>
                        <a:pt x="3723451" y="207149"/>
                      </a:lnTo>
                      <a:lnTo>
                        <a:pt x="3186079" y="461874"/>
                      </a:lnTo>
                      <a:lnTo>
                        <a:pt x="3013067" y="393200"/>
                      </a:lnTo>
                      <a:lnTo>
                        <a:pt x="1876873" y="932950"/>
                      </a:lnTo>
                      <a:lnTo>
                        <a:pt x="711613" y="413055"/>
                      </a:lnTo>
                      <a:lnTo>
                        <a:pt x="523214" y="469166"/>
                      </a:lnTo>
                      <a:lnTo>
                        <a:pt x="0" y="228246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9" name="Freeform 378"/>
                <p:cNvSpPr/>
                <p:nvPr/>
              </p:nvSpPr>
              <p:spPr bwMode="auto">
                <a:xfrm>
                  <a:off x="2536889" y="1728599"/>
                  <a:ext cx="244057" cy="97568"/>
                </a:xfrm>
                <a:custGeom>
                  <a:avLst/>
                  <a:gdLst>
                    <a:gd name="connsiteX0" fmla="*/ 55216 w 1421812"/>
                    <a:gd name="connsiteY0" fmla="*/ 0 h 800665"/>
                    <a:gd name="connsiteX1" fmla="*/ 1421812 w 1421812"/>
                    <a:gd name="connsiteY1" fmla="*/ 625807 h 800665"/>
                    <a:gd name="connsiteX2" fmla="*/ 947874 w 1421812"/>
                    <a:gd name="connsiteY2" fmla="*/ 800665 h 800665"/>
                    <a:gd name="connsiteX3" fmla="*/ 50614 w 1421812"/>
                    <a:gd name="connsiteY3" fmla="*/ 404934 h 800665"/>
                    <a:gd name="connsiteX4" fmla="*/ 0 w 1421812"/>
                    <a:gd name="connsiteY4" fmla="*/ 404934 h 800665"/>
                    <a:gd name="connsiteX5" fmla="*/ 55216 w 1421812"/>
                    <a:gd name="connsiteY5" fmla="*/ 0 h 800665"/>
                    <a:gd name="connsiteX0" fmla="*/ 4602 w 1371198"/>
                    <a:gd name="connsiteY0" fmla="*/ 0 h 800665"/>
                    <a:gd name="connsiteX1" fmla="*/ 1371198 w 1371198"/>
                    <a:gd name="connsiteY1" fmla="*/ 625807 h 800665"/>
                    <a:gd name="connsiteX2" fmla="*/ 897260 w 1371198"/>
                    <a:gd name="connsiteY2" fmla="*/ 800665 h 800665"/>
                    <a:gd name="connsiteX3" fmla="*/ 0 w 1371198"/>
                    <a:gd name="connsiteY3" fmla="*/ 404934 h 800665"/>
                    <a:gd name="connsiteX4" fmla="*/ 4602 w 1371198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0665"/>
                    <a:gd name="connsiteX1" fmla="*/ 1366596 w 1366596"/>
                    <a:gd name="connsiteY1" fmla="*/ 625807 h 800665"/>
                    <a:gd name="connsiteX2" fmla="*/ 892658 w 1366596"/>
                    <a:gd name="connsiteY2" fmla="*/ 800665 h 800665"/>
                    <a:gd name="connsiteX3" fmla="*/ 4601 w 1366596"/>
                    <a:gd name="connsiteY3" fmla="*/ 427942 h 800665"/>
                    <a:gd name="connsiteX4" fmla="*/ 0 w 1366596"/>
                    <a:gd name="connsiteY4" fmla="*/ 0 h 800665"/>
                    <a:gd name="connsiteX0" fmla="*/ 0 w 1366596"/>
                    <a:gd name="connsiteY0" fmla="*/ 0 h 809868"/>
                    <a:gd name="connsiteX1" fmla="*/ 1366596 w 1366596"/>
                    <a:gd name="connsiteY1" fmla="*/ 625807 h 809868"/>
                    <a:gd name="connsiteX2" fmla="*/ 865050 w 1366596"/>
                    <a:gd name="connsiteY2" fmla="*/ 809868 h 809868"/>
                    <a:gd name="connsiteX3" fmla="*/ 4601 w 1366596"/>
                    <a:gd name="connsiteY3" fmla="*/ 427942 h 809868"/>
                    <a:gd name="connsiteX4" fmla="*/ 0 w 1366596"/>
                    <a:gd name="connsiteY4" fmla="*/ 0 h 8098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66596" h="809868">
                      <a:moveTo>
                        <a:pt x="0" y="0"/>
                      </a:moveTo>
                      <a:lnTo>
                        <a:pt x="1366596" y="625807"/>
                      </a:lnTo>
                      <a:lnTo>
                        <a:pt x="865050" y="809868"/>
                      </a:lnTo>
                      <a:lnTo>
                        <a:pt x="4601" y="427942"/>
                      </a:lnTo>
                      <a:cubicBezTo>
                        <a:pt x="-1535" y="105836"/>
                        <a:pt x="1534" y="142647"/>
                        <a:pt x="0" y="0"/>
                      </a:cubicBez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0" name="Freeform 379"/>
                <p:cNvSpPr/>
                <p:nvPr/>
              </p:nvSpPr>
              <p:spPr bwMode="auto">
                <a:xfrm>
                  <a:off x="2089977" y="1730980"/>
                  <a:ext cx="240888" cy="95187"/>
                </a:xfrm>
                <a:custGeom>
                  <a:avLst/>
                  <a:gdLst>
                    <a:gd name="connsiteX0" fmla="*/ 1329786 w 1348191"/>
                    <a:gd name="connsiteY0" fmla="*/ 0 h 809869"/>
                    <a:gd name="connsiteX1" fmla="*/ 1348191 w 1348191"/>
                    <a:gd name="connsiteY1" fmla="*/ 400333 h 809869"/>
                    <a:gd name="connsiteX2" fmla="*/ 487742 w 1348191"/>
                    <a:gd name="connsiteY2" fmla="*/ 809869 h 809869"/>
                    <a:gd name="connsiteX3" fmla="*/ 0 w 1348191"/>
                    <a:gd name="connsiteY3" fmla="*/ 630409 h 809869"/>
                    <a:gd name="connsiteX4" fmla="*/ 1329786 w 1348191"/>
                    <a:gd name="connsiteY4" fmla="*/ 0 h 809869"/>
                    <a:gd name="connsiteX0" fmla="*/ 1329786 w 1348191"/>
                    <a:gd name="connsiteY0" fmla="*/ 0 h 791462"/>
                    <a:gd name="connsiteX1" fmla="*/ 1348191 w 1348191"/>
                    <a:gd name="connsiteY1" fmla="*/ 381926 h 791462"/>
                    <a:gd name="connsiteX2" fmla="*/ 487742 w 1348191"/>
                    <a:gd name="connsiteY2" fmla="*/ 791462 h 791462"/>
                    <a:gd name="connsiteX3" fmla="*/ 0 w 1348191"/>
                    <a:gd name="connsiteY3" fmla="*/ 612002 h 791462"/>
                    <a:gd name="connsiteX4" fmla="*/ 1329786 w 1348191"/>
                    <a:gd name="connsiteY4" fmla="*/ 0 h 79146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48191" h="791462">
                      <a:moveTo>
                        <a:pt x="1329786" y="0"/>
                      </a:moveTo>
                      <a:lnTo>
                        <a:pt x="1348191" y="381926"/>
                      </a:lnTo>
                      <a:lnTo>
                        <a:pt x="487742" y="791462"/>
                      </a:lnTo>
                      <a:lnTo>
                        <a:pt x="0" y="612002"/>
                      </a:lnTo>
                      <a:lnTo>
                        <a:pt x="1329786" y="0"/>
                      </a:lnTo>
                      <a:close/>
                    </a:path>
                  </a:pathLst>
                </a:cu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81" name="Straight Connector 380"/>
                <p:cNvCxnSpPr>
                  <a:endCxn id="376" idx="2"/>
                </p:cNvCxnSpPr>
                <p:nvPr/>
              </p:nvCxnSpPr>
              <p:spPr bwMode="auto">
                <a:xfrm flipH="1" flipV="1">
                  <a:off x="1871277" y="1735739"/>
                  <a:ext cx="3169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2" name="Straight Connector 381"/>
                <p:cNvCxnSpPr/>
                <p:nvPr/>
              </p:nvCxnSpPr>
              <p:spPr bwMode="auto">
                <a:xfrm flipH="1" flipV="1">
                  <a:off x="2996477" y="1733359"/>
                  <a:ext cx="3171" cy="123743"/>
                </a:xfrm>
                <a:prstGeom prst="line">
                  <a:avLst/>
                </a:prstGeom>
                <a:ln w="6350" cmpd="sng">
                  <a:solidFill>
                    <a:schemeClr val="tx1"/>
                  </a:solidFill>
                </a:ln>
                <a:effectLst>
                  <a:outerShdw blurRad="40005" dist="19939" dir="5400000" algn="tl" rotWithShape="0">
                    <a:srgbClr val="000000">
                      <a:alpha val="38000"/>
                    </a:srgbClr>
                  </a:outerShdw>
                </a:effectLst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71" name="Group 370"/>
              <p:cNvGrpSpPr/>
              <p:nvPr/>
            </p:nvGrpSpPr>
            <p:grpSpPr>
              <a:xfrm>
                <a:off x="7904683" y="5223365"/>
                <a:ext cx="429781" cy="369332"/>
                <a:chOff x="629095" y="1708643"/>
                <a:chExt cx="452687" cy="409344"/>
              </a:xfrm>
            </p:grpSpPr>
            <p:sp>
              <p:nvSpPr>
                <p:cNvPr id="372" name="Oval 371"/>
                <p:cNvSpPr/>
                <p:nvPr/>
              </p:nvSpPr>
              <p:spPr bwMode="auto">
                <a:xfrm>
                  <a:off x="725417" y="1787240"/>
                  <a:ext cx="356365" cy="231962"/>
                </a:xfrm>
                <a:prstGeom prst="ellipse">
                  <a:avLst/>
                </a:prstGeom>
                <a:solidFill>
                  <a:schemeClr val="bg1">
                    <a:alpha val="76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373" name="TextBox 372"/>
                <p:cNvSpPr txBox="1"/>
                <p:nvPr/>
              </p:nvSpPr>
              <p:spPr>
                <a:xfrm>
                  <a:off x="629095" y="1708643"/>
                  <a:ext cx="432579" cy="4093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dirty="0"/>
                    <a:t>  X</a:t>
                  </a:r>
                </a:p>
              </p:txBody>
            </p:sp>
          </p:grpSp>
        </p:grpSp>
        <p:cxnSp>
          <p:nvCxnSpPr>
            <p:cNvPr id="402" name="Straight Connector 401"/>
            <p:cNvCxnSpPr/>
            <p:nvPr/>
          </p:nvCxnSpPr>
          <p:spPr bwMode="auto">
            <a:xfrm flipH="1">
              <a:off x="7133690" y="5764030"/>
              <a:ext cx="870024" cy="9999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0090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117"/>
          <p:cNvGrpSpPr>
            <a:grpSpLocks/>
          </p:cNvGrpSpPr>
          <p:nvPr/>
        </p:nvGrpSpPr>
        <p:grpSpPr bwMode="auto">
          <a:xfrm>
            <a:off x="7237441" y="4938746"/>
            <a:ext cx="2590803" cy="1117600"/>
            <a:chOff x="2244" y="2236"/>
            <a:chExt cx="1632" cy="704"/>
          </a:xfrm>
        </p:grpSpPr>
        <p:sp>
          <p:nvSpPr>
            <p:cNvPr id="162850" name="AutoShape 118"/>
            <p:cNvSpPr>
              <a:spLocks noChangeArrowheads="1"/>
            </p:cNvSpPr>
            <p:nvPr/>
          </p:nvSpPr>
          <p:spPr bwMode="auto">
            <a:xfrm rot="17597965">
              <a:off x="2089" y="2391"/>
              <a:ext cx="484" cy="174"/>
            </a:xfrm>
            <a:prstGeom prst="leftArrow">
              <a:avLst>
                <a:gd name="adj1" fmla="val 50000"/>
                <a:gd name="adj2" fmla="val 69540"/>
              </a:avLst>
            </a:prstGeom>
            <a:gradFill rotWithShape="1">
              <a:gsLst>
                <a:gs pos="0">
                  <a:srgbClr val="FF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1" name="Text Box 119"/>
            <p:cNvSpPr txBox="1">
              <a:spLocks noChangeArrowheads="1"/>
            </p:cNvSpPr>
            <p:nvPr/>
          </p:nvSpPr>
          <p:spPr bwMode="auto">
            <a:xfrm>
              <a:off x="2325" y="2614"/>
              <a:ext cx="1551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BGP advertisement:</a:t>
              </a:r>
            </a:p>
            <a:p>
              <a:pPr>
                <a:lnSpc>
                  <a:spcPct val="85000"/>
                </a:lnSpc>
              </a:pPr>
              <a:r>
                <a:rPr lang="en-US" sz="1600" i="1" dirty="0">
                  <a:solidFill>
                    <a:srgbClr val="CC0000"/>
                  </a:solidFill>
                </a:rPr>
                <a:t>AS3, X</a:t>
              </a:r>
            </a:p>
          </p:txBody>
        </p:sp>
      </p:grpSp>
      <p:sp>
        <p:nvSpPr>
          <p:cNvPr id="32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5" y="6475896"/>
            <a:ext cx="548655" cy="27231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9</a:t>
            </a:fld>
            <a:endParaRPr lang="en-US" sz="1200" dirty="0">
              <a:latin typeface="Tahoma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7062C78-4CAF-9F48-B58D-074B293C6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 basics</a:t>
            </a:r>
          </a:p>
        </p:txBody>
      </p:sp>
    </p:spTree>
    <p:extLst>
      <p:ext uri="{BB962C8B-B14F-4D97-AF65-F5344CB8AC3E}">
        <p14:creationId xmlns:p14="http://schemas.microsoft.com/office/powerpoint/2010/main" val="3268038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</TotalTime>
  <Words>1629</Words>
  <Application>Microsoft Macintosh PowerPoint</Application>
  <PresentationFormat>Widescreen</PresentationFormat>
  <Paragraphs>412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Helvetica</vt:lpstr>
      <vt:lpstr>Tahoma</vt:lpstr>
      <vt:lpstr>Times New Roman</vt:lpstr>
      <vt:lpstr>Wingdings</vt:lpstr>
      <vt:lpstr>ZapfDingbats</vt:lpstr>
      <vt:lpstr>Office Theme</vt:lpstr>
      <vt:lpstr>Network Layer: Internet Inter-Domain Routing</vt:lpstr>
      <vt:lpstr>Intra- and Inter-AS routing</vt:lpstr>
      <vt:lpstr>Making routing scalable</vt:lpstr>
      <vt:lpstr>Internet’s approach to scalable routing</vt:lpstr>
      <vt:lpstr>Intra-AS Routing</vt:lpstr>
      <vt:lpstr>Inter-AS Routing</vt:lpstr>
      <vt:lpstr>Internet inter-AS routing: BGP</vt:lpstr>
      <vt:lpstr>eBGP, iBGP connections</vt:lpstr>
      <vt:lpstr>BGP basics</vt:lpstr>
      <vt:lpstr>Path attributes and BGP routes</vt:lpstr>
      <vt:lpstr>BGP path advertisement</vt:lpstr>
      <vt:lpstr>BGP path advertisement</vt:lpstr>
      <vt:lpstr>BGP messages</vt:lpstr>
      <vt:lpstr>BGP, OSPF, forwarding table entries</vt:lpstr>
      <vt:lpstr>BGP, OSPF, forwarding table entries</vt:lpstr>
      <vt:lpstr>BGP route selection</vt:lpstr>
      <vt:lpstr>Hot Potato Routing</vt:lpstr>
      <vt:lpstr>BGP Export Policy and Advertisements</vt:lpstr>
      <vt:lpstr>BGP Export Policy and Advertisements</vt:lpstr>
      <vt:lpstr>Why different Intra-, Inter-AS routing? </vt:lpstr>
      <vt:lpstr>Network layer</vt:lpstr>
      <vt:lpstr>Network layer: the big picture</vt:lpstr>
      <vt:lpstr>Next: Link layer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1961</cp:revision>
  <cp:lastPrinted>2019-02-15T23:29:10Z</cp:lastPrinted>
  <dcterms:created xsi:type="dcterms:W3CDTF">2019-01-23T03:40:12Z</dcterms:created>
  <dcterms:modified xsi:type="dcterms:W3CDTF">2019-03-08T15:16:11Z</dcterms:modified>
</cp:coreProperties>
</file>