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8"/>
  </p:notesMasterIdLst>
  <p:sldIdLst>
    <p:sldId id="387" r:id="rId2"/>
    <p:sldId id="779" r:id="rId3"/>
    <p:sldId id="805" r:id="rId4"/>
    <p:sldId id="807" r:id="rId5"/>
    <p:sldId id="640" r:id="rId6"/>
    <p:sldId id="641" r:id="rId7"/>
    <p:sldId id="783" r:id="rId8"/>
    <p:sldId id="790" r:id="rId9"/>
    <p:sldId id="808" r:id="rId10"/>
    <p:sldId id="644" r:id="rId11"/>
    <p:sldId id="645" r:id="rId12"/>
    <p:sldId id="646" r:id="rId13"/>
    <p:sldId id="809" r:id="rId14"/>
    <p:sldId id="651" r:id="rId15"/>
    <p:sldId id="792" r:id="rId16"/>
    <p:sldId id="652" r:id="rId17"/>
    <p:sldId id="650" r:id="rId18"/>
    <p:sldId id="653" r:id="rId19"/>
    <p:sldId id="654" r:id="rId20"/>
    <p:sldId id="799" r:id="rId21"/>
    <p:sldId id="708" r:id="rId22"/>
    <p:sldId id="709" r:id="rId23"/>
    <p:sldId id="810" r:id="rId24"/>
    <p:sldId id="801" r:id="rId25"/>
    <p:sldId id="811" r:id="rId26"/>
    <p:sldId id="821" r:id="rId27"/>
    <p:sldId id="822" r:id="rId28"/>
    <p:sldId id="823" r:id="rId29"/>
    <p:sldId id="845" r:id="rId30"/>
    <p:sldId id="846" r:id="rId31"/>
    <p:sldId id="847" r:id="rId32"/>
    <p:sldId id="848" r:id="rId33"/>
    <p:sldId id="817" r:id="rId34"/>
    <p:sldId id="818" r:id="rId35"/>
    <p:sldId id="819" r:id="rId36"/>
    <p:sldId id="820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87"/>
    <p:restoredTop sz="94664"/>
  </p:normalViewPr>
  <p:slideViewPr>
    <p:cSldViewPr snapToGrid="0" snapToObjects="1">
      <p:cViewPr varScale="1">
        <p:scale>
          <a:sx n="137" d="100"/>
          <a:sy n="137" d="100"/>
        </p:scale>
        <p:origin x="224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3/6/19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99A535-2848-421B-813C-96081FF0D83C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At each node we need</a:t>
            </a:r>
          </a:p>
          <a:p>
            <a:r>
              <a:rPr lang="en-US"/>
              <a:t>- an array (known as DV) that lists the current least costs to reach all known destinations</a:t>
            </a:r>
          </a:p>
          <a:p>
            <a:r>
              <a:rPr lang="en-US"/>
              <a:t>- also need to maintain the next-hop along the least cost path</a:t>
            </a:r>
          </a:p>
          <a:p>
            <a:r>
              <a:rPr lang="en-US"/>
              <a:t>- the DV’s from all neighbors</a:t>
            </a:r>
          </a:p>
        </p:txBody>
      </p:sp>
    </p:spTree>
    <p:extLst>
      <p:ext uri="{BB962C8B-B14F-4D97-AF65-F5344CB8AC3E}">
        <p14:creationId xmlns:p14="http://schemas.microsoft.com/office/powerpoint/2010/main" val="362829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EB523D-8516-4E03-A96E-0D51F02CC5F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The algorithm …</a:t>
            </a:r>
          </a:p>
        </p:txBody>
      </p:sp>
    </p:spTree>
    <p:extLst>
      <p:ext uri="{BB962C8B-B14F-4D97-AF65-F5344CB8AC3E}">
        <p14:creationId xmlns:p14="http://schemas.microsoft.com/office/powerpoint/2010/main" val="1223301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44422D-533B-4C59-876B-3B066D398595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Just to reaffirm the idea behind Bellman-Ford Equations</a:t>
            </a:r>
          </a:p>
        </p:txBody>
      </p:sp>
    </p:spTree>
    <p:extLst>
      <p:ext uri="{BB962C8B-B14F-4D97-AF65-F5344CB8AC3E}">
        <p14:creationId xmlns:p14="http://schemas.microsoft.com/office/powerpoint/2010/main" val="42330939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77F635-C9FF-4186-84C2-509879F2CF0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The algorithm continued …</a:t>
            </a:r>
          </a:p>
        </p:txBody>
      </p:sp>
    </p:spTree>
    <p:extLst>
      <p:ext uri="{BB962C8B-B14F-4D97-AF65-F5344CB8AC3E}">
        <p14:creationId xmlns:p14="http://schemas.microsoft.com/office/powerpoint/2010/main" val="12746192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E50434-8294-4242-97F9-2F986B6F9D04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This example assumes that nodes are computing routes in a lock-step fashion.</a:t>
            </a:r>
          </a:p>
        </p:txBody>
      </p:sp>
    </p:spTree>
    <p:extLst>
      <p:ext uri="{BB962C8B-B14F-4D97-AF65-F5344CB8AC3E}">
        <p14:creationId xmlns:p14="http://schemas.microsoft.com/office/powerpoint/2010/main" val="330129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3/6/19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3/6/19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3/6/19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3/6/19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S1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05097" y="1821459"/>
            <a:ext cx="11181806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Network Layer:</a:t>
            </a:r>
            <a:br>
              <a:rPr lang="en-US" dirty="0">
                <a:ea typeface="ＭＳ Ｐゴシック" charset="0"/>
                <a:cs typeface="+mj-cs"/>
              </a:rPr>
            </a:br>
            <a:r>
              <a:rPr lang="en-US" dirty="0">
                <a:ea typeface="ＭＳ Ｐゴシック" charset="0"/>
                <a:cs typeface="+mj-cs"/>
              </a:rPr>
              <a:t>Link-state and Distance-Vector Routing Protocols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25450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CS 352, Lecture 12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http://www.cs.rutgers.edu/~sn624/352-S19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endParaRPr lang="en-US" sz="2800" dirty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  <a:p>
            <a:pPr>
              <a:defRPr/>
            </a:pPr>
            <a:r>
              <a:rPr lang="en-US" sz="2000" dirty="0">
                <a:ea typeface="ＭＳ Ｐゴシック" charset="0"/>
              </a:rPr>
              <a:t>(heavily adapted from slides by Prof. Badri Nath and the textbook authors)</a:t>
            </a:r>
            <a:endParaRPr lang="en-US" sz="2000" dirty="0">
              <a:ea typeface="ＭＳ Ｐゴシック" charset="0"/>
              <a:cs typeface="+mn-cs"/>
            </a:endParaRP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79B4E42-1571-4A35-8CDC-74C0FAD1F75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 Link-State Routing Algorithm</a:t>
            </a: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ZapfDingbats"/>
              <a:buNone/>
            </a:pPr>
            <a:r>
              <a:rPr lang="en-US" sz="2400">
                <a:solidFill>
                  <a:srgbClr val="FF0000"/>
                </a:solidFill>
              </a:rPr>
              <a:t>Dijkstra’s algorithm</a:t>
            </a:r>
            <a:endParaRPr lang="en-US" sz="2400"/>
          </a:p>
          <a:p>
            <a:r>
              <a:rPr lang="en-US" sz="2000"/>
              <a:t>net topology, link costs known to all nodes</a:t>
            </a:r>
          </a:p>
          <a:p>
            <a:pPr lvl="1"/>
            <a:r>
              <a:rPr lang="en-US" sz="2000"/>
              <a:t>accomplished via “link state broadcast” </a:t>
            </a:r>
          </a:p>
          <a:p>
            <a:pPr lvl="1"/>
            <a:r>
              <a:rPr lang="en-US" sz="2000"/>
              <a:t>all nodes have same info</a:t>
            </a:r>
          </a:p>
          <a:p>
            <a:r>
              <a:rPr lang="en-US" sz="2000"/>
              <a:t>computes least cost paths from one node (‘source”) to all other nodes</a:t>
            </a:r>
          </a:p>
          <a:p>
            <a:pPr lvl="1"/>
            <a:r>
              <a:rPr lang="en-US" sz="2000"/>
              <a:t>gives </a:t>
            </a:r>
            <a:r>
              <a:rPr lang="en-US" sz="2000">
                <a:solidFill>
                  <a:schemeClr val="accent2"/>
                </a:solidFill>
              </a:rPr>
              <a:t>forwarding table</a:t>
            </a:r>
            <a:r>
              <a:rPr lang="en-US" sz="2000"/>
              <a:t> for that node</a:t>
            </a:r>
          </a:p>
          <a:p>
            <a:r>
              <a:rPr lang="en-US" sz="2000"/>
              <a:t>iterative: after k iterations, know least cost path to k dest.’s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ZapfDingbats"/>
              <a:buNone/>
            </a:pPr>
            <a:r>
              <a:rPr lang="en-US" sz="2400">
                <a:solidFill>
                  <a:srgbClr val="FF0000"/>
                </a:solidFill>
              </a:rPr>
              <a:t>Notation:</a:t>
            </a:r>
            <a:endParaRPr lang="en-US" sz="2400"/>
          </a:p>
          <a:p>
            <a:r>
              <a:rPr lang="en-US" sz="2400">
                <a:solidFill>
                  <a:schemeClr val="accent2"/>
                </a:solidFill>
                <a:latin typeface="Arial" charset="0"/>
              </a:rPr>
              <a:t>c(x,y):</a:t>
            </a:r>
            <a:r>
              <a:rPr lang="en-US" sz="2000"/>
              <a:t> link cost from node x to y;  = ∞ if not direct neighbors</a:t>
            </a:r>
          </a:p>
          <a:p>
            <a:r>
              <a:rPr lang="en-US" sz="2400">
                <a:solidFill>
                  <a:schemeClr val="accent2"/>
                </a:solidFill>
                <a:latin typeface="Arial" charset="0"/>
              </a:rPr>
              <a:t>D(v):</a:t>
            </a:r>
            <a:r>
              <a:rPr lang="en-US" sz="2000"/>
              <a:t> current value of cost of path from source to dest. v</a:t>
            </a:r>
          </a:p>
          <a:p>
            <a:r>
              <a:rPr lang="en-US" sz="2400">
                <a:solidFill>
                  <a:schemeClr val="accent2"/>
                </a:solidFill>
                <a:latin typeface="Arial" charset="0"/>
              </a:rPr>
              <a:t>p(v):</a:t>
            </a:r>
            <a:r>
              <a:rPr lang="en-US" sz="2000"/>
              <a:t> predecessor node along path from source to v</a:t>
            </a:r>
          </a:p>
          <a:p>
            <a:r>
              <a:rPr lang="en-US" sz="2400">
                <a:solidFill>
                  <a:schemeClr val="accent2"/>
                </a:solidFill>
                <a:latin typeface="Arial" charset="0"/>
              </a:rPr>
              <a:t>N</a:t>
            </a:r>
            <a:r>
              <a:rPr lang="en-US" sz="2400">
                <a:solidFill>
                  <a:schemeClr val="accent2"/>
                </a:solidFill>
                <a:latin typeface="Arial" charset="0"/>
                <a:cs typeface="Arial" charset="0"/>
              </a:rPr>
              <a:t>'</a:t>
            </a:r>
            <a:r>
              <a:rPr lang="en-US" sz="2400">
                <a:solidFill>
                  <a:schemeClr val="accent2"/>
                </a:solidFill>
                <a:latin typeface="Arial" charset="0"/>
              </a:rPr>
              <a:t>:</a:t>
            </a:r>
            <a:r>
              <a:rPr lang="en-US" sz="2000"/>
              <a:t> set of nodes whose least cost path definitively known</a:t>
            </a:r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631815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30A9928-F6FE-45E4-A2AD-EB1EA857C41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Dijsktra’s Algorithm</a:t>
            </a:r>
            <a:endParaRPr lang="en-US"/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2665413" y="1458914"/>
            <a:ext cx="6221412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latin typeface="Arial" charset="0"/>
              </a:rPr>
              <a:t>1  </a:t>
            </a:r>
            <a:r>
              <a:rPr lang="en-US" sz="2000" b="1" i="1">
                <a:latin typeface="Arial" charset="0"/>
              </a:rPr>
              <a:t>Initialization:</a:t>
            </a:r>
            <a:r>
              <a:rPr lang="en-US" sz="2000">
                <a:latin typeface="Arial" charset="0"/>
              </a:rPr>
              <a:t> </a:t>
            </a:r>
          </a:p>
          <a:p>
            <a:pPr eaLnBrk="0" hangingPunct="0"/>
            <a:r>
              <a:rPr lang="en-US" sz="2000">
                <a:latin typeface="Arial" charset="0"/>
              </a:rPr>
              <a:t>2    N</a:t>
            </a:r>
            <a:r>
              <a:rPr lang="en-US" sz="2000">
                <a:latin typeface="Arial" charset="0"/>
                <a:cs typeface="Arial" charset="0"/>
              </a:rPr>
              <a:t>'</a:t>
            </a:r>
            <a:r>
              <a:rPr lang="en-US" sz="2000">
                <a:latin typeface="Arial" charset="0"/>
              </a:rPr>
              <a:t> = {u} </a:t>
            </a:r>
          </a:p>
          <a:p>
            <a:pPr eaLnBrk="0" hangingPunct="0"/>
            <a:r>
              <a:rPr lang="en-US" sz="2000">
                <a:latin typeface="Arial" charset="0"/>
              </a:rPr>
              <a:t>3    for all nodes v </a:t>
            </a:r>
          </a:p>
          <a:p>
            <a:pPr eaLnBrk="0" hangingPunct="0"/>
            <a:r>
              <a:rPr lang="en-US" sz="2000">
                <a:latin typeface="Arial" charset="0"/>
              </a:rPr>
              <a:t>4      if v adjacent to u </a:t>
            </a:r>
          </a:p>
          <a:p>
            <a:pPr eaLnBrk="0" hangingPunct="0"/>
            <a:r>
              <a:rPr lang="en-US" sz="2000">
                <a:latin typeface="Arial" charset="0"/>
              </a:rPr>
              <a:t>5          then D(v) = c(u,v) </a:t>
            </a:r>
          </a:p>
          <a:p>
            <a:pPr eaLnBrk="0" hangingPunct="0"/>
            <a:r>
              <a:rPr lang="en-US" sz="2000">
                <a:latin typeface="Arial" charset="0"/>
              </a:rPr>
              <a:t>6      else D(v) = </a:t>
            </a:r>
            <a:r>
              <a:rPr lang="en-US" sz="2000">
                <a:latin typeface="Arial" charset="0"/>
                <a:cs typeface="Arial" charset="0"/>
              </a:rPr>
              <a:t>∞</a:t>
            </a:r>
            <a:r>
              <a:rPr lang="en-US" sz="2000">
                <a:latin typeface="Arial" charset="0"/>
              </a:rPr>
              <a:t> </a:t>
            </a:r>
          </a:p>
          <a:p>
            <a:pPr eaLnBrk="0" hangingPunct="0"/>
            <a:r>
              <a:rPr lang="en-US" sz="2000">
                <a:latin typeface="Arial" charset="0"/>
              </a:rPr>
              <a:t>7 </a:t>
            </a:r>
          </a:p>
          <a:p>
            <a:pPr eaLnBrk="0" hangingPunct="0"/>
            <a:r>
              <a:rPr lang="en-US" sz="2000">
                <a:latin typeface="Arial" charset="0"/>
              </a:rPr>
              <a:t>8   </a:t>
            </a:r>
            <a:r>
              <a:rPr lang="en-US" sz="2000" b="1" i="1">
                <a:latin typeface="Arial" charset="0"/>
              </a:rPr>
              <a:t>Loop</a:t>
            </a:r>
            <a:r>
              <a:rPr lang="en-US" sz="2000" i="1">
                <a:latin typeface="Arial" charset="0"/>
              </a:rPr>
              <a:t> </a:t>
            </a:r>
            <a:endParaRPr lang="en-US" sz="2000">
              <a:latin typeface="Arial" charset="0"/>
            </a:endParaRPr>
          </a:p>
          <a:p>
            <a:pPr eaLnBrk="0" hangingPunct="0"/>
            <a:r>
              <a:rPr lang="en-US" sz="2000">
                <a:latin typeface="Arial" charset="0"/>
              </a:rPr>
              <a:t>9     find w not in N</a:t>
            </a:r>
            <a:r>
              <a:rPr lang="en-US" sz="2000">
                <a:latin typeface="Arial" charset="0"/>
                <a:cs typeface="Arial" charset="0"/>
              </a:rPr>
              <a:t>'</a:t>
            </a:r>
            <a:r>
              <a:rPr lang="en-US" sz="2000">
                <a:latin typeface="Arial" charset="0"/>
              </a:rPr>
              <a:t> such that D(w) is a minimum </a:t>
            </a:r>
          </a:p>
          <a:p>
            <a:pPr eaLnBrk="0" hangingPunct="0"/>
            <a:r>
              <a:rPr lang="en-US" sz="2000">
                <a:latin typeface="Arial" charset="0"/>
              </a:rPr>
              <a:t>10    add w to N</a:t>
            </a:r>
            <a:r>
              <a:rPr lang="en-US" sz="2000">
                <a:latin typeface="Arial" charset="0"/>
                <a:cs typeface="Arial" charset="0"/>
              </a:rPr>
              <a:t>'</a:t>
            </a:r>
            <a:r>
              <a:rPr lang="en-US" sz="2000">
                <a:latin typeface="Arial" charset="0"/>
              </a:rPr>
              <a:t> </a:t>
            </a:r>
          </a:p>
          <a:p>
            <a:pPr eaLnBrk="0" hangingPunct="0"/>
            <a:r>
              <a:rPr lang="en-US" sz="2000">
                <a:latin typeface="Arial" charset="0"/>
              </a:rPr>
              <a:t>11    update D(v) for all v adjacent to w and not in N</a:t>
            </a:r>
            <a:r>
              <a:rPr lang="en-US" sz="2000">
                <a:latin typeface="Arial" charset="0"/>
                <a:cs typeface="Arial" charset="0"/>
              </a:rPr>
              <a:t>'</a:t>
            </a:r>
            <a:r>
              <a:rPr lang="en-US" sz="2000">
                <a:latin typeface="Arial" charset="0"/>
              </a:rPr>
              <a:t> : </a:t>
            </a:r>
          </a:p>
          <a:p>
            <a:pPr eaLnBrk="0" hangingPunct="0"/>
            <a:r>
              <a:rPr lang="en-US" sz="2000">
                <a:latin typeface="Arial" charset="0"/>
              </a:rPr>
              <a:t>12       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D(v) = min( D(v), D(w) + c(w,v) ) </a:t>
            </a:r>
          </a:p>
          <a:p>
            <a:pPr eaLnBrk="0" hangingPunct="0"/>
            <a:r>
              <a:rPr lang="en-US" sz="2000">
                <a:latin typeface="Arial" charset="0"/>
              </a:rPr>
              <a:t>13    /* new cost to v is either old cost to v or known </a:t>
            </a:r>
          </a:p>
          <a:p>
            <a:pPr eaLnBrk="0" hangingPunct="0"/>
            <a:r>
              <a:rPr lang="en-US" sz="2000">
                <a:latin typeface="Arial" charset="0"/>
              </a:rPr>
              <a:t>14     shortest path cost to w plus cost from w to v */ </a:t>
            </a:r>
          </a:p>
          <a:p>
            <a:pPr eaLnBrk="0" hangingPunct="0"/>
            <a:r>
              <a:rPr lang="en-US" sz="2000">
                <a:latin typeface="Arial" charset="0"/>
              </a:rPr>
              <a:t>15  </a:t>
            </a:r>
            <a:r>
              <a:rPr lang="en-US" sz="2000" b="1" i="1">
                <a:latin typeface="Arial" charset="0"/>
              </a:rPr>
              <a:t>until all nodes in N</a:t>
            </a:r>
            <a:r>
              <a:rPr lang="en-US" sz="2000" b="1" i="1">
                <a:latin typeface="Arial" charset="0"/>
                <a:cs typeface="Arial" charset="0"/>
              </a:rPr>
              <a:t>'</a:t>
            </a:r>
            <a:r>
              <a:rPr lang="en-US" sz="2000">
                <a:latin typeface="Arial" charset="0"/>
              </a:rPr>
              <a:t> </a:t>
            </a:r>
          </a:p>
        </p:txBody>
      </p:sp>
      <p:sp>
        <p:nvSpPr>
          <p:cNvPr id="22532" name="Freeform 4"/>
          <p:cNvSpPr>
            <a:spLocks/>
          </p:cNvSpPr>
          <p:nvPr/>
        </p:nvSpPr>
        <p:spPr bwMode="auto">
          <a:xfrm>
            <a:off x="2124075" y="3543301"/>
            <a:ext cx="800100" cy="2886075"/>
          </a:xfrm>
          <a:custGeom>
            <a:avLst/>
            <a:gdLst>
              <a:gd name="T0" fmla="*/ 800100 w 504"/>
              <a:gd name="T1" fmla="*/ 2533650 h 1818"/>
              <a:gd name="T2" fmla="*/ 190500 w 504"/>
              <a:gd name="T3" fmla="*/ 2543175 h 1818"/>
              <a:gd name="T4" fmla="*/ 142875 w 504"/>
              <a:gd name="T5" fmla="*/ 304800 h 1818"/>
              <a:gd name="T6" fmla="*/ 628650 w 504"/>
              <a:gd name="T7" fmla="*/ 228600 h 1818"/>
              <a:gd name="T8" fmla="*/ 0 60000 65536"/>
              <a:gd name="T9" fmla="*/ 0 60000 65536"/>
              <a:gd name="T10" fmla="*/ 0 60000 65536"/>
              <a:gd name="T11" fmla="*/ 0 60000 65536"/>
              <a:gd name="T12" fmla="*/ 0 w 504"/>
              <a:gd name="T13" fmla="*/ 0 h 1818"/>
              <a:gd name="T14" fmla="*/ 504 w 504"/>
              <a:gd name="T15" fmla="*/ 1818 h 181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04" h="1818">
                <a:moveTo>
                  <a:pt x="504" y="1596"/>
                </a:moveTo>
                <a:cubicBezTo>
                  <a:pt x="444" y="1728"/>
                  <a:pt x="240" y="1818"/>
                  <a:pt x="120" y="1602"/>
                </a:cubicBezTo>
                <a:cubicBezTo>
                  <a:pt x="0" y="1386"/>
                  <a:pt x="48" y="444"/>
                  <a:pt x="90" y="192"/>
                </a:cubicBezTo>
                <a:cubicBezTo>
                  <a:pt x="162" y="0"/>
                  <a:pt x="294" y="84"/>
                  <a:pt x="396" y="144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852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8235987-6175-4508-BB9A-587ACCE5F86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Dijkstra’s algorithm: example</a:t>
            </a:r>
            <a:endParaRPr lang="en-US"/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763714" y="1506539"/>
            <a:ext cx="706437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2000">
                <a:latin typeface="Arial" charset="0"/>
              </a:rPr>
              <a:t>Step</a:t>
            </a:r>
          </a:p>
          <a:p>
            <a:pPr algn="r" eaLnBrk="0" hangingPunct="0"/>
            <a:r>
              <a:rPr lang="en-US" sz="2000">
                <a:latin typeface="Arial" charset="0"/>
              </a:rPr>
              <a:t>0</a:t>
            </a:r>
          </a:p>
          <a:p>
            <a:pPr algn="r" eaLnBrk="0" hangingPunct="0"/>
            <a:r>
              <a:rPr lang="en-US" sz="2000">
                <a:latin typeface="Arial" charset="0"/>
              </a:rPr>
              <a:t>1</a:t>
            </a:r>
          </a:p>
          <a:p>
            <a:pPr algn="r" eaLnBrk="0" hangingPunct="0"/>
            <a:r>
              <a:rPr lang="en-US" sz="2000">
                <a:latin typeface="Arial" charset="0"/>
              </a:rPr>
              <a:t>2</a:t>
            </a:r>
          </a:p>
          <a:p>
            <a:pPr algn="r" eaLnBrk="0" hangingPunct="0"/>
            <a:r>
              <a:rPr lang="en-US" sz="2000">
                <a:latin typeface="Arial" charset="0"/>
              </a:rPr>
              <a:t>3</a:t>
            </a:r>
          </a:p>
          <a:p>
            <a:pPr algn="r" eaLnBrk="0" hangingPunct="0"/>
            <a:r>
              <a:rPr lang="en-US" sz="2000">
                <a:latin typeface="Arial" charset="0"/>
              </a:rPr>
              <a:t>4</a:t>
            </a:r>
          </a:p>
          <a:p>
            <a:pPr algn="r" eaLnBrk="0" hangingPunct="0"/>
            <a:r>
              <a:rPr lang="en-US" sz="2000">
                <a:latin typeface="Arial" charset="0"/>
              </a:rPr>
              <a:t>5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2776539" y="1516064"/>
            <a:ext cx="1017587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2000">
                <a:latin typeface="Arial" charset="0"/>
              </a:rPr>
              <a:t>N</a:t>
            </a:r>
            <a:r>
              <a:rPr lang="en-US" sz="2000">
                <a:latin typeface="Arial" charset="0"/>
                <a:cs typeface="Arial" charset="0"/>
              </a:rPr>
              <a:t>'</a:t>
            </a:r>
          </a:p>
          <a:p>
            <a:pPr algn="r" eaLnBrk="0" hangingPunct="0"/>
            <a:r>
              <a:rPr lang="en-US" sz="2000">
                <a:latin typeface="Arial" charset="0"/>
              </a:rPr>
              <a:t>u</a:t>
            </a:r>
          </a:p>
          <a:p>
            <a:pPr algn="r" eaLnBrk="0" hangingPunct="0"/>
            <a:r>
              <a:rPr lang="en-US" sz="2000">
                <a:latin typeface="Arial" charset="0"/>
              </a:rPr>
              <a:t>ux</a:t>
            </a:r>
          </a:p>
          <a:p>
            <a:pPr algn="r" eaLnBrk="0" hangingPunct="0"/>
            <a:r>
              <a:rPr lang="en-US" sz="2000">
                <a:latin typeface="Arial" charset="0"/>
              </a:rPr>
              <a:t>uxy</a:t>
            </a:r>
          </a:p>
          <a:p>
            <a:pPr algn="r" eaLnBrk="0" hangingPunct="0"/>
            <a:r>
              <a:rPr lang="en-US" sz="2000">
                <a:latin typeface="Arial" charset="0"/>
              </a:rPr>
              <a:t>uxyv</a:t>
            </a:r>
          </a:p>
          <a:p>
            <a:pPr algn="r" eaLnBrk="0" hangingPunct="0"/>
            <a:r>
              <a:rPr lang="en-US" sz="2000">
                <a:latin typeface="Arial" charset="0"/>
              </a:rPr>
              <a:t>uxyvw</a:t>
            </a:r>
          </a:p>
          <a:p>
            <a:pPr algn="r" eaLnBrk="0" hangingPunct="0"/>
            <a:r>
              <a:rPr lang="en-US" sz="2000">
                <a:latin typeface="Arial" charset="0"/>
              </a:rPr>
              <a:t>uxyvwz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4024314" y="1497014"/>
            <a:ext cx="116998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2000">
                <a:latin typeface="Arial" charset="0"/>
              </a:rPr>
              <a:t>D(v),p(v)</a:t>
            </a:r>
          </a:p>
          <a:p>
            <a:pPr algn="r" eaLnBrk="0" hangingPunct="0"/>
            <a:r>
              <a:rPr lang="en-US" sz="2000">
                <a:latin typeface="Arial" charset="0"/>
              </a:rPr>
              <a:t>2,u</a:t>
            </a:r>
          </a:p>
          <a:p>
            <a:pPr algn="r" eaLnBrk="0" hangingPunct="0"/>
            <a:r>
              <a:rPr lang="en-US" sz="2000">
                <a:latin typeface="Arial" charset="0"/>
              </a:rPr>
              <a:t>2,u</a:t>
            </a:r>
          </a:p>
          <a:p>
            <a:pPr algn="r" eaLnBrk="0" hangingPunct="0"/>
            <a:r>
              <a:rPr lang="en-US" sz="2000">
                <a:latin typeface="Arial" charset="0"/>
              </a:rPr>
              <a:t>2,u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5191125" y="1501776"/>
            <a:ext cx="1284288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2000">
                <a:latin typeface="Arial" charset="0"/>
              </a:rPr>
              <a:t>D(w),p(w)</a:t>
            </a:r>
          </a:p>
          <a:p>
            <a:pPr algn="r" eaLnBrk="0" hangingPunct="0"/>
            <a:r>
              <a:rPr lang="en-US" sz="2000">
                <a:latin typeface="Arial" charset="0"/>
              </a:rPr>
              <a:t>5,u</a:t>
            </a:r>
          </a:p>
          <a:p>
            <a:pPr algn="r" eaLnBrk="0" hangingPunct="0"/>
            <a:r>
              <a:rPr lang="en-US" sz="2000">
                <a:latin typeface="Arial" charset="0"/>
              </a:rPr>
              <a:t>4,x</a:t>
            </a:r>
          </a:p>
          <a:p>
            <a:pPr algn="r" eaLnBrk="0" hangingPunct="0"/>
            <a:r>
              <a:rPr lang="en-US" sz="2000">
                <a:latin typeface="Arial" charset="0"/>
              </a:rPr>
              <a:t>3,y</a:t>
            </a:r>
          </a:p>
          <a:p>
            <a:pPr algn="r" eaLnBrk="0" hangingPunct="0"/>
            <a:r>
              <a:rPr lang="en-US" sz="2000">
                <a:latin typeface="Arial" charset="0"/>
              </a:rPr>
              <a:t>3,y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6581775" y="1497014"/>
            <a:ext cx="11699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2000">
                <a:latin typeface="Arial" charset="0"/>
              </a:rPr>
              <a:t>D(x),p(x)</a:t>
            </a:r>
          </a:p>
          <a:p>
            <a:pPr algn="r" eaLnBrk="0" hangingPunct="0"/>
            <a:r>
              <a:rPr lang="en-US" sz="2000">
                <a:latin typeface="Arial" charset="0"/>
              </a:rPr>
              <a:t>1,u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7877175" y="1501776"/>
            <a:ext cx="11699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2000">
                <a:latin typeface="Arial" charset="0"/>
              </a:rPr>
              <a:t>D(y),p(y)</a:t>
            </a:r>
          </a:p>
          <a:p>
            <a:pPr algn="r" eaLnBrk="0" hangingPunct="0"/>
            <a:r>
              <a:rPr lang="en-US" sz="2000">
                <a:cs typeface="Arial" charset="0"/>
              </a:rPr>
              <a:t>∞</a:t>
            </a:r>
          </a:p>
          <a:p>
            <a:pPr algn="r" eaLnBrk="0" hangingPunct="0"/>
            <a:r>
              <a:rPr lang="en-US" sz="2000">
                <a:latin typeface="Arial" charset="0"/>
              </a:rPr>
              <a:t>2,x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9129714" y="1516063"/>
            <a:ext cx="1169987" cy="186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2000">
                <a:latin typeface="Arial" charset="0"/>
              </a:rPr>
              <a:t>D(z),p(z)</a:t>
            </a:r>
          </a:p>
          <a:p>
            <a:pPr algn="r" eaLnBrk="0" hangingPunct="0"/>
            <a:r>
              <a:rPr lang="en-US"/>
              <a:t>∞ </a:t>
            </a:r>
            <a:endParaRPr lang="en-US" sz="2000">
              <a:latin typeface="Arial" charset="0"/>
            </a:endParaRPr>
          </a:p>
          <a:p>
            <a:pPr algn="r" eaLnBrk="0" hangingPunct="0"/>
            <a:r>
              <a:rPr lang="en-US"/>
              <a:t>∞ </a:t>
            </a:r>
            <a:endParaRPr lang="en-US" sz="2000">
              <a:latin typeface="Arial" charset="0"/>
            </a:endParaRPr>
          </a:p>
          <a:p>
            <a:pPr algn="r" eaLnBrk="0" hangingPunct="0"/>
            <a:r>
              <a:rPr lang="en-US" sz="2000">
                <a:latin typeface="Arial" charset="0"/>
              </a:rPr>
              <a:t>4,y</a:t>
            </a:r>
          </a:p>
          <a:p>
            <a:pPr algn="r" eaLnBrk="0" hangingPunct="0"/>
            <a:r>
              <a:rPr lang="en-US" sz="2000">
                <a:latin typeface="Arial" charset="0"/>
              </a:rPr>
              <a:t>4,y</a:t>
            </a:r>
          </a:p>
          <a:p>
            <a:pPr algn="r" eaLnBrk="0" hangingPunct="0"/>
            <a:r>
              <a:rPr lang="en-US" sz="2000">
                <a:latin typeface="Arial" charset="0"/>
              </a:rPr>
              <a:t>4,y</a:t>
            </a:r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1885951" y="1857376"/>
            <a:ext cx="8505825" cy="95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>
            <a:off x="2043114" y="2162175"/>
            <a:ext cx="829627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2062163" y="2457451"/>
            <a:ext cx="8267700" cy="4763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2071688" y="2767014"/>
            <a:ext cx="8253412" cy="952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>
            <a:off x="2081213" y="3071814"/>
            <a:ext cx="8267700" cy="952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2095500" y="3386138"/>
            <a:ext cx="8262938" cy="4762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568" name="Group 16"/>
          <p:cNvGrpSpPr>
            <a:grpSpLocks/>
          </p:cNvGrpSpPr>
          <p:nvPr/>
        </p:nvGrpSpPr>
        <p:grpSpPr bwMode="auto">
          <a:xfrm>
            <a:off x="3748089" y="4043364"/>
            <a:ext cx="3571875" cy="2236787"/>
            <a:chOff x="3162" y="1071"/>
            <a:chExt cx="2250" cy="1409"/>
          </a:xfrm>
        </p:grpSpPr>
        <p:sp>
          <p:nvSpPr>
            <p:cNvPr id="23574" name="Freeform 17"/>
            <p:cNvSpPr>
              <a:spLocks/>
            </p:cNvSpPr>
            <p:nvPr/>
          </p:nvSpPr>
          <p:spPr bwMode="auto">
            <a:xfrm>
              <a:off x="3162" y="1071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50"/>
                <a:gd name="T34" fmla="*/ 0 h 1409"/>
                <a:gd name="T35" fmla="*/ 2250 w 2250"/>
                <a:gd name="T36" fmla="*/ 1409 h 140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5" name="Freeform 18"/>
            <p:cNvSpPr>
              <a:spLocks/>
            </p:cNvSpPr>
            <p:nvPr/>
          </p:nvSpPr>
          <p:spPr bwMode="auto">
            <a:xfrm>
              <a:off x="3498" y="1620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6" name="Oval 19"/>
            <p:cNvSpPr>
              <a:spLocks noChangeArrowheads="1"/>
            </p:cNvSpPr>
            <p:nvPr/>
          </p:nvSpPr>
          <p:spPr bwMode="auto">
            <a:xfrm>
              <a:off x="3238" y="186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3577" name="Line 20"/>
            <p:cNvSpPr>
              <a:spLocks noChangeShapeType="1"/>
            </p:cNvSpPr>
            <p:nvPr/>
          </p:nvSpPr>
          <p:spPr bwMode="auto">
            <a:xfrm>
              <a:off x="3238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8" name="Line 21"/>
            <p:cNvSpPr>
              <a:spLocks noChangeShapeType="1"/>
            </p:cNvSpPr>
            <p:nvPr/>
          </p:nvSpPr>
          <p:spPr bwMode="auto">
            <a:xfrm>
              <a:off x="3551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9" name="Rectangle 22"/>
            <p:cNvSpPr>
              <a:spLocks noChangeArrowheads="1"/>
            </p:cNvSpPr>
            <p:nvPr/>
          </p:nvSpPr>
          <p:spPr bwMode="auto">
            <a:xfrm>
              <a:off x="3238" y="1855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580" name="Oval 23"/>
            <p:cNvSpPr>
              <a:spLocks noChangeArrowheads="1"/>
            </p:cNvSpPr>
            <p:nvPr/>
          </p:nvSpPr>
          <p:spPr bwMode="auto">
            <a:xfrm>
              <a:off x="3235" y="179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3581" name="Oval 24"/>
            <p:cNvSpPr>
              <a:spLocks noChangeArrowheads="1"/>
            </p:cNvSpPr>
            <p:nvPr/>
          </p:nvSpPr>
          <p:spPr bwMode="auto">
            <a:xfrm>
              <a:off x="3712" y="224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3582" name="Line 25"/>
            <p:cNvSpPr>
              <a:spLocks noChangeShapeType="1"/>
            </p:cNvSpPr>
            <p:nvPr/>
          </p:nvSpPr>
          <p:spPr bwMode="auto">
            <a:xfrm>
              <a:off x="3712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" name="Line 26"/>
            <p:cNvSpPr>
              <a:spLocks noChangeShapeType="1"/>
            </p:cNvSpPr>
            <p:nvPr/>
          </p:nvSpPr>
          <p:spPr bwMode="auto">
            <a:xfrm>
              <a:off x="4025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4" name="Rectangle 27"/>
            <p:cNvSpPr>
              <a:spLocks noChangeArrowheads="1"/>
            </p:cNvSpPr>
            <p:nvPr/>
          </p:nvSpPr>
          <p:spPr bwMode="auto">
            <a:xfrm>
              <a:off x="3712" y="2242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585" name="Oval 28"/>
            <p:cNvSpPr>
              <a:spLocks noChangeArrowheads="1"/>
            </p:cNvSpPr>
            <p:nvPr/>
          </p:nvSpPr>
          <p:spPr bwMode="auto">
            <a:xfrm>
              <a:off x="3709" y="218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3586" name="Oval 29"/>
            <p:cNvSpPr>
              <a:spLocks noChangeArrowheads="1"/>
            </p:cNvSpPr>
            <p:nvPr/>
          </p:nvSpPr>
          <p:spPr bwMode="auto">
            <a:xfrm>
              <a:off x="3708" y="155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3587" name="Line 30"/>
            <p:cNvSpPr>
              <a:spLocks noChangeShapeType="1"/>
            </p:cNvSpPr>
            <p:nvPr/>
          </p:nvSpPr>
          <p:spPr bwMode="auto">
            <a:xfrm>
              <a:off x="3708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8" name="Line 31"/>
            <p:cNvSpPr>
              <a:spLocks noChangeShapeType="1"/>
            </p:cNvSpPr>
            <p:nvPr/>
          </p:nvSpPr>
          <p:spPr bwMode="auto">
            <a:xfrm>
              <a:off x="4021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9" name="Rectangle 32"/>
            <p:cNvSpPr>
              <a:spLocks noChangeArrowheads="1"/>
            </p:cNvSpPr>
            <p:nvPr/>
          </p:nvSpPr>
          <p:spPr bwMode="auto">
            <a:xfrm>
              <a:off x="3708" y="1552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590" name="Oval 33"/>
            <p:cNvSpPr>
              <a:spLocks noChangeArrowheads="1"/>
            </p:cNvSpPr>
            <p:nvPr/>
          </p:nvSpPr>
          <p:spPr bwMode="auto">
            <a:xfrm>
              <a:off x="3705" y="149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3591" name="Oval 34"/>
            <p:cNvSpPr>
              <a:spLocks noChangeArrowheads="1"/>
            </p:cNvSpPr>
            <p:nvPr/>
          </p:nvSpPr>
          <p:spPr bwMode="auto">
            <a:xfrm>
              <a:off x="4391" y="1555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3592" name="Line 35"/>
            <p:cNvSpPr>
              <a:spLocks noChangeShapeType="1"/>
            </p:cNvSpPr>
            <p:nvPr/>
          </p:nvSpPr>
          <p:spPr bwMode="auto">
            <a:xfrm>
              <a:off x="4391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3" name="Line 36"/>
            <p:cNvSpPr>
              <a:spLocks noChangeShapeType="1"/>
            </p:cNvSpPr>
            <p:nvPr/>
          </p:nvSpPr>
          <p:spPr bwMode="auto">
            <a:xfrm>
              <a:off x="4703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4" name="Rectangle 37"/>
            <p:cNvSpPr>
              <a:spLocks noChangeArrowheads="1"/>
            </p:cNvSpPr>
            <p:nvPr/>
          </p:nvSpPr>
          <p:spPr bwMode="auto">
            <a:xfrm>
              <a:off x="4391" y="1548"/>
              <a:ext cx="309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595" name="Oval 38"/>
            <p:cNvSpPr>
              <a:spLocks noChangeArrowheads="1"/>
            </p:cNvSpPr>
            <p:nvPr/>
          </p:nvSpPr>
          <p:spPr bwMode="auto">
            <a:xfrm>
              <a:off x="4394" y="1492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3596" name="Oval 39"/>
            <p:cNvSpPr>
              <a:spLocks noChangeArrowheads="1"/>
            </p:cNvSpPr>
            <p:nvPr/>
          </p:nvSpPr>
          <p:spPr bwMode="auto">
            <a:xfrm>
              <a:off x="4401" y="224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3597" name="Line 40"/>
            <p:cNvSpPr>
              <a:spLocks noChangeShapeType="1"/>
            </p:cNvSpPr>
            <p:nvPr/>
          </p:nvSpPr>
          <p:spPr bwMode="auto">
            <a:xfrm>
              <a:off x="4401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8" name="Line 41"/>
            <p:cNvSpPr>
              <a:spLocks noChangeShapeType="1"/>
            </p:cNvSpPr>
            <p:nvPr/>
          </p:nvSpPr>
          <p:spPr bwMode="auto">
            <a:xfrm>
              <a:off x="4714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9" name="Rectangle 42"/>
            <p:cNvSpPr>
              <a:spLocks noChangeArrowheads="1"/>
            </p:cNvSpPr>
            <p:nvPr/>
          </p:nvSpPr>
          <p:spPr bwMode="auto">
            <a:xfrm>
              <a:off x="4401" y="2239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600" name="Oval 43"/>
            <p:cNvSpPr>
              <a:spLocks noChangeArrowheads="1"/>
            </p:cNvSpPr>
            <p:nvPr/>
          </p:nvSpPr>
          <p:spPr bwMode="auto">
            <a:xfrm>
              <a:off x="4398" y="218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3601" name="Oval 44"/>
            <p:cNvSpPr>
              <a:spLocks noChangeArrowheads="1"/>
            </p:cNvSpPr>
            <p:nvPr/>
          </p:nvSpPr>
          <p:spPr bwMode="auto">
            <a:xfrm>
              <a:off x="4966" y="19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3602" name="Line 45"/>
            <p:cNvSpPr>
              <a:spLocks noChangeShapeType="1"/>
            </p:cNvSpPr>
            <p:nvPr/>
          </p:nvSpPr>
          <p:spPr bwMode="auto">
            <a:xfrm>
              <a:off x="4966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3" name="Line 46"/>
            <p:cNvSpPr>
              <a:spLocks noChangeShapeType="1"/>
            </p:cNvSpPr>
            <p:nvPr/>
          </p:nvSpPr>
          <p:spPr bwMode="auto">
            <a:xfrm>
              <a:off x="5279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4" name="Rectangle 47"/>
            <p:cNvSpPr>
              <a:spLocks noChangeArrowheads="1"/>
            </p:cNvSpPr>
            <p:nvPr/>
          </p:nvSpPr>
          <p:spPr bwMode="auto">
            <a:xfrm>
              <a:off x="4966" y="1898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605" name="Oval 48"/>
            <p:cNvSpPr>
              <a:spLocks noChangeArrowheads="1"/>
            </p:cNvSpPr>
            <p:nvPr/>
          </p:nvSpPr>
          <p:spPr bwMode="auto">
            <a:xfrm>
              <a:off x="4963" y="18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23606" name="Freeform 49"/>
            <p:cNvSpPr>
              <a:spLocks/>
            </p:cNvSpPr>
            <p:nvPr/>
          </p:nvSpPr>
          <p:spPr bwMode="auto">
            <a:xfrm>
              <a:off x="4557" y="1647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7" name="Freeform 50"/>
            <p:cNvSpPr>
              <a:spLocks/>
            </p:cNvSpPr>
            <p:nvPr/>
          </p:nvSpPr>
          <p:spPr bwMode="auto">
            <a:xfrm>
              <a:off x="3864" y="1653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8" name="Freeform 51"/>
            <p:cNvSpPr>
              <a:spLocks/>
            </p:cNvSpPr>
            <p:nvPr/>
          </p:nvSpPr>
          <p:spPr bwMode="auto">
            <a:xfrm>
              <a:off x="4029" y="1638"/>
              <a:ext cx="504" cy="600"/>
            </a:xfrm>
            <a:custGeom>
              <a:avLst/>
              <a:gdLst>
                <a:gd name="T0" fmla="*/ 0 w 378"/>
                <a:gd name="T1" fmla="*/ 600 h 174"/>
                <a:gd name="T2" fmla="*/ 504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9" name="Freeform 52"/>
            <p:cNvSpPr>
              <a:spLocks/>
            </p:cNvSpPr>
            <p:nvPr/>
          </p:nvSpPr>
          <p:spPr bwMode="auto">
            <a:xfrm>
              <a:off x="4716" y="1986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  <a:gd name="T4" fmla="*/ 0 60000 65536"/>
                <a:gd name="T5" fmla="*/ 0 60000 65536"/>
                <a:gd name="T6" fmla="*/ 0 w 366"/>
                <a:gd name="T7" fmla="*/ 0 h 270"/>
                <a:gd name="T8" fmla="*/ 366 w 366"/>
                <a:gd name="T9" fmla="*/ 270 h 27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0" name="Freeform 53"/>
            <p:cNvSpPr>
              <a:spLocks/>
            </p:cNvSpPr>
            <p:nvPr/>
          </p:nvSpPr>
          <p:spPr bwMode="auto">
            <a:xfrm>
              <a:off x="4035" y="226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1" name="Freeform 54"/>
            <p:cNvSpPr>
              <a:spLocks/>
            </p:cNvSpPr>
            <p:nvPr/>
          </p:nvSpPr>
          <p:spPr bwMode="auto">
            <a:xfrm>
              <a:off x="3444" y="1944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2" name="Freeform 55"/>
            <p:cNvSpPr>
              <a:spLocks/>
            </p:cNvSpPr>
            <p:nvPr/>
          </p:nvSpPr>
          <p:spPr bwMode="auto">
            <a:xfrm>
              <a:off x="4029" y="157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3" name="Freeform 56"/>
            <p:cNvSpPr>
              <a:spLocks/>
            </p:cNvSpPr>
            <p:nvPr/>
          </p:nvSpPr>
          <p:spPr bwMode="auto">
            <a:xfrm>
              <a:off x="4704" y="1575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  <a:gd name="T4" fmla="*/ 0 60000 65536"/>
                <a:gd name="T5" fmla="*/ 0 60000 65536"/>
                <a:gd name="T6" fmla="*/ 0 w 396"/>
                <a:gd name="T7" fmla="*/ 0 h 267"/>
                <a:gd name="T8" fmla="*/ 396 w 396"/>
                <a:gd name="T9" fmla="*/ 267 h 26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4" name="Freeform 57"/>
            <p:cNvSpPr>
              <a:spLocks/>
            </p:cNvSpPr>
            <p:nvPr/>
          </p:nvSpPr>
          <p:spPr bwMode="auto">
            <a:xfrm>
              <a:off x="3387" y="1146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  <a:gd name="T4" fmla="*/ 0 60000 65536"/>
                <a:gd name="T5" fmla="*/ 0 60000 65536"/>
                <a:gd name="T6" fmla="*/ 0 w 1110"/>
                <a:gd name="T7" fmla="*/ 0 h 645"/>
                <a:gd name="T8" fmla="*/ 1110 w 1110"/>
                <a:gd name="T9" fmla="*/ 645 h 6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615" name="Group 58"/>
            <p:cNvGrpSpPr>
              <a:grpSpLocks/>
            </p:cNvGrpSpPr>
            <p:nvPr/>
          </p:nvGrpSpPr>
          <p:grpSpPr bwMode="auto">
            <a:xfrm>
              <a:off x="3289" y="1748"/>
              <a:ext cx="201" cy="252"/>
              <a:chOff x="2956" y="2429"/>
              <a:chExt cx="204" cy="252"/>
            </a:xfrm>
          </p:grpSpPr>
          <p:sp>
            <p:nvSpPr>
              <p:cNvPr id="23641" name="Rectangle 5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23642" name="Text Box 60"/>
              <p:cNvSpPr txBox="1">
                <a:spLocks noChangeArrowheads="1"/>
              </p:cNvSpPr>
              <p:nvPr/>
            </p:nvSpPr>
            <p:spPr bwMode="auto">
              <a:xfrm>
                <a:off x="2956" y="2429"/>
                <a:ext cx="20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/>
                  <a:t>u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3616" name="Group 61"/>
            <p:cNvGrpSpPr>
              <a:grpSpLocks/>
            </p:cNvGrpSpPr>
            <p:nvPr/>
          </p:nvGrpSpPr>
          <p:grpSpPr bwMode="auto">
            <a:xfrm>
              <a:off x="4463" y="2132"/>
              <a:ext cx="189" cy="252"/>
              <a:chOff x="2962" y="2429"/>
              <a:chExt cx="192" cy="252"/>
            </a:xfrm>
          </p:grpSpPr>
          <p:sp>
            <p:nvSpPr>
              <p:cNvPr id="23639" name="Rectangle 6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23640" name="Text Box 63"/>
              <p:cNvSpPr txBox="1">
                <a:spLocks noChangeArrowheads="1"/>
              </p:cNvSpPr>
              <p:nvPr/>
            </p:nvSpPr>
            <p:spPr bwMode="auto">
              <a:xfrm>
                <a:off x="2962" y="2429"/>
                <a:ext cx="19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/>
                  <a:t>y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3617" name="Group 64"/>
            <p:cNvGrpSpPr>
              <a:grpSpLocks/>
            </p:cNvGrpSpPr>
            <p:nvPr/>
          </p:nvGrpSpPr>
          <p:grpSpPr bwMode="auto">
            <a:xfrm>
              <a:off x="3776" y="2099"/>
              <a:ext cx="200" cy="291"/>
              <a:chOff x="2957" y="2399"/>
              <a:chExt cx="201" cy="291"/>
            </a:xfrm>
          </p:grpSpPr>
          <p:sp>
            <p:nvSpPr>
              <p:cNvPr id="23637" name="Rectangle 6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23638" name="Text Box 66"/>
              <p:cNvSpPr txBox="1">
                <a:spLocks noChangeArrowheads="1"/>
              </p:cNvSpPr>
              <p:nvPr/>
            </p:nvSpPr>
            <p:spPr bwMode="auto">
              <a:xfrm>
                <a:off x="2957" y="2399"/>
                <a:ext cx="201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400"/>
                  <a:t>x</a:t>
                </a:r>
              </a:p>
            </p:txBody>
          </p:sp>
        </p:grpSp>
        <p:grpSp>
          <p:nvGrpSpPr>
            <p:cNvPr id="23618" name="Group 67"/>
            <p:cNvGrpSpPr>
              <a:grpSpLocks/>
            </p:cNvGrpSpPr>
            <p:nvPr/>
          </p:nvGrpSpPr>
          <p:grpSpPr bwMode="auto">
            <a:xfrm>
              <a:off x="4439" y="1442"/>
              <a:ext cx="232" cy="252"/>
              <a:chOff x="2941" y="2429"/>
              <a:chExt cx="235" cy="252"/>
            </a:xfrm>
          </p:grpSpPr>
          <p:sp>
            <p:nvSpPr>
              <p:cNvPr id="23635" name="Rectangle 6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23636" name="Text Box 69"/>
              <p:cNvSpPr txBox="1">
                <a:spLocks noChangeArrowheads="1"/>
              </p:cNvSpPr>
              <p:nvPr/>
            </p:nvSpPr>
            <p:spPr bwMode="auto">
              <a:xfrm>
                <a:off x="2941" y="2429"/>
                <a:ext cx="23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/>
                  <a:t>w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3619" name="Group 70"/>
            <p:cNvGrpSpPr>
              <a:grpSpLocks/>
            </p:cNvGrpSpPr>
            <p:nvPr/>
          </p:nvGrpSpPr>
          <p:grpSpPr bwMode="auto">
            <a:xfrm>
              <a:off x="3772" y="1442"/>
              <a:ext cx="194" cy="250"/>
              <a:chOff x="2959" y="2429"/>
              <a:chExt cx="197" cy="250"/>
            </a:xfrm>
          </p:grpSpPr>
          <p:sp>
            <p:nvSpPr>
              <p:cNvPr id="23633" name="Rectangle 7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23634" name="Text Box 72"/>
              <p:cNvSpPr txBox="1">
                <a:spLocks noChangeArrowheads="1"/>
              </p:cNvSpPr>
              <p:nvPr/>
            </p:nvSpPr>
            <p:spPr bwMode="auto">
              <a:xfrm>
                <a:off x="2959" y="2429"/>
                <a:ext cx="197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/>
                  <a:t>v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3620" name="Group 73"/>
            <p:cNvGrpSpPr>
              <a:grpSpLocks/>
            </p:cNvGrpSpPr>
            <p:nvPr/>
          </p:nvGrpSpPr>
          <p:grpSpPr bwMode="auto">
            <a:xfrm>
              <a:off x="5031" y="1760"/>
              <a:ext cx="193" cy="291"/>
              <a:chOff x="2959" y="2399"/>
              <a:chExt cx="195" cy="291"/>
            </a:xfrm>
          </p:grpSpPr>
          <p:sp>
            <p:nvSpPr>
              <p:cNvPr id="23631" name="Rectangle 7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23632" name="Text Box 75"/>
              <p:cNvSpPr txBox="1">
                <a:spLocks noChangeArrowheads="1"/>
              </p:cNvSpPr>
              <p:nvPr/>
            </p:nvSpPr>
            <p:spPr bwMode="auto">
              <a:xfrm>
                <a:off x="2959" y="2399"/>
                <a:ext cx="195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400"/>
                  <a:t>z</a:t>
                </a:r>
              </a:p>
            </p:txBody>
          </p:sp>
        </p:grpSp>
        <p:sp>
          <p:nvSpPr>
            <p:cNvPr id="23621" name="Text Box 76"/>
            <p:cNvSpPr txBox="1">
              <a:spLocks noChangeArrowheads="1"/>
            </p:cNvSpPr>
            <p:nvPr/>
          </p:nvSpPr>
          <p:spPr bwMode="auto">
            <a:xfrm>
              <a:off x="3496" y="1571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2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622" name="Text Box 77"/>
            <p:cNvSpPr txBox="1">
              <a:spLocks noChangeArrowheads="1"/>
            </p:cNvSpPr>
            <p:nvPr/>
          </p:nvSpPr>
          <p:spPr bwMode="auto">
            <a:xfrm>
              <a:off x="3844" y="1790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2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623" name="Text Box 78"/>
            <p:cNvSpPr txBox="1">
              <a:spLocks noChangeArrowheads="1"/>
            </p:cNvSpPr>
            <p:nvPr/>
          </p:nvSpPr>
          <p:spPr bwMode="auto">
            <a:xfrm>
              <a:off x="3408" y="2003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1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624" name="Text Box 79"/>
            <p:cNvSpPr txBox="1">
              <a:spLocks noChangeArrowheads="1"/>
            </p:cNvSpPr>
            <p:nvPr/>
          </p:nvSpPr>
          <p:spPr bwMode="auto">
            <a:xfrm>
              <a:off x="4228" y="1883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3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625" name="Text Box 80"/>
            <p:cNvSpPr txBox="1">
              <a:spLocks noChangeArrowheads="1"/>
            </p:cNvSpPr>
            <p:nvPr/>
          </p:nvSpPr>
          <p:spPr bwMode="auto">
            <a:xfrm>
              <a:off x="4164" y="2237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1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626" name="Text Box 81"/>
            <p:cNvSpPr txBox="1">
              <a:spLocks noChangeArrowheads="1"/>
            </p:cNvSpPr>
            <p:nvPr/>
          </p:nvSpPr>
          <p:spPr bwMode="auto">
            <a:xfrm>
              <a:off x="4524" y="1808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1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627" name="Text Box 82"/>
            <p:cNvSpPr txBox="1">
              <a:spLocks noChangeArrowheads="1"/>
            </p:cNvSpPr>
            <p:nvPr/>
          </p:nvSpPr>
          <p:spPr bwMode="auto">
            <a:xfrm>
              <a:off x="4885" y="2072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2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628" name="Text Box 83"/>
            <p:cNvSpPr txBox="1">
              <a:spLocks noChangeArrowheads="1"/>
            </p:cNvSpPr>
            <p:nvPr/>
          </p:nvSpPr>
          <p:spPr bwMode="auto">
            <a:xfrm>
              <a:off x="4858" y="1535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5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629" name="Text Box 84"/>
            <p:cNvSpPr txBox="1">
              <a:spLocks noChangeArrowheads="1"/>
            </p:cNvSpPr>
            <p:nvPr/>
          </p:nvSpPr>
          <p:spPr bwMode="auto">
            <a:xfrm>
              <a:off x="4123" y="1385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3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630" name="Text Box 85"/>
            <p:cNvSpPr txBox="1">
              <a:spLocks noChangeArrowheads="1"/>
            </p:cNvSpPr>
            <p:nvPr/>
          </p:nvSpPr>
          <p:spPr bwMode="auto">
            <a:xfrm>
              <a:off x="3772" y="1118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5</a:t>
              </a: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661590" name="Line 86"/>
          <p:cNvSpPr>
            <a:spLocks noChangeShapeType="1"/>
          </p:cNvSpPr>
          <p:nvPr/>
        </p:nvSpPr>
        <p:spPr bwMode="auto">
          <a:xfrm flipH="1">
            <a:off x="3765551" y="2035176"/>
            <a:ext cx="3514725" cy="3095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661591" name="Line 87"/>
          <p:cNvSpPr>
            <a:spLocks noChangeShapeType="1"/>
          </p:cNvSpPr>
          <p:nvPr/>
        </p:nvSpPr>
        <p:spPr bwMode="auto">
          <a:xfrm flipH="1">
            <a:off x="3687763" y="2330451"/>
            <a:ext cx="4894262" cy="3349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661592" name="Line 88"/>
          <p:cNvSpPr>
            <a:spLocks noChangeShapeType="1"/>
          </p:cNvSpPr>
          <p:nvPr/>
        </p:nvSpPr>
        <p:spPr bwMode="auto">
          <a:xfrm flipH="1">
            <a:off x="3751263" y="2692401"/>
            <a:ext cx="914400" cy="2571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661593" name="Line 89"/>
          <p:cNvSpPr>
            <a:spLocks noChangeShapeType="1"/>
          </p:cNvSpPr>
          <p:nvPr/>
        </p:nvSpPr>
        <p:spPr bwMode="auto">
          <a:xfrm flipH="1">
            <a:off x="3765551" y="2949576"/>
            <a:ext cx="2239963" cy="3095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661594" name="Line 90"/>
          <p:cNvSpPr>
            <a:spLocks noChangeShapeType="1"/>
          </p:cNvSpPr>
          <p:nvPr/>
        </p:nvSpPr>
        <p:spPr bwMode="auto">
          <a:xfrm flipH="1">
            <a:off x="3778250" y="3206751"/>
            <a:ext cx="5975350" cy="3349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1590" grpId="0" animBg="1"/>
      <p:bldP spid="661591" grpId="0" animBg="1"/>
      <p:bldP spid="661592" grpId="0" animBg="1"/>
      <p:bldP spid="661593" grpId="0" animBg="1"/>
      <p:bldP spid="66159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47D5B-141D-5E45-ADAC-720FDBEC2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Distance Vector Algorithms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80E279-2139-3149-8BD7-42CC0F869C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7976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F7B2994-C174-4F67-BABA-51787D9DE63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Distance Vector Algorithm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D</a:t>
            </a:r>
            <a:r>
              <a:rPr lang="en-US" baseline="-25000">
                <a:solidFill>
                  <a:srgbClr val="FF0000"/>
                </a:solidFill>
              </a:rPr>
              <a:t>x</a:t>
            </a:r>
            <a:r>
              <a:rPr lang="en-US">
                <a:solidFill>
                  <a:srgbClr val="FF0000"/>
                </a:solidFill>
              </a:rPr>
              <a:t>(y)</a:t>
            </a:r>
            <a:r>
              <a:rPr lang="en-US"/>
              <a:t> = estimate of least cost from x to y</a:t>
            </a:r>
          </a:p>
          <a:p>
            <a:r>
              <a:rPr lang="en-US"/>
              <a:t>Distance vector: </a:t>
            </a:r>
            <a:r>
              <a:rPr lang="en-US" b="1">
                <a:solidFill>
                  <a:srgbClr val="FF0000"/>
                </a:solidFill>
              </a:rPr>
              <a:t>D</a:t>
            </a:r>
            <a:r>
              <a:rPr lang="en-US" baseline="-25000">
                <a:solidFill>
                  <a:srgbClr val="FF0000"/>
                </a:solidFill>
              </a:rPr>
              <a:t>x</a:t>
            </a:r>
            <a:r>
              <a:rPr lang="en-US">
                <a:solidFill>
                  <a:srgbClr val="FF0000"/>
                </a:solidFill>
              </a:rPr>
              <a:t> = [D</a:t>
            </a:r>
            <a:r>
              <a:rPr lang="en-US" baseline="-25000">
                <a:solidFill>
                  <a:srgbClr val="FF0000"/>
                </a:solidFill>
              </a:rPr>
              <a:t>x</a:t>
            </a:r>
            <a:r>
              <a:rPr lang="en-US">
                <a:solidFill>
                  <a:srgbClr val="FF0000"/>
                </a:solidFill>
              </a:rPr>
              <a:t>(y): y </a:t>
            </a:r>
            <a:r>
              <a:rPr lang="ru-RU">
                <a:solidFill>
                  <a:srgbClr val="FF0000"/>
                </a:solidFill>
              </a:rPr>
              <a:t>є</a:t>
            </a:r>
            <a:r>
              <a:rPr lang="en-US">
                <a:solidFill>
                  <a:srgbClr val="FF0000"/>
                </a:solidFill>
              </a:rPr>
              <a:t> N ]</a:t>
            </a:r>
            <a:endParaRPr lang="ru-RU">
              <a:solidFill>
                <a:srgbClr val="FF0000"/>
              </a:solidFill>
            </a:endParaRPr>
          </a:p>
          <a:p>
            <a:r>
              <a:rPr lang="en-US"/>
              <a:t>Node x knows cost to each neighbor v: </a:t>
            </a:r>
            <a:r>
              <a:rPr lang="en-US">
                <a:solidFill>
                  <a:srgbClr val="FF0000"/>
                </a:solidFill>
              </a:rPr>
              <a:t>c(x,v)</a:t>
            </a:r>
          </a:p>
          <a:p>
            <a:r>
              <a:rPr lang="en-US"/>
              <a:t>Node x maintains </a:t>
            </a:r>
            <a:r>
              <a:rPr lang="en-US" b="1">
                <a:solidFill>
                  <a:srgbClr val="FF0000"/>
                </a:solidFill>
              </a:rPr>
              <a:t>D</a:t>
            </a:r>
            <a:r>
              <a:rPr lang="en-US" baseline="-25000">
                <a:solidFill>
                  <a:srgbClr val="FF0000"/>
                </a:solidFill>
              </a:rPr>
              <a:t>x</a:t>
            </a:r>
            <a:endParaRPr lang="en-US">
              <a:solidFill>
                <a:srgbClr val="FF0000"/>
              </a:solidFill>
            </a:endParaRPr>
          </a:p>
          <a:p>
            <a:r>
              <a:rPr lang="en-US"/>
              <a:t>Node x also maintains its neighbors’ distance vectors</a:t>
            </a:r>
          </a:p>
          <a:p>
            <a:pPr lvl="1"/>
            <a:r>
              <a:rPr lang="en-US"/>
              <a:t>For each neighbor v, x maintains </a:t>
            </a:r>
            <a:br>
              <a:rPr lang="en-US"/>
            </a:br>
            <a:r>
              <a:rPr lang="en-US" b="1">
                <a:solidFill>
                  <a:srgbClr val="FF0000"/>
                </a:solidFill>
              </a:rPr>
              <a:t>D</a:t>
            </a:r>
            <a:r>
              <a:rPr lang="en-US" baseline="-25000">
                <a:solidFill>
                  <a:srgbClr val="FF0000"/>
                </a:solidFill>
              </a:rPr>
              <a:t>v</a:t>
            </a:r>
            <a:r>
              <a:rPr lang="en-US">
                <a:solidFill>
                  <a:srgbClr val="FF0000"/>
                </a:solidFill>
              </a:rPr>
              <a:t> = [D</a:t>
            </a:r>
            <a:r>
              <a:rPr lang="en-US" baseline="-25000">
                <a:solidFill>
                  <a:srgbClr val="FF0000"/>
                </a:solidFill>
              </a:rPr>
              <a:t>v</a:t>
            </a:r>
            <a:r>
              <a:rPr lang="en-US">
                <a:solidFill>
                  <a:srgbClr val="FF0000"/>
                </a:solidFill>
              </a:rPr>
              <a:t>(y): y </a:t>
            </a:r>
            <a:r>
              <a:rPr lang="ru-RU">
                <a:solidFill>
                  <a:srgbClr val="FF0000"/>
                </a:solidFill>
              </a:rPr>
              <a:t>є</a:t>
            </a:r>
            <a:r>
              <a:rPr lang="en-US">
                <a:solidFill>
                  <a:srgbClr val="FF0000"/>
                </a:solidFill>
              </a:rPr>
              <a:t> N ]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946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5" name="Rectangle 2"/>
          <p:cNvSpPr>
            <a:spLocks noGrp="1" noChangeArrowheads="1"/>
          </p:cNvSpPr>
          <p:nvPr>
            <p:ph type="title"/>
          </p:nvPr>
        </p:nvSpPr>
        <p:spPr>
          <a:xfrm>
            <a:off x="1990725" y="296864"/>
            <a:ext cx="7772400" cy="841375"/>
          </a:xfrm>
        </p:spPr>
        <p:txBody>
          <a:bodyPr/>
          <a:lstStyle/>
          <a:p>
            <a:pPr>
              <a:defRPr/>
            </a:pPr>
            <a:r>
              <a:rPr lang="en-US">
                <a:cs typeface="+mj-cs"/>
              </a:rPr>
              <a:t>Distance vector algorithm </a:t>
            </a:r>
          </a:p>
        </p:txBody>
      </p:sp>
      <p:sp>
        <p:nvSpPr>
          <p:cNvPr id="132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1" y="1600200"/>
            <a:ext cx="7953375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i="1" dirty="0">
                <a:solidFill>
                  <a:srgbClr val="CC0000"/>
                </a:solidFill>
              </a:rPr>
              <a:t>Bellman-Ford equation (dynamic programming)</a:t>
            </a:r>
          </a:p>
          <a:p>
            <a:pPr>
              <a:buFont typeface="Wingdings" charset="0"/>
              <a:buNone/>
            </a:pPr>
            <a:endParaRPr lang="en-US" dirty="0"/>
          </a:p>
          <a:p>
            <a:pPr>
              <a:buFont typeface="Wingdings" charset="0"/>
              <a:buNone/>
            </a:pPr>
            <a:r>
              <a:rPr lang="en-US" dirty="0"/>
              <a:t>let</a:t>
            </a:r>
          </a:p>
          <a:p>
            <a:pPr>
              <a:buFont typeface="Wingdings" charset="0"/>
              <a:buNone/>
            </a:pPr>
            <a:r>
              <a:rPr lang="en-US" dirty="0"/>
              <a:t>   d</a:t>
            </a:r>
            <a:r>
              <a:rPr lang="en-US" baseline="-25000" dirty="0"/>
              <a:t>x</a:t>
            </a:r>
            <a:r>
              <a:rPr lang="en-US" dirty="0"/>
              <a:t>(y) := cost of least-cost path from x to y</a:t>
            </a:r>
          </a:p>
          <a:p>
            <a:pPr>
              <a:buFont typeface="Wingdings" charset="0"/>
              <a:buNone/>
            </a:pPr>
            <a:r>
              <a:rPr lang="en-US" dirty="0"/>
              <a:t>then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CC0000"/>
                </a:solidFill>
              </a:rPr>
              <a:t>   </a:t>
            </a:r>
            <a:r>
              <a:rPr lang="en-US" sz="3200" dirty="0">
                <a:solidFill>
                  <a:srgbClr val="CC0000"/>
                </a:solidFill>
              </a:rPr>
              <a:t>d</a:t>
            </a:r>
            <a:r>
              <a:rPr lang="en-US" sz="3200" baseline="-25000" dirty="0">
                <a:solidFill>
                  <a:srgbClr val="CC0000"/>
                </a:solidFill>
              </a:rPr>
              <a:t>x</a:t>
            </a:r>
            <a:r>
              <a:rPr lang="en-US" sz="3200" dirty="0">
                <a:solidFill>
                  <a:srgbClr val="CC0000"/>
                </a:solidFill>
              </a:rPr>
              <a:t>(y) = </a:t>
            </a:r>
            <a:r>
              <a:rPr lang="en-US" sz="3200" i="1" dirty="0">
                <a:solidFill>
                  <a:srgbClr val="CC0000"/>
                </a:solidFill>
              </a:rPr>
              <a:t>min</a:t>
            </a:r>
            <a:r>
              <a:rPr lang="en-US" sz="3200" dirty="0">
                <a:solidFill>
                  <a:srgbClr val="CC0000"/>
                </a:solidFill>
              </a:rPr>
              <a:t> {c(</a:t>
            </a:r>
            <a:r>
              <a:rPr lang="en-US" sz="3200" dirty="0" err="1">
                <a:solidFill>
                  <a:srgbClr val="CC0000"/>
                </a:solidFill>
              </a:rPr>
              <a:t>x,v</a:t>
            </a:r>
            <a:r>
              <a:rPr lang="en-US" sz="3200" dirty="0">
                <a:solidFill>
                  <a:srgbClr val="CC0000"/>
                </a:solidFill>
              </a:rPr>
              <a:t>) + d</a:t>
            </a:r>
            <a:r>
              <a:rPr lang="en-US" sz="3200" baseline="-25000" dirty="0">
                <a:solidFill>
                  <a:srgbClr val="CC0000"/>
                </a:solidFill>
              </a:rPr>
              <a:t>v</a:t>
            </a:r>
            <a:r>
              <a:rPr lang="en-US" sz="3200" dirty="0">
                <a:solidFill>
                  <a:srgbClr val="CC0000"/>
                </a:solidFill>
              </a:rPr>
              <a:t>(y) }</a:t>
            </a:r>
          </a:p>
          <a:p>
            <a:pPr>
              <a:buFont typeface="Wingdings" charset="0"/>
              <a:buNone/>
            </a:pPr>
            <a:r>
              <a:rPr lang="en-US" sz="3200" dirty="0"/>
              <a:t>   </a:t>
            </a:r>
          </a:p>
          <a:p>
            <a:pPr>
              <a:buFont typeface="Wingdings" charset="0"/>
              <a:buNone/>
            </a:pPr>
            <a:endParaRPr lang="en-US" dirty="0"/>
          </a:p>
        </p:txBody>
      </p:sp>
      <p:sp>
        <p:nvSpPr>
          <p:cNvPr id="132102" name="Text Box 5"/>
          <p:cNvSpPr txBox="1">
            <a:spLocks noChangeArrowheads="1"/>
          </p:cNvSpPr>
          <p:nvPr/>
        </p:nvSpPr>
        <p:spPr bwMode="auto">
          <a:xfrm>
            <a:off x="3974621" y="4460360"/>
            <a:ext cx="30008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 dirty="0">
                <a:solidFill>
                  <a:srgbClr val="CC0000"/>
                </a:solidFill>
                <a:latin typeface="Helvetica" pitchFamily="2" charset="0"/>
              </a:rPr>
              <a:t>v</a:t>
            </a:r>
          </a:p>
        </p:txBody>
      </p:sp>
      <p:sp>
        <p:nvSpPr>
          <p:cNvPr id="132103" name="Text Box 7"/>
          <p:cNvSpPr txBox="1">
            <a:spLocks noChangeArrowheads="1"/>
          </p:cNvSpPr>
          <p:nvPr/>
        </p:nvSpPr>
        <p:spPr bwMode="auto">
          <a:xfrm>
            <a:off x="4541838" y="5126038"/>
            <a:ext cx="26148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Helvetica" pitchFamily="2" charset="0"/>
              </a:rPr>
              <a:t>cost to neighbor v</a:t>
            </a:r>
          </a:p>
        </p:txBody>
      </p:sp>
      <p:sp>
        <p:nvSpPr>
          <p:cNvPr id="132104" name="Text Box 8"/>
          <p:cNvSpPr txBox="1">
            <a:spLocks noChangeArrowheads="1"/>
          </p:cNvSpPr>
          <p:nvPr/>
        </p:nvSpPr>
        <p:spPr bwMode="auto">
          <a:xfrm>
            <a:off x="3640138" y="5762625"/>
            <a:ext cx="48574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i="1">
                <a:latin typeface="Helvetica" pitchFamily="2" charset="0"/>
              </a:rPr>
              <a:t>min</a:t>
            </a:r>
            <a:r>
              <a:rPr lang="en-US">
                <a:latin typeface="Helvetica" pitchFamily="2" charset="0"/>
              </a:rPr>
              <a:t> taken over all neighbors v of x</a:t>
            </a:r>
          </a:p>
        </p:txBody>
      </p:sp>
      <p:sp>
        <p:nvSpPr>
          <p:cNvPr id="132105" name="Text Box 9"/>
          <p:cNvSpPr txBox="1">
            <a:spLocks noChangeArrowheads="1"/>
          </p:cNvSpPr>
          <p:nvPr/>
        </p:nvSpPr>
        <p:spPr bwMode="auto">
          <a:xfrm>
            <a:off x="5654675" y="4730750"/>
            <a:ext cx="51299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Helvetica" pitchFamily="2" charset="0"/>
              </a:rPr>
              <a:t>cost from neighbor v to destination y</a:t>
            </a:r>
          </a:p>
        </p:txBody>
      </p:sp>
      <p:sp>
        <p:nvSpPr>
          <p:cNvPr id="132106" name="Line 10"/>
          <p:cNvSpPr>
            <a:spLocks noChangeShapeType="1"/>
          </p:cNvSpPr>
          <p:nvPr/>
        </p:nvSpPr>
        <p:spPr bwMode="auto">
          <a:xfrm>
            <a:off x="3887788" y="4549775"/>
            <a:ext cx="0" cy="12827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32107" name="Line 11"/>
          <p:cNvSpPr>
            <a:spLocks noChangeShapeType="1"/>
          </p:cNvSpPr>
          <p:nvPr/>
        </p:nvSpPr>
        <p:spPr bwMode="auto">
          <a:xfrm>
            <a:off x="4868863" y="4664077"/>
            <a:ext cx="0" cy="587374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32108" name="Line 13"/>
          <p:cNvSpPr>
            <a:spLocks noChangeShapeType="1"/>
          </p:cNvSpPr>
          <p:nvPr/>
        </p:nvSpPr>
        <p:spPr bwMode="auto">
          <a:xfrm>
            <a:off x="6173788" y="4549775"/>
            <a:ext cx="0" cy="312739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15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245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D99801-4177-4F4D-BAC1-43E4B6663BCD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Distance vector algorithm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600200"/>
            <a:ext cx="7772400" cy="2414588"/>
          </a:xfrm>
        </p:spPr>
        <p:txBody>
          <a:bodyPr/>
          <a:lstStyle/>
          <a:p>
            <a:pPr>
              <a:lnSpc>
                <a:spcPct val="90000"/>
              </a:lnSpc>
              <a:buFont typeface="ZapfDingbats"/>
              <a:buNone/>
            </a:pPr>
            <a:r>
              <a:rPr lang="en-US" sz="2400" u="sng" dirty="0">
                <a:solidFill>
                  <a:srgbClr val="FF0000"/>
                </a:solidFill>
              </a:rPr>
              <a:t>Basic idea:</a:t>
            </a:r>
            <a:r>
              <a:rPr lang="en-US" sz="2400" dirty="0"/>
              <a:t> 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Each node periodically sends its own distance vector estimate to neighbors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When node a node x receives new DV estimate from neighbor, it updates its own DV using </a:t>
            </a:r>
            <a:r>
              <a:rPr lang="en-US" sz="2400" dirty="0">
                <a:solidFill>
                  <a:srgbClr val="C00000"/>
                </a:solidFill>
              </a:rPr>
              <a:t>Bellman-Ford</a:t>
            </a:r>
            <a:r>
              <a:rPr lang="en-US" sz="2400" dirty="0"/>
              <a:t> equation: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281238" y="3906194"/>
            <a:ext cx="65357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400" i="1">
                <a:solidFill>
                  <a:srgbClr val="FF0000"/>
                </a:solidFill>
                <a:latin typeface="Times" pitchFamily="18" charset="0"/>
                <a:cs typeface="Times New Roman" pitchFamily="18" charset="0"/>
              </a:rPr>
              <a:t>D</a:t>
            </a:r>
            <a:r>
              <a:rPr lang="en-US" sz="2400" i="1" baseline="-30000">
                <a:solidFill>
                  <a:srgbClr val="FF0000"/>
                </a:solidFill>
                <a:latin typeface="Times" pitchFamily="18" charset="0"/>
                <a:cs typeface="Times New Roman" pitchFamily="18" charset="0"/>
              </a:rPr>
              <a:t>x</a:t>
            </a:r>
            <a:r>
              <a:rPr lang="en-US" sz="2400" i="1">
                <a:solidFill>
                  <a:srgbClr val="FF0000"/>
                </a:solidFill>
                <a:latin typeface="Times" pitchFamily="18" charset="0"/>
                <a:cs typeface="Times New Roman" pitchFamily="18" charset="0"/>
              </a:rPr>
              <a:t>(y) </a:t>
            </a:r>
            <a:r>
              <a:rPr lang="en-US" sz="2400" i="1">
                <a:solidFill>
                  <a:srgbClr val="FF0000"/>
                </a:solidFill>
                <a:latin typeface="Times" pitchFamily="18" charset="0"/>
                <a:ea typeface="Times New Roman" pitchFamily="18" charset="0"/>
                <a:cs typeface="Times" pitchFamily="18" charset="0"/>
              </a:rPr>
              <a:t>←</a:t>
            </a:r>
            <a:r>
              <a:rPr lang="en-US" sz="2400" i="1">
                <a:solidFill>
                  <a:srgbClr val="FF0000"/>
                </a:solidFill>
                <a:latin typeface="Times" pitchFamily="18" charset="0"/>
                <a:cs typeface="Times New Roman" pitchFamily="18" charset="0"/>
              </a:rPr>
              <a:t> min</a:t>
            </a:r>
            <a:r>
              <a:rPr lang="en-US" sz="2400" i="1" baseline="-30000">
                <a:solidFill>
                  <a:srgbClr val="FF0000"/>
                </a:solidFill>
                <a:latin typeface="Times" pitchFamily="18" charset="0"/>
                <a:cs typeface="Times New Roman" pitchFamily="18" charset="0"/>
              </a:rPr>
              <a:t>v</a:t>
            </a:r>
            <a:r>
              <a:rPr lang="en-US" sz="2400" i="1">
                <a:solidFill>
                  <a:srgbClr val="FF0000"/>
                </a:solidFill>
                <a:latin typeface="Times" pitchFamily="18" charset="0"/>
                <a:cs typeface="Times New Roman" pitchFamily="18" charset="0"/>
              </a:rPr>
              <a:t>{c(x,v) + D</a:t>
            </a:r>
            <a:r>
              <a:rPr lang="en-US" sz="2400" i="1" baseline="-30000">
                <a:solidFill>
                  <a:srgbClr val="FF0000"/>
                </a:solidFill>
                <a:latin typeface="Times" pitchFamily="18" charset="0"/>
                <a:cs typeface="Times New Roman" pitchFamily="18" charset="0"/>
              </a:rPr>
              <a:t>v</a:t>
            </a:r>
            <a:r>
              <a:rPr lang="en-US" sz="2400" i="1">
                <a:solidFill>
                  <a:srgbClr val="FF0000"/>
                </a:solidFill>
                <a:latin typeface="Times" pitchFamily="18" charset="0"/>
                <a:cs typeface="Times New Roman" pitchFamily="18" charset="0"/>
              </a:rPr>
              <a:t>(y)}    for each node y </a:t>
            </a:r>
            <a:r>
              <a:rPr lang="en-US" sz="2400" i="1">
                <a:solidFill>
                  <a:srgbClr val="FF0000"/>
                </a:solidFill>
                <a:latin typeface="MS Mincho"/>
                <a:ea typeface="MS Mincho"/>
                <a:cs typeface="MS Mincho"/>
              </a:rPr>
              <a:t>∊</a:t>
            </a:r>
            <a:r>
              <a:rPr lang="en-US" sz="2400" i="1">
                <a:solidFill>
                  <a:srgbClr val="FF0000"/>
                </a:solidFill>
                <a:latin typeface="Times" pitchFamily="18" charset="0"/>
                <a:cs typeface="Times New Roman" pitchFamily="18" charset="0"/>
              </a:rPr>
              <a:t> N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1909763" y="4640264"/>
            <a:ext cx="7772400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q"/>
            </a:pPr>
            <a:r>
              <a:rPr lang="en-US" sz="2400" dirty="0">
                <a:latin typeface="Helvetica" pitchFamily="2" charset="0"/>
              </a:rPr>
              <a:t>Under some conditions, the estimate </a:t>
            </a:r>
            <a:r>
              <a:rPr lang="en-US" sz="2400" i="1" dirty="0" err="1">
                <a:latin typeface="Helvetica" pitchFamily="2" charset="0"/>
                <a:cs typeface="Times New Roman" pitchFamily="18" charset="0"/>
              </a:rPr>
              <a:t>D</a:t>
            </a:r>
            <a:r>
              <a:rPr lang="en-US" sz="2400" i="1" baseline="-30000" dirty="0" err="1">
                <a:latin typeface="Helvetica" pitchFamily="2" charset="0"/>
                <a:cs typeface="Times New Roman" pitchFamily="18" charset="0"/>
              </a:rPr>
              <a:t>x</a:t>
            </a:r>
            <a:r>
              <a:rPr lang="en-US" sz="2400" i="1" dirty="0">
                <a:latin typeface="Helvetica" pitchFamily="2" charset="0"/>
                <a:cs typeface="Times New Roman" pitchFamily="18" charset="0"/>
              </a:rPr>
              <a:t>(y) converge the actual least cost </a:t>
            </a:r>
            <a:r>
              <a:rPr lang="en-US" sz="2400" dirty="0">
                <a:latin typeface="Helvetica" pitchFamily="2" charset="0"/>
              </a:rPr>
              <a:t>d</a:t>
            </a:r>
            <a:r>
              <a:rPr lang="en-US" sz="2400" baseline="-25000" dirty="0">
                <a:latin typeface="Helvetica" pitchFamily="2" charset="0"/>
              </a:rPr>
              <a:t>x</a:t>
            </a:r>
            <a:r>
              <a:rPr lang="en-US" sz="2400" dirty="0">
                <a:latin typeface="Helvetica" pitchFamily="2" charset="0"/>
              </a:rPr>
              <a:t>(y) </a:t>
            </a:r>
          </a:p>
        </p:txBody>
      </p:sp>
    </p:spTree>
    <p:extLst>
      <p:ext uri="{BB962C8B-B14F-4D97-AF65-F5344CB8AC3E}">
        <p14:creationId xmlns:p14="http://schemas.microsoft.com/office/powerpoint/2010/main" val="39516641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11148526" y="6492875"/>
            <a:ext cx="769451" cy="275927"/>
          </a:xfrm>
          <a:noFill/>
        </p:spPr>
        <p:txBody>
          <a:bodyPr/>
          <a:lstStyle/>
          <a:p>
            <a:fld id="{C28C6742-92D0-4B75-BAB9-BDDF310EA9F2}" type="slidenum">
              <a:rPr lang="en-US" smtClean="0">
                <a:latin typeface="Helvetica" pitchFamily="2" charset="0"/>
              </a:rPr>
              <a:pPr/>
              <a:t>17</a:t>
            </a:fld>
            <a:endParaRPr lang="en-US" dirty="0">
              <a:latin typeface="Helvetica" pitchFamily="2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Distance Vector example </a:t>
            </a:r>
          </a:p>
        </p:txBody>
      </p:sp>
      <p:grpSp>
        <p:nvGrpSpPr>
          <p:cNvPr id="29699" name="Group 3"/>
          <p:cNvGrpSpPr>
            <a:grpSpLocks/>
          </p:cNvGrpSpPr>
          <p:nvPr/>
        </p:nvGrpSpPr>
        <p:grpSpPr bwMode="auto">
          <a:xfrm>
            <a:off x="1800226" y="1470025"/>
            <a:ext cx="3571875" cy="2236788"/>
            <a:chOff x="3162" y="1071"/>
            <a:chExt cx="2250" cy="1409"/>
          </a:xfrm>
        </p:grpSpPr>
        <p:sp>
          <p:nvSpPr>
            <p:cNvPr id="29703" name="Freeform 4"/>
            <p:cNvSpPr>
              <a:spLocks/>
            </p:cNvSpPr>
            <p:nvPr/>
          </p:nvSpPr>
          <p:spPr bwMode="auto">
            <a:xfrm>
              <a:off x="3162" y="1071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50"/>
                <a:gd name="T34" fmla="*/ 0 h 1409"/>
                <a:gd name="T35" fmla="*/ 2250 w 2250"/>
                <a:gd name="T36" fmla="*/ 1409 h 140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29704" name="Freeform 5"/>
            <p:cNvSpPr>
              <a:spLocks/>
            </p:cNvSpPr>
            <p:nvPr/>
          </p:nvSpPr>
          <p:spPr bwMode="auto">
            <a:xfrm>
              <a:off x="3498" y="1620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29705" name="Oval 6"/>
            <p:cNvSpPr>
              <a:spLocks noChangeArrowheads="1"/>
            </p:cNvSpPr>
            <p:nvPr/>
          </p:nvSpPr>
          <p:spPr bwMode="auto">
            <a:xfrm>
              <a:off x="3238" y="186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Helvetica" pitchFamily="2" charset="0"/>
              </a:endParaRPr>
            </a:p>
          </p:txBody>
        </p:sp>
        <p:sp>
          <p:nvSpPr>
            <p:cNvPr id="29706" name="Line 7"/>
            <p:cNvSpPr>
              <a:spLocks noChangeShapeType="1"/>
            </p:cNvSpPr>
            <p:nvPr/>
          </p:nvSpPr>
          <p:spPr bwMode="auto">
            <a:xfrm>
              <a:off x="3238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29707" name="Line 8"/>
            <p:cNvSpPr>
              <a:spLocks noChangeShapeType="1"/>
            </p:cNvSpPr>
            <p:nvPr/>
          </p:nvSpPr>
          <p:spPr bwMode="auto">
            <a:xfrm>
              <a:off x="3551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29708" name="Rectangle 9"/>
            <p:cNvSpPr>
              <a:spLocks noChangeArrowheads="1"/>
            </p:cNvSpPr>
            <p:nvPr/>
          </p:nvSpPr>
          <p:spPr bwMode="auto">
            <a:xfrm>
              <a:off x="3238" y="1855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Helvetica" pitchFamily="2" charset="0"/>
              </a:endParaRPr>
            </a:p>
          </p:txBody>
        </p:sp>
        <p:sp>
          <p:nvSpPr>
            <p:cNvPr id="29709" name="Oval 10"/>
            <p:cNvSpPr>
              <a:spLocks noChangeArrowheads="1"/>
            </p:cNvSpPr>
            <p:nvPr/>
          </p:nvSpPr>
          <p:spPr bwMode="auto">
            <a:xfrm>
              <a:off x="3235" y="179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Helvetica" pitchFamily="2" charset="0"/>
              </a:endParaRPr>
            </a:p>
          </p:txBody>
        </p:sp>
        <p:sp>
          <p:nvSpPr>
            <p:cNvPr id="29710" name="Oval 11"/>
            <p:cNvSpPr>
              <a:spLocks noChangeArrowheads="1"/>
            </p:cNvSpPr>
            <p:nvPr/>
          </p:nvSpPr>
          <p:spPr bwMode="auto">
            <a:xfrm>
              <a:off x="3712" y="224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Helvetica" pitchFamily="2" charset="0"/>
              </a:endParaRPr>
            </a:p>
          </p:txBody>
        </p:sp>
        <p:sp>
          <p:nvSpPr>
            <p:cNvPr id="29711" name="Line 12"/>
            <p:cNvSpPr>
              <a:spLocks noChangeShapeType="1"/>
            </p:cNvSpPr>
            <p:nvPr/>
          </p:nvSpPr>
          <p:spPr bwMode="auto">
            <a:xfrm>
              <a:off x="3712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29712" name="Line 13"/>
            <p:cNvSpPr>
              <a:spLocks noChangeShapeType="1"/>
            </p:cNvSpPr>
            <p:nvPr/>
          </p:nvSpPr>
          <p:spPr bwMode="auto">
            <a:xfrm>
              <a:off x="4025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29713" name="Rectangle 14"/>
            <p:cNvSpPr>
              <a:spLocks noChangeArrowheads="1"/>
            </p:cNvSpPr>
            <p:nvPr/>
          </p:nvSpPr>
          <p:spPr bwMode="auto">
            <a:xfrm>
              <a:off x="3712" y="2242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Helvetica" pitchFamily="2" charset="0"/>
              </a:endParaRPr>
            </a:p>
          </p:txBody>
        </p:sp>
        <p:sp>
          <p:nvSpPr>
            <p:cNvPr id="29714" name="Oval 15"/>
            <p:cNvSpPr>
              <a:spLocks noChangeArrowheads="1"/>
            </p:cNvSpPr>
            <p:nvPr/>
          </p:nvSpPr>
          <p:spPr bwMode="auto">
            <a:xfrm>
              <a:off x="3709" y="218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Helvetica" pitchFamily="2" charset="0"/>
              </a:endParaRPr>
            </a:p>
          </p:txBody>
        </p:sp>
        <p:sp>
          <p:nvSpPr>
            <p:cNvPr id="29715" name="Oval 16"/>
            <p:cNvSpPr>
              <a:spLocks noChangeArrowheads="1"/>
            </p:cNvSpPr>
            <p:nvPr/>
          </p:nvSpPr>
          <p:spPr bwMode="auto">
            <a:xfrm>
              <a:off x="3708" y="155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Helvetica" pitchFamily="2" charset="0"/>
              </a:endParaRPr>
            </a:p>
          </p:txBody>
        </p:sp>
        <p:sp>
          <p:nvSpPr>
            <p:cNvPr id="29716" name="Line 17"/>
            <p:cNvSpPr>
              <a:spLocks noChangeShapeType="1"/>
            </p:cNvSpPr>
            <p:nvPr/>
          </p:nvSpPr>
          <p:spPr bwMode="auto">
            <a:xfrm>
              <a:off x="3708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29717" name="Line 18"/>
            <p:cNvSpPr>
              <a:spLocks noChangeShapeType="1"/>
            </p:cNvSpPr>
            <p:nvPr/>
          </p:nvSpPr>
          <p:spPr bwMode="auto">
            <a:xfrm>
              <a:off x="4021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29718" name="Rectangle 19"/>
            <p:cNvSpPr>
              <a:spLocks noChangeArrowheads="1"/>
            </p:cNvSpPr>
            <p:nvPr/>
          </p:nvSpPr>
          <p:spPr bwMode="auto">
            <a:xfrm>
              <a:off x="3708" y="1552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Helvetica" pitchFamily="2" charset="0"/>
              </a:endParaRPr>
            </a:p>
          </p:txBody>
        </p:sp>
        <p:sp>
          <p:nvSpPr>
            <p:cNvPr id="29719" name="Oval 20"/>
            <p:cNvSpPr>
              <a:spLocks noChangeArrowheads="1"/>
            </p:cNvSpPr>
            <p:nvPr/>
          </p:nvSpPr>
          <p:spPr bwMode="auto">
            <a:xfrm>
              <a:off x="3705" y="149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Helvetica" pitchFamily="2" charset="0"/>
              </a:endParaRPr>
            </a:p>
          </p:txBody>
        </p:sp>
        <p:sp>
          <p:nvSpPr>
            <p:cNvPr id="29720" name="Oval 21"/>
            <p:cNvSpPr>
              <a:spLocks noChangeArrowheads="1"/>
            </p:cNvSpPr>
            <p:nvPr/>
          </p:nvSpPr>
          <p:spPr bwMode="auto">
            <a:xfrm>
              <a:off x="4391" y="1555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Helvetica" pitchFamily="2" charset="0"/>
              </a:endParaRPr>
            </a:p>
          </p:txBody>
        </p:sp>
        <p:sp>
          <p:nvSpPr>
            <p:cNvPr id="29721" name="Line 22"/>
            <p:cNvSpPr>
              <a:spLocks noChangeShapeType="1"/>
            </p:cNvSpPr>
            <p:nvPr/>
          </p:nvSpPr>
          <p:spPr bwMode="auto">
            <a:xfrm>
              <a:off x="4391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29722" name="Line 23"/>
            <p:cNvSpPr>
              <a:spLocks noChangeShapeType="1"/>
            </p:cNvSpPr>
            <p:nvPr/>
          </p:nvSpPr>
          <p:spPr bwMode="auto">
            <a:xfrm>
              <a:off x="4703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29723" name="Rectangle 24"/>
            <p:cNvSpPr>
              <a:spLocks noChangeArrowheads="1"/>
            </p:cNvSpPr>
            <p:nvPr/>
          </p:nvSpPr>
          <p:spPr bwMode="auto">
            <a:xfrm>
              <a:off x="4391" y="1548"/>
              <a:ext cx="309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Helvetica" pitchFamily="2" charset="0"/>
              </a:endParaRPr>
            </a:p>
          </p:txBody>
        </p:sp>
        <p:sp>
          <p:nvSpPr>
            <p:cNvPr id="29724" name="Oval 25"/>
            <p:cNvSpPr>
              <a:spLocks noChangeArrowheads="1"/>
            </p:cNvSpPr>
            <p:nvPr/>
          </p:nvSpPr>
          <p:spPr bwMode="auto">
            <a:xfrm>
              <a:off x="4394" y="1492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Helvetica" pitchFamily="2" charset="0"/>
              </a:endParaRPr>
            </a:p>
          </p:txBody>
        </p:sp>
        <p:sp>
          <p:nvSpPr>
            <p:cNvPr id="29725" name="Oval 26"/>
            <p:cNvSpPr>
              <a:spLocks noChangeArrowheads="1"/>
            </p:cNvSpPr>
            <p:nvPr/>
          </p:nvSpPr>
          <p:spPr bwMode="auto">
            <a:xfrm>
              <a:off x="4401" y="224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Helvetica" pitchFamily="2" charset="0"/>
              </a:endParaRPr>
            </a:p>
          </p:txBody>
        </p:sp>
        <p:sp>
          <p:nvSpPr>
            <p:cNvPr id="29726" name="Line 27"/>
            <p:cNvSpPr>
              <a:spLocks noChangeShapeType="1"/>
            </p:cNvSpPr>
            <p:nvPr/>
          </p:nvSpPr>
          <p:spPr bwMode="auto">
            <a:xfrm>
              <a:off x="4401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29727" name="Line 28"/>
            <p:cNvSpPr>
              <a:spLocks noChangeShapeType="1"/>
            </p:cNvSpPr>
            <p:nvPr/>
          </p:nvSpPr>
          <p:spPr bwMode="auto">
            <a:xfrm>
              <a:off x="4714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29728" name="Rectangle 29"/>
            <p:cNvSpPr>
              <a:spLocks noChangeArrowheads="1"/>
            </p:cNvSpPr>
            <p:nvPr/>
          </p:nvSpPr>
          <p:spPr bwMode="auto">
            <a:xfrm>
              <a:off x="4401" y="2239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Helvetica" pitchFamily="2" charset="0"/>
              </a:endParaRPr>
            </a:p>
          </p:txBody>
        </p:sp>
        <p:sp>
          <p:nvSpPr>
            <p:cNvPr id="29729" name="Oval 30"/>
            <p:cNvSpPr>
              <a:spLocks noChangeArrowheads="1"/>
            </p:cNvSpPr>
            <p:nvPr/>
          </p:nvSpPr>
          <p:spPr bwMode="auto">
            <a:xfrm>
              <a:off x="4398" y="218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Helvetica" pitchFamily="2" charset="0"/>
              </a:endParaRPr>
            </a:p>
          </p:txBody>
        </p:sp>
        <p:sp>
          <p:nvSpPr>
            <p:cNvPr id="29730" name="Oval 31"/>
            <p:cNvSpPr>
              <a:spLocks noChangeArrowheads="1"/>
            </p:cNvSpPr>
            <p:nvPr/>
          </p:nvSpPr>
          <p:spPr bwMode="auto">
            <a:xfrm>
              <a:off x="4966" y="19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Helvetica" pitchFamily="2" charset="0"/>
              </a:endParaRPr>
            </a:p>
          </p:txBody>
        </p:sp>
        <p:sp>
          <p:nvSpPr>
            <p:cNvPr id="29731" name="Line 32"/>
            <p:cNvSpPr>
              <a:spLocks noChangeShapeType="1"/>
            </p:cNvSpPr>
            <p:nvPr/>
          </p:nvSpPr>
          <p:spPr bwMode="auto">
            <a:xfrm>
              <a:off x="4966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29732" name="Line 33"/>
            <p:cNvSpPr>
              <a:spLocks noChangeShapeType="1"/>
            </p:cNvSpPr>
            <p:nvPr/>
          </p:nvSpPr>
          <p:spPr bwMode="auto">
            <a:xfrm>
              <a:off x="5279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29733" name="Rectangle 34"/>
            <p:cNvSpPr>
              <a:spLocks noChangeArrowheads="1"/>
            </p:cNvSpPr>
            <p:nvPr/>
          </p:nvSpPr>
          <p:spPr bwMode="auto">
            <a:xfrm>
              <a:off x="4966" y="1898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Helvetica" pitchFamily="2" charset="0"/>
              </a:endParaRPr>
            </a:p>
          </p:txBody>
        </p:sp>
        <p:sp>
          <p:nvSpPr>
            <p:cNvPr id="29734" name="Oval 35"/>
            <p:cNvSpPr>
              <a:spLocks noChangeArrowheads="1"/>
            </p:cNvSpPr>
            <p:nvPr/>
          </p:nvSpPr>
          <p:spPr bwMode="auto">
            <a:xfrm>
              <a:off x="4963" y="18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>
                <a:latin typeface="Helvetica" pitchFamily="2" charset="0"/>
              </a:endParaRPr>
            </a:p>
          </p:txBody>
        </p:sp>
        <p:sp>
          <p:nvSpPr>
            <p:cNvPr id="29735" name="Freeform 36"/>
            <p:cNvSpPr>
              <a:spLocks/>
            </p:cNvSpPr>
            <p:nvPr/>
          </p:nvSpPr>
          <p:spPr bwMode="auto">
            <a:xfrm>
              <a:off x="4557" y="1647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29736" name="Freeform 37"/>
            <p:cNvSpPr>
              <a:spLocks/>
            </p:cNvSpPr>
            <p:nvPr/>
          </p:nvSpPr>
          <p:spPr bwMode="auto">
            <a:xfrm>
              <a:off x="3864" y="1653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29737" name="Freeform 38"/>
            <p:cNvSpPr>
              <a:spLocks/>
            </p:cNvSpPr>
            <p:nvPr/>
          </p:nvSpPr>
          <p:spPr bwMode="auto">
            <a:xfrm>
              <a:off x="4029" y="1638"/>
              <a:ext cx="504" cy="600"/>
            </a:xfrm>
            <a:custGeom>
              <a:avLst/>
              <a:gdLst>
                <a:gd name="T0" fmla="*/ 0 w 378"/>
                <a:gd name="T1" fmla="*/ 600 h 174"/>
                <a:gd name="T2" fmla="*/ 504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29738" name="Freeform 39"/>
            <p:cNvSpPr>
              <a:spLocks/>
            </p:cNvSpPr>
            <p:nvPr/>
          </p:nvSpPr>
          <p:spPr bwMode="auto">
            <a:xfrm>
              <a:off x="4716" y="1986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  <a:gd name="T4" fmla="*/ 0 60000 65536"/>
                <a:gd name="T5" fmla="*/ 0 60000 65536"/>
                <a:gd name="T6" fmla="*/ 0 w 366"/>
                <a:gd name="T7" fmla="*/ 0 h 270"/>
                <a:gd name="T8" fmla="*/ 366 w 366"/>
                <a:gd name="T9" fmla="*/ 270 h 27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29739" name="Freeform 40"/>
            <p:cNvSpPr>
              <a:spLocks/>
            </p:cNvSpPr>
            <p:nvPr/>
          </p:nvSpPr>
          <p:spPr bwMode="auto">
            <a:xfrm>
              <a:off x="4035" y="226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29740" name="Freeform 41"/>
            <p:cNvSpPr>
              <a:spLocks/>
            </p:cNvSpPr>
            <p:nvPr/>
          </p:nvSpPr>
          <p:spPr bwMode="auto">
            <a:xfrm>
              <a:off x="3444" y="1944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29741" name="Freeform 42"/>
            <p:cNvSpPr>
              <a:spLocks/>
            </p:cNvSpPr>
            <p:nvPr/>
          </p:nvSpPr>
          <p:spPr bwMode="auto">
            <a:xfrm>
              <a:off x="4029" y="157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29742" name="Freeform 43"/>
            <p:cNvSpPr>
              <a:spLocks/>
            </p:cNvSpPr>
            <p:nvPr/>
          </p:nvSpPr>
          <p:spPr bwMode="auto">
            <a:xfrm>
              <a:off x="4704" y="1575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  <a:gd name="T4" fmla="*/ 0 60000 65536"/>
                <a:gd name="T5" fmla="*/ 0 60000 65536"/>
                <a:gd name="T6" fmla="*/ 0 w 396"/>
                <a:gd name="T7" fmla="*/ 0 h 267"/>
                <a:gd name="T8" fmla="*/ 396 w 396"/>
                <a:gd name="T9" fmla="*/ 267 h 26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29743" name="Freeform 44"/>
            <p:cNvSpPr>
              <a:spLocks/>
            </p:cNvSpPr>
            <p:nvPr/>
          </p:nvSpPr>
          <p:spPr bwMode="auto">
            <a:xfrm>
              <a:off x="3387" y="1146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  <a:gd name="T4" fmla="*/ 0 60000 65536"/>
                <a:gd name="T5" fmla="*/ 0 60000 65536"/>
                <a:gd name="T6" fmla="*/ 0 w 1110"/>
                <a:gd name="T7" fmla="*/ 0 h 645"/>
                <a:gd name="T8" fmla="*/ 1110 w 1110"/>
                <a:gd name="T9" fmla="*/ 645 h 6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grpSp>
          <p:nvGrpSpPr>
            <p:cNvPr id="29744" name="Group 45"/>
            <p:cNvGrpSpPr>
              <a:grpSpLocks/>
            </p:cNvGrpSpPr>
            <p:nvPr/>
          </p:nvGrpSpPr>
          <p:grpSpPr bwMode="auto">
            <a:xfrm>
              <a:off x="3287" y="1748"/>
              <a:ext cx="206" cy="252"/>
              <a:chOff x="2953" y="2429"/>
              <a:chExt cx="209" cy="252"/>
            </a:xfrm>
          </p:grpSpPr>
          <p:sp>
            <p:nvSpPr>
              <p:cNvPr id="29770" name="Rectangle 46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29771" name="Text Box 47"/>
              <p:cNvSpPr txBox="1">
                <a:spLocks noChangeArrowheads="1"/>
              </p:cNvSpPr>
              <p:nvPr/>
            </p:nvSpPr>
            <p:spPr bwMode="auto">
              <a:xfrm>
                <a:off x="2953" y="2429"/>
                <a:ext cx="20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>
                    <a:latin typeface="Helvetica" pitchFamily="2" charset="0"/>
                  </a:rPr>
                  <a:t>u</a:t>
                </a:r>
                <a:endParaRPr lang="en-US" sz="2400">
                  <a:latin typeface="Helvetica" pitchFamily="2" charset="0"/>
                </a:endParaRPr>
              </a:p>
            </p:txBody>
          </p:sp>
        </p:grpSp>
        <p:grpSp>
          <p:nvGrpSpPr>
            <p:cNvPr id="29745" name="Group 48"/>
            <p:cNvGrpSpPr>
              <a:grpSpLocks/>
            </p:cNvGrpSpPr>
            <p:nvPr/>
          </p:nvGrpSpPr>
          <p:grpSpPr bwMode="auto">
            <a:xfrm>
              <a:off x="4461" y="2132"/>
              <a:ext cx="197" cy="252"/>
              <a:chOff x="2958" y="2429"/>
              <a:chExt cx="200" cy="252"/>
            </a:xfrm>
          </p:grpSpPr>
          <p:sp>
            <p:nvSpPr>
              <p:cNvPr id="29768" name="Rectangle 4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29769" name="Text Box 50"/>
              <p:cNvSpPr txBox="1">
                <a:spLocks noChangeArrowheads="1"/>
              </p:cNvSpPr>
              <p:nvPr/>
            </p:nvSpPr>
            <p:spPr bwMode="auto">
              <a:xfrm>
                <a:off x="2958" y="2429"/>
                <a:ext cx="20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>
                    <a:latin typeface="Helvetica" pitchFamily="2" charset="0"/>
                  </a:rPr>
                  <a:t>y</a:t>
                </a:r>
                <a:endParaRPr lang="en-US" sz="2400">
                  <a:latin typeface="Helvetica" pitchFamily="2" charset="0"/>
                </a:endParaRPr>
              </a:p>
            </p:txBody>
          </p:sp>
        </p:grpSp>
        <p:grpSp>
          <p:nvGrpSpPr>
            <p:cNvPr id="29746" name="Group 51"/>
            <p:cNvGrpSpPr>
              <a:grpSpLocks/>
            </p:cNvGrpSpPr>
            <p:nvPr/>
          </p:nvGrpSpPr>
          <p:grpSpPr bwMode="auto">
            <a:xfrm>
              <a:off x="3770" y="2099"/>
              <a:ext cx="213" cy="291"/>
              <a:chOff x="2950" y="2399"/>
              <a:chExt cx="214" cy="291"/>
            </a:xfrm>
          </p:grpSpPr>
          <p:sp>
            <p:nvSpPr>
              <p:cNvPr id="29766" name="Rectangle 5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29767" name="Text Box 53"/>
              <p:cNvSpPr txBox="1">
                <a:spLocks noChangeArrowheads="1"/>
              </p:cNvSpPr>
              <p:nvPr/>
            </p:nvSpPr>
            <p:spPr bwMode="auto">
              <a:xfrm>
                <a:off x="2950" y="2399"/>
                <a:ext cx="214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400">
                    <a:latin typeface="Helvetica" pitchFamily="2" charset="0"/>
                  </a:rPr>
                  <a:t>x</a:t>
                </a:r>
              </a:p>
            </p:txBody>
          </p:sp>
        </p:grpSp>
        <p:grpSp>
          <p:nvGrpSpPr>
            <p:cNvPr id="29747" name="Group 54"/>
            <p:cNvGrpSpPr>
              <a:grpSpLocks/>
            </p:cNvGrpSpPr>
            <p:nvPr/>
          </p:nvGrpSpPr>
          <p:grpSpPr bwMode="auto">
            <a:xfrm>
              <a:off x="4439" y="1442"/>
              <a:ext cx="232" cy="252"/>
              <a:chOff x="2941" y="2429"/>
              <a:chExt cx="235" cy="252"/>
            </a:xfrm>
          </p:grpSpPr>
          <p:sp>
            <p:nvSpPr>
              <p:cNvPr id="29764" name="Rectangle 5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29765" name="Text Box 56"/>
              <p:cNvSpPr txBox="1">
                <a:spLocks noChangeArrowheads="1"/>
              </p:cNvSpPr>
              <p:nvPr/>
            </p:nvSpPr>
            <p:spPr bwMode="auto">
              <a:xfrm>
                <a:off x="2941" y="2429"/>
                <a:ext cx="23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>
                    <a:latin typeface="Helvetica" pitchFamily="2" charset="0"/>
                  </a:rPr>
                  <a:t>w</a:t>
                </a:r>
                <a:endParaRPr lang="en-US" sz="2400">
                  <a:latin typeface="Helvetica" pitchFamily="2" charset="0"/>
                </a:endParaRPr>
              </a:p>
            </p:txBody>
          </p:sp>
        </p:grpSp>
        <p:grpSp>
          <p:nvGrpSpPr>
            <p:cNvPr id="29748" name="Group 57"/>
            <p:cNvGrpSpPr>
              <a:grpSpLocks/>
            </p:cNvGrpSpPr>
            <p:nvPr/>
          </p:nvGrpSpPr>
          <p:grpSpPr bwMode="auto">
            <a:xfrm>
              <a:off x="3771" y="1442"/>
              <a:ext cx="197" cy="252"/>
              <a:chOff x="2957" y="2429"/>
              <a:chExt cx="200" cy="252"/>
            </a:xfrm>
          </p:grpSpPr>
          <p:sp>
            <p:nvSpPr>
              <p:cNvPr id="29762" name="Rectangle 5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29763" name="Text Box 59"/>
              <p:cNvSpPr txBox="1">
                <a:spLocks noChangeArrowheads="1"/>
              </p:cNvSpPr>
              <p:nvPr/>
            </p:nvSpPr>
            <p:spPr bwMode="auto">
              <a:xfrm>
                <a:off x="2957" y="2429"/>
                <a:ext cx="20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>
                    <a:latin typeface="Helvetica" pitchFamily="2" charset="0"/>
                  </a:rPr>
                  <a:t>v</a:t>
                </a:r>
                <a:endParaRPr lang="en-US" sz="2400">
                  <a:latin typeface="Helvetica" pitchFamily="2" charset="0"/>
                </a:endParaRPr>
              </a:p>
            </p:txBody>
          </p:sp>
        </p:grpSp>
        <p:grpSp>
          <p:nvGrpSpPr>
            <p:cNvPr id="29749" name="Group 60"/>
            <p:cNvGrpSpPr>
              <a:grpSpLocks/>
            </p:cNvGrpSpPr>
            <p:nvPr/>
          </p:nvGrpSpPr>
          <p:grpSpPr bwMode="auto">
            <a:xfrm>
              <a:off x="5024" y="1760"/>
              <a:ext cx="213" cy="291"/>
              <a:chOff x="2949" y="2399"/>
              <a:chExt cx="215" cy="291"/>
            </a:xfrm>
          </p:grpSpPr>
          <p:sp>
            <p:nvSpPr>
              <p:cNvPr id="29760" name="Rectangle 6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29761" name="Text Box 62"/>
              <p:cNvSpPr txBox="1">
                <a:spLocks noChangeArrowheads="1"/>
              </p:cNvSpPr>
              <p:nvPr/>
            </p:nvSpPr>
            <p:spPr bwMode="auto">
              <a:xfrm>
                <a:off x="2949" y="2399"/>
                <a:ext cx="215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400">
                    <a:latin typeface="Helvetica" pitchFamily="2" charset="0"/>
                  </a:rPr>
                  <a:t>z</a:t>
                </a:r>
              </a:p>
            </p:txBody>
          </p:sp>
        </p:grpSp>
        <p:sp>
          <p:nvSpPr>
            <p:cNvPr id="29750" name="Text Box 63"/>
            <p:cNvSpPr txBox="1">
              <a:spLocks noChangeArrowheads="1"/>
            </p:cNvSpPr>
            <p:nvPr/>
          </p:nvSpPr>
          <p:spPr bwMode="auto">
            <a:xfrm>
              <a:off x="3492" y="1571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>
                  <a:latin typeface="Helvetica" pitchFamily="2" charset="0"/>
                </a:rPr>
                <a:t>2</a:t>
              </a:r>
              <a:endParaRPr lang="en-US" sz="2400">
                <a:latin typeface="Helvetica" pitchFamily="2" charset="0"/>
              </a:endParaRPr>
            </a:p>
          </p:txBody>
        </p:sp>
        <p:sp>
          <p:nvSpPr>
            <p:cNvPr id="29751" name="Text Box 64"/>
            <p:cNvSpPr txBox="1">
              <a:spLocks noChangeArrowheads="1"/>
            </p:cNvSpPr>
            <p:nvPr/>
          </p:nvSpPr>
          <p:spPr bwMode="auto">
            <a:xfrm>
              <a:off x="3840" y="1790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>
                  <a:latin typeface="Helvetica" pitchFamily="2" charset="0"/>
                </a:rPr>
                <a:t>2</a:t>
              </a:r>
              <a:endParaRPr lang="en-US" sz="2400">
                <a:latin typeface="Helvetica" pitchFamily="2" charset="0"/>
              </a:endParaRPr>
            </a:p>
          </p:txBody>
        </p:sp>
        <p:sp>
          <p:nvSpPr>
            <p:cNvPr id="29752" name="Text Box 65"/>
            <p:cNvSpPr txBox="1">
              <a:spLocks noChangeArrowheads="1"/>
            </p:cNvSpPr>
            <p:nvPr/>
          </p:nvSpPr>
          <p:spPr bwMode="auto">
            <a:xfrm>
              <a:off x="3404" y="2003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>
                  <a:latin typeface="Helvetica" pitchFamily="2" charset="0"/>
                </a:rPr>
                <a:t>1</a:t>
              </a:r>
              <a:endParaRPr lang="en-US" sz="2400">
                <a:latin typeface="Helvetica" pitchFamily="2" charset="0"/>
              </a:endParaRPr>
            </a:p>
          </p:txBody>
        </p:sp>
        <p:sp>
          <p:nvSpPr>
            <p:cNvPr id="29753" name="Text Box 66"/>
            <p:cNvSpPr txBox="1">
              <a:spLocks noChangeArrowheads="1"/>
            </p:cNvSpPr>
            <p:nvPr/>
          </p:nvSpPr>
          <p:spPr bwMode="auto">
            <a:xfrm>
              <a:off x="4224" y="1883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>
                  <a:latin typeface="Helvetica" pitchFamily="2" charset="0"/>
                </a:rPr>
                <a:t>3</a:t>
              </a:r>
              <a:endParaRPr lang="en-US" sz="2400">
                <a:latin typeface="Helvetica" pitchFamily="2" charset="0"/>
              </a:endParaRPr>
            </a:p>
          </p:txBody>
        </p:sp>
        <p:sp>
          <p:nvSpPr>
            <p:cNvPr id="29754" name="Text Box 67"/>
            <p:cNvSpPr txBox="1">
              <a:spLocks noChangeArrowheads="1"/>
            </p:cNvSpPr>
            <p:nvPr/>
          </p:nvSpPr>
          <p:spPr bwMode="auto">
            <a:xfrm>
              <a:off x="4160" y="2237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>
                  <a:latin typeface="Helvetica" pitchFamily="2" charset="0"/>
                </a:rPr>
                <a:t>1</a:t>
              </a:r>
              <a:endParaRPr lang="en-US" sz="2400">
                <a:latin typeface="Helvetica" pitchFamily="2" charset="0"/>
              </a:endParaRPr>
            </a:p>
          </p:txBody>
        </p:sp>
        <p:sp>
          <p:nvSpPr>
            <p:cNvPr id="29755" name="Text Box 68"/>
            <p:cNvSpPr txBox="1">
              <a:spLocks noChangeArrowheads="1"/>
            </p:cNvSpPr>
            <p:nvPr/>
          </p:nvSpPr>
          <p:spPr bwMode="auto">
            <a:xfrm>
              <a:off x="4520" y="1808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>
                  <a:latin typeface="Helvetica" pitchFamily="2" charset="0"/>
                </a:rPr>
                <a:t>1</a:t>
              </a:r>
              <a:endParaRPr lang="en-US" sz="2400">
                <a:latin typeface="Helvetica" pitchFamily="2" charset="0"/>
              </a:endParaRPr>
            </a:p>
          </p:txBody>
        </p:sp>
        <p:sp>
          <p:nvSpPr>
            <p:cNvPr id="29756" name="Text Box 69"/>
            <p:cNvSpPr txBox="1">
              <a:spLocks noChangeArrowheads="1"/>
            </p:cNvSpPr>
            <p:nvPr/>
          </p:nvSpPr>
          <p:spPr bwMode="auto">
            <a:xfrm>
              <a:off x="4881" y="2072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>
                  <a:latin typeface="Helvetica" pitchFamily="2" charset="0"/>
                </a:rPr>
                <a:t>2</a:t>
              </a:r>
              <a:endParaRPr lang="en-US" sz="2400">
                <a:latin typeface="Helvetica" pitchFamily="2" charset="0"/>
              </a:endParaRPr>
            </a:p>
          </p:txBody>
        </p:sp>
        <p:sp>
          <p:nvSpPr>
            <p:cNvPr id="29757" name="Text Box 70"/>
            <p:cNvSpPr txBox="1">
              <a:spLocks noChangeArrowheads="1"/>
            </p:cNvSpPr>
            <p:nvPr/>
          </p:nvSpPr>
          <p:spPr bwMode="auto">
            <a:xfrm>
              <a:off x="4854" y="1535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>
                  <a:latin typeface="Helvetica" pitchFamily="2" charset="0"/>
                </a:rPr>
                <a:t>5</a:t>
              </a:r>
              <a:endParaRPr lang="en-US" sz="2400">
                <a:latin typeface="Helvetica" pitchFamily="2" charset="0"/>
              </a:endParaRPr>
            </a:p>
          </p:txBody>
        </p:sp>
        <p:sp>
          <p:nvSpPr>
            <p:cNvPr id="29758" name="Text Box 71"/>
            <p:cNvSpPr txBox="1">
              <a:spLocks noChangeArrowheads="1"/>
            </p:cNvSpPr>
            <p:nvPr/>
          </p:nvSpPr>
          <p:spPr bwMode="auto">
            <a:xfrm>
              <a:off x="4119" y="1385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>
                  <a:latin typeface="Helvetica" pitchFamily="2" charset="0"/>
                </a:rPr>
                <a:t>3</a:t>
              </a:r>
              <a:endParaRPr lang="en-US" sz="2400">
                <a:latin typeface="Helvetica" pitchFamily="2" charset="0"/>
              </a:endParaRPr>
            </a:p>
          </p:txBody>
        </p:sp>
        <p:sp>
          <p:nvSpPr>
            <p:cNvPr id="29759" name="Text Box 72"/>
            <p:cNvSpPr txBox="1">
              <a:spLocks noChangeArrowheads="1"/>
            </p:cNvSpPr>
            <p:nvPr/>
          </p:nvSpPr>
          <p:spPr bwMode="auto">
            <a:xfrm>
              <a:off x="3768" y="1118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>
                  <a:latin typeface="Helvetica" pitchFamily="2" charset="0"/>
                </a:rPr>
                <a:t>5</a:t>
              </a:r>
              <a:endParaRPr lang="en-US" sz="2400">
                <a:latin typeface="Helvetica" pitchFamily="2" charset="0"/>
              </a:endParaRPr>
            </a:p>
          </p:txBody>
        </p:sp>
      </p:grpSp>
      <p:sp>
        <p:nvSpPr>
          <p:cNvPr id="29700" name="Text Box 73"/>
          <p:cNvSpPr txBox="1">
            <a:spLocks noChangeArrowheads="1"/>
          </p:cNvSpPr>
          <p:nvPr/>
        </p:nvSpPr>
        <p:spPr bwMode="auto">
          <a:xfrm>
            <a:off x="5178426" y="1776414"/>
            <a:ext cx="51392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Helvetica" pitchFamily="2" charset="0"/>
              </a:rPr>
              <a:t>Clearly, d</a:t>
            </a:r>
            <a:r>
              <a:rPr lang="en-US" sz="2400" baseline="-25000">
                <a:latin typeface="Helvetica" pitchFamily="2" charset="0"/>
              </a:rPr>
              <a:t>v</a:t>
            </a:r>
            <a:r>
              <a:rPr lang="en-US" sz="2400">
                <a:latin typeface="Helvetica" pitchFamily="2" charset="0"/>
              </a:rPr>
              <a:t>(z) = 5, d</a:t>
            </a:r>
            <a:r>
              <a:rPr lang="en-US" sz="2400" baseline="-25000">
                <a:latin typeface="Helvetica" pitchFamily="2" charset="0"/>
              </a:rPr>
              <a:t>x</a:t>
            </a:r>
            <a:r>
              <a:rPr lang="en-US" sz="2400">
                <a:latin typeface="Helvetica" pitchFamily="2" charset="0"/>
              </a:rPr>
              <a:t>(z) = 3, d</a:t>
            </a:r>
            <a:r>
              <a:rPr lang="en-US" sz="2400" baseline="-25000">
                <a:latin typeface="Helvetica" pitchFamily="2" charset="0"/>
              </a:rPr>
              <a:t>w</a:t>
            </a:r>
            <a:r>
              <a:rPr lang="en-US" sz="2400">
                <a:latin typeface="Helvetica" pitchFamily="2" charset="0"/>
              </a:rPr>
              <a:t>(z) = 3</a:t>
            </a:r>
          </a:p>
        </p:txBody>
      </p:sp>
      <p:sp>
        <p:nvSpPr>
          <p:cNvPr id="29701" name="Text Box 74"/>
          <p:cNvSpPr txBox="1">
            <a:spLocks noChangeArrowheads="1"/>
          </p:cNvSpPr>
          <p:nvPr/>
        </p:nvSpPr>
        <p:spPr bwMode="auto">
          <a:xfrm>
            <a:off x="5799139" y="2935288"/>
            <a:ext cx="393729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Helvetica" pitchFamily="2" charset="0"/>
              </a:rPr>
              <a:t>d</a:t>
            </a:r>
            <a:r>
              <a:rPr lang="en-US" sz="2400" baseline="-25000">
                <a:latin typeface="Helvetica" pitchFamily="2" charset="0"/>
              </a:rPr>
              <a:t>u</a:t>
            </a:r>
            <a:r>
              <a:rPr lang="en-US" sz="2400">
                <a:latin typeface="Helvetica" pitchFamily="2" charset="0"/>
              </a:rPr>
              <a:t>(z) = min { c(u,v) + d</a:t>
            </a:r>
            <a:r>
              <a:rPr lang="en-US" sz="2400" baseline="-25000">
                <a:latin typeface="Helvetica" pitchFamily="2" charset="0"/>
              </a:rPr>
              <a:t>v</a:t>
            </a:r>
            <a:r>
              <a:rPr lang="en-US" sz="2400">
                <a:latin typeface="Helvetica" pitchFamily="2" charset="0"/>
              </a:rPr>
              <a:t>(z),</a:t>
            </a:r>
          </a:p>
          <a:p>
            <a:pPr eaLnBrk="0" hangingPunct="0"/>
            <a:r>
              <a:rPr lang="en-US" sz="2400">
                <a:latin typeface="Helvetica" pitchFamily="2" charset="0"/>
              </a:rPr>
              <a:t>                    c(u,x) + d</a:t>
            </a:r>
            <a:r>
              <a:rPr lang="en-US" sz="2400" baseline="-25000">
                <a:latin typeface="Helvetica" pitchFamily="2" charset="0"/>
              </a:rPr>
              <a:t>x</a:t>
            </a:r>
            <a:r>
              <a:rPr lang="en-US" sz="2400">
                <a:latin typeface="Helvetica" pitchFamily="2" charset="0"/>
              </a:rPr>
              <a:t>(z),</a:t>
            </a:r>
          </a:p>
          <a:p>
            <a:pPr eaLnBrk="0" hangingPunct="0"/>
            <a:r>
              <a:rPr lang="en-US" sz="2400">
                <a:latin typeface="Helvetica" pitchFamily="2" charset="0"/>
              </a:rPr>
              <a:t>                    c(u,w) + d</a:t>
            </a:r>
            <a:r>
              <a:rPr lang="en-US" sz="2400" baseline="-25000">
                <a:latin typeface="Helvetica" pitchFamily="2" charset="0"/>
              </a:rPr>
              <a:t>w</a:t>
            </a:r>
            <a:r>
              <a:rPr lang="en-US" sz="2400">
                <a:latin typeface="Helvetica" pitchFamily="2" charset="0"/>
              </a:rPr>
              <a:t>(z) }</a:t>
            </a:r>
          </a:p>
          <a:p>
            <a:pPr eaLnBrk="0" hangingPunct="0"/>
            <a:r>
              <a:rPr lang="en-US" sz="2400">
                <a:latin typeface="Helvetica" pitchFamily="2" charset="0"/>
              </a:rPr>
              <a:t>         = min {2 + 5,</a:t>
            </a:r>
          </a:p>
          <a:p>
            <a:pPr eaLnBrk="0" hangingPunct="0"/>
            <a:r>
              <a:rPr lang="en-US" sz="2400">
                <a:latin typeface="Helvetica" pitchFamily="2" charset="0"/>
              </a:rPr>
              <a:t>                    1 + 3,</a:t>
            </a:r>
          </a:p>
          <a:p>
            <a:pPr eaLnBrk="0" hangingPunct="0"/>
            <a:r>
              <a:rPr lang="en-US" sz="2400">
                <a:latin typeface="Helvetica" pitchFamily="2" charset="0"/>
              </a:rPr>
              <a:t>                    5 + 3}  = 4</a:t>
            </a:r>
          </a:p>
        </p:txBody>
      </p:sp>
      <p:sp>
        <p:nvSpPr>
          <p:cNvPr id="29702" name="Text Box 75"/>
          <p:cNvSpPr txBox="1">
            <a:spLocks noChangeArrowheads="1"/>
          </p:cNvSpPr>
          <p:nvPr/>
        </p:nvSpPr>
        <p:spPr bwMode="auto">
          <a:xfrm>
            <a:off x="1985964" y="5332414"/>
            <a:ext cx="555953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solidFill>
                  <a:srgbClr val="FF0000"/>
                </a:solidFill>
                <a:latin typeface="Helvetica" pitchFamily="2" charset="0"/>
              </a:rPr>
              <a:t>Node that achieves minimum is next</a:t>
            </a:r>
          </a:p>
          <a:p>
            <a:pPr eaLnBrk="0" hangingPunct="0"/>
            <a:r>
              <a:rPr lang="en-US" sz="2400">
                <a:solidFill>
                  <a:srgbClr val="FF0000"/>
                </a:solidFill>
                <a:latin typeface="Helvetica" pitchFamily="2" charset="0"/>
              </a:rPr>
              <a:t>hop in shortest path </a:t>
            </a:r>
            <a:r>
              <a:rPr lang="en-US" sz="2400">
                <a:solidFill>
                  <a:srgbClr val="FF0000"/>
                </a:solidFill>
                <a:latin typeface="Helvetica" pitchFamily="2" charset="0"/>
                <a:ea typeface="MS Mincho"/>
                <a:cs typeface="MS Mincho"/>
              </a:rPr>
              <a:t>➜ </a:t>
            </a:r>
            <a:r>
              <a:rPr lang="en-US" sz="2400">
                <a:solidFill>
                  <a:srgbClr val="FF0000"/>
                </a:solidFill>
                <a:latin typeface="Helvetica" pitchFamily="2" charset="0"/>
              </a:rPr>
              <a:t>forwarding table</a:t>
            </a:r>
          </a:p>
        </p:txBody>
      </p:sp>
    </p:spTree>
    <p:extLst>
      <p:ext uri="{BB962C8B-B14F-4D97-AF65-F5344CB8AC3E}">
        <p14:creationId xmlns:p14="http://schemas.microsoft.com/office/powerpoint/2010/main" val="3638700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A77FCD2-BE2F-4E5C-8BB7-24E970808DA7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Distance Vector Algorithm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78498" y="1735949"/>
            <a:ext cx="5288903" cy="4648200"/>
          </a:xfrm>
        </p:spPr>
        <p:txBody>
          <a:bodyPr/>
          <a:lstStyle/>
          <a:p>
            <a:pPr>
              <a:buFont typeface="ZapfDingbats"/>
              <a:buNone/>
            </a:pPr>
            <a:r>
              <a:rPr lang="en-US" sz="2400" dirty="0">
                <a:solidFill>
                  <a:srgbClr val="FF0000"/>
                </a:solidFill>
              </a:rPr>
              <a:t>Iterative, asynchronous: </a:t>
            </a:r>
            <a:r>
              <a:rPr lang="en-US" sz="2000" dirty="0"/>
              <a:t>each local iteration caused by: </a:t>
            </a:r>
          </a:p>
          <a:p>
            <a:r>
              <a:rPr lang="en-US" sz="2000" dirty="0"/>
              <a:t>local link cost change </a:t>
            </a:r>
          </a:p>
          <a:p>
            <a:r>
              <a:rPr lang="en-US" sz="2000" dirty="0"/>
              <a:t>DV update message from neighbor</a:t>
            </a:r>
          </a:p>
          <a:p>
            <a:pPr>
              <a:buFont typeface="ZapfDingbats"/>
              <a:buNone/>
            </a:pPr>
            <a:r>
              <a:rPr lang="en-US" sz="2400" dirty="0">
                <a:solidFill>
                  <a:srgbClr val="FF0000"/>
                </a:solidFill>
              </a:rPr>
              <a:t>Distributed:</a:t>
            </a:r>
            <a:endParaRPr lang="en-US" sz="2400" dirty="0"/>
          </a:p>
          <a:p>
            <a:r>
              <a:rPr lang="en-US" sz="2000" dirty="0"/>
              <a:t>each node notifies neighbors when its DV changes</a:t>
            </a:r>
          </a:p>
          <a:p>
            <a:pPr lvl="1"/>
            <a:r>
              <a:rPr lang="en-US" sz="1800" dirty="0"/>
              <a:t>neighbors then notify their neighbors if necessary</a:t>
            </a:r>
            <a:endParaRPr lang="en-US" sz="2000" dirty="0"/>
          </a:p>
        </p:txBody>
      </p:sp>
      <p:grpSp>
        <p:nvGrpSpPr>
          <p:cNvPr id="31748" name="Group 4"/>
          <p:cNvGrpSpPr>
            <a:grpSpLocks/>
          </p:cNvGrpSpPr>
          <p:nvPr/>
        </p:nvGrpSpPr>
        <p:grpSpPr bwMode="auto">
          <a:xfrm>
            <a:off x="6753226" y="1762125"/>
            <a:ext cx="3552825" cy="4186238"/>
            <a:chOff x="3354" y="954"/>
            <a:chExt cx="2238" cy="2637"/>
          </a:xfrm>
        </p:grpSpPr>
        <p:sp>
          <p:nvSpPr>
            <p:cNvPr id="31750" name="Text Box 5"/>
            <p:cNvSpPr txBox="1">
              <a:spLocks noChangeArrowheads="1"/>
            </p:cNvSpPr>
            <p:nvPr/>
          </p:nvSpPr>
          <p:spPr bwMode="auto">
            <a:xfrm>
              <a:off x="3372" y="954"/>
              <a:ext cx="2220" cy="2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2400">
                <a:latin typeface="Times New Roman" pitchFamily="18" charset="0"/>
              </a:endParaRPr>
            </a:p>
            <a:p>
              <a:pPr eaLnBrk="0" hangingPunct="0">
                <a:spcBef>
                  <a:spcPct val="50000"/>
                </a:spcBef>
              </a:pPr>
              <a:r>
                <a:rPr lang="en-US" sz="2400" i="1">
                  <a:solidFill>
                    <a:schemeClr val="accent2"/>
                  </a:solidFill>
                  <a:latin typeface="Arial" charset="0"/>
                </a:rPr>
                <a:t>wait</a:t>
              </a:r>
              <a:r>
                <a:rPr lang="en-US" sz="2000">
                  <a:latin typeface="Arial" charset="0"/>
                </a:rPr>
                <a:t> for (change in local link cost of msg from neighbor)</a:t>
              </a:r>
            </a:p>
            <a:p>
              <a:pPr eaLnBrk="0" hangingPunct="0">
                <a:spcBef>
                  <a:spcPct val="50000"/>
                </a:spcBef>
              </a:pPr>
              <a:endParaRPr lang="en-US" sz="2000">
                <a:latin typeface="Arial" charset="0"/>
              </a:endParaRPr>
            </a:p>
            <a:p>
              <a:pPr eaLnBrk="0" hangingPunct="0">
                <a:spcBef>
                  <a:spcPct val="50000"/>
                </a:spcBef>
              </a:pPr>
              <a:r>
                <a:rPr lang="en-US" sz="2400" i="1">
                  <a:solidFill>
                    <a:schemeClr val="accent2"/>
                  </a:solidFill>
                  <a:latin typeface="Arial" charset="0"/>
                </a:rPr>
                <a:t>recompute</a:t>
              </a:r>
              <a:r>
                <a:rPr lang="en-US" sz="2000">
                  <a:latin typeface="Arial" charset="0"/>
                </a:rPr>
                <a:t> estimates</a:t>
              </a:r>
            </a:p>
            <a:p>
              <a:pPr eaLnBrk="0" hangingPunct="0">
                <a:spcBef>
                  <a:spcPct val="50000"/>
                </a:spcBef>
              </a:pPr>
              <a:endParaRPr lang="en-US" sz="2000">
                <a:latin typeface="Arial" charset="0"/>
              </a:endParaRPr>
            </a:p>
            <a:p>
              <a:pPr eaLnBrk="0" hangingPunct="0">
                <a:spcBef>
                  <a:spcPct val="50000"/>
                </a:spcBef>
              </a:pPr>
              <a:r>
                <a:rPr lang="en-US" sz="2000">
                  <a:latin typeface="Arial" charset="0"/>
                </a:rPr>
                <a:t>if DV to any dest has changed, </a:t>
              </a:r>
              <a:r>
                <a:rPr lang="en-US" sz="2400" i="1">
                  <a:solidFill>
                    <a:schemeClr val="accent2"/>
                  </a:solidFill>
                  <a:latin typeface="Arial" charset="0"/>
                </a:rPr>
                <a:t>notify</a:t>
              </a:r>
              <a:r>
                <a:rPr lang="en-US" sz="2000">
                  <a:latin typeface="Arial" charset="0"/>
                </a:rPr>
                <a:t> neighbors </a:t>
              </a:r>
              <a:endParaRPr lang="en-US" sz="2400">
                <a:latin typeface="Arial" charset="0"/>
              </a:endParaRPr>
            </a:p>
            <a:p>
              <a:pPr algn="ctr" eaLnBrk="0" hangingPunct="0">
                <a:spcBef>
                  <a:spcPct val="50000"/>
                </a:spcBef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1751" name="Line 6"/>
            <p:cNvSpPr>
              <a:spLocks noChangeShapeType="1"/>
            </p:cNvSpPr>
            <p:nvPr/>
          </p:nvSpPr>
          <p:spPr bwMode="auto">
            <a:xfrm>
              <a:off x="4344" y="1776"/>
              <a:ext cx="0" cy="372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2" name="Line 7"/>
            <p:cNvSpPr>
              <a:spLocks noChangeShapeType="1"/>
            </p:cNvSpPr>
            <p:nvPr/>
          </p:nvSpPr>
          <p:spPr bwMode="auto">
            <a:xfrm>
              <a:off x="4338" y="2418"/>
              <a:ext cx="0" cy="372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3" name="Freeform 8"/>
            <p:cNvSpPr>
              <a:spLocks/>
            </p:cNvSpPr>
            <p:nvPr/>
          </p:nvSpPr>
          <p:spPr bwMode="auto">
            <a:xfrm>
              <a:off x="3354" y="1212"/>
              <a:ext cx="978" cy="2256"/>
            </a:xfrm>
            <a:custGeom>
              <a:avLst/>
              <a:gdLst>
                <a:gd name="T0" fmla="*/ 960 w 978"/>
                <a:gd name="T1" fmla="*/ 2010 h 2256"/>
                <a:gd name="T2" fmla="*/ 961 w 978"/>
                <a:gd name="T3" fmla="*/ 2256 h 2256"/>
                <a:gd name="T4" fmla="*/ 0 w 978"/>
                <a:gd name="T5" fmla="*/ 2256 h 2256"/>
                <a:gd name="T6" fmla="*/ 0 w 978"/>
                <a:gd name="T7" fmla="*/ 0 h 2256"/>
                <a:gd name="T8" fmla="*/ 978 w 978"/>
                <a:gd name="T9" fmla="*/ 0 h 2256"/>
                <a:gd name="T10" fmla="*/ 978 w 978"/>
                <a:gd name="T11" fmla="*/ 155 h 22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78"/>
                <a:gd name="T19" fmla="*/ 0 h 2256"/>
                <a:gd name="T20" fmla="*/ 978 w 978"/>
                <a:gd name="T21" fmla="*/ 2256 h 225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78" h="2256">
                  <a:moveTo>
                    <a:pt x="960" y="2010"/>
                  </a:moveTo>
                  <a:lnTo>
                    <a:pt x="961" y="2256"/>
                  </a:lnTo>
                  <a:lnTo>
                    <a:pt x="0" y="2256"/>
                  </a:lnTo>
                  <a:lnTo>
                    <a:pt x="0" y="0"/>
                  </a:lnTo>
                  <a:lnTo>
                    <a:pt x="978" y="0"/>
                  </a:lnTo>
                  <a:lnTo>
                    <a:pt x="978" y="155"/>
                  </a:lnTo>
                </a:path>
              </a:pathLst>
            </a:custGeom>
            <a:noFill/>
            <a:ln w="19050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49" name="Text Box 9"/>
          <p:cNvSpPr txBox="1">
            <a:spLocks noChangeArrowheads="1"/>
          </p:cNvSpPr>
          <p:nvPr/>
        </p:nvSpPr>
        <p:spPr bwMode="auto">
          <a:xfrm>
            <a:off x="6473426" y="1379539"/>
            <a:ext cx="15597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>
                <a:solidFill>
                  <a:srgbClr val="FF0000"/>
                </a:solidFill>
              </a:rPr>
              <a:t>Each node:</a:t>
            </a:r>
            <a:endParaRPr lang="en-US" sz="2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6072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CC483CE-D3D9-4549-965A-4547DA916421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33794" name="Group 2"/>
          <p:cNvGrpSpPr>
            <a:grpSpLocks/>
          </p:cNvGrpSpPr>
          <p:nvPr/>
        </p:nvGrpSpPr>
        <p:grpSpPr bwMode="auto">
          <a:xfrm>
            <a:off x="2055813" y="990600"/>
            <a:ext cx="1754188" cy="1741488"/>
            <a:chOff x="239" y="192"/>
            <a:chExt cx="1105" cy="1097"/>
          </a:xfrm>
        </p:grpSpPr>
        <p:sp>
          <p:nvSpPr>
            <p:cNvPr id="33949" name="Line 3"/>
            <p:cNvSpPr>
              <a:spLocks noChangeShapeType="1"/>
            </p:cNvSpPr>
            <p:nvPr/>
          </p:nvSpPr>
          <p:spPr bwMode="auto">
            <a:xfrm>
              <a:off x="672" y="480"/>
              <a:ext cx="0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3950" name="Line 4"/>
            <p:cNvSpPr>
              <a:spLocks noChangeShapeType="1"/>
            </p:cNvSpPr>
            <p:nvPr/>
          </p:nvSpPr>
          <p:spPr bwMode="auto">
            <a:xfrm>
              <a:off x="480" y="624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3951" name="Text Box 5"/>
            <p:cNvSpPr txBox="1">
              <a:spLocks noChangeArrowheads="1"/>
            </p:cNvSpPr>
            <p:nvPr/>
          </p:nvSpPr>
          <p:spPr bwMode="auto">
            <a:xfrm>
              <a:off x="672" y="384"/>
              <a:ext cx="50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x   y   z</a:t>
              </a:r>
            </a:p>
          </p:txBody>
        </p:sp>
        <p:sp>
          <p:nvSpPr>
            <p:cNvPr id="33952" name="Text Box 6"/>
            <p:cNvSpPr txBox="1">
              <a:spLocks noChangeArrowheads="1"/>
            </p:cNvSpPr>
            <p:nvPr/>
          </p:nvSpPr>
          <p:spPr bwMode="auto">
            <a:xfrm>
              <a:off x="480" y="624"/>
              <a:ext cx="17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x</a:t>
              </a:r>
            </a:p>
          </p:txBody>
        </p:sp>
        <p:sp>
          <p:nvSpPr>
            <p:cNvPr id="33953" name="Text Box 7"/>
            <p:cNvSpPr txBox="1">
              <a:spLocks noChangeArrowheads="1"/>
            </p:cNvSpPr>
            <p:nvPr/>
          </p:nvSpPr>
          <p:spPr bwMode="auto">
            <a:xfrm>
              <a:off x="480" y="816"/>
              <a:ext cx="18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y</a:t>
              </a:r>
            </a:p>
          </p:txBody>
        </p:sp>
        <p:sp>
          <p:nvSpPr>
            <p:cNvPr id="33954" name="Text Box 8"/>
            <p:cNvSpPr txBox="1">
              <a:spLocks noChangeArrowheads="1"/>
            </p:cNvSpPr>
            <p:nvPr/>
          </p:nvSpPr>
          <p:spPr bwMode="auto">
            <a:xfrm>
              <a:off x="480" y="1008"/>
              <a:ext cx="17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z</a:t>
              </a:r>
            </a:p>
          </p:txBody>
        </p:sp>
        <p:sp>
          <p:nvSpPr>
            <p:cNvPr id="33955" name="Text Box 9"/>
            <p:cNvSpPr txBox="1">
              <a:spLocks noChangeArrowheads="1"/>
            </p:cNvSpPr>
            <p:nvPr/>
          </p:nvSpPr>
          <p:spPr bwMode="auto">
            <a:xfrm>
              <a:off x="672" y="624"/>
              <a:ext cx="50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0  2   7</a:t>
              </a:r>
            </a:p>
          </p:txBody>
        </p:sp>
        <p:sp>
          <p:nvSpPr>
            <p:cNvPr id="33956" name="Text Box 10"/>
            <p:cNvSpPr txBox="1">
              <a:spLocks noChangeArrowheads="1"/>
            </p:cNvSpPr>
            <p:nvPr/>
          </p:nvSpPr>
          <p:spPr bwMode="auto">
            <a:xfrm>
              <a:off x="672" y="864"/>
              <a:ext cx="24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∞</a:t>
              </a:r>
            </a:p>
          </p:txBody>
        </p:sp>
        <p:sp>
          <p:nvSpPr>
            <p:cNvPr id="33957" name="Text Box 11"/>
            <p:cNvSpPr txBox="1">
              <a:spLocks noChangeArrowheads="1"/>
            </p:cNvSpPr>
            <p:nvPr/>
          </p:nvSpPr>
          <p:spPr bwMode="auto">
            <a:xfrm>
              <a:off x="816" y="864"/>
              <a:ext cx="24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dirty="0"/>
                <a:t>∞</a:t>
              </a:r>
            </a:p>
          </p:txBody>
        </p:sp>
        <p:sp>
          <p:nvSpPr>
            <p:cNvPr id="33958" name="Text Box 12"/>
            <p:cNvSpPr txBox="1">
              <a:spLocks noChangeArrowheads="1"/>
            </p:cNvSpPr>
            <p:nvPr/>
          </p:nvSpPr>
          <p:spPr bwMode="auto">
            <a:xfrm>
              <a:off x="1056" y="864"/>
              <a:ext cx="24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∞</a:t>
              </a:r>
            </a:p>
          </p:txBody>
        </p:sp>
        <p:sp>
          <p:nvSpPr>
            <p:cNvPr id="33959" name="Text Box 13"/>
            <p:cNvSpPr txBox="1">
              <a:spLocks noChangeArrowheads="1"/>
            </p:cNvSpPr>
            <p:nvPr/>
          </p:nvSpPr>
          <p:spPr bwMode="auto">
            <a:xfrm>
              <a:off x="672" y="1056"/>
              <a:ext cx="24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∞</a:t>
              </a:r>
            </a:p>
          </p:txBody>
        </p:sp>
        <p:sp>
          <p:nvSpPr>
            <p:cNvPr id="33960" name="Text Box 14"/>
            <p:cNvSpPr txBox="1">
              <a:spLocks noChangeArrowheads="1"/>
            </p:cNvSpPr>
            <p:nvPr/>
          </p:nvSpPr>
          <p:spPr bwMode="auto">
            <a:xfrm>
              <a:off x="816" y="1056"/>
              <a:ext cx="24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∞</a:t>
              </a:r>
            </a:p>
          </p:txBody>
        </p:sp>
        <p:sp>
          <p:nvSpPr>
            <p:cNvPr id="33961" name="Text Box 15"/>
            <p:cNvSpPr txBox="1">
              <a:spLocks noChangeArrowheads="1"/>
            </p:cNvSpPr>
            <p:nvPr/>
          </p:nvSpPr>
          <p:spPr bwMode="auto">
            <a:xfrm>
              <a:off x="1056" y="1056"/>
              <a:ext cx="24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∞</a:t>
              </a:r>
            </a:p>
          </p:txBody>
        </p:sp>
        <p:sp>
          <p:nvSpPr>
            <p:cNvPr id="33962" name="Text Box 16"/>
            <p:cNvSpPr txBox="1">
              <a:spLocks noChangeArrowheads="1"/>
            </p:cNvSpPr>
            <p:nvPr/>
          </p:nvSpPr>
          <p:spPr bwMode="auto">
            <a:xfrm rot="16200000">
              <a:off x="155" y="826"/>
              <a:ext cx="40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from</a:t>
              </a:r>
            </a:p>
          </p:txBody>
        </p:sp>
        <p:sp>
          <p:nvSpPr>
            <p:cNvPr id="33963" name="Text Box 17"/>
            <p:cNvSpPr txBox="1">
              <a:spLocks noChangeArrowheads="1"/>
            </p:cNvSpPr>
            <p:nvPr/>
          </p:nvSpPr>
          <p:spPr bwMode="auto">
            <a:xfrm>
              <a:off x="672" y="192"/>
              <a:ext cx="51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cost to</a:t>
              </a:r>
            </a:p>
          </p:txBody>
        </p:sp>
      </p:grpSp>
      <p:sp>
        <p:nvSpPr>
          <p:cNvPr id="33795" name="Text Box 18"/>
          <p:cNvSpPr txBox="1">
            <a:spLocks noChangeArrowheads="1"/>
          </p:cNvSpPr>
          <p:nvPr/>
        </p:nvSpPr>
        <p:spPr bwMode="auto">
          <a:xfrm rot="-5400000">
            <a:off x="1921856" y="3826947"/>
            <a:ext cx="637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from</a:t>
            </a:r>
          </a:p>
        </p:txBody>
      </p:sp>
      <p:sp>
        <p:nvSpPr>
          <p:cNvPr id="33796" name="Text Box 19"/>
          <p:cNvSpPr txBox="1">
            <a:spLocks noChangeArrowheads="1"/>
          </p:cNvSpPr>
          <p:nvPr/>
        </p:nvSpPr>
        <p:spPr bwMode="auto">
          <a:xfrm rot="-5400000">
            <a:off x="1921856" y="5579547"/>
            <a:ext cx="637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from</a:t>
            </a:r>
          </a:p>
        </p:txBody>
      </p:sp>
      <p:sp>
        <p:nvSpPr>
          <p:cNvPr id="33797" name="Line 20"/>
          <p:cNvSpPr>
            <a:spLocks noChangeShapeType="1"/>
          </p:cNvSpPr>
          <p:nvPr/>
        </p:nvSpPr>
        <p:spPr bwMode="auto">
          <a:xfrm>
            <a:off x="7010400" y="15240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798" name="Line 21"/>
          <p:cNvSpPr>
            <a:spLocks noChangeShapeType="1"/>
          </p:cNvSpPr>
          <p:nvPr/>
        </p:nvSpPr>
        <p:spPr bwMode="auto">
          <a:xfrm>
            <a:off x="6705600" y="1752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799" name="Text Box 22"/>
          <p:cNvSpPr txBox="1">
            <a:spLocks noChangeArrowheads="1"/>
          </p:cNvSpPr>
          <p:nvPr/>
        </p:nvSpPr>
        <p:spPr bwMode="auto">
          <a:xfrm>
            <a:off x="7010401" y="1371600"/>
            <a:ext cx="7970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x   y   z</a:t>
            </a:r>
          </a:p>
        </p:txBody>
      </p:sp>
      <p:sp>
        <p:nvSpPr>
          <p:cNvPr id="33800" name="Text Box 23"/>
          <p:cNvSpPr txBox="1">
            <a:spLocks noChangeArrowheads="1"/>
          </p:cNvSpPr>
          <p:nvPr/>
        </p:nvSpPr>
        <p:spPr bwMode="auto">
          <a:xfrm>
            <a:off x="6705600" y="1752600"/>
            <a:ext cx="2840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x</a:t>
            </a:r>
          </a:p>
        </p:txBody>
      </p:sp>
      <p:sp>
        <p:nvSpPr>
          <p:cNvPr id="33801" name="Text Box 24"/>
          <p:cNvSpPr txBox="1">
            <a:spLocks noChangeArrowheads="1"/>
          </p:cNvSpPr>
          <p:nvPr/>
        </p:nvSpPr>
        <p:spPr bwMode="auto">
          <a:xfrm>
            <a:off x="6705600" y="2057400"/>
            <a:ext cx="2888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y</a:t>
            </a:r>
          </a:p>
        </p:txBody>
      </p:sp>
      <p:sp>
        <p:nvSpPr>
          <p:cNvPr id="33802" name="Text Box 25"/>
          <p:cNvSpPr txBox="1">
            <a:spLocks noChangeArrowheads="1"/>
          </p:cNvSpPr>
          <p:nvPr/>
        </p:nvSpPr>
        <p:spPr bwMode="auto">
          <a:xfrm>
            <a:off x="6705600" y="2362200"/>
            <a:ext cx="2760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z</a:t>
            </a:r>
          </a:p>
        </p:txBody>
      </p:sp>
      <p:sp>
        <p:nvSpPr>
          <p:cNvPr id="33803" name="Text Box 26"/>
          <p:cNvSpPr txBox="1">
            <a:spLocks noChangeArrowheads="1"/>
          </p:cNvSpPr>
          <p:nvPr/>
        </p:nvSpPr>
        <p:spPr bwMode="auto">
          <a:xfrm>
            <a:off x="7010401" y="1752600"/>
            <a:ext cx="8002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0  2   3</a:t>
            </a:r>
          </a:p>
        </p:txBody>
      </p:sp>
      <p:sp>
        <p:nvSpPr>
          <p:cNvPr id="33804" name="Text Box 27"/>
          <p:cNvSpPr txBox="1">
            <a:spLocks noChangeArrowheads="1"/>
          </p:cNvSpPr>
          <p:nvPr/>
        </p:nvSpPr>
        <p:spPr bwMode="auto">
          <a:xfrm rot="-5400000">
            <a:off x="6189056" y="2074347"/>
            <a:ext cx="637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from</a:t>
            </a:r>
          </a:p>
        </p:txBody>
      </p:sp>
      <p:sp>
        <p:nvSpPr>
          <p:cNvPr id="33805" name="Text Box 28"/>
          <p:cNvSpPr txBox="1">
            <a:spLocks noChangeArrowheads="1"/>
          </p:cNvSpPr>
          <p:nvPr/>
        </p:nvSpPr>
        <p:spPr bwMode="auto">
          <a:xfrm>
            <a:off x="7010401" y="1066800"/>
            <a:ext cx="8159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cost to</a:t>
            </a:r>
          </a:p>
        </p:txBody>
      </p:sp>
      <p:sp>
        <p:nvSpPr>
          <p:cNvPr id="33806" name="Line 29"/>
          <p:cNvSpPr>
            <a:spLocks noChangeShapeType="1"/>
          </p:cNvSpPr>
          <p:nvPr/>
        </p:nvSpPr>
        <p:spPr bwMode="auto">
          <a:xfrm>
            <a:off x="4800600" y="1447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07" name="Line 30"/>
          <p:cNvSpPr>
            <a:spLocks noChangeShapeType="1"/>
          </p:cNvSpPr>
          <p:nvPr/>
        </p:nvSpPr>
        <p:spPr bwMode="auto">
          <a:xfrm>
            <a:off x="4495800" y="1676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08" name="Text Box 31"/>
          <p:cNvSpPr txBox="1">
            <a:spLocks noChangeArrowheads="1"/>
          </p:cNvSpPr>
          <p:nvPr/>
        </p:nvSpPr>
        <p:spPr bwMode="auto">
          <a:xfrm>
            <a:off x="4800601" y="1295400"/>
            <a:ext cx="7970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x   y   z</a:t>
            </a:r>
          </a:p>
        </p:txBody>
      </p:sp>
      <p:sp>
        <p:nvSpPr>
          <p:cNvPr id="33809" name="Text Box 32"/>
          <p:cNvSpPr txBox="1">
            <a:spLocks noChangeArrowheads="1"/>
          </p:cNvSpPr>
          <p:nvPr/>
        </p:nvSpPr>
        <p:spPr bwMode="auto">
          <a:xfrm>
            <a:off x="4495800" y="1676400"/>
            <a:ext cx="2840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x</a:t>
            </a:r>
          </a:p>
        </p:txBody>
      </p:sp>
      <p:sp>
        <p:nvSpPr>
          <p:cNvPr id="33810" name="Text Box 33"/>
          <p:cNvSpPr txBox="1">
            <a:spLocks noChangeArrowheads="1"/>
          </p:cNvSpPr>
          <p:nvPr/>
        </p:nvSpPr>
        <p:spPr bwMode="auto">
          <a:xfrm>
            <a:off x="4495800" y="1981200"/>
            <a:ext cx="2888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y</a:t>
            </a:r>
          </a:p>
        </p:txBody>
      </p:sp>
      <p:sp>
        <p:nvSpPr>
          <p:cNvPr id="33811" name="Text Box 34"/>
          <p:cNvSpPr txBox="1">
            <a:spLocks noChangeArrowheads="1"/>
          </p:cNvSpPr>
          <p:nvPr/>
        </p:nvSpPr>
        <p:spPr bwMode="auto">
          <a:xfrm>
            <a:off x="4495800" y="2286000"/>
            <a:ext cx="2760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z</a:t>
            </a:r>
          </a:p>
        </p:txBody>
      </p:sp>
      <p:sp>
        <p:nvSpPr>
          <p:cNvPr id="33812" name="Text Box 35"/>
          <p:cNvSpPr txBox="1">
            <a:spLocks noChangeArrowheads="1"/>
          </p:cNvSpPr>
          <p:nvPr/>
        </p:nvSpPr>
        <p:spPr bwMode="auto">
          <a:xfrm>
            <a:off x="4800601" y="1676400"/>
            <a:ext cx="8002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0  2   3</a:t>
            </a:r>
          </a:p>
        </p:txBody>
      </p:sp>
      <p:sp>
        <p:nvSpPr>
          <p:cNvPr id="33813" name="Text Box 36"/>
          <p:cNvSpPr txBox="1">
            <a:spLocks noChangeArrowheads="1"/>
          </p:cNvSpPr>
          <p:nvPr/>
        </p:nvSpPr>
        <p:spPr bwMode="auto">
          <a:xfrm rot="-5400000">
            <a:off x="3979256" y="1998147"/>
            <a:ext cx="637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from</a:t>
            </a:r>
          </a:p>
        </p:txBody>
      </p:sp>
      <p:sp>
        <p:nvSpPr>
          <p:cNvPr id="33814" name="Text Box 37"/>
          <p:cNvSpPr txBox="1">
            <a:spLocks noChangeArrowheads="1"/>
          </p:cNvSpPr>
          <p:nvPr/>
        </p:nvSpPr>
        <p:spPr bwMode="auto">
          <a:xfrm>
            <a:off x="4800601" y="990600"/>
            <a:ext cx="8159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cost to</a:t>
            </a:r>
          </a:p>
        </p:txBody>
      </p:sp>
      <p:sp>
        <p:nvSpPr>
          <p:cNvPr id="33815" name="Line 38"/>
          <p:cNvSpPr>
            <a:spLocks noChangeShapeType="1"/>
          </p:cNvSpPr>
          <p:nvPr/>
        </p:nvSpPr>
        <p:spPr bwMode="auto">
          <a:xfrm>
            <a:off x="2743200" y="3200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16" name="Line 39"/>
          <p:cNvSpPr>
            <a:spLocks noChangeShapeType="1"/>
          </p:cNvSpPr>
          <p:nvPr/>
        </p:nvSpPr>
        <p:spPr bwMode="auto">
          <a:xfrm>
            <a:off x="2438400" y="34290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17" name="Text Box 40"/>
          <p:cNvSpPr txBox="1">
            <a:spLocks noChangeArrowheads="1"/>
          </p:cNvSpPr>
          <p:nvPr/>
        </p:nvSpPr>
        <p:spPr bwMode="auto">
          <a:xfrm>
            <a:off x="2743201" y="3048000"/>
            <a:ext cx="7970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x   y   z</a:t>
            </a:r>
          </a:p>
        </p:txBody>
      </p:sp>
      <p:sp>
        <p:nvSpPr>
          <p:cNvPr id="33818" name="Text Box 41"/>
          <p:cNvSpPr txBox="1">
            <a:spLocks noChangeArrowheads="1"/>
          </p:cNvSpPr>
          <p:nvPr/>
        </p:nvSpPr>
        <p:spPr bwMode="auto">
          <a:xfrm>
            <a:off x="2438400" y="3429000"/>
            <a:ext cx="2840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x</a:t>
            </a:r>
          </a:p>
        </p:txBody>
      </p:sp>
      <p:sp>
        <p:nvSpPr>
          <p:cNvPr id="33819" name="Text Box 42"/>
          <p:cNvSpPr txBox="1">
            <a:spLocks noChangeArrowheads="1"/>
          </p:cNvSpPr>
          <p:nvPr/>
        </p:nvSpPr>
        <p:spPr bwMode="auto">
          <a:xfrm>
            <a:off x="2438400" y="3733800"/>
            <a:ext cx="2888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y</a:t>
            </a:r>
          </a:p>
        </p:txBody>
      </p:sp>
      <p:sp>
        <p:nvSpPr>
          <p:cNvPr id="33820" name="Text Box 43"/>
          <p:cNvSpPr txBox="1">
            <a:spLocks noChangeArrowheads="1"/>
          </p:cNvSpPr>
          <p:nvPr/>
        </p:nvSpPr>
        <p:spPr bwMode="auto">
          <a:xfrm>
            <a:off x="2438400" y="4038600"/>
            <a:ext cx="2760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z</a:t>
            </a:r>
          </a:p>
        </p:txBody>
      </p:sp>
      <p:sp>
        <p:nvSpPr>
          <p:cNvPr id="33821" name="Text Box 44"/>
          <p:cNvSpPr txBox="1">
            <a:spLocks noChangeArrowheads="1"/>
          </p:cNvSpPr>
          <p:nvPr/>
        </p:nvSpPr>
        <p:spPr bwMode="auto">
          <a:xfrm>
            <a:off x="3048000" y="3429000"/>
            <a:ext cx="3818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∞</a:t>
            </a:r>
          </a:p>
        </p:txBody>
      </p:sp>
      <p:sp>
        <p:nvSpPr>
          <p:cNvPr id="33822" name="Text Box 45"/>
          <p:cNvSpPr txBox="1">
            <a:spLocks noChangeArrowheads="1"/>
          </p:cNvSpPr>
          <p:nvPr/>
        </p:nvSpPr>
        <p:spPr bwMode="auto">
          <a:xfrm>
            <a:off x="3352800" y="3429000"/>
            <a:ext cx="3818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∞</a:t>
            </a:r>
          </a:p>
        </p:txBody>
      </p:sp>
      <p:sp>
        <p:nvSpPr>
          <p:cNvPr id="33823" name="Text Box 46"/>
          <p:cNvSpPr txBox="1">
            <a:spLocks noChangeArrowheads="1"/>
          </p:cNvSpPr>
          <p:nvPr/>
        </p:nvSpPr>
        <p:spPr bwMode="auto">
          <a:xfrm>
            <a:off x="2743200" y="4114800"/>
            <a:ext cx="3818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∞</a:t>
            </a:r>
          </a:p>
        </p:txBody>
      </p:sp>
      <p:sp>
        <p:nvSpPr>
          <p:cNvPr id="33824" name="Text Box 47"/>
          <p:cNvSpPr txBox="1">
            <a:spLocks noChangeArrowheads="1"/>
          </p:cNvSpPr>
          <p:nvPr/>
        </p:nvSpPr>
        <p:spPr bwMode="auto">
          <a:xfrm>
            <a:off x="2971800" y="4114800"/>
            <a:ext cx="3818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∞</a:t>
            </a:r>
          </a:p>
        </p:txBody>
      </p:sp>
      <p:sp>
        <p:nvSpPr>
          <p:cNvPr id="33825" name="Text Box 48"/>
          <p:cNvSpPr txBox="1">
            <a:spLocks noChangeArrowheads="1"/>
          </p:cNvSpPr>
          <p:nvPr/>
        </p:nvSpPr>
        <p:spPr bwMode="auto">
          <a:xfrm>
            <a:off x="3352800" y="4114800"/>
            <a:ext cx="3818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∞</a:t>
            </a:r>
          </a:p>
        </p:txBody>
      </p:sp>
      <p:sp>
        <p:nvSpPr>
          <p:cNvPr id="33826" name="Text Box 49"/>
          <p:cNvSpPr txBox="1">
            <a:spLocks noChangeArrowheads="1"/>
          </p:cNvSpPr>
          <p:nvPr/>
        </p:nvSpPr>
        <p:spPr bwMode="auto">
          <a:xfrm>
            <a:off x="2743201" y="2743200"/>
            <a:ext cx="8159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cost to</a:t>
            </a:r>
          </a:p>
        </p:txBody>
      </p:sp>
      <p:sp>
        <p:nvSpPr>
          <p:cNvPr id="33827" name="Line 50"/>
          <p:cNvSpPr>
            <a:spLocks noChangeShapeType="1"/>
          </p:cNvSpPr>
          <p:nvPr/>
        </p:nvSpPr>
        <p:spPr bwMode="auto">
          <a:xfrm>
            <a:off x="4800600" y="3200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28" name="Line 51"/>
          <p:cNvSpPr>
            <a:spLocks noChangeShapeType="1"/>
          </p:cNvSpPr>
          <p:nvPr/>
        </p:nvSpPr>
        <p:spPr bwMode="auto">
          <a:xfrm>
            <a:off x="4495800" y="34290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29" name="Text Box 52"/>
          <p:cNvSpPr txBox="1">
            <a:spLocks noChangeArrowheads="1"/>
          </p:cNvSpPr>
          <p:nvPr/>
        </p:nvSpPr>
        <p:spPr bwMode="auto">
          <a:xfrm>
            <a:off x="4800601" y="3048000"/>
            <a:ext cx="7970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x   y   z</a:t>
            </a:r>
          </a:p>
        </p:txBody>
      </p:sp>
      <p:sp>
        <p:nvSpPr>
          <p:cNvPr id="33830" name="Text Box 53"/>
          <p:cNvSpPr txBox="1">
            <a:spLocks noChangeArrowheads="1"/>
          </p:cNvSpPr>
          <p:nvPr/>
        </p:nvSpPr>
        <p:spPr bwMode="auto">
          <a:xfrm>
            <a:off x="4495800" y="3429000"/>
            <a:ext cx="2840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x</a:t>
            </a:r>
          </a:p>
        </p:txBody>
      </p:sp>
      <p:sp>
        <p:nvSpPr>
          <p:cNvPr id="33831" name="Text Box 54"/>
          <p:cNvSpPr txBox="1">
            <a:spLocks noChangeArrowheads="1"/>
          </p:cNvSpPr>
          <p:nvPr/>
        </p:nvSpPr>
        <p:spPr bwMode="auto">
          <a:xfrm>
            <a:off x="4495800" y="3733800"/>
            <a:ext cx="2888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y</a:t>
            </a:r>
          </a:p>
        </p:txBody>
      </p:sp>
      <p:sp>
        <p:nvSpPr>
          <p:cNvPr id="33832" name="Text Box 55"/>
          <p:cNvSpPr txBox="1">
            <a:spLocks noChangeArrowheads="1"/>
          </p:cNvSpPr>
          <p:nvPr/>
        </p:nvSpPr>
        <p:spPr bwMode="auto">
          <a:xfrm>
            <a:off x="4495800" y="4038600"/>
            <a:ext cx="2760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z</a:t>
            </a:r>
          </a:p>
        </p:txBody>
      </p:sp>
      <p:sp>
        <p:nvSpPr>
          <p:cNvPr id="33833" name="Text Box 56"/>
          <p:cNvSpPr txBox="1">
            <a:spLocks noChangeArrowheads="1"/>
          </p:cNvSpPr>
          <p:nvPr/>
        </p:nvSpPr>
        <p:spPr bwMode="auto">
          <a:xfrm>
            <a:off x="4800601" y="3429000"/>
            <a:ext cx="8002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0  2   7</a:t>
            </a:r>
          </a:p>
        </p:txBody>
      </p:sp>
      <p:sp>
        <p:nvSpPr>
          <p:cNvPr id="33834" name="Text Box 57"/>
          <p:cNvSpPr txBox="1">
            <a:spLocks noChangeArrowheads="1"/>
          </p:cNvSpPr>
          <p:nvPr/>
        </p:nvSpPr>
        <p:spPr bwMode="auto">
          <a:xfrm rot="-5400000">
            <a:off x="3979256" y="3750747"/>
            <a:ext cx="637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from</a:t>
            </a:r>
          </a:p>
        </p:txBody>
      </p:sp>
      <p:sp>
        <p:nvSpPr>
          <p:cNvPr id="33835" name="Text Box 58"/>
          <p:cNvSpPr txBox="1">
            <a:spLocks noChangeArrowheads="1"/>
          </p:cNvSpPr>
          <p:nvPr/>
        </p:nvSpPr>
        <p:spPr bwMode="auto">
          <a:xfrm>
            <a:off x="4800601" y="2743200"/>
            <a:ext cx="8159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cost to</a:t>
            </a:r>
          </a:p>
        </p:txBody>
      </p:sp>
      <p:sp>
        <p:nvSpPr>
          <p:cNvPr id="33836" name="Line 59"/>
          <p:cNvSpPr>
            <a:spLocks noChangeShapeType="1"/>
          </p:cNvSpPr>
          <p:nvPr/>
        </p:nvSpPr>
        <p:spPr bwMode="auto">
          <a:xfrm>
            <a:off x="7010400" y="32766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37" name="Line 60"/>
          <p:cNvSpPr>
            <a:spLocks noChangeShapeType="1"/>
          </p:cNvSpPr>
          <p:nvPr/>
        </p:nvSpPr>
        <p:spPr bwMode="auto">
          <a:xfrm>
            <a:off x="6705600" y="35052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38" name="Text Box 61"/>
          <p:cNvSpPr txBox="1">
            <a:spLocks noChangeArrowheads="1"/>
          </p:cNvSpPr>
          <p:nvPr/>
        </p:nvSpPr>
        <p:spPr bwMode="auto">
          <a:xfrm>
            <a:off x="7010401" y="3124200"/>
            <a:ext cx="7970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x   y   z</a:t>
            </a:r>
          </a:p>
        </p:txBody>
      </p:sp>
      <p:sp>
        <p:nvSpPr>
          <p:cNvPr id="33839" name="Text Box 62"/>
          <p:cNvSpPr txBox="1">
            <a:spLocks noChangeArrowheads="1"/>
          </p:cNvSpPr>
          <p:nvPr/>
        </p:nvSpPr>
        <p:spPr bwMode="auto">
          <a:xfrm>
            <a:off x="6705600" y="3505200"/>
            <a:ext cx="2840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x</a:t>
            </a:r>
          </a:p>
        </p:txBody>
      </p:sp>
      <p:sp>
        <p:nvSpPr>
          <p:cNvPr id="33840" name="Text Box 63"/>
          <p:cNvSpPr txBox="1">
            <a:spLocks noChangeArrowheads="1"/>
          </p:cNvSpPr>
          <p:nvPr/>
        </p:nvSpPr>
        <p:spPr bwMode="auto">
          <a:xfrm>
            <a:off x="6705600" y="3810000"/>
            <a:ext cx="2888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y</a:t>
            </a:r>
          </a:p>
        </p:txBody>
      </p:sp>
      <p:sp>
        <p:nvSpPr>
          <p:cNvPr id="33841" name="Text Box 64"/>
          <p:cNvSpPr txBox="1">
            <a:spLocks noChangeArrowheads="1"/>
          </p:cNvSpPr>
          <p:nvPr/>
        </p:nvSpPr>
        <p:spPr bwMode="auto">
          <a:xfrm>
            <a:off x="6705600" y="4114800"/>
            <a:ext cx="2760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z</a:t>
            </a:r>
          </a:p>
        </p:txBody>
      </p:sp>
      <p:sp>
        <p:nvSpPr>
          <p:cNvPr id="33842" name="Text Box 65"/>
          <p:cNvSpPr txBox="1">
            <a:spLocks noChangeArrowheads="1"/>
          </p:cNvSpPr>
          <p:nvPr/>
        </p:nvSpPr>
        <p:spPr bwMode="auto">
          <a:xfrm>
            <a:off x="7010401" y="3505200"/>
            <a:ext cx="8002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0  2   3</a:t>
            </a:r>
          </a:p>
        </p:txBody>
      </p:sp>
      <p:sp>
        <p:nvSpPr>
          <p:cNvPr id="33843" name="Text Box 66"/>
          <p:cNvSpPr txBox="1">
            <a:spLocks noChangeArrowheads="1"/>
          </p:cNvSpPr>
          <p:nvPr/>
        </p:nvSpPr>
        <p:spPr bwMode="auto">
          <a:xfrm rot="-5400000">
            <a:off x="6189056" y="3826947"/>
            <a:ext cx="637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from</a:t>
            </a:r>
          </a:p>
        </p:txBody>
      </p:sp>
      <p:sp>
        <p:nvSpPr>
          <p:cNvPr id="33844" name="Text Box 67"/>
          <p:cNvSpPr txBox="1">
            <a:spLocks noChangeArrowheads="1"/>
          </p:cNvSpPr>
          <p:nvPr/>
        </p:nvSpPr>
        <p:spPr bwMode="auto">
          <a:xfrm>
            <a:off x="7010401" y="2819400"/>
            <a:ext cx="8159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cost to</a:t>
            </a:r>
          </a:p>
        </p:txBody>
      </p:sp>
      <p:sp>
        <p:nvSpPr>
          <p:cNvPr id="33845" name="Line 68"/>
          <p:cNvSpPr>
            <a:spLocks noChangeShapeType="1"/>
          </p:cNvSpPr>
          <p:nvPr/>
        </p:nvSpPr>
        <p:spPr bwMode="auto">
          <a:xfrm>
            <a:off x="6934200" y="49530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46" name="Line 69"/>
          <p:cNvSpPr>
            <a:spLocks noChangeShapeType="1"/>
          </p:cNvSpPr>
          <p:nvPr/>
        </p:nvSpPr>
        <p:spPr bwMode="auto">
          <a:xfrm>
            <a:off x="6629400" y="5181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47" name="Text Box 70"/>
          <p:cNvSpPr txBox="1">
            <a:spLocks noChangeArrowheads="1"/>
          </p:cNvSpPr>
          <p:nvPr/>
        </p:nvSpPr>
        <p:spPr bwMode="auto">
          <a:xfrm>
            <a:off x="6934201" y="4800600"/>
            <a:ext cx="7970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x   y   z</a:t>
            </a:r>
          </a:p>
        </p:txBody>
      </p:sp>
      <p:sp>
        <p:nvSpPr>
          <p:cNvPr id="33848" name="Text Box 71"/>
          <p:cNvSpPr txBox="1">
            <a:spLocks noChangeArrowheads="1"/>
          </p:cNvSpPr>
          <p:nvPr/>
        </p:nvSpPr>
        <p:spPr bwMode="auto">
          <a:xfrm>
            <a:off x="6629400" y="5181600"/>
            <a:ext cx="2840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x</a:t>
            </a:r>
          </a:p>
        </p:txBody>
      </p:sp>
      <p:sp>
        <p:nvSpPr>
          <p:cNvPr id="33849" name="Text Box 72"/>
          <p:cNvSpPr txBox="1">
            <a:spLocks noChangeArrowheads="1"/>
          </p:cNvSpPr>
          <p:nvPr/>
        </p:nvSpPr>
        <p:spPr bwMode="auto">
          <a:xfrm>
            <a:off x="6629400" y="5486400"/>
            <a:ext cx="2888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y</a:t>
            </a:r>
          </a:p>
        </p:txBody>
      </p:sp>
      <p:sp>
        <p:nvSpPr>
          <p:cNvPr id="33850" name="Text Box 73"/>
          <p:cNvSpPr txBox="1">
            <a:spLocks noChangeArrowheads="1"/>
          </p:cNvSpPr>
          <p:nvPr/>
        </p:nvSpPr>
        <p:spPr bwMode="auto">
          <a:xfrm>
            <a:off x="6629400" y="5791200"/>
            <a:ext cx="2760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z</a:t>
            </a:r>
          </a:p>
        </p:txBody>
      </p:sp>
      <p:sp>
        <p:nvSpPr>
          <p:cNvPr id="33851" name="Text Box 74"/>
          <p:cNvSpPr txBox="1">
            <a:spLocks noChangeArrowheads="1"/>
          </p:cNvSpPr>
          <p:nvPr/>
        </p:nvSpPr>
        <p:spPr bwMode="auto">
          <a:xfrm>
            <a:off x="6934201" y="5181600"/>
            <a:ext cx="8002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0  2   3</a:t>
            </a:r>
          </a:p>
        </p:txBody>
      </p:sp>
      <p:sp>
        <p:nvSpPr>
          <p:cNvPr id="33852" name="Text Box 75"/>
          <p:cNvSpPr txBox="1">
            <a:spLocks noChangeArrowheads="1"/>
          </p:cNvSpPr>
          <p:nvPr/>
        </p:nvSpPr>
        <p:spPr bwMode="auto">
          <a:xfrm rot="-5400000">
            <a:off x="6112856" y="5503347"/>
            <a:ext cx="637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from</a:t>
            </a:r>
          </a:p>
        </p:txBody>
      </p:sp>
      <p:sp>
        <p:nvSpPr>
          <p:cNvPr id="33853" name="Text Box 76"/>
          <p:cNvSpPr txBox="1">
            <a:spLocks noChangeArrowheads="1"/>
          </p:cNvSpPr>
          <p:nvPr/>
        </p:nvSpPr>
        <p:spPr bwMode="auto">
          <a:xfrm>
            <a:off x="6934201" y="4495800"/>
            <a:ext cx="8159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cost to</a:t>
            </a:r>
          </a:p>
        </p:txBody>
      </p:sp>
      <p:sp>
        <p:nvSpPr>
          <p:cNvPr id="33854" name="Line 77"/>
          <p:cNvSpPr>
            <a:spLocks noChangeShapeType="1"/>
          </p:cNvSpPr>
          <p:nvPr/>
        </p:nvSpPr>
        <p:spPr bwMode="auto">
          <a:xfrm>
            <a:off x="4800600" y="49530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55" name="Line 78"/>
          <p:cNvSpPr>
            <a:spLocks noChangeShapeType="1"/>
          </p:cNvSpPr>
          <p:nvPr/>
        </p:nvSpPr>
        <p:spPr bwMode="auto">
          <a:xfrm>
            <a:off x="4495800" y="51816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56" name="Text Box 79"/>
          <p:cNvSpPr txBox="1">
            <a:spLocks noChangeArrowheads="1"/>
          </p:cNvSpPr>
          <p:nvPr/>
        </p:nvSpPr>
        <p:spPr bwMode="auto">
          <a:xfrm>
            <a:off x="4800601" y="4800600"/>
            <a:ext cx="7970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x   y   z</a:t>
            </a:r>
          </a:p>
        </p:txBody>
      </p:sp>
      <p:sp>
        <p:nvSpPr>
          <p:cNvPr id="33857" name="Text Box 80"/>
          <p:cNvSpPr txBox="1">
            <a:spLocks noChangeArrowheads="1"/>
          </p:cNvSpPr>
          <p:nvPr/>
        </p:nvSpPr>
        <p:spPr bwMode="auto">
          <a:xfrm>
            <a:off x="4495800" y="5181600"/>
            <a:ext cx="2840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x</a:t>
            </a:r>
          </a:p>
        </p:txBody>
      </p:sp>
      <p:sp>
        <p:nvSpPr>
          <p:cNvPr id="33858" name="Text Box 81"/>
          <p:cNvSpPr txBox="1">
            <a:spLocks noChangeArrowheads="1"/>
          </p:cNvSpPr>
          <p:nvPr/>
        </p:nvSpPr>
        <p:spPr bwMode="auto">
          <a:xfrm>
            <a:off x="4495800" y="5486400"/>
            <a:ext cx="2888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y</a:t>
            </a:r>
          </a:p>
        </p:txBody>
      </p:sp>
      <p:sp>
        <p:nvSpPr>
          <p:cNvPr id="33859" name="Text Box 82"/>
          <p:cNvSpPr txBox="1">
            <a:spLocks noChangeArrowheads="1"/>
          </p:cNvSpPr>
          <p:nvPr/>
        </p:nvSpPr>
        <p:spPr bwMode="auto">
          <a:xfrm>
            <a:off x="4495800" y="5791200"/>
            <a:ext cx="2760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z</a:t>
            </a:r>
          </a:p>
        </p:txBody>
      </p:sp>
      <p:sp>
        <p:nvSpPr>
          <p:cNvPr id="33860" name="Text Box 83"/>
          <p:cNvSpPr txBox="1">
            <a:spLocks noChangeArrowheads="1"/>
          </p:cNvSpPr>
          <p:nvPr/>
        </p:nvSpPr>
        <p:spPr bwMode="auto">
          <a:xfrm>
            <a:off x="4800601" y="5181600"/>
            <a:ext cx="8002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0  2   7</a:t>
            </a:r>
          </a:p>
        </p:txBody>
      </p:sp>
      <p:sp>
        <p:nvSpPr>
          <p:cNvPr id="33861" name="Text Box 84"/>
          <p:cNvSpPr txBox="1">
            <a:spLocks noChangeArrowheads="1"/>
          </p:cNvSpPr>
          <p:nvPr/>
        </p:nvSpPr>
        <p:spPr bwMode="auto">
          <a:xfrm rot="-5400000">
            <a:off x="3979256" y="5503347"/>
            <a:ext cx="637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from</a:t>
            </a:r>
          </a:p>
        </p:txBody>
      </p:sp>
      <p:sp>
        <p:nvSpPr>
          <p:cNvPr id="33862" name="Text Box 85"/>
          <p:cNvSpPr txBox="1">
            <a:spLocks noChangeArrowheads="1"/>
          </p:cNvSpPr>
          <p:nvPr/>
        </p:nvSpPr>
        <p:spPr bwMode="auto">
          <a:xfrm>
            <a:off x="4800601" y="4495800"/>
            <a:ext cx="8159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cost to</a:t>
            </a:r>
          </a:p>
        </p:txBody>
      </p:sp>
      <p:sp>
        <p:nvSpPr>
          <p:cNvPr id="33863" name="Line 86"/>
          <p:cNvSpPr>
            <a:spLocks noChangeShapeType="1"/>
          </p:cNvSpPr>
          <p:nvPr/>
        </p:nvSpPr>
        <p:spPr bwMode="auto">
          <a:xfrm>
            <a:off x="2743200" y="50292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64" name="Line 87"/>
          <p:cNvSpPr>
            <a:spLocks noChangeShapeType="1"/>
          </p:cNvSpPr>
          <p:nvPr/>
        </p:nvSpPr>
        <p:spPr bwMode="auto">
          <a:xfrm>
            <a:off x="2438400" y="5257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65" name="Text Box 88"/>
          <p:cNvSpPr txBox="1">
            <a:spLocks noChangeArrowheads="1"/>
          </p:cNvSpPr>
          <p:nvPr/>
        </p:nvSpPr>
        <p:spPr bwMode="auto">
          <a:xfrm>
            <a:off x="2743201" y="4876800"/>
            <a:ext cx="7970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x   y   z</a:t>
            </a:r>
          </a:p>
        </p:txBody>
      </p:sp>
      <p:sp>
        <p:nvSpPr>
          <p:cNvPr id="33866" name="Text Box 89"/>
          <p:cNvSpPr txBox="1">
            <a:spLocks noChangeArrowheads="1"/>
          </p:cNvSpPr>
          <p:nvPr/>
        </p:nvSpPr>
        <p:spPr bwMode="auto">
          <a:xfrm>
            <a:off x="2438400" y="5257800"/>
            <a:ext cx="2840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x</a:t>
            </a:r>
          </a:p>
        </p:txBody>
      </p:sp>
      <p:sp>
        <p:nvSpPr>
          <p:cNvPr id="33867" name="Text Box 90"/>
          <p:cNvSpPr txBox="1">
            <a:spLocks noChangeArrowheads="1"/>
          </p:cNvSpPr>
          <p:nvPr/>
        </p:nvSpPr>
        <p:spPr bwMode="auto">
          <a:xfrm>
            <a:off x="2438400" y="5562600"/>
            <a:ext cx="2888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y</a:t>
            </a:r>
          </a:p>
        </p:txBody>
      </p:sp>
      <p:sp>
        <p:nvSpPr>
          <p:cNvPr id="33868" name="Text Box 91"/>
          <p:cNvSpPr txBox="1">
            <a:spLocks noChangeArrowheads="1"/>
          </p:cNvSpPr>
          <p:nvPr/>
        </p:nvSpPr>
        <p:spPr bwMode="auto">
          <a:xfrm>
            <a:off x="2438400" y="5867400"/>
            <a:ext cx="2760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z</a:t>
            </a:r>
          </a:p>
        </p:txBody>
      </p:sp>
      <p:sp>
        <p:nvSpPr>
          <p:cNvPr id="33869" name="Text Box 92"/>
          <p:cNvSpPr txBox="1">
            <a:spLocks noChangeArrowheads="1"/>
          </p:cNvSpPr>
          <p:nvPr/>
        </p:nvSpPr>
        <p:spPr bwMode="auto">
          <a:xfrm>
            <a:off x="2743200" y="5638801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/>
              <a:t>∞</a:t>
            </a:r>
          </a:p>
        </p:txBody>
      </p:sp>
      <p:sp>
        <p:nvSpPr>
          <p:cNvPr id="33870" name="Text Box 93"/>
          <p:cNvSpPr txBox="1">
            <a:spLocks noChangeArrowheads="1"/>
          </p:cNvSpPr>
          <p:nvPr/>
        </p:nvSpPr>
        <p:spPr bwMode="auto">
          <a:xfrm>
            <a:off x="2971800" y="5638800"/>
            <a:ext cx="3818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∞</a:t>
            </a:r>
          </a:p>
        </p:txBody>
      </p:sp>
      <p:sp>
        <p:nvSpPr>
          <p:cNvPr id="33871" name="Text Box 94"/>
          <p:cNvSpPr txBox="1">
            <a:spLocks noChangeArrowheads="1"/>
          </p:cNvSpPr>
          <p:nvPr/>
        </p:nvSpPr>
        <p:spPr bwMode="auto">
          <a:xfrm>
            <a:off x="3352800" y="5638800"/>
            <a:ext cx="3818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∞</a:t>
            </a:r>
          </a:p>
        </p:txBody>
      </p:sp>
      <p:sp>
        <p:nvSpPr>
          <p:cNvPr id="33872" name="Text Box 95"/>
          <p:cNvSpPr txBox="1">
            <a:spLocks noChangeArrowheads="1"/>
          </p:cNvSpPr>
          <p:nvPr/>
        </p:nvSpPr>
        <p:spPr bwMode="auto">
          <a:xfrm>
            <a:off x="2743200" y="59436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7</a:t>
            </a:r>
          </a:p>
        </p:txBody>
      </p:sp>
      <p:sp>
        <p:nvSpPr>
          <p:cNvPr id="33873" name="Text Box 96"/>
          <p:cNvSpPr txBox="1">
            <a:spLocks noChangeArrowheads="1"/>
          </p:cNvSpPr>
          <p:nvPr/>
        </p:nvSpPr>
        <p:spPr bwMode="auto">
          <a:xfrm>
            <a:off x="2971800" y="59436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1</a:t>
            </a:r>
          </a:p>
        </p:txBody>
      </p:sp>
      <p:sp>
        <p:nvSpPr>
          <p:cNvPr id="33874" name="Text Box 97"/>
          <p:cNvSpPr txBox="1">
            <a:spLocks noChangeArrowheads="1"/>
          </p:cNvSpPr>
          <p:nvPr/>
        </p:nvSpPr>
        <p:spPr bwMode="auto">
          <a:xfrm>
            <a:off x="3352800" y="59436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0</a:t>
            </a:r>
          </a:p>
        </p:txBody>
      </p:sp>
      <p:sp>
        <p:nvSpPr>
          <p:cNvPr id="33875" name="Text Box 98"/>
          <p:cNvSpPr txBox="1">
            <a:spLocks noChangeArrowheads="1"/>
          </p:cNvSpPr>
          <p:nvPr/>
        </p:nvSpPr>
        <p:spPr bwMode="auto">
          <a:xfrm>
            <a:off x="2743201" y="4572000"/>
            <a:ext cx="8159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cost to</a:t>
            </a:r>
          </a:p>
        </p:txBody>
      </p:sp>
      <p:sp>
        <p:nvSpPr>
          <p:cNvPr id="33876" name="Text Box 99"/>
          <p:cNvSpPr txBox="1">
            <a:spLocks noChangeArrowheads="1"/>
          </p:cNvSpPr>
          <p:nvPr/>
        </p:nvSpPr>
        <p:spPr bwMode="auto">
          <a:xfrm>
            <a:off x="2743201" y="3505201"/>
            <a:ext cx="85311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∞</a:t>
            </a:r>
          </a:p>
          <a:p>
            <a:pPr eaLnBrk="0" hangingPunct="0"/>
            <a:r>
              <a:rPr lang="en-US"/>
              <a:t>2   0   1</a:t>
            </a:r>
          </a:p>
        </p:txBody>
      </p:sp>
      <p:sp>
        <p:nvSpPr>
          <p:cNvPr id="33877" name="Text Box 100"/>
          <p:cNvSpPr txBox="1">
            <a:spLocks noChangeArrowheads="1"/>
          </p:cNvSpPr>
          <p:nvPr/>
        </p:nvSpPr>
        <p:spPr bwMode="auto">
          <a:xfrm>
            <a:off x="2743200" y="5257801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/>
              <a:t>∞ ∞  ∞</a:t>
            </a:r>
          </a:p>
        </p:txBody>
      </p:sp>
      <p:sp>
        <p:nvSpPr>
          <p:cNvPr id="33878" name="Text Box 101"/>
          <p:cNvSpPr txBox="1">
            <a:spLocks noChangeArrowheads="1"/>
          </p:cNvSpPr>
          <p:nvPr/>
        </p:nvSpPr>
        <p:spPr bwMode="auto">
          <a:xfrm>
            <a:off x="4784726" y="2022475"/>
            <a:ext cx="8531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2   0   1</a:t>
            </a:r>
          </a:p>
        </p:txBody>
      </p:sp>
      <p:sp>
        <p:nvSpPr>
          <p:cNvPr id="33879" name="Text Box 102"/>
          <p:cNvSpPr txBox="1">
            <a:spLocks noChangeArrowheads="1"/>
          </p:cNvSpPr>
          <p:nvPr/>
        </p:nvSpPr>
        <p:spPr bwMode="auto">
          <a:xfrm>
            <a:off x="4784726" y="2327275"/>
            <a:ext cx="8531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7   1   0</a:t>
            </a:r>
          </a:p>
        </p:txBody>
      </p:sp>
      <p:sp>
        <p:nvSpPr>
          <p:cNvPr id="33880" name="Text Box 103"/>
          <p:cNvSpPr txBox="1">
            <a:spLocks noChangeArrowheads="1"/>
          </p:cNvSpPr>
          <p:nvPr/>
        </p:nvSpPr>
        <p:spPr bwMode="auto">
          <a:xfrm>
            <a:off x="4800601" y="3810000"/>
            <a:ext cx="8002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2  0   1</a:t>
            </a:r>
          </a:p>
        </p:txBody>
      </p:sp>
      <p:sp>
        <p:nvSpPr>
          <p:cNvPr id="33881" name="Text Box 104"/>
          <p:cNvSpPr txBox="1">
            <a:spLocks noChangeArrowheads="1"/>
          </p:cNvSpPr>
          <p:nvPr/>
        </p:nvSpPr>
        <p:spPr bwMode="auto">
          <a:xfrm>
            <a:off x="4800601" y="4114800"/>
            <a:ext cx="8531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7   1   0</a:t>
            </a:r>
          </a:p>
        </p:txBody>
      </p:sp>
      <p:sp>
        <p:nvSpPr>
          <p:cNvPr id="33882" name="Text Box 105"/>
          <p:cNvSpPr txBox="1">
            <a:spLocks noChangeArrowheads="1"/>
          </p:cNvSpPr>
          <p:nvPr/>
        </p:nvSpPr>
        <p:spPr bwMode="auto">
          <a:xfrm>
            <a:off x="4800601" y="5562600"/>
            <a:ext cx="8002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2  0   1</a:t>
            </a:r>
          </a:p>
        </p:txBody>
      </p:sp>
      <p:sp>
        <p:nvSpPr>
          <p:cNvPr id="33883" name="Text Box 106"/>
          <p:cNvSpPr txBox="1">
            <a:spLocks noChangeArrowheads="1"/>
          </p:cNvSpPr>
          <p:nvPr/>
        </p:nvSpPr>
        <p:spPr bwMode="auto">
          <a:xfrm>
            <a:off x="4800601" y="5867400"/>
            <a:ext cx="8002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3  1   0</a:t>
            </a:r>
          </a:p>
        </p:txBody>
      </p:sp>
      <p:sp>
        <p:nvSpPr>
          <p:cNvPr id="33884" name="Text Box 107"/>
          <p:cNvSpPr txBox="1">
            <a:spLocks noChangeArrowheads="1"/>
          </p:cNvSpPr>
          <p:nvPr/>
        </p:nvSpPr>
        <p:spPr bwMode="auto">
          <a:xfrm>
            <a:off x="7010401" y="2133600"/>
            <a:ext cx="8531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2   0   1</a:t>
            </a:r>
          </a:p>
        </p:txBody>
      </p:sp>
      <p:sp>
        <p:nvSpPr>
          <p:cNvPr id="33885" name="Text Box 108"/>
          <p:cNvSpPr txBox="1">
            <a:spLocks noChangeArrowheads="1"/>
          </p:cNvSpPr>
          <p:nvPr/>
        </p:nvSpPr>
        <p:spPr bwMode="auto">
          <a:xfrm>
            <a:off x="7010401" y="2438400"/>
            <a:ext cx="8002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3  1   0</a:t>
            </a:r>
          </a:p>
        </p:txBody>
      </p:sp>
      <p:sp>
        <p:nvSpPr>
          <p:cNvPr id="33886" name="Text Box 109"/>
          <p:cNvSpPr txBox="1">
            <a:spLocks noChangeArrowheads="1"/>
          </p:cNvSpPr>
          <p:nvPr/>
        </p:nvSpPr>
        <p:spPr bwMode="auto">
          <a:xfrm>
            <a:off x="7010401" y="3886200"/>
            <a:ext cx="8002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2  0   1</a:t>
            </a:r>
          </a:p>
        </p:txBody>
      </p:sp>
      <p:sp>
        <p:nvSpPr>
          <p:cNvPr id="33887" name="Text Box 110"/>
          <p:cNvSpPr txBox="1">
            <a:spLocks noChangeArrowheads="1"/>
          </p:cNvSpPr>
          <p:nvPr/>
        </p:nvSpPr>
        <p:spPr bwMode="auto">
          <a:xfrm>
            <a:off x="6934201" y="5867400"/>
            <a:ext cx="8002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3  1   0</a:t>
            </a:r>
          </a:p>
        </p:txBody>
      </p:sp>
      <p:sp>
        <p:nvSpPr>
          <p:cNvPr id="33888" name="Text Box 111"/>
          <p:cNvSpPr txBox="1">
            <a:spLocks noChangeArrowheads="1"/>
          </p:cNvSpPr>
          <p:nvPr/>
        </p:nvSpPr>
        <p:spPr bwMode="auto">
          <a:xfrm>
            <a:off x="6934201" y="5486400"/>
            <a:ext cx="8002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2  0   1</a:t>
            </a:r>
          </a:p>
        </p:txBody>
      </p:sp>
      <p:sp>
        <p:nvSpPr>
          <p:cNvPr id="33889" name="Text Box 112"/>
          <p:cNvSpPr txBox="1">
            <a:spLocks noChangeArrowheads="1"/>
          </p:cNvSpPr>
          <p:nvPr/>
        </p:nvSpPr>
        <p:spPr bwMode="auto">
          <a:xfrm>
            <a:off x="7010401" y="4114800"/>
            <a:ext cx="8002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3  1   0</a:t>
            </a:r>
          </a:p>
        </p:txBody>
      </p:sp>
      <p:sp>
        <p:nvSpPr>
          <p:cNvPr id="33890" name="Line 113"/>
          <p:cNvSpPr>
            <a:spLocks noChangeShapeType="1"/>
          </p:cNvSpPr>
          <p:nvPr/>
        </p:nvSpPr>
        <p:spPr bwMode="auto">
          <a:xfrm>
            <a:off x="3733800" y="1981200"/>
            <a:ext cx="6858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91" name="Line 114"/>
          <p:cNvSpPr>
            <a:spLocks noChangeShapeType="1"/>
          </p:cNvSpPr>
          <p:nvPr/>
        </p:nvSpPr>
        <p:spPr bwMode="auto">
          <a:xfrm>
            <a:off x="3657600" y="2057400"/>
            <a:ext cx="68580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92" name="Line 115"/>
          <p:cNvSpPr>
            <a:spLocks noChangeShapeType="1"/>
          </p:cNvSpPr>
          <p:nvPr/>
        </p:nvSpPr>
        <p:spPr bwMode="auto">
          <a:xfrm flipV="1">
            <a:off x="3657600" y="2514600"/>
            <a:ext cx="762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93" name="Line 116"/>
          <p:cNvSpPr>
            <a:spLocks noChangeShapeType="1"/>
          </p:cNvSpPr>
          <p:nvPr/>
        </p:nvSpPr>
        <p:spPr bwMode="auto">
          <a:xfrm>
            <a:off x="3657600" y="4114800"/>
            <a:ext cx="609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94" name="Line 117"/>
          <p:cNvSpPr>
            <a:spLocks noChangeShapeType="1"/>
          </p:cNvSpPr>
          <p:nvPr/>
        </p:nvSpPr>
        <p:spPr bwMode="auto">
          <a:xfrm flipV="1">
            <a:off x="3657600" y="2590800"/>
            <a:ext cx="83820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95" name="Line 118"/>
          <p:cNvSpPr>
            <a:spLocks noChangeShapeType="1"/>
          </p:cNvSpPr>
          <p:nvPr/>
        </p:nvSpPr>
        <p:spPr bwMode="auto">
          <a:xfrm flipV="1">
            <a:off x="3733800" y="4343400"/>
            <a:ext cx="762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96" name="Line 119"/>
          <p:cNvSpPr>
            <a:spLocks noChangeShapeType="1"/>
          </p:cNvSpPr>
          <p:nvPr/>
        </p:nvSpPr>
        <p:spPr bwMode="auto">
          <a:xfrm>
            <a:off x="5791200" y="1981200"/>
            <a:ext cx="7620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97" name="Line 120"/>
          <p:cNvSpPr>
            <a:spLocks noChangeShapeType="1"/>
          </p:cNvSpPr>
          <p:nvPr/>
        </p:nvSpPr>
        <p:spPr bwMode="auto">
          <a:xfrm>
            <a:off x="5715000" y="2057400"/>
            <a:ext cx="83820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98" name="Line 121"/>
          <p:cNvSpPr>
            <a:spLocks noChangeShapeType="1"/>
          </p:cNvSpPr>
          <p:nvPr/>
        </p:nvSpPr>
        <p:spPr bwMode="auto">
          <a:xfrm flipV="1">
            <a:off x="5638800" y="2743200"/>
            <a:ext cx="1143000" cy="320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899" name="Line 122"/>
          <p:cNvSpPr>
            <a:spLocks noChangeShapeType="1"/>
          </p:cNvSpPr>
          <p:nvPr/>
        </p:nvSpPr>
        <p:spPr bwMode="auto">
          <a:xfrm flipV="1">
            <a:off x="5638800" y="4419600"/>
            <a:ext cx="10668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900" name="Line 123"/>
          <p:cNvSpPr>
            <a:spLocks noChangeShapeType="1"/>
          </p:cNvSpPr>
          <p:nvPr/>
        </p:nvSpPr>
        <p:spPr bwMode="auto">
          <a:xfrm>
            <a:off x="2133600" y="6345238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901" name="Text Box 124"/>
          <p:cNvSpPr txBox="1">
            <a:spLocks noChangeArrowheads="1"/>
          </p:cNvSpPr>
          <p:nvPr/>
        </p:nvSpPr>
        <p:spPr bwMode="auto">
          <a:xfrm>
            <a:off x="7593014" y="6142038"/>
            <a:ext cx="6142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time</a:t>
            </a:r>
          </a:p>
        </p:txBody>
      </p:sp>
      <p:grpSp>
        <p:nvGrpSpPr>
          <p:cNvPr id="33902" name="Group 125"/>
          <p:cNvGrpSpPr>
            <a:grpSpLocks/>
          </p:cNvGrpSpPr>
          <p:nvPr/>
        </p:nvGrpSpPr>
        <p:grpSpPr bwMode="auto">
          <a:xfrm>
            <a:off x="8156575" y="2911475"/>
            <a:ext cx="2184400" cy="1212850"/>
            <a:chOff x="2352" y="0"/>
            <a:chExt cx="1376" cy="764"/>
          </a:xfrm>
        </p:grpSpPr>
        <p:sp>
          <p:nvSpPr>
            <p:cNvPr id="33915" name="Freeform 126"/>
            <p:cNvSpPr>
              <a:spLocks/>
            </p:cNvSpPr>
            <p:nvPr/>
          </p:nvSpPr>
          <p:spPr bwMode="auto">
            <a:xfrm>
              <a:off x="2352" y="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66CC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3916" name="Group 127"/>
            <p:cNvGrpSpPr>
              <a:grpSpLocks/>
            </p:cNvGrpSpPr>
            <p:nvPr/>
          </p:nvGrpSpPr>
          <p:grpSpPr bwMode="auto">
            <a:xfrm>
              <a:off x="2448" y="74"/>
              <a:ext cx="1161" cy="677"/>
              <a:chOff x="-17" y="1286"/>
              <a:chExt cx="1161" cy="677"/>
            </a:xfrm>
          </p:grpSpPr>
          <p:sp>
            <p:nvSpPr>
              <p:cNvPr id="33917" name="Freeform 128"/>
              <p:cNvSpPr>
                <a:spLocks/>
              </p:cNvSpPr>
              <p:nvPr/>
            </p:nvSpPr>
            <p:spPr bwMode="auto">
              <a:xfrm>
                <a:off x="246" y="1476"/>
                <a:ext cx="222" cy="180"/>
              </a:xfrm>
              <a:custGeom>
                <a:avLst/>
                <a:gdLst>
                  <a:gd name="T0" fmla="*/ 0 w 222"/>
                  <a:gd name="T1" fmla="*/ 180 h 180"/>
                  <a:gd name="T2" fmla="*/ 222 w 222"/>
                  <a:gd name="T3" fmla="*/ 0 h 180"/>
                  <a:gd name="T4" fmla="*/ 0 60000 65536"/>
                  <a:gd name="T5" fmla="*/ 0 60000 65536"/>
                  <a:gd name="T6" fmla="*/ 0 w 222"/>
                  <a:gd name="T7" fmla="*/ 0 h 180"/>
                  <a:gd name="T8" fmla="*/ 222 w 222"/>
                  <a:gd name="T9" fmla="*/ 180 h 18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22" h="180">
                    <a:moveTo>
                      <a:pt x="0" y="180"/>
                    </a:moveTo>
                    <a:lnTo>
                      <a:pt x="222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918" name="Oval 129"/>
              <p:cNvSpPr>
                <a:spLocks noChangeArrowheads="1"/>
              </p:cNvSpPr>
              <p:nvPr/>
            </p:nvSpPr>
            <p:spPr bwMode="auto">
              <a:xfrm>
                <a:off x="-14" y="171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33919" name="Line 130"/>
              <p:cNvSpPr>
                <a:spLocks noChangeShapeType="1"/>
              </p:cNvSpPr>
              <p:nvPr/>
            </p:nvSpPr>
            <p:spPr bwMode="auto">
              <a:xfrm>
                <a:off x="-14" y="1705"/>
                <a:ext cx="1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920" name="Line 131"/>
              <p:cNvSpPr>
                <a:spLocks noChangeShapeType="1"/>
              </p:cNvSpPr>
              <p:nvPr/>
            </p:nvSpPr>
            <p:spPr bwMode="auto">
              <a:xfrm>
                <a:off x="299" y="1705"/>
                <a:ext cx="1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921" name="Rectangle 132"/>
              <p:cNvSpPr>
                <a:spLocks noChangeArrowheads="1"/>
              </p:cNvSpPr>
              <p:nvPr/>
            </p:nvSpPr>
            <p:spPr bwMode="auto">
              <a:xfrm>
                <a:off x="-14" y="170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3922" name="Oval 133"/>
              <p:cNvSpPr>
                <a:spLocks noChangeArrowheads="1"/>
              </p:cNvSpPr>
              <p:nvPr/>
            </p:nvSpPr>
            <p:spPr bwMode="auto">
              <a:xfrm>
                <a:off x="-17" y="164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33923" name="Freeform 134"/>
              <p:cNvSpPr>
                <a:spLocks/>
              </p:cNvSpPr>
              <p:nvPr/>
            </p:nvSpPr>
            <p:spPr bwMode="auto">
              <a:xfrm>
                <a:off x="651" y="1476"/>
                <a:ext cx="216" cy="189"/>
              </a:xfrm>
              <a:custGeom>
                <a:avLst/>
                <a:gdLst>
                  <a:gd name="T0" fmla="*/ 0 w 216"/>
                  <a:gd name="T1" fmla="*/ 0 h 189"/>
                  <a:gd name="T2" fmla="*/ 216 w 216"/>
                  <a:gd name="T3" fmla="*/ 189 h 189"/>
                  <a:gd name="T4" fmla="*/ 0 60000 65536"/>
                  <a:gd name="T5" fmla="*/ 0 60000 65536"/>
                  <a:gd name="T6" fmla="*/ 0 w 216"/>
                  <a:gd name="T7" fmla="*/ 0 h 189"/>
                  <a:gd name="T8" fmla="*/ 216 w 216"/>
                  <a:gd name="T9" fmla="*/ 189 h 189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16" h="189">
                    <a:moveTo>
                      <a:pt x="0" y="0"/>
                    </a:moveTo>
                    <a:lnTo>
                      <a:pt x="216" y="189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924" name="Freeform 135"/>
              <p:cNvSpPr>
                <a:spLocks/>
              </p:cNvSpPr>
              <p:nvPr/>
            </p:nvSpPr>
            <p:spPr bwMode="auto">
              <a:xfrm>
                <a:off x="303" y="1740"/>
                <a:ext cx="540" cy="3"/>
              </a:xfrm>
              <a:custGeom>
                <a:avLst/>
                <a:gdLst>
                  <a:gd name="T0" fmla="*/ 540 w 540"/>
                  <a:gd name="T1" fmla="*/ 3 h 3"/>
                  <a:gd name="T2" fmla="*/ 0 w 540"/>
                  <a:gd name="T3" fmla="*/ 0 h 3"/>
                  <a:gd name="T4" fmla="*/ 0 60000 65536"/>
                  <a:gd name="T5" fmla="*/ 0 60000 65536"/>
                  <a:gd name="T6" fmla="*/ 0 w 540"/>
                  <a:gd name="T7" fmla="*/ 0 h 3"/>
                  <a:gd name="T8" fmla="*/ 540 w 540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40" h="3">
                    <a:moveTo>
                      <a:pt x="540" y="3"/>
                    </a:move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3925" name="Group 136"/>
              <p:cNvGrpSpPr>
                <a:grpSpLocks/>
              </p:cNvGrpSpPr>
              <p:nvPr/>
            </p:nvGrpSpPr>
            <p:grpSpPr bwMode="auto">
              <a:xfrm>
                <a:off x="41" y="1598"/>
                <a:ext cx="186" cy="252"/>
                <a:chOff x="2963" y="2429"/>
                <a:chExt cx="187" cy="252"/>
              </a:xfrm>
            </p:grpSpPr>
            <p:sp>
              <p:nvSpPr>
                <p:cNvPr id="33947" name="Rectangle 137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/>
                </a:p>
              </p:txBody>
            </p:sp>
            <p:sp>
              <p:nvSpPr>
                <p:cNvPr id="33948" name="Text Box 138"/>
                <p:cNvSpPr txBox="1">
                  <a:spLocks noChangeArrowheads="1"/>
                </p:cNvSpPr>
                <p:nvPr/>
              </p:nvSpPr>
              <p:spPr bwMode="auto">
                <a:xfrm>
                  <a:off x="2963" y="2429"/>
                  <a:ext cx="18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eaLnBrk="0" hangingPunct="0"/>
                  <a:r>
                    <a:rPr lang="en-US" sz="2000"/>
                    <a:t>x</a:t>
                  </a:r>
                  <a:endParaRPr lang="en-US" sz="2400"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33926" name="Group 139"/>
              <p:cNvGrpSpPr>
                <a:grpSpLocks/>
              </p:cNvGrpSpPr>
              <p:nvPr/>
            </p:nvGrpSpPr>
            <p:grpSpPr bwMode="auto">
              <a:xfrm>
                <a:off x="828" y="1580"/>
                <a:ext cx="316" cy="291"/>
                <a:chOff x="1740" y="2276"/>
                <a:chExt cx="316" cy="291"/>
              </a:xfrm>
            </p:grpSpPr>
            <p:sp>
              <p:nvSpPr>
                <p:cNvPr id="33939" name="Oval 140"/>
                <p:cNvSpPr>
                  <a:spLocks noChangeArrowheads="1"/>
                </p:cNvSpPr>
                <p:nvPr/>
              </p:nvSpPr>
              <p:spPr bwMode="auto">
                <a:xfrm>
                  <a:off x="1743" y="2420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/>
                </a:p>
              </p:txBody>
            </p:sp>
            <p:sp>
              <p:nvSpPr>
                <p:cNvPr id="33940" name="Line 141"/>
                <p:cNvSpPr>
                  <a:spLocks noChangeShapeType="1"/>
                </p:cNvSpPr>
                <p:nvPr/>
              </p:nvSpPr>
              <p:spPr bwMode="auto">
                <a:xfrm>
                  <a:off x="1743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941" name="Line 142"/>
                <p:cNvSpPr>
                  <a:spLocks noChangeShapeType="1"/>
                </p:cNvSpPr>
                <p:nvPr/>
              </p:nvSpPr>
              <p:spPr bwMode="auto">
                <a:xfrm>
                  <a:off x="2056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942" name="Rectangle 143"/>
                <p:cNvSpPr>
                  <a:spLocks noChangeArrowheads="1"/>
                </p:cNvSpPr>
                <p:nvPr/>
              </p:nvSpPr>
              <p:spPr bwMode="auto">
                <a:xfrm>
                  <a:off x="1743" y="2413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33943" name="Oval 144"/>
                <p:cNvSpPr>
                  <a:spLocks noChangeArrowheads="1"/>
                </p:cNvSpPr>
                <p:nvPr/>
              </p:nvSpPr>
              <p:spPr bwMode="auto">
                <a:xfrm>
                  <a:off x="1740" y="2354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/>
                </a:p>
              </p:txBody>
            </p:sp>
            <p:grpSp>
              <p:nvGrpSpPr>
                <p:cNvPr id="33944" name="Group 145"/>
                <p:cNvGrpSpPr>
                  <a:grpSpLocks/>
                </p:cNvGrpSpPr>
                <p:nvPr/>
              </p:nvGrpSpPr>
              <p:grpSpPr bwMode="auto">
                <a:xfrm>
                  <a:off x="1802" y="2276"/>
                  <a:ext cx="193" cy="291"/>
                  <a:chOff x="2960" y="2399"/>
                  <a:chExt cx="194" cy="291"/>
                </a:xfrm>
              </p:grpSpPr>
              <p:sp>
                <p:nvSpPr>
                  <p:cNvPr id="33945" name="Rectangle 146"/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eaLnBrk="0" hangingPunct="0"/>
                    <a:endParaRPr lang="en-US"/>
                  </a:p>
                </p:txBody>
              </p:sp>
              <p:sp>
                <p:nvSpPr>
                  <p:cNvPr id="33946" name="Text Box 14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60" y="2399"/>
                    <a:ext cx="194" cy="29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 eaLnBrk="0" hangingPunct="0"/>
                    <a:r>
                      <a:rPr lang="en-US" sz="2400"/>
                      <a:t>z</a:t>
                    </a:r>
                  </a:p>
                </p:txBody>
              </p:sp>
            </p:grpSp>
          </p:grpSp>
          <p:sp>
            <p:nvSpPr>
              <p:cNvPr id="33927" name="Text Box 148"/>
              <p:cNvSpPr txBox="1">
                <a:spLocks noChangeArrowheads="1"/>
              </p:cNvSpPr>
              <p:nvPr/>
            </p:nvSpPr>
            <p:spPr bwMode="auto">
              <a:xfrm>
                <a:off x="726" y="1400"/>
                <a:ext cx="19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/>
                  <a:t>1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3928" name="Text Box 149"/>
              <p:cNvSpPr txBox="1">
                <a:spLocks noChangeArrowheads="1"/>
              </p:cNvSpPr>
              <p:nvPr/>
            </p:nvSpPr>
            <p:spPr bwMode="auto">
              <a:xfrm>
                <a:off x="199" y="1397"/>
                <a:ext cx="19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/>
                  <a:t>2</a:t>
                </a: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33929" name="Text Box 150"/>
              <p:cNvSpPr txBox="1">
                <a:spLocks noChangeArrowheads="1"/>
              </p:cNvSpPr>
              <p:nvPr/>
            </p:nvSpPr>
            <p:spPr bwMode="auto">
              <a:xfrm>
                <a:off x="484" y="1730"/>
                <a:ext cx="190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/>
                  <a:t>7</a:t>
                </a:r>
                <a:endParaRPr lang="en-US" sz="2400">
                  <a:latin typeface="Times New Roman" pitchFamily="18" charset="0"/>
                </a:endParaRPr>
              </a:p>
            </p:txBody>
          </p:sp>
          <p:grpSp>
            <p:nvGrpSpPr>
              <p:cNvPr id="33930" name="Group 151"/>
              <p:cNvGrpSpPr>
                <a:grpSpLocks/>
              </p:cNvGrpSpPr>
              <p:nvPr/>
            </p:nvGrpSpPr>
            <p:grpSpPr bwMode="auto">
              <a:xfrm>
                <a:off x="408" y="1286"/>
                <a:ext cx="316" cy="252"/>
                <a:chOff x="1740" y="2306"/>
                <a:chExt cx="316" cy="252"/>
              </a:xfrm>
            </p:grpSpPr>
            <p:sp>
              <p:nvSpPr>
                <p:cNvPr id="33931" name="Oval 152"/>
                <p:cNvSpPr>
                  <a:spLocks noChangeArrowheads="1"/>
                </p:cNvSpPr>
                <p:nvPr/>
              </p:nvSpPr>
              <p:spPr bwMode="auto">
                <a:xfrm>
                  <a:off x="1743" y="2420"/>
                  <a:ext cx="313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/>
                </a:p>
              </p:txBody>
            </p:sp>
            <p:sp>
              <p:nvSpPr>
                <p:cNvPr id="33932" name="Line 153"/>
                <p:cNvSpPr>
                  <a:spLocks noChangeShapeType="1"/>
                </p:cNvSpPr>
                <p:nvPr/>
              </p:nvSpPr>
              <p:spPr bwMode="auto">
                <a:xfrm>
                  <a:off x="1743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933" name="Line 154"/>
                <p:cNvSpPr>
                  <a:spLocks noChangeShapeType="1"/>
                </p:cNvSpPr>
                <p:nvPr/>
              </p:nvSpPr>
              <p:spPr bwMode="auto">
                <a:xfrm>
                  <a:off x="2056" y="2413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934" name="Rectangle 155"/>
                <p:cNvSpPr>
                  <a:spLocks noChangeArrowheads="1"/>
                </p:cNvSpPr>
                <p:nvPr/>
              </p:nvSpPr>
              <p:spPr bwMode="auto">
                <a:xfrm>
                  <a:off x="1743" y="2413"/>
                  <a:ext cx="310" cy="49"/>
                </a:xfrm>
                <a:prstGeom prst="rect">
                  <a:avLst/>
                </a:prstGeom>
                <a:solidFill>
                  <a:schemeClr val="hlink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 eaLnBrk="0" hangingPunct="0"/>
                  <a:endParaRPr lang="en-US" sz="2400">
                    <a:latin typeface="Times New Roman" pitchFamily="18" charset="0"/>
                  </a:endParaRPr>
                </a:p>
              </p:txBody>
            </p:sp>
            <p:sp>
              <p:nvSpPr>
                <p:cNvPr id="33935" name="Oval 156"/>
                <p:cNvSpPr>
                  <a:spLocks noChangeArrowheads="1"/>
                </p:cNvSpPr>
                <p:nvPr/>
              </p:nvSpPr>
              <p:spPr bwMode="auto">
                <a:xfrm>
                  <a:off x="1740" y="2354"/>
                  <a:ext cx="313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en-US"/>
                </a:p>
              </p:txBody>
            </p:sp>
            <p:grpSp>
              <p:nvGrpSpPr>
                <p:cNvPr id="33936" name="Group 157"/>
                <p:cNvGrpSpPr>
                  <a:grpSpLocks/>
                </p:cNvGrpSpPr>
                <p:nvPr/>
              </p:nvGrpSpPr>
              <p:grpSpPr bwMode="auto">
                <a:xfrm>
                  <a:off x="1804" y="2306"/>
                  <a:ext cx="189" cy="252"/>
                  <a:chOff x="2961" y="2429"/>
                  <a:chExt cx="191" cy="252"/>
                </a:xfrm>
              </p:grpSpPr>
              <p:sp>
                <p:nvSpPr>
                  <p:cNvPr id="33937" name="Rectangle 158"/>
                  <p:cNvSpPr>
                    <a:spLocks noChangeArrowheads="1"/>
                  </p:cNvSpPr>
                  <p:nvPr/>
                </p:nvSpPr>
                <p:spPr bwMode="auto">
                  <a:xfrm>
                    <a:off x="2982" y="2490"/>
                    <a:ext cx="144" cy="132"/>
                  </a:xfrm>
                  <a:prstGeom prst="rect">
                    <a:avLst/>
                  </a:prstGeom>
                  <a:solidFill>
                    <a:schemeClr val="hlink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eaLnBrk="0" hangingPunct="0"/>
                    <a:endParaRPr lang="en-US"/>
                  </a:p>
                </p:txBody>
              </p:sp>
              <p:sp>
                <p:nvSpPr>
                  <p:cNvPr id="33938" name="Text Box 1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61" y="2429"/>
                    <a:ext cx="191" cy="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pPr algn="ctr" eaLnBrk="0" hangingPunct="0"/>
                    <a:r>
                      <a:rPr lang="en-US" sz="2000"/>
                      <a:t>y</a:t>
                    </a:r>
                    <a:endParaRPr lang="en-US" sz="2400">
                      <a:latin typeface="Times New Roman" pitchFamily="18" charset="0"/>
                    </a:endParaRPr>
                  </a:p>
                </p:txBody>
              </p:sp>
            </p:grpSp>
          </p:grpSp>
        </p:grpSp>
      </p:grpSp>
      <p:sp>
        <p:nvSpPr>
          <p:cNvPr id="33903" name="Text Box 160"/>
          <p:cNvSpPr txBox="1">
            <a:spLocks noChangeArrowheads="1"/>
          </p:cNvSpPr>
          <p:nvPr/>
        </p:nvSpPr>
        <p:spPr bwMode="auto">
          <a:xfrm>
            <a:off x="1524000" y="685800"/>
            <a:ext cx="13686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/>
              <a:t>node x table</a:t>
            </a:r>
          </a:p>
        </p:txBody>
      </p:sp>
      <p:sp>
        <p:nvSpPr>
          <p:cNvPr id="33904" name="Text Box 161"/>
          <p:cNvSpPr txBox="1">
            <a:spLocks noChangeArrowheads="1"/>
          </p:cNvSpPr>
          <p:nvPr/>
        </p:nvSpPr>
        <p:spPr bwMode="auto">
          <a:xfrm>
            <a:off x="1524000" y="2590800"/>
            <a:ext cx="13718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/>
              <a:t>node y table</a:t>
            </a:r>
          </a:p>
        </p:txBody>
      </p:sp>
      <p:sp>
        <p:nvSpPr>
          <p:cNvPr id="33905" name="Text Box 162"/>
          <p:cNvSpPr txBox="1">
            <a:spLocks noChangeArrowheads="1"/>
          </p:cNvSpPr>
          <p:nvPr/>
        </p:nvSpPr>
        <p:spPr bwMode="auto">
          <a:xfrm>
            <a:off x="1524001" y="4343400"/>
            <a:ext cx="13542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u="sng"/>
              <a:t>node z table</a:t>
            </a:r>
          </a:p>
        </p:txBody>
      </p:sp>
      <p:sp>
        <p:nvSpPr>
          <p:cNvPr id="33906" name="Oval 163"/>
          <p:cNvSpPr>
            <a:spLocks noChangeArrowheads="1"/>
          </p:cNvSpPr>
          <p:nvPr/>
        </p:nvSpPr>
        <p:spPr bwMode="auto">
          <a:xfrm>
            <a:off x="2743200" y="16764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33907" name="Oval 164"/>
          <p:cNvSpPr>
            <a:spLocks noChangeArrowheads="1"/>
          </p:cNvSpPr>
          <p:nvPr/>
        </p:nvSpPr>
        <p:spPr bwMode="auto">
          <a:xfrm>
            <a:off x="2743200" y="37338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33908" name="Oval 165"/>
          <p:cNvSpPr>
            <a:spLocks noChangeArrowheads="1"/>
          </p:cNvSpPr>
          <p:nvPr/>
        </p:nvSpPr>
        <p:spPr bwMode="auto">
          <a:xfrm>
            <a:off x="2743200" y="59436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33909" name="Oval 166"/>
          <p:cNvSpPr>
            <a:spLocks noChangeArrowheads="1"/>
          </p:cNvSpPr>
          <p:nvPr/>
        </p:nvSpPr>
        <p:spPr bwMode="auto">
          <a:xfrm>
            <a:off x="4800600" y="16764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33910" name="Oval 167"/>
          <p:cNvSpPr>
            <a:spLocks noChangeArrowheads="1"/>
          </p:cNvSpPr>
          <p:nvPr/>
        </p:nvSpPr>
        <p:spPr bwMode="auto">
          <a:xfrm>
            <a:off x="4724400" y="5867400"/>
            <a:ext cx="1066800" cy="3810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33911" name="Rectangle 168"/>
          <p:cNvSpPr>
            <a:spLocks noChangeArrowheads="1"/>
          </p:cNvSpPr>
          <p:nvPr/>
        </p:nvSpPr>
        <p:spPr bwMode="auto">
          <a:xfrm>
            <a:off x="3247005" y="184836"/>
            <a:ext cx="4281941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0" hangingPunct="0"/>
            <a:r>
              <a:rPr lang="fr-FR" dirty="0" err="1">
                <a:solidFill>
                  <a:srgbClr val="000000"/>
                </a:solidFill>
                <a:latin typeface="Times" pitchFamily="18" charset="0"/>
                <a:cs typeface="Times New Roman" pitchFamily="18" charset="0"/>
              </a:rPr>
              <a:t>D</a:t>
            </a:r>
            <a:r>
              <a:rPr lang="fr-FR" baseline="-25000" dirty="0" err="1">
                <a:solidFill>
                  <a:srgbClr val="000000"/>
                </a:solidFill>
                <a:latin typeface="Times" pitchFamily="18" charset="0"/>
                <a:cs typeface="Times New Roman" pitchFamily="18" charset="0"/>
              </a:rPr>
              <a:t>x</a:t>
            </a:r>
            <a:r>
              <a:rPr lang="fr-FR" dirty="0">
                <a:solidFill>
                  <a:srgbClr val="000000"/>
                </a:solidFill>
                <a:latin typeface="Times" pitchFamily="18" charset="0"/>
                <a:cs typeface="Times New Roman" pitchFamily="18" charset="0"/>
              </a:rPr>
              <a:t>(y) = min{c(</a:t>
            </a:r>
            <a:r>
              <a:rPr lang="fr-FR" dirty="0" err="1">
                <a:solidFill>
                  <a:srgbClr val="000000"/>
                </a:solidFill>
                <a:latin typeface="Times" pitchFamily="18" charset="0"/>
                <a:cs typeface="Times New Roman" pitchFamily="18" charset="0"/>
              </a:rPr>
              <a:t>x,y</a:t>
            </a:r>
            <a:r>
              <a:rPr lang="fr-FR" dirty="0">
                <a:solidFill>
                  <a:srgbClr val="000000"/>
                </a:solidFill>
                <a:latin typeface="Times" pitchFamily="18" charset="0"/>
                <a:cs typeface="Times New Roman" pitchFamily="18" charset="0"/>
              </a:rPr>
              <a:t>) + D</a:t>
            </a:r>
            <a:r>
              <a:rPr lang="fr-FR" baseline="-25000" dirty="0">
                <a:solidFill>
                  <a:srgbClr val="000000"/>
                </a:solidFill>
                <a:latin typeface="Times" pitchFamily="18" charset="0"/>
                <a:cs typeface="Times New Roman" pitchFamily="18" charset="0"/>
              </a:rPr>
              <a:t>y</a:t>
            </a:r>
            <a:r>
              <a:rPr lang="fr-FR" dirty="0">
                <a:solidFill>
                  <a:srgbClr val="000000"/>
                </a:solidFill>
                <a:latin typeface="Times" pitchFamily="18" charset="0"/>
                <a:cs typeface="Times New Roman" pitchFamily="18" charset="0"/>
              </a:rPr>
              <a:t>(y), c(</a:t>
            </a:r>
            <a:r>
              <a:rPr lang="fr-FR" dirty="0" err="1">
                <a:solidFill>
                  <a:srgbClr val="000000"/>
                </a:solidFill>
                <a:latin typeface="Times" pitchFamily="18" charset="0"/>
                <a:cs typeface="Times New Roman" pitchFamily="18" charset="0"/>
              </a:rPr>
              <a:t>x,z</a:t>
            </a:r>
            <a:r>
              <a:rPr lang="fr-FR" dirty="0">
                <a:solidFill>
                  <a:srgbClr val="000000"/>
                </a:solidFill>
                <a:latin typeface="Times" pitchFamily="18" charset="0"/>
                <a:cs typeface="Times New Roman" pitchFamily="18" charset="0"/>
              </a:rPr>
              <a:t>) + D</a:t>
            </a:r>
            <a:r>
              <a:rPr lang="fr-FR" baseline="-25000" dirty="0">
                <a:solidFill>
                  <a:srgbClr val="000000"/>
                </a:solidFill>
                <a:latin typeface="Times" pitchFamily="18" charset="0"/>
                <a:cs typeface="Times New Roman" pitchFamily="18" charset="0"/>
              </a:rPr>
              <a:t>z</a:t>
            </a:r>
            <a:r>
              <a:rPr lang="fr-FR" dirty="0">
                <a:solidFill>
                  <a:srgbClr val="000000"/>
                </a:solidFill>
                <a:latin typeface="Times" pitchFamily="18" charset="0"/>
                <a:cs typeface="Times New Roman" pitchFamily="18" charset="0"/>
              </a:rPr>
              <a:t>(y)} </a:t>
            </a:r>
            <a:br>
              <a:rPr lang="fr-FR" dirty="0">
                <a:solidFill>
                  <a:srgbClr val="000000"/>
                </a:solidFill>
                <a:latin typeface="Times" pitchFamily="18" charset="0"/>
                <a:cs typeface="Times New Roman" pitchFamily="18" charset="0"/>
              </a:rPr>
            </a:br>
            <a:r>
              <a:rPr lang="fr-FR" dirty="0">
                <a:solidFill>
                  <a:srgbClr val="000000"/>
                </a:solidFill>
                <a:latin typeface="Times" pitchFamily="18" charset="0"/>
                <a:cs typeface="Times New Roman" pitchFamily="18" charset="0"/>
              </a:rPr>
              <a:t>             = min{2+0 , 7+1} = 2</a:t>
            </a:r>
          </a:p>
        </p:txBody>
      </p:sp>
      <p:sp>
        <p:nvSpPr>
          <p:cNvPr id="33912" name="Line 169"/>
          <p:cNvSpPr>
            <a:spLocks noChangeShapeType="1"/>
          </p:cNvSpPr>
          <p:nvPr/>
        </p:nvSpPr>
        <p:spPr bwMode="auto">
          <a:xfrm flipH="1">
            <a:off x="5284789" y="809625"/>
            <a:ext cx="809625" cy="96678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3913" name="Rectangle 170"/>
          <p:cNvSpPr>
            <a:spLocks noChangeArrowheads="1"/>
          </p:cNvSpPr>
          <p:nvPr/>
        </p:nvSpPr>
        <p:spPr bwMode="auto">
          <a:xfrm>
            <a:off x="8040149" y="107454"/>
            <a:ext cx="254108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0" hangingPunct="0"/>
            <a:r>
              <a:rPr lang="fr-FR" i="1" dirty="0" err="1">
                <a:latin typeface="Times" pitchFamily="2" charset="0"/>
              </a:rPr>
              <a:t>D</a:t>
            </a:r>
            <a:r>
              <a:rPr lang="fr-FR" i="1" baseline="-25000" dirty="0" err="1">
                <a:latin typeface="Times" pitchFamily="2" charset="0"/>
              </a:rPr>
              <a:t>x</a:t>
            </a:r>
            <a:r>
              <a:rPr lang="fr-FR" i="1" dirty="0">
                <a:latin typeface="Times" pitchFamily="2" charset="0"/>
              </a:rPr>
              <a:t>(z) = </a:t>
            </a:r>
            <a:r>
              <a:rPr lang="fr-FR" dirty="0">
                <a:latin typeface="Times" pitchFamily="2" charset="0"/>
              </a:rPr>
              <a:t>min{</a:t>
            </a:r>
            <a:r>
              <a:rPr lang="fr-FR" i="1" dirty="0">
                <a:latin typeface="Times" pitchFamily="2" charset="0"/>
              </a:rPr>
              <a:t>c(</a:t>
            </a:r>
            <a:r>
              <a:rPr lang="fr-FR" i="1" dirty="0" err="1">
                <a:latin typeface="Times" pitchFamily="2" charset="0"/>
              </a:rPr>
              <a:t>x,y</a:t>
            </a:r>
            <a:r>
              <a:rPr lang="fr-FR" i="1" dirty="0">
                <a:latin typeface="Times" pitchFamily="2" charset="0"/>
              </a:rPr>
              <a:t>) + </a:t>
            </a:r>
            <a:br>
              <a:rPr lang="fr-FR" i="1" dirty="0">
                <a:latin typeface="Times" pitchFamily="2" charset="0"/>
              </a:rPr>
            </a:br>
            <a:r>
              <a:rPr lang="fr-FR" i="1" dirty="0">
                <a:latin typeface="Times" pitchFamily="2" charset="0"/>
              </a:rPr>
              <a:t>      D</a:t>
            </a:r>
            <a:r>
              <a:rPr lang="fr-FR" i="1" baseline="-25000" dirty="0">
                <a:latin typeface="Times" pitchFamily="2" charset="0"/>
              </a:rPr>
              <a:t>y</a:t>
            </a:r>
            <a:r>
              <a:rPr lang="fr-FR" i="1" dirty="0">
                <a:latin typeface="Times" pitchFamily="2" charset="0"/>
              </a:rPr>
              <a:t>(z), c(</a:t>
            </a:r>
            <a:r>
              <a:rPr lang="fr-FR" i="1" dirty="0" err="1">
                <a:latin typeface="Times" pitchFamily="2" charset="0"/>
              </a:rPr>
              <a:t>x,z</a:t>
            </a:r>
            <a:r>
              <a:rPr lang="fr-FR" i="1" dirty="0">
                <a:latin typeface="Times" pitchFamily="2" charset="0"/>
              </a:rPr>
              <a:t>) + D</a:t>
            </a:r>
            <a:r>
              <a:rPr lang="fr-FR" i="1" baseline="-25000" dirty="0">
                <a:latin typeface="Times" pitchFamily="2" charset="0"/>
              </a:rPr>
              <a:t>z</a:t>
            </a:r>
            <a:r>
              <a:rPr lang="fr-FR" i="1" dirty="0">
                <a:latin typeface="Times" pitchFamily="2" charset="0"/>
              </a:rPr>
              <a:t>(z)</a:t>
            </a:r>
            <a:r>
              <a:rPr lang="fr-FR" dirty="0">
                <a:latin typeface="Times" pitchFamily="2" charset="0"/>
              </a:rPr>
              <a:t>} </a:t>
            </a:r>
          </a:p>
          <a:p>
            <a:pPr algn="just" eaLnBrk="0" hangingPunct="0"/>
            <a:r>
              <a:rPr lang="fr-FR" dirty="0">
                <a:latin typeface="Times" pitchFamily="2" charset="0"/>
              </a:rPr>
              <a:t>= min{2+1 , 7+0} = 3</a:t>
            </a:r>
          </a:p>
        </p:txBody>
      </p:sp>
      <p:sp>
        <p:nvSpPr>
          <p:cNvPr id="33914" name="Line 171"/>
          <p:cNvSpPr>
            <a:spLocks noChangeShapeType="1"/>
          </p:cNvSpPr>
          <p:nvPr/>
        </p:nvSpPr>
        <p:spPr bwMode="auto">
          <a:xfrm flipH="1">
            <a:off x="5703889" y="482600"/>
            <a:ext cx="2586037" cy="13335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501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Network-layer functions</a:t>
            </a:r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9474" y="2001353"/>
            <a:ext cx="4184626" cy="1308577"/>
          </a:xfrm>
        </p:spPr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en-US" sz="2400" i="1" dirty="0">
                <a:solidFill>
                  <a:srgbClr val="000099"/>
                </a:solidFill>
              </a:rPr>
              <a:t>forwarding:</a:t>
            </a:r>
            <a:r>
              <a:rPr lang="en-US" sz="2400" dirty="0"/>
              <a:t> move packets from router</a:t>
            </a:r>
            <a:r>
              <a:rPr lang="ja-JP" altLang="en-US" sz="2400" dirty="0"/>
              <a:t>’</a:t>
            </a:r>
            <a:r>
              <a:rPr lang="en-US" altLang="ja-JP" sz="2400" dirty="0"/>
              <a:t>s input to appropriate router output</a:t>
            </a:r>
          </a:p>
          <a:p>
            <a:pPr>
              <a:buFont typeface="Wingdings" charset="0"/>
              <a:buNone/>
              <a:defRPr/>
            </a:pPr>
            <a:endParaRPr lang="en-US" dirty="0"/>
          </a:p>
        </p:txBody>
      </p:sp>
      <p:sp>
        <p:nvSpPr>
          <p:cNvPr id="45062" name="Rectangle 4"/>
          <p:cNvSpPr>
            <a:spLocks noChangeArrowheads="1"/>
          </p:cNvSpPr>
          <p:nvPr/>
        </p:nvSpPr>
        <p:spPr bwMode="auto">
          <a:xfrm>
            <a:off x="6428355" y="2211505"/>
            <a:ext cx="2888003" cy="694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ts val="600"/>
              </a:spcBef>
              <a:buClr>
                <a:srgbClr val="000099"/>
              </a:buClr>
              <a:buSzPct val="65000"/>
              <a:defRPr/>
            </a:pPr>
            <a:r>
              <a:rPr lang="en-US" sz="3600" i="1" dirty="0">
                <a:solidFill>
                  <a:srgbClr val="000090"/>
                </a:solidFill>
                <a:latin typeface="Helvetica" pitchFamily="2" charset="0"/>
              </a:rPr>
              <a:t>data plane</a:t>
            </a:r>
          </a:p>
          <a:p>
            <a:pPr marL="342900" indent="-342900">
              <a:lnSpc>
                <a:spcPct val="85000"/>
              </a:lnSpc>
              <a:spcBef>
                <a:spcPts val="600"/>
              </a:spcBef>
              <a:buClr>
                <a:srgbClr val="000099"/>
              </a:buClr>
              <a:buSzPct val="65000"/>
              <a:defRPr/>
            </a:pPr>
            <a:endParaRPr lang="en-US" sz="2800" dirty="0">
              <a:latin typeface="Helvetica" pitchFamily="2" charset="0"/>
            </a:endParaRP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800" dirty="0">
              <a:latin typeface="Helvetica" pitchFamily="2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465818" y="3342608"/>
            <a:ext cx="3293068" cy="814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5000"/>
              </a:lnSpc>
              <a:spcBef>
                <a:spcPts val="600"/>
              </a:spcBef>
              <a:buClr>
                <a:srgbClr val="000099"/>
              </a:buClr>
              <a:buSzPct val="100000"/>
              <a:defRPr/>
            </a:pPr>
            <a:r>
              <a:rPr lang="en-US" sz="3600" i="1" dirty="0">
                <a:solidFill>
                  <a:srgbClr val="000099"/>
                </a:solidFill>
                <a:latin typeface="Helvetica" pitchFamily="2" charset="0"/>
              </a:rPr>
              <a:t>control</a:t>
            </a:r>
            <a:r>
              <a:rPr lang="en-US" sz="3600" b="1" i="1" dirty="0">
                <a:solidFill>
                  <a:srgbClr val="000099"/>
                </a:solidFill>
                <a:latin typeface="Helvetica" pitchFamily="2" charset="0"/>
              </a:rPr>
              <a:t> </a:t>
            </a:r>
            <a:r>
              <a:rPr lang="en-US" sz="3600" i="1" dirty="0">
                <a:solidFill>
                  <a:srgbClr val="000099"/>
                </a:solidFill>
                <a:latin typeface="Helvetica" pitchFamily="2" charset="0"/>
              </a:rPr>
              <a:t>plane</a:t>
            </a:r>
            <a:endParaRPr lang="en-US" sz="3600" i="1" dirty="0">
              <a:latin typeface="Helvetica" pitchFamily="2" charset="0"/>
            </a:endParaRPr>
          </a:p>
          <a:p>
            <a:pPr marL="342900" indent="-342900">
              <a:lnSpc>
                <a:spcPct val="85000"/>
              </a:lnSpc>
              <a:spcBef>
                <a:spcPct val="7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800" dirty="0">
              <a:latin typeface="Helvetica" pitchFamily="2" charset="0"/>
            </a:endParaRPr>
          </a:p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defRPr/>
            </a:pPr>
            <a:endParaRPr lang="en-US" sz="2800" dirty="0">
              <a:latin typeface="Helvetica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20449" y="4426071"/>
            <a:ext cx="8624092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solidFill>
                  <a:srgbClr val="CC0000"/>
                </a:solidFill>
                <a:latin typeface="Helvetica" pitchFamily="2" charset="0"/>
                <a:cs typeface="Gill Sans MT"/>
              </a:rPr>
              <a:t>Two approaches to structuring network control plane:</a:t>
            </a:r>
          </a:p>
          <a:p>
            <a:pPr marL="346075" indent="-346075">
              <a:buClr>
                <a:srgbClr val="000090"/>
              </a:buClr>
              <a:buFont typeface="Wingdings" charset="2"/>
              <a:buChar char="§"/>
            </a:pPr>
            <a:r>
              <a:rPr lang="en-US" sz="2400" dirty="0">
                <a:latin typeface="Helvetica" pitchFamily="2" charset="0"/>
                <a:cs typeface="Gill Sans MT"/>
              </a:rPr>
              <a:t>per-router control (traditional)</a:t>
            </a:r>
          </a:p>
          <a:p>
            <a:pPr marL="346075" indent="-346075">
              <a:buClr>
                <a:srgbClr val="000090"/>
              </a:buClr>
              <a:buFont typeface="Wingdings" charset="2"/>
              <a:buChar char="§"/>
            </a:pPr>
            <a:r>
              <a:rPr lang="en-US" sz="2400" dirty="0">
                <a:latin typeface="Helvetica" pitchFamily="2" charset="0"/>
                <a:cs typeface="Gill Sans MT"/>
              </a:rPr>
              <a:t>logically centralized control (software defined networking)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2205672" y="1480084"/>
            <a:ext cx="7553214" cy="579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0" indent="0">
              <a:spcBef>
                <a:spcPts val="600"/>
              </a:spcBef>
              <a:buNone/>
              <a:defRPr/>
            </a:pPr>
            <a:r>
              <a:rPr lang="en-US" i="1" dirty="0">
                <a:solidFill>
                  <a:srgbClr val="CC0000"/>
                </a:solidFill>
                <a:latin typeface="Helvetica" pitchFamily="2" charset="0"/>
              </a:rPr>
              <a:t>Recall: two network-layer functions:</a:t>
            </a:r>
            <a:endParaRPr lang="en-US" dirty="0">
              <a:latin typeface="Helvetica" pitchFamily="2" charset="0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458808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</a:t>
            </a:fld>
            <a:endParaRPr lang="en-US" sz="1200" dirty="0">
              <a:latin typeface="Tahoma" charset="0"/>
            </a:endParaRP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2147952" y="3135187"/>
            <a:ext cx="4184626" cy="1329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>
              <a:lnSpc>
                <a:spcPct val="90000"/>
              </a:lnSpc>
              <a:spcBef>
                <a:spcPts val="1200"/>
              </a:spcBef>
              <a:defRPr/>
            </a:pPr>
            <a:r>
              <a:rPr lang="en-US" sz="2400" i="1" dirty="0">
                <a:solidFill>
                  <a:srgbClr val="000099"/>
                </a:solidFill>
                <a:latin typeface="Helvetica" pitchFamily="2" charset="0"/>
              </a:rPr>
              <a:t>routing:</a:t>
            </a:r>
            <a:r>
              <a:rPr lang="en-US" sz="2400" dirty="0">
                <a:latin typeface="Helvetica" pitchFamily="2" charset="0"/>
              </a:rPr>
              <a:t> determine route taken by packets from source to destination</a:t>
            </a:r>
          </a:p>
          <a:p>
            <a:pPr>
              <a:buFont typeface="Wingdings" charset="0"/>
              <a:buNone/>
              <a:defRPr/>
            </a:pPr>
            <a:endParaRPr lang="en-US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58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 build="p"/>
      <p:bldP spid="45062" grpId="0"/>
      <p:bldP spid="2" grpId="0"/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9" name="Rectangle 3"/>
          <p:cNvSpPr>
            <a:spLocks noChangeArrowheads="1"/>
          </p:cNvSpPr>
          <p:nvPr/>
        </p:nvSpPr>
        <p:spPr bwMode="auto">
          <a:xfrm>
            <a:off x="1680850" y="1462087"/>
            <a:ext cx="601999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</a:pPr>
            <a:r>
              <a:rPr lang="en-US" sz="2800" i="1" dirty="0">
                <a:solidFill>
                  <a:srgbClr val="CC0000"/>
                </a:solidFill>
                <a:latin typeface="Helvetica" pitchFamily="2" charset="0"/>
              </a:rPr>
              <a:t>link cost changes: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400" dirty="0">
                <a:latin typeface="Helvetica" pitchFamily="2" charset="0"/>
              </a:rPr>
              <a:t>node detects local link cost change 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400" dirty="0">
                <a:latin typeface="Helvetica" pitchFamily="2" charset="0"/>
              </a:rPr>
              <a:t>updates routing info, recalculates </a:t>
            </a:r>
            <a:br>
              <a:rPr lang="en-US" sz="2400" dirty="0">
                <a:latin typeface="Helvetica" pitchFamily="2" charset="0"/>
              </a:rPr>
            </a:br>
            <a:r>
              <a:rPr lang="en-US" sz="2400" dirty="0">
                <a:latin typeface="Helvetica" pitchFamily="2" charset="0"/>
              </a:rPr>
              <a:t>distance vector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400" dirty="0">
                <a:latin typeface="Helvetica" pitchFamily="2" charset="0"/>
              </a:rPr>
              <a:t>if DV changes, notify neighbors</a:t>
            </a:r>
            <a:r>
              <a:rPr lang="en-US" sz="2200" dirty="0">
                <a:latin typeface="Helvetica" pitchFamily="2" charset="0"/>
              </a:rPr>
              <a:t> </a:t>
            </a:r>
          </a:p>
        </p:txBody>
      </p:sp>
      <p:sp>
        <p:nvSpPr>
          <p:cNvPr id="139270" name="Text Box 4"/>
          <p:cNvSpPr txBox="1">
            <a:spLocks noChangeArrowheads="1"/>
          </p:cNvSpPr>
          <p:nvPr/>
        </p:nvSpPr>
        <p:spPr bwMode="auto">
          <a:xfrm>
            <a:off x="1838325" y="3694114"/>
            <a:ext cx="1091966" cy="1278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ja-JP" altLang="en-US">
                <a:solidFill>
                  <a:srgbClr val="CC0000"/>
                </a:solidFill>
                <a:latin typeface="Helvetica" pitchFamily="2" charset="0"/>
              </a:rPr>
              <a:t>“</a:t>
            </a:r>
            <a:r>
              <a:rPr lang="en-US" altLang="ja-JP">
                <a:solidFill>
                  <a:srgbClr val="CC0000"/>
                </a:solidFill>
                <a:latin typeface="Helvetica" pitchFamily="2" charset="0"/>
              </a:rPr>
              <a:t>good</a:t>
            </a:r>
          </a:p>
          <a:p>
            <a:pPr>
              <a:lnSpc>
                <a:spcPct val="80000"/>
              </a:lnSpc>
            </a:pPr>
            <a:r>
              <a:rPr lang="en-US">
                <a:solidFill>
                  <a:srgbClr val="CC0000"/>
                </a:solidFill>
                <a:latin typeface="Helvetica" pitchFamily="2" charset="0"/>
              </a:rPr>
              <a:t>news </a:t>
            </a:r>
          </a:p>
          <a:p>
            <a:pPr>
              <a:lnSpc>
                <a:spcPct val="80000"/>
              </a:lnSpc>
            </a:pPr>
            <a:r>
              <a:rPr lang="en-US">
                <a:solidFill>
                  <a:srgbClr val="CC0000"/>
                </a:solidFill>
                <a:latin typeface="Helvetica" pitchFamily="2" charset="0"/>
              </a:rPr>
              <a:t>travels</a:t>
            </a:r>
          </a:p>
          <a:p>
            <a:pPr>
              <a:lnSpc>
                <a:spcPct val="80000"/>
              </a:lnSpc>
            </a:pPr>
            <a:r>
              <a:rPr lang="en-US">
                <a:solidFill>
                  <a:srgbClr val="CC0000"/>
                </a:solidFill>
                <a:latin typeface="Helvetica" pitchFamily="2" charset="0"/>
              </a:rPr>
              <a:t>fast</a:t>
            </a:r>
            <a:r>
              <a:rPr lang="ja-JP" altLang="en-US">
                <a:solidFill>
                  <a:srgbClr val="CC0000"/>
                </a:solidFill>
                <a:latin typeface="Helvetica" pitchFamily="2" charset="0"/>
              </a:rPr>
              <a:t>”</a:t>
            </a:r>
            <a:endParaRPr lang="en-US" sz="1600">
              <a:solidFill>
                <a:srgbClr val="CC0000"/>
              </a:solidFill>
              <a:latin typeface="Helvetica" pitchFamily="2" charset="0"/>
            </a:endParaRPr>
          </a:p>
        </p:txBody>
      </p:sp>
      <p:grpSp>
        <p:nvGrpSpPr>
          <p:cNvPr id="139271" name="Group 5"/>
          <p:cNvGrpSpPr>
            <a:grpSpLocks/>
          </p:cNvGrpSpPr>
          <p:nvPr/>
        </p:nvGrpSpPr>
        <p:grpSpPr bwMode="auto">
          <a:xfrm>
            <a:off x="7362825" y="1609725"/>
            <a:ext cx="2184400" cy="1314450"/>
            <a:chOff x="3625" y="1076"/>
            <a:chExt cx="1376" cy="828"/>
          </a:xfrm>
        </p:grpSpPr>
        <p:sp>
          <p:nvSpPr>
            <p:cNvPr id="139275" name="Freeform 6"/>
            <p:cNvSpPr>
              <a:spLocks/>
            </p:cNvSpPr>
            <p:nvPr/>
          </p:nvSpPr>
          <p:spPr bwMode="auto">
            <a:xfrm>
              <a:off x="3625" y="114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9276" name="Freeform 7"/>
            <p:cNvSpPr>
              <a:spLocks/>
            </p:cNvSpPr>
            <p:nvPr/>
          </p:nvSpPr>
          <p:spPr bwMode="auto">
            <a:xfrm>
              <a:off x="3984" y="140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  <a:gd name="T4" fmla="*/ 0 60000 65536"/>
                <a:gd name="T5" fmla="*/ 0 60000 65536"/>
                <a:gd name="T6" fmla="*/ 0 w 222"/>
                <a:gd name="T7" fmla="*/ 0 h 180"/>
                <a:gd name="T8" fmla="*/ 222 w 222"/>
                <a:gd name="T9" fmla="*/ 180 h 1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9277" name="Oval 8"/>
            <p:cNvSpPr>
              <a:spLocks noChangeArrowheads="1"/>
            </p:cNvSpPr>
            <p:nvPr/>
          </p:nvSpPr>
          <p:spPr bwMode="auto">
            <a:xfrm>
              <a:off x="3724" y="164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9278" name="Line 9"/>
            <p:cNvSpPr>
              <a:spLocks noChangeShapeType="1"/>
            </p:cNvSpPr>
            <p:nvPr/>
          </p:nvSpPr>
          <p:spPr bwMode="auto">
            <a:xfrm>
              <a:off x="3724" y="163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9279" name="Line 10"/>
            <p:cNvSpPr>
              <a:spLocks noChangeShapeType="1"/>
            </p:cNvSpPr>
            <p:nvPr/>
          </p:nvSpPr>
          <p:spPr bwMode="auto">
            <a:xfrm>
              <a:off x="4037" y="163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9280" name="Rectangle 11"/>
            <p:cNvSpPr>
              <a:spLocks noChangeArrowheads="1"/>
            </p:cNvSpPr>
            <p:nvPr/>
          </p:nvSpPr>
          <p:spPr bwMode="auto">
            <a:xfrm>
              <a:off x="3724" y="163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Helvetica" pitchFamily="2" charset="0"/>
              </a:endParaRPr>
            </a:p>
          </p:txBody>
        </p:sp>
        <p:sp>
          <p:nvSpPr>
            <p:cNvPr id="139281" name="Oval 12"/>
            <p:cNvSpPr>
              <a:spLocks noChangeArrowheads="1"/>
            </p:cNvSpPr>
            <p:nvPr/>
          </p:nvSpPr>
          <p:spPr bwMode="auto">
            <a:xfrm>
              <a:off x="3721" y="157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9282" name="Freeform 13"/>
            <p:cNvSpPr>
              <a:spLocks/>
            </p:cNvSpPr>
            <p:nvPr/>
          </p:nvSpPr>
          <p:spPr bwMode="auto">
            <a:xfrm>
              <a:off x="4389" y="140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  <a:gd name="T4" fmla="*/ 0 60000 65536"/>
                <a:gd name="T5" fmla="*/ 0 60000 65536"/>
                <a:gd name="T6" fmla="*/ 0 w 216"/>
                <a:gd name="T7" fmla="*/ 0 h 189"/>
                <a:gd name="T8" fmla="*/ 216 w 216"/>
                <a:gd name="T9" fmla="*/ 189 h 1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9283" name="Freeform 14"/>
            <p:cNvSpPr>
              <a:spLocks/>
            </p:cNvSpPr>
            <p:nvPr/>
          </p:nvSpPr>
          <p:spPr bwMode="auto">
            <a:xfrm>
              <a:off x="4041" y="166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  <a:gd name="T4" fmla="*/ 0 60000 65536"/>
                <a:gd name="T5" fmla="*/ 0 60000 65536"/>
                <a:gd name="T6" fmla="*/ 0 w 540"/>
                <a:gd name="T7" fmla="*/ 0 h 3"/>
                <a:gd name="T8" fmla="*/ 540 w 540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grpSp>
          <p:nvGrpSpPr>
            <p:cNvPr id="139284" name="Group 15"/>
            <p:cNvGrpSpPr>
              <a:grpSpLocks/>
            </p:cNvGrpSpPr>
            <p:nvPr/>
          </p:nvGrpSpPr>
          <p:grpSpPr bwMode="auto">
            <a:xfrm>
              <a:off x="3774" y="1526"/>
              <a:ext cx="197" cy="252"/>
              <a:chOff x="2958" y="2429"/>
              <a:chExt cx="200" cy="252"/>
            </a:xfrm>
          </p:grpSpPr>
          <p:sp>
            <p:nvSpPr>
              <p:cNvPr id="139308" name="Rectangle 16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9309" name="Text Box 17"/>
              <p:cNvSpPr txBox="1">
                <a:spLocks noChangeArrowheads="1"/>
              </p:cNvSpPr>
              <p:nvPr/>
            </p:nvSpPr>
            <p:spPr bwMode="auto">
              <a:xfrm>
                <a:off x="2958" y="2429"/>
                <a:ext cx="20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>
                    <a:latin typeface="Helvetica" pitchFamily="2" charset="0"/>
                  </a:rPr>
                  <a:t>x</a:t>
                </a:r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139285" name="Group 18"/>
            <p:cNvGrpSpPr>
              <a:grpSpLocks/>
            </p:cNvGrpSpPr>
            <p:nvPr/>
          </p:nvGrpSpPr>
          <p:grpSpPr bwMode="auto">
            <a:xfrm>
              <a:off x="4566" y="1538"/>
              <a:ext cx="316" cy="250"/>
              <a:chOff x="1740" y="2306"/>
              <a:chExt cx="316" cy="250"/>
            </a:xfrm>
          </p:grpSpPr>
          <p:sp>
            <p:nvSpPr>
              <p:cNvPr id="139300" name="Oval 19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9301" name="Line 20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9302" name="Line 21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9303" name="Rectangle 22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Helvetica" pitchFamily="2" charset="0"/>
                </a:endParaRPr>
              </a:p>
            </p:txBody>
          </p:sp>
          <p:sp>
            <p:nvSpPr>
              <p:cNvPr id="139304" name="Oval 23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grpSp>
            <p:nvGrpSpPr>
              <p:cNvPr id="139305" name="Group 24"/>
              <p:cNvGrpSpPr>
                <a:grpSpLocks/>
              </p:cNvGrpSpPr>
              <p:nvPr/>
            </p:nvGrpSpPr>
            <p:grpSpPr bwMode="auto">
              <a:xfrm>
                <a:off x="1800" y="2306"/>
                <a:ext cx="202" cy="250"/>
                <a:chOff x="2955" y="2429"/>
                <a:chExt cx="205" cy="250"/>
              </a:xfrm>
            </p:grpSpPr>
            <p:sp>
              <p:nvSpPr>
                <p:cNvPr id="139306" name="Rectangle 25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3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9307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2955" y="2429"/>
                  <a:ext cx="205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>
                      <a:latin typeface="Helvetica" pitchFamily="2" charset="0"/>
                    </a:rPr>
                    <a:t>z</a:t>
                  </a:r>
                  <a:endParaRPr lang="en-US">
                    <a:latin typeface="Helvetica" pitchFamily="2" charset="0"/>
                  </a:endParaRPr>
                </a:p>
              </p:txBody>
            </p:sp>
          </p:grpSp>
        </p:grpSp>
        <p:sp>
          <p:nvSpPr>
            <p:cNvPr id="139286" name="Text Box 27"/>
            <p:cNvSpPr txBox="1">
              <a:spLocks noChangeArrowheads="1"/>
            </p:cNvSpPr>
            <p:nvPr/>
          </p:nvSpPr>
          <p:spPr bwMode="auto">
            <a:xfrm>
              <a:off x="4461" y="1328"/>
              <a:ext cx="1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latin typeface="Helvetica" pitchFamily="2" charset="0"/>
                </a:rPr>
                <a:t>1</a:t>
              </a:r>
              <a:endParaRPr lang="en-US">
                <a:latin typeface="Helvetica" pitchFamily="2" charset="0"/>
              </a:endParaRPr>
            </a:p>
          </p:txBody>
        </p:sp>
        <p:sp>
          <p:nvSpPr>
            <p:cNvPr id="139287" name="Text Box 28"/>
            <p:cNvSpPr txBox="1">
              <a:spLocks noChangeArrowheads="1"/>
            </p:cNvSpPr>
            <p:nvPr/>
          </p:nvSpPr>
          <p:spPr bwMode="auto">
            <a:xfrm>
              <a:off x="3930" y="132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latin typeface="Helvetica" pitchFamily="2" charset="0"/>
                </a:rPr>
                <a:t>4</a:t>
              </a:r>
              <a:endParaRPr lang="en-US">
                <a:latin typeface="Helvetica" pitchFamily="2" charset="0"/>
              </a:endParaRPr>
            </a:p>
          </p:txBody>
        </p:sp>
        <p:sp>
          <p:nvSpPr>
            <p:cNvPr id="139288" name="Text Box 29"/>
            <p:cNvSpPr txBox="1">
              <a:spLocks noChangeArrowheads="1"/>
            </p:cNvSpPr>
            <p:nvPr/>
          </p:nvSpPr>
          <p:spPr bwMode="auto">
            <a:xfrm>
              <a:off x="4178" y="1658"/>
              <a:ext cx="27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latin typeface="Helvetica" pitchFamily="2" charset="0"/>
                </a:rPr>
                <a:t>50</a:t>
              </a:r>
              <a:endParaRPr lang="en-US">
                <a:latin typeface="Helvetica" pitchFamily="2" charset="0"/>
              </a:endParaRPr>
            </a:p>
          </p:txBody>
        </p:sp>
        <p:grpSp>
          <p:nvGrpSpPr>
            <p:cNvPr id="139289" name="Group 30"/>
            <p:cNvGrpSpPr>
              <a:grpSpLocks/>
            </p:cNvGrpSpPr>
            <p:nvPr/>
          </p:nvGrpSpPr>
          <p:grpSpPr bwMode="auto">
            <a:xfrm>
              <a:off x="4146" y="1214"/>
              <a:ext cx="316" cy="250"/>
              <a:chOff x="1740" y="2306"/>
              <a:chExt cx="316" cy="250"/>
            </a:xfrm>
          </p:grpSpPr>
          <p:sp>
            <p:nvSpPr>
              <p:cNvPr id="139292" name="Oval 31"/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9293" name="Line 32"/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9294" name="Line 33"/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9295" name="Rectangle 34"/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Helvetica" pitchFamily="2" charset="0"/>
                </a:endParaRPr>
              </a:p>
            </p:txBody>
          </p:sp>
          <p:sp>
            <p:nvSpPr>
              <p:cNvPr id="139296" name="Oval 35"/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grpSp>
            <p:nvGrpSpPr>
              <p:cNvPr id="139297" name="Group 36"/>
              <p:cNvGrpSpPr>
                <a:grpSpLocks/>
              </p:cNvGrpSpPr>
              <p:nvPr/>
            </p:nvGrpSpPr>
            <p:grpSpPr bwMode="auto">
              <a:xfrm>
                <a:off x="1802" y="2306"/>
                <a:ext cx="199" cy="250"/>
                <a:chOff x="2957" y="2429"/>
                <a:chExt cx="202" cy="250"/>
              </a:xfrm>
            </p:grpSpPr>
            <p:sp>
              <p:nvSpPr>
                <p:cNvPr id="139298" name="Rectangle 37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3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9299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2957" y="2429"/>
                  <a:ext cx="20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>
                      <a:latin typeface="Helvetica" pitchFamily="2" charset="0"/>
                    </a:rPr>
                    <a:t>y</a:t>
                  </a:r>
                  <a:endParaRPr lang="en-US">
                    <a:latin typeface="Helvetica" pitchFamily="2" charset="0"/>
                  </a:endParaRPr>
                </a:p>
              </p:txBody>
            </p:sp>
          </p:grpSp>
        </p:grpSp>
        <p:sp>
          <p:nvSpPr>
            <p:cNvPr id="139290" name="Text Box 39"/>
            <p:cNvSpPr txBox="1">
              <a:spLocks noChangeArrowheads="1"/>
            </p:cNvSpPr>
            <p:nvPr/>
          </p:nvSpPr>
          <p:spPr bwMode="auto">
            <a:xfrm>
              <a:off x="3831" y="1076"/>
              <a:ext cx="19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solidFill>
                    <a:srgbClr val="FF0000"/>
                  </a:solidFill>
                  <a:latin typeface="Helvetica" pitchFamily="2" charset="0"/>
                </a:rPr>
                <a:t>1</a:t>
              </a:r>
              <a:endParaRPr lang="en-US">
                <a:latin typeface="Helvetica" pitchFamily="2" charset="0"/>
              </a:endParaRPr>
            </a:p>
          </p:txBody>
        </p:sp>
        <p:sp>
          <p:nvSpPr>
            <p:cNvPr id="139291" name="Line 40"/>
            <p:cNvSpPr>
              <a:spLocks noChangeShapeType="1"/>
            </p:cNvSpPr>
            <p:nvPr/>
          </p:nvSpPr>
          <p:spPr bwMode="auto">
            <a:xfrm flipH="1" flipV="1">
              <a:off x="3948" y="127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730153" name="Rectangle 41"/>
          <p:cNvSpPr>
            <a:spLocks noChangeArrowheads="1"/>
          </p:cNvSpPr>
          <p:nvPr/>
        </p:nvSpPr>
        <p:spPr bwMode="auto">
          <a:xfrm>
            <a:off x="3222626" y="3630118"/>
            <a:ext cx="669131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>
              <a:tabLst>
                <a:tab pos="228600" algn="l"/>
                <a:tab pos="457200" algn="l"/>
              </a:tabLst>
            </a:pPr>
            <a:r>
              <a:rPr lang="en-US" i="1">
                <a:latin typeface="Helvetica" pitchFamily="2" charset="0"/>
              </a:rPr>
              <a:t>t</a:t>
            </a:r>
            <a:r>
              <a:rPr lang="en-US" i="1" baseline="-25000">
                <a:latin typeface="Helvetica" pitchFamily="2" charset="0"/>
              </a:rPr>
              <a:t>0 </a:t>
            </a:r>
            <a:r>
              <a:rPr lang="en-US">
                <a:latin typeface="Helvetica" pitchFamily="2" charset="0"/>
              </a:rPr>
              <a:t>: </a:t>
            </a:r>
            <a:r>
              <a:rPr lang="en-US" i="1">
                <a:latin typeface="Helvetica" pitchFamily="2" charset="0"/>
              </a:rPr>
              <a:t>y</a:t>
            </a:r>
            <a:r>
              <a:rPr lang="en-US">
                <a:latin typeface="Helvetica" pitchFamily="2" charset="0"/>
              </a:rPr>
              <a:t> detects link-cost change, updates its DV, informs its neighbors.</a:t>
            </a:r>
          </a:p>
          <a:p>
            <a:pPr>
              <a:tabLst>
                <a:tab pos="228600" algn="l"/>
                <a:tab pos="457200" algn="l"/>
              </a:tabLst>
            </a:pPr>
            <a:endParaRPr lang="en-US">
              <a:latin typeface="Helvetica" pitchFamily="2" charset="0"/>
            </a:endParaRPr>
          </a:p>
        </p:txBody>
      </p:sp>
      <p:sp>
        <p:nvSpPr>
          <p:cNvPr id="730154" name="Rectangle 42"/>
          <p:cNvSpPr>
            <a:spLocks noChangeArrowheads="1"/>
          </p:cNvSpPr>
          <p:nvPr/>
        </p:nvSpPr>
        <p:spPr bwMode="auto">
          <a:xfrm>
            <a:off x="3235325" y="4327525"/>
            <a:ext cx="6503988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>
              <a:tabLst>
                <a:tab pos="228600" algn="l"/>
                <a:tab pos="457200" algn="l"/>
              </a:tabLst>
            </a:pPr>
            <a:r>
              <a:rPr lang="en-US" i="1">
                <a:latin typeface="Helvetica" pitchFamily="2" charset="0"/>
              </a:rPr>
              <a:t>t</a:t>
            </a:r>
            <a:r>
              <a:rPr lang="en-US" i="1" baseline="-25000">
                <a:latin typeface="Helvetica" pitchFamily="2" charset="0"/>
              </a:rPr>
              <a:t>1 </a:t>
            </a:r>
            <a:r>
              <a:rPr lang="en-US">
                <a:latin typeface="Helvetica" pitchFamily="2" charset="0"/>
              </a:rPr>
              <a:t>: </a:t>
            </a:r>
            <a:r>
              <a:rPr lang="en-US" i="1">
                <a:latin typeface="Helvetica" pitchFamily="2" charset="0"/>
              </a:rPr>
              <a:t>z</a:t>
            </a:r>
            <a:r>
              <a:rPr lang="en-US">
                <a:latin typeface="Helvetica" pitchFamily="2" charset="0"/>
              </a:rPr>
              <a:t> receives update from </a:t>
            </a:r>
            <a:r>
              <a:rPr lang="en-US" i="1">
                <a:latin typeface="Helvetica" pitchFamily="2" charset="0"/>
              </a:rPr>
              <a:t>y</a:t>
            </a:r>
            <a:r>
              <a:rPr lang="en-US">
                <a:latin typeface="Helvetica" pitchFamily="2" charset="0"/>
              </a:rPr>
              <a:t>, updates its table, computes new least cost to </a:t>
            </a:r>
            <a:r>
              <a:rPr lang="en-US" i="1">
                <a:latin typeface="Helvetica" pitchFamily="2" charset="0"/>
              </a:rPr>
              <a:t>x</a:t>
            </a:r>
            <a:r>
              <a:rPr lang="en-US">
                <a:latin typeface="Helvetica" pitchFamily="2" charset="0"/>
              </a:rPr>
              <a:t> , sends its neighbors its DV.</a:t>
            </a:r>
          </a:p>
          <a:p>
            <a:pPr>
              <a:tabLst>
                <a:tab pos="228600" algn="l"/>
                <a:tab pos="457200" algn="l"/>
              </a:tabLst>
            </a:pPr>
            <a:endParaRPr lang="en-US">
              <a:latin typeface="Helvetica" pitchFamily="2" charset="0"/>
            </a:endParaRPr>
          </a:p>
        </p:txBody>
      </p:sp>
      <p:sp>
        <p:nvSpPr>
          <p:cNvPr id="730155" name="Rectangle 43"/>
          <p:cNvSpPr>
            <a:spLocks noChangeArrowheads="1"/>
          </p:cNvSpPr>
          <p:nvPr/>
        </p:nvSpPr>
        <p:spPr bwMode="auto">
          <a:xfrm>
            <a:off x="3257550" y="5151439"/>
            <a:ext cx="7158038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>
              <a:tabLst>
                <a:tab pos="228600" algn="l"/>
                <a:tab pos="457200" algn="l"/>
              </a:tabLst>
            </a:pPr>
            <a:r>
              <a:rPr lang="en-US" i="1">
                <a:latin typeface="Helvetica" pitchFamily="2" charset="0"/>
              </a:rPr>
              <a:t>t</a:t>
            </a:r>
            <a:r>
              <a:rPr lang="en-US" i="1" baseline="-25000">
                <a:latin typeface="Helvetica" pitchFamily="2" charset="0"/>
              </a:rPr>
              <a:t>2 </a:t>
            </a:r>
            <a:r>
              <a:rPr lang="en-US">
                <a:latin typeface="Helvetica" pitchFamily="2" charset="0"/>
              </a:rPr>
              <a:t>: </a:t>
            </a:r>
            <a:r>
              <a:rPr lang="en-US" i="1">
                <a:latin typeface="Helvetica" pitchFamily="2" charset="0"/>
              </a:rPr>
              <a:t>y</a:t>
            </a:r>
            <a:r>
              <a:rPr lang="en-US">
                <a:latin typeface="Helvetica" pitchFamily="2" charset="0"/>
              </a:rPr>
              <a:t> receives </a:t>
            </a:r>
            <a:r>
              <a:rPr lang="en-US" i="1">
                <a:latin typeface="Helvetica" pitchFamily="2" charset="0"/>
              </a:rPr>
              <a:t>z</a:t>
            </a:r>
            <a:r>
              <a:rPr lang="ja-JP" altLang="en-US">
                <a:latin typeface="Helvetica" pitchFamily="2" charset="0"/>
              </a:rPr>
              <a:t>’</a:t>
            </a:r>
            <a:r>
              <a:rPr lang="en-US" altLang="ja-JP">
                <a:latin typeface="Helvetica" pitchFamily="2" charset="0"/>
              </a:rPr>
              <a:t>s update, updates its distance table.  </a:t>
            </a:r>
            <a:r>
              <a:rPr lang="en-US" altLang="ja-JP" i="1">
                <a:latin typeface="Helvetica" pitchFamily="2" charset="0"/>
              </a:rPr>
              <a:t>y</a:t>
            </a:r>
            <a:r>
              <a:rPr lang="ja-JP" altLang="en-US">
                <a:latin typeface="Helvetica" pitchFamily="2" charset="0"/>
              </a:rPr>
              <a:t>’</a:t>
            </a:r>
            <a:r>
              <a:rPr lang="en-US" altLang="ja-JP">
                <a:latin typeface="Helvetica" pitchFamily="2" charset="0"/>
              </a:rPr>
              <a:t>s least costs do </a:t>
            </a:r>
            <a:r>
              <a:rPr lang="en-US" altLang="ja-JP" i="1">
                <a:latin typeface="Helvetica" pitchFamily="2" charset="0"/>
              </a:rPr>
              <a:t>not</a:t>
            </a:r>
            <a:r>
              <a:rPr lang="en-US" altLang="ja-JP">
                <a:latin typeface="Helvetica" pitchFamily="2" charset="0"/>
              </a:rPr>
              <a:t> change, so </a:t>
            </a:r>
            <a:r>
              <a:rPr lang="en-US" altLang="ja-JP" i="1">
                <a:latin typeface="Helvetica" pitchFamily="2" charset="0"/>
              </a:rPr>
              <a:t>y</a:t>
            </a:r>
            <a:r>
              <a:rPr lang="en-US" altLang="ja-JP">
                <a:latin typeface="Helvetica" pitchFamily="2" charset="0"/>
              </a:rPr>
              <a:t>  does </a:t>
            </a:r>
            <a:r>
              <a:rPr lang="en-US" altLang="ja-JP" i="1">
                <a:latin typeface="Helvetica" pitchFamily="2" charset="0"/>
              </a:rPr>
              <a:t>not</a:t>
            </a:r>
            <a:r>
              <a:rPr lang="en-US" altLang="ja-JP">
                <a:latin typeface="Helvetica" pitchFamily="2" charset="0"/>
              </a:rPr>
              <a:t> send a message to </a:t>
            </a:r>
            <a:r>
              <a:rPr lang="en-US" altLang="ja-JP" i="1">
                <a:latin typeface="Helvetica" pitchFamily="2" charset="0"/>
              </a:rPr>
              <a:t>z</a:t>
            </a:r>
            <a:r>
              <a:rPr lang="en-US" altLang="ja-JP">
                <a:latin typeface="Helvetica" pitchFamily="2" charset="0"/>
              </a:rPr>
              <a:t>. </a:t>
            </a:r>
          </a:p>
          <a:p>
            <a:pPr>
              <a:tabLst>
                <a:tab pos="228600" algn="l"/>
                <a:tab pos="457200" algn="l"/>
              </a:tabLst>
            </a:pPr>
            <a:endParaRPr lang="en-US">
              <a:latin typeface="Helvetica" pitchFamily="2" charset="0"/>
            </a:endParaRPr>
          </a:p>
        </p:txBody>
      </p:sp>
      <p:sp>
        <p:nvSpPr>
          <p:cNvPr id="4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20</a:t>
            </a:fld>
            <a:endParaRPr lang="en-US" sz="1200" dirty="0">
              <a:latin typeface="Helvetica" pitchFamily="2" charset="0"/>
            </a:endParaRPr>
          </a:p>
        </p:txBody>
      </p:sp>
      <p:sp>
        <p:nvSpPr>
          <p:cNvPr id="49" name="TextBox 1"/>
          <p:cNvSpPr txBox="1">
            <a:spLocks noChangeArrowheads="1"/>
          </p:cNvSpPr>
          <p:nvPr/>
        </p:nvSpPr>
        <p:spPr bwMode="auto">
          <a:xfrm>
            <a:off x="1863827" y="6198762"/>
            <a:ext cx="45071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 dirty="0">
                <a:latin typeface="Helvetica" pitchFamily="2" charset="0"/>
              </a:rPr>
              <a:t>* Check out the online interactive exercises for more examples: h</a:t>
            </a:r>
            <a:r>
              <a:rPr lang="en-US" sz="1200" dirty="0">
                <a:latin typeface="Helvetica" pitchFamily="2" charset="0"/>
              </a:rPr>
              <a:t>ttp://gaia.cs.umass.edu/kurose_ross/interactive/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4349D86-4BE9-8049-A3D4-7B283C91C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Distance vector: link cost changes</a:t>
            </a:r>
          </a:p>
        </p:txBody>
      </p:sp>
    </p:spTree>
    <p:extLst>
      <p:ext uri="{BB962C8B-B14F-4D97-AF65-F5344CB8AC3E}">
        <p14:creationId xmlns:p14="http://schemas.microsoft.com/office/powerpoint/2010/main" val="2540991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0153" grpId="0"/>
      <p:bldP spid="730154" grpId="0"/>
      <p:bldP spid="73015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014CB3-3E4A-4DA9-8C4C-73630FF46FCA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Problem: Count-to-Infinity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With distance vector routing, good news travels fast, but bad news travels slowly</a:t>
            </a:r>
          </a:p>
          <a:p>
            <a:r>
              <a:rPr lang="en-US"/>
              <a:t>When a router goes down, it takes can take a really long time before all the other routers become aware of it</a:t>
            </a:r>
          </a:p>
        </p:txBody>
      </p:sp>
    </p:spTree>
    <p:extLst>
      <p:ext uri="{BB962C8B-B14F-4D97-AF65-F5344CB8AC3E}">
        <p14:creationId xmlns:p14="http://schemas.microsoft.com/office/powerpoint/2010/main" val="36967128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F45912B-8DDC-41D3-AFBE-ABA9843D510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Count-to-Infinity</a:t>
            </a:r>
          </a:p>
        </p:txBody>
      </p:sp>
      <p:sp>
        <p:nvSpPr>
          <p:cNvPr id="36867" name="Line 3"/>
          <p:cNvSpPr>
            <a:spLocks noChangeShapeType="1"/>
          </p:cNvSpPr>
          <p:nvPr/>
        </p:nvSpPr>
        <p:spPr bwMode="auto">
          <a:xfrm>
            <a:off x="3130551" y="2297113"/>
            <a:ext cx="35845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6868" name="Oval 4"/>
          <p:cNvSpPr>
            <a:spLocks noChangeArrowheads="1"/>
          </p:cNvSpPr>
          <p:nvPr/>
        </p:nvSpPr>
        <p:spPr bwMode="auto">
          <a:xfrm>
            <a:off x="3101975" y="2208214"/>
            <a:ext cx="153988" cy="1539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>
              <a:latin typeface="Helvetica" pitchFamily="2" charset="0"/>
            </a:endParaRPr>
          </a:p>
        </p:txBody>
      </p:sp>
      <p:sp>
        <p:nvSpPr>
          <p:cNvPr id="36869" name="Oval 5"/>
          <p:cNvSpPr>
            <a:spLocks noChangeArrowheads="1"/>
          </p:cNvSpPr>
          <p:nvPr/>
        </p:nvSpPr>
        <p:spPr bwMode="auto">
          <a:xfrm>
            <a:off x="4827589" y="2208214"/>
            <a:ext cx="153987" cy="1539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>
              <a:latin typeface="Helvetica" pitchFamily="2" charset="0"/>
            </a:endParaRPr>
          </a:p>
        </p:txBody>
      </p:sp>
      <p:sp>
        <p:nvSpPr>
          <p:cNvPr id="36870" name="Oval 6"/>
          <p:cNvSpPr>
            <a:spLocks noChangeArrowheads="1"/>
          </p:cNvSpPr>
          <p:nvPr/>
        </p:nvSpPr>
        <p:spPr bwMode="auto">
          <a:xfrm>
            <a:off x="3946525" y="2208214"/>
            <a:ext cx="153988" cy="1539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>
              <a:latin typeface="Helvetica" pitchFamily="2" charset="0"/>
            </a:endParaRPr>
          </a:p>
        </p:txBody>
      </p:sp>
      <p:sp>
        <p:nvSpPr>
          <p:cNvPr id="36871" name="Oval 7"/>
          <p:cNvSpPr>
            <a:spLocks noChangeArrowheads="1"/>
          </p:cNvSpPr>
          <p:nvPr/>
        </p:nvSpPr>
        <p:spPr bwMode="auto">
          <a:xfrm>
            <a:off x="5686425" y="2208214"/>
            <a:ext cx="153988" cy="1539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>
              <a:latin typeface="Helvetica" pitchFamily="2" charset="0"/>
            </a:endParaRPr>
          </a:p>
        </p:txBody>
      </p:sp>
      <p:sp>
        <p:nvSpPr>
          <p:cNvPr id="36872" name="Oval 8"/>
          <p:cNvSpPr>
            <a:spLocks noChangeArrowheads="1"/>
          </p:cNvSpPr>
          <p:nvPr/>
        </p:nvSpPr>
        <p:spPr bwMode="auto">
          <a:xfrm>
            <a:off x="6604000" y="2208214"/>
            <a:ext cx="153988" cy="1539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>
              <a:latin typeface="Helvetica" pitchFamily="2" charset="0"/>
            </a:endParaRP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3003550" y="1773238"/>
            <a:ext cx="357470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A</a:t>
            </a:r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3848100" y="1773238"/>
            <a:ext cx="357470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B</a:t>
            </a: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4741863" y="1773238"/>
            <a:ext cx="371897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C</a:t>
            </a: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5588001" y="1773238"/>
            <a:ext cx="371897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D</a:t>
            </a:r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6492876" y="1773238"/>
            <a:ext cx="357470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E</a:t>
            </a:r>
          </a:p>
        </p:txBody>
      </p:sp>
      <p:sp>
        <p:nvSpPr>
          <p:cNvPr id="36878" name="Rectangle 14"/>
          <p:cNvSpPr>
            <a:spLocks noChangeArrowheads="1"/>
          </p:cNvSpPr>
          <p:nvPr/>
        </p:nvSpPr>
        <p:spPr bwMode="auto">
          <a:xfrm>
            <a:off x="3848100" y="2535238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1</a:t>
            </a:r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4741863" y="2535238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2</a:t>
            </a:r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5588000" y="2535238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3</a:t>
            </a:r>
          </a:p>
        </p:txBody>
      </p:sp>
      <p:sp>
        <p:nvSpPr>
          <p:cNvPr id="36881" name="Rectangle 17"/>
          <p:cNvSpPr>
            <a:spLocks noChangeArrowheads="1"/>
          </p:cNvSpPr>
          <p:nvPr/>
        </p:nvSpPr>
        <p:spPr bwMode="auto">
          <a:xfrm>
            <a:off x="6492875" y="2535238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4</a:t>
            </a:r>
          </a:p>
        </p:txBody>
      </p:sp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3848100" y="3048000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3</a:t>
            </a:r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4741863" y="3048000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2</a:t>
            </a:r>
          </a:p>
        </p:txBody>
      </p:sp>
      <p:sp>
        <p:nvSpPr>
          <p:cNvPr id="36884" name="Rectangle 20"/>
          <p:cNvSpPr>
            <a:spLocks noChangeArrowheads="1"/>
          </p:cNvSpPr>
          <p:nvPr/>
        </p:nvSpPr>
        <p:spPr bwMode="auto">
          <a:xfrm>
            <a:off x="5588000" y="3048000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3</a:t>
            </a:r>
          </a:p>
        </p:txBody>
      </p:sp>
      <p:sp>
        <p:nvSpPr>
          <p:cNvPr id="36885" name="Rectangle 21"/>
          <p:cNvSpPr>
            <a:spLocks noChangeArrowheads="1"/>
          </p:cNvSpPr>
          <p:nvPr/>
        </p:nvSpPr>
        <p:spPr bwMode="auto">
          <a:xfrm>
            <a:off x="6492875" y="3048000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4</a:t>
            </a:r>
          </a:p>
        </p:txBody>
      </p:sp>
      <p:sp>
        <p:nvSpPr>
          <p:cNvPr id="36886" name="Rectangle 22"/>
          <p:cNvSpPr>
            <a:spLocks noChangeArrowheads="1"/>
          </p:cNvSpPr>
          <p:nvPr/>
        </p:nvSpPr>
        <p:spPr bwMode="auto">
          <a:xfrm>
            <a:off x="3848100" y="3608388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3</a:t>
            </a:r>
          </a:p>
        </p:txBody>
      </p:sp>
      <p:sp>
        <p:nvSpPr>
          <p:cNvPr id="36887" name="Rectangle 23"/>
          <p:cNvSpPr>
            <a:spLocks noChangeArrowheads="1"/>
          </p:cNvSpPr>
          <p:nvPr/>
        </p:nvSpPr>
        <p:spPr bwMode="auto">
          <a:xfrm>
            <a:off x="4741863" y="3608388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4</a:t>
            </a:r>
          </a:p>
        </p:txBody>
      </p: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5588000" y="3608388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3</a:t>
            </a:r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6492875" y="3608388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4</a:t>
            </a:r>
          </a:p>
        </p:txBody>
      </p:sp>
      <p:sp>
        <p:nvSpPr>
          <p:cNvPr id="36890" name="Rectangle 26"/>
          <p:cNvSpPr>
            <a:spLocks noChangeArrowheads="1"/>
          </p:cNvSpPr>
          <p:nvPr/>
        </p:nvSpPr>
        <p:spPr bwMode="auto">
          <a:xfrm>
            <a:off x="3848100" y="4164013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5</a:t>
            </a:r>
          </a:p>
        </p:txBody>
      </p:sp>
      <p:sp>
        <p:nvSpPr>
          <p:cNvPr id="36891" name="Rectangle 27"/>
          <p:cNvSpPr>
            <a:spLocks noChangeArrowheads="1"/>
          </p:cNvSpPr>
          <p:nvPr/>
        </p:nvSpPr>
        <p:spPr bwMode="auto">
          <a:xfrm>
            <a:off x="4741863" y="4164013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4</a:t>
            </a:r>
          </a:p>
        </p:txBody>
      </p:sp>
      <p:sp>
        <p:nvSpPr>
          <p:cNvPr id="36892" name="Rectangle 28"/>
          <p:cNvSpPr>
            <a:spLocks noChangeArrowheads="1"/>
          </p:cNvSpPr>
          <p:nvPr/>
        </p:nvSpPr>
        <p:spPr bwMode="auto">
          <a:xfrm>
            <a:off x="5588000" y="4164013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5</a:t>
            </a:r>
          </a:p>
        </p:txBody>
      </p:sp>
      <p:sp>
        <p:nvSpPr>
          <p:cNvPr id="36893" name="Rectangle 29"/>
          <p:cNvSpPr>
            <a:spLocks noChangeArrowheads="1"/>
          </p:cNvSpPr>
          <p:nvPr/>
        </p:nvSpPr>
        <p:spPr bwMode="auto">
          <a:xfrm>
            <a:off x="6492875" y="4164013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4</a:t>
            </a:r>
          </a:p>
        </p:txBody>
      </p:sp>
      <p:sp>
        <p:nvSpPr>
          <p:cNvPr id="36894" name="Rectangle 30"/>
          <p:cNvSpPr>
            <a:spLocks noChangeArrowheads="1"/>
          </p:cNvSpPr>
          <p:nvPr/>
        </p:nvSpPr>
        <p:spPr bwMode="auto">
          <a:xfrm>
            <a:off x="3848100" y="4735513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5</a:t>
            </a:r>
          </a:p>
        </p:txBody>
      </p:sp>
      <p:sp>
        <p:nvSpPr>
          <p:cNvPr id="36895" name="Rectangle 31"/>
          <p:cNvSpPr>
            <a:spLocks noChangeArrowheads="1"/>
          </p:cNvSpPr>
          <p:nvPr/>
        </p:nvSpPr>
        <p:spPr bwMode="auto">
          <a:xfrm>
            <a:off x="4741863" y="4735513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6</a:t>
            </a:r>
          </a:p>
        </p:txBody>
      </p:sp>
      <p:sp>
        <p:nvSpPr>
          <p:cNvPr id="36896" name="Rectangle 32"/>
          <p:cNvSpPr>
            <a:spLocks noChangeArrowheads="1"/>
          </p:cNvSpPr>
          <p:nvPr/>
        </p:nvSpPr>
        <p:spPr bwMode="auto">
          <a:xfrm>
            <a:off x="5588000" y="4735513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5</a:t>
            </a:r>
          </a:p>
        </p:txBody>
      </p:sp>
      <p:sp>
        <p:nvSpPr>
          <p:cNvPr id="36897" name="Rectangle 33"/>
          <p:cNvSpPr>
            <a:spLocks noChangeArrowheads="1"/>
          </p:cNvSpPr>
          <p:nvPr/>
        </p:nvSpPr>
        <p:spPr bwMode="auto">
          <a:xfrm>
            <a:off x="6492875" y="4735513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6</a:t>
            </a:r>
          </a:p>
        </p:txBody>
      </p:sp>
      <p:sp>
        <p:nvSpPr>
          <p:cNvPr id="36898" name="Rectangle 34"/>
          <p:cNvSpPr>
            <a:spLocks noChangeArrowheads="1"/>
          </p:cNvSpPr>
          <p:nvPr/>
        </p:nvSpPr>
        <p:spPr bwMode="auto">
          <a:xfrm>
            <a:off x="3848100" y="5295900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7</a:t>
            </a:r>
          </a:p>
        </p:txBody>
      </p:sp>
      <p:sp>
        <p:nvSpPr>
          <p:cNvPr id="36899" name="Rectangle 35"/>
          <p:cNvSpPr>
            <a:spLocks noChangeArrowheads="1"/>
          </p:cNvSpPr>
          <p:nvPr/>
        </p:nvSpPr>
        <p:spPr bwMode="auto">
          <a:xfrm>
            <a:off x="4741863" y="5295900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6</a:t>
            </a:r>
          </a:p>
        </p:txBody>
      </p:sp>
      <p:sp>
        <p:nvSpPr>
          <p:cNvPr id="36900" name="Rectangle 36"/>
          <p:cNvSpPr>
            <a:spLocks noChangeArrowheads="1"/>
          </p:cNvSpPr>
          <p:nvPr/>
        </p:nvSpPr>
        <p:spPr bwMode="auto">
          <a:xfrm>
            <a:off x="5588000" y="5295900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7</a:t>
            </a:r>
          </a:p>
        </p:txBody>
      </p:sp>
      <p:sp>
        <p:nvSpPr>
          <p:cNvPr id="36901" name="Rectangle 37"/>
          <p:cNvSpPr>
            <a:spLocks noChangeArrowheads="1"/>
          </p:cNvSpPr>
          <p:nvPr/>
        </p:nvSpPr>
        <p:spPr bwMode="auto">
          <a:xfrm>
            <a:off x="6492875" y="5295900"/>
            <a:ext cx="328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6</a:t>
            </a:r>
          </a:p>
        </p:txBody>
      </p:sp>
      <p:sp>
        <p:nvSpPr>
          <p:cNvPr id="36902" name="Line 38"/>
          <p:cNvSpPr>
            <a:spLocks noChangeShapeType="1"/>
          </p:cNvSpPr>
          <p:nvPr/>
        </p:nvSpPr>
        <p:spPr bwMode="auto">
          <a:xfrm>
            <a:off x="3036888" y="2132013"/>
            <a:ext cx="296862" cy="2968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6903" name="Line 39"/>
          <p:cNvSpPr>
            <a:spLocks noChangeShapeType="1"/>
          </p:cNvSpPr>
          <p:nvPr/>
        </p:nvSpPr>
        <p:spPr bwMode="auto">
          <a:xfrm flipH="1">
            <a:off x="3049588" y="2132013"/>
            <a:ext cx="285750" cy="2857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36904" name="Rectangle 40"/>
          <p:cNvSpPr>
            <a:spLocks noChangeArrowheads="1"/>
          </p:cNvSpPr>
          <p:nvPr/>
        </p:nvSpPr>
        <p:spPr bwMode="auto">
          <a:xfrm>
            <a:off x="7218364" y="2535238"/>
            <a:ext cx="971420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Initially</a:t>
            </a:r>
          </a:p>
        </p:txBody>
      </p:sp>
      <p:sp>
        <p:nvSpPr>
          <p:cNvPr id="36905" name="Rectangle 41"/>
          <p:cNvSpPr>
            <a:spLocks noChangeArrowheads="1"/>
          </p:cNvSpPr>
          <p:nvPr/>
        </p:nvSpPr>
        <p:spPr bwMode="auto">
          <a:xfrm>
            <a:off x="7218364" y="3048000"/>
            <a:ext cx="212237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After 1 exchange</a:t>
            </a:r>
          </a:p>
        </p:txBody>
      </p:sp>
      <p:sp>
        <p:nvSpPr>
          <p:cNvPr id="36906" name="Rectangle 42"/>
          <p:cNvSpPr>
            <a:spLocks noChangeArrowheads="1"/>
          </p:cNvSpPr>
          <p:nvPr/>
        </p:nvSpPr>
        <p:spPr bwMode="auto">
          <a:xfrm>
            <a:off x="7218364" y="3608388"/>
            <a:ext cx="2250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After 2 exchanges</a:t>
            </a:r>
          </a:p>
        </p:txBody>
      </p:sp>
      <p:sp>
        <p:nvSpPr>
          <p:cNvPr id="36907" name="Rectangle 43"/>
          <p:cNvSpPr>
            <a:spLocks noChangeArrowheads="1"/>
          </p:cNvSpPr>
          <p:nvPr/>
        </p:nvSpPr>
        <p:spPr bwMode="auto">
          <a:xfrm>
            <a:off x="7218364" y="4164013"/>
            <a:ext cx="2250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After 3 exchanges</a:t>
            </a:r>
          </a:p>
        </p:txBody>
      </p:sp>
      <p:sp>
        <p:nvSpPr>
          <p:cNvPr id="36908" name="Rectangle 44"/>
          <p:cNvSpPr>
            <a:spLocks noChangeArrowheads="1"/>
          </p:cNvSpPr>
          <p:nvPr/>
        </p:nvSpPr>
        <p:spPr bwMode="auto">
          <a:xfrm>
            <a:off x="7218364" y="4735513"/>
            <a:ext cx="2250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After 4 exchanges</a:t>
            </a:r>
          </a:p>
        </p:txBody>
      </p:sp>
      <p:sp>
        <p:nvSpPr>
          <p:cNvPr id="36909" name="Rectangle 45"/>
          <p:cNvSpPr>
            <a:spLocks noChangeArrowheads="1"/>
          </p:cNvSpPr>
          <p:nvPr/>
        </p:nvSpPr>
        <p:spPr bwMode="auto">
          <a:xfrm>
            <a:off x="7218364" y="5295900"/>
            <a:ext cx="225061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After 5 exchanges</a:t>
            </a:r>
          </a:p>
        </p:txBody>
      </p:sp>
      <p:sp>
        <p:nvSpPr>
          <p:cNvPr id="36910" name="Rectangle 46"/>
          <p:cNvSpPr>
            <a:spLocks noChangeArrowheads="1"/>
          </p:cNvSpPr>
          <p:nvPr/>
        </p:nvSpPr>
        <p:spPr bwMode="auto">
          <a:xfrm>
            <a:off x="4300539" y="6015038"/>
            <a:ext cx="1936428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Helvetica" pitchFamily="2" charset="0"/>
              </a:rPr>
              <a:t>etc…  to infinity</a:t>
            </a:r>
          </a:p>
        </p:txBody>
      </p:sp>
    </p:spTree>
    <p:extLst>
      <p:ext uri="{BB962C8B-B14F-4D97-AF65-F5344CB8AC3E}">
        <p14:creationId xmlns:p14="http://schemas.microsoft.com/office/powerpoint/2010/main" val="25240535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BB090-EE33-8E46-A346-40A808B3B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Count-to-infinity</a:t>
            </a:r>
          </a:p>
        </p:txBody>
      </p:sp>
      <p:sp>
        <p:nvSpPr>
          <p:cNvPr id="4" name="Rectangle 45">
            <a:extLst>
              <a:ext uri="{FF2B5EF4-FFF2-40B4-BE49-F238E27FC236}">
                <a16:creationId xmlns:a16="http://schemas.microsoft.com/office/drawing/2014/main" id="{4DF0E0F1-B693-114E-BF7B-FB4865AB57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sz="2800" i="1" dirty="0">
                <a:solidFill>
                  <a:srgbClr val="CC0000"/>
                </a:solidFill>
              </a:rPr>
              <a:t>“Bad news travels slowly”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</a:pPr>
            <a:endParaRPr lang="en-US" i="1" dirty="0">
              <a:solidFill>
                <a:srgbClr val="CC0000"/>
              </a:solidFill>
            </a:endParaRP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</a:pPr>
            <a:r>
              <a:rPr lang="en-US" i="1" dirty="0">
                <a:solidFill>
                  <a:srgbClr val="CC0000"/>
                </a:solidFill>
              </a:rPr>
              <a:t>P</a:t>
            </a:r>
            <a:r>
              <a:rPr lang="en-US" sz="2800" i="1" dirty="0">
                <a:solidFill>
                  <a:srgbClr val="CC0000"/>
                </a:solidFill>
              </a:rPr>
              <a:t>oisoned reverse:</a:t>
            </a:r>
            <a:r>
              <a:rPr lang="en-US" sz="2000" dirty="0"/>
              <a:t> 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400" dirty="0"/>
              <a:t>If Z routes through Y to get to X :</a:t>
            </a:r>
          </a:p>
          <a:p>
            <a:pPr marL="742950" lvl="1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 sz="2000" dirty="0"/>
              <a:t>Z tells Y its (Z</a:t>
            </a:r>
            <a:r>
              <a:rPr lang="ja-JP" altLang="en-US" sz="2000"/>
              <a:t>’</a:t>
            </a:r>
            <a:r>
              <a:rPr lang="en-US" altLang="ja-JP" sz="2000" dirty="0"/>
              <a:t>s) distance to X is infinite (so Y won</a:t>
            </a:r>
            <a:r>
              <a:rPr lang="ja-JP" altLang="en-US" sz="2000"/>
              <a:t>’</a:t>
            </a:r>
            <a:r>
              <a:rPr lang="en-US" altLang="ja-JP" sz="2000" dirty="0"/>
              <a:t>t route to X via Z)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endParaRPr lang="en-US" sz="2400" dirty="0"/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r>
              <a:rPr lang="en-US" sz="2400" dirty="0"/>
              <a:t>Will this completely solve count to infinity problem?</a:t>
            </a:r>
          </a:p>
        </p:txBody>
      </p:sp>
    </p:spTree>
    <p:extLst>
      <p:ext uri="{BB962C8B-B14F-4D97-AF65-F5344CB8AC3E}">
        <p14:creationId xmlns:p14="http://schemas.microsoft.com/office/powerpoint/2010/main" val="32549464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17038" y="1677955"/>
            <a:ext cx="5059914" cy="4648200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</a:pPr>
            <a:r>
              <a:rPr lang="en-US" i="1" dirty="0">
                <a:solidFill>
                  <a:srgbClr val="CC0000"/>
                </a:solidFill>
              </a:rPr>
              <a:t>message complexity</a:t>
            </a:r>
          </a:p>
          <a:p>
            <a:r>
              <a:rPr lang="en-US" sz="2000" b="1" i="1" dirty="0">
                <a:solidFill>
                  <a:srgbClr val="CC0000"/>
                </a:solidFill>
              </a:rPr>
              <a:t>LS:</a:t>
            </a:r>
            <a:r>
              <a:rPr lang="en-US" sz="2000" dirty="0"/>
              <a:t> with n nodes, E links, O(</a:t>
            </a:r>
            <a:r>
              <a:rPr lang="en-US" sz="2000" dirty="0" err="1"/>
              <a:t>nE</a:t>
            </a:r>
            <a:r>
              <a:rPr lang="en-US" sz="2000" dirty="0"/>
              <a:t>) </a:t>
            </a:r>
            <a:r>
              <a:rPr lang="en-US" sz="2000" dirty="0" err="1"/>
              <a:t>msgs</a:t>
            </a:r>
            <a:r>
              <a:rPr lang="en-US" sz="2000" dirty="0"/>
              <a:t> sent  </a:t>
            </a:r>
          </a:p>
          <a:p>
            <a:r>
              <a:rPr lang="en-US" sz="2000" b="1" i="1" dirty="0">
                <a:solidFill>
                  <a:srgbClr val="CC0000"/>
                </a:solidFill>
              </a:rPr>
              <a:t>DV: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exchange between neighbors only</a:t>
            </a:r>
          </a:p>
          <a:p>
            <a:pPr lvl="1"/>
            <a:r>
              <a:rPr lang="en-US" sz="2000" dirty="0"/>
              <a:t>convergence time varies</a:t>
            </a:r>
          </a:p>
          <a:p>
            <a:pPr>
              <a:spcBef>
                <a:spcPct val="50000"/>
              </a:spcBef>
              <a:buFont typeface="Wingdings" charset="0"/>
              <a:buNone/>
            </a:pPr>
            <a:r>
              <a:rPr lang="en-US" i="1" dirty="0">
                <a:solidFill>
                  <a:srgbClr val="CC0000"/>
                </a:solidFill>
              </a:rPr>
              <a:t>speed of convergence</a:t>
            </a:r>
          </a:p>
          <a:p>
            <a:r>
              <a:rPr lang="en-US" sz="2000" b="1" i="1" dirty="0">
                <a:solidFill>
                  <a:srgbClr val="CC0000"/>
                </a:solidFill>
              </a:rPr>
              <a:t>LS:</a:t>
            </a:r>
            <a:r>
              <a:rPr lang="en-US" sz="2000" dirty="0"/>
              <a:t> O(n</a:t>
            </a:r>
            <a:r>
              <a:rPr lang="en-US" sz="2000" b="1" baseline="30000" dirty="0"/>
              <a:t>2</a:t>
            </a:r>
            <a:r>
              <a:rPr lang="en-US" sz="2000" dirty="0"/>
              <a:t>) algorithm requires O(</a:t>
            </a:r>
            <a:r>
              <a:rPr lang="en-US" sz="2000" dirty="0" err="1"/>
              <a:t>nE</a:t>
            </a:r>
            <a:r>
              <a:rPr lang="en-US" sz="2000" dirty="0"/>
              <a:t>) </a:t>
            </a:r>
            <a:r>
              <a:rPr lang="en-US" sz="2000" dirty="0" err="1"/>
              <a:t>msgs</a:t>
            </a:r>
            <a:endParaRPr lang="en-US" sz="2000" dirty="0"/>
          </a:p>
          <a:p>
            <a:pPr lvl="1"/>
            <a:r>
              <a:rPr lang="en-US" sz="2000" dirty="0"/>
              <a:t>may have oscillations</a:t>
            </a:r>
            <a:endParaRPr lang="en-US" sz="1800" dirty="0"/>
          </a:p>
          <a:p>
            <a:r>
              <a:rPr lang="en-US" sz="2000" b="1" i="1" dirty="0">
                <a:solidFill>
                  <a:srgbClr val="CC0000"/>
                </a:solidFill>
              </a:rPr>
              <a:t>DV:</a:t>
            </a:r>
            <a:r>
              <a:rPr lang="en-US" sz="2000" dirty="0"/>
              <a:t> convergence time varies</a:t>
            </a:r>
          </a:p>
          <a:p>
            <a:pPr lvl="1"/>
            <a:r>
              <a:rPr lang="en-US" sz="2000" dirty="0"/>
              <a:t>may be routing loops</a:t>
            </a:r>
          </a:p>
          <a:p>
            <a:pPr lvl="1"/>
            <a:r>
              <a:rPr lang="en-US" sz="2000" dirty="0"/>
              <a:t>count-to-infinity problem</a:t>
            </a:r>
            <a:endParaRPr lang="en-US" sz="1800" dirty="0"/>
          </a:p>
        </p:txBody>
      </p:sp>
      <p:sp>
        <p:nvSpPr>
          <p:cNvPr id="14131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267451" y="1711293"/>
            <a:ext cx="4761333" cy="4648200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</a:pPr>
            <a:r>
              <a:rPr lang="en-US" sz="2400" i="1" dirty="0">
                <a:solidFill>
                  <a:srgbClr val="CC0000"/>
                </a:solidFill>
              </a:rPr>
              <a:t>robustness:</a:t>
            </a:r>
            <a:r>
              <a:rPr lang="en-US" sz="2400" dirty="0"/>
              <a:t> what happens if router malfunctions?</a:t>
            </a:r>
          </a:p>
          <a:p>
            <a:pPr>
              <a:buFont typeface="Wingdings" charset="0"/>
              <a:buNone/>
            </a:pPr>
            <a:r>
              <a:rPr lang="en-US" sz="2400" i="1" dirty="0">
                <a:solidFill>
                  <a:srgbClr val="CC0000"/>
                </a:solidFill>
              </a:rPr>
              <a:t>LS:</a:t>
            </a:r>
            <a:r>
              <a:rPr lang="en-US" sz="2400" dirty="0"/>
              <a:t> </a:t>
            </a:r>
          </a:p>
          <a:p>
            <a:pPr lvl="1"/>
            <a:r>
              <a:rPr lang="en-US" sz="2000" dirty="0"/>
              <a:t>node can advertise incorrect </a:t>
            </a:r>
            <a:r>
              <a:rPr lang="en-US" sz="2000" i="1" dirty="0">
                <a:solidFill>
                  <a:srgbClr val="000099"/>
                </a:solidFill>
              </a:rPr>
              <a:t>link</a:t>
            </a:r>
            <a:r>
              <a:rPr lang="en-US" sz="2000" dirty="0"/>
              <a:t> cost</a:t>
            </a:r>
          </a:p>
          <a:p>
            <a:pPr lvl="1"/>
            <a:r>
              <a:rPr lang="en-US" sz="2000" dirty="0"/>
              <a:t>each node computes only its </a:t>
            </a:r>
            <a:r>
              <a:rPr lang="en-US" sz="2000" i="1" dirty="0"/>
              <a:t>own</a:t>
            </a:r>
            <a:r>
              <a:rPr lang="en-US" sz="2000" dirty="0"/>
              <a:t> table</a:t>
            </a:r>
          </a:p>
          <a:p>
            <a:pPr>
              <a:buFont typeface="Wingdings" charset="0"/>
              <a:buNone/>
            </a:pPr>
            <a:r>
              <a:rPr lang="en-US" sz="2400" i="1" dirty="0">
                <a:solidFill>
                  <a:srgbClr val="CC0000"/>
                </a:solidFill>
              </a:rPr>
              <a:t>DV:</a:t>
            </a:r>
          </a:p>
          <a:p>
            <a:pPr lvl="1"/>
            <a:r>
              <a:rPr lang="en-US" sz="2000" dirty="0"/>
              <a:t>DV node can advertise incorrect </a:t>
            </a:r>
            <a:r>
              <a:rPr lang="en-US" sz="2000" i="1" dirty="0">
                <a:solidFill>
                  <a:srgbClr val="000099"/>
                </a:solidFill>
              </a:rPr>
              <a:t>path</a:t>
            </a:r>
            <a:r>
              <a:rPr lang="en-US" sz="2000" dirty="0"/>
              <a:t> cost</a:t>
            </a:r>
          </a:p>
          <a:p>
            <a:pPr lvl="1"/>
            <a:r>
              <a:rPr lang="en-US" sz="2000" dirty="0"/>
              <a:t>each node</a:t>
            </a:r>
            <a:r>
              <a:rPr lang="ja-JP" altLang="en-US" sz="2000"/>
              <a:t>’</a:t>
            </a:r>
            <a:r>
              <a:rPr lang="en-US" altLang="ja-JP" sz="2000" dirty="0"/>
              <a:t>s table used by others </a:t>
            </a:r>
          </a:p>
          <a:p>
            <a:pPr lvl="2"/>
            <a:r>
              <a:rPr lang="en-US" sz="1800" dirty="0"/>
              <a:t>error propagate thru network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24</a:t>
            </a:fld>
            <a:endParaRPr lang="en-US" sz="1200" dirty="0">
              <a:latin typeface="Tahoma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2D51A63-701F-E144-915D-C17AAE5FB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of LS and DV algorithms</a:t>
            </a:r>
          </a:p>
        </p:txBody>
      </p:sp>
    </p:spTree>
    <p:extLst>
      <p:ext uri="{BB962C8B-B14F-4D97-AF65-F5344CB8AC3E}">
        <p14:creationId xmlns:p14="http://schemas.microsoft.com/office/powerpoint/2010/main" val="17426892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344CE-176C-E94B-92E1-F5C7F450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Intra- and Inter-AS routing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AA8C2-26A1-D448-86FF-22CB3D3B20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0679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68963" y="3844538"/>
            <a:ext cx="4356035" cy="226695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0"/>
              <a:buNone/>
            </a:pPr>
            <a:r>
              <a:rPr lang="en-US" i="1" dirty="0">
                <a:solidFill>
                  <a:srgbClr val="CC0000"/>
                </a:solidFill>
              </a:rPr>
              <a:t>scale:</a:t>
            </a:r>
            <a:r>
              <a:rPr lang="en-US" dirty="0"/>
              <a:t> with billions of destinations:</a:t>
            </a:r>
          </a:p>
          <a:p>
            <a:r>
              <a:rPr lang="en-US" sz="2400" dirty="0"/>
              <a:t>can</a:t>
            </a:r>
            <a:r>
              <a:rPr lang="ja-JP" altLang="en-US" sz="2400" dirty="0"/>
              <a:t>’</a:t>
            </a:r>
            <a:r>
              <a:rPr lang="en-US" altLang="ja-JP" sz="2400" dirty="0"/>
              <a:t>t store all destinations in routing tables!</a:t>
            </a:r>
          </a:p>
          <a:p>
            <a:r>
              <a:rPr lang="en-US" sz="2400" dirty="0"/>
              <a:t>routing table exchange would swamp links!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9831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720247" y="3844538"/>
            <a:ext cx="5000625" cy="2514600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</a:rPr>
              <a:t>administrative autonomy</a:t>
            </a:r>
          </a:p>
          <a:p>
            <a:pPr>
              <a:defRPr/>
            </a:pPr>
            <a:r>
              <a:rPr lang="en-US" sz="2400" dirty="0"/>
              <a:t>internet = network of networks</a:t>
            </a:r>
          </a:p>
          <a:p>
            <a:pPr>
              <a:defRPr/>
            </a:pPr>
            <a:r>
              <a:rPr lang="en-US" sz="2400" dirty="0"/>
              <a:t>each network admin may want to control routing in its own network</a:t>
            </a:r>
          </a:p>
        </p:txBody>
      </p:sp>
      <p:sp>
        <p:nvSpPr>
          <p:cNvPr id="143367" name="Rectangle 5"/>
          <p:cNvSpPr>
            <a:spLocks noChangeArrowheads="1"/>
          </p:cNvSpPr>
          <p:nvPr/>
        </p:nvSpPr>
        <p:spPr bwMode="auto">
          <a:xfrm>
            <a:off x="1932605" y="1690688"/>
            <a:ext cx="65436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</a:pPr>
            <a:r>
              <a:rPr lang="en-US" sz="2800" dirty="0">
                <a:latin typeface="Helvetica" pitchFamily="2" charset="0"/>
              </a:rPr>
              <a:t>our routing study thus far - idealized </a:t>
            </a:r>
          </a:p>
          <a:p>
            <a:pPr marL="457200" indent="-4572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800" dirty="0">
                <a:latin typeface="Helvetica" pitchFamily="2" charset="0"/>
              </a:rPr>
              <a:t>all routers identical</a:t>
            </a:r>
          </a:p>
          <a:p>
            <a:pPr marL="457200" indent="-4572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800" dirty="0">
                <a:latin typeface="Helvetica" pitchFamily="2" charset="0"/>
              </a:rPr>
              <a:t>network </a:t>
            </a:r>
            <a:r>
              <a:rPr lang="ja-JP" altLang="en-US" sz="2800" dirty="0">
                <a:latin typeface="Helvetica" pitchFamily="2" charset="0"/>
              </a:rPr>
              <a:t>“</a:t>
            </a:r>
            <a:r>
              <a:rPr lang="en-US" altLang="ja-JP" sz="2800" dirty="0">
                <a:latin typeface="Helvetica" pitchFamily="2" charset="0"/>
              </a:rPr>
              <a:t>flat</a:t>
            </a:r>
            <a:r>
              <a:rPr lang="ja-JP" altLang="en-US" sz="2800" dirty="0">
                <a:latin typeface="Helvetica" pitchFamily="2" charset="0"/>
              </a:rPr>
              <a:t>”</a:t>
            </a:r>
            <a:endParaRPr lang="en-US" altLang="ja-JP" sz="2800" dirty="0">
              <a:latin typeface="Helvetica" pitchFamily="2" charset="0"/>
            </a:endParaRP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</a:pPr>
            <a:r>
              <a:rPr lang="en-US" sz="2800" i="1" dirty="0">
                <a:latin typeface="Helvetica" pitchFamily="2" charset="0"/>
              </a:rPr>
              <a:t>… not</a:t>
            </a:r>
            <a:r>
              <a:rPr lang="en-US" sz="2800" dirty="0">
                <a:latin typeface="Helvetica" pitchFamily="2" charset="0"/>
              </a:rPr>
              <a:t> true in practice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26</a:t>
            </a:fld>
            <a:endParaRPr lang="en-US" sz="1200" dirty="0">
              <a:latin typeface="Tahoma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1D6017A-5790-EE43-809D-C79CE56B9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routing scalable</a:t>
            </a:r>
          </a:p>
        </p:txBody>
      </p:sp>
    </p:spTree>
    <p:extLst>
      <p:ext uri="{BB962C8B-B14F-4D97-AF65-F5344CB8AC3E}">
        <p14:creationId xmlns:p14="http://schemas.microsoft.com/office/powerpoint/2010/main" val="12335214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341101" y="1302988"/>
            <a:ext cx="8192217" cy="910047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cs typeface="Gill Sans MT"/>
              </a:rPr>
              <a:t>aggregate routers into regions known as</a:t>
            </a:r>
            <a:r>
              <a:rPr lang="en-US" dirty="0">
                <a:solidFill>
                  <a:srgbClr val="FF0000"/>
                </a:solidFill>
                <a:cs typeface="Gill Sans MT"/>
              </a:rPr>
              <a:t> </a:t>
            </a:r>
            <a:r>
              <a:rPr lang="ja-JP" altLang="en-US" dirty="0">
                <a:solidFill>
                  <a:srgbClr val="CC0000"/>
                </a:solidFill>
                <a:cs typeface="Gill Sans MT"/>
              </a:rPr>
              <a:t>“</a:t>
            </a:r>
            <a:r>
              <a:rPr lang="en-US" altLang="ja-JP" dirty="0">
                <a:solidFill>
                  <a:srgbClr val="CC0000"/>
                </a:solidFill>
                <a:cs typeface="Gill Sans MT"/>
              </a:rPr>
              <a:t>autonomous systems</a:t>
            </a:r>
            <a:r>
              <a:rPr lang="ja-JP" altLang="en-US" dirty="0">
                <a:solidFill>
                  <a:srgbClr val="CC0000"/>
                </a:solidFill>
                <a:cs typeface="Gill Sans MT"/>
              </a:rPr>
              <a:t>”</a:t>
            </a:r>
            <a:r>
              <a:rPr lang="en-US" altLang="ja-JP" dirty="0">
                <a:solidFill>
                  <a:srgbClr val="CC0000"/>
                </a:solidFill>
                <a:cs typeface="Gill Sans MT"/>
              </a:rPr>
              <a:t> (AS) (a.k.a. “domains”)</a:t>
            </a:r>
            <a:endParaRPr lang="en-US" dirty="0"/>
          </a:p>
        </p:txBody>
      </p:sp>
      <p:sp>
        <p:nvSpPr>
          <p:cNvPr id="1443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530149" y="2636396"/>
            <a:ext cx="4711684" cy="2262175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</a:pPr>
            <a:r>
              <a:rPr lang="en-US" dirty="0">
                <a:solidFill>
                  <a:srgbClr val="000090"/>
                </a:solidFill>
              </a:rPr>
              <a:t>inter-AS routing</a:t>
            </a:r>
          </a:p>
          <a:p>
            <a:r>
              <a:rPr lang="en-US" sz="2400" dirty="0"/>
              <a:t>routing among </a:t>
            </a:r>
            <a:r>
              <a:rPr lang="en-US" sz="2400" dirty="0" err="1"/>
              <a:t>AS’es</a:t>
            </a:r>
            <a:endParaRPr lang="en-US" sz="2400" dirty="0"/>
          </a:p>
          <a:p>
            <a:r>
              <a:rPr lang="en-US" sz="2400" dirty="0"/>
              <a:t>gateways perform inter-domain routing (as well as intra-domain routing)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26233" y="2540178"/>
            <a:ext cx="5718407" cy="3912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altLang="ja-JP" dirty="0">
                <a:solidFill>
                  <a:srgbClr val="000090"/>
                </a:solidFill>
                <a:latin typeface="Helvetica" pitchFamily="2" charset="0"/>
                <a:cs typeface="Gill Sans MT"/>
              </a:rPr>
              <a:t>intra-AS routing</a:t>
            </a:r>
          </a:p>
          <a:p>
            <a:pPr>
              <a:lnSpc>
                <a:spcPct val="90000"/>
              </a:lnSpc>
            </a:pPr>
            <a:r>
              <a:rPr lang="en-US" altLang="ja-JP" sz="2400" dirty="0">
                <a:latin typeface="Helvetica" pitchFamily="2" charset="0"/>
              </a:rPr>
              <a:t>routing among hosts, routers in same AS (“network”)</a:t>
            </a:r>
          </a:p>
          <a:p>
            <a:pPr>
              <a:lnSpc>
                <a:spcPct val="90000"/>
              </a:lnSpc>
            </a:pPr>
            <a:r>
              <a:rPr lang="en-US" altLang="ja-JP" sz="2400" dirty="0">
                <a:latin typeface="Helvetica" pitchFamily="2" charset="0"/>
              </a:rPr>
              <a:t>all routers in AS must run </a:t>
            </a:r>
            <a:r>
              <a:rPr lang="en-US" altLang="ja-JP" sz="2400" i="1" dirty="0">
                <a:solidFill>
                  <a:srgbClr val="000090"/>
                </a:solidFill>
                <a:latin typeface="Helvetica" pitchFamily="2" charset="0"/>
              </a:rPr>
              <a:t>same</a:t>
            </a:r>
            <a:r>
              <a:rPr lang="en-US" altLang="ja-JP" sz="2400" dirty="0">
                <a:latin typeface="Helvetica" pitchFamily="2" charset="0"/>
              </a:rPr>
              <a:t> intra-domain protocol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Helvetica" pitchFamily="2" charset="0"/>
              </a:rPr>
              <a:t>routers in </a:t>
            </a:r>
            <a:r>
              <a:rPr lang="en-US" sz="2400" i="1" dirty="0">
                <a:latin typeface="Helvetica" pitchFamily="2" charset="0"/>
              </a:rPr>
              <a:t>different</a:t>
            </a:r>
            <a:r>
              <a:rPr lang="en-US" sz="2400" dirty="0">
                <a:latin typeface="Helvetica" pitchFamily="2" charset="0"/>
              </a:rPr>
              <a:t> AS can run </a:t>
            </a:r>
            <a:r>
              <a:rPr lang="en-US" sz="2400" i="1" dirty="0">
                <a:latin typeface="Helvetica" pitchFamily="2" charset="0"/>
              </a:rPr>
              <a:t>different</a:t>
            </a:r>
            <a:r>
              <a:rPr lang="en-US" sz="2400" dirty="0">
                <a:latin typeface="Helvetica" pitchFamily="2" charset="0"/>
              </a:rPr>
              <a:t> intra-domain routing protocol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Helvetica" pitchFamily="2" charset="0"/>
              </a:rPr>
              <a:t>gateway router: at “edge” of its own AS, has link(s) to router(s) in other </a:t>
            </a:r>
            <a:r>
              <a:rPr lang="en-US" sz="2400" dirty="0" err="1">
                <a:latin typeface="Helvetica" pitchFamily="2" charset="0"/>
              </a:rPr>
              <a:t>AS’es</a:t>
            </a:r>
            <a:endParaRPr lang="en-US" sz="2400" dirty="0">
              <a:latin typeface="Helvetica" pitchFamily="2" charset="0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27</a:t>
            </a:fld>
            <a:endParaRPr lang="en-US" sz="1200" dirty="0">
              <a:latin typeface="Tahoma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3FC32EC-83A8-104D-904B-F358F2B3E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233" y="216845"/>
            <a:ext cx="10515600" cy="1325563"/>
          </a:xfrm>
        </p:spPr>
        <p:txBody>
          <a:bodyPr/>
          <a:lstStyle/>
          <a:p>
            <a:r>
              <a:rPr lang="en-US" dirty="0"/>
              <a:t>Internet’s approach to scalable routing</a:t>
            </a:r>
          </a:p>
        </p:txBody>
      </p:sp>
    </p:spTree>
    <p:extLst>
      <p:ext uri="{BB962C8B-B14F-4D97-AF65-F5344CB8AC3E}">
        <p14:creationId xmlns:p14="http://schemas.microsoft.com/office/powerpoint/2010/main" val="41139371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411" name="Group 2"/>
          <p:cNvGrpSpPr>
            <a:grpSpLocks/>
          </p:cNvGrpSpPr>
          <p:nvPr/>
        </p:nvGrpSpPr>
        <p:grpSpPr bwMode="auto">
          <a:xfrm>
            <a:off x="1728788" y="1254125"/>
            <a:ext cx="6178550" cy="4376738"/>
            <a:chOff x="0" y="878"/>
            <a:chExt cx="4232" cy="2968"/>
          </a:xfrm>
        </p:grpSpPr>
        <p:sp>
          <p:nvSpPr>
            <p:cNvPr id="145415" name="Freeform 3"/>
            <p:cNvSpPr>
              <a:spLocks/>
            </p:cNvSpPr>
            <p:nvPr/>
          </p:nvSpPr>
          <p:spPr bwMode="auto">
            <a:xfrm>
              <a:off x="2621" y="1050"/>
              <a:ext cx="1611" cy="1025"/>
            </a:xfrm>
            <a:custGeom>
              <a:avLst/>
              <a:gdLst>
                <a:gd name="T0" fmla="*/ 1063 w 1162"/>
                <a:gd name="T1" fmla="*/ 49351 h 543"/>
                <a:gd name="T2" fmla="*/ 6960 w 1162"/>
                <a:gd name="T3" fmla="*/ 4162 h 543"/>
                <a:gd name="T4" fmla="*/ 17785 w 1162"/>
                <a:gd name="T5" fmla="*/ 23973 h 543"/>
                <a:gd name="T6" fmla="*/ 21649 w 1162"/>
                <a:gd name="T7" fmla="*/ 72662 h 543"/>
                <a:gd name="T8" fmla="*/ 19828 w 1162"/>
                <a:gd name="T9" fmla="*/ 137161 h 543"/>
                <a:gd name="T10" fmla="*/ 11083 w 1162"/>
                <a:gd name="T11" fmla="*/ 164591 h 543"/>
                <a:gd name="T12" fmla="*/ 1657 w 1162"/>
                <a:gd name="T13" fmla="*/ 133650 h 543"/>
                <a:gd name="T14" fmla="*/ 1063 w 1162"/>
                <a:gd name="T15" fmla="*/ 49351 h 5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62"/>
                <a:gd name="T25" fmla="*/ 0 h 543"/>
                <a:gd name="T26" fmla="*/ 1162 w 1162"/>
                <a:gd name="T27" fmla="*/ 543 h 54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62" h="543">
                  <a:moveTo>
                    <a:pt x="56" y="162"/>
                  </a:moveTo>
                  <a:cubicBezTo>
                    <a:pt x="115" y="100"/>
                    <a:pt x="221" y="28"/>
                    <a:pt x="368" y="14"/>
                  </a:cubicBezTo>
                  <a:cubicBezTo>
                    <a:pt x="515" y="0"/>
                    <a:pt x="811" y="42"/>
                    <a:pt x="940" y="79"/>
                  </a:cubicBezTo>
                  <a:cubicBezTo>
                    <a:pt x="1069" y="116"/>
                    <a:pt x="1126" y="177"/>
                    <a:pt x="1144" y="239"/>
                  </a:cubicBezTo>
                  <a:cubicBezTo>
                    <a:pt x="1162" y="301"/>
                    <a:pt x="1141" y="401"/>
                    <a:pt x="1048" y="451"/>
                  </a:cubicBezTo>
                  <a:cubicBezTo>
                    <a:pt x="955" y="501"/>
                    <a:pt x="746" y="543"/>
                    <a:pt x="586" y="541"/>
                  </a:cubicBezTo>
                  <a:cubicBezTo>
                    <a:pt x="426" y="539"/>
                    <a:pt x="176" y="502"/>
                    <a:pt x="88" y="439"/>
                  </a:cubicBezTo>
                  <a:cubicBezTo>
                    <a:pt x="0" y="376"/>
                    <a:pt x="63" y="220"/>
                    <a:pt x="56" y="162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16" name="Freeform 4"/>
            <p:cNvSpPr>
              <a:spLocks/>
            </p:cNvSpPr>
            <p:nvPr/>
          </p:nvSpPr>
          <p:spPr bwMode="auto">
            <a:xfrm>
              <a:off x="0" y="878"/>
              <a:ext cx="1255" cy="1016"/>
            </a:xfrm>
            <a:custGeom>
              <a:avLst/>
              <a:gdLst>
                <a:gd name="T0" fmla="*/ 134 w 1198"/>
                <a:gd name="T1" fmla="*/ 270558 h 451"/>
                <a:gd name="T2" fmla="*/ 273 w 1198"/>
                <a:gd name="T3" fmla="*/ 132828 h 451"/>
                <a:gd name="T4" fmla="*/ 679 w 1198"/>
                <a:gd name="T5" fmla="*/ 73044 h 451"/>
                <a:gd name="T6" fmla="*/ 1501 w 1198"/>
                <a:gd name="T7" fmla="*/ 37135 h 451"/>
                <a:gd name="T8" fmla="*/ 1796 w 1198"/>
                <a:gd name="T9" fmla="*/ 294460 h 451"/>
                <a:gd name="T10" fmla="*/ 1350 w 1198"/>
                <a:gd name="T11" fmla="*/ 616944 h 451"/>
                <a:gd name="T12" fmla="*/ 466 w 1198"/>
                <a:gd name="T13" fmla="*/ 634874 h 451"/>
                <a:gd name="T14" fmla="*/ 54 w 1198"/>
                <a:gd name="T15" fmla="*/ 503524 h 451"/>
                <a:gd name="T16" fmla="*/ 134 w 1198"/>
                <a:gd name="T17" fmla="*/ 270558 h 45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98"/>
                <a:gd name="T28" fmla="*/ 0 h 451"/>
                <a:gd name="T29" fmla="*/ 1198 w 1198"/>
                <a:gd name="T30" fmla="*/ 451 h 45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98" h="451">
                  <a:moveTo>
                    <a:pt x="88" y="181"/>
                  </a:moveTo>
                  <a:cubicBezTo>
                    <a:pt x="159" y="143"/>
                    <a:pt x="120" y="111"/>
                    <a:pt x="180" y="89"/>
                  </a:cubicBezTo>
                  <a:cubicBezTo>
                    <a:pt x="240" y="67"/>
                    <a:pt x="313" y="60"/>
                    <a:pt x="448" y="49"/>
                  </a:cubicBezTo>
                  <a:cubicBezTo>
                    <a:pt x="583" y="38"/>
                    <a:pt x="866" y="0"/>
                    <a:pt x="988" y="25"/>
                  </a:cubicBezTo>
                  <a:cubicBezTo>
                    <a:pt x="1110" y="50"/>
                    <a:pt x="1198" y="132"/>
                    <a:pt x="1181" y="197"/>
                  </a:cubicBezTo>
                  <a:cubicBezTo>
                    <a:pt x="1164" y="262"/>
                    <a:pt x="1034" y="375"/>
                    <a:pt x="889" y="413"/>
                  </a:cubicBezTo>
                  <a:cubicBezTo>
                    <a:pt x="744" y="451"/>
                    <a:pt x="449" y="438"/>
                    <a:pt x="307" y="425"/>
                  </a:cubicBezTo>
                  <a:cubicBezTo>
                    <a:pt x="165" y="412"/>
                    <a:pt x="72" y="378"/>
                    <a:pt x="36" y="337"/>
                  </a:cubicBezTo>
                  <a:cubicBezTo>
                    <a:pt x="0" y="296"/>
                    <a:pt x="77" y="213"/>
                    <a:pt x="88" y="18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17" name="Freeform 5"/>
            <p:cNvSpPr>
              <a:spLocks/>
            </p:cNvSpPr>
            <p:nvPr/>
          </p:nvSpPr>
          <p:spPr bwMode="auto">
            <a:xfrm>
              <a:off x="810" y="1611"/>
              <a:ext cx="2007" cy="792"/>
            </a:xfrm>
            <a:custGeom>
              <a:avLst/>
              <a:gdLst>
                <a:gd name="T0" fmla="*/ 1319 w 1583"/>
                <a:gd name="T1" fmla="*/ 862 h 682"/>
                <a:gd name="T2" fmla="*/ 3445 w 1583"/>
                <a:gd name="T3" fmla="*/ 285 h 682"/>
                <a:gd name="T4" fmla="*/ 6645 w 1583"/>
                <a:gd name="T5" fmla="*/ 77 h 682"/>
                <a:gd name="T6" fmla="*/ 9794 w 1583"/>
                <a:gd name="T7" fmla="*/ 744 h 682"/>
                <a:gd name="T8" fmla="*/ 13238 w 1583"/>
                <a:gd name="T9" fmla="*/ 1642 h 682"/>
                <a:gd name="T10" fmla="*/ 10773 w 1583"/>
                <a:gd name="T11" fmla="*/ 2476 h 682"/>
                <a:gd name="T12" fmla="*/ 5844 w 1583"/>
                <a:gd name="T13" fmla="*/ 2523 h 682"/>
                <a:gd name="T14" fmla="*/ 751 w 1583"/>
                <a:gd name="T15" fmla="*/ 2291 h 682"/>
                <a:gd name="T16" fmla="*/ 1319 w 1583"/>
                <a:gd name="T17" fmla="*/ 862 h 6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83"/>
                <a:gd name="T28" fmla="*/ 0 h 682"/>
                <a:gd name="T29" fmla="*/ 1583 w 1583"/>
                <a:gd name="T30" fmla="*/ 682 h 6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83" h="682">
                  <a:moveTo>
                    <a:pt x="155" y="224"/>
                  </a:moveTo>
                  <a:cubicBezTo>
                    <a:pt x="208" y="137"/>
                    <a:pt x="302" y="108"/>
                    <a:pt x="407" y="74"/>
                  </a:cubicBezTo>
                  <a:cubicBezTo>
                    <a:pt x="512" y="40"/>
                    <a:pt x="660" y="0"/>
                    <a:pt x="785" y="20"/>
                  </a:cubicBezTo>
                  <a:cubicBezTo>
                    <a:pt x="910" y="40"/>
                    <a:pt x="1027" y="126"/>
                    <a:pt x="1157" y="194"/>
                  </a:cubicBezTo>
                  <a:cubicBezTo>
                    <a:pt x="1287" y="262"/>
                    <a:pt x="1545" y="353"/>
                    <a:pt x="1564" y="428"/>
                  </a:cubicBezTo>
                  <a:cubicBezTo>
                    <a:pt x="1583" y="503"/>
                    <a:pt x="1417" y="606"/>
                    <a:pt x="1272" y="644"/>
                  </a:cubicBezTo>
                  <a:cubicBezTo>
                    <a:pt x="1127" y="682"/>
                    <a:pt x="887" y="664"/>
                    <a:pt x="690" y="656"/>
                  </a:cubicBezTo>
                  <a:cubicBezTo>
                    <a:pt x="493" y="648"/>
                    <a:pt x="178" y="668"/>
                    <a:pt x="89" y="596"/>
                  </a:cubicBezTo>
                  <a:cubicBezTo>
                    <a:pt x="0" y="524"/>
                    <a:pt x="102" y="311"/>
                    <a:pt x="155" y="224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18" name="Oval 6"/>
            <p:cNvSpPr>
              <a:spLocks noChangeArrowheads="1"/>
            </p:cNvSpPr>
            <p:nvPr/>
          </p:nvSpPr>
          <p:spPr bwMode="auto">
            <a:xfrm>
              <a:off x="261" y="161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19" name="Line 7"/>
            <p:cNvSpPr>
              <a:spLocks noChangeShapeType="1"/>
            </p:cNvSpPr>
            <p:nvPr/>
          </p:nvSpPr>
          <p:spPr bwMode="auto">
            <a:xfrm>
              <a:off x="261" y="1603"/>
              <a:ext cx="0" cy="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20" name="Line 8"/>
            <p:cNvSpPr>
              <a:spLocks noChangeShapeType="1"/>
            </p:cNvSpPr>
            <p:nvPr/>
          </p:nvSpPr>
          <p:spPr bwMode="auto">
            <a:xfrm>
              <a:off x="574" y="1603"/>
              <a:ext cx="0" cy="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21" name="Rectangle 9"/>
            <p:cNvSpPr>
              <a:spLocks noChangeArrowheads="1"/>
            </p:cNvSpPr>
            <p:nvPr/>
          </p:nvSpPr>
          <p:spPr bwMode="auto">
            <a:xfrm>
              <a:off x="261" y="1603"/>
              <a:ext cx="310" cy="51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45422" name="Oval 10"/>
            <p:cNvSpPr>
              <a:spLocks noChangeArrowheads="1"/>
            </p:cNvSpPr>
            <p:nvPr/>
          </p:nvSpPr>
          <p:spPr bwMode="auto">
            <a:xfrm>
              <a:off x="258" y="154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23" name="Rectangle 11"/>
            <p:cNvSpPr>
              <a:spLocks noChangeArrowheads="1"/>
            </p:cNvSpPr>
            <p:nvPr/>
          </p:nvSpPr>
          <p:spPr bwMode="auto">
            <a:xfrm>
              <a:off x="345" y="1557"/>
              <a:ext cx="141" cy="124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24" name="Text Box 12"/>
            <p:cNvSpPr txBox="1">
              <a:spLocks noChangeArrowheads="1"/>
            </p:cNvSpPr>
            <p:nvPr/>
          </p:nvSpPr>
          <p:spPr bwMode="auto">
            <a:xfrm>
              <a:off x="259" y="1492"/>
              <a:ext cx="32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/>
                <a:t>3b</a:t>
              </a:r>
              <a:endParaRPr lang="en-US"/>
            </a:p>
          </p:txBody>
        </p:sp>
        <p:sp>
          <p:nvSpPr>
            <p:cNvPr id="145425" name="Oval 13"/>
            <p:cNvSpPr>
              <a:spLocks noChangeArrowheads="1"/>
            </p:cNvSpPr>
            <p:nvPr/>
          </p:nvSpPr>
          <p:spPr bwMode="auto">
            <a:xfrm>
              <a:off x="1479" y="221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26" name="Line 14"/>
            <p:cNvSpPr>
              <a:spLocks noChangeShapeType="1"/>
            </p:cNvSpPr>
            <p:nvPr/>
          </p:nvSpPr>
          <p:spPr bwMode="auto">
            <a:xfrm>
              <a:off x="1479" y="2209"/>
              <a:ext cx="0" cy="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27" name="Line 15"/>
            <p:cNvSpPr>
              <a:spLocks noChangeShapeType="1"/>
            </p:cNvSpPr>
            <p:nvPr/>
          </p:nvSpPr>
          <p:spPr bwMode="auto">
            <a:xfrm>
              <a:off x="1792" y="2209"/>
              <a:ext cx="0" cy="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28" name="Rectangle 16"/>
            <p:cNvSpPr>
              <a:spLocks noChangeArrowheads="1"/>
            </p:cNvSpPr>
            <p:nvPr/>
          </p:nvSpPr>
          <p:spPr bwMode="auto">
            <a:xfrm>
              <a:off x="1479" y="2209"/>
              <a:ext cx="310" cy="51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45429" name="Oval 17"/>
            <p:cNvSpPr>
              <a:spLocks noChangeArrowheads="1"/>
            </p:cNvSpPr>
            <p:nvPr/>
          </p:nvSpPr>
          <p:spPr bwMode="auto">
            <a:xfrm>
              <a:off x="1476" y="215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430" name="Group 18"/>
            <p:cNvGrpSpPr>
              <a:grpSpLocks/>
            </p:cNvGrpSpPr>
            <p:nvPr/>
          </p:nvGrpSpPr>
          <p:grpSpPr bwMode="auto">
            <a:xfrm>
              <a:off x="1478" y="2092"/>
              <a:ext cx="321" cy="269"/>
              <a:chOff x="2897" y="2425"/>
              <a:chExt cx="323" cy="269"/>
            </a:xfrm>
          </p:grpSpPr>
          <p:sp>
            <p:nvSpPr>
              <p:cNvPr id="145533" name="Rectangle 1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34" name="Text Box 20"/>
              <p:cNvSpPr txBox="1">
                <a:spLocks noChangeArrowheads="1"/>
              </p:cNvSpPr>
              <p:nvPr/>
            </p:nvSpPr>
            <p:spPr bwMode="auto">
              <a:xfrm>
                <a:off x="2897" y="2425"/>
                <a:ext cx="323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1d</a:t>
                </a:r>
              </a:p>
            </p:txBody>
          </p:sp>
        </p:grpSp>
        <p:sp>
          <p:nvSpPr>
            <p:cNvPr id="145431" name="Oval 21"/>
            <p:cNvSpPr>
              <a:spLocks noChangeArrowheads="1"/>
            </p:cNvSpPr>
            <p:nvPr/>
          </p:nvSpPr>
          <p:spPr bwMode="auto">
            <a:xfrm>
              <a:off x="822" y="1478"/>
              <a:ext cx="313" cy="8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32" name="Line 22"/>
            <p:cNvSpPr>
              <a:spLocks noChangeShapeType="1"/>
            </p:cNvSpPr>
            <p:nvPr/>
          </p:nvSpPr>
          <p:spPr bwMode="auto">
            <a:xfrm>
              <a:off x="822" y="147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33" name="Line 23"/>
            <p:cNvSpPr>
              <a:spLocks noChangeShapeType="1"/>
            </p:cNvSpPr>
            <p:nvPr/>
          </p:nvSpPr>
          <p:spPr bwMode="auto">
            <a:xfrm>
              <a:off x="1135" y="147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34" name="Rectangle 24"/>
            <p:cNvSpPr>
              <a:spLocks noChangeArrowheads="1"/>
            </p:cNvSpPr>
            <p:nvPr/>
          </p:nvSpPr>
          <p:spPr bwMode="auto">
            <a:xfrm>
              <a:off x="822" y="1471"/>
              <a:ext cx="310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45435" name="Oval 25"/>
            <p:cNvSpPr>
              <a:spLocks noChangeArrowheads="1"/>
            </p:cNvSpPr>
            <p:nvPr/>
          </p:nvSpPr>
          <p:spPr bwMode="auto">
            <a:xfrm>
              <a:off x="819" y="141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36" name="Rectangle 26"/>
            <p:cNvSpPr>
              <a:spLocks noChangeArrowheads="1"/>
            </p:cNvSpPr>
            <p:nvPr/>
          </p:nvSpPr>
          <p:spPr bwMode="auto">
            <a:xfrm>
              <a:off x="906" y="1425"/>
              <a:ext cx="142" cy="11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37" name="Text Box 27"/>
            <p:cNvSpPr txBox="1">
              <a:spLocks noChangeArrowheads="1"/>
            </p:cNvSpPr>
            <p:nvPr/>
          </p:nvSpPr>
          <p:spPr bwMode="auto">
            <a:xfrm>
              <a:off x="821" y="1359"/>
              <a:ext cx="32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/>
                <a:t>3a</a:t>
              </a:r>
              <a:endParaRPr lang="en-US"/>
            </a:p>
          </p:txBody>
        </p:sp>
        <p:sp>
          <p:nvSpPr>
            <p:cNvPr id="145438" name="Oval 28"/>
            <p:cNvSpPr>
              <a:spLocks noChangeArrowheads="1"/>
            </p:cNvSpPr>
            <p:nvPr/>
          </p:nvSpPr>
          <p:spPr bwMode="auto">
            <a:xfrm>
              <a:off x="1443" y="182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39" name="Line 29"/>
            <p:cNvSpPr>
              <a:spLocks noChangeShapeType="1"/>
            </p:cNvSpPr>
            <p:nvPr/>
          </p:nvSpPr>
          <p:spPr bwMode="auto">
            <a:xfrm>
              <a:off x="1443" y="1814"/>
              <a:ext cx="0" cy="5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40" name="Line 30"/>
            <p:cNvSpPr>
              <a:spLocks noChangeShapeType="1"/>
            </p:cNvSpPr>
            <p:nvPr/>
          </p:nvSpPr>
          <p:spPr bwMode="auto">
            <a:xfrm>
              <a:off x="1756" y="1814"/>
              <a:ext cx="0" cy="5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41" name="Rectangle 31"/>
            <p:cNvSpPr>
              <a:spLocks noChangeArrowheads="1"/>
            </p:cNvSpPr>
            <p:nvPr/>
          </p:nvSpPr>
          <p:spPr bwMode="auto">
            <a:xfrm>
              <a:off x="1443" y="1814"/>
              <a:ext cx="310" cy="4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45442" name="Oval 32"/>
            <p:cNvSpPr>
              <a:spLocks noChangeArrowheads="1"/>
            </p:cNvSpPr>
            <p:nvPr/>
          </p:nvSpPr>
          <p:spPr bwMode="auto">
            <a:xfrm>
              <a:off x="1440" y="175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443" name="Group 33"/>
            <p:cNvGrpSpPr>
              <a:grpSpLocks/>
            </p:cNvGrpSpPr>
            <p:nvPr/>
          </p:nvGrpSpPr>
          <p:grpSpPr bwMode="auto">
            <a:xfrm>
              <a:off x="1445" y="1696"/>
              <a:ext cx="310" cy="270"/>
              <a:chOff x="2899" y="2425"/>
              <a:chExt cx="319" cy="270"/>
            </a:xfrm>
          </p:grpSpPr>
          <p:sp>
            <p:nvSpPr>
              <p:cNvPr id="145531" name="Rectangle 3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32" name="Text Box 35"/>
              <p:cNvSpPr txBox="1">
                <a:spLocks noChangeArrowheads="1"/>
              </p:cNvSpPr>
              <p:nvPr/>
            </p:nvSpPr>
            <p:spPr bwMode="auto">
              <a:xfrm>
                <a:off x="2899" y="2425"/>
                <a:ext cx="319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1c</a:t>
                </a:r>
              </a:p>
            </p:txBody>
          </p:sp>
        </p:grpSp>
        <p:sp>
          <p:nvSpPr>
            <p:cNvPr id="145444" name="Line 36"/>
            <p:cNvSpPr>
              <a:spLocks noChangeShapeType="1"/>
            </p:cNvSpPr>
            <p:nvPr/>
          </p:nvSpPr>
          <p:spPr bwMode="auto">
            <a:xfrm>
              <a:off x="3238" y="1632"/>
              <a:ext cx="308" cy="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45" name="Line 37"/>
            <p:cNvSpPr>
              <a:spLocks noChangeShapeType="1"/>
            </p:cNvSpPr>
            <p:nvPr/>
          </p:nvSpPr>
          <p:spPr bwMode="auto">
            <a:xfrm>
              <a:off x="3562" y="1556"/>
              <a:ext cx="91" cy="1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46" name="Line 38"/>
            <p:cNvSpPr>
              <a:spLocks noChangeShapeType="1"/>
            </p:cNvSpPr>
            <p:nvPr/>
          </p:nvSpPr>
          <p:spPr bwMode="auto">
            <a:xfrm flipV="1">
              <a:off x="3170" y="1512"/>
              <a:ext cx="114" cy="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47" name="Freeform 39"/>
            <p:cNvSpPr>
              <a:spLocks/>
            </p:cNvSpPr>
            <p:nvPr/>
          </p:nvSpPr>
          <p:spPr bwMode="auto">
            <a:xfrm>
              <a:off x="1790" y="2146"/>
              <a:ext cx="264" cy="82"/>
            </a:xfrm>
            <a:custGeom>
              <a:avLst/>
              <a:gdLst>
                <a:gd name="T0" fmla="*/ 0 w 264"/>
                <a:gd name="T1" fmla="*/ 82 h 82"/>
                <a:gd name="T2" fmla="*/ 264 w 264"/>
                <a:gd name="T3" fmla="*/ 0 h 82"/>
                <a:gd name="T4" fmla="*/ 0 60000 65536"/>
                <a:gd name="T5" fmla="*/ 0 60000 65536"/>
                <a:gd name="T6" fmla="*/ 0 w 264"/>
                <a:gd name="T7" fmla="*/ 0 h 82"/>
                <a:gd name="T8" fmla="*/ 264 w 264"/>
                <a:gd name="T9" fmla="*/ 82 h 8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64" h="82">
                  <a:moveTo>
                    <a:pt x="0" y="82"/>
                  </a:moveTo>
                  <a:lnTo>
                    <a:pt x="264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48" name="Freeform 40"/>
            <p:cNvSpPr>
              <a:spLocks/>
            </p:cNvSpPr>
            <p:nvPr/>
          </p:nvSpPr>
          <p:spPr bwMode="auto">
            <a:xfrm>
              <a:off x="1330" y="2110"/>
              <a:ext cx="152" cy="118"/>
            </a:xfrm>
            <a:custGeom>
              <a:avLst/>
              <a:gdLst>
                <a:gd name="T0" fmla="*/ 0 w 152"/>
                <a:gd name="T1" fmla="*/ 0 h 118"/>
                <a:gd name="T2" fmla="*/ 152 w 152"/>
                <a:gd name="T3" fmla="*/ 118 h 118"/>
                <a:gd name="T4" fmla="*/ 0 60000 65536"/>
                <a:gd name="T5" fmla="*/ 0 60000 65536"/>
                <a:gd name="T6" fmla="*/ 0 w 152"/>
                <a:gd name="T7" fmla="*/ 0 h 118"/>
                <a:gd name="T8" fmla="*/ 152 w 152"/>
                <a:gd name="T9" fmla="*/ 118 h 11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2" h="118">
                  <a:moveTo>
                    <a:pt x="0" y="0"/>
                  </a:moveTo>
                  <a:lnTo>
                    <a:pt x="152" y="118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49" name="Freeform 41"/>
            <p:cNvSpPr>
              <a:spLocks/>
            </p:cNvSpPr>
            <p:nvPr/>
          </p:nvSpPr>
          <p:spPr bwMode="auto">
            <a:xfrm>
              <a:off x="1454" y="2040"/>
              <a:ext cx="564" cy="82"/>
            </a:xfrm>
            <a:custGeom>
              <a:avLst/>
              <a:gdLst>
                <a:gd name="T0" fmla="*/ 0 w 564"/>
                <a:gd name="T1" fmla="*/ 0 h 82"/>
                <a:gd name="T2" fmla="*/ 564 w 564"/>
                <a:gd name="T3" fmla="*/ 82 h 82"/>
                <a:gd name="T4" fmla="*/ 0 60000 65536"/>
                <a:gd name="T5" fmla="*/ 0 60000 65536"/>
                <a:gd name="T6" fmla="*/ 0 w 564"/>
                <a:gd name="T7" fmla="*/ 0 h 82"/>
                <a:gd name="T8" fmla="*/ 564 w 564"/>
                <a:gd name="T9" fmla="*/ 82 h 8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64" h="82">
                  <a:moveTo>
                    <a:pt x="0" y="0"/>
                  </a:moveTo>
                  <a:lnTo>
                    <a:pt x="564" y="82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0" name="Freeform 42"/>
            <p:cNvSpPr>
              <a:spLocks/>
            </p:cNvSpPr>
            <p:nvPr/>
          </p:nvSpPr>
          <p:spPr bwMode="auto">
            <a:xfrm>
              <a:off x="1392" y="1878"/>
              <a:ext cx="76" cy="94"/>
            </a:xfrm>
            <a:custGeom>
              <a:avLst/>
              <a:gdLst>
                <a:gd name="T0" fmla="*/ 0 w 76"/>
                <a:gd name="T1" fmla="*/ 94 h 94"/>
                <a:gd name="T2" fmla="*/ 76 w 76"/>
                <a:gd name="T3" fmla="*/ 0 h 94"/>
                <a:gd name="T4" fmla="*/ 0 60000 65536"/>
                <a:gd name="T5" fmla="*/ 0 60000 65536"/>
                <a:gd name="T6" fmla="*/ 0 w 76"/>
                <a:gd name="T7" fmla="*/ 0 h 94"/>
                <a:gd name="T8" fmla="*/ 76 w 76"/>
                <a:gd name="T9" fmla="*/ 94 h 9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6" h="94">
                  <a:moveTo>
                    <a:pt x="0" y="94"/>
                  </a:moveTo>
                  <a:lnTo>
                    <a:pt x="76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1" name="Freeform 43"/>
            <p:cNvSpPr>
              <a:spLocks/>
            </p:cNvSpPr>
            <p:nvPr/>
          </p:nvSpPr>
          <p:spPr bwMode="auto">
            <a:xfrm>
              <a:off x="566" y="1502"/>
              <a:ext cx="252" cy="114"/>
            </a:xfrm>
            <a:custGeom>
              <a:avLst/>
              <a:gdLst>
                <a:gd name="T0" fmla="*/ 0 w 252"/>
                <a:gd name="T1" fmla="*/ 114 h 114"/>
                <a:gd name="T2" fmla="*/ 252 w 252"/>
                <a:gd name="T3" fmla="*/ 0 h 114"/>
                <a:gd name="T4" fmla="*/ 0 60000 65536"/>
                <a:gd name="T5" fmla="*/ 0 60000 65536"/>
                <a:gd name="T6" fmla="*/ 0 w 252"/>
                <a:gd name="T7" fmla="*/ 0 h 114"/>
                <a:gd name="T8" fmla="*/ 252 w 252"/>
                <a:gd name="T9" fmla="*/ 114 h 11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52" h="114">
                  <a:moveTo>
                    <a:pt x="0" y="114"/>
                  </a:moveTo>
                  <a:lnTo>
                    <a:pt x="252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2" name="Freeform 44"/>
            <p:cNvSpPr>
              <a:spLocks/>
            </p:cNvSpPr>
            <p:nvPr/>
          </p:nvSpPr>
          <p:spPr bwMode="auto">
            <a:xfrm>
              <a:off x="1002" y="1562"/>
              <a:ext cx="444" cy="258"/>
            </a:xfrm>
            <a:custGeom>
              <a:avLst/>
              <a:gdLst>
                <a:gd name="T0" fmla="*/ 0 w 444"/>
                <a:gd name="T1" fmla="*/ 0 h 258"/>
                <a:gd name="T2" fmla="*/ 444 w 444"/>
                <a:gd name="T3" fmla="*/ 258 h 258"/>
                <a:gd name="T4" fmla="*/ 0 60000 65536"/>
                <a:gd name="T5" fmla="*/ 0 60000 65536"/>
                <a:gd name="T6" fmla="*/ 0 w 444"/>
                <a:gd name="T7" fmla="*/ 0 h 258"/>
                <a:gd name="T8" fmla="*/ 444 w 444"/>
                <a:gd name="T9" fmla="*/ 258 h 25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44" h="258">
                  <a:moveTo>
                    <a:pt x="0" y="0"/>
                  </a:moveTo>
                  <a:lnTo>
                    <a:pt x="444" y="258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3" name="Freeform 45"/>
            <p:cNvSpPr>
              <a:spLocks/>
            </p:cNvSpPr>
            <p:nvPr/>
          </p:nvSpPr>
          <p:spPr bwMode="auto">
            <a:xfrm>
              <a:off x="2326" y="1680"/>
              <a:ext cx="654" cy="420"/>
            </a:xfrm>
            <a:custGeom>
              <a:avLst/>
              <a:gdLst>
                <a:gd name="T0" fmla="*/ 0 w 654"/>
                <a:gd name="T1" fmla="*/ 420 h 420"/>
                <a:gd name="T2" fmla="*/ 654 w 654"/>
                <a:gd name="T3" fmla="*/ 0 h 420"/>
                <a:gd name="T4" fmla="*/ 0 60000 65536"/>
                <a:gd name="T5" fmla="*/ 0 60000 65536"/>
                <a:gd name="T6" fmla="*/ 0 w 654"/>
                <a:gd name="T7" fmla="*/ 0 h 420"/>
                <a:gd name="T8" fmla="*/ 654 w 654"/>
                <a:gd name="T9" fmla="*/ 420 h 42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54" h="420">
                  <a:moveTo>
                    <a:pt x="0" y="420"/>
                  </a:moveTo>
                  <a:lnTo>
                    <a:pt x="654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4" name="Oval 46"/>
            <p:cNvSpPr>
              <a:spLocks noChangeArrowheads="1"/>
            </p:cNvSpPr>
            <p:nvPr/>
          </p:nvSpPr>
          <p:spPr bwMode="auto">
            <a:xfrm>
              <a:off x="2925" y="1617"/>
              <a:ext cx="313" cy="82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5" name="Line 47"/>
            <p:cNvSpPr>
              <a:spLocks noChangeShapeType="1"/>
            </p:cNvSpPr>
            <p:nvPr/>
          </p:nvSpPr>
          <p:spPr bwMode="auto">
            <a:xfrm>
              <a:off x="2925" y="160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6" name="Line 48"/>
            <p:cNvSpPr>
              <a:spLocks noChangeShapeType="1"/>
            </p:cNvSpPr>
            <p:nvPr/>
          </p:nvSpPr>
          <p:spPr bwMode="auto">
            <a:xfrm>
              <a:off x="3238" y="160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7" name="Rectangle 49"/>
            <p:cNvSpPr>
              <a:spLocks noChangeArrowheads="1"/>
            </p:cNvSpPr>
            <p:nvPr/>
          </p:nvSpPr>
          <p:spPr bwMode="auto">
            <a:xfrm>
              <a:off x="2925" y="1609"/>
              <a:ext cx="310" cy="5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45458" name="Oval 50"/>
            <p:cNvSpPr>
              <a:spLocks noChangeArrowheads="1"/>
            </p:cNvSpPr>
            <p:nvPr/>
          </p:nvSpPr>
          <p:spPr bwMode="auto">
            <a:xfrm>
              <a:off x="2922" y="155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9" name="Rectangle 51"/>
            <p:cNvSpPr>
              <a:spLocks noChangeArrowheads="1"/>
            </p:cNvSpPr>
            <p:nvPr/>
          </p:nvSpPr>
          <p:spPr bwMode="auto">
            <a:xfrm>
              <a:off x="3009" y="1563"/>
              <a:ext cx="141" cy="122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60" name="Text Box 52"/>
            <p:cNvSpPr txBox="1">
              <a:spLocks noChangeArrowheads="1"/>
            </p:cNvSpPr>
            <p:nvPr/>
          </p:nvSpPr>
          <p:spPr bwMode="auto">
            <a:xfrm>
              <a:off x="2923" y="1498"/>
              <a:ext cx="32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/>
                <a:t>2a</a:t>
              </a:r>
              <a:endParaRPr lang="en-US"/>
            </a:p>
          </p:txBody>
        </p:sp>
        <p:sp>
          <p:nvSpPr>
            <p:cNvPr id="145461" name="Text Box 53"/>
            <p:cNvSpPr txBox="1">
              <a:spLocks noChangeArrowheads="1"/>
            </p:cNvSpPr>
            <p:nvPr/>
          </p:nvSpPr>
          <p:spPr bwMode="auto">
            <a:xfrm>
              <a:off x="597" y="1585"/>
              <a:ext cx="45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/>
                <a:t>AS3</a:t>
              </a:r>
              <a:endParaRPr lang="en-US" sz="1800"/>
            </a:p>
          </p:txBody>
        </p:sp>
        <p:sp>
          <p:nvSpPr>
            <p:cNvPr id="145462" name="Text Box 54"/>
            <p:cNvSpPr txBox="1">
              <a:spLocks noChangeArrowheads="1"/>
            </p:cNvSpPr>
            <p:nvPr/>
          </p:nvSpPr>
          <p:spPr bwMode="auto">
            <a:xfrm>
              <a:off x="2380" y="2042"/>
              <a:ext cx="45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/>
                <a:t>AS1</a:t>
              </a:r>
              <a:endParaRPr lang="en-US" sz="1800"/>
            </a:p>
          </p:txBody>
        </p:sp>
        <p:sp>
          <p:nvSpPr>
            <p:cNvPr id="145463" name="Text Box 55"/>
            <p:cNvSpPr txBox="1">
              <a:spLocks noChangeArrowheads="1"/>
            </p:cNvSpPr>
            <p:nvPr/>
          </p:nvSpPr>
          <p:spPr bwMode="auto">
            <a:xfrm>
              <a:off x="3207" y="1787"/>
              <a:ext cx="4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800"/>
                <a:t>AS2</a:t>
              </a:r>
            </a:p>
          </p:txBody>
        </p:sp>
        <p:sp>
          <p:nvSpPr>
            <p:cNvPr id="145464" name="Oval 56"/>
            <p:cNvSpPr>
              <a:spLocks noChangeArrowheads="1"/>
            </p:cNvSpPr>
            <p:nvPr/>
          </p:nvSpPr>
          <p:spPr bwMode="auto">
            <a:xfrm>
              <a:off x="1137" y="203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65" name="Line 57"/>
            <p:cNvSpPr>
              <a:spLocks noChangeShapeType="1"/>
            </p:cNvSpPr>
            <p:nvPr/>
          </p:nvSpPr>
          <p:spPr bwMode="auto">
            <a:xfrm>
              <a:off x="1137" y="202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66" name="Line 58"/>
            <p:cNvSpPr>
              <a:spLocks noChangeShapeType="1"/>
            </p:cNvSpPr>
            <p:nvPr/>
          </p:nvSpPr>
          <p:spPr bwMode="auto">
            <a:xfrm>
              <a:off x="1451" y="202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67" name="Rectangle 59"/>
            <p:cNvSpPr>
              <a:spLocks noChangeArrowheads="1"/>
            </p:cNvSpPr>
            <p:nvPr/>
          </p:nvSpPr>
          <p:spPr bwMode="auto">
            <a:xfrm>
              <a:off x="1137" y="2023"/>
              <a:ext cx="310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/>
            </a:p>
          </p:txBody>
        </p:sp>
        <p:sp>
          <p:nvSpPr>
            <p:cNvPr id="145468" name="Oval 60"/>
            <p:cNvSpPr>
              <a:spLocks noChangeArrowheads="1"/>
            </p:cNvSpPr>
            <p:nvPr/>
          </p:nvSpPr>
          <p:spPr bwMode="auto">
            <a:xfrm>
              <a:off x="1134" y="1969"/>
              <a:ext cx="313" cy="9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69" name="Rectangle 61"/>
            <p:cNvSpPr>
              <a:spLocks noChangeArrowheads="1"/>
            </p:cNvSpPr>
            <p:nvPr/>
          </p:nvSpPr>
          <p:spPr bwMode="auto">
            <a:xfrm>
              <a:off x="1219" y="1995"/>
              <a:ext cx="142" cy="96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70" name="Text Box 62"/>
            <p:cNvSpPr txBox="1">
              <a:spLocks noChangeArrowheads="1"/>
            </p:cNvSpPr>
            <p:nvPr/>
          </p:nvSpPr>
          <p:spPr bwMode="auto">
            <a:xfrm>
              <a:off x="1137" y="1909"/>
              <a:ext cx="32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/>
                <a:t>1a</a:t>
              </a:r>
              <a:endParaRPr lang="en-US"/>
            </a:p>
          </p:txBody>
        </p:sp>
        <p:grpSp>
          <p:nvGrpSpPr>
            <p:cNvPr id="145471" name="Group 63"/>
            <p:cNvGrpSpPr>
              <a:grpSpLocks/>
            </p:cNvGrpSpPr>
            <p:nvPr/>
          </p:nvGrpSpPr>
          <p:grpSpPr bwMode="auto">
            <a:xfrm>
              <a:off x="3270" y="1384"/>
              <a:ext cx="316" cy="269"/>
              <a:chOff x="4320" y="1936"/>
              <a:chExt cx="316" cy="269"/>
            </a:xfrm>
          </p:grpSpPr>
          <p:sp>
            <p:nvSpPr>
              <p:cNvPr id="145524" name="Oval 64"/>
              <p:cNvSpPr>
                <a:spLocks noChangeArrowheads="1"/>
              </p:cNvSpPr>
              <p:nvPr/>
            </p:nvSpPr>
            <p:spPr bwMode="auto">
              <a:xfrm>
                <a:off x="4323" y="20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5" name="Line 65"/>
              <p:cNvSpPr>
                <a:spLocks noChangeShapeType="1"/>
              </p:cNvSpPr>
              <p:nvPr/>
            </p:nvSpPr>
            <p:spPr bwMode="auto">
              <a:xfrm>
                <a:off x="4323" y="2047"/>
                <a:ext cx="0" cy="5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6" name="Line 66"/>
              <p:cNvSpPr>
                <a:spLocks noChangeShapeType="1"/>
              </p:cNvSpPr>
              <p:nvPr/>
            </p:nvSpPr>
            <p:spPr bwMode="auto">
              <a:xfrm>
                <a:off x="4636" y="2047"/>
                <a:ext cx="0" cy="5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7" name="Rectangle 67"/>
              <p:cNvSpPr>
                <a:spLocks noChangeArrowheads="1"/>
              </p:cNvSpPr>
              <p:nvPr/>
            </p:nvSpPr>
            <p:spPr bwMode="auto">
              <a:xfrm>
                <a:off x="4323" y="2047"/>
                <a:ext cx="310" cy="51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45528" name="Oval 68"/>
              <p:cNvSpPr>
                <a:spLocks noChangeArrowheads="1"/>
              </p:cNvSpPr>
              <p:nvPr/>
            </p:nvSpPr>
            <p:spPr bwMode="auto">
              <a:xfrm>
                <a:off x="4320" y="1988"/>
                <a:ext cx="313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9" name="Rectangle 69"/>
              <p:cNvSpPr>
                <a:spLocks noChangeArrowheads="1"/>
              </p:cNvSpPr>
              <p:nvPr/>
            </p:nvSpPr>
            <p:spPr bwMode="auto">
              <a:xfrm>
                <a:off x="4407" y="2001"/>
                <a:ext cx="141" cy="11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30" name="Text Box 70"/>
              <p:cNvSpPr txBox="1">
                <a:spLocks noChangeArrowheads="1"/>
              </p:cNvSpPr>
              <p:nvPr/>
            </p:nvSpPr>
            <p:spPr bwMode="auto">
              <a:xfrm>
                <a:off x="4325" y="1936"/>
                <a:ext cx="310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2c</a:t>
                </a:r>
                <a:endParaRPr lang="en-US"/>
              </a:p>
            </p:txBody>
          </p:sp>
        </p:grpSp>
        <p:grpSp>
          <p:nvGrpSpPr>
            <p:cNvPr id="145472" name="Group 71"/>
            <p:cNvGrpSpPr>
              <a:grpSpLocks/>
            </p:cNvGrpSpPr>
            <p:nvPr/>
          </p:nvGrpSpPr>
          <p:grpSpPr bwMode="auto">
            <a:xfrm>
              <a:off x="3546" y="1606"/>
              <a:ext cx="321" cy="269"/>
              <a:chOff x="4596" y="2158"/>
              <a:chExt cx="321" cy="269"/>
            </a:xfrm>
          </p:grpSpPr>
          <p:sp>
            <p:nvSpPr>
              <p:cNvPr id="145517" name="Oval 72"/>
              <p:cNvSpPr>
                <a:spLocks noChangeArrowheads="1"/>
              </p:cNvSpPr>
              <p:nvPr/>
            </p:nvSpPr>
            <p:spPr bwMode="auto">
              <a:xfrm>
                <a:off x="4599" y="2276"/>
                <a:ext cx="311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18" name="Line 73"/>
              <p:cNvSpPr>
                <a:spLocks noChangeShapeType="1"/>
              </p:cNvSpPr>
              <p:nvPr/>
            </p:nvSpPr>
            <p:spPr bwMode="auto">
              <a:xfrm>
                <a:off x="4599" y="2269"/>
                <a:ext cx="0" cy="5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19" name="Line 74"/>
              <p:cNvSpPr>
                <a:spLocks noChangeShapeType="1"/>
              </p:cNvSpPr>
              <p:nvPr/>
            </p:nvSpPr>
            <p:spPr bwMode="auto">
              <a:xfrm>
                <a:off x="4910" y="2269"/>
                <a:ext cx="0" cy="5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0" name="Rectangle 75"/>
              <p:cNvSpPr>
                <a:spLocks noChangeArrowheads="1"/>
              </p:cNvSpPr>
              <p:nvPr/>
            </p:nvSpPr>
            <p:spPr bwMode="auto">
              <a:xfrm>
                <a:off x="4599" y="2269"/>
                <a:ext cx="310" cy="51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45521" name="Oval 76"/>
              <p:cNvSpPr>
                <a:spLocks noChangeArrowheads="1"/>
              </p:cNvSpPr>
              <p:nvPr/>
            </p:nvSpPr>
            <p:spPr bwMode="auto">
              <a:xfrm>
                <a:off x="4596" y="2208"/>
                <a:ext cx="313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2" name="Rectangle 77"/>
              <p:cNvSpPr>
                <a:spLocks noChangeArrowheads="1"/>
              </p:cNvSpPr>
              <p:nvPr/>
            </p:nvSpPr>
            <p:spPr bwMode="auto">
              <a:xfrm>
                <a:off x="4683" y="2221"/>
                <a:ext cx="141" cy="11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3" name="Text Box 78"/>
              <p:cNvSpPr txBox="1">
                <a:spLocks noChangeArrowheads="1"/>
              </p:cNvSpPr>
              <p:nvPr/>
            </p:nvSpPr>
            <p:spPr bwMode="auto">
              <a:xfrm>
                <a:off x="4598" y="2158"/>
                <a:ext cx="319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/>
                  <a:t>2b</a:t>
                </a:r>
                <a:endParaRPr lang="en-US"/>
              </a:p>
            </p:txBody>
          </p:sp>
        </p:grpSp>
        <p:grpSp>
          <p:nvGrpSpPr>
            <p:cNvPr id="145473" name="Group 79"/>
            <p:cNvGrpSpPr>
              <a:grpSpLocks/>
            </p:cNvGrpSpPr>
            <p:nvPr/>
          </p:nvGrpSpPr>
          <p:grpSpPr bwMode="auto">
            <a:xfrm>
              <a:off x="2015" y="1976"/>
              <a:ext cx="321" cy="269"/>
              <a:chOff x="2015" y="1976"/>
              <a:chExt cx="321" cy="269"/>
            </a:xfrm>
          </p:grpSpPr>
          <p:sp>
            <p:nvSpPr>
              <p:cNvPr id="145509" name="Oval 80"/>
              <p:cNvSpPr>
                <a:spLocks noChangeArrowheads="1"/>
              </p:cNvSpPr>
              <p:nvPr/>
            </p:nvSpPr>
            <p:spPr bwMode="auto">
              <a:xfrm>
                <a:off x="2019" y="2102"/>
                <a:ext cx="311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10" name="Line 81"/>
              <p:cNvSpPr>
                <a:spLocks noChangeShapeType="1"/>
              </p:cNvSpPr>
              <p:nvPr/>
            </p:nvSpPr>
            <p:spPr bwMode="auto">
              <a:xfrm>
                <a:off x="2019" y="209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11" name="Line 82"/>
              <p:cNvSpPr>
                <a:spLocks noChangeShapeType="1"/>
              </p:cNvSpPr>
              <p:nvPr/>
            </p:nvSpPr>
            <p:spPr bwMode="auto">
              <a:xfrm>
                <a:off x="2330" y="209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12" name="Rectangle 83"/>
              <p:cNvSpPr>
                <a:spLocks noChangeArrowheads="1"/>
              </p:cNvSpPr>
              <p:nvPr/>
            </p:nvSpPr>
            <p:spPr bwMode="auto">
              <a:xfrm>
                <a:off x="2019" y="2097"/>
                <a:ext cx="310" cy="47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45513" name="Oval 84"/>
              <p:cNvSpPr>
                <a:spLocks noChangeArrowheads="1"/>
              </p:cNvSpPr>
              <p:nvPr/>
            </p:nvSpPr>
            <p:spPr bwMode="auto">
              <a:xfrm>
                <a:off x="2016" y="203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5514" name="Group 85"/>
              <p:cNvGrpSpPr>
                <a:grpSpLocks/>
              </p:cNvGrpSpPr>
              <p:nvPr/>
            </p:nvGrpSpPr>
            <p:grpSpPr bwMode="auto">
              <a:xfrm>
                <a:off x="2015" y="1976"/>
                <a:ext cx="321" cy="269"/>
                <a:chOff x="2894" y="2425"/>
                <a:chExt cx="328" cy="269"/>
              </a:xfrm>
            </p:grpSpPr>
            <p:sp>
              <p:nvSpPr>
                <p:cNvPr id="145515" name="Rectangle 8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516" name="Text Box 87"/>
                <p:cNvSpPr txBox="1">
                  <a:spLocks noChangeArrowheads="1"/>
                </p:cNvSpPr>
                <p:nvPr/>
              </p:nvSpPr>
              <p:spPr bwMode="auto">
                <a:xfrm>
                  <a:off x="2894" y="2425"/>
                  <a:ext cx="328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/>
                    <a:t>1b</a:t>
                  </a:r>
                  <a:endParaRPr lang="en-US"/>
                </a:p>
              </p:txBody>
            </p:sp>
          </p:grpSp>
        </p:grpSp>
        <p:sp>
          <p:nvSpPr>
            <p:cNvPr id="145474" name="Freeform 88"/>
            <p:cNvSpPr>
              <a:spLocks/>
            </p:cNvSpPr>
            <p:nvPr/>
          </p:nvSpPr>
          <p:spPr bwMode="auto">
            <a:xfrm>
              <a:off x="1457" y="2302"/>
              <a:ext cx="1848" cy="414"/>
            </a:xfrm>
            <a:custGeom>
              <a:avLst/>
              <a:gdLst>
                <a:gd name="T0" fmla="*/ 0 w 1848"/>
                <a:gd name="T1" fmla="*/ 414 h 414"/>
                <a:gd name="T2" fmla="*/ 84 w 1848"/>
                <a:gd name="T3" fmla="*/ 0 h 414"/>
                <a:gd name="T4" fmla="*/ 384 w 1848"/>
                <a:gd name="T5" fmla="*/ 6 h 414"/>
                <a:gd name="T6" fmla="*/ 1848 w 1848"/>
                <a:gd name="T7" fmla="*/ 414 h 414"/>
                <a:gd name="T8" fmla="*/ 0 w 1848"/>
                <a:gd name="T9" fmla="*/ 414 h 4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48"/>
                <a:gd name="T16" fmla="*/ 0 h 414"/>
                <a:gd name="T17" fmla="*/ 1848 w 1848"/>
                <a:gd name="T18" fmla="*/ 414 h 4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48" h="414">
                  <a:moveTo>
                    <a:pt x="0" y="414"/>
                  </a:moveTo>
                  <a:lnTo>
                    <a:pt x="84" y="0"/>
                  </a:lnTo>
                  <a:lnTo>
                    <a:pt x="384" y="6"/>
                  </a:lnTo>
                  <a:lnTo>
                    <a:pt x="1848" y="414"/>
                  </a:lnTo>
                  <a:lnTo>
                    <a:pt x="0" y="414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5F5F5F"/>
                </a:gs>
              </a:gsLst>
              <a:lin ang="5400000" scaled="1"/>
            </a:gradFill>
            <a:ln w="9525" cap="flat" cmpd="sng">
              <a:solidFill>
                <a:srgbClr val="DDDDDD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75" name="Rectangle 89"/>
            <p:cNvSpPr>
              <a:spLocks noChangeArrowheads="1"/>
            </p:cNvSpPr>
            <p:nvPr/>
          </p:nvSpPr>
          <p:spPr bwMode="auto">
            <a:xfrm>
              <a:off x="1462" y="2729"/>
              <a:ext cx="1833" cy="111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45476" name="Group 90"/>
            <p:cNvGrpSpPr>
              <a:grpSpLocks/>
            </p:cNvGrpSpPr>
            <p:nvPr/>
          </p:nvGrpSpPr>
          <p:grpSpPr bwMode="auto">
            <a:xfrm>
              <a:off x="1578" y="2818"/>
              <a:ext cx="736" cy="479"/>
              <a:chOff x="1595" y="2898"/>
              <a:chExt cx="736" cy="479"/>
            </a:xfrm>
          </p:grpSpPr>
          <p:sp>
            <p:nvSpPr>
              <p:cNvPr id="145507" name="Oval 91"/>
              <p:cNvSpPr>
                <a:spLocks noChangeArrowheads="1"/>
              </p:cNvSpPr>
              <p:nvPr/>
            </p:nvSpPr>
            <p:spPr bwMode="auto">
              <a:xfrm>
                <a:off x="1595" y="2898"/>
                <a:ext cx="736" cy="479"/>
              </a:xfrm>
              <a:prstGeom prst="ellips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08" name="Text Box 92"/>
              <p:cNvSpPr txBox="1">
                <a:spLocks noChangeArrowheads="1"/>
              </p:cNvSpPr>
              <p:nvPr/>
            </p:nvSpPr>
            <p:spPr bwMode="auto">
              <a:xfrm>
                <a:off x="1733" y="2933"/>
                <a:ext cx="558" cy="4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200" dirty="0">
                    <a:solidFill>
                      <a:srgbClr val="000099"/>
                    </a:solidFill>
                    <a:latin typeface="Helvetica" pitchFamily="2" charset="0"/>
                  </a:rPr>
                  <a:t>Intra-AS</a:t>
                </a:r>
              </a:p>
              <a:p>
                <a:pPr eaLnBrk="1" hangingPunct="1"/>
                <a:r>
                  <a:rPr lang="en-US" sz="1200" dirty="0">
                    <a:solidFill>
                      <a:srgbClr val="000099"/>
                    </a:solidFill>
                    <a:latin typeface="Helvetica" pitchFamily="2" charset="0"/>
                  </a:rPr>
                  <a:t>Routing </a:t>
                </a:r>
              </a:p>
              <a:p>
                <a:pPr eaLnBrk="1" hangingPunct="1"/>
                <a:r>
                  <a:rPr lang="en-US" sz="1200" dirty="0">
                    <a:solidFill>
                      <a:srgbClr val="000099"/>
                    </a:solidFill>
                    <a:latin typeface="Helvetica" pitchFamily="2" charset="0"/>
                  </a:rPr>
                  <a:t>algorithm</a:t>
                </a:r>
              </a:p>
            </p:txBody>
          </p:sp>
        </p:grpSp>
        <p:grpSp>
          <p:nvGrpSpPr>
            <p:cNvPr id="145477" name="Group 93"/>
            <p:cNvGrpSpPr>
              <a:grpSpLocks/>
            </p:cNvGrpSpPr>
            <p:nvPr/>
          </p:nvGrpSpPr>
          <p:grpSpPr bwMode="auto">
            <a:xfrm>
              <a:off x="2402" y="2828"/>
              <a:ext cx="736" cy="477"/>
              <a:chOff x="2402" y="2828"/>
              <a:chExt cx="736" cy="477"/>
            </a:xfrm>
          </p:grpSpPr>
          <p:sp>
            <p:nvSpPr>
              <p:cNvPr id="145505" name="Oval 94"/>
              <p:cNvSpPr>
                <a:spLocks noChangeArrowheads="1"/>
              </p:cNvSpPr>
              <p:nvPr/>
            </p:nvSpPr>
            <p:spPr bwMode="auto">
              <a:xfrm>
                <a:off x="2402" y="2828"/>
                <a:ext cx="736" cy="477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06" name="Text Box 95"/>
              <p:cNvSpPr txBox="1">
                <a:spLocks noChangeArrowheads="1"/>
              </p:cNvSpPr>
              <p:nvPr/>
            </p:nvSpPr>
            <p:spPr bwMode="auto">
              <a:xfrm>
                <a:off x="2539" y="2862"/>
                <a:ext cx="558" cy="4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sz="1200">
                    <a:solidFill>
                      <a:srgbClr val="FF0000"/>
                    </a:solidFill>
                    <a:latin typeface="Helvetica" pitchFamily="2" charset="0"/>
                  </a:rPr>
                  <a:t>Inter-AS</a:t>
                </a:r>
              </a:p>
              <a:p>
                <a:pPr eaLnBrk="1" hangingPunct="1"/>
                <a:r>
                  <a:rPr lang="en-US" sz="1200">
                    <a:solidFill>
                      <a:srgbClr val="FF0000"/>
                    </a:solidFill>
                    <a:latin typeface="Helvetica" pitchFamily="2" charset="0"/>
                  </a:rPr>
                  <a:t>Routing </a:t>
                </a:r>
              </a:p>
              <a:p>
                <a:pPr eaLnBrk="1" hangingPunct="1"/>
                <a:r>
                  <a:rPr lang="en-US" sz="1200">
                    <a:solidFill>
                      <a:srgbClr val="FF0000"/>
                    </a:solidFill>
                    <a:latin typeface="Helvetica" pitchFamily="2" charset="0"/>
                  </a:rPr>
                  <a:t>algorithm</a:t>
                </a:r>
              </a:p>
            </p:txBody>
          </p:sp>
        </p:grpSp>
        <p:sp>
          <p:nvSpPr>
            <p:cNvPr id="145478" name="Rectangle 96"/>
            <p:cNvSpPr>
              <a:spLocks noChangeArrowheads="1"/>
            </p:cNvSpPr>
            <p:nvPr/>
          </p:nvSpPr>
          <p:spPr bwMode="auto">
            <a:xfrm>
              <a:off x="1932" y="3447"/>
              <a:ext cx="780" cy="26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400">
                  <a:latin typeface="Helvetica" pitchFamily="2" charset="0"/>
                </a:rPr>
                <a:t>Forwarding</a:t>
              </a:r>
            </a:p>
            <a:p>
              <a:pPr algn="ctr" eaLnBrk="1" hangingPunct="1"/>
              <a:r>
                <a:rPr lang="en-US" sz="1400">
                  <a:latin typeface="Helvetica" pitchFamily="2" charset="0"/>
                </a:rPr>
                <a:t>table</a:t>
              </a:r>
            </a:p>
          </p:txBody>
        </p:sp>
        <p:sp>
          <p:nvSpPr>
            <p:cNvPr id="145479" name="Freeform 97"/>
            <p:cNvSpPr>
              <a:spLocks/>
            </p:cNvSpPr>
            <p:nvPr/>
          </p:nvSpPr>
          <p:spPr bwMode="auto">
            <a:xfrm>
              <a:off x="1648" y="3217"/>
              <a:ext cx="275" cy="345"/>
            </a:xfrm>
            <a:custGeom>
              <a:avLst/>
              <a:gdLst>
                <a:gd name="T0" fmla="*/ 0 w 275"/>
                <a:gd name="T1" fmla="*/ 0 h 345"/>
                <a:gd name="T2" fmla="*/ 71 w 275"/>
                <a:gd name="T3" fmla="*/ 230 h 345"/>
                <a:gd name="T4" fmla="*/ 275 w 275"/>
                <a:gd name="T5" fmla="*/ 345 h 345"/>
                <a:gd name="T6" fmla="*/ 0 60000 65536"/>
                <a:gd name="T7" fmla="*/ 0 60000 65536"/>
                <a:gd name="T8" fmla="*/ 0 60000 65536"/>
                <a:gd name="T9" fmla="*/ 0 w 275"/>
                <a:gd name="T10" fmla="*/ 0 h 345"/>
                <a:gd name="T11" fmla="*/ 275 w 275"/>
                <a:gd name="T12" fmla="*/ 345 h 3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5" h="345">
                  <a:moveTo>
                    <a:pt x="0" y="0"/>
                  </a:moveTo>
                  <a:cubicBezTo>
                    <a:pt x="12" y="86"/>
                    <a:pt x="25" y="173"/>
                    <a:pt x="71" y="230"/>
                  </a:cubicBezTo>
                  <a:cubicBezTo>
                    <a:pt x="117" y="287"/>
                    <a:pt x="241" y="326"/>
                    <a:pt x="275" y="345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0" name="Freeform 98"/>
            <p:cNvSpPr>
              <a:spLocks/>
            </p:cNvSpPr>
            <p:nvPr/>
          </p:nvSpPr>
          <p:spPr bwMode="auto">
            <a:xfrm>
              <a:off x="2712" y="3217"/>
              <a:ext cx="354" cy="372"/>
            </a:xfrm>
            <a:custGeom>
              <a:avLst/>
              <a:gdLst>
                <a:gd name="T0" fmla="*/ 354 w 354"/>
                <a:gd name="T1" fmla="*/ 0 h 372"/>
                <a:gd name="T2" fmla="*/ 248 w 354"/>
                <a:gd name="T3" fmla="*/ 274 h 372"/>
                <a:gd name="T4" fmla="*/ 0 w 354"/>
                <a:gd name="T5" fmla="*/ 372 h 372"/>
                <a:gd name="T6" fmla="*/ 0 60000 65536"/>
                <a:gd name="T7" fmla="*/ 0 60000 65536"/>
                <a:gd name="T8" fmla="*/ 0 60000 65536"/>
                <a:gd name="T9" fmla="*/ 0 w 354"/>
                <a:gd name="T10" fmla="*/ 0 h 372"/>
                <a:gd name="T11" fmla="*/ 354 w 354"/>
                <a:gd name="T12" fmla="*/ 372 h 3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4" h="372">
                  <a:moveTo>
                    <a:pt x="354" y="0"/>
                  </a:moveTo>
                  <a:cubicBezTo>
                    <a:pt x="330" y="106"/>
                    <a:pt x="307" y="212"/>
                    <a:pt x="248" y="274"/>
                  </a:cubicBezTo>
                  <a:cubicBezTo>
                    <a:pt x="189" y="336"/>
                    <a:pt x="41" y="354"/>
                    <a:pt x="0" y="372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5481" name="Group 99"/>
            <p:cNvGrpSpPr>
              <a:grpSpLocks/>
            </p:cNvGrpSpPr>
            <p:nvPr/>
          </p:nvGrpSpPr>
          <p:grpSpPr bwMode="auto">
            <a:xfrm>
              <a:off x="419" y="1222"/>
              <a:ext cx="316" cy="271"/>
              <a:chOff x="2016" y="1976"/>
              <a:chExt cx="316" cy="271"/>
            </a:xfrm>
          </p:grpSpPr>
          <p:sp>
            <p:nvSpPr>
              <p:cNvPr id="145497" name="Oval 100"/>
              <p:cNvSpPr>
                <a:spLocks noChangeArrowheads="1"/>
              </p:cNvSpPr>
              <p:nvPr/>
            </p:nvSpPr>
            <p:spPr bwMode="auto">
              <a:xfrm>
                <a:off x="2019" y="210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498" name="Line 101"/>
              <p:cNvSpPr>
                <a:spLocks noChangeShapeType="1"/>
              </p:cNvSpPr>
              <p:nvPr/>
            </p:nvSpPr>
            <p:spPr bwMode="auto">
              <a:xfrm>
                <a:off x="2019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499" name="Line 102"/>
              <p:cNvSpPr>
                <a:spLocks noChangeShapeType="1"/>
              </p:cNvSpPr>
              <p:nvPr/>
            </p:nvSpPr>
            <p:spPr bwMode="auto">
              <a:xfrm>
                <a:off x="2332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00" name="Rectangle 103"/>
              <p:cNvSpPr>
                <a:spLocks noChangeArrowheads="1"/>
              </p:cNvSpPr>
              <p:nvPr/>
            </p:nvSpPr>
            <p:spPr bwMode="auto">
              <a:xfrm>
                <a:off x="2019" y="2095"/>
                <a:ext cx="310" cy="50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145501" name="Oval 104"/>
              <p:cNvSpPr>
                <a:spLocks noChangeArrowheads="1"/>
              </p:cNvSpPr>
              <p:nvPr/>
            </p:nvSpPr>
            <p:spPr bwMode="auto">
              <a:xfrm>
                <a:off x="2016" y="2037"/>
                <a:ext cx="313" cy="94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45502" name="Group 105"/>
              <p:cNvGrpSpPr>
                <a:grpSpLocks/>
              </p:cNvGrpSpPr>
              <p:nvPr/>
            </p:nvGrpSpPr>
            <p:grpSpPr bwMode="auto">
              <a:xfrm>
                <a:off x="2019" y="1976"/>
                <a:ext cx="312" cy="271"/>
                <a:chOff x="2897" y="2425"/>
                <a:chExt cx="319" cy="271"/>
              </a:xfrm>
            </p:grpSpPr>
            <p:sp>
              <p:nvSpPr>
                <p:cNvPr id="145503" name="Rectangle 10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2" cy="130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504" name="Text Box 107"/>
                <p:cNvSpPr txBox="1">
                  <a:spLocks noChangeArrowheads="1"/>
                </p:cNvSpPr>
                <p:nvPr/>
              </p:nvSpPr>
              <p:spPr bwMode="auto">
                <a:xfrm>
                  <a:off x="2897" y="2425"/>
                  <a:ext cx="319" cy="27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/>
                    <a:t>3c</a:t>
                  </a:r>
                  <a:endParaRPr lang="en-US"/>
                </a:p>
              </p:txBody>
            </p:sp>
          </p:grpSp>
        </p:grpSp>
        <p:sp>
          <p:nvSpPr>
            <p:cNvPr id="145482" name="Line 108"/>
            <p:cNvSpPr>
              <a:spLocks noChangeShapeType="1"/>
            </p:cNvSpPr>
            <p:nvPr/>
          </p:nvSpPr>
          <p:spPr bwMode="auto">
            <a:xfrm flipH="1">
              <a:off x="443" y="1436"/>
              <a:ext cx="62" cy="1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3" name="Line 109"/>
            <p:cNvSpPr>
              <a:spLocks noChangeShapeType="1"/>
            </p:cNvSpPr>
            <p:nvPr/>
          </p:nvSpPr>
          <p:spPr bwMode="auto">
            <a:xfrm>
              <a:off x="136" y="1482"/>
              <a:ext cx="145" cy="1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4" name="Line 110"/>
            <p:cNvSpPr>
              <a:spLocks noChangeShapeType="1"/>
            </p:cNvSpPr>
            <p:nvPr/>
          </p:nvSpPr>
          <p:spPr bwMode="auto">
            <a:xfrm flipH="1">
              <a:off x="635" y="1127"/>
              <a:ext cx="136" cy="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5" name="Line 111"/>
            <p:cNvSpPr>
              <a:spLocks noChangeShapeType="1"/>
            </p:cNvSpPr>
            <p:nvPr/>
          </p:nvSpPr>
          <p:spPr bwMode="auto">
            <a:xfrm>
              <a:off x="356" y="1118"/>
              <a:ext cx="120" cy="1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6" name="Line 112"/>
            <p:cNvSpPr>
              <a:spLocks noChangeShapeType="1"/>
            </p:cNvSpPr>
            <p:nvPr/>
          </p:nvSpPr>
          <p:spPr bwMode="auto">
            <a:xfrm flipH="1">
              <a:off x="1016" y="1211"/>
              <a:ext cx="70" cy="2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7" name="Line 113"/>
            <p:cNvSpPr>
              <a:spLocks noChangeShapeType="1"/>
            </p:cNvSpPr>
            <p:nvPr/>
          </p:nvSpPr>
          <p:spPr bwMode="auto">
            <a:xfrm>
              <a:off x="3854" y="1728"/>
              <a:ext cx="2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8" name="Line 114"/>
            <p:cNvSpPr>
              <a:spLocks noChangeShapeType="1"/>
            </p:cNvSpPr>
            <p:nvPr/>
          </p:nvSpPr>
          <p:spPr bwMode="auto">
            <a:xfrm flipV="1">
              <a:off x="3795" y="1415"/>
              <a:ext cx="262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9" name="Line 115"/>
            <p:cNvSpPr>
              <a:spLocks noChangeShapeType="1"/>
            </p:cNvSpPr>
            <p:nvPr/>
          </p:nvSpPr>
          <p:spPr bwMode="auto">
            <a:xfrm flipH="1" flipV="1">
              <a:off x="3244" y="1245"/>
              <a:ext cx="127" cy="20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0" name="Line 116"/>
            <p:cNvSpPr>
              <a:spLocks noChangeShapeType="1"/>
            </p:cNvSpPr>
            <p:nvPr/>
          </p:nvSpPr>
          <p:spPr bwMode="auto">
            <a:xfrm flipH="1" flipV="1">
              <a:off x="2932" y="1347"/>
              <a:ext cx="136" cy="18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1" name="Line 117"/>
            <p:cNvSpPr>
              <a:spLocks noChangeShapeType="1"/>
            </p:cNvSpPr>
            <p:nvPr/>
          </p:nvSpPr>
          <p:spPr bwMode="auto">
            <a:xfrm flipH="1">
              <a:off x="1042" y="2092"/>
              <a:ext cx="135" cy="1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2" name="Line 118"/>
            <p:cNvSpPr>
              <a:spLocks noChangeShapeType="1"/>
            </p:cNvSpPr>
            <p:nvPr/>
          </p:nvSpPr>
          <p:spPr bwMode="auto">
            <a:xfrm flipH="1" flipV="1">
              <a:off x="1008" y="1991"/>
              <a:ext cx="127" cy="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3" name="Line 119"/>
            <p:cNvSpPr>
              <a:spLocks noChangeShapeType="1"/>
            </p:cNvSpPr>
            <p:nvPr/>
          </p:nvSpPr>
          <p:spPr bwMode="auto">
            <a:xfrm flipH="1">
              <a:off x="1279" y="2262"/>
              <a:ext cx="212" cy="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4" name="Line 120"/>
            <p:cNvSpPr>
              <a:spLocks noChangeShapeType="1"/>
            </p:cNvSpPr>
            <p:nvPr/>
          </p:nvSpPr>
          <p:spPr bwMode="auto">
            <a:xfrm flipV="1">
              <a:off x="1762" y="1804"/>
              <a:ext cx="229" cy="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5" name="Line 121"/>
            <p:cNvSpPr>
              <a:spLocks noChangeShapeType="1"/>
            </p:cNvSpPr>
            <p:nvPr/>
          </p:nvSpPr>
          <p:spPr bwMode="auto">
            <a:xfrm>
              <a:off x="2219" y="2177"/>
              <a:ext cx="119" cy="1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6" name="Line 122"/>
            <p:cNvSpPr>
              <a:spLocks noChangeShapeType="1"/>
            </p:cNvSpPr>
            <p:nvPr/>
          </p:nvSpPr>
          <p:spPr bwMode="auto">
            <a:xfrm>
              <a:off x="1737" y="1880"/>
              <a:ext cx="145" cy="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0358" name="Rectangle 124"/>
          <p:cNvSpPr>
            <a:spLocks noGrp="1" noChangeArrowheads="1"/>
          </p:cNvSpPr>
          <p:nvPr>
            <p:ph type="body" sz="half" idx="2"/>
          </p:nvPr>
        </p:nvSpPr>
        <p:spPr>
          <a:xfrm>
            <a:off x="6638925" y="3082150"/>
            <a:ext cx="4651116" cy="34004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400" dirty="0"/>
              <a:t>forwarding table  configured by both intra- and inter-AS routing algorithm</a:t>
            </a:r>
          </a:p>
          <a:p>
            <a:pPr lvl="1">
              <a:defRPr/>
            </a:pPr>
            <a:r>
              <a:rPr lang="en-US" dirty="0"/>
              <a:t>intra-AS routing determine entries for destinations within AS</a:t>
            </a:r>
          </a:p>
          <a:p>
            <a:pPr lvl="1">
              <a:defRPr/>
            </a:pPr>
            <a:r>
              <a:rPr lang="en-US" dirty="0"/>
              <a:t>inter-AS &amp; intra-AS determine entries for external destinations</a:t>
            </a:r>
          </a:p>
        </p:txBody>
      </p:sp>
      <p:sp>
        <p:nvSpPr>
          <p:cNvPr id="12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28</a:t>
            </a:fld>
            <a:endParaRPr lang="en-US" sz="1200" dirty="0">
              <a:latin typeface="Tahoma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CA45194-4F71-1540-BE64-81A4E5906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Interconnected </a:t>
            </a:r>
            <a:r>
              <a:rPr lang="en-US" dirty="0" err="1"/>
              <a:t>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1247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Intra-AS Routing</a:t>
            </a:r>
          </a:p>
        </p:txBody>
      </p:sp>
      <p:sp>
        <p:nvSpPr>
          <p:cNvPr id="1065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cs typeface="+mn-cs"/>
              </a:rPr>
              <a:t>also known as </a:t>
            </a:r>
            <a:r>
              <a:rPr lang="en-US" i="1" dirty="0">
                <a:solidFill>
                  <a:srgbClr val="CC0000"/>
                </a:solidFill>
                <a:cs typeface="+mn-cs"/>
              </a:rPr>
              <a:t>interior gateway protocols (IGP)</a:t>
            </a:r>
          </a:p>
          <a:p>
            <a:pPr>
              <a:defRPr/>
            </a:pPr>
            <a:r>
              <a:rPr lang="en-US" dirty="0">
                <a:cs typeface="+mn-cs"/>
              </a:rPr>
              <a:t>Most common intra-AS routing protocols:</a:t>
            </a:r>
          </a:p>
          <a:p>
            <a:pPr lvl="1">
              <a:defRPr/>
            </a:pPr>
            <a:r>
              <a:rPr lang="en-US" sz="2800" dirty="0"/>
              <a:t>RIP: Routing Information Protocol: distance vector protocol</a:t>
            </a:r>
          </a:p>
          <a:p>
            <a:pPr lvl="1">
              <a:defRPr/>
            </a:pPr>
            <a:endParaRPr lang="en-US" sz="2800" dirty="0"/>
          </a:p>
          <a:p>
            <a:pPr lvl="1">
              <a:defRPr/>
            </a:pPr>
            <a:r>
              <a:rPr lang="en-US" sz="2800" dirty="0"/>
              <a:t>OSPF: Open Shortest Path First (IS-IS protocol essentially same as OSPF): link state protocol</a:t>
            </a:r>
          </a:p>
          <a:p>
            <a:pPr lvl="1">
              <a:defRPr/>
            </a:pPr>
            <a:endParaRPr lang="en-US" sz="2800" dirty="0"/>
          </a:p>
          <a:p>
            <a:pPr lvl="1">
              <a:defRPr/>
            </a:pPr>
            <a:r>
              <a:rPr lang="en-US" sz="2800" dirty="0"/>
              <a:t>IGRP: Interior Gateway Routing Protocol (Cisco proprietary for decades, until 2016)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29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728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Freeform 2"/>
          <p:cNvSpPr>
            <a:spLocks/>
          </p:cNvSpPr>
          <p:nvPr/>
        </p:nvSpPr>
        <p:spPr bwMode="auto">
          <a:xfrm>
            <a:off x="4116389" y="5766426"/>
            <a:ext cx="4027487" cy="939800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0001" h="10125">
                <a:moveTo>
                  <a:pt x="4" y="4039"/>
                </a:moveTo>
                <a:cubicBezTo>
                  <a:pt x="-29" y="2271"/>
                  <a:pt x="194" y="2100"/>
                  <a:pt x="715" y="1595"/>
                </a:cubicBezTo>
                <a:cubicBezTo>
                  <a:pt x="1236" y="1089"/>
                  <a:pt x="2417" y="1272"/>
                  <a:pt x="3130" y="1006"/>
                </a:cubicBezTo>
                <a:cubicBezTo>
                  <a:pt x="3843" y="740"/>
                  <a:pt x="4397" y="0"/>
                  <a:pt x="4995" y="0"/>
                </a:cubicBezTo>
                <a:cubicBezTo>
                  <a:pt x="5593" y="1"/>
                  <a:pt x="6206" y="926"/>
                  <a:pt x="6720" y="1009"/>
                </a:cubicBezTo>
                <a:cubicBezTo>
                  <a:pt x="7234" y="1092"/>
                  <a:pt x="7536" y="241"/>
                  <a:pt x="8082" y="497"/>
                </a:cubicBezTo>
                <a:cubicBezTo>
                  <a:pt x="8628" y="756"/>
                  <a:pt x="9854" y="442"/>
                  <a:pt x="9989" y="2989"/>
                </a:cubicBezTo>
                <a:cubicBezTo>
                  <a:pt x="10124" y="5536"/>
                  <a:pt x="9098" y="5742"/>
                  <a:pt x="8599" y="6797"/>
                </a:cubicBezTo>
                <a:cubicBezTo>
                  <a:pt x="8100" y="7852"/>
                  <a:pt x="7544" y="8981"/>
                  <a:pt x="6995" y="9322"/>
                </a:cubicBezTo>
                <a:cubicBezTo>
                  <a:pt x="6446" y="9663"/>
                  <a:pt x="5793" y="8957"/>
                  <a:pt x="5307" y="8843"/>
                </a:cubicBezTo>
                <a:cubicBezTo>
                  <a:pt x="4819" y="8726"/>
                  <a:pt x="4628" y="10048"/>
                  <a:pt x="4371" y="9912"/>
                </a:cubicBezTo>
                <a:cubicBezTo>
                  <a:pt x="4114" y="9775"/>
                  <a:pt x="3505" y="10355"/>
                  <a:pt x="3140" y="10019"/>
                </a:cubicBezTo>
                <a:cubicBezTo>
                  <a:pt x="2774" y="9683"/>
                  <a:pt x="2820" y="8138"/>
                  <a:pt x="2179" y="7895"/>
                </a:cubicBezTo>
                <a:cubicBezTo>
                  <a:pt x="1586" y="6800"/>
                  <a:pt x="1549" y="8137"/>
                  <a:pt x="1187" y="7495"/>
                </a:cubicBezTo>
                <a:cubicBezTo>
                  <a:pt x="825" y="6852"/>
                  <a:pt x="-7" y="6157"/>
                  <a:pt x="4" y="4039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8" name="Straight Connector 147"/>
          <p:cNvCxnSpPr/>
          <p:nvPr/>
        </p:nvCxnSpPr>
        <p:spPr>
          <a:xfrm flipV="1">
            <a:off x="4746625" y="5918826"/>
            <a:ext cx="1316038" cy="131762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>
            <a:off x="4635501" y="6104563"/>
            <a:ext cx="2259013" cy="30003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>
            <a:off x="4648201" y="6210927"/>
            <a:ext cx="714375" cy="274637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 flipV="1">
            <a:off x="5665789" y="6404601"/>
            <a:ext cx="1247775" cy="80962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>
            <a:off x="6326189" y="5950577"/>
            <a:ext cx="1057275" cy="123825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 flipV="1">
            <a:off x="5610225" y="6104563"/>
            <a:ext cx="1790700" cy="30003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 flipV="1">
            <a:off x="6937376" y="6133139"/>
            <a:ext cx="588963" cy="271463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>
            <a:off x="6080125" y="5918826"/>
            <a:ext cx="814388" cy="40005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7128" name="Group 7"/>
          <p:cNvGrpSpPr>
            <a:grpSpLocks/>
          </p:cNvGrpSpPr>
          <p:nvPr/>
        </p:nvGrpSpPr>
        <p:grpSpPr bwMode="auto">
          <a:xfrm>
            <a:off x="5205413" y="6344277"/>
            <a:ext cx="563562" cy="293687"/>
            <a:chOff x="1871277" y="1576300"/>
            <a:chExt cx="1128371" cy="437861"/>
          </a:xfrm>
        </p:grpSpPr>
        <p:sp>
          <p:nvSpPr>
            <p:cNvPr id="318" name="Oval 317"/>
            <p:cNvSpPr/>
            <p:nvPr/>
          </p:nvSpPr>
          <p:spPr bwMode="auto">
            <a:xfrm flipV="1">
              <a:off x="1874455" y="1694641"/>
              <a:ext cx="1125193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19" name="Rectangle 318"/>
            <p:cNvSpPr/>
            <p:nvPr/>
          </p:nvSpPr>
          <p:spPr bwMode="auto">
            <a:xfrm>
              <a:off x="1871277" y="1739610"/>
              <a:ext cx="1128371" cy="115975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0" name="Oval 319"/>
            <p:cNvSpPr/>
            <p:nvPr/>
          </p:nvSpPr>
          <p:spPr bwMode="auto">
            <a:xfrm flipV="1">
              <a:off x="1871277" y="1576300"/>
              <a:ext cx="1125193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24" name="Freeform 323"/>
            <p:cNvSpPr/>
            <p:nvPr/>
          </p:nvSpPr>
          <p:spPr bwMode="auto">
            <a:xfrm>
              <a:off x="2160521" y="1673339"/>
              <a:ext cx="546704" cy="160944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5" name="Freeform 324"/>
            <p:cNvSpPr/>
            <p:nvPr/>
          </p:nvSpPr>
          <p:spPr bwMode="auto">
            <a:xfrm>
              <a:off x="2103307" y="1633104"/>
              <a:ext cx="661131" cy="111240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6" name="Freeform 325"/>
            <p:cNvSpPr/>
            <p:nvPr/>
          </p:nvSpPr>
          <p:spPr bwMode="auto">
            <a:xfrm>
              <a:off x="2538765" y="1727776"/>
              <a:ext cx="241567" cy="97039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7" name="Freeform 326"/>
            <p:cNvSpPr/>
            <p:nvPr/>
          </p:nvSpPr>
          <p:spPr bwMode="auto">
            <a:xfrm>
              <a:off x="2090593" y="1730143"/>
              <a:ext cx="238389" cy="97040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22" name="Straight Connector 321"/>
            <p:cNvCxnSpPr>
              <a:endCxn id="320" idx="2"/>
            </p:cNvCxnSpPr>
            <p:nvPr/>
          </p:nvCxnSpPr>
          <p:spPr bwMode="auto">
            <a:xfrm flipH="1" flipV="1">
              <a:off x="1871277" y="1737244"/>
              <a:ext cx="3178" cy="123075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Straight Connector 322"/>
            <p:cNvCxnSpPr/>
            <p:nvPr/>
          </p:nvCxnSpPr>
          <p:spPr bwMode="auto">
            <a:xfrm flipH="1" flipV="1">
              <a:off x="2996470" y="1734876"/>
              <a:ext cx="3178" cy="123075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129" name="Group 327"/>
          <p:cNvGrpSpPr>
            <a:grpSpLocks/>
          </p:cNvGrpSpPr>
          <p:nvPr/>
        </p:nvGrpSpPr>
        <p:grpSpPr bwMode="auto">
          <a:xfrm>
            <a:off x="5900738" y="5802938"/>
            <a:ext cx="565150" cy="292100"/>
            <a:chOff x="1871277" y="1576300"/>
            <a:chExt cx="1128371" cy="437861"/>
          </a:xfrm>
        </p:grpSpPr>
        <p:sp>
          <p:nvSpPr>
            <p:cNvPr id="329" name="Oval 328"/>
            <p:cNvSpPr/>
            <p:nvPr/>
          </p:nvSpPr>
          <p:spPr bwMode="auto">
            <a:xfrm flipV="1">
              <a:off x="1874446" y="1692905"/>
              <a:ext cx="1125202" cy="321256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30" name="Rectangle 329"/>
            <p:cNvSpPr/>
            <p:nvPr/>
          </p:nvSpPr>
          <p:spPr bwMode="auto">
            <a:xfrm>
              <a:off x="1871277" y="1740499"/>
              <a:ext cx="1128371" cy="114225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1" name="Oval 330"/>
            <p:cNvSpPr/>
            <p:nvPr/>
          </p:nvSpPr>
          <p:spPr bwMode="auto">
            <a:xfrm flipV="1">
              <a:off x="1871277" y="1576300"/>
              <a:ext cx="1125200" cy="321257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32" name="Freeform 331"/>
            <p:cNvSpPr/>
            <p:nvPr/>
          </p:nvSpPr>
          <p:spPr bwMode="auto">
            <a:xfrm>
              <a:off x="2159708" y="1673868"/>
              <a:ext cx="548339" cy="159438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3" name="Freeform 332"/>
            <p:cNvSpPr/>
            <p:nvPr/>
          </p:nvSpPr>
          <p:spPr bwMode="auto">
            <a:xfrm>
              <a:off x="2102655" y="1633412"/>
              <a:ext cx="662444" cy="111846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4" name="Freeform 333"/>
            <p:cNvSpPr/>
            <p:nvPr/>
          </p:nvSpPr>
          <p:spPr bwMode="auto">
            <a:xfrm>
              <a:off x="2536889" y="1728599"/>
              <a:ext cx="244057" cy="97568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5" name="Freeform 334"/>
            <p:cNvSpPr/>
            <p:nvPr/>
          </p:nvSpPr>
          <p:spPr bwMode="auto">
            <a:xfrm>
              <a:off x="2089977" y="1730980"/>
              <a:ext cx="240888" cy="95187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36" name="Straight Connector 335"/>
            <p:cNvCxnSpPr>
              <a:endCxn id="331" idx="2"/>
            </p:cNvCxnSpPr>
            <p:nvPr/>
          </p:nvCxnSpPr>
          <p:spPr bwMode="auto">
            <a:xfrm flipH="1" flipV="1">
              <a:off x="1871277" y="1735739"/>
              <a:ext cx="3169" cy="123743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Straight Connector 336"/>
            <p:cNvCxnSpPr/>
            <p:nvPr/>
          </p:nvCxnSpPr>
          <p:spPr bwMode="auto">
            <a:xfrm flipH="1" flipV="1">
              <a:off x="2996477" y="1733359"/>
              <a:ext cx="3171" cy="123743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130" name="Group 337"/>
          <p:cNvGrpSpPr>
            <a:grpSpLocks/>
          </p:cNvGrpSpPr>
          <p:nvPr/>
        </p:nvGrpSpPr>
        <p:grpSpPr bwMode="auto">
          <a:xfrm>
            <a:off x="6543676" y="6256963"/>
            <a:ext cx="563563" cy="293688"/>
            <a:chOff x="1871277" y="1576300"/>
            <a:chExt cx="1128371" cy="437861"/>
          </a:xfrm>
        </p:grpSpPr>
        <p:sp>
          <p:nvSpPr>
            <p:cNvPr id="339" name="Oval 338"/>
            <p:cNvSpPr/>
            <p:nvPr/>
          </p:nvSpPr>
          <p:spPr bwMode="auto">
            <a:xfrm flipV="1">
              <a:off x="1874457" y="1694641"/>
              <a:ext cx="1125191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40" name="Rectangle 339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1" name="Oval 340"/>
            <p:cNvSpPr/>
            <p:nvPr/>
          </p:nvSpPr>
          <p:spPr bwMode="auto">
            <a:xfrm flipV="1">
              <a:off x="1871277" y="1576300"/>
              <a:ext cx="1125191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42" name="Freeform 341"/>
            <p:cNvSpPr/>
            <p:nvPr/>
          </p:nvSpPr>
          <p:spPr bwMode="auto">
            <a:xfrm>
              <a:off x="2160522" y="1673340"/>
              <a:ext cx="546703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3" name="Freeform 342"/>
            <p:cNvSpPr/>
            <p:nvPr/>
          </p:nvSpPr>
          <p:spPr bwMode="auto">
            <a:xfrm>
              <a:off x="2103309" y="1633103"/>
              <a:ext cx="661129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4" name="Freeform 343"/>
            <p:cNvSpPr/>
            <p:nvPr/>
          </p:nvSpPr>
          <p:spPr bwMode="auto">
            <a:xfrm>
              <a:off x="2538763" y="1727776"/>
              <a:ext cx="24156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5" name="Freeform 344"/>
            <p:cNvSpPr/>
            <p:nvPr/>
          </p:nvSpPr>
          <p:spPr bwMode="auto">
            <a:xfrm>
              <a:off x="2090595" y="1730144"/>
              <a:ext cx="238387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46" name="Straight Connector 345"/>
            <p:cNvCxnSpPr>
              <a:endCxn id="341" idx="2"/>
            </p:cNvCxnSpPr>
            <p:nvPr/>
          </p:nvCxnSpPr>
          <p:spPr bwMode="auto">
            <a:xfrm flipH="1" flipV="1">
              <a:off x="1871277" y="1737243"/>
              <a:ext cx="3180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7" name="Straight Connector 346"/>
            <p:cNvCxnSpPr/>
            <p:nvPr/>
          </p:nvCxnSpPr>
          <p:spPr bwMode="auto">
            <a:xfrm flipH="1" flipV="1">
              <a:off x="2996468" y="1734877"/>
              <a:ext cx="3180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131" name="Group 347"/>
          <p:cNvGrpSpPr>
            <a:grpSpLocks/>
          </p:cNvGrpSpPr>
          <p:nvPr/>
        </p:nvGrpSpPr>
        <p:grpSpPr bwMode="auto">
          <a:xfrm>
            <a:off x="7265988" y="5942638"/>
            <a:ext cx="565150" cy="293688"/>
            <a:chOff x="1871277" y="1576300"/>
            <a:chExt cx="1128371" cy="437861"/>
          </a:xfrm>
        </p:grpSpPr>
        <p:sp>
          <p:nvSpPr>
            <p:cNvPr id="349" name="Oval 348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50" name="Rectangle 349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1" name="Oval 350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52" name="Freeform 351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3" name="Freeform 352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4" name="Freeform 353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5" name="Freeform 354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56" name="Straight Connector 355"/>
            <p:cNvCxnSpPr>
              <a:endCxn id="351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Straight Connector 356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132" name="Group 357"/>
          <p:cNvGrpSpPr>
            <a:grpSpLocks/>
          </p:cNvGrpSpPr>
          <p:nvPr/>
        </p:nvGrpSpPr>
        <p:grpSpPr bwMode="auto">
          <a:xfrm>
            <a:off x="4238625" y="5988677"/>
            <a:ext cx="565150" cy="293687"/>
            <a:chOff x="1871277" y="1576300"/>
            <a:chExt cx="1128371" cy="437861"/>
          </a:xfrm>
        </p:grpSpPr>
        <p:sp>
          <p:nvSpPr>
            <p:cNvPr id="359" name="Oval 358"/>
            <p:cNvSpPr/>
            <p:nvPr/>
          </p:nvSpPr>
          <p:spPr bwMode="auto">
            <a:xfrm flipV="1">
              <a:off x="1874448" y="1694641"/>
              <a:ext cx="1125200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60" name="Rectangle 359"/>
            <p:cNvSpPr/>
            <p:nvPr/>
          </p:nvSpPr>
          <p:spPr bwMode="auto">
            <a:xfrm>
              <a:off x="1871277" y="1739610"/>
              <a:ext cx="1128371" cy="115975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1" name="Oval 360"/>
            <p:cNvSpPr/>
            <p:nvPr/>
          </p:nvSpPr>
          <p:spPr bwMode="auto">
            <a:xfrm flipV="1">
              <a:off x="1871277" y="1576300"/>
              <a:ext cx="1125202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362" name="Freeform 361"/>
            <p:cNvSpPr/>
            <p:nvPr/>
          </p:nvSpPr>
          <p:spPr bwMode="auto">
            <a:xfrm>
              <a:off x="2159710" y="1673339"/>
              <a:ext cx="548337" cy="160944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3" name="Freeform 362"/>
            <p:cNvSpPr/>
            <p:nvPr/>
          </p:nvSpPr>
          <p:spPr bwMode="auto">
            <a:xfrm>
              <a:off x="2102657" y="1633104"/>
              <a:ext cx="662442" cy="111240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4" name="Freeform 363"/>
            <p:cNvSpPr/>
            <p:nvPr/>
          </p:nvSpPr>
          <p:spPr bwMode="auto">
            <a:xfrm>
              <a:off x="2536889" y="1727776"/>
              <a:ext cx="244059" cy="97039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5" name="Freeform 364"/>
            <p:cNvSpPr/>
            <p:nvPr/>
          </p:nvSpPr>
          <p:spPr bwMode="auto">
            <a:xfrm>
              <a:off x="2089979" y="1730143"/>
              <a:ext cx="240888" cy="97040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66" name="Straight Connector 365"/>
            <p:cNvCxnSpPr>
              <a:endCxn id="361" idx="2"/>
            </p:cNvCxnSpPr>
            <p:nvPr/>
          </p:nvCxnSpPr>
          <p:spPr bwMode="auto">
            <a:xfrm flipH="1" flipV="1">
              <a:off x="1871277" y="1737244"/>
              <a:ext cx="3171" cy="123075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Straight Connector 366"/>
            <p:cNvCxnSpPr/>
            <p:nvPr/>
          </p:nvCxnSpPr>
          <p:spPr bwMode="auto">
            <a:xfrm flipH="1" flipV="1">
              <a:off x="2996479" y="1734876"/>
              <a:ext cx="3169" cy="123075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3281805" y="2660292"/>
            <a:ext cx="5270058" cy="3804634"/>
            <a:chOff x="1757805" y="2331054"/>
            <a:chExt cx="5270058" cy="3804634"/>
          </a:xfrm>
        </p:grpSpPr>
        <p:sp>
          <p:nvSpPr>
            <p:cNvPr id="268" name="Freeform 267"/>
            <p:cNvSpPr/>
            <p:nvPr/>
          </p:nvSpPr>
          <p:spPr>
            <a:xfrm>
              <a:off x="1776413" y="4829175"/>
              <a:ext cx="1220787" cy="920750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363082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569478 w 1040633"/>
                <a:gd name="connsiteY3" fmla="*/ 1158121 h 1160935"/>
                <a:gd name="connsiteX4" fmla="*/ 448507 w 1040633"/>
                <a:gd name="connsiteY4" fmla="*/ 1160935 h 1160935"/>
                <a:gd name="connsiteX0" fmla="*/ 448507 w 1325315"/>
                <a:gd name="connsiteY0" fmla="*/ 1160935 h 1160935"/>
                <a:gd name="connsiteX1" fmla="*/ 0 w 1325315"/>
                <a:gd name="connsiteY1" fmla="*/ 0 h 1160935"/>
                <a:gd name="connsiteX2" fmla="*/ 1040633 w 1325315"/>
                <a:gd name="connsiteY2" fmla="*/ 16785 h 1160935"/>
                <a:gd name="connsiteX3" fmla="*/ 1214315 w 1325315"/>
                <a:gd name="connsiteY3" fmla="*/ 1064597 h 1160935"/>
                <a:gd name="connsiteX4" fmla="*/ 448507 w 1325315"/>
                <a:gd name="connsiteY4" fmla="*/ 1160935 h 1160935"/>
                <a:gd name="connsiteX0" fmla="*/ 448507 w 1214315"/>
                <a:gd name="connsiteY0" fmla="*/ 1160935 h 1160935"/>
                <a:gd name="connsiteX1" fmla="*/ 0 w 1214315"/>
                <a:gd name="connsiteY1" fmla="*/ 0 h 1160935"/>
                <a:gd name="connsiteX2" fmla="*/ 1040633 w 1214315"/>
                <a:gd name="connsiteY2" fmla="*/ 16785 h 1160935"/>
                <a:gd name="connsiteX3" fmla="*/ 1214315 w 1214315"/>
                <a:gd name="connsiteY3" fmla="*/ 1064597 h 1160935"/>
                <a:gd name="connsiteX4" fmla="*/ 448507 w 1214315"/>
                <a:gd name="connsiteY4" fmla="*/ 1160935 h 1160935"/>
                <a:gd name="connsiteX0" fmla="*/ 448507 w 1214315"/>
                <a:gd name="connsiteY0" fmla="*/ 1160935 h 1160935"/>
                <a:gd name="connsiteX1" fmla="*/ 0 w 1214315"/>
                <a:gd name="connsiteY1" fmla="*/ 0 h 1160935"/>
                <a:gd name="connsiteX2" fmla="*/ 1040633 w 1214315"/>
                <a:gd name="connsiteY2" fmla="*/ 16785 h 1160935"/>
                <a:gd name="connsiteX3" fmla="*/ 1214315 w 1214315"/>
                <a:gd name="connsiteY3" fmla="*/ 1064597 h 1160935"/>
                <a:gd name="connsiteX4" fmla="*/ 448507 w 1214315"/>
                <a:gd name="connsiteY4" fmla="*/ 1160935 h 1160935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53964 w 1214315"/>
                <a:gd name="connsiteY0" fmla="*/ 1136323 h 1136323"/>
                <a:gd name="connsiteX1" fmla="*/ 0 w 1214315"/>
                <a:gd name="connsiteY1" fmla="*/ 0 h 1136323"/>
                <a:gd name="connsiteX2" fmla="*/ 1040633 w 1214315"/>
                <a:gd name="connsiteY2" fmla="*/ 16785 h 1136323"/>
                <a:gd name="connsiteX3" fmla="*/ 1214315 w 1214315"/>
                <a:gd name="connsiteY3" fmla="*/ 1064597 h 1136323"/>
                <a:gd name="connsiteX4" fmla="*/ 1053964 w 1214315"/>
                <a:gd name="connsiteY4" fmla="*/ 1136323 h 1136323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1119627 h 1119627"/>
                <a:gd name="connsiteX1" fmla="*/ 0 w 1220510"/>
                <a:gd name="connsiteY1" fmla="*/ 249694 h 1119627"/>
                <a:gd name="connsiteX2" fmla="*/ 1046828 w 1220510"/>
                <a:gd name="connsiteY2" fmla="*/ 89 h 1119627"/>
                <a:gd name="connsiteX3" fmla="*/ 1220510 w 1220510"/>
                <a:gd name="connsiteY3" fmla="*/ 1047901 h 1119627"/>
                <a:gd name="connsiteX4" fmla="*/ 1060159 w 1220510"/>
                <a:gd name="connsiteY4" fmla="*/ 1119627 h 1119627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  <a:gd name="connsiteX0" fmla="*/ 1060159 w 1220510"/>
                <a:gd name="connsiteY0" fmla="*/ 921649 h 921649"/>
                <a:gd name="connsiteX1" fmla="*/ 0 w 1220510"/>
                <a:gd name="connsiteY1" fmla="*/ 51716 h 921649"/>
                <a:gd name="connsiteX2" fmla="*/ 1059218 w 1220510"/>
                <a:gd name="connsiteY2" fmla="*/ 355 h 921649"/>
                <a:gd name="connsiteX3" fmla="*/ 1220510 w 1220510"/>
                <a:gd name="connsiteY3" fmla="*/ 849923 h 921649"/>
                <a:gd name="connsiteX4" fmla="*/ 1060159 w 1220510"/>
                <a:gd name="connsiteY4" fmla="*/ 921649 h 921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0510" h="921649">
                  <a:moveTo>
                    <a:pt x="1060159" y="921649"/>
                  </a:moveTo>
                  <a:cubicBezTo>
                    <a:pt x="166591" y="183345"/>
                    <a:pt x="908943" y="790884"/>
                    <a:pt x="0" y="51716"/>
                  </a:cubicBezTo>
                  <a:cubicBezTo>
                    <a:pt x="346878" y="57311"/>
                    <a:pt x="712340" y="-5240"/>
                    <a:pt x="1059218" y="355"/>
                  </a:cubicBezTo>
                  <a:cubicBezTo>
                    <a:pt x="1192967" y="751903"/>
                    <a:pt x="1090859" y="157699"/>
                    <a:pt x="1220510" y="849923"/>
                  </a:cubicBezTo>
                  <a:cubicBezTo>
                    <a:pt x="1126090" y="855456"/>
                    <a:pt x="1222187" y="863235"/>
                    <a:pt x="1060159" y="92164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2" name="Freeform 271"/>
            <p:cNvSpPr/>
            <p:nvPr/>
          </p:nvSpPr>
          <p:spPr>
            <a:xfrm>
              <a:off x="6102350" y="4916488"/>
              <a:ext cx="925513" cy="757237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71988 w 778664"/>
                <a:gd name="connsiteY3" fmla="*/ 1158121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23004 w 954755"/>
                <a:gd name="connsiteY0" fmla="*/ 943771 h 976186"/>
                <a:gd name="connsiteX1" fmla="*/ 455145 w 954755"/>
                <a:gd name="connsiteY1" fmla="*/ 11688 h 976186"/>
                <a:gd name="connsiteX2" fmla="*/ 954755 w 954755"/>
                <a:gd name="connsiteY2" fmla="*/ 0 h 976186"/>
                <a:gd name="connsiteX3" fmla="*/ 728484 w 954755"/>
                <a:gd name="connsiteY3" fmla="*/ 976186 h 976186"/>
                <a:gd name="connsiteX4" fmla="*/ 23004 w 954755"/>
                <a:gd name="connsiteY4" fmla="*/ 943771 h 976186"/>
                <a:gd name="connsiteX0" fmla="*/ 0 w 931751"/>
                <a:gd name="connsiteY0" fmla="*/ 943771 h 976186"/>
                <a:gd name="connsiteX1" fmla="*/ 432141 w 931751"/>
                <a:gd name="connsiteY1" fmla="*/ 11688 h 976186"/>
                <a:gd name="connsiteX2" fmla="*/ 931751 w 931751"/>
                <a:gd name="connsiteY2" fmla="*/ 0 h 976186"/>
                <a:gd name="connsiteX3" fmla="*/ 705480 w 931751"/>
                <a:gd name="connsiteY3" fmla="*/ 976186 h 976186"/>
                <a:gd name="connsiteX4" fmla="*/ 0 w 931751"/>
                <a:gd name="connsiteY4" fmla="*/ 943771 h 976186"/>
                <a:gd name="connsiteX0" fmla="*/ 0 w 931751"/>
                <a:gd name="connsiteY0" fmla="*/ 943771 h 976186"/>
                <a:gd name="connsiteX1" fmla="*/ 432141 w 931751"/>
                <a:gd name="connsiteY1" fmla="*/ 11688 h 976186"/>
                <a:gd name="connsiteX2" fmla="*/ 931751 w 931751"/>
                <a:gd name="connsiteY2" fmla="*/ 0 h 976186"/>
                <a:gd name="connsiteX3" fmla="*/ 705480 w 931751"/>
                <a:gd name="connsiteY3" fmla="*/ 976186 h 976186"/>
                <a:gd name="connsiteX4" fmla="*/ 0 w 931751"/>
                <a:gd name="connsiteY4" fmla="*/ 943771 h 976186"/>
                <a:gd name="connsiteX0" fmla="*/ 0 w 931751"/>
                <a:gd name="connsiteY0" fmla="*/ 943771 h 976186"/>
                <a:gd name="connsiteX1" fmla="*/ 432141 w 931751"/>
                <a:gd name="connsiteY1" fmla="*/ 11688 h 976186"/>
                <a:gd name="connsiteX2" fmla="*/ 931751 w 931751"/>
                <a:gd name="connsiteY2" fmla="*/ 0 h 976186"/>
                <a:gd name="connsiteX3" fmla="*/ 705480 w 931751"/>
                <a:gd name="connsiteY3" fmla="*/ 976186 h 976186"/>
                <a:gd name="connsiteX4" fmla="*/ 0 w 931751"/>
                <a:gd name="connsiteY4" fmla="*/ 943771 h 976186"/>
                <a:gd name="connsiteX0" fmla="*/ 0 w 931751"/>
                <a:gd name="connsiteY0" fmla="*/ 943771 h 966342"/>
                <a:gd name="connsiteX1" fmla="*/ 432141 w 931751"/>
                <a:gd name="connsiteY1" fmla="*/ 11688 h 966342"/>
                <a:gd name="connsiteX2" fmla="*/ 931751 w 931751"/>
                <a:gd name="connsiteY2" fmla="*/ 0 h 966342"/>
                <a:gd name="connsiteX3" fmla="*/ 183705 w 931751"/>
                <a:gd name="connsiteY3" fmla="*/ 966342 h 966342"/>
                <a:gd name="connsiteX4" fmla="*/ 0 w 931751"/>
                <a:gd name="connsiteY4" fmla="*/ 943771 h 966342"/>
                <a:gd name="connsiteX0" fmla="*/ 0 w 931751"/>
                <a:gd name="connsiteY0" fmla="*/ 943771 h 966342"/>
                <a:gd name="connsiteX1" fmla="*/ 432141 w 931751"/>
                <a:gd name="connsiteY1" fmla="*/ 11688 h 966342"/>
                <a:gd name="connsiteX2" fmla="*/ 931751 w 931751"/>
                <a:gd name="connsiteY2" fmla="*/ 0 h 966342"/>
                <a:gd name="connsiteX3" fmla="*/ 183705 w 931751"/>
                <a:gd name="connsiteY3" fmla="*/ 966342 h 966342"/>
                <a:gd name="connsiteX4" fmla="*/ 0 w 931751"/>
                <a:gd name="connsiteY4" fmla="*/ 943771 h 966342"/>
                <a:gd name="connsiteX0" fmla="*/ 0 w 931751"/>
                <a:gd name="connsiteY0" fmla="*/ 943771 h 966342"/>
                <a:gd name="connsiteX1" fmla="*/ 432141 w 931751"/>
                <a:gd name="connsiteY1" fmla="*/ 11688 h 966342"/>
                <a:gd name="connsiteX2" fmla="*/ 931751 w 931751"/>
                <a:gd name="connsiteY2" fmla="*/ 0 h 966342"/>
                <a:gd name="connsiteX3" fmla="*/ 183705 w 931751"/>
                <a:gd name="connsiteY3" fmla="*/ 966342 h 966342"/>
                <a:gd name="connsiteX4" fmla="*/ 0 w 931751"/>
                <a:gd name="connsiteY4" fmla="*/ 943771 h 966342"/>
                <a:gd name="connsiteX0" fmla="*/ 0 w 956363"/>
                <a:gd name="connsiteY0" fmla="*/ 932083 h 954654"/>
                <a:gd name="connsiteX1" fmla="*/ 432141 w 956363"/>
                <a:gd name="connsiteY1" fmla="*/ 0 h 954654"/>
                <a:gd name="connsiteX2" fmla="*/ 956363 w 956363"/>
                <a:gd name="connsiteY2" fmla="*/ 12924 h 954654"/>
                <a:gd name="connsiteX3" fmla="*/ 183705 w 956363"/>
                <a:gd name="connsiteY3" fmla="*/ 954654 h 954654"/>
                <a:gd name="connsiteX4" fmla="*/ 0 w 956363"/>
                <a:gd name="connsiteY4" fmla="*/ 932083 h 954654"/>
                <a:gd name="connsiteX0" fmla="*/ 0 w 956363"/>
                <a:gd name="connsiteY0" fmla="*/ 919226 h 941797"/>
                <a:gd name="connsiteX1" fmla="*/ 405840 w 956363"/>
                <a:gd name="connsiteY1" fmla="*/ 197551 h 941797"/>
                <a:gd name="connsiteX2" fmla="*/ 956363 w 956363"/>
                <a:gd name="connsiteY2" fmla="*/ 67 h 941797"/>
                <a:gd name="connsiteX3" fmla="*/ 183705 w 956363"/>
                <a:gd name="connsiteY3" fmla="*/ 941797 h 941797"/>
                <a:gd name="connsiteX4" fmla="*/ 0 w 956363"/>
                <a:gd name="connsiteY4" fmla="*/ 919226 h 941797"/>
                <a:gd name="connsiteX0" fmla="*/ 0 w 956363"/>
                <a:gd name="connsiteY0" fmla="*/ 919226 h 941797"/>
                <a:gd name="connsiteX1" fmla="*/ 405840 w 956363"/>
                <a:gd name="connsiteY1" fmla="*/ 197551 h 941797"/>
                <a:gd name="connsiteX2" fmla="*/ 956363 w 956363"/>
                <a:gd name="connsiteY2" fmla="*/ 67 h 941797"/>
                <a:gd name="connsiteX3" fmla="*/ 183705 w 956363"/>
                <a:gd name="connsiteY3" fmla="*/ 941797 h 941797"/>
                <a:gd name="connsiteX4" fmla="*/ 0 w 956363"/>
                <a:gd name="connsiteY4" fmla="*/ 919226 h 941797"/>
                <a:gd name="connsiteX0" fmla="*/ 0 w 956363"/>
                <a:gd name="connsiteY0" fmla="*/ 919226 h 941797"/>
                <a:gd name="connsiteX1" fmla="*/ 405840 w 956363"/>
                <a:gd name="connsiteY1" fmla="*/ 197551 h 941797"/>
                <a:gd name="connsiteX2" fmla="*/ 956363 w 956363"/>
                <a:gd name="connsiteY2" fmla="*/ 67 h 941797"/>
                <a:gd name="connsiteX3" fmla="*/ 183705 w 956363"/>
                <a:gd name="connsiteY3" fmla="*/ 941797 h 941797"/>
                <a:gd name="connsiteX4" fmla="*/ 0 w 956363"/>
                <a:gd name="connsiteY4" fmla="*/ 919226 h 941797"/>
                <a:gd name="connsiteX0" fmla="*/ 0 w 926304"/>
                <a:gd name="connsiteY0" fmla="*/ 735614 h 758185"/>
                <a:gd name="connsiteX1" fmla="*/ 405840 w 926304"/>
                <a:gd name="connsiteY1" fmla="*/ 13939 h 758185"/>
                <a:gd name="connsiteX2" fmla="*/ 926304 w 926304"/>
                <a:gd name="connsiteY2" fmla="*/ 563 h 758185"/>
                <a:gd name="connsiteX3" fmla="*/ 183705 w 926304"/>
                <a:gd name="connsiteY3" fmla="*/ 758185 h 758185"/>
                <a:gd name="connsiteX4" fmla="*/ 0 w 926304"/>
                <a:gd name="connsiteY4" fmla="*/ 735614 h 758185"/>
                <a:gd name="connsiteX0" fmla="*/ 0 w 926304"/>
                <a:gd name="connsiteY0" fmla="*/ 735614 h 758185"/>
                <a:gd name="connsiteX1" fmla="*/ 405840 w 926304"/>
                <a:gd name="connsiteY1" fmla="*/ 13939 h 758185"/>
                <a:gd name="connsiteX2" fmla="*/ 926304 w 926304"/>
                <a:gd name="connsiteY2" fmla="*/ 563 h 758185"/>
                <a:gd name="connsiteX3" fmla="*/ 183705 w 926304"/>
                <a:gd name="connsiteY3" fmla="*/ 758185 h 758185"/>
                <a:gd name="connsiteX4" fmla="*/ 0 w 926304"/>
                <a:gd name="connsiteY4" fmla="*/ 735614 h 758185"/>
                <a:gd name="connsiteX0" fmla="*/ 0 w 926304"/>
                <a:gd name="connsiteY0" fmla="*/ 735614 h 758185"/>
                <a:gd name="connsiteX1" fmla="*/ 405840 w 926304"/>
                <a:gd name="connsiteY1" fmla="*/ 13939 h 758185"/>
                <a:gd name="connsiteX2" fmla="*/ 926304 w 926304"/>
                <a:gd name="connsiteY2" fmla="*/ 563 h 758185"/>
                <a:gd name="connsiteX3" fmla="*/ 183705 w 926304"/>
                <a:gd name="connsiteY3" fmla="*/ 758185 h 758185"/>
                <a:gd name="connsiteX4" fmla="*/ 0 w 926304"/>
                <a:gd name="connsiteY4" fmla="*/ 735614 h 758185"/>
                <a:gd name="connsiteX0" fmla="*/ 0 w 926304"/>
                <a:gd name="connsiteY0" fmla="*/ 735614 h 758185"/>
                <a:gd name="connsiteX1" fmla="*/ 405840 w 926304"/>
                <a:gd name="connsiteY1" fmla="*/ 13939 h 758185"/>
                <a:gd name="connsiteX2" fmla="*/ 926304 w 926304"/>
                <a:gd name="connsiteY2" fmla="*/ 563 h 758185"/>
                <a:gd name="connsiteX3" fmla="*/ 183705 w 926304"/>
                <a:gd name="connsiteY3" fmla="*/ 758185 h 758185"/>
                <a:gd name="connsiteX4" fmla="*/ 0 w 926304"/>
                <a:gd name="connsiteY4" fmla="*/ 735614 h 758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6304" h="758185">
                  <a:moveTo>
                    <a:pt x="0" y="735614"/>
                  </a:moveTo>
                  <a:cubicBezTo>
                    <a:pt x="309918" y="169731"/>
                    <a:pt x="59088" y="622691"/>
                    <a:pt x="405840" y="13939"/>
                  </a:cubicBezTo>
                  <a:cubicBezTo>
                    <a:pt x="580581" y="18247"/>
                    <a:pt x="751563" y="-3745"/>
                    <a:pt x="926304" y="563"/>
                  </a:cubicBezTo>
                  <a:cubicBezTo>
                    <a:pt x="312762" y="607705"/>
                    <a:pt x="474902" y="459041"/>
                    <a:pt x="183705" y="758185"/>
                  </a:cubicBezTo>
                  <a:cubicBezTo>
                    <a:pt x="49420" y="729549"/>
                    <a:pt x="196198" y="734148"/>
                    <a:pt x="0" y="735614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5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3" name="Freeform 272"/>
            <p:cNvSpPr/>
            <p:nvPr/>
          </p:nvSpPr>
          <p:spPr>
            <a:xfrm>
              <a:off x="5287963" y="4937125"/>
              <a:ext cx="725487" cy="1100138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71988 w 778664"/>
                <a:gd name="connsiteY3" fmla="*/ 1158121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27977 w 802211"/>
                <a:gd name="connsiteY0" fmla="*/ 815791 h 976186"/>
                <a:gd name="connsiteX1" fmla="*/ 302601 w 802211"/>
                <a:gd name="connsiteY1" fmla="*/ 11688 h 976186"/>
                <a:gd name="connsiteX2" fmla="*/ 802211 w 802211"/>
                <a:gd name="connsiteY2" fmla="*/ 0 h 976186"/>
                <a:gd name="connsiteX3" fmla="*/ 575940 w 802211"/>
                <a:gd name="connsiteY3" fmla="*/ 976186 h 976186"/>
                <a:gd name="connsiteX4" fmla="*/ 27977 w 802211"/>
                <a:gd name="connsiteY4" fmla="*/ 815791 h 976186"/>
                <a:gd name="connsiteX0" fmla="*/ 27977 w 802211"/>
                <a:gd name="connsiteY0" fmla="*/ 815791 h 815791"/>
                <a:gd name="connsiteX1" fmla="*/ 302601 w 802211"/>
                <a:gd name="connsiteY1" fmla="*/ 11688 h 815791"/>
                <a:gd name="connsiteX2" fmla="*/ 802211 w 802211"/>
                <a:gd name="connsiteY2" fmla="*/ 0 h 815791"/>
                <a:gd name="connsiteX3" fmla="*/ 236294 w 802211"/>
                <a:gd name="connsiteY3" fmla="*/ 808828 h 815791"/>
                <a:gd name="connsiteX4" fmla="*/ 27977 w 802211"/>
                <a:gd name="connsiteY4" fmla="*/ 815791 h 815791"/>
                <a:gd name="connsiteX0" fmla="*/ 27977 w 802211"/>
                <a:gd name="connsiteY0" fmla="*/ 815791 h 815791"/>
                <a:gd name="connsiteX1" fmla="*/ 302601 w 802211"/>
                <a:gd name="connsiteY1" fmla="*/ 11688 h 815791"/>
                <a:gd name="connsiteX2" fmla="*/ 802211 w 802211"/>
                <a:gd name="connsiteY2" fmla="*/ 0 h 815791"/>
                <a:gd name="connsiteX3" fmla="*/ 236294 w 802211"/>
                <a:gd name="connsiteY3" fmla="*/ 808828 h 815791"/>
                <a:gd name="connsiteX4" fmla="*/ 27977 w 802211"/>
                <a:gd name="connsiteY4" fmla="*/ 815791 h 815791"/>
                <a:gd name="connsiteX0" fmla="*/ 27977 w 802211"/>
                <a:gd name="connsiteY0" fmla="*/ 815791 h 815791"/>
                <a:gd name="connsiteX1" fmla="*/ 302601 w 802211"/>
                <a:gd name="connsiteY1" fmla="*/ 11688 h 815791"/>
                <a:gd name="connsiteX2" fmla="*/ 802211 w 802211"/>
                <a:gd name="connsiteY2" fmla="*/ 0 h 815791"/>
                <a:gd name="connsiteX3" fmla="*/ 236294 w 802211"/>
                <a:gd name="connsiteY3" fmla="*/ 808828 h 815791"/>
                <a:gd name="connsiteX4" fmla="*/ 27977 w 802211"/>
                <a:gd name="connsiteY4" fmla="*/ 815791 h 815791"/>
                <a:gd name="connsiteX0" fmla="*/ 27977 w 802211"/>
                <a:gd name="connsiteY0" fmla="*/ 828714 h 828714"/>
                <a:gd name="connsiteX1" fmla="*/ 302601 w 802211"/>
                <a:gd name="connsiteY1" fmla="*/ 0 h 828714"/>
                <a:gd name="connsiteX2" fmla="*/ 802211 w 802211"/>
                <a:gd name="connsiteY2" fmla="*/ 12923 h 828714"/>
                <a:gd name="connsiteX3" fmla="*/ 236294 w 802211"/>
                <a:gd name="connsiteY3" fmla="*/ 821751 h 828714"/>
                <a:gd name="connsiteX4" fmla="*/ 27977 w 802211"/>
                <a:gd name="connsiteY4" fmla="*/ 828714 h 828714"/>
                <a:gd name="connsiteX0" fmla="*/ 56213 w 830447"/>
                <a:gd name="connsiteY0" fmla="*/ 828714 h 828714"/>
                <a:gd name="connsiteX1" fmla="*/ 330837 w 830447"/>
                <a:gd name="connsiteY1" fmla="*/ 0 h 828714"/>
                <a:gd name="connsiteX2" fmla="*/ 830447 w 830447"/>
                <a:gd name="connsiteY2" fmla="*/ 12923 h 828714"/>
                <a:gd name="connsiteX3" fmla="*/ 264530 w 830447"/>
                <a:gd name="connsiteY3" fmla="*/ 821751 h 828714"/>
                <a:gd name="connsiteX4" fmla="*/ 56213 w 830447"/>
                <a:gd name="connsiteY4" fmla="*/ 828714 h 828714"/>
                <a:gd name="connsiteX0" fmla="*/ 64130 w 789139"/>
                <a:gd name="connsiteY0" fmla="*/ 794258 h 821751"/>
                <a:gd name="connsiteX1" fmla="*/ 289529 w 789139"/>
                <a:gd name="connsiteY1" fmla="*/ 0 h 821751"/>
                <a:gd name="connsiteX2" fmla="*/ 789139 w 789139"/>
                <a:gd name="connsiteY2" fmla="*/ 12923 h 821751"/>
                <a:gd name="connsiteX3" fmla="*/ 223222 w 789139"/>
                <a:gd name="connsiteY3" fmla="*/ 821751 h 821751"/>
                <a:gd name="connsiteX4" fmla="*/ 64130 w 789139"/>
                <a:gd name="connsiteY4" fmla="*/ 794258 h 821751"/>
                <a:gd name="connsiteX0" fmla="*/ 0 w 725009"/>
                <a:gd name="connsiteY0" fmla="*/ 794258 h 821751"/>
                <a:gd name="connsiteX1" fmla="*/ 225399 w 725009"/>
                <a:gd name="connsiteY1" fmla="*/ 0 h 821751"/>
                <a:gd name="connsiteX2" fmla="*/ 725009 w 725009"/>
                <a:gd name="connsiteY2" fmla="*/ 12923 h 821751"/>
                <a:gd name="connsiteX3" fmla="*/ 159092 w 725009"/>
                <a:gd name="connsiteY3" fmla="*/ 821751 h 821751"/>
                <a:gd name="connsiteX4" fmla="*/ 0 w 725009"/>
                <a:gd name="connsiteY4" fmla="*/ 794258 h 821751"/>
                <a:gd name="connsiteX0" fmla="*/ 0 w 725009"/>
                <a:gd name="connsiteY0" fmla="*/ 1203768 h 1231261"/>
                <a:gd name="connsiteX1" fmla="*/ 225399 w 725009"/>
                <a:gd name="connsiteY1" fmla="*/ 0 h 1231261"/>
                <a:gd name="connsiteX2" fmla="*/ 725009 w 725009"/>
                <a:gd name="connsiteY2" fmla="*/ 422433 h 1231261"/>
                <a:gd name="connsiteX3" fmla="*/ 159092 w 725009"/>
                <a:gd name="connsiteY3" fmla="*/ 1231261 h 1231261"/>
                <a:gd name="connsiteX4" fmla="*/ 0 w 725009"/>
                <a:gd name="connsiteY4" fmla="*/ 1203768 h 1231261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17334 h 1244827"/>
                <a:gd name="connsiteX1" fmla="*/ 225399 w 725009"/>
                <a:gd name="connsiteY1" fmla="*/ 13566 h 1244827"/>
                <a:gd name="connsiteX2" fmla="*/ 725009 w 725009"/>
                <a:gd name="connsiteY2" fmla="*/ 571 h 1244827"/>
                <a:gd name="connsiteX3" fmla="*/ 159092 w 725009"/>
                <a:gd name="connsiteY3" fmla="*/ 1244827 h 1244827"/>
                <a:gd name="connsiteX4" fmla="*/ 0 w 725009"/>
                <a:gd name="connsiteY4" fmla="*/ 1217334 h 1244827"/>
                <a:gd name="connsiteX0" fmla="*/ 0 w 725009"/>
                <a:gd name="connsiteY0" fmla="*/ 1203768 h 1231261"/>
                <a:gd name="connsiteX1" fmla="*/ 225399 w 725009"/>
                <a:gd name="connsiteY1" fmla="*/ 0 h 1231261"/>
                <a:gd name="connsiteX2" fmla="*/ 725009 w 725009"/>
                <a:gd name="connsiteY2" fmla="*/ 129782 h 1231261"/>
                <a:gd name="connsiteX3" fmla="*/ 159092 w 725009"/>
                <a:gd name="connsiteY3" fmla="*/ 1231261 h 1231261"/>
                <a:gd name="connsiteX4" fmla="*/ 0 w 725009"/>
                <a:gd name="connsiteY4" fmla="*/ 1203768 h 1231261"/>
                <a:gd name="connsiteX0" fmla="*/ 0 w 725009"/>
                <a:gd name="connsiteY0" fmla="*/ 1203768 h 1231261"/>
                <a:gd name="connsiteX1" fmla="*/ 225399 w 725009"/>
                <a:gd name="connsiteY1" fmla="*/ 0 h 1231261"/>
                <a:gd name="connsiteX2" fmla="*/ 725009 w 725009"/>
                <a:gd name="connsiteY2" fmla="*/ 129782 h 1231261"/>
                <a:gd name="connsiteX3" fmla="*/ 159092 w 725009"/>
                <a:gd name="connsiteY3" fmla="*/ 1231261 h 1231261"/>
                <a:gd name="connsiteX4" fmla="*/ 0 w 725009"/>
                <a:gd name="connsiteY4" fmla="*/ 1203768 h 1231261"/>
                <a:gd name="connsiteX0" fmla="*/ 0 w 725009"/>
                <a:gd name="connsiteY0" fmla="*/ 1203768 h 1231261"/>
                <a:gd name="connsiteX1" fmla="*/ 225399 w 725009"/>
                <a:gd name="connsiteY1" fmla="*/ 0 h 1231261"/>
                <a:gd name="connsiteX2" fmla="*/ 725009 w 725009"/>
                <a:gd name="connsiteY2" fmla="*/ 129782 h 1231261"/>
                <a:gd name="connsiteX3" fmla="*/ 159092 w 725009"/>
                <a:gd name="connsiteY3" fmla="*/ 1231261 h 1231261"/>
                <a:gd name="connsiteX4" fmla="*/ 0 w 725009"/>
                <a:gd name="connsiteY4" fmla="*/ 1203768 h 1231261"/>
                <a:gd name="connsiteX0" fmla="*/ 0 w 725497"/>
                <a:gd name="connsiteY0" fmla="*/ 1279028 h 1306521"/>
                <a:gd name="connsiteX1" fmla="*/ 225399 w 725497"/>
                <a:gd name="connsiteY1" fmla="*/ 75260 h 1306521"/>
                <a:gd name="connsiteX2" fmla="*/ 396193 w 725497"/>
                <a:gd name="connsiteY2" fmla="*/ 156799 h 1306521"/>
                <a:gd name="connsiteX3" fmla="*/ 725009 w 725497"/>
                <a:gd name="connsiteY3" fmla="*/ 205042 h 1306521"/>
                <a:gd name="connsiteX4" fmla="*/ 159092 w 725497"/>
                <a:gd name="connsiteY4" fmla="*/ 1306521 h 1306521"/>
                <a:gd name="connsiteX5" fmla="*/ 0 w 725497"/>
                <a:gd name="connsiteY5" fmla="*/ 1279028 h 1306521"/>
                <a:gd name="connsiteX0" fmla="*/ 0 w 725239"/>
                <a:gd name="connsiteY0" fmla="*/ 1295668 h 1323161"/>
                <a:gd name="connsiteX1" fmla="*/ 225399 w 725239"/>
                <a:gd name="connsiteY1" fmla="*/ 91900 h 1323161"/>
                <a:gd name="connsiteX2" fmla="*/ 725009 w 725239"/>
                <a:gd name="connsiteY2" fmla="*/ 221682 h 1323161"/>
                <a:gd name="connsiteX3" fmla="*/ 159092 w 725239"/>
                <a:gd name="connsiteY3" fmla="*/ 1323161 h 1323161"/>
                <a:gd name="connsiteX4" fmla="*/ 0 w 725239"/>
                <a:gd name="connsiteY4" fmla="*/ 1295668 h 1323161"/>
                <a:gd name="connsiteX0" fmla="*/ 0 w 725221"/>
                <a:gd name="connsiteY0" fmla="*/ 1210552 h 1238045"/>
                <a:gd name="connsiteX1" fmla="*/ 191583 w 725221"/>
                <a:gd name="connsiteY1" fmla="*/ 153319 h 1238045"/>
                <a:gd name="connsiteX2" fmla="*/ 725009 w 725221"/>
                <a:gd name="connsiteY2" fmla="*/ 136566 h 1238045"/>
                <a:gd name="connsiteX3" fmla="*/ 159092 w 725221"/>
                <a:gd name="connsiteY3" fmla="*/ 1238045 h 1238045"/>
                <a:gd name="connsiteX4" fmla="*/ 0 w 725221"/>
                <a:gd name="connsiteY4" fmla="*/ 1210552 h 1238045"/>
                <a:gd name="connsiteX0" fmla="*/ 0 w 725305"/>
                <a:gd name="connsiteY0" fmla="*/ 1158512 h 1186005"/>
                <a:gd name="connsiteX1" fmla="*/ 191583 w 725305"/>
                <a:gd name="connsiteY1" fmla="*/ 101279 h 1186005"/>
                <a:gd name="connsiteX2" fmla="*/ 725009 w 725305"/>
                <a:gd name="connsiteY2" fmla="*/ 84526 h 1186005"/>
                <a:gd name="connsiteX3" fmla="*/ 159092 w 725305"/>
                <a:gd name="connsiteY3" fmla="*/ 1186005 h 1186005"/>
                <a:gd name="connsiteX4" fmla="*/ 0 w 725305"/>
                <a:gd name="connsiteY4" fmla="*/ 1158512 h 1186005"/>
                <a:gd name="connsiteX0" fmla="*/ 0 w 725009"/>
                <a:gd name="connsiteY0" fmla="*/ 1073986 h 1101479"/>
                <a:gd name="connsiteX1" fmla="*/ 191583 w 725009"/>
                <a:gd name="connsiteY1" fmla="*/ 16753 h 1101479"/>
                <a:gd name="connsiteX2" fmla="*/ 725009 w 725009"/>
                <a:gd name="connsiteY2" fmla="*/ 0 h 1101479"/>
                <a:gd name="connsiteX3" fmla="*/ 159092 w 725009"/>
                <a:gd name="connsiteY3" fmla="*/ 1101479 h 1101479"/>
                <a:gd name="connsiteX4" fmla="*/ 0 w 725009"/>
                <a:gd name="connsiteY4" fmla="*/ 1073986 h 1101479"/>
                <a:gd name="connsiteX0" fmla="*/ 0 w 725009"/>
                <a:gd name="connsiteY0" fmla="*/ 1073986 h 1101479"/>
                <a:gd name="connsiteX1" fmla="*/ 206612 w 725009"/>
                <a:gd name="connsiteY1" fmla="*/ 1724 h 1101479"/>
                <a:gd name="connsiteX2" fmla="*/ 725009 w 725009"/>
                <a:gd name="connsiteY2" fmla="*/ 0 h 1101479"/>
                <a:gd name="connsiteX3" fmla="*/ 159092 w 725009"/>
                <a:gd name="connsiteY3" fmla="*/ 1101479 h 1101479"/>
                <a:gd name="connsiteX4" fmla="*/ 0 w 725009"/>
                <a:gd name="connsiteY4" fmla="*/ 1073986 h 1101479"/>
                <a:gd name="connsiteX0" fmla="*/ 0 w 725009"/>
                <a:gd name="connsiteY0" fmla="*/ 1073986 h 1101479"/>
                <a:gd name="connsiteX1" fmla="*/ 206612 w 725009"/>
                <a:gd name="connsiteY1" fmla="*/ 1724 h 1101479"/>
                <a:gd name="connsiteX2" fmla="*/ 725009 w 725009"/>
                <a:gd name="connsiteY2" fmla="*/ 0 h 1101479"/>
                <a:gd name="connsiteX3" fmla="*/ 159092 w 725009"/>
                <a:gd name="connsiteY3" fmla="*/ 1101479 h 1101479"/>
                <a:gd name="connsiteX4" fmla="*/ 0 w 725009"/>
                <a:gd name="connsiteY4" fmla="*/ 1073986 h 1101479"/>
                <a:gd name="connsiteX0" fmla="*/ 0 w 725009"/>
                <a:gd name="connsiteY0" fmla="*/ 1073986 h 1101479"/>
                <a:gd name="connsiteX1" fmla="*/ 206612 w 725009"/>
                <a:gd name="connsiteY1" fmla="*/ 1724 h 1101479"/>
                <a:gd name="connsiteX2" fmla="*/ 725009 w 725009"/>
                <a:gd name="connsiteY2" fmla="*/ 0 h 1101479"/>
                <a:gd name="connsiteX3" fmla="*/ 159092 w 725009"/>
                <a:gd name="connsiteY3" fmla="*/ 1101479 h 1101479"/>
                <a:gd name="connsiteX4" fmla="*/ 0 w 725009"/>
                <a:gd name="connsiteY4" fmla="*/ 1073986 h 1101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5009" h="1101479">
                  <a:moveTo>
                    <a:pt x="0" y="1073986"/>
                  </a:moveTo>
                  <a:cubicBezTo>
                    <a:pt x="95638" y="589814"/>
                    <a:pt x="96800" y="618448"/>
                    <a:pt x="206612" y="1724"/>
                  </a:cubicBezTo>
                  <a:cubicBezTo>
                    <a:pt x="451440" y="14348"/>
                    <a:pt x="499346" y="35256"/>
                    <a:pt x="725009" y="0"/>
                  </a:cubicBezTo>
                  <a:cubicBezTo>
                    <a:pt x="326141" y="749497"/>
                    <a:pt x="642687" y="159790"/>
                    <a:pt x="159092" y="1101479"/>
                  </a:cubicBezTo>
                  <a:cubicBezTo>
                    <a:pt x="24807" y="1072843"/>
                    <a:pt x="92525" y="1088071"/>
                    <a:pt x="0" y="1073986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5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4" name="Freeform 273"/>
            <p:cNvSpPr/>
            <p:nvPr/>
          </p:nvSpPr>
          <p:spPr>
            <a:xfrm>
              <a:off x="4300538" y="4956175"/>
              <a:ext cx="514350" cy="577850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71988 w 778664"/>
                <a:gd name="connsiteY3" fmla="*/ 1158121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503138"/>
                <a:gd name="connsiteY0" fmla="*/ 961687 h 964568"/>
                <a:gd name="connsiteX1" fmla="*/ 0 w 503138"/>
                <a:gd name="connsiteY1" fmla="*/ 70 h 964568"/>
                <a:gd name="connsiteX2" fmla="*/ 503138 w 503138"/>
                <a:gd name="connsiteY2" fmla="*/ 154187 h 964568"/>
                <a:gd name="connsiteX3" fmla="*/ 273339 w 503138"/>
                <a:gd name="connsiteY3" fmla="*/ 964568 h 964568"/>
                <a:gd name="connsiteX4" fmla="*/ 197928 w 503138"/>
                <a:gd name="connsiteY4" fmla="*/ 961687 h 964568"/>
                <a:gd name="connsiteX0" fmla="*/ 201456 w 506666"/>
                <a:gd name="connsiteY0" fmla="*/ 807500 h 810381"/>
                <a:gd name="connsiteX1" fmla="*/ 0 w 506666"/>
                <a:gd name="connsiteY1" fmla="*/ 15216 h 810381"/>
                <a:gd name="connsiteX2" fmla="*/ 506666 w 506666"/>
                <a:gd name="connsiteY2" fmla="*/ 0 h 810381"/>
                <a:gd name="connsiteX3" fmla="*/ 276867 w 506666"/>
                <a:gd name="connsiteY3" fmla="*/ 810381 h 810381"/>
                <a:gd name="connsiteX4" fmla="*/ 201456 w 506666"/>
                <a:gd name="connsiteY4" fmla="*/ 807500 h 810381"/>
                <a:gd name="connsiteX0" fmla="*/ 201456 w 506666"/>
                <a:gd name="connsiteY0" fmla="*/ 807500 h 811593"/>
                <a:gd name="connsiteX1" fmla="*/ 0 w 506666"/>
                <a:gd name="connsiteY1" fmla="*/ 15216 h 811593"/>
                <a:gd name="connsiteX2" fmla="*/ 506666 w 506666"/>
                <a:gd name="connsiteY2" fmla="*/ 0 h 811593"/>
                <a:gd name="connsiteX3" fmla="*/ 276867 w 506666"/>
                <a:gd name="connsiteY3" fmla="*/ 810381 h 811593"/>
                <a:gd name="connsiteX4" fmla="*/ 201456 w 506666"/>
                <a:gd name="connsiteY4" fmla="*/ 807500 h 811593"/>
                <a:gd name="connsiteX0" fmla="*/ 135576 w 506666"/>
                <a:gd name="connsiteY0" fmla="*/ 818480 h 818480"/>
                <a:gd name="connsiteX1" fmla="*/ 0 w 506666"/>
                <a:gd name="connsiteY1" fmla="*/ 15216 h 818480"/>
                <a:gd name="connsiteX2" fmla="*/ 506666 w 506666"/>
                <a:gd name="connsiteY2" fmla="*/ 0 h 818480"/>
                <a:gd name="connsiteX3" fmla="*/ 276867 w 506666"/>
                <a:gd name="connsiteY3" fmla="*/ 810381 h 818480"/>
                <a:gd name="connsiteX4" fmla="*/ 135576 w 506666"/>
                <a:gd name="connsiteY4" fmla="*/ 818480 h 818480"/>
                <a:gd name="connsiteX0" fmla="*/ 135576 w 506666"/>
                <a:gd name="connsiteY0" fmla="*/ 818480 h 818480"/>
                <a:gd name="connsiteX1" fmla="*/ 0 w 506666"/>
                <a:gd name="connsiteY1" fmla="*/ 15216 h 818480"/>
                <a:gd name="connsiteX2" fmla="*/ 506666 w 506666"/>
                <a:gd name="connsiteY2" fmla="*/ 0 h 818480"/>
                <a:gd name="connsiteX3" fmla="*/ 331766 w 506666"/>
                <a:gd name="connsiteY3" fmla="*/ 803061 h 818480"/>
                <a:gd name="connsiteX4" fmla="*/ 135576 w 506666"/>
                <a:gd name="connsiteY4" fmla="*/ 818480 h 818480"/>
                <a:gd name="connsiteX0" fmla="*/ 135576 w 506666"/>
                <a:gd name="connsiteY0" fmla="*/ 818480 h 818480"/>
                <a:gd name="connsiteX1" fmla="*/ 0 w 506666"/>
                <a:gd name="connsiteY1" fmla="*/ 15216 h 818480"/>
                <a:gd name="connsiteX2" fmla="*/ 506666 w 506666"/>
                <a:gd name="connsiteY2" fmla="*/ 0 h 818480"/>
                <a:gd name="connsiteX3" fmla="*/ 331766 w 506666"/>
                <a:gd name="connsiteY3" fmla="*/ 803061 h 818480"/>
                <a:gd name="connsiteX4" fmla="*/ 135576 w 506666"/>
                <a:gd name="connsiteY4" fmla="*/ 818480 h 818480"/>
                <a:gd name="connsiteX0" fmla="*/ 135576 w 506666"/>
                <a:gd name="connsiteY0" fmla="*/ 818480 h 818480"/>
                <a:gd name="connsiteX1" fmla="*/ 0 w 506666"/>
                <a:gd name="connsiteY1" fmla="*/ 15216 h 818480"/>
                <a:gd name="connsiteX2" fmla="*/ 506666 w 506666"/>
                <a:gd name="connsiteY2" fmla="*/ 0 h 818480"/>
                <a:gd name="connsiteX3" fmla="*/ 331766 w 506666"/>
                <a:gd name="connsiteY3" fmla="*/ 803061 h 818480"/>
                <a:gd name="connsiteX4" fmla="*/ 135576 w 506666"/>
                <a:gd name="connsiteY4" fmla="*/ 818480 h 818480"/>
                <a:gd name="connsiteX0" fmla="*/ 135576 w 506666"/>
                <a:gd name="connsiteY0" fmla="*/ 818480 h 818480"/>
                <a:gd name="connsiteX1" fmla="*/ 0 w 506666"/>
                <a:gd name="connsiteY1" fmla="*/ 7896 h 818480"/>
                <a:gd name="connsiteX2" fmla="*/ 506666 w 506666"/>
                <a:gd name="connsiteY2" fmla="*/ 0 h 818480"/>
                <a:gd name="connsiteX3" fmla="*/ 331766 w 506666"/>
                <a:gd name="connsiteY3" fmla="*/ 803061 h 818480"/>
                <a:gd name="connsiteX4" fmla="*/ 135576 w 506666"/>
                <a:gd name="connsiteY4" fmla="*/ 818480 h 818480"/>
                <a:gd name="connsiteX0" fmla="*/ 135576 w 506666"/>
                <a:gd name="connsiteY0" fmla="*/ 818480 h 818480"/>
                <a:gd name="connsiteX1" fmla="*/ 0 w 506666"/>
                <a:gd name="connsiteY1" fmla="*/ 7896 h 818480"/>
                <a:gd name="connsiteX2" fmla="*/ 506666 w 506666"/>
                <a:gd name="connsiteY2" fmla="*/ 0 h 818480"/>
                <a:gd name="connsiteX3" fmla="*/ 331766 w 506666"/>
                <a:gd name="connsiteY3" fmla="*/ 803061 h 818480"/>
                <a:gd name="connsiteX4" fmla="*/ 135576 w 506666"/>
                <a:gd name="connsiteY4" fmla="*/ 818480 h 818480"/>
                <a:gd name="connsiteX0" fmla="*/ 45472 w 559302"/>
                <a:gd name="connsiteY0" fmla="*/ 807500 h 807500"/>
                <a:gd name="connsiteX1" fmla="*/ 52636 w 559302"/>
                <a:gd name="connsiteY1" fmla="*/ 7896 h 807500"/>
                <a:gd name="connsiteX2" fmla="*/ 559302 w 559302"/>
                <a:gd name="connsiteY2" fmla="*/ 0 h 807500"/>
                <a:gd name="connsiteX3" fmla="*/ 384402 w 559302"/>
                <a:gd name="connsiteY3" fmla="*/ 803061 h 807500"/>
                <a:gd name="connsiteX4" fmla="*/ 45472 w 559302"/>
                <a:gd name="connsiteY4" fmla="*/ 807500 h 807500"/>
                <a:gd name="connsiteX0" fmla="*/ 21974 w 535804"/>
                <a:gd name="connsiteY0" fmla="*/ 807500 h 807500"/>
                <a:gd name="connsiteX1" fmla="*/ 29138 w 535804"/>
                <a:gd name="connsiteY1" fmla="*/ 7896 h 807500"/>
                <a:gd name="connsiteX2" fmla="*/ 535804 w 535804"/>
                <a:gd name="connsiteY2" fmla="*/ 0 h 807500"/>
                <a:gd name="connsiteX3" fmla="*/ 360904 w 535804"/>
                <a:gd name="connsiteY3" fmla="*/ 803061 h 807500"/>
                <a:gd name="connsiteX4" fmla="*/ 21974 w 535804"/>
                <a:gd name="connsiteY4" fmla="*/ 807500 h 807500"/>
                <a:gd name="connsiteX0" fmla="*/ 128256 w 506666"/>
                <a:gd name="connsiteY0" fmla="*/ 829461 h 829461"/>
                <a:gd name="connsiteX1" fmla="*/ 0 w 506666"/>
                <a:gd name="connsiteY1" fmla="*/ 7896 h 829461"/>
                <a:gd name="connsiteX2" fmla="*/ 506666 w 506666"/>
                <a:gd name="connsiteY2" fmla="*/ 0 h 829461"/>
                <a:gd name="connsiteX3" fmla="*/ 331766 w 506666"/>
                <a:gd name="connsiteY3" fmla="*/ 803061 h 829461"/>
                <a:gd name="connsiteX4" fmla="*/ 128256 w 506666"/>
                <a:gd name="connsiteY4" fmla="*/ 829461 h 829461"/>
                <a:gd name="connsiteX0" fmla="*/ 128256 w 506666"/>
                <a:gd name="connsiteY0" fmla="*/ 829461 h 829461"/>
                <a:gd name="connsiteX1" fmla="*/ 0 w 506666"/>
                <a:gd name="connsiteY1" fmla="*/ 7896 h 829461"/>
                <a:gd name="connsiteX2" fmla="*/ 506666 w 506666"/>
                <a:gd name="connsiteY2" fmla="*/ 0 h 829461"/>
                <a:gd name="connsiteX3" fmla="*/ 331766 w 506666"/>
                <a:gd name="connsiteY3" fmla="*/ 803061 h 829461"/>
                <a:gd name="connsiteX4" fmla="*/ 128256 w 506666"/>
                <a:gd name="connsiteY4" fmla="*/ 829461 h 829461"/>
                <a:gd name="connsiteX0" fmla="*/ 128256 w 506666"/>
                <a:gd name="connsiteY0" fmla="*/ 829461 h 829461"/>
                <a:gd name="connsiteX1" fmla="*/ 0 w 506666"/>
                <a:gd name="connsiteY1" fmla="*/ 7896 h 829461"/>
                <a:gd name="connsiteX2" fmla="*/ 506666 w 506666"/>
                <a:gd name="connsiteY2" fmla="*/ 0 h 829461"/>
                <a:gd name="connsiteX3" fmla="*/ 331766 w 506666"/>
                <a:gd name="connsiteY3" fmla="*/ 803061 h 829461"/>
                <a:gd name="connsiteX4" fmla="*/ 128256 w 506666"/>
                <a:gd name="connsiteY4" fmla="*/ 829461 h 829461"/>
                <a:gd name="connsiteX0" fmla="*/ 128256 w 506666"/>
                <a:gd name="connsiteY0" fmla="*/ 829461 h 830473"/>
                <a:gd name="connsiteX1" fmla="*/ 0 w 506666"/>
                <a:gd name="connsiteY1" fmla="*/ 7896 h 830473"/>
                <a:gd name="connsiteX2" fmla="*/ 506666 w 506666"/>
                <a:gd name="connsiteY2" fmla="*/ 0 h 830473"/>
                <a:gd name="connsiteX3" fmla="*/ 331766 w 506666"/>
                <a:gd name="connsiteY3" fmla="*/ 828681 h 830473"/>
                <a:gd name="connsiteX4" fmla="*/ 128256 w 506666"/>
                <a:gd name="connsiteY4" fmla="*/ 829461 h 830473"/>
                <a:gd name="connsiteX0" fmla="*/ 128256 w 506666"/>
                <a:gd name="connsiteY0" fmla="*/ 829461 h 830473"/>
                <a:gd name="connsiteX1" fmla="*/ 0 w 506666"/>
                <a:gd name="connsiteY1" fmla="*/ 7896 h 830473"/>
                <a:gd name="connsiteX2" fmla="*/ 506666 w 506666"/>
                <a:gd name="connsiteY2" fmla="*/ 0 h 830473"/>
                <a:gd name="connsiteX3" fmla="*/ 331766 w 506666"/>
                <a:gd name="connsiteY3" fmla="*/ 828681 h 830473"/>
                <a:gd name="connsiteX4" fmla="*/ 128256 w 506666"/>
                <a:gd name="connsiteY4" fmla="*/ 829461 h 830473"/>
                <a:gd name="connsiteX0" fmla="*/ 128256 w 506666"/>
                <a:gd name="connsiteY0" fmla="*/ 821565 h 822577"/>
                <a:gd name="connsiteX1" fmla="*/ 0 w 506666"/>
                <a:gd name="connsiteY1" fmla="*/ 0 h 822577"/>
                <a:gd name="connsiteX2" fmla="*/ 506666 w 506666"/>
                <a:gd name="connsiteY2" fmla="*/ 255115 h 822577"/>
                <a:gd name="connsiteX3" fmla="*/ 331766 w 506666"/>
                <a:gd name="connsiteY3" fmla="*/ 820785 h 822577"/>
                <a:gd name="connsiteX4" fmla="*/ 128256 w 506666"/>
                <a:gd name="connsiteY4" fmla="*/ 821565 h 822577"/>
                <a:gd name="connsiteX0" fmla="*/ 128256 w 506666"/>
                <a:gd name="connsiteY0" fmla="*/ 821565 h 822577"/>
                <a:gd name="connsiteX1" fmla="*/ 0 w 506666"/>
                <a:gd name="connsiteY1" fmla="*/ 0 h 822577"/>
                <a:gd name="connsiteX2" fmla="*/ 506666 w 506666"/>
                <a:gd name="connsiteY2" fmla="*/ 255115 h 822577"/>
                <a:gd name="connsiteX3" fmla="*/ 331766 w 506666"/>
                <a:gd name="connsiteY3" fmla="*/ 820785 h 822577"/>
                <a:gd name="connsiteX4" fmla="*/ 128256 w 506666"/>
                <a:gd name="connsiteY4" fmla="*/ 821565 h 822577"/>
                <a:gd name="connsiteX0" fmla="*/ 128256 w 506666"/>
                <a:gd name="connsiteY0" fmla="*/ 821565 h 822577"/>
                <a:gd name="connsiteX1" fmla="*/ 0 w 506666"/>
                <a:gd name="connsiteY1" fmla="*/ 0 h 822577"/>
                <a:gd name="connsiteX2" fmla="*/ 506666 w 506666"/>
                <a:gd name="connsiteY2" fmla="*/ 255115 h 822577"/>
                <a:gd name="connsiteX3" fmla="*/ 331766 w 506666"/>
                <a:gd name="connsiteY3" fmla="*/ 820785 h 822577"/>
                <a:gd name="connsiteX4" fmla="*/ 128256 w 506666"/>
                <a:gd name="connsiteY4" fmla="*/ 821565 h 822577"/>
                <a:gd name="connsiteX0" fmla="*/ 135770 w 514180"/>
                <a:gd name="connsiteY0" fmla="*/ 577341 h 578353"/>
                <a:gd name="connsiteX1" fmla="*/ 0 w 514180"/>
                <a:gd name="connsiteY1" fmla="*/ 0 h 578353"/>
                <a:gd name="connsiteX2" fmla="*/ 514180 w 514180"/>
                <a:gd name="connsiteY2" fmla="*/ 10891 h 578353"/>
                <a:gd name="connsiteX3" fmla="*/ 339280 w 514180"/>
                <a:gd name="connsiteY3" fmla="*/ 576561 h 578353"/>
                <a:gd name="connsiteX4" fmla="*/ 135770 w 514180"/>
                <a:gd name="connsiteY4" fmla="*/ 577341 h 578353"/>
                <a:gd name="connsiteX0" fmla="*/ 135770 w 514180"/>
                <a:gd name="connsiteY0" fmla="*/ 577341 h 578353"/>
                <a:gd name="connsiteX1" fmla="*/ 0 w 514180"/>
                <a:gd name="connsiteY1" fmla="*/ 0 h 578353"/>
                <a:gd name="connsiteX2" fmla="*/ 514180 w 514180"/>
                <a:gd name="connsiteY2" fmla="*/ 10891 h 578353"/>
                <a:gd name="connsiteX3" fmla="*/ 339280 w 514180"/>
                <a:gd name="connsiteY3" fmla="*/ 576561 h 578353"/>
                <a:gd name="connsiteX4" fmla="*/ 135770 w 514180"/>
                <a:gd name="connsiteY4" fmla="*/ 577341 h 578353"/>
                <a:gd name="connsiteX0" fmla="*/ 135770 w 514180"/>
                <a:gd name="connsiteY0" fmla="*/ 577341 h 578353"/>
                <a:gd name="connsiteX1" fmla="*/ 0 w 514180"/>
                <a:gd name="connsiteY1" fmla="*/ 0 h 578353"/>
                <a:gd name="connsiteX2" fmla="*/ 514180 w 514180"/>
                <a:gd name="connsiteY2" fmla="*/ 10891 h 578353"/>
                <a:gd name="connsiteX3" fmla="*/ 339280 w 514180"/>
                <a:gd name="connsiteY3" fmla="*/ 576561 h 578353"/>
                <a:gd name="connsiteX4" fmla="*/ 135770 w 514180"/>
                <a:gd name="connsiteY4" fmla="*/ 577341 h 5783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180" h="578353">
                  <a:moveTo>
                    <a:pt x="135770" y="577341"/>
                  </a:moveTo>
                  <a:cubicBezTo>
                    <a:pt x="50587" y="214237"/>
                    <a:pt x="96631" y="442038"/>
                    <a:pt x="0" y="0"/>
                  </a:cubicBezTo>
                  <a:lnTo>
                    <a:pt x="514180" y="10891"/>
                  </a:lnTo>
                  <a:cubicBezTo>
                    <a:pt x="417353" y="348331"/>
                    <a:pt x="426658" y="280104"/>
                    <a:pt x="339280" y="576561"/>
                  </a:cubicBezTo>
                  <a:cubicBezTo>
                    <a:pt x="292835" y="580865"/>
                    <a:pt x="203869" y="575875"/>
                    <a:pt x="135770" y="577341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5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5" name="Freeform 274"/>
            <p:cNvSpPr/>
            <p:nvPr/>
          </p:nvSpPr>
          <p:spPr>
            <a:xfrm>
              <a:off x="3521075" y="4919663"/>
              <a:ext cx="593725" cy="1216025"/>
            </a:xfrm>
            <a:custGeom>
              <a:avLst/>
              <a:gdLst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418712 w 1040633"/>
                <a:gd name="connsiteY4" fmla="*/ 1189324 h 1219697"/>
                <a:gd name="connsiteX5" fmla="*/ 139870 w 1040633"/>
                <a:gd name="connsiteY5" fmla="*/ 1191723 h 1219697"/>
                <a:gd name="connsiteX0" fmla="*/ 139870 w 1040633"/>
                <a:gd name="connsiteY0" fmla="*/ 1191723 h 1355926"/>
                <a:gd name="connsiteX1" fmla="*/ 0 w 1040633"/>
                <a:gd name="connsiteY1" fmla="*/ 0 h 1355926"/>
                <a:gd name="connsiteX2" fmla="*/ 1040633 w 1040633"/>
                <a:gd name="connsiteY2" fmla="*/ 16785 h 1355926"/>
                <a:gd name="connsiteX3" fmla="*/ 833625 w 1040633"/>
                <a:gd name="connsiteY3" fmla="*/ 1219697 h 1355926"/>
                <a:gd name="connsiteX4" fmla="*/ 139870 w 1040633"/>
                <a:gd name="connsiteY4" fmla="*/ 1191723 h 1355926"/>
                <a:gd name="connsiteX0" fmla="*/ 139870 w 1040633"/>
                <a:gd name="connsiteY0" fmla="*/ 1191723 h 1289901"/>
                <a:gd name="connsiteX1" fmla="*/ 0 w 1040633"/>
                <a:gd name="connsiteY1" fmla="*/ 0 h 1289901"/>
                <a:gd name="connsiteX2" fmla="*/ 1040633 w 1040633"/>
                <a:gd name="connsiteY2" fmla="*/ 16785 h 1289901"/>
                <a:gd name="connsiteX3" fmla="*/ 833625 w 1040633"/>
                <a:gd name="connsiteY3" fmla="*/ 1219697 h 1289901"/>
                <a:gd name="connsiteX4" fmla="*/ 139870 w 1040633"/>
                <a:gd name="connsiteY4" fmla="*/ 1191723 h 1289901"/>
                <a:gd name="connsiteX0" fmla="*/ 139870 w 1040633"/>
                <a:gd name="connsiteY0" fmla="*/ 1191723 h 1219697"/>
                <a:gd name="connsiteX1" fmla="*/ 0 w 1040633"/>
                <a:gd name="connsiteY1" fmla="*/ 0 h 1219697"/>
                <a:gd name="connsiteX2" fmla="*/ 1040633 w 1040633"/>
                <a:gd name="connsiteY2" fmla="*/ 16785 h 1219697"/>
                <a:gd name="connsiteX3" fmla="*/ 833625 w 1040633"/>
                <a:gd name="connsiteY3" fmla="*/ 1219697 h 1219697"/>
                <a:gd name="connsiteX4" fmla="*/ 139870 w 1040633"/>
                <a:gd name="connsiteY4" fmla="*/ 1191723 h 1219697"/>
                <a:gd name="connsiteX0" fmla="*/ 139870 w 1040633"/>
                <a:gd name="connsiteY0" fmla="*/ 1191723 h 1191723"/>
                <a:gd name="connsiteX1" fmla="*/ 0 w 1040633"/>
                <a:gd name="connsiteY1" fmla="*/ 0 h 1191723"/>
                <a:gd name="connsiteX2" fmla="*/ 1040633 w 1040633"/>
                <a:gd name="connsiteY2" fmla="*/ 16785 h 1191723"/>
                <a:gd name="connsiteX3" fmla="*/ 671988 w 1040633"/>
                <a:gd name="connsiteY3" fmla="*/ 1158121 h 1191723"/>
                <a:gd name="connsiteX4" fmla="*/ 139870 w 1040633"/>
                <a:gd name="connsiteY4" fmla="*/ 1191723 h 1191723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1040633"/>
                <a:gd name="connsiteY0" fmla="*/ 1160935 h 1160935"/>
                <a:gd name="connsiteX1" fmla="*/ 0 w 1040633"/>
                <a:gd name="connsiteY1" fmla="*/ 0 h 1160935"/>
                <a:gd name="connsiteX2" fmla="*/ 1040633 w 1040633"/>
                <a:gd name="connsiteY2" fmla="*/ 16785 h 1160935"/>
                <a:gd name="connsiteX3" fmla="*/ 671988 w 1040633"/>
                <a:gd name="connsiteY3" fmla="*/ 1158121 h 1160935"/>
                <a:gd name="connsiteX4" fmla="*/ 363082 w 1040633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71988 w 778664"/>
                <a:gd name="connsiteY3" fmla="*/ 1158121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63082 w 778664"/>
                <a:gd name="connsiteY0" fmla="*/ 1160935 h 1160935"/>
                <a:gd name="connsiteX1" fmla="*/ 0 w 778664"/>
                <a:gd name="connsiteY1" fmla="*/ 0 h 1160935"/>
                <a:gd name="connsiteX2" fmla="*/ 778664 w 778664"/>
                <a:gd name="connsiteY2" fmla="*/ 130682 h 1160935"/>
                <a:gd name="connsiteX3" fmla="*/ 694768 w 778664"/>
                <a:gd name="connsiteY3" fmla="*/ 1112562 h 1160935"/>
                <a:gd name="connsiteX4" fmla="*/ 363082 w 778664"/>
                <a:gd name="connsiteY4" fmla="*/ 1160935 h 1160935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397252 w 778664"/>
                <a:gd name="connsiteY0" fmla="*/ 1103987 h 1112562"/>
                <a:gd name="connsiteX1" fmla="*/ 0 w 778664"/>
                <a:gd name="connsiteY1" fmla="*/ 0 h 1112562"/>
                <a:gd name="connsiteX2" fmla="*/ 778664 w 778664"/>
                <a:gd name="connsiteY2" fmla="*/ 130682 h 1112562"/>
                <a:gd name="connsiteX3" fmla="*/ 694768 w 778664"/>
                <a:gd name="connsiteY3" fmla="*/ 1112562 h 1112562"/>
                <a:gd name="connsiteX4" fmla="*/ 397252 w 778664"/>
                <a:gd name="connsiteY4" fmla="*/ 1103987 h 1112562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23893 w 505305"/>
                <a:gd name="connsiteY0" fmla="*/ 973305 h 981880"/>
                <a:gd name="connsiteX1" fmla="*/ 0 w 505305"/>
                <a:gd name="connsiteY1" fmla="*/ 28773 h 981880"/>
                <a:gd name="connsiteX2" fmla="*/ 505305 w 505305"/>
                <a:gd name="connsiteY2" fmla="*/ 0 h 981880"/>
                <a:gd name="connsiteX3" fmla="*/ 421409 w 505305"/>
                <a:gd name="connsiteY3" fmla="*/ 981880 h 981880"/>
                <a:gd name="connsiteX4" fmla="*/ 123893 w 505305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81880"/>
                <a:gd name="connsiteX1" fmla="*/ 0 w 499610"/>
                <a:gd name="connsiteY1" fmla="*/ 11688 h 981880"/>
                <a:gd name="connsiteX2" fmla="*/ 499610 w 499610"/>
                <a:gd name="connsiteY2" fmla="*/ 0 h 981880"/>
                <a:gd name="connsiteX3" fmla="*/ 415714 w 499610"/>
                <a:gd name="connsiteY3" fmla="*/ 981880 h 981880"/>
                <a:gd name="connsiteX4" fmla="*/ 118198 w 499610"/>
                <a:gd name="connsiteY4" fmla="*/ 973305 h 981880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1819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1819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499610"/>
                <a:gd name="connsiteY0" fmla="*/ 973305 h 976186"/>
                <a:gd name="connsiteX1" fmla="*/ 0 w 499610"/>
                <a:gd name="connsiteY1" fmla="*/ 11688 h 976186"/>
                <a:gd name="connsiteX2" fmla="*/ 499610 w 499610"/>
                <a:gd name="connsiteY2" fmla="*/ 0 h 976186"/>
                <a:gd name="connsiteX3" fmla="*/ 273339 w 499610"/>
                <a:gd name="connsiteY3" fmla="*/ 976186 h 976186"/>
                <a:gd name="connsiteX4" fmla="*/ 197928 w 499610"/>
                <a:gd name="connsiteY4" fmla="*/ 973305 h 976186"/>
                <a:gd name="connsiteX0" fmla="*/ 197928 w 621064"/>
                <a:gd name="connsiteY0" fmla="*/ 973305 h 973305"/>
                <a:gd name="connsiteX1" fmla="*/ 0 w 621064"/>
                <a:gd name="connsiteY1" fmla="*/ 11688 h 973305"/>
                <a:gd name="connsiteX2" fmla="*/ 499610 w 621064"/>
                <a:gd name="connsiteY2" fmla="*/ 0 h 973305"/>
                <a:gd name="connsiteX3" fmla="*/ 558839 w 621064"/>
                <a:gd name="connsiteY3" fmla="*/ 754682 h 973305"/>
                <a:gd name="connsiteX4" fmla="*/ 197928 w 621064"/>
                <a:gd name="connsiteY4" fmla="*/ 973305 h 973305"/>
                <a:gd name="connsiteX0" fmla="*/ 197928 w 558839"/>
                <a:gd name="connsiteY0" fmla="*/ 973305 h 973305"/>
                <a:gd name="connsiteX1" fmla="*/ 0 w 558839"/>
                <a:gd name="connsiteY1" fmla="*/ 11688 h 973305"/>
                <a:gd name="connsiteX2" fmla="*/ 499610 w 558839"/>
                <a:gd name="connsiteY2" fmla="*/ 0 h 973305"/>
                <a:gd name="connsiteX3" fmla="*/ 558839 w 558839"/>
                <a:gd name="connsiteY3" fmla="*/ 754682 h 973305"/>
                <a:gd name="connsiteX4" fmla="*/ 197928 w 558839"/>
                <a:gd name="connsiteY4" fmla="*/ 973305 h 973305"/>
                <a:gd name="connsiteX0" fmla="*/ 197928 w 558839"/>
                <a:gd name="connsiteY0" fmla="*/ 973305 h 973305"/>
                <a:gd name="connsiteX1" fmla="*/ 0 w 558839"/>
                <a:gd name="connsiteY1" fmla="*/ 11688 h 973305"/>
                <a:gd name="connsiteX2" fmla="*/ 499610 w 558839"/>
                <a:gd name="connsiteY2" fmla="*/ 0 h 973305"/>
                <a:gd name="connsiteX3" fmla="*/ 558839 w 558839"/>
                <a:gd name="connsiteY3" fmla="*/ 754682 h 973305"/>
                <a:gd name="connsiteX4" fmla="*/ 197928 w 558839"/>
                <a:gd name="connsiteY4" fmla="*/ 973305 h 973305"/>
                <a:gd name="connsiteX0" fmla="*/ 370213 w 558839"/>
                <a:gd name="connsiteY0" fmla="*/ 796102 h 796102"/>
                <a:gd name="connsiteX1" fmla="*/ 0 w 558839"/>
                <a:gd name="connsiteY1" fmla="*/ 11688 h 796102"/>
                <a:gd name="connsiteX2" fmla="*/ 499610 w 558839"/>
                <a:gd name="connsiteY2" fmla="*/ 0 h 796102"/>
                <a:gd name="connsiteX3" fmla="*/ 558839 w 558839"/>
                <a:gd name="connsiteY3" fmla="*/ 754682 h 796102"/>
                <a:gd name="connsiteX4" fmla="*/ 370213 w 558839"/>
                <a:gd name="connsiteY4" fmla="*/ 796102 h 796102"/>
                <a:gd name="connsiteX0" fmla="*/ 370213 w 558839"/>
                <a:gd name="connsiteY0" fmla="*/ 796102 h 796102"/>
                <a:gd name="connsiteX1" fmla="*/ 0 w 558839"/>
                <a:gd name="connsiteY1" fmla="*/ 11688 h 796102"/>
                <a:gd name="connsiteX2" fmla="*/ 499610 w 558839"/>
                <a:gd name="connsiteY2" fmla="*/ 0 h 796102"/>
                <a:gd name="connsiteX3" fmla="*/ 558839 w 558839"/>
                <a:gd name="connsiteY3" fmla="*/ 754682 h 796102"/>
                <a:gd name="connsiteX4" fmla="*/ 370213 w 558839"/>
                <a:gd name="connsiteY4" fmla="*/ 796102 h 796102"/>
                <a:gd name="connsiteX0" fmla="*/ 370213 w 558839"/>
                <a:gd name="connsiteY0" fmla="*/ 796102 h 796102"/>
                <a:gd name="connsiteX1" fmla="*/ 0 w 558839"/>
                <a:gd name="connsiteY1" fmla="*/ 11688 h 796102"/>
                <a:gd name="connsiteX2" fmla="*/ 499610 w 558839"/>
                <a:gd name="connsiteY2" fmla="*/ 0 h 796102"/>
                <a:gd name="connsiteX3" fmla="*/ 558839 w 558839"/>
                <a:gd name="connsiteY3" fmla="*/ 754682 h 796102"/>
                <a:gd name="connsiteX4" fmla="*/ 370213 w 558839"/>
                <a:gd name="connsiteY4" fmla="*/ 796102 h 796102"/>
                <a:gd name="connsiteX0" fmla="*/ 370213 w 558839"/>
                <a:gd name="connsiteY0" fmla="*/ 1315828 h 1315828"/>
                <a:gd name="connsiteX1" fmla="*/ 0 w 558839"/>
                <a:gd name="connsiteY1" fmla="*/ 531414 h 1315828"/>
                <a:gd name="connsiteX2" fmla="*/ 506930 w 558839"/>
                <a:gd name="connsiteY2" fmla="*/ 0 h 1315828"/>
                <a:gd name="connsiteX3" fmla="*/ 558839 w 558839"/>
                <a:gd name="connsiteY3" fmla="*/ 1274408 h 1315828"/>
                <a:gd name="connsiteX4" fmla="*/ 370213 w 558839"/>
                <a:gd name="connsiteY4" fmla="*/ 1315828 h 1315828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73479"/>
                <a:gd name="connsiteY0" fmla="*/ 1326654 h 1326654"/>
                <a:gd name="connsiteX1" fmla="*/ 0 w 573479"/>
                <a:gd name="connsiteY1" fmla="*/ 554 h 1326654"/>
                <a:gd name="connsiteX2" fmla="*/ 521570 w 573479"/>
                <a:gd name="connsiteY2" fmla="*/ 10826 h 1326654"/>
                <a:gd name="connsiteX3" fmla="*/ 573479 w 573479"/>
                <a:gd name="connsiteY3" fmla="*/ 1285234 h 1326654"/>
                <a:gd name="connsiteX4" fmla="*/ 384853 w 573479"/>
                <a:gd name="connsiteY4" fmla="*/ 1326654 h 1326654"/>
                <a:gd name="connsiteX0" fmla="*/ 384853 w 588119"/>
                <a:gd name="connsiteY0" fmla="*/ 1326654 h 1326654"/>
                <a:gd name="connsiteX1" fmla="*/ 0 w 588119"/>
                <a:gd name="connsiteY1" fmla="*/ 554 h 1326654"/>
                <a:gd name="connsiteX2" fmla="*/ 521570 w 588119"/>
                <a:gd name="connsiteY2" fmla="*/ 10826 h 1326654"/>
                <a:gd name="connsiteX3" fmla="*/ 588119 w 588119"/>
                <a:gd name="connsiteY3" fmla="*/ 1321835 h 1326654"/>
                <a:gd name="connsiteX4" fmla="*/ 384853 w 588119"/>
                <a:gd name="connsiteY4" fmla="*/ 1326654 h 1326654"/>
                <a:gd name="connsiteX0" fmla="*/ 384853 w 588119"/>
                <a:gd name="connsiteY0" fmla="*/ 1326654 h 1326654"/>
                <a:gd name="connsiteX1" fmla="*/ 0 w 588119"/>
                <a:gd name="connsiteY1" fmla="*/ 554 h 1326654"/>
                <a:gd name="connsiteX2" fmla="*/ 521570 w 588119"/>
                <a:gd name="connsiteY2" fmla="*/ 10826 h 1326654"/>
                <a:gd name="connsiteX3" fmla="*/ 588119 w 588119"/>
                <a:gd name="connsiteY3" fmla="*/ 1321835 h 1326654"/>
                <a:gd name="connsiteX4" fmla="*/ 384853 w 588119"/>
                <a:gd name="connsiteY4" fmla="*/ 1326654 h 1326654"/>
                <a:gd name="connsiteX0" fmla="*/ 384853 w 588119"/>
                <a:gd name="connsiteY0" fmla="*/ 1326148 h 1326148"/>
                <a:gd name="connsiteX1" fmla="*/ 0 w 588119"/>
                <a:gd name="connsiteY1" fmla="*/ 48 h 1326148"/>
                <a:gd name="connsiteX2" fmla="*/ 521570 w 588119"/>
                <a:gd name="connsiteY2" fmla="*/ 228243 h 1326148"/>
                <a:gd name="connsiteX3" fmla="*/ 588119 w 588119"/>
                <a:gd name="connsiteY3" fmla="*/ 1321329 h 1326148"/>
                <a:gd name="connsiteX4" fmla="*/ 384853 w 588119"/>
                <a:gd name="connsiteY4" fmla="*/ 1326148 h 1326148"/>
                <a:gd name="connsiteX0" fmla="*/ 384853 w 588119"/>
                <a:gd name="connsiteY0" fmla="*/ 1326148 h 1326148"/>
                <a:gd name="connsiteX1" fmla="*/ 0 w 588119"/>
                <a:gd name="connsiteY1" fmla="*/ 48 h 1326148"/>
                <a:gd name="connsiteX2" fmla="*/ 521570 w 588119"/>
                <a:gd name="connsiteY2" fmla="*/ 228243 h 1326148"/>
                <a:gd name="connsiteX3" fmla="*/ 588119 w 588119"/>
                <a:gd name="connsiteY3" fmla="*/ 1321329 h 1326148"/>
                <a:gd name="connsiteX4" fmla="*/ 384853 w 588119"/>
                <a:gd name="connsiteY4" fmla="*/ 1326148 h 1326148"/>
                <a:gd name="connsiteX0" fmla="*/ 384853 w 588119"/>
                <a:gd name="connsiteY0" fmla="*/ 1326148 h 1326148"/>
                <a:gd name="connsiteX1" fmla="*/ 0 w 588119"/>
                <a:gd name="connsiteY1" fmla="*/ 48 h 1326148"/>
                <a:gd name="connsiteX2" fmla="*/ 521570 w 588119"/>
                <a:gd name="connsiteY2" fmla="*/ 228243 h 1326148"/>
                <a:gd name="connsiteX3" fmla="*/ 588119 w 588119"/>
                <a:gd name="connsiteY3" fmla="*/ 1321329 h 1326148"/>
                <a:gd name="connsiteX4" fmla="*/ 384853 w 588119"/>
                <a:gd name="connsiteY4" fmla="*/ 1326148 h 1326148"/>
                <a:gd name="connsiteX0" fmla="*/ 366066 w 569332"/>
                <a:gd name="connsiteY0" fmla="*/ 1097905 h 1097905"/>
                <a:gd name="connsiteX1" fmla="*/ 0 w 569332"/>
                <a:gd name="connsiteY1" fmla="*/ 4757 h 1097905"/>
                <a:gd name="connsiteX2" fmla="*/ 502783 w 569332"/>
                <a:gd name="connsiteY2" fmla="*/ 0 h 1097905"/>
                <a:gd name="connsiteX3" fmla="*/ 569332 w 569332"/>
                <a:gd name="connsiteY3" fmla="*/ 1093086 h 1097905"/>
                <a:gd name="connsiteX4" fmla="*/ 366066 w 569332"/>
                <a:gd name="connsiteY4" fmla="*/ 1097905 h 1097905"/>
                <a:gd name="connsiteX0" fmla="*/ 366066 w 569332"/>
                <a:gd name="connsiteY0" fmla="*/ 1097905 h 1097905"/>
                <a:gd name="connsiteX1" fmla="*/ 0 w 569332"/>
                <a:gd name="connsiteY1" fmla="*/ 4757 h 1097905"/>
                <a:gd name="connsiteX2" fmla="*/ 502783 w 569332"/>
                <a:gd name="connsiteY2" fmla="*/ 0 h 1097905"/>
                <a:gd name="connsiteX3" fmla="*/ 569332 w 569332"/>
                <a:gd name="connsiteY3" fmla="*/ 1093086 h 1097905"/>
                <a:gd name="connsiteX4" fmla="*/ 366066 w 569332"/>
                <a:gd name="connsiteY4" fmla="*/ 1097905 h 1097905"/>
                <a:gd name="connsiteX0" fmla="*/ 366066 w 569332"/>
                <a:gd name="connsiteY0" fmla="*/ 1097905 h 1097905"/>
                <a:gd name="connsiteX1" fmla="*/ 0 w 569332"/>
                <a:gd name="connsiteY1" fmla="*/ 4757 h 1097905"/>
                <a:gd name="connsiteX2" fmla="*/ 502783 w 569332"/>
                <a:gd name="connsiteY2" fmla="*/ 0 h 1097905"/>
                <a:gd name="connsiteX3" fmla="*/ 569332 w 569332"/>
                <a:gd name="connsiteY3" fmla="*/ 1093086 h 1097905"/>
                <a:gd name="connsiteX4" fmla="*/ 366066 w 569332"/>
                <a:gd name="connsiteY4" fmla="*/ 1097905 h 1097905"/>
                <a:gd name="connsiteX0" fmla="*/ 366066 w 594113"/>
                <a:gd name="connsiteY0" fmla="*/ 1097905 h 1179971"/>
                <a:gd name="connsiteX1" fmla="*/ 0 w 594113"/>
                <a:gd name="connsiteY1" fmla="*/ 4757 h 1179971"/>
                <a:gd name="connsiteX2" fmla="*/ 502783 w 594113"/>
                <a:gd name="connsiteY2" fmla="*/ 0 h 1179971"/>
                <a:gd name="connsiteX3" fmla="*/ 594113 w 594113"/>
                <a:gd name="connsiteY3" fmla="*/ 1179818 h 1179971"/>
                <a:gd name="connsiteX4" fmla="*/ 366066 w 594113"/>
                <a:gd name="connsiteY4" fmla="*/ 1097905 h 1179971"/>
                <a:gd name="connsiteX0" fmla="*/ 403236 w 594113"/>
                <a:gd name="connsiteY0" fmla="*/ 1215612 h 1215612"/>
                <a:gd name="connsiteX1" fmla="*/ 0 w 594113"/>
                <a:gd name="connsiteY1" fmla="*/ 4757 h 1215612"/>
                <a:gd name="connsiteX2" fmla="*/ 502783 w 594113"/>
                <a:gd name="connsiteY2" fmla="*/ 0 h 1215612"/>
                <a:gd name="connsiteX3" fmla="*/ 594113 w 594113"/>
                <a:gd name="connsiteY3" fmla="*/ 1179818 h 1215612"/>
                <a:gd name="connsiteX4" fmla="*/ 403236 w 594113"/>
                <a:gd name="connsiteY4" fmla="*/ 1215612 h 1215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4113" h="1215612">
                  <a:moveTo>
                    <a:pt x="403236" y="1215612"/>
                  </a:moveTo>
                  <a:cubicBezTo>
                    <a:pt x="223947" y="663007"/>
                    <a:pt x="295574" y="908506"/>
                    <a:pt x="0" y="4757"/>
                  </a:cubicBezTo>
                  <a:cubicBezTo>
                    <a:pt x="166537" y="861"/>
                    <a:pt x="336246" y="3896"/>
                    <a:pt x="502783" y="0"/>
                  </a:cubicBezTo>
                  <a:cubicBezTo>
                    <a:pt x="555943" y="995541"/>
                    <a:pt x="557486" y="515061"/>
                    <a:pt x="594113" y="1179818"/>
                  </a:cubicBezTo>
                  <a:cubicBezTo>
                    <a:pt x="496428" y="1184123"/>
                    <a:pt x="599434" y="1214146"/>
                    <a:pt x="403236" y="1215612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95000"/>
                    <a:alpha val="5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</a:gra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1757805" y="2331054"/>
              <a:ext cx="1079500" cy="2674334"/>
              <a:chOff x="1757805" y="2331054"/>
              <a:chExt cx="1079500" cy="2674334"/>
            </a:xfrm>
          </p:grpSpPr>
          <p:sp>
            <p:nvSpPr>
              <p:cNvPr id="108" name="Rectangle 107"/>
              <p:cNvSpPr/>
              <p:nvPr/>
            </p:nvSpPr>
            <p:spPr bwMode="auto">
              <a:xfrm rot="10800000">
                <a:off x="1789113" y="2580876"/>
                <a:ext cx="1027112" cy="1083074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47266" name="Group 104"/>
              <p:cNvGrpSpPr>
                <a:grpSpLocks/>
              </p:cNvGrpSpPr>
              <p:nvPr/>
            </p:nvGrpSpPr>
            <p:grpSpPr bwMode="auto">
              <a:xfrm>
                <a:off x="1782739" y="4616206"/>
                <a:ext cx="1034710" cy="389182"/>
                <a:chOff x="4128636" y="3606589"/>
                <a:chExt cx="568145" cy="338667"/>
              </a:xfrm>
            </p:grpSpPr>
            <p:sp>
              <p:nvSpPr>
                <p:cNvPr id="119" name="Oval 118"/>
                <p:cNvSpPr/>
                <p:nvPr/>
              </p:nvSpPr>
              <p:spPr>
                <a:xfrm>
                  <a:off x="4128649" y="3720080"/>
                  <a:ext cx="568332" cy="22517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20" name="Rectangle 119"/>
                <p:cNvSpPr/>
                <p:nvPr/>
              </p:nvSpPr>
              <p:spPr>
                <a:xfrm>
                  <a:off x="4128649" y="3720080"/>
                  <a:ext cx="568332" cy="111898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21" name="Oval 120"/>
                <p:cNvSpPr/>
                <p:nvPr/>
              </p:nvSpPr>
              <p:spPr>
                <a:xfrm>
                  <a:off x="4128649" y="3606801"/>
                  <a:ext cx="568332" cy="225176"/>
                </a:xfrm>
                <a:prstGeom prst="ellipse">
                  <a:avLst/>
                </a:prstGeom>
                <a:solidFill>
                  <a:schemeClr val="accent2">
                    <a:lumMod val="60000"/>
                    <a:lumOff val="40000"/>
                    <a:alpha val="7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22" name="Straight Connector 121"/>
                <p:cNvCxnSpPr/>
                <p:nvPr/>
              </p:nvCxnSpPr>
              <p:spPr>
                <a:xfrm>
                  <a:off x="4696981" y="3720080"/>
                  <a:ext cx="0" cy="111898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>
                  <a:off x="4128649" y="3720080"/>
                  <a:ext cx="0" cy="111898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47" name="Rectangle 146"/>
              <p:cNvSpPr/>
              <p:nvPr/>
            </p:nvSpPr>
            <p:spPr bwMode="auto">
              <a:xfrm>
                <a:off x="1801813" y="3602038"/>
                <a:ext cx="1027112" cy="1163637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60000"/>
                      <a:lumOff val="40000"/>
                      <a:alpha val="62000"/>
                    </a:schemeClr>
                  </a:gs>
                  <a:gs pos="54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113" name="Straight Connector 112"/>
              <p:cNvCxnSpPr/>
              <p:nvPr/>
            </p:nvCxnSpPr>
            <p:spPr bwMode="auto">
              <a:xfrm>
                <a:off x="1781175" y="2805113"/>
                <a:ext cx="20638" cy="2020887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 bwMode="auto">
              <a:xfrm flipH="1">
                <a:off x="2817813" y="2805113"/>
                <a:ext cx="4762" cy="1976437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272" name="Group 9"/>
              <p:cNvGrpSpPr>
                <a:grpSpLocks/>
              </p:cNvGrpSpPr>
              <p:nvPr/>
            </p:nvGrpSpPr>
            <p:grpSpPr bwMode="auto">
              <a:xfrm>
                <a:off x="1757805" y="2331054"/>
                <a:ext cx="1079500" cy="430213"/>
                <a:chOff x="2183302" y="1574638"/>
                <a:chExt cx="1200154" cy="430181"/>
              </a:xfrm>
            </p:grpSpPr>
            <p:sp>
              <p:nvSpPr>
                <p:cNvPr id="369" name="Oval 368"/>
                <p:cNvSpPr/>
                <p:nvPr/>
              </p:nvSpPr>
              <p:spPr bwMode="auto">
                <a:xfrm flipV="1">
                  <a:off x="2186832" y="1690517"/>
                  <a:ext cx="1194859" cy="314302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31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20000"/>
                        <a:lumOff val="80000"/>
                      </a:schemeClr>
                    </a:gs>
                  </a:gsLst>
                  <a:lin ang="16200000" scaled="0"/>
                  <a:tileRect/>
                </a:gradFill>
                <a:ln w="6350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0" name="Rectangle 369"/>
                <p:cNvSpPr/>
                <p:nvPr/>
              </p:nvSpPr>
              <p:spPr bwMode="auto">
                <a:xfrm>
                  <a:off x="2183302" y="1734964"/>
                  <a:ext cx="1198389" cy="112704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40000"/>
                        <a:lumOff val="60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62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1" name="Oval 370"/>
                <p:cNvSpPr/>
                <p:nvPr/>
              </p:nvSpPr>
              <p:spPr bwMode="auto">
                <a:xfrm flipV="1">
                  <a:off x="2183302" y="1574638"/>
                  <a:ext cx="1196624" cy="314302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2" name="Freeform 371"/>
                <p:cNvSpPr/>
                <p:nvPr/>
              </p:nvSpPr>
              <p:spPr bwMode="auto">
                <a:xfrm>
                  <a:off x="2490400" y="1671469"/>
                  <a:ext cx="582428" cy="157150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3" name="Freeform 372"/>
                <p:cNvSpPr/>
                <p:nvPr/>
              </p:nvSpPr>
              <p:spPr bwMode="auto">
                <a:xfrm>
                  <a:off x="2430393" y="1630197"/>
                  <a:ext cx="702443" cy="109529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4" name="Freeform 373"/>
                <p:cNvSpPr/>
                <p:nvPr/>
              </p:nvSpPr>
              <p:spPr bwMode="auto">
                <a:xfrm>
                  <a:off x="2892805" y="1723852"/>
                  <a:ext cx="257680" cy="95243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5" name="Freeform 374"/>
                <p:cNvSpPr/>
                <p:nvPr/>
              </p:nvSpPr>
              <p:spPr bwMode="auto">
                <a:xfrm>
                  <a:off x="2418037" y="1725440"/>
                  <a:ext cx="254150" cy="95243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76" name="Straight Connector 375"/>
                <p:cNvCxnSpPr>
                  <a:endCxn id="371" idx="2"/>
                </p:cNvCxnSpPr>
                <p:nvPr/>
              </p:nvCxnSpPr>
              <p:spPr bwMode="auto">
                <a:xfrm flipH="1" flipV="1">
                  <a:off x="2183302" y="1731787"/>
                  <a:ext cx="3530" cy="122228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7" name="Straight Connector 376"/>
                <p:cNvCxnSpPr/>
                <p:nvPr/>
              </p:nvCxnSpPr>
              <p:spPr bwMode="auto">
                <a:xfrm flipH="1" flipV="1">
                  <a:off x="3379926" y="1728615"/>
                  <a:ext cx="3530" cy="122228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9" name="Group 18"/>
            <p:cNvGrpSpPr/>
            <p:nvPr/>
          </p:nvGrpSpPr>
          <p:grpSpPr>
            <a:xfrm>
              <a:off x="3500438" y="3174091"/>
              <a:ext cx="522287" cy="1831297"/>
              <a:chOff x="3500438" y="3174091"/>
              <a:chExt cx="522287" cy="1831297"/>
            </a:xfrm>
          </p:grpSpPr>
          <p:sp>
            <p:nvSpPr>
              <p:cNvPr id="171" name="Rectangle 170"/>
              <p:cNvSpPr/>
              <p:nvPr/>
            </p:nvSpPr>
            <p:spPr bwMode="auto">
              <a:xfrm rot="10800000">
                <a:off x="3507320" y="3287221"/>
                <a:ext cx="498349" cy="306623"/>
              </a:xfrm>
              <a:prstGeom prst="rect">
                <a:avLst/>
              </a:prstGeom>
              <a:gradFill>
                <a:gsLst>
                  <a:gs pos="100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90" name="Straight Connector 89"/>
              <p:cNvCxnSpPr/>
              <p:nvPr/>
            </p:nvCxnSpPr>
            <p:spPr bwMode="auto">
              <a:xfrm flipH="1">
                <a:off x="4019550" y="3321180"/>
                <a:ext cx="1059" cy="1536570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47247" name="Picture 86" descr="router_top.pn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500438" y="3194292"/>
                <a:ext cx="522287" cy="220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47249" name="Group 82"/>
              <p:cNvGrpSpPr>
                <a:grpSpLocks/>
              </p:cNvGrpSpPr>
              <p:nvPr/>
            </p:nvGrpSpPr>
            <p:grpSpPr bwMode="auto">
              <a:xfrm>
                <a:off x="3511442" y="4783543"/>
                <a:ext cx="507858" cy="221845"/>
                <a:chOff x="4128636" y="3606589"/>
                <a:chExt cx="568145" cy="338667"/>
              </a:xfrm>
            </p:grpSpPr>
            <p:sp>
              <p:nvSpPr>
                <p:cNvPr id="97" name="Oval 96"/>
                <p:cNvSpPr/>
                <p:nvPr/>
              </p:nvSpPr>
              <p:spPr>
                <a:xfrm>
                  <a:off x="4128757" y="3719873"/>
                  <a:ext cx="568304" cy="225383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98" name="Rectangle 97"/>
                <p:cNvSpPr/>
                <p:nvPr/>
              </p:nvSpPr>
              <p:spPr>
                <a:xfrm>
                  <a:off x="4128757" y="3719873"/>
                  <a:ext cx="568304" cy="111479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99" name="Oval 98"/>
                <p:cNvSpPr/>
                <p:nvPr/>
              </p:nvSpPr>
              <p:spPr>
                <a:xfrm>
                  <a:off x="4128757" y="3605971"/>
                  <a:ext cx="568304" cy="225382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  <a:alpha val="5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00" name="Straight Connector 99"/>
                <p:cNvCxnSpPr/>
                <p:nvPr/>
              </p:nvCxnSpPr>
              <p:spPr>
                <a:xfrm>
                  <a:off x="4697061" y="3719873"/>
                  <a:ext cx="0" cy="111479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/>
                <p:cNvCxnSpPr/>
                <p:nvPr/>
              </p:nvCxnSpPr>
              <p:spPr>
                <a:xfrm>
                  <a:off x="4128757" y="3719873"/>
                  <a:ext cx="0" cy="111479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5" name="Rectangle 154"/>
              <p:cNvSpPr/>
              <p:nvPr/>
            </p:nvSpPr>
            <p:spPr bwMode="auto">
              <a:xfrm>
                <a:off x="3516313" y="3697288"/>
                <a:ext cx="498475" cy="1163637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174" name="Straight Connector 173"/>
              <p:cNvCxnSpPr>
                <a:stCxn id="381" idx="2"/>
              </p:cNvCxnSpPr>
              <p:nvPr/>
            </p:nvCxnSpPr>
            <p:spPr bwMode="auto">
              <a:xfrm flipH="1">
                <a:off x="3506788" y="3262991"/>
                <a:ext cx="4762" cy="1688422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233" name="Group 377"/>
              <p:cNvGrpSpPr>
                <a:grpSpLocks/>
              </p:cNvGrpSpPr>
              <p:nvPr/>
            </p:nvGrpSpPr>
            <p:grpSpPr bwMode="auto">
              <a:xfrm>
                <a:off x="3511057" y="3174091"/>
                <a:ext cx="504096" cy="242719"/>
                <a:chOff x="2183302" y="1574638"/>
                <a:chExt cx="1200154" cy="430218"/>
              </a:xfrm>
            </p:grpSpPr>
            <p:sp>
              <p:nvSpPr>
                <p:cNvPr id="379" name="Oval 378"/>
                <p:cNvSpPr/>
                <p:nvPr/>
              </p:nvSpPr>
              <p:spPr bwMode="auto">
                <a:xfrm flipV="1">
                  <a:off x="2188256" y="1690004"/>
                  <a:ext cx="1194331" cy="315149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31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  <a:lin ang="16200000" scaled="0"/>
                  <a:tileRect/>
                </a:gradFill>
                <a:ln w="6350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80" name="Rectangle 379"/>
                <p:cNvSpPr/>
                <p:nvPr/>
              </p:nvSpPr>
              <p:spPr bwMode="auto">
                <a:xfrm>
                  <a:off x="2184476" y="1735026"/>
                  <a:ext cx="1198111" cy="112553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40000"/>
                        <a:lumOff val="60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62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1" name="Oval 380"/>
                <p:cNvSpPr/>
                <p:nvPr/>
              </p:nvSpPr>
              <p:spPr bwMode="auto">
                <a:xfrm flipV="1">
                  <a:off x="2184476" y="1574638"/>
                  <a:ext cx="1194331" cy="315149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82" name="Freeform 381"/>
                <p:cNvSpPr/>
                <p:nvPr/>
              </p:nvSpPr>
              <p:spPr bwMode="auto">
                <a:xfrm>
                  <a:off x="2490619" y="1670308"/>
                  <a:ext cx="582047" cy="157575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3" name="Freeform 382"/>
                <p:cNvSpPr/>
                <p:nvPr/>
              </p:nvSpPr>
              <p:spPr bwMode="auto">
                <a:xfrm>
                  <a:off x="2430146" y="1630915"/>
                  <a:ext cx="702992" cy="109739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4" name="Freeform 383"/>
                <p:cNvSpPr/>
                <p:nvPr/>
              </p:nvSpPr>
              <p:spPr bwMode="auto">
                <a:xfrm>
                  <a:off x="2891248" y="1723770"/>
                  <a:ext cx="260786" cy="95670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5" name="Freeform 384"/>
                <p:cNvSpPr/>
                <p:nvPr/>
              </p:nvSpPr>
              <p:spPr bwMode="auto">
                <a:xfrm>
                  <a:off x="2418806" y="1726585"/>
                  <a:ext cx="253230" cy="92856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86" name="Straight Connector 385"/>
                <p:cNvCxnSpPr>
                  <a:endCxn id="381" idx="2"/>
                </p:cNvCxnSpPr>
                <p:nvPr/>
              </p:nvCxnSpPr>
              <p:spPr bwMode="auto">
                <a:xfrm flipH="1" flipV="1">
                  <a:off x="2184476" y="1732213"/>
                  <a:ext cx="3781" cy="120994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7" name="Straight Connector 386"/>
                <p:cNvCxnSpPr/>
                <p:nvPr/>
              </p:nvCxnSpPr>
              <p:spPr bwMode="auto">
                <a:xfrm flipH="1" flipV="1">
                  <a:off x="3378806" y="1729398"/>
                  <a:ext cx="3781" cy="120996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0" name="Group 19"/>
            <p:cNvGrpSpPr/>
            <p:nvPr/>
          </p:nvGrpSpPr>
          <p:grpSpPr>
            <a:xfrm>
              <a:off x="4299212" y="2486508"/>
              <a:ext cx="528376" cy="2517292"/>
              <a:chOff x="4299212" y="2486508"/>
              <a:chExt cx="528376" cy="2517292"/>
            </a:xfrm>
          </p:grpSpPr>
          <p:sp>
            <p:nvSpPr>
              <p:cNvPr id="439" name="Rectangle 438"/>
              <p:cNvSpPr/>
              <p:nvPr/>
            </p:nvSpPr>
            <p:spPr bwMode="auto">
              <a:xfrm rot="10800000">
                <a:off x="4315358" y="2675960"/>
                <a:ext cx="498350" cy="916575"/>
              </a:xfrm>
              <a:prstGeom prst="rect">
                <a:avLst/>
              </a:prstGeom>
              <a:gradFill>
                <a:gsLst>
                  <a:gs pos="100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40" name="Straight Connector 439"/>
              <p:cNvCxnSpPr/>
              <p:nvPr/>
            </p:nvCxnSpPr>
            <p:spPr bwMode="auto">
              <a:xfrm>
                <a:off x="4822015" y="2642002"/>
                <a:ext cx="5573" cy="2214161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218" name="Group 442"/>
              <p:cNvGrpSpPr>
                <a:grpSpLocks/>
              </p:cNvGrpSpPr>
              <p:nvPr/>
            </p:nvGrpSpPr>
            <p:grpSpPr bwMode="auto">
              <a:xfrm>
                <a:off x="4319479" y="4781999"/>
                <a:ext cx="507859" cy="221801"/>
                <a:chOff x="4128636" y="3606589"/>
                <a:chExt cx="568145" cy="338667"/>
              </a:xfrm>
            </p:grpSpPr>
            <p:sp>
              <p:nvSpPr>
                <p:cNvPr id="452" name="Oval 451"/>
                <p:cNvSpPr/>
                <p:nvPr/>
              </p:nvSpPr>
              <p:spPr>
                <a:xfrm>
                  <a:off x="4128758" y="3719830"/>
                  <a:ext cx="568303" cy="22542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3" name="Rectangle 452"/>
                <p:cNvSpPr/>
                <p:nvPr/>
              </p:nvSpPr>
              <p:spPr>
                <a:xfrm>
                  <a:off x="4128758" y="3719830"/>
                  <a:ext cx="568303" cy="1115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4" name="Oval 453"/>
                <p:cNvSpPr/>
                <p:nvPr/>
              </p:nvSpPr>
              <p:spPr>
                <a:xfrm>
                  <a:off x="4128758" y="3605903"/>
                  <a:ext cx="568303" cy="225428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  <a:alpha val="5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55" name="Straight Connector 454"/>
                <p:cNvCxnSpPr/>
                <p:nvPr/>
              </p:nvCxnSpPr>
              <p:spPr>
                <a:xfrm>
                  <a:off x="4697061" y="3719830"/>
                  <a:ext cx="0" cy="1115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6" name="Straight Connector 455"/>
                <p:cNvCxnSpPr/>
                <p:nvPr/>
              </p:nvCxnSpPr>
              <p:spPr>
                <a:xfrm>
                  <a:off x="4128758" y="3719830"/>
                  <a:ext cx="0" cy="1115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44" name="Rectangle 443"/>
              <p:cNvSpPr/>
              <p:nvPr/>
            </p:nvSpPr>
            <p:spPr bwMode="auto">
              <a:xfrm>
                <a:off x="4324350" y="3695700"/>
                <a:ext cx="498475" cy="1163638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47" name="Straight Connector 446"/>
              <p:cNvCxnSpPr>
                <a:stCxn id="458" idx="2"/>
              </p:cNvCxnSpPr>
              <p:nvPr/>
            </p:nvCxnSpPr>
            <p:spPr bwMode="auto">
              <a:xfrm>
                <a:off x="4300799" y="2640496"/>
                <a:ext cx="14026" cy="2309329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137" name="Group 456"/>
              <p:cNvGrpSpPr>
                <a:grpSpLocks/>
              </p:cNvGrpSpPr>
              <p:nvPr/>
            </p:nvGrpSpPr>
            <p:grpSpPr bwMode="auto">
              <a:xfrm>
                <a:off x="4299212" y="2486508"/>
                <a:ext cx="504825" cy="242888"/>
                <a:chOff x="2183302" y="1574638"/>
                <a:chExt cx="1200154" cy="430218"/>
              </a:xfrm>
            </p:grpSpPr>
            <p:sp>
              <p:nvSpPr>
                <p:cNvPr id="458" name="Oval 457"/>
                <p:cNvSpPr/>
                <p:nvPr/>
              </p:nvSpPr>
              <p:spPr bwMode="auto">
                <a:xfrm flipV="1">
                  <a:off x="2187075" y="1689926"/>
                  <a:ext cx="1196381" cy="31493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31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  <a:lin ang="16200000" scaled="0"/>
                  <a:tileRect/>
                </a:gradFill>
                <a:ln w="6350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459" name="Rectangle 458"/>
                <p:cNvSpPr/>
                <p:nvPr/>
              </p:nvSpPr>
              <p:spPr bwMode="auto">
                <a:xfrm>
                  <a:off x="2183302" y="1734916"/>
                  <a:ext cx="1200154" cy="11247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40000"/>
                        <a:lumOff val="60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62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60" name="Oval 459"/>
                <p:cNvSpPr/>
                <p:nvPr/>
              </p:nvSpPr>
              <p:spPr bwMode="auto">
                <a:xfrm flipV="1">
                  <a:off x="2183302" y="1574638"/>
                  <a:ext cx="1196379" cy="31493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461" name="Freeform 460"/>
                <p:cNvSpPr/>
                <p:nvPr/>
              </p:nvSpPr>
              <p:spPr bwMode="auto">
                <a:xfrm>
                  <a:off x="2489000" y="1670242"/>
                  <a:ext cx="584982" cy="157465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62" name="Freeform 461"/>
                <p:cNvSpPr/>
                <p:nvPr/>
              </p:nvSpPr>
              <p:spPr bwMode="auto">
                <a:xfrm>
                  <a:off x="2428615" y="1630876"/>
                  <a:ext cx="705752" cy="109664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63" name="Freeform 462"/>
                <p:cNvSpPr/>
                <p:nvPr/>
              </p:nvSpPr>
              <p:spPr bwMode="auto">
                <a:xfrm>
                  <a:off x="2892827" y="1723668"/>
                  <a:ext cx="256637" cy="95604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64" name="Freeform 463"/>
                <p:cNvSpPr/>
                <p:nvPr/>
              </p:nvSpPr>
              <p:spPr bwMode="auto">
                <a:xfrm>
                  <a:off x="2417294" y="1726479"/>
                  <a:ext cx="252861" cy="92793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65" name="Straight Connector 464"/>
                <p:cNvCxnSpPr>
                  <a:endCxn id="460" idx="2"/>
                </p:cNvCxnSpPr>
                <p:nvPr/>
              </p:nvCxnSpPr>
              <p:spPr bwMode="auto">
                <a:xfrm flipH="1" flipV="1">
                  <a:off x="2183302" y="1732103"/>
                  <a:ext cx="3773" cy="120912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6" name="Straight Connector 465"/>
                <p:cNvCxnSpPr/>
                <p:nvPr/>
              </p:nvCxnSpPr>
              <p:spPr bwMode="auto">
                <a:xfrm flipH="1" flipV="1">
                  <a:off x="3379681" y="1729292"/>
                  <a:ext cx="3775" cy="120910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1" name="Group 20"/>
            <p:cNvGrpSpPr/>
            <p:nvPr/>
          </p:nvGrpSpPr>
          <p:grpSpPr>
            <a:xfrm>
              <a:off x="5491163" y="3179295"/>
              <a:ext cx="522287" cy="1824505"/>
              <a:chOff x="5491163" y="3179295"/>
              <a:chExt cx="522287" cy="1824505"/>
            </a:xfrm>
          </p:grpSpPr>
          <p:sp>
            <p:nvSpPr>
              <p:cNvPr id="468" name="Rectangle 467"/>
              <p:cNvSpPr/>
              <p:nvPr/>
            </p:nvSpPr>
            <p:spPr bwMode="auto">
              <a:xfrm rot="10800000">
                <a:off x="5498044" y="3266845"/>
                <a:ext cx="498349" cy="325689"/>
              </a:xfrm>
              <a:prstGeom prst="rect">
                <a:avLst/>
              </a:prstGeom>
              <a:gradFill>
                <a:gsLst>
                  <a:gs pos="100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69" name="Straight Connector 468"/>
              <p:cNvCxnSpPr>
                <a:stCxn id="489" idx="6"/>
              </p:cNvCxnSpPr>
              <p:nvPr/>
            </p:nvCxnSpPr>
            <p:spPr bwMode="auto">
              <a:xfrm>
                <a:off x="6003925" y="3268195"/>
                <a:ext cx="6350" cy="1581176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47187" name="Picture 469" descr="router_top.png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491163" y="3206725"/>
                <a:ext cx="522287" cy="2204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47189" name="Group 471"/>
              <p:cNvGrpSpPr>
                <a:grpSpLocks/>
              </p:cNvGrpSpPr>
              <p:nvPr/>
            </p:nvGrpSpPr>
            <p:grpSpPr bwMode="auto">
              <a:xfrm>
                <a:off x="5502167" y="4781999"/>
                <a:ext cx="507858" cy="221801"/>
                <a:chOff x="4128636" y="3606589"/>
                <a:chExt cx="568145" cy="338667"/>
              </a:xfrm>
            </p:grpSpPr>
            <p:sp>
              <p:nvSpPr>
                <p:cNvPr id="481" name="Oval 480"/>
                <p:cNvSpPr/>
                <p:nvPr/>
              </p:nvSpPr>
              <p:spPr>
                <a:xfrm>
                  <a:off x="4128757" y="3719830"/>
                  <a:ext cx="568304" cy="225426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82" name="Rectangle 481"/>
                <p:cNvSpPr/>
                <p:nvPr/>
              </p:nvSpPr>
              <p:spPr>
                <a:xfrm>
                  <a:off x="4128757" y="3719830"/>
                  <a:ext cx="568304" cy="1115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83" name="Oval 482"/>
                <p:cNvSpPr/>
                <p:nvPr/>
              </p:nvSpPr>
              <p:spPr>
                <a:xfrm>
                  <a:off x="4128757" y="3605903"/>
                  <a:ext cx="568304" cy="225428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  <a:alpha val="5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84" name="Straight Connector 483"/>
                <p:cNvCxnSpPr/>
                <p:nvPr/>
              </p:nvCxnSpPr>
              <p:spPr>
                <a:xfrm>
                  <a:off x="4697061" y="3719830"/>
                  <a:ext cx="0" cy="1115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5" name="Straight Connector 484"/>
                <p:cNvCxnSpPr/>
                <p:nvPr/>
              </p:nvCxnSpPr>
              <p:spPr>
                <a:xfrm>
                  <a:off x="4128757" y="3719830"/>
                  <a:ext cx="0" cy="1115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73" name="Rectangle 472"/>
              <p:cNvSpPr/>
              <p:nvPr/>
            </p:nvSpPr>
            <p:spPr bwMode="auto">
              <a:xfrm>
                <a:off x="5507038" y="3695700"/>
                <a:ext cx="498475" cy="1163638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76" name="Straight Connector 475"/>
              <p:cNvCxnSpPr>
                <a:stCxn id="47187" idx="1"/>
              </p:cNvCxnSpPr>
              <p:nvPr/>
            </p:nvCxnSpPr>
            <p:spPr bwMode="auto">
              <a:xfrm>
                <a:off x="5491163" y="3316941"/>
                <a:ext cx="6350" cy="1632884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139" name="Group 485"/>
              <p:cNvGrpSpPr>
                <a:grpSpLocks/>
              </p:cNvGrpSpPr>
              <p:nvPr/>
            </p:nvGrpSpPr>
            <p:grpSpPr bwMode="auto">
              <a:xfrm>
                <a:off x="5500688" y="3179295"/>
                <a:ext cx="504825" cy="242888"/>
                <a:chOff x="2183302" y="1574638"/>
                <a:chExt cx="1200154" cy="430218"/>
              </a:xfrm>
            </p:grpSpPr>
            <p:sp>
              <p:nvSpPr>
                <p:cNvPr id="487" name="Oval 486"/>
                <p:cNvSpPr/>
                <p:nvPr/>
              </p:nvSpPr>
              <p:spPr bwMode="auto">
                <a:xfrm flipV="1">
                  <a:off x="2187075" y="1689926"/>
                  <a:ext cx="1196381" cy="31493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31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  <a:lin ang="16200000" scaled="0"/>
                  <a:tileRect/>
                </a:gradFill>
                <a:ln w="6350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488" name="Rectangle 487"/>
                <p:cNvSpPr/>
                <p:nvPr/>
              </p:nvSpPr>
              <p:spPr bwMode="auto">
                <a:xfrm>
                  <a:off x="2183302" y="1734916"/>
                  <a:ext cx="1200154" cy="11247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40000"/>
                        <a:lumOff val="60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62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89" name="Oval 488"/>
                <p:cNvSpPr/>
                <p:nvPr/>
              </p:nvSpPr>
              <p:spPr bwMode="auto">
                <a:xfrm flipV="1">
                  <a:off x="2183302" y="1574638"/>
                  <a:ext cx="1196379" cy="314930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490" name="Freeform 489"/>
                <p:cNvSpPr/>
                <p:nvPr/>
              </p:nvSpPr>
              <p:spPr bwMode="auto">
                <a:xfrm>
                  <a:off x="2489000" y="1670242"/>
                  <a:ext cx="584982" cy="157465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91" name="Freeform 490"/>
                <p:cNvSpPr/>
                <p:nvPr/>
              </p:nvSpPr>
              <p:spPr bwMode="auto">
                <a:xfrm>
                  <a:off x="2428615" y="1630876"/>
                  <a:ext cx="705752" cy="109664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92" name="Freeform 491"/>
                <p:cNvSpPr/>
                <p:nvPr/>
              </p:nvSpPr>
              <p:spPr bwMode="auto">
                <a:xfrm>
                  <a:off x="2892827" y="1723668"/>
                  <a:ext cx="256637" cy="95604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93" name="Freeform 492"/>
                <p:cNvSpPr/>
                <p:nvPr/>
              </p:nvSpPr>
              <p:spPr bwMode="auto">
                <a:xfrm>
                  <a:off x="2417294" y="1726479"/>
                  <a:ext cx="252861" cy="92793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494" name="Straight Connector 493"/>
                <p:cNvCxnSpPr>
                  <a:endCxn id="489" idx="2"/>
                </p:cNvCxnSpPr>
                <p:nvPr/>
              </p:nvCxnSpPr>
              <p:spPr bwMode="auto">
                <a:xfrm flipH="1" flipV="1">
                  <a:off x="2183302" y="1732103"/>
                  <a:ext cx="3773" cy="120912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5" name="Straight Connector 494"/>
                <p:cNvCxnSpPr/>
                <p:nvPr/>
              </p:nvCxnSpPr>
              <p:spPr bwMode="auto">
                <a:xfrm flipH="1" flipV="1">
                  <a:off x="3379681" y="1729292"/>
                  <a:ext cx="3775" cy="120910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2" name="Group 21"/>
            <p:cNvGrpSpPr/>
            <p:nvPr/>
          </p:nvGrpSpPr>
          <p:grpSpPr>
            <a:xfrm>
              <a:off x="6472366" y="2647932"/>
              <a:ext cx="522159" cy="2354282"/>
              <a:chOff x="6472366" y="2647932"/>
              <a:chExt cx="522159" cy="2354282"/>
            </a:xfrm>
          </p:grpSpPr>
          <p:sp>
            <p:nvSpPr>
              <p:cNvPr id="497" name="Rectangle 496"/>
              <p:cNvSpPr/>
              <p:nvPr/>
            </p:nvSpPr>
            <p:spPr bwMode="auto">
              <a:xfrm rot="10800000">
                <a:off x="6482296" y="2777838"/>
                <a:ext cx="498349" cy="722037"/>
              </a:xfrm>
              <a:prstGeom prst="rect">
                <a:avLst/>
              </a:prstGeom>
              <a:gradFill>
                <a:gsLst>
                  <a:gs pos="100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498" name="Straight Connector 497"/>
              <p:cNvCxnSpPr/>
              <p:nvPr/>
            </p:nvCxnSpPr>
            <p:spPr bwMode="auto">
              <a:xfrm>
                <a:off x="6994525" y="2845840"/>
                <a:ext cx="0" cy="1999208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160" name="Group 500"/>
              <p:cNvGrpSpPr>
                <a:grpSpLocks/>
              </p:cNvGrpSpPr>
              <p:nvPr/>
            </p:nvGrpSpPr>
            <p:grpSpPr bwMode="auto">
              <a:xfrm>
                <a:off x="6486417" y="4766099"/>
                <a:ext cx="507858" cy="236115"/>
                <a:chOff x="4128636" y="3606589"/>
                <a:chExt cx="568145" cy="338667"/>
              </a:xfrm>
            </p:grpSpPr>
            <p:sp>
              <p:nvSpPr>
                <p:cNvPr id="510" name="Oval 509"/>
                <p:cNvSpPr/>
                <p:nvPr/>
              </p:nvSpPr>
              <p:spPr>
                <a:xfrm>
                  <a:off x="4128757" y="3719828"/>
                  <a:ext cx="568304" cy="225428"/>
                </a:xfrm>
                <a:prstGeom prst="ellipse">
                  <a:avLst/>
                </a:prstGeom>
                <a:solidFill>
                  <a:schemeClr val="accent2">
                    <a:lumMod val="75000"/>
                  </a:schemeClr>
                </a:solidFill>
                <a:ln w="63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11" name="Rectangle 510"/>
                <p:cNvSpPr/>
                <p:nvPr/>
              </p:nvSpPr>
              <p:spPr>
                <a:xfrm>
                  <a:off x="4128757" y="3719828"/>
                  <a:ext cx="568304" cy="111502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12" name="Oval 511"/>
                <p:cNvSpPr/>
                <p:nvPr/>
              </p:nvSpPr>
              <p:spPr>
                <a:xfrm>
                  <a:off x="4128757" y="3605903"/>
                  <a:ext cx="568304" cy="225426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  <a:alpha val="55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513" name="Straight Connector 512"/>
                <p:cNvCxnSpPr/>
                <p:nvPr/>
              </p:nvCxnSpPr>
              <p:spPr>
                <a:xfrm>
                  <a:off x="4697061" y="3719828"/>
                  <a:ext cx="0" cy="1115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4" name="Straight Connector 513"/>
                <p:cNvCxnSpPr/>
                <p:nvPr/>
              </p:nvCxnSpPr>
              <p:spPr>
                <a:xfrm>
                  <a:off x="4128757" y="3719828"/>
                  <a:ext cx="0" cy="111502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02" name="Rectangle 501"/>
              <p:cNvSpPr/>
              <p:nvPr/>
            </p:nvSpPr>
            <p:spPr bwMode="auto">
              <a:xfrm>
                <a:off x="6491288" y="3609696"/>
                <a:ext cx="498475" cy="1238732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  <a:alpha val="62000"/>
                    </a:schemeClr>
                  </a:gs>
                  <a:gs pos="54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bg1"/>
                  </a:gs>
                </a:gsLst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505" name="Straight Connector 504"/>
              <p:cNvCxnSpPr/>
              <p:nvPr/>
            </p:nvCxnSpPr>
            <p:spPr bwMode="auto">
              <a:xfrm>
                <a:off x="6472366" y="2818589"/>
                <a:ext cx="9397" cy="2126166"/>
              </a:xfrm>
              <a:prstGeom prst="line">
                <a:avLst/>
              </a:prstGeom>
              <a:ln w="3175">
                <a:solidFill>
                  <a:schemeClr val="tx1"/>
                </a:solidFill>
                <a:prstDash val="sysDash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141" name="Group 514"/>
              <p:cNvGrpSpPr>
                <a:grpSpLocks/>
              </p:cNvGrpSpPr>
              <p:nvPr/>
            </p:nvGrpSpPr>
            <p:grpSpPr bwMode="auto">
              <a:xfrm>
                <a:off x="6478146" y="2647932"/>
                <a:ext cx="504825" cy="242887"/>
                <a:chOff x="2183302" y="1574638"/>
                <a:chExt cx="1200154" cy="430218"/>
              </a:xfrm>
            </p:grpSpPr>
            <p:sp>
              <p:nvSpPr>
                <p:cNvPr id="516" name="Oval 515"/>
                <p:cNvSpPr/>
                <p:nvPr/>
              </p:nvSpPr>
              <p:spPr bwMode="auto">
                <a:xfrm flipV="1">
                  <a:off x="2187075" y="1689925"/>
                  <a:ext cx="1196381" cy="31493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31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  <a:lin ang="16200000" scaled="0"/>
                  <a:tileRect/>
                </a:gradFill>
                <a:ln w="6350" cmpd="sng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517" name="Rectangle 516"/>
                <p:cNvSpPr/>
                <p:nvPr/>
              </p:nvSpPr>
              <p:spPr bwMode="auto">
                <a:xfrm>
                  <a:off x="2183302" y="1734915"/>
                  <a:ext cx="1200154" cy="112476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40000"/>
                        <a:lumOff val="60000"/>
                      </a:schemeClr>
                    </a:gs>
                    <a:gs pos="54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62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18" name="Oval 517"/>
                <p:cNvSpPr/>
                <p:nvPr/>
              </p:nvSpPr>
              <p:spPr bwMode="auto">
                <a:xfrm flipV="1">
                  <a:off x="2183302" y="1574638"/>
                  <a:ext cx="1196379" cy="314931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519" name="Freeform 518"/>
                <p:cNvSpPr/>
                <p:nvPr/>
              </p:nvSpPr>
              <p:spPr bwMode="auto">
                <a:xfrm>
                  <a:off x="2489000" y="1670242"/>
                  <a:ext cx="584982" cy="157466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20" name="Freeform 519"/>
                <p:cNvSpPr/>
                <p:nvPr/>
              </p:nvSpPr>
              <p:spPr bwMode="auto">
                <a:xfrm>
                  <a:off x="2428615" y="1630876"/>
                  <a:ext cx="705752" cy="109663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21" name="Freeform 520"/>
                <p:cNvSpPr/>
                <p:nvPr/>
              </p:nvSpPr>
              <p:spPr bwMode="auto">
                <a:xfrm>
                  <a:off x="2892827" y="1723667"/>
                  <a:ext cx="256637" cy="95604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522" name="Freeform 521"/>
                <p:cNvSpPr/>
                <p:nvPr/>
              </p:nvSpPr>
              <p:spPr bwMode="auto">
                <a:xfrm>
                  <a:off x="2417294" y="1726480"/>
                  <a:ext cx="252861" cy="92791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523" name="Straight Connector 522"/>
                <p:cNvCxnSpPr>
                  <a:endCxn id="518" idx="2"/>
                </p:cNvCxnSpPr>
                <p:nvPr/>
              </p:nvCxnSpPr>
              <p:spPr bwMode="auto">
                <a:xfrm flipH="1" flipV="1">
                  <a:off x="2183302" y="1732104"/>
                  <a:ext cx="3773" cy="120910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4" name="Straight Connector 523"/>
                <p:cNvCxnSpPr/>
                <p:nvPr/>
              </p:nvCxnSpPr>
              <p:spPr bwMode="auto">
                <a:xfrm flipH="1" flipV="1">
                  <a:off x="3379681" y="1729291"/>
                  <a:ext cx="3775" cy="120912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47142" name="Text Box 167"/>
          <p:cNvSpPr txBox="1">
            <a:spLocks noChangeArrowheads="1"/>
          </p:cNvSpPr>
          <p:nvPr/>
        </p:nvSpPr>
        <p:spPr bwMode="auto">
          <a:xfrm>
            <a:off x="644128" y="414954"/>
            <a:ext cx="611577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4400" dirty="0">
                <a:latin typeface="Helvetica" pitchFamily="2" charset="0"/>
              </a:rPr>
              <a:t>Per-router control plane</a:t>
            </a:r>
          </a:p>
        </p:txBody>
      </p:sp>
      <p:grpSp>
        <p:nvGrpSpPr>
          <p:cNvPr id="229" name="Group 228"/>
          <p:cNvGrpSpPr/>
          <p:nvPr/>
        </p:nvGrpSpPr>
        <p:grpSpPr>
          <a:xfrm>
            <a:off x="3352233" y="3016012"/>
            <a:ext cx="5112820" cy="879389"/>
            <a:chOff x="1866825" y="707349"/>
            <a:chExt cx="5112820" cy="879389"/>
          </a:xfrm>
        </p:grpSpPr>
        <p:sp>
          <p:nvSpPr>
            <p:cNvPr id="233" name="Oval 232"/>
            <p:cNvSpPr/>
            <p:nvPr/>
          </p:nvSpPr>
          <p:spPr>
            <a:xfrm>
              <a:off x="1866825" y="785347"/>
              <a:ext cx="954705" cy="491476"/>
            </a:xfrm>
            <a:prstGeom prst="ellipse">
              <a:avLst/>
            </a:prstGeom>
            <a:solidFill>
              <a:srgbClr val="CC0000">
                <a:alpha val="28000"/>
              </a:srgbClr>
            </a:solidFill>
            <a:ln w="3175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34" name="TextBox 233"/>
            <p:cNvSpPr txBox="1"/>
            <p:nvPr/>
          </p:nvSpPr>
          <p:spPr>
            <a:xfrm>
              <a:off x="1876446" y="783191"/>
              <a:ext cx="941284" cy="4784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ts val="1480"/>
                </a:lnSpc>
              </a:pPr>
              <a:r>
                <a:rPr lang="en-US" sz="1400" dirty="0">
                  <a:latin typeface="Helvetica" pitchFamily="2" charset="0"/>
                </a:rPr>
                <a:t>Routing</a:t>
              </a:r>
            </a:p>
            <a:p>
              <a:pPr algn="ctr">
                <a:lnSpc>
                  <a:spcPts val="1480"/>
                </a:lnSpc>
              </a:pPr>
              <a:r>
                <a:rPr lang="en-US" sz="1400" dirty="0">
                  <a:latin typeface="Helvetica" pitchFamily="2" charset="0"/>
                </a:rPr>
                <a:t>Algorithm</a:t>
              </a:r>
            </a:p>
          </p:txBody>
        </p:sp>
        <p:cxnSp>
          <p:nvCxnSpPr>
            <p:cNvPr id="235" name="Straight Arrow Connector 234"/>
            <p:cNvCxnSpPr/>
            <p:nvPr/>
          </p:nvCxnSpPr>
          <p:spPr>
            <a:xfrm flipV="1">
              <a:off x="2833714" y="807908"/>
              <a:ext cx="1517851" cy="213379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Arrow Connector 235"/>
            <p:cNvCxnSpPr/>
            <p:nvPr/>
          </p:nvCxnSpPr>
          <p:spPr>
            <a:xfrm>
              <a:off x="2750618" y="1201670"/>
              <a:ext cx="797027" cy="279264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Arrow Connector 236"/>
            <p:cNvCxnSpPr/>
            <p:nvPr/>
          </p:nvCxnSpPr>
          <p:spPr>
            <a:xfrm>
              <a:off x="4684666" y="894080"/>
              <a:ext cx="893541" cy="510629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Arrow Connector 237"/>
            <p:cNvCxnSpPr/>
            <p:nvPr/>
          </p:nvCxnSpPr>
          <p:spPr>
            <a:xfrm>
              <a:off x="4800837" y="800746"/>
              <a:ext cx="1695897" cy="130795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9" name="Oval 238"/>
            <p:cNvSpPr/>
            <p:nvPr/>
          </p:nvSpPr>
          <p:spPr>
            <a:xfrm>
              <a:off x="6558622" y="894080"/>
              <a:ext cx="421023" cy="182029"/>
            </a:xfrm>
            <a:prstGeom prst="ellipse">
              <a:avLst/>
            </a:prstGeom>
            <a:solidFill>
              <a:srgbClr val="CC0000">
                <a:alpha val="28000"/>
              </a:srgbClr>
            </a:solidFill>
            <a:ln w="3175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40" name="Oval 239"/>
            <p:cNvSpPr/>
            <p:nvPr/>
          </p:nvSpPr>
          <p:spPr>
            <a:xfrm>
              <a:off x="5572329" y="1404709"/>
              <a:ext cx="421023" cy="182029"/>
            </a:xfrm>
            <a:prstGeom prst="ellipse">
              <a:avLst/>
            </a:prstGeom>
            <a:solidFill>
              <a:srgbClr val="CC0000">
                <a:alpha val="28000"/>
              </a:srgbClr>
            </a:solidFill>
            <a:ln w="3175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41" name="Oval 240"/>
            <p:cNvSpPr/>
            <p:nvPr/>
          </p:nvSpPr>
          <p:spPr>
            <a:xfrm>
              <a:off x="4367082" y="707349"/>
              <a:ext cx="421023" cy="182029"/>
            </a:xfrm>
            <a:prstGeom prst="ellipse">
              <a:avLst/>
            </a:prstGeom>
            <a:solidFill>
              <a:srgbClr val="CC0000">
                <a:alpha val="28000"/>
              </a:srgbClr>
            </a:solidFill>
            <a:ln w="3175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sp>
          <p:nvSpPr>
            <p:cNvPr id="242" name="Oval 241"/>
            <p:cNvSpPr/>
            <p:nvPr/>
          </p:nvSpPr>
          <p:spPr>
            <a:xfrm>
              <a:off x="3571953" y="1402071"/>
              <a:ext cx="421023" cy="182029"/>
            </a:xfrm>
            <a:prstGeom prst="ellipse">
              <a:avLst/>
            </a:prstGeom>
            <a:solidFill>
              <a:srgbClr val="CC0000">
                <a:alpha val="28000"/>
              </a:srgbClr>
            </a:solidFill>
            <a:ln w="3175">
              <a:solidFill>
                <a:srgbClr val="CC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Helvetica" pitchFamily="2" charset="0"/>
              </a:endParaRPr>
            </a:p>
          </p:txBody>
        </p:sp>
        <p:cxnSp>
          <p:nvCxnSpPr>
            <p:cNvPr id="243" name="Straight Arrow Connector 242"/>
            <p:cNvCxnSpPr/>
            <p:nvPr/>
          </p:nvCxnSpPr>
          <p:spPr>
            <a:xfrm>
              <a:off x="2821560" y="1106261"/>
              <a:ext cx="2738615" cy="338776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Arrow Connector 243"/>
            <p:cNvCxnSpPr>
              <a:endCxn id="239" idx="2"/>
            </p:cNvCxnSpPr>
            <p:nvPr/>
          </p:nvCxnSpPr>
          <p:spPr>
            <a:xfrm flipV="1">
              <a:off x="3997124" y="985095"/>
              <a:ext cx="2561498" cy="469120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Arrow Connector 244"/>
            <p:cNvCxnSpPr/>
            <p:nvPr/>
          </p:nvCxnSpPr>
          <p:spPr>
            <a:xfrm flipV="1">
              <a:off x="3992124" y="1509221"/>
              <a:ext cx="1580205" cy="2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Arrow Connector 245"/>
            <p:cNvCxnSpPr/>
            <p:nvPr/>
          </p:nvCxnSpPr>
          <p:spPr>
            <a:xfrm flipV="1">
              <a:off x="5997500" y="1083737"/>
              <a:ext cx="751103" cy="397197"/>
            </a:xfrm>
            <a:prstGeom prst="straightConnector1">
              <a:avLst/>
            </a:prstGeom>
            <a:ln w="25400">
              <a:solidFill>
                <a:srgbClr val="CC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8" name="TextBox 257"/>
          <p:cNvSpPr txBox="1"/>
          <p:nvPr/>
        </p:nvSpPr>
        <p:spPr>
          <a:xfrm>
            <a:off x="2041479" y="1154626"/>
            <a:ext cx="820901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Helvetica" pitchFamily="2" charset="0"/>
              </a:rPr>
              <a:t>Individual routing algorithm components </a:t>
            </a:r>
            <a:r>
              <a:rPr lang="en-US" sz="2400" i="1" dirty="0">
                <a:solidFill>
                  <a:srgbClr val="000090"/>
                </a:solidFill>
                <a:latin typeface="Helvetica" pitchFamily="2" charset="0"/>
              </a:rPr>
              <a:t>in each and every router </a:t>
            </a:r>
            <a:r>
              <a:rPr lang="en-US" sz="2400" dirty="0">
                <a:latin typeface="Helvetica" pitchFamily="2" charset="0"/>
              </a:rPr>
              <a:t>interact with each other in control plane to compute forwarding tables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081338" y="3404226"/>
            <a:ext cx="6382224" cy="1053316"/>
            <a:chOff x="1557338" y="3074988"/>
            <a:chExt cx="6382224" cy="1053316"/>
          </a:xfrm>
        </p:grpSpPr>
        <p:sp>
          <p:nvSpPr>
            <p:cNvPr id="47115" name="TextBox 232"/>
            <p:cNvSpPr txBox="1">
              <a:spLocks noChangeArrowheads="1"/>
            </p:cNvSpPr>
            <p:nvPr/>
          </p:nvSpPr>
          <p:spPr bwMode="auto">
            <a:xfrm>
              <a:off x="7279489" y="3651250"/>
              <a:ext cx="622286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463"/>
                </a:lnSpc>
              </a:pPr>
              <a:r>
                <a:rPr lang="en-US" sz="1400">
                  <a:latin typeface="Helvetica" pitchFamily="2" charset="0"/>
                </a:rPr>
                <a:t>data</a:t>
              </a:r>
            </a:p>
            <a:p>
              <a:pPr algn="ctr">
                <a:lnSpc>
                  <a:spcPts val="1463"/>
                </a:lnSpc>
              </a:pPr>
              <a:r>
                <a:rPr lang="en-US" sz="1400">
                  <a:latin typeface="Helvetica" pitchFamily="2" charset="0"/>
                </a:rPr>
                <a:t>plane</a:t>
              </a:r>
            </a:p>
          </p:txBody>
        </p:sp>
        <p:sp>
          <p:nvSpPr>
            <p:cNvPr id="47116" name="TextBox 233"/>
            <p:cNvSpPr txBox="1">
              <a:spLocks noChangeArrowheads="1"/>
            </p:cNvSpPr>
            <p:nvPr/>
          </p:nvSpPr>
          <p:spPr bwMode="auto">
            <a:xfrm>
              <a:off x="7217890" y="3074988"/>
              <a:ext cx="721672" cy="4770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ts val="1463"/>
                </a:lnSpc>
              </a:pPr>
              <a:r>
                <a:rPr lang="en-US" sz="1400">
                  <a:latin typeface="Helvetica" pitchFamily="2" charset="0"/>
                </a:rPr>
                <a:t>control</a:t>
              </a:r>
            </a:p>
            <a:p>
              <a:pPr algn="ctr">
                <a:lnSpc>
                  <a:spcPts val="1463"/>
                </a:lnSpc>
              </a:pPr>
              <a:r>
                <a:rPr lang="en-US" sz="1400">
                  <a:latin typeface="Helvetica" pitchFamily="2" charset="0"/>
                </a:rPr>
                <a:t>plane</a:t>
              </a:r>
            </a:p>
          </p:txBody>
        </p:sp>
        <p:cxnSp>
          <p:nvCxnSpPr>
            <p:cNvPr id="232" name="Straight Connector 231"/>
            <p:cNvCxnSpPr/>
            <p:nvPr/>
          </p:nvCxnSpPr>
          <p:spPr>
            <a:xfrm>
              <a:off x="1557338" y="3613150"/>
              <a:ext cx="6207125" cy="0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3353357" y="4031985"/>
            <a:ext cx="5126173" cy="1120753"/>
            <a:chOff x="-4746102" y="4471477"/>
            <a:chExt cx="5126173" cy="1120753"/>
          </a:xfrm>
        </p:grpSpPr>
        <p:pic>
          <p:nvPicPr>
            <p:cNvPr id="47268" name="Picture 10" descr="fig42_table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746102" y="4471477"/>
              <a:ext cx="966463" cy="966962"/>
            </a:xfrm>
            <a:prstGeom prst="rect">
              <a:avLst/>
            </a:prstGeom>
            <a:noFill/>
            <a:ln w="9525">
              <a:solidFill>
                <a:srgbClr val="CC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6" name="Group 25"/>
            <p:cNvGrpSpPr/>
            <p:nvPr/>
          </p:nvGrpSpPr>
          <p:grpSpPr>
            <a:xfrm>
              <a:off x="-3025264" y="5228984"/>
              <a:ext cx="3405335" cy="363246"/>
              <a:chOff x="-3025264" y="5228984"/>
              <a:chExt cx="3405335" cy="363246"/>
            </a:xfrm>
          </p:grpSpPr>
          <p:grpSp>
            <p:nvGrpSpPr>
              <p:cNvPr id="47251" name="Group 241"/>
              <p:cNvGrpSpPr>
                <a:grpSpLocks/>
              </p:cNvGrpSpPr>
              <p:nvPr/>
            </p:nvGrpSpPr>
            <p:grpSpPr bwMode="auto">
              <a:xfrm>
                <a:off x="-3025264" y="5262858"/>
                <a:ext cx="430360" cy="329372"/>
                <a:chOff x="2931664" y="3912603"/>
                <a:chExt cx="430450" cy="329314"/>
              </a:xfrm>
            </p:grpSpPr>
            <p:sp>
              <p:nvSpPr>
                <p:cNvPr id="92" name="Rectangle 91"/>
                <p:cNvSpPr/>
                <p:nvPr/>
              </p:nvSpPr>
              <p:spPr>
                <a:xfrm>
                  <a:off x="2935837" y="3912034"/>
                  <a:ext cx="425539" cy="330142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latin typeface="Helvetica" pitchFamily="2" charset="0"/>
                  </a:endParaRPr>
                </a:p>
              </p:txBody>
            </p:sp>
            <p:cxnSp>
              <p:nvCxnSpPr>
                <p:cNvPr id="93" name="Straight Connector 92"/>
                <p:cNvCxnSpPr/>
                <p:nvPr/>
              </p:nvCxnSpPr>
              <p:spPr>
                <a:xfrm>
                  <a:off x="2931074" y="4004093"/>
                  <a:ext cx="425539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/>
                <p:nvPr/>
              </p:nvCxnSpPr>
              <p:spPr>
                <a:xfrm>
                  <a:off x="2931074" y="4067582"/>
                  <a:ext cx="425539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/>
                <p:cNvCxnSpPr>
                  <a:stCxn id="92" idx="2"/>
                </p:cNvCxnSpPr>
                <p:nvPr/>
              </p:nvCxnSpPr>
              <p:spPr>
                <a:xfrm flipH="1" flipV="1">
                  <a:off x="3147019" y="4004093"/>
                  <a:ext cx="1587" cy="238083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220" name="Group 444"/>
              <p:cNvGrpSpPr>
                <a:grpSpLocks/>
              </p:cNvGrpSpPr>
              <p:nvPr/>
            </p:nvGrpSpPr>
            <p:grpSpPr bwMode="auto">
              <a:xfrm>
                <a:off x="-2217227" y="5261364"/>
                <a:ext cx="430361" cy="329307"/>
                <a:chOff x="2931664" y="3912603"/>
                <a:chExt cx="430450" cy="329314"/>
              </a:xfrm>
            </p:grpSpPr>
            <p:sp>
              <p:nvSpPr>
                <p:cNvPr id="448" name="Rectangle 447"/>
                <p:cNvSpPr/>
                <p:nvPr/>
              </p:nvSpPr>
              <p:spPr>
                <a:xfrm>
                  <a:off x="2935838" y="3911941"/>
                  <a:ext cx="425538" cy="33020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latin typeface="Helvetica" pitchFamily="2" charset="0"/>
                  </a:endParaRPr>
                </a:p>
              </p:txBody>
            </p:sp>
            <p:cxnSp>
              <p:nvCxnSpPr>
                <p:cNvPr id="449" name="Straight Connector 448"/>
                <p:cNvCxnSpPr/>
                <p:nvPr/>
              </p:nvCxnSpPr>
              <p:spPr>
                <a:xfrm>
                  <a:off x="2931074" y="4004018"/>
                  <a:ext cx="425538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0" name="Straight Connector 449"/>
                <p:cNvCxnSpPr/>
                <p:nvPr/>
              </p:nvCxnSpPr>
              <p:spPr>
                <a:xfrm>
                  <a:off x="2931074" y="4067519"/>
                  <a:ext cx="425538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1" name="Straight Connector 450"/>
                <p:cNvCxnSpPr>
                  <a:stCxn id="448" idx="2"/>
                </p:cNvCxnSpPr>
                <p:nvPr/>
              </p:nvCxnSpPr>
              <p:spPr>
                <a:xfrm flipH="1" flipV="1">
                  <a:off x="3147019" y="4004018"/>
                  <a:ext cx="1588" cy="23813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191" name="Group 473"/>
              <p:cNvGrpSpPr>
                <a:grpSpLocks/>
              </p:cNvGrpSpPr>
              <p:nvPr/>
            </p:nvGrpSpPr>
            <p:grpSpPr bwMode="auto">
              <a:xfrm>
                <a:off x="-1034539" y="5261364"/>
                <a:ext cx="430360" cy="329307"/>
                <a:chOff x="2931664" y="3912603"/>
                <a:chExt cx="430450" cy="329314"/>
              </a:xfrm>
            </p:grpSpPr>
            <p:sp>
              <p:nvSpPr>
                <p:cNvPr id="477" name="Rectangle 476"/>
                <p:cNvSpPr/>
                <p:nvPr/>
              </p:nvSpPr>
              <p:spPr>
                <a:xfrm>
                  <a:off x="2935837" y="3911941"/>
                  <a:ext cx="425539" cy="33020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latin typeface="Helvetica" pitchFamily="2" charset="0"/>
                  </a:endParaRPr>
                </a:p>
              </p:txBody>
            </p:sp>
            <p:cxnSp>
              <p:nvCxnSpPr>
                <p:cNvPr id="478" name="Straight Connector 477"/>
                <p:cNvCxnSpPr/>
                <p:nvPr/>
              </p:nvCxnSpPr>
              <p:spPr>
                <a:xfrm>
                  <a:off x="2931074" y="4004018"/>
                  <a:ext cx="425539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9" name="Straight Connector 478"/>
                <p:cNvCxnSpPr/>
                <p:nvPr/>
              </p:nvCxnSpPr>
              <p:spPr>
                <a:xfrm>
                  <a:off x="2931074" y="4067519"/>
                  <a:ext cx="425539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0" name="Straight Connector 479"/>
                <p:cNvCxnSpPr>
                  <a:stCxn id="477" idx="2"/>
                </p:cNvCxnSpPr>
                <p:nvPr/>
              </p:nvCxnSpPr>
              <p:spPr>
                <a:xfrm flipH="1" flipV="1">
                  <a:off x="3147019" y="4004018"/>
                  <a:ext cx="1587" cy="23813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7162" name="Group 502"/>
              <p:cNvGrpSpPr>
                <a:grpSpLocks/>
              </p:cNvGrpSpPr>
              <p:nvPr/>
            </p:nvGrpSpPr>
            <p:grpSpPr bwMode="auto">
              <a:xfrm>
                <a:off x="-50289" y="5228984"/>
                <a:ext cx="430360" cy="350559"/>
                <a:chOff x="2931664" y="3912603"/>
                <a:chExt cx="430450" cy="329314"/>
              </a:xfrm>
            </p:grpSpPr>
            <p:sp>
              <p:nvSpPr>
                <p:cNvPr id="506" name="Rectangle 505"/>
                <p:cNvSpPr/>
                <p:nvPr/>
              </p:nvSpPr>
              <p:spPr>
                <a:xfrm>
                  <a:off x="2935837" y="3911940"/>
                  <a:ext cx="425539" cy="330207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rgbClr val="CC0000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>
                    <a:latin typeface="Helvetica" pitchFamily="2" charset="0"/>
                  </a:endParaRPr>
                </a:p>
              </p:txBody>
            </p:sp>
            <p:cxnSp>
              <p:nvCxnSpPr>
                <p:cNvPr id="507" name="Straight Connector 506"/>
                <p:cNvCxnSpPr/>
                <p:nvPr/>
              </p:nvCxnSpPr>
              <p:spPr>
                <a:xfrm>
                  <a:off x="2931074" y="4004017"/>
                  <a:ext cx="425539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8" name="Straight Connector 507"/>
                <p:cNvCxnSpPr/>
                <p:nvPr/>
              </p:nvCxnSpPr>
              <p:spPr>
                <a:xfrm>
                  <a:off x="2931074" y="4067518"/>
                  <a:ext cx="425539" cy="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9" name="Straight Connector 508"/>
                <p:cNvCxnSpPr>
                  <a:stCxn id="506" idx="2"/>
                </p:cNvCxnSpPr>
                <p:nvPr/>
              </p:nvCxnSpPr>
              <p:spPr>
                <a:xfrm flipH="1" flipV="1">
                  <a:off x="3147019" y="4004017"/>
                  <a:ext cx="1587" cy="238130"/>
                </a:xfrm>
                <a:prstGeom prst="line">
                  <a:avLst/>
                </a:prstGeom>
                <a:ln w="31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25" name="Group 24"/>
          <p:cNvGrpSpPr/>
          <p:nvPr/>
        </p:nvGrpSpPr>
        <p:grpSpPr>
          <a:xfrm>
            <a:off x="3806488" y="3212143"/>
            <a:ext cx="4437063" cy="1906161"/>
            <a:chOff x="-4267279" y="3655204"/>
            <a:chExt cx="4437063" cy="1906161"/>
          </a:xfrm>
        </p:grpSpPr>
        <p:cxnSp>
          <p:nvCxnSpPr>
            <p:cNvPr id="111" name="Straight Arrow Connector 110"/>
            <p:cNvCxnSpPr/>
            <p:nvPr/>
          </p:nvCxnSpPr>
          <p:spPr bwMode="auto">
            <a:xfrm>
              <a:off x="-4267279" y="4046968"/>
              <a:ext cx="0" cy="422275"/>
            </a:xfrm>
            <a:prstGeom prst="straightConnector1">
              <a:avLst/>
            </a:prstGeom>
            <a:ln w="12700">
              <a:solidFill>
                <a:srgbClr val="CC0000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 bwMode="auto">
            <a:xfrm flipH="1">
              <a:off x="-2808366" y="4361550"/>
              <a:ext cx="154" cy="872164"/>
            </a:xfrm>
            <a:prstGeom prst="straightConnector1">
              <a:avLst/>
            </a:prstGeom>
            <a:ln w="6350">
              <a:solidFill>
                <a:srgbClr val="CC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6" name="Straight Arrow Connector 445"/>
            <p:cNvCxnSpPr/>
            <p:nvPr/>
          </p:nvCxnSpPr>
          <p:spPr bwMode="auto">
            <a:xfrm>
              <a:off x="-2006807" y="3655204"/>
              <a:ext cx="6479" cy="1576923"/>
            </a:xfrm>
            <a:prstGeom prst="straightConnector1">
              <a:avLst/>
            </a:prstGeom>
            <a:ln w="6350">
              <a:solidFill>
                <a:srgbClr val="CC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5" name="Straight Arrow Connector 474"/>
            <p:cNvCxnSpPr>
              <a:stCxn id="468" idx="0"/>
            </p:cNvCxnSpPr>
            <p:nvPr/>
          </p:nvCxnSpPr>
          <p:spPr bwMode="auto">
            <a:xfrm>
              <a:off x="-823524" y="4656511"/>
              <a:ext cx="5883" cy="904854"/>
            </a:xfrm>
            <a:prstGeom prst="straightConnector1">
              <a:avLst/>
            </a:prstGeom>
            <a:ln w="6350">
              <a:solidFill>
                <a:srgbClr val="CC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4" name="Straight Arrow Connector 503"/>
            <p:cNvCxnSpPr/>
            <p:nvPr/>
          </p:nvCxnSpPr>
          <p:spPr bwMode="auto">
            <a:xfrm flipH="1">
              <a:off x="166609" y="3798581"/>
              <a:ext cx="3175" cy="1399277"/>
            </a:xfrm>
            <a:prstGeom prst="straightConnector1">
              <a:avLst/>
            </a:prstGeom>
            <a:ln w="6350">
              <a:solidFill>
                <a:srgbClr val="CC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458808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3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589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6ABB8-B62F-6340-B7E8-4422E73CD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Next: Inter-AS Routing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5D399-BD2A-FD47-A9F5-F247A7205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We’ll understand the </a:t>
            </a:r>
            <a:r>
              <a:rPr lang="en-US" i="1" dirty="0">
                <a:solidFill>
                  <a:srgbClr val="C00000"/>
                </a:solidFill>
              </a:rPr>
              <a:t>Border Gateway Protocol (BGP)!</a:t>
            </a:r>
          </a:p>
          <a:p>
            <a:endParaRPr lang="en-US" i="1" dirty="0">
              <a:solidFill>
                <a:srgbClr val="C00000"/>
              </a:solidFill>
            </a:endParaRPr>
          </a:p>
          <a:p>
            <a:r>
              <a:rPr lang="en-US" dirty="0"/>
              <a:t>The “glue” that holds the Internet together</a:t>
            </a:r>
          </a:p>
        </p:txBody>
      </p:sp>
    </p:spTree>
    <p:extLst>
      <p:ext uri="{BB962C8B-B14F-4D97-AF65-F5344CB8AC3E}">
        <p14:creationId xmlns:p14="http://schemas.microsoft.com/office/powerpoint/2010/main" val="7951097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9FF87-4199-1048-913E-299D8D317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0243D-921B-6046-934D-1BDB30ABB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6846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ECEEB-34C7-EF48-98D4-175AF878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37EF3-4795-D042-BDEB-B11566470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6896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/>
              <a:t>OSPF (Open Shortest Path First)</a:t>
            </a:r>
          </a:p>
        </p:txBody>
      </p:sp>
      <p:sp>
        <p:nvSpPr>
          <p:cNvPr id="1577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47800"/>
            <a:ext cx="9448800" cy="5105400"/>
          </a:xfrm>
        </p:spPr>
        <p:txBody>
          <a:bodyPr/>
          <a:lstStyle/>
          <a:p>
            <a:r>
              <a:rPr lang="ja-JP" altLang="en-US" dirty="0"/>
              <a:t>“</a:t>
            </a:r>
            <a:r>
              <a:rPr lang="en-US" altLang="ja-JP" dirty="0"/>
              <a:t>open</a:t>
            </a:r>
            <a:r>
              <a:rPr lang="ja-JP" altLang="en-US" dirty="0"/>
              <a:t>”</a:t>
            </a:r>
            <a:r>
              <a:rPr lang="en-US" altLang="ja-JP" dirty="0"/>
              <a:t>: publicly available</a:t>
            </a:r>
          </a:p>
          <a:p>
            <a:r>
              <a:rPr lang="en-US" dirty="0"/>
              <a:t>uses link-state algorithm </a:t>
            </a:r>
          </a:p>
          <a:p>
            <a:pPr lvl="1"/>
            <a:r>
              <a:rPr lang="en-US" dirty="0"/>
              <a:t>link state packet dissemination</a:t>
            </a:r>
          </a:p>
          <a:p>
            <a:pPr lvl="1"/>
            <a:r>
              <a:rPr lang="en-US" dirty="0"/>
              <a:t>topology map at each node</a:t>
            </a:r>
          </a:p>
          <a:p>
            <a:pPr lvl="1"/>
            <a:r>
              <a:rPr lang="en-US" dirty="0"/>
              <a:t>route computation using Dijkstra</a:t>
            </a:r>
            <a:r>
              <a:rPr lang="ja-JP" altLang="en-US" dirty="0"/>
              <a:t>’</a:t>
            </a:r>
            <a:r>
              <a:rPr lang="en-US" altLang="ja-JP" dirty="0"/>
              <a:t>s algorithm</a:t>
            </a:r>
          </a:p>
          <a:p>
            <a:r>
              <a:rPr lang="en-US" dirty="0"/>
              <a:t>router floods OSPF link-state advertisements to all other routers in </a:t>
            </a:r>
            <a:r>
              <a:rPr lang="en-US" i="1" dirty="0">
                <a:solidFill>
                  <a:srgbClr val="CC0000"/>
                </a:solidFill>
              </a:rPr>
              <a:t>entire</a:t>
            </a:r>
            <a:r>
              <a:rPr lang="en-US" dirty="0"/>
              <a:t> AS</a:t>
            </a:r>
          </a:p>
          <a:p>
            <a:pPr lvl="1"/>
            <a:r>
              <a:rPr lang="en-US" dirty="0"/>
              <a:t>carried in OSPF messages directly over IP (rather than TCP or UDP</a:t>
            </a:r>
          </a:p>
          <a:p>
            <a:pPr lvl="1"/>
            <a:r>
              <a:rPr lang="en-US" dirty="0"/>
              <a:t>link state: for each attached link</a:t>
            </a:r>
          </a:p>
          <a:p>
            <a:r>
              <a:rPr lang="en-US" i="1" dirty="0">
                <a:solidFill>
                  <a:srgbClr val="CC0000"/>
                </a:solidFill>
              </a:rPr>
              <a:t>IS-IS routing</a:t>
            </a:r>
            <a:r>
              <a:rPr lang="en-US" dirty="0"/>
              <a:t> protocol: nearly identical to OSPF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33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1660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OSPF </a:t>
            </a:r>
            <a:r>
              <a:rPr lang="ja-JP" altLang="en-US" dirty="0"/>
              <a:t>“</a:t>
            </a:r>
            <a:r>
              <a:rPr lang="en-US" altLang="ja-JP" dirty="0"/>
              <a:t>advanced</a:t>
            </a:r>
            <a:r>
              <a:rPr lang="ja-JP" altLang="en-US" dirty="0"/>
              <a:t>”</a:t>
            </a:r>
            <a:r>
              <a:rPr lang="en-US" altLang="ja-JP" dirty="0"/>
              <a:t> features</a:t>
            </a:r>
            <a:endParaRPr lang="en-US" dirty="0"/>
          </a:p>
        </p:txBody>
      </p:sp>
      <p:sp>
        <p:nvSpPr>
          <p:cNvPr id="1587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97856"/>
            <a:ext cx="10515600" cy="4876800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rgbClr val="CC0000"/>
                </a:solidFill>
              </a:rPr>
              <a:t>security:</a:t>
            </a:r>
            <a:r>
              <a:rPr lang="en-US" dirty="0"/>
              <a:t> all OSPF messages authenticated (to prevent malicious intrusion) </a:t>
            </a:r>
          </a:p>
          <a:p>
            <a:r>
              <a:rPr lang="en-US" dirty="0">
                <a:solidFill>
                  <a:srgbClr val="CC0000"/>
                </a:solidFill>
              </a:rPr>
              <a:t>multiple </a:t>
            </a:r>
            <a:r>
              <a:rPr lang="en-US" dirty="0"/>
              <a:t>same-cost </a:t>
            </a:r>
            <a:r>
              <a:rPr lang="en-US" dirty="0">
                <a:solidFill>
                  <a:srgbClr val="CC0000"/>
                </a:solidFill>
              </a:rPr>
              <a:t>paths</a:t>
            </a:r>
            <a:r>
              <a:rPr lang="en-US" dirty="0"/>
              <a:t> allowed (only one path in RIP)</a:t>
            </a:r>
          </a:p>
          <a:p>
            <a:r>
              <a:rPr lang="en-US" dirty="0"/>
              <a:t>for each link, multiple cost metrics for different </a:t>
            </a:r>
            <a:r>
              <a:rPr lang="en-US" dirty="0">
                <a:solidFill>
                  <a:srgbClr val="CC0000"/>
                </a:solidFill>
              </a:rPr>
              <a:t>TOS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(e.g., satellite link cost set </a:t>
            </a:r>
            <a:r>
              <a:rPr lang="en-US" altLang="ja-JP" dirty="0"/>
              <a:t>low for best effort </a:t>
            </a:r>
            <a:r>
              <a:rPr lang="en-US" altLang="ja-JP" dirty="0" err="1"/>
              <a:t>ToS</a:t>
            </a:r>
            <a:r>
              <a:rPr lang="en-US" altLang="ja-JP" dirty="0"/>
              <a:t>; high for real-time </a:t>
            </a:r>
            <a:r>
              <a:rPr lang="en-US" altLang="ja-JP" dirty="0" err="1"/>
              <a:t>ToS</a:t>
            </a:r>
            <a:r>
              <a:rPr lang="en-US" altLang="ja-JP" dirty="0"/>
              <a:t>)</a:t>
            </a:r>
          </a:p>
          <a:p>
            <a:r>
              <a:rPr lang="en-US" dirty="0"/>
              <a:t>integrated </a:t>
            </a:r>
            <a:r>
              <a:rPr lang="en-US" dirty="0" err="1"/>
              <a:t>uni</a:t>
            </a:r>
            <a:r>
              <a:rPr lang="en-US" dirty="0"/>
              <a:t>- and </a:t>
            </a:r>
            <a:r>
              <a:rPr lang="en-US" dirty="0">
                <a:solidFill>
                  <a:srgbClr val="CC0000"/>
                </a:solidFill>
              </a:rPr>
              <a:t>multi-cast</a:t>
            </a:r>
            <a:r>
              <a:rPr lang="en-US" dirty="0"/>
              <a:t> support: </a:t>
            </a:r>
          </a:p>
          <a:p>
            <a:pPr lvl="1"/>
            <a:r>
              <a:rPr lang="en-US" sz="2800" dirty="0"/>
              <a:t>Multicast OSPF (MOSPF) uses same topology data base as OSPF</a:t>
            </a:r>
          </a:p>
          <a:p>
            <a:r>
              <a:rPr lang="en-US" dirty="0">
                <a:solidFill>
                  <a:srgbClr val="CC0000"/>
                </a:solidFill>
              </a:rPr>
              <a:t>hierarchical</a:t>
            </a:r>
            <a:r>
              <a:rPr lang="en-US" dirty="0"/>
              <a:t> OSPF in large domains.</a:t>
            </a:r>
          </a:p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34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3956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7" name="Freeform 2"/>
          <p:cNvSpPr>
            <a:spLocks/>
          </p:cNvSpPr>
          <p:nvPr/>
        </p:nvSpPr>
        <p:spPr bwMode="auto">
          <a:xfrm>
            <a:off x="3551239" y="1652589"/>
            <a:ext cx="6010275" cy="2206625"/>
          </a:xfrm>
          <a:custGeom>
            <a:avLst/>
            <a:gdLst>
              <a:gd name="T0" fmla="*/ 2147483647 w 3786"/>
              <a:gd name="T1" fmla="*/ 2147483647 h 1390"/>
              <a:gd name="T2" fmla="*/ 2147483647 w 3786"/>
              <a:gd name="T3" fmla="*/ 2147483647 h 1390"/>
              <a:gd name="T4" fmla="*/ 2147483647 w 3786"/>
              <a:gd name="T5" fmla="*/ 2147483647 h 1390"/>
              <a:gd name="T6" fmla="*/ 2147483647 w 3786"/>
              <a:gd name="T7" fmla="*/ 2147483647 h 1390"/>
              <a:gd name="T8" fmla="*/ 2147483647 w 3786"/>
              <a:gd name="T9" fmla="*/ 2147483647 h 1390"/>
              <a:gd name="T10" fmla="*/ 2147483647 w 3786"/>
              <a:gd name="T11" fmla="*/ 2147483647 h 1390"/>
              <a:gd name="T12" fmla="*/ 2147483647 w 3786"/>
              <a:gd name="T13" fmla="*/ 2147483647 h 1390"/>
              <a:gd name="T14" fmla="*/ 2147483647 w 3786"/>
              <a:gd name="T15" fmla="*/ 2147483647 h 1390"/>
              <a:gd name="T16" fmla="*/ 2147483647 w 3786"/>
              <a:gd name="T17" fmla="*/ 2147483647 h 1390"/>
              <a:gd name="T18" fmla="*/ 2147483647 w 3786"/>
              <a:gd name="T19" fmla="*/ 2147483647 h 1390"/>
              <a:gd name="T20" fmla="*/ 2147483647 w 3786"/>
              <a:gd name="T21" fmla="*/ 2147483647 h 1390"/>
              <a:gd name="T22" fmla="*/ 2147483647 w 3786"/>
              <a:gd name="T23" fmla="*/ 2147483647 h 1390"/>
              <a:gd name="T24" fmla="*/ 2147483647 w 3786"/>
              <a:gd name="T25" fmla="*/ 2147483647 h 1390"/>
              <a:gd name="T26" fmla="*/ 2147483647 w 3786"/>
              <a:gd name="T27" fmla="*/ 2147483647 h 139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3786"/>
              <a:gd name="T43" fmla="*/ 0 h 1390"/>
              <a:gd name="T44" fmla="*/ 3786 w 3786"/>
              <a:gd name="T45" fmla="*/ 1390 h 139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3786" h="1390">
                <a:moveTo>
                  <a:pt x="408" y="575"/>
                </a:moveTo>
                <a:cubicBezTo>
                  <a:pt x="689" y="273"/>
                  <a:pt x="1286" y="110"/>
                  <a:pt x="1693" y="55"/>
                </a:cubicBezTo>
                <a:cubicBezTo>
                  <a:pt x="2100" y="0"/>
                  <a:pt x="2585" y="164"/>
                  <a:pt x="2852" y="245"/>
                </a:cubicBezTo>
                <a:cubicBezTo>
                  <a:pt x="3119" y="326"/>
                  <a:pt x="3163" y="420"/>
                  <a:pt x="3295" y="540"/>
                </a:cubicBezTo>
                <a:cubicBezTo>
                  <a:pt x="3427" y="660"/>
                  <a:pt x="3786" y="870"/>
                  <a:pt x="3702" y="1130"/>
                </a:cubicBezTo>
                <a:cubicBezTo>
                  <a:pt x="3618" y="1390"/>
                  <a:pt x="3209" y="1190"/>
                  <a:pt x="3035" y="1214"/>
                </a:cubicBezTo>
                <a:cubicBezTo>
                  <a:pt x="2870" y="1266"/>
                  <a:pt x="2655" y="1277"/>
                  <a:pt x="2655" y="1277"/>
                </a:cubicBezTo>
                <a:cubicBezTo>
                  <a:pt x="2655" y="1277"/>
                  <a:pt x="2160" y="1316"/>
                  <a:pt x="1918" y="1326"/>
                </a:cubicBezTo>
                <a:cubicBezTo>
                  <a:pt x="1676" y="1336"/>
                  <a:pt x="1387" y="1353"/>
                  <a:pt x="1201" y="1340"/>
                </a:cubicBezTo>
                <a:cubicBezTo>
                  <a:pt x="1015" y="1327"/>
                  <a:pt x="913" y="1278"/>
                  <a:pt x="801" y="1249"/>
                </a:cubicBezTo>
                <a:lnTo>
                  <a:pt x="527" y="1165"/>
                </a:lnTo>
                <a:cubicBezTo>
                  <a:pt x="404" y="1140"/>
                  <a:pt x="126" y="1159"/>
                  <a:pt x="63" y="1102"/>
                </a:cubicBezTo>
                <a:cubicBezTo>
                  <a:pt x="0" y="1045"/>
                  <a:pt x="85" y="919"/>
                  <a:pt x="148" y="821"/>
                </a:cubicBezTo>
                <a:cubicBezTo>
                  <a:pt x="205" y="733"/>
                  <a:pt x="127" y="877"/>
                  <a:pt x="408" y="575"/>
                </a:cubicBezTo>
                <a:close/>
              </a:path>
            </a:pathLst>
          </a:custGeom>
          <a:solidFill>
            <a:srgbClr val="3399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49" name="Line 4"/>
          <p:cNvSpPr>
            <a:spLocks noChangeShapeType="1"/>
          </p:cNvSpPr>
          <p:nvPr/>
        </p:nvSpPr>
        <p:spPr bwMode="auto">
          <a:xfrm flipV="1">
            <a:off x="5203826" y="2039939"/>
            <a:ext cx="1058863" cy="3460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50" name="Line 5"/>
          <p:cNvSpPr>
            <a:spLocks noChangeShapeType="1"/>
          </p:cNvSpPr>
          <p:nvPr/>
        </p:nvSpPr>
        <p:spPr bwMode="auto">
          <a:xfrm>
            <a:off x="6481764" y="2036764"/>
            <a:ext cx="1169987" cy="3444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51" name="Line 6"/>
          <p:cNvSpPr>
            <a:spLocks noChangeShapeType="1"/>
          </p:cNvSpPr>
          <p:nvPr/>
        </p:nvSpPr>
        <p:spPr bwMode="auto">
          <a:xfrm>
            <a:off x="7893051" y="2435225"/>
            <a:ext cx="803275" cy="8016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52" name="Line 7"/>
          <p:cNvSpPr>
            <a:spLocks noChangeShapeType="1"/>
          </p:cNvSpPr>
          <p:nvPr/>
        </p:nvSpPr>
        <p:spPr bwMode="auto">
          <a:xfrm flipV="1">
            <a:off x="6472239" y="2330450"/>
            <a:ext cx="1271587" cy="11826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53" name="Line 8"/>
          <p:cNvSpPr>
            <a:spLocks noChangeShapeType="1"/>
          </p:cNvSpPr>
          <p:nvPr/>
        </p:nvSpPr>
        <p:spPr bwMode="auto">
          <a:xfrm>
            <a:off x="5207000" y="2471739"/>
            <a:ext cx="1138238" cy="9921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54" name="Line 9"/>
          <p:cNvSpPr>
            <a:spLocks noChangeShapeType="1"/>
          </p:cNvSpPr>
          <p:nvPr/>
        </p:nvSpPr>
        <p:spPr bwMode="auto">
          <a:xfrm flipH="1">
            <a:off x="8304213" y="3236913"/>
            <a:ext cx="400050" cy="8810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55" name="Line 10"/>
          <p:cNvSpPr>
            <a:spLocks noChangeShapeType="1"/>
          </p:cNvSpPr>
          <p:nvPr/>
        </p:nvSpPr>
        <p:spPr bwMode="auto">
          <a:xfrm>
            <a:off x="8332788" y="4090988"/>
            <a:ext cx="893762" cy="8366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56" name="Line 11"/>
          <p:cNvSpPr>
            <a:spLocks noChangeShapeType="1"/>
          </p:cNvSpPr>
          <p:nvPr/>
        </p:nvSpPr>
        <p:spPr bwMode="auto">
          <a:xfrm>
            <a:off x="6365875" y="3405188"/>
            <a:ext cx="547688" cy="1338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57" name="Line 12"/>
          <p:cNvSpPr>
            <a:spLocks noChangeShapeType="1"/>
          </p:cNvSpPr>
          <p:nvPr/>
        </p:nvSpPr>
        <p:spPr bwMode="auto">
          <a:xfrm>
            <a:off x="5927726" y="4268788"/>
            <a:ext cx="246063" cy="9715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58" name="Line 13"/>
          <p:cNvSpPr>
            <a:spLocks noChangeShapeType="1"/>
          </p:cNvSpPr>
          <p:nvPr/>
        </p:nvSpPr>
        <p:spPr bwMode="auto">
          <a:xfrm flipH="1">
            <a:off x="6170613" y="4775200"/>
            <a:ext cx="72390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59" name="Line 14"/>
          <p:cNvSpPr>
            <a:spLocks noChangeShapeType="1"/>
          </p:cNvSpPr>
          <p:nvPr/>
        </p:nvSpPr>
        <p:spPr bwMode="auto">
          <a:xfrm flipH="1">
            <a:off x="5978525" y="3519488"/>
            <a:ext cx="388938" cy="7794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60" name="Line 15"/>
          <p:cNvSpPr>
            <a:spLocks noChangeShapeType="1"/>
          </p:cNvSpPr>
          <p:nvPr/>
        </p:nvSpPr>
        <p:spPr bwMode="auto">
          <a:xfrm flipH="1">
            <a:off x="4213225" y="2319339"/>
            <a:ext cx="857250" cy="8461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61" name="Line 16"/>
          <p:cNvSpPr>
            <a:spLocks noChangeShapeType="1"/>
          </p:cNvSpPr>
          <p:nvPr/>
        </p:nvSpPr>
        <p:spPr bwMode="auto">
          <a:xfrm flipH="1">
            <a:off x="3608388" y="3171826"/>
            <a:ext cx="577850" cy="7905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62" name="Line 17"/>
          <p:cNvSpPr>
            <a:spLocks noChangeShapeType="1"/>
          </p:cNvSpPr>
          <p:nvPr/>
        </p:nvSpPr>
        <p:spPr bwMode="auto">
          <a:xfrm flipH="1">
            <a:off x="2959100" y="4024314"/>
            <a:ext cx="622300" cy="6000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63" name="Line 18"/>
          <p:cNvSpPr>
            <a:spLocks noChangeShapeType="1"/>
          </p:cNvSpPr>
          <p:nvPr/>
        </p:nvSpPr>
        <p:spPr bwMode="auto">
          <a:xfrm flipH="1">
            <a:off x="3814764" y="4552951"/>
            <a:ext cx="433387" cy="6778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64" name="Line 19"/>
          <p:cNvSpPr>
            <a:spLocks noChangeShapeType="1"/>
          </p:cNvSpPr>
          <p:nvPr/>
        </p:nvSpPr>
        <p:spPr bwMode="auto">
          <a:xfrm>
            <a:off x="3687764" y="3981450"/>
            <a:ext cx="636587" cy="520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65" name="Freeform 20"/>
          <p:cNvSpPr>
            <a:spLocks/>
          </p:cNvSpPr>
          <p:nvPr/>
        </p:nvSpPr>
        <p:spPr bwMode="auto">
          <a:xfrm>
            <a:off x="2611439" y="2833689"/>
            <a:ext cx="2185987" cy="2820987"/>
          </a:xfrm>
          <a:custGeom>
            <a:avLst/>
            <a:gdLst>
              <a:gd name="T0" fmla="*/ 2147483647 w 1377"/>
              <a:gd name="T1" fmla="*/ 2147483647 h 1777"/>
              <a:gd name="T2" fmla="*/ 2147483647 w 1377"/>
              <a:gd name="T3" fmla="*/ 2147483647 h 1777"/>
              <a:gd name="T4" fmla="*/ 2147483647 w 1377"/>
              <a:gd name="T5" fmla="*/ 2147483647 h 1777"/>
              <a:gd name="T6" fmla="*/ 2147483647 w 1377"/>
              <a:gd name="T7" fmla="*/ 2147483647 h 1777"/>
              <a:gd name="T8" fmla="*/ 2147483647 w 1377"/>
              <a:gd name="T9" fmla="*/ 2147483647 h 1777"/>
              <a:gd name="T10" fmla="*/ 2147483647 w 1377"/>
              <a:gd name="T11" fmla="*/ 2147483647 h 1777"/>
              <a:gd name="T12" fmla="*/ 2147483647 w 1377"/>
              <a:gd name="T13" fmla="*/ 2147483647 h 1777"/>
              <a:gd name="T14" fmla="*/ 2147483647 w 1377"/>
              <a:gd name="T15" fmla="*/ 2147483647 h 1777"/>
              <a:gd name="T16" fmla="*/ 2147483647 w 1377"/>
              <a:gd name="T17" fmla="*/ 2147483647 h 1777"/>
              <a:gd name="T18" fmla="*/ 2147483647 w 1377"/>
              <a:gd name="T19" fmla="*/ 2147483647 h 1777"/>
              <a:gd name="T20" fmla="*/ 2147483647 w 1377"/>
              <a:gd name="T21" fmla="*/ 2147483647 h 1777"/>
              <a:gd name="T22" fmla="*/ 2147483647 w 1377"/>
              <a:gd name="T23" fmla="*/ 2147483647 h 1777"/>
              <a:gd name="T24" fmla="*/ 2147483647 w 1377"/>
              <a:gd name="T25" fmla="*/ 2147483647 h 1777"/>
              <a:gd name="T26" fmla="*/ 2147483647 w 1377"/>
              <a:gd name="T27" fmla="*/ 2147483647 h 1777"/>
              <a:gd name="T28" fmla="*/ 2147483647 w 1377"/>
              <a:gd name="T29" fmla="*/ 2147483647 h 1777"/>
              <a:gd name="T30" fmla="*/ 2147483647 w 1377"/>
              <a:gd name="T31" fmla="*/ 2147483647 h 1777"/>
              <a:gd name="T32" fmla="*/ 2147483647 w 1377"/>
              <a:gd name="T33" fmla="*/ 2147483647 h 1777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377"/>
              <a:gd name="T52" fmla="*/ 0 h 1777"/>
              <a:gd name="T53" fmla="*/ 1377 w 1377"/>
              <a:gd name="T54" fmla="*/ 1777 h 1777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377" h="1777">
                <a:moveTo>
                  <a:pt x="671" y="245"/>
                </a:moveTo>
                <a:cubicBezTo>
                  <a:pt x="604" y="317"/>
                  <a:pt x="533" y="382"/>
                  <a:pt x="474" y="463"/>
                </a:cubicBezTo>
                <a:cubicBezTo>
                  <a:pt x="415" y="544"/>
                  <a:pt x="366" y="663"/>
                  <a:pt x="319" y="730"/>
                </a:cubicBezTo>
                <a:cubicBezTo>
                  <a:pt x="272" y="797"/>
                  <a:pt x="242" y="800"/>
                  <a:pt x="193" y="863"/>
                </a:cubicBezTo>
                <a:cubicBezTo>
                  <a:pt x="144" y="926"/>
                  <a:pt x="48" y="1027"/>
                  <a:pt x="24" y="1109"/>
                </a:cubicBezTo>
                <a:cubicBezTo>
                  <a:pt x="0" y="1191"/>
                  <a:pt x="10" y="1295"/>
                  <a:pt x="46" y="1355"/>
                </a:cubicBezTo>
                <a:cubicBezTo>
                  <a:pt x="82" y="1415"/>
                  <a:pt x="172" y="1437"/>
                  <a:pt x="242" y="1467"/>
                </a:cubicBezTo>
                <a:cubicBezTo>
                  <a:pt x="312" y="1497"/>
                  <a:pt x="404" y="1499"/>
                  <a:pt x="467" y="1538"/>
                </a:cubicBezTo>
                <a:cubicBezTo>
                  <a:pt x="530" y="1577"/>
                  <a:pt x="518" y="1669"/>
                  <a:pt x="622" y="1699"/>
                </a:cubicBezTo>
                <a:cubicBezTo>
                  <a:pt x="726" y="1729"/>
                  <a:pt x="986" y="1777"/>
                  <a:pt x="1092" y="1720"/>
                </a:cubicBezTo>
                <a:cubicBezTo>
                  <a:pt x="1198" y="1663"/>
                  <a:pt x="1219" y="1471"/>
                  <a:pt x="1261" y="1355"/>
                </a:cubicBezTo>
                <a:cubicBezTo>
                  <a:pt x="1303" y="1239"/>
                  <a:pt x="1377" y="1150"/>
                  <a:pt x="1345" y="1025"/>
                </a:cubicBezTo>
                <a:cubicBezTo>
                  <a:pt x="1313" y="900"/>
                  <a:pt x="1084" y="727"/>
                  <a:pt x="1071" y="603"/>
                </a:cubicBezTo>
                <a:cubicBezTo>
                  <a:pt x="1058" y="479"/>
                  <a:pt x="1237" y="374"/>
                  <a:pt x="1268" y="280"/>
                </a:cubicBezTo>
                <a:cubicBezTo>
                  <a:pt x="1299" y="186"/>
                  <a:pt x="1320" y="82"/>
                  <a:pt x="1254" y="41"/>
                </a:cubicBezTo>
                <a:cubicBezTo>
                  <a:pt x="1188" y="0"/>
                  <a:pt x="970" y="2"/>
                  <a:pt x="874" y="34"/>
                </a:cubicBezTo>
                <a:cubicBezTo>
                  <a:pt x="778" y="66"/>
                  <a:pt x="738" y="173"/>
                  <a:pt x="671" y="245"/>
                </a:cubicBezTo>
                <a:close/>
              </a:path>
            </a:pathLst>
          </a:custGeom>
          <a:noFill/>
          <a:ln w="19050" cap="flat" cmpd="sng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66" name="Freeform 21"/>
          <p:cNvSpPr>
            <a:spLocks/>
          </p:cNvSpPr>
          <p:nvPr/>
        </p:nvSpPr>
        <p:spPr bwMode="auto">
          <a:xfrm>
            <a:off x="5475288" y="3068638"/>
            <a:ext cx="1903412" cy="2730500"/>
          </a:xfrm>
          <a:custGeom>
            <a:avLst/>
            <a:gdLst>
              <a:gd name="T0" fmla="*/ 2147483647 w 1199"/>
              <a:gd name="T1" fmla="*/ 2147483647 h 1720"/>
              <a:gd name="T2" fmla="*/ 2147483647 w 1199"/>
              <a:gd name="T3" fmla="*/ 2147483647 h 1720"/>
              <a:gd name="T4" fmla="*/ 2147483647 w 1199"/>
              <a:gd name="T5" fmla="*/ 2147483647 h 1720"/>
              <a:gd name="T6" fmla="*/ 2147483647 w 1199"/>
              <a:gd name="T7" fmla="*/ 2147483647 h 1720"/>
              <a:gd name="T8" fmla="*/ 2147483647 w 1199"/>
              <a:gd name="T9" fmla="*/ 2147483647 h 1720"/>
              <a:gd name="T10" fmla="*/ 2147483647 w 1199"/>
              <a:gd name="T11" fmla="*/ 2147483647 h 1720"/>
              <a:gd name="T12" fmla="*/ 2147483647 w 1199"/>
              <a:gd name="T13" fmla="*/ 2147483647 h 1720"/>
              <a:gd name="T14" fmla="*/ 2147483647 w 1199"/>
              <a:gd name="T15" fmla="*/ 2147483647 h 1720"/>
              <a:gd name="T16" fmla="*/ 2147483647 w 1199"/>
              <a:gd name="T17" fmla="*/ 2147483647 h 1720"/>
              <a:gd name="T18" fmla="*/ 2147483647 w 1199"/>
              <a:gd name="T19" fmla="*/ 2147483647 h 1720"/>
              <a:gd name="T20" fmla="*/ 2147483647 w 1199"/>
              <a:gd name="T21" fmla="*/ 2147483647 h 1720"/>
              <a:gd name="T22" fmla="*/ 2147483647 w 1199"/>
              <a:gd name="T23" fmla="*/ 2147483647 h 1720"/>
              <a:gd name="T24" fmla="*/ 2147483647 w 1199"/>
              <a:gd name="T25" fmla="*/ 2147483647 h 1720"/>
              <a:gd name="T26" fmla="*/ 2147483647 w 1199"/>
              <a:gd name="T27" fmla="*/ 2147483647 h 1720"/>
              <a:gd name="T28" fmla="*/ 2147483647 w 1199"/>
              <a:gd name="T29" fmla="*/ 2147483647 h 172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199"/>
              <a:gd name="T46" fmla="*/ 0 h 1720"/>
              <a:gd name="T47" fmla="*/ 1199 w 1199"/>
              <a:gd name="T48" fmla="*/ 1720 h 172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199" h="1720">
                <a:moveTo>
                  <a:pt x="651" y="20"/>
                </a:moveTo>
                <a:cubicBezTo>
                  <a:pt x="595" y="0"/>
                  <a:pt x="643" y="10"/>
                  <a:pt x="609" y="20"/>
                </a:cubicBezTo>
                <a:cubicBezTo>
                  <a:pt x="575" y="30"/>
                  <a:pt x="499" y="45"/>
                  <a:pt x="447" y="83"/>
                </a:cubicBezTo>
                <a:cubicBezTo>
                  <a:pt x="395" y="121"/>
                  <a:pt x="354" y="178"/>
                  <a:pt x="300" y="245"/>
                </a:cubicBezTo>
                <a:cubicBezTo>
                  <a:pt x="246" y="312"/>
                  <a:pt x="173" y="379"/>
                  <a:pt x="124" y="483"/>
                </a:cubicBezTo>
                <a:cubicBezTo>
                  <a:pt x="75" y="587"/>
                  <a:pt x="10" y="742"/>
                  <a:pt x="5" y="870"/>
                </a:cubicBezTo>
                <a:cubicBezTo>
                  <a:pt x="0" y="998"/>
                  <a:pt x="50" y="1122"/>
                  <a:pt x="96" y="1249"/>
                </a:cubicBezTo>
                <a:cubicBezTo>
                  <a:pt x="142" y="1376"/>
                  <a:pt x="153" y="1564"/>
                  <a:pt x="279" y="1635"/>
                </a:cubicBezTo>
                <a:cubicBezTo>
                  <a:pt x="405" y="1706"/>
                  <a:pt x="711" y="1720"/>
                  <a:pt x="855" y="1678"/>
                </a:cubicBezTo>
                <a:cubicBezTo>
                  <a:pt x="999" y="1636"/>
                  <a:pt x="1089" y="1492"/>
                  <a:pt x="1143" y="1383"/>
                </a:cubicBezTo>
                <a:cubicBezTo>
                  <a:pt x="1197" y="1274"/>
                  <a:pt x="1199" y="1129"/>
                  <a:pt x="1178" y="1024"/>
                </a:cubicBezTo>
                <a:cubicBezTo>
                  <a:pt x="1157" y="919"/>
                  <a:pt x="1057" y="854"/>
                  <a:pt x="1016" y="750"/>
                </a:cubicBezTo>
                <a:cubicBezTo>
                  <a:pt x="975" y="646"/>
                  <a:pt x="944" y="501"/>
                  <a:pt x="932" y="399"/>
                </a:cubicBezTo>
                <a:cubicBezTo>
                  <a:pt x="920" y="297"/>
                  <a:pt x="994" y="203"/>
                  <a:pt x="946" y="139"/>
                </a:cubicBezTo>
                <a:cubicBezTo>
                  <a:pt x="898" y="75"/>
                  <a:pt x="707" y="40"/>
                  <a:pt x="651" y="20"/>
                </a:cubicBezTo>
                <a:close/>
              </a:path>
            </a:pathLst>
          </a:custGeom>
          <a:noFill/>
          <a:ln w="19050" cap="flat" cmpd="sng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67" name="Freeform 22"/>
          <p:cNvSpPr>
            <a:spLocks/>
          </p:cNvSpPr>
          <p:nvPr/>
        </p:nvSpPr>
        <p:spPr bwMode="auto">
          <a:xfrm>
            <a:off x="7904164" y="2774951"/>
            <a:ext cx="2079625" cy="2720975"/>
          </a:xfrm>
          <a:custGeom>
            <a:avLst/>
            <a:gdLst>
              <a:gd name="T0" fmla="*/ 2147483647 w 1310"/>
              <a:gd name="T1" fmla="*/ 2147483647 h 1714"/>
              <a:gd name="T2" fmla="*/ 2147483647 w 1310"/>
              <a:gd name="T3" fmla="*/ 2147483647 h 1714"/>
              <a:gd name="T4" fmla="*/ 2147483647 w 1310"/>
              <a:gd name="T5" fmla="*/ 2147483647 h 1714"/>
              <a:gd name="T6" fmla="*/ 2147483647 w 1310"/>
              <a:gd name="T7" fmla="*/ 2147483647 h 1714"/>
              <a:gd name="T8" fmla="*/ 2147483647 w 1310"/>
              <a:gd name="T9" fmla="*/ 2147483647 h 1714"/>
              <a:gd name="T10" fmla="*/ 2147483647 w 1310"/>
              <a:gd name="T11" fmla="*/ 2147483647 h 1714"/>
              <a:gd name="T12" fmla="*/ 2147483647 w 1310"/>
              <a:gd name="T13" fmla="*/ 2147483647 h 1714"/>
              <a:gd name="T14" fmla="*/ 2147483647 w 1310"/>
              <a:gd name="T15" fmla="*/ 2147483647 h 1714"/>
              <a:gd name="T16" fmla="*/ 2147483647 w 1310"/>
              <a:gd name="T17" fmla="*/ 2147483647 h 1714"/>
              <a:gd name="T18" fmla="*/ 2147483647 w 1310"/>
              <a:gd name="T19" fmla="*/ 2147483647 h 1714"/>
              <a:gd name="T20" fmla="*/ 2147483647 w 1310"/>
              <a:gd name="T21" fmla="*/ 2147483647 h 1714"/>
              <a:gd name="T22" fmla="*/ 2147483647 w 1310"/>
              <a:gd name="T23" fmla="*/ 2147483647 h 1714"/>
              <a:gd name="T24" fmla="*/ 2147483647 w 1310"/>
              <a:gd name="T25" fmla="*/ 2147483647 h 171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310"/>
              <a:gd name="T40" fmla="*/ 0 h 1714"/>
              <a:gd name="T41" fmla="*/ 1310 w 1310"/>
              <a:gd name="T42" fmla="*/ 1714 h 171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310" h="1714">
                <a:moveTo>
                  <a:pt x="470" y="29"/>
                </a:moveTo>
                <a:cubicBezTo>
                  <a:pt x="373" y="0"/>
                  <a:pt x="308" y="123"/>
                  <a:pt x="245" y="198"/>
                </a:cubicBezTo>
                <a:cubicBezTo>
                  <a:pt x="182" y="273"/>
                  <a:pt x="130" y="385"/>
                  <a:pt x="90" y="479"/>
                </a:cubicBezTo>
                <a:cubicBezTo>
                  <a:pt x="50" y="573"/>
                  <a:pt x="12" y="651"/>
                  <a:pt x="6" y="760"/>
                </a:cubicBezTo>
                <a:cubicBezTo>
                  <a:pt x="0" y="869"/>
                  <a:pt x="7" y="1042"/>
                  <a:pt x="55" y="1132"/>
                </a:cubicBezTo>
                <a:cubicBezTo>
                  <a:pt x="103" y="1222"/>
                  <a:pt x="191" y="1232"/>
                  <a:pt x="294" y="1301"/>
                </a:cubicBezTo>
                <a:cubicBezTo>
                  <a:pt x="397" y="1370"/>
                  <a:pt x="536" y="1479"/>
                  <a:pt x="673" y="1546"/>
                </a:cubicBezTo>
                <a:cubicBezTo>
                  <a:pt x="810" y="1613"/>
                  <a:pt x="1018" y="1714"/>
                  <a:pt x="1116" y="1701"/>
                </a:cubicBezTo>
                <a:cubicBezTo>
                  <a:pt x="1214" y="1688"/>
                  <a:pt x="1310" y="1559"/>
                  <a:pt x="1263" y="1469"/>
                </a:cubicBezTo>
                <a:cubicBezTo>
                  <a:pt x="1216" y="1379"/>
                  <a:pt x="925" y="1270"/>
                  <a:pt x="835" y="1160"/>
                </a:cubicBezTo>
                <a:cubicBezTo>
                  <a:pt x="745" y="1050"/>
                  <a:pt x="723" y="940"/>
                  <a:pt x="722" y="809"/>
                </a:cubicBezTo>
                <a:cubicBezTo>
                  <a:pt x="721" y="678"/>
                  <a:pt x="871" y="504"/>
                  <a:pt x="828" y="373"/>
                </a:cubicBezTo>
                <a:cubicBezTo>
                  <a:pt x="785" y="242"/>
                  <a:pt x="567" y="58"/>
                  <a:pt x="470" y="29"/>
                </a:cubicBezTo>
                <a:close/>
              </a:path>
            </a:pathLst>
          </a:custGeom>
          <a:noFill/>
          <a:ln w="19050" cap="flat" cmpd="sng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68" name="Text Box 23"/>
          <p:cNvSpPr txBox="1">
            <a:spLocks noChangeArrowheads="1"/>
          </p:cNvSpPr>
          <p:nvPr/>
        </p:nvSpPr>
        <p:spPr bwMode="auto">
          <a:xfrm>
            <a:off x="6616700" y="1293813"/>
            <a:ext cx="1797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CC0000"/>
                </a:solidFill>
              </a:rPr>
              <a:t>boundary router</a:t>
            </a:r>
          </a:p>
        </p:txBody>
      </p:sp>
      <p:sp>
        <p:nvSpPr>
          <p:cNvPr id="159769" name="Text Box 24"/>
          <p:cNvSpPr txBox="1">
            <a:spLocks noChangeArrowheads="1"/>
          </p:cNvSpPr>
          <p:nvPr/>
        </p:nvSpPr>
        <p:spPr bwMode="auto">
          <a:xfrm>
            <a:off x="8140700" y="1714501"/>
            <a:ext cx="1835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CC0000"/>
                </a:solidFill>
              </a:rPr>
              <a:t>backbone router</a:t>
            </a:r>
          </a:p>
        </p:txBody>
      </p:sp>
      <p:sp>
        <p:nvSpPr>
          <p:cNvPr id="159770" name="Text Box 25"/>
          <p:cNvSpPr txBox="1">
            <a:spLocks noChangeArrowheads="1"/>
          </p:cNvSpPr>
          <p:nvPr/>
        </p:nvSpPr>
        <p:spPr bwMode="auto">
          <a:xfrm>
            <a:off x="2460625" y="5357813"/>
            <a:ext cx="831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area 1</a:t>
            </a:r>
          </a:p>
        </p:txBody>
      </p:sp>
      <p:sp>
        <p:nvSpPr>
          <p:cNvPr id="159771" name="Text Box 26"/>
          <p:cNvSpPr txBox="1">
            <a:spLocks noChangeArrowheads="1"/>
          </p:cNvSpPr>
          <p:nvPr/>
        </p:nvSpPr>
        <p:spPr bwMode="auto">
          <a:xfrm>
            <a:off x="6026150" y="5734051"/>
            <a:ext cx="831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area 2</a:t>
            </a:r>
          </a:p>
        </p:txBody>
      </p:sp>
      <p:sp>
        <p:nvSpPr>
          <p:cNvPr id="159772" name="Text Box 27"/>
          <p:cNvSpPr txBox="1">
            <a:spLocks noChangeArrowheads="1"/>
          </p:cNvSpPr>
          <p:nvPr/>
        </p:nvSpPr>
        <p:spPr bwMode="auto">
          <a:xfrm>
            <a:off x="9110663" y="4113213"/>
            <a:ext cx="831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800"/>
              <a:t>area 3</a:t>
            </a:r>
          </a:p>
        </p:txBody>
      </p:sp>
      <p:sp>
        <p:nvSpPr>
          <p:cNvPr id="159773" name="Text Box 28"/>
          <p:cNvSpPr txBox="1">
            <a:spLocks noChangeArrowheads="1"/>
          </p:cNvSpPr>
          <p:nvPr/>
        </p:nvSpPr>
        <p:spPr bwMode="auto">
          <a:xfrm>
            <a:off x="5918201" y="2411414"/>
            <a:ext cx="1285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chemeClr val="bg1"/>
                </a:solidFill>
              </a:rPr>
              <a:t>backbone</a:t>
            </a:r>
          </a:p>
        </p:txBody>
      </p:sp>
      <p:sp>
        <p:nvSpPr>
          <p:cNvPr id="159774" name="Text Box 29"/>
          <p:cNvSpPr txBox="1">
            <a:spLocks noChangeArrowheads="1"/>
          </p:cNvSpPr>
          <p:nvPr/>
        </p:nvSpPr>
        <p:spPr bwMode="auto">
          <a:xfrm>
            <a:off x="4743450" y="2822576"/>
            <a:ext cx="89535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sz="1800">
                <a:solidFill>
                  <a:schemeClr val="bg1"/>
                </a:solidFill>
              </a:rPr>
              <a:t>area</a:t>
            </a:r>
          </a:p>
          <a:p>
            <a:pPr>
              <a:lnSpc>
                <a:spcPct val="85000"/>
              </a:lnSpc>
            </a:pPr>
            <a:r>
              <a:rPr lang="en-US" sz="1800">
                <a:solidFill>
                  <a:schemeClr val="bg1"/>
                </a:solidFill>
              </a:rPr>
              <a:t>border</a:t>
            </a:r>
          </a:p>
          <a:p>
            <a:pPr>
              <a:lnSpc>
                <a:spcPct val="85000"/>
              </a:lnSpc>
            </a:pPr>
            <a:r>
              <a:rPr lang="en-US" sz="1800">
                <a:solidFill>
                  <a:schemeClr val="bg1"/>
                </a:solidFill>
              </a:rPr>
              <a:t>routers</a:t>
            </a:r>
          </a:p>
        </p:txBody>
      </p:sp>
      <p:sp>
        <p:nvSpPr>
          <p:cNvPr id="159775" name="Text Box 30"/>
          <p:cNvSpPr txBox="1">
            <a:spLocks noChangeArrowheads="1"/>
          </p:cNvSpPr>
          <p:nvPr/>
        </p:nvSpPr>
        <p:spPr bwMode="auto">
          <a:xfrm>
            <a:off x="7493000" y="5048250"/>
            <a:ext cx="9334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sz="1800">
                <a:solidFill>
                  <a:srgbClr val="CC0000"/>
                </a:solidFill>
              </a:rPr>
              <a:t>internal</a:t>
            </a:r>
          </a:p>
          <a:p>
            <a:pPr>
              <a:lnSpc>
                <a:spcPct val="85000"/>
              </a:lnSpc>
            </a:pPr>
            <a:r>
              <a:rPr lang="en-US" sz="1800">
                <a:solidFill>
                  <a:srgbClr val="CC0000"/>
                </a:solidFill>
              </a:rPr>
              <a:t>routers</a:t>
            </a:r>
          </a:p>
        </p:txBody>
      </p:sp>
      <p:sp>
        <p:nvSpPr>
          <p:cNvPr id="159776" name="Line 242"/>
          <p:cNvSpPr>
            <a:spLocks noChangeShapeType="1"/>
          </p:cNvSpPr>
          <p:nvPr/>
        </p:nvSpPr>
        <p:spPr bwMode="auto">
          <a:xfrm flipV="1">
            <a:off x="8470900" y="5018089"/>
            <a:ext cx="490538" cy="200025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77" name="Line 243"/>
          <p:cNvSpPr>
            <a:spLocks noChangeShapeType="1"/>
          </p:cNvSpPr>
          <p:nvPr/>
        </p:nvSpPr>
        <p:spPr bwMode="auto">
          <a:xfrm flipH="1" flipV="1">
            <a:off x="7083426" y="4892675"/>
            <a:ext cx="481013" cy="300038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78" name="Line 244"/>
          <p:cNvSpPr>
            <a:spLocks noChangeShapeType="1"/>
          </p:cNvSpPr>
          <p:nvPr/>
        </p:nvSpPr>
        <p:spPr bwMode="auto">
          <a:xfrm flipV="1">
            <a:off x="6386513" y="1081088"/>
            <a:ext cx="0" cy="7921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79" name="Line 245"/>
          <p:cNvSpPr>
            <a:spLocks noChangeShapeType="1"/>
          </p:cNvSpPr>
          <p:nvPr/>
        </p:nvSpPr>
        <p:spPr bwMode="auto">
          <a:xfrm flipH="1">
            <a:off x="8058150" y="2039938"/>
            <a:ext cx="312738" cy="20161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80" name="Line 246"/>
          <p:cNvSpPr>
            <a:spLocks noChangeShapeType="1"/>
          </p:cNvSpPr>
          <p:nvPr/>
        </p:nvSpPr>
        <p:spPr bwMode="auto">
          <a:xfrm flipH="1">
            <a:off x="6548439" y="1646238"/>
            <a:ext cx="312737" cy="20161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81" name="Line 247"/>
          <p:cNvSpPr>
            <a:spLocks noChangeShapeType="1"/>
          </p:cNvSpPr>
          <p:nvPr/>
        </p:nvSpPr>
        <p:spPr bwMode="auto">
          <a:xfrm>
            <a:off x="5678488" y="3463926"/>
            <a:ext cx="334962" cy="555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9782" name="Line 248"/>
          <p:cNvSpPr>
            <a:spLocks noChangeShapeType="1"/>
          </p:cNvSpPr>
          <p:nvPr/>
        </p:nvSpPr>
        <p:spPr bwMode="auto">
          <a:xfrm flipH="1" flipV="1">
            <a:off x="4492626" y="3270251"/>
            <a:ext cx="257175" cy="1571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59783" name="Group 249"/>
          <p:cNvGrpSpPr>
            <a:grpSpLocks/>
          </p:cNvGrpSpPr>
          <p:nvPr/>
        </p:nvGrpSpPr>
        <p:grpSpPr bwMode="auto">
          <a:xfrm>
            <a:off x="7426326" y="2276476"/>
            <a:ext cx="644525" cy="282575"/>
            <a:chOff x="4396" y="1245"/>
            <a:chExt cx="672" cy="248"/>
          </a:xfrm>
        </p:grpSpPr>
        <p:sp>
          <p:nvSpPr>
            <p:cNvPr id="159911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912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913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914" name="Group 253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917" name="Freeform 254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918" name="Freeform 255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915" name="Line 256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916" name="Line 257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84" name="Group 258"/>
          <p:cNvGrpSpPr>
            <a:grpSpLocks/>
          </p:cNvGrpSpPr>
          <p:nvPr/>
        </p:nvGrpSpPr>
        <p:grpSpPr bwMode="auto">
          <a:xfrm>
            <a:off x="8348664" y="3119439"/>
            <a:ext cx="644525" cy="282575"/>
            <a:chOff x="4396" y="1245"/>
            <a:chExt cx="672" cy="248"/>
          </a:xfrm>
        </p:grpSpPr>
        <p:sp>
          <p:nvSpPr>
            <p:cNvPr id="159903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904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905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906" name="Group 262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909" name="Freeform 26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910" name="Freeform 26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907" name="Line 265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908" name="Line 266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85" name="Group 267"/>
          <p:cNvGrpSpPr>
            <a:grpSpLocks/>
          </p:cNvGrpSpPr>
          <p:nvPr/>
        </p:nvGrpSpPr>
        <p:grpSpPr bwMode="auto">
          <a:xfrm>
            <a:off x="8132764" y="3952876"/>
            <a:ext cx="644525" cy="282575"/>
            <a:chOff x="4396" y="1245"/>
            <a:chExt cx="672" cy="248"/>
          </a:xfrm>
        </p:grpSpPr>
        <p:sp>
          <p:nvSpPr>
            <p:cNvPr id="159895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96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97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98" name="Group 271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901" name="Freeform 272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902" name="Freeform 273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99" name="Line 274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900" name="Line 275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86" name="Group 276"/>
          <p:cNvGrpSpPr>
            <a:grpSpLocks/>
          </p:cNvGrpSpPr>
          <p:nvPr/>
        </p:nvGrpSpPr>
        <p:grpSpPr bwMode="auto">
          <a:xfrm>
            <a:off x="8942389" y="4797426"/>
            <a:ext cx="644525" cy="282575"/>
            <a:chOff x="4396" y="1245"/>
            <a:chExt cx="672" cy="248"/>
          </a:xfrm>
        </p:grpSpPr>
        <p:sp>
          <p:nvSpPr>
            <p:cNvPr id="159887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88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89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90" name="Group 280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93" name="Freeform 281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94" name="Freeform 282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91" name="Line 283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92" name="Line 284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87" name="Group 285"/>
          <p:cNvGrpSpPr>
            <a:grpSpLocks/>
          </p:cNvGrpSpPr>
          <p:nvPr/>
        </p:nvGrpSpPr>
        <p:grpSpPr bwMode="auto">
          <a:xfrm>
            <a:off x="6072189" y="1871664"/>
            <a:ext cx="644525" cy="282575"/>
            <a:chOff x="4396" y="1245"/>
            <a:chExt cx="672" cy="248"/>
          </a:xfrm>
        </p:grpSpPr>
        <p:sp>
          <p:nvSpPr>
            <p:cNvPr id="159879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80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81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82" name="Group 289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85" name="Freeform 2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86" name="Freeform 2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83" name="Line 292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84" name="Line 293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88" name="Group 294"/>
          <p:cNvGrpSpPr>
            <a:grpSpLocks/>
          </p:cNvGrpSpPr>
          <p:nvPr/>
        </p:nvGrpSpPr>
        <p:grpSpPr bwMode="auto">
          <a:xfrm>
            <a:off x="6091239" y="3273426"/>
            <a:ext cx="644525" cy="282575"/>
            <a:chOff x="4396" y="1245"/>
            <a:chExt cx="672" cy="248"/>
          </a:xfrm>
        </p:grpSpPr>
        <p:sp>
          <p:nvSpPr>
            <p:cNvPr id="159871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72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73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74" name="Group 298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77" name="Freeform 299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78" name="Freeform 300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75" name="Line 301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76" name="Line 302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89" name="Group 303"/>
          <p:cNvGrpSpPr>
            <a:grpSpLocks/>
          </p:cNvGrpSpPr>
          <p:nvPr/>
        </p:nvGrpSpPr>
        <p:grpSpPr bwMode="auto">
          <a:xfrm>
            <a:off x="4838701" y="2276476"/>
            <a:ext cx="644525" cy="282575"/>
            <a:chOff x="4396" y="1245"/>
            <a:chExt cx="672" cy="248"/>
          </a:xfrm>
        </p:grpSpPr>
        <p:sp>
          <p:nvSpPr>
            <p:cNvPr id="159863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64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65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66" name="Group 307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69" name="Freeform 30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70" name="Freeform 30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67" name="Line 310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68" name="Line 311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90" name="Group 312"/>
          <p:cNvGrpSpPr>
            <a:grpSpLocks/>
          </p:cNvGrpSpPr>
          <p:nvPr/>
        </p:nvGrpSpPr>
        <p:grpSpPr bwMode="auto">
          <a:xfrm>
            <a:off x="3854451" y="3063876"/>
            <a:ext cx="644525" cy="282575"/>
            <a:chOff x="4396" y="1245"/>
            <a:chExt cx="672" cy="248"/>
          </a:xfrm>
        </p:grpSpPr>
        <p:sp>
          <p:nvSpPr>
            <p:cNvPr id="159855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56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57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58" name="Group 316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61" name="Freeform 317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62" name="Freeform 318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59" name="Line 319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60" name="Line 320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91" name="Group 321"/>
          <p:cNvGrpSpPr>
            <a:grpSpLocks/>
          </p:cNvGrpSpPr>
          <p:nvPr/>
        </p:nvGrpSpPr>
        <p:grpSpPr bwMode="auto">
          <a:xfrm>
            <a:off x="3305176" y="3841751"/>
            <a:ext cx="644525" cy="282575"/>
            <a:chOff x="4396" y="1245"/>
            <a:chExt cx="672" cy="248"/>
          </a:xfrm>
        </p:grpSpPr>
        <p:sp>
          <p:nvSpPr>
            <p:cNvPr id="159847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48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49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50" name="Group 325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53" name="Freeform 32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54" name="Freeform 32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51" name="Line 328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52" name="Line 329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92" name="Group 330"/>
          <p:cNvGrpSpPr>
            <a:grpSpLocks/>
          </p:cNvGrpSpPr>
          <p:nvPr/>
        </p:nvGrpSpPr>
        <p:grpSpPr bwMode="auto">
          <a:xfrm>
            <a:off x="3892551" y="4362451"/>
            <a:ext cx="644525" cy="282575"/>
            <a:chOff x="4396" y="1245"/>
            <a:chExt cx="672" cy="248"/>
          </a:xfrm>
        </p:grpSpPr>
        <p:sp>
          <p:nvSpPr>
            <p:cNvPr id="159839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40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41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42" name="Group 334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45" name="Freeform 33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46" name="Freeform 33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43" name="Line 337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44" name="Line 338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93" name="Group 339"/>
          <p:cNvGrpSpPr>
            <a:grpSpLocks/>
          </p:cNvGrpSpPr>
          <p:nvPr/>
        </p:nvGrpSpPr>
        <p:grpSpPr bwMode="auto">
          <a:xfrm>
            <a:off x="3543301" y="5095876"/>
            <a:ext cx="644525" cy="282575"/>
            <a:chOff x="4396" y="1245"/>
            <a:chExt cx="672" cy="248"/>
          </a:xfrm>
        </p:grpSpPr>
        <p:sp>
          <p:nvSpPr>
            <p:cNvPr id="159831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32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33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34" name="Group 343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37" name="Freeform 344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38" name="Freeform 345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35" name="Line 346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36" name="Line 347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94" name="Group 348"/>
          <p:cNvGrpSpPr>
            <a:grpSpLocks/>
          </p:cNvGrpSpPr>
          <p:nvPr/>
        </p:nvGrpSpPr>
        <p:grpSpPr bwMode="auto">
          <a:xfrm>
            <a:off x="2713039" y="4511676"/>
            <a:ext cx="644525" cy="282575"/>
            <a:chOff x="4396" y="1245"/>
            <a:chExt cx="672" cy="248"/>
          </a:xfrm>
        </p:grpSpPr>
        <p:sp>
          <p:nvSpPr>
            <p:cNvPr id="159823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24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25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26" name="Group 352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29" name="Freeform 35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30" name="Freeform 35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27" name="Line 355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28" name="Line 356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95" name="Group 357"/>
          <p:cNvGrpSpPr>
            <a:grpSpLocks/>
          </p:cNvGrpSpPr>
          <p:nvPr/>
        </p:nvGrpSpPr>
        <p:grpSpPr bwMode="auto">
          <a:xfrm>
            <a:off x="5673726" y="4191001"/>
            <a:ext cx="644525" cy="282575"/>
            <a:chOff x="4396" y="1245"/>
            <a:chExt cx="672" cy="248"/>
          </a:xfrm>
        </p:grpSpPr>
        <p:sp>
          <p:nvSpPr>
            <p:cNvPr id="159815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16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17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18" name="Group 361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21" name="Freeform 362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22" name="Freeform 363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19" name="Line 364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20" name="Line 365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96" name="Group 366"/>
          <p:cNvGrpSpPr>
            <a:grpSpLocks/>
          </p:cNvGrpSpPr>
          <p:nvPr/>
        </p:nvGrpSpPr>
        <p:grpSpPr bwMode="auto">
          <a:xfrm>
            <a:off x="6484939" y="4610101"/>
            <a:ext cx="644525" cy="282575"/>
            <a:chOff x="4396" y="1245"/>
            <a:chExt cx="672" cy="248"/>
          </a:xfrm>
        </p:grpSpPr>
        <p:sp>
          <p:nvSpPr>
            <p:cNvPr id="159807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08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09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10" name="Group 370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13" name="Freeform 371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14" name="Freeform 372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11" name="Line 373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12" name="Line 374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9797" name="Group 375"/>
          <p:cNvGrpSpPr>
            <a:grpSpLocks/>
          </p:cNvGrpSpPr>
          <p:nvPr/>
        </p:nvGrpSpPr>
        <p:grpSpPr bwMode="auto">
          <a:xfrm>
            <a:off x="5900739" y="5051426"/>
            <a:ext cx="644525" cy="282575"/>
            <a:chOff x="4396" y="1245"/>
            <a:chExt cx="672" cy="248"/>
          </a:xfrm>
        </p:grpSpPr>
        <p:sp>
          <p:nvSpPr>
            <p:cNvPr id="159799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00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159801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159802" name="Group 379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9805" name="Freeform 38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806" name="Freeform 38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9803" name="Line 382"/>
            <p:cNvSpPr>
              <a:spLocks noChangeShapeType="1"/>
            </p:cNvSpPr>
            <p:nvPr/>
          </p:nvSpPr>
          <p:spPr bwMode="auto">
            <a:xfrm>
              <a:off x="4399" y="1322"/>
              <a:ext cx="0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9804" name="Line 383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35</a:t>
            </a:fld>
            <a:endParaRPr lang="en-US" sz="1200" dirty="0">
              <a:latin typeface="Tahoma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36C68BA-D58F-1E4F-BEC6-54631D95A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Hierarchical OSPF</a:t>
            </a:r>
          </a:p>
        </p:txBody>
      </p:sp>
    </p:spTree>
    <p:extLst>
      <p:ext uri="{BB962C8B-B14F-4D97-AF65-F5344CB8AC3E}">
        <p14:creationId xmlns:p14="http://schemas.microsoft.com/office/powerpoint/2010/main" val="2698525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93161" y="1701704"/>
            <a:ext cx="9798299" cy="4774192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rgbClr val="CC0000"/>
                </a:solidFill>
              </a:rPr>
              <a:t>two-level hierarchy:</a:t>
            </a:r>
            <a:r>
              <a:rPr lang="en-US" dirty="0"/>
              <a:t> local area, backbone.</a:t>
            </a:r>
          </a:p>
          <a:p>
            <a:pPr lvl="1"/>
            <a:r>
              <a:rPr lang="en-US" sz="2800" dirty="0"/>
              <a:t>link-state advertisements only in area </a:t>
            </a:r>
          </a:p>
          <a:p>
            <a:pPr lvl="1"/>
            <a:r>
              <a:rPr lang="en-US" sz="2800" dirty="0"/>
              <a:t>each nodes has detailed area topology; only know direction (shortest path) to nets in other areas.</a:t>
            </a:r>
            <a:endParaRPr lang="en-US" dirty="0"/>
          </a:p>
          <a:p>
            <a:r>
              <a:rPr lang="en-US" i="1" dirty="0">
                <a:solidFill>
                  <a:srgbClr val="CC0000"/>
                </a:solidFill>
              </a:rPr>
              <a:t>area border routers: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ja-JP" altLang="en-US" dirty="0"/>
              <a:t>“</a:t>
            </a:r>
            <a:r>
              <a:rPr lang="en-US" altLang="ja-JP" dirty="0"/>
              <a:t>summarize</a:t>
            </a:r>
            <a:r>
              <a:rPr lang="ja-JP" altLang="en-US" dirty="0"/>
              <a:t>”</a:t>
            </a:r>
            <a:r>
              <a:rPr lang="en-US" altLang="ja-JP" dirty="0"/>
              <a:t> distances to nets in own area, advertise to other Area Border routers.</a:t>
            </a:r>
          </a:p>
          <a:p>
            <a:r>
              <a:rPr lang="en-US" i="1" dirty="0">
                <a:solidFill>
                  <a:srgbClr val="CC0000"/>
                </a:solidFill>
              </a:rPr>
              <a:t>backbone routers:</a:t>
            </a:r>
            <a:r>
              <a:rPr lang="en-US" dirty="0"/>
              <a:t> run OSPF routing limited to backbone.</a:t>
            </a:r>
          </a:p>
          <a:p>
            <a:r>
              <a:rPr lang="en-US" i="1" dirty="0">
                <a:solidFill>
                  <a:srgbClr val="CC0000"/>
                </a:solidFill>
              </a:rPr>
              <a:t>boundary routers:</a:t>
            </a:r>
            <a:r>
              <a:rPr lang="en-US" dirty="0"/>
              <a:t> connect to other AS</a:t>
            </a:r>
            <a:r>
              <a:rPr lang="ja-JP" altLang="en-US" dirty="0"/>
              <a:t>’</a:t>
            </a:r>
            <a:r>
              <a:rPr lang="en-US" altLang="ja-JP" dirty="0" err="1"/>
              <a:t>es</a:t>
            </a:r>
            <a:r>
              <a:rPr lang="en-US" altLang="ja-JP" dirty="0"/>
              <a:t>.</a:t>
            </a:r>
            <a:endParaRPr lang="en-US" altLang="ja-JP" sz="2400" dirty="0"/>
          </a:p>
          <a:p>
            <a:endParaRPr lang="en-US" sz="240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36</a:t>
            </a:fld>
            <a:endParaRPr lang="en-US" sz="1200" dirty="0">
              <a:latin typeface="Tahoma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F5434F2-1A3A-4C40-97CB-ECDCAD82C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Hierarchical OSPF</a:t>
            </a:r>
          </a:p>
        </p:txBody>
      </p:sp>
    </p:spTree>
    <p:extLst>
      <p:ext uri="{BB962C8B-B14F-4D97-AF65-F5344CB8AC3E}">
        <p14:creationId xmlns:p14="http://schemas.microsoft.com/office/powerpoint/2010/main" val="1798566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01232" y="1690688"/>
            <a:ext cx="9335665" cy="427460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200" i="1" dirty="0">
                <a:solidFill>
                  <a:srgbClr val="CC0000"/>
                </a:solidFill>
              </a:rPr>
              <a:t>Routing protocol goal:</a:t>
            </a:r>
            <a:r>
              <a:rPr lang="en-US" sz="3200" dirty="0"/>
              <a:t> </a:t>
            </a:r>
            <a:r>
              <a:rPr lang="en-US" dirty="0"/>
              <a:t>determine “good” paths (equivalently, routes), from sending hosts to receiving host, through network of routers</a:t>
            </a:r>
          </a:p>
          <a:p>
            <a:pPr>
              <a:lnSpc>
                <a:spcPct val="100000"/>
              </a:lnSpc>
            </a:pPr>
            <a:r>
              <a:rPr lang="en-US" dirty="0">
                <a:cs typeface="+mn-cs"/>
              </a:rPr>
              <a:t>path: sequence of routers packets will traverse in going from given initial source host to given final destination host</a:t>
            </a:r>
          </a:p>
          <a:p>
            <a:pPr>
              <a:lnSpc>
                <a:spcPct val="100000"/>
              </a:lnSpc>
              <a:defRPr/>
            </a:pPr>
            <a:r>
              <a:rPr lang="en-US" dirty="0">
                <a:cs typeface="+mn-cs"/>
              </a:rPr>
              <a:t>“good”: least “cost”, “fastest”, “least congested”</a:t>
            </a:r>
            <a:endParaRPr lang="en-US" sz="2400" dirty="0"/>
          </a:p>
          <a:p>
            <a:pPr>
              <a:lnSpc>
                <a:spcPct val="100000"/>
              </a:lnSpc>
              <a:defRPr/>
            </a:pPr>
            <a:r>
              <a:rPr lang="en-US" dirty="0">
                <a:cs typeface="+mn-cs"/>
              </a:rPr>
              <a:t>routing: a “top-10” networking challenge!</a:t>
            </a:r>
            <a:endParaRPr lang="en-US" sz="3200" dirty="0"/>
          </a:p>
        </p:txBody>
      </p:sp>
      <p:sp>
        <p:nvSpPr>
          <p:cNvPr id="23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4</a:t>
            </a:fld>
            <a:endParaRPr lang="en-US" sz="1200" dirty="0">
              <a:latin typeface="Tahoma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0EEAAD1-1239-034A-BDA1-655EC4F8A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</a:t>
            </a:r>
            <a:r>
              <a:rPr lang="en-US" altLang="ja-JP" dirty="0"/>
              <a:t> protocols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880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4E0A60C-D307-45B2-B1E7-250BD3F8CC11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4724401" y="1406525"/>
            <a:ext cx="3571875" cy="2236788"/>
            <a:chOff x="3162" y="1071"/>
            <a:chExt cx="2250" cy="1409"/>
          </a:xfrm>
        </p:grpSpPr>
        <p:sp>
          <p:nvSpPr>
            <p:cNvPr id="18438" name="Freeform 3"/>
            <p:cNvSpPr>
              <a:spLocks/>
            </p:cNvSpPr>
            <p:nvPr/>
          </p:nvSpPr>
          <p:spPr bwMode="auto">
            <a:xfrm>
              <a:off x="3162" y="1071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50"/>
                <a:gd name="T34" fmla="*/ 0 h 1409"/>
                <a:gd name="T35" fmla="*/ 2250 w 2250"/>
                <a:gd name="T36" fmla="*/ 1409 h 140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9" name="Freeform 4"/>
            <p:cNvSpPr>
              <a:spLocks/>
            </p:cNvSpPr>
            <p:nvPr/>
          </p:nvSpPr>
          <p:spPr bwMode="auto">
            <a:xfrm>
              <a:off x="3498" y="1620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" name="Oval 5"/>
            <p:cNvSpPr>
              <a:spLocks noChangeArrowheads="1"/>
            </p:cNvSpPr>
            <p:nvPr/>
          </p:nvSpPr>
          <p:spPr bwMode="auto">
            <a:xfrm>
              <a:off x="3238" y="186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8441" name="Line 6"/>
            <p:cNvSpPr>
              <a:spLocks noChangeShapeType="1"/>
            </p:cNvSpPr>
            <p:nvPr/>
          </p:nvSpPr>
          <p:spPr bwMode="auto">
            <a:xfrm>
              <a:off x="3238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2" name="Line 7"/>
            <p:cNvSpPr>
              <a:spLocks noChangeShapeType="1"/>
            </p:cNvSpPr>
            <p:nvPr/>
          </p:nvSpPr>
          <p:spPr bwMode="auto">
            <a:xfrm>
              <a:off x="3551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3" name="Rectangle 8"/>
            <p:cNvSpPr>
              <a:spLocks noChangeArrowheads="1"/>
            </p:cNvSpPr>
            <p:nvPr/>
          </p:nvSpPr>
          <p:spPr bwMode="auto">
            <a:xfrm>
              <a:off x="3238" y="1855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8444" name="Oval 9"/>
            <p:cNvSpPr>
              <a:spLocks noChangeArrowheads="1"/>
            </p:cNvSpPr>
            <p:nvPr/>
          </p:nvSpPr>
          <p:spPr bwMode="auto">
            <a:xfrm>
              <a:off x="3235" y="179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8445" name="Oval 10"/>
            <p:cNvSpPr>
              <a:spLocks noChangeArrowheads="1"/>
            </p:cNvSpPr>
            <p:nvPr/>
          </p:nvSpPr>
          <p:spPr bwMode="auto">
            <a:xfrm>
              <a:off x="3712" y="224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8446" name="Line 11"/>
            <p:cNvSpPr>
              <a:spLocks noChangeShapeType="1"/>
            </p:cNvSpPr>
            <p:nvPr/>
          </p:nvSpPr>
          <p:spPr bwMode="auto">
            <a:xfrm>
              <a:off x="3712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7" name="Line 12"/>
            <p:cNvSpPr>
              <a:spLocks noChangeShapeType="1"/>
            </p:cNvSpPr>
            <p:nvPr/>
          </p:nvSpPr>
          <p:spPr bwMode="auto">
            <a:xfrm>
              <a:off x="4025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8" name="Rectangle 13"/>
            <p:cNvSpPr>
              <a:spLocks noChangeArrowheads="1"/>
            </p:cNvSpPr>
            <p:nvPr/>
          </p:nvSpPr>
          <p:spPr bwMode="auto">
            <a:xfrm>
              <a:off x="3712" y="2242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8449" name="Oval 14"/>
            <p:cNvSpPr>
              <a:spLocks noChangeArrowheads="1"/>
            </p:cNvSpPr>
            <p:nvPr/>
          </p:nvSpPr>
          <p:spPr bwMode="auto">
            <a:xfrm>
              <a:off x="3709" y="218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8450" name="Oval 15"/>
            <p:cNvSpPr>
              <a:spLocks noChangeArrowheads="1"/>
            </p:cNvSpPr>
            <p:nvPr/>
          </p:nvSpPr>
          <p:spPr bwMode="auto">
            <a:xfrm>
              <a:off x="3708" y="155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8451" name="Line 16"/>
            <p:cNvSpPr>
              <a:spLocks noChangeShapeType="1"/>
            </p:cNvSpPr>
            <p:nvPr/>
          </p:nvSpPr>
          <p:spPr bwMode="auto">
            <a:xfrm>
              <a:off x="3708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2" name="Line 17"/>
            <p:cNvSpPr>
              <a:spLocks noChangeShapeType="1"/>
            </p:cNvSpPr>
            <p:nvPr/>
          </p:nvSpPr>
          <p:spPr bwMode="auto">
            <a:xfrm>
              <a:off x="4021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3" name="Rectangle 18"/>
            <p:cNvSpPr>
              <a:spLocks noChangeArrowheads="1"/>
            </p:cNvSpPr>
            <p:nvPr/>
          </p:nvSpPr>
          <p:spPr bwMode="auto">
            <a:xfrm>
              <a:off x="3708" y="1552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8454" name="Oval 19"/>
            <p:cNvSpPr>
              <a:spLocks noChangeArrowheads="1"/>
            </p:cNvSpPr>
            <p:nvPr/>
          </p:nvSpPr>
          <p:spPr bwMode="auto">
            <a:xfrm>
              <a:off x="3705" y="149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8455" name="Oval 20"/>
            <p:cNvSpPr>
              <a:spLocks noChangeArrowheads="1"/>
            </p:cNvSpPr>
            <p:nvPr/>
          </p:nvSpPr>
          <p:spPr bwMode="auto">
            <a:xfrm>
              <a:off x="4391" y="1555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8456" name="Line 21"/>
            <p:cNvSpPr>
              <a:spLocks noChangeShapeType="1"/>
            </p:cNvSpPr>
            <p:nvPr/>
          </p:nvSpPr>
          <p:spPr bwMode="auto">
            <a:xfrm>
              <a:off x="4391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7" name="Line 22"/>
            <p:cNvSpPr>
              <a:spLocks noChangeShapeType="1"/>
            </p:cNvSpPr>
            <p:nvPr/>
          </p:nvSpPr>
          <p:spPr bwMode="auto">
            <a:xfrm>
              <a:off x="4703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8" name="Rectangle 23"/>
            <p:cNvSpPr>
              <a:spLocks noChangeArrowheads="1"/>
            </p:cNvSpPr>
            <p:nvPr/>
          </p:nvSpPr>
          <p:spPr bwMode="auto">
            <a:xfrm>
              <a:off x="4391" y="1548"/>
              <a:ext cx="309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8459" name="Oval 24"/>
            <p:cNvSpPr>
              <a:spLocks noChangeArrowheads="1"/>
            </p:cNvSpPr>
            <p:nvPr/>
          </p:nvSpPr>
          <p:spPr bwMode="auto">
            <a:xfrm>
              <a:off x="4394" y="1492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8460" name="Oval 25"/>
            <p:cNvSpPr>
              <a:spLocks noChangeArrowheads="1"/>
            </p:cNvSpPr>
            <p:nvPr/>
          </p:nvSpPr>
          <p:spPr bwMode="auto">
            <a:xfrm>
              <a:off x="4401" y="224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8461" name="Line 26"/>
            <p:cNvSpPr>
              <a:spLocks noChangeShapeType="1"/>
            </p:cNvSpPr>
            <p:nvPr/>
          </p:nvSpPr>
          <p:spPr bwMode="auto">
            <a:xfrm>
              <a:off x="4401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2" name="Line 27"/>
            <p:cNvSpPr>
              <a:spLocks noChangeShapeType="1"/>
            </p:cNvSpPr>
            <p:nvPr/>
          </p:nvSpPr>
          <p:spPr bwMode="auto">
            <a:xfrm>
              <a:off x="4714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3" name="Rectangle 28"/>
            <p:cNvSpPr>
              <a:spLocks noChangeArrowheads="1"/>
            </p:cNvSpPr>
            <p:nvPr/>
          </p:nvSpPr>
          <p:spPr bwMode="auto">
            <a:xfrm>
              <a:off x="4401" y="2239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8464" name="Oval 29"/>
            <p:cNvSpPr>
              <a:spLocks noChangeArrowheads="1"/>
            </p:cNvSpPr>
            <p:nvPr/>
          </p:nvSpPr>
          <p:spPr bwMode="auto">
            <a:xfrm>
              <a:off x="4398" y="218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8465" name="Oval 30"/>
            <p:cNvSpPr>
              <a:spLocks noChangeArrowheads="1"/>
            </p:cNvSpPr>
            <p:nvPr/>
          </p:nvSpPr>
          <p:spPr bwMode="auto">
            <a:xfrm>
              <a:off x="4966" y="19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8466" name="Line 31"/>
            <p:cNvSpPr>
              <a:spLocks noChangeShapeType="1"/>
            </p:cNvSpPr>
            <p:nvPr/>
          </p:nvSpPr>
          <p:spPr bwMode="auto">
            <a:xfrm>
              <a:off x="4966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7" name="Line 32"/>
            <p:cNvSpPr>
              <a:spLocks noChangeShapeType="1"/>
            </p:cNvSpPr>
            <p:nvPr/>
          </p:nvSpPr>
          <p:spPr bwMode="auto">
            <a:xfrm>
              <a:off x="5279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8" name="Rectangle 33"/>
            <p:cNvSpPr>
              <a:spLocks noChangeArrowheads="1"/>
            </p:cNvSpPr>
            <p:nvPr/>
          </p:nvSpPr>
          <p:spPr bwMode="auto">
            <a:xfrm>
              <a:off x="4966" y="1898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8469" name="Oval 34"/>
            <p:cNvSpPr>
              <a:spLocks noChangeArrowheads="1"/>
            </p:cNvSpPr>
            <p:nvPr/>
          </p:nvSpPr>
          <p:spPr bwMode="auto">
            <a:xfrm>
              <a:off x="4963" y="18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8470" name="Freeform 35"/>
            <p:cNvSpPr>
              <a:spLocks/>
            </p:cNvSpPr>
            <p:nvPr/>
          </p:nvSpPr>
          <p:spPr bwMode="auto">
            <a:xfrm>
              <a:off x="4557" y="1647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1" name="Freeform 36"/>
            <p:cNvSpPr>
              <a:spLocks/>
            </p:cNvSpPr>
            <p:nvPr/>
          </p:nvSpPr>
          <p:spPr bwMode="auto">
            <a:xfrm>
              <a:off x="3864" y="1653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2" name="Freeform 37"/>
            <p:cNvSpPr>
              <a:spLocks/>
            </p:cNvSpPr>
            <p:nvPr/>
          </p:nvSpPr>
          <p:spPr bwMode="auto">
            <a:xfrm>
              <a:off x="4029" y="1638"/>
              <a:ext cx="504" cy="600"/>
            </a:xfrm>
            <a:custGeom>
              <a:avLst/>
              <a:gdLst>
                <a:gd name="T0" fmla="*/ 0 w 378"/>
                <a:gd name="T1" fmla="*/ 600 h 174"/>
                <a:gd name="T2" fmla="*/ 504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3" name="Freeform 38"/>
            <p:cNvSpPr>
              <a:spLocks/>
            </p:cNvSpPr>
            <p:nvPr/>
          </p:nvSpPr>
          <p:spPr bwMode="auto">
            <a:xfrm>
              <a:off x="4716" y="1986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  <a:gd name="T4" fmla="*/ 0 60000 65536"/>
                <a:gd name="T5" fmla="*/ 0 60000 65536"/>
                <a:gd name="T6" fmla="*/ 0 w 366"/>
                <a:gd name="T7" fmla="*/ 0 h 270"/>
                <a:gd name="T8" fmla="*/ 366 w 366"/>
                <a:gd name="T9" fmla="*/ 270 h 27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4" name="Freeform 39"/>
            <p:cNvSpPr>
              <a:spLocks/>
            </p:cNvSpPr>
            <p:nvPr/>
          </p:nvSpPr>
          <p:spPr bwMode="auto">
            <a:xfrm>
              <a:off x="4035" y="226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5" name="Freeform 40"/>
            <p:cNvSpPr>
              <a:spLocks/>
            </p:cNvSpPr>
            <p:nvPr/>
          </p:nvSpPr>
          <p:spPr bwMode="auto">
            <a:xfrm>
              <a:off x="3444" y="1944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6" name="Freeform 41"/>
            <p:cNvSpPr>
              <a:spLocks/>
            </p:cNvSpPr>
            <p:nvPr/>
          </p:nvSpPr>
          <p:spPr bwMode="auto">
            <a:xfrm>
              <a:off x="4029" y="157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7" name="Freeform 42"/>
            <p:cNvSpPr>
              <a:spLocks/>
            </p:cNvSpPr>
            <p:nvPr/>
          </p:nvSpPr>
          <p:spPr bwMode="auto">
            <a:xfrm>
              <a:off x="4704" y="1575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  <a:gd name="T4" fmla="*/ 0 60000 65536"/>
                <a:gd name="T5" fmla="*/ 0 60000 65536"/>
                <a:gd name="T6" fmla="*/ 0 w 396"/>
                <a:gd name="T7" fmla="*/ 0 h 267"/>
                <a:gd name="T8" fmla="*/ 396 w 396"/>
                <a:gd name="T9" fmla="*/ 267 h 26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8" name="Freeform 43"/>
            <p:cNvSpPr>
              <a:spLocks/>
            </p:cNvSpPr>
            <p:nvPr/>
          </p:nvSpPr>
          <p:spPr bwMode="auto">
            <a:xfrm>
              <a:off x="3387" y="1146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  <a:gd name="T4" fmla="*/ 0 60000 65536"/>
                <a:gd name="T5" fmla="*/ 0 60000 65536"/>
                <a:gd name="T6" fmla="*/ 0 w 1110"/>
                <a:gd name="T7" fmla="*/ 0 h 645"/>
                <a:gd name="T8" fmla="*/ 1110 w 1110"/>
                <a:gd name="T9" fmla="*/ 645 h 6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479" name="Group 44"/>
            <p:cNvGrpSpPr>
              <a:grpSpLocks/>
            </p:cNvGrpSpPr>
            <p:nvPr/>
          </p:nvGrpSpPr>
          <p:grpSpPr bwMode="auto">
            <a:xfrm>
              <a:off x="3289" y="1748"/>
              <a:ext cx="201" cy="252"/>
              <a:chOff x="2956" y="2429"/>
              <a:chExt cx="204" cy="252"/>
            </a:xfrm>
          </p:grpSpPr>
          <p:sp>
            <p:nvSpPr>
              <p:cNvPr id="18505" name="Rectangle 4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8506" name="Text Box 46"/>
              <p:cNvSpPr txBox="1">
                <a:spLocks noChangeArrowheads="1"/>
              </p:cNvSpPr>
              <p:nvPr/>
            </p:nvSpPr>
            <p:spPr bwMode="auto">
              <a:xfrm>
                <a:off x="2956" y="2429"/>
                <a:ext cx="20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/>
                  <a:t>u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18480" name="Group 47"/>
            <p:cNvGrpSpPr>
              <a:grpSpLocks/>
            </p:cNvGrpSpPr>
            <p:nvPr/>
          </p:nvGrpSpPr>
          <p:grpSpPr bwMode="auto">
            <a:xfrm>
              <a:off x="4463" y="2132"/>
              <a:ext cx="189" cy="252"/>
              <a:chOff x="2962" y="2429"/>
              <a:chExt cx="192" cy="252"/>
            </a:xfrm>
          </p:grpSpPr>
          <p:sp>
            <p:nvSpPr>
              <p:cNvPr id="18503" name="Rectangle 4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8504" name="Text Box 49"/>
              <p:cNvSpPr txBox="1">
                <a:spLocks noChangeArrowheads="1"/>
              </p:cNvSpPr>
              <p:nvPr/>
            </p:nvSpPr>
            <p:spPr bwMode="auto">
              <a:xfrm>
                <a:off x="2962" y="2429"/>
                <a:ext cx="19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/>
                  <a:t>y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18481" name="Group 50"/>
            <p:cNvGrpSpPr>
              <a:grpSpLocks/>
            </p:cNvGrpSpPr>
            <p:nvPr/>
          </p:nvGrpSpPr>
          <p:grpSpPr bwMode="auto">
            <a:xfrm>
              <a:off x="3776" y="2099"/>
              <a:ext cx="200" cy="291"/>
              <a:chOff x="2957" y="2399"/>
              <a:chExt cx="201" cy="291"/>
            </a:xfrm>
          </p:grpSpPr>
          <p:sp>
            <p:nvSpPr>
              <p:cNvPr id="18501" name="Rectangle 5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8502" name="Text Box 52"/>
              <p:cNvSpPr txBox="1">
                <a:spLocks noChangeArrowheads="1"/>
              </p:cNvSpPr>
              <p:nvPr/>
            </p:nvSpPr>
            <p:spPr bwMode="auto">
              <a:xfrm>
                <a:off x="2957" y="2399"/>
                <a:ext cx="201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400"/>
                  <a:t>x</a:t>
                </a:r>
              </a:p>
            </p:txBody>
          </p:sp>
        </p:grpSp>
        <p:grpSp>
          <p:nvGrpSpPr>
            <p:cNvPr id="18482" name="Group 53"/>
            <p:cNvGrpSpPr>
              <a:grpSpLocks/>
            </p:cNvGrpSpPr>
            <p:nvPr/>
          </p:nvGrpSpPr>
          <p:grpSpPr bwMode="auto">
            <a:xfrm>
              <a:off x="4439" y="1442"/>
              <a:ext cx="232" cy="252"/>
              <a:chOff x="2941" y="2429"/>
              <a:chExt cx="235" cy="252"/>
            </a:xfrm>
          </p:grpSpPr>
          <p:sp>
            <p:nvSpPr>
              <p:cNvPr id="18499" name="Rectangle 5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8500" name="Text Box 55"/>
              <p:cNvSpPr txBox="1">
                <a:spLocks noChangeArrowheads="1"/>
              </p:cNvSpPr>
              <p:nvPr/>
            </p:nvSpPr>
            <p:spPr bwMode="auto">
              <a:xfrm>
                <a:off x="2941" y="2429"/>
                <a:ext cx="23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/>
                  <a:t>w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18483" name="Group 56"/>
            <p:cNvGrpSpPr>
              <a:grpSpLocks/>
            </p:cNvGrpSpPr>
            <p:nvPr/>
          </p:nvGrpSpPr>
          <p:grpSpPr bwMode="auto">
            <a:xfrm>
              <a:off x="3772" y="1442"/>
              <a:ext cx="194" cy="250"/>
              <a:chOff x="2959" y="2429"/>
              <a:chExt cx="197" cy="250"/>
            </a:xfrm>
          </p:grpSpPr>
          <p:sp>
            <p:nvSpPr>
              <p:cNvPr id="18497" name="Rectangle 57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8498" name="Text Box 58"/>
              <p:cNvSpPr txBox="1">
                <a:spLocks noChangeArrowheads="1"/>
              </p:cNvSpPr>
              <p:nvPr/>
            </p:nvSpPr>
            <p:spPr bwMode="auto">
              <a:xfrm>
                <a:off x="2959" y="2429"/>
                <a:ext cx="197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/>
                  <a:t>v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18484" name="Group 59"/>
            <p:cNvGrpSpPr>
              <a:grpSpLocks/>
            </p:cNvGrpSpPr>
            <p:nvPr/>
          </p:nvGrpSpPr>
          <p:grpSpPr bwMode="auto">
            <a:xfrm>
              <a:off x="5031" y="1760"/>
              <a:ext cx="193" cy="291"/>
              <a:chOff x="2959" y="2399"/>
              <a:chExt cx="195" cy="291"/>
            </a:xfrm>
          </p:grpSpPr>
          <p:sp>
            <p:nvSpPr>
              <p:cNvPr id="18495" name="Rectangle 60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8496" name="Text Box 61"/>
              <p:cNvSpPr txBox="1">
                <a:spLocks noChangeArrowheads="1"/>
              </p:cNvSpPr>
              <p:nvPr/>
            </p:nvSpPr>
            <p:spPr bwMode="auto">
              <a:xfrm>
                <a:off x="2959" y="2399"/>
                <a:ext cx="195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400"/>
                  <a:t>z</a:t>
                </a:r>
              </a:p>
            </p:txBody>
          </p:sp>
        </p:grpSp>
        <p:sp>
          <p:nvSpPr>
            <p:cNvPr id="18485" name="Text Box 62"/>
            <p:cNvSpPr txBox="1">
              <a:spLocks noChangeArrowheads="1"/>
            </p:cNvSpPr>
            <p:nvPr/>
          </p:nvSpPr>
          <p:spPr bwMode="auto">
            <a:xfrm>
              <a:off x="3496" y="1571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2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8486" name="Text Box 63"/>
            <p:cNvSpPr txBox="1">
              <a:spLocks noChangeArrowheads="1"/>
            </p:cNvSpPr>
            <p:nvPr/>
          </p:nvSpPr>
          <p:spPr bwMode="auto">
            <a:xfrm>
              <a:off x="3844" y="1790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2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8487" name="Text Box 64"/>
            <p:cNvSpPr txBox="1">
              <a:spLocks noChangeArrowheads="1"/>
            </p:cNvSpPr>
            <p:nvPr/>
          </p:nvSpPr>
          <p:spPr bwMode="auto">
            <a:xfrm>
              <a:off x="3408" y="2003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1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8488" name="Text Box 65"/>
            <p:cNvSpPr txBox="1">
              <a:spLocks noChangeArrowheads="1"/>
            </p:cNvSpPr>
            <p:nvPr/>
          </p:nvSpPr>
          <p:spPr bwMode="auto">
            <a:xfrm>
              <a:off x="4228" y="1883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3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8489" name="Text Box 66"/>
            <p:cNvSpPr txBox="1">
              <a:spLocks noChangeArrowheads="1"/>
            </p:cNvSpPr>
            <p:nvPr/>
          </p:nvSpPr>
          <p:spPr bwMode="auto">
            <a:xfrm>
              <a:off x="4164" y="2237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1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8490" name="Text Box 67"/>
            <p:cNvSpPr txBox="1">
              <a:spLocks noChangeArrowheads="1"/>
            </p:cNvSpPr>
            <p:nvPr/>
          </p:nvSpPr>
          <p:spPr bwMode="auto">
            <a:xfrm>
              <a:off x="4524" y="1808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1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8491" name="Text Box 68"/>
            <p:cNvSpPr txBox="1">
              <a:spLocks noChangeArrowheads="1"/>
            </p:cNvSpPr>
            <p:nvPr/>
          </p:nvSpPr>
          <p:spPr bwMode="auto">
            <a:xfrm>
              <a:off x="4885" y="2072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2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8492" name="Text Box 69"/>
            <p:cNvSpPr txBox="1">
              <a:spLocks noChangeArrowheads="1"/>
            </p:cNvSpPr>
            <p:nvPr/>
          </p:nvSpPr>
          <p:spPr bwMode="auto">
            <a:xfrm>
              <a:off x="4858" y="1535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5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8493" name="Text Box 70"/>
            <p:cNvSpPr txBox="1">
              <a:spLocks noChangeArrowheads="1"/>
            </p:cNvSpPr>
            <p:nvPr/>
          </p:nvSpPr>
          <p:spPr bwMode="auto">
            <a:xfrm>
              <a:off x="4123" y="1385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3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8494" name="Text Box 71"/>
            <p:cNvSpPr txBox="1">
              <a:spLocks noChangeArrowheads="1"/>
            </p:cNvSpPr>
            <p:nvPr/>
          </p:nvSpPr>
          <p:spPr bwMode="auto">
            <a:xfrm>
              <a:off x="3772" y="1118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5</a:t>
              </a: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8435" name="Text Box 72"/>
          <p:cNvSpPr txBox="1">
            <a:spLocks noChangeArrowheads="1"/>
          </p:cNvSpPr>
          <p:nvPr/>
        </p:nvSpPr>
        <p:spPr bwMode="auto">
          <a:xfrm>
            <a:off x="2463800" y="3263901"/>
            <a:ext cx="73977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Graph: G = (N,E)</a:t>
            </a:r>
          </a:p>
          <a:p>
            <a:endParaRPr lang="en-US">
              <a:latin typeface="Arial" charset="0"/>
            </a:endParaRPr>
          </a:p>
          <a:p>
            <a:r>
              <a:rPr lang="en-US">
                <a:latin typeface="Arial" charset="0"/>
              </a:rPr>
              <a:t>N = set of routers = { u, v, w, x, y, z }</a:t>
            </a:r>
          </a:p>
          <a:p>
            <a:endParaRPr lang="en-US">
              <a:latin typeface="Arial" charset="0"/>
            </a:endParaRPr>
          </a:p>
          <a:p>
            <a:r>
              <a:rPr lang="en-US">
                <a:latin typeface="Arial" charset="0"/>
              </a:rPr>
              <a:t>E = set of links ={ (u,v), (u,x), (v,x), (v,w), (x,w), (x,y), (w,y), (w,z), (y,z) }</a:t>
            </a:r>
          </a:p>
        </p:txBody>
      </p:sp>
      <p:sp>
        <p:nvSpPr>
          <p:cNvPr id="18436" name="Rectangle 7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 abstraction</a:t>
            </a:r>
          </a:p>
        </p:txBody>
      </p:sp>
      <p:sp>
        <p:nvSpPr>
          <p:cNvPr id="18437" name="Text Box 74"/>
          <p:cNvSpPr txBox="1">
            <a:spLocks noChangeArrowheads="1"/>
          </p:cNvSpPr>
          <p:nvPr/>
        </p:nvSpPr>
        <p:spPr bwMode="auto">
          <a:xfrm>
            <a:off x="2217738" y="5106988"/>
            <a:ext cx="7443704" cy="92333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FF0000"/>
                </a:solidFill>
                <a:latin typeface="Helvetica" pitchFamily="2" charset="0"/>
              </a:rPr>
              <a:t>Remark: Graph abstraction is useful in other network contexts</a:t>
            </a:r>
          </a:p>
          <a:p>
            <a:pPr eaLnBrk="0" hangingPunct="0"/>
            <a:endParaRPr lang="en-US">
              <a:solidFill>
                <a:srgbClr val="FF0000"/>
              </a:solidFill>
              <a:latin typeface="Helvetica" pitchFamily="2" charset="0"/>
            </a:endParaRPr>
          </a:p>
          <a:p>
            <a:pPr eaLnBrk="0" hangingPunct="0"/>
            <a:r>
              <a:rPr lang="en-US">
                <a:solidFill>
                  <a:srgbClr val="FF0000"/>
                </a:solidFill>
                <a:latin typeface="Helvetica" pitchFamily="2" charset="0"/>
              </a:rPr>
              <a:t>Example: P2P, where N is set of peers and E is set of TCP connections</a:t>
            </a:r>
          </a:p>
        </p:txBody>
      </p:sp>
    </p:spTree>
    <p:extLst>
      <p:ext uri="{BB962C8B-B14F-4D97-AF65-F5344CB8AC3E}">
        <p14:creationId xmlns:p14="http://schemas.microsoft.com/office/powerpoint/2010/main" val="597982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D7F4EF0-B82E-489D-B295-145232850E8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Graph abstraction: costs</a:t>
            </a:r>
          </a:p>
        </p:txBody>
      </p:sp>
      <p:grpSp>
        <p:nvGrpSpPr>
          <p:cNvPr id="19459" name="Group 3"/>
          <p:cNvGrpSpPr>
            <a:grpSpLocks/>
          </p:cNvGrpSpPr>
          <p:nvPr/>
        </p:nvGrpSpPr>
        <p:grpSpPr bwMode="auto">
          <a:xfrm>
            <a:off x="2444751" y="1495425"/>
            <a:ext cx="3571875" cy="2236788"/>
            <a:chOff x="3162" y="1071"/>
            <a:chExt cx="2250" cy="1409"/>
          </a:xfrm>
        </p:grpSpPr>
        <p:sp>
          <p:nvSpPr>
            <p:cNvPr id="19464" name="Freeform 4"/>
            <p:cNvSpPr>
              <a:spLocks/>
            </p:cNvSpPr>
            <p:nvPr/>
          </p:nvSpPr>
          <p:spPr bwMode="auto">
            <a:xfrm>
              <a:off x="3162" y="1071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50"/>
                <a:gd name="T34" fmla="*/ 0 h 1409"/>
                <a:gd name="T35" fmla="*/ 2250 w 2250"/>
                <a:gd name="T36" fmla="*/ 1409 h 140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5" name="Freeform 5"/>
            <p:cNvSpPr>
              <a:spLocks/>
            </p:cNvSpPr>
            <p:nvPr/>
          </p:nvSpPr>
          <p:spPr bwMode="auto">
            <a:xfrm>
              <a:off x="3498" y="1620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6" name="Oval 6"/>
            <p:cNvSpPr>
              <a:spLocks noChangeArrowheads="1"/>
            </p:cNvSpPr>
            <p:nvPr/>
          </p:nvSpPr>
          <p:spPr bwMode="auto">
            <a:xfrm>
              <a:off x="3238" y="186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9467" name="Line 7"/>
            <p:cNvSpPr>
              <a:spLocks noChangeShapeType="1"/>
            </p:cNvSpPr>
            <p:nvPr/>
          </p:nvSpPr>
          <p:spPr bwMode="auto">
            <a:xfrm>
              <a:off x="3238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8" name="Line 8"/>
            <p:cNvSpPr>
              <a:spLocks noChangeShapeType="1"/>
            </p:cNvSpPr>
            <p:nvPr/>
          </p:nvSpPr>
          <p:spPr bwMode="auto">
            <a:xfrm>
              <a:off x="3551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9" name="Rectangle 9"/>
            <p:cNvSpPr>
              <a:spLocks noChangeArrowheads="1"/>
            </p:cNvSpPr>
            <p:nvPr/>
          </p:nvSpPr>
          <p:spPr bwMode="auto">
            <a:xfrm>
              <a:off x="3238" y="1855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9470" name="Oval 10"/>
            <p:cNvSpPr>
              <a:spLocks noChangeArrowheads="1"/>
            </p:cNvSpPr>
            <p:nvPr/>
          </p:nvSpPr>
          <p:spPr bwMode="auto">
            <a:xfrm>
              <a:off x="3235" y="179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9471" name="Oval 11"/>
            <p:cNvSpPr>
              <a:spLocks noChangeArrowheads="1"/>
            </p:cNvSpPr>
            <p:nvPr/>
          </p:nvSpPr>
          <p:spPr bwMode="auto">
            <a:xfrm>
              <a:off x="3712" y="224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9472" name="Line 12"/>
            <p:cNvSpPr>
              <a:spLocks noChangeShapeType="1"/>
            </p:cNvSpPr>
            <p:nvPr/>
          </p:nvSpPr>
          <p:spPr bwMode="auto">
            <a:xfrm>
              <a:off x="3712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3" name="Line 13"/>
            <p:cNvSpPr>
              <a:spLocks noChangeShapeType="1"/>
            </p:cNvSpPr>
            <p:nvPr/>
          </p:nvSpPr>
          <p:spPr bwMode="auto">
            <a:xfrm>
              <a:off x="4025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4" name="Rectangle 14"/>
            <p:cNvSpPr>
              <a:spLocks noChangeArrowheads="1"/>
            </p:cNvSpPr>
            <p:nvPr/>
          </p:nvSpPr>
          <p:spPr bwMode="auto">
            <a:xfrm>
              <a:off x="3712" y="2242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9475" name="Oval 15"/>
            <p:cNvSpPr>
              <a:spLocks noChangeArrowheads="1"/>
            </p:cNvSpPr>
            <p:nvPr/>
          </p:nvSpPr>
          <p:spPr bwMode="auto">
            <a:xfrm>
              <a:off x="3709" y="218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9476" name="Oval 16"/>
            <p:cNvSpPr>
              <a:spLocks noChangeArrowheads="1"/>
            </p:cNvSpPr>
            <p:nvPr/>
          </p:nvSpPr>
          <p:spPr bwMode="auto">
            <a:xfrm>
              <a:off x="3708" y="155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9477" name="Line 17"/>
            <p:cNvSpPr>
              <a:spLocks noChangeShapeType="1"/>
            </p:cNvSpPr>
            <p:nvPr/>
          </p:nvSpPr>
          <p:spPr bwMode="auto">
            <a:xfrm>
              <a:off x="3708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8" name="Line 18"/>
            <p:cNvSpPr>
              <a:spLocks noChangeShapeType="1"/>
            </p:cNvSpPr>
            <p:nvPr/>
          </p:nvSpPr>
          <p:spPr bwMode="auto">
            <a:xfrm>
              <a:off x="4021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9" name="Rectangle 19"/>
            <p:cNvSpPr>
              <a:spLocks noChangeArrowheads="1"/>
            </p:cNvSpPr>
            <p:nvPr/>
          </p:nvSpPr>
          <p:spPr bwMode="auto">
            <a:xfrm>
              <a:off x="3708" y="1552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9480" name="Oval 20"/>
            <p:cNvSpPr>
              <a:spLocks noChangeArrowheads="1"/>
            </p:cNvSpPr>
            <p:nvPr/>
          </p:nvSpPr>
          <p:spPr bwMode="auto">
            <a:xfrm>
              <a:off x="3705" y="149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9481" name="Oval 21"/>
            <p:cNvSpPr>
              <a:spLocks noChangeArrowheads="1"/>
            </p:cNvSpPr>
            <p:nvPr/>
          </p:nvSpPr>
          <p:spPr bwMode="auto">
            <a:xfrm>
              <a:off x="4391" y="1555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9482" name="Line 22"/>
            <p:cNvSpPr>
              <a:spLocks noChangeShapeType="1"/>
            </p:cNvSpPr>
            <p:nvPr/>
          </p:nvSpPr>
          <p:spPr bwMode="auto">
            <a:xfrm>
              <a:off x="4391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3" name="Line 23"/>
            <p:cNvSpPr>
              <a:spLocks noChangeShapeType="1"/>
            </p:cNvSpPr>
            <p:nvPr/>
          </p:nvSpPr>
          <p:spPr bwMode="auto">
            <a:xfrm>
              <a:off x="4703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4" name="Rectangle 24"/>
            <p:cNvSpPr>
              <a:spLocks noChangeArrowheads="1"/>
            </p:cNvSpPr>
            <p:nvPr/>
          </p:nvSpPr>
          <p:spPr bwMode="auto">
            <a:xfrm>
              <a:off x="4391" y="1548"/>
              <a:ext cx="309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9485" name="Oval 25"/>
            <p:cNvSpPr>
              <a:spLocks noChangeArrowheads="1"/>
            </p:cNvSpPr>
            <p:nvPr/>
          </p:nvSpPr>
          <p:spPr bwMode="auto">
            <a:xfrm>
              <a:off x="4394" y="1492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9486" name="Oval 26"/>
            <p:cNvSpPr>
              <a:spLocks noChangeArrowheads="1"/>
            </p:cNvSpPr>
            <p:nvPr/>
          </p:nvSpPr>
          <p:spPr bwMode="auto">
            <a:xfrm>
              <a:off x="4401" y="224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9487" name="Line 27"/>
            <p:cNvSpPr>
              <a:spLocks noChangeShapeType="1"/>
            </p:cNvSpPr>
            <p:nvPr/>
          </p:nvSpPr>
          <p:spPr bwMode="auto">
            <a:xfrm>
              <a:off x="4401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8" name="Line 28"/>
            <p:cNvSpPr>
              <a:spLocks noChangeShapeType="1"/>
            </p:cNvSpPr>
            <p:nvPr/>
          </p:nvSpPr>
          <p:spPr bwMode="auto">
            <a:xfrm>
              <a:off x="4714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9" name="Rectangle 29"/>
            <p:cNvSpPr>
              <a:spLocks noChangeArrowheads="1"/>
            </p:cNvSpPr>
            <p:nvPr/>
          </p:nvSpPr>
          <p:spPr bwMode="auto">
            <a:xfrm>
              <a:off x="4401" y="2239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9490" name="Oval 30"/>
            <p:cNvSpPr>
              <a:spLocks noChangeArrowheads="1"/>
            </p:cNvSpPr>
            <p:nvPr/>
          </p:nvSpPr>
          <p:spPr bwMode="auto">
            <a:xfrm>
              <a:off x="4398" y="218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9491" name="Oval 31"/>
            <p:cNvSpPr>
              <a:spLocks noChangeArrowheads="1"/>
            </p:cNvSpPr>
            <p:nvPr/>
          </p:nvSpPr>
          <p:spPr bwMode="auto">
            <a:xfrm>
              <a:off x="4966" y="19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9492" name="Line 32"/>
            <p:cNvSpPr>
              <a:spLocks noChangeShapeType="1"/>
            </p:cNvSpPr>
            <p:nvPr/>
          </p:nvSpPr>
          <p:spPr bwMode="auto">
            <a:xfrm>
              <a:off x="4966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3" name="Line 33"/>
            <p:cNvSpPr>
              <a:spLocks noChangeShapeType="1"/>
            </p:cNvSpPr>
            <p:nvPr/>
          </p:nvSpPr>
          <p:spPr bwMode="auto">
            <a:xfrm>
              <a:off x="5279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4" name="Rectangle 34"/>
            <p:cNvSpPr>
              <a:spLocks noChangeArrowheads="1"/>
            </p:cNvSpPr>
            <p:nvPr/>
          </p:nvSpPr>
          <p:spPr bwMode="auto">
            <a:xfrm>
              <a:off x="4966" y="1898"/>
              <a:ext cx="310" cy="49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9495" name="Oval 35"/>
            <p:cNvSpPr>
              <a:spLocks noChangeArrowheads="1"/>
            </p:cNvSpPr>
            <p:nvPr/>
          </p:nvSpPr>
          <p:spPr bwMode="auto">
            <a:xfrm>
              <a:off x="4963" y="18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19496" name="Freeform 36"/>
            <p:cNvSpPr>
              <a:spLocks/>
            </p:cNvSpPr>
            <p:nvPr/>
          </p:nvSpPr>
          <p:spPr bwMode="auto">
            <a:xfrm>
              <a:off x="4557" y="1647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7" name="Freeform 37"/>
            <p:cNvSpPr>
              <a:spLocks/>
            </p:cNvSpPr>
            <p:nvPr/>
          </p:nvSpPr>
          <p:spPr bwMode="auto">
            <a:xfrm>
              <a:off x="3864" y="1653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8" name="Freeform 38"/>
            <p:cNvSpPr>
              <a:spLocks/>
            </p:cNvSpPr>
            <p:nvPr/>
          </p:nvSpPr>
          <p:spPr bwMode="auto">
            <a:xfrm>
              <a:off x="4029" y="1638"/>
              <a:ext cx="504" cy="600"/>
            </a:xfrm>
            <a:custGeom>
              <a:avLst/>
              <a:gdLst>
                <a:gd name="T0" fmla="*/ 0 w 378"/>
                <a:gd name="T1" fmla="*/ 600 h 174"/>
                <a:gd name="T2" fmla="*/ 504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9" name="Freeform 39"/>
            <p:cNvSpPr>
              <a:spLocks/>
            </p:cNvSpPr>
            <p:nvPr/>
          </p:nvSpPr>
          <p:spPr bwMode="auto">
            <a:xfrm>
              <a:off x="4716" y="1986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  <a:gd name="T4" fmla="*/ 0 60000 65536"/>
                <a:gd name="T5" fmla="*/ 0 60000 65536"/>
                <a:gd name="T6" fmla="*/ 0 w 366"/>
                <a:gd name="T7" fmla="*/ 0 h 270"/>
                <a:gd name="T8" fmla="*/ 366 w 366"/>
                <a:gd name="T9" fmla="*/ 270 h 27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00" name="Freeform 40"/>
            <p:cNvSpPr>
              <a:spLocks/>
            </p:cNvSpPr>
            <p:nvPr/>
          </p:nvSpPr>
          <p:spPr bwMode="auto">
            <a:xfrm>
              <a:off x="4035" y="226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01" name="Freeform 41"/>
            <p:cNvSpPr>
              <a:spLocks/>
            </p:cNvSpPr>
            <p:nvPr/>
          </p:nvSpPr>
          <p:spPr bwMode="auto">
            <a:xfrm>
              <a:off x="3444" y="1944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02" name="Freeform 42"/>
            <p:cNvSpPr>
              <a:spLocks/>
            </p:cNvSpPr>
            <p:nvPr/>
          </p:nvSpPr>
          <p:spPr bwMode="auto">
            <a:xfrm>
              <a:off x="4029" y="157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03" name="Freeform 43"/>
            <p:cNvSpPr>
              <a:spLocks/>
            </p:cNvSpPr>
            <p:nvPr/>
          </p:nvSpPr>
          <p:spPr bwMode="auto">
            <a:xfrm>
              <a:off x="4704" y="1575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  <a:gd name="T4" fmla="*/ 0 60000 65536"/>
                <a:gd name="T5" fmla="*/ 0 60000 65536"/>
                <a:gd name="T6" fmla="*/ 0 w 396"/>
                <a:gd name="T7" fmla="*/ 0 h 267"/>
                <a:gd name="T8" fmla="*/ 396 w 396"/>
                <a:gd name="T9" fmla="*/ 267 h 26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04" name="Freeform 44"/>
            <p:cNvSpPr>
              <a:spLocks/>
            </p:cNvSpPr>
            <p:nvPr/>
          </p:nvSpPr>
          <p:spPr bwMode="auto">
            <a:xfrm>
              <a:off x="3387" y="1146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  <a:gd name="T4" fmla="*/ 0 60000 65536"/>
                <a:gd name="T5" fmla="*/ 0 60000 65536"/>
                <a:gd name="T6" fmla="*/ 0 w 1110"/>
                <a:gd name="T7" fmla="*/ 0 h 645"/>
                <a:gd name="T8" fmla="*/ 1110 w 1110"/>
                <a:gd name="T9" fmla="*/ 645 h 6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505" name="Group 45"/>
            <p:cNvGrpSpPr>
              <a:grpSpLocks/>
            </p:cNvGrpSpPr>
            <p:nvPr/>
          </p:nvGrpSpPr>
          <p:grpSpPr bwMode="auto">
            <a:xfrm>
              <a:off x="3289" y="1748"/>
              <a:ext cx="201" cy="252"/>
              <a:chOff x="2956" y="2429"/>
              <a:chExt cx="204" cy="252"/>
            </a:xfrm>
          </p:grpSpPr>
          <p:sp>
            <p:nvSpPr>
              <p:cNvPr id="19531" name="Rectangle 46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9532" name="Text Box 47"/>
              <p:cNvSpPr txBox="1">
                <a:spLocks noChangeArrowheads="1"/>
              </p:cNvSpPr>
              <p:nvPr/>
            </p:nvSpPr>
            <p:spPr bwMode="auto">
              <a:xfrm>
                <a:off x="2956" y="2429"/>
                <a:ext cx="20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/>
                  <a:t>u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19506" name="Group 48"/>
            <p:cNvGrpSpPr>
              <a:grpSpLocks/>
            </p:cNvGrpSpPr>
            <p:nvPr/>
          </p:nvGrpSpPr>
          <p:grpSpPr bwMode="auto">
            <a:xfrm>
              <a:off x="4463" y="2132"/>
              <a:ext cx="189" cy="252"/>
              <a:chOff x="2962" y="2429"/>
              <a:chExt cx="192" cy="252"/>
            </a:xfrm>
          </p:grpSpPr>
          <p:sp>
            <p:nvSpPr>
              <p:cNvPr id="19529" name="Rectangle 4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9530" name="Text Box 50"/>
              <p:cNvSpPr txBox="1">
                <a:spLocks noChangeArrowheads="1"/>
              </p:cNvSpPr>
              <p:nvPr/>
            </p:nvSpPr>
            <p:spPr bwMode="auto">
              <a:xfrm>
                <a:off x="2962" y="2429"/>
                <a:ext cx="19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/>
                  <a:t>y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19507" name="Group 51"/>
            <p:cNvGrpSpPr>
              <a:grpSpLocks/>
            </p:cNvGrpSpPr>
            <p:nvPr/>
          </p:nvGrpSpPr>
          <p:grpSpPr bwMode="auto">
            <a:xfrm>
              <a:off x="3776" y="2099"/>
              <a:ext cx="200" cy="291"/>
              <a:chOff x="2957" y="2399"/>
              <a:chExt cx="201" cy="291"/>
            </a:xfrm>
          </p:grpSpPr>
          <p:sp>
            <p:nvSpPr>
              <p:cNvPr id="19527" name="Rectangle 5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9528" name="Text Box 53"/>
              <p:cNvSpPr txBox="1">
                <a:spLocks noChangeArrowheads="1"/>
              </p:cNvSpPr>
              <p:nvPr/>
            </p:nvSpPr>
            <p:spPr bwMode="auto">
              <a:xfrm>
                <a:off x="2957" y="2399"/>
                <a:ext cx="201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400"/>
                  <a:t>x</a:t>
                </a:r>
              </a:p>
            </p:txBody>
          </p:sp>
        </p:grpSp>
        <p:grpSp>
          <p:nvGrpSpPr>
            <p:cNvPr id="19508" name="Group 54"/>
            <p:cNvGrpSpPr>
              <a:grpSpLocks/>
            </p:cNvGrpSpPr>
            <p:nvPr/>
          </p:nvGrpSpPr>
          <p:grpSpPr bwMode="auto">
            <a:xfrm>
              <a:off x="4439" y="1442"/>
              <a:ext cx="232" cy="252"/>
              <a:chOff x="2941" y="2429"/>
              <a:chExt cx="235" cy="252"/>
            </a:xfrm>
          </p:grpSpPr>
          <p:sp>
            <p:nvSpPr>
              <p:cNvPr id="19525" name="Rectangle 5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9526" name="Text Box 56"/>
              <p:cNvSpPr txBox="1">
                <a:spLocks noChangeArrowheads="1"/>
              </p:cNvSpPr>
              <p:nvPr/>
            </p:nvSpPr>
            <p:spPr bwMode="auto">
              <a:xfrm>
                <a:off x="2941" y="2429"/>
                <a:ext cx="23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/>
                  <a:t>w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19509" name="Group 57"/>
            <p:cNvGrpSpPr>
              <a:grpSpLocks/>
            </p:cNvGrpSpPr>
            <p:nvPr/>
          </p:nvGrpSpPr>
          <p:grpSpPr bwMode="auto">
            <a:xfrm>
              <a:off x="3772" y="1442"/>
              <a:ext cx="194" cy="250"/>
              <a:chOff x="2959" y="2429"/>
              <a:chExt cx="197" cy="250"/>
            </a:xfrm>
          </p:grpSpPr>
          <p:sp>
            <p:nvSpPr>
              <p:cNvPr id="19523" name="Rectangle 5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9524" name="Text Box 59"/>
              <p:cNvSpPr txBox="1">
                <a:spLocks noChangeArrowheads="1"/>
              </p:cNvSpPr>
              <p:nvPr/>
            </p:nvSpPr>
            <p:spPr bwMode="auto">
              <a:xfrm>
                <a:off x="2959" y="2429"/>
                <a:ext cx="197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000"/>
                  <a:t>v</a:t>
                </a:r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19510" name="Group 60"/>
            <p:cNvGrpSpPr>
              <a:grpSpLocks/>
            </p:cNvGrpSpPr>
            <p:nvPr/>
          </p:nvGrpSpPr>
          <p:grpSpPr bwMode="auto">
            <a:xfrm>
              <a:off x="5031" y="1760"/>
              <a:ext cx="193" cy="291"/>
              <a:chOff x="2959" y="2399"/>
              <a:chExt cx="195" cy="291"/>
            </a:xfrm>
          </p:grpSpPr>
          <p:sp>
            <p:nvSpPr>
              <p:cNvPr id="19521" name="Rectangle 6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/>
              </a:p>
            </p:txBody>
          </p:sp>
          <p:sp>
            <p:nvSpPr>
              <p:cNvPr id="19522" name="Text Box 62"/>
              <p:cNvSpPr txBox="1">
                <a:spLocks noChangeArrowheads="1"/>
              </p:cNvSpPr>
              <p:nvPr/>
            </p:nvSpPr>
            <p:spPr bwMode="auto">
              <a:xfrm>
                <a:off x="2959" y="2399"/>
                <a:ext cx="195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400"/>
                  <a:t>z</a:t>
                </a:r>
              </a:p>
            </p:txBody>
          </p:sp>
        </p:grpSp>
        <p:sp>
          <p:nvSpPr>
            <p:cNvPr id="19511" name="Text Box 63"/>
            <p:cNvSpPr txBox="1">
              <a:spLocks noChangeArrowheads="1"/>
            </p:cNvSpPr>
            <p:nvPr/>
          </p:nvSpPr>
          <p:spPr bwMode="auto">
            <a:xfrm>
              <a:off x="3496" y="1571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2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9512" name="Text Box 64"/>
            <p:cNvSpPr txBox="1">
              <a:spLocks noChangeArrowheads="1"/>
            </p:cNvSpPr>
            <p:nvPr/>
          </p:nvSpPr>
          <p:spPr bwMode="auto">
            <a:xfrm>
              <a:off x="3844" y="1790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2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9513" name="Text Box 65"/>
            <p:cNvSpPr txBox="1">
              <a:spLocks noChangeArrowheads="1"/>
            </p:cNvSpPr>
            <p:nvPr/>
          </p:nvSpPr>
          <p:spPr bwMode="auto">
            <a:xfrm>
              <a:off x="3408" y="2003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1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9514" name="Text Box 66"/>
            <p:cNvSpPr txBox="1">
              <a:spLocks noChangeArrowheads="1"/>
            </p:cNvSpPr>
            <p:nvPr/>
          </p:nvSpPr>
          <p:spPr bwMode="auto">
            <a:xfrm>
              <a:off x="4228" y="1883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3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9515" name="Text Box 67"/>
            <p:cNvSpPr txBox="1">
              <a:spLocks noChangeArrowheads="1"/>
            </p:cNvSpPr>
            <p:nvPr/>
          </p:nvSpPr>
          <p:spPr bwMode="auto">
            <a:xfrm>
              <a:off x="4164" y="2237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1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9516" name="Text Box 68"/>
            <p:cNvSpPr txBox="1">
              <a:spLocks noChangeArrowheads="1"/>
            </p:cNvSpPr>
            <p:nvPr/>
          </p:nvSpPr>
          <p:spPr bwMode="auto">
            <a:xfrm>
              <a:off x="4524" y="1808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1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9517" name="Text Box 69"/>
            <p:cNvSpPr txBox="1">
              <a:spLocks noChangeArrowheads="1"/>
            </p:cNvSpPr>
            <p:nvPr/>
          </p:nvSpPr>
          <p:spPr bwMode="auto">
            <a:xfrm>
              <a:off x="4885" y="2072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2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9518" name="Text Box 70"/>
            <p:cNvSpPr txBox="1">
              <a:spLocks noChangeArrowheads="1"/>
            </p:cNvSpPr>
            <p:nvPr/>
          </p:nvSpPr>
          <p:spPr bwMode="auto">
            <a:xfrm>
              <a:off x="4858" y="1535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5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9519" name="Text Box 71"/>
            <p:cNvSpPr txBox="1">
              <a:spLocks noChangeArrowheads="1"/>
            </p:cNvSpPr>
            <p:nvPr/>
          </p:nvSpPr>
          <p:spPr bwMode="auto">
            <a:xfrm>
              <a:off x="4123" y="1385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3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9520" name="Text Box 72"/>
            <p:cNvSpPr txBox="1">
              <a:spLocks noChangeArrowheads="1"/>
            </p:cNvSpPr>
            <p:nvPr/>
          </p:nvSpPr>
          <p:spPr bwMode="auto">
            <a:xfrm>
              <a:off x="3772" y="1118"/>
              <a:ext cx="19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/>
                <a:t>5</a:t>
              </a: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9460" name="Text Box 73"/>
          <p:cNvSpPr txBox="1">
            <a:spLocks noChangeArrowheads="1"/>
          </p:cNvSpPr>
          <p:nvPr/>
        </p:nvSpPr>
        <p:spPr bwMode="auto">
          <a:xfrm>
            <a:off x="6789738" y="1693863"/>
            <a:ext cx="310463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buFontTx/>
              <a:buChar char="•"/>
            </a:pPr>
            <a:r>
              <a:rPr lang="en-US"/>
              <a:t> c(x,x’) = cost of link (x,x’)</a:t>
            </a:r>
          </a:p>
          <a:p>
            <a:pPr eaLnBrk="0" hangingPunct="0"/>
            <a:endParaRPr lang="en-US"/>
          </a:p>
          <a:p>
            <a:pPr eaLnBrk="0" hangingPunct="0"/>
            <a:r>
              <a:rPr lang="en-US"/>
              <a:t>   - e.g., c(w,z) = 5</a:t>
            </a:r>
          </a:p>
          <a:p>
            <a:pPr eaLnBrk="0" hangingPunct="0"/>
            <a:endParaRPr lang="en-US"/>
          </a:p>
          <a:p>
            <a:pPr eaLnBrk="0" hangingPunct="0">
              <a:buFontTx/>
              <a:buChar char="•"/>
            </a:pPr>
            <a:r>
              <a:rPr lang="en-US"/>
              <a:t> cost could always be 1, or </a:t>
            </a:r>
          </a:p>
          <a:p>
            <a:pPr eaLnBrk="0" hangingPunct="0"/>
            <a:r>
              <a:rPr lang="en-US"/>
              <a:t>inversely related to bandwidth,</a:t>
            </a:r>
          </a:p>
          <a:p>
            <a:pPr eaLnBrk="0" hangingPunct="0"/>
            <a:r>
              <a:rPr lang="en-US"/>
              <a:t>or inversely related to </a:t>
            </a:r>
          </a:p>
          <a:p>
            <a:pPr eaLnBrk="0" hangingPunct="0"/>
            <a:r>
              <a:rPr lang="en-US"/>
              <a:t>congestion</a:t>
            </a:r>
          </a:p>
        </p:txBody>
      </p:sp>
      <p:sp>
        <p:nvSpPr>
          <p:cNvPr id="19461" name="Text Box 74"/>
          <p:cNvSpPr txBox="1">
            <a:spLocks noChangeArrowheads="1"/>
          </p:cNvSpPr>
          <p:nvPr/>
        </p:nvSpPr>
        <p:spPr bwMode="auto">
          <a:xfrm>
            <a:off x="2449513" y="4232275"/>
            <a:ext cx="601171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Cost of path (x</a:t>
            </a:r>
            <a:r>
              <a:rPr lang="en-US" baseline="-25000"/>
              <a:t>1</a:t>
            </a:r>
            <a:r>
              <a:rPr lang="en-US"/>
              <a:t>, x</a:t>
            </a:r>
            <a:r>
              <a:rPr lang="en-US" baseline="-25000"/>
              <a:t>2</a:t>
            </a:r>
            <a:r>
              <a:rPr lang="en-US"/>
              <a:t>, x</a:t>
            </a:r>
            <a:r>
              <a:rPr lang="en-US" baseline="-25000"/>
              <a:t>3</a:t>
            </a:r>
            <a:r>
              <a:rPr lang="en-US"/>
              <a:t>,…, x</a:t>
            </a:r>
            <a:r>
              <a:rPr lang="en-US" baseline="-25000"/>
              <a:t>p</a:t>
            </a:r>
            <a:r>
              <a:rPr lang="en-US"/>
              <a:t>) = c(x</a:t>
            </a:r>
            <a:r>
              <a:rPr lang="en-US" baseline="-25000"/>
              <a:t>1</a:t>
            </a:r>
            <a:r>
              <a:rPr lang="en-US"/>
              <a:t>,x</a:t>
            </a:r>
            <a:r>
              <a:rPr lang="en-US" baseline="-25000"/>
              <a:t>2</a:t>
            </a:r>
            <a:r>
              <a:rPr lang="en-US"/>
              <a:t>) + c(x</a:t>
            </a:r>
            <a:r>
              <a:rPr lang="en-US" baseline="-25000"/>
              <a:t>2</a:t>
            </a:r>
            <a:r>
              <a:rPr lang="en-US"/>
              <a:t>,x</a:t>
            </a:r>
            <a:r>
              <a:rPr lang="en-US" baseline="-25000"/>
              <a:t>3</a:t>
            </a:r>
            <a:r>
              <a:rPr lang="en-US"/>
              <a:t>) + … + c(x</a:t>
            </a:r>
            <a:r>
              <a:rPr lang="en-US" baseline="-25000"/>
              <a:t>p-1</a:t>
            </a:r>
            <a:r>
              <a:rPr lang="en-US"/>
              <a:t>,x</a:t>
            </a:r>
            <a:r>
              <a:rPr lang="en-US" baseline="-25000"/>
              <a:t>p</a:t>
            </a:r>
            <a:r>
              <a:rPr lang="en-US"/>
              <a:t>)  </a:t>
            </a:r>
          </a:p>
        </p:txBody>
      </p:sp>
      <p:sp>
        <p:nvSpPr>
          <p:cNvPr id="19462" name="Text Box 75"/>
          <p:cNvSpPr txBox="1">
            <a:spLocks noChangeArrowheads="1"/>
          </p:cNvSpPr>
          <p:nvPr/>
        </p:nvSpPr>
        <p:spPr bwMode="auto">
          <a:xfrm>
            <a:off x="2025650" y="4860925"/>
            <a:ext cx="5836021" cy="369332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rgbClr val="FF0000"/>
                </a:solidFill>
                <a:latin typeface="Helvetica" pitchFamily="2" charset="0"/>
              </a:rPr>
              <a:t>Question: What’s the least-cost path between u and z ?</a:t>
            </a:r>
          </a:p>
        </p:txBody>
      </p:sp>
      <p:sp>
        <p:nvSpPr>
          <p:cNvPr id="19463" name="Text Box 76"/>
          <p:cNvSpPr txBox="1">
            <a:spLocks noChangeArrowheads="1"/>
          </p:cNvSpPr>
          <p:nvPr/>
        </p:nvSpPr>
        <p:spPr bwMode="auto">
          <a:xfrm>
            <a:off x="1909764" y="5468939"/>
            <a:ext cx="7133684" cy="83099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Helvetica" pitchFamily="2" charset="0"/>
              </a:rPr>
              <a:t>Routing algorithm: find “good” paths from source to</a:t>
            </a:r>
          </a:p>
          <a:p>
            <a:pPr eaLnBrk="0" hangingPunct="0"/>
            <a:r>
              <a:rPr lang="en-US" sz="2400">
                <a:latin typeface="Helvetica" pitchFamily="2" charset="0"/>
              </a:rPr>
              <a:t> destination router.</a:t>
            </a:r>
          </a:p>
        </p:txBody>
      </p:sp>
    </p:spTree>
    <p:extLst>
      <p:ext uri="{BB962C8B-B14F-4D97-AF65-F5344CB8AC3E}">
        <p14:creationId xmlns:p14="http://schemas.microsoft.com/office/powerpoint/2010/main" val="3276324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83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5663" y="801689"/>
            <a:ext cx="6856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88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17463"/>
            <a:ext cx="7772400" cy="1143000"/>
          </a:xfrm>
        </p:spPr>
        <p:txBody>
          <a:bodyPr/>
          <a:lstStyle/>
          <a:p>
            <a:r>
              <a:rPr lang="en-US" sz="4000">
                <a:latin typeface="Gill Sans MT" charset="0"/>
              </a:rPr>
              <a:t>Routing algorithm classification</a:t>
            </a:r>
            <a:endParaRPr lang="en-US">
              <a:latin typeface="Gill Sans MT" charset="0"/>
            </a:endParaRPr>
          </a:p>
        </p:txBody>
      </p:sp>
      <p:sp>
        <p:nvSpPr>
          <p:cNvPr id="12288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45029" y="1371600"/>
            <a:ext cx="5217659" cy="4648200"/>
          </a:xfrm>
        </p:spPr>
        <p:txBody>
          <a:bodyPr>
            <a:normAutofit lnSpcReduction="10000"/>
          </a:bodyPr>
          <a:lstStyle/>
          <a:p>
            <a:pPr>
              <a:buFont typeface="Wingdings" charset="0"/>
              <a:buNone/>
            </a:pPr>
            <a:r>
              <a:rPr lang="en-US" sz="2400" i="1" dirty="0">
                <a:solidFill>
                  <a:srgbClr val="CC0000"/>
                </a:solidFill>
              </a:rPr>
              <a:t>Q: global or decentralized information?</a:t>
            </a:r>
          </a:p>
          <a:p>
            <a:pPr>
              <a:spcBef>
                <a:spcPct val="40000"/>
              </a:spcBef>
              <a:buFont typeface="Wingdings" charset="0"/>
              <a:buNone/>
            </a:pPr>
            <a:r>
              <a:rPr lang="en-US" sz="2400" i="1" dirty="0">
                <a:solidFill>
                  <a:srgbClr val="CC0000"/>
                </a:solidFill>
              </a:rPr>
              <a:t>global:</a:t>
            </a:r>
          </a:p>
          <a:p>
            <a:r>
              <a:rPr lang="en-US" sz="2400" dirty="0"/>
              <a:t>all routers have complete topology, link cost info</a:t>
            </a:r>
          </a:p>
          <a:p>
            <a:r>
              <a:rPr lang="ja-JP" altLang="en-US" sz="2400">
                <a:solidFill>
                  <a:srgbClr val="000099"/>
                </a:solidFill>
              </a:rPr>
              <a:t>“</a:t>
            </a:r>
            <a:r>
              <a:rPr lang="en-US" altLang="ja-JP" sz="2400" dirty="0">
                <a:solidFill>
                  <a:srgbClr val="000099"/>
                </a:solidFill>
              </a:rPr>
              <a:t>link state</a:t>
            </a:r>
            <a:r>
              <a:rPr lang="ja-JP" altLang="en-US" sz="2400">
                <a:solidFill>
                  <a:srgbClr val="000099"/>
                </a:solidFill>
              </a:rPr>
              <a:t>”</a:t>
            </a:r>
            <a:r>
              <a:rPr lang="en-US" altLang="ja-JP" sz="2400" dirty="0">
                <a:solidFill>
                  <a:srgbClr val="000099"/>
                </a:solidFill>
              </a:rPr>
              <a:t> algorithms</a:t>
            </a:r>
          </a:p>
          <a:p>
            <a:pPr>
              <a:buFont typeface="Wingdings" charset="0"/>
              <a:buNone/>
            </a:pPr>
            <a:r>
              <a:rPr lang="en-US" sz="2400" i="1" dirty="0">
                <a:solidFill>
                  <a:srgbClr val="CC0000"/>
                </a:solidFill>
              </a:rPr>
              <a:t>decentralized: </a:t>
            </a:r>
          </a:p>
          <a:p>
            <a:r>
              <a:rPr lang="en-US" sz="2400" dirty="0"/>
              <a:t>router knows physically-connected neighbors, link costs to neighbors</a:t>
            </a:r>
          </a:p>
          <a:p>
            <a:r>
              <a:rPr lang="en-US" sz="2400" dirty="0"/>
              <a:t>iterative process of computation, exchange of info with neighbors</a:t>
            </a:r>
          </a:p>
          <a:p>
            <a:r>
              <a:rPr lang="ja-JP" altLang="en-US" sz="2400">
                <a:solidFill>
                  <a:srgbClr val="000099"/>
                </a:solidFill>
              </a:rPr>
              <a:t>“</a:t>
            </a:r>
            <a:r>
              <a:rPr lang="en-US" altLang="ja-JP" sz="2400" dirty="0">
                <a:solidFill>
                  <a:srgbClr val="000099"/>
                </a:solidFill>
              </a:rPr>
              <a:t>distance vector</a:t>
            </a:r>
            <a:r>
              <a:rPr lang="ja-JP" altLang="en-US" sz="2400">
                <a:solidFill>
                  <a:srgbClr val="000099"/>
                </a:solidFill>
              </a:rPr>
              <a:t>”</a:t>
            </a:r>
            <a:r>
              <a:rPr lang="en-US" altLang="ja-JP" sz="2400" dirty="0">
                <a:solidFill>
                  <a:srgbClr val="000099"/>
                </a:solidFill>
              </a:rPr>
              <a:t> algorithms</a:t>
            </a:r>
            <a:endParaRPr lang="en-US" sz="2400" dirty="0">
              <a:solidFill>
                <a:srgbClr val="000099"/>
              </a:solidFill>
            </a:endParaRPr>
          </a:p>
        </p:txBody>
      </p:sp>
      <p:sp>
        <p:nvSpPr>
          <p:cNvPr id="7783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362700" y="1347788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</a:rPr>
              <a:t>Q: static or dynamic?</a:t>
            </a:r>
            <a:endParaRPr lang="en-US" sz="2400" i="1" dirty="0">
              <a:solidFill>
                <a:srgbClr val="CC0000"/>
              </a:solidFill>
            </a:endParaRPr>
          </a:p>
          <a:p>
            <a:pPr>
              <a:spcBef>
                <a:spcPts val="1752"/>
              </a:spcBef>
              <a:buNone/>
              <a:defRPr/>
            </a:pPr>
            <a:r>
              <a:rPr lang="en-US" sz="2400" i="1" dirty="0">
                <a:solidFill>
                  <a:srgbClr val="CC0000"/>
                </a:solidFill>
              </a:rPr>
              <a:t>static:</a:t>
            </a:r>
            <a:r>
              <a:rPr lang="en-US" sz="2400" dirty="0"/>
              <a:t> </a:t>
            </a:r>
          </a:p>
          <a:p>
            <a:pPr>
              <a:defRPr/>
            </a:pPr>
            <a:r>
              <a:rPr lang="en-US" sz="2400" dirty="0"/>
              <a:t>routes change slowly over time</a:t>
            </a:r>
          </a:p>
          <a:p>
            <a:pPr>
              <a:buFont typeface="Wingdings" charset="0"/>
              <a:buNone/>
              <a:defRPr/>
            </a:pPr>
            <a:r>
              <a:rPr lang="en-US" sz="2400" i="1" dirty="0">
                <a:solidFill>
                  <a:srgbClr val="CC0000"/>
                </a:solidFill>
              </a:rPr>
              <a:t>dynamic: </a:t>
            </a:r>
          </a:p>
          <a:p>
            <a:pPr>
              <a:defRPr/>
            </a:pPr>
            <a:r>
              <a:rPr lang="en-US" sz="2400" dirty="0"/>
              <a:t>routes change more quickly</a:t>
            </a:r>
          </a:p>
          <a:p>
            <a:pPr lvl="1">
              <a:defRPr/>
            </a:pPr>
            <a:r>
              <a:rPr lang="en-US" dirty="0"/>
              <a:t>periodic update</a:t>
            </a:r>
          </a:p>
          <a:p>
            <a:pPr lvl="1">
              <a:defRPr/>
            </a:pPr>
            <a:r>
              <a:rPr lang="en-US" dirty="0"/>
              <a:t>in response to link cost changes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7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523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386320" y="1387475"/>
            <a:ext cx="7353300" cy="265112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cs typeface="+mn-cs"/>
              </a:rPr>
              <a:t>algorithm complexity:</a:t>
            </a:r>
            <a:r>
              <a:rPr lang="en-US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dirty="0">
                <a:cs typeface="+mn-cs"/>
              </a:rPr>
              <a:t>n nodes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/>
              <a:t>each iteration: need to check all nodes, w, not in N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/>
              <a:t>n(n+1)/2 comparisons: O(n</a:t>
            </a:r>
            <a:r>
              <a:rPr lang="en-US" sz="2400" baseline="30000" dirty="0"/>
              <a:t>2</a:t>
            </a:r>
            <a:r>
              <a:rPr lang="en-US" sz="2400" dirty="0"/>
              <a:t>)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/>
              <a:t>more efficient implementations possible: O(</a:t>
            </a:r>
            <a:r>
              <a:rPr lang="en-US" sz="2400" dirty="0" err="1"/>
              <a:t>nlogn</a:t>
            </a:r>
            <a:r>
              <a:rPr lang="en-US" sz="2400" dirty="0"/>
              <a:t>)</a:t>
            </a:r>
          </a:p>
          <a:p>
            <a:pPr>
              <a:lnSpc>
                <a:spcPct val="90000"/>
              </a:lnSpc>
              <a:spcBef>
                <a:spcPct val="40000"/>
              </a:spcBef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cs typeface="+mn-cs"/>
              </a:rPr>
              <a:t>oscillations possible: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/>
              <a:t>e.g., support link cost equals amount of carried traffic:</a:t>
            </a:r>
          </a:p>
        </p:txBody>
      </p:sp>
      <p:sp>
        <p:nvSpPr>
          <p:cNvPr id="130054" name="Freeform 5"/>
          <p:cNvSpPr>
            <a:spLocks/>
          </p:cNvSpPr>
          <p:nvPr/>
        </p:nvSpPr>
        <p:spPr bwMode="auto">
          <a:xfrm>
            <a:off x="1135856" y="4152900"/>
            <a:ext cx="1971675" cy="1355725"/>
          </a:xfrm>
          <a:custGeom>
            <a:avLst/>
            <a:gdLst>
              <a:gd name="T0" fmla="*/ 2147483647 w 1242"/>
              <a:gd name="T1" fmla="*/ 2147483647 h 854"/>
              <a:gd name="T2" fmla="*/ 2147483647 w 1242"/>
              <a:gd name="T3" fmla="*/ 2147483647 h 854"/>
              <a:gd name="T4" fmla="*/ 2147483647 w 1242"/>
              <a:gd name="T5" fmla="*/ 2147483647 h 854"/>
              <a:gd name="T6" fmla="*/ 2147483647 w 1242"/>
              <a:gd name="T7" fmla="*/ 2147483647 h 854"/>
              <a:gd name="T8" fmla="*/ 2147483647 w 1242"/>
              <a:gd name="T9" fmla="*/ 2147483647 h 854"/>
              <a:gd name="T10" fmla="*/ 2147483647 w 1242"/>
              <a:gd name="T11" fmla="*/ 2147483647 h 854"/>
              <a:gd name="T12" fmla="*/ 2147483647 w 1242"/>
              <a:gd name="T13" fmla="*/ 2147483647 h 854"/>
              <a:gd name="T14" fmla="*/ 2147483647 w 1242"/>
              <a:gd name="T15" fmla="*/ 2147483647 h 854"/>
              <a:gd name="T16" fmla="*/ 2147483647 w 1242"/>
              <a:gd name="T17" fmla="*/ 2147483647 h 854"/>
              <a:gd name="T18" fmla="*/ 2147483647 w 1242"/>
              <a:gd name="T19" fmla="*/ 2147483647 h 85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42"/>
              <a:gd name="T31" fmla="*/ 0 h 854"/>
              <a:gd name="T32" fmla="*/ 1242 w 1242"/>
              <a:gd name="T33" fmla="*/ 854 h 85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42" h="854">
                <a:moveTo>
                  <a:pt x="1" y="381"/>
                </a:moveTo>
                <a:cubicBezTo>
                  <a:pt x="0" y="296"/>
                  <a:pt x="88" y="222"/>
                  <a:pt x="169" y="162"/>
                </a:cubicBezTo>
                <a:cubicBezTo>
                  <a:pt x="250" y="102"/>
                  <a:pt x="378" y="40"/>
                  <a:pt x="487" y="18"/>
                </a:cubicBezTo>
                <a:cubicBezTo>
                  <a:pt x="616" y="6"/>
                  <a:pt x="685" y="0"/>
                  <a:pt x="823" y="30"/>
                </a:cubicBezTo>
                <a:cubicBezTo>
                  <a:pt x="961" y="60"/>
                  <a:pt x="1121" y="165"/>
                  <a:pt x="1183" y="261"/>
                </a:cubicBezTo>
                <a:cubicBezTo>
                  <a:pt x="1242" y="357"/>
                  <a:pt x="1219" y="523"/>
                  <a:pt x="1177" y="609"/>
                </a:cubicBezTo>
                <a:cubicBezTo>
                  <a:pt x="1135" y="695"/>
                  <a:pt x="1049" y="742"/>
                  <a:pt x="928" y="780"/>
                </a:cubicBezTo>
                <a:cubicBezTo>
                  <a:pt x="807" y="818"/>
                  <a:pt x="573" y="854"/>
                  <a:pt x="448" y="837"/>
                </a:cubicBezTo>
                <a:cubicBezTo>
                  <a:pt x="323" y="820"/>
                  <a:pt x="252" y="751"/>
                  <a:pt x="178" y="675"/>
                </a:cubicBezTo>
                <a:cubicBezTo>
                  <a:pt x="104" y="599"/>
                  <a:pt x="2" y="466"/>
                  <a:pt x="1" y="38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30055" name="Freeform 6"/>
          <p:cNvSpPr>
            <a:spLocks/>
          </p:cNvSpPr>
          <p:nvPr/>
        </p:nvSpPr>
        <p:spPr bwMode="auto">
          <a:xfrm>
            <a:off x="1537493" y="4491036"/>
            <a:ext cx="390525" cy="20955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130056" name="Group 7"/>
          <p:cNvGrpSpPr>
            <a:grpSpLocks/>
          </p:cNvGrpSpPr>
          <p:nvPr/>
        </p:nvGrpSpPr>
        <p:grpSpPr bwMode="auto">
          <a:xfrm>
            <a:off x="1843880" y="4173537"/>
            <a:ext cx="501650" cy="396875"/>
            <a:chOff x="1747" y="3190"/>
            <a:chExt cx="316" cy="250"/>
          </a:xfrm>
        </p:grpSpPr>
        <p:sp>
          <p:nvSpPr>
            <p:cNvPr id="130276" name="Oval 8"/>
            <p:cNvSpPr>
              <a:spLocks noChangeArrowheads="1"/>
            </p:cNvSpPr>
            <p:nvPr/>
          </p:nvSpPr>
          <p:spPr bwMode="auto">
            <a:xfrm>
              <a:off x="1750" y="330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277" name="Line 9"/>
            <p:cNvSpPr>
              <a:spLocks noChangeShapeType="1"/>
            </p:cNvSpPr>
            <p:nvPr/>
          </p:nvSpPr>
          <p:spPr bwMode="auto">
            <a:xfrm>
              <a:off x="1750" y="330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278" name="Line 10"/>
            <p:cNvSpPr>
              <a:spLocks noChangeShapeType="1"/>
            </p:cNvSpPr>
            <p:nvPr/>
          </p:nvSpPr>
          <p:spPr bwMode="auto">
            <a:xfrm>
              <a:off x="2063" y="330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279" name="Rectangle 11"/>
            <p:cNvSpPr>
              <a:spLocks noChangeArrowheads="1"/>
            </p:cNvSpPr>
            <p:nvPr/>
          </p:nvSpPr>
          <p:spPr bwMode="auto">
            <a:xfrm>
              <a:off x="1750" y="3301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Helvetica" pitchFamily="2" charset="0"/>
              </a:endParaRPr>
            </a:p>
          </p:txBody>
        </p:sp>
        <p:sp>
          <p:nvSpPr>
            <p:cNvPr id="130280" name="Oval 12"/>
            <p:cNvSpPr>
              <a:spLocks noChangeArrowheads="1"/>
            </p:cNvSpPr>
            <p:nvPr/>
          </p:nvSpPr>
          <p:spPr bwMode="auto">
            <a:xfrm>
              <a:off x="1747" y="324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grpSp>
          <p:nvGrpSpPr>
            <p:cNvPr id="130281" name="Group 13"/>
            <p:cNvGrpSpPr>
              <a:grpSpLocks/>
            </p:cNvGrpSpPr>
            <p:nvPr/>
          </p:nvGrpSpPr>
          <p:grpSpPr bwMode="auto">
            <a:xfrm>
              <a:off x="1790" y="3190"/>
              <a:ext cx="223" cy="250"/>
              <a:chOff x="2945" y="2425"/>
              <a:chExt cx="226" cy="250"/>
            </a:xfrm>
          </p:grpSpPr>
          <p:sp>
            <p:nvSpPr>
              <p:cNvPr id="130282" name="Rectangle 1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283" name="Text Box 15"/>
              <p:cNvSpPr txBox="1">
                <a:spLocks noChangeArrowheads="1"/>
              </p:cNvSpPr>
              <p:nvPr/>
            </p:nvSpPr>
            <p:spPr bwMode="auto">
              <a:xfrm>
                <a:off x="2945" y="2425"/>
                <a:ext cx="22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>
                    <a:latin typeface="Helvetica" pitchFamily="2" charset="0"/>
                  </a:rPr>
                  <a:t>A</a:t>
                </a:r>
                <a:endParaRPr lang="en-US">
                  <a:latin typeface="Helvetica" pitchFamily="2" charset="0"/>
                </a:endParaRPr>
              </a:p>
            </p:txBody>
          </p:sp>
        </p:grpSp>
      </p:grpSp>
      <p:grpSp>
        <p:nvGrpSpPr>
          <p:cNvPr id="130057" name="Group 16"/>
          <p:cNvGrpSpPr>
            <a:grpSpLocks/>
          </p:cNvGrpSpPr>
          <p:nvPr/>
        </p:nvGrpSpPr>
        <p:grpSpPr bwMode="auto">
          <a:xfrm>
            <a:off x="1196180" y="4578350"/>
            <a:ext cx="501650" cy="396875"/>
            <a:chOff x="2221" y="3571"/>
            <a:chExt cx="316" cy="250"/>
          </a:xfrm>
        </p:grpSpPr>
        <p:sp>
          <p:nvSpPr>
            <p:cNvPr id="130268" name="Oval 17"/>
            <p:cNvSpPr>
              <a:spLocks noChangeArrowheads="1"/>
            </p:cNvSpPr>
            <p:nvPr/>
          </p:nvSpPr>
          <p:spPr bwMode="auto">
            <a:xfrm>
              <a:off x="2224" y="369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269" name="Line 18"/>
            <p:cNvSpPr>
              <a:spLocks noChangeShapeType="1"/>
            </p:cNvSpPr>
            <p:nvPr/>
          </p:nvSpPr>
          <p:spPr bwMode="auto">
            <a:xfrm>
              <a:off x="2224" y="36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270" name="Line 19"/>
            <p:cNvSpPr>
              <a:spLocks noChangeShapeType="1"/>
            </p:cNvSpPr>
            <p:nvPr/>
          </p:nvSpPr>
          <p:spPr bwMode="auto">
            <a:xfrm>
              <a:off x="2537" y="36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271" name="Rectangle 20"/>
            <p:cNvSpPr>
              <a:spLocks noChangeArrowheads="1"/>
            </p:cNvSpPr>
            <p:nvPr/>
          </p:nvSpPr>
          <p:spPr bwMode="auto">
            <a:xfrm>
              <a:off x="2224" y="368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Helvetica" pitchFamily="2" charset="0"/>
              </a:endParaRPr>
            </a:p>
          </p:txBody>
        </p:sp>
        <p:sp>
          <p:nvSpPr>
            <p:cNvPr id="130272" name="Oval 21"/>
            <p:cNvSpPr>
              <a:spLocks noChangeArrowheads="1"/>
            </p:cNvSpPr>
            <p:nvPr/>
          </p:nvSpPr>
          <p:spPr bwMode="auto">
            <a:xfrm>
              <a:off x="2221" y="362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grpSp>
          <p:nvGrpSpPr>
            <p:cNvPr id="130273" name="Group 22"/>
            <p:cNvGrpSpPr>
              <a:grpSpLocks/>
            </p:cNvGrpSpPr>
            <p:nvPr/>
          </p:nvGrpSpPr>
          <p:grpSpPr bwMode="auto">
            <a:xfrm>
              <a:off x="2275" y="3571"/>
              <a:ext cx="232" cy="250"/>
              <a:chOff x="2941" y="2425"/>
              <a:chExt cx="235" cy="250"/>
            </a:xfrm>
          </p:grpSpPr>
          <p:sp>
            <p:nvSpPr>
              <p:cNvPr id="130274" name="Rectangle 23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6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275" name="Text Box 24"/>
              <p:cNvSpPr txBox="1">
                <a:spLocks noChangeArrowheads="1"/>
              </p:cNvSpPr>
              <p:nvPr/>
            </p:nvSpPr>
            <p:spPr bwMode="auto">
              <a:xfrm>
                <a:off x="2941" y="2425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>
                    <a:latin typeface="Helvetica" pitchFamily="2" charset="0"/>
                  </a:rPr>
                  <a:t>D</a:t>
                </a:r>
                <a:endParaRPr lang="en-US">
                  <a:latin typeface="Helvetica" pitchFamily="2" charset="0"/>
                </a:endParaRPr>
              </a:p>
            </p:txBody>
          </p:sp>
        </p:grpSp>
      </p:grpSp>
      <p:grpSp>
        <p:nvGrpSpPr>
          <p:cNvPr id="130058" name="Group 25"/>
          <p:cNvGrpSpPr>
            <a:grpSpLocks/>
          </p:cNvGrpSpPr>
          <p:nvPr/>
        </p:nvGrpSpPr>
        <p:grpSpPr bwMode="auto">
          <a:xfrm>
            <a:off x="1831180" y="5040312"/>
            <a:ext cx="500062" cy="396875"/>
            <a:chOff x="2903" y="2884"/>
            <a:chExt cx="315" cy="250"/>
          </a:xfrm>
        </p:grpSpPr>
        <p:grpSp>
          <p:nvGrpSpPr>
            <p:cNvPr id="130259" name="Group 26"/>
            <p:cNvGrpSpPr>
              <a:grpSpLocks/>
            </p:cNvGrpSpPr>
            <p:nvPr/>
          </p:nvGrpSpPr>
          <p:grpSpPr bwMode="auto">
            <a:xfrm>
              <a:off x="2903" y="2938"/>
              <a:ext cx="315" cy="144"/>
              <a:chOff x="2903" y="2938"/>
              <a:chExt cx="315" cy="144"/>
            </a:xfrm>
          </p:grpSpPr>
          <p:sp>
            <p:nvSpPr>
              <p:cNvPr id="130263" name="Oval 27"/>
              <p:cNvSpPr>
                <a:spLocks noChangeArrowheads="1"/>
              </p:cNvSpPr>
              <p:nvPr/>
            </p:nvSpPr>
            <p:spPr bwMode="auto">
              <a:xfrm>
                <a:off x="2903" y="3001"/>
                <a:ext cx="312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264" name="Line 28"/>
              <p:cNvSpPr>
                <a:spLocks noChangeShapeType="1"/>
              </p:cNvSpPr>
              <p:nvPr/>
            </p:nvSpPr>
            <p:spPr bwMode="auto">
              <a:xfrm>
                <a:off x="2903" y="299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265" name="Line 29"/>
              <p:cNvSpPr>
                <a:spLocks noChangeShapeType="1"/>
              </p:cNvSpPr>
              <p:nvPr/>
            </p:nvSpPr>
            <p:spPr bwMode="auto">
              <a:xfrm>
                <a:off x="3215" y="299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266" name="Rectangle 30"/>
              <p:cNvSpPr>
                <a:spLocks noChangeArrowheads="1"/>
              </p:cNvSpPr>
              <p:nvPr/>
            </p:nvSpPr>
            <p:spPr bwMode="auto">
              <a:xfrm>
                <a:off x="2903" y="2994"/>
                <a:ext cx="309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Helvetica" pitchFamily="2" charset="0"/>
                </a:endParaRPr>
              </a:p>
            </p:txBody>
          </p:sp>
          <p:sp>
            <p:nvSpPr>
              <p:cNvPr id="130267" name="Oval 31"/>
              <p:cNvSpPr>
                <a:spLocks noChangeArrowheads="1"/>
              </p:cNvSpPr>
              <p:nvPr/>
            </p:nvSpPr>
            <p:spPr bwMode="auto">
              <a:xfrm>
                <a:off x="2906" y="2938"/>
                <a:ext cx="312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</p:grpSp>
        <p:grpSp>
          <p:nvGrpSpPr>
            <p:cNvPr id="130260" name="Group 32"/>
            <p:cNvGrpSpPr>
              <a:grpSpLocks/>
            </p:cNvGrpSpPr>
            <p:nvPr/>
          </p:nvGrpSpPr>
          <p:grpSpPr bwMode="auto">
            <a:xfrm>
              <a:off x="2949" y="2884"/>
              <a:ext cx="232" cy="250"/>
              <a:chOff x="2940" y="2425"/>
              <a:chExt cx="235" cy="250"/>
            </a:xfrm>
          </p:grpSpPr>
          <p:sp>
            <p:nvSpPr>
              <p:cNvPr id="130261" name="Rectangle 33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6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262" name="Text Box 34"/>
              <p:cNvSpPr txBox="1">
                <a:spLocks noChangeArrowheads="1"/>
              </p:cNvSpPr>
              <p:nvPr/>
            </p:nvSpPr>
            <p:spPr bwMode="auto">
              <a:xfrm>
                <a:off x="2940" y="2425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>
                    <a:latin typeface="Helvetica" pitchFamily="2" charset="0"/>
                  </a:rPr>
                  <a:t>C</a:t>
                </a:r>
                <a:endParaRPr lang="en-US">
                  <a:latin typeface="Helvetica" pitchFamily="2" charset="0"/>
                </a:endParaRPr>
              </a:p>
            </p:txBody>
          </p:sp>
        </p:grpSp>
      </p:grpSp>
      <p:grpSp>
        <p:nvGrpSpPr>
          <p:cNvPr id="130059" name="Group 35"/>
          <p:cNvGrpSpPr>
            <a:grpSpLocks/>
          </p:cNvGrpSpPr>
          <p:nvPr/>
        </p:nvGrpSpPr>
        <p:grpSpPr bwMode="auto">
          <a:xfrm>
            <a:off x="2485230" y="4592637"/>
            <a:ext cx="501650" cy="396875"/>
            <a:chOff x="2217" y="2884"/>
            <a:chExt cx="316" cy="250"/>
          </a:xfrm>
        </p:grpSpPr>
        <p:sp>
          <p:nvSpPr>
            <p:cNvPr id="130251" name="Oval 36"/>
            <p:cNvSpPr>
              <a:spLocks noChangeArrowheads="1"/>
            </p:cNvSpPr>
            <p:nvPr/>
          </p:nvSpPr>
          <p:spPr bwMode="auto">
            <a:xfrm>
              <a:off x="2220" y="30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252" name="Line 37"/>
            <p:cNvSpPr>
              <a:spLocks noChangeShapeType="1"/>
            </p:cNvSpPr>
            <p:nvPr/>
          </p:nvSpPr>
          <p:spPr bwMode="auto">
            <a:xfrm>
              <a:off x="2220" y="29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253" name="Line 38"/>
            <p:cNvSpPr>
              <a:spLocks noChangeShapeType="1"/>
            </p:cNvSpPr>
            <p:nvPr/>
          </p:nvSpPr>
          <p:spPr bwMode="auto">
            <a:xfrm>
              <a:off x="2533" y="29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254" name="Rectangle 39"/>
            <p:cNvSpPr>
              <a:spLocks noChangeArrowheads="1"/>
            </p:cNvSpPr>
            <p:nvPr/>
          </p:nvSpPr>
          <p:spPr bwMode="auto">
            <a:xfrm>
              <a:off x="2220" y="299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Helvetica" pitchFamily="2" charset="0"/>
              </a:endParaRPr>
            </a:p>
          </p:txBody>
        </p:sp>
        <p:sp>
          <p:nvSpPr>
            <p:cNvPr id="130255" name="Oval 40"/>
            <p:cNvSpPr>
              <a:spLocks noChangeArrowheads="1"/>
            </p:cNvSpPr>
            <p:nvPr/>
          </p:nvSpPr>
          <p:spPr bwMode="auto">
            <a:xfrm>
              <a:off x="2217" y="29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grpSp>
          <p:nvGrpSpPr>
            <p:cNvPr id="130256" name="Group 41"/>
            <p:cNvGrpSpPr>
              <a:grpSpLocks/>
            </p:cNvGrpSpPr>
            <p:nvPr/>
          </p:nvGrpSpPr>
          <p:grpSpPr bwMode="auto">
            <a:xfrm>
              <a:off x="2270" y="2884"/>
              <a:ext cx="223" cy="250"/>
              <a:chOff x="2945" y="2425"/>
              <a:chExt cx="226" cy="250"/>
            </a:xfrm>
          </p:grpSpPr>
          <p:sp>
            <p:nvSpPr>
              <p:cNvPr id="130257" name="Rectangle 4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258" name="Text Box 43"/>
              <p:cNvSpPr txBox="1">
                <a:spLocks noChangeArrowheads="1"/>
              </p:cNvSpPr>
              <p:nvPr/>
            </p:nvSpPr>
            <p:spPr bwMode="auto">
              <a:xfrm>
                <a:off x="2945" y="2425"/>
                <a:ext cx="22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000">
                    <a:latin typeface="Helvetica" pitchFamily="2" charset="0"/>
                  </a:rPr>
                  <a:t>B</a:t>
                </a:r>
                <a:endParaRPr lang="en-US">
                  <a:latin typeface="Helvetica" pitchFamily="2" charset="0"/>
                </a:endParaRPr>
              </a:p>
            </p:txBody>
          </p:sp>
        </p:grpSp>
      </p:grpSp>
      <p:sp>
        <p:nvSpPr>
          <p:cNvPr id="130060" name="Text Box 44"/>
          <p:cNvSpPr txBox="1">
            <a:spLocks noChangeArrowheads="1"/>
          </p:cNvSpPr>
          <p:nvPr/>
        </p:nvSpPr>
        <p:spPr bwMode="auto">
          <a:xfrm>
            <a:off x="1539081" y="4344986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400">
                <a:latin typeface="Helvetica" pitchFamily="2" charset="0"/>
              </a:rPr>
              <a:t>1</a:t>
            </a:r>
          </a:p>
        </p:txBody>
      </p:sp>
      <p:sp>
        <p:nvSpPr>
          <p:cNvPr id="130061" name="Freeform 45"/>
          <p:cNvSpPr>
            <a:spLocks/>
          </p:cNvSpPr>
          <p:nvPr/>
        </p:nvSpPr>
        <p:spPr bwMode="auto">
          <a:xfrm flipH="1">
            <a:off x="2223292" y="4491036"/>
            <a:ext cx="338138" cy="204788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30062" name="Freeform 46"/>
          <p:cNvSpPr>
            <a:spLocks/>
          </p:cNvSpPr>
          <p:nvPr/>
        </p:nvSpPr>
        <p:spPr bwMode="auto">
          <a:xfrm flipH="1" flipV="1">
            <a:off x="2237581" y="4905374"/>
            <a:ext cx="314325" cy="22860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30063" name="Freeform 47"/>
          <p:cNvSpPr>
            <a:spLocks/>
          </p:cNvSpPr>
          <p:nvPr/>
        </p:nvSpPr>
        <p:spPr bwMode="auto">
          <a:xfrm flipV="1">
            <a:off x="1599405" y="4895849"/>
            <a:ext cx="323850" cy="24765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30064" name="Text Box 48"/>
          <p:cNvSpPr txBox="1">
            <a:spLocks noChangeArrowheads="1"/>
          </p:cNvSpPr>
          <p:nvPr/>
        </p:nvSpPr>
        <p:spPr bwMode="auto">
          <a:xfrm>
            <a:off x="2367756" y="4354511"/>
            <a:ext cx="4841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400">
                <a:latin typeface="Helvetica" pitchFamily="2" charset="0"/>
              </a:rPr>
              <a:t>1+e</a:t>
            </a:r>
          </a:p>
        </p:txBody>
      </p:sp>
      <p:sp>
        <p:nvSpPr>
          <p:cNvPr id="130065" name="Text Box 49"/>
          <p:cNvSpPr txBox="1">
            <a:spLocks noChangeArrowheads="1"/>
          </p:cNvSpPr>
          <p:nvPr/>
        </p:nvSpPr>
        <p:spPr bwMode="auto">
          <a:xfrm>
            <a:off x="2374106" y="4945061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400">
                <a:latin typeface="Helvetica" pitchFamily="2" charset="0"/>
              </a:rPr>
              <a:t>e</a:t>
            </a:r>
          </a:p>
        </p:txBody>
      </p:sp>
      <p:sp>
        <p:nvSpPr>
          <p:cNvPr id="130066" name="Text Box 50"/>
          <p:cNvSpPr txBox="1">
            <a:spLocks noChangeArrowheads="1"/>
          </p:cNvSpPr>
          <p:nvPr/>
        </p:nvSpPr>
        <p:spPr bwMode="auto">
          <a:xfrm>
            <a:off x="1502568" y="4968874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400">
                <a:latin typeface="Helvetica" pitchFamily="2" charset="0"/>
              </a:rPr>
              <a:t>0</a:t>
            </a:r>
          </a:p>
        </p:txBody>
      </p:sp>
      <p:sp>
        <p:nvSpPr>
          <p:cNvPr id="130067" name="Line 51"/>
          <p:cNvSpPr>
            <a:spLocks noChangeShapeType="1"/>
          </p:cNvSpPr>
          <p:nvPr/>
        </p:nvSpPr>
        <p:spPr bwMode="auto">
          <a:xfrm flipV="1">
            <a:off x="2070892" y="5362574"/>
            <a:ext cx="0" cy="4000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30068" name="Text Box 52"/>
          <p:cNvSpPr txBox="1">
            <a:spLocks noChangeArrowheads="1"/>
          </p:cNvSpPr>
          <p:nvPr/>
        </p:nvSpPr>
        <p:spPr bwMode="auto">
          <a:xfrm>
            <a:off x="1826417" y="5570537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FF0000"/>
                </a:solidFill>
                <a:latin typeface="Helvetica" pitchFamily="2" charset="0"/>
              </a:rPr>
              <a:t>e</a:t>
            </a:r>
            <a:endParaRPr lang="en-US">
              <a:latin typeface="Helvetica" pitchFamily="2" charset="0"/>
            </a:endParaRPr>
          </a:p>
        </p:txBody>
      </p:sp>
      <p:sp>
        <p:nvSpPr>
          <p:cNvPr id="130069" name="Line 53"/>
          <p:cNvSpPr>
            <a:spLocks noChangeShapeType="1"/>
          </p:cNvSpPr>
          <p:nvPr/>
        </p:nvSpPr>
        <p:spPr bwMode="auto">
          <a:xfrm flipH="1" flipV="1">
            <a:off x="1251743" y="4895850"/>
            <a:ext cx="4763" cy="33813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30070" name="Text Box 54"/>
          <p:cNvSpPr txBox="1">
            <a:spLocks noChangeArrowheads="1"/>
          </p:cNvSpPr>
          <p:nvPr/>
        </p:nvSpPr>
        <p:spPr bwMode="auto">
          <a:xfrm>
            <a:off x="1078705" y="5184774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FF0000"/>
                </a:solidFill>
                <a:latin typeface="Helvetica" pitchFamily="2" charset="0"/>
              </a:rPr>
              <a:t>1</a:t>
            </a:r>
            <a:endParaRPr lang="en-US">
              <a:latin typeface="Helvetica" pitchFamily="2" charset="0"/>
            </a:endParaRPr>
          </a:p>
        </p:txBody>
      </p:sp>
      <p:sp>
        <p:nvSpPr>
          <p:cNvPr id="130071" name="Line 55"/>
          <p:cNvSpPr>
            <a:spLocks noChangeShapeType="1"/>
          </p:cNvSpPr>
          <p:nvPr/>
        </p:nvSpPr>
        <p:spPr bwMode="auto">
          <a:xfrm flipV="1">
            <a:off x="2770980" y="4929187"/>
            <a:ext cx="0" cy="4286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30072" name="Text Box 56"/>
          <p:cNvSpPr txBox="1">
            <a:spLocks noChangeArrowheads="1"/>
          </p:cNvSpPr>
          <p:nvPr/>
        </p:nvSpPr>
        <p:spPr bwMode="auto">
          <a:xfrm>
            <a:off x="2612230" y="5289549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800">
                <a:solidFill>
                  <a:srgbClr val="FF0000"/>
                </a:solidFill>
                <a:latin typeface="Helvetica" pitchFamily="2" charset="0"/>
              </a:rPr>
              <a:t>1</a:t>
            </a:r>
            <a:endParaRPr lang="en-US">
              <a:latin typeface="Helvetica" pitchFamily="2" charset="0"/>
            </a:endParaRPr>
          </a:p>
        </p:txBody>
      </p:sp>
      <p:sp>
        <p:nvSpPr>
          <p:cNvPr id="130073" name="Freeform 57"/>
          <p:cNvSpPr>
            <a:spLocks/>
          </p:cNvSpPr>
          <p:nvPr/>
        </p:nvSpPr>
        <p:spPr bwMode="auto">
          <a:xfrm flipH="1" flipV="1">
            <a:off x="2142331" y="4862511"/>
            <a:ext cx="314325" cy="228600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30074" name="Freeform 58"/>
          <p:cNvSpPr>
            <a:spLocks/>
          </p:cNvSpPr>
          <p:nvPr/>
        </p:nvSpPr>
        <p:spPr bwMode="auto">
          <a:xfrm flipH="1">
            <a:off x="1689892" y="4872037"/>
            <a:ext cx="304800" cy="219075"/>
          </a:xfrm>
          <a:custGeom>
            <a:avLst/>
            <a:gdLst>
              <a:gd name="T0" fmla="*/ 0 w 342"/>
              <a:gd name="T1" fmla="*/ 2147483647 h 186"/>
              <a:gd name="T2" fmla="*/ 2147483647 w 342"/>
              <a:gd name="T3" fmla="*/ 0 h 186"/>
              <a:gd name="T4" fmla="*/ 0 60000 65536"/>
              <a:gd name="T5" fmla="*/ 0 60000 65536"/>
              <a:gd name="T6" fmla="*/ 0 w 342"/>
              <a:gd name="T7" fmla="*/ 0 h 186"/>
              <a:gd name="T8" fmla="*/ 342 w 34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42" h="186">
                <a:moveTo>
                  <a:pt x="0" y="186"/>
                </a:moveTo>
                <a:lnTo>
                  <a:pt x="34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30075" name="Text Box 59"/>
          <p:cNvSpPr txBox="1">
            <a:spLocks noChangeArrowheads="1"/>
          </p:cNvSpPr>
          <p:nvPr/>
        </p:nvSpPr>
        <p:spPr bwMode="auto">
          <a:xfrm>
            <a:off x="1788318" y="4749799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400">
                <a:latin typeface="Helvetica" pitchFamily="2" charset="0"/>
              </a:rPr>
              <a:t>0</a:t>
            </a:r>
          </a:p>
        </p:txBody>
      </p:sp>
      <p:sp>
        <p:nvSpPr>
          <p:cNvPr id="130076" name="Text Box 60"/>
          <p:cNvSpPr txBox="1">
            <a:spLocks noChangeArrowheads="1"/>
          </p:cNvSpPr>
          <p:nvPr/>
        </p:nvSpPr>
        <p:spPr bwMode="auto">
          <a:xfrm>
            <a:off x="2131218" y="4741861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1400">
                <a:latin typeface="Helvetica" pitchFamily="2" charset="0"/>
              </a:rPr>
              <a:t>0</a:t>
            </a:r>
          </a:p>
        </p:txBody>
      </p:sp>
      <p:sp>
        <p:nvSpPr>
          <p:cNvPr id="130077" name="Text Box 211"/>
          <p:cNvSpPr txBox="1">
            <a:spLocks noChangeArrowheads="1"/>
          </p:cNvSpPr>
          <p:nvPr/>
        </p:nvSpPr>
        <p:spPr bwMode="auto">
          <a:xfrm>
            <a:off x="1648618" y="5835650"/>
            <a:ext cx="949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99"/>
                </a:solidFill>
                <a:latin typeface="Helvetica" pitchFamily="2" charset="0"/>
              </a:rPr>
              <a:t>initially</a:t>
            </a:r>
            <a:endParaRPr lang="en-US" dirty="0">
              <a:solidFill>
                <a:srgbClr val="000099"/>
              </a:solidFill>
              <a:latin typeface="Helvetica" pitchFamily="2" charset="0"/>
            </a:endParaRPr>
          </a:p>
        </p:txBody>
      </p:sp>
      <p:grpSp>
        <p:nvGrpSpPr>
          <p:cNvPr id="11" name="Group 298"/>
          <p:cNvGrpSpPr>
            <a:grpSpLocks/>
          </p:cNvGrpSpPr>
          <p:nvPr/>
        </p:nvGrpSpPr>
        <p:grpSpPr bwMode="auto">
          <a:xfrm>
            <a:off x="3533874" y="4118768"/>
            <a:ext cx="2390774" cy="2309811"/>
            <a:chOff x="1668" y="2639"/>
            <a:chExt cx="1506" cy="1455"/>
          </a:xfrm>
        </p:grpSpPr>
        <p:sp>
          <p:nvSpPr>
            <p:cNvPr id="130203" name="Freeform 61"/>
            <p:cNvSpPr>
              <a:spLocks/>
            </p:cNvSpPr>
            <p:nvPr/>
          </p:nvSpPr>
          <p:spPr bwMode="auto">
            <a:xfrm>
              <a:off x="1752" y="2639"/>
              <a:ext cx="1225" cy="854"/>
            </a:xfrm>
            <a:custGeom>
              <a:avLst/>
              <a:gdLst>
                <a:gd name="T0" fmla="*/ 0 w 1225"/>
                <a:gd name="T1" fmla="*/ 387 h 854"/>
                <a:gd name="T2" fmla="*/ 168 w 1225"/>
                <a:gd name="T3" fmla="*/ 162 h 854"/>
                <a:gd name="T4" fmla="*/ 486 w 1225"/>
                <a:gd name="T5" fmla="*/ 18 h 854"/>
                <a:gd name="T6" fmla="*/ 822 w 1225"/>
                <a:gd name="T7" fmla="*/ 30 h 854"/>
                <a:gd name="T8" fmla="*/ 1152 w 1225"/>
                <a:gd name="T9" fmla="*/ 267 h 854"/>
                <a:gd name="T10" fmla="*/ 1188 w 1225"/>
                <a:gd name="T11" fmla="*/ 537 h 854"/>
                <a:gd name="T12" fmla="*/ 927 w 1225"/>
                <a:gd name="T13" fmla="*/ 780 h 854"/>
                <a:gd name="T14" fmla="*/ 447 w 1225"/>
                <a:gd name="T15" fmla="*/ 837 h 854"/>
                <a:gd name="T16" fmla="*/ 177 w 1225"/>
                <a:gd name="T17" fmla="*/ 675 h 854"/>
                <a:gd name="T18" fmla="*/ 0 w 1225"/>
                <a:gd name="T19" fmla="*/ 387 h 85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25"/>
                <a:gd name="T31" fmla="*/ 0 h 854"/>
                <a:gd name="T32" fmla="*/ 1225 w 1225"/>
                <a:gd name="T33" fmla="*/ 854 h 85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25" h="854">
                  <a:moveTo>
                    <a:pt x="0" y="387"/>
                  </a:moveTo>
                  <a:cubicBezTo>
                    <a:pt x="0" y="243"/>
                    <a:pt x="87" y="223"/>
                    <a:pt x="168" y="162"/>
                  </a:cubicBezTo>
                  <a:cubicBezTo>
                    <a:pt x="249" y="101"/>
                    <a:pt x="377" y="40"/>
                    <a:pt x="486" y="18"/>
                  </a:cubicBezTo>
                  <a:cubicBezTo>
                    <a:pt x="615" y="6"/>
                    <a:pt x="684" y="0"/>
                    <a:pt x="822" y="30"/>
                  </a:cubicBezTo>
                  <a:cubicBezTo>
                    <a:pt x="960" y="60"/>
                    <a:pt x="1099" y="169"/>
                    <a:pt x="1152" y="267"/>
                  </a:cubicBezTo>
                  <a:cubicBezTo>
                    <a:pt x="1213" y="351"/>
                    <a:pt x="1225" y="452"/>
                    <a:pt x="1188" y="537"/>
                  </a:cubicBezTo>
                  <a:cubicBezTo>
                    <a:pt x="1151" y="622"/>
                    <a:pt x="1050" y="730"/>
                    <a:pt x="927" y="780"/>
                  </a:cubicBezTo>
                  <a:cubicBezTo>
                    <a:pt x="804" y="830"/>
                    <a:pt x="572" y="854"/>
                    <a:pt x="447" y="837"/>
                  </a:cubicBezTo>
                  <a:cubicBezTo>
                    <a:pt x="322" y="820"/>
                    <a:pt x="251" y="750"/>
                    <a:pt x="177" y="675"/>
                  </a:cubicBezTo>
                  <a:cubicBezTo>
                    <a:pt x="103" y="600"/>
                    <a:pt x="0" y="531"/>
                    <a:pt x="0" y="387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204" name="Freeform 62"/>
            <p:cNvSpPr>
              <a:spLocks/>
            </p:cNvSpPr>
            <p:nvPr/>
          </p:nvSpPr>
          <p:spPr bwMode="auto">
            <a:xfrm>
              <a:off x="2010" y="2852"/>
              <a:ext cx="246" cy="132"/>
            </a:xfrm>
            <a:custGeom>
              <a:avLst/>
              <a:gdLst>
                <a:gd name="T0" fmla="*/ 0 w 342"/>
                <a:gd name="T1" fmla="*/ 9 h 186"/>
                <a:gd name="T2" fmla="*/ 17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grpSp>
          <p:nvGrpSpPr>
            <p:cNvPr id="130205" name="Group 63"/>
            <p:cNvGrpSpPr>
              <a:grpSpLocks/>
            </p:cNvGrpSpPr>
            <p:nvPr/>
          </p:nvGrpSpPr>
          <p:grpSpPr bwMode="auto">
            <a:xfrm>
              <a:off x="2203" y="2652"/>
              <a:ext cx="316" cy="250"/>
              <a:chOff x="1747" y="3190"/>
              <a:chExt cx="316" cy="250"/>
            </a:xfrm>
          </p:grpSpPr>
          <p:sp>
            <p:nvSpPr>
              <p:cNvPr id="130243" name="Oval 64"/>
              <p:cNvSpPr>
                <a:spLocks noChangeArrowheads="1"/>
              </p:cNvSpPr>
              <p:nvPr/>
            </p:nvSpPr>
            <p:spPr bwMode="auto">
              <a:xfrm>
                <a:off x="1750" y="330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244" name="Line 65"/>
              <p:cNvSpPr>
                <a:spLocks noChangeShapeType="1"/>
              </p:cNvSpPr>
              <p:nvPr/>
            </p:nvSpPr>
            <p:spPr bwMode="auto">
              <a:xfrm>
                <a:off x="1750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245" name="Line 66"/>
              <p:cNvSpPr>
                <a:spLocks noChangeShapeType="1"/>
              </p:cNvSpPr>
              <p:nvPr/>
            </p:nvSpPr>
            <p:spPr bwMode="auto">
              <a:xfrm>
                <a:off x="2063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246" name="Rectangle 67"/>
              <p:cNvSpPr>
                <a:spLocks noChangeArrowheads="1"/>
              </p:cNvSpPr>
              <p:nvPr/>
            </p:nvSpPr>
            <p:spPr bwMode="auto">
              <a:xfrm>
                <a:off x="1750" y="330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Helvetica" pitchFamily="2" charset="0"/>
                </a:endParaRPr>
              </a:p>
            </p:txBody>
          </p:sp>
          <p:sp>
            <p:nvSpPr>
              <p:cNvPr id="130247" name="Oval 68"/>
              <p:cNvSpPr>
                <a:spLocks noChangeArrowheads="1"/>
              </p:cNvSpPr>
              <p:nvPr/>
            </p:nvSpPr>
            <p:spPr bwMode="auto">
              <a:xfrm>
                <a:off x="1747" y="324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grpSp>
            <p:nvGrpSpPr>
              <p:cNvPr id="130248" name="Group 69"/>
              <p:cNvGrpSpPr>
                <a:grpSpLocks/>
              </p:cNvGrpSpPr>
              <p:nvPr/>
            </p:nvGrpSpPr>
            <p:grpSpPr bwMode="auto">
              <a:xfrm>
                <a:off x="1790" y="3190"/>
                <a:ext cx="223" cy="250"/>
                <a:chOff x="2945" y="2425"/>
                <a:chExt cx="226" cy="250"/>
              </a:xfrm>
            </p:grpSpPr>
            <p:sp>
              <p:nvSpPr>
                <p:cNvPr id="130249" name="Rectangle 70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0250" name="Text Box 71"/>
                <p:cNvSpPr txBox="1">
                  <a:spLocks noChangeArrowheads="1"/>
                </p:cNvSpPr>
                <p:nvPr/>
              </p:nvSpPr>
              <p:spPr bwMode="auto">
                <a:xfrm>
                  <a:off x="2945" y="2425"/>
                  <a:ext cx="22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>
                      <a:latin typeface="Helvetica" pitchFamily="2" charset="0"/>
                    </a:rPr>
                    <a:t>A</a:t>
                  </a:r>
                  <a:endParaRPr lang="en-US">
                    <a:latin typeface="Helvetica" pitchFamily="2" charset="0"/>
                  </a:endParaRPr>
                </a:p>
              </p:txBody>
            </p:sp>
          </p:grpSp>
        </p:grpSp>
        <p:grpSp>
          <p:nvGrpSpPr>
            <p:cNvPr id="130206" name="Group 72"/>
            <p:cNvGrpSpPr>
              <a:grpSpLocks/>
            </p:cNvGrpSpPr>
            <p:nvPr/>
          </p:nvGrpSpPr>
          <p:grpSpPr bwMode="auto">
            <a:xfrm>
              <a:off x="1795" y="2907"/>
              <a:ext cx="316" cy="250"/>
              <a:chOff x="2221" y="3571"/>
              <a:chExt cx="316" cy="250"/>
            </a:xfrm>
          </p:grpSpPr>
          <p:sp>
            <p:nvSpPr>
              <p:cNvPr id="130235" name="Oval 73"/>
              <p:cNvSpPr>
                <a:spLocks noChangeArrowheads="1"/>
              </p:cNvSpPr>
              <p:nvPr/>
            </p:nvSpPr>
            <p:spPr bwMode="auto">
              <a:xfrm>
                <a:off x="2224" y="369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236" name="Line 74"/>
              <p:cNvSpPr>
                <a:spLocks noChangeShapeType="1"/>
              </p:cNvSpPr>
              <p:nvPr/>
            </p:nvSpPr>
            <p:spPr bwMode="auto">
              <a:xfrm>
                <a:off x="2224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237" name="Line 75"/>
              <p:cNvSpPr>
                <a:spLocks noChangeShapeType="1"/>
              </p:cNvSpPr>
              <p:nvPr/>
            </p:nvSpPr>
            <p:spPr bwMode="auto">
              <a:xfrm>
                <a:off x="2537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238" name="Rectangle 76"/>
              <p:cNvSpPr>
                <a:spLocks noChangeArrowheads="1"/>
              </p:cNvSpPr>
              <p:nvPr/>
            </p:nvSpPr>
            <p:spPr bwMode="auto">
              <a:xfrm>
                <a:off x="2224" y="368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Helvetica" pitchFamily="2" charset="0"/>
                </a:endParaRPr>
              </a:p>
            </p:txBody>
          </p:sp>
          <p:sp>
            <p:nvSpPr>
              <p:cNvPr id="130239" name="Oval 77"/>
              <p:cNvSpPr>
                <a:spLocks noChangeArrowheads="1"/>
              </p:cNvSpPr>
              <p:nvPr/>
            </p:nvSpPr>
            <p:spPr bwMode="auto">
              <a:xfrm>
                <a:off x="2221" y="362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grpSp>
            <p:nvGrpSpPr>
              <p:cNvPr id="130240" name="Group 78"/>
              <p:cNvGrpSpPr>
                <a:grpSpLocks/>
              </p:cNvGrpSpPr>
              <p:nvPr/>
            </p:nvGrpSpPr>
            <p:grpSpPr bwMode="auto">
              <a:xfrm>
                <a:off x="2275" y="3571"/>
                <a:ext cx="232" cy="250"/>
                <a:chOff x="2941" y="2425"/>
                <a:chExt cx="235" cy="250"/>
              </a:xfrm>
            </p:grpSpPr>
            <p:sp>
              <p:nvSpPr>
                <p:cNvPr id="130241" name="Rectangle 79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6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0242" name="Text Box 80"/>
                <p:cNvSpPr txBox="1">
                  <a:spLocks noChangeArrowheads="1"/>
                </p:cNvSpPr>
                <p:nvPr/>
              </p:nvSpPr>
              <p:spPr bwMode="auto">
                <a:xfrm>
                  <a:off x="2941" y="2425"/>
                  <a:ext cx="235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>
                      <a:latin typeface="Helvetica" pitchFamily="2" charset="0"/>
                    </a:rPr>
                    <a:t>D</a:t>
                  </a:r>
                  <a:endParaRPr lang="en-US">
                    <a:latin typeface="Helvetica" pitchFamily="2" charset="0"/>
                  </a:endParaRPr>
                </a:p>
              </p:txBody>
            </p:sp>
          </p:grpSp>
        </p:grpSp>
        <p:grpSp>
          <p:nvGrpSpPr>
            <p:cNvPr id="130207" name="Group 81"/>
            <p:cNvGrpSpPr>
              <a:grpSpLocks/>
            </p:cNvGrpSpPr>
            <p:nvPr/>
          </p:nvGrpSpPr>
          <p:grpSpPr bwMode="auto">
            <a:xfrm>
              <a:off x="2195" y="3198"/>
              <a:ext cx="315" cy="250"/>
              <a:chOff x="2903" y="2884"/>
              <a:chExt cx="315" cy="250"/>
            </a:xfrm>
          </p:grpSpPr>
          <p:grpSp>
            <p:nvGrpSpPr>
              <p:cNvPr id="130226" name="Group 82"/>
              <p:cNvGrpSpPr>
                <a:grpSpLocks/>
              </p:cNvGrpSpPr>
              <p:nvPr/>
            </p:nvGrpSpPr>
            <p:grpSpPr bwMode="auto">
              <a:xfrm>
                <a:off x="2903" y="2938"/>
                <a:ext cx="315" cy="144"/>
                <a:chOff x="2903" y="2938"/>
                <a:chExt cx="315" cy="144"/>
              </a:xfrm>
            </p:grpSpPr>
            <p:sp>
              <p:nvSpPr>
                <p:cNvPr id="130230" name="Oval 83"/>
                <p:cNvSpPr>
                  <a:spLocks noChangeArrowheads="1"/>
                </p:cNvSpPr>
                <p:nvPr/>
              </p:nvSpPr>
              <p:spPr bwMode="auto">
                <a:xfrm>
                  <a:off x="2903" y="3001"/>
                  <a:ext cx="312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0231" name="Line 84"/>
                <p:cNvSpPr>
                  <a:spLocks noChangeShapeType="1"/>
                </p:cNvSpPr>
                <p:nvPr/>
              </p:nvSpPr>
              <p:spPr bwMode="auto">
                <a:xfrm>
                  <a:off x="2903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0232" name="Line 85"/>
                <p:cNvSpPr>
                  <a:spLocks noChangeShapeType="1"/>
                </p:cNvSpPr>
                <p:nvPr/>
              </p:nvSpPr>
              <p:spPr bwMode="auto">
                <a:xfrm>
                  <a:off x="3215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0233" name="Rectangle 86"/>
                <p:cNvSpPr>
                  <a:spLocks noChangeArrowheads="1"/>
                </p:cNvSpPr>
                <p:nvPr/>
              </p:nvSpPr>
              <p:spPr bwMode="auto">
                <a:xfrm>
                  <a:off x="2903" y="2994"/>
                  <a:ext cx="309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>
                    <a:latin typeface="Helvetica" pitchFamily="2" charset="0"/>
                  </a:endParaRPr>
                </a:p>
              </p:txBody>
            </p:sp>
            <p:sp>
              <p:nvSpPr>
                <p:cNvPr id="130234" name="Oval 87"/>
                <p:cNvSpPr>
                  <a:spLocks noChangeArrowheads="1"/>
                </p:cNvSpPr>
                <p:nvPr/>
              </p:nvSpPr>
              <p:spPr bwMode="auto">
                <a:xfrm>
                  <a:off x="2906" y="2938"/>
                  <a:ext cx="312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</p:grpSp>
          <p:grpSp>
            <p:nvGrpSpPr>
              <p:cNvPr id="130227" name="Group 88"/>
              <p:cNvGrpSpPr>
                <a:grpSpLocks/>
              </p:cNvGrpSpPr>
              <p:nvPr/>
            </p:nvGrpSpPr>
            <p:grpSpPr bwMode="auto">
              <a:xfrm>
                <a:off x="2949" y="2884"/>
                <a:ext cx="232" cy="250"/>
                <a:chOff x="2940" y="2425"/>
                <a:chExt cx="235" cy="250"/>
              </a:xfrm>
            </p:grpSpPr>
            <p:sp>
              <p:nvSpPr>
                <p:cNvPr id="130228" name="Rectangle 89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6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0229" name="Text Box 90"/>
                <p:cNvSpPr txBox="1">
                  <a:spLocks noChangeArrowheads="1"/>
                </p:cNvSpPr>
                <p:nvPr/>
              </p:nvSpPr>
              <p:spPr bwMode="auto">
                <a:xfrm>
                  <a:off x="2940" y="2425"/>
                  <a:ext cx="235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>
                      <a:latin typeface="Helvetica" pitchFamily="2" charset="0"/>
                    </a:rPr>
                    <a:t>C</a:t>
                  </a:r>
                  <a:endParaRPr lang="en-US">
                    <a:latin typeface="Helvetica" pitchFamily="2" charset="0"/>
                  </a:endParaRPr>
                </a:p>
              </p:txBody>
            </p:sp>
          </p:grpSp>
        </p:grpSp>
        <p:grpSp>
          <p:nvGrpSpPr>
            <p:cNvPr id="130208" name="Group 91"/>
            <p:cNvGrpSpPr>
              <a:grpSpLocks/>
            </p:cNvGrpSpPr>
            <p:nvPr/>
          </p:nvGrpSpPr>
          <p:grpSpPr bwMode="auto">
            <a:xfrm>
              <a:off x="2607" y="2916"/>
              <a:ext cx="316" cy="250"/>
              <a:chOff x="2217" y="2884"/>
              <a:chExt cx="316" cy="250"/>
            </a:xfrm>
          </p:grpSpPr>
          <p:sp>
            <p:nvSpPr>
              <p:cNvPr id="130218" name="Oval 92"/>
              <p:cNvSpPr>
                <a:spLocks noChangeArrowheads="1"/>
              </p:cNvSpPr>
              <p:nvPr/>
            </p:nvSpPr>
            <p:spPr bwMode="auto">
              <a:xfrm>
                <a:off x="2220" y="300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219" name="Line 93"/>
              <p:cNvSpPr>
                <a:spLocks noChangeShapeType="1"/>
              </p:cNvSpPr>
              <p:nvPr/>
            </p:nvSpPr>
            <p:spPr bwMode="auto">
              <a:xfrm>
                <a:off x="2220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220" name="Line 94"/>
              <p:cNvSpPr>
                <a:spLocks noChangeShapeType="1"/>
              </p:cNvSpPr>
              <p:nvPr/>
            </p:nvSpPr>
            <p:spPr bwMode="auto">
              <a:xfrm>
                <a:off x="2533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221" name="Rectangle 95"/>
              <p:cNvSpPr>
                <a:spLocks noChangeArrowheads="1"/>
              </p:cNvSpPr>
              <p:nvPr/>
            </p:nvSpPr>
            <p:spPr bwMode="auto">
              <a:xfrm>
                <a:off x="2220" y="299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Helvetica" pitchFamily="2" charset="0"/>
                </a:endParaRPr>
              </a:p>
            </p:txBody>
          </p:sp>
          <p:sp>
            <p:nvSpPr>
              <p:cNvPr id="130222" name="Oval 96"/>
              <p:cNvSpPr>
                <a:spLocks noChangeArrowheads="1"/>
              </p:cNvSpPr>
              <p:nvPr/>
            </p:nvSpPr>
            <p:spPr bwMode="auto">
              <a:xfrm>
                <a:off x="2217" y="293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grpSp>
            <p:nvGrpSpPr>
              <p:cNvPr id="130223" name="Group 97"/>
              <p:cNvGrpSpPr>
                <a:grpSpLocks/>
              </p:cNvGrpSpPr>
              <p:nvPr/>
            </p:nvGrpSpPr>
            <p:grpSpPr bwMode="auto">
              <a:xfrm>
                <a:off x="2270" y="2884"/>
                <a:ext cx="223" cy="250"/>
                <a:chOff x="2945" y="2425"/>
                <a:chExt cx="226" cy="250"/>
              </a:xfrm>
            </p:grpSpPr>
            <p:sp>
              <p:nvSpPr>
                <p:cNvPr id="130224" name="Rectangle 9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0225" name="Text Box 99"/>
                <p:cNvSpPr txBox="1">
                  <a:spLocks noChangeArrowheads="1"/>
                </p:cNvSpPr>
                <p:nvPr/>
              </p:nvSpPr>
              <p:spPr bwMode="auto">
                <a:xfrm>
                  <a:off x="2945" y="2425"/>
                  <a:ext cx="22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>
                      <a:latin typeface="Helvetica" pitchFamily="2" charset="0"/>
                    </a:rPr>
                    <a:t>B</a:t>
                  </a:r>
                  <a:endParaRPr lang="en-US">
                    <a:latin typeface="Helvetica" pitchFamily="2" charset="0"/>
                  </a:endParaRPr>
                </a:p>
              </p:txBody>
            </p:sp>
          </p:grpSp>
        </p:grpSp>
        <p:sp>
          <p:nvSpPr>
            <p:cNvPr id="130209" name="Freeform 101"/>
            <p:cNvSpPr>
              <a:spLocks/>
            </p:cNvSpPr>
            <p:nvPr/>
          </p:nvSpPr>
          <p:spPr bwMode="auto">
            <a:xfrm flipH="1">
              <a:off x="2505" y="2819"/>
              <a:ext cx="198" cy="156"/>
            </a:xfrm>
            <a:custGeom>
              <a:avLst/>
              <a:gdLst>
                <a:gd name="T0" fmla="*/ 0 w 342"/>
                <a:gd name="T1" fmla="*/ 39 h 186"/>
                <a:gd name="T2" fmla="*/ 3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210" name="Freeform 102"/>
            <p:cNvSpPr>
              <a:spLocks/>
            </p:cNvSpPr>
            <p:nvPr/>
          </p:nvSpPr>
          <p:spPr bwMode="auto">
            <a:xfrm flipH="1" flipV="1">
              <a:off x="2484" y="3125"/>
              <a:ext cx="180" cy="141"/>
            </a:xfrm>
            <a:custGeom>
              <a:avLst/>
              <a:gdLst>
                <a:gd name="T0" fmla="*/ 0 w 342"/>
                <a:gd name="T1" fmla="*/ 15 h 186"/>
                <a:gd name="T2" fmla="*/ 1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211" name="Freeform 103"/>
            <p:cNvSpPr>
              <a:spLocks/>
            </p:cNvSpPr>
            <p:nvPr/>
          </p:nvSpPr>
          <p:spPr bwMode="auto">
            <a:xfrm flipV="1">
              <a:off x="2031" y="3107"/>
              <a:ext cx="204" cy="156"/>
            </a:xfrm>
            <a:custGeom>
              <a:avLst/>
              <a:gdLst>
                <a:gd name="T0" fmla="*/ 0 w 342"/>
                <a:gd name="T1" fmla="*/ 39 h 186"/>
                <a:gd name="T2" fmla="*/ 4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212" name="Freeform 107"/>
            <p:cNvSpPr>
              <a:spLocks/>
            </p:cNvSpPr>
            <p:nvPr/>
          </p:nvSpPr>
          <p:spPr bwMode="auto">
            <a:xfrm flipH="1" flipV="1">
              <a:off x="2400" y="3086"/>
              <a:ext cx="189" cy="153"/>
            </a:xfrm>
            <a:custGeom>
              <a:avLst/>
              <a:gdLst>
                <a:gd name="T0" fmla="*/ 0 w 342"/>
                <a:gd name="T1" fmla="*/ 32 h 186"/>
                <a:gd name="T2" fmla="*/ 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213" name="Freeform 108"/>
            <p:cNvSpPr>
              <a:spLocks/>
            </p:cNvSpPr>
            <p:nvPr/>
          </p:nvSpPr>
          <p:spPr bwMode="auto">
            <a:xfrm flipH="1">
              <a:off x="2124" y="3083"/>
              <a:ext cx="174" cy="147"/>
            </a:xfrm>
            <a:custGeom>
              <a:avLst/>
              <a:gdLst>
                <a:gd name="T0" fmla="*/ 0 w 342"/>
                <a:gd name="T1" fmla="*/ 22 h 186"/>
                <a:gd name="T2" fmla="*/ 1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214" name="Text Box 212"/>
            <p:cNvSpPr txBox="1">
              <a:spLocks noChangeArrowheads="1"/>
            </p:cNvSpPr>
            <p:nvPr/>
          </p:nvSpPr>
          <p:spPr bwMode="auto">
            <a:xfrm>
              <a:off x="1668" y="3612"/>
              <a:ext cx="1506" cy="4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sz="1800">
                  <a:solidFill>
                    <a:srgbClr val="000099"/>
                  </a:solidFill>
                  <a:latin typeface="Helvetica" pitchFamily="2" charset="0"/>
                </a:rPr>
                <a:t>given these costs,</a:t>
              </a:r>
            </a:p>
            <a:p>
              <a:pPr algn="ctr">
                <a:lnSpc>
                  <a:spcPct val="80000"/>
                </a:lnSpc>
              </a:pPr>
              <a:r>
                <a:rPr lang="en-US" sz="1800">
                  <a:solidFill>
                    <a:srgbClr val="000099"/>
                  </a:solidFill>
                  <a:latin typeface="Helvetica" pitchFamily="2" charset="0"/>
                </a:rPr>
                <a:t>find new routing….</a:t>
              </a:r>
            </a:p>
            <a:p>
              <a:pPr algn="ctr">
                <a:lnSpc>
                  <a:spcPct val="80000"/>
                </a:lnSpc>
              </a:pPr>
              <a:r>
                <a:rPr lang="en-US" sz="1800">
                  <a:solidFill>
                    <a:srgbClr val="000099"/>
                  </a:solidFill>
                  <a:latin typeface="Helvetica" pitchFamily="2" charset="0"/>
                </a:rPr>
                <a:t>resulting in new costs</a:t>
              </a:r>
            </a:p>
          </p:txBody>
        </p:sp>
        <p:sp>
          <p:nvSpPr>
            <p:cNvPr id="130215" name="Line 215"/>
            <p:cNvSpPr>
              <a:spLocks noChangeShapeType="1"/>
            </p:cNvSpPr>
            <p:nvPr/>
          </p:nvSpPr>
          <p:spPr bwMode="auto">
            <a:xfrm flipV="1">
              <a:off x="2358" y="3407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216" name="Line 216"/>
            <p:cNvSpPr>
              <a:spLocks noChangeShapeType="1"/>
            </p:cNvSpPr>
            <p:nvPr/>
          </p:nvSpPr>
          <p:spPr bwMode="auto">
            <a:xfrm flipV="1">
              <a:off x="1938" y="3119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217" name="Line 217"/>
            <p:cNvSpPr>
              <a:spLocks noChangeShapeType="1"/>
            </p:cNvSpPr>
            <p:nvPr/>
          </p:nvSpPr>
          <p:spPr bwMode="auto">
            <a:xfrm flipV="1">
              <a:off x="2778" y="3122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130079" name="Freeform 288"/>
          <p:cNvSpPr>
            <a:spLocks/>
          </p:cNvSpPr>
          <p:nvPr/>
        </p:nvSpPr>
        <p:spPr bwMode="auto">
          <a:xfrm>
            <a:off x="2099467" y="4349750"/>
            <a:ext cx="609600" cy="828675"/>
          </a:xfrm>
          <a:custGeom>
            <a:avLst/>
            <a:gdLst>
              <a:gd name="T0" fmla="*/ 0 w 384"/>
              <a:gd name="T1" fmla="*/ 2147483647 h 522"/>
              <a:gd name="T2" fmla="*/ 2147483647 w 384"/>
              <a:gd name="T3" fmla="*/ 2147483647 h 522"/>
              <a:gd name="T4" fmla="*/ 2147483647 w 384"/>
              <a:gd name="T5" fmla="*/ 0 h 522"/>
              <a:gd name="T6" fmla="*/ 0 60000 65536"/>
              <a:gd name="T7" fmla="*/ 0 60000 65536"/>
              <a:gd name="T8" fmla="*/ 0 60000 65536"/>
              <a:gd name="T9" fmla="*/ 0 w 384"/>
              <a:gd name="T10" fmla="*/ 0 h 522"/>
              <a:gd name="T11" fmla="*/ 384 w 384"/>
              <a:gd name="T12" fmla="*/ 522 h 52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4" h="522">
                <a:moveTo>
                  <a:pt x="0" y="522"/>
                </a:moveTo>
                <a:lnTo>
                  <a:pt x="384" y="249"/>
                </a:lnTo>
                <a:lnTo>
                  <a:pt x="12" y="0"/>
                </a:lnTo>
              </a:path>
            </a:pathLst>
          </a:custGeom>
          <a:noFill/>
          <a:ln w="57150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30080" name="Line 289"/>
          <p:cNvSpPr>
            <a:spLocks noChangeShapeType="1"/>
          </p:cNvSpPr>
          <p:nvPr/>
        </p:nvSpPr>
        <p:spPr bwMode="auto">
          <a:xfrm flipV="1">
            <a:off x="1461293" y="4430711"/>
            <a:ext cx="447675" cy="242888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721186" name="Freeform 290"/>
          <p:cNvSpPr>
            <a:spLocks/>
          </p:cNvSpPr>
          <p:nvPr/>
        </p:nvSpPr>
        <p:spPr bwMode="auto">
          <a:xfrm>
            <a:off x="4029174" y="4320383"/>
            <a:ext cx="1193800" cy="866775"/>
          </a:xfrm>
          <a:custGeom>
            <a:avLst/>
            <a:gdLst>
              <a:gd name="T0" fmla="*/ 2147483647 w 752"/>
              <a:gd name="T1" fmla="*/ 2147483647 h 546"/>
              <a:gd name="T2" fmla="*/ 2147483647 w 752"/>
              <a:gd name="T3" fmla="*/ 2147483647 h 546"/>
              <a:gd name="T4" fmla="*/ 0 w 752"/>
              <a:gd name="T5" fmla="*/ 2147483647 h 546"/>
              <a:gd name="T6" fmla="*/ 2147483647 w 752"/>
              <a:gd name="T7" fmla="*/ 0 h 546"/>
              <a:gd name="T8" fmla="*/ 0 60000 65536"/>
              <a:gd name="T9" fmla="*/ 0 60000 65536"/>
              <a:gd name="T10" fmla="*/ 0 60000 65536"/>
              <a:gd name="T11" fmla="*/ 0 60000 65536"/>
              <a:gd name="T12" fmla="*/ 0 w 752"/>
              <a:gd name="T13" fmla="*/ 0 h 546"/>
              <a:gd name="T14" fmla="*/ 752 w 752"/>
              <a:gd name="T15" fmla="*/ 546 h 5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52" h="546">
                <a:moveTo>
                  <a:pt x="752" y="264"/>
                </a:moveTo>
                <a:lnTo>
                  <a:pt x="383" y="546"/>
                </a:lnTo>
                <a:lnTo>
                  <a:pt x="0" y="248"/>
                </a:lnTo>
                <a:lnTo>
                  <a:pt x="383" y="0"/>
                </a:lnTo>
              </a:path>
            </a:pathLst>
          </a:custGeom>
          <a:noFill/>
          <a:ln w="57150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21" name="Group 291"/>
          <p:cNvGrpSpPr>
            <a:grpSpLocks/>
          </p:cNvGrpSpPr>
          <p:nvPr/>
        </p:nvGrpSpPr>
        <p:grpSpPr bwMode="auto">
          <a:xfrm>
            <a:off x="3854549" y="4306096"/>
            <a:ext cx="1430338" cy="966787"/>
            <a:chOff x="1870" y="2772"/>
            <a:chExt cx="901" cy="609"/>
          </a:xfrm>
        </p:grpSpPr>
        <p:sp>
          <p:nvSpPr>
            <p:cNvPr id="130197" name="Text Box 292"/>
            <p:cNvSpPr txBox="1">
              <a:spLocks noChangeArrowheads="1"/>
            </p:cNvSpPr>
            <p:nvPr/>
          </p:nvSpPr>
          <p:spPr bwMode="auto">
            <a:xfrm>
              <a:off x="1870" y="2772"/>
              <a:ext cx="30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>
                  <a:latin typeface="Helvetica" pitchFamily="2" charset="0"/>
                </a:rPr>
                <a:t>2+e</a:t>
              </a:r>
            </a:p>
          </p:txBody>
        </p:sp>
        <p:sp>
          <p:nvSpPr>
            <p:cNvPr id="130198" name="Text Box 293"/>
            <p:cNvSpPr txBox="1">
              <a:spLocks noChangeArrowheads="1"/>
            </p:cNvSpPr>
            <p:nvPr/>
          </p:nvSpPr>
          <p:spPr bwMode="auto">
            <a:xfrm>
              <a:off x="2593" y="2793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>
                  <a:latin typeface="Helvetica" pitchFamily="2" charset="0"/>
                </a:rPr>
                <a:t>0</a:t>
              </a:r>
            </a:p>
          </p:txBody>
        </p:sp>
        <p:sp>
          <p:nvSpPr>
            <p:cNvPr id="130199" name="Text Box 294"/>
            <p:cNvSpPr txBox="1">
              <a:spLocks noChangeArrowheads="1"/>
            </p:cNvSpPr>
            <p:nvPr/>
          </p:nvSpPr>
          <p:spPr bwMode="auto">
            <a:xfrm>
              <a:off x="2501" y="3189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>
                  <a:latin typeface="Helvetica" pitchFamily="2" charset="0"/>
                </a:rPr>
                <a:t>0</a:t>
              </a:r>
            </a:p>
          </p:txBody>
        </p:sp>
        <p:sp>
          <p:nvSpPr>
            <p:cNvPr id="130200" name="Text Box 295"/>
            <p:cNvSpPr txBox="1">
              <a:spLocks noChangeArrowheads="1"/>
            </p:cNvSpPr>
            <p:nvPr/>
          </p:nvSpPr>
          <p:spPr bwMode="auto">
            <a:xfrm>
              <a:off x="1987" y="3153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>
                  <a:latin typeface="Helvetica" pitchFamily="2" charset="0"/>
                </a:rPr>
                <a:t>0</a:t>
              </a:r>
            </a:p>
          </p:txBody>
        </p:sp>
        <p:sp>
          <p:nvSpPr>
            <p:cNvPr id="130201" name="Text Box 296"/>
            <p:cNvSpPr txBox="1">
              <a:spLocks noChangeArrowheads="1"/>
            </p:cNvSpPr>
            <p:nvPr/>
          </p:nvSpPr>
          <p:spPr bwMode="auto">
            <a:xfrm>
              <a:off x="2135" y="3009"/>
              <a:ext cx="30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>
                  <a:latin typeface="Helvetica" pitchFamily="2" charset="0"/>
                </a:rPr>
                <a:t>1+e</a:t>
              </a:r>
            </a:p>
          </p:txBody>
        </p:sp>
        <p:sp>
          <p:nvSpPr>
            <p:cNvPr id="130202" name="Text Box 297"/>
            <p:cNvSpPr txBox="1">
              <a:spLocks noChangeArrowheads="1"/>
            </p:cNvSpPr>
            <p:nvPr/>
          </p:nvSpPr>
          <p:spPr bwMode="auto">
            <a:xfrm>
              <a:off x="2380" y="3003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>
                  <a:latin typeface="Helvetica" pitchFamily="2" charset="0"/>
                </a:rPr>
                <a:t>1</a:t>
              </a:r>
            </a:p>
          </p:txBody>
        </p:sp>
      </p:grpSp>
      <p:grpSp>
        <p:nvGrpSpPr>
          <p:cNvPr id="22" name="Group 299"/>
          <p:cNvGrpSpPr>
            <a:grpSpLocks/>
          </p:cNvGrpSpPr>
          <p:nvPr/>
        </p:nvGrpSpPr>
        <p:grpSpPr bwMode="auto">
          <a:xfrm>
            <a:off x="6242050" y="4197352"/>
            <a:ext cx="2390774" cy="2309814"/>
            <a:chOff x="1668" y="2639"/>
            <a:chExt cx="1506" cy="1455"/>
          </a:xfrm>
        </p:grpSpPr>
        <p:sp>
          <p:nvSpPr>
            <p:cNvPr id="130149" name="Freeform 300"/>
            <p:cNvSpPr>
              <a:spLocks/>
            </p:cNvSpPr>
            <p:nvPr/>
          </p:nvSpPr>
          <p:spPr bwMode="auto">
            <a:xfrm>
              <a:off x="1752" y="2639"/>
              <a:ext cx="1225" cy="854"/>
            </a:xfrm>
            <a:custGeom>
              <a:avLst/>
              <a:gdLst>
                <a:gd name="T0" fmla="*/ 0 w 1225"/>
                <a:gd name="T1" fmla="*/ 387 h 854"/>
                <a:gd name="T2" fmla="*/ 168 w 1225"/>
                <a:gd name="T3" fmla="*/ 162 h 854"/>
                <a:gd name="T4" fmla="*/ 486 w 1225"/>
                <a:gd name="T5" fmla="*/ 18 h 854"/>
                <a:gd name="T6" fmla="*/ 822 w 1225"/>
                <a:gd name="T7" fmla="*/ 30 h 854"/>
                <a:gd name="T8" fmla="*/ 1152 w 1225"/>
                <a:gd name="T9" fmla="*/ 267 h 854"/>
                <a:gd name="T10" fmla="*/ 1188 w 1225"/>
                <a:gd name="T11" fmla="*/ 537 h 854"/>
                <a:gd name="T12" fmla="*/ 927 w 1225"/>
                <a:gd name="T13" fmla="*/ 780 h 854"/>
                <a:gd name="T14" fmla="*/ 447 w 1225"/>
                <a:gd name="T15" fmla="*/ 837 h 854"/>
                <a:gd name="T16" fmla="*/ 177 w 1225"/>
                <a:gd name="T17" fmla="*/ 675 h 854"/>
                <a:gd name="T18" fmla="*/ 0 w 1225"/>
                <a:gd name="T19" fmla="*/ 387 h 85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25"/>
                <a:gd name="T31" fmla="*/ 0 h 854"/>
                <a:gd name="T32" fmla="*/ 1225 w 1225"/>
                <a:gd name="T33" fmla="*/ 854 h 85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25" h="854">
                  <a:moveTo>
                    <a:pt x="0" y="387"/>
                  </a:moveTo>
                  <a:cubicBezTo>
                    <a:pt x="0" y="243"/>
                    <a:pt x="87" y="223"/>
                    <a:pt x="168" y="162"/>
                  </a:cubicBezTo>
                  <a:cubicBezTo>
                    <a:pt x="249" y="101"/>
                    <a:pt x="377" y="40"/>
                    <a:pt x="486" y="18"/>
                  </a:cubicBezTo>
                  <a:cubicBezTo>
                    <a:pt x="615" y="6"/>
                    <a:pt x="684" y="0"/>
                    <a:pt x="822" y="30"/>
                  </a:cubicBezTo>
                  <a:cubicBezTo>
                    <a:pt x="960" y="60"/>
                    <a:pt x="1099" y="169"/>
                    <a:pt x="1152" y="267"/>
                  </a:cubicBezTo>
                  <a:cubicBezTo>
                    <a:pt x="1213" y="351"/>
                    <a:pt x="1225" y="452"/>
                    <a:pt x="1188" y="537"/>
                  </a:cubicBezTo>
                  <a:cubicBezTo>
                    <a:pt x="1151" y="622"/>
                    <a:pt x="1050" y="730"/>
                    <a:pt x="927" y="780"/>
                  </a:cubicBezTo>
                  <a:cubicBezTo>
                    <a:pt x="804" y="830"/>
                    <a:pt x="572" y="854"/>
                    <a:pt x="447" y="837"/>
                  </a:cubicBezTo>
                  <a:cubicBezTo>
                    <a:pt x="322" y="820"/>
                    <a:pt x="251" y="750"/>
                    <a:pt x="177" y="675"/>
                  </a:cubicBezTo>
                  <a:cubicBezTo>
                    <a:pt x="103" y="600"/>
                    <a:pt x="0" y="531"/>
                    <a:pt x="0" y="387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150" name="Freeform 301"/>
            <p:cNvSpPr>
              <a:spLocks/>
            </p:cNvSpPr>
            <p:nvPr/>
          </p:nvSpPr>
          <p:spPr bwMode="auto">
            <a:xfrm>
              <a:off x="2010" y="2852"/>
              <a:ext cx="246" cy="132"/>
            </a:xfrm>
            <a:custGeom>
              <a:avLst/>
              <a:gdLst>
                <a:gd name="T0" fmla="*/ 0 w 342"/>
                <a:gd name="T1" fmla="*/ 9 h 186"/>
                <a:gd name="T2" fmla="*/ 17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grpSp>
          <p:nvGrpSpPr>
            <p:cNvPr id="130151" name="Group 302"/>
            <p:cNvGrpSpPr>
              <a:grpSpLocks/>
            </p:cNvGrpSpPr>
            <p:nvPr/>
          </p:nvGrpSpPr>
          <p:grpSpPr bwMode="auto">
            <a:xfrm>
              <a:off x="2203" y="2652"/>
              <a:ext cx="316" cy="250"/>
              <a:chOff x="1747" y="3190"/>
              <a:chExt cx="316" cy="250"/>
            </a:xfrm>
          </p:grpSpPr>
          <p:sp>
            <p:nvSpPr>
              <p:cNvPr id="130189" name="Oval 303"/>
              <p:cNvSpPr>
                <a:spLocks noChangeArrowheads="1"/>
              </p:cNvSpPr>
              <p:nvPr/>
            </p:nvSpPr>
            <p:spPr bwMode="auto">
              <a:xfrm>
                <a:off x="1750" y="330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190" name="Line 304"/>
              <p:cNvSpPr>
                <a:spLocks noChangeShapeType="1"/>
              </p:cNvSpPr>
              <p:nvPr/>
            </p:nvSpPr>
            <p:spPr bwMode="auto">
              <a:xfrm>
                <a:off x="1750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191" name="Line 305"/>
              <p:cNvSpPr>
                <a:spLocks noChangeShapeType="1"/>
              </p:cNvSpPr>
              <p:nvPr/>
            </p:nvSpPr>
            <p:spPr bwMode="auto">
              <a:xfrm>
                <a:off x="2063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192" name="Rectangle 306"/>
              <p:cNvSpPr>
                <a:spLocks noChangeArrowheads="1"/>
              </p:cNvSpPr>
              <p:nvPr/>
            </p:nvSpPr>
            <p:spPr bwMode="auto">
              <a:xfrm>
                <a:off x="1750" y="330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Helvetica" pitchFamily="2" charset="0"/>
                </a:endParaRPr>
              </a:p>
            </p:txBody>
          </p:sp>
          <p:sp>
            <p:nvSpPr>
              <p:cNvPr id="130193" name="Oval 307"/>
              <p:cNvSpPr>
                <a:spLocks noChangeArrowheads="1"/>
              </p:cNvSpPr>
              <p:nvPr/>
            </p:nvSpPr>
            <p:spPr bwMode="auto">
              <a:xfrm>
                <a:off x="1747" y="324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grpSp>
            <p:nvGrpSpPr>
              <p:cNvPr id="130194" name="Group 308"/>
              <p:cNvGrpSpPr>
                <a:grpSpLocks/>
              </p:cNvGrpSpPr>
              <p:nvPr/>
            </p:nvGrpSpPr>
            <p:grpSpPr bwMode="auto">
              <a:xfrm>
                <a:off x="1790" y="3190"/>
                <a:ext cx="223" cy="250"/>
                <a:chOff x="2945" y="2425"/>
                <a:chExt cx="226" cy="250"/>
              </a:xfrm>
            </p:grpSpPr>
            <p:sp>
              <p:nvSpPr>
                <p:cNvPr id="130195" name="Rectangle 309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0196" name="Text Box 310"/>
                <p:cNvSpPr txBox="1">
                  <a:spLocks noChangeArrowheads="1"/>
                </p:cNvSpPr>
                <p:nvPr/>
              </p:nvSpPr>
              <p:spPr bwMode="auto">
                <a:xfrm>
                  <a:off x="2945" y="2425"/>
                  <a:ext cx="22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>
                      <a:latin typeface="Helvetica" pitchFamily="2" charset="0"/>
                    </a:rPr>
                    <a:t>A</a:t>
                  </a:r>
                  <a:endParaRPr lang="en-US">
                    <a:latin typeface="Helvetica" pitchFamily="2" charset="0"/>
                  </a:endParaRPr>
                </a:p>
              </p:txBody>
            </p:sp>
          </p:grpSp>
        </p:grpSp>
        <p:grpSp>
          <p:nvGrpSpPr>
            <p:cNvPr id="130152" name="Group 311"/>
            <p:cNvGrpSpPr>
              <a:grpSpLocks/>
            </p:cNvGrpSpPr>
            <p:nvPr/>
          </p:nvGrpSpPr>
          <p:grpSpPr bwMode="auto">
            <a:xfrm>
              <a:off x="1795" y="2907"/>
              <a:ext cx="316" cy="250"/>
              <a:chOff x="2221" y="3571"/>
              <a:chExt cx="316" cy="250"/>
            </a:xfrm>
          </p:grpSpPr>
          <p:sp>
            <p:nvSpPr>
              <p:cNvPr id="130181" name="Oval 312"/>
              <p:cNvSpPr>
                <a:spLocks noChangeArrowheads="1"/>
              </p:cNvSpPr>
              <p:nvPr/>
            </p:nvSpPr>
            <p:spPr bwMode="auto">
              <a:xfrm>
                <a:off x="2224" y="369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182" name="Line 313"/>
              <p:cNvSpPr>
                <a:spLocks noChangeShapeType="1"/>
              </p:cNvSpPr>
              <p:nvPr/>
            </p:nvSpPr>
            <p:spPr bwMode="auto">
              <a:xfrm>
                <a:off x="2224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183" name="Line 314"/>
              <p:cNvSpPr>
                <a:spLocks noChangeShapeType="1"/>
              </p:cNvSpPr>
              <p:nvPr/>
            </p:nvSpPr>
            <p:spPr bwMode="auto">
              <a:xfrm>
                <a:off x="2537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184" name="Rectangle 315"/>
              <p:cNvSpPr>
                <a:spLocks noChangeArrowheads="1"/>
              </p:cNvSpPr>
              <p:nvPr/>
            </p:nvSpPr>
            <p:spPr bwMode="auto">
              <a:xfrm>
                <a:off x="2224" y="368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Helvetica" pitchFamily="2" charset="0"/>
                </a:endParaRPr>
              </a:p>
            </p:txBody>
          </p:sp>
          <p:sp>
            <p:nvSpPr>
              <p:cNvPr id="130185" name="Oval 316"/>
              <p:cNvSpPr>
                <a:spLocks noChangeArrowheads="1"/>
              </p:cNvSpPr>
              <p:nvPr/>
            </p:nvSpPr>
            <p:spPr bwMode="auto">
              <a:xfrm>
                <a:off x="2221" y="362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grpSp>
            <p:nvGrpSpPr>
              <p:cNvPr id="130186" name="Group 317"/>
              <p:cNvGrpSpPr>
                <a:grpSpLocks/>
              </p:cNvGrpSpPr>
              <p:nvPr/>
            </p:nvGrpSpPr>
            <p:grpSpPr bwMode="auto">
              <a:xfrm>
                <a:off x="2275" y="3571"/>
                <a:ext cx="232" cy="250"/>
                <a:chOff x="2941" y="2425"/>
                <a:chExt cx="235" cy="250"/>
              </a:xfrm>
            </p:grpSpPr>
            <p:sp>
              <p:nvSpPr>
                <p:cNvPr id="130187" name="Rectangle 31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6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0188" name="Text Box 319"/>
                <p:cNvSpPr txBox="1">
                  <a:spLocks noChangeArrowheads="1"/>
                </p:cNvSpPr>
                <p:nvPr/>
              </p:nvSpPr>
              <p:spPr bwMode="auto">
                <a:xfrm>
                  <a:off x="2941" y="2425"/>
                  <a:ext cx="235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>
                      <a:latin typeface="Helvetica" pitchFamily="2" charset="0"/>
                    </a:rPr>
                    <a:t>D</a:t>
                  </a:r>
                  <a:endParaRPr lang="en-US">
                    <a:latin typeface="Helvetica" pitchFamily="2" charset="0"/>
                  </a:endParaRPr>
                </a:p>
              </p:txBody>
            </p:sp>
          </p:grpSp>
        </p:grpSp>
        <p:grpSp>
          <p:nvGrpSpPr>
            <p:cNvPr id="130153" name="Group 320"/>
            <p:cNvGrpSpPr>
              <a:grpSpLocks/>
            </p:cNvGrpSpPr>
            <p:nvPr/>
          </p:nvGrpSpPr>
          <p:grpSpPr bwMode="auto">
            <a:xfrm>
              <a:off x="2195" y="3198"/>
              <a:ext cx="315" cy="250"/>
              <a:chOff x="2903" y="2884"/>
              <a:chExt cx="315" cy="250"/>
            </a:xfrm>
          </p:grpSpPr>
          <p:grpSp>
            <p:nvGrpSpPr>
              <p:cNvPr id="130172" name="Group 321"/>
              <p:cNvGrpSpPr>
                <a:grpSpLocks/>
              </p:cNvGrpSpPr>
              <p:nvPr/>
            </p:nvGrpSpPr>
            <p:grpSpPr bwMode="auto">
              <a:xfrm>
                <a:off x="2903" y="2938"/>
                <a:ext cx="315" cy="144"/>
                <a:chOff x="2903" y="2938"/>
                <a:chExt cx="315" cy="144"/>
              </a:xfrm>
            </p:grpSpPr>
            <p:sp>
              <p:nvSpPr>
                <p:cNvPr id="130176" name="Oval 322"/>
                <p:cNvSpPr>
                  <a:spLocks noChangeArrowheads="1"/>
                </p:cNvSpPr>
                <p:nvPr/>
              </p:nvSpPr>
              <p:spPr bwMode="auto">
                <a:xfrm>
                  <a:off x="2903" y="3001"/>
                  <a:ext cx="312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0177" name="Line 323"/>
                <p:cNvSpPr>
                  <a:spLocks noChangeShapeType="1"/>
                </p:cNvSpPr>
                <p:nvPr/>
              </p:nvSpPr>
              <p:spPr bwMode="auto">
                <a:xfrm>
                  <a:off x="2903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0178" name="Line 324"/>
                <p:cNvSpPr>
                  <a:spLocks noChangeShapeType="1"/>
                </p:cNvSpPr>
                <p:nvPr/>
              </p:nvSpPr>
              <p:spPr bwMode="auto">
                <a:xfrm>
                  <a:off x="3215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0179" name="Rectangle 325"/>
                <p:cNvSpPr>
                  <a:spLocks noChangeArrowheads="1"/>
                </p:cNvSpPr>
                <p:nvPr/>
              </p:nvSpPr>
              <p:spPr bwMode="auto">
                <a:xfrm>
                  <a:off x="2903" y="2994"/>
                  <a:ext cx="309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>
                    <a:latin typeface="Helvetica" pitchFamily="2" charset="0"/>
                  </a:endParaRPr>
                </a:p>
              </p:txBody>
            </p:sp>
            <p:sp>
              <p:nvSpPr>
                <p:cNvPr id="130180" name="Oval 326"/>
                <p:cNvSpPr>
                  <a:spLocks noChangeArrowheads="1"/>
                </p:cNvSpPr>
                <p:nvPr/>
              </p:nvSpPr>
              <p:spPr bwMode="auto">
                <a:xfrm>
                  <a:off x="2906" y="2938"/>
                  <a:ext cx="312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</p:grpSp>
          <p:grpSp>
            <p:nvGrpSpPr>
              <p:cNvPr id="130173" name="Group 327"/>
              <p:cNvGrpSpPr>
                <a:grpSpLocks/>
              </p:cNvGrpSpPr>
              <p:nvPr/>
            </p:nvGrpSpPr>
            <p:grpSpPr bwMode="auto">
              <a:xfrm>
                <a:off x="2949" y="2884"/>
                <a:ext cx="232" cy="250"/>
                <a:chOff x="2940" y="2425"/>
                <a:chExt cx="235" cy="250"/>
              </a:xfrm>
            </p:grpSpPr>
            <p:sp>
              <p:nvSpPr>
                <p:cNvPr id="130174" name="Rectangle 32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6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0175" name="Text Box 329"/>
                <p:cNvSpPr txBox="1">
                  <a:spLocks noChangeArrowheads="1"/>
                </p:cNvSpPr>
                <p:nvPr/>
              </p:nvSpPr>
              <p:spPr bwMode="auto">
                <a:xfrm>
                  <a:off x="2940" y="2425"/>
                  <a:ext cx="235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>
                      <a:latin typeface="Helvetica" pitchFamily="2" charset="0"/>
                    </a:rPr>
                    <a:t>C</a:t>
                  </a:r>
                  <a:endParaRPr lang="en-US">
                    <a:latin typeface="Helvetica" pitchFamily="2" charset="0"/>
                  </a:endParaRPr>
                </a:p>
              </p:txBody>
            </p:sp>
          </p:grpSp>
        </p:grpSp>
        <p:grpSp>
          <p:nvGrpSpPr>
            <p:cNvPr id="130154" name="Group 330"/>
            <p:cNvGrpSpPr>
              <a:grpSpLocks/>
            </p:cNvGrpSpPr>
            <p:nvPr/>
          </p:nvGrpSpPr>
          <p:grpSpPr bwMode="auto">
            <a:xfrm>
              <a:off x="2607" y="2916"/>
              <a:ext cx="316" cy="250"/>
              <a:chOff x="2217" y="2884"/>
              <a:chExt cx="316" cy="250"/>
            </a:xfrm>
          </p:grpSpPr>
          <p:sp>
            <p:nvSpPr>
              <p:cNvPr id="130164" name="Oval 331"/>
              <p:cNvSpPr>
                <a:spLocks noChangeArrowheads="1"/>
              </p:cNvSpPr>
              <p:nvPr/>
            </p:nvSpPr>
            <p:spPr bwMode="auto">
              <a:xfrm>
                <a:off x="2220" y="300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165" name="Line 332"/>
              <p:cNvSpPr>
                <a:spLocks noChangeShapeType="1"/>
              </p:cNvSpPr>
              <p:nvPr/>
            </p:nvSpPr>
            <p:spPr bwMode="auto">
              <a:xfrm>
                <a:off x="2220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166" name="Line 333"/>
              <p:cNvSpPr>
                <a:spLocks noChangeShapeType="1"/>
              </p:cNvSpPr>
              <p:nvPr/>
            </p:nvSpPr>
            <p:spPr bwMode="auto">
              <a:xfrm>
                <a:off x="2533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167" name="Rectangle 334"/>
              <p:cNvSpPr>
                <a:spLocks noChangeArrowheads="1"/>
              </p:cNvSpPr>
              <p:nvPr/>
            </p:nvSpPr>
            <p:spPr bwMode="auto">
              <a:xfrm>
                <a:off x="2220" y="299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Helvetica" pitchFamily="2" charset="0"/>
                </a:endParaRPr>
              </a:p>
            </p:txBody>
          </p:sp>
          <p:sp>
            <p:nvSpPr>
              <p:cNvPr id="130168" name="Oval 335"/>
              <p:cNvSpPr>
                <a:spLocks noChangeArrowheads="1"/>
              </p:cNvSpPr>
              <p:nvPr/>
            </p:nvSpPr>
            <p:spPr bwMode="auto">
              <a:xfrm>
                <a:off x="2217" y="293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grpSp>
            <p:nvGrpSpPr>
              <p:cNvPr id="130169" name="Group 336"/>
              <p:cNvGrpSpPr>
                <a:grpSpLocks/>
              </p:cNvGrpSpPr>
              <p:nvPr/>
            </p:nvGrpSpPr>
            <p:grpSpPr bwMode="auto">
              <a:xfrm>
                <a:off x="2270" y="2884"/>
                <a:ext cx="223" cy="250"/>
                <a:chOff x="2945" y="2425"/>
                <a:chExt cx="226" cy="250"/>
              </a:xfrm>
            </p:grpSpPr>
            <p:sp>
              <p:nvSpPr>
                <p:cNvPr id="130170" name="Rectangle 337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0171" name="Text Box 338"/>
                <p:cNvSpPr txBox="1">
                  <a:spLocks noChangeArrowheads="1"/>
                </p:cNvSpPr>
                <p:nvPr/>
              </p:nvSpPr>
              <p:spPr bwMode="auto">
                <a:xfrm>
                  <a:off x="2945" y="2425"/>
                  <a:ext cx="22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>
                      <a:latin typeface="Helvetica" pitchFamily="2" charset="0"/>
                    </a:rPr>
                    <a:t>B</a:t>
                  </a:r>
                  <a:endParaRPr lang="en-US">
                    <a:latin typeface="Helvetica" pitchFamily="2" charset="0"/>
                  </a:endParaRPr>
                </a:p>
              </p:txBody>
            </p:sp>
          </p:grpSp>
        </p:grpSp>
        <p:sp>
          <p:nvSpPr>
            <p:cNvPr id="130155" name="Freeform 339"/>
            <p:cNvSpPr>
              <a:spLocks/>
            </p:cNvSpPr>
            <p:nvPr/>
          </p:nvSpPr>
          <p:spPr bwMode="auto">
            <a:xfrm flipH="1">
              <a:off x="2505" y="2819"/>
              <a:ext cx="198" cy="156"/>
            </a:xfrm>
            <a:custGeom>
              <a:avLst/>
              <a:gdLst>
                <a:gd name="T0" fmla="*/ 0 w 342"/>
                <a:gd name="T1" fmla="*/ 39 h 186"/>
                <a:gd name="T2" fmla="*/ 3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156" name="Freeform 340"/>
            <p:cNvSpPr>
              <a:spLocks/>
            </p:cNvSpPr>
            <p:nvPr/>
          </p:nvSpPr>
          <p:spPr bwMode="auto">
            <a:xfrm flipH="1" flipV="1">
              <a:off x="2484" y="3125"/>
              <a:ext cx="180" cy="141"/>
            </a:xfrm>
            <a:custGeom>
              <a:avLst/>
              <a:gdLst>
                <a:gd name="T0" fmla="*/ 0 w 342"/>
                <a:gd name="T1" fmla="*/ 15 h 186"/>
                <a:gd name="T2" fmla="*/ 1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157" name="Freeform 341"/>
            <p:cNvSpPr>
              <a:spLocks/>
            </p:cNvSpPr>
            <p:nvPr/>
          </p:nvSpPr>
          <p:spPr bwMode="auto">
            <a:xfrm flipV="1">
              <a:off x="2031" y="3107"/>
              <a:ext cx="204" cy="156"/>
            </a:xfrm>
            <a:custGeom>
              <a:avLst/>
              <a:gdLst>
                <a:gd name="T0" fmla="*/ 0 w 342"/>
                <a:gd name="T1" fmla="*/ 39 h 186"/>
                <a:gd name="T2" fmla="*/ 4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158" name="Freeform 342"/>
            <p:cNvSpPr>
              <a:spLocks/>
            </p:cNvSpPr>
            <p:nvPr/>
          </p:nvSpPr>
          <p:spPr bwMode="auto">
            <a:xfrm flipH="1" flipV="1">
              <a:off x="2400" y="3086"/>
              <a:ext cx="189" cy="153"/>
            </a:xfrm>
            <a:custGeom>
              <a:avLst/>
              <a:gdLst>
                <a:gd name="T0" fmla="*/ 0 w 342"/>
                <a:gd name="T1" fmla="*/ 32 h 186"/>
                <a:gd name="T2" fmla="*/ 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159" name="Freeform 343"/>
            <p:cNvSpPr>
              <a:spLocks/>
            </p:cNvSpPr>
            <p:nvPr/>
          </p:nvSpPr>
          <p:spPr bwMode="auto">
            <a:xfrm flipH="1">
              <a:off x="2124" y="3083"/>
              <a:ext cx="174" cy="147"/>
            </a:xfrm>
            <a:custGeom>
              <a:avLst/>
              <a:gdLst>
                <a:gd name="T0" fmla="*/ 0 w 342"/>
                <a:gd name="T1" fmla="*/ 22 h 186"/>
                <a:gd name="T2" fmla="*/ 1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160" name="Text Box 344"/>
            <p:cNvSpPr txBox="1">
              <a:spLocks noChangeArrowheads="1"/>
            </p:cNvSpPr>
            <p:nvPr/>
          </p:nvSpPr>
          <p:spPr bwMode="auto">
            <a:xfrm>
              <a:off x="1668" y="3612"/>
              <a:ext cx="1506" cy="4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sz="1800">
                  <a:solidFill>
                    <a:srgbClr val="000099"/>
                  </a:solidFill>
                  <a:latin typeface="Helvetica" pitchFamily="2" charset="0"/>
                </a:rPr>
                <a:t>given these costs,</a:t>
              </a:r>
            </a:p>
            <a:p>
              <a:pPr algn="ctr">
                <a:lnSpc>
                  <a:spcPct val="80000"/>
                </a:lnSpc>
              </a:pPr>
              <a:r>
                <a:rPr lang="en-US" sz="1800">
                  <a:solidFill>
                    <a:srgbClr val="000099"/>
                  </a:solidFill>
                  <a:latin typeface="Helvetica" pitchFamily="2" charset="0"/>
                </a:rPr>
                <a:t>find new routing….</a:t>
              </a:r>
            </a:p>
            <a:p>
              <a:pPr algn="ctr">
                <a:lnSpc>
                  <a:spcPct val="80000"/>
                </a:lnSpc>
              </a:pPr>
              <a:r>
                <a:rPr lang="en-US" sz="1800">
                  <a:solidFill>
                    <a:srgbClr val="000099"/>
                  </a:solidFill>
                  <a:latin typeface="Helvetica" pitchFamily="2" charset="0"/>
                </a:rPr>
                <a:t>resulting in new costs</a:t>
              </a:r>
            </a:p>
          </p:txBody>
        </p:sp>
        <p:sp>
          <p:nvSpPr>
            <p:cNvPr id="130161" name="Line 345"/>
            <p:cNvSpPr>
              <a:spLocks noChangeShapeType="1"/>
            </p:cNvSpPr>
            <p:nvPr/>
          </p:nvSpPr>
          <p:spPr bwMode="auto">
            <a:xfrm flipV="1">
              <a:off x="2358" y="3407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162" name="Line 346"/>
            <p:cNvSpPr>
              <a:spLocks noChangeShapeType="1"/>
            </p:cNvSpPr>
            <p:nvPr/>
          </p:nvSpPr>
          <p:spPr bwMode="auto">
            <a:xfrm flipV="1">
              <a:off x="1938" y="3119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163" name="Line 347"/>
            <p:cNvSpPr>
              <a:spLocks noChangeShapeType="1"/>
            </p:cNvSpPr>
            <p:nvPr/>
          </p:nvSpPr>
          <p:spPr bwMode="auto">
            <a:xfrm flipV="1">
              <a:off x="2778" y="3122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721124" name="Freeform 228"/>
          <p:cNvSpPr>
            <a:spLocks/>
          </p:cNvSpPr>
          <p:nvPr/>
        </p:nvSpPr>
        <p:spPr bwMode="auto">
          <a:xfrm>
            <a:off x="6743700" y="4332288"/>
            <a:ext cx="1181100" cy="952500"/>
          </a:xfrm>
          <a:custGeom>
            <a:avLst/>
            <a:gdLst>
              <a:gd name="T0" fmla="*/ 0 w 744"/>
              <a:gd name="T1" fmla="*/ 2147483647 h 600"/>
              <a:gd name="T2" fmla="*/ 2147483647 w 744"/>
              <a:gd name="T3" fmla="*/ 2147483647 h 600"/>
              <a:gd name="T4" fmla="*/ 2147483647 w 744"/>
              <a:gd name="T5" fmla="*/ 2147483647 h 600"/>
              <a:gd name="T6" fmla="*/ 2147483647 w 744"/>
              <a:gd name="T7" fmla="*/ 2147483647 h 600"/>
              <a:gd name="T8" fmla="*/ 2147483647 w 744"/>
              <a:gd name="T9" fmla="*/ 0 h 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44"/>
              <a:gd name="T16" fmla="*/ 0 h 600"/>
              <a:gd name="T17" fmla="*/ 744 w 744"/>
              <a:gd name="T18" fmla="*/ 600 h 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44" h="600">
                <a:moveTo>
                  <a:pt x="0" y="294"/>
                </a:moveTo>
                <a:lnTo>
                  <a:pt x="387" y="600"/>
                </a:lnTo>
                <a:lnTo>
                  <a:pt x="744" y="304"/>
                </a:lnTo>
                <a:lnTo>
                  <a:pt x="429" y="66"/>
                </a:lnTo>
                <a:lnTo>
                  <a:pt x="354" y="0"/>
                </a:lnTo>
              </a:path>
            </a:pathLst>
          </a:custGeom>
          <a:noFill/>
          <a:ln w="57150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721280" name="Group 348"/>
          <p:cNvGrpSpPr>
            <a:grpSpLocks/>
          </p:cNvGrpSpPr>
          <p:nvPr/>
        </p:nvGrpSpPr>
        <p:grpSpPr bwMode="auto">
          <a:xfrm>
            <a:off x="6661150" y="4410075"/>
            <a:ext cx="1493838" cy="990600"/>
            <a:chOff x="-186" y="1184"/>
            <a:chExt cx="941" cy="624"/>
          </a:xfrm>
        </p:grpSpPr>
        <p:sp>
          <p:nvSpPr>
            <p:cNvPr id="130143" name="Text Box 270"/>
            <p:cNvSpPr txBox="1">
              <a:spLocks noChangeArrowheads="1"/>
            </p:cNvSpPr>
            <p:nvPr/>
          </p:nvSpPr>
          <p:spPr bwMode="auto">
            <a:xfrm>
              <a:off x="-186" y="1199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>
                  <a:latin typeface="Helvetica" pitchFamily="2" charset="0"/>
                </a:rPr>
                <a:t>0</a:t>
              </a:r>
            </a:p>
          </p:txBody>
        </p:sp>
        <p:sp>
          <p:nvSpPr>
            <p:cNvPr id="130144" name="Text Box 274"/>
            <p:cNvSpPr txBox="1">
              <a:spLocks noChangeArrowheads="1"/>
            </p:cNvSpPr>
            <p:nvPr/>
          </p:nvSpPr>
          <p:spPr bwMode="auto">
            <a:xfrm>
              <a:off x="450" y="1184"/>
              <a:ext cx="30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>
                  <a:latin typeface="Helvetica" pitchFamily="2" charset="0"/>
                </a:rPr>
                <a:t>2+e</a:t>
              </a:r>
            </a:p>
          </p:txBody>
        </p:sp>
        <p:sp>
          <p:nvSpPr>
            <p:cNvPr id="130145" name="Text Box 275"/>
            <p:cNvSpPr txBox="1">
              <a:spLocks noChangeArrowheads="1"/>
            </p:cNvSpPr>
            <p:nvPr/>
          </p:nvSpPr>
          <p:spPr bwMode="auto">
            <a:xfrm>
              <a:off x="340" y="1616"/>
              <a:ext cx="30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>
                  <a:latin typeface="Helvetica" pitchFamily="2" charset="0"/>
                </a:rPr>
                <a:t>1+e</a:t>
              </a:r>
            </a:p>
          </p:txBody>
        </p:sp>
        <p:sp>
          <p:nvSpPr>
            <p:cNvPr id="130146" name="Text Box 276"/>
            <p:cNvSpPr txBox="1">
              <a:spLocks noChangeArrowheads="1"/>
            </p:cNvSpPr>
            <p:nvPr/>
          </p:nvSpPr>
          <p:spPr bwMode="auto">
            <a:xfrm>
              <a:off x="-132" y="1580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>
                  <a:latin typeface="Helvetica" pitchFamily="2" charset="0"/>
                </a:rPr>
                <a:t>1</a:t>
              </a:r>
            </a:p>
          </p:txBody>
        </p:sp>
        <p:sp>
          <p:nvSpPr>
            <p:cNvPr id="130147" name="Text Box 279"/>
            <p:cNvSpPr txBox="1">
              <a:spLocks noChangeArrowheads="1"/>
            </p:cNvSpPr>
            <p:nvPr/>
          </p:nvSpPr>
          <p:spPr bwMode="auto">
            <a:xfrm>
              <a:off x="79" y="1436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>
                  <a:latin typeface="Helvetica" pitchFamily="2" charset="0"/>
                </a:rPr>
                <a:t>0</a:t>
              </a:r>
            </a:p>
          </p:txBody>
        </p:sp>
        <p:sp>
          <p:nvSpPr>
            <p:cNvPr id="130148" name="Text Box 280"/>
            <p:cNvSpPr txBox="1">
              <a:spLocks noChangeArrowheads="1"/>
            </p:cNvSpPr>
            <p:nvPr/>
          </p:nvSpPr>
          <p:spPr bwMode="auto">
            <a:xfrm>
              <a:off x="261" y="1430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>
                  <a:latin typeface="Helvetica" pitchFamily="2" charset="0"/>
                </a:rPr>
                <a:t>0</a:t>
              </a:r>
            </a:p>
          </p:txBody>
        </p:sp>
      </p:grpSp>
      <p:grpSp>
        <p:nvGrpSpPr>
          <p:cNvPr id="721281" name="Group 349"/>
          <p:cNvGrpSpPr>
            <a:grpSpLocks/>
          </p:cNvGrpSpPr>
          <p:nvPr/>
        </p:nvGrpSpPr>
        <p:grpSpPr bwMode="auto">
          <a:xfrm>
            <a:off x="8897128" y="4154803"/>
            <a:ext cx="2390774" cy="2309811"/>
            <a:chOff x="1668" y="2639"/>
            <a:chExt cx="1506" cy="1455"/>
          </a:xfrm>
        </p:grpSpPr>
        <p:sp>
          <p:nvSpPr>
            <p:cNvPr id="130095" name="Freeform 350"/>
            <p:cNvSpPr>
              <a:spLocks/>
            </p:cNvSpPr>
            <p:nvPr/>
          </p:nvSpPr>
          <p:spPr bwMode="auto">
            <a:xfrm>
              <a:off x="1752" y="2639"/>
              <a:ext cx="1225" cy="854"/>
            </a:xfrm>
            <a:custGeom>
              <a:avLst/>
              <a:gdLst>
                <a:gd name="T0" fmla="*/ 0 w 1225"/>
                <a:gd name="T1" fmla="*/ 387 h 854"/>
                <a:gd name="T2" fmla="*/ 168 w 1225"/>
                <a:gd name="T3" fmla="*/ 162 h 854"/>
                <a:gd name="T4" fmla="*/ 486 w 1225"/>
                <a:gd name="T5" fmla="*/ 18 h 854"/>
                <a:gd name="T6" fmla="*/ 822 w 1225"/>
                <a:gd name="T7" fmla="*/ 30 h 854"/>
                <a:gd name="T8" fmla="*/ 1152 w 1225"/>
                <a:gd name="T9" fmla="*/ 267 h 854"/>
                <a:gd name="T10" fmla="*/ 1188 w 1225"/>
                <a:gd name="T11" fmla="*/ 537 h 854"/>
                <a:gd name="T12" fmla="*/ 927 w 1225"/>
                <a:gd name="T13" fmla="*/ 780 h 854"/>
                <a:gd name="T14" fmla="*/ 447 w 1225"/>
                <a:gd name="T15" fmla="*/ 837 h 854"/>
                <a:gd name="T16" fmla="*/ 177 w 1225"/>
                <a:gd name="T17" fmla="*/ 675 h 854"/>
                <a:gd name="T18" fmla="*/ 0 w 1225"/>
                <a:gd name="T19" fmla="*/ 387 h 85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225"/>
                <a:gd name="T31" fmla="*/ 0 h 854"/>
                <a:gd name="T32" fmla="*/ 1225 w 1225"/>
                <a:gd name="T33" fmla="*/ 854 h 85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225" h="854">
                  <a:moveTo>
                    <a:pt x="0" y="387"/>
                  </a:moveTo>
                  <a:cubicBezTo>
                    <a:pt x="0" y="243"/>
                    <a:pt x="87" y="223"/>
                    <a:pt x="168" y="162"/>
                  </a:cubicBezTo>
                  <a:cubicBezTo>
                    <a:pt x="249" y="101"/>
                    <a:pt x="377" y="40"/>
                    <a:pt x="486" y="18"/>
                  </a:cubicBezTo>
                  <a:cubicBezTo>
                    <a:pt x="615" y="6"/>
                    <a:pt x="684" y="0"/>
                    <a:pt x="822" y="30"/>
                  </a:cubicBezTo>
                  <a:cubicBezTo>
                    <a:pt x="960" y="60"/>
                    <a:pt x="1099" y="169"/>
                    <a:pt x="1152" y="267"/>
                  </a:cubicBezTo>
                  <a:cubicBezTo>
                    <a:pt x="1213" y="351"/>
                    <a:pt x="1225" y="452"/>
                    <a:pt x="1188" y="537"/>
                  </a:cubicBezTo>
                  <a:cubicBezTo>
                    <a:pt x="1151" y="622"/>
                    <a:pt x="1050" y="730"/>
                    <a:pt x="927" y="780"/>
                  </a:cubicBezTo>
                  <a:cubicBezTo>
                    <a:pt x="804" y="830"/>
                    <a:pt x="572" y="854"/>
                    <a:pt x="447" y="837"/>
                  </a:cubicBezTo>
                  <a:cubicBezTo>
                    <a:pt x="322" y="820"/>
                    <a:pt x="251" y="750"/>
                    <a:pt x="177" y="675"/>
                  </a:cubicBezTo>
                  <a:cubicBezTo>
                    <a:pt x="103" y="600"/>
                    <a:pt x="0" y="531"/>
                    <a:pt x="0" y="387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096" name="Freeform 351"/>
            <p:cNvSpPr>
              <a:spLocks/>
            </p:cNvSpPr>
            <p:nvPr/>
          </p:nvSpPr>
          <p:spPr bwMode="auto">
            <a:xfrm>
              <a:off x="2010" y="2852"/>
              <a:ext cx="246" cy="132"/>
            </a:xfrm>
            <a:custGeom>
              <a:avLst/>
              <a:gdLst>
                <a:gd name="T0" fmla="*/ 0 w 342"/>
                <a:gd name="T1" fmla="*/ 9 h 186"/>
                <a:gd name="T2" fmla="*/ 17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grpSp>
          <p:nvGrpSpPr>
            <p:cNvPr id="130097" name="Group 352"/>
            <p:cNvGrpSpPr>
              <a:grpSpLocks/>
            </p:cNvGrpSpPr>
            <p:nvPr/>
          </p:nvGrpSpPr>
          <p:grpSpPr bwMode="auto">
            <a:xfrm>
              <a:off x="2203" y="2652"/>
              <a:ext cx="316" cy="250"/>
              <a:chOff x="1747" y="3190"/>
              <a:chExt cx="316" cy="250"/>
            </a:xfrm>
          </p:grpSpPr>
          <p:sp>
            <p:nvSpPr>
              <p:cNvPr id="130135" name="Oval 353"/>
              <p:cNvSpPr>
                <a:spLocks noChangeArrowheads="1"/>
              </p:cNvSpPr>
              <p:nvPr/>
            </p:nvSpPr>
            <p:spPr bwMode="auto">
              <a:xfrm>
                <a:off x="1750" y="3308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136" name="Line 354"/>
              <p:cNvSpPr>
                <a:spLocks noChangeShapeType="1"/>
              </p:cNvSpPr>
              <p:nvPr/>
            </p:nvSpPr>
            <p:spPr bwMode="auto">
              <a:xfrm>
                <a:off x="1750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137" name="Line 355"/>
              <p:cNvSpPr>
                <a:spLocks noChangeShapeType="1"/>
              </p:cNvSpPr>
              <p:nvPr/>
            </p:nvSpPr>
            <p:spPr bwMode="auto">
              <a:xfrm>
                <a:off x="2063" y="3301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138" name="Rectangle 356"/>
              <p:cNvSpPr>
                <a:spLocks noChangeArrowheads="1"/>
              </p:cNvSpPr>
              <p:nvPr/>
            </p:nvSpPr>
            <p:spPr bwMode="auto">
              <a:xfrm>
                <a:off x="1750" y="3301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Helvetica" pitchFamily="2" charset="0"/>
                </a:endParaRPr>
              </a:p>
            </p:txBody>
          </p:sp>
          <p:sp>
            <p:nvSpPr>
              <p:cNvPr id="130139" name="Oval 357"/>
              <p:cNvSpPr>
                <a:spLocks noChangeArrowheads="1"/>
              </p:cNvSpPr>
              <p:nvPr/>
            </p:nvSpPr>
            <p:spPr bwMode="auto">
              <a:xfrm>
                <a:off x="1747" y="3242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grpSp>
            <p:nvGrpSpPr>
              <p:cNvPr id="130140" name="Group 358"/>
              <p:cNvGrpSpPr>
                <a:grpSpLocks/>
              </p:cNvGrpSpPr>
              <p:nvPr/>
            </p:nvGrpSpPr>
            <p:grpSpPr bwMode="auto">
              <a:xfrm>
                <a:off x="1790" y="3190"/>
                <a:ext cx="223" cy="250"/>
                <a:chOff x="2945" y="2425"/>
                <a:chExt cx="226" cy="250"/>
              </a:xfrm>
            </p:grpSpPr>
            <p:sp>
              <p:nvSpPr>
                <p:cNvPr id="130141" name="Rectangle 359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0142" name="Text Box 360"/>
                <p:cNvSpPr txBox="1">
                  <a:spLocks noChangeArrowheads="1"/>
                </p:cNvSpPr>
                <p:nvPr/>
              </p:nvSpPr>
              <p:spPr bwMode="auto">
                <a:xfrm>
                  <a:off x="2945" y="2425"/>
                  <a:ext cx="22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>
                      <a:latin typeface="Helvetica" pitchFamily="2" charset="0"/>
                    </a:rPr>
                    <a:t>A</a:t>
                  </a:r>
                  <a:endParaRPr lang="en-US">
                    <a:latin typeface="Helvetica" pitchFamily="2" charset="0"/>
                  </a:endParaRPr>
                </a:p>
              </p:txBody>
            </p:sp>
          </p:grpSp>
        </p:grpSp>
        <p:grpSp>
          <p:nvGrpSpPr>
            <p:cNvPr id="130098" name="Group 361"/>
            <p:cNvGrpSpPr>
              <a:grpSpLocks/>
            </p:cNvGrpSpPr>
            <p:nvPr/>
          </p:nvGrpSpPr>
          <p:grpSpPr bwMode="auto">
            <a:xfrm>
              <a:off x="1795" y="2907"/>
              <a:ext cx="316" cy="250"/>
              <a:chOff x="2221" y="3571"/>
              <a:chExt cx="316" cy="250"/>
            </a:xfrm>
          </p:grpSpPr>
          <p:sp>
            <p:nvSpPr>
              <p:cNvPr id="130127" name="Oval 362"/>
              <p:cNvSpPr>
                <a:spLocks noChangeArrowheads="1"/>
              </p:cNvSpPr>
              <p:nvPr/>
            </p:nvSpPr>
            <p:spPr bwMode="auto">
              <a:xfrm>
                <a:off x="2224" y="369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128" name="Line 363"/>
              <p:cNvSpPr>
                <a:spLocks noChangeShapeType="1"/>
              </p:cNvSpPr>
              <p:nvPr/>
            </p:nvSpPr>
            <p:spPr bwMode="auto">
              <a:xfrm>
                <a:off x="2224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129" name="Line 364"/>
              <p:cNvSpPr>
                <a:spLocks noChangeShapeType="1"/>
              </p:cNvSpPr>
              <p:nvPr/>
            </p:nvSpPr>
            <p:spPr bwMode="auto">
              <a:xfrm>
                <a:off x="2537" y="368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130" name="Rectangle 365"/>
              <p:cNvSpPr>
                <a:spLocks noChangeArrowheads="1"/>
              </p:cNvSpPr>
              <p:nvPr/>
            </p:nvSpPr>
            <p:spPr bwMode="auto">
              <a:xfrm>
                <a:off x="2224" y="368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Helvetica" pitchFamily="2" charset="0"/>
                </a:endParaRPr>
              </a:p>
            </p:txBody>
          </p:sp>
          <p:sp>
            <p:nvSpPr>
              <p:cNvPr id="130131" name="Oval 366"/>
              <p:cNvSpPr>
                <a:spLocks noChangeArrowheads="1"/>
              </p:cNvSpPr>
              <p:nvPr/>
            </p:nvSpPr>
            <p:spPr bwMode="auto">
              <a:xfrm>
                <a:off x="2221" y="362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grpSp>
            <p:nvGrpSpPr>
              <p:cNvPr id="130132" name="Group 367"/>
              <p:cNvGrpSpPr>
                <a:grpSpLocks/>
              </p:cNvGrpSpPr>
              <p:nvPr/>
            </p:nvGrpSpPr>
            <p:grpSpPr bwMode="auto">
              <a:xfrm>
                <a:off x="2275" y="3571"/>
                <a:ext cx="232" cy="250"/>
                <a:chOff x="2941" y="2425"/>
                <a:chExt cx="235" cy="250"/>
              </a:xfrm>
            </p:grpSpPr>
            <p:sp>
              <p:nvSpPr>
                <p:cNvPr id="130133" name="Rectangle 36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6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0134" name="Text Box 369"/>
                <p:cNvSpPr txBox="1">
                  <a:spLocks noChangeArrowheads="1"/>
                </p:cNvSpPr>
                <p:nvPr/>
              </p:nvSpPr>
              <p:spPr bwMode="auto">
                <a:xfrm>
                  <a:off x="2941" y="2425"/>
                  <a:ext cx="235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>
                      <a:latin typeface="Helvetica" pitchFamily="2" charset="0"/>
                    </a:rPr>
                    <a:t>D</a:t>
                  </a:r>
                  <a:endParaRPr lang="en-US">
                    <a:latin typeface="Helvetica" pitchFamily="2" charset="0"/>
                  </a:endParaRPr>
                </a:p>
              </p:txBody>
            </p:sp>
          </p:grpSp>
        </p:grpSp>
        <p:grpSp>
          <p:nvGrpSpPr>
            <p:cNvPr id="130099" name="Group 370"/>
            <p:cNvGrpSpPr>
              <a:grpSpLocks/>
            </p:cNvGrpSpPr>
            <p:nvPr/>
          </p:nvGrpSpPr>
          <p:grpSpPr bwMode="auto">
            <a:xfrm>
              <a:off x="2195" y="3198"/>
              <a:ext cx="315" cy="250"/>
              <a:chOff x="2903" y="2884"/>
              <a:chExt cx="315" cy="250"/>
            </a:xfrm>
          </p:grpSpPr>
          <p:grpSp>
            <p:nvGrpSpPr>
              <p:cNvPr id="130118" name="Group 371"/>
              <p:cNvGrpSpPr>
                <a:grpSpLocks/>
              </p:cNvGrpSpPr>
              <p:nvPr/>
            </p:nvGrpSpPr>
            <p:grpSpPr bwMode="auto">
              <a:xfrm>
                <a:off x="2903" y="2938"/>
                <a:ext cx="315" cy="144"/>
                <a:chOff x="2903" y="2938"/>
                <a:chExt cx="315" cy="144"/>
              </a:xfrm>
            </p:grpSpPr>
            <p:sp>
              <p:nvSpPr>
                <p:cNvPr id="130122" name="Oval 372"/>
                <p:cNvSpPr>
                  <a:spLocks noChangeArrowheads="1"/>
                </p:cNvSpPr>
                <p:nvPr/>
              </p:nvSpPr>
              <p:spPr bwMode="auto">
                <a:xfrm>
                  <a:off x="2903" y="3001"/>
                  <a:ext cx="312" cy="81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0123" name="Line 373"/>
                <p:cNvSpPr>
                  <a:spLocks noChangeShapeType="1"/>
                </p:cNvSpPr>
                <p:nvPr/>
              </p:nvSpPr>
              <p:spPr bwMode="auto">
                <a:xfrm>
                  <a:off x="2903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0124" name="Line 374"/>
                <p:cNvSpPr>
                  <a:spLocks noChangeShapeType="1"/>
                </p:cNvSpPr>
                <p:nvPr/>
              </p:nvSpPr>
              <p:spPr bwMode="auto">
                <a:xfrm>
                  <a:off x="3215" y="2994"/>
                  <a:ext cx="0" cy="5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0125" name="Rectangle 375"/>
                <p:cNvSpPr>
                  <a:spLocks noChangeArrowheads="1"/>
                </p:cNvSpPr>
                <p:nvPr/>
              </p:nvSpPr>
              <p:spPr bwMode="auto">
                <a:xfrm>
                  <a:off x="2903" y="2994"/>
                  <a:ext cx="309" cy="4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/>
                  <a:endParaRPr lang="en-US" sz="2400">
                    <a:latin typeface="Helvetica" pitchFamily="2" charset="0"/>
                  </a:endParaRPr>
                </a:p>
              </p:txBody>
            </p:sp>
            <p:sp>
              <p:nvSpPr>
                <p:cNvPr id="130126" name="Oval 376"/>
                <p:cNvSpPr>
                  <a:spLocks noChangeArrowheads="1"/>
                </p:cNvSpPr>
                <p:nvPr/>
              </p:nvSpPr>
              <p:spPr bwMode="auto">
                <a:xfrm>
                  <a:off x="2906" y="2938"/>
                  <a:ext cx="312" cy="95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</p:grpSp>
          <p:grpSp>
            <p:nvGrpSpPr>
              <p:cNvPr id="130119" name="Group 377"/>
              <p:cNvGrpSpPr>
                <a:grpSpLocks/>
              </p:cNvGrpSpPr>
              <p:nvPr/>
            </p:nvGrpSpPr>
            <p:grpSpPr bwMode="auto">
              <a:xfrm>
                <a:off x="2949" y="2884"/>
                <a:ext cx="232" cy="250"/>
                <a:chOff x="2940" y="2425"/>
                <a:chExt cx="235" cy="250"/>
              </a:xfrm>
            </p:grpSpPr>
            <p:sp>
              <p:nvSpPr>
                <p:cNvPr id="130120" name="Rectangle 378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6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0121" name="Text Box 379"/>
                <p:cNvSpPr txBox="1">
                  <a:spLocks noChangeArrowheads="1"/>
                </p:cNvSpPr>
                <p:nvPr/>
              </p:nvSpPr>
              <p:spPr bwMode="auto">
                <a:xfrm>
                  <a:off x="2940" y="2425"/>
                  <a:ext cx="235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>
                      <a:latin typeface="Helvetica" pitchFamily="2" charset="0"/>
                    </a:rPr>
                    <a:t>C</a:t>
                  </a:r>
                  <a:endParaRPr lang="en-US">
                    <a:latin typeface="Helvetica" pitchFamily="2" charset="0"/>
                  </a:endParaRPr>
                </a:p>
              </p:txBody>
            </p:sp>
          </p:grpSp>
        </p:grpSp>
        <p:grpSp>
          <p:nvGrpSpPr>
            <p:cNvPr id="130100" name="Group 380"/>
            <p:cNvGrpSpPr>
              <a:grpSpLocks/>
            </p:cNvGrpSpPr>
            <p:nvPr/>
          </p:nvGrpSpPr>
          <p:grpSpPr bwMode="auto">
            <a:xfrm>
              <a:off x="2607" y="2916"/>
              <a:ext cx="316" cy="250"/>
              <a:chOff x="2217" y="2884"/>
              <a:chExt cx="316" cy="250"/>
            </a:xfrm>
          </p:grpSpPr>
          <p:sp>
            <p:nvSpPr>
              <p:cNvPr id="130110" name="Oval 381"/>
              <p:cNvSpPr>
                <a:spLocks noChangeArrowheads="1"/>
              </p:cNvSpPr>
              <p:nvPr/>
            </p:nvSpPr>
            <p:spPr bwMode="auto">
              <a:xfrm>
                <a:off x="2220" y="3005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111" name="Line 382"/>
              <p:cNvSpPr>
                <a:spLocks noChangeShapeType="1"/>
              </p:cNvSpPr>
              <p:nvPr/>
            </p:nvSpPr>
            <p:spPr bwMode="auto">
              <a:xfrm>
                <a:off x="2220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112" name="Line 383"/>
              <p:cNvSpPr>
                <a:spLocks noChangeShapeType="1"/>
              </p:cNvSpPr>
              <p:nvPr/>
            </p:nvSpPr>
            <p:spPr bwMode="auto">
              <a:xfrm>
                <a:off x="2533" y="2998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sp>
            <p:nvSpPr>
              <p:cNvPr id="130113" name="Rectangle 384"/>
              <p:cNvSpPr>
                <a:spLocks noChangeArrowheads="1"/>
              </p:cNvSpPr>
              <p:nvPr/>
            </p:nvSpPr>
            <p:spPr bwMode="auto">
              <a:xfrm>
                <a:off x="2220" y="2998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Helvetica" pitchFamily="2" charset="0"/>
                </a:endParaRPr>
              </a:p>
            </p:txBody>
          </p:sp>
          <p:sp>
            <p:nvSpPr>
              <p:cNvPr id="130114" name="Oval 385"/>
              <p:cNvSpPr>
                <a:spLocks noChangeArrowheads="1"/>
              </p:cNvSpPr>
              <p:nvPr/>
            </p:nvSpPr>
            <p:spPr bwMode="auto">
              <a:xfrm>
                <a:off x="2217" y="293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Helvetica" pitchFamily="2" charset="0"/>
                </a:endParaRPr>
              </a:p>
            </p:txBody>
          </p:sp>
          <p:grpSp>
            <p:nvGrpSpPr>
              <p:cNvPr id="130115" name="Group 386"/>
              <p:cNvGrpSpPr>
                <a:grpSpLocks/>
              </p:cNvGrpSpPr>
              <p:nvPr/>
            </p:nvGrpSpPr>
            <p:grpSpPr bwMode="auto">
              <a:xfrm>
                <a:off x="2270" y="2884"/>
                <a:ext cx="223" cy="250"/>
                <a:chOff x="2945" y="2425"/>
                <a:chExt cx="226" cy="250"/>
              </a:xfrm>
            </p:grpSpPr>
            <p:sp>
              <p:nvSpPr>
                <p:cNvPr id="130116" name="Rectangle 387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Helvetica" pitchFamily="2" charset="0"/>
                  </a:endParaRPr>
                </a:p>
              </p:txBody>
            </p:sp>
            <p:sp>
              <p:nvSpPr>
                <p:cNvPr id="130117" name="Text Box 388"/>
                <p:cNvSpPr txBox="1">
                  <a:spLocks noChangeArrowheads="1"/>
                </p:cNvSpPr>
                <p:nvPr/>
              </p:nvSpPr>
              <p:spPr bwMode="auto">
                <a:xfrm>
                  <a:off x="2945" y="2425"/>
                  <a:ext cx="22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000">
                      <a:latin typeface="Helvetica" pitchFamily="2" charset="0"/>
                    </a:rPr>
                    <a:t>B</a:t>
                  </a:r>
                  <a:endParaRPr lang="en-US">
                    <a:latin typeface="Helvetica" pitchFamily="2" charset="0"/>
                  </a:endParaRPr>
                </a:p>
              </p:txBody>
            </p:sp>
          </p:grpSp>
        </p:grpSp>
        <p:sp>
          <p:nvSpPr>
            <p:cNvPr id="130101" name="Freeform 389"/>
            <p:cNvSpPr>
              <a:spLocks/>
            </p:cNvSpPr>
            <p:nvPr/>
          </p:nvSpPr>
          <p:spPr bwMode="auto">
            <a:xfrm flipH="1">
              <a:off x="2505" y="2819"/>
              <a:ext cx="198" cy="156"/>
            </a:xfrm>
            <a:custGeom>
              <a:avLst/>
              <a:gdLst>
                <a:gd name="T0" fmla="*/ 0 w 342"/>
                <a:gd name="T1" fmla="*/ 39 h 186"/>
                <a:gd name="T2" fmla="*/ 3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102" name="Freeform 390"/>
            <p:cNvSpPr>
              <a:spLocks/>
            </p:cNvSpPr>
            <p:nvPr/>
          </p:nvSpPr>
          <p:spPr bwMode="auto">
            <a:xfrm flipH="1" flipV="1">
              <a:off x="2484" y="3125"/>
              <a:ext cx="180" cy="141"/>
            </a:xfrm>
            <a:custGeom>
              <a:avLst/>
              <a:gdLst>
                <a:gd name="T0" fmla="*/ 0 w 342"/>
                <a:gd name="T1" fmla="*/ 15 h 186"/>
                <a:gd name="T2" fmla="*/ 1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103" name="Freeform 391"/>
            <p:cNvSpPr>
              <a:spLocks/>
            </p:cNvSpPr>
            <p:nvPr/>
          </p:nvSpPr>
          <p:spPr bwMode="auto">
            <a:xfrm flipV="1">
              <a:off x="2031" y="3107"/>
              <a:ext cx="204" cy="156"/>
            </a:xfrm>
            <a:custGeom>
              <a:avLst/>
              <a:gdLst>
                <a:gd name="T0" fmla="*/ 0 w 342"/>
                <a:gd name="T1" fmla="*/ 39 h 186"/>
                <a:gd name="T2" fmla="*/ 4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104" name="Freeform 392"/>
            <p:cNvSpPr>
              <a:spLocks/>
            </p:cNvSpPr>
            <p:nvPr/>
          </p:nvSpPr>
          <p:spPr bwMode="auto">
            <a:xfrm flipH="1" flipV="1">
              <a:off x="2400" y="3086"/>
              <a:ext cx="189" cy="153"/>
            </a:xfrm>
            <a:custGeom>
              <a:avLst/>
              <a:gdLst>
                <a:gd name="T0" fmla="*/ 0 w 342"/>
                <a:gd name="T1" fmla="*/ 32 h 186"/>
                <a:gd name="T2" fmla="*/ 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105" name="Freeform 393"/>
            <p:cNvSpPr>
              <a:spLocks/>
            </p:cNvSpPr>
            <p:nvPr/>
          </p:nvSpPr>
          <p:spPr bwMode="auto">
            <a:xfrm flipH="1">
              <a:off x="2124" y="3083"/>
              <a:ext cx="174" cy="147"/>
            </a:xfrm>
            <a:custGeom>
              <a:avLst/>
              <a:gdLst>
                <a:gd name="T0" fmla="*/ 0 w 342"/>
                <a:gd name="T1" fmla="*/ 22 h 186"/>
                <a:gd name="T2" fmla="*/ 1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106" name="Text Box 394"/>
            <p:cNvSpPr txBox="1">
              <a:spLocks noChangeArrowheads="1"/>
            </p:cNvSpPr>
            <p:nvPr/>
          </p:nvSpPr>
          <p:spPr bwMode="auto">
            <a:xfrm>
              <a:off x="1668" y="3612"/>
              <a:ext cx="1506" cy="4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lnSpc>
                  <a:spcPct val="80000"/>
                </a:lnSpc>
              </a:pPr>
              <a:r>
                <a:rPr lang="en-US" sz="1800">
                  <a:solidFill>
                    <a:srgbClr val="000099"/>
                  </a:solidFill>
                  <a:latin typeface="Helvetica" pitchFamily="2" charset="0"/>
                </a:rPr>
                <a:t>given these costs,</a:t>
              </a:r>
            </a:p>
            <a:p>
              <a:pPr algn="ctr">
                <a:lnSpc>
                  <a:spcPct val="80000"/>
                </a:lnSpc>
              </a:pPr>
              <a:r>
                <a:rPr lang="en-US" sz="1800">
                  <a:solidFill>
                    <a:srgbClr val="000099"/>
                  </a:solidFill>
                  <a:latin typeface="Helvetica" pitchFamily="2" charset="0"/>
                </a:rPr>
                <a:t>find new routing….</a:t>
              </a:r>
            </a:p>
            <a:p>
              <a:pPr algn="ctr">
                <a:lnSpc>
                  <a:spcPct val="80000"/>
                </a:lnSpc>
              </a:pPr>
              <a:r>
                <a:rPr lang="en-US" sz="1800">
                  <a:solidFill>
                    <a:srgbClr val="000099"/>
                  </a:solidFill>
                  <a:latin typeface="Helvetica" pitchFamily="2" charset="0"/>
                </a:rPr>
                <a:t>resulting in new costs</a:t>
              </a:r>
            </a:p>
          </p:txBody>
        </p:sp>
        <p:sp>
          <p:nvSpPr>
            <p:cNvPr id="130107" name="Line 395"/>
            <p:cNvSpPr>
              <a:spLocks noChangeShapeType="1"/>
            </p:cNvSpPr>
            <p:nvPr/>
          </p:nvSpPr>
          <p:spPr bwMode="auto">
            <a:xfrm flipV="1">
              <a:off x="2358" y="3407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108" name="Line 396"/>
            <p:cNvSpPr>
              <a:spLocks noChangeShapeType="1"/>
            </p:cNvSpPr>
            <p:nvPr/>
          </p:nvSpPr>
          <p:spPr bwMode="auto">
            <a:xfrm flipV="1">
              <a:off x="1938" y="3119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  <p:sp>
          <p:nvSpPr>
            <p:cNvPr id="130109" name="Line 397"/>
            <p:cNvSpPr>
              <a:spLocks noChangeShapeType="1"/>
            </p:cNvSpPr>
            <p:nvPr/>
          </p:nvSpPr>
          <p:spPr bwMode="auto">
            <a:xfrm flipV="1">
              <a:off x="2778" y="3122"/>
              <a:ext cx="0" cy="1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Helvetica" pitchFamily="2" charset="0"/>
              </a:endParaRPr>
            </a:p>
          </p:txBody>
        </p:sp>
      </p:grpSp>
      <p:sp>
        <p:nvSpPr>
          <p:cNvPr id="721294" name="Freeform 398"/>
          <p:cNvSpPr>
            <a:spLocks/>
          </p:cNvSpPr>
          <p:nvPr/>
        </p:nvSpPr>
        <p:spPr bwMode="auto">
          <a:xfrm>
            <a:off x="8890000" y="4397376"/>
            <a:ext cx="1193800" cy="866775"/>
          </a:xfrm>
          <a:custGeom>
            <a:avLst/>
            <a:gdLst>
              <a:gd name="T0" fmla="*/ 2147483647 w 752"/>
              <a:gd name="T1" fmla="*/ 2147483647 h 546"/>
              <a:gd name="T2" fmla="*/ 2147483647 w 752"/>
              <a:gd name="T3" fmla="*/ 2147483647 h 546"/>
              <a:gd name="T4" fmla="*/ 0 w 752"/>
              <a:gd name="T5" fmla="*/ 2147483647 h 546"/>
              <a:gd name="T6" fmla="*/ 2147483647 w 752"/>
              <a:gd name="T7" fmla="*/ 0 h 546"/>
              <a:gd name="T8" fmla="*/ 0 60000 65536"/>
              <a:gd name="T9" fmla="*/ 0 60000 65536"/>
              <a:gd name="T10" fmla="*/ 0 60000 65536"/>
              <a:gd name="T11" fmla="*/ 0 60000 65536"/>
              <a:gd name="T12" fmla="*/ 0 w 752"/>
              <a:gd name="T13" fmla="*/ 0 h 546"/>
              <a:gd name="T14" fmla="*/ 752 w 752"/>
              <a:gd name="T15" fmla="*/ 546 h 5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52" h="546">
                <a:moveTo>
                  <a:pt x="752" y="264"/>
                </a:moveTo>
                <a:lnTo>
                  <a:pt x="383" y="546"/>
                </a:lnTo>
                <a:lnTo>
                  <a:pt x="0" y="248"/>
                </a:lnTo>
                <a:lnTo>
                  <a:pt x="383" y="0"/>
                </a:lnTo>
              </a:path>
            </a:pathLst>
          </a:custGeom>
          <a:noFill/>
          <a:ln w="57150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>
              <a:latin typeface="Helvetica" pitchFamily="2" charset="0"/>
            </a:endParaRPr>
          </a:p>
        </p:txBody>
      </p:sp>
      <p:grpSp>
        <p:nvGrpSpPr>
          <p:cNvPr id="721291" name="Group 399"/>
          <p:cNvGrpSpPr>
            <a:grpSpLocks/>
          </p:cNvGrpSpPr>
          <p:nvPr/>
        </p:nvGrpSpPr>
        <p:grpSpPr bwMode="auto">
          <a:xfrm>
            <a:off x="8715375" y="4383089"/>
            <a:ext cx="1430338" cy="966787"/>
            <a:chOff x="1870" y="2772"/>
            <a:chExt cx="901" cy="609"/>
          </a:xfrm>
        </p:grpSpPr>
        <p:sp>
          <p:nvSpPr>
            <p:cNvPr id="130089" name="Text Box 400"/>
            <p:cNvSpPr txBox="1">
              <a:spLocks noChangeArrowheads="1"/>
            </p:cNvSpPr>
            <p:nvPr/>
          </p:nvSpPr>
          <p:spPr bwMode="auto">
            <a:xfrm>
              <a:off x="1870" y="2772"/>
              <a:ext cx="30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>
                  <a:latin typeface="Helvetica" pitchFamily="2" charset="0"/>
                </a:rPr>
                <a:t>2+e</a:t>
              </a:r>
            </a:p>
          </p:txBody>
        </p:sp>
        <p:sp>
          <p:nvSpPr>
            <p:cNvPr id="130090" name="Text Box 401"/>
            <p:cNvSpPr txBox="1">
              <a:spLocks noChangeArrowheads="1"/>
            </p:cNvSpPr>
            <p:nvPr/>
          </p:nvSpPr>
          <p:spPr bwMode="auto">
            <a:xfrm>
              <a:off x="2593" y="2793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>
                  <a:latin typeface="Helvetica" pitchFamily="2" charset="0"/>
                </a:rPr>
                <a:t>0</a:t>
              </a:r>
            </a:p>
          </p:txBody>
        </p:sp>
        <p:sp>
          <p:nvSpPr>
            <p:cNvPr id="130091" name="Text Box 402"/>
            <p:cNvSpPr txBox="1">
              <a:spLocks noChangeArrowheads="1"/>
            </p:cNvSpPr>
            <p:nvPr/>
          </p:nvSpPr>
          <p:spPr bwMode="auto">
            <a:xfrm>
              <a:off x="2501" y="3189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>
                  <a:latin typeface="Helvetica" pitchFamily="2" charset="0"/>
                </a:rPr>
                <a:t>0</a:t>
              </a:r>
            </a:p>
          </p:txBody>
        </p:sp>
        <p:sp>
          <p:nvSpPr>
            <p:cNvPr id="130092" name="Text Box 403"/>
            <p:cNvSpPr txBox="1">
              <a:spLocks noChangeArrowheads="1"/>
            </p:cNvSpPr>
            <p:nvPr/>
          </p:nvSpPr>
          <p:spPr bwMode="auto">
            <a:xfrm>
              <a:off x="1987" y="3153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>
                  <a:latin typeface="Helvetica" pitchFamily="2" charset="0"/>
                </a:rPr>
                <a:t>0</a:t>
              </a:r>
            </a:p>
          </p:txBody>
        </p:sp>
        <p:sp>
          <p:nvSpPr>
            <p:cNvPr id="130093" name="Text Box 404"/>
            <p:cNvSpPr txBox="1">
              <a:spLocks noChangeArrowheads="1"/>
            </p:cNvSpPr>
            <p:nvPr/>
          </p:nvSpPr>
          <p:spPr bwMode="auto">
            <a:xfrm>
              <a:off x="2135" y="3009"/>
              <a:ext cx="30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>
                  <a:latin typeface="Helvetica" pitchFamily="2" charset="0"/>
                </a:rPr>
                <a:t>1+e</a:t>
              </a:r>
            </a:p>
          </p:txBody>
        </p:sp>
        <p:sp>
          <p:nvSpPr>
            <p:cNvPr id="130094" name="Text Box 405"/>
            <p:cNvSpPr txBox="1">
              <a:spLocks noChangeArrowheads="1"/>
            </p:cNvSpPr>
            <p:nvPr/>
          </p:nvSpPr>
          <p:spPr bwMode="auto">
            <a:xfrm>
              <a:off x="2380" y="3003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400">
                  <a:latin typeface="Helvetica" pitchFamily="2" charset="0"/>
                </a:rPr>
                <a:t>1</a:t>
              </a:r>
            </a:p>
          </p:txBody>
        </p:sp>
      </p:grpSp>
      <p:sp>
        <p:nvSpPr>
          <p:cNvPr id="23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33628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8</a:t>
            </a:fld>
            <a:endParaRPr lang="en-US" sz="1200" dirty="0">
              <a:latin typeface="Helvetica" pitchFamily="2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D8C9A1D-5BE9-E74B-B687-8915D45E7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Dijkstra</a:t>
            </a:r>
            <a:r>
              <a:rPr lang="ja-JP" altLang="en-US"/>
              <a:t>’</a:t>
            </a:r>
            <a:r>
              <a:rPr lang="en-US" altLang="ja-JP" dirty="0"/>
              <a:t>s algorithm,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92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21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21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2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2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72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72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186" grpId="0" animBg="1"/>
      <p:bldP spid="721124" grpId="0" animBg="1"/>
      <p:bldP spid="72129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955EA-A900-AB43-B614-3323092EA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State Algorithms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743AB0-011F-CC44-82E5-34186060A0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397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1503</TotalTime>
  <Words>2724</Words>
  <Application>Microsoft Macintosh PowerPoint</Application>
  <PresentationFormat>Widescreen</PresentationFormat>
  <Paragraphs>635</Paragraphs>
  <Slides>36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7" baseType="lpstr">
      <vt:lpstr>MS Mincho</vt:lpstr>
      <vt:lpstr>Arial</vt:lpstr>
      <vt:lpstr>Calibri</vt:lpstr>
      <vt:lpstr>Gill Sans MT</vt:lpstr>
      <vt:lpstr>Helvetica</vt:lpstr>
      <vt:lpstr>Tahoma</vt:lpstr>
      <vt:lpstr>Times</vt:lpstr>
      <vt:lpstr>Times New Roman</vt:lpstr>
      <vt:lpstr>Wingdings</vt:lpstr>
      <vt:lpstr>ZapfDingbats</vt:lpstr>
      <vt:lpstr>Office Theme</vt:lpstr>
      <vt:lpstr>Network Layer: Link-state and Distance-Vector Routing Protocols</vt:lpstr>
      <vt:lpstr>Network-layer functions</vt:lpstr>
      <vt:lpstr>PowerPoint Presentation</vt:lpstr>
      <vt:lpstr>Routing protocols</vt:lpstr>
      <vt:lpstr>Graph abstraction</vt:lpstr>
      <vt:lpstr>Graph abstraction: costs</vt:lpstr>
      <vt:lpstr>Routing algorithm classification</vt:lpstr>
      <vt:lpstr>Dijkstra’s algorithm, discussion</vt:lpstr>
      <vt:lpstr>Link State Algorithms</vt:lpstr>
      <vt:lpstr>A Link-State Routing Algorithm</vt:lpstr>
      <vt:lpstr>Dijsktra’s Algorithm</vt:lpstr>
      <vt:lpstr>Dijkstra’s algorithm: example</vt:lpstr>
      <vt:lpstr>Distance Vector Algorithms</vt:lpstr>
      <vt:lpstr>Distance Vector Algorithm</vt:lpstr>
      <vt:lpstr>Distance vector algorithm </vt:lpstr>
      <vt:lpstr>Distance vector algorithm </vt:lpstr>
      <vt:lpstr>Distance Vector example </vt:lpstr>
      <vt:lpstr>Distance Vector Algorithm </vt:lpstr>
      <vt:lpstr>PowerPoint Presentation</vt:lpstr>
      <vt:lpstr>Distance vector: link cost changes</vt:lpstr>
      <vt:lpstr>Problem: Count-to-Infinity</vt:lpstr>
      <vt:lpstr>Count-to-Infinity</vt:lpstr>
      <vt:lpstr>Count-to-infinity</vt:lpstr>
      <vt:lpstr>Comparison of LS and DV algorithms</vt:lpstr>
      <vt:lpstr>Intra- and Inter-AS routing</vt:lpstr>
      <vt:lpstr>Making routing scalable</vt:lpstr>
      <vt:lpstr>Internet’s approach to scalable routing</vt:lpstr>
      <vt:lpstr>Interconnected ASes</vt:lpstr>
      <vt:lpstr>Intra-AS Routing</vt:lpstr>
      <vt:lpstr>Next: Inter-AS Routing</vt:lpstr>
      <vt:lpstr>PowerPoint Presentation</vt:lpstr>
      <vt:lpstr>PowerPoint Presentation</vt:lpstr>
      <vt:lpstr>OSPF (Open Shortest Path First)</vt:lpstr>
      <vt:lpstr>OSPF “advanced” features</vt:lpstr>
      <vt:lpstr>Hierarchical OSPF</vt:lpstr>
      <vt:lpstr>Hierarchical OSPF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1874</cp:revision>
  <cp:lastPrinted>2019-02-15T23:29:10Z</cp:lastPrinted>
  <dcterms:created xsi:type="dcterms:W3CDTF">2019-01-23T03:40:12Z</dcterms:created>
  <dcterms:modified xsi:type="dcterms:W3CDTF">2019-03-06T14:37:37Z</dcterms:modified>
</cp:coreProperties>
</file>