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87" r:id="rId2"/>
    <p:sldId id="266" r:id="rId3"/>
    <p:sldId id="397" r:id="rId4"/>
    <p:sldId id="267" r:id="rId5"/>
    <p:sldId id="268" r:id="rId6"/>
    <p:sldId id="275" r:id="rId7"/>
    <p:sldId id="276" r:id="rId8"/>
    <p:sldId id="277" r:id="rId9"/>
    <p:sldId id="278" r:id="rId10"/>
    <p:sldId id="279" r:id="rId11"/>
    <p:sldId id="396" r:id="rId12"/>
    <p:sldId id="280" r:id="rId13"/>
    <p:sldId id="281" r:id="rId14"/>
    <p:sldId id="282" r:id="rId15"/>
    <p:sldId id="388" r:id="rId16"/>
    <p:sldId id="283" r:id="rId17"/>
    <p:sldId id="357" r:id="rId18"/>
    <p:sldId id="394" r:id="rId19"/>
    <p:sldId id="379" r:id="rId20"/>
    <p:sldId id="395" r:id="rId21"/>
    <p:sldId id="313" r:id="rId22"/>
    <p:sldId id="337" r:id="rId23"/>
    <p:sldId id="319" r:id="rId24"/>
    <p:sldId id="338" r:id="rId25"/>
    <p:sldId id="328" r:id="rId26"/>
    <p:sldId id="329" r:id="rId27"/>
    <p:sldId id="330" r:id="rId28"/>
    <p:sldId id="331" r:id="rId29"/>
    <p:sldId id="336" r:id="rId30"/>
    <p:sldId id="389" r:id="rId31"/>
    <p:sldId id="392" r:id="rId32"/>
    <p:sldId id="393" r:id="rId33"/>
    <p:sldId id="391" r:id="rId34"/>
    <p:sldId id="390" r:id="rId35"/>
    <p:sldId id="377" r:id="rId36"/>
    <p:sldId id="378" r:id="rId37"/>
    <p:sldId id="340" r:id="rId38"/>
    <p:sldId id="341" r:id="rId39"/>
    <p:sldId id="342" r:id="rId40"/>
    <p:sldId id="344" r:id="rId41"/>
    <p:sldId id="343" r:id="rId42"/>
    <p:sldId id="345" r:id="rId43"/>
    <p:sldId id="346" r:id="rId44"/>
    <p:sldId id="349" r:id="rId45"/>
    <p:sldId id="374" r:id="rId46"/>
    <p:sldId id="38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9"/>
    <p:restoredTop sz="94664"/>
  </p:normalViewPr>
  <p:slideViewPr>
    <p:cSldViewPr snapToGrid="0" snapToObjects="1">
      <p:cViewPr varScale="1">
        <p:scale>
          <a:sx n="120" d="100"/>
          <a:sy n="120" d="100"/>
        </p:scale>
        <p:origin x="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1052482-D170-764C-82FF-722FC975F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A63B0F4-F036-8546-A219-FC4338FA1E9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8F598BAC-E3AC-6349-8D0F-CE02F4F2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B39534F-1B30-8E42-8F0B-EA7A15E8FCF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54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1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7E884-FB06-D341-97B2-18E8B791B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274A8-40C6-D148-AA3D-8D2B5A91A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E7D62-01E8-C547-8CE5-D909A80FC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94AE9-C274-844C-8243-9ECC764F2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5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23.jpeg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446026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CS 352</a:t>
            </a:r>
            <a:br>
              <a:rPr lang="en-US">
                <a:ea typeface="ＭＳ Ｐゴシック" charset="0"/>
                <a:cs typeface="+mj-cs"/>
              </a:rPr>
            </a:br>
            <a:r>
              <a:rPr lang="en-US">
                <a:ea typeface="ＭＳ Ｐゴシック" charset="0"/>
                <a:cs typeface="+mj-cs"/>
              </a:rPr>
              <a:t>Internet Technology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A49C5DCE-8414-134E-A6BF-A782ECA97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Each message is addressed to a destination</a:t>
            </a:r>
          </a:p>
          <a:p>
            <a:pPr>
              <a:defRPr/>
            </a:pP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Header: </a:t>
            </a:r>
            <a:r>
              <a:rPr lang="en-US" altLang="en-US" dirty="0">
                <a:ea typeface="MS PGothic" pitchFamily="34" charset="-128"/>
              </a:rPr>
              <a:t>metadata that denotes how to process a message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The message “hops” from node to node through a network while allocating only one link at a time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Compare to circuit switching: all links reserved at the same time, regardless of use.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Analogy: Postal service</a:t>
            </a: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3FB0ABC6-DBED-F448-B06B-95ED983B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4ACADC-DD28-7E4B-8B07-C114B096CB1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FC1EAE-09FD-CB48-B42F-270CDCF8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Message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6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B6AA-1C46-9F40-9AC1-BBC03F25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B3CCB-C00B-0845-85D3-7579A148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When the entire message is received at a router, the next step in its journey is selected; if this selected channel is busy, the message waits in a </a:t>
            </a: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queue</a:t>
            </a:r>
            <a:r>
              <a:rPr lang="en-US" altLang="en-US" dirty="0">
                <a:ea typeface="MS PGothic" pitchFamily="34" charset="-128"/>
              </a:rPr>
              <a:t> until the channel becomes free</a:t>
            </a:r>
          </a:p>
          <a:p>
            <a:pPr>
              <a:defRPr/>
            </a:pPr>
            <a:endParaRPr lang="en-US" b="1" dirty="0">
              <a:ea typeface="MS PGothic" pitchFamily="34" charset="-128"/>
            </a:endParaRPr>
          </a:p>
          <a:p>
            <a:pPr>
              <a:defRPr/>
            </a:pPr>
            <a:r>
              <a:rPr lang="en-US" b="1" dirty="0">
                <a:ea typeface="ＭＳ Ｐゴシック" charset="0"/>
              </a:rPr>
              <a:t>Store and forward</a:t>
            </a:r>
            <a:r>
              <a:rPr lang="en-US" dirty="0">
                <a:ea typeface="ＭＳ Ｐゴシック" charset="0"/>
              </a:rPr>
              <a:t> switching: router waits for all packet bits to arrive on incoming link before sending first bit on outgoing link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Compare to “cut–through” switching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44B22F0-F904-0C44-BF52-98A0AC6CD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Message Switching</a:t>
            </a:r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20D1071B-1EA3-414B-ABB4-EDCCCAA9C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0BAFA3C5-634B-364A-9A8F-E0E6F173B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F9B2D7B4-FA85-3341-B722-0DEB99FCF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00BE090E-8D78-CA47-8B37-7D4E111F0C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1716A208-FB69-0E47-B0A1-8084BE57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A7F15E72-A974-B843-A4C7-715A85AA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4F27C23A-99CE-7843-B02C-38F2575F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6A40550C-1A0A-DA42-B626-19F10D1C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857D9646-DC13-DB42-91DA-C4EEC5273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F19D39EA-F5D7-BA42-AD5F-2B9BDB4C5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093" name="Group 13">
            <a:extLst>
              <a:ext uri="{FF2B5EF4-FFF2-40B4-BE49-F238E27FC236}">
                <a16:creationId xmlns:a16="http://schemas.microsoft.com/office/drawing/2014/main" id="{64A8E36B-8771-284B-BF39-0CB8E9112505}"/>
              </a:ext>
            </a:extLst>
          </p:cNvPr>
          <p:cNvGrpSpPr>
            <a:grpSpLocks/>
          </p:cNvGrpSpPr>
          <p:nvPr/>
        </p:nvGrpSpPr>
        <p:grpSpPr bwMode="auto">
          <a:xfrm>
            <a:off x="4119564" y="2405064"/>
            <a:ext cx="1322387" cy="941387"/>
            <a:chOff x="1635" y="1515"/>
            <a:chExt cx="833" cy="593"/>
          </a:xfrm>
        </p:grpSpPr>
        <p:sp>
          <p:nvSpPr>
            <p:cNvPr id="46111" name="Freeform 14">
              <a:extLst>
                <a:ext uri="{FF2B5EF4-FFF2-40B4-BE49-F238E27FC236}">
                  <a16:creationId xmlns:a16="http://schemas.microsoft.com/office/drawing/2014/main" id="{02B51135-D86B-404B-B2B7-60936FF6B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67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Freeform 15">
              <a:extLst>
                <a:ext uri="{FF2B5EF4-FFF2-40B4-BE49-F238E27FC236}">
                  <a16:creationId xmlns:a16="http://schemas.microsoft.com/office/drawing/2014/main" id="{4E7BD0B1-2EBE-1C4E-93D4-645119D9B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16">
              <a:extLst>
                <a:ext uri="{FF2B5EF4-FFF2-40B4-BE49-F238E27FC236}">
                  <a16:creationId xmlns:a16="http://schemas.microsoft.com/office/drawing/2014/main" id="{6345848E-AF5E-A34A-9322-B5D4F1BB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732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4" name="Group 17">
            <a:extLst>
              <a:ext uri="{FF2B5EF4-FFF2-40B4-BE49-F238E27FC236}">
                <a16:creationId xmlns:a16="http://schemas.microsoft.com/office/drawing/2014/main" id="{C197FA88-2BEC-3E4B-87DA-0A08D32F44CB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3571875"/>
            <a:ext cx="1322388" cy="941388"/>
            <a:chOff x="2460" y="2250"/>
            <a:chExt cx="833" cy="593"/>
          </a:xfrm>
        </p:grpSpPr>
        <p:sp>
          <p:nvSpPr>
            <p:cNvPr id="46108" name="Freeform 18">
              <a:extLst>
                <a:ext uri="{FF2B5EF4-FFF2-40B4-BE49-F238E27FC236}">
                  <a16:creationId xmlns:a16="http://schemas.microsoft.com/office/drawing/2014/main" id="{CD08CD0D-5681-9140-90D4-A54B3A3B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302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19">
              <a:extLst>
                <a:ext uri="{FF2B5EF4-FFF2-40B4-BE49-F238E27FC236}">
                  <a16:creationId xmlns:a16="http://schemas.microsoft.com/office/drawing/2014/main" id="{F54559A3-577C-964E-9E61-CF4FD107B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25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20">
              <a:extLst>
                <a:ext uri="{FF2B5EF4-FFF2-40B4-BE49-F238E27FC236}">
                  <a16:creationId xmlns:a16="http://schemas.microsoft.com/office/drawing/2014/main" id="{52C2FE23-8E1F-C747-802A-43BA85DF2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46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5" name="Group 21">
            <a:extLst>
              <a:ext uri="{FF2B5EF4-FFF2-40B4-BE49-F238E27FC236}">
                <a16:creationId xmlns:a16="http://schemas.microsoft.com/office/drawing/2014/main" id="{8E3662DB-BC85-B64D-BBFF-77F872E7175F}"/>
              </a:ext>
            </a:extLst>
          </p:cNvPr>
          <p:cNvGrpSpPr>
            <a:grpSpLocks/>
          </p:cNvGrpSpPr>
          <p:nvPr/>
        </p:nvGrpSpPr>
        <p:grpSpPr bwMode="auto">
          <a:xfrm>
            <a:off x="6738939" y="4751389"/>
            <a:ext cx="1322387" cy="941387"/>
            <a:chOff x="3285" y="2993"/>
            <a:chExt cx="833" cy="593"/>
          </a:xfrm>
        </p:grpSpPr>
        <p:sp>
          <p:nvSpPr>
            <p:cNvPr id="46105" name="Freeform 22">
              <a:extLst>
                <a:ext uri="{FF2B5EF4-FFF2-40B4-BE49-F238E27FC236}">
                  <a16:creationId xmlns:a16="http://schemas.microsoft.com/office/drawing/2014/main" id="{CFFE213D-AE66-2347-A433-0063527F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045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3">
              <a:extLst>
                <a:ext uri="{FF2B5EF4-FFF2-40B4-BE49-F238E27FC236}">
                  <a16:creationId xmlns:a16="http://schemas.microsoft.com/office/drawing/2014/main" id="{910E016A-2E8E-104E-916A-1D587945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99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Rectangle 24">
              <a:extLst>
                <a:ext uri="{FF2B5EF4-FFF2-40B4-BE49-F238E27FC236}">
                  <a16:creationId xmlns:a16="http://schemas.microsoft.com/office/drawing/2014/main" id="{CCFEB79A-ACFF-B042-84A7-F3B4ECF92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3210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sp>
        <p:nvSpPr>
          <p:cNvPr id="46096" name="Line 25">
            <a:extLst>
              <a:ext uri="{FF2B5EF4-FFF2-40B4-BE49-F238E27FC236}">
                <a16:creationId xmlns:a16="http://schemas.microsoft.com/office/drawing/2014/main" id="{C510DD8E-08F8-EE4D-92EC-6B509056E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888" y="4524376"/>
            <a:ext cx="0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7" name="Rectangle 26">
            <a:extLst>
              <a:ext uri="{FF2B5EF4-FFF2-40B4-BE49-F238E27FC236}">
                <a16:creationId xmlns:a16="http://schemas.microsoft.com/office/drawing/2014/main" id="{ED34F47F-3E82-BE4B-9104-E9BE96AD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371632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46099" name="Line 28">
            <a:extLst>
              <a:ext uri="{FF2B5EF4-FFF2-40B4-BE49-F238E27FC236}">
                <a16:creationId xmlns:a16="http://schemas.microsoft.com/office/drawing/2014/main" id="{7C67682A-E848-C743-AF64-A60AD5D95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4"/>
            <a:ext cx="0" cy="3309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Rectangle 29">
            <a:extLst>
              <a:ext uri="{FF2B5EF4-FFF2-40B4-BE49-F238E27FC236}">
                <a16:creationId xmlns:a16="http://schemas.microsoft.com/office/drawing/2014/main" id="{DABAB86C-6EAB-C144-84FC-053D1082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3413126"/>
            <a:ext cx="140801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6101" name="Line 30">
            <a:extLst>
              <a:ext uri="{FF2B5EF4-FFF2-40B4-BE49-F238E27FC236}">
                <a16:creationId xmlns:a16="http://schemas.microsoft.com/office/drawing/2014/main" id="{EFA03CE4-8B3C-0E45-A3EA-6EC8C1B2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240506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2" name="Line 31">
            <a:extLst>
              <a:ext uri="{FF2B5EF4-FFF2-40B4-BE49-F238E27FC236}">
                <a16:creationId xmlns:a16="http://schemas.microsoft.com/office/drawing/2014/main" id="{5E52EE54-FB37-1340-83BF-B2768C11C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3" name="Rectangle 32">
            <a:extLst>
              <a:ext uri="{FF2B5EF4-FFF2-40B4-BE49-F238E27FC236}">
                <a16:creationId xmlns:a16="http://schemas.microsoft.com/office/drawing/2014/main" id="{A143E9A6-B6C6-324A-8734-E68A8A74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6104" name="Slide Number Placeholder 1">
            <a:extLst>
              <a:ext uri="{FF2B5EF4-FFF2-40B4-BE49-F238E27FC236}">
                <a16:creationId xmlns:a16="http://schemas.microsoft.com/office/drawing/2014/main" id="{C2081ED5-9C75-0046-A94D-0D60E32C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33C04-05BE-9845-8A09-FA51C1A13B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4" name="Picture 18" descr="Router Clip Art">
            <a:extLst>
              <a:ext uri="{FF2B5EF4-FFF2-40B4-BE49-F238E27FC236}">
                <a16:creationId xmlns:a16="http://schemas.microsoft.com/office/drawing/2014/main" id="{CACC6355-AF7E-A740-9E15-7AB90908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Router Clip Art">
            <a:extLst>
              <a:ext uri="{FF2B5EF4-FFF2-40B4-BE49-F238E27FC236}">
                <a16:creationId xmlns:a16="http://schemas.microsoft.com/office/drawing/2014/main" id="{27FE6A55-1EB9-FF46-95B1-2D810E31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4095A61-457F-AC4E-BE00-D01D193D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F2A1044A-748A-3844-AE6F-A2D77083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1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D7B02CAE-6B11-714F-96B7-EDDBB2D78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Messages are split into smaller pieces called 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packets</a:t>
            </a:r>
            <a:endParaRPr lang="en-US" dirty="0">
              <a:solidFill>
                <a:srgbClr val="C00000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are numbered and addressed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Sent through the network one at a time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ea typeface="ＭＳ Ｐゴシック" charset="0"/>
              </a:rPr>
              <a:t>Pipelining: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different parts of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 message concurrently transmitted over different links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Provides higher utilization of link resources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47108" name="Slide Number Placeholder 1">
            <a:extLst>
              <a:ext uri="{FF2B5EF4-FFF2-40B4-BE49-F238E27FC236}">
                <a16:creationId xmlns:a16="http://schemas.microsoft.com/office/drawing/2014/main" id="{7FE5DF6F-5BBA-564E-9A9B-B3B9DB01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EFFFB-2B44-404B-A4D8-32F36F9D84B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D09B2-E05A-AD47-8CFA-716A3A97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Packet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7DCBC37-4625-0B4B-9ADA-839D3EFE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Packet switching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697EEA6F-FE04-4546-9A89-2AC9DDBF0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0CBD7264-2CF7-8146-804A-CF9CFE24C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2F87E575-E5D6-8740-B664-9524030941B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D743990D-2D00-D640-A1CE-849599CA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54E62702-C1D2-7042-A27B-486DF76A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10E6A3F4-E5EB-D643-8AD2-0B19534C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22E888EA-1D14-E44C-98CF-15B3E12F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grpSp>
        <p:nvGrpSpPr>
          <p:cNvPr id="48139" name="Group 11">
            <a:extLst>
              <a:ext uri="{FF2B5EF4-FFF2-40B4-BE49-F238E27FC236}">
                <a16:creationId xmlns:a16="http://schemas.microsoft.com/office/drawing/2014/main" id="{9659FE34-2EE3-E840-AE9C-B2DF582946CD}"/>
              </a:ext>
            </a:extLst>
          </p:cNvPr>
          <p:cNvGrpSpPr>
            <a:grpSpLocks/>
          </p:cNvGrpSpPr>
          <p:nvPr/>
        </p:nvGrpSpPr>
        <p:grpSpPr bwMode="auto">
          <a:xfrm>
            <a:off x="4116388" y="2405064"/>
            <a:ext cx="1331912" cy="1443037"/>
            <a:chOff x="1633" y="1515"/>
            <a:chExt cx="839" cy="909"/>
          </a:xfrm>
        </p:grpSpPr>
        <p:sp>
          <p:nvSpPr>
            <p:cNvPr id="48169" name="Freeform 12">
              <a:extLst>
                <a:ext uri="{FF2B5EF4-FFF2-40B4-BE49-F238E27FC236}">
                  <a16:creationId xmlns:a16="http://schemas.microsoft.com/office/drawing/2014/main" id="{4C365B60-3A53-8F48-9F2C-7B1585DF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75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13">
              <a:extLst>
                <a:ext uri="{FF2B5EF4-FFF2-40B4-BE49-F238E27FC236}">
                  <a16:creationId xmlns:a16="http://schemas.microsoft.com/office/drawing/2014/main" id="{F4935ABD-8E19-4641-AEC6-F578A213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Rectangle 14">
              <a:extLst>
                <a:ext uri="{FF2B5EF4-FFF2-40B4-BE49-F238E27FC236}">
                  <a16:creationId xmlns:a16="http://schemas.microsoft.com/office/drawing/2014/main" id="{548BC88B-2132-794F-974C-28ABD10D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1664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72" name="Freeform 15">
              <a:extLst>
                <a:ext uri="{FF2B5EF4-FFF2-40B4-BE49-F238E27FC236}">
                  <a16:creationId xmlns:a16="http://schemas.microsoft.com/office/drawing/2014/main" id="{5CC361D0-9D69-1747-AB54-A15DE0DD6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849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16">
              <a:extLst>
                <a:ext uri="{FF2B5EF4-FFF2-40B4-BE49-F238E27FC236}">
                  <a16:creationId xmlns:a16="http://schemas.microsoft.com/office/drawing/2014/main" id="{98F5DDD6-3D7D-E04C-99ED-805A5522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789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Rectangle 17">
              <a:extLst>
                <a:ext uri="{FF2B5EF4-FFF2-40B4-BE49-F238E27FC236}">
                  <a16:creationId xmlns:a16="http://schemas.microsoft.com/office/drawing/2014/main" id="{9883A6E8-4BC3-6E44-97A5-275FB1906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1938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75" name="Freeform 18">
              <a:extLst>
                <a:ext uri="{FF2B5EF4-FFF2-40B4-BE49-F238E27FC236}">
                  <a16:creationId xmlns:a16="http://schemas.microsoft.com/office/drawing/2014/main" id="{03019780-7ADE-5E48-A0E8-2CBAEBF3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13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Freeform 19">
              <a:extLst>
                <a:ext uri="{FF2B5EF4-FFF2-40B4-BE49-F238E27FC236}">
                  <a16:creationId xmlns:a16="http://schemas.microsoft.com/office/drawing/2014/main" id="{D9072565-219F-504C-8948-16519B2A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07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Rectangle 20">
              <a:extLst>
                <a:ext uri="{FF2B5EF4-FFF2-40B4-BE49-F238E27FC236}">
                  <a16:creationId xmlns:a16="http://schemas.microsoft.com/office/drawing/2014/main" id="{2182B519-97D5-DD47-8CA0-A90A1505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21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0" name="Group 21">
            <a:extLst>
              <a:ext uri="{FF2B5EF4-FFF2-40B4-BE49-F238E27FC236}">
                <a16:creationId xmlns:a16="http://schemas.microsoft.com/office/drawing/2014/main" id="{7B7CD920-B9B5-2B4C-BFB0-1824CE289406}"/>
              </a:ext>
            </a:extLst>
          </p:cNvPr>
          <p:cNvGrpSpPr>
            <a:grpSpLocks/>
          </p:cNvGrpSpPr>
          <p:nvPr/>
        </p:nvGrpSpPr>
        <p:grpSpPr bwMode="auto">
          <a:xfrm>
            <a:off x="5426076" y="3179764"/>
            <a:ext cx="1331913" cy="1443037"/>
            <a:chOff x="2458" y="2003"/>
            <a:chExt cx="839" cy="909"/>
          </a:xfrm>
        </p:grpSpPr>
        <p:sp>
          <p:nvSpPr>
            <p:cNvPr id="48160" name="Freeform 22">
              <a:extLst>
                <a:ext uri="{FF2B5EF4-FFF2-40B4-BE49-F238E27FC236}">
                  <a16:creationId xmlns:a16="http://schemas.microsoft.com/office/drawing/2014/main" id="{D46991D6-A514-534B-AACC-4D9DA810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063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Freeform 23">
              <a:extLst>
                <a:ext uri="{FF2B5EF4-FFF2-40B4-BE49-F238E27FC236}">
                  <a16:creationId xmlns:a16="http://schemas.microsoft.com/office/drawing/2014/main" id="{B63FF0F4-706C-0946-91BF-4C38E57B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00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Rectangle 24">
              <a:extLst>
                <a:ext uri="{FF2B5EF4-FFF2-40B4-BE49-F238E27FC236}">
                  <a16:creationId xmlns:a16="http://schemas.microsoft.com/office/drawing/2014/main" id="{6570A569-972A-454F-9424-47489B4FE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152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63" name="Freeform 25">
              <a:extLst>
                <a:ext uri="{FF2B5EF4-FFF2-40B4-BE49-F238E27FC236}">
                  <a16:creationId xmlns:a16="http://schemas.microsoft.com/office/drawing/2014/main" id="{91C1F2B1-68F7-AF4F-A51B-AA19E3232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337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Freeform 26">
              <a:extLst>
                <a:ext uri="{FF2B5EF4-FFF2-40B4-BE49-F238E27FC236}">
                  <a16:creationId xmlns:a16="http://schemas.microsoft.com/office/drawing/2014/main" id="{B0EFDAFA-8FF9-3344-9304-C84B745C7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277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Rectangle 27">
              <a:extLst>
                <a:ext uri="{FF2B5EF4-FFF2-40B4-BE49-F238E27FC236}">
                  <a16:creationId xmlns:a16="http://schemas.microsoft.com/office/drawing/2014/main" id="{30D90A0B-CD8F-9A4A-AB77-A04DDAE7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426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66" name="Freeform 28">
              <a:extLst>
                <a:ext uri="{FF2B5EF4-FFF2-40B4-BE49-F238E27FC236}">
                  <a16:creationId xmlns:a16="http://schemas.microsoft.com/office/drawing/2014/main" id="{5BBCCCB3-6106-4E47-A50D-E7DBDD8F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618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29">
              <a:extLst>
                <a:ext uri="{FF2B5EF4-FFF2-40B4-BE49-F238E27FC236}">
                  <a16:creationId xmlns:a16="http://schemas.microsoft.com/office/drawing/2014/main" id="{FAC08056-2563-5647-9C54-33595F27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558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Rectangle 30">
              <a:extLst>
                <a:ext uri="{FF2B5EF4-FFF2-40B4-BE49-F238E27FC236}">
                  <a16:creationId xmlns:a16="http://schemas.microsoft.com/office/drawing/2014/main" id="{22B16821-C58D-C849-BB25-7AED9EC3A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707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1" name="Group 31">
            <a:extLst>
              <a:ext uri="{FF2B5EF4-FFF2-40B4-BE49-F238E27FC236}">
                <a16:creationId xmlns:a16="http://schemas.microsoft.com/office/drawing/2014/main" id="{2839DAC0-26DF-2A42-9809-CB74E5FE280D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3978275"/>
            <a:ext cx="1331912" cy="1443038"/>
            <a:chOff x="3283" y="2506"/>
            <a:chExt cx="839" cy="909"/>
          </a:xfrm>
        </p:grpSpPr>
        <p:sp>
          <p:nvSpPr>
            <p:cNvPr id="48151" name="Freeform 32">
              <a:extLst>
                <a:ext uri="{FF2B5EF4-FFF2-40B4-BE49-F238E27FC236}">
                  <a16:creationId xmlns:a16="http://schemas.microsoft.com/office/drawing/2014/main" id="{1E305DED-8434-EC4B-921E-355007E1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566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33">
              <a:extLst>
                <a:ext uri="{FF2B5EF4-FFF2-40B4-BE49-F238E27FC236}">
                  <a16:creationId xmlns:a16="http://schemas.microsoft.com/office/drawing/2014/main" id="{40012684-B2B0-4646-B463-45D96194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506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Rectangle 34">
              <a:extLst>
                <a:ext uri="{FF2B5EF4-FFF2-40B4-BE49-F238E27FC236}">
                  <a16:creationId xmlns:a16="http://schemas.microsoft.com/office/drawing/2014/main" id="{C8B17319-CE6D-AD45-A0DD-AEEF9D3AD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655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54" name="Freeform 35">
              <a:extLst>
                <a:ext uri="{FF2B5EF4-FFF2-40B4-BE49-F238E27FC236}">
                  <a16:creationId xmlns:a16="http://schemas.microsoft.com/office/drawing/2014/main" id="{A6F7D7BE-34CC-934A-8CBA-BBC81507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84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36">
              <a:extLst>
                <a:ext uri="{FF2B5EF4-FFF2-40B4-BE49-F238E27FC236}">
                  <a16:creationId xmlns:a16="http://schemas.microsoft.com/office/drawing/2014/main" id="{3C59FBFA-3EFB-8846-A55A-5826C3B1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78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Rectangle 37">
              <a:extLst>
                <a:ext uri="{FF2B5EF4-FFF2-40B4-BE49-F238E27FC236}">
                  <a16:creationId xmlns:a16="http://schemas.microsoft.com/office/drawing/2014/main" id="{10AC9958-2C5D-E84C-9C6A-83AB2A1B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92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57" name="Freeform 38">
              <a:extLst>
                <a:ext uri="{FF2B5EF4-FFF2-40B4-BE49-F238E27FC236}">
                  <a16:creationId xmlns:a16="http://schemas.microsoft.com/office/drawing/2014/main" id="{0F257DD3-8011-0441-9E98-FB2E3885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3121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39">
              <a:extLst>
                <a:ext uri="{FF2B5EF4-FFF2-40B4-BE49-F238E27FC236}">
                  <a16:creationId xmlns:a16="http://schemas.microsoft.com/office/drawing/2014/main" id="{3AF215C3-FAE3-C141-B748-A876159CF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3061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Rectangle 40">
              <a:extLst>
                <a:ext uri="{FF2B5EF4-FFF2-40B4-BE49-F238E27FC236}">
                  <a16:creationId xmlns:a16="http://schemas.microsoft.com/office/drawing/2014/main" id="{945D0E14-E8BD-514A-A4D0-F48A4531B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3210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sp>
        <p:nvSpPr>
          <p:cNvPr id="48142" name="Line 41">
            <a:extLst>
              <a:ext uri="{FF2B5EF4-FFF2-40B4-BE49-F238E27FC236}">
                <a16:creationId xmlns:a16="http://schemas.microsoft.com/office/drawing/2014/main" id="{BE6B43A4-EE74-7F45-847A-85F96E637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3" name="Line 42">
            <a:extLst>
              <a:ext uri="{FF2B5EF4-FFF2-40B4-BE49-F238E27FC236}">
                <a16:creationId xmlns:a16="http://schemas.microsoft.com/office/drawing/2014/main" id="{5D480CE7-1F04-BB44-AE62-7B1893913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4" name="Line 43">
            <a:extLst>
              <a:ext uri="{FF2B5EF4-FFF2-40B4-BE49-F238E27FC236}">
                <a16:creationId xmlns:a16="http://schemas.microsoft.com/office/drawing/2014/main" id="{D8B4B38A-4527-F445-A743-7CAFF54D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5" name="Line 44">
            <a:extLst>
              <a:ext uri="{FF2B5EF4-FFF2-40B4-BE49-F238E27FC236}">
                <a16:creationId xmlns:a16="http://schemas.microsoft.com/office/drawing/2014/main" id="{9ED44FA7-3FCC-8C4B-953C-C9783619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405063"/>
            <a:ext cx="3917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6" name="Line 45">
            <a:extLst>
              <a:ext uri="{FF2B5EF4-FFF2-40B4-BE49-F238E27FC236}">
                <a16:creationId xmlns:a16="http://schemas.microsoft.com/office/drawing/2014/main" id="{97C482D8-F02F-1E46-98BF-97FC85A74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3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7" name="Rectangle 46">
            <a:extLst>
              <a:ext uri="{FF2B5EF4-FFF2-40B4-BE49-F238E27FC236}">
                <a16:creationId xmlns:a16="http://schemas.microsoft.com/office/drawing/2014/main" id="{B89B35EC-284E-3148-A264-4B5D3B41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3413126"/>
            <a:ext cx="164983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8148" name="Line 47">
            <a:extLst>
              <a:ext uri="{FF2B5EF4-FFF2-40B4-BE49-F238E27FC236}">
                <a16:creationId xmlns:a16="http://schemas.microsoft.com/office/drawing/2014/main" id="{13E58734-0BBC-9548-B52E-A530142EE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9" name="Rectangle 48">
            <a:extLst>
              <a:ext uri="{FF2B5EF4-FFF2-40B4-BE49-F238E27FC236}">
                <a16:creationId xmlns:a16="http://schemas.microsoft.com/office/drawing/2014/main" id="{BCDCAFF5-4B1D-8140-A35E-AAFE314ED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8150" name="Slide Number Placeholder 1">
            <a:extLst>
              <a:ext uri="{FF2B5EF4-FFF2-40B4-BE49-F238E27FC236}">
                <a16:creationId xmlns:a16="http://schemas.microsoft.com/office/drawing/2014/main" id="{CB720B96-5109-5640-BD02-DA1183CE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769D6-5DE2-C842-9A1B-09C52D1C62E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0" name="Picture 18" descr="Router Clip Art">
            <a:extLst>
              <a:ext uri="{FF2B5EF4-FFF2-40B4-BE49-F238E27FC236}">
                <a16:creationId xmlns:a16="http://schemas.microsoft.com/office/drawing/2014/main" id="{B7A4B080-73FE-674C-BFE7-FBCAC8BF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8" descr="Router Clip Art">
            <a:extLst>
              <a:ext uri="{FF2B5EF4-FFF2-40B4-BE49-F238E27FC236}">
                <a16:creationId xmlns:a16="http://schemas.microsoft.com/office/drawing/2014/main" id="{A179D56A-93A7-8840-A1E8-B6C87CFF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3828D3E-ACF5-6745-8443-016EFBE4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C05119AF-2001-8E48-A973-FC772077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25">
            <a:extLst>
              <a:ext uri="{FF2B5EF4-FFF2-40B4-BE49-F238E27FC236}">
                <a16:creationId xmlns:a16="http://schemas.microsoft.com/office/drawing/2014/main" id="{074B2A53-772D-A14B-8533-17B4A6AEA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526" y="3735387"/>
            <a:ext cx="0" cy="277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378365E7-8E7F-7F46-BB6F-C02EA233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40" y="3682828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DD52D675-50EB-A04C-B1B8-AC3053E77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3086" y="3338516"/>
            <a:ext cx="0" cy="4046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5E5E19AC-B303-3C44-AD74-E48711A1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187" y="3308007"/>
            <a:ext cx="140583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Store and forward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99289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73D8-21BD-AF46-A02E-AE42A7B4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75" y="1202962"/>
            <a:ext cx="11468559" cy="2852737"/>
          </a:xfrm>
        </p:spPr>
        <p:txBody>
          <a:bodyPr/>
          <a:lstStyle/>
          <a:p>
            <a:pPr algn="ctr"/>
            <a:r>
              <a:rPr lang="en-US" dirty="0"/>
              <a:t>The Internet uses store-and-forward packet switching.</a:t>
            </a:r>
          </a:p>
        </p:txBody>
      </p:sp>
    </p:spTree>
    <p:extLst>
      <p:ext uri="{BB962C8B-B14F-4D97-AF65-F5344CB8AC3E}">
        <p14:creationId xmlns:p14="http://schemas.microsoft.com/office/powerpoint/2010/main" val="166175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86467663-B5E8-4247-AC83-194500D8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(1) </a:t>
            </a:r>
            <a:r>
              <a:rPr lang="en-US" sz="2400" b="1" dirty="0">
                <a:ea typeface="ＭＳ Ｐゴシック" charset="0"/>
              </a:rPr>
              <a:t>Header Overhead </a:t>
            </a:r>
            <a:r>
              <a:rPr lang="en-US" sz="2400" dirty="0">
                <a:ea typeface="ＭＳ Ｐゴシック" charset="0"/>
              </a:rPr>
              <a:t>(what % of bits on the wire is metadata?)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Circuit &lt; Message &lt; Packet</a:t>
            </a:r>
          </a:p>
          <a:p>
            <a:pPr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(2) </a:t>
            </a:r>
            <a:r>
              <a:rPr lang="en-US" sz="2400" b="1" dirty="0">
                <a:ea typeface="ＭＳ Ｐゴシック" charset="0"/>
              </a:rPr>
              <a:t>Total Delay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Short </a:t>
            </a:r>
            <a:r>
              <a:rPr lang="en-US" sz="2000" u="sng" dirty="0" err="1">
                <a:ea typeface="ＭＳ Ｐゴシック" charset="0"/>
              </a:rPr>
              <a:t>Bursty</a:t>
            </a:r>
            <a:r>
              <a:rPr lang="en-US" sz="2000" u="sng" dirty="0">
                <a:ea typeface="ＭＳ Ｐゴシック" charset="0"/>
              </a:rPr>
              <a:t>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Message &lt; Circuit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Long Continuous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Circuit &lt; Message</a:t>
            </a:r>
          </a:p>
        </p:txBody>
      </p:sp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46402D4B-3F2C-6449-A24F-F343B4B6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0E676C-0FC3-7541-9CAF-D61AEEDC029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C95051-838C-864C-85EF-E38A7188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Some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9DBD7993-28D9-0A42-A92E-E689DFE5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547C9-9392-3D40-9DD1-AAAC564F1F0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A23B53B9-6602-784B-B1EE-505E27D300B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30147" y="800100"/>
            <a:ext cx="3810000" cy="5257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>
            <a:noAutofit/>
          </a:bodyPr>
          <a:lstStyle/>
          <a:p>
            <a:pPr marL="338138" indent="-338138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Telephone Network</a:t>
            </a:r>
          </a:p>
          <a:p>
            <a:pPr marL="338138" indent="-338138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MS PGothic" pitchFamily="34" charset="-128"/>
            </a:endParaRP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Connection-based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Admission control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Intelligence is</a:t>
            </a:r>
            <a:b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</a:b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“in the core network”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Every service provided by the telephone company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Traffic carried by relatively few,  “well-known” communications companies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5FD0CA4-7188-A94A-8DB4-C754F2497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6559" y="806986"/>
            <a:ext cx="3657600" cy="5184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/>
          <a:p>
            <a:pPr marL="338138" indent="-338138" defTabSz="45720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b="1" dirty="0">
                <a:ea typeface="MS PGothic" pitchFamily="34" charset="-128"/>
              </a:rPr>
              <a:t>       Internet</a:t>
            </a:r>
          </a:p>
          <a:p>
            <a:pPr marL="338138" indent="-338138" defTabSz="45720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b="1" dirty="0">
              <a:ea typeface="MS PGothic" pitchFamily="34" charset="-128"/>
            </a:endParaRP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MS PGothic" pitchFamily="34" charset="-128"/>
              </a:rPr>
              <a:t>Packet-based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MS PGothic" pitchFamily="34" charset="-128"/>
              </a:rPr>
              <a:t>Best effort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MS PGothic" pitchFamily="34" charset="-128"/>
              </a:rPr>
              <a:t>Intelligence is</a:t>
            </a:r>
            <a:br>
              <a:rPr lang="en-GB" altLang="en-US" sz="2400" dirty="0">
                <a:ea typeface="MS PGothic" pitchFamily="34" charset="-128"/>
              </a:rPr>
            </a:br>
            <a:r>
              <a:rPr lang="en-GB" altLang="en-US" sz="2400" dirty="0">
                <a:ea typeface="MS PGothic" pitchFamily="34" charset="-128"/>
              </a:rPr>
              <a:t>“at the endpoints”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MS PGothic" pitchFamily="34" charset="-128"/>
              </a:rPr>
              <a:t>Services provided by anyone</a:t>
            </a:r>
          </a:p>
          <a:p>
            <a:pPr marL="338138" indent="-338138" defTabSz="457200">
              <a:spcBef>
                <a:spcPts val="700"/>
              </a:spcBef>
              <a:buClr>
                <a:schemeClr val="tx1"/>
              </a:buClr>
              <a:buFont typeface="Comic Sans MS" pitchFamily="6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MS PGothic" pitchFamily="34" charset="-128"/>
              </a:rPr>
              <a:t>Traffic carried by many routers, operated by many service  providers</a:t>
            </a:r>
          </a:p>
        </p:txBody>
      </p:sp>
    </p:spTree>
    <p:extLst>
      <p:ext uri="{BB962C8B-B14F-4D97-AF65-F5344CB8AC3E}">
        <p14:creationId xmlns:p14="http://schemas.microsoft.com/office/powerpoint/2010/main" val="141561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DEB3-11E8-4F4D-AD08-7A51F173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A5CB-4528-5046-8620-668926A2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Packet length: size of a packet (bits or bytes)</a:t>
            </a: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Bandwidth</a:t>
            </a:r>
            <a:r>
              <a:rPr lang="en-US" altLang="en-US" dirty="0">
                <a:ea typeface="MS PGothic" pitchFamily="34" charset="-128"/>
              </a:rPr>
              <a:t>: For a single link, amount of data it can transmit per unit time (bits/second or Bytes/second or packets/second)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Propagation delay: </a:t>
            </a:r>
            <a:r>
              <a:rPr lang="en-US" altLang="en-US" dirty="0">
                <a:ea typeface="MS PGothic" pitchFamily="34" charset="-128"/>
              </a:rPr>
              <a:t>Time needed to move one bit across (second)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Imposed by the communication medium; depends on the effective link length</a:t>
            </a: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Packet transmission time:</a:t>
            </a:r>
            <a:r>
              <a:rPr lang="en-US" altLang="en-US" dirty="0">
                <a:ea typeface="MS PGothic" pitchFamily="34" charset="-128"/>
              </a:rPr>
              <a:t> for a single link, the time required to transmit an entire packet from a sender to a receiver (seconds)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Time between the first bit and last bit at the receiver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Total transfer time: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bit@receiver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propagation delay + transmission time for a single packet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9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6D69B4-22E9-5143-BF5F-94DA32EB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218" y="3429000"/>
            <a:ext cx="11142645" cy="3292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Propagation delay = time for first box to travel the length of the belt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Bandwidth = the number of boxes put on the belt per minute (“rate”)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Suppose we have N boxes in one shipment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Shipment transmission time = N / rate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The next box is put on the belt (1/rate) minutes after the last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Total transfer time = </a:t>
            </a:r>
            <a:r>
              <a:rPr lang="en-US" dirty="0"/>
              <a:t>t</a:t>
            </a:r>
            <a:r>
              <a:rPr lang="en-US" dirty="0">
                <a:ea typeface="+mn-ea"/>
                <a:cs typeface="+mn-cs"/>
              </a:rPr>
              <a:t>ransmission time  + propagation delay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9622B0C6-3D9A-2C49-9263-425B2AD6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17434"/>
            <a:ext cx="3276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Slide Number Placeholder 6">
            <a:extLst>
              <a:ext uri="{FF2B5EF4-FFF2-40B4-BE49-F238E27FC236}">
                <a16:creationId xmlns:a16="http://schemas.microsoft.com/office/drawing/2014/main" id="{A519EDB6-E92C-904C-90A0-14680845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6AD3B-88BD-E14B-A850-A6DAD556433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E0F9E-7E6F-2741-B81C-2A96A81563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" pitchFamily="2" charset="0"/>
              </a:rPr>
              <a:t>Analogy: Conveyor belt</a:t>
            </a:r>
          </a:p>
        </p:txBody>
      </p:sp>
    </p:spTree>
    <p:extLst>
      <p:ext uri="{BB962C8B-B14F-4D97-AF65-F5344CB8AC3E}">
        <p14:creationId xmlns:p14="http://schemas.microsoft.com/office/powerpoint/2010/main" val="10568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CDAA502-1D5F-C741-8A84-D0EA0D80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Host: Machine running user application</a:t>
            </a:r>
          </a:p>
          <a:p>
            <a:pPr>
              <a:defRPr/>
            </a:pPr>
            <a:r>
              <a:rPr lang="en-US" altLang="en-US" b="0" dirty="0">
                <a:ea typeface="ＭＳ Ｐゴシック" charset="0"/>
              </a:rPr>
              <a:t>Packet:</a:t>
            </a:r>
            <a:r>
              <a:rPr lang="en-US" altLang="en-US" dirty="0">
                <a:ea typeface="ＭＳ Ｐゴシック" charset="0"/>
              </a:rPr>
              <a:t> a unit of data transmission (ex: 1500 bits)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Link: a physical communication channel between two or more machines</a:t>
            </a:r>
            <a:endParaRPr lang="en-US" altLang="en-US" b="0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Router: A machine that processes packets moving them from one link to another towards a destination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Network: Collection of interconnected machines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charset="0"/>
            </a:endParaRPr>
          </a:p>
        </p:txBody>
      </p:sp>
      <p:sp>
        <p:nvSpPr>
          <p:cNvPr id="37892" name="Slide Number Placeholder 1">
            <a:extLst>
              <a:ext uri="{FF2B5EF4-FFF2-40B4-BE49-F238E27FC236}">
                <a16:creationId xmlns:a16="http://schemas.microsoft.com/office/drawing/2014/main" id="{2845DAB7-C248-8040-A5AF-C5A1D547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0E924-2F96-D344-BCFB-DBE69286BF5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2BA95-E8A5-0D48-BA65-3A2B4D8A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Some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8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F7C1-CAA2-4A49-A005-44A4DFC2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Protocols and Layering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B64E-A9C9-BB47-9F4A-A45A2C629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2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3746004B-BF15-F748-83E0-46861FB3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MS PGothic" pitchFamily="34" charset="-128"/>
              </a:rPr>
              <a:t>A protocol constitutes two things:</a:t>
            </a:r>
          </a:p>
          <a:p>
            <a:pPr>
              <a:defRPr/>
            </a:pPr>
            <a:endParaRPr lang="en-US" altLang="en-US" i="1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i="1" dirty="0">
                <a:ea typeface="MS PGothic" pitchFamily="34" charset="-128"/>
              </a:rPr>
              <a:t>Message interface</a:t>
            </a:r>
            <a:r>
              <a:rPr lang="en-US" altLang="en-US" dirty="0">
                <a:ea typeface="MS PGothic" pitchFamily="34" charset="-128"/>
              </a:rPr>
              <a:t>: messages exchanged with a peer (ex: between two communicating hosts or routers)</a:t>
            </a:r>
          </a:p>
          <a:p>
            <a:pPr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i="1" dirty="0">
                <a:ea typeface="MS PGothic" pitchFamily="34" charset="-128"/>
              </a:rPr>
              <a:t>Actions: </a:t>
            </a:r>
            <a:r>
              <a:rPr lang="en-US" altLang="en-US" dirty="0">
                <a:ea typeface="MS PGothic" pitchFamily="34" charset="-128"/>
              </a:rPr>
              <a:t>operations on receiving (or not receiving) messages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We use the term protocol to refer both to the specification and the implementation of these two notions.</a:t>
            </a: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0CF2639D-2FEE-A04B-A468-12F1EBED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4FC94-A655-6242-8F2E-FF73B67051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85816-10FF-8F40-807D-12613BD4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Protocols: The “rules” of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8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84DA530-6D10-1F41-81ED-BC667F4AD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1" y="1674812"/>
            <a:ext cx="9923059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Defined by the Internet Engineering Task Force (IETF)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… t</a:t>
            </a:r>
            <a:r>
              <a:rPr lang="en-US" dirty="0">
                <a:ea typeface="ＭＳ Ｐゴシック" charset="0"/>
                <a:cs typeface="+mn-cs"/>
              </a:rPr>
              <a:t>hrough RFCs (“Request For Comments”)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Layering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H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+mn-cs"/>
              </a:rPr>
              <a:t>ourglass Design</a:t>
            </a:r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D6559106-C6E9-6849-BC47-F915F4168FD3}"/>
              </a:ext>
            </a:extLst>
          </p:cNvPr>
          <p:cNvGrpSpPr>
            <a:grpSpLocks/>
          </p:cNvGrpSpPr>
          <p:nvPr/>
        </p:nvGrpSpPr>
        <p:grpSpPr bwMode="auto">
          <a:xfrm>
            <a:off x="4114801" y="3880692"/>
            <a:ext cx="3876675" cy="2876551"/>
            <a:chOff x="1695" y="1256"/>
            <a:chExt cx="2442" cy="1812"/>
          </a:xfrm>
        </p:grpSpPr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B4B54830-9602-234F-B8AB-EC161F57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5" name="Rectangle 6">
              <a:extLst>
                <a:ext uri="{FF2B5EF4-FFF2-40B4-BE49-F238E27FC236}">
                  <a16:creationId xmlns:a16="http://schemas.microsoft.com/office/drawing/2014/main" id="{D9C317F9-39B1-1947-A91F-1E7BF15C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7">
              <a:extLst>
                <a:ext uri="{FF2B5EF4-FFF2-40B4-BE49-F238E27FC236}">
                  <a16:creationId xmlns:a16="http://schemas.microsoft.com/office/drawing/2014/main" id="{0D3302FF-ADA1-BE42-836A-53CDE3B1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0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7" name="Rectangle 8">
              <a:extLst>
                <a:ext uri="{FF2B5EF4-FFF2-40B4-BE49-F238E27FC236}">
                  <a16:creationId xmlns:a16="http://schemas.microsoft.com/office/drawing/2014/main" id="{9C1516BA-2CEC-FC48-B534-0F99F242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09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8" name="Rectangle 9">
              <a:extLst>
                <a:ext uri="{FF2B5EF4-FFF2-40B4-BE49-F238E27FC236}">
                  <a16:creationId xmlns:a16="http://schemas.microsoft.com/office/drawing/2014/main" id="{4245879E-A437-7242-BC98-2974CA5F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130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9" name="Rectangle 10">
              <a:extLst>
                <a:ext uri="{FF2B5EF4-FFF2-40B4-BE49-F238E27FC236}">
                  <a16:creationId xmlns:a16="http://schemas.microsoft.com/office/drawing/2014/main" id="{EF753C66-8E63-144A-BB35-06AB53D1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313"/>
              <a:ext cx="3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RTSP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0" name="Rectangle 11">
              <a:extLst>
                <a:ext uri="{FF2B5EF4-FFF2-40B4-BE49-F238E27FC236}">
                  <a16:creationId xmlns:a16="http://schemas.microsoft.com/office/drawing/2014/main" id="{C53A0A95-8D5C-B943-BA1D-BD78FA0D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1" name="Rectangle 12">
              <a:extLst>
                <a:ext uri="{FF2B5EF4-FFF2-40B4-BE49-F238E27FC236}">
                  <a16:creationId xmlns:a16="http://schemas.microsoft.com/office/drawing/2014/main" id="{51DF6A8C-9E16-7348-A046-29255025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2" name="Rectangle 13">
              <a:extLst>
                <a:ext uri="{FF2B5EF4-FFF2-40B4-BE49-F238E27FC236}">
                  <a16:creationId xmlns:a16="http://schemas.microsoft.com/office/drawing/2014/main" id="{F1E1A890-F5A0-E54B-97D3-6BAD8DA3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3" name="Rectangle 14">
              <a:extLst>
                <a:ext uri="{FF2B5EF4-FFF2-40B4-BE49-F238E27FC236}">
                  <a16:creationId xmlns:a16="http://schemas.microsoft.com/office/drawing/2014/main" id="{E2CA6957-AD7F-5448-95F2-BD21C5B0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4" name="Rectangle 15">
              <a:extLst>
                <a:ext uri="{FF2B5EF4-FFF2-40B4-BE49-F238E27FC236}">
                  <a16:creationId xmlns:a16="http://schemas.microsoft.com/office/drawing/2014/main" id="{4C2935EC-A8F8-9940-BD59-F05F5D23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5" name="Freeform 16">
              <a:extLst>
                <a:ext uri="{FF2B5EF4-FFF2-40B4-BE49-F238E27FC236}">
                  <a16:creationId xmlns:a16="http://schemas.microsoft.com/office/drawing/2014/main" id="{1978953F-EAA7-984D-96EF-95F6E5CE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17">
              <a:extLst>
                <a:ext uri="{FF2B5EF4-FFF2-40B4-BE49-F238E27FC236}">
                  <a16:creationId xmlns:a16="http://schemas.microsoft.com/office/drawing/2014/main" id="{166CA67C-2800-9E43-BA53-BC46E9F1A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8" name="Rectangle 19">
              <a:extLst>
                <a:ext uri="{FF2B5EF4-FFF2-40B4-BE49-F238E27FC236}">
                  <a16:creationId xmlns:a16="http://schemas.microsoft.com/office/drawing/2014/main" id="{2C573628-7C83-4D4C-93D2-46C5B8E1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52250" name="Line 21">
              <a:extLst>
                <a:ext uri="{FF2B5EF4-FFF2-40B4-BE49-F238E27FC236}">
                  <a16:creationId xmlns:a16="http://schemas.microsoft.com/office/drawing/2014/main" id="{92E85669-0F7E-6848-903E-0069CB14C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2">
              <a:extLst>
                <a:ext uri="{FF2B5EF4-FFF2-40B4-BE49-F238E27FC236}">
                  <a16:creationId xmlns:a16="http://schemas.microsoft.com/office/drawing/2014/main" id="{CB2A07B9-9AF3-0447-8BC1-12133172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3">
              <a:extLst>
                <a:ext uri="{FF2B5EF4-FFF2-40B4-BE49-F238E27FC236}">
                  <a16:creationId xmlns:a16="http://schemas.microsoft.com/office/drawing/2014/main" id="{9E2DCE63-B409-7C40-B265-BED85D301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505"/>
              <a:ext cx="196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4">
              <a:extLst>
                <a:ext uri="{FF2B5EF4-FFF2-40B4-BE49-F238E27FC236}">
                  <a16:creationId xmlns:a16="http://schemas.microsoft.com/office/drawing/2014/main" id="{E65A0747-109D-8440-AB58-F188652BA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25">
              <a:extLst>
                <a:ext uri="{FF2B5EF4-FFF2-40B4-BE49-F238E27FC236}">
                  <a16:creationId xmlns:a16="http://schemas.microsoft.com/office/drawing/2014/main" id="{CEF800EF-B33F-9E49-8817-B51CADD91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26">
              <a:extLst>
                <a:ext uri="{FF2B5EF4-FFF2-40B4-BE49-F238E27FC236}">
                  <a16:creationId xmlns:a16="http://schemas.microsoft.com/office/drawing/2014/main" id="{46F38A4F-0B40-9743-9E68-670B8BEC3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27">
              <a:extLst>
                <a:ext uri="{FF2B5EF4-FFF2-40B4-BE49-F238E27FC236}">
                  <a16:creationId xmlns:a16="http://schemas.microsoft.com/office/drawing/2014/main" id="{520BCB7D-A553-8147-90E5-C156CF003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28">
              <a:extLst>
                <a:ext uri="{FF2B5EF4-FFF2-40B4-BE49-F238E27FC236}">
                  <a16:creationId xmlns:a16="http://schemas.microsoft.com/office/drawing/2014/main" id="{9AFFD85F-FA50-4B4C-989C-DB40E9A8D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9">
              <a:extLst>
                <a:ext uri="{FF2B5EF4-FFF2-40B4-BE49-F238E27FC236}">
                  <a16:creationId xmlns:a16="http://schemas.microsoft.com/office/drawing/2014/main" id="{AC9C72BD-B003-684D-BA34-315A5EE60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0">
              <a:extLst>
                <a:ext uri="{FF2B5EF4-FFF2-40B4-BE49-F238E27FC236}">
                  <a16:creationId xmlns:a16="http://schemas.microsoft.com/office/drawing/2014/main" id="{79BC245E-B505-0D4D-AA0B-91E29C8B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1">
              <a:extLst>
                <a:ext uri="{FF2B5EF4-FFF2-40B4-BE49-F238E27FC236}">
                  <a16:creationId xmlns:a16="http://schemas.microsoft.com/office/drawing/2014/main" id="{E95CD8F9-832A-AE4A-83EC-35AA26BD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2">
              <a:extLst>
                <a:ext uri="{FF2B5EF4-FFF2-40B4-BE49-F238E27FC236}">
                  <a16:creationId xmlns:a16="http://schemas.microsoft.com/office/drawing/2014/main" id="{3BE520D6-9538-1C44-A2C8-2E402411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3">
              <a:extLst>
                <a:ext uri="{FF2B5EF4-FFF2-40B4-BE49-F238E27FC236}">
                  <a16:creationId xmlns:a16="http://schemas.microsoft.com/office/drawing/2014/main" id="{A50AD5DD-D117-0A47-8055-49259A5B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4">
              <a:extLst>
                <a:ext uri="{FF2B5EF4-FFF2-40B4-BE49-F238E27FC236}">
                  <a16:creationId xmlns:a16="http://schemas.microsoft.com/office/drawing/2014/main" id="{B564306D-2E20-5544-BAC0-DFF53CAA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35">
              <a:extLst>
                <a:ext uri="{FF2B5EF4-FFF2-40B4-BE49-F238E27FC236}">
                  <a16:creationId xmlns:a16="http://schemas.microsoft.com/office/drawing/2014/main" id="{06A91249-C043-784C-8798-313FFBA8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36">
              <a:extLst>
                <a:ext uri="{FF2B5EF4-FFF2-40B4-BE49-F238E27FC236}">
                  <a16:creationId xmlns:a16="http://schemas.microsoft.com/office/drawing/2014/main" id="{36EE2529-308E-AD4C-AA49-3F67E56A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37">
              <a:extLst>
                <a:ext uri="{FF2B5EF4-FFF2-40B4-BE49-F238E27FC236}">
                  <a16:creationId xmlns:a16="http://schemas.microsoft.com/office/drawing/2014/main" id="{64CEC26E-525D-6B49-901C-32A724B3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38">
              <a:extLst>
                <a:ext uri="{FF2B5EF4-FFF2-40B4-BE49-F238E27FC236}">
                  <a16:creationId xmlns:a16="http://schemas.microsoft.com/office/drawing/2014/main" id="{5C3D9ADD-7482-D140-A479-52661904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9" name="Rectangle 1">
            <a:extLst>
              <a:ext uri="{FF2B5EF4-FFF2-40B4-BE49-F238E27FC236}">
                <a16:creationId xmlns:a16="http://schemas.microsoft.com/office/drawing/2014/main" id="{D2E86360-1514-6C44-9786-B32D5012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880692"/>
            <a:ext cx="838200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TextBox 3">
            <a:extLst>
              <a:ext uri="{FF2B5EF4-FFF2-40B4-BE49-F238E27FC236}">
                <a16:creationId xmlns:a16="http://schemas.microsoft.com/office/drawing/2014/main" id="{2052792C-F61E-814D-A4F3-7DB13FE7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3863231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HTTPS</a:t>
            </a:r>
          </a:p>
        </p:txBody>
      </p:sp>
      <p:cxnSp>
        <p:nvCxnSpPr>
          <p:cNvPr id="52231" name="Straight Connector 5">
            <a:extLst>
              <a:ext uri="{FF2B5EF4-FFF2-40B4-BE49-F238E27FC236}">
                <a16:creationId xmlns:a16="http://schemas.microsoft.com/office/drawing/2014/main" id="{4A15B5EA-47C3-8F4D-AC19-7F1A72FD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4275980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32" name="Straight Connector 7">
            <a:extLst>
              <a:ext uri="{FF2B5EF4-FFF2-40B4-BE49-F238E27FC236}">
                <a16:creationId xmlns:a16="http://schemas.microsoft.com/office/drawing/2014/main" id="{0E86587D-8F06-9541-B206-F4C4F78CC5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80064" y="4275980"/>
            <a:ext cx="731837" cy="438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52233" name="Slide Number Placeholder 1">
            <a:extLst>
              <a:ext uri="{FF2B5EF4-FFF2-40B4-BE49-F238E27FC236}">
                <a16:creationId xmlns:a16="http://schemas.microsoft.com/office/drawing/2014/main" id="{4D0FB718-D770-FB49-82FF-3B50B3B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6B76B-F4A0-ED41-A305-7A27D6920DF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80C91-3A1C-4B40-BA39-3CDA644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protocols of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14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4A5D2EC-32CC-224A-8385-989EC633B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Protocols at higher layers build on the ones at lower layers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Layering </a:t>
            </a:r>
            <a:r>
              <a:rPr lang="en-US" dirty="0">
                <a:ea typeface="ＭＳ Ｐゴシック" charset="0"/>
              </a:rPr>
              <a:t>is a form of 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modularity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Example: Break laundry up into washing and drying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 washer only washes; a dryer only dries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Each picks one task and does it very well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Network communication is very complex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Layering simplifies understanding, testing, maintaining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Easy to </a:t>
            </a:r>
            <a:r>
              <a:rPr lang="en-US" dirty="0">
                <a:ea typeface="ＭＳ Ｐゴシック" charset="0"/>
              </a:rPr>
              <a:t>improve or </a:t>
            </a:r>
            <a:r>
              <a:rPr lang="en-US" dirty="0">
                <a:ea typeface="ＭＳ Ｐゴシック" charset="0"/>
                <a:cs typeface="+mn-cs"/>
              </a:rPr>
              <a:t>replace protocol at one layer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</a:t>
            </a:r>
            <a:r>
              <a:rPr lang="en-US" dirty="0">
                <a:ea typeface="ＭＳ Ｐゴシック" charset="0"/>
                <a:cs typeface="+mn-cs"/>
              </a:rPr>
              <a:t>ithout affecting other layers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9F9AB108-9B79-C746-B70C-A9AF1F64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074F5-B3CD-F348-BBD1-08993E3EFF7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BA482-0AFC-5448-92A7-69F96D86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Layering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4604D-79E2-5848-A393-22208064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710" y="2357609"/>
            <a:ext cx="2272595" cy="30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>
            <a:extLst>
              <a:ext uri="{FF2B5EF4-FFF2-40B4-BE49-F238E27FC236}">
                <a16:creationId xmlns:a16="http://schemas.microsoft.com/office/drawing/2014/main" id="{AF24A9E8-294A-7849-8C02-CBF6D8390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2679701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2EAF582-8130-0C47-A9B9-3298D1800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TCP/IP Layering Architecture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BED13721-FE19-4948-9510-01C65AD2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98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4A53EEDC-29DA-EB48-8C70-E3E9377F5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226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017767AC-0FF7-DF45-9766-77A59F2A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354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F377D958-8C01-AD48-9B8D-EBCAE1A2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482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sp>
        <p:nvSpPr>
          <p:cNvPr id="63497" name="Slide Number Placeholder 1">
            <a:extLst>
              <a:ext uri="{FF2B5EF4-FFF2-40B4-BE49-F238E27FC236}">
                <a16:creationId xmlns:a16="http://schemas.microsoft.com/office/drawing/2014/main" id="{18199A58-831E-D749-9A5E-076C3FC5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F0C67E-C02D-0D45-BEEA-6221A64AED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7E8A0-6F89-424B-95B4-300B42636CB7}"/>
              </a:ext>
            </a:extLst>
          </p:cNvPr>
          <p:cNvGrpSpPr/>
          <p:nvPr/>
        </p:nvGrpSpPr>
        <p:grpSpPr>
          <a:xfrm>
            <a:off x="5296457" y="2353690"/>
            <a:ext cx="5008563" cy="2894012"/>
            <a:chOff x="5175270" y="2353690"/>
            <a:chExt cx="5008563" cy="2894012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267AA181-82CE-6645-B2FB-72BF9476B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7158" y="2371151"/>
              <a:ext cx="3876675" cy="2876551"/>
              <a:chOff x="1695" y="1256"/>
              <a:chExt cx="2442" cy="1812"/>
            </a:xfrm>
          </p:grpSpPr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3AF2491A-A472-4045-A8D1-8F58F00AB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" y="2681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…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4F3C49FF-A46F-C149-B6B1-403BB6F83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68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D690A757-3874-F349-9354-854815959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1309"/>
                <a:ext cx="2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FTP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D2F48764-AAD9-5D4A-A7E9-F1959B24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309"/>
                <a:ext cx="3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HTTP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DF4CA751-DB4B-2D4C-B9C1-D010F8B9F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1309"/>
                <a:ext cx="2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F997AA1-A36A-1B48-B81F-D7930164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" y="1313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RTSP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E0E77431-C728-4C49-A435-E7C93BAD5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785"/>
                <a:ext cx="25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TCP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420C1325-008D-F747-8576-0D742716A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1781"/>
                <a:ext cx="2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UDP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750B8D4C-50A1-3547-8DA2-5F3085694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264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ECFCB04A-7B87-2B49-B7CE-045E8C314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770"/>
                <a:ext cx="3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802.11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DE2EE41B-414C-7543-B929-9C4B3FFD9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283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E2CB455E-C2D8-034E-A829-C09E0E405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716"/>
                <a:ext cx="514" cy="249"/>
              </a:xfrm>
              <a:custGeom>
                <a:avLst/>
                <a:gdLst>
                  <a:gd name="T0" fmla="*/ 510 w 514"/>
                  <a:gd name="T1" fmla="*/ 246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6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7B3341E2-887B-6A4D-935C-F1C39F67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766"/>
                <a:ext cx="2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X.25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28817FC-B5A5-AB4F-BF06-654832F9C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774"/>
                <a:ext cx="2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1EE537E5-8CDD-8544-91B5-8638B27E2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1505"/>
                <a:ext cx="272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948FA827-359C-DA46-A0A1-7D97E4513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505"/>
                <a:ext cx="211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9A15C59A-6135-544D-ADD7-22DFBF2A7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1505"/>
                <a:ext cx="196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823CFCAF-03A2-CE42-942C-893D85738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7" y="1505"/>
                <a:ext cx="303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45D32696-62DD-E140-8EB3-F67797664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1980"/>
                <a:ext cx="430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2E6054D6-7253-4247-AF27-EF606E3DF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5" y="1980"/>
                <a:ext cx="441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09B3E7F1-1237-B644-8B17-098F7BC92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5" y="2459"/>
                <a:ext cx="686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7E3AAC4-E02F-9545-8EE6-C0667F6F2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2" y="2459"/>
                <a:ext cx="81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DEFCBD94-7C0E-BC48-95D1-EF3686423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4" y="2459"/>
                <a:ext cx="802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79ABC2DF-3558-B34C-B0A0-8AB336565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712"/>
                <a:ext cx="514" cy="253"/>
              </a:xfrm>
              <a:custGeom>
                <a:avLst/>
                <a:gdLst>
                  <a:gd name="T0" fmla="*/ 514 w 514"/>
                  <a:gd name="T1" fmla="*/ 250 h 253"/>
                  <a:gd name="T2" fmla="*/ 514 w 514"/>
                  <a:gd name="T3" fmla="*/ 0 h 253"/>
                  <a:gd name="T4" fmla="*/ 0 w 514"/>
                  <a:gd name="T5" fmla="*/ 0 h 253"/>
                  <a:gd name="T6" fmla="*/ 0 w 514"/>
                  <a:gd name="T7" fmla="*/ 253 h 253"/>
                  <a:gd name="T8" fmla="*/ 514 w 514"/>
                  <a:gd name="T9" fmla="*/ 253 h 253"/>
                  <a:gd name="T10" fmla="*/ 514 w 514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53">
                    <a:moveTo>
                      <a:pt x="514" y="250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4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E2C356C6-9F3B-6646-B160-469383E4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716"/>
                <a:ext cx="513" cy="249"/>
              </a:xfrm>
              <a:custGeom>
                <a:avLst/>
                <a:gdLst>
                  <a:gd name="T0" fmla="*/ 509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09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49B6F512-AF18-FB42-9FED-B3C9F472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10"/>
                <a:ext cx="513" cy="249"/>
              </a:xfrm>
              <a:custGeom>
                <a:avLst/>
                <a:gdLst>
                  <a:gd name="T0" fmla="*/ 510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10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043DCDAB-318F-B244-85C6-02A27CD2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731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4E0261B8-CDA3-E54C-A821-676372184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1727"/>
                <a:ext cx="518" cy="253"/>
              </a:xfrm>
              <a:custGeom>
                <a:avLst/>
                <a:gdLst>
                  <a:gd name="T0" fmla="*/ 514 w 518"/>
                  <a:gd name="T1" fmla="*/ 253 h 253"/>
                  <a:gd name="T2" fmla="*/ 518 w 518"/>
                  <a:gd name="T3" fmla="*/ 0 h 253"/>
                  <a:gd name="T4" fmla="*/ 0 w 518"/>
                  <a:gd name="T5" fmla="*/ 0 h 253"/>
                  <a:gd name="T6" fmla="*/ 0 w 518"/>
                  <a:gd name="T7" fmla="*/ 253 h 253"/>
                  <a:gd name="T8" fmla="*/ 518 w 518"/>
                  <a:gd name="T9" fmla="*/ 253 h 253"/>
                  <a:gd name="T10" fmla="*/ 518 w 518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253">
                    <a:moveTo>
                      <a:pt x="514" y="253"/>
                    </a:moveTo>
                    <a:lnTo>
                      <a:pt x="518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8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66B6E83B-D29A-DE4B-9F1C-0AF3793F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4672EB4F-FE0C-7749-A15C-EC05794C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78ED8DDB-E7C0-324F-9281-46FCC1B2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256"/>
                <a:ext cx="514" cy="249"/>
              </a:xfrm>
              <a:custGeom>
                <a:avLst/>
                <a:gdLst>
                  <a:gd name="T0" fmla="*/ 510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B62F63B3-89E8-0142-B84A-C90D80776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Rectangle 1">
              <a:extLst>
                <a:ext uri="{FF2B5EF4-FFF2-40B4-BE49-F238E27FC236}">
                  <a16:creationId xmlns:a16="http://schemas.microsoft.com/office/drawing/2014/main" id="{7475AF32-6950-0C4D-BFA1-B4B7DA8D4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70" y="2371151"/>
              <a:ext cx="838200" cy="395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" name="TextBox 3">
              <a:extLst>
                <a:ext uri="{FF2B5EF4-FFF2-40B4-BE49-F238E27FC236}">
                  <a16:creationId xmlns:a16="http://schemas.microsoft.com/office/drawing/2014/main" id="{83F9FA50-5F0F-0741-8834-7C1547F15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70" y="2353690"/>
              <a:ext cx="88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HTTPS</a:t>
              </a:r>
            </a:p>
          </p:txBody>
        </p:sp>
        <p:cxnSp>
          <p:nvCxnSpPr>
            <p:cNvPr id="45" name="Straight Connector 5">
              <a:extLst>
                <a:ext uri="{FF2B5EF4-FFF2-40B4-BE49-F238E27FC236}">
                  <a16:creationId xmlns:a16="http://schemas.microsoft.com/office/drawing/2014/main" id="{872D4580-8DC6-1543-BF8A-83A2B45A2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97557" y="2766439"/>
              <a:ext cx="121285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7">
              <a:extLst>
                <a:ext uri="{FF2B5EF4-FFF2-40B4-BE49-F238E27FC236}">
                  <a16:creationId xmlns:a16="http://schemas.microsoft.com/office/drawing/2014/main" id="{D949EF63-576A-A44D-8E4E-D7F97FED49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72421" y="2766439"/>
              <a:ext cx="731837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79329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2A7CE2F6-F026-F849-B057-CE79D0644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/>
              <a:t>The physical layer transmits the raw bit stream between two endpoints of a physical link</a:t>
            </a:r>
          </a:p>
          <a:p>
            <a:pPr>
              <a:defRPr/>
            </a:pPr>
            <a:r>
              <a:rPr lang="en-US" altLang="en-US" dirty="0"/>
              <a:t>Functions: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Modulation of bits over physical signals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Performing bit-serial or parallel signal transmission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Half- or Full-duplex transmission</a:t>
            </a: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Concerns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How many pins does the network connector have?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How is physical connectivity set up or torn down?</a:t>
            </a:r>
          </a:p>
        </p:txBody>
      </p:sp>
      <p:sp>
        <p:nvSpPr>
          <p:cNvPr id="56324" name="Slide Number Placeholder 1">
            <a:extLst>
              <a:ext uri="{FF2B5EF4-FFF2-40B4-BE49-F238E27FC236}">
                <a16:creationId xmlns:a16="http://schemas.microsoft.com/office/drawing/2014/main" id="{234D2408-38F2-9D42-90D2-09EF6ACA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70B81F-9404-5E4D-90BC-976D41865A2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53ED40-9D87-F741-B76F-B3C3F57A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Host-to-network layer: (a) Physical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44BC1237-5812-C04C-AB7B-97E2F1207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/>
              <a:t>The data link layer provides the network layer with what appears to be an error-free link to the other side of the link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Functions: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Provides reliable transfer of information between two adjacent nodes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Creates frames, or packets, from bits and vice versa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Provides frame-level error control</a:t>
            </a:r>
          </a:p>
          <a:p>
            <a:pPr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D8EC0880-7EF2-A640-8170-D0F44DDF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14D5F-5FAE-9841-B8B2-1A3272C086B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2D0E4-20D9-0E47-B325-F92CA5A0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9848" cy="1325563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Host-to-network layer: (b) Data 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88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0ABFD07D-8D7E-3C4A-917C-8C83D48F2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93916" cy="4351338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Network layer protocols move (“route”) host data towards destination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Best effort</a:t>
            </a:r>
            <a:r>
              <a:rPr lang="en-US" dirty="0">
                <a:ea typeface="ＭＳ Ｐゴシック" charset="0"/>
              </a:rPr>
              <a:t>: network will try its best, but no guarantees.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  <a:cs typeface="+mn-cs"/>
              </a:rPr>
              <a:t>Network layer implemented differently on hosts and routers</a:t>
            </a:r>
          </a:p>
          <a:p>
            <a:pPr>
              <a:defRPr/>
            </a:pPr>
            <a:endParaRPr lang="en-US" alt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Functions: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Responsible for routing decisions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Routing may be fixed or dynamic</a:t>
            </a:r>
          </a:p>
        </p:txBody>
      </p:sp>
      <p:sp>
        <p:nvSpPr>
          <p:cNvPr id="58372" name="Slide Number Placeholder 1">
            <a:extLst>
              <a:ext uri="{FF2B5EF4-FFF2-40B4-BE49-F238E27FC236}">
                <a16:creationId xmlns:a16="http://schemas.microsoft.com/office/drawing/2014/main" id="{9A8B64C6-2B5A-1342-9334-D4D51632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363EC5-D659-9548-B5A0-57DC2E18F2D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2866A-2181-AD48-B9BE-BAF7A9DB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Network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61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>
            <a:extLst>
              <a:ext uri="{FF2B5EF4-FFF2-40B4-BE49-F238E27FC236}">
                <a16:creationId xmlns:a16="http://schemas.microsoft.com/office/drawing/2014/main" id="{87D18092-23B1-1D42-A579-35CC53465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966119"/>
            <a:ext cx="10630359" cy="4755356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Handles host to host data transmission concerns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Almost fully implemented on hosts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Hides the details of the network from the application</a:t>
            </a:r>
          </a:p>
          <a:p>
            <a:pPr lvl="2">
              <a:defRPr/>
            </a:pPr>
            <a:r>
              <a:rPr lang="en-US" altLang="en-US" dirty="0">
                <a:ea typeface="ＭＳ Ｐゴシック" charset="0"/>
              </a:rPr>
              <a:t>Example: If we replace a point-to-point link with a satellite link, it doesn’t affect the behavior of the upper layers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Functions: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Reliable delivery: Packet retransmission upon loss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Ordered delivery: Reassemble packets in order at receiver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Flow control: Ensure that the receiving host isn’t overwhelmed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Congestion control: Ensure that routers aren’t overwhelmed</a:t>
            </a:r>
          </a:p>
        </p:txBody>
      </p:sp>
      <p:sp>
        <p:nvSpPr>
          <p:cNvPr id="59396" name="Slide Number Placeholder 1">
            <a:extLst>
              <a:ext uri="{FF2B5EF4-FFF2-40B4-BE49-F238E27FC236}">
                <a16:creationId xmlns:a16="http://schemas.microsoft.com/office/drawing/2014/main" id="{977D0023-039E-654F-8EA2-AED1207A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70FC9-4ABA-2F4F-9416-ECC4719AA50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556B5A-F0D5-CD47-9657-34AABD64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Transport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>
            <a:extLst>
              <a:ext uri="{FF2B5EF4-FFF2-40B4-BE49-F238E27FC236}">
                <a16:creationId xmlns:a16="http://schemas.microsoft.com/office/drawing/2014/main" id="{55470FAC-1127-3049-A0D9-A60EBCA9C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/>
              <a:t>Implements application-specific communication between hosts running applications of the same “type”</a:t>
            </a:r>
          </a:p>
          <a:p>
            <a:pPr lvl="1">
              <a:defRPr/>
            </a:pPr>
            <a:r>
              <a:rPr lang="en-US" altLang="en-US" dirty="0"/>
              <a:t>Ex: between your web browser and a web server (HTTP)</a:t>
            </a:r>
          </a:p>
          <a:p>
            <a:pPr lvl="1"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dirty="0"/>
              <a:t>Functions:</a:t>
            </a:r>
          </a:p>
          <a:p>
            <a:pPr lvl="1">
              <a:defRPr/>
            </a:pPr>
            <a:r>
              <a:rPr lang="en-US" altLang="en-US" dirty="0"/>
              <a:t>Provides session support and presentation support</a:t>
            </a:r>
          </a:p>
          <a:p>
            <a:pPr lvl="1">
              <a:defRPr/>
            </a:pPr>
            <a:r>
              <a:rPr lang="en-US" altLang="en-US" sz="2400" dirty="0">
                <a:ea typeface="ＭＳ Ｐゴシック" charset="0"/>
              </a:rPr>
              <a:t>Session state, encryption, encoding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dirty="0"/>
              <a:t>Examples: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FTP, HTTP, SMTP (email), SIP (Session Initiation Protocol)</a:t>
            </a:r>
          </a:p>
        </p:txBody>
      </p:sp>
      <p:sp>
        <p:nvSpPr>
          <p:cNvPr id="62468" name="Slide Number Placeholder 1">
            <a:extLst>
              <a:ext uri="{FF2B5EF4-FFF2-40B4-BE49-F238E27FC236}">
                <a16:creationId xmlns:a16="http://schemas.microsoft.com/office/drawing/2014/main" id="{97DFCB02-DAC7-9146-895C-7C5AD00F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3FAB2B-5EE0-E844-986C-59C791F54EF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0C22C3-1860-1349-BE99-4F166534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Application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8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F7C1-CAA2-4A49-A005-44A4DFC2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768350"/>
            <a:ext cx="11546958" cy="2852737"/>
          </a:xfrm>
        </p:spPr>
        <p:txBody>
          <a:bodyPr/>
          <a:lstStyle/>
          <a:p>
            <a:pPr algn="ctr"/>
            <a:r>
              <a:rPr lang="en-US" dirty="0"/>
              <a:t>How do machines communicate?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B64E-A9C9-BB47-9F4A-A45A2C629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9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A394-1986-4249-AF38-2F3CA355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0DB2-DA29-FF46-9A4C-3F388659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03" y="1739948"/>
            <a:ext cx="11461645" cy="4351338"/>
          </a:xfrm>
        </p:spPr>
        <p:txBody>
          <a:bodyPr/>
          <a:lstStyle/>
          <a:p>
            <a:r>
              <a:rPr lang="en-US" dirty="0"/>
              <a:t>An artifact of the history of the Internet</a:t>
            </a:r>
          </a:p>
          <a:p>
            <a:pPr lvl="1"/>
            <a:r>
              <a:rPr lang="en-US" dirty="0"/>
              <a:t>Addressing a need to have diverse kinds of networks cooperate</a:t>
            </a:r>
          </a:p>
          <a:p>
            <a:r>
              <a:rPr lang="en-US" dirty="0"/>
              <a:t>The </a:t>
            </a:r>
            <a:r>
              <a:rPr lang="en-US" i="1" dirty="0"/>
              <a:t>Internet Protocol </a:t>
            </a:r>
            <a:r>
              <a:rPr lang="en-US" dirty="0"/>
              <a:t>(IP) is the “glue” connecting different physical technologies, transports, and applications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2FB4B66-9482-894C-A666-54F9ADA5E944}"/>
              </a:ext>
            </a:extLst>
          </p:cNvPr>
          <p:cNvGrpSpPr>
            <a:grpSpLocks/>
          </p:cNvGrpSpPr>
          <p:nvPr/>
        </p:nvGrpSpPr>
        <p:grpSpPr bwMode="auto">
          <a:xfrm>
            <a:off x="4114801" y="3880692"/>
            <a:ext cx="3876675" cy="2713038"/>
            <a:chOff x="1695" y="1256"/>
            <a:chExt cx="2442" cy="1709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39260E4-D059-F240-98D1-6B9BAAEED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8C91FC7-1868-1941-8D94-36CAB4EFF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F3CF3AA-0EA9-4E40-BDEF-296717622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0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1ED3F19-9FB7-344D-98D2-D2302F875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09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080EA9C-60B3-5249-80F7-EB6D945BD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130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CA433A2F-F949-8040-8DAE-222CD776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313"/>
              <a:ext cx="3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RTSP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BAE60A2-450D-4143-A836-117EB1401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E415A5AA-F876-654C-9CDC-E9BC1B32B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ACEC3CFC-E29E-744C-98B4-FE593EFB7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2F05FB42-F3F4-8346-8F5F-21F867D8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2770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NET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DADC3026-7EA8-D548-BC4D-187E50A81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283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F216C5A-F14C-4D4E-824A-EF31A354B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3DD36E24-79EF-D944-8B52-18E472B9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2766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NET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E2D95A91-D237-C441-AE0C-3E9B6735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283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0EF7C501-0657-814D-BF8B-323ACE15B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774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NET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113DBD89-63E5-A940-9F61-298E1BFF3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283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BAB0D2B-8DC3-0E4C-AB00-217FCC5B0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BA5465FB-03A2-A64E-8748-8FFCB5BE8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A98C7448-CDA0-484F-B9E0-767937717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505"/>
              <a:ext cx="196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551CC552-DB60-7143-BEBA-9EE042298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03CBEE4D-3F69-DA4E-980B-08CF8E338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BD862A29-8447-D243-91FE-92C1C144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263F76A2-1DA5-EB40-BAAA-74682A2F3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B3FA1494-11CF-9340-890E-C62407522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BE81F8C0-712C-2249-BE1E-7B0BB84CC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E43C32B-84BA-AC4C-A5D7-191F0930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3F475A1-3021-374F-BD07-84D0A5AE2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7933AAE-E0C2-BE42-AC2B-4F8D9303F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78D795A-3BF9-DA4C-93BC-A720E8D3D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F5000BE-A54A-8D47-87F7-872BD4FE0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AA64793-831D-B848-BFB7-5C07E4F2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76FCA1B-F68B-554C-B52C-76FD3ADE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139C2C9E-04F7-E14B-942D-037ACE025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6F9D11C-E7C4-8C4B-860E-835C7E1D4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1">
            <a:extLst>
              <a:ext uri="{FF2B5EF4-FFF2-40B4-BE49-F238E27FC236}">
                <a16:creationId xmlns:a16="http://schemas.microsoft.com/office/drawing/2014/main" id="{1A9F6BA7-4ACD-2B44-899B-8805590B0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880692"/>
            <a:ext cx="838200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D0D8FE88-E022-C644-9EDF-33F980FD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3863231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HTTPS</a:t>
            </a:r>
          </a:p>
        </p:txBody>
      </p:sp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id="{88820D11-54FC-7143-8BE7-566FCC016C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4275980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7">
            <a:extLst>
              <a:ext uri="{FF2B5EF4-FFF2-40B4-BE49-F238E27FC236}">
                <a16:creationId xmlns:a16="http://schemas.microsoft.com/office/drawing/2014/main" id="{746D974E-6096-C64B-928A-AD92619652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80064" y="4275980"/>
            <a:ext cx="731837" cy="438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158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E856-4ED0-E949-8B8D-169330BF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18A1-43ED-444F-BF3C-BFC94C41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“multiplexed utilization of existing interconnected networks”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2BA07E6-DDEC-144D-B038-DBCE133B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40" y="2577947"/>
            <a:ext cx="6903882" cy="359901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124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2D2A-42AA-644C-BF44-2C21868A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DAC0-4B5C-0241-933D-0257C3AD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Accommodate heterogeneity</a:t>
            </a:r>
          </a:p>
          <a:p>
            <a:pPr lvl="1"/>
            <a:r>
              <a:rPr lang="en-US" dirty="0"/>
              <a:t>Interoperate with different technologies, autonomous organizations</a:t>
            </a:r>
          </a:p>
          <a:p>
            <a:r>
              <a:rPr lang="en-US" dirty="0"/>
              <a:t>Resilience to failure</a:t>
            </a:r>
          </a:p>
          <a:p>
            <a:pPr lvl="1"/>
            <a:r>
              <a:rPr lang="en-US" dirty="0"/>
              <a:t>Parts of the network must operate despite others failing</a:t>
            </a:r>
          </a:p>
          <a:p>
            <a:r>
              <a:rPr lang="en-US" dirty="0"/>
              <a:t>Scale</a:t>
            </a:r>
          </a:p>
          <a:p>
            <a:pPr lvl="1"/>
            <a:r>
              <a:rPr lang="en-US" dirty="0"/>
              <a:t>Distributed management, networks of different sizes and host types</a:t>
            </a:r>
          </a:p>
          <a:p>
            <a:r>
              <a:rPr lang="en-US" dirty="0"/>
              <a:t>Intelligence is at the endpoints (“the end-to-end argument”)</a:t>
            </a:r>
          </a:p>
          <a:p>
            <a:pPr lvl="1"/>
            <a:r>
              <a:rPr lang="en-US" dirty="0"/>
              <a:t>Much easier to engineer a network with fewer guarantees (best effort)</a:t>
            </a:r>
          </a:p>
          <a:p>
            <a:pPr lvl="1"/>
            <a:r>
              <a:rPr lang="en-US" dirty="0"/>
              <a:t>Hosts and applications share fate anyway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99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5E3F-C62D-8443-8B42-C3E1B18E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59549-1475-384B-A6F6-9FFFF9736F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7FCFB-096F-E847-8F86-A2785161F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0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C031-B300-FE40-8E5A-A2A2ACF5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F7B56-07F2-3C45-8670-63667D526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6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>
            <a:extLst>
              <a:ext uri="{FF2B5EF4-FFF2-40B4-BE49-F238E27FC236}">
                <a16:creationId xmlns:a16="http://schemas.microsoft.com/office/drawing/2014/main" id="{698E46CB-CCDE-0D4A-A577-CDF1A98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Issues at  each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8B773-BC23-904B-8308-CBB9C17E938E}"/>
              </a:ext>
            </a:extLst>
          </p:cNvPr>
          <p:cNvSpPr/>
          <p:nvPr/>
        </p:nvSpPr>
        <p:spPr bwMode="auto">
          <a:xfrm>
            <a:off x="4495800" y="22098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Application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AE52B-D13F-FF40-86BE-BDA2A10EDBEC}"/>
              </a:ext>
            </a:extLst>
          </p:cNvPr>
          <p:cNvSpPr/>
          <p:nvPr/>
        </p:nvSpPr>
        <p:spPr bwMode="auto">
          <a:xfrm>
            <a:off x="4524375" y="30480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Transport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5B8B5-BDDA-9B48-AD17-D488270BEC67}"/>
              </a:ext>
            </a:extLst>
          </p:cNvPr>
          <p:cNvSpPr/>
          <p:nvPr/>
        </p:nvSpPr>
        <p:spPr bwMode="auto">
          <a:xfrm>
            <a:off x="4554538" y="38862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Network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9C449B-157E-434B-9281-685D3ED44DFE}"/>
              </a:ext>
            </a:extLst>
          </p:cNvPr>
          <p:cNvSpPr/>
          <p:nvPr/>
        </p:nvSpPr>
        <p:spPr bwMode="auto">
          <a:xfrm>
            <a:off x="4583113" y="47244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Link</a:t>
            </a:r>
          </a:p>
        </p:txBody>
      </p:sp>
      <p:pic>
        <p:nvPicPr>
          <p:cNvPr id="54279" name="Picture 2">
            <a:extLst>
              <a:ext uri="{FF2B5EF4-FFF2-40B4-BE49-F238E27FC236}">
                <a16:creationId xmlns:a16="http://schemas.microsoft.com/office/drawing/2014/main" id="{BA57EBF1-AF98-AD4C-AFEB-33B002A1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6" y="1921315"/>
            <a:ext cx="8016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5">
            <a:extLst>
              <a:ext uri="{FF2B5EF4-FFF2-40B4-BE49-F238E27FC236}">
                <a16:creationId xmlns:a16="http://schemas.microsoft.com/office/drawing/2014/main" id="{88C7538D-2D0B-644E-BCCF-7ED14479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15" y="1893836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>
            <a:extLst>
              <a:ext uri="{FF2B5EF4-FFF2-40B4-BE49-F238E27FC236}">
                <a16:creationId xmlns:a16="http://schemas.microsoft.com/office/drawing/2014/main" id="{82784CD5-E50F-734E-A87C-EAFC980B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1735578"/>
            <a:ext cx="11287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1">
            <a:extLst>
              <a:ext uri="{FF2B5EF4-FFF2-40B4-BE49-F238E27FC236}">
                <a16:creationId xmlns:a16="http://schemas.microsoft.com/office/drawing/2014/main" id="{D577DCC9-22EB-324E-8D54-164A04C0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893836"/>
            <a:ext cx="60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3" descr="http://lifeofarockstar.com/files/pitbull_men_in_black_1001.jpeg">
            <a:extLst>
              <a:ext uri="{FF2B5EF4-FFF2-40B4-BE49-F238E27FC236}">
                <a16:creationId xmlns:a16="http://schemas.microsoft.com/office/drawing/2014/main" id="{311D481E-9C20-434B-AB14-0EC74B75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6" y="2020795"/>
            <a:ext cx="10668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6">
            <a:extLst>
              <a:ext uri="{FF2B5EF4-FFF2-40B4-BE49-F238E27FC236}">
                <a16:creationId xmlns:a16="http://schemas.microsoft.com/office/drawing/2014/main" id="{9C46990B-4FF3-424F-85D5-4BF91A19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819275"/>
            <a:ext cx="7429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Box 12">
            <a:extLst>
              <a:ext uri="{FF2B5EF4-FFF2-40B4-BE49-F238E27FC236}">
                <a16:creationId xmlns:a16="http://schemas.microsoft.com/office/drawing/2014/main" id="{5BF10C7C-2E08-FF44-A648-EA5FEF75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3905251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Routing</a:t>
            </a:r>
          </a:p>
        </p:txBody>
      </p:sp>
      <p:sp>
        <p:nvSpPr>
          <p:cNvPr id="54286" name="TextBox 19">
            <a:extLst>
              <a:ext uri="{FF2B5EF4-FFF2-40B4-BE49-F238E27FC236}">
                <a16:creationId xmlns:a16="http://schemas.microsoft.com/office/drawing/2014/main" id="{910C827D-0121-3E49-91B5-21908E6A9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3124201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End-to-end</a:t>
            </a:r>
          </a:p>
        </p:txBody>
      </p:sp>
      <p:sp>
        <p:nvSpPr>
          <p:cNvPr id="54287" name="TextBox 13">
            <a:extLst>
              <a:ext uri="{FF2B5EF4-FFF2-40B4-BE49-F238E27FC236}">
                <a16:creationId xmlns:a16="http://schemas.microsoft.com/office/drawing/2014/main" id="{7FC284AB-0AAE-FE45-99AE-F59E49EF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4724401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Access </a:t>
            </a:r>
          </a:p>
        </p:txBody>
      </p:sp>
      <p:pic>
        <p:nvPicPr>
          <p:cNvPr id="54288" name="Picture 17">
            <a:extLst>
              <a:ext uri="{FF2B5EF4-FFF2-40B4-BE49-F238E27FC236}">
                <a16:creationId xmlns:a16="http://schemas.microsoft.com/office/drawing/2014/main" id="{B20D944C-6DCC-F24F-8F2F-D84ECF79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198939"/>
            <a:ext cx="1460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9" descr="https://encrypted-tbn1.gstatic.com/images?q=tbn:ANd9GcSxjgkPV1cjAIXig9Ktdf1ueMztqLXZn3SiGiSUdyWhqKbvPf8mqqqYCK6z">
            <a:extLst>
              <a:ext uri="{FF2B5EF4-FFF2-40B4-BE49-F238E27FC236}">
                <a16:creationId xmlns:a16="http://schemas.microsoft.com/office/drawing/2014/main" id="{43038361-F0F5-EF4A-9DDB-5FC6628E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5326064"/>
            <a:ext cx="10541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21" descr="https://encrypted-tbn2.gstatic.com/images?q=tbn:ANd9GcRnqG16dE8ieDBsPywUDaRFs4B_ipJ9q0-xOl163fYmZhrUqgu9RysZwOrZ">
            <a:extLst>
              <a:ext uri="{FF2B5EF4-FFF2-40B4-BE49-F238E27FC236}">
                <a16:creationId xmlns:a16="http://schemas.microsoft.com/office/drawing/2014/main" id="{0CAF1500-A9C1-D54A-9BAD-265B29B0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5480050"/>
            <a:ext cx="922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23" descr="http://www.picgifs.com/clip-art/communication/satellite/clip-art-satellite-795814.jpg">
            <a:extLst>
              <a:ext uri="{FF2B5EF4-FFF2-40B4-BE49-F238E27FC236}">
                <a16:creationId xmlns:a16="http://schemas.microsoft.com/office/drawing/2014/main" id="{1A58158C-FF13-C047-B692-FFD06C56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9" y="4386264"/>
            <a:ext cx="1076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6">
            <a:extLst>
              <a:ext uri="{FF2B5EF4-FFF2-40B4-BE49-F238E27FC236}">
                <a16:creationId xmlns:a16="http://schemas.microsoft.com/office/drawing/2014/main" id="{960AE287-3510-A849-87F7-786CFCFC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9" y="5330826"/>
            <a:ext cx="12922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29">
            <a:extLst>
              <a:ext uri="{FF2B5EF4-FFF2-40B4-BE49-F238E27FC236}">
                <a16:creationId xmlns:a16="http://schemas.microsoft.com/office/drawing/2014/main" id="{1690EF4D-17D5-044A-B2F0-E68F24FA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4" y="5738814"/>
            <a:ext cx="18240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Box 29">
            <a:extLst>
              <a:ext uri="{FF2B5EF4-FFF2-40B4-BE49-F238E27FC236}">
                <a16:creationId xmlns:a16="http://schemas.microsoft.com/office/drawing/2014/main" id="{13BFDFB9-6EBC-AF4F-B327-CF8B9483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3886201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Address</a:t>
            </a:r>
          </a:p>
        </p:txBody>
      </p:sp>
      <p:sp>
        <p:nvSpPr>
          <p:cNvPr id="54295" name="TextBox 30">
            <a:extLst>
              <a:ext uri="{FF2B5EF4-FFF2-40B4-BE49-F238E27FC236}">
                <a16:creationId xmlns:a16="http://schemas.microsoft.com/office/drawing/2014/main" id="{5BB8CD2F-AFD7-F546-87BD-6B249BA13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051176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Port#</a:t>
            </a:r>
          </a:p>
        </p:txBody>
      </p:sp>
      <p:sp>
        <p:nvSpPr>
          <p:cNvPr id="54296" name="Slide Number Placeholder 1">
            <a:extLst>
              <a:ext uri="{FF2B5EF4-FFF2-40B4-BE49-F238E27FC236}">
                <a16:creationId xmlns:a16="http://schemas.microsoft.com/office/drawing/2014/main" id="{D6BBEE9D-2F17-8E4E-84B8-A5BA18BD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AE79B9-BC71-F547-9FA2-433542C82CD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86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>
            <a:extLst>
              <a:ext uri="{FF2B5EF4-FFF2-40B4-BE49-F238E27FC236}">
                <a16:creationId xmlns:a16="http://schemas.microsoft.com/office/drawing/2014/main" id="{E75BD397-4F1A-0E49-B266-50577CDD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functionality  at  each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8B929-8CAD-174B-A511-9461264A8FF6}"/>
              </a:ext>
            </a:extLst>
          </p:cNvPr>
          <p:cNvSpPr/>
          <p:nvPr/>
        </p:nvSpPr>
        <p:spPr bwMode="auto">
          <a:xfrm>
            <a:off x="4495800" y="22098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Application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7F5D7-A8B5-AF48-938A-93D3D03CB6CD}"/>
              </a:ext>
            </a:extLst>
          </p:cNvPr>
          <p:cNvSpPr/>
          <p:nvPr/>
        </p:nvSpPr>
        <p:spPr bwMode="auto">
          <a:xfrm>
            <a:off x="4524375" y="30480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Transport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5B0F6-5123-334C-9AB9-01EF6D1F1BE7}"/>
              </a:ext>
            </a:extLst>
          </p:cNvPr>
          <p:cNvSpPr/>
          <p:nvPr/>
        </p:nvSpPr>
        <p:spPr bwMode="auto">
          <a:xfrm>
            <a:off x="4554538" y="38862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Network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C34CA9-739C-2643-A024-859D7CF3EA7E}"/>
              </a:ext>
            </a:extLst>
          </p:cNvPr>
          <p:cNvSpPr/>
          <p:nvPr/>
        </p:nvSpPr>
        <p:spPr bwMode="auto">
          <a:xfrm>
            <a:off x="4583113" y="4724400"/>
            <a:ext cx="297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Link</a:t>
            </a:r>
          </a:p>
        </p:txBody>
      </p:sp>
      <p:pic>
        <p:nvPicPr>
          <p:cNvPr id="55303" name="Picture 2">
            <a:extLst>
              <a:ext uri="{FF2B5EF4-FFF2-40B4-BE49-F238E27FC236}">
                <a16:creationId xmlns:a16="http://schemas.microsoft.com/office/drawing/2014/main" id="{11BB2CED-027F-FB49-AF5F-E4961725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4" y="1608138"/>
            <a:ext cx="801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1">
            <a:extLst>
              <a:ext uri="{FF2B5EF4-FFF2-40B4-BE49-F238E27FC236}">
                <a16:creationId xmlns:a16="http://schemas.microsoft.com/office/drawing/2014/main" id="{8E1DDA6C-709E-A845-800B-88F6CFFF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132014"/>
            <a:ext cx="60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3" descr="http://lifeofarockstar.com/files/pitbull_men_in_black_1001.jpeg">
            <a:extLst>
              <a:ext uri="{FF2B5EF4-FFF2-40B4-BE49-F238E27FC236}">
                <a16:creationId xmlns:a16="http://schemas.microsoft.com/office/drawing/2014/main" id="{09BE0196-0EFF-B142-9C54-A6F05A80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039939"/>
            <a:ext cx="10668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6">
            <a:extLst>
              <a:ext uri="{FF2B5EF4-FFF2-40B4-BE49-F238E27FC236}">
                <a16:creationId xmlns:a16="http://schemas.microsoft.com/office/drawing/2014/main" id="{7D0EEFD6-01EF-2B47-93CB-3A7976BF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990600"/>
            <a:ext cx="7429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Box 12">
            <a:extLst>
              <a:ext uri="{FF2B5EF4-FFF2-40B4-BE49-F238E27FC236}">
                <a16:creationId xmlns:a16="http://schemas.microsoft.com/office/drawing/2014/main" id="{AAAAF11E-EDE6-9645-A0FC-9FE856233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9" y="34432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Routing</a:t>
            </a:r>
          </a:p>
        </p:txBody>
      </p:sp>
      <p:sp>
        <p:nvSpPr>
          <p:cNvPr id="55308" name="TextBox 13">
            <a:extLst>
              <a:ext uri="{FF2B5EF4-FFF2-40B4-BE49-F238E27FC236}">
                <a16:creationId xmlns:a16="http://schemas.microsoft.com/office/drawing/2014/main" id="{C8ABC5AD-A6D7-5244-A5F2-C492C55F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4724401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Access </a:t>
            </a:r>
          </a:p>
        </p:txBody>
      </p:sp>
      <p:pic>
        <p:nvPicPr>
          <p:cNvPr id="55309" name="Picture 17">
            <a:extLst>
              <a:ext uri="{FF2B5EF4-FFF2-40B4-BE49-F238E27FC236}">
                <a16:creationId xmlns:a16="http://schemas.microsoft.com/office/drawing/2014/main" id="{5CE393AA-1B04-2D44-B771-2694345A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52976"/>
            <a:ext cx="146050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9" descr="https://encrypted-tbn1.gstatic.com/images?q=tbn:ANd9GcSxjgkPV1cjAIXig9Ktdf1ueMztqLXZn3SiGiSUdyWhqKbvPf8mqqqYCK6z">
            <a:extLst>
              <a:ext uri="{FF2B5EF4-FFF2-40B4-BE49-F238E27FC236}">
                <a16:creationId xmlns:a16="http://schemas.microsoft.com/office/drawing/2014/main" id="{7E5255AB-E984-D345-B861-63F18265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5326064"/>
            <a:ext cx="10541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21" descr="https://encrypted-tbn2.gstatic.com/images?q=tbn:ANd9GcRnqG16dE8ieDBsPywUDaRFs4B_ipJ9q0-xOl163fYmZhrUqgu9RysZwOrZ">
            <a:extLst>
              <a:ext uri="{FF2B5EF4-FFF2-40B4-BE49-F238E27FC236}">
                <a16:creationId xmlns:a16="http://schemas.microsoft.com/office/drawing/2014/main" id="{A49BC060-F402-3142-8D11-9331C858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5480050"/>
            <a:ext cx="922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23" descr="http://www.picgifs.com/clip-art/communication/satellite/clip-art-satellite-795814.jpg">
            <a:extLst>
              <a:ext uri="{FF2B5EF4-FFF2-40B4-BE49-F238E27FC236}">
                <a16:creationId xmlns:a16="http://schemas.microsoft.com/office/drawing/2014/main" id="{356FB5E7-E53B-0248-B56A-997EC485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9" y="4386264"/>
            <a:ext cx="1076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26">
            <a:extLst>
              <a:ext uri="{FF2B5EF4-FFF2-40B4-BE49-F238E27FC236}">
                <a16:creationId xmlns:a16="http://schemas.microsoft.com/office/drawing/2014/main" id="{326EF784-CE4E-8E41-8809-6AEFF62D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9" y="5330826"/>
            <a:ext cx="12922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29">
            <a:extLst>
              <a:ext uri="{FF2B5EF4-FFF2-40B4-BE49-F238E27FC236}">
                <a16:creationId xmlns:a16="http://schemas.microsoft.com/office/drawing/2014/main" id="{F5E4F1FC-09AD-9B4A-B112-8F370DF0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4" y="5738814"/>
            <a:ext cx="18240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5" name="TextBox 29">
            <a:extLst>
              <a:ext uri="{FF2B5EF4-FFF2-40B4-BE49-F238E27FC236}">
                <a16:creationId xmlns:a16="http://schemas.microsoft.com/office/drawing/2014/main" id="{B2F98DE4-279A-7142-B62A-5314ACB18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358140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IP Address</a:t>
            </a:r>
          </a:p>
        </p:txBody>
      </p:sp>
      <p:sp>
        <p:nvSpPr>
          <p:cNvPr id="55316" name="TextBox 30">
            <a:extLst>
              <a:ext uri="{FF2B5EF4-FFF2-40B4-BE49-F238E27FC236}">
                <a16:creationId xmlns:a16="http://schemas.microsoft.com/office/drawing/2014/main" id="{3AB87BCA-D3DD-094E-8FAE-69A51ED67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051176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Port#</a:t>
            </a:r>
          </a:p>
        </p:txBody>
      </p:sp>
      <p:pic>
        <p:nvPicPr>
          <p:cNvPr id="55317" name="Picture 3">
            <a:extLst>
              <a:ext uri="{FF2B5EF4-FFF2-40B4-BE49-F238E27FC236}">
                <a16:creationId xmlns:a16="http://schemas.microsoft.com/office/drawing/2014/main" id="{FC92AA81-56E9-C847-B63F-32A64801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6" y="3233738"/>
            <a:ext cx="103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6">
            <a:extLst>
              <a:ext uri="{FF2B5EF4-FFF2-40B4-BE49-F238E27FC236}">
                <a16:creationId xmlns:a16="http://schemas.microsoft.com/office/drawing/2014/main" id="{5302222B-3D95-404D-9703-29453015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8" y="2678113"/>
            <a:ext cx="7159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9" name="Picture 7">
            <a:extLst>
              <a:ext uri="{FF2B5EF4-FFF2-40B4-BE49-F238E27FC236}">
                <a16:creationId xmlns:a16="http://schemas.microsoft.com/office/drawing/2014/main" id="{1248F960-C902-E842-8331-D1E1274F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029075"/>
            <a:ext cx="11064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0" name="Picture 10">
            <a:extLst>
              <a:ext uri="{FF2B5EF4-FFF2-40B4-BE49-F238E27FC236}">
                <a16:creationId xmlns:a16="http://schemas.microsoft.com/office/drawing/2014/main" id="{488E3D37-9229-D044-BC90-605258F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1576389"/>
            <a:ext cx="14605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1" name="Picture 7">
            <a:extLst>
              <a:ext uri="{FF2B5EF4-FFF2-40B4-BE49-F238E27FC236}">
                <a16:creationId xmlns:a16="http://schemas.microsoft.com/office/drawing/2014/main" id="{5A694872-4C9A-1246-9E2A-4E74F31A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9" y="3886201"/>
            <a:ext cx="1189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2" name="TextBox 32">
            <a:extLst>
              <a:ext uri="{FF2B5EF4-FFF2-40B4-BE49-F238E27FC236}">
                <a16:creationId xmlns:a16="http://schemas.microsoft.com/office/drawing/2014/main" id="{EB6496A9-2587-3C40-B3DA-49C1DBC09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676" y="3001963"/>
            <a:ext cx="91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E-2-E</a:t>
            </a:r>
          </a:p>
        </p:txBody>
      </p:sp>
      <p:sp>
        <p:nvSpPr>
          <p:cNvPr id="55323" name="Slide Number Placeholder 1">
            <a:extLst>
              <a:ext uri="{FF2B5EF4-FFF2-40B4-BE49-F238E27FC236}">
                <a16:creationId xmlns:a16="http://schemas.microsoft.com/office/drawing/2014/main" id="{5A16030D-C426-4044-A06D-1E5307D9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3DEA87-309A-7D49-B9EB-69BFEE8716E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4" name="AutoShape 29" descr="Image result for square payment logo">
            <a:extLst>
              <a:ext uri="{FF2B5EF4-FFF2-40B4-BE49-F238E27FC236}">
                <a16:creationId xmlns:a16="http://schemas.microsoft.com/office/drawing/2014/main" id="{33738C32-5248-2348-AA17-BB65C84B5F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25" name="AutoShape 31" descr="Image result for square payment logo">
            <a:extLst>
              <a:ext uri="{FF2B5EF4-FFF2-40B4-BE49-F238E27FC236}">
                <a16:creationId xmlns:a16="http://schemas.microsoft.com/office/drawing/2014/main" id="{47C66A16-5B9A-AB4B-A963-7C7D5CA36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26" name="AutoShape 33" descr="Image result for square payment logo">
            <a:extLst>
              <a:ext uri="{FF2B5EF4-FFF2-40B4-BE49-F238E27FC236}">
                <a16:creationId xmlns:a16="http://schemas.microsoft.com/office/drawing/2014/main" id="{B7219A50-A1E2-A549-9732-7B96279C66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27" name="AutoShape 35" descr="Image result for square payment logo">
            <a:extLst>
              <a:ext uri="{FF2B5EF4-FFF2-40B4-BE49-F238E27FC236}">
                <a16:creationId xmlns:a16="http://schemas.microsoft.com/office/drawing/2014/main" id="{B8436157-B46E-2E4D-B065-DF039DFD8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5328" name="Picture 36">
            <a:extLst>
              <a:ext uri="{FF2B5EF4-FFF2-40B4-BE49-F238E27FC236}">
                <a16:creationId xmlns:a16="http://schemas.microsoft.com/office/drawing/2014/main" id="{30E69B63-D69B-234C-99CB-9859EF09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1" y="650876"/>
            <a:ext cx="9572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92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461FCA8-5887-6C45-8E44-8E6A01678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Internet Design Principles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EB5CB103-4088-7C47-AEAF-9F0C39811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Scale</a:t>
            </a:r>
          </a:p>
          <a:p>
            <a:pPr lvl="2">
              <a:defRPr/>
            </a:pPr>
            <a:r>
              <a:rPr lang="en-US" altLang="en-US" sz="1800" dirty="0">
                <a:ea typeface="ＭＳ Ｐゴシック" charset="0"/>
              </a:rPr>
              <a:t>Protocols should work in networks of all sizes and distances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Incremental deployment</a:t>
            </a:r>
          </a:p>
          <a:p>
            <a:pPr lvl="2">
              <a:defRPr/>
            </a:pPr>
            <a:r>
              <a:rPr lang="en-US" altLang="en-US" sz="1800" dirty="0">
                <a:ea typeface="ＭＳ Ｐゴシック" charset="0"/>
              </a:rPr>
              <a:t>New protocols need to be deployed gradually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Heterogeneity</a:t>
            </a:r>
          </a:p>
          <a:p>
            <a:pPr lvl="2">
              <a:defRPr/>
            </a:pPr>
            <a:r>
              <a:rPr lang="en-US" altLang="en-US" sz="1800" dirty="0">
                <a:ea typeface="ＭＳ Ｐゴシック" charset="0"/>
              </a:rPr>
              <a:t>Different technologies, autonomous organizations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End-to-end argument</a:t>
            </a:r>
          </a:p>
          <a:p>
            <a:pPr lvl="2">
              <a:defRPr/>
            </a:pPr>
            <a:r>
              <a:rPr lang="en-US" altLang="en-US" sz="1800" dirty="0">
                <a:ea typeface="ＭＳ Ｐゴシック" charset="0"/>
              </a:rPr>
              <a:t>Application requirements, to the extent possible  should be delegated to the edges; application knows best</a:t>
            </a:r>
          </a:p>
          <a:p>
            <a:pPr lvl="2">
              <a:defRPr/>
            </a:pPr>
            <a:r>
              <a:rPr lang="en-US" altLang="en-US" sz="1800" dirty="0">
                <a:ea typeface="ＭＳ Ｐゴシック" charset="0"/>
              </a:rPr>
              <a:t>Encryption: Should the network provide as default or let applications or end points implement encryption on a need basis?</a:t>
            </a:r>
          </a:p>
        </p:txBody>
      </p:sp>
      <p:sp>
        <p:nvSpPr>
          <p:cNvPr id="65540" name="Slide Number Placeholder 1">
            <a:extLst>
              <a:ext uri="{FF2B5EF4-FFF2-40B4-BE49-F238E27FC236}">
                <a16:creationId xmlns:a16="http://schemas.microsoft.com/office/drawing/2014/main" id="{E487C236-ABE9-5E42-8881-EC1AAA68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B3F82-21B8-2346-B0D5-6EE3420A0DC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99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360F4DA-3207-4F4B-9AE8-071CB4910F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a typeface="MS PGothic" pitchFamily="34" charset="-128"/>
              </a:rPr>
              <a:t>Measuring a Network’s Performance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FFA0840-E9AB-7348-8D7A-725C61F12B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A Brief Introduction</a:t>
            </a:r>
          </a:p>
        </p:txBody>
      </p:sp>
      <p:sp>
        <p:nvSpPr>
          <p:cNvPr id="66564" name="Slide Number Placeholder 1">
            <a:extLst>
              <a:ext uri="{FF2B5EF4-FFF2-40B4-BE49-F238E27FC236}">
                <a16:creationId xmlns:a16="http://schemas.microsoft.com/office/drawing/2014/main" id="{48B522BF-5901-F248-B8FA-1910BD5E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375AA-D176-7041-90B7-1903CBCDEE1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99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FFE34DE-A8B3-A64A-AA27-C124A815B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Some Definitions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4E97093-09CE-D04E-A405-FE932644A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sz="1800" b="1" dirty="0">
                <a:ea typeface="MS PGothic" pitchFamily="34" charset="-128"/>
              </a:rPr>
              <a:t>Packet length</a:t>
            </a:r>
            <a:r>
              <a:rPr lang="en-US" altLang="en-US" sz="1800" dirty="0">
                <a:ea typeface="MS PGothic" pitchFamily="34" charset="-128"/>
              </a:rPr>
              <a:t>: size of a packet (units = bits or bytes)</a:t>
            </a:r>
          </a:p>
          <a:p>
            <a:pPr>
              <a:defRPr/>
            </a:pPr>
            <a:r>
              <a:rPr lang="en-US" altLang="en-US" sz="1800" b="1" dirty="0">
                <a:ea typeface="MS PGothic" pitchFamily="34" charset="-128"/>
              </a:rPr>
              <a:t>Channel speed or bandwidth</a:t>
            </a:r>
            <a:r>
              <a:rPr lang="en-US" altLang="en-US" sz="1800" dirty="0">
                <a:ea typeface="MS PGothic" pitchFamily="34" charset="-128"/>
              </a:rPr>
              <a:t>: How fast the channel can transmit bits (units = bits/second or Bytes/second or packets/second) </a:t>
            </a:r>
          </a:p>
          <a:p>
            <a:pPr>
              <a:defRPr/>
            </a:pPr>
            <a:r>
              <a:rPr lang="en-US" altLang="en-US" sz="1800" b="1" dirty="0">
                <a:ea typeface="MS PGothic" pitchFamily="34" charset="-128"/>
              </a:rPr>
              <a:t>Packet transmission time</a:t>
            </a:r>
            <a:r>
              <a:rPr lang="en-US" altLang="en-US" sz="1800" dirty="0">
                <a:ea typeface="MS PGothic" pitchFamily="34" charset="-128"/>
              </a:rPr>
              <a:t>: amount of time to transmit an entire packet (units = seconds)</a:t>
            </a:r>
          </a:p>
          <a:p>
            <a:pPr>
              <a:defRPr/>
            </a:pPr>
            <a:r>
              <a:rPr lang="en-US" altLang="en-US" sz="1800" b="1" dirty="0">
                <a:ea typeface="MS PGothic" pitchFamily="34" charset="-128"/>
              </a:rPr>
              <a:t>Propagation delay</a:t>
            </a:r>
            <a:r>
              <a:rPr lang="en-US" altLang="en-US" sz="1800" dirty="0">
                <a:ea typeface="MS PGothic" pitchFamily="34" charset="-128"/>
              </a:rPr>
              <a:t>: Delay imposed by the properties of the link. Depends on the link’s distance (units = seconds)</a:t>
            </a:r>
          </a:p>
          <a:p>
            <a:pPr>
              <a:defRPr/>
            </a:pPr>
            <a:r>
              <a:rPr lang="en-US" altLang="en-US" sz="1800" dirty="0">
                <a:ea typeface="MS PGothic" pitchFamily="34" charset="-128"/>
              </a:rPr>
              <a:t>Total transfer time =propagation delay + packet transmission time</a:t>
            </a:r>
          </a:p>
        </p:txBody>
      </p:sp>
      <p:sp>
        <p:nvSpPr>
          <p:cNvPr id="67588" name="Slide Number Placeholder 1">
            <a:extLst>
              <a:ext uri="{FF2B5EF4-FFF2-40B4-BE49-F238E27FC236}">
                <a16:creationId xmlns:a16="http://schemas.microsoft.com/office/drawing/2014/main" id="{A488C01F-C36B-D345-8F8C-842FA07F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750AFF-B46A-FF40-8E6A-FA6E63E0095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1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C25E6504-9A45-9F47-8455-7420276A4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With 1s and 0s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Computers only deal with 1s and 0s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So do networks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How do we transmit 1s and 0s in a network?</a:t>
            </a:r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DA993FBD-3C92-BF40-BAB5-8A58FFA5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D03AD-5E90-E047-BD96-1AD6E896A34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8FEF3-1827-0448-BB73-C41E8C92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How do machines communicate?</a:t>
            </a:r>
            <a:endParaRPr lang="en-US" dirty="0"/>
          </a:p>
        </p:txBody>
      </p:sp>
      <p:pic>
        <p:nvPicPr>
          <p:cNvPr id="7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AA99C3FC-6219-0C4B-A202-7E0FA10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0" y="4242162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7EA9078-5647-C842-8A32-1A350CD8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16" y="4044898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6F3510-F7E4-2F44-877D-8D8973BB9F9C}"/>
              </a:ext>
            </a:extLst>
          </p:cNvPr>
          <p:cNvCxnSpPr/>
          <p:nvPr/>
        </p:nvCxnSpPr>
        <p:spPr>
          <a:xfrm>
            <a:off x="3753394" y="4492181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00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340C983-9945-3A43-8BEA-1CC200440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Digression: Units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DB7084B7-B6E6-264F-B566-F48B808FB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084513" algn="l"/>
              </a:tabLst>
              <a:defRPr/>
            </a:pPr>
            <a:r>
              <a:rPr lang="en-US" altLang="en-US" sz="1600" b="1" dirty="0"/>
              <a:t>Bits</a:t>
            </a:r>
            <a:r>
              <a:rPr lang="en-US" altLang="en-US" sz="1600" dirty="0"/>
              <a:t> are the units used to describe an amount of data in a network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1 kilobit (Kbit) 	= 1 x 10</a:t>
            </a:r>
            <a:r>
              <a:rPr lang="en-US" altLang="en-US" sz="1600" baseline="30000" dirty="0">
                <a:ea typeface="ＭＳ Ｐゴシック" charset="0"/>
              </a:rPr>
              <a:t>3</a:t>
            </a:r>
            <a:r>
              <a:rPr lang="en-US" altLang="en-US" sz="1600" dirty="0">
                <a:ea typeface="ＭＳ Ｐゴシック" charset="0"/>
              </a:rPr>
              <a:t> bits = 1,000 bits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1 megabit (Mbit)	= 1 x 10</a:t>
            </a:r>
            <a:r>
              <a:rPr lang="en-US" altLang="en-US" sz="1600" baseline="30000" dirty="0">
                <a:ea typeface="ＭＳ Ｐゴシック" charset="0"/>
              </a:rPr>
              <a:t>6</a:t>
            </a:r>
            <a:r>
              <a:rPr lang="en-US" altLang="en-US" sz="1600" dirty="0">
                <a:ea typeface="ＭＳ Ｐゴシック" charset="0"/>
              </a:rPr>
              <a:t> bits = 1,000,000 bits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1 gigabit (</a:t>
            </a:r>
            <a:r>
              <a:rPr lang="en-US" altLang="en-US" sz="1600" dirty="0" err="1">
                <a:ea typeface="ＭＳ Ｐゴシック" charset="0"/>
              </a:rPr>
              <a:t>Gbit</a:t>
            </a:r>
            <a:r>
              <a:rPr lang="en-US" altLang="en-US" sz="1600" dirty="0">
                <a:ea typeface="ＭＳ Ｐゴシック" charset="0"/>
              </a:rPr>
              <a:t>)	= 1 x 10</a:t>
            </a:r>
            <a:r>
              <a:rPr lang="en-US" altLang="en-US" sz="1600" baseline="30000" dirty="0">
                <a:ea typeface="ＭＳ Ｐゴシック" charset="0"/>
              </a:rPr>
              <a:t>9</a:t>
            </a:r>
            <a:r>
              <a:rPr lang="en-US" altLang="en-US" sz="1600" dirty="0">
                <a:ea typeface="ＭＳ Ｐゴシック" charset="0"/>
              </a:rPr>
              <a:t> bits = 1,000,000,000 bits</a:t>
            </a:r>
          </a:p>
          <a:p>
            <a:pPr>
              <a:tabLst>
                <a:tab pos="3084513" algn="l"/>
              </a:tabLst>
              <a:defRPr/>
            </a:pPr>
            <a:r>
              <a:rPr lang="en-US" altLang="en-US" sz="1600" b="1" dirty="0"/>
              <a:t>Seconds</a:t>
            </a:r>
            <a:r>
              <a:rPr lang="en-US" altLang="en-US" sz="1600" dirty="0"/>
              <a:t> are the units used to measure time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1 millisecond (</a:t>
            </a:r>
            <a:r>
              <a:rPr lang="en-US" altLang="en-US" sz="1600" dirty="0" err="1">
                <a:ea typeface="ＭＳ Ｐゴシック" charset="0"/>
              </a:rPr>
              <a:t>msec</a:t>
            </a:r>
            <a:r>
              <a:rPr lang="en-US" altLang="en-US" sz="1600" dirty="0">
                <a:ea typeface="ＭＳ Ｐゴシック" charset="0"/>
              </a:rPr>
              <a:t>)	= 1 x 10</a:t>
            </a:r>
            <a:r>
              <a:rPr lang="en-US" altLang="en-US" sz="1600" baseline="30000" dirty="0">
                <a:ea typeface="ＭＳ Ｐゴシック" charset="0"/>
              </a:rPr>
              <a:t>-3</a:t>
            </a:r>
            <a:r>
              <a:rPr lang="en-US" altLang="en-US" sz="1600" dirty="0">
                <a:ea typeface="ＭＳ Ｐゴシック" charset="0"/>
              </a:rPr>
              <a:t> seconds = 0.001 seconds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1 microsecond (</a:t>
            </a:r>
            <a:r>
              <a:rPr lang="en-US" altLang="en-US" sz="1600" dirty="0" err="1">
                <a:latin typeface="Symbol" pitchFamily="18" charset="2"/>
                <a:ea typeface="ＭＳ Ｐゴシック" charset="0"/>
              </a:rPr>
              <a:t>m</a:t>
            </a:r>
            <a:r>
              <a:rPr lang="en-US" altLang="en-US" sz="1600" dirty="0" err="1">
                <a:ea typeface="ＭＳ Ｐゴシック" charset="0"/>
              </a:rPr>
              <a:t>sec</a:t>
            </a:r>
            <a:r>
              <a:rPr lang="en-US" altLang="en-US" sz="1600" dirty="0">
                <a:ea typeface="ＭＳ Ｐゴシック" charset="0"/>
              </a:rPr>
              <a:t>) 	= 1 x 10</a:t>
            </a:r>
            <a:r>
              <a:rPr lang="en-US" altLang="en-US" sz="1600" baseline="30000" dirty="0">
                <a:ea typeface="ＭＳ Ｐゴシック" charset="0"/>
              </a:rPr>
              <a:t>-6</a:t>
            </a:r>
            <a:r>
              <a:rPr lang="en-US" altLang="en-US" sz="1600" dirty="0">
                <a:ea typeface="ＭＳ Ｐゴシック" charset="0"/>
              </a:rPr>
              <a:t> seconds = 0.000001 seconds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1 nanosecond (</a:t>
            </a:r>
            <a:r>
              <a:rPr lang="en-US" altLang="en-US" sz="1600" dirty="0" err="1">
                <a:ea typeface="ＭＳ Ｐゴシック" charset="0"/>
              </a:rPr>
              <a:t>nsec</a:t>
            </a:r>
            <a:r>
              <a:rPr lang="en-US" altLang="en-US" sz="1600" dirty="0">
                <a:ea typeface="ＭＳ Ｐゴシック" charset="0"/>
              </a:rPr>
              <a:t>)  	= 1 x 10</a:t>
            </a:r>
            <a:r>
              <a:rPr lang="en-US" altLang="en-US" sz="1600" baseline="30000" dirty="0">
                <a:ea typeface="ＭＳ Ｐゴシック" charset="0"/>
              </a:rPr>
              <a:t>-9</a:t>
            </a:r>
            <a:r>
              <a:rPr lang="en-US" altLang="en-US" sz="1600" dirty="0">
                <a:ea typeface="ＭＳ Ｐゴシック" charset="0"/>
              </a:rPr>
              <a:t> seconds = 0.000000001 seconds</a:t>
            </a:r>
          </a:p>
          <a:p>
            <a:pPr>
              <a:tabLst>
                <a:tab pos="3084513" algn="l"/>
              </a:tabLst>
              <a:defRPr/>
            </a:pPr>
            <a:r>
              <a:rPr lang="en-US" altLang="en-US" sz="1600" b="1" dirty="0"/>
              <a:t>Bits per second</a:t>
            </a:r>
            <a:r>
              <a:rPr lang="en-US" altLang="en-US" sz="1600" dirty="0"/>
              <a:t> are the units used to measure channel capacity/bandwidth and throughput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bit per second (bps)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kilobits per second (Kbps)</a:t>
            </a:r>
          </a:p>
          <a:p>
            <a:pPr lvl="1">
              <a:tabLst>
                <a:tab pos="3084513" algn="l"/>
              </a:tabLst>
              <a:defRPr/>
            </a:pPr>
            <a:r>
              <a:rPr lang="en-US" altLang="en-US" sz="1600" dirty="0">
                <a:ea typeface="ＭＳ Ｐゴシック" charset="0"/>
              </a:rPr>
              <a:t>megabits per second (Mbps)</a:t>
            </a:r>
          </a:p>
          <a:p>
            <a:pPr>
              <a:tabLst>
                <a:tab pos="3084513" algn="l"/>
              </a:tabLst>
              <a:defRPr/>
            </a:pPr>
            <a:r>
              <a:rPr lang="en-US" altLang="en-US" sz="1600" dirty="0"/>
              <a:t>Bytes (8 bits a byte)  Mega bytes, Giga bytes, </a:t>
            </a:r>
            <a:r>
              <a:rPr lang="en-US" altLang="en-US" sz="1600" dirty="0" err="1"/>
              <a:t>Tera</a:t>
            </a:r>
            <a:r>
              <a:rPr lang="en-US" altLang="en-US" sz="1600" dirty="0"/>
              <a:t> bytes, </a:t>
            </a:r>
            <a:r>
              <a:rPr lang="en-US" altLang="en-US" sz="1600" dirty="0" err="1"/>
              <a:t>Peta</a:t>
            </a:r>
            <a:r>
              <a:rPr lang="en-US" altLang="en-US" sz="1600" dirty="0"/>
              <a:t> Bytes, </a:t>
            </a:r>
            <a:r>
              <a:rPr lang="en-US" altLang="en-US" sz="1600" dirty="0" err="1"/>
              <a:t>Exa</a:t>
            </a:r>
            <a:r>
              <a:rPr lang="en-US" altLang="en-US" sz="1600" dirty="0"/>
              <a:t> bytes</a:t>
            </a:r>
          </a:p>
          <a:p>
            <a:pPr>
              <a:tabLst>
                <a:tab pos="3084513" algn="l"/>
              </a:tabLst>
              <a:defRPr/>
            </a:pPr>
            <a:endParaRPr lang="en-US" altLang="en-US" sz="1600" b="1" dirty="0"/>
          </a:p>
        </p:txBody>
      </p:sp>
      <p:sp>
        <p:nvSpPr>
          <p:cNvPr id="68612" name="Slide Number Placeholder 1">
            <a:extLst>
              <a:ext uri="{FF2B5EF4-FFF2-40B4-BE49-F238E27FC236}">
                <a16:creationId xmlns:a16="http://schemas.microsoft.com/office/drawing/2014/main" id="{69512B16-56E9-6840-BE50-53E3B18D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3DE6C4-9FE6-F34E-8E0F-B110F0DEBB3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88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AEDDC08-A5AE-C140-9C3B-EEFF97199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Example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7DAA2F5-0B2E-1B44-AE74-E7E740051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2363" y="3352800"/>
            <a:ext cx="5111750" cy="1322388"/>
          </a:xfrm>
        </p:spPr>
        <p:txBody>
          <a:bodyPr vert="horz" lIns="92075" tIns="46038" rIns="92075" bIns="46038" rtlCol="0">
            <a:normAutofit/>
          </a:bodyPr>
          <a:lstStyle/>
          <a:p>
            <a:pPr algn="ctr">
              <a:buFontTx/>
              <a:buNone/>
              <a:defRPr/>
            </a:pPr>
            <a:r>
              <a:rPr lang="en-US" sz="1800">
                <a:ea typeface="ＭＳ Ｐゴシック" charset="0"/>
              </a:rPr>
              <a:t>packet length = 1500 bytes</a:t>
            </a:r>
          </a:p>
          <a:p>
            <a:pPr algn="ctr">
              <a:buFontTx/>
              <a:buNone/>
              <a:defRPr/>
            </a:pPr>
            <a:r>
              <a:rPr lang="en-US" sz="1800">
                <a:ea typeface="ＭＳ Ｐゴシック" charset="0"/>
              </a:rPr>
              <a:t>channel capacity = 10 Mbps</a:t>
            </a:r>
          </a:p>
          <a:p>
            <a:pPr algn="ctr">
              <a:buFontTx/>
              <a:buNone/>
              <a:defRPr/>
            </a:pPr>
            <a:r>
              <a:rPr lang="en-US" sz="1800">
                <a:ea typeface="ＭＳ Ｐゴシック" charset="0"/>
              </a:rPr>
              <a:t>propagation delay factor = 5 </a:t>
            </a:r>
            <a:r>
              <a:rPr lang="en-US" sz="1800">
                <a:latin typeface="Symbol" charset="0"/>
                <a:ea typeface="ＭＳ Ｐゴシック" charset="0"/>
              </a:rPr>
              <a:t>m</a:t>
            </a:r>
            <a:r>
              <a:rPr lang="en-US" sz="1800">
                <a:ea typeface="ＭＳ Ｐゴシック" charset="0"/>
              </a:rPr>
              <a:t>sec/km</a:t>
            </a:r>
          </a:p>
        </p:txBody>
      </p:sp>
      <p:sp>
        <p:nvSpPr>
          <p:cNvPr id="69636" name="Line 4">
            <a:extLst>
              <a:ext uri="{FF2B5EF4-FFF2-40B4-BE49-F238E27FC236}">
                <a16:creationId xmlns:a16="http://schemas.microsoft.com/office/drawing/2014/main" id="{F066780E-D2E7-FC4B-99EB-AC394CC68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7364" y="2317750"/>
            <a:ext cx="3811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Line 5">
            <a:extLst>
              <a:ext uri="{FF2B5EF4-FFF2-40B4-BE49-F238E27FC236}">
                <a16:creationId xmlns:a16="http://schemas.microsoft.com/office/drawing/2014/main" id="{1FB9ECA9-130E-1642-A07E-7E038076D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9188" y="2332039"/>
            <a:ext cx="0" cy="642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8" name="Line 6">
            <a:extLst>
              <a:ext uri="{FF2B5EF4-FFF2-40B4-BE49-F238E27FC236}">
                <a16:creationId xmlns:a16="http://schemas.microsoft.com/office/drawing/2014/main" id="{4BD31DBA-337D-0F46-AEE1-39C8AF76B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9475" y="2332039"/>
            <a:ext cx="0" cy="642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20234D25-E4B5-5E49-A14E-C1F88BE3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4" y="2813051"/>
            <a:ext cx="3206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2F83C081-BCC4-1D44-844D-D7DBA6BF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1" y="2813051"/>
            <a:ext cx="3206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9641" name="Line 9">
            <a:extLst>
              <a:ext uri="{FF2B5EF4-FFF2-40B4-BE49-F238E27FC236}">
                <a16:creationId xmlns:a16="http://schemas.microsoft.com/office/drawing/2014/main" id="{709A780A-CD10-4E42-999C-004EF6749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6489" y="2092325"/>
            <a:ext cx="228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42" name="Rectangle 10">
            <a:extLst>
              <a:ext uri="{FF2B5EF4-FFF2-40B4-BE49-F238E27FC236}">
                <a16:creationId xmlns:a16="http://schemas.microsoft.com/office/drawing/2014/main" id="{EF92F5BA-603C-7944-96D9-D7E5A889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179228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500 m</a:t>
            </a: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13DDCE61-789B-C84B-9262-F936DA04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48200"/>
            <a:ext cx="7848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AutoNum type="arabicPeriod"/>
              <a:defRPr/>
            </a:pPr>
            <a:r>
              <a:rPr lang="en-US">
                <a:latin typeface="Arial" charset="0"/>
                <a:ea typeface="ＭＳ Ｐゴシック" charset="0"/>
              </a:rPr>
              <a:t>How long does it take a single bit to travel on the link from A to B?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AutoNum type="arabicPeriod"/>
              <a:defRPr/>
            </a:pPr>
            <a:r>
              <a:rPr lang="en-US">
                <a:latin typeface="Arial" charset="0"/>
                <a:ea typeface="ＭＳ Ｐゴシック" charset="0"/>
              </a:rPr>
              <a:t>How long does it take A to transmit an entire packet onto the link?</a:t>
            </a:r>
          </a:p>
        </p:txBody>
      </p:sp>
      <p:sp>
        <p:nvSpPr>
          <p:cNvPr id="69644" name="Slide Number Placeholder 1">
            <a:extLst>
              <a:ext uri="{FF2B5EF4-FFF2-40B4-BE49-F238E27FC236}">
                <a16:creationId xmlns:a16="http://schemas.microsoft.com/office/drawing/2014/main" id="{A70A98CC-8B87-F245-8198-2EB02A5A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2DD1FA-AE85-7346-B34E-52DCD68E533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32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D6F197D-047C-AE42-B9FD-2F419978F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Propagation Delay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AF6B19E-476E-8E4C-988D-C787E50B1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990600"/>
          </a:xfrm>
        </p:spPr>
        <p:txBody>
          <a:bodyPr vert="horz" lIns="92075" tIns="46038" rIns="92075" bIns="46038" rtlCol="0">
            <a:normAutofit/>
          </a:bodyPr>
          <a:lstStyle/>
          <a:p>
            <a:pPr marL="457200" indent="-457200">
              <a:buFont typeface="Monotype Sorts" charset="0"/>
              <a:buAutoNum type="arabicPeriod"/>
              <a:defRPr/>
            </a:pPr>
            <a:r>
              <a:rPr lang="en-US" sz="1800">
                <a:ea typeface="ＭＳ Ｐゴシック" charset="0"/>
              </a:rPr>
              <a:t>How long does it take a single bit to travel on the link from A to B of length 500 m with a prop. delay factor = 5 </a:t>
            </a:r>
            <a:r>
              <a:rPr lang="en-US" sz="2000" b="1">
                <a:latin typeface="Symbol" charset="0"/>
                <a:ea typeface="ＭＳ Ｐゴシック" charset="0"/>
              </a:rPr>
              <a:t>m</a:t>
            </a:r>
            <a:r>
              <a:rPr lang="en-US" sz="2000" b="1">
                <a:ea typeface="ＭＳ Ｐゴシック" charset="0"/>
              </a:rPr>
              <a:t>sec</a:t>
            </a:r>
            <a:r>
              <a:rPr lang="en-US" sz="1800">
                <a:ea typeface="ＭＳ Ｐゴシック" charset="0"/>
              </a:rPr>
              <a:t>/km ?</a:t>
            </a:r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F57A28AC-7AD1-8545-A2F6-49369B96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06825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Another way to ask this question: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If it takes a signal 5 </a:t>
            </a:r>
            <a:r>
              <a:rPr lang="en-US" sz="2000">
                <a:latin typeface="Symbol" charset="0"/>
              </a:rPr>
              <a:t>m</a:t>
            </a:r>
            <a:r>
              <a:rPr lang="en-US" sz="2000">
                <a:latin typeface="Arial" charset="0"/>
              </a:rPr>
              <a:t>sec to travel 1 kilometer, then how long does it take a signal to travel 500 meters?</a:t>
            </a:r>
          </a:p>
        </p:txBody>
      </p:sp>
      <p:sp>
        <p:nvSpPr>
          <p:cNvPr id="71685" name="Line 6">
            <a:extLst>
              <a:ext uri="{FF2B5EF4-FFF2-40B4-BE49-F238E27FC236}">
                <a16:creationId xmlns:a16="http://schemas.microsoft.com/office/drawing/2014/main" id="{B0E7AFD7-AF75-4A47-A625-D45A7C976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800" y="56388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6" name="Line 7">
            <a:extLst>
              <a:ext uri="{FF2B5EF4-FFF2-40B4-BE49-F238E27FC236}">
                <a16:creationId xmlns:a16="http://schemas.microsoft.com/office/drawing/2014/main" id="{8EB0A218-D87D-D64B-9A6B-6E1CE4630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56388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7" name="Text Box 8">
            <a:extLst>
              <a:ext uri="{FF2B5EF4-FFF2-40B4-BE49-F238E27FC236}">
                <a16:creationId xmlns:a16="http://schemas.microsoft.com/office/drawing/2014/main" id="{DECB30D3-B3E0-3743-96FE-C1F2BC1B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518953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5 </a:t>
            </a:r>
            <a:r>
              <a:rPr lang="en-US" sz="2000">
                <a:latin typeface="Symbol" charset="0"/>
              </a:rPr>
              <a:t>m</a:t>
            </a:r>
            <a:r>
              <a:rPr lang="en-US" sz="2000">
                <a:latin typeface="Arial" charset="0"/>
              </a:rPr>
              <a:t>sec</a:t>
            </a:r>
          </a:p>
        </p:txBody>
      </p:sp>
      <p:sp>
        <p:nvSpPr>
          <p:cNvPr id="71688" name="Text Box 9">
            <a:extLst>
              <a:ext uri="{FF2B5EF4-FFF2-40B4-BE49-F238E27FC236}">
                <a16:creationId xmlns:a16="http://schemas.microsoft.com/office/drawing/2014/main" id="{8F69D81A-D159-5949-B0B1-6C566F6C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4" y="5641976"/>
            <a:ext cx="103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1000 m</a:t>
            </a:r>
          </a:p>
        </p:txBody>
      </p:sp>
      <p:sp>
        <p:nvSpPr>
          <p:cNvPr id="71689" name="Text Box 10">
            <a:extLst>
              <a:ext uri="{FF2B5EF4-FFF2-40B4-BE49-F238E27FC236}">
                <a16:creationId xmlns:a16="http://schemas.microsoft.com/office/drawing/2014/main" id="{D7E160FA-C829-DA4D-8C02-69AF5949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5410201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=</a:t>
            </a:r>
          </a:p>
        </p:txBody>
      </p:sp>
      <p:sp>
        <p:nvSpPr>
          <p:cNvPr id="71690" name="Text Box 11">
            <a:extLst>
              <a:ext uri="{FF2B5EF4-FFF2-40B4-BE49-F238E27FC236}">
                <a16:creationId xmlns:a16="http://schemas.microsoft.com/office/drawing/2014/main" id="{4DB21FFD-292F-BC47-8892-25898E40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641976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500 m</a:t>
            </a:r>
          </a:p>
        </p:txBody>
      </p:sp>
      <p:sp>
        <p:nvSpPr>
          <p:cNvPr id="71691" name="Text Box 12">
            <a:extLst>
              <a:ext uri="{FF2B5EF4-FFF2-40B4-BE49-F238E27FC236}">
                <a16:creationId xmlns:a16="http://schemas.microsoft.com/office/drawing/2014/main" id="{AD1A4A70-68F8-3B41-8CAA-46ECFA02C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5257801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t</a:t>
            </a:r>
          </a:p>
        </p:txBody>
      </p:sp>
      <p:sp>
        <p:nvSpPr>
          <p:cNvPr id="71692" name="Text Box 13">
            <a:extLst>
              <a:ext uri="{FF2B5EF4-FFF2-40B4-BE49-F238E27FC236}">
                <a16:creationId xmlns:a16="http://schemas.microsoft.com/office/drawing/2014/main" id="{C67CB3C0-A3AA-9543-B35D-A776B1C1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1"/>
            <a:ext cx="2419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Arial" pitchFamily="34" charset="0"/>
              </a:rPr>
              <a:t>Solving for t…</a:t>
            </a:r>
          </a:p>
          <a:p>
            <a:pPr>
              <a:defRPr/>
            </a:pPr>
            <a:r>
              <a:rPr lang="en-US" altLang="en-US" sz="2000">
                <a:latin typeface="Arial" pitchFamily="34" charset="0"/>
              </a:rPr>
              <a:t>	t = 2.5 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>
                <a:latin typeface="Arial" pitchFamily="34" charset="0"/>
              </a:rPr>
              <a:t>sec</a:t>
            </a:r>
          </a:p>
        </p:txBody>
      </p:sp>
      <p:sp>
        <p:nvSpPr>
          <p:cNvPr id="71693" name="Slide Number Placeholder 1">
            <a:extLst>
              <a:ext uri="{FF2B5EF4-FFF2-40B4-BE49-F238E27FC236}">
                <a16:creationId xmlns:a16="http://schemas.microsoft.com/office/drawing/2014/main" id="{4BF1CBFD-9C72-884E-B367-F0D4AAF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127D9-D8DC-8749-9465-A6A12BC4C30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1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F8581545-0CB0-8B4C-A4AA-45492C64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5562601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1500 x 8 bits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C55ED51-00F1-DC43-BEAB-CE058D133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Packet Transmission Time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A50DF036-2FB2-5C4F-8B91-3BC917649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838200"/>
          </a:xfrm>
        </p:spPr>
        <p:txBody>
          <a:bodyPr/>
          <a:lstStyle/>
          <a:p>
            <a:pPr marL="609600" indent="-609600">
              <a:buFont typeface="Monotype Sorts" charset="0"/>
              <a:buAutoNum type="arabicPeriod" startAt="2"/>
              <a:defRPr/>
            </a:pPr>
            <a:r>
              <a:rPr lang="en-US" sz="2000">
                <a:ea typeface="ＭＳ Ｐゴシック" charset="0"/>
              </a:rPr>
              <a:t>How long does it take A to transmit an entire packet onto the link?</a:t>
            </a:r>
          </a:p>
          <a:p>
            <a:pPr marL="609600" indent="-609600">
              <a:buNone/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1C478276-A9D6-7747-832F-3D3073463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895601"/>
            <a:ext cx="5864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</a:rPr>
              <a:t>Relevant information:  packet length = 1500 bytes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		          channel speed  = 10 Mbps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7B2BEB4A-08AA-5B46-BBFA-BE2C1C485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06825"/>
            <a:ext cx="685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Another way to ask this question: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If the link can transmit 10 million bits in a second, how many seconds does it take to transmit 1500 bytes (8x1500 bits)?</a:t>
            </a:r>
          </a:p>
        </p:txBody>
      </p:sp>
      <p:sp>
        <p:nvSpPr>
          <p:cNvPr id="72711" name="Line 7">
            <a:extLst>
              <a:ext uri="{FF2B5EF4-FFF2-40B4-BE49-F238E27FC236}">
                <a16:creationId xmlns:a16="http://schemas.microsoft.com/office/drawing/2014/main" id="{6E60E7EC-EA51-2249-9C8D-B35292509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800" y="59436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12" name="Line 8">
            <a:extLst>
              <a:ext uri="{FF2B5EF4-FFF2-40B4-BE49-F238E27FC236}">
                <a16:creationId xmlns:a16="http://schemas.microsoft.com/office/drawing/2014/main" id="{A78FF310-AB88-8045-8043-0A6A07DFC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943600"/>
            <a:ext cx="1549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ACE21991-8754-FB42-AE21-E4EBB98B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46726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10 Mbits</a:t>
            </a: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365931D0-F13F-F64B-9575-6B61CE56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5946776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1 sec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96BD4504-43AE-A246-B0B5-8157DE9E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5715001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=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9FD7C7A4-D619-3A42-A790-5D906CE1B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46776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t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1DDF9556-4FE0-EF45-9AF0-81A8FF42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5486401"/>
            <a:ext cx="3624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Arial" pitchFamily="34" charset="0"/>
              </a:rPr>
              <a:t>Solving for t…</a:t>
            </a:r>
          </a:p>
          <a:p>
            <a:pPr>
              <a:defRPr/>
            </a:pPr>
            <a:r>
              <a:rPr lang="en-US" altLang="en-US" sz="2000">
                <a:latin typeface="Arial" pitchFamily="34" charset="0"/>
              </a:rPr>
              <a:t>    t = 0.0012 sec (or 1.2 msec)</a:t>
            </a:r>
          </a:p>
        </p:txBody>
      </p:sp>
      <p:sp>
        <p:nvSpPr>
          <p:cNvPr id="72718" name="Slide Number Placeholder 1">
            <a:extLst>
              <a:ext uri="{FF2B5EF4-FFF2-40B4-BE49-F238E27FC236}">
                <a16:creationId xmlns:a16="http://schemas.microsoft.com/office/drawing/2014/main" id="{464F4245-FB42-EB4A-9CCF-A3AC92B8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0CAFE7-683E-7349-9E1F-C9F10B657F6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51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F62A3B3-36E1-A148-8073-FD83187C9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Message switching vs Packet switching</a:t>
            </a:r>
          </a:p>
        </p:txBody>
      </p:sp>
      <p:sp>
        <p:nvSpPr>
          <p:cNvPr id="73731" name="Rectangle 5">
            <a:extLst>
              <a:ext uri="{FF2B5EF4-FFF2-40B4-BE49-F238E27FC236}">
                <a16:creationId xmlns:a16="http://schemas.microsoft.com/office/drawing/2014/main" id="{42AA143D-DACF-B548-97AE-53432E3CCE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Link speed is 1000 Bytes/sec.  (ignore prop delay)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Packet size is  100 Bytes, file  size is 1000 Bytes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Find total time to transfer the entire file under the two switching techniques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Msg switching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Packet switching</a:t>
            </a:r>
          </a:p>
        </p:txBody>
      </p:sp>
      <p:pic>
        <p:nvPicPr>
          <p:cNvPr id="73732" name="Picture 6" descr="j0196224">
            <a:extLst>
              <a:ext uri="{FF2B5EF4-FFF2-40B4-BE49-F238E27FC236}">
                <a16:creationId xmlns:a16="http://schemas.microsoft.com/office/drawing/2014/main" id="{551AE46F-91E1-DE42-9AD6-3A60983996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63776"/>
            <a:ext cx="1219200" cy="1120775"/>
          </a:xfrm>
        </p:spPr>
      </p:pic>
      <p:pic>
        <p:nvPicPr>
          <p:cNvPr id="73733" name="Picture 7" descr="j0196224">
            <a:extLst>
              <a:ext uri="{FF2B5EF4-FFF2-40B4-BE49-F238E27FC236}">
                <a16:creationId xmlns:a16="http://schemas.microsoft.com/office/drawing/2014/main" id="{701FEDF0-FCF4-8C41-A080-988B753B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1"/>
            <a:ext cx="12192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3734" name="Line 10">
            <a:extLst>
              <a:ext uri="{FF2B5EF4-FFF2-40B4-BE49-F238E27FC236}">
                <a16:creationId xmlns:a16="http://schemas.microsoft.com/office/drawing/2014/main" id="{1BF62C28-75DD-9E4E-B094-40E29FB3A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5" name="Oval 9">
            <a:extLst>
              <a:ext uri="{FF2B5EF4-FFF2-40B4-BE49-F238E27FC236}">
                <a16:creationId xmlns:a16="http://schemas.microsoft.com/office/drawing/2014/main" id="{4ACD41B6-BA79-964E-8A1A-E21DB3E94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838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3736" name="Text Box 11">
            <a:extLst>
              <a:ext uri="{FF2B5EF4-FFF2-40B4-BE49-F238E27FC236}">
                <a16:creationId xmlns:a16="http://schemas.microsoft.com/office/drawing/2014/main" id="{F444FE9C-1827-9843-AABE-646AAE04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22860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Times New Roman" charset="0"/>
              </a:rPr>
              <a:t>R1</a:t>
            </a:r>
          </a:p>
        </p:txBody>
      </p:sp>
      <p:sp>
        <p:nvSpPr>
          <p:cNvPr id="73737" name="Slide Number Placeholder 1">
            <a:extLst>
              <a:ext uri="{FF2B5EF4-FFF2-40B4-BE49-F238E27FC236}">
                <a16:creationId xmlns:a16="http://schemas.microsoft.com/office/drawing/2014/main" id="{55332E4D-AC57-EF45-A5CE-616EA4D8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DF514D-9720-C54A-B168-161DA67C651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63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175393B-6C13-E24E-80C9-90A7B8F23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Message switching vs Packet switching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73C19F1-F4D0-D241-8AAB-2FB6347911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Link speed is 1000 Bps.  (prop delay for each link=10 msec)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Packet size is  100 bytes, file  size is 1000 bytes</a:t>
            </a:r>
          </a:p>
          <a:p>
            <a:pPr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Find total time to transfer the entire file under the two switching techniques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Msg switching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ea typeface="ＭＳ Ｐゴシック" charset="0"/>
              </a:rPr>
              <a:t>Packet switching</a:t>
            </a:r>
          </a:p>
        </p:txBody>
      </p:sp>
      <p:pic>
        <p:nvPicPr>
          <p:cNvPr id="74756" name="Picture 4" descr="j0196224">
            <a:extLst>
              <a:ext uri="{FF2B5EF4-FFF2-40B4-BE49-F238E27FC236}">
                <a16:creationId xmlns:a16="http://schemas.microsoft.com/office/drawing/2014/main" id="{ADA810AE-AA0F-6F46-AB2F-71EA6D32B6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63776"/>
            <a:ext cx="1219200" cy="1120775"/>
          </a:xfrm>
        </p:spPr>
      </p:pic>
      <p:pic>
        <p:nvPicPr>
          <p:cNvPr id="74757" name="Picture 5" descr="j0196224">
            <a:extLst>
              <a:ext uri="{FF2B5EF4-FFF2-40B4-BE49-F238E27FC236}">
                <a16:creationId xmlns:a16="http://schemas.microsoft.com/office/drawing/2014/main" id="{49C04A62-2081-514C-B17E-EFD0D94A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1"/>
            <a:ext cx="12192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4758" name="Line 6">
            <a:extLst>
              <a:ext uri="{FF2B5EF4-FFF2-40B4-BE49-F238E27FC236}">
                <a16:creationId xmlns:a16="http://schemas.microsoft.com/office/drawing/2014/main" id="{A50CE19E-95F8-4045-B2EE-73344B28D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9" name="Oval 7">
            <a:extLst>
              <a:ext uri="{FF2B5EF4-FFF2-40B4-BE49-F238E27FC236}">
                <a16:creationId xmlns:a16="http://schemas.microsoft.com/office/drawing/2014/main" id="{EF4FC6CA-9B53-3A49-96BE-87DAC0137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838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4760" name="Text Box 8">
            <a:extLst>
              <a:ext uri="{FF2B5EF4-FFF2-40B4-BE49-F238E27FC236}">
                <a16:creationId xmlns:a16="http://schemas.microsoft.com/office/drawing/2014/main" id="{534EA339-E5F0-754C-91EB-081B4F22F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22860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Times New Roman" charset="0"/>
              </a:rPr>
              <a:t>R1</a:t>
            </a:r>
          </a:p>
        </p:txBody>
      </p:sp>
      <p:sp>
        <p:nvSpPr>
          <p:cNvPr id="74761" name="Slide Number Placeholder 1">
            <a:extLst>
              <a:ext uri="{FF2B5EF4-FFF2-40B4-BE49-F238E27FC236}">
                <a16:creationId xmlns:a16="http://schemas.microsoft.com/office/drawing/2014/main" id="{67964B8A-FD41-0641-8D4E-B22B8473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FBC42C-9713-BD4B-943C-B3C585EA452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0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3E1EE3A-7067-384C-88E5-11FAB0F53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Message switching vs Packet switching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5EDBE05-0472-DB41-8BE9-1DBF8C3A44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000">
                <a:ea typeface="ＭＳ Ｐゴシック" charset="0"/>
              </a:rPr>
              <a:t>Link speed is 1000 Bytes per second .  (ignore prop delay, ignore header overhead)</a:t>
            </a:r>
          </a:p>
          <a:p>
            <a:pPr>
              <a:defRPr/>
            </a:pPr>
            <a:r>
              <a:rPr lang="en-US" sz="2000">
                <a:ea typeface="ＭＳ Ｐゴシック" charset="0"/>
              </a:rPr>
              <a:t>Packet size is  100 Bytes, file  size is 1000 Bytes</a:t>
            </a:r>
          </a:p>
          <a:p>
            <a:pPr>
              <a:defRPr/>
            </a:pPr>
            <a:r>
              <a:rPr lang="en-US" sz="2000">
                <a:ea typeface="ＭＳ Ｐゴシック" charset="0"/>
              </a:rPr>
              <a:t>Find total time to transfer the entire file under the two switching techniques</a:t>
            </a:r>
          </a:p>
        </p:txBody>
      </p:sp>
      <p:pic>
        <p:nvPicPr>
          <p:cNvPr id="75780" name="Picture 4" descr="j0196224">
            <a:extLst>
              <a:ext uri="{FF2B5EF4-FFF2-40B4-BE49-F238E27FC236}">
                <a16:creationId xmlns:a16="http://schemas.microsoft.com/office/drawing/2014/main" id="{EB74AE47-82F2-874B-8B8E-B37DCA6D43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63776"/>
            <a:ext cx="1219200" cy="1120775"/>
          </a:xfrm>
        </p:spPr>
      </p:pic>
      <p:pic>
        <p:nvPicPr>
          <p:cNvPr id="75781" name="Picture 5" descr="j0196224">
            <a:extLst>
              <a:ext uri="{FF2B5EF4-FFF2-40B4-BE49-F238E27FC236}">
                <a16:creationId xmlns:a16="http://schemas.microsoft.com/office/drawing/2014/main" id="{3E8CB105-A34E-A446-BECC-E35A410F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1"/>
            <a:ext cx="12192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5782" name="Line 6">
            <a:extLst>
              <a:ext uri="{FF2B5EF4-FFF2-40B4-BE49-F238E27FC236}">
                <a16:creationId xmlns:a16="http://schemas.microsoft.com/office/drawing/2014/main" id="{D553B881-2162-2C40-9CE5-F99B61A42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83" name="Oval 7">
            <a:extLst>
              <a:ext uri="{FF2B5EF4-FFF2-40B4-BE49-F238E27FC236}">
                <a16:creationId xmlns:a16="http://schemas.microsoft.com/office/drawing/2014/main" id="{82B48811-6565-4640-8FC1-F463444D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838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5784" name="Oval 8">
            <a:extLst>
              <a:ext uri="{FF2B5EF4-FFF2-40B4-BE49-F238E27FC236}">
                <a16:creationId xmlns:a16="http://schemas.microsoft.com/office/drawing/2014/main" id="{AD0975E5-7C40-E943-9B93-DF166D5A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19400"/>
            <a:ext cx="838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61A41394-E9FF-E440-BEF2-70CE530E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23622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L1</a:t>
            </a:r>
          </a:p>
        </p:txBody>
      </p:sp>
      <p:sp>
        <p:nvSpPr>
          <p:cNvPr id="75786" name="Text Box 10">
            <a:extLst>
              <a:ext uri="{FF2B5EF4-FFF2-40B4-BE49-F238E27FC236}">
                <a16:creationId xmlns:a16="http://schemas.microsoft.com/office/drawing/2014/main" id="{A09CF8AB-1322-F84C-91F8-2F576E50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3622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L2</a:t>
            </a:r>
          </a:p>
        </p:txBody>
      </p:sp>
      <p:sp>
        <p:nvSpPr>
          <p:cNvPr id="75787" name="Text Box 11">
            <a:extLst>
              <a:ext uri="{FF2B5EF4-FFF2-40B4-BE49-F238E27FC236}">
                <a16:creationId xmlns:a16="http://schemas.microsoft.com/office/drawing/2014/main" id="{536FCA3A-E6E8-284C-A751-F4C917E0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4384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L3</a:t>
            </a:r>
          </a:p>
        </p:txBody>
      </p:sp>
      <p:sp>
        <p:nvSpPr>
          <p:cNvPr id="75788" name="Text Box 10">
            <a:extLst>
              <a:ext uri="{FF2B5EF4-FFF2-40B4-BE49-F238E27FC236}">
                <a16:creationId xmlns:a16="http://schemas.microsoft.com/office/drawing/2014/main" id="{2B4A1CF1-82DF-AC4D-B186-1E1726A9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3101976"/>
            <a:ext cx="5445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R1</a:t>
            </a:r>
          </a:p>
        </p:txBody>
      </p:sp>
      <p:sp>
        <p:nvSpPr>
          <p:cNvPr id="75789" name="Text Box 10">
            <a:extLst>
              <a:ext uri="{FF2B5EF4-FFF2-40B4-BE49-F238E27FC236}">
                <a16:creationId xmlns:a16="http://schemas.microsoft.com/office/drawing/2014/main" id="{5DEDA9D7-59D3-DE47-AB09-38EEA117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9" y="3078163"/>
            <a:ext cx="542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R2</a:t>
            </a:r>
          </a:p>
        </p:txBody>
      </p:sp>
      <p:sp>
        <p:nvSpPr>
          <p:cNvPr id="75790" name="Slide Number Placeholder 1">
            <a:extLst>
              <a:ext uri="{FF2B5EF4-FFF2-40B4-BE49-F238E27FC236}">
                <a16:creationId xmlns:a16="http://schemas.microsoft.com/office/drawing/2014/main" id="{2CB06A6F-FECA-B744-9C49-094E5E3E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BEA71-016B-B041-A261-4248775A1F7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F85AD747-9C5C-6742-A0F5-DFB661C6A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95920"/>
              </p:ext>
            </p:extLst>
          </p:nvPr>
        </p:nvGraphicFramePr>
        <p:xfrm>
          <a:off x="6117247" y="1353757"/>
          <a:ext cx="5042840" cy="529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97" name="Image" r:id="rId3" imgW="4445000" imgH="4660900" progId="Photoshop.Image.4">
                  <p:embed/>
                </p:oleObj>
              </mc:Choice>
              <mc:Fallback>
                <p:oleObj name="Image" r:id="rId3" imgW="4445000" imgH="4660900" progId="Photoshop.Image.4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F85AD747-9C5C-6742-A0F5-DFB661C6A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247" y="1353757"/>
                        <a:ext cx="5042840" cy="529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45FCBE93-01BE-6F48-90A8-52D3F078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F32B-629C-5C4B-B92F-8AF9DD5F5FB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64951-F942-4544-B323-74C43188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Physical transmission on a single link</a:t>
            </a:r>
            <a:endParaRPr lang="en-US" dirty="0"/>
          </a:p>
        </p:txBody>
      </p:sp>
      <p:pic>
        <p:nvPicPr>
          <p:cNvPr id="8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17E55F90-EBF5-6E4E-8F3F-19B26F10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63" y="1658883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638608DC-AEA8-8846-A4B6-D5420DB6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9" y="1461619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E001D7-3273-3743-A0AD-76716793617D}"/>
              </a:ext>
            </a:extLst>
          </p:cNvPr>
          <p:cNvCxnSpPr/>
          <p:nvPr/>
        </p:nvCxnSpPr>
        <p:spPr>
          <a:xfrm>
            <a:off x="1904367" y="1908902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4F3B61-7C5D-6248-A1DF-855638CE7554}"/>
              </a:ext>
            </a:extLst>
          </p:cNvPr>
          <p:cNvGrpSpPr/>
          <p:nvPr/>
        </p:nvGrpSpPr>
        <p:grpSpPr>
          <a:xfrm>
            <a:off x="125730" y="4246943"/>
            <a:ext cx="6412636" cy="2514600"/>
            <a:chOff x="125730" y="4246943"/>
            <a:chExt cx="6412636" cy="2514600"/>
          </a:xfrm>
        </p:grpSpPr>
        <p:sp>
          <p:nvSpPr>
            <p:cNvPr id="13" name="AutoShape 5" descr="2Q==">
              <a:extLst>
                <a:ext uri="{FF2B5EF4-FFF2-40B4-BE49-F238E27FC236}">
                  <a16:creationId xmlns:a16="http://schemas.microsoft.com/office/drawing/2014/main" id="{96057A68-D545-0A47-9610-D140C6C506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7" descr="2Q==">
              <a:extLst>
                <a:ext uri="{FF2B5EF4-FFF2-40B4-BE49-F238E27FC236}">
                  <a16:creationId xmlns:a16="http://schemas.microsoft.com/office/drawing/2014/main" id="{10F617CE-456F-6B47-9FA9-24C41943E2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9" descr="2Q==">
              <a:extLst>
                <a:ext uri="{FF2B5EF4-FFF2-40B4-BE49-F238E27FC236}">
                  <a16:creationId xmlns:a16="http://schemas.microsoft.com/office/drawing/2014/main" id="{0B842BA7-6F30-DB4B-B279-B347559559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4" descr="2Q==">
              <a:extLst>
                <a:ext uri="{FF2B5EF4-FFF2-40B4-BE49-F238E27FC236}">
                  <a16:creationId xmlns:a16="http://schemas.microsoft.com/office/drawing/2014/main" id="{6D8101ED-315C-A349-848F-0DC7D86658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pic>
          <p:nvPicPr>
            <p:cNvPr id="17" name="Picture 18" descr="Router Clip Art">
              <a:extLst>
                <a:ext uri="{FF2B5EF4-FFF2-40B4-BE49-F238E27FC236}">
                  <a16:creationId xmlns:a16="http://schemas.microsoft.com/office/drawing/2014/main" id="{BD3A0C44-C214-7946-A572-FBA77F1F5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66" y="50089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" descr="Router Clip Art">
              <a:extLst>
                <a:ext uri="{FF2B5EF4-FFF2-40B4-BE49-F238E27FC236}">
                  <a16:creationId xmlns:a16="http://schemas.microsoft.com/office/drawing/2014/main" id="{D9AFE41D-6DE7-1C4A-99E1-D6AFAADE5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66" y="54661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 descr="Router Clip Art">
              <a:extLst>
                <a:ext uri="{FF2B5EF4-FFF2-40B4-BE49-F238E27FC236}">
                  <a16:creationId xmlns:a16="http://schemas.microsoft.com/office/drawing/2014/main" id="{0882E27E-93B9-A94A-B9F0-D3BDA0B81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66" y="44755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5B1A88F1-46FD-9943-AAF4-59A53EE8B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9766" y="5085143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D36703A7-5D18-7244-9381-70243D530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9766" y="5313743"/>
              <a:ext cx="1676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DDA003D6-C086-E444-9954-E0F926A24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766" y="5161343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FEF1E4B6-EE39-BC44-BA52-0B92DB586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966" y="5847143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0115CA11-7FC3-5A4E-A577-816360B81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166" y="4780343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A453E77D-08D5-C447-9050-9B94E48C6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278" y="5389943"/>
              <a:ext cx="68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6" name="Picture 27" descr="ANd9GcTxPLH7geI9YctTbt0tziC9-zZAWvCxFSthtLXwscnWaTnRXLSlcA">
              <a:extLst>
                <a:ext uri="{FF2B5EF4-FFF2-40B4-BE49-F238E27FC236}">
                  <a16:creationId xmlns:a16="http://schemas.microsoft.com/office/drawing/2014/main" id="{7EAB9A8C-E094-CC4A-B60D-213787291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" y="51613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8" descr="ANd9GcTxPLH7geI9YctTbt0tziC9-zZAWvCxFSthtLXwscnWaTnRXLSlcA">
              <a:extLst>
                <a:ext uri="{FF2B5EF4-FFF2-40B4-BE49-F238E27FC236}">
                  <a16:creationId xmlns:a16="http://schemas.microsoft.com/office/drawing/2014/main" id="{2DA7909C-4C4C-A14E-ABEE-E461F4CB6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366" y="42469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9" descr="ANd9GcTxPLH7geI9YctTbt0tziC9-zZAWvCxFSthtLXwscnWaTnRXLSlcA">
              <a:extLst>
                <a:ext uri="{FF2B5EF4-FFF2-40B4-BE49-F238E27FC236}">
                  <a16:creationId xmlns:a16="http://schemas.microsoft.com/office/drawing/2014/main" id="{7932FC77-8A75-CE4B-999D-EA2C1177A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966" y="58471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1" descr="ANd9GcRPBOggjlkDezYUAVBu7bpZ7WvibrFbTBk14wIRvrsKgiiq1INs_A">
              <a:extLst>
                <a:ext uri="{FF2B5EF4-FFF2-40B4-BE49-F238E27FC236}">
                  <a16:creationId xmlns:a16="http://schemas.microsoft.com/office/drawing/2014/main" id="{60840781-0894-F54F-B173-758295103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366" y="4399343"/>
              <a:ext cx="6096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2" descr="ANd9GcT-AU0hIOYODb2Z48BszMBdWk4gA_rB7HzxLAFgYsiggLEbl6eK">
              <a:extLst>
                <a:ext uri="{FF2B5EF4-FFF2-40B4-BE49-F238E27FC236}">
                  <a16:creationId xmlns:a16="http://schemas.microsoft.com/office/drawing/2014/main" id="{F9D99BCB-0C98-3045-BC30-554B90E39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40" y="561854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78682FE9-F742-A74F-8D4D-F51FB1CFB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940" y="5389943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34">
              <a:extLst>
                <a:ext uri="{FF2B5EF4-FFF2-40B4-BE49-F238E27FC236}">
                  <a16:creationId xmlns:a16="http://schemas.microsoft.com/office/drawing/2014/main" id="{5CBFDF33-B59A-1141-B055-F771EDB62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292" y="4516818"/>
              <a:ext cx="1012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Times New Roman" charset="0"/>
                </a:rPr>
                <a:t>Router</a:t>
              </a:r>
            </a:p>
          </p:txBody>
        </p:sp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id="{0E90DD83-B7D7-3A47-A56E-4E1769A5E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167" y="6304343"/>
              <a:ext cx="1012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Times New Roman" charset="0"/>
                </a:rPr>
                <a:t>Router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D522D5-11E7-AA42-97B8-2AFF2F1069BE}"/>
              </a:ext>
            </a:extLst>
          </p:cNvPr>
          <p:cNvSpPr txBox="1"/>
          <p:nvPr/>
        </p:nvSpPr>
        <p:spPr>
          <a:xfrm>
            <a:off x="541202" y="3469294"/>
            <a:ext cx="531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How about multi-link networks?</a:t>
            </a:r>
          </a:p>
        </p:txBody>
      </p:sp>
    </p:spTree>
    <p:extLst>
      <p:ext uri="{BB962C8B-B14F-4D97-AF65-F5344CB8AC3E}">
        <p14:creationId xmlns:p14="http://schemas.microsoft.com/office/powerpoint/2010/main" val="13545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842777AB-80DE-8D4C-AC6C-E2D020F7E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53610"/>
            <a:ext cx="10823944" cy="4114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Host applications transfer data containing many messages.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(1) Circuit Switching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(2) Message Switching (Store-and-Forward)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(3) Packet Switching (Store-and-Forward)</a:t>
            </a: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8D0133B5-1FCE-D64E-8AB3-4FAD152A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72991-B6FA-8742-B332-C7C2A2E7E25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9273C-B4B9-044F-99E1-09B3AA41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 Switching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018AC02F-E75D-7341-9601-412092966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Provides service by setting up the total path of connected lines from the origin to the destination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Example: Telephone network</a:t>
            </a:r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C8BA35A4-74AF-4146-A2BF-63F0A8F9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8A1E-4886-B74D-B544-4F29B05DE04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72C5F-9E56-B949-AEBA-FC131C52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Circuit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8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66F6CCD-153E-F745-9F7E-EB2F322BB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Circuit switching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FF632F4-C109-5D4C-8F11-69797509E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1. Control message sets up a path from origin to destination</a:t>
            </a:r>
          </a:p>
          <a:p>
            <a:pPr>
              <a:buFontTx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2. Return signal informs source that data transmission may proceed</a:t>
            </a:r>
          </a:p>
          <a:p>
            <a:pPr>
              <a:buFontTx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 Data transmission begins</a:t>
            </a:r>
          </a:p>
          <a:p>
            <a:pPr>
              <a:buFontTx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4. Entire path remains allocated to the transmission (whether used or not)</a:t>
            </a:r>
          </a:p>
          <a:p>
            <a:pPr>
              <a:buFontTx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5. When transmission is complete, source releases the circuit</a:t>
            </a: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B7CAAA1D-8F1A-5A46-9481-BF1B899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D64B8-66B5-F54B-8C03-9C520744DDB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7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493BB0B-4F20-9A44-84C7-FD30E04E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Circuit switching</a:t>
            </a:r>
          </a:p>
        </p:txBody>
      </p:sp>
      <p:sp>
        <p:nvSpPr>
          <p:cNvPr id="44035" name="Line 3">
            <a:extLst>
              <a:ext uri="{FF2B5EF4-FFF2-40B4-BE49-F238E27FC236}">
                <a16:creationId xmlns:a16="http://schemas.microsoft.com/office/drawing/2014/main" id="{EDDAFD1A-5E66-6B41-8B09-2A8D57FED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97942542-F1F0-6647-A3AB-AAC24B027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Freeform 5">
            <a:extLst>
              <a:ext uri="{FF2B5EF4-FFF2-40B4-BE49-F238E27FC236}">
                <a16:creationId xmlns:a16="http://schemas.microsoft.com/office/drawing/2014/main" id="{A1EE8F33-1F3A-3344-AA1C-5D85863C6F6F}"/>
              </a:ext>
            </a:extLst>
          </p:cNvPr>
          <p:cNvSpPr>
            <a:spLocks/>
          </p:cNvSpPr>
          <p:nvPr/>
        </p:nvSpPr>
        <p:spPr bwMode="auto">
          <a:xfrm>
            <a:off x="4130676" y="240506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Freeform 6">
            <a:extLst>
              <a:ext uri="{FF2B5EF4-FFF2-40B4-BE49-F238E27FC236}">
                <a16:creationId xmlns:a16="http://schemas.microsoft.com/office/drawing/2014/main" id="{8303817E-BD8E-C943-9892-BFF8BA2A2F15}"/>
              </a:ext>
            </a:extLst>
          </p:cNvPr>
          <p:cNvSpPr>
            <a:spLocks/>
          </p:cNvSpPr>
          <p:nvPr/>
        </p:nvSpPr>
        <p:spPr bwMode="auto">
          <a:xfrm>
            <a:off x="5440364" y="3095625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Freeform 7">
            <a:extLst>
              <a:ext uri="{FF2B5EF4-FFF2-40B4-BE49-F238E27FC236}">
                <a16:creationId xmlns:a16="http://schemas.microsoft.com/office/drawing/2014/main" id="{79CB54E0-8051-F941-ADD4-F6A919CA5A90}"/>
              </a:ext>
            </a:extLst>
          </p:cNvPr>
          <p:cNvSpPr>
            <a:spLocks/>
          </p:cNvSpPr>
          <p:nvPr/>
        </p:nvSpPr>
        <p:spPr bwMode="auto">
          <a:xfrm>
            <a:off x="6750051" y="376396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0F130529-385A-E04C-802C-D071B0208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71C8C473-8994-7C4F-B1AD-12E4E6787A3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4042" name="Freeform 10">
            <a:extLst>
              <a:ext uri="{FF2B5EF4-FFF2-40B4-BE49-F238E27FC236}">
                <a16:creationId xmlns:a16="http://schemas.microsoft.com/office/drawing/2014/main" id="{677FA9AC-50C3-D64D-90F5-D4E22FC82D82}"/>
              </a:ext>
            </a:extLst>
          </p:cNvPr>
          <p:cNvSpPr>
            <a:spLocks/>
          </p:cNvSpPr>
          <p:nvPr/>
        </p:nvSpPr>
        <p:spPr bwMode="auto">
          <a:xfrm>
            <a:off x="4130675" y="4537075"/>
            <a:ext cx="3932238" cy="1322388"/>
          </a:xfrm>
          <a:custGeom>
            <a:avLst/>
            <a:gdLst>
              <a:gd name="T0" fmla="*/ 0 w 2477"/>
              <a:gd name="T1" fmla="*/ 0 h 833"/>
              <a:gd name="T2" fmla="*/ 2147483647 w 2477"/>
              <a:gd name="T3" fmla="*/ 2147483647 h 833"/>
              <a:gd name="T4" fmla="*/ 2147483647 w 2477"/>
              <a:gd name="T5" fmla="*/ 2147483647 h 833"/>
              <a:gd name="T6" fmla="*/ 0 w 2477"/>
              <a:gd name="T7" fmla="*/ 2147483647 h 833"/>
              <a:gd name="T8" fmla="*/ 0 w 2477"/>
              <a:gd name="T9" fmla="*/ 0 h 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7" h="833">
                <a:moveTo>
                  <a:pt x="0" y="0"/>
                </a:moveTo>
                <a:lnTo>
                  <a:pt x="2476" y="307"/>
                </a:lnTo>
                <a:lnTo>
                  <a:pt x="2476" y="832"/>
                </a:lnTo>
                <a:lnTo>
                  <a:pt x="0" y="592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20C6D3D0-B2CE-E044-BC1D-2C30C028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9269A5FA-E139-CD41-80F4-35BD38975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6D9D8B5D-ECF8-0F41-A1A1-460C4D88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AA5364CF-8CFB-524A-99C1-D4396A4BB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44047" name="Line 15">
            <a:extLst>
              <a:ext uri="{FF2B5EF4-FFF2-40B4-BE49-F238E27FC236}">
                <a16:creationId xmlns:a16="http://schemas.microsoft.com/office/drawing/2014/main" id="{C2F34E10-9ED2-FF4F-A972-4E6F4528A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48" name="Line 16">
            <a:extLst>
              <a:ext uri="{FF2B5EF4-FFF2-40B4-BE49-F238E27FC236}">
                <a16:creationId xmlns:a16="http://schemas.microsoft.com/office/drawing/2014/main" id="{F08B86F4-C12E-314A-87BC-7E8761F32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49" name="Rectangle 17">
            <a:extLst>
              <a:ext uri="{FF2B5EF4-FFF2-40B4-BE49-F238E27FC236}">
                <a16:creationId xmlns:a16="http://schemas.microsoft.com/office/drawing/2014/main" id="{B1D061C1-C85E-7C4B-A71E-73D0D6F6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1" y="5016500"/>
            <a:ext cx="6732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44050" name="Rectangle 18">
            <a:extLst>
              <a:ext uri="{FF2B5EF4-FFF2-40B4-BE49-F238E27FC236}">
                <a16:creationId xmlns:a16="http://schemas.microsoft.com/office/drawing/2014/main" id="{7F49C5B2-9323-BD4B-80C4-87EBF0D3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3967164"/>
            <a:ext cx="13865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accept signal</a:t>
            </a:r>
          </a:p>
        </p:txBody>
      </p:sp>
      <p:sp>
        <p:nvSpPr>
          <p:cNvPr id="44051" name="Rectangle 19">
            <a:extLst>
              <a:ext uri="{FF2B5EF4-FFF2-40B4-BE49-F238E27FC236}">
                <a16:creationId xmlns:a16="http://schemas.microsoft.com/office/drawing/2014/main" id="{C9C1C2D9-8CD6-D24A-ABC7-E16719B9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9" y="1698626"/>
            <a:ext cx="144590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request signal</a:t>
            </a:r>
          </a:p>
        </p:txBody>
      </p:sp>
      <p:sp>
        <p:nvSpPr>
          <p:cNvPr id="44052" name="Line 20">
            <a:extLst>
              <a:ext uri="{FF2B5EF4-FFF2-40B4-BE49-F238E27FC236}">
                <a16:creationId xmlns:a16="http://schemas.microsoft.com/office/drawing/2014/main" id="{90E8392D-1D4F-5C47-B7D0-A4CA87FFD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313" y="1952625"/>
            <a:ext cx="0" cy="45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3" name="Freeform 21">
            <a:extLst>
              <a:ext uri="{FF2B5EF4-FFF2-40B4-BE49-F238E27FC236}">
                <a16:creationId xmlns:a16="http://schemas.microsoft.com/office/drawing/2014/main" id="{4CAB728F-BBBC-FA4C-B3F3-DFD761640E2E}"/>
              </a:ext>
            </a:extLst>
          </p:cNvPr>
          <p:cNvSpPr>
            <a:spLocks/>
          </p:cNvSpPr>
          <p:nvPr/>
        </p:nvSpPr>
        <p:spPr bwMode="auto">
          <a:xfrm>
            <a:off x="5511800" y="1833564"/>
            <a:ext cx="596900" cy="1239837"/>
          </a:xfrm>
          <a:custGeom>
            <a:avLst/>
            <a:gdLst>
              <a:gd name="T0" fmla="*/ 0 w 376"/>
              <a:gd name="T1" fmla="*/ 0 h 781"/>
              <a:gd name="T2" fmla="*/ 2147483647 w 376"/>
              <a:gd name="T3" fmla="*/ 0 h 781"/>
              <a:gd name="T4" fmla="*/ 2147483647 w 376"/>
              <a:gd name="T5" fmla="*/ 2147483647 h 7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781">
                <a:moveTo>
                  <a:pt x="0" y="0"/>
                </a:moveTo>
                <a:lnTo>
                  <a:pt x="375" y="0"/>
                </a:lnTo>
                <a:lnTo>
                  <a:pt x="375" y="7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Freeform 22">
            <a:extLst>
              <a:ext uri="{FF2B5EF4-FFF2-40B4-BE49-F238E27FC236}">
                <a16:creationId xmlns:a16="http://schemas.microsoft.com/office/drawing/2014/main" id="{F5837F4E-C90A-F947-9CF8-DE865C3FE72A}"/>
              </a:ext>
            </a:extLst>
          </p:cNvPr>
          <p:cNvSpPr>
            <a:spLocks/>
          </p:cNvSpPr>
          <p:nvPr/>
        </p:nvSpPr>
        <p:spPr bwMode="auto">
          <a:xfrm>
            <a:off x="6118225" y="1833564"/>
            <a:ext cx="1360488" cy="1895475"/>
          </a:xfrm>
          <a:custGeom>
            <a:avLst/>
            <a:gdLst>
              <a:gd name="T0" fmla="*/ 0 w 857"/>
              <a:gd name="T1" fmla="*/ 0 h 1194"/>
              <a:gd name="T2" fmla="*/ 2147483647 w 857"/>
              <a:gd name="T3" fmla="*/ 0 h 1194"/>
              <a:gd name="T4" fmla="*/ 2147483647 w 857"/>
              <a:gd name="T5" fmla="*/ 2147483647 h 1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7" h="1194">
                <a:moveTo>
                  <a:pt x="0" y="0"/>
                </a:moveTo>
                <a:lnTo>
                  <a:pt x="856" y="0"/>
                </a:lnTo>
                <a:lnTo>
                  <a:pt x="856" y="119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3">
            <a:extLst>
              <a:ext uri="{FF2B5EF4-FFF2-40B4-BE49-F238E27FC236}">
                <a16:creationId xmlns:a16="http://schemas.microsoft.com/office/drawing/2014/main" id="{CC5CC9A6-F76D-9C4B-8582-17F9FBADF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4537075"/>
            <a:ext cx="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6" name="Rectangle 24">
            <a:extLst>
              <a:ext uri="{FF2B5EF4-FFF2-40B4-BE49-F238E27FC236}">
                <a16:creationId xmlns:a16="http://schemas.microsoft.com/office/drawing/2014/main" id="{184ECB8C-AB18-A542-B324-631975E6A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725" y="4652964"/>
            <a:ext cx="109235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Data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Transmission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4057" name="Line 25">
            <a:extLst>
              <a:ext uri="{FF2B5EF4-FFF2-40B4-BE49-F238E27FC236}">
                <a16:creationId xmlns:a16="http://schemas.microsoft.com/office/drawing/2014/main" id="{72EB2D1B-C372-CB4A-8673-960E90984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6864" y="2629562"/>
            <a:ext cx="13223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8" name="Line 26">
            <a:extLst>
              <a:ext uri="{FF2B5EF4-FFF2-40B4-BE49-F238E27FC236}">
                <a16:creationId xmlns:a16="http://schemas.microsoft.com/office/drawing/2014/main" id="{1E9F7E87-5E39-A64B-B460-8BD7E8DD3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451" y="2414589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9" name="Rectangle 27">
            <a:extLst>
              <a:ext uri="{FF2B5EF4-FFF2-40B4-BE49-F238E27FC236}">
                <a16:creationId xmlns:a16="http://schemas.microsoft.com/office/drawing/2014/main" id="{9C13AA0E-7029-6142-B98F-003263D47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668" y="2386014"/>
            <a:ext cx="144590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Propagation Delay</a:t>
            </a:r>
          </a:p>
        </p:txBody>
      </p:sp>
      <p:sp>
        <p:nvSpPr>
          <p:cNvPr id="44061" name="Line 29">
            <a:extLst>
              <a:ext uri="{FF2B5EF4-FFF2-40B4-BE49-F238E27FC236}">
                <a16:creationId xmlns:a16="http://schemas.microsoft.com/office/drawing/2014/main" id="{0EF94EDE-9B7D-9B40-AB52-D0B6C3624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3"/>
            <a:ext cx="0" cy="346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62" name="Rectangle 30">
            <a:extLst>
              <a:ext uri="{FF2B5EF4-FFF2-40B4-BE49-F238E27FC236}">
                <a16:creationId xmlns:a16="http://schemas.microsoft.com/office/drawing/2014/main" id="{150399C4-212D-964E-87B5-EE1334C9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2" y="3413126"/>
            <a:ext cx="153965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4063" name="Line 31">
            <a:extLst>
              <a:ext uri="{FF2B5EF4-FFF2-40B4-BE49-F238E27FC236}">
                <a16:creationId xmlns:a16="http://schemas.microsoft.com/office/drawing/2014/main" id="{8F5B5338-96ED-D643-8181-BF3108A98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240506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64" name="Freeform 32">
            <a:extLst>
              <a:ext uri="{FF2B5EF4-FFF2-40B4-BE49-F238E27FC236}">
                <a16:creationId xmlns:a16="http://schemas.microsoft.com/office/drawing/2014/main" id="{B54319A7-480F-844F-9FF2-1A277214CB09}"/>
              </a:ext>
            </a:extLst>
          </p:cNvPr>
          <p:cNvSpPr>
            <a:spLocks/>
          </p:cNvSpPr>
          <p:nvPr/>
        </p:nvSpPr>
        <p:spPr bwMode="auto">
          <a:xfrm flipV="1">
            <a:off x="4122739" y="4117976"/>
            <a:ext cx="3932237" cy="352425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Slide Number Placeholder 1">
            <a:extLst>
              <a:ext uri="{FF2B5EF4-FFF2-40B4-BE49-F238E27FC236}">
                <a16:creationId xmlns:a16="http://schemas.microsoft.com/office/drawing/2014/main" id="{7170685D-5D4A-7444-BFD3-1B113B51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B6A40-0C06-5446-AD99-3F9D2FA8488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4" name="Picture 18" descr="Router Clip Art">
            <a:extLst>
              <a:ext uri="{FF2B5EF4-FFF2-40B4-BE49-F238E27FC236}">
                <a16:creationId xmlns:a16="http://schemas.microsoft.com/office/drawing/2014/main" id="{80C057A7-7679-F241-BC8C-F92401C9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Router Clip Art">
            <a:extLst>
              <a:ext uri="{FF2B5EF4-FFF2-40B4-BE49-F238E27FC236}">
                <a16:creationId xmlns:a16="http://schemas.microsoft.com/office/drawing/2014/main" id="{28FEAA9C-5892-DC48-ADE1-73C8BF65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3FF6E108-87F8-F640-B39F-9DC62251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2E583B4-1F53-6F46-8F8A-D278C7D0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25">
            <a:extLst>
              <a:ext uri="{FF2B5EF4-FFF2-40B4-BE49-F238E27FC236}">
                <a16:creationId xmlns:a16="http://schemas.microsoft.com/office/drawing/2014/main" id="{A0F42D79-B371-2042-BD5D-A09FC3F20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5451" y="2703513"/>
            <a:ext cx="6349" cy="4103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55315396-8C02-194D-BE91-8ABA395B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501146"/>
            <a:ext cx="112077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Resource reservation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20402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1981</Words>
  <Application>Microsoft Macintosh PowerPoint</Application>
  <PresentationFormat>Widescreen</PresentationFormat>
  <Paragraphs>426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Arial Narrow</vt:lpstr>
      <vt:lpstr>Calibri</vt:lpstr>
      <vt:lpstr>Comic Sans MS</vt:lpstr>
      <vt:lpstr>Helvetica</vt:lpstr>
      <vt:lpstr>Monotype Sorts</vt:lpstr>
      <vt:lpstr>Symbol</vt:lpstr>
      <vt:lpstr>Times New Roman</vt:lpstr>
      <vt:lpstr>Office Theme</vt:lpstr>
      <vt:lpstr>Image</vt:lpstr>
      <vt:lpstr>CS 352 Internet Technology</vt:lpstr>
      <vt:lpstr>Some definitions</vt:lpstr>
      <vt:lpstr>How do machines communicate?</vt:lpstr>
      <vt:lpstr>How do machines communicate?</vt:lpstr>
      <vt:lpstr>Physical transmission on a single link</vt:lpstr>
      <vt:lpstr> Switching schemes</vt:lpstr>
      <vt:lpstr>Circuit switching</vt:lpstr>
      <vt:lpstr>Circuit switching</vt:lpstr>
      <vt:lpstr>Circuit switching</vt:lpstr>
      <vt:lpstr>Message switching</vt:lpstr>
      <vt:lpstr>Message switching</vt:lpstr>
      <vt:lpstr>Message Switching</vt:lpstr>
      <vt:lpstr>Packet switching</vt:lpstr>
      <vt:lpstr>Packet switching</vt:lpstr>
      <vt:lpstr>The Internet uses store-and-forward packet switching.</vt:lpstr>
      <vt:lpstr>Some comparisons</vt:lpstr>
      <vt:lpstr>PowerPoint Presentation</vt:lpstr>
      <vt:lpstr>Some definitions</vt:lpstr>
      <vt:lpstr>PowerPoint Presentation</vt:lpstr>
      <vt:lpstr>Protocols and Layering</vt:lpstr>
      <vt:lpstr>Protocols: The “rules” of networking</vt:lpstr>
      <vt:lpstr>The protocols of the Internet</vt:lpstr>
      <vt:lpstr>Layering</vt:lpstr>
      <vt:lpstr>TCP/IP Layering Architecture</vt:lpstr>
      <vt:lpstr>Host-to-network layer: (a) Physical Layer</vt:lpstr>
      <vt:lpstr>Host-to-network layer: (b) Data Link Layer</vt:lpstr>
      <vt:lpstr>Network Layer</vt:lpstr>
      <vt:lpstr>Transport Layer</vt:lpstr>
      <vt:lpstr>Application Layer</vt:lpstr>
      <vt:lpstr>Hourglass Design</vt:lpstr>
      <vt:lpstr>Design principles of the Internet</vt:lpstr>
      <vt:lpstr>Design principles of the Internet</vt:lpstr>
      <vt:lpstr>PowerPoint Presentation</vt:lpstr>
      <vt:lpstr>Backup slides</vt:lpstr>
      <vt:lpstr>Issues at  each layer</vt:lpstr>
      <vt:lpstr>functionality  at  each layer</vt:lpstr>
      <vt:lpstr>Internet Design Principles</vt:lpstr>
      <vt:lpstr>Measuring a Network’s Performance</vt:lpstr>
      <vt:lpstr>Some Definitions</vt:lpstr>
      <vt:lpstr>Digression: Units</vt:lpstr>
      <vt:lpstr>Example</vt:lpstr>
      <vt:lpstr>Propagation Delay</vt:lpstr>
      <vt:lpstr>Packet Transmission Time</vt:lpstr>
      <vt:lpstr>Message switching vs Packet switching</vt:lpstr>
      <vt:lpstr>Message switching vs Packet switching</vt:lpstr>
      <vt:lpstr>Message switching vs Packet switching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639</cp:revision>
  <dcterms:created xsi:type="dcterms:W3CDTF">2019-01-23T03:40:12Z</dcterms:created>
  <dcterms:modified xsi:type="dcterms:W3CDTF">2019-01-25T17:45:03Z</dcterms:modified>
</cp:coreProperties>
</file>