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87" r:id="rId2"/>
    <p:sldId id="1157" r:id="rId3"/>
    <p:sldId id="1150" r:id="rId4"/>
    <p:sldId id="1057" r:id="rId5"/>
    <p:sldId id="1141" r:id="rId6"/>
    <p:sldId id="914" r:id="rId7"/>
    <p:sldId id="1058" r:id="rId8"/>
    <p:sldId id="1078" r:id="rId9"/>
    <p:sldId id="1079" r:id="rId10"/>
    <p:sldId id="1080" r:id="rId11"/>
    <p:sldId id="1081" r:id="rId12"/>
    <p:sldId id="1082" r:id="rId13"/>
    <p:sldId id="1083" r:id="rId14"/>
    <p:sldId id="1087" r:id="rId15"/>
    <p:sldId id="1085" r:id="rId16"/>
    <p:sldId id="865" r:id="rId17"/>
    <p:sldId id="866" r:id="rId18"/>
    <p:sldId id="1086" r:id="rId19"/>
    <p:sldId id="1152" r:id="rId20"/>
    <p:sldId id="1153" r:id="rId21"/>
    <p:sldId id="1154" r:id="rId22"/>
    <p:sldId id="1155" r:id="rId23"/>
    <p:sldId id="1156" r:id="rId24"/>
    <p:sldId id="1093" r:id="rId25"/>
    <p:sldId id="1095" r:id="rId26"/>
    <p:sldId id="109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3"/>
    <p:restoredTop sz="94664"/>
  </p:normalViewPr>
  <p:slideViewPr>
    <p:cSldViewPr snapToGrid="0" snapToObjects="1">
      <p:cViewPr varScale="1">
        <p:scale>
          <a:sx n="124" d="100"/>
          <a:sy n="124" d="100"/>
        </p:scale>
        <p:origin x="6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12/15/24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52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9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05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12/15/24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F2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cisco.com/c/en/us/support/docs/ip/border-gateway-protocol-bgp/13753-25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65337" y="1994640"/>
            <a:ext cx="946132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Routing (part 4)</a:t>
            </a:r>
            <a:endParaRPr lang="en-US" dirty="0">
              <a:solidFill>
                <a:srgbClr val="C00000"/>
              </a:solidFill>
              <a:ea typeface="ＭＳ Ｐゴシック" charset="0"/>
              <a:cs typeface="+mj-cs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26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http://www.cs.rutgers.edu/~sn624/352-F24</a:t>
            </a:r>
            <a:r>
              <a:rPr lang="en-US" sz="2800" dirty="0">
                <a:ea typeface="ＭＳ Ｐゴシック" charset="0"/>
              </a:rPr>
              <a:t> 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60876" y="4742967"/>
            <a:ext cx="10731758" cy="551956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/>
              <a:t>AS</a:t>
            </a:r>
            <a:r>
              <a:rPr lang="en-US" sz="2200" dirty="0">
                <a:cs typeface="Arial"/>
              </a:rPr>
              <a:t>1</a:t>
            </a:r>
            <a:r>
              <a:rPr lang="en-US" sz="2200" dirty="0"/>
              <a:t> gateway router</a:t>
            </a:r>
            <a:r>
              <a:rPr lang="en-US" sz="2200" dirty="0">
                <a:cs typeface="Arial"/>
              </a:rPr>
              <a:t> 1c </a:t>
            </a:r>
            <a:r>
              <a:rPr lang="en-US" sz="2200" dirty="0"/>
              <a:t>learns path </a:t>
            </a:r>
            <a:r>
              <a:rPr lang="en-US" sz="2200" dirty="0">
                <a:solidFill>
                  <a:srgbClr val="CC0000"/>
                </a:solidFill>
              </a:rPr>
              <a:t>AS2,AS3,X</a:t>
            </a:r>
            <a:r>
              <a:rPr lang="en-US" sz="2200" i="1" dirty="0">
                <a:solidFill>
                  <a:srgbClr val="CC0000"/>
                </a:solidFill>
              </a:rPr>
              <a:t> </a:t>
            </a:r>
            <a:r>
              <a:rPr lang="en-US" sz="2200" dirty="0"/>
              <a:t>from 2a (next hop 2a)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125" name="Group 124"/>
          <p:cNvGrpSpPr/>
          <p:nvPr/>
        </p:nvGrpSpPr>
        <p:grpSpPr>
          <a:xfrm>
            <a:off x="2148887" y="1451515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3749" cy="398272"/>
                  <a:chOff x="667045" y="1708643"/>
                  <a:chExt cx="423749" cy="39827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3749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37353" cy="398272"/>
                  <a:chOff x="667045" y="1708643"/>
                  <a:chExt cx="437353" cy="39827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37353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4990" y="3271623"/>
                <a:ext cx="4230" cy="8230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4809692" y="2378686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619237"/>
              <a:chOff x="833331" y="2873352"/>
              <a:chExt cx="2333625" cy="1619237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5688" cy="397920"/>
                  <a:chOff x="667045" y="1708643"/>
                  <a:chExt cx="425688" cy="397920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5688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39355" cy="397920"/>
                  <a:chOff x="667045" y="1708643"/>
                  <a:chExt cx="439355" cy="397920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39355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6018" y="3271272"/>
                <a:ext cx="4230" cy="823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7031687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7255177" y="1446543"/>
            <a:ext cx="2215548" cy="1471268"/>
            <a:chOff x="833331" y="2873352"/>
            <a:chExt cx="2333625" cy="1630661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409344"/>
              <a:chOff x="1736090" y="2873352"/>
              <a:chExt cx="565150" cy="409344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409344"/>
              <a:chOff x="1736090" y="2873352"/>
              <a:chExt cx="565150" cy="409344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409344"/>
              <a:chOff x="1736090" y="2873352"/>
              <a:chExt cx="565150" cy="409344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0758" cy="409344"/>
                <a:chOff x="667045" y="1708643"/>
                <a:chExt cx="420758" cy="409344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075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409344"/>
              <a:chOff x="1736090" y="2873352"/>
              <a:chExt cx="565150" cy="409344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34265" cy="409344"/>
                <a:chOff x="667045" y="1708643"/>
                <a:chExt cx="434265" cy="409344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3426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3405" y="3282696"/>
              <a:ext cx="4230" cy="81197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4570707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7047189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5017292" y="2438369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067951" y="1351667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231173" y="1562343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594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904683" y="5223365"/>
                <a:ext cx="429781" cy="369332"/>
                <a:chOff x="629095" y="1708643"/>
                <a:chExt cx="452687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629095" y="1708643"/>
                  <a:ext cx="432579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7237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52829" y="2438605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838201" y="4289671"/>
            <a:ext cx="10731758" cy="57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ts val="2140"/>
              </a:lnSpc>
              <a:buNone/>
            </a:pPr>
            <a:r>
              <a:rPr lang="en-US" sz="2400" dirty="0">
                <a:latin typeface="Helvetica" pitchFamily="2" charset="0"/>
              </a:rPr>
              <a:t>A given router may learn about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multiple</a:t>
            </a:r>
            <a:r>
              <a:rPr lang="en-US" sz="2400" dirty="0">
                <a:latin typeface="Helvetica" pitchFamily="2" charset="0"/>
              </a:rPr>
              <a:t> paths to destination: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18770" y="1902432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/>
          <p:nvPr/>
        </p:nvCxnSpPr>
        <p:spPr bwMode="auto">
          <a:xfrm flipH="1">
            <a:off x="4666124" y="2168220"/>
            <a:ext cx="2534703" cy="1452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6141960" y="1621327"/>
            <a:ext cx="889720" cy="547957"/>
            <a:chOff x="4617960" y="1621326"/>
            <a:chExt cx="889720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849230" y="1621326"/>
              <a:ext cx="6584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C0000"/>
                  </a:solidFill>
                </a:rPr>
                <a:t>AS3,X</a:t>
              </a:r>
            </a:p>
          </p:txBody>
        </p:sp>
      </p:grpSp>
      <p:sp>
        <p:nvSpPr>
          <p:cNvPr id="333" name="Rectangle 4"/>
          <p:cNvSpPr txBox="1">
            <a:spLocks noChangeArrowheads="1"/>
          </p:cNvSpPr>
          <p:nvPr/>
        </p:nvSpPr>
        <p:spPr bwMode="auto">
          <a:xfrm>
            <a:off x="1060876" y="5205914"/>
            <a:ext cx="10731758" cy="5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Helvetica" pitchFamily="2" charset="0"/>
              </a:rPr>
              <a:t>AS</a:t>
            </a:r>
            <a:r>
              <a:rPr lang="en-US" sz="2200" dirty="0">
                <a:latin typeface="Helvetica" pitchFamily="2" charset="0"/>
                <a:cs typeface="Arial"/>
              </a:rPr>
              <a:t>1</a:t>
            </a:r>
            <a:r>
              <a:rPr lang="en-US" sz="2200" dirty="0">
                <a:latin typeface="Helvetica" pitchFamily="2" charset="0"/>
              </a:rPr>
              <a:t> gateway router</a:t>
            </a:r>
            <a:r>
              <a:rPr lang="en-US" sz="2200" dirty="0">
                <a:latin typeface="Helvetica" pitchFamily="2" charset="0"/>
                <a:cs typeface="Arial"/>
              </a:rPr>
              <a:t> 1c </a:t>
            </a:r>
            <a:r>
              <a:rPr lang="en-US" sz="2200" dirty="0">
                <a:latin typeface="Helvetica" pitchFamily="2" charset="0"/>
              </a:rPr>
              <a:t>learns path </a:t>
            </a:r>
            <a:r>
              <a:rPr lang="en-US" sz="2200" dirty="0">
                <a:solidFill>
                  <a:srgbClr val="CC0000"/>
                </a:solidFill>
                <a:latin typeface="Helvetica" pitchFamily="2" charset="0"/>
              </a:rPr>
              <a:t>AS3,X</a:t>
            </a:r>
            <a:r>
              <a:rPr lang="en-US" sz="2200" i="1" dirty="0">
                <a:solidFill>
                  <a:srgbClr val="CC0000"/>
                </a:solidFill>
                <a:latin typeface="Helvetica" pitchFamily="2" charset="0"/>
              </a:rPr>
              <a:t> </a:t>
            </a:r>
            <a:r>
              <a:rPr lang="en-US" sz="2200" dirty="0">
                <a:latin typeface="Helvetica" pitchFamily="2" charset="0"/>
              </a:rPr>
              <a:t>from 3a (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next hop 3a</a:t>
            </a:r>
            <a:r>
              <a:rPr lang="en-US" sz="2200" dirty="0">
                <a:latin typeface="Helvetica" pitchFamily="2" charset="0"/>
              </a:rPr>
              <a:t>)</a:t>
            </a:r>
            <a:endParaRPr lang="en-US" sz="1600" dirty="0">
              <a:latin typeface="Helvetica" pitchFamily="2" charset="0"/>
            </a:endParaRPr>
          </a:p>
          <a:p>
            <a:endParaRPr lang="en-US" sz="2000" dirty="0">
              <a:latin typeface="Helvetica" pitchFamily="2" charset="0"/>
            </a:endParaRPr>
          </a:p>
        </p:txBody>
      </p: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1060876" y="5587446"/>
            <a:ext cx="10223928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100000"/>
              </a:lnSpc>
            </a:pPr>
            <a:r>
              <a:rPr lang="en-US" sz="2200" dirty="0">
                <a:latin typeface="Helvetica" pitchFamily="2" charset="0"/>
              </a:rPr>
              <a:t>Through BGP route selection process, AS</a:t>
            </a:r>
            <a:r>
              <a:rPr lang="en-US" sz="2200" dirty="0">
                <a:latin typeface="Helvetica" pitchFamily="2" charset="0"/>
                <a:cs typeface="Arial"/>
              </a:rPr>
              <a:t>1</a:t>
            </a:r>
            <a:r>
              <a:rPr lang="en-US" sz="2200" dirty="0">
                <a:latin typeface="Helvetica" pitchFamily="2" charset="0"/>
              </a:rPr>
              <a:t> gateway router</a:t>
            </a:r>
            <a:r>
              <a:rPr lang="en-US" sz="2200" dirty="0">
                <a:latin typeface="Helvetica" pitchFamily="2" charset="0"/>
                <a:cs typeface="Arial"/>
              </a:rPr>
              <a:t> 1c </a:t>
            </a:r>
            <a:r>
              <a:rPr lang="en-US" sz="2200" dirty="0">
                <a:latin typeface="Helvetica" pitchFamily="2" charset="0"/>
              </a:rPr>
              <a:t>chooses path </a:t>
            </a:r>
            <a:r>
              <a:rPr lang="en-US" sz="2200" dirty="0">
                <a:solidFill>
                  <a:srgbClr val="CC0000"/>
                </a:solidFill>
                <a:latin typeface="Helvetica" pitchFamily="2" charset="0"/>
              </a:rPr>
              <a:t>AS3,X</a:t>
            </a:r>
            <a:r>
              <a:rPr lang="en-US" sz="2200" i="1" dirty="0">
                <a:solidFill>
                  <a:srgbClr val="CC0000"/>
                </a:solidFill>
                <a:latin typeface="Helvetica" pitchFamily="2" charset="0"/>
              </a:rPr>
              <a:t>, </a:t>
            </a:r>
            <a:r>
              <a:rPr lang="en-US" sz="2200" dirty="0">
                <a:latin typeface="Helvetica" pitchFamily="2" charset="0"/>
              </a:rPr>
              <a:t>and announces path within AS</a:t>
            </a:r>
            <a:r>
              <a:rPr lang="en-US" sz="2200" dirty="0">
                <a:latin typeface="Helvetica" pitchFamily="2" charset="0"/>
                <a:cs typeface="Arial"/>
              </a:rPr>
              <a:t>1</a:t>
            </a:r>
            <a:r>
              <a:rPr lang="en-US" sz="2200" dirty="0">
                <a:latin typeface="Helvetica" pitchFamily="2" charset="0"/>
              </a:rPr>
              <a:t> via iBGP (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next hop 1c</a:t>
            </a:r>
            <a:r>
              <a:rPr lang="en-US" sz="2200" dirty="0">
                <a:latin typeface="Helvetica" pitchFamily="2" charset="0"/>
              </a:rPr>
              <a:t>)</a:t>
            </a:r>
            <a:endParaRPr lang="en-US" sz="2000" dirty="0">
              <a:latin typeface="Helvetica" pitchFamily="2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Helvetica" pitchFamily="2" charset="0"/>
            </a:endParaRPr>
          </a:p>
        </p:txBody>
      </p:sp>
      <p:sp>
        <p:nvSpPr>
          <p:cNvPr id="3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47589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287FDC5-C9BA-E44C-9647-53D7CFAB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eBGP and iBGP announcements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941647-D776-1E49-AC62-68BE1F60BE62}"/>
              </a:ext>
            </a:extLst>
          </p:cNvPr>
          <p:cNvCxnSpPr>
            <a:cxnSpLocks/>
          </p:cNvCxnSpPr>
          <p:nvPr/>
        </p:nvCxnSpPr>
        <p:spPr>
          <a:xfrm flipH="1" flipV="1">
            <a:off x="6573795" y="2274700"/>
            <a:ext cx="2464370" cy="2883111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>
            <a:extLst>
              <a:ext uri="{FF2B5EF4-FFF2-40B4-BE49-F238E27FC236}">
                <a16:creationId xmlns:a16="http://schemas.microsoft.com/office/drawing/2014/main" id="{5D2D4A89-80A4-6E45-BF25-82FF99947EDB}"/>
              </a:ext>
            </a:extLst>
          </p:cNvPr>
          <p:cNvCxnSpPr>
            <a:cxnSpLocks/>
          </p:cNvCxnSpPr>
          <p:nvPr/>
        </p:nvCxnSpPr>
        <p:spPr>
          <a:xfrm flipH="1" flipV="1">
            <a:off x="3809954" y="2714096"/>
            <a:ext cx="1489982" cy="3336297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AA1DB1AC-9502-834F-A62A-1FAF9CD13D39}"/>
              </a:ext>
            </a:extLst>
          </p:cNvPr>
          <p:cNvGrpSpPr/>
          <p:nvPr/>
        </p:nvGrpSpPr>
        <p:grpSpPr>
          <a:xfrm>
            <a:off x="5576001" y="2820740"/>
            <a:ext cx="1118837" cy="826267"/>
            <a:chOff x="4052000" y="2820739"/>
            <a:chExt cx="1118837" cy="826267"/>
          </a:xfrm>
        </p:grpSpPr>
        <p:cxnSp>
          <p:nvCxnSpPr>
            <p:cNvPr id="337" name="Straight Arrow Connector 336">
              <a:extLst>
                <a:ext uri="{FF2B5EF4-FFF2-40B4-BE49-F238E27FC236}">
                  <a16:creationId xmlns:a16="http://schemas.microsoft.com/office/drawing/2014/main" id="{17D12D0D-DE9E-1147-8C4E-4DD74B5C232A}"/>
                </a:ext>
              </a:extLst>
            </p:cNvPr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8" name="Straight Arrow Connector 337">
              <a:extLst>
                <a:ext uri="{FF2B5EF4-FFF2-40B4-BE49-F238E27FC236}">
                  <a16:creationId xmlns:a16="http://schemas.microsoft.com/office/drawing/2014/main" id="{9B8B9375-9550-C64C-8685-9F95D8349E5A}"/>
                </a:ext>
              </a:extLst>
            </p:cNvPr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" name="Straight Arrow Connector 338">
              <a:extLst>
                <a:ext uri="{FF2B5EF4-FFF2-40B4-BE49-F238E27FC236}">
                  <a16:creationId xmlns:a16="http://schemas.microsoft.com/office/drawing/2014/main" id="{D84483D4-47F9-F74A-8DFD-2B48CC88D81D}"/>
                </a:ext>
              </a:extLst>
            </p:cNvPr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37265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/>
      <p:bldP spid="3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/>
          <p:cNvGrpSpPr/>
          <p:nvPr/>
        </p:nvGrpSpPr>
        <p:grpSpPr>
          <a:xfrm>
            <a:off x="2148887" y="1451515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3749" cy="398272"/>
                  <a:chOff x="667045" y="1708643"/>
                  <a:chExt cx="423749" cy="39827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3749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37353" cy="398272"/>
                  <a:chOff x="667045" y="1708643"/>
                  <a:chExt cx="437353" cy="39827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37353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4990" y="3271623"/>
                <a:ext cx="4230" cy="8230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4809692" y="2378686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619237"/>
              <a:chOff x="833331" y="2873352"/>
              <a:chExt cx="2333625" cy="1619237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5688" cy="397920"/>
                  <a:chOff x="667045" y="1708643"/>
                  <a:chExt cx="425688" cy="397920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5688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39355" cy="397920"/>
                  <a:chOff x="667045" y="1708643"/>
                  <a:chExt cx="439355" cy="397920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39355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6018" y="3271272"/>
                <a:ext cx="4230" cy="823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7031687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7255177" y="1446543"/>
            <a:ext cx="2215548" cy="1471268"/>
            <a:chOff x="833331" y="2873352"/>
            <a:chExt cx="2333625" cy="1630661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409344"/>
              <a:chOff x="1736090" y="2873352"/>
              <a:chExt cx="565150" cy="409344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409344"/>
              <a:chOff x="1736090" y="2873352"/>
              <a:chExt cx="565150" cy="409344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409344"/>
              <a:chOff x="1736090" y="2873352"/>
              <a:chExt cx="565150" cy="409344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0758" cy="409344"/>
                <a:chOff x="667045" y="1708643"/>
                <a:chExt cx="420758" cy="409344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075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409344"/>
              <a:chOff x="1736090" y="2873352"/>
              <a:chExt cx="565150" cy="409344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34265" cy="409344"/>
                <a:chOff x="667045" y="1708643"/>
                <a:chExt cx="434265" cy="409344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3426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3405" y="3282696"/>
              <a:ext cx="4230" cy="81197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4570707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7047189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5017292" y="2438369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067951" y="1351667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231173" y="1562343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594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904683" y="5223365"/>
                <a:ext cx="429781" cy="369332"/>
                <a:chOff x="629095" y="1708643"/>
                <a:chExt cx="452687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629095" y="1708643"/>
                  <a:ext cx="432579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7237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52829" y="2438605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18770" y="1902432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/>
          <p:nvPr/>
        </p:nvCxnSpPr>
        <p:spPr bwMode="auto">
          <a:xfrm flipH="1">
            <a:off x="4666124" y="2168220"/>
            <a:ext cx="2534703" cy="1452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6141960" y="1621327"/>
            <a:ext cx="889720" cy="547957"/>
            <a:chOff x="4617960" y="1621326"/>
            <a:chExt cx="889720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849230" y="1621326"/>
              <a:ext cx="6584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C0000"/>
                  </a:solidFill>
                </a:rPr>
                <a:t>AS3,X</a:t>
              </a: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D287FDC5-C9BA-E44C-9647-53D7CFAB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forwarding table entries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06A2858-CAF6-F84A-B9C3-1F5914B3C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6198" y="4161639"/>
            <a:ext cx="5537602" cy="2597507"/>
          </a:xfrm>
        </p:spPr>
        <p:txBody>
          <a:bodyPr>
            <a:normAutofit/>
          </a:bodyPr>
          <a:lstStyle/>
          <a:p>
            <a:r>
              <a:rPr lang="en-US" dirty="0"/>
              <a:t>recall: </a:t>
            </a:r>
            <a:r>
              <a:rPr lang="en-US" dirty="0">
                <a:cs typeface="Arial"/>
              </a:rPr>
              <a:t>1</a:t>
            </a:r>
            <a:r>
              <a:rPr lang="en-US" dirty="0"/>
              <a:t>a, </a:t>
            </a:r>
            <a:r>
              <a:rPr lang="en-US" dirty="0">
                <a:cs typeface="Arial"/>
              </a:rPr>
              <a:t>1</a:t>
            </a:r>
            <a:r>
              <a:rPr lang="en-US" dirty="0"/>
              <a:t>b, </a:t>
            </a:r>
            <a:r>
              <a:rPr lang="en-US" dirty="0">
                <a:cs typeface="Arial"/>
              </a:rPr>
              <a:t>1</a:t>
            </a:r>
            <a:r>
              <a:rPr lang="en-US" dirty="0"/>
              <a:t>d learn about </a:t>
            </a:r>
            <a:r>
              <a:rPr lang="en-US" dirty="0" err="1"/>
              <a:t>dest</a:t>
            </a:r>
            <a:r>
              <a:rPr lang="en-US" dirty="0"/>
              <a:t> X via iBGP from </a:t>
            </a:r>
            <a:r>
              <a:rPr lang="en-US" dirty="0">
                <a:solidFill>
                  <a:srgbClr val="C00000"/>
                </a:solidFill>
              </a:rPr>
              <a:t>next-hop</a:t>
            </a:r>
            <a:r>
              <a:rPr lang="en-US" dirty="0"/>
              <a:t> </a:t>
            </a:r>
            <a:r>
              <a:rPr lang="en-US" dirty="0">
                <a:cs typeface="Arial"/>
              </a:rPr>
              <a:t>1</a:t>
            </a:r>
            <a:r>
              <a:rPr lang="en-US" dirty="0"/>
              <a:t>c: “path to X goes through </a:t>
            </a:r>
            <a:r>
              <a:rPr lang="en-US" dirty="0">
                <a:cs typeface="Arial"/>
              </a:rPr>
              <a:t>1</a:t>
            </a:r>
            <a:r>
              <a:rPr lang="en-US" dirty="0"/>
              <a:t>c”</a:t>
            </a:r>
          </a:p>
          <a:p>
            <a:r>
              <a:rPr lang="en-US" dirty="0">
                <a:cs typeface="Arial"/>
              </a:rPr>
              <a:t>1</a:t>
            </a:r>
            <a:r>
              <a:rPr lang="en-US" dirty="0"/>
              <a:t>d: </a:t>
            </a:r>
            <a:r>
              <a:rPr lang="en-US" dirty="0">
                <a:solidFill>
                  <a:srgbClr val="C00000"/>
                </a:solidFill>
              </a:rPr>
              <a:t>intra-domain routing</a:t>
            </a:r>
            <a:r>
              <a:rPr lang="en-US" dirty="0"/>
              <a:t>: to get to </a:t>
            </a:r>
            <a:r>
              <a:rPr lang="en-US" dirty="0">
                <a:cs typeface="Arial"/>
              </a:rPr>
              <a:t>1</a:t>
            </a:r>
            <a:r>
              <a:rPr lang="en-US" dirty="0"/>
              <a:t>c, forward over outgoing local interface </a:t>
            </a:r>
            <a:r>
              <a:rPr lang="en-US" dirty="0">
                <a:cs typeface="Arial"/>
              </a:rPr>
              <a:t>1</a:t>
            </a:r>
          </a:p>
          <a:p>
            <a:endParaRPr lang="en-US" dirty="0"/>
          </a:p>
        </p:txBody>
      </p:sp>
      <p:sp>
        <p:nvSpPr>
          <p:cNvPr id="336" name="Freeform 335">
            <a:extLst>
              <a:ext uri="{FF2B5EF4-FFF2-40B4-BE49-F238E27FC236}">
                <a16:creationId xmlns:a16="http://schemas.microsoft.com/office/drawing/2014/main" id="{726DC3E1-5FC9-C442-BC46-FBFBAA7987B8}"/>
              </a:ext>
            </a:extLst>
          </p:cNvPr>
          <p:cNvSpPr/>
          <p:nvPr/>
        </p:nvSpPr>
        <p:spPr>
          <a:xfrm rot="10326036" flipH="1">
            <a:off x="2230650" y="3061536"/>
            <a:ext cx="1333280" cy="959366"/>
          </a:xfrm>
          <a:custGeom>
            <a:avLst/>
            <a:gdLst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418712 w 1040633"/>
              <a:gd name="connsiteY4" fmla="*/ 1189324 h 1219697"/>
              <a:gd name="connsiteX5" fmla="*/ 139870 w 1040633"/>
              <a:gd name="connsiteY5" fmla="*/ 1191723 h 1219697"/>
              <a:gd name="connsiteX0" fmla="*/ 139870 w 1040633"/>
              <a:gd name="connsiteY0" fmla="*/ 1191723 h 1355926"/>
              <a:gd name="connsiteX1" fmla="*/ 0 w 1040633"/>
              <a:gd name="connsiteY1" fmla="*/ 0 h 1355926"/>
              <a:gd name="connsiteX2" fmla="*/ 1040633 w 1040633"/>
              <a:gd name="connsiteY2" fmla="*/ 16785 h 1355926"/>
              <a:gd name="connsiteX3" fmla="*/ 833625 w 1040633"/>
              <a:gd name="connsiteY3" fmla="*/ 1219697 h 1355926"/>
              <a:gd name="connsiteX4" fmla="*/ 139870 w 1040633"/>
              <a:gd name="connsiteY4" fmla="*/ 1191723 h 1355926"/>
              <a:gd name="connsiteX0" fmla="*/ 139870 w 1040633"/>
              <a:gd name="connsiteY0" fmla="*/ 1191723 h 1289901"/>
              <a:gd name="connsiteX1" fmla="*/ 0 w 1040633"/>
              <a:gd name="connsiteY1" fmla="*/ 0 h 1289901"/>
              <a:gd name="connsiteX2" fmla="*/ 1040633 w 1040633"/>
              <a:gd name="connsiteY2" fmla="*/ 16785 h 1289901"/>
              <a:gd name="connsiteX3" fmla="*/ 833625 w 1040633"/>
              <a:gd name="connsiteY3" fmla="*/ 1219697 h 1289901"/>
              <a:gd name="connsiteX4" fmla="*/ 139870 w 1040633"/>
              <a:gd name="connsiteY4" fmla="*/ 1191723 h 1289901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191723"/>
              <a:gd name="connsiteX1" fmla="*/ 0 w 1040633"/>
              <a:gd name="connsiteY1" fmla="*/ 0 h 1191723"/>
              <a:gd name="connsiteX2" fmla="*/ 1040633 w 1040633"/>
              <a:gd name="connsiteY2" fmla="*/ 16785 h 1191723"/>
              <a:gd name="connsiteX3" fmla="*/ 671988 w 1040633"/>
              <a:gd name="connsiteY3" fmla="*/ 1158121 h 1191723"/>
              <a:gd name="connsiteX4" fmla="*/ 139870 w 1040633"/>
              <a:gd name="connsiteY4" fmla="*/ 1191723 h 1191723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363082 w 1040633"/>
              <a:gd name="connsiteY4" fmla="*/ 1160935 h 1160935"/>
              <a:gd name="connsiteX0" fmla="*/ 448507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448507 w 1040633"/>
              <a:gd name="connsiteY4" fmla="*/ 1160935 h 1160935"/>
              <a:gd name="connsiteX0" fmla="*/ 448507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448507 w 1040633"/>
              <a:gd name="connsiteY4" fmla="*/ 1160935 h 1160935"/>
              <a:gd name="connsiteX0" fmla="*/ 448507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448507 w 1040633"/>
              <a:gd name="connsiteY4" fmla="*/ 1160935 h 1160935"/>
              <a:gd name="connsiteX0" fmla="*/ 448507 w 1325315"/>
              <a:gd name="connsiteY0" fmla="*/ 1160935 h 1160935"/>
              <a:gd name="connsiteX1" fmla="*/ 0 w 1325315"/>
              <a:gd name="connsiteY1" fmla="*/ 0 h 1160935"/>
              <a:gd name="connsiteX2" fmla="*/ 1040633 w 1325315"/>
              <a:gd name="connsiteY2" fmla="*/ 16785 h 1160935"/>
              <a:gd name="connsiteX3" fmla="*/ 1214315 w 1325315"/>
              <a:gd name="connsiteY3" fmla="*/ 1064597 h 1160935"/>
              <a:gd name="connsiteX4" fmla="*/ 448507 w 1325315"/>
              <a:gd name="connsiteY4" fmla="*/ 1160935 h 1160935"/>
              <a:gd name="connsiteX0" fmla="*/ 448507 w 1214315"/>
              <a:gd name="connsiteY0" fmla="*/ 1160935 h 1160935"/>
              <a:gd name="connsiteX1" fmla="*/ 0 w 1214315"/>
              <a:gd name="connsiteY1" fmla="*/ 0 h 1160935"/>
              <a:gd name="connsiteX2" fmla="*/ 1040633 w 1214315"/>
              <a:gd name="connsiteY2" fmla="*/ 16785 h 1160935"/>
              <a:gd name="connsiteX3" fmla="*/ 1214315 w 1214315"/>
              <a:gd name="connsiteY3" fmla="*/ 1064597 h 1160935"/>
              <a:gd name="connsiteX4" fmla="*/ 448507 w 1214315"/>
              <a:gd name="connsiteY4" fmla="*/ 1160935 h 1160935"/>
              <a:gd name="connsiteX0" fmla="*/ 448507 w 1214315"/>
              <a:gd name="connsiteY0" fmla="*/ 1160935 h 1160935"/>
              <a:gd name="connsiteX1" fmla="*/ 0 w 1214315"/>
              <a:gd name="connsiteY1" fmla="*/ 0 h 1160935"/>
              <a:gd name="connsiteX2" fmla="*/ 1040633 w 1214315"/>
              <a:gd name="connsiteY2" fmla="*/ 16785 h 1160935"/>
              <a:gd name="connsiteX3" fmla="*/ 1214315 w 1214315"/>
              <a:gd name="connsiteY3" fmla="*/ 1064597 h 1160935"/>
              <a:gd name="connsiteX4" fmla="*/ 448507 w 1214315"/>
              <a:gd name="connsiteY4" fmla="*/ 1160935 h 1160935"/>
              <a:gd name="connsiteX0" fmla="*/ 1053964 w 1214315"/>
              <a:gd name="connsiteY0" fmla="*/ 1136323 h 1136323"/>
              <a:gd name="connsiteX1" fmla="*/ 0 w 1214315"/>
              <a:gd name="connsiteY1" fmla="*/ 0 h 1136323"/>
              <a:gd name="connsiteX2" fmla="*/ 1040633 w 1214315"/>
              <a:gd name="connsiteY2" fmla="*/ 16785 h 1136323"/>
              <a:gd name="connsiteX3" fmla="*/ 1214315 w 1214315"/>
              <a:gd name="connsiteY3" fmla="*/ 1064597 h 1136323"/>
              <a:gd name="connsiteX4" fmla="*/ 1053964 w 1214315"/>
              <a:gd name="connsiteY4" fmla="*/ 1136323 h 1136323"/>
              <a:gd name="connsiteX0" fmla="*/ 1053964 w 1214315"/>
              <a:gd name="connsiteY0" fmla="*/ 1136323 h 1136323"/>
              <a:gd name="connsiteX1" fmla="*/ 0 w 1214315"/>
              <a:gd name="connsiteY1" fmla="*/ 0 h 1136323"/>
              <a:gd name="connsiteX2" fmla="*/ 1040633 w 1214315"/>
              <a:gd name="connsiteY2" fmla="*/ 16785 h 1136323"/>
              <a:gd name="connsiteX3" fmla="*/ 1214315 w 1214315"/>
              <a:gd name="connsiteY3" fmla="*/ 1064597 h 1136323"/>
              <a:gd name="connsiteX4" fmla="*/ 1053964 w 1214315"/>
              <a:gd name="connsiteY4" fmla="*/ 1136323 h 1136323"/>
              <a:gd name="connsiteX0" fmla="*/ 1053964 w 1214315"/>
              <a:gd name="connsiteY0" fmla="*/ 1136323 h 1136323"/>
              <a:gd name="connsiteX1" fmla="*/ 0 w 1214315"/>
              <a:gd name="connsiteY1" fmla="*/ 0 h 1136323"/>
              <a:gd name="connsiteX2" fmla="*/ 1040633 w 1214315"/>
              <a:gd name="connsiteY2" fmla="*/ 16785 h 1136323"/>
              <a:gd name="connsiteX3" fmla="*/ 1214315 w 1214315"/>
              <a:gd name="connsiteY3" fmla="*/ 1064597 h 1136323"/>
              <a:gd name="connsiteX4" fmla="*/ 1053964 w 1214315"/>
              <a:gd name="connsiteY4" fmla="*/ 1136323 h 1136323"/>
              <a:gd name="connsiteX0" fmla="*/ 1060159 w 1220510"/>
              <a:gd name="connsiteY0" fmla="*/ 1119627 h 1119627"/>
              <a:gd name="connsiteX1" fmla="*/ 0 w 1220510"/>
              <a:gd name="connsiteY1" fmla="*/ 249694 h 1119627"/>
              <a:gd name="connsiteX2" fmla="*/ 1046828 w 1220510"/>
              <a:gd name="connsiteY2" fmla="*/ 89 h 1119627"/>
              <a:gd name="connsiteX3" fmla="*/ 1220510 w 1220510"/>
              <a:gd name="connsiteY3" fmla="*/ 1047901 h 1119627"/>
              <a:gd name="connsiteX4" fmla="*/ 1060159 w 1220510"/>
              <a:gd name="connsiteY4" fmla="*/ 1119627 h 1119627"/>
              <a:gd name="connsiteX0" fmla="*/ 1060159 w 1220510"/>
              <a:gd name="connsiteY0" fmla="*/ 1119627 h 1119627"/>
              <a:gd name="connsiteX1" fmla="*/ 0 w 1220510"/>
              <a:gd name="connsiteY1" fmla="*/ 249694 h 1119627"/>
              <a:gd name="connsiteX2" fmla="*/ 1046828 w 1220510"/>
              <a:gd name="connsiteY2" fmla="*/ 89 h 1119627"/>
              <a:gd name="connsiteX3" fmla="*/ 1220510 w 1220510"/>
              <a:gd name="connsiteY3" fmla="*/ 1047901 h 1119627"/>
              <a:gd name="connsiteX4" fmla="*/ 1060159 w 1220510"/>
              <a:gd name="connsiteY4" fmla="*/ 1119627 h 1119627"/>
              <a:gd name="connsiteX0" fmla="*/ 1060159 w 1220510"/>
              <a:gd name="connsiteY0" fmla="*/ 1119627 h 1119627"/>
              <a:gd name="connsiteX1" fmla="*/ 0 w 1220510"/>
              <a:gd name="connsiteY1" fmla="*/ 249694 h 1119627"/>
              <a:gd name="connsiteX2" fmla="*/ 1046828 w 1220510"/>
              <a:gd name="connsiteY2" fmla="*/ 89 h 1119627"/>
              <a:gd name="connsiteX3" fmla="*/ 1220510 w 1220510"/>
              <a:gd name="connsiteY3" fmla="*/ 1047901 h 1119627"/>
              <a:gd name="connsiteX4" fmla="*/ 1060159 w 1220510"/>
              <a:gd name="connsiteY4" fmla="*/ 1119627 h 1119627"/>
              <a:gd name="connsiteX0" fmla="*/ 1060159 w 1220510"/>
              <a:gd name="connsiteY0" fmla="*/ 921649 h 921649"/>
              <a:gd name="connsiteX1" fmla="*/ 0 w 1220510"/>
              <a:gd name="connsiteY1" fmla="*/ 51716 h 921649"/>
              <a:gd name="connsiteX2" fmla="*/ 1059218 w 1220510"/>
              <a:gd name="connsiteY2" fmla="*/ 355 h 921649"/>
              <a:gd name="connsiteX3" fmla="*/ 1220510 w 1220510"/>
              <a:gd name="connsiteY3" fmla="*/ 849923 h 921649"/>
              <a:gd name="connsiteX4" fmla="*/ 1060159 w 1220510"/>
              <a:gd name="connsiteY4" fmla="*/ 921649 h 921649"/>
              <a:gd name="connsiteX0" fmla="*/ 1060159 w 1220510"/>
              <a:gd name="connsiteY0" fmla="*/ 921649 h 921649"/>
              <a:gd name="connsiteX1" fmla="*/ 0 w 1220510"/>
              <a:gd name="connsiteY1" fmla="*/ 51716 h 921649"/>
              <a:gd name="connsiteX2" fmla="*/ 1059218 w 1220510"/>
              <a:gd name="connsiteY2" fmla="*/ 355 h 921649"/>
              <a:gd name="connsiteX3" fmla="*/ 1220510 w 1220510"/>
              <a:gd name="connsiteY3" fmla="*/ 849923 h 921649"/>
              <a:gd name="connsiteX4" fmla="*/ 1060159 w 1220510"/>
              <a:gd name="connsiteY4" fmla="*/ 921649 h 921649"/>
              <a:gd name="connsiteX0" fmla="*/ 1060159 w 1220510"/>
              <a:gd name="connsiteY0" fmla="*/ 921649 h 921649"/>
              <a:gd name="connsiteX1" fmla="*/ 0 w 1220510"/>
              <a:gd name="connsiteY1" fmla="*/ 51716 h 921649"/>
              <a:gd name="connsiteX2" fmla="*/ 1059218 w 1220510"/>
              <a:gd name="connsiteY2" fmla="*/ 355 h 921649"/>
              <a:gd name="connsiteX3" fmla="*/ 1220510 w 1220510"/>
              <a:gd name="connsiteY3" fmla="*/ 849923 h 921649"/>
              <a:gd name="connsiteX4" fmla="*/ 1060159 w 1220510"/>
              <a:gd name="connsiteY4" fmla="*/ 921649 h 921649"/>
              <a:gd name="connsiteX0" fmla="*/ 1006934 w 1167285"/>
              <a:gd name="connsiteY0" fmla="*/ 967578 h 967578"/>
              <a:gd name="connsiteX1" fmla="*/ 0 w 1167285"/>
              <a:gd name="connsiteY1" fmla="*/ 0 h 967578"/>
              <a:gd name="connsiteX2" fmla="*/ 1005993 w 1167285"/>
              <a:gd name="connsiteY2" fmla="*/ 46284 h 967578"/>
              <a:gd name="connsiteX3" fmla="*/ 1167285 w 1167285"/>
              <a:gd name="connsiteY3" fmla="*/ 895852 h 967578"/>
              <a:gd name="connsiteX4" fmla="*/ 1006934 w 1167285"/>
              <a:gd name="connsiteY4" fmla="*/ 967578 h 967578"/>
              <a:gd name="connsiteX0" fmla="*/ 1006934 w 1167285"/>
              <a:gd name="connsiteY0" fmla="*/ 1132232 h 1132232"/>
              <a:gd name="connsiteX1" fmla="*/ 0 w 1167285"/>
              <a:gd name="connsiteY1" fmla="*/ 164654 h 1132232"/>
              <a:gd name="connsiteX2" fmla="*/ 991394 w 1167285"/>
              <a:gd name="connsiteY2" fmla="*/ 130 h 1132232"/>
              <a:gd name="connsiteX3" fmla="*/ 1167285 w 1167285"/>
              <a:gd name="connsiteY3" fmla="*/ 1060506 h 1132232"/>
              <a:gd name="connsiteX4" fmla="*/ 1006934 w 1167285"/>
              <a:gd name="connsiteY4" fmla="*/ 1132232 h 1132232"/>
              <a:gd name="connsiteX0" fmla="*/ 986900 w 1167285"/>
              <a:gd name="connsiteY0" fmla="*/ 1088164 h 1088164"/>
              <a:gd name="connsiteX1" fmla="*/ 0 w 1167285"/>
              <a:gd name="connsiteY1" fmla="*/ 164654 h 1088164"/>
              <a:gd name="connsiteX2" fmla="*/ 991394 w 1167285"/>
              <a:gd name="connsiteY2" fmla="*/ 130 h 1088164"/>
              <a:gd name="connsiteX3" fmla="*/ 1167285 w 1167285"/>
              <a:gd name="connsiteY3" fmla="*/ 1060506 h 1088164"/>
              <a:gd name="connsiteX4" fmla="*/ 986900 w 1167285"/>
              <a:gd name="connsiteY4" fmla="*/ 1088164 h 1088164"/>
              <a:gd name="connsiteX0" fmla="*/ 986900 w 1167285"/>
              <a:gd name="connsiteY0" fmla="*/ 1088164 h 1088164"/>
              <a:gd name="connsiteX1" fmla="*/ 0 w 1167285"/>
              <a:gd name="connsiteY1" fmla="*/ 164654 h 1088164"/>
              <a:gd name="connsiteX2" fmla="*/ 991394 w 1167285"/>
              <a:gd name="connsiteY2" fmla="*/ 130 h 1088164"/>
              <a:gd name="connsiteX3" fmla="*/ 1167285 w 1167285"/>
              <a:gd name="connsiteY3" fmla="*/ 1060506 h 1088164"/>
              <a:gd name="connsiteX4" fmla="*/ 986900 w 1167285"/>
              <a:gd name="connsiteY4" fmla="*/ 1088164 h 1088164"/>
              <a:gd name="connsiteX0" fmla="*/ 986900 w 1332977"/>
              <a:gd name="connsiteY0" fmla="*/ 1088164 h 1088164"/>
              <a:gd name="connsiteX1" fmla="*/ 0 w 1332977"/>
              <a:gd name="connsiteY1" fmla="*/ 164654 h 1088164"/>
              <a:gd name="connsiteX2" fmla="*/ 991394 w 1332977"/>
              <a:gd name="connsiteY2" fmla="*/ 130 h 1088164"/>
              <a:gd name="connsiteX3" fmla="*/ 1332977 w 1332977"/>
              <a:gd name="connsiteY3" fmla="*/ 1045574 h 1088164"/>
              <a:gd name="connsiteX4" fmla="*/ 986900 w 1332977"/>
              <a:gd name="connsiteY4" fmla="*/ 1088164 h 108816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977" h="1143414">
                <a:moveTo>
                  <a:pt x="1029955" y="1143414"/>
                </a:moveTo>
                <a:cubicBezTo>
                  <a:pt x="771645" y="868623"/>
                  <a:pt x="908943" y="903822"/>
                  <a:pt x="0" y="164654"/>
                </a:cubicBezTo>
                <a:cubicBezTo>
                  <a:pt x="346878" y="170249"/>
                  <a:pt x="644516" y="-5465"/>
                  <a:pt x="991394" y="130"/>
                </a:cubicBezTo>
                <a:cubicBezTo>
                  <a:pt x="1125143" y="751678"/>
                  <a:pt x="1116033" y="592331"/>
                  <a:pt x="1332977" y="1045574"/>
                </a:cubicBezTo>
                <a:cubicBezTo>
                  <a:pt x="1183663" y="1029001"/>
                  <a:pt x="1194267" y="1059672"/>
                  <a:pt x="1029955" y="1143414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EB10581F-DD5B-F643-AED3-4D79B6791110}"/>
              </a:ext>
            </a:extLst>
          </p:cNvPr>
          <p:cNvSpPr/>
          <p:nvPr/>
        </p:nvSpPr>
        <p:spPr bwMode="auto">
          <a:xfrm rot="10800000">
            <a:off x="2268143" y="3943327"/>
            <a:ext cx="1027112" cy="994484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62000"/>
                </a:schemeClr>
              </a:gs>
              <a:gs pos="54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Helvetica" pitchFamily="2" charset="0"/>
            </a:endParaRPr>
          </a:p>
        </p:txBody>
      </p:sp>
      <p:grpSp>
        <p:nvGrpSpPr>
          <p:cNvPr id="338" name="Group 104">
            <a:extLst>
              <a:ext uri="{FF2B5EF4-FFF2-40B4-BE49-F238E27FC236}">
                <a16:creationId xmlns:a16="http://schemas.microsoft.com/office/drawing/2014/main" id="{7B819032-9775-B841-9398-78E57D21138D}"/>
              </a:ext>
            </a:extLst>
          </p:cNvPr>
          <p:cNvGrpSpPr>
            <a:grpSpLocks/>
          </p:cNvGrpSpPr>
          <p:nvPr/>
        </p:nvGrpSpPr>
        <p:grpSpPr bwMode="auto">
          <a:xfrm>
            <a:off x="2271613" y="5615296"/>
            <a:ext cx="1034710" cy="357349"/>
            <a:chOff x="4128636" y="3606589"/>
            <a:chExt cx="568145" cy="338667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EA00A59B-AFBD-0B46-9015-E5EA61A00478}"/>
                </a:ext>
              </a:extLst>
            </p:cNvPr>
            <p:cNvSpPr/>
            <p:nvPr/>
          </p:nvSpPr>
          <p:spPr>
            <a:xfrm>
              <a:off x="4128649" y="3720080"/>
              <a:ext cx="568332" cy="22517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41C8595F-CC46-8348-ACCA-6E03A38461FE}"/>
                </a:ext>
              </a:extLst>
            </p:cNvPr>
            <p:cNvSpPr/>
            <p:nvPr/>
          </p:nvSpPr>
          <p:spPr>
            <a:xfrm>
              <a:off x="4128649" y="3720080"/>
              <a:ext cx="568332" cy="11189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D5E0D091-BBD6-C64C-819E-9ED5890377D7}"/>
                </a:ext>
              </a:extLst>
            </p:cNvPr>
            <p:cNvSpPr/>
            <p:nvPr/>
          </p:nvSpPr>
          <p:spPr>
            <a:xfrm>
              <a:off x="4128649" y="3606801"/>
              <a:ext cx="568332" cy="22517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3F3B7900-0BB6-544D-9C9C-4F14BAA88191}"/>
                </a:ext>
              </a:extLst>
            </p:cNvPr>
            <p:cNvCxnSpPr/>
            <p:nvPr/>
          </p:nvCxnSpPr>
          <p:spPr>
            <a:xfrm>
              <a:off x="4696981" y="3720080"/>
              <a:ext cx="0" cy="111898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597FC74B-0417-504C-85FA-3E7D27A6A757}"/>
                </a:ext>
              </a:extLst>
            </p:cNvPr>
            <p:cNvCxnSpPr/>
            <p:nvPr/>
          </p:nvCxnSpPr>
          <p:spPr>
            <a:xfrm>
              <a:off x="4128649" y="3720080"/>
              <a:ext cx="0" cy="111898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4" name="Rectangle 343">
            <a:extLst>
              <a:ext uri="{FF2B5EF4-FFF2-40B4-BE49-F238E27FC236}">
                <a16:creationId xmlns:a16="http://schemas.microsoft.com/office/drawing/2014/main" id="{EDFB3C13-C529-464A-BD87-4345F9AB2B7F}"/>
              </a:ext>
            </a:extLst>
          </p:cNvPr>
          <p:cNvSpPr/>
          <p:nvPr/>
        </p:nvSpPr>
        <p:spPr bwMode="auto">
          <a:xfrm>
            <a:off x="2275921" y="4885885"/>
            <a:ext cx="1027112" cy="86051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62000"/>
                </a:schemeClr>
              </a:gs>
              <a:gs pos="54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Helvetica" pitchFamily="2" charset="0"/>
            </a:endParaRPr>
          </a:p>
        </p:txBody>
      </p:sp>
      <p:grpSp>
        <p:nvGrpSpPr>
          <p:cNvPr id="345" name="Group 9">
            <a:extLst>
              <a:ext uri="{FF2B5EF4-FFF2-40B4-BE49-F238E27FC236}">
                <a16:creationId xmlns:a16="http://schemas.microsoft.com/office/drawing/2014/main" id="{8DB9BC61-31C0-7C4E-ADDA-484D34FA4A16}"/>
              </a:ext>
            </a:extLst>
          </p:cNvPr>
          <p:cNvGrpSpPr>
            <a:grpSpLocks/>
          </p:cNvGrpSpPr>
          <p:nvPr/>
        </p:nvGrpSpPr>
        <p:grpSpPr bwMode="auto">
          <a:xfrm>
            <a:off x="2236835" y="3851755"/>
            <a:ext cx="1079500" cy="395024"/>
            <a:chOff x="2183302" y="1574638"/>
            <a:chExt cx="1200154" cy="430181"/>
          </a:xfrm>
        </p:grpSpPr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3512D27F-97B0-7D41-80DC-3431CBBC49D6}"/>
                </a:ext>
              </a:extLst>
            </p:cNvPr>
            <p:cNvSpPr/>
            <p:nvPr/>
          </p:nvSpPr>
          <p:spPr bwMode="auto">
            <a:xfrm flipV="1">
              <a:off x="2186832" y="1690517"/>
              <a:ext cx="1194859" cy="31430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6200000" scaled="0"/>
              <a:tileRect/>
            </a:gra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Helvetica" pitchFamily="2" charset="0"/>
              </a:endParaRPr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8B17C422-6621-9C45-9C56-92900BED535E}"/>
                </a:ext>
              </a:extLst>
            </p:cNvPr>
            <p:cNvSpPr/>
            <p:nvPr/>
          </p:nvSpPr>
          <p:spPr bwMode="auto">
            <a:xfrm>
              <a:off x="2183302" y="1734964"/>
              <a:ext cx="1198389" cy="112704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54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62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408F6F65-5A98-F045-9AD8-880FC76018B1}"/>
                </a:ext>
              </a:extLst>
            </p:cNvPr>
            <p:cNvSpPr/>
            <p:nvPr/>
          </p:nvSpPr>
          <p:spPr bwMode="auto">
            <a:xfrm flipV="1">
              <a:off x="2183302" y="1574638"/>
              <a:ext cx="1196624" cy="31430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Helvetica" pitchFamily="2" charset="0"/>
              </a:endParaRPr>
            </a:p>
          </p:txBody>
        </p:sp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3ACD29DF-47E8-9B48-8A96-8890EDE36DB8}"/>
                </a:ext>
              </a:extLst>
            </p:cNvPr>
            <p:cNvSpPr/>
            <p:nvPr/>
          </p:nvSpPr>
          <p:spPr bwMode="auto">
            <a:xfrm>
              <a:off x="2490400" y="1671469"/>
              <a:ext cx="582428" cy="15715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F93762F3-3355-1B49-85E1-FA774A93EAED}"/>
                </a:ext>
              </a:extLst>
            </p:cNvPr>
            <p:cNvSpPr/>
            <p:nvPr/>
          </p:nvSpPr>
          <p:spPr bwMode="auto">
            <a:xfrm>
              <a:off x="2430393" y="1630197"/>
              <a:ext cx="702443" cy="109529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9E22D8C0-3F22-6247-807D-22B0B469BB28}"/>
                </a:ext>
              </a:extLst>
            </p:cNvPr>
            <p:cNvSpPr/>
            <p:nvPr/>
          </p:nvSpPr>
          <p:spPr bwMode="auto">
            <a:xfrm>
              <a:off x="2892805" y="1723852"/>
              <a:ext cx="257680" cy="9524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BA279B16-8CE0-D94B-A1FB-9BE02206E397}"/>
                </a:ext>
              </a:extLst>
            </p:cNvPr>
            <p:cNvSpPr/>
            <p:nvPr/>
          </p:nvSpPr>
          <p:spPr bwMode="auto">
            <a:xfrm>
              <a:off x="2418037" y="1725440"/>
              <a:ext cx="254150" cy="9524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7069853D-D56D-A44A-826F-26CBB74BB216}"/>
                </a:ext>
              </a:extLst>
            </p:cNvPr>
            <p:cNvCxnSpPr>
              <a:endCxn id="348" idx="2"/>
            </p:cNvCxnSpPr>
            <p:nvPr/>
          </p:nvCxnSpPr>
          <p:spPr bwMode="auto">
            <a:xfrm flipH="1" flipV="1">
              <a:off x="2183302" y="1731787"/>
              <a:ext cx="3530" cy="12222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2BC2DA55-0407-6A42-91A9-937F322B40AF}"/>
                </a:ext>
              </a:extLst>
            </p:cNvPr>
            <p:cNvCxnSpPr/>
            <p:nvPr/>
          </p:nvCxnSpPr>
          <p:spPr bwMode="auto">
            <a:xfrm flipH="1" flipV="1">
              <a:off x="3379926" y="1728615"/>
              <a:ext cx="3530" cy="12222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B5975347-70DB-8D4B-8675-C8DC0399D85D}"/>
              </a:ext>
            </a:extLst>
          </p:cNvPr>
          <p:cNvCxnSpPr>
            <a:cxnSpLocks/>
            <a:endCxn id="340" idx="1"/>
          </p:cNvCxnSpPr>
          <p:nvPr/>
        </p:nvCxnSpPr>
        <p:spPr bwMode="auto">
          <a:xfrm>
            <a:off x="2260205" y="4149222"/>
            <a:ext cx="11432" cy="1644862"/>
          </a:xfrm>
          <a:prstGeom prst="line">
            <a:avLst/>
          </a:prstGeom>
          <a:ln w="317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C698153F-3BAB-4540-B423-AA7A291811DF}"/>
              </a:ext>
            </a:extLst>
          </p:cNvPr>
          <p:cNvCxnSpPr>
            <a:cxnSpLocks/>
            <a:endCxn id="340" idx="3"/>
          </p:cNvCxnSpPr>
          <p:nvPr/>
        </p:nvCxnSpPr>
        <p:spPr bwMode="auto">
          <a:xfrm>
            <a:off x="3301605" y="4149222"/>
            <a:ext cx="5083" cy="1644862"/>
          </a:xfrm>
          <a:prstGeom prst="line">
            <a:avLst/>
          </a:prstGeom>
          <a:ln w="317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6C050FEB-DE75-B44C-A098-19F7B268D678}"/>
              </a:ext>
            </a:extLst>
          </p:cNvPr>
          <p:cNvGrpSpPr/>
          <p:nvPr/>
        </p:nvGrpSpPr>
        <p:grpSpPr>
          <a:xfrm>
            <a:off x="2952798" y="4322082"/>
            <a:ext cx="1694040" cy="1308664"/>
            <a:chOff x="2070713" y="4676933"/>
            <a:chExt cx="1694040" cy="1308664"/>
          </a:xfrm>
        </p:grpSpPr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DC245747-C2B9-C147-80B5-8EC0926FC6FB}"/>
                </a:ext>
              </a:extLst>
            </p:cNvPr>
            <p:cNvSpPr/>
            <p:nvPr/>
          </p:nvSpPr>
          <p:spPr bwMode="auto">
            <a:xfrm>
              <a:off x="2079212" y="4681790"/>
              <a:ext cx="1670709" cy="1303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359" name="TextBox 358">
              <a:extLst>
                <a:ext uri="{FF2B5EF4-FFF2-40B4-BE49-F238E27FC236}">
                  <a16:creationId xmlns:a16="http://schemas.microsoft.com/office/drawing/2014/main" id="{53213C49-4A7C-CA46-9667-DBCCF273FA93}"/>
                </a:ext>
              </a:extLst>
            </p:cNvPr>
            <p:cNvSpPr txBox="1"/>
            <p:nvPr/>
          </p:nvSpPr>
          <p:spPr>
            <a:xfrm>
              <a:off x="2073449" y="4676933"/>
              <a:ext cx="586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NH</a:t>
              </a:r>
            </a:p>
          </p:txBody>
        </p: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AAE0EC59-D0A0-2C4A-B5AB-27EA8316AB23}"/>
                </a:ext>
              </a:extLst>
            </p:cNvPr>
            <p:cNvSpPr txBox="1"/>
            <p:nvPr/>
          </p:nvSpPr>
          <p:spPr>
            <a:xfrm>
              <a:off x="2695229" y="4681605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interface</a:t>
              </a:r>
            </a:p>
          </p:txBody>
        </p: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8F409888-CB7D-7540-A276-E885A5E0C0A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87242" y="4687128"/>
              <a:ext cx="1345" cy="12935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E6C7CBFF-48A4-B943-BBB6-FD6BF134608D}"/>
                </a:ext>
              </a:extLst>
            </p:cNvPr>
            <p:cNvCxnSpPr/>
            <p:nvPr/>
          </p:nvCxnSpPr>
          <p:spPr bwMode="auto">
            <a:xfrm flipH="1">
              <a:off x="2070713" y="5004815"/>
              <a:ext cx="167920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D3E5932A-FC4B-C842-91B4-2614DD4088EA}"/>
                </a:ext>
              </a:extLst>
            </p:cNvPr>
            <p:cNvSpPr txBox="1"/>
            <p:nvPr/>
          </p:nvSpPr>
          <p:spPr>
            <a:xfrm>
              <a:off x="2130814" y="4999359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…</a:t>
              </a:r>
            </a:p>
            <a:p>
              <a:endParaRPr lang="en-US" dirty="0">
                <a:latin typeface="Helvetica" pitchFamily="2" charset="0"/>
              </a:endParaRPr>
            </a:p>
            <a:p>
              <a:r>
                <a:rPr lang="en-US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150FB6E8-C33F-4246-8765-17E43D84A8F0}"/>
                </a:ext>
              </a:extLst>
            </p:cNvPr>
            <p:cNvSpPr txBox="1"/>
            <p:nvPr/>
          </p:nvSpPr>
          <p:spPr>
            <a:xfrm>
              <a:off x="2182651" y="5327717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1c</a:t>
              </a:r>
            </a:p>
          </p:txBody>
        </p:sp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id="{C718E5C2-5F39-8F49-9AE1-0796E633B46B}"/>
                </a:ext>
              </a:extLst>
            </p:cNvPr>
            <p:cNvSpPr txBox="1"/>
            <p:nvPr/>
          </p:nvSpPr>
          <p:spPr>
            <a:xfrm>
              <a:off x="2763840" y="5011290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…</a:t>
              </a:r>
            </a:p>
            <a:p>
              <a:endParaRPr lang="en-US" dirty="0">
                <a:latin typeface="Helvetica" pitchFamily="2" charset="0"/>
              </a:endParaRPr>
            </a:p>
            <a:p>
              <a:r>
                <a:rPr lang="en-US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E86DBBCF-C589-D24D-8438-55DE6DB6A1B8}"/>
                </a:ext>
              </a:extLst>
            </p:cNvPr>
            <p:cNvSpPr txBox="1"/>
            <p:nvPr/>
          </p:nvSpPr>
          <p:spPr>
            <a:xfrm>
              <a:off x="2841492" y="533471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1</a:t>
              </a:r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E822CD56-CD3B-EF42-A5B3-BE5E39583F4F}"/>
              </a:ext>
            </a:extLst>
          </p:cNvPr>
          <p:cNvGrpSpPr/>
          <p:nvPr/>
        </p:nvGrpSpPr>
        <p:grpSpPr>
          <a:xfrm>
            <a:off x="543624" y="4343242"/>
            <a:ext cx="2181271" cy="1308664"/>
            <a:chOff x="2070713" y="4676933"/>
            <a:chExt cx="1783808" cy="1308664"/>
          </a:xfrm>
        </p:grpSpPr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C93C1368-9E3C-374A-95CD-E546595F64ED}"/>
                </a:ext>
              </a:extLst>
            </p:cNvPr>
            <p:cNvSpPr/>
            <p:nvPr/>
          </p:nvSpPr>
          <p:spPr bwMode="auto">
            <a:xfrm>
              <a:off x="2079212" y="4681790"/>
              <a:ext cx="1670709" cy="1303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369" name="TextBox 368">
              <a:extLst>
                <a:ext uri="{FF2B5EF4-FFF2-40B4-BE49-F238E27FC236}">
                  <a16:creationId xmlns:a16="http://schemas.microsoft.com/office/drawing/2014/main" id="{F51737FE-BDF2-8240-98C6-0B16D6412FCE}"/>
                </a:ext>
              </a:extLst>
            </p:cNvPr>
            <p:cNvSpPr txBox="1"/>
            <p:nvPr/>
          </p:nvSpPr>
          <p:spPr>
            <a:xfrm>
              <a:off x="2073449" y="4676933"/>
              <a:ext cx="5860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Helvetica" pitchFamily="2" charset="0"/>
                </a:rPr>
                <a:t>dest</a:t>
              </a:r>
              <a:endParaRPr lang="en-US" dirty="0">
                <a:latin typeface="Helvetica" pitchFamily="2" charset="0"/>
              </a:endParaRPr>
            </a:p>
          </p:txBody>
        </p:sp>
        <p:sp>
          <p:nvSpPr>
            <p:cNvPr id="383" name="TextBox 382">
              <a:extLst>
                <a:ext uri="{FF2B5EF4-FFF2-40B4-BE49-F238E27FC236}">
                  <a16:creationId xmlns:a16="http://schemas.microsoft.com/office/drawing/2014/main" id="{D2117F30-C2BE-D943-9606-E47D768ACB40}"/>
                </a:ext>
              </a:extLst>
            </p:cNvPr>
            <p:cNvSpPr txBox="1"/>
            <p:nvPr/>
          </p:nvSpPr>
          <p:spPr>
            <a:xfrm>
              <a:off x="2695229" y="4681605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Next-Hop</a:t>
              </a:r>
            </a:p>
          </p:txBody>
        </p: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82952298-0EB4-924C-853E-0D5D211534C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87242" y="4687128"/>
              <a:ext cx="1345" cy="12935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2F91CDCF-A183-8247-B024-3B16B03172FD}"/>
                </a:ext>
              </a:extLst>
            </p:cNvPr>
            <p:cNvCxnSpPr/>
            <p:nvPr/>
          </p:nvCxnSpPr>
          <p:spPr bwMode="auto">
            <a:xfrm flipH="1">
              <a:off x="2070713" y="5004815"/>
              <a:ext cx="167920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6" name="TextBox 385">
              <a:extLst>
                <a:ext uri="{FF2B5EF4-FFF2-40B4-BE49-F238E27FC236}">
                  <a16:creationId xmlns:a16="http://schemas.microsoft.com/office/drawing/2014/main" id="{EBF64EE0-9B26-0346-BC8F-5D6C79F6FF30}"/>
                </a:ext>
              </a:extLst>
            </p:cNvPr>
            <p:cNvSpPr txBox="1"/>
            <p:nvPr/>
          </p:nvSpPr>
          <p:spPr>
            <a:xfrm>
              <a:off x="2130814" y="4999359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…</a:t>
              </a:r>
            </a:p>
            <a:p>
              <a:endParaRPr lang="en-US" dirty="0">
                <a:latin typeface="Helvetica" pitchFamily="2" charset="0"/>
              </a:endParaRPr>
            </a:p>
            <a:p>
              <a:r>
                <a:rPr lang="en-US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87" name="TextBox 386">
              <a:extLst>
                <a:ext uri="{FF2B5EF4-FFF2-40B4-BE49-F238E27FC236}">
                  <a16:creationId xmlns:a16="http://schemas.microsoft.com/office/drawing/2014/main" id="{0C8D2BAC-2654-494C-BB7C-4D903758C30A}"/>
                </a:ext>
              </a:extLst>
            </p:cNvPr>
            <p:cNvSpPr txBox="1"/>
            <p:nvPr/>
          </p:nvSpPr>
          <p:spPr>
            <a:xfrm>
              <a:off x="2182651" y="532771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X</a:t>
              </a:r>
            </a:p>
          </p:txBody>
        </p:sp>
        <p:sp>
          <p:nvSpPr>
            <p:cNvPr id="388" name="TextBox 387">
              <a:extLst>
                <a:ext uri="{FF2B5EF4-FFF2-40B4-BE49-F238E27FC236}">
                  <a16:creationId xmlns:a16="http://schemas.microsoft.com/office/drawing/2014/main" id="{281A000F-6219-174B-BA7F-96204300C323}"/>
                </a:ext>
              </a:extLst>
            </p:cNvPr>
            <p:cNvSpPr txBox="1"/>
            <p:nvPr/>
          </p:nvSpPr>
          <p:spPr>
            <a:xfrm>
              <a:off x="2763840" y="5011290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…</a:t>
              </a:r>
            </a:p>
            <a:p>
              <a:endParaRPr lang="en-US" dirty="0">
                <a:latin typeface="Helvetica" pitchFamily="2" charset="0"/>
              </a:endParaRPr>
            </a:p>
            <a:p>
              <a:r>
                <a:rPr lang="en-US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39346683-448A-B84A-ADBA-BA2FB30C93B6}"/>
                </a:ext>
              </a:extLst>
            </p:cNvPr>
            <p:cNvSpPr txBox="1"/>
            <p:nvPr/>
          </p:nvSpPr>
          <p:spPr>
            <a:xfrm>
              <a:off x="2841492" y="5334710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1c</a:t>
              </a:r>
            </a:p>
          </p:txBody>
        </p:sp>
      </p:grpSp>
      <p:sp>
        <p:nvSpPr>
          <p:cNvPr id="390" name="TextBox 389">
            <a:extLst>
              <a:ext uri="{FF2B5EF4-FFF2-40B4-BE49-F238E27FC236}">
                <a16:creationId xmlns:a16="http://schemas.microsoft.com/office/drawing/2014/main" id="{E06A6F35-C220-4B40-A9C6-AFBA5294AB58}"/>
              </a:ext>
            </a:extLst>
          </p:cNvPr>
          <p:cNvSpPr txBox="1"/>
          <p:nvPr/>
        </p:nvSpPr>
        <p:spPr>
          <a:xfrm>
            <a:off x="3715729" y="2611118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47987D1E-3082-6C4E-AA51-B2D505AFA5C4}"/>
              </a:ext>
            </a:extLst>
          </p:cNvPr>
          <p:cNvSpPr txBox="1"/>
          <p:nvPr/>
        </p:nvSpPr>
        <p:spPr>
          <a:xfrm>
            <a:off x="3238271" y="2391623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6927DECD-9CBA-5B40-82F5-3DEDA19FF582}"/>
              </a:ext>
            </a:extLst>
          </p:cNvPr>
          <p:cNvSpPr txBox="1"/>
          <p:nvPr/>
        </p:nvSpPr>
        <p:spPr>
          <a:xfrm>
            <a:off x="2982662" y="2690569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A285D7BD-4954-A644-8072-3153198A10B9}"/>
              </a:ext>
            </a:extLst>
          </p:cNvPr>
          <p:cNvGrpSpPr/>
          <p:nvPr/>
        </p:nvGrpSpPr>
        <p:grpSpPr>
          <a:xfrm>
            <a:off x="1486146" y="5902794"/>
            <a:ext cx="2422570" cy="905318"/>
            <a:chOff x="1768784" y="4676933"/>
            <a:chExt cx="1981138" cy="905318"/>
          </a:xfrm>
        </p:grpSpPr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3A304611-F8EE-5C41-AE4D-3A0DE694850A}"/>
                </a:ext>
              </a:extLst>
            </p:cNvPr>
            <p:cNvSpPr/>
            <p:nvPr/>
          </p:nvSpPr>
          <p:spPr bwMode="auto">
            <a:xfrm>
              <a:off x="1768785" y="4681790"/>
              <a:ext cx="1936893" cy="9004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431BDA2A-6973-2A46-87A2-0E4376EEC6D1}"/>
                </a:ext>
              </a:extLst>
            </p:cNvPr>
            <p:cNvSpPr txBox="1"/>
            <p:nvPr/>
          </p:nvSpPr>
          <p:spPr>
            <a:xfrm>
              <a:off x="1822409" y="4676933"/>
              <a:ext cx="837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IP </a:t>
              </a:r>
              <a:r>
                <a:rPr lang="en-US" dirty="0" err="1">
                  <a:latin typeface="Helvetica" pitchFamily="2" charset="0"/>
                </a:rPr>
                <a:t>Dst</a:t>
              </a:r>
              <a:endParaRPr lang="en-US" dirty="0">
                <a:latin typeface="Helvetica" pitchFamily="2" charset="0"/>
              </a:endParaRPr>
            </a:p>
          </p:txBody>
        </p: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7358C867-04AE-564A-9B43-CCB9B3738DED}"/>
                </a:ext>
              </a:extLst>
            </p:cNvPr>
            <p:cNvSpPr txBox="1"/>
            <p:nvPr/>
          </p:nvSpPr>
          <p:spPr>
            <a:xfrm>
              <a:off x="2695229" y="4681605"/>
              <a:ext cx="832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Out port</a:t>
              </a:r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A8B31C05-388A-5D4B-8C5A-629ECA11206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87242" y="4687128"/>
              <a:ext cx="0" cy="8299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0DB84C65-CA4D-4242-A780-0FBA18CD706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768784" y="5004815"/>
              <a:ext cx="1981138" cy="64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4" name="TextBox 393">
              <a:extLst>
                <a:ext uri="{FF2B5EF4-FFF2-40B4-BE49-F238E27FC236}">
                  <a16:creationId xmlns:a16="http://schemas.microsoft.com/office/drawing/2014/main" id="{FD8990E4-74B6-5B48-9DFE-A982CFC7E520}"/>
                </a:ext>
              </a:extLst>
            </p:cNvPr>
            <p:cNvSpPr txBox="1"/>
            <p:nvPr/>
          </p:nvSpPr>
          <p:spPr>
            <a:xfrm>
              <a:off x="2130814" y="4999359"/>
              <a:ext cx="1510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06C4671E-6F2C-F948-B661-01BE1DF44EC5}"/>
                </a:ext>
              </a:extLst>
            </p:cNvPr>
            <p:cNvSpPr txBox="1"/>
            <p:nvPr/>
          </p:nvSpPr>
          <p:spPr>
            <a:xfrm>
              <a:off x="2231957" y="514071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X</a:t>
              </a:r>
            </a:p>
          </p:txBody>
        </p:sp>
        <p:sp>
          <p:nvSpPr>
            <p:cNvPr id="396" name="TextBox 395">
              <a:extLst>
                <a:ext uri="{FF2B5EF4-FFF2-40B4-BE49-F238E27FC236}">
                  <a16:creationId xmlns:a16="http://schemas.microsoft.com/office/drawing/2014/main" id="{9E9BD47E-EFF9-7A49-941B-F241BAFEB9D9}"/>
                </a:ext>
              </a:extLst>
            </p:cNvPr>
            <p:cNvSpPr txBox="1"/>
            <p:nvPr/>
          </p:nvSpPr>
          <p:spPr>
            <a:xfrm>
              <a:off x="2763840" y="5011290"/>
              <a:ext cx="1510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7" name="TextBox 396">
              <a:extLst>
                <a:ext uri="{FF2B5EF4-FFF2-40B4-BE49-F238E27FC236}">
                  <a16:creationId xmlns:a16="http://schemas.microsoft.com/office/drawing/2014/main" id="{03154C82-7D54-184C-9942-BC3C88A184D2}"/>
                </a:ext>
              </a:extLst>
            </p:cNvPr>
            <p:cNvSpPr txBox="1"/>
            <p:nvPr/>
          </p:nvSpPr>
          <p:spPr>
            <a:xfrm>
              <a:off x="2890798" y="5147712"/>
              <a:ext cx="255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1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6591738-2393-0042-9F9B-D1D9CE60F3E0}"/>
              </a:ext>
            </a:extLst>
          </p:cNvPr>
          <p:cNvSpPr txBox="1"/>
          <p:nvPr/>
        </p:nvSpPr>
        <p:spPr>
          <a:xfrm>
            <a:off x="4427503" y="6083504"/>
            <a:ext cx="1469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Forwarding table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78E6303-53AC-DF4A-9821-BBB5A7F88BD4}"/>
              </a:ext>
            </a:extLst>
          </p:cNvPr>
          <p:cNvCxnSpPr>
            <a:stCxn id="14" idx="1"/>
            <a:endCxn id="328" idx="3"/>
          </p:cNvCxnSpPr>
          <p:nvPr/>
        </p:nvCxnSpPr>
        <p:spPr>
          <a:xfrm flipH="1" flipV="1">
            <a:off x="3854613" y="6357882"/>
            <a:ext cx="572890" cy="487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97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 animBg="1"/>
      <p:bldP spid="337" grpId="0" animBg="1"/>
      <p:bldP spid="344" grpId="0" animBg="1"/>
      <p:bldP spid="390" grpId="0"/>
      <p:bldP spid="391" grpId="0"/>
      <p:bldP spid="39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/>
          <p:cNvGrpSpPr/>
          <p:nvPr/>
        </p:nvGrpSpPr>
        <p:grpSpPr>
          <a:xfrm>
            <a:off x="2148887" y="1451515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3749" cy="398272"/>
                  <a:chOff x="667045" y="1708643"/>
                  <a:chExt cx="423749" cy="39827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3749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37353" cy="398272"/>
                  <a:chOff x="667045" y="1708643"/>
                  <a:chExt cx="437353" cy="39827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37353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4990" y="3271623"/>
                <a:ext cx="4230" cy="8230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4809692" y="2378686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619237"/>
              <a:chOff x="833331" y="2873352"/>
              <a:chExt cx="2333625" cy="1619237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5688" cy="397920"/>
                  <a:chOff x="667045" y="1708643"/>
                  <a:chExt cx="425688" cy="397920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5688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39355" cy="397920"/>
                  <a:chOff x="667045" y="1708643"/>
                  <a:chExt cx="439355" cy="397920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39355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6018" y="3271272"/>
                <a:ext cx="4230" cy="823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7031687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7255177" y="1446543"/>
            <a:ext cx="2215548" cy="1471268"/>
            <a:chOff x="833331" y="2873352"/>
            <a:chExt cx="2333625" cy="1630661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409344"/>
              <a:chOff x="1736090" y="2873352"/>
              <a:chExt cx="565150" cy="409344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409344"/>
              <a:chOff x="1736090" y="2873352"/>
              <a:chExt cx="565150" cy="409344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409344"/>
              <a:chOff x="1736090" y="2873352"/>
              <a:chExt cx="565150" cy="409344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0758" cy="409344"/>
                <a:chOff x="667045" y="1708643"/>
                <a:chExt cx="420758" cy="409344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075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409344"/>
              <a:chOff x="1736090" y="2873352"/>
              <a:chExt cx="565150" cy="409344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34265" cy="409344"/>
                <a:chOff x="667045" y="1708643"/>
                <a:chExt cx="434265" cy="409344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3426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3405" y="3282696"/>
              <a:ext cx="4230" cy="81197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4570707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7047189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5017292" y="2438369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067951" y="1351667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231173" y="1562343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594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904683" y="5223365"/>
                <a:ext cx="429781" cy="369332"/>
                <a:chOff x="629095" y="1708643"/>
                <a:chExt cx="452687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629095" y="1708643"/>
                  <a:ext cx="432579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7237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52829" y="2438605"/>
            <a:ext cx="1260153" cy="888605"/>
            <a:chOff x="2028828" y="2438604"/>
            <a:chExt cx="1260153" cy="888605"/>
          </a:xfrm>
        </p:grpSpPr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18770" y="1902432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/>
          <p:nvPr/>
        </p:nvCxnSpPr>
        <p:spPr bwMode="auto">
          <a:xfrm flipH="1">
            <a:off x="4666124" y="2168220"/>
            <a:ext cx="2534703" cy="1452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6141960" y="1621327"/>
            <a:ext cx="889720" cy="547957"/>
            <a:chOff x="4617960" y="1621326"/>
            <a:chExt cx="889720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849230" y="1621326"/>
              <a:ext cx="6584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C0000"/>
                  </a:solidFill>
                </a:rPr>
                <a:t>AS3,X</a:t>
              </a: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D287FDC5-C9BA-E44C-9647-53D7CFAB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forwarding table entries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06A2858-CAF6-F84A-B9C3-1F5914B3C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6198" y="4161639"/>
            <a:ext cx="5537602" cy="2597507"/>
          </a:xfrm>
        </p:spPr>
        <p:txBody>
          <a:bodyPr>
            <a:normAutofit/>
          </a:bodyPr>
          <a:lstStyle/>
          <a:p>
            <a:r>
              <a:rPr lang="en-US" dirty="0"/>
              <a:t>recall: </a:t>
            </a:r>
            <a:r>
              <a:rPr lang="en-US" dirty="0">
                <a:cs typeface="Arial"/>
              </a:rPr>
              <a:t>1c </a:t>
            </a:r>
            <a:r>
              <a:rPr lang="en-US" dirty="0"/>
              <a:t>learns about </a:t>
            </a:r>
            <a:r>
              <a:rPr lang="en-US" dirty="0" err="1"/>
              <a:t>dest</a:t>
            </a:r>
            <a:r>
              <a:rPr lang="en-US" dirty="0"/>
              <a:t> X via eBGP from </a:t>
            </a:r>
            <a:r>
              <a:rPr lang="en-US" dirty="0">
                <a:solidFill>
                  <a:srgbClr val="C00000"/>
                </a:solidFill>
              </a:rPr>
              <a:t>next-hop</a:t>
            </a:r>
            <a:r>
              <a:rPr lang="en-US" dirty="0"/>
              <a:t> </a:t>
            </a:r>
            <a:r>
              <a:rPr lang="en-US" dirty="0">
                <a:cs typeface="Arial"/>
              </a:rPr>
              <a:t>3a</a:t>
            </a:r>
            <a:r>
              <a:rPr lang="en-US" dirty="0"/>
              <a:t>: “path to X goes through </a:t>
            </a:r>
            <a:r>
              <a:rPr lang="en-US" dirty="0">
                <a:cs typeface="Arial"/>
              </a:rPr>
              <a:t>3a</a:t>
            </a:r>
            <a:r>
              <a:rPr lang="en-US" dirty="0"/>
              <a:t>”</a:t>
            </a:r>
          </a:p>
          <a:p>
            <a:r>
              <a:rPr lang="en-US" dirty="0">
                <a:cs typeface="Arial"/>
              </a:rPr>
              <a:t>1</a:t>
            </a:r>
            <a:r>
              <a:rPr lang="en-US" dirty="0"/>
              <a:t>c: </a:t>
            </a:r>
            <a:r>
              <a:rPr lang="en-US" dirty="0">
                <a:solidFill>
                  <a:srgbClr val="C00000"/>
                </a:solidFill>
              </a:rPr>
              <a:t>to get to link-local neighbor 3a, forward out interface 2</a:t>
            </a:r>
            <a:endParaRPr lang="en-US" dirty="0">
              <a:cs typeface="Arial"/>
            </a:endParaRPr>
          </a:p>
          <a:p>
            <a:endParaRPr lang="en-US" dirty="0"/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EB10581F-DD5B-F643-AED3-4D79B6791110}"/>
              </a:ext>
            </a:extLst>
          </p:cNvPr>
          <p:cNvSpPr/>
          <p:nvPr/>
        </p:nvSpPr>
        <p:spPr bwMode="auto">
          <a:xfrm rot="10800000">
            <a:off x="2973132" y="3885788"/>
            <a:ext cx="1027112" cy="994484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62000"/>
                </a:schemeClr>
              </a:gs>
              <a:gs pos="54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Helvetica" pitchFamily="2" charset="0"/>
            </a:endParaRPr>
          </a:p>
        </p:txBody>
      </p:sp>
      <p:grpSp>
        <p:nvGrpSpPr>
          <p:cNvPr id="338" name="Group 104">
            <a:extLst>
              <a:ext uri="{FF2B5EF4-FFF2-40B4-BE49-F238E27FC236}">
                <a16:creationId xmlns:a16="http://schemas.microsoft.com/office/drawing/2014/main" id="{7B819032-9775-B841-9398-78E57D21138D}"/>
              </a:ext>
            </a:extLst>
          </p:cNvPr>
          <p:cNvGrpSpPr>
            <a:grpSpLocks/>
          </p:cNvGrpSpPr>
          <p:nvPr/>
        </p:nvGrpSpPr>
        <p:grpSpPr bwMode="auto">
          <a:xfrm>
            <a:off x="2976602" y="5557757"/>
            <a:ext cx="1034710" cy="357349"/>
            <a:chOff x="4128636" y="3606589"/>
            <a:chExt cx="568145" cy="338667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EA00A59B-AFBD-0B46-9015-E5EA61A00478}"/>
                </a:ext>
              </a:extLst>
            </p:cNvPr>
            <p:cNvSpPr/>
            <p:nvPr/>
          </p:nvSpPr>
          <p:spPr>
            <a:xfrm>
              <a:off x="4128649" y="3720080"/>
              <a:ext cx="568332" cy="22517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41C8595F-CC46-8348-ACCA-6E03A38461FE}"/>
                </a:ext>
              </a:extLst>
            </p:cNvPr>
            <p:cNvSpPr/>
            <p:nvPr/>
          </p:nvSpPr>
          <p:spPr>
            <a:xfrm>
              <a:off x="4128649" y="3720080"/>
              <a:ext cx="568332" cy="11189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D5E0D091-BBD6-C64C-819E-9ED5890377D7}"/>
                </a:ext>
              </a:extLst>
            </p:cNvPr>
            <p:cNvSpPr/>
            <p:nvPr/>
          </p:nvSpPr>
          <p:spPr>
            <a:xfrm>
              <a:off x="4128649" y="3606801"/>
              <a:ext cx="568332" cy="22517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3F3B7900-0BB6-544D-9C9C-4F14BAA88191}"/>
                </a:ext>
              </a:extLst>
            </p:cNvPr>
            <p:cNvCxnSpPr/>
            <p:nvPr/>
          </p:nvCxnSpPr>
          <p:spPr>
            <a:xfrm>
              <a:off x="4696981" y="3720080"/>
              <a:ext cx="0" cy="111898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597FC74B-0417-504C-85FA-3E7D27A6A757}"/>
                </a:ext>
              </a:extLst>
            </p:cNvPr>
            <p:cNvCxnSpPr/>
            <p:nvPr/>
          </p:nvCxnSpPr>
          <p:spPr>
            <a:xfrm>
              <a:off x="4128649" y="3720080"/>
              <a:ext cx="0" cy="111898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4" name="Rectangle 343">
            <a:extLst>
              <a:ext uri="{FF2B5EF4-FFF2-40B4-BE49-F238E27FC236}">
                <a16:creationId xmlns:a16="http://schemas.microsoft.com/office/drawing/2014/main" id="{EDFB3C13-C529-464A-BD87-4345F9AB2B7F}"/>
              </a:ext>
            </a:extLst>
          </p:cNvPr>
          <p:cNvSpPr/>
          <p:nvPr/>
        </p:nvSpPr>
        <p:spPr bwMode="auto">
          <a:xfrm>
            <a:off x="2980910" y="4828346"/>
            <a:ext cx="1027112" cy="86051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62000"/>
                </a:schemeClr>
              </a:gs>
              <a:gs pos="54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Helvetica" pitchFamily="2" charset="0"/>
            </a:endParaRPr>
          </a:p>
        </p:txBody>
      </p:sp>
      <p:grpSp>
        <p:nvGrpSpPr>
          <p:cNvPr id="345" name="Group 9">
            <a:extLst>
              <a:ext uri="{FF2B5EF4-FFF2-40B4-BE49-F238E27FC236}">
                <a16:creationId xmlns:a16="http://schemas.microsoft.com/office/drawing/2014/main" id="{8DB9BC61-31C0-7C4E-ADDA-484D34FA4A16}"/>
              </a:ext>
            </a:extLst>
          </p:cNvPr>
          <p:cNvGrpSpPr>
            <a:grpSpLocks/>
          </p:cNvGrpSpPr>
          <p:nvPr/>
        </p:nvGrpSpPr>
        <p:grpSpPr bwMode="auto">
          <a:xfrm>
            <a:off x="2941824" y="3794216"/>
            <a:ext cx="1079500" cy="395024"/>
            <a:chOff x="2183302" y="1574638"/>
            <a:chExt cx="1200154" cy="430181"/>
          </a:xfrm>
        </p:grpSpPr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3512D27F-97B0-7D41-80DC-3431CBBC49D6}"/>
                </a:ext>
              </a:extLst>
            </p:cNvPr>
            <p:cNvSpPr/>
            <p:nvPr/>
          </p:nvSpPr>
          <p:spPr bwMode="auto">
            <a:xfrm flipV="1">
              <a:off x="2186832" y="1690517"/>
              <a:ext cx="1194859" cy="31430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6200000" scaled="0"/>
              <a:tileRect/>
            </a:gra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Helvetica" pitchFamily="2" charset="0"/>
              </a:endParaRPr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8B17C422-6621-9C45-9C56-92900BED535E}"/>
                </a:ext>
              </a:extLst>
            </p:cNvPr>
            <p:cNvSpPr/>
            <p:nvPr/>
          </p:nvSpPr>
          <p:spPr bwMode="auto">
            <a:xfrm>
              <a:off x="2183302" y="1734964"/>
              <a:ext cx="1198389" cy="112704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54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62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408F6F65-5A98-F045-9AD8-880FC76018B1}"/>
                </a:ext>
              </a:extLst>
            </p:cNvPr>
            <p:cNvSpPr/>
            <p:nvPr/>
          </p:nvSpPr>
          <p:spPr bwMode="auto">
            <a:xfrm flipV="1">
              <a:off x="2183302" y="1574638"/>
              <a:ext cx="1196624" cy="31430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latin typeface="Helvetica" pitchFamily="2" charset="0"/>
              </a:endParaRPr>
            </a:p>
          </p:txBody>
        </p:sp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3ACD29DF-47E8-9B48-8A96-8890EDE36DB8}"/>
                </a:ext>
              </a:extLst>
            </p:cNvPr>
            <p:cNvSpPr/>
            <p:nvPr/>
          </p:nvSpPr>
          <p:spPr bwMode="auto">
            <a:xfrm>
              <a:off x="2490400" y="1671469"/>
              <a:ext cx="582428" cy="15715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F93762F3-3355-1B49-85E1-FA774A93EAED}"/>
                </a:ext>
              </a:extLst>
            </p:cNvPr>
            <p:cNvSpPr/>
            <p:nvPr/>
          </p:nvSpPr>
          <p:spPr bwMode="auto">
            <a:xfrm>
              <a:off x="2430393" y="1630197"/>
              <a:ext cx="702443" cy="109529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9E22D8C0-3F22-6247-807D-22B0B469BB28}"/>
                </a:ext>
              </a:extLst>
            </p:cNvPr>
            <p:cNvSpPr/>
            <p:nvPr/>
          </p:nvSpPr>
          <p:spPr bwMode="auto">
            <a:xfrm>
              <a:off x="2892805" y="1723852"/>
              <a:ext cx="257680" cy="9524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BA279B16-8CE0-D94B-A1FB-9BE02206E397}"/>
                </a:ext>
              </a:extLst>
            </p:cNvPr>
            <p:cNvSpPr/>
            <p:nvPr/>
          </p:nvSpPr>
          <p:spPr bwMode="auto">
            <a:xfrm>
              <a:off x="2418037" y="1725440"/>
              <a:ext cx="254150" cy="9524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pitchFamily="2" charset="0"/>
              </a:endParaRPr>
            </a:p>
          </p:txBody>
        </p: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7069853D-D56D-A44A-826F-26CBB74BB216}"/>
                </a:ext>
              </a:extLst>
            </p:cNvPr>
            <p:cNvCxnSpPr>
              <a:endCxn id="348" idx="2"/>
            </p:cNvCxnSpPr>
            <p:nvPr/>
          </p:nvCxnSpPr>
          <p:spPr bwMode="auto">
            <a:xfrm flipH="1" flipV="1">
              <a:off x="2183302" y="1731787"/>
              <a:ext cx="3530" cy="12222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2BC2DA55-0407-6A42-91A9-937F322B40AF}"/>
                </a:ext>
              </a:extLst>
            </p:cNvPr>
            <p:cNvCxnSpPr/>
            <p:nvPr/>
          </p:nvCxnSpPr>
          <p:spPr bwMode="auto">
            <a:xfrm flipH="1" flipV="1">
              <a:off x="3379926" y="1728615"/>
              <a:ext cx="3530" cy="12222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B5975347-70DB-8D4B-8675-C8DC0399D85D}"/>
              </a:ext>
            </a:extLst>
          </p:cNvPr>
          <p:cNvCxnSpPr>
            <a:cxnSpLocks/>
            <a:endCxn id="340" idx="1"/>
          </p:cNvCxnSpPr>
          <p:nvPr/>
        </p:nvCxnSpPr>
        <p:spPr bwMode="auto">
          <a:xfrm>
            <a:off x="2965194" y="4091683"/>
            <a:ext cx="11432" cy="1644862"/>
          </a:xfrm>
          <a:prstGeom prst="line">
            <a:avLst/>
          </a:prstGeom>
          <a:ln w="317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C698153F-3BAB-4540-B423-AA7A291811DF}"/>
              </a:ext>
            </a:extLst>
          </p:cNvPr>
          <p:cNvCxnSpPr>
            <a:cxnSpLocks/>
            <a:endCxn id="340" idx="3"/>
          </p:cNvCxnSpPr>
          <p:nvPr/>
        </p:nvCxnSpPr>
        <p:spPr bwMode="auto">
          <a:xfrm>
            <a:off x="4006594" y="4091683"/>
            <a:ext cx="5083" cy="1644862"/>
          </a:xfrm>
          <a:prstGeom prst="line">
            <a:avLst/>
          </a:prstGeom>
          <a:ln w="3175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6C050FEB-DE75-B44C-A098-19F7B268D678}"/>
              </a:ext>
            </a:extLst>
          </p:cNvPr>
          <p:cNvGrpSpPr/>
          <p:nvPr/>
        </p:nvGrpSpPr>
        <p:grpSpPr>
          <a:xfrm>
            <a:off x="3657787" y="4264543"/>
            <a:ext cx="1694040" cy="1308664"/>
            <a:chOff x="2070713" y="4676933"/>
            <a:chExt cx="1694040" cy="1308664"/>
          </a:xfrm>
        </p:grpSpPr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DC245747-C2B9-C147-80B5-8EC0926FC6FB}"/>
                </a:ext>
              </a:extLst>
            </p:cNvPr>
            <p:cNvSpPr/>
            <p:nvPr/>
          </p:nvSpPr>
          <p:spPr bwMode="auto">
            <a:xfrm>
              <a:off x="2079212" y="4681790"/>
              <a:ext cx="1670709" cy="1303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359" name="TextBox 358">
              <a:extLst>
                <a:ext uri="{FF2B5EF4-FFF2-40B4-BE49-F238E27FC236}">
                  <a16:creationId xmlns:a16="http://schemas.microsoft.com/office/drawing/2014/main" id="{53213C49-4A7C-CA46-9667-DBCCF273FA93}"/>
                </a:ext>
              </a:extLst>
            </p:cNvPr>
            <p:cNvSpPr txBox="1"/>
            <p:nvPr/>
          </p:nvSpPr>
          <p:spPr>
            <a:xfrm>
              <a:off x="2073449" y="4676933"/>
              <a:ext cx="586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NH</a:t>
              </a:r>
            </a:p>
          </p:txBody>
        </p: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AAE0EC59-D0A0-2C4A-B5AB-27EA8316AB23}"/>
                </a:ext>
              </a:extLst>
            </p:cNvPr>
            <p:cNvSpPr txBox="1"/>
            <p:nvPr/>
          </p:nvSpPr>
          <p:spPr>
            <a:xfrm>
              <a:off x="2695229" y="4681605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interface</a:t>
              </a:r>
            </a:p>
          </p:txBody>
        </p: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8F409888-CB7D-7540-A276-E885A5E0C0A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87242" y="4687128"/>
              <a:ext cx="1345" cy="12935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E6C7CBFF-48A4-B943-BBB6-FD6BF134608D}"/>
                </a:ext>
              </a:extLst>
            </p:cNvPr>
            <p:cNvCxnSpPr/>
            <p:nvPr/>
          </p:nvCxnSpPr>
          <p:spPr bwMode="auto">
            <a:xfrm flipH="1">
              <a:off x="2070713" y="5004815"/>
              <a:ext cx="167920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D3E5932A-FC4B-C842-91B4-2614DD4088EA}"/>
                </a:ext>
              </a:extLst>
            </p:cNvPr>
            <p:cNvSpPr txBox="1"/>
            <p:nvPr/>
          </p:nvSpPr>
          <p:spPr>
            <a:xfrm>
              <a:off x="2130814" y="4999359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…</a:t>
              </a:r>
            </a:p>
            <a:p>
              <a:endParaRPr lang="en-US" dirty="0">
                <a:latin typeface="Helvetica" pitchFamily="2" charset="0"/>
              </a:endParaRPr>
            </a:p>
            <a:p>
              <a:r>
                <a:rPr lang="en-US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150FB6E8-C33F-4246-8765-17E43D84A8F0}"/>
                </a:ext>
              </a:extLst>
            </p:cNvPr>
            <p:cNvSpPr txBox="1"/>
            <p:nvPr/>
          </p:nvSpPr>
          <p:spPr>
            <a:xfrm>
              <a:off x="2182651" y="532771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3a</a:t>
              </a:r>
            </a:p>
          </p:txBody>
        </p:sp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id="{C718E5C2-5F39-8F49-9AE1-0796E633B46B}"/>
                </a:ext>
              </a:extLst>
            </p:cNvPr>
            <p:cNvSpPr txBox="1"/>
            <p:nvPr/>
          </p:nvSpPr>
          <p:spPr>
            <a:xfrm>
              <a:off x="2763840" y="5011290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…</a:t>
              </a:r>
            </a:p>
            <a:p>
              <a:endParaRPr lang="en-US" dirty="0">
                <a:latin typeface="Helvetica" pitchFamily="2" charset="0"/>
              </a:endParaRPr>
            </a:p>
            <a:p>
              <a:r>
                <a:rPr lang="en-US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E86DBBCF-C589-D24D-8438-55DE6DB6A1B8}"/>
                </a:ext>
              </a:extLst>
            </p:cNvPr>
            <p:cNvSpPr txBox="1"/>
            <p:nvPr/>
          </p:nvSpPr>
          <p:spPr>
            <a:xfrm>
              <a:off x="2841492" y="533471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2</a:t>
              </a:r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E822CD56-CD3B-EF42-A5B3-BE5E39583F4F}"/>
              </a:ext>
            </a:extLst>
          </p:cNvPr>
          <p:cNvGrpSpPr/>
          <p:nvPr/>
        </p:nvGrpSpPr>
        <p:grpSpPr>
          <a:xfrm>
            <a:off x="1248613" y="4285703"/>
            <a:ext cx="2181271" cy="1308664"/>
            <a:chOff x="2070713" y="4676933"/>
            <a:chExt cx="1783808" cy="1308664"/>
          </a:xfrm>
        </p:grpSpPr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C93C1368-9E3C-374A-95CD-E546595F64ED}"/>
                </a:ext>
              </a:extLst>
            </p:cNvPr>
            <p:cNvSpPr/>
            <p:nvPr/>
          </p:nvSpPr>
          <p:spPr bwMode="auto">
            <a:xfrm>
              <a:off x="2079212" y="4681790"/>
              <a:ext cx="1670709" cy="1303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369" name="TextBox 368">
              <a:extLst>
                <a:ext uri="{FF2B5EF4-FFF2-40B4-BE49-F238E27FC236}">
                  <a16:creationId xmlns:a16="http://schemas.microsoft.com/office/drawing/2014/main" id="{F51737FE-BDF2-8240-98C6-0B16D6412FCE}"/>
                </a:ext>
              </a:extLst>
            </p:cNvPr>
            <p:cNvSpPr txBox="1"/>
            <p:nvPr/>
          </p:nvSpPr>
          <p:spPr>
            <a:xfrm>
              <a:off x="2073449" y="4676933"/>
              <a:ext cx="5860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Helvetica" pitchFamily="2" charset="0"/>
                </a:rPr>
                <a:t>dest</a:t>
              </a:r>
              <a:endParaRPr lang="en-US" dirty="0">
                <a:latin typeface="Helvetica" pitchFamily="2" charset="0"/>
              </a:endParaRPr>
            </a:p>
          </p:txBody>
        </p:sp>
        <p:sp>
          <p:nvSpPr>
            <p:cNvPr id="383" name="TextBox 382">
              <a:extLst>
                <a:ext uri="{FF2B5EF4-FFF2-40B4-BE49-F238E27FC236}">
                  <a16:creationId xmlns:a16="http://schemas.microsoft.com/office/drawing/2014/main" id="{D2117F30-C2BE-D943-9606-E47D768ACB40}"/>
                </a:ext>
              </a:extLst>
            </p:cNvPr>
            <p:cNvSpPr txBox="1"/>
            <p:nvPr/>
          </p:nvSpPr>
          <p:spPr>
            <a:xfrm>
              <a:off x="2695229" y="4681605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Next-Hop</a:t>
              </a:r>
            </a:p>
          </p:txBody>
        </p: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82952298-0EB4-924C-853E-0D5D211534C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87242" y="4687128"/>
              <a:ext cx="1345" cy="12935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2F91CDCF-A183-8247-B024-3B16B03172FD}"/>
                </a:ext>
              </a:extLst>
            </p:cNvPr>
            <p:cNvCxnSpPr/>
            <p:nvPr/>
          </p:nvCxnSpPr>
          <p:spPr bwMode="auto">
            <a:xfrm flipH="1">
              <a:off x="2070713" y="5004815"/>
              <a:ext cx="167920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6" name="TextBox 385">
              <a:extLst>
                <a:ext uri="{FF2B5EF4-FFF2-40B4-BE49-F238E27FC236}">
                  <a16:creationId xmlns:a16="http://schemas.microsoft.com/office/drawing/2014/main" id="{EBF64EE0-9B26-0346-BC8F-5D6C79F6FF30}"/>
                </a:ext>
              </a:extLst>
            </p:cNvPr>
            <p:cNvSpPr txBox="1"/>
            <p:nvPr/>
          </p:nvSpPr>
          <p:spPr>
            <a:xfrm>
              <a:off x="2130814" y="4999359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…</a:t>
              </a:r>
            </a:p>
            <a:p>
              <a:endParaRPr lang="en-US" dirty="0">
                <a:latin typeface="Helvetica" pitchFamily="2" charset="0"/>
              </a:endParaRPr>
            </a:p>
            <a:p>
              <a:r>
                <a:rPr lang="en-US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87" name="TextBox 386">
              <a:extLst>
                <a:ext uri="{FF2B5EF4-FFF2-40B4-BE49-F238E27FC236}">
                  <a16:creationId xmlns:a16="http://schemas.microsoft.com/office/drawing/2014/main" id="{0C8D2BAC-2654-494C-BB7C-4D903758C30A}"/>
                </a:ext>
              </a:extLst>
            </p:cNvPr>
            <p:cNvSpPr txBox="1"/>
            <p:nvPr/>
          </p:nvSpPr>
          <p:spPr>
            <a:xfrm>
              <a:off x="2182651" y="532771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X</a:t>
              </a:r>
            </a:p>
          </p:txBody>
        </p:sp>
        <p:sp>
          <p:nvSpPr>
            <p:cNvPr id="388" name="TextBox 387">
              <a:extLst>
                <a:ext uri="{FF2B5EF4-FFF2-40B4-BE49-F238E27FC236}">
                  <a16:creationId xmlns:a16="http://schemas.microsoft.com/office/drawing/2014/main" id="{281A000F-6219-174B-BA7F-96204300C323}"/>
                </a:ext>
              </a:extLst>
            </p:cNvPr>
            <p:cNvSpPr txBox="1"/>
            <p:nvPr/>
          </p:nvSpPr>
          <p:spPr>
            <a:xfrm>
              <a:off x="2763840" y="5011290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…</a:t>
              </a:r>
            </a:p>
            <a:p>
              <a:endParaRPr lang="en-US" dirty="0">
                <a:latin typeface="Helvetica" pitchFamily="2" charset="0"/>
              </a:endParaRPr>
            </a:p>
            <a:p>
              <a:r>
                <a:rPr lang="en-US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39346683-448A-B84A-ADBA-BA2FB30C93B6}"/>
                </a:ext>
              </a:extLst>
            </p:cNvPr>
            <p:cNvSpPr txBox="1"/>
            <p:nvPr/>
          </p:nvSpPr>
          <p:spPr>
            <a:xfrm>
              <a:off x="2841492" y="5334710"/>
              <a:ext cx="360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3a</a:t>
              </a:r>
            </a:p>
          </p:txBody>
        </p:sp>
      </p:grpSp>
      <p:sp>
        <p:nvSpPr>
          <p:cNvPr id="390" name="TextBox 389">
            <a:extLst>
              <a:ext uri="{FF2B5EF4-FFF2-40B4-BE49-F238E27FC236}">
                <a16:creationId xmlns:a16="http://schemas.microsoft.com/office/drawing/2014/main" id="{E06A6F35-C220-4B40-A9C6-AFBA5294AB58}"/>
              </a:ext>
            </a:extLst>
          </p:cNvPr>
          <p:cNvSpPr txBox="1"/>
          <p:nvPr/>
        </p:nvSpPr>
        <p:spPr>
          <a:xfrm>
            <a:off x="3902033" y="1795294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47987D1E-3082-6C4E-AA51-B2D505AFA5C4}"/>
              </a:ext>
            </a:extLst>
          </p:cNvPr>
          <p:cNvSpPr txBox="1"/>
          <p:nvPr/>
        </p:nvSpPr>
        <p:spPr>
          <a:xfrm>
            <a:off x="4540360" y="1957681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6927DECD-9CBA-5B40-82F5-3DEDA19FF582}"/>
              </a:ext>
            </a:extLst>
          </p:cNvPr>
          <p:cNvSpPr txBox="1"/>
          <p:nvPr/>
        </p:nvSpPr>
        <p:spPr>
          <a:xfrm>
            <a:off x="3661451" y="2319605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p:sp>
        <p:nvSpPr>
          <p:cNvPr id="336" name="Freeform 335">
            <a:extLst>
              <a:ext uri="{FF2B5EF4-FFF2-40B4-BE49-F238E27FC236}">
                <a16:creationId xmlns:a16="http://schemas.microsoft.com/office/drawing/2014/main" id="{726DC3E1-5FC9-C442-BC46-FBFBAA7987B8}"/>
              </a:ext>
            </a:extLst>
          </p:cNvPr>
          <p:cNvSpPr/>
          <p:nvPr/>
        </p:nvSpPr>
        <p:spPr>
          <a:xfrm rot="10326036" flipH="1">
            <a:off x="2737887" y="2502745"/>
            <a:ext cx="1867256" cy="1324732"/>
          </a:xfrm>
          <a:custGeom>
            <a:avLst/>
            <a:gdLst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418712 w 1040633"/>
              <a:gd name="connsiteY4" fmla="*/ 1189324 h 1219697"/>
              <a:gd name="connsiteX5" fmla="*/ 139870 w 1040633"/>
              <a:gd name="connsiteY5" fmla="*/ 1191723 h 1219697"/>
              <a:gd name="connsiteX0" fmla="*/ 139870 w 1040633"/>
              <a:gd name="connsiteY0" fmla="*/ 1191723 h 1355926"/>
              <a:gd name="connsiteX1" fmla="*/ 0 w 1040633"/>
              <a:gd name="connsiteY1" fmla="*/ 0 h 1355926"/>
              <a:gd name="connsiteX2" fmla="*/ 1040633 w 1040633"/>
              <a:gd name="connsiteY2" fmla="*/ 16785 h 1355926"/>
              <a:gd name="connsiteX3" fmla="*/ 833625 w 1040633"/>
              <a:gd name="connsiteY3" fmla="*/ 1219697 h 1355926"/>
              <a:gd name="connsiteX4" fmla="*/ 139870 w 1040633"/>
              <a:gd name="connsiteY4" fmla="*/ 1191723 h 1355926"/>
              <a:gd name="connsiteX0" fmla="*/ 139870 w 1040633"/>
              <a:gd name="connsiteY0" fmla="*/ 1191723 h 1289901"/>
              <a:gd name="connsiteX1" fmla="*/ 0 w 1040633"/>
              <a:gd name="connsiteY1" fmla="*/ 0 h 1289901"/>
              <a:gd name="connsiteX2" fmla="*/ 1040633 w 1040633"/>
              <a:gd name="connsiteY2" fmla="*/ 16785 h 1289901"/>
              <a:gd name="connsiteX3" fmla="*/ 833625 w 1040633"/>
              <a:gd name="connsiteY3" fmla="*/ 1219697 h 1289901"/>
              <a:gd name="connsiteX4" fmla="*/ 139870 w 1040633"/>
              <a:gd name="connsiteY4" fmla="*/ 1191723 h 1289901"/>
              <a:gd name="connsiteX0" fmla="*/ 139870 w 1040633"/>
              <a:gd name="connsiteY0" fmla="*/ 1191723 h 1219697"/>
              <a:gd name="connsiteX1" fmla="*/ 0 w 1040633"/>
              <a:gd name="connsiteY1" fmla="*/ 0 h 1219697"/>
              <a:gd name="connsiteX2" fmla="*/ 1040633 w 1040633"/>
              <a:gd name="connsiteY2" fmla="*/ 16785 h 1219697"/>
              <a:gd name="connsiteX3" fmla="*/ 833625 w 1040633"/>
              <a:gd name="connsiteY3" fmla="*/ 1219697 h 1219697"/>
              <a:gd name="connsiteX4" fmla="*/ 139870 w 1040633"/>
              <a:gd name="connsiteY4" fmla="*/ 1191723 h 1219697"/>
              <a:gd name="connsiteX0" fmla="*/ 139870 w 1040633"/>
              <a:gd name="connsiteY0" fmla="*/ 1191723 h 1191723"/>
              <a:gd name="connsiteX1" fmla="*/ 0 w 1040633"/>
              <a:gd name="connsiteY1" fmla="*/ 0 h 1191723"/>
              <a:gd name="connsiteX2" fmla="*/ 1040633 w 1040633"/>
              <a:gd name="connsiteY2" fmla="*/ 16785 h 1191723"/>
              <a:gd name="connsiteX3" fmla="*/ 671988 w 1040633"/>
              <a:gd name="connsiteY3" fmla="*/ 1158121 h 1191723"/>
              <a:gd name="connsiteX4" fmla="*/ 139870 w 1040633"/>
              <a:gd name="connsiteY4" fmla="*/ 1191723 h 1191723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67198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363082 w 1040633"/>
              <a:gd name="connsiteY4" fmla="*/ 1160935 h 1160935"/>
              <a:gd name="connsiteX0" fmla="*/ 363082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363082 w 1040633"/>
              <a:gd name="connsiteY4" fmla="*/ 1160935 h 1160935"/>
              <a:gd name="connsiteX0" fmla="*/ 448507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448507 w 1040633"/>
              <a:gd name="connsiteY4" fmla="*/ 1160935 h 1160935"/>
              <a:gd name="connsiteX0" fmla="*/ 448507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448507 w 1040633"/>
              <a:gd name="connsiteY4" fmla="*/ 1160935 h 1160935"/>
              <a:gd name="connsiteX0" fmla="*/ 448507 w 1040633"/>
              <a:gd name="connsiteY0" fmla="*/ 1160935 h 1160935"/>
              <a:gd name="connsiteX1" fmla="*/ 0 w 1040633"/>
              <a:gd name="connsiteY1" fmla="*/ 0 h 1160935"/>
              <a:gd name="connsiteX2" fmla="*/ 1040633 w 1040633"/>
              <a:gd name="connsiteY2" fmla="*/ 16785 h 1160935"/>
              <a:gd name="connsiteX3" fmla="*/ 569478 w 1040633"/>
              <a:gd name="connsiteY3" fmla="*/ 1158121 h 1160935"/>
              <a:gd name="connsiteX4" fmla="*/ 448507 w 1040633"/>
              <a:gd name="connsiteY4" fmla="*/ 1160935 h 1160935"/>
              <a:gd name="connsiteX0" fmla="*/ 448507 w 1325315"/>
              <a:gd name="connsiteY0" fmla="*/ 1160935 h 1160935"/>
              <a:gd name="connsiteX1" fmla="*/ 0 w 1325315"/>
              <a:gd name="connsiteY1" fmla="*/ 0 h 1160935"/>
              <a:gd name="connsiteX2" fmla="*/ 1040633 w 1325315"/>
              <a:gd name="connsiteY2" fmla="*/ 16785 h 1160935"/>
              <a:gd name="connsiteX3" fmla="*/ 1214315 w 1325315"/>
              <a:gd name="connsiteY3" fmla="*/ 1064597 h 1160935"/>
              <a:gd name="connsiteX4" fmla="*/ 448507 w 1325315"/>
              <a:gd name="connsiteY4" fmla="*/ 1160935 h 1160935"/>
              <a:gd name="connsiteX0" fmla="*/ 448507 w 1214315"/>
              <a:gd name="connsiteY0" fmla="*/ 1160935 h 1160935"/>
              <a:gd name="connsiteX1" fmla="*/ 0 w 1214315"/>
              <a:gd name="connsiteY1" fmla="*/ 0 h 1160935"/>
              <a:gd name="connsiteX2" fmla="*/ 1040633 w 1214315"/>
              <a:gd name="connsiteY2" fmla="*/ 16785 h 1160935"/>
              <a:gd name="connsiteX3" fmla="*/ 1214315 w 1214315"/>
              <a:gd name="connsiteY3" fmla="*/ 1064597 h 1160935"/>
              <a:gd name="connsiteX4" fmla="*/ 448507 w 1214315"/>
              <a:gd name="connsiteY4" fmla="*/ 1160935 h 1160935"/>
              <a:gd name="connsiteX0" fmla="*/ 448507 w 1214315"/>
              <a:gd name="connsiteY0" fmla="*/ 1160935 h 1160935"/>
              <a:gd name="connsiteX1" fmla="*/ 0 w 1214315"/>
              <a:gd name="connsiteY1" fmla="*/ 0 h 1160935"/>
              <a:gd name="connsiteX2" fmla="*/ 1040633 w 1214315"/>
              <a:gd name="connsiteY2" fmla="*/ 16785 h 1160935"/>
              <a:gd name="connsiteX3" fmla="*/ 1214315 w 1214315"/>
              <a:gd name="connsiteY3" fmla="*/ 1064597 h 1160935"/>
              <a:gd name="connsiteX4" fmla="*/ 448507 w 1214315"/>
              <a:gd name="connsiteY4" fmla="*/ 1160935 h 1160935"/>
              <a:gd name="connsiteX0" fmla="*/ 1053964 w 1214315"/>
              <a:gd name="connsiteY0" fmla="*/ 1136323 h 1136323"/>
              <a:gd name="connsiteX1" fmla="*/ 0 w 1214315"/>
              <a:gd name="connsiteY1" fmla="*/ 0 h 1136323"/>
              <a:gd name="connsiteX2" fmla="*/ 1040633 w 1214315"/>
              <a:gd name="connsiteY2" fmla="*/ 16785 h 1136323"/>
              <a:gd name="connsiteX3" fmla="*/ 1214315 w 1214315"/>
              <a:gd name="connsiteY3" fmla="*/ 1064597 h 1136323"/>
              <a:gd name="connsiteX4" fmla="*/ 1053964 w 1214315"/>
              <a:gd name="connsiteY4" fmla="*/ 1136323 h 1136323"/>
              <a:gd name="connsiteX0" fmla="*/ 1053964 w 1214315"/>
              <a:gd name="connsiteY0" fmla="*/ 1136323 h 1136323"/>
              <a:gd name="connsiteX1" fmla="*/ 0 w 1214315"/>
              <a:gd name="connsiteY1" fmla="*/ 0 h 1136323"/>
              <a:gd name="connsiteX2" fmla="*/ 1040633 w 1214315"/>
              <a:gd name="connsiteY2" fmla="*/ 16785 h 1136323"/>
              <a:gd name="connsiteX3" fmla="*/ 1214315 w 1214315"/>
              <a:gd name="connsiteY3" fmla="*/ 1064597 h 1136323"/>
              <a:gd name="connsiteX4" fmla="*/ 1053964 w 1214315"/>
              <a:gd name="connsiteY4" fmla="*/ 1136323 h 1136323"/>
              <a:gd name="connsiteX0" fmla="*/ 1053964 w 1214315"/>
              <a:gd name="connsiteY0" fmla="*/ 1136323 h 1136323"/>
              <a:gd name="connsiteX1" fmla="*/ 0 w 1214315"/>
              <a:gd name="connsiteY1" fmla="*/ 0 h 1136323"/>
              <a:gd name="connsiteX2" fmla="*/ 1040633 w 1214315"/>
              <a:gd name="connsiteY2" fmla="*/ 16785 h 1136323"/>
              <a:gd name="connsiteX3" fmla="*/ 1214315 w 1214315"/>
              <a:gd name="connsiteY3" fmla="*/ 1064597 h 1136323"/>
              <a:gd name="connsiteX4" fmla="*/ 1053964 w 1214315"/>
              <a:gd name="connsiteY4" fmla="*/ 1136323 h 1136323"/>
              <a:gd name="connsiteX0" fmla="*/ 1060159 w 1220510"/>
              <a:gd name="connsiteY0" fmla="*/ 1119627 h 1119627"/>
              <a:gd name="connsiteX1" fmla="*/ 0 w 1220510"/>
              <a:gd name="connsiteY1" fmla="*/ 249694 h 1119627"/>
              <a:gd name="connsiteX2" fmla="*/ 1046828 w 1220510"/>
              <a:gd name="connsiteY2" fmla="*/ 89 h 1119627"/>
              <a:gd name="connsiteX3" fmla="*/ 1220510 w 1220510"/>
              <a:gd name="connsiteY3" fmla="*/ 1047901 h 1119627"/>
              <a:gd name="connsiteX4" fmla="*/ 1060159 w 1220510"/>
              <a:gd name="connsiteY4" fmla="*/ 1119627 h 1119627"/>
              <a:gd name="connsiteX0" fmla="*/ 1060159 w 1220510"/>
              <a:gd name="connsiteY0" fmla="*/ 1119627 h 1119627"/>
              <a:gd name="connsiteX1" fmla="*/ 0 w 1220510"/>
              <a:gd name="connsiteY1" fmla="*/ 249694 h 1119627"/>
              <a:gd name="connsiteX2" fmla="*/ 1046828 w 1220510"/>
              <a:gd name="connsiteY2" fmla="*/ 89 h 1119627"/>
              <a:gd name="connsiteX3" fmla="*/ 1220510 w 1220510"/>
              <a:gd name="connsiteY3" fmla="*/ 1047901 h 1119627"/>
              <a:gd name="connsiteX4" fmla="*/ 1060159 w 1220510"/>
              <a:gd name="connsiteY4" fmla="*/ 1119627 h 1119627"/>
              <a:gd name="connsiteX0" fmla="*/ 1060159 w 1220510"/>
              <a:gd name="connsiteY0" fmla="*/ 1119627 h 1119627"/>
              <a:gd name="connsiteX1" fmla="*/ 0 w 1220510"/>
              <a:gd name="connsiteY1" fmla="*/ 249694 h 1119627"/>
              <a:gd name="connsiteX2" fmla="*/ 1046828 w 1220510"/>
              <a:gd name="connsiteY2" fmla="*/ 89 h 1119627"/>
              <a:gd name="connsiteX3" fmla="*/ 1220510 w 1220510"/>
              <a:gd name="connsiteY3" fmla="*/ 1047901 h 1119627"/>
              <a:gd name="connsiteX4" fmla="*/ 1060159 w 1220510"/>
              <a:gd name="connsiteY4" fmla="*/ 1119627 h 1119627"/>
              <a:gd name="connsiteX0" fmla="*/ 1060159 w 1220510"/>
              <a:gd name="connsiteY0" fmla="*/ 921649 h 921649"/>
              <a:gd name="connsiteX1" fmla="*/ 0 w 1220510"/>
              <a:gd name="connsiteY1" fmla="*/ 51716 h 921649"/>
              <a:gd name="connsiteX2" fmla="*/ 1059218 w 1220510"/>
              <a:gd name="connsiteY2" fmla="*/ 355 h 921649"/>
              <a:gd name="connsiteX3" fmla="*/ 1220510 w 1220510"/>
              <a:gd name="connsiteY3" fmla="*/ 849923 h 921649"/>
              <a:gd name="connsiteX4" fmla="*/ 1060159 w 1220510"/>
              <a:gd name="connsiteY4" fmla="*/ 921649 h 921649"/>
              <a:gd name="connsiteX0" fmla="*/ 1060159 w 1220510"/>
              <a:gd name="connsiteY0" fmla="*/ 921649 h 921649"/>
              <a:gd name="connsiteX1" fmla="*/ 0 w 1220510"/>
              <a:gd name="connsiteY1" fmla="*/ 51716 h 921649"/>
              <a:gd name="connsiteX2" fmla="*/ 1059218 w 1220510"/>
              <a:gd name="connsiteY2" fmla="*/ 355 h 921649"/>
              <a:gd name="connsiteX3" fmla="*/ 1220510 w 1220510"/>
              <a:gd name="connsiteY3" fmla="*/ 849923 h 921649"/>
              <a:gd name="connsiteX4" fmla="*/ 1060159 w 1220510"/>
              <a:gd name="connsiteY4" fmla="*/ 921649 h 921649"/>
              <a:gd name="connsiteX0" fmla="*/ 1060159 w 1220510"/>
              <a:gd name="connsiteY0" fmla="*/ 921649 h 921649"/>
              <a:gd name="connsiteX1" fmla="*/ 0 w 1220510"/>
              <a:gd name="connsiteY1" fmla="*/ 51716 h 921649"/>
              <a:gd name="connsiteX2" fmla="*/ 1059218 w 1220510"/>
              <a:gd name="connsiteY2" fmla="*/ 355 h 921649"/>
              <a:gd name="connsiteX3" fmla="*/ 1220510 w 1220510"/>
              <a:gd name="connsiteY3" fmla="*/ 849923 h 921649"/>
              <a:gd name="connsiteX4" fmla="*/ 1060159 w 1220510"/>
              <a:gd name="connsiteY4" fmla="*/ 921649 h 921649"/>
              <a:gd name="connsiteX0" fmla="*/ 1006934 w 1167285"/>
              <a:gd name="connsiteY0" fmla="*/ 967578 h 967578"/>
              <a:gd name="connsiteX1" fmla="*/ 0 w 1167285"/>
              <a:gd name="connsiteY1" fmla="*/ 0 h 967578"/>
              <a:gd name="connsiteX2" fmla="*/ 1005993 w 1167285"/>
              <a:gd name="connsiteY2" fmla="*/ 46284 h 967578"/>
              <a:gd name="connsiteX3" fmla="*/ 1167285 w 1167285"/>
              <a:gd name="connsiteY3" fmla="*/ 895852 h 967578"/>
              <a:gd name="connsiteX4" fmla="*/ 1006934 w 1167285"/>
              <a:gd name="connsiteY4" fmla="*/ 967578 h 967578"/>
              <a:gd name="connsiteX0" fmla="*/ 1006934 w 1167285"/>
              <a:gd name="connsiteY0" fmla="*/ 1132232 h 1132232"/>
              <a:gd name="connsiteX1" fmla="*/ 0 w 1167285"/>
              <a:gd name="connsiteY1" fmla="*/ 164654 h 1132232"/>
              <a:gd name="connsiteX2" fmla="*/ 991394 w 1167285"/>
              <a:gd name="connsiteY2" fmla="*/ 130 h 1132232"/>
              <a:gd name="connsiteX3" fmla="*/ 1167285 w 1167285"/>
              <a:gd name="connsiteY3" fmla="*/ 1060506 h 1132232"/>
              <a:gd name="connsiteX4" fmla="*/ 1006934 w 1167285"/>
              <a:gd name="connsiteY4" fmla="*/ 1132232 h 1132232"/>
              <a:gd name="connsiteX0" fmla="*/ 986900 w 1167285"/>
              <a:gd name="connsiteY0" fmla="*/ 1088164 h 1088164"/>
              <a:gd name="connsiteX1" fmla="*/ 0 w 1167285"/>
              <a:gd name="connsiteY1" fmla="*/ 164654 h 1088164"/>
              <a:gd name="connsiteX2" fmla="*/ 991394 w 1167285"/>
              <a:gd name="connsiteY2" fmla="*/ 130 h 1088164"/>
              <a:gd name="connsiteX3" fmla="*/ 1167285 w 1167285"/>
              <a:gd name="connsiteY3" fmla="*/ 1060506 h 1088164"/>
              <a:gd name="connsiteX4" fmla="*/ 986900 w 1167285"/>
              <a:gd name="connsiteY4" fmla="*/ 1088164 h 1088164"/>
              <a:gd name="connsiteX0" fmla="*/ 986900 w 1167285"/>
              <a:gd name="connsiteY0" fmla="*/ 1088164 h 1088164"/>
              <a:gd name="connsiteX1" fmla="*/ 0 w 1167285"/>
              <a:gd name="connsiteY1" fmla="*/ 164654 h 1088164"/>
              <a:gd name="connsiteX2" fmla="*/ 991394 w 1167285"/>
              <a:gd name="connsiteY2" fmla="*/ 130 h 1088164"/>
              <a:gd name="connsiteX3" fmla="*/ 1167285 w 1167285"/>
              <a:gd name="connsiteY3" fmla="*/ 1060506 h 1088164"/>
              <a:gd name="connsiteX4" fmla="*/ 986900 w 1167285"/>
              <a:gd name="connsiteY4" fmla="*/ 1088164 h 1088164"/>
              <a:gd name="connsiteX0" fmla="*/ 986900 w 1332977"/>
              <a:gd name="connsiteY0" fmla="*/ 1088164 h 1088164"/>
              <a:gd name="connsiteX1" fmla="*/ 0 w 1332977"/>
              <a:gd name="connsiteY1" fmla="*/ 164654 h 1088164"/>
              <a:gd name="connsiteX2" fmla="*/ 991394 w 1332977"/>
              <a:gd name="connsiteY2" fmla="*/ 130 h 1088164"/>
              <a:gd name="connsiteX3" fmla="*/ 1332977 w 1332977"/>
              <a:gd name="connsiteY3" fmla="*/ 1045574 h 1088164"/>
              <a:gd name="connsiteX4" fmla="*/ 986900 w 1332977"/>
              <a:gd name="connsiteY4" fmla="*/ 1088164 h 108816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  <a:gd name="connsiteX0" fmla="*/ 1029955 w 1332977"/>
              <a:gd name="connsiteY0" fmla="*/ 1143414 h 1143414"/>
              <a:gd name="connsiteX1" fmla="*/ 0 w 1332977"/>
              <a:gd name="connsiteY1" fmla="*/ 164654 h 1143414"/>
              <a:gd name="connsiteX2" fmla="*/ 991394 w 1332977"/>
              <a:gd name="connsiteY2" fmla="*/ 130 h 1143414"/>
              <a:gd name="connsiteX3" fmla="*/ 1332977 w 1332977"/>
              <a:gd name="connsiteY3" fmla="*/ 1045574 h 1143414"/>
              <a:gd name="connsiteX4" fmla="*/ 1029955 w 1332977"/>
              <a:gd name="connsiteY4" fmla="*/ 1143414 h 1143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977" h="1143414">
                <a:moveTo>
                  <a:pt x="1029955" y="1143414"/>
                </a:moveTo>
                <a:cubicBezTo>
                  <a:pt x="771645" y="868623"/>
                  <a:pt x="908943" y="903822"/>
                  <a:pt x="0" y="164654"/>
                </a:cubicBezTo>
                <a:cubicBezTo>
                  <a:pt x="346878" y="170249"/>
                  <a:pt x="644516" y="-5465"/>
                  <a:pt x="991394" y="130"/>
                </a:cubicBezTo>
                <a:cubicBezTo>
                  <a:pt x="1125143" y="751678"/>
                  <a:pt x="1116033" y="592331"/>
                  <a:pt x="1332977" y="1045574"/>
                </a:cubicBezTo>
                <a:cubicBezTo>
                  <a:pt x="1183663" y="1029001"/>
                  <a:pt x="1194267" y="1059672"/>
                  <a:pt x="1029955" y="1143414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63C74F42-DBC0-8F41-8A32-3707E3B641F8}"/>
              </a:ext>
            </a:extLst>
          </p:cNvPr>
          <p:cNvGrpSpPr/>
          <p:nvPr/>
        </p:nvGrpSpPr>
        <p:grpSpPr>
          <a:xfrm>
            <a:off x="1641605" y="5888883"/>
            <a:ext cx="2422570" cy="905318"/>
            <a:chOff x="1768784" y="4676933"/>
            <a:chExt cx="1981138" cy="905318"/>
          </a:xfrm>
        </p:grpSpPr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4C98A433-559A-AC42-B426-D5E1BA7B50E5}"/>
                </a:ext>
              </a:extLst>
            </p:cNvPr>
            <p:cNvSpPr/>
            <p:nvPr/>
          </p:nvSpPr>
          <p:spPr bwMode="auto">
            <a:xfrm>
              <a:off x="1768785" y="4681790"/>
              <a:ext cx="1936893" cy="9004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7AC32EB2-C10A-2E42-B5DF-4F402FD7890C}"/>
                </a:ext>
              </a:extLst>
            </p:cNvPr>
            <p:cNvSpPr txBox="1"/>
            <p:nvPr/>
          </p:nvSpPr>
          <p:spPr>
            <a:xfrm>
              <a:off x="1822409" y="4676933"/>
              <a:ext cx="837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IP </a:t>
              </a:r>
              <a:r>
                <a:rPr lang="en-US" dirty="0" err="1">
                  <a:latin typeface="Helvetica" pitchFamily="2" charset="0"/>
                </a:rPr>
                <a:t>Dst</a:t>
              </a:r>
              <a:endParaRPr lang="en-US" dirty="0">
                <a:latin typeface="Helvetica" pitchFamily="2" charset="0"/>
              </a:endParaRPr>
            </a:p>
          </p:txBody>
        </p: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4F83120A-B349-D14D-A2E1-1C3742312D1E}"/>
                </a:ext>
              </a:extLst>
            </p:cNvPr>
            <p:cNvSpPr txBox="1"/>
            <p:nvPr/>
          </p:nvSpPr>
          <p:spPr>
            <a:xfrm>
              <a:off x="2695229" y="4681605"/>
              <a:ext cx="832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pitchFamily="2" charset="0"/>
                </a:rPr>
                <a:t>Out port</a:t>
              </a:r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F587DE85-136C-FA4E-BE72-281A06D7AB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87242" y="4687128"/>
              <a:ext cx="0" cy="8299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82658A51-F5E8-0649-9C6A-B29A12293A7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768784" y="5004815"/>
              <a:ext cx="1981138" cy="64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4" name="TextBox 393">
              <a:extLst>
                <a:ext uri="{FF2B5EF4-FFF2-40B4-BE49-F238E27FC236}">
                  <a16:creationId xmlns:a16="http://schemas.microsoft.com/office/drawing/2014/main" id="{A2487333-9495-6E43-8291-44D2EF20B574}"/>
                </a:ext>
              </a:extLst>
            </p:cNvPr>
            <p:cNvSpPr txBox="1"/>
            <p:nvPr/>
          </p:nvSpPr>
          <p:spPr>
            <a:xfrm>
              <a:off x="2130814" y="4999359"/>
              <a:ext cx="1510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E35CF73F-CEAC-414F-87AA-4F1B98AA69D1}"/>
                </a:ext>
              </a:extLst>
            </p:cNvPr>
            <p:cNvSpPr txBox="1"/>
            <p:nvPr/>
          </p:nvSpPr>
          <p:spPr>
            <a:xfrm>
              <a:off x="2231957" y="514071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X</a:t>
              </a:r>
            </a:p>
          </p:txBody>
        </p:sp>
        <p:sp>
          <p:nvSpPr>
            <p:cNvPr id="396" name="TextBox 395">
              <a:extLst>
                <a:ext uri="{FF2B5EF4-FFF2-40B4-BE49-F238E27FC236}">
                  <a16:creationId xmlns:a16="http://schemas.microsoft.com/office/drawing/2014/main" id="{A19144BF-BBE4-0842-A2E3-C73497F2D996}"/>
                </a:ext>
              </a:extLst>
            </p:cNvPr>
            <p:cNvSpPr txBox="1"/>
            <p:nvPr/>
          </p:nvSpPr>
          <p:spPr>
            <a:xfrm>
              <a:off x="2763840" y="5011290"/>
              <a:ext cx="1510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7" name="TextBox 396">
              <a:extLst>
                <a:ext uri="{FF2B5EF4-FFF2-40B4-BE49-F238E27FC236}">
                  <a16:creationId xmlns:a16="http://schemas.microsoft.com/office/drawing/2014/main" id="{9F532E1F-765D-AD4D-8053-AA90733A77E9}"/>
                </a:ext>
              </a:extLst>
            </p:cNvPr>
            <p:cNvSpPr txBox="1"/>
            <p:nvPr/>
          </p:nvSpPr>
          <p:spPr>
            <a:xfrm>
              <a:off x="2890798" y="5147712"/>
              <a:ext cx="255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  <a:latin typeface="Helvetica" pitchFamily="2" charset="0"/>
                </a:rPr>
                <a:t>2</a:t>
              </a:r>
            </a:p>
          </p:txBody>
        </p:sp>
      </p:grpSp>
      <p:sp>
        <p:nvSpPr>
          <p:cNvPr id="398" name="TextBox 397">
            <a:extLst>
              <a:ext uri="{FF2B5EF4-FFF2-40B4-BE49-F238E27FC236}">
                <a16:creationId xmlns:a16="http://schemas.microsoft.com/office/drawing/2014/main" id="{B4690788-DA40-6C4A-ABAF-F59A792A0C00}"/>
              </a:ext>
            </a:extLst>
          </p:cNvPr>
          <p:cNvSpPr txBox="1"/>
          <p:nvPr/>
        </p:nvSpPr>
        <p:spPr>
          <a:xfrm>
            <a:off x="4582962" y="6069593"/>
            <a:ext cx="1469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Forwarding table</a:t>
            </a:r>
          </a:p>
        </p:txBody>
      </p:sp>
      <p:cxnSp>
        <p:nvCxnSpPr>
          <p:cNvPr id="400" name="Straight Arrow Connector 399">
            <a:extLst>
              <a:ext uri="{FF2B5EF4-FFF2-40B4-BE49-F238E27FC236}">
                <a16:creationId xmlns:a16="http://schemas.microsoft.com/office/drawing/2014/main" id="{2F5E133E-B20D-A74F-BF3F-C52AC87047CB}"/>
              </a:ext>
            </a:extLst>
          </p:cNvPr>
          <p:cNvCxnSpPr>
            <a:stCxn id="398" idx="1"/>
            <a:endCxn id="328" idx="3"/>
          </p:cNvCxnSpPr>
          <p:nvPr/>
        </p:nvCxnSpPr>
        <p:spPr>
          <a:xfrm flipH="1" flipV="1">
            <a:off x="4010072" y="6343971"/>
            <a:ext cx="572890" cy="487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32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" grpId="0" animBg="1"/>
      <p:bldP spid="344" grpId="0" animBg="1"/>
      <p:bldP spid="390" grpId="0"/>
      <p:bldP spid="391" grpId="0"/>
      <p:bldP spid="392" grpId="0"/>
      <p:bldP spid="336" grpId="0" animBg="1"/>
      <p:bldP spid="3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1EA8A-8E2D-B243-9BB3-D885D07F1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Inter-domain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22ADF-5C8E-564F-BC53-7EB02686C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Federation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scale</a:t>
            </a:r>
            <a:r>
              <a:rPr lang="en-US" dirty="0"/>
              <a:t> introduce new requirements for routing on the Internet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BGP </a:t>
            </a:r>
            <a:r>
              <a:rPr lang="en-US" dirty="0"/>
              <a:t>is </a:t>
            </a:r>
            <a:r>
              <a:rPr lang="en-US" i="1" dirty="0"/>
              <a:t>the</a:t>
            </a:r>
            <a:r>
              <a:rPr lang="en-US" dirty="0"/>
              <a:t> protocol that handles Internet routing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Path vector</a:t>
            </a:r>
            <a:r>
              <a:rPr lang="en-US" dirty="0"/>
              <a:t>: exchange paths to a destination with attributes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Policy-based</a:t>
            </a:r>
            <a:r>
              <a:rPr lang="en-US" dirty="0"/>
              <a:t> import of routes, route selection, and export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5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5A804-7618-744A-95B0-6ABBA6964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BGP’s impact: October ’21 FB++ outage</a:t>
            </a:r>
          </a:p>
        </p:txBody>
      </p:sp>
      <p:pic>
        <p:nvPicPr>
          <p:cNvPr id="7" name="Content Placeholder 6" descr="A picture containing chart&#10;&#10;Description automatically generated">
            <a:extLst>
              <a:ext uri="{FF2B5EF4-FFF2-40B4-BE49-F238E27FC236}">
                <a16:creationId xmlns:a16="http://schemas.microsoft.com/office/drawing/2014/main" id="{5E511232-CFFF-F94D-AA03-3C2FDBB45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7841" y="1772222"/>
            <a:ext cx="5330723" cy="296088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D4CDC6-4658-5C47-9F80-28E2FB8F08D6}"/>
              </a:ext>
            </a:extLst>
          </p:cNvPr>
          <p:cNvSpPr txBox="1"/>
          <p:nvPr/>
        </p:nvSpPr>
        <p:spPr>
          <a:xfrm>
            <a:off x="5432782" y="5828933"/>
            <a:ext cx="6688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itchFamily="2" charset="0"/>
              </a:rPr>
              <a:t>https://</a:t>
            </a:r>
            <a:r>
              <a:rPr lang="en-US" sz="1600" dirty="0" err="1">
                <a:latin typeface="Helvetica" pitchFamily="2" charset="0"/>
              </a:rPr>
              <a:t>engineering.fb.com</a:t>
            </a:r>
            <a:r>
              <a:rPr lang="en-US" sz="1600" dirty="0">
                <a:latin typeface="Helvetica" pitchFamily="2" charset="0"/>
              </a:rPr>
              <a:t>/2021/10/05/networking-traffic/outage-details/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C343FE-F8BD-A544-9BFA-D3E0F66D060D}"/>
              </a:ext>
            </a:extLst>
          </p:cNvPr>
          <p:cNvSpPr txBox="1"/>
          <p:nvPr/>
        </p:nvSpPr>
        <p:spPr>
          <a:xfrm>
            <a:off x="3207797" y="6180245"/>
            <a:ext cx="8984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itchFamily="2" charset="0"/>
              </a:rPr>
              <a:t>By Doug </a:t>
            </a:r>
            <a:r>
              <a:rPr lang="en-US" sz="1600" dirty="0" err="1">
                <a:latin typeface="Helvetica" pitchFamily="2" charset="0"/>
              </a:rPr>
              <a:t>Madory</a:t>
            </a:r>
            <a:r>
              <a:rPr lang="en-US" sz="1600" dirty="0">
                <a:latin typeface="Helvetica" pitchFamily="2" charset="0"/>
              </a:rPr>
              <a:t> - https://</a:t>
            </a:r>
            <a:r>
              <a:rPr lang="en-US" sz="1600" dirty="0" err="1">
                <a:latin typeface="Helvetica" pitchFamily="2" charset="0"/>
              </a:rPr>
              <a:t>www.kentik.com</a:t>
            </a:r>
            <a:r>
              <a:rPr lang="en-US" sz="1600" dirty="0">
                <a:latin typeface="Helvetica" pitchFamily="2" charset="0"/>
              </a:rPr>
              <a:t>/blog/</a:t>
            </a:r>
            <a:r>
              <a:rPr lang="en-US" sz="1600" dirty="0" err="1">
                <a:latin typeface="Helvetica" pitchFamily="2" charset="0"/>
              </a:rPr>
              <a:t>facebooks</a:t>
            </a:r>
            <a:r>
              <a:rPr lang="en-US" sz="1600" dirty="0">
                <a:latin typeface="Helvetica" pitchFamily="2" charset="0"/>
              </a:rPr>
              <a:t>-historic-outage-explained/, CC BY 4.0, https://</a:t>
            </a:r>
            <a:r>
              <a:rPr lang="en-US" sz="1600" dirty="0" err="1">
                <a:latin typeface="Helvetica" pitchFamily="2" charset="0"/>
              </a:rPr>
              <a:t>commons.wikimedia.org</a:t>
            </a:r>
            <a:r>
              <a:rPr lang="en-US" sz="1600" dirty="0">
                <a:latin typeface="Helvetica" pitchFamily="2" charset="0"/>
              </a:rPr>
              <a:t>/w/</a:t>
            </a:r>
            <a:r>
              <a:rPr lang="en-US" sz="1600" dirty="0" err="1">
                <a:latin typeface="Helvetica" pitchFamily="2" charset="0"/>
              </a:rPr>
              <a:t>index.php?curid</a:t>
            </a:r>
            <a:r>
              <a:rPr lang="en-US" sz="1600" dirty="0">
                <a:latin typeface="Helvetica" pitchFamily="2" charset="0"/>
              </a:rPr>
              <a:t>=110816752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C0497C9F-BAE0-8441-811F-6838E6BF3573}"/>
              </a:ext>
            </a:extLst>
          </p:cNvPr>
          <p:cNvSpPr/>
          <p:nvPr/>
        </p:nvSpPr>
        <p:spPr>
          <a:xfrm>
            <a:off x="237230" y="1582197"/>
            <a:ext cx="2201661" cy="151832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F44A6D-9DC9-2147-8C06-DE72BE3E62F1}"/>
              </a:ext>
            </a:extLst>
          </p:cNvPr>
          <p:cNvSpPr txBox="1"/>
          <p:nvPr/>
        </p:nvSpPr>
        <p:spPr>
          <a:xfrm>
            <a:off x="752133" y="2018195"/>
            <a:ext cx="1171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FB network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99852903-4FB5-1F4E-8464-8FF2C9BF9110}"/>
              </a:ext>
            </a:extLst>
          </p:cNvPr>
          <p:cNvSpPr/>
          <p:nvPr/>
        </p:nvSpPr>
        <p:spPr>
          <a:xfrm>
            <a:off x="237230" y="4050968"/>
            <a:ext cx="2201661" cy="151832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6BDABE-9973-9048-A2B8-B0E4330AF37B}"/>
              </a:ext>
            </a:extLst>
          </p:cNvPr>
          <p:cNvSpPr txBox="1"/>
          <p:nvPr/>
        </p:nvSpPr>
        <p:spPr>
          <a:xfrm>
            <a:off x="533395" y="4486966"/>
            <a:ext cx="1609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FB’s DNS servers</a:t>
            </a:r>
          </a:p>
        </p:txBody>
      </p:sp>
      <p:grpSp>
        <p:nvGrpSpPr>
          <p:cNvPr id="12" name="Group 248">
            <a:extLst>
              <a:ext uri="{FF2B5EF4-FFF2-40B4-BE49-F238E27FC236}">
                <a16:creationId xmlns:a16="http://schemas.microsoft.com/office/drawing/2014/main" id="{37FD9E4D-7F6E-1049-81DF-652F0AD71B4E}"/>
              </a:ext>
            </a:extLst>
          </p:cNvPr>
          <p:cNvGrpSpPr>
            <a:grpSpLocks/>
          </p:cNvGrpSpPr>
          <p:nvPr/>
        </p:nvGrpSpPr>
        <p:grpSpPr bwMode="auto">
          <a:xfrm>
            <a:off x="533395" y="5039353"/>
            <a:ext cx="358775" cy="623888"/>
            <a:chOff x="4140" y="429"/>
            <a:chExt cx="1425" cy="2396"/>
          </a:xfrm>
        </p:grpSpPr>
        <p:sp>
          <p:nvSpPr>
            <p:cNvPr id="13" name="Freeform 148">
              <a:extLst>
                <a:ext uri="{FF2B5EF4-FFF2-40B4-BE49-F238E27FC236}">
                  <a16:creationId xmlns:a16="http://schemas.microsoft.com/office/drawing/2014/main" id="{94350624-25ED-B143-A18B-AC75DDD96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14" name="Rectangle 149">
              <a:extLst>
                <a:ext uri="{FF2B5EF4-FFF2-40B4-BE49-F238E27FC236}">
                  <a16:creationId xmlns:a16="http://schemas.microsoft.com/office/drawing/2014/main" id="{37685F1F-910C-554E-8CC3-9A4EEDA63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5" name="Freeform 150">
              <a:extLst>
                <a:ext uri="{FF2B5EF4-FFF2-40B4-BE49-F238E27FC236}">
                  <a16:creationId xmlns:a16="http://schemas.microsoft.com/office/drawing/2014/main" id="{AD7AA9B5-7A2F-4946-A179-F5592EB95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16" name="Freeform 151">
              <a:extLst>
                <a:ext uri="{FF2B5EF4-FFF2-40B4-BE49-F238E27FC236}">
                  <a16:creationId xmlns:a16="http://schemas.microsoft.com/office/drawing/2014/main" id="{D982675D-2296-9B4D-838C-6D731F331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17" name="Rectangle 152">
              <a:extLst>
                <a:ext uri="{FF2B5EF4-FFF2-40B4-BE49-F238E27FC236}">
                  <a16:creationId xmlns:a16="http://schemas.microsoft.com/office/drawing/2014/main" id="{2EEE165D-54F4-1742-94BC-B483C31E8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18" name="Group 153">
              <a:extLst>
                <a:ext uri="{FF2B5EF4-FFF2-40B4-BE49-F238E27FC236}">
                  <a16:creationId xmlns:a16="http://schemas.microsoft.com/office/drawing/2014/main" id="{EC0D5D57-F01A-8E4F-BB2B-41153C8169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3" name="AutoShape 154">
                <a:extLst>
                  <a:ext uri="{FF2B5EF4-FFF2-40B4-BE49-F238E27FC236}">
                    <a16:creationId xmlns:a16="http://schemas.microsoft.com/office/drawing/2014/main" id="{E8570104-A599-DC48-8DC9-49A7C603A7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44" name="AutoShape 155">
                <a:extLst>
                  <a:ext uri="{FF2B5EF4-FFF2-40B4-BE49-F238E27FC236}">
                    <a16:creationId xmlns:a16="http://schemas.microsoft.com/office/drawing/2014/main" id="{BC433D82-1D1E-5344-A1A2-E082F47CC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19" name="Rectangle 156">
              <a:extLst>
                <a:ext uri="{FF2B5EF4-FFF2-40B4-BE49-F238E27FC236}">
                  <a16:creationId xmlns:a16="http://schemas.microsoft.com/office/drawing/2014/main" id="{D4878D0F-C3EE-E240-878D-1D783FFEE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0" name="Group 157">
              <a:extLst>
                <a:ext uri="{FF2B5EF4-FFF2-40B4-BE49-F238E27FC236}">
                  <a16:creationId xmlns:a16="http://schemas.microsoft.com/office/drawing/2014/main" id="{BF4DA494-027B-C24A-8376-FCD66AB7CF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1" name="AutoShape 158">
                <a:extLst>
                  <a:ext uri="{FF2B5EF4-FFF2-40B4-BE49-F238E27FC236}">
                    <a16:creationId xmlns:a16="http://schemas.microsoft.com/office/drawing/2014/main" id="{93317AE4-AF19-FB44-8230-494D38DF24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42" name="AutoShape 159">
                <a:extLst>
                  <a:ext uri="{FF2B5EF4-FFF2-40B4-BE49-F238E27FC236}">
                    <a16:creationId xmlns:a16="http://schemas.microsoft.com/office/drawing/2014/main" id="{7E76ACA0-126D-1B4E-9074-DB5C2BA133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21" name="Rectangle 160">
              <a:extLst>
                <a:ext uri="{FF2B5EF4-FFF2-40B4-BE49-F238E27FC236}">
                  <a16:creationId xmlns:a16="http://schemas.microsoft.com/office/drawing/2014/main" id="{A41DA3D0-6B67-8542-9B41-85DCF8D61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2" name="Rectangle 161">
              <a:extLst>
                <a:ext uri="{FF2B5EF4-FFF2-40B4-BE49-F238E27FC236}">
                  <a16:creationId xmlns:a16="http://schemas.microsoft.com/office/drawing/2014/main" id="{ADBCFD81-4D17-014E-88F0-12E852F59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3" name="Group 162">
              <a:extLst>
                <a:ext uri="{FF2B5EF4-FFF2-40B4-BE49-F238E27FC236}">
                  <a16:creationId xmlns:a16="http://schemas.microsoft.com/office/drawing/2014/main" id="{C85551A8-8C2A-A948-8238-611D114AF3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9" name="AutoShape 163">
                <a:extLst>
                  <a:ext uri="{FF2B5EF4-FFF2-40B4-BE49-F238E27FC236}">
                    <a16:creationId xmlns:a16="http://schemas.microsoft.com/office/drawing/2014/main" id="{4D259894-8FF3-184B-B428-6C74FBFB4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40" name="AutoShape 164">
                <a:extLst>
                  <a:ext uri="{FF2B5EF4-FFF2-40B4-BE49-F238E27FC236}">
                    <a16:creationId xmlns:a16="http://schemas.microsoft.com/office/drawing/2014/main" id="{7AC2CAAA-0CA9-AF47-963B-16EDFAEAE4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24" name="Freeform 165">
              <a:extLst>
                <a:ext uri="{FF2B5EF4-FFF2-40B4-BE49-F238E27FC236}">
                  <a16:creationId xmlns:a16="http://schemas.microsoft.com/office/drawing/2014/main" id="{6E5B80E3-3981-D64E-9652-7B9A3E9BE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5" name="Group 166">
              <a:extLst>
                <a:ext uri="{FF2B5EF4-FFF2-40B4-BE49-F238E27FC236}">
                  <a16:creationId xmlns:a16="http://schemas.microsoft.com/office/drawing/2014/main" id="{8E967872-DF63-A945-9B80-64121E245E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7" name="AutoShape 167">
                <a:extLst>
                  <a:ext uri="{FF2B5EF4-FFF2-40B4-BE49-F238E27FC236}">
                    <a16:creationId xmlns:a16="http://schemas.microsoft.com/office/drawing/2014/main" id="{4228B388-F6E3-A54E-9135-5FB7D242E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38" name="AutoShape 168">
                <a:extLst>
                  <a:ext uri="{FF2B5EF4-FFF2-40B4-BE49-F238E27FC236}">
                    <a16:creationId xmlns:a16="http://schemas.microsoft.com/office/drawing/2014/main" id="{7CFD5E17-DD80-874F-900B-DEACD9D53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26" name="Rectangle 169">
              <a:extLst>
                <a:ext uri="{FF2B5EF4-FFF2-40B4-BE49-F238E27FC236}">
                  <a16:creationId xmlns:a16="http://schemas.microsoft.com/office/drawing/2014/main" id="{7FD035EE-E4B0-5849-AECC-5A1244698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7" name="Freeform 170">
              <a:extLst>
                <a:ext uri="{FF2B5EF4-FFF2-40B4-BE49-F238E27FC236}">
                  <a16:creationId xmlns:a16="http://schemas.microsoft.com/office/drawing/2014/main" id="{1B1D64C3-8BC4-7247-AC6C-A8E24AFFD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8" name="Freeform 171">
              <a:extLst>
                <a:ext uri="{FF2B5EF4-FFF2-40B4-BE49-F238E27FC236}">
                  <a16:creationId xmlns:a16="http://schemas.microsoft.com/office/drawing/2014/main" id="{F564C3BF-C1ED-7A4A-979E-99C6850E8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9" name="Oval 172">
              <a:extLst>
                <a:ext uri="{FF2B5EF4-FFF2-40B4-BE49-F238E27FC236}">
                  <a16:creationId xmlns:a16="http://schemas.microsoft.com/office/drawing/2014/main" id="{D929CE37-7F32-6C47-867E-114201900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30" name="Freeform 173">
              <a:extLst>
                <a:ext uri="{FF2B5EF4-FFF2-40B4-BE49-F238E27FC236}">
                  <a16:creationId xmlns:a16="http://schemas.microsoft.com/office/drawing/2014/main" id="{FD74C710-144E-6E49-955D-FD3699490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1" name="AutoShape 174">
              <a:extLst>
                <a:ext uri="{FF2B5EF4-FFF2-40B4-BE49-F238E27FC236}">
                  <a16:creationId xmlns:a16="http://schemas.microsoft.com/office/drawing/2014/main" id="{5892D416-F794-034D-8698-AAEC2BB68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32" name="AutoShape 175">
              <a:extLst>
                <a:ext uri="{FF2B5EF4-FFF2-40B4-BE49-F238E27FC236}">
                  <a16:creationId xmlns:a16="http://schemas.microsoft.com/office/drawing/2014/main" id="{3A91D868-F5E7-E54B-8B0B-3A258D16D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33" name="Oval 176">
              <a:extLst>
                <a:ext uri="{FF2B5EF4-FFF2-40B4-BE49-F238E27FC236}">
                  <a16:creationId xmlns:a16="http://schemas.microsoft.com/office/drawing/2014/main" id="{76EBB7A3-6493-894F-9718-7D4CFEFB4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34" name="Oval 177">
              <a:extLst>
                <a:ext uri="{FF2B5EF4-FFF2-40B4-BE49-F238E27FC236}">
                  <a16:creationId xmlns:a16="http://schemas.microsoft.com/office/drawing/2014/main" id="{3D5A37F1-FE18-5E42-B0FF-D73DED425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  <p:sp>
          <p:nvSpPr>
            <p:cNvPr id="35" name="Oval 178">
              <a:extLst>
                <a:ext uri="{FF2B5EF4-FFF2-40B4-BE49-F238E27FC236}">
                  <a16:creationId xmlns:a16="http://schemas.microsoft.com/office/drawing/2014/main" id="{789078E8-1C86-6442-8386-C66DC0C08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36" name="Rectangle 179">
              <a:extLst>
                <a:ext uri="{FF2B5EF4-FFF2-40B4-BE49-F238E27FC236}">
                  <a16:creationId xmlns:a16="http://schemas.microsoft.com/office/drawing/2014/main" id="{D36A95A3-22BA-E34B-B3AD-FD4C53660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45" name="Group 248">
            <a:extLst>
              <a:ext uri="{FF2B5EF4-FFF2-40B4-BE49-F238E27FC236}">
                <a16:creationId xmlns:a16="http://schemas.microsoft.com/office/drawing/2014/main" id="{42C4DE7F-C7AB-3C45-B4EE-FD425BBF57C5}"/>
              </a:ext>
            </a:extLst>
          </p:cNvPr>
          <p:cNvGrpSpPr>
            <a:grpSpLocks/>
          </p:cNvGrpSpPr>
          <p:nvPr/>
        </p:nvGrpSpPr>
        <p:grpSpPr bwMode="auto">
          <a:xfrm>
            <a:off x="1176313" y="5205045"/>
            <a:ext cx="358775" cy="623888"/>
            <a:chOff x="4140" y="429"/>
            <a:chExt cx="1425" cy="2396"/>
          </a:xfrm>
        </p:grpSpPr>
        <p:sp>
          <p:nvSpPr>
            <p:cNvPr id="46" name="Freeform 148">
              <a:extLst>
                <a:ext uri="{FF2B5EF4-FFF2-40B4-BE49-F238E27FC236}">
                  <a16:creationId xmlns:a16="http://schemas.microsoft.com/office/drawing/2014/main" id="{59815BC3-F104-D04D-91B9-E8427B70A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47" name="Rectangle 149">
              <a:extLst>
                <a:ext uri="{FF2B5EF4-FFF2-40B4-BE49-F238E27FC236}">
                  <a16:creationId xmlns:a16="http://schemas.microsoft.com/office/drawing/2014/main" id="{1B8B4509-F5D1-6741-BBAF-F091DA526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48" name="Freeform 150">
              <a:extLst>
                <a:ext uri="{FF2B5EF4-FFF2-40B4-BE49-F238E27FC236}">
                  <a16:creationId xmlns:a16="http://schemas.microsoft.com/office/drawing/2014/main" id="{8C8ACFCC-E172-4D49-BEA3-49C0B65C5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49" name="Freeform 151">
              <a:extLst>
                <a:ext uri="{FF2B5EF4-FFF2-40B4-BE49-F238E27FC236}">
                  <a16:creationId xmlns:a16="http://schemas.microsoft.com/office/drawing/2014/main" id="{B11D11A5-669D-D543-A266-6CE0905DD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50" name="Rectangle 152">
              <a:extLst>
                <a:ext uri="{FF2B5EF4-FFF2-40B4-BE49-F238E27FC236}">
                  <a16:creationId xmlns:a16="http://schemas.microsoft.com/office/drawing/2014/main" id="{E852B855-4784-AC45-A9D5-086947C88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51" name="Group 153">
              <a:extLst>
                <a:ext uri="{FF2B5EF4-FFF2-40B4-BE49-F238E27FC236}">
                  <a16:creationId xmlns:a16="http://schemas.microsoft.com/office/drawing/2014/main" id="{C3BA7CE7-A493-B94C-997D-3E43D7EF7C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6" name="AutoShape 154">
                <a:extLst>
                  <a:ext uri="{FF2B5EF4-FFF2-40B4-BE49-F238E27FC236}">
                    <a16:creationId xmlns:a16="http://schemas.microsoft.com/office/drawing/2014/main" id="{C9DB1E0F-BDBD-BE45-87C1-84039C2BA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77" name="AutoShape 155">
                <a:extLst>
                  <a:ext uri="{FF2B5EF4-FFF2-40B4-BE49-F238E27FC236}">
                    <a16:creationId xmlns:a16="http://schemas.microsoft.com/office/drawing/2014/main" id="{AC7F87CF-34DE-0A4C-AF8B-7C3EE449C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52" name="Rectangle 156">
              <a:extLst>
                <a:ext uri="{FF2B5EF4-FFF2-40B4-BE49-F238E27FC236}">
                  <a16:creationId xmlns:a16="http://schemas.microsoft.com/office/drawing/2014/main" id="{FC44DC76-F944-B04B-9B5F-FCD5A8D3A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53" name="Group 157">
              <a:extLst>
                <a:ext uri="{FF2B5EF4-FFF2-40B4-BE49-F238E27FC236}">
                  <a16:creationId xmlns:a16="http://schemas.microsoft.com/office/drawing/2014/main" id="{8344601D-1411-5743-9095-EFF1DAA940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4" name="AutoShape 158">
                <a:extLst>
                  <a:ext uri="{FF2B5EF4-FFF2-40B4-BE49-F238E27FC236}">
                    <a16:creationId xmlns:a16="http://schemas.microsoft.com/office/drawing/2014/main" id="{79604E90-925A-4F4A-9222-1A60CEE9CA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75" name="AutoShape 159">
                <a:extLst>
                  <a:ext uri="{FF2B5EF4-FFF2-40B4-BE49-F238E27FC236}">
                    <a16:creationId xmlns:a16="http://schemas.microsoft.com/office/drawing/2014/main" id="{F3A15D5E-9784-9948-B3EE-3BE0C63A54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54" name="Rectangle 160">
              <a:extLst>
                <a:ext uri="{FF2B5EF4-FFF2-40B4-BE49-F238E27FC236}">
                  <a16:creationId xmlns:a16="http://schemas.microsoft.com/office/drawing/2014/main" id="{6BB1E306-56A7-B743-A2E3-09A082244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55" name="Rectangle 161">
              <a:extLst>
                <a:ext uri="{FF2B5EF4-FFF2-40B4-BE49-F238E27FC236}">
                  <a16:creationId xmlns:a16="http://schemas.microsoft.com/office/drawing/2014/main" id="{D482CC54-5360-8642-8C46-C09D21545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56" name="Group 162">
              <a:extLst>
                <a:ext uri="{FF2B5EF4-FFF2-40B4-BE49-F238E27FC236}">
                  <a16:creationId xmlns:a16="http://schemas.microsoft.com/office/drawing/2014/main" id="{AD549BB1-6825-124F-882E-6BCFF5C618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" name="AutoShape 163">
                <a:extLst>
                  <a:ext uri="{FF2B5EF4-FFF2-40B4-BE49-F238E27FC236}">
                    <a16:creationId xmlns:a16="http://schemas.microsoft.com/office/drawing/2014/main" id="{54EEEC36-8AA8-2247-AB11-82F4690F0A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73" name="AutoShape 164">
                <a:extLst>
                  <a:ext uri="{FF2B5EF4-FFF2-40B4-BE49-F238E27FC236}">
                    <a16:creationId xmlns:a16="http://schemas.microsoft.com/office/drawing/2014/main" id="{D521E9C9-B7B1-7245-B6F2-C8CD0522E8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57" name="Freeform 165">
              <a:extLst>
                <a:ext uri="{FF2B5EF4-FFF2-40B4-BE49-F238E27FC236}">
                  <a16:creationId xmlns:a16="http://schemas.microsoft.com/office/drawing/2014/main" id="{D48C722E-CC88-8D4B-A2E5-95BFF8CB7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58" name="Group 166">
              <a:extLst>
                <a:ext uri="{FF2B5EF4-FFF2-40B4-BE49-F238E27FC236}">
                  <a16:creationId xmlns:a16="http://schemas.microsoft.com/office/drawing/2014/main" id="{09826139-5A32-5B42-B30E-6389892202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" name="AutoShape 167">
                <a:extLst>
                  <a:ext uri="{FF2B5EF4-FFF2-40B4-BE49-F238E27FC236}">
                    <a16:creationId xmlns:a16="http://schemas.microsoft.com/office/drawing/2014/main" id="{41D205EE-5B25-8943-9F22-5605D3F506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71" name="AutoShape 168">
                <a:extLst>
                  <a:ext uri="{FF2B5EF4-FFF2-40B4-BE49-F238E27FC236}">
                    <a16:creationId xmlns:a16="http://schemas.microsoft.com/office/drawing/2014/main" id="{604AAC2E-AC93-1940-9DC6-D7F85D5185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59" name="Rectangle 169">
              <a:extLst>
                <a:ext uri="{FF2B5EF4-FFF2-40B4-BE49-F238E27FC236}">
                  <a16:creationId xmlns:a16="http://schemas.microsoft.com/office/drawing/2014/main" id="{33AEDC77-B037-2641-9C0A-B797D0337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60" name="Freeform 170">
              <a:extLst>
                <a:ext uri="{FF2B5EF4-FFF2-40B4-BE49-F238E27FC236}">
                  <a16:creationId xmlns:a16="http://schemas.microsoft.com/office/drawing/2014/main" id="{C4834190-CD89-2E4D-BBCC-E530043D3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61" name="Freeform 171">
              <a:extLst>
                <a:ext uri="{FF2B5EF4-FFF2-40B4-BE49-F238E27FC236}">
                  <a16:creationId xmlns:a16="http://schemas.microsoft.com/office/drawing/2014/main" id="{69AA4BBF-F4CF-614D-9077-C403C022E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62" name="Oval 172">
              <a:extLst>
                <a:ext uri="{FF2B5EF4-FFF2-40B4-BE49-F238E27FC236}">
                  <a16:creationId xmlns:a16="http://schemas.microsoft.com/office/drawing/2014/main" id="{51AB4D9B-354A-5A41-8EFB-1589F3518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63" name="Freeform 173">
              <a:extLst>
                <a:ext uri="{FF2B5EF4-FFF2-40B4-BE49-F238E27FC236}">
                  <a16:creationId xmlns:a16="http://schemas.microsoft.com/office/drawing/2014/main" id="{9A2458B0-E233-1C4A-8D56-279E41D50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64" name="AutoShape 174">
              <a:extLst>
                <a:ext uri="{FF2B5EF4-FFF2-40B4-BE49-F238E27FC236}">
                  <a16:creationId xmlns:a16="http://schemas.microsoft.com/office/drawing/2014/main" id="{E58442F0-3E87-DA4E-BDE9-3E473B655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65" name="AutoShape 175">
              <a:extLst>
                <a:ext uri="{FF2B5EF4-FFF2-40B4-BE49-F238E27FC236}">
                  <a16:creationId xmlns:a16="http://schemas.microsoft.com/office/drawing/2014/main" id="{7A34ABB9-6C16-DB41-9007-A202FC0D4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66" name="Oval 176">
              <a:extLst>
                <a:ext uri="{FF2B5EF4-FFF2-40B4-BE49-F238E27FC236}">
                  <a16:creationId xmlns:a16="http://schemas.microsoft.com/office/drawing/2014/main" id="{6C1D4466-4D83-8F42-B2E7-B0BA44E94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67" name="Oval 177">
              <a:extLst>
                <a:ext uri="{FF2B5EF4-FFF2-40B4-BE49-F238E27FC236}">
                  <a16:creationId xmlns:a16="http://schemas.microsoft.com/office/drawing/2014/main" id="{2AAAF07D-0E13-824E-8229-52DD70F53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  <p:sp>
          <p:nvSpPr>
            <p:cNvPr id="68" name="Oval 178">
              <a:extLst>
                <a:ext uri="{FF2B5EF4-FFF2-40B4-BE49-F238E27FC236}">
                  <a16:creationId xmlns:a16="http://schemas.microsoft.com/office/drawing/2014/main" id="{16A956B6-536E-244B-B3C4-A1EBE9342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69" name="Rectangle 179">
              <a:extLst>
                <a:ext uri="{FF2B5EF4-FFF2-40B4-BE49-F238E27FC236}">
                  <a16:creationId xmlns:a16="http://schemas.microsoft.com/office/drawing/2014/main" id="{32801537-F985-FE42-9782-86497806D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78" name="Group 248">
            <a:extLst>
              <a:ext uri="{FF2B5EF4-FFF2-40B4-BE49-F238E27FC236}">
                <a16:creationId xmlns:a16="http://schemas.microsoft.com/office/drawing/2014/main" id="{8F3B2830-D23E-5541-8DD2-4223C5E301EF}"/>
              </a:ext>
            </a:extLst>
          </p:cNvPr>
          <p:cNvGrpSpPr>
            <a:grpSpLocks/>
          </p:cNvGrpSpPr>
          <p:nvPr/>
        </p:nvGrpSpPr>
        <p:grpSpPr bwMode="auto">
          <a:xfrm>
            <a:off x="1898861" y="5136990"/>
            <a:ext cx="358775" cy="623888"/>
            <a:chOff x="4140" y="429"/>
            <a:chExt cx="1425" cy="2396"/>
          </a:xfrm>
        </p:grpSpPr>
        <p:sp>
          <p:nvSpPr>
            <p:cNvPr id="79" name="Freeform 148">
              <a:extLst>
                <a:ext uri="{FF2B5EF4-FFF2-40B4-BE49-F238E27FC236}">
                  <a16:creationId xmlns:a16="http://schemas.microsoft.com/office/drawing/2014/main" id="{E37E3DA9-69D6-6049-BBCC-4FE5BCA93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0" name="Rectangle 149">
              <a:extLst>
                <a:ext uri="{FF2B5EF4-FFF2-40B4-BE49-F238E27FC236}">
                  <a16:creationId xmlns:a16="http://schemas.microsoft.com/office/drawing/2014/main" id="{01A73352-A1F8-FC47-A119-E17CCF95F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1" name="Freeform 150">
              <a:extLst>
                <a:ext uri="{FF2B5EF4-FFF2-40B4-BE49-F238E27FC236}">
                  <a16:creationId xmlns:a16="http://schemas.microsoft.com/office/drawing/2014/main" id="{155997CD-C667-174E-9639-EF510E561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2" name="Freeform 151">
              <a:extLst>
                <a:ext uri="{FF2B5EF4-FFF2-40B4-BE49-F238E27FC236}">
                  <a16:creationId xmlns:a16="http://schemas.microsoft.com/office/drawing/2014/main" id="{2175B663-F6BF-0E4B-A472-DD962E201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3" name="Rectangle 152">
              <a:extLst>
                <a:ext uri="{FF2B5EF4-FFF2-40B4-BE49-F238E27FC236}">
                  <a16:creationId xmlns:a16="http://schemas.microsoft.com/office/drawing/2014/main" id="{69ADA2E7-8F6A-FA48-948E-5B0D633BF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84" name="Group 153">
              <a:extLst>
                <a:ext uri="{FF2B5EF4-FFF2-40B4-BE49-F238E27FC236}">
                  <a16:creationId xmlns:a16="http://schemas.microsoft.com/office/drawing/2014/main" id="{3FEDC6A9-FAF2-7C4C-A75E-B7854358AE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9" name="AutoShape 154">
                <a:extLst>
                  <a:ext uri="{FF2B5EF4-FFF2-40B4-BE49-F238E27FC236}">
                    <a16:creationId xmlns:a16="http://schemas.microsoft.com/office/drawing/2014/main" id="{CA03FB8E-5382-6448-ACFA-94DE0C3CE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110" name="AutoShape 155">
                <a:extLst>
                  <a:ext uri="{FF2B5EF4-FFF2-40B4-BE49-F238E27FC236}">
                    <a16:creationId xmlns:a16="http://schemas.microsoft.com/office/drawing/2014/main" id="{1462EB19-03A5-1F4E-836F-AFE2D4079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5" name="Rectangle 156">
              <a:extLst>
                <a:ext uri="{FF2B5EF4-FFF2-40B4-BE49-F238E27FC236}">
                  <a16:creationId xmlns:a16="http://schemas.microsoft.com/office/drawing/2014/main" id="{0225A56A-50EF-6742-BE2B-AA2C81B74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86" name="Group 157">
              <a:extLst>
                <a:ext uri="{FF2B5EF4-FFF2-40B4-BE49-F238E27FC236}">
                  <a16:creationId xmlns:a16="http://schemas.microsoft.com/office/drawing/2014/main" id="{F0D471C7-5B6C-D343-AEA0-3796853653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7" name="AutoShape 158">
                <a:extLst>
                  <a:ext uri="{FF2B5EF4-FFF2-40B4-BE49-F238E27FC236}">
                    <a16:creationId xmlns:a16="http://schemas.microsoft.com/office/drawing/2014/main" id="{D389D1A5-9DBF-D14B-9E4F-8CB29FD9A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108" name="AutoShape 159">
                <a:extLst>
                  <a:ext uri="{FF2B5EF4-FFF2-40B4-BE49-F238E27FC236}">
                    <a16:creationId xmlns:a16="http://schemas.microsoft.com/office/drawing/2014/main" id="{2CEBFCCE-3886-2043-846D-74CF53309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7" name="Rectangle 160">
              <a:extLst>
                <a:ext uri="{FF2B5EF4-FFF2-40B4-BE49-F238E27FC236}">
                  <a16:creationId xmlns:a16="http://schemas.microsoft.com/office/drawing/2014/main" id="{B41122BD-DA0F-EF42-B985-A9C2B4673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8" name="Rectangle 161">
              <a:extLst>
                <a:ext uri="{FF2B5EF4-FFF2-40B4-BE49-F238E27FC236}">
                  <a16:creationId xmlns:a16="http://schemas.microsoft.com/office/drawing/2014/main" id="{412A4121-196B-C74C-8A7B-551312134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89" name="Group 162">
              <a:extLst>
                <a:ext uri="{FF2B5EF4-FFF2-40B4-BE49-F238E27FC236}">
                  <a16:creationId xmlns:a16="http://schemas.microsoft.com/office/drawing/2014/main" id="{E791F70E-0362-F74D-8EE4-F5EA8083BD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5" name="AutoShape 163">
                <a:extLst>
                  <a:ext uri="{FF2B5EF4-FFF2-40B4-BE49-F238E27FC236}">
                    <a16:creationId xmlns:a16="http://schemas.microsoft.com/office/drawing/2014/main" id="{53749803-7D55-DA4A-9D65-2840FC766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106" name="AutoShape 164">
                <a:extLst>
                  <a:ext uri="{FF2B5EF4-FFF2-40B4-BE49-F238E27FC236}">
                    <a16:creationId xmlns:a16="http://schemas.microsoft.com/office/drawing/2014/main" id="{A0096A41-911E-7A46-9449-84AFF70A0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0" name="Freeform 165">
              <a:extLst>
                <a:ext uri="{FF2B5EF4-FFF2-40B4-BE49-F238E27FC236}">
                  <a16:creationId xmlns:a16="http://schemas.microsoft.com/office/drawing/2014/main" id="{6724052B-AE3A-AA4E-ADD7-44360F815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91" name="Group 166">
              <a:extLst>
                <a:ext uri="{FF2B5EF4-FFF2-40B4-BE49-F238E27FC236}">
                  <a16:creationId xmlns:a16="http://schemas.microsoft.com/office/drawing/2014/main" id="{B83E1D0E-94D2-EF47-AB2F-3A29FC012A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3" name="AutoShape 167">
                <a:extLst>
                  <a:ext uri="{FF2B5EF4-FFF2-40B4-BE49-F238E27FC236}">
                    <a16:creationId xmlns:a16="http://schemas.microsoft.com/office/drawing/2014/main" id="{06F53D4C-4726-0644-978D-F05291F5F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104" name="AutoShape 168">
                <a:extLst>
                  <a:ext uri="{FF2B5EF4-FFF2-40B4-BE49-F238E27FC236}">
                    <a16:creationId xmlns:a16="http://schemas.microsoft.com/office/drawing/2014/main" id="{FF52DF85-49B5-A74B-9352-48EDC8D43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2" name="Rectangle 169">
              <a:extLst>
                <a:ext uri="{FF2B5EF4-FFF2-40B4-BE49-F238E27FC236}">
                  <a16:creationId xmlns:a16="http://schemas.microsoft.com/office/drawing/2014/main" id="{3D5069B1-CA37-4B46-B517-FC2226F41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3" name="Freeform 170">
              <a:extLst>
                <a:ext uri="{FF2B5EF4-FFF2-40B4-BE49-F238E27FC236}">
                  <a16:creationId xmlns:a16="http://schemas.microsoft.com/office/drawing/2014/main" id="{0C7195ED-8626-AD41-9E3D-85A5D61D7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4" name="Freeform 171">
              <a:extLst>
                <a:ext uri="{FF2B5EF4-FFF2-40B4-BE49-F238E27FC236}">
                  <a16:creationId xmlns:a16="http://schemas.microsoft.com/office/drawing/2014/main" id="{2354FCFA-B5FF-E947-8729-8DC05E6D7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5" name="Oval 172">
              <a:extLst>
                <a:ext uri="{FF2B5EF4-FFF2-40B4-BE49-F238E27FC236}">
                  <a16:creationId xmlns:a16="http://schemas.microsoft.com/office/drawing/2014/main" id="{10AB2D2E-2639-2B49-B576-7CA9CE75C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6" name="Freeform 173">
              <a:extLst>
                <a:ext uri="{FF2B5EF4-FFF2-40B4-BE49-F238E27FC236}">
                  <a16:creationId xmlns:a16="http://schemas.microsoft.com/office/drawing/2014/main" id="{54D7574D-2EBC-F343-96A6-979C9C751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7" name="AutoShape 174">
              <a:extLst>
                <a:ext uri="{FF2B5EF4-FFF2-40B4-BE49-F238E27FC236}">
                  <a16:creationId xmlns:a16="http://schemas.microsoft.com/office/drawing/2014/main" id="{8CBEBA9F-BDDD-774A-9986-1859E928C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8" name="AutoShape 175">
              <a:extLst>
                <a:ext uri="{FF2B5EF4-FFF2-40B4-BE49-F238E27FC236}">
                  <a16:creationId xmlns:a16="http://schemas.microsoft.com/office/drawing/2014/main" id="{6B3EC642-FF44-1249-AE58-8EE1A5AC6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9" name="Oval 176">
              <a:extLst>
                <a:ext uri="{FF2B5EF4-FFF2-40B4-BE49-F238E27FC236}">
                  <a16:creationId xmlns:a16="http://schemas.microsoft.com/office/drawing/2014/main" id="{D7BD1C01-CB6C-BB42-81FE-F9E7EB231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00" name="Oval 177">
              <a:extLst>
                <a:ext uri="{FF2B5EF4-FFF2-40B4-BE49-F238E27FC236}">
                  <a16:creationId xmlns:a16="http://schemas.microsoft.com/office/drawing/2014/main" id="{9DDB1412-C999-6D46-8B98-AE7452C48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  <p:sp>
          <p:nvSpPr>
            <p:cNvPr id="101" name="Oval 178">
              <a:extLst>
                <a:ext uri="{FF2B5EF4-FFF2-40B4-BE49-F238E27FC236}">
                  <a16:creationId xmlns:a16="http://schemas.microsoft.com/office/drawing/2014/main" id="{73544C12-D11F-174A-B68A-CF7CC1AF0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02" name="Rectangle 179">
              <a:extLst>
                <a:ext uri="{FF2B5EF4-FFF2-40B4-BE49-F238E27FC236}">
                  <a16:creationId xmlns:a16="http://schemas.microsoft.com/office/drawing/2014/main" id="{1E0C3B84-5EE2-D242-AFD3-988122647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111" name="Group 248">
            <a:extLst>
              <a:ext uri="{FF2B5EF4-FFF2-40B4-BE49-F238E27FC236}">
                <a16:creationId xmlns:a16="http://schemas.microsoft.com/office/drawing/2014/main" id="{4B3D9D49-E04E-C246-94F1-92EFA5309427}"/>
              </a:ext>
            </a:extLst>
          </p:cNvPr>
          <p:cNvGrpSpPr>
            <a:grpSpLocks/>
          </p:cNvGrpSpPr>
          <p:nvPr/>
        </p:nvGrpSpPr>
        <p:grpSpPr bwMode="auto">
          <a:xfrm>
            <a:off x="1622667" y="1418583"/>
            <a:ext cx="358775" cy="623888"/>
            <a:chOff x="4140" y="429"/>
            <a:chExt cx="1425" cy="2396"/>
          </a:xfrm>
        </p:grpSpPr>
        <p:sp>
          <p:nvSpPr>
            <p:cNvPr id="112" name="Freeform 148">
              <a:extLst>
                <a:ext uri="{FF2B5EF4-FFF2-40B4-BE49-F238E27FC236}">
                  <a16:creationId xmlns:a16="http://schemas.microsoft.com/office/drawing/2014/main" id="{133BF227-AABA-B84D-8A63-2FCC8C8B7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113" name="Rectangle 149">
              <a:extLst>
                <a:ext uri="{FF2B5EF4-FFF2-40B4-BE49-F238E27FC236}">
                  <a16:creationId xmlns:a16="http://schemas.microsoft.com/office/drawing/2014/main" id="{97B9F4BD-7965-EE4B-8A2B-D31137C0D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14" name="Freeform 150">
              <a:extLst>
                <a:ext uri="{FF2B5EF4-FFF2-40B4-BE49-F238E27FC236}">
                  <a16:creationId xmlns:a16="http://schemas.microsoft.com/office/drawing/2014/main" id="{03DAA728-7313-504A-AFC1-821DACE05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115" name="Freeform 151">
              <a:extLst>
                <a:ext uri="{FF2B5EF4-FFF2-40B4-BE49-F238E27FC236}">
                  <a16:creationId xmlns:a16="http://schemas.microsoft.com/office/drawing/2014/main" id="{456BD789-C698-8044-91D1-8C3E3D63B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116" name="Rectangle 152">
              <a:extLst>
                <a:ext uri="{FF2B5EF4-FFF2-40B4-BE49-F238E27FC236}">
                  <a16:creationId xmlns:a16="http://schemas.microsoft.com/office/drawing/2014/main" id="{5F98809D-5531-1542-8F65-7D0F98464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117" name="Group 153">
              <a:extLst>
                <a:ext uri="{FF2B5EF4-FFF2-40B4-BE49-F238E27FC236}">
                  <a16:creationId xmlns:a16="http://schemas.microsoft.com/office/drawing/2014/main" id="{BA8E13EE-CCE6-6845-9909-408818BD04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2" name="AutoShape 154">
                <a:extLst>
                  <a:ext uri="{FF2B5EF4-FFF2-40B4-BE49-F238E27FC236}">
                    <a16:creationId xmlns:a16="http://schemas.microsoft.com/office/drawing/2014/main" id="{28C3488E-B8F1-0644-833A-2BEA9FF5B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143" name="AutoShape 155">
                <a:extLst>
                  <a:ext uri="{FF2B5EF4-FFF2-40B4-BE49-F238E27FC236}">
                    <a16:creationId xmlns:a16="http://schemas.microsoft.com/office/drawing/2014/main" id="{31ED96DB-63D4-CB4A-B94B-1B66C114C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118" name="Rectangle 156">
              <a:extLst>
                <a:ext uri="{FF2B5EF4-FFF2-40B4-BE49-F238E27FC236}">
                  <a16:creationId xmlns:a16="http://schemas.microsoft.com/office/drawing/2014/main" id="{975FE576-19AE-7142-BE7A-AB75D22BC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119" name="Group 157">
              <a:extLst>
                <a:ext uri="{FF2B5EF4-FFF2-40B4-BE49-F238E27FC236}">
                  <a16:creationId xmlns:a16="http://schemas.microsoft.com/office/drawing/2014/main" id="{38CAAC13-623C-C240-9539-5FF3D0980C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0" name="AutoShape 158">
                <a:extLst>
                  <a:ext uri="{FF2B5EF4-FFF2-40B4-BE49-F238E27FC236}">
                    <a16:creationId xmlns:a16="http://schemas.microsoft.com/office/drawing/2014/main" id="{0422B3EC-0578-5B40-8F34-E486B167B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141" name="AutoShape 159">
                <a:extLst>
                  <a:ext uri="{FF2B5EF4-FFF2-40B4-BE49-F238E27FC236}">
                    <a16:creationId xmlns:a16="http://schemas.microsoft.com/office/drawing/2014/main" id="{9D591134-FCE0-8548-9CCA-3CA77110FE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120" name="Rectangle 160">
              <a:extLst>
                <a:ext uri="{FF2B5EF4-FFF2-40B4-BE49-F238E27FC236}">
                  <a16:creationId xmlns:a16="http://schemas.microsoft.com/office/drawing/2014/main" id="{8114F188-1F6D-DB40-B81F-3D1205F70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21" name="Rectangle 161">
              <a:extLst>
                <a:ext uri="{FF2B5EF4-FFF2-40B4-BE49-F238E27FC236}">
                  <a16:creationId xmlns:a16="http://schemas.microsoft.com/office/drawing/2014/main" id="{FA76DAF1-542D-A54B-BB9D-E052A09B2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122" name="Group 162">
              <a:extLst>
                <a:ext uri="{FF2B5EF4-FFF2-40B4-BE49-F238E27FC236}">
                  <a16:creationId xmlns:a16="http://schemas.microsoft.com/office/drawing/2014/main" id="{732C4925-C798-3240-843F-279D4E1587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8" name="AutoShape 163">
                <a:extLst>
                  <a:ext uri="{FF2B5EF4-FFF2-40B4-BE49-F238E27FC236}">
                    <a16:creationId xmlns:a16="http://schemas.microsoft.com/office/drawing/2014/main" id="{C2C3F78A-315C-9C49-8543-1DC7A47D07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139" name="AutoShape 164">
                <a:extLst>
                  <a:ext uri="{FF2B5EF4-FFF2-40B4-BE49-F238E27FC236}">
                    <a16:creationId xmlns:a16="http://schemas.microsoft.com/office/drawing/2014/main" id="{901FA18F-90FA-9249-9FDD-5E32A5AB3A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123" name="Freeform 165">
              <a:extLst>
                <a:ext uri="{FF2B5EF4-FFF2-40B4-BE49-F238E27FC236}">
                  <a16:creationId xmlns:a16="http://schemas.microsoft.com/office/drawing/2014/main" id="{18E30E80-7358-6943-89C8-CB0052DB9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124" name="Group 166">
              <a:extLst>
                <a:ext uri="{FF2B5EF4-FFF2-40B4-BE49-F238E27FC236}">
                  <a16:creationId xmlns:a16="http://schemas.microsoft.com/office/drawing/2014/main" id="{4BB03BD7-1E3D-494F-945B-41BB2A2272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6" name="AutoShape 167">
                <a:extLst>
                  <a:ext uri="{FF2B5EF4-FFF2-40B4-BE49-F238E27FC236}">
                    <a16:creationId xmlns:a16="http://schemas.microsoft.com/office/drawing/2014/main" id="{46097B2D-7F8F-714D-907C-3CE388DAB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137" name="AutoShape 168">
                <a:extLst>
                  <a:ext uri="{FF2B5EF4-FFF2-40B4-BE49-F238E27FC236}">
                    <a16:creationId xmlns:a16="http://schemas.microsoft.com/office/drawing/2014/main" id="{4BC67F62-3FE4-734E-B6B0-E9BFA0955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125" name="Rectangle 169">
              <a:extLst>
                <a:ext uri="{FF2B5EF4-FFF2-40B4-BE49-F238E27FC236}">
                  <a16:creationId xmlns:a16="http://schemas.microsoft.com/office/drawing/2014/main" id="{7BCC79EB-410A-E142-AD3E-0112FA57A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26" name="Freeform 170">
              <a:extLst>
                <a:ext uri="{FF2B5EF4-FFF2-40B4-BE49-F238E27FC236}">
                  <a16:creationId xmlns:a16="http://schemas.microsoft.com/office/drawing/2014/main" id="{A274C229-436C-5D44-832B-1F0F5CD5A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127" name="Freeform 171">
              <a:extLst>
                <a:ext uri="{FF2B5EF4-FFF2-40B4-BE49-F238E27FC236}">
                  <a16:creationId xmlns:a16="http://schemas.microsoft.com/office/drawing/2014/main" id="{763D0CBC-868B-9641-9EA4-F86FD9A69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128" name="Oval 172">
              <a:extLst>
                <a:ext uri="{FF2B5EF4-FFF2-40B4-BE49-F238E27FC236}">
                  <a16:creationId xmlns:a16="http://schemas.microsoft.com/office/drawing/2014/main" id="{0710BC79-BAA2-FF4F-B61D-28C1BCC8C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29" name="Freeform 173">
              <a:extLst>
                <a:ext uri="{FF2B5EF4-FFF2-40B4-BE49-F238E27FC236}">
                  <a16:creationId xmlns:a16="http://schemas.microsoft.com/office/drawing/2014/main" id="{9ED51321-AD0F-5D4D-90BE-6CE63E86A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130" name="AutoShape 174">
              <a:extLst>
                <a:ext uri="{FF2B5EF4-FFF2-40B4-BE49-F238E27FC236}">
                  <a16:creationId xmlns:a16="http://schemas.microsoft.com/office/drawing/2014/main" id="{1EC5189E-4DA7-A848-8200-4254E7BFD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31" name="AutoShape 175">
              <a:extLst>
                <a:ext uri="{FF2B5EF4-FFF2-40B4-BE49-F238E27FC236}">
                  <a16:creationId xmlns:a16="http://schemas.microsoft.com/office/drawing/2014/main" id="{29C96362-E6E3-504D-86F0-8A7AB32A4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32" name="Oval 176">
              <a:extLst>
                <a:ext uri="{FF2B5EF4-FFF2-40B4-BE49-F238E27FC236}">
                  <a16:creationId xmlns:a16="http://schemas.microsoft.com/office/drawing/2014/main" id="{9D9220E5-9744-6346-8CE4-B2F0B5FAA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33" name="Oval 177">
              <a:extLst>
                <a:ext uri="{FF2B5EF4-FFF2-40B4-BE49-F238E27FC236}">
                  <a16:creationId xmlns:a16="http://schemas.microsoft.com/office/drawing/2014/main" id="{905A0889-9380-6B4B-AA68-C128EE36D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  <p:sp>
          <p:nvSpPr>
            <p:cNvPr id="134" name="Oval 178">
              <a:extLst>
                <a:ext uri="{FF2B5EF4-FFF2-40B4-BE49-F238E27FC236}">
                  <a16:creationId xmlns:a16="http://schemas.microsoft.com/office/drawing/2014/main" id="{98513B39-E29E-4F42-A043-D608FCEA9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35" name="Rectangle 179">
              <a:extLst>
                <a:ext uri="{FF2B5EF4-FFF2-40B4-BE49-F238E27FC236}">
                  <a16:creationId xmlns:a16="http://schemas.microsoft.com/office/drawing/2014/main" id="{10E0A20E-7D74-4B45-812B-82FB3F797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sp>
        <p:nvSpPr>
          <p:cNvPr id="144" name="AutoShape 118">
            <a:extLst>
              <a:ext uri="{FF2B5EF4-FFF2-40B4-BE49-F238E27FC236}">
                <a16:creationId xmlns:a16="http://schemas.microsoft.com/office/drawing/2014/main" id="{FC1BE1F7-8F5D-A347-ABB4-8BCDA97E2684}"/>
              </a:ext>
            </a:extLst>
          </p:cNvPr>
          <p:cNvSpPr>
            <a:spLocks noChangeArrowheads="1"/>
          </p:cNvSpPr>
          <p:nvPr/>
        </p:nvSpPr>
        <p:spPr bwMode="auto">
          <a:xfrm rot="11027189">
            <a:off x="2497727" y="2565774"/>
            <a:ext cx="1567875" cy="300812"/>
          </a:xfrm>
          <a:prstGeom prst="leftArrow">
            <a:avLst>
              <a:gd name="adj1" fmla="val 50000"/>
              <a:gd name="adj2" fmla="val 69540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DCF77348-EFDD-F542-86F6-AD0D81173402}"/>
              </a:ext>
            </a:extLst>
          </p:cNvPr>
          <p:cNvSpPr txBox="1"/>
          <p:nvPr/>
        </p:nvSpPr>
        <p:spPr>
          <a:xfrm>
            <a:off x="4140825" y="2362948"/>
            <a:ext cx="2064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Rest of the Internet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5CE4DF0B-E394-7648-939D-A7AB403379F6}"/>
              </a:ext>
            </a:extLst>
          </p:cNvPr>
          <p:cNvSpPr txBox="1"/>
          <p:nvPr/>
        </p:nvSpPr>
        <p:spPr>
          <a:xfrm>
            <a:off x="2522848" y="1309975"/>
            <a:ext cx="2064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BGP route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withdrawal:</a:t>
            </a:r>
          </a:p>
          <a:p>
            <a:pPr algn="l"/>
            <a:r>
              <a:rPr lang="en-US" dirty="0">
                <a:latin typeface="Helvetica" pitchFamily="2" charset="0"/>
              </a:rPr>
              <a:t>“I can’t reach FB anymore”</a:t>
            </a:r>
          </a:p>
        </p:txBody>
      </p:sp>
      <p:pic>
        <p:nvPicPr>
          <p:cNvPr id="149" name="Picture 148" descr="A picture containing sky, outdoor, road, building&#10;&#10;Description automatically generated">
            <a:extLst>
              <a:ext uri="{FF2B5EF4-FFF2-40B4-BE49-F238E27FC236}">
                <a16:creationId xmlns:a16="http://schemas.microsoft.com/office/drawing/2014/main" id="{B0B0E567-1124-3D42-9F5C-CB5E65DF7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063" y="3429000"/>
            <a:ext cx="2926421" cy="1529055"/>
          </a:xfrm>
          <a:prstGeom prst="rect">
            <a:avLst/>
          </a:prstGeom>
        </p:spPr>
      </p:pic>
      <p:pic>
        <p:nvPicPr>
          <p:cNvPr id="151" name="Picture 150" descr="Icon&#10;&#10;Description automatically generated">
            <a:extLst>
              <a:ext uri="{FF2B5EF4-FFF2-40B4-BE49-F238E27FC236}">
                <a16:creationId xmlns:a16="http://schemas.microsoft.com/office/drawing/2014/main" id="{6A431F7E-8EE3-3943-82F6-6E11E60A7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033" y="3740703"/>
            <a:ext cx="1279162" cy="905647"/>
          </a:xfrm>
          <a:prstGeom prst="rect">
            <a:avLst/>
          </a:prstGeom>
        </p:spPr>
      </p:pic>
      <p:sp>
        <p:nvSpPr>
          <p:cNvPr id="152" name="AutoShape 118">
            <a:extLst>
              <a:ext uri="{FF2B5EF4-FFF2-40B4-BE49-F238E27FC236}">
                <a16:creationId xmlns:a16="http://schemas.microsoft.com/office/drawing/2014/main" id="{63A775E2-A0C2-B344-B567-368FB379721C}"/>
              </a:ext>
            </a:extLst>
          </p:cNvPr>
          <p:cNvSpPr>
            <a:spLocks noChangeArrowheads="1"/>
          </p:cNvSpPr>
          <p:nvPr/>
        </p:nvSpPr>
        <p:spPr bwMode="auto">
          <a:xfrm rot="9687217">
            <a:off x="2212697" y="3267268"/>
            <a:ext cx="1567875" cy="300812"/>
          </a:xfrm>
          <a:prstGeom prst="leftArrow">
            <a:avLst>
              <a:gd name="adj1" fmla="val 50000"/>
              <a:gd name="adj2" fmla="val 69540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C88F944-E16D-C44B-86D2-B719E38F570A}"/>
              </a:ext>
            </a:extLst>
          </p:cNvPr>
          <p:cNvSpPr txBox="1"/>
          <p:nvPr/>
        </p:nvSpPr>
        <p:spPr>
          <a:xfrm>
            <a:off x="88696" y="3148900"/>
            <a:ext cx="2246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BGP route withdrawal: don’t use me to get to FB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89484D85-C1E8-3044-B7F7-7A78AA79DD9C}"/>
              </a:ext>
            </a:extLst>
          </p:cNvPr>
          <p:cNvSpPr txBox="1"/>
          <p:nvPr/>
        </p:nvSpPr>
        <p:spPr>
          <a:xfrm>
            <a:off x="2502402" y="5070000"/>
            <a:ext cx="4643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No remote access (no more reachability due to BGP withdrawal of DC and DNS servers)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56086DEC-B852-DA4A-951E-6A9CDCFE4B8E}"/>
              </a:ext>
            </a:extLst>
          </p:cNvPr>
          <p:cNvSpPr txBox="1"/>
          <p:nvPr/>
        </p:nvSpPr>
        <p:spPr>
          <a:xfrm>
            <a:off x="6802371" y="4997771"/>
            <a:ext cx="4208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Restricted physical access (</a:t>
            </a:r>
            <a:r>
              <a:rPr lang="en-US" dirty="0" err="1">
                <a:latin typeface="Helvetica" pitchFamily="2" charset="0"/>
              </a:rPr>
              <a:t>prox</a:t>
            </a:r>
            <a:r>
              <a:rPr lang="en-US" dirty="0">
                <a:latin typeface="Helvetica" pitchFamily="2" charset="0"/>
              </a:rPr>
              <a:t> can’t verify, can’t access </a:t>
            </a:r>
            <a:r>
              <a:rPr lang="en-US" dirty="0" err="1">
                <a:latin typeface="Helvetica" pitchFamily="2" charset="0"/>
              </a:rPr>
              <a:t>prox</a:t>
            </a:r>
            <a:r>
              <a:rPr lang="en-US" dirty="0">
                <a:latin typeface="Helvetica" pitchFamily="2" charset="0"/>
              </a:rPr>
              <a:t> server)</a:t>
            </a:r>
          </a:p>
        </p:txBody>
      </p:sp>
    </p:spTree>
    <p:extLst>
      <p:ext uri="{BB962C8B-B14F-4D97-AF65-F5344CB8AC3E}">
        <p14:creationId xmlns:p14="http://schemas.microsoft.com/office/powerpoint/2010/main" val="310357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/>
      <p:bldP spid="10" grpId="0" animBg="1"/>
      <p:bldP spid="11" grpId="0"/>
      <p:bldP spid="144" grpId="0" animBg="1"/>
      <p:bldP spid="146" grpId="0"/>
      <p:bldP spid="147" grpId="0"/>
      <p:bldP spid="152" grpId="0" animBg="1"/>
      <p:bldP spid="153" grpId="0"/>
      <p:bldP spid="154" grpId="0"/>
      <p:bldP spid="1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7366D-F52B-1248-B25D-006E9B87D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 of protocols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5EBFC-845A-9047-8C8B-ADD3CF3198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9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875790" y="300037"/>
            <a:ext cx="937869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/>
              <a:t>Synthesis:</a:t>
            </a:r>
            <a:r>
              <a:rPr lang="en-US" sz="4000" i="1" dirty="0">
                <a:solidFill>
                  <a:srgbClr val="C00000"/>
                </a:solidFill>
              </a:rPr>
              <a:t> </a:t>
            </a:r>
            <a:r>
              <a:rPr lang="en-US" sz="4000" dirty="0"/>
              <a:t>a day in the life of a web request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649" y="1505181"/>
            <a:ext cx="9860044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Goal: </a:t>
            </a:r>
            <a:r>
              <a:rPr lang="en-US" dirty="0"/>
              <a:t>identify, review, understand protocols (at all layers) involved in seemingly simple scenario: requesting www page</a:t>
            </a:r>
          </a:p>
          <a:p>
            <a:pPr>
              <a:defRPr/>
            </a:pPr>
            <a:endParaRPr lang="en-US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Scenario: </a:t>
            </a:r>
            <a:r>
              <a:rPr lang="en-US" dirty="0"/>
              <a:t>student attaches laptop to campus network, requests/receives www.google.com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16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223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Freeform 406"/>
          <p:cNvSpPr>
            <a:spLocks/>
          </p:cNvSpPr>
          <p:nvPr/>
        </p:nvSpPr>
        <p:spPr bwMode="auto">
          <a:xfrm>
            <a:off x="6275389" y="706438"/>
            <a:ext cx="3894137" cy="3192462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53" h="2011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16" y="1402"/>
                  <a:pt x="280" y="1446"/>
                </a:cubicBezTo>
                <a:cubicBezTo>
                  <a:pt x="344" y="1490"/>
                  <a:pt x="404" y="1587"/>
                  <a:pt x="549" y="1627"/>
                </a:cubicBezTo>
                <a:cubicBezTo>
                  <a:pt x="694" y="1667"/>
                  <a:pt x="987" y="1631"/>
                  <a:pt x="1152" y="1687"/>
                </a:cubicBezTo>
                <a:cubicBezTo>
                  <a:pt x="1317" y="1743"/>
                  <a:pt x="1455" y="1919"/>
                  <a:pt x="1542" y="1965"/>
                </a:cubicBezTo>
                <a:cubicBezTo>
                  <a:pt x="1629" y="2011"/>
                  <a:pt x="1610" y="1968"/>
                  <a:pt x="1675" y="1965"/>
                </a:cubicBezTo>
                <a:cubicBezTo>
                  <a:pt x="1740" y="1962"/>
                  <a:pt x="1816" y="1974"/>
                  <a:pt x="1933" y="1945"/>
                </a:cubicBezTo>
                <a:cubicBezTo>
                  <a:pt x="2050" y="1916"/>
                  <a:pt x="2299" y="1866"/>
                  <a:pt x="2376" y="1793"/>
                </a:cubicBezTo>
                <a:cubicBezTo>
                  <a:pt x="2453" y="1720"/>
                  <a:pt x="2410" y="1591"/>
                  <a:pt x="2396" y="1508"/>
                </a:cubicBezTo>
                <a:cubicBezTo>
                  <a:pt x="2382" y="1425"/>
                  <a:pt x="2301" y="1408"/>
                  <a:pt x="2293" y="1297"/>
                </a:cubicBezTo>
                <a:cubicBezTo>
                  <a:pt x="2285" y="1186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96839"/>
            <a:ext cx="8034338" cy="973137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A day in the life: scenario</a:t>
            </a:r>
          </a:p>
        </p:txBody>
      </p:sp>
      <p:sp>
        <p:nvSpPr>
          <p:cNvPr id="209925" name="Freeform 3"/>
          <p:cNvSpPr>
            <a:spLocks/>
          </p:cNvSpPr>
          <p:nvPr/>
        </p:nvSpPr>
        <p:spPr bwMode="auto">
          <a:xfrm>
            <a:off x="2135188" y="1273176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Helvetica" pitchFamily="2" charset="0"/>
            </a:endParaRPr>
          </a:p>
        </p:txBody>
      </p:sp>
      <p:grpSp>
        <p:nvGrpSpPr>
          <p:cNvPr id="209926" name="Group 4"/>
          <p:cNvGrpSpPr>
            <a:grpSpLocks/>
          </p:cNvGrpSpPr>
          <p:nvPr/>
        </p:nvGrpSpPr>
        <p:grpSpPr bwMode="auto">
          <a:xfrm>
            <a:off x="6907214" y="2679701"/>
            <a:ext cx="757237" cy="379413"/>
            <a:chOff x="2466" y="2026"/>
            <a:chExt cx="477" cy="282"/>
          </a:xfrm>
        </p:grpSpPr>
        <p:sp>
          <p:nvSpPr>
            <p:cNvPr id="210197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198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99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200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0201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208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209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210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0202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205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206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207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0203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204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27" name="Group 19"/>
          <p:cNvGrpSpPr>
            <a:grpSpLocks/>
          </p:cNvGrpSpPr>
          <p:nvPr/>
        </p:nvGrpSpPr>
        <p:grpSpPr bwMode="auto">
          <a:xfrm>
            <a:off x="8272464" y="2425701"/>
            <a:ext cx="757237" cy="379413"/>
            <a:chOff x="2466" y="2026"/>
            <a:chExt cx="477" cy="282"/>
          </a:xfrm>
        </p:grpSpPr>
        <p:sp>
          <p:nvSpPr>
            <p:cNvPr id="210183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184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85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186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0187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94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95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96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0188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91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92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93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0189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90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209928" name="Text Box 34"/>
          <p:cNvSpPr txBox="1">
            <a:spLocks noChangeArrowheads="1"/>
          </p:cNvSpPr>
          <p:nvPr/>
        </p:nvSpPr>
        <p:spPr bwMode="auto">
          <a:xfrm>
            <a:off x="6888164" y="1762126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Comcast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68.80.0.0/13</a:t>
            </a:r>
          </a:p>
        </p:txBody>
      </p:sp>
      <p:sp>
        <p:nvSpPr>
          <p:cNvPr id="209929" name="Line 36"/>
          <p:cNvSpPr>
            <a:spLocks noChangeShapeType="1"/>
          </p:cNvSpPr>
          <p:nvPr/>
        </p:nvSpPr>
        <p:spPr bwMode="auto">
          <a:xfrm flipV="1">
            <a:off x="5137151" y="2344739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09930" name="Line 43"/>
          <p:cNvSpPr>
            <a:spLocks noChangeShapeType="1"/>
          </p:cNvSpPr>
          <p:nvPr/>
        </p:nvSpPr>
        <p:spPr bwMode="auto">
          <a:xfrm flipV="1">
            <a:off x="4027489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09931" name="Line 44"/>
          <p:cNvSpPr>
            <a:spLocks noChangeShapeType="1"/>
          </p:cNvSpPr>
          <p:nvPr/>
        </p:nvSpPr>
        <p:spPr bwMode="auto">
          <a:xfrm flipV="1">
            <a:off x="5286376" y="2201864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09932" name="Line 48"/>
          <p:cNvSpPr>
            <a:spLocks noChangeShapeType="1"/>
          </p:cNvSpPr>
          <p:nvPr/>
        </p:nvSpPr>
        <p:spPr bwMode="auto">
          <a:xfrm flipV="1">
            <a:off x="4641851" y="2736851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grpSp>
        <p:nvGrpSpPr>
          <p:cNvPr id="209933" name="Group 49"/>
          <p:cNvGrpSpPr>
            <a:grpSpLocks/>
          </p:cNvGrpSpPr>
          <p:nvPr/>
        </p:nvGrpSpPr>
        <p:grpSpPr bwMode="auto">
          <a:xfrm>
            <a:off x="4122739" y="3365501"/>
            <a:ext cx="987425" cy="479425"/>
            <a:chOff x="1118" y="1621"/>
            <a:chExt cx="622" cy="302"/>
          </a:xfrm>
        </p:grpSpPr>
        <p:sp>
          <p:nvSpPr>
            <p:cNvPr id="210166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167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0168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210169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0170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71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0172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0173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21018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210181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210182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0174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210177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210178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210179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Helvetica" pitchFamily="2" charset="0"/>
                  </a:endParaRPr>
                </a:p>
              </p:txBody>
            </p:sp>
          </p:grpSp>
          <p:sp>
            <p:nvSpPr>
              <p:cNvPr id="210175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76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</p:grpSp>
      <p:sp>
        <p:nvSpPr>
          <p:cNvPr id="209934" name="Line 68"/>
          <p:cNvSpPr>
            <a:spLocks noChangeShapeType="1"/>
          </p:cNvSpPr>
          <p:nvPr/>
        </p:nvSpPr>
        <p:spPr bwMode="auto">
          <a:xfrm flipV="1">
            <a:off x="5113339" y="2930526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grpSp>
        <p:nvGrpSpPr>
          <p:cNvPr id="209935" name="Group 69"/>
          <p:cNvGrpSpPr>
            <a:grpSpLocks/>
          </p:cNvGrpSpPr>
          <p:nvPr/>
        </p:nvGrpSpPr>
        <p:grpSpPr bwMode="auto">
          <a:xfrm>
            <a:off x="8929689" y="3341688"/>
            <a:ext cx="757237" cy="379412"/>
            <a:chOff x="2466" y="2026"/>
            <a:chExt cx="477" cy="282"/>
          </a:xfrm>
        </p:grpSpPr>
        <p:sp>
          <p:nvSpPr>
            <p:cNvPr id="21015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15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5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15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015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6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6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6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015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6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6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6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015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5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209936" name="Line 93"/>
          <p:cNvSpPr>
            <a:spLocks noChangeShapeType="1"/>
          </p:cNvSpPr>
          <p:nvPr/>
        </p:nvSpPr>
        <p:spPr bwMode="auto">
          <a:xfrm flipH="1">
            <a:off x="8648700" y="2166938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09937" name="Freeform 94"/>
          <p:cNvSpPr>
            <a:spLocks/>
          </p:cNvSpPr>
          <p:nvPr/>
        </p:nvSpPr>
        <p:spPr bwMode="auto">
          <a:xfrm>
            <a:off x="2613025" y="4146550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Helvetica" pitchFamily="2" charset="0"/>
            </a:endParaRPr>
          </a:p>
        </p:txBody>
      </p:sp>
      <p:grpSp>
        <p:nvGrpSpPr>
          <p:cNvPr id="209938" name="Group 110"/>
          <p:cNvGrpSpPr>
            <a:grpSpLocks/>
          </p:cNvGrpSpPr>
          <p:nvPr/>
        </p:nvGrpSpPr>
        <p:grpSpPr bwMode="auto">
          <a:xfrm>
            <a:off x="5549900" y="4724401"/>
            <a:ext cx="757238" cy="379413"/>
            <a:chOff x="2466" y="2026"/>
            <a:chExt cx="477" cy="282"/>
          </a:xfrm>
        </p:grpSpPr>
        <p:sp>
          <p:nvSpPr>
            <p:cNvPr id="21013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13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4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14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014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4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5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5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014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4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4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4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014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4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209939" name="Line 134"/>
          <p:cNvSpPr>
            <a:spLocks noChangeShapeType="1"/>
          </p:cNvSpPr>
          <p:nvPr/>
        </p:nvSpPr>
        <p:spPr bwMode="auto">
          <a:xfrm flipV="1">
            <a:off x="6003925" y="3074988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09940" name="Text Box 135"/>
          <p:cNvSpPr txBox="1">
            <a:spLocks noChangeArrowheads="1"/>
          </p:cNvSpPr>
          <p:nvPr/>
        </p:nvSpPr>
        <p:spPr bwMode="auto">
          <a:xfrm>
            <a:off x="6881814" y="5018089"/>
            <a:ext cx="18838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Google</a:t>
            </a:r>
            <a:r>
              <a:rPr lang="ja-JP" altLang="en-US" sz="1600" i="0">
                <a:solidFill>
                  <a:srgbClr val="000000"/>
                </a:solidFill>
                <a:latin typeface="Helvetica" pitchFamily="2" charset="0"/>
              </a:rPr>
              <a:t>’</a:t>
            </a:r>
            <a:r>
              <a:rPr lang="en-US" altLang="ja-JP" sz="1600" i="0" dirty="0">
                <a:solidFill>
                  <a:srgbClr val="000000"/>
                </a:solidFill>
                <a:latin typeface="Helvetica" pitchFamily="2" charset="0"/>
              </a:rPr>
              <a:t>s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64.233.160.0/19 </a:t>
            </a:r>
          </a:p>
        </p:txBody>
      </p:sp>
      <p:sp>
        <p:nvSpPr>
          <p:cNvPr id="209941" name="Line 136"/>
          <p:cNvSpPr>
            <a:spLocks noChangeShapeType="1"/>
          </p:cNvSpPr>
          <p:nvPr/>
        </p:nvSpPr>
        <p:spPr bwMode="auto">
          <a:xfrm flipV="1">
            <a:off x="4583114" y="4894264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09942" name="Text Box 137"/>
          <p:cNvSpPr txBox="1">
            <a:spLocks noChangeArrowheads="1"/>
          </p:cNvSpPr>
          <p:nvPr/>
        </p:nvSpPr>
        <p:spPr bwMode="auto">
          <a:xfrm>
            <a:off x="3495675" y="5286375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64.233.169.105</a:t>
            </a:r>
          </a:p>
        </p:txBody>
      </p:sp>
      <p:sp>
        <p:nvSpPr>
          <p:cNvPr id="209943" name="Text Box 138"/>
          <p:cNvSpPr txBox="1">
            <a:spLocks noChangeArrowheads="1"/>
          </p:cNvSpPr>
          <p:nvPr/>
        </p:nvSpPr>
        <p:spPr bwMode="auto">
          <a:xfrm>
            <a:off x="3463926" y="4992688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web server</a:t>
            </a:r>
          </a:p>
        </p:txBody>
      </p:sp>
      <p:sp>
        <p:nvSpPr>
          <p:cNvPr id="209944" name="Text Box 139"/>
          <p:cNvSpPr txBox="1">
            <a:spLocks noChangeArrowheads="1"/>
          </p:cNvSpPr>
          <p:nvPr/>
        </p:nvSpPr>
        <p:spPr bwMode="auto">
          <a:xfrm>
            <a:off x="9101139" y="1384301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DNS server</a:t>
            </a: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Helvetica" pitchFamily="2" charset="0"/>
            </a:endParaRPr>
          </a:p>
        </p:txBody>
      </p:sp>
      <p:grpSp>
        <p:nvGrpSpPr>
          <p:cNvPr id="209945" name="Group 95"/>
          <p:cNvGrpSpPr>
            <a:grpSpLocks/>
          </p:cNvGrpSpPr>
          <p:nvPr/>
        </p:nvGrpSpPr>
        <p:grpSpPr bwMode="auto">
          <a:xfrm>
            <a:off x="7321550" y="4365626"/>
            <a:ext cx="757238" cy="379413"/>
            <a:chOff x="2466" y="2026"/>
            <a:chExt cx="477" cy="282"/>
          </a:xfrm>
        </p:grpSpPr>
        <p:sp>
          <p:nvSpPr>
            <p:cNvPr id="210124" name="Oval 96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125" name="Line 97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26" name="Rectangle 98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127" name="Oval 99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0128" name="Group 100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35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36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37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0129" name="Group 104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32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33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134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0130" name="Line 108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31" name="Line 109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46" name="Group 166"/>
          <p:cNvGrpSpPr>
            <a:grpSpLocks/>
          </p:cNvGrpSpPr>
          <p:nvPr/>
        </p:nvGrpSpPr>
        <p:grpSpPr bwMode="auto">
          <a:xfrm>
            <a:off x="6705600" y="3048000"/>
            <a:ext cx="400050" cy="152400"/>
            <a:chOff x="3228" y="1776"/>
            <a:chExt cx="252" cy="96"/>
          </a:xfrm>
        </p:grpSpPr>
        <p:sp>
          <p:nvSpPr>
            <p:cNvPr id="210122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23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47" name="Group 167"/>
          <p:cNvGrpSpPr>
            <a:grpSpLocks/>
          </p:cNvGrpSpPr>
          <p:nvPr/>
        </p:nvGrpSpPr>
        <p:grpSpPr bwMode="auto">
          <a:xfrm flipH="1">
            <a:off x="7334250" y="3062288"/>
            <a:ext cx="400050" cy="152400"/>
            <a:chOff x="3228" y="1776"/>
            <a:chExt cx="252" cy="96"/>
          </a:xfrm>
        </p:grpSpPr>
        <p:sp>
          <p:nvSpPr>
            <p:cNvPr id="210120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21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48" name="Group 170"/>
          <p:cNvGrpSpPr>
            <a:grpSpLocks/>
          </p:cNvGrpSpPr>
          <p:nvPr/>
        </p:nvGrpSpPr>
        <p:grpSpPr bwMode="auto">
          <a:xfrm flipH="1" flipV="1">
            <a:off x="7486650" y="2538413"/>
            <a:ext cx="400050" cy="152400"/>
            <a:chOff x="3228" y="1776"/>
            <a:chExt cx="252" cy="96"/>
          </a:xfrm>
        </p:grpSpPr>
        <p:sp>
          <p:nvSpPr>
            <p:cNvPr id="210118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19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49" name="Group 173"/>
          <p:cNvGrpSpPr>
            <a:grpSpLocks/>
          </p:cNvGrpSpPr>
          <p:nvPr/>
        </p:nvGrpSpPr>
        <p:grpSpPr bwMode="auto">
          <a:xfrm flipH="1" flipV="1">
            <a:off x="9586913" y="3228975"/>
            <a:ext cx="400050" cy="152400"/>
            <a:chOff x="3228" y="1776"/>
            <a:chExt cx="252" cy="96"/>
          </a:xfrm>
        </p:grpSpPr>
        <p:sp>
          <p:nvSpPr>
            <p:cNvPr id="210116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17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50" name="Group 176"/>
          <p:cNvGrpSpPr>
            <a:grpSpLocks/>
          </p:cNvGrpSpPr>
          <p:nvPr/>
        </p:nvGrpSpPr>
        <p:grpSpPr bwMode="auto">
          <a:xfrm flipV="1">
            <a:off x="8763001" y="3248025"/>
            <a:ext cx="295275" cy="114300"/>
            <a:chOff x="3228" y="1776"/>
            <a:chExt cx="252" cy="96"/>
          </a:xfrm>
        </p:grpSpPr>
        <p:sp>
          <p:nvSpPr>
            <p:cNvPr id="210114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15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51" name="Group 179"/>
          <p:cNvGrpSpPr>
            <a:grpSpLocks/>
          </p:cNvGrpSpPr>
          <p:nvPr/>
        </p:nvGrpSpPr>
        <p:grpSpPr bwMode="auto">
          <a:xfrm rot="409689" flipH="1" flipV="1">
            <a:off x="9034464" y="2590800"/>
            <a:ext cx="452437" cy="57150"/>
            <a:chOff x="3228" y="1776"/>
            <a:chExt cx="252" cy="96"/>
          </a:xfrm>
        </p:grpSpPr>
        <p:sp>
          <p:nvSpPr>
            <p:cNvPr id="210112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13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52" name="Group 182"/>
          <p:cNvGrpSpPr>
            <a:grpSpLocks/>
          </p:cNvGrpSpPr>
          <p:nvPr/>
        </p:nvGrpSpPr>
        <p:grpSpPr bwMode="auto">
          <a:xfrm>
            <a:off x="8177214" y="2795588"/>
            <a:ext cx="295275" cy="114300"/>
            <a:chOff x="3228" y="1776"/>
            <a:chExt cx="252" cy="96"/>
          </a:xfrm>
        </p:grpSpPr>
        <p:sp>
          <p:nvSpPr>
            <p:cNvPr id="210110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11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53" name="Group 185"/>
          <p:cNvGrpSpPr>
            <a:grpSpLocks/>
          </p:cNvGrpSpPr>
          <p:nvPr/>
        </p:nvGrpSpPr>
        <p:grpSpPr bwMode="auto">
          <a:xfrm flipH="1">
            <a:off x="8815389" y="2795588"/>
            <a:ext cx="295275" cy="114300"/>
            <a:chOff x="3228" y="1776"/>
            <a:chExt cx="252" cy="96"/>
          </a:xfrm>
        </p:grpSpPr>
        <p:sp>
          <p:nvSpPr>
            <p:cNvPr id="210108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09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54" name="Group 188"/>
          <p:cNvGrpSpPr>
            <a:grpSpLocks/>
          </p:cNvGrpSpPr>
          <p:nvPr/>
        </p:nvGrpSpPr>
        <p:grpSpPr bwMode="auto">
          <a:xfrm>
            <a:off x="7229476" y="4743450"/>
            <a:ext cx="295275" cy="114300"/>
            <a:chOff x="3228" y="1776"/>
            <a:chExt cx="252" cy="96"/>
          </a:xfrm>
        </p:grpSpPr>
        <p:sp>
          <p:nvSpPr>
            <p:cNvPr id="210106" name="Line 189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07" name="Line 190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55" name="Group 191"/>
          <p:cNvGrpSpPr>
            <a:grpSpLocks/>
          </p:cNvGrpSpPr>
          <p:nvPr/>
        </p:nvGrpSpPr>
        <p:grpSpPr bwMode="auto">
          <a:xfrm flipH="1">
            <a:off x="7867651" y="4743450"/>
            <a:ext cx="295275" cy="114300"/>
            <a:chOff x="3228" y="1776"/>
            <a:chExt cx="252" cy="96"/>
          </a:xfrm>
        </p:grpSpPr>
        <p:sp>
          <p:nvSpPr>
            <p:cNvPr id="210104" name="Line 192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05" name="Line 193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56" name="Group 194"/>
          <p:cNvGrpSpPr>
            <a:grpSpLocks/>
          </p:cNvGrpSpPr>
          <p:nvPr/>
        </p:nvGrpSpPr>
        <p:grpSpPr bwMode="auto">
          <a:xfrm>
            <a:off x="5462589" y="5100638"/>
            <a:ext cx="295275" cy="114300"/>
            <a:chOff x="3228" y="1776"/>
            <a:chExt cx="252" cy="96"/>
          </a:xfrm>
        </p:grpSpPr>
        <p:sp>
          <p:nvSpPr>
            <p:cNvPr id="210102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03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57" name="Group 197"/>
          <p:cNvGrpSpPr>
            <a:grpSpLocks/>
          </p:cNvGrpSpPr>
          <p:nvPr/>
        </p:nvGrpSpPr>
        <p:grpSpPr bwMode="auto">
          <a:xfrm flipH="1">
            <a:off x="6100764" y="5100638"/>
            <a:ext cx="295275" cy="114300"/>
            <a:chOff x="3228" y="1776"/>
            <a:chExt cx="252" cy="96"/>
          </a:xfrm>
        </p:grpSpPr>
        <p:sp>
          <p:nvSpPr>
            <p:cNvPr id="210100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101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58" name="Group 200"/>
          <p:cNvGrpSpPr>
            <a:grpSpLocks/>
          </p:cNvGrpSpPr>
          <p:nvPr/>
        </p:nvGrpSpPr>
        <p:grpSpPr bwMode="auto">
          <a:xfrm flipH="1" flipV="1">
            <a:off x="6305551" y="4805363"/>
            <a:ext cx="295275" cy="114300"/>
            <a:chOff x="3228" y="1776"/>
            <a:chExt cx="252" cy="96"/>
          </a:xfrm>
        </p:grpSpPr>
        <p:sp>
          <p:nvSpPr>
            <p:cNvPr id="210098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099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209959" name="Text Box 34"/>
          <p:cNvSpPr txBox="1">
            <a:spLocks noChangeArrowheads="1"/>
          </p:cNvSpPr>
          <p:nvPr/>
        </p:nvSpPr>
        <p:spPr bwMode="auto">
          <a:xfrm>
            <a:off x="2486025" y="3128964"/>
            <a:ext cx="1595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school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68.80.2.0/24</a:t>
            </a:r>
          </a:p>
        </p:txBody>
      </p:sp>
      <p:pic>
        <p:nvPicPr>
          <p:cNvPr id="699793" name="Picture 4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42084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9796" name="Text Box 404"/>
          <p:cNvSpPr txBox="1">
            <a:spLocks noChangeArrowheads="1"/>
          </p:cNvSpPr>
          <p:nvPr/>
        </p:nvSpPr>
        <p:spPr bwMode="auto">
          <a:xfrm>
            <a:off x="3087688" y="3940175"/>
            <a:ext cx="95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solidFill>
                  <a:srgbClr val="FF0000"/>
                </a:solidFill>
                <a:latin typeface="Helvetica" pitchFamily="2" charset="0"/>
              </a:rPr>
              <a:t>web page</a:t>
            </a:r>
          </a:p>
        </p:txBody>
      </p:sp>
      <p:grpSp>
        <p:nvGrpSpPr>
          <p:cNvPr id="699797" name="Group 405"/>
          <p:cNvGrpSpPr>
            <a:grpSpLocks/>
          </p:cNvGrpSpPr>
          <p:nvPr/>
        </p:nvGrpSpPr>
        <p:grpSpPr bwMode="auto">
          <a:xfrm>
            <a:off x="1812925" y="1162050"/>
            <a:ext cx="1416050" cy="1265238"/>
            <a:chOff x="146" y="690"/>
            <a:chExt cx="892" cy="797"/>
          </a:xfrm>
        </p:grpSpPr>
        <p:grpSp>
          <p:nvGrpSpPr>
            <p:cNvPr id="210091" name="Group 400"/>
            <p:cNvGrpSpPr>
              <a:grpSpLocks/>
            </p:cNvGrpSpPr>
            <p:nvPr/>
          </p:nvGrpSpPr>
          <p:grpSpPr bwMode="auto">
            <a:xfrm>
              <a:off x="146" y="690"/>
              <a:ext cx="892" cy="797"/>
              <a:chOff x="146" y="690"/>
              <a:chExt cx="892" cy="797"/>
            </a:xfrm>
          </p:grpSpPr>
          <p:sp>
            <p:nvSpPr>
              <p:cNvPr id="210093" name="Freeform 398"/>
              <p:cNvSpPr>
                <a:spLocks/>
              </p:cNvSpPr>
              <p:nvPr/>
            </p:nvSpPr>
            <p:spPr bwMode="auto">
              <a:xfrm>
                <a:off x="177" y="715"/>
                <a:ext cx="861" cy="772"/>
              </a:xfrm>
              <a:custGeom>
                <a:avLst/>
                <a:gdLst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1" h="772">
                    <a:moveTo>
                      <a:pt x="861" y="772"/>
                    </a:moveTo>
                    <a:lnTo>
                      <a:pt x="0" y="557"/>
                    </a:lnTo>
                    <a:lnTo>
                      <a:pt x="532" y="405"/>
                    </a:lnTo>
                    <a:lnTo>
                      <a:pt x="652" y="0"/>
                    </a:lnTo>
                    <a:lnTo>
                      <a:pt x="861" y="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grpSp>
            <p:nvGrpSpPr>
              <p:cNvPr id="210094" name="Group 392"/>
              <p:cNvGrpSpPr>
                <a:grpSpLocks/>
              </p:cNvGrpSpPr>
              <p:nvPr/>
            </p:nvGrpSpPr>
            <p:grpSpPr bwMode="auto">
              <a:xfrm>
                <a:off x="148" y="697"/>
                <a:ext cx="694" cy="574"/>
                <a:chOff x="2579" y="1366"/>
                <a:chExt cx="1078" cy="674"/>
              </a:xfrm>
            </p:grpSpPr>
            <p:pic>
              <p:nvPicPr>
                <p:cNvPr id="87217" name="Picture 39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9" y="1366"/>
                  <a:ext cx="1078" cy="6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7218" name="Rectangle 394"/>
                <p:cNvSpPr>
                  <a:spLocks noChangeArrowheads="1"/>
                </p:cNvSpPr>
                <p:nvPr/>
              </p:nvSpPr>
              <p:spPr bwMode="auto">
                <a:xfrm>
                  <a:off x="2633" y="1428"/>
                  <a:ext cx="957" cy="5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87216" name="Rectangle 399"/>
              <p:cNvSpPr>
                <a:spLocks noChangeArrowheads="1"/>
              </p:cNvSpPr>
              <p:nvPr/>
            </p:nvSpPr>
            <p:spPr bwMode="auto">
              <a:xfrm>
                <a:off x="146" y="690"/>
                <a:ext cx="696" cy="58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7213" name="Text Box 402"/>
            <p:cNvSpPr txBox="1">
              <a:spLocks noChangeArrowheads="1"/>
            </p:cNvSpPr>
            <p:nvPr/>
          </p:nvSpPr>
          <p:spPr bwMode="auto">
            <a:xfrm>
              <a:off x="227" y="850"/>
              <a:ext cx="5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solidFill>
                    <a:srgbClr val="FF0000"/>
                  </a:solidFill>
                  <a:latin typeface="Helvetica" pitchFamily="2" charset="0"/>
                </a:rPr>
                <a:t>browser</a:t>
              </a:r>
            </a:p>
          </p:txBody>
        </p:sp>
      </p:grpSp>
      <p:grpSp>
        <p:nvGrpSpPr>
          <p:cNvPr id="209963" name="Group 356"/>
          <p:cNvGrpSpPr>
            <a:grpSpLocks/>
          </p:cNvGrpSpPr>
          <p:nvPr/>
        </p:nvGrpSpPr>
        <p:grpSpPr bwMode="auto">
          <a:xfrm>
            <a:off x="3035301" y="1898650"/>
            <a:ext cx="842963" cy="814388"/>
            <a:chOff x="313" y="1497"/>
            <a:chExt cx="1152" cy="1014"/>
          </a:xfrm>
        </p:grpSpPr>
        <p:pic>
          <p:nvPicPr>
            <p:cNvPr id="210089" name="Picture 354" descr="laptop_stylized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090" name="Picture 355" descr="antenna_styliz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9788" name="AutoShape 396"/>
          <p:cNvSpPr>
            <a:spLocks noChangeArrowheads="1"/>
          </p:cNvSpPr>
          <p:nvPr/>
        </p:nvSpPr>
        <p:spPr bwMode="auto">
          <a:xfrm>
            <a:off x="2192338" y="2266951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Helvetica" pitchFamily="2" charset="0"/>
            </a:endParaRPr>
          </a:p>
        </p:txBody>
      </p:sp>
      <p:pic>
        <p:nvPicPr>
          <p:cNvPr id="8708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2444750"/>
            <a:ext cx="9144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6" name="Rectangle 43"/>
          <p:cNvSpPr>
            <a:spLocks noChangeArrowheads="1"/>
          </p:cNvSpPr>
          <p:nvPr/>
        </p:nvSpPr>
        <p:spPr bwMode="auto">
          <a:xfrm rot="16200000">
            <a:off x="4940300" y="3551238"/>
            <a:ext cx="147638" cy="1889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198" name="Rectangle 43"/>
          <p:cNvSpPr>
            <a:spLocks noChangeArrowheads="1"/>
          </p:cNvSpPr>
          <p:nvPr/>
        </p:nvSpPr>
        <p:spPr bwMode="auto">
          <a:xfrm rot="2460490">
            <a:off x="4598989" y="3208339"/>
            <a:ext cx="136525" cy="3063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209968" name="Oval 407"/>
          <p:cNvSpPr>
            <a:spLocks noChangeArrowheads="1"/>
          </p:cNvSpPr>
          <p:nvPr/>
        </p:nvSpPr>
        <p:spPr bwMode="auto">
          <a:xfrm>
            <a:off x="4076700" y="3619501"/>
            <a:ext cx="850900" cy="2508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dirty="0">
              <a:solidFill>
                <a:srgbClr val="000000"/>
              </a:solidFill>
              <a:latin typeface="Helvetica" pitchFamily="2" charset="0"/>
              <a:cs typeface="Arial" charset="0"/>
            </a:endParaRPr>
          </a:p>
        </p:txBody>
      </p:sp>
      <p:sp>
        <p:nvSpPr>
          <p:cNvPr id="209969" name="Rectangle 410"/>
          <p:cNvSpPr>
            <a:spLocks noChangeArrowheads="1"/>
          </p:cNvSpPr>
          <p:nvPr/>
        </p:nvSpPr>
        <p:spPr bwMode="auto">
          <a:xfrm>
            <a:off x="4076701" y="3590926"/>
            <a:ext cx="854075" cy="1571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Helvetica" pitchFamily="2" charset="0"/>
              <a:cs typeface="Arial" charset="0"/>
            </a:endParaRPr>
          </a:p>
        </p:txBody>
      </p:sp>
      <p:sp>
        <p:nvSpPr>
          <p:cNvPr id="209970" name="Oval 411"/>
          <p:cNvSpPr>
            <a:spLocks noChangeArrowheads="1"/>
          </p:cNvSpPr>
          <p:nvPr/>
        </p:nvSpPr>
        <p:spPr bwMode="auto">
          <a:xfrm>
            <a:off x="4073525" y="3421064"/>
            <a:ext cx="850900" cy="29368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dirty="0">
              <a:solidFill>
                <a:srgbClr val="000000"/>
              </a:solidFill>
              <a:latin typeface="Helvetica" pitchFamily="2" charset="0"/>
              <a:cs typeface="Arial" charset="0"/>
            </a:endParaRPr>
          </a:p>
        </p:txBody>
      </p:sp>
      <p:grpSp>
        <p:nvGrpSpPr>
          <p:cNvPr id="209971" name="Group 1189"/>
          <p:cNvGrpSpPr>
            <a:grpSpLocks/>
          </p:cNvGrpSpPr>
          <p:nvPr/>
        </p:nvGrpSpPr>
        <p:grpSpPr bwMode="auto">
          <a:xfrm>
            <a:off x="4244976" y="3497264"/>
            <a:ext cx="481013" cy="136525"/>
            <a:chOff x="2468" y="1332"/>
            <a:chExt cx="310" cy="60"/>
          </a:xfrm>
        </p:grpSpPr>
        <p:sp>
          <p:nvSpPr>
            <p:cNvPr id="210087" name="Freeform 1190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088" name="Freeform 1191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87093" name="Line 1192"/>
          <p:cNvSpPr>
            <a:spLocks noChangeShapeType="1"/>
          </p:cNvSpPr>
          <p:nvPr/>
        </p:nvSpPr>
        <p:spPr bwMode="auto">
          <a:xfrm>
            <a:off x="4076700" y="3557589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87094" name="Line 1193"/>
          <p:cNvSpPr>
            <a:spLocks noChangeShapeType="1"/>
          </p:cNvSpPr>
          <p:nvPr/>
        </p:nvSpPr>
        <p:spPr bwMode="auto">
          <a:xfrm>
            <a:off x="4924425" y="3567113"/>
            <a:ext cx="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207" name="Rectangle 43"/>
          <p:cNvSpPr>
            <a:spLocks noChangeArrowheads="1"/>
          </p:cNvSpPr>
          <p:nvPr/>
        </p:nvSpPr>
        <p:spPr bwMode="auto">
          <a:xfrm rot="16200000">
            <a:off x="3862388" y="2365376"/>
            <a:ext cx="146050" cy="314325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</p:txBody>
      </p:sp>
      <p:grpSp>
        <p:nvGrpSpPr>
          <p:cNvPr id="209975" name="Group 1185"/>
          <p:cNvGrpSpPr>
            <a:grpSpLocks/>
          </p:cNvGrpSpPr>
          <p:nvPr/>
        </p:nvGrpSpPr>
        <p:grpSpPr bwMode="auto">
          <a:xfrm>
            <a:off x="6862763" y="2667001"/>
            <a:ext cx="830262" cy="455613"/>
            <a:chOff x="4650" y="1129"/>
            <a:chExt cx="246" cy="95"/>
          </a:xfrm>
        </p:grpSpPr>
        <p:sp>
          <p:nvSpPr>
            <p:cNvPr id="21007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1008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1008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210082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85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086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87204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205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76" name="Group 1185"/>
          <p:cNvGrpSpPr>
            <a:grpSpLocks/>
          </p:cNvGrpSpPr>
          <p:nvPr/>
        </p:nvGrpSpPr>
        <p:grpSpPr bwMode="auto">
          <a:xfrm>
            <a:off x="8253414" y="2401888"/>
            <a:ext cx="808037" cy="425450"/>
            <a:chOff x="4650" y="1129"/>
            <a:chExt cx="246" cy="95"/>
          </a:xfrm>
        </p:grpSpPr>
        <p:sp>
          <p:nvSpPr>
            <p:cNvPr id="21007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1007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1007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210074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77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078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87196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97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77" name="Group 1185"/>
          <p:cNvGrpSpPr>
            <a:grpSpLocks/>
          </p:cNvGrpSpPr>
          <p:nvPr/>
        </p:nvGrpSpPr>
        <p:grpSpPr bwMode="auto">
          <a:xfrm>
            <a:off x="8867776" y="3338514"/>
            <a:ext cx="892175" cy="390525"/>
            <a:chOff x="4650" y="1129"/>
            <a:chExt cx="246" cy="95"/>
          </a:xfrm>
        </p:grpSpPr>
        <p:sp>
          <p:nvSpPr>
            <p:cNvPr id="21006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1006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1006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210066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9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070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87188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89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78" name="Group 1185"/>
          <p:cNvGrpSpPr>
            <a:grpSpLocks/>
          </p:cNvGrpSpPr>
          <p:nvPr/>
        </p:nvGrpSpPr>
        <p:grpSpPr bwMode="auto">
          <a:xfrm>
            <a:off x="7278689" y="4344988"/>
            <a:ext cx="808037" cy="425450"/>
            <a:chOff x="4650" y="1129"/>
            <a:chExt cx="246" cy="95"/>
          </a:xfrm>
        </p:grpSpPr>
        <p:sp>
          <p:nvSpPr>
            <p:cNvPr id="21005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1005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1005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210058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1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062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87180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81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79" name="Group 1185"/>
          <p:cNvGrpSpPr>
            <a:grpSpLocks/>
          </p:cNvGrpSpPr>
          <p:nvPr/>
        </p:nvGrpSpPr>
        <p:grpSpPr bwMode="auto">
          <a:xfrm>
            <a:off x="5537200" y="4710113"/>
            <a:ext cx="808038" cy="425450"/>
            <a:chOff x="4650" y="1129"/>
            <a:chExt cx="246" cy="95"/>
          </a:xfrm>
        </p:grpSpPr>
        <p:sp>
          <p:nvSpPr>
            <p:cNvPr id="21004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1004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1004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210050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53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0054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87172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73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09980" name="Group 248"/>
          <p:cNvGrpSpPr>
            <a:grpSpLocks/>
          </p:cNvGrpSpPr>
          <p:nvPr/>
        </p:nvGrpSpPr>
        <p:grpSpPr bwMode="auto">
          <a:xfrm>
            <a:off x="8742364" y="1558925"/>
            <a:ext cx="358775" cy="623888"/>
            <a:chOff x="4140" y="429"/>
            <a:chExt cx="1425" cy="2396"/>
          </a:xfrm>
        </p:grpSpPr>
        <p:sp>
          <p:nvSpPr>
            <p:cNvPr id="21001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37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01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01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40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002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66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7167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7142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002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64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7165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7144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7145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002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62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7163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21002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002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60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7161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7149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02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003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52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03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54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7155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7156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7157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  <p:sp>
          <p:nvSpPr>
            <p:cNvPr id="8715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7159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209981" name="Group 248"/>
          <p:cNvGrpSpPr>
            <a:grpSpLocks/>
          </p:cNvGrpSpPr>
          <p:nvPr/>
        </p:nvGrpSpPr>
        <p:grpSpPr bwMode="auto">
          <a:xfrm>
            <a:off x="4400551" y="4454525"/>
            <a:ext cx="358775" cy="623888"/>
            <a:chOff x="4140" y="429"/>
            <a:chExt cx="1425" cy="2396"/>
          </a:xfrm>
        </p:grpSpPr>
        <p:sp>
          <p:nvSpPr>
            <p:cNvPr id="209983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05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09985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09986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08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09988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34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7135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7110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09990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32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7133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7112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7113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09993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30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7131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209994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09995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28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7129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7117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09997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09998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20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0000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7122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7123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7124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7125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  <p:sp>
          <p:nvSpPr>
            <p:cNvPr id="87126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7127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sp>
        <p:nvSpPr>
          <p:cNvPr id="2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17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40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9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796" grpId="0"/>
      <p:bldP spid="69978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45" name="Group 156"/>
          <p:cNvGrpSpPr>
            <a:grpSpLocks/>
          </p:cNvGrpSpPr>
          <p:nvPr/>
        </p:nvGrpSpPr>
        <p:grpSpPr bwMode="auto">
          <a:xfrm>
            <a:off x="2297113" y="1273175"/>
            <a:ext cx="3554412" cy="3067050"/>
            <a:chOff x="773113" y="1273175"/>
            <a:chExt cx="3554412" cy="3066395"/>
          </a:xfrm>
        </p:grpSpPr>
        <p:sp>
          <p:nvSpPr>
            <p:cNvPr id="21106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106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106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106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106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818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106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112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112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819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6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67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68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107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108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21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109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109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21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109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823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24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8821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109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823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23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8821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21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109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823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23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21109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grpSp>
            <p:nvGrpSpPr>
              <p:cNvPr id="21110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823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23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8822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110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110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22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110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22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22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22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23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23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23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107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819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19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19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19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20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108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820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8820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8820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108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820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8820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8820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</p:grpSp>
      </p:grpSp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9525"/>
            <a:ext cx="8034338" cy="99695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A day in the life… connecting to the Internet</a:t>
            </a:r>
          </a:p>
        </p:txBody>
      </p:sp>
      <p:sp>
        <p:nvSpPr>
          <p:cNvPr id="701629" name="Rectangle 189"/>
          <p:cNvSpPr>
            <a:spLocks noGrp="1" noChangeArrowheads="1"/>
          </p:cNvSpPr>
          <p:nvPr>
            <p:ph type="body" idx="1"/>
          </p:nvPr>
        </p:nvSpPr>
        <p:spPr>
          <a:xfrm>
            <a:off x="6561138" y="1128713"/>
            <a:ext cx="4357874" cy="1262062"/>
          </a:xfrm>
        </p:spPr>
        <p:txBody>
          <a:bodyPr>
            <a:normAutofit lnSpcReduction="10000"/>
          </a:bodyPr>
          <a:lstStyle/>
          <a:p>
            <a:pPr marL="231775" indent="-231775">
              <a:defRPr/>
            </a:pPr>
            <a:r>
              <a:rPr lang="en-US" sz="2200" dirty="0"/>
              <a:t>connecting laptop needs to get its own IP address, addr of first-hop router, addr of DNS server: use </a:t>
            </a:r>
            <a:r>
              <a:rPr lang="en-US" sz="2200" i="1" dirty="0">
                <a:solidFill>
                  <a:srgbClr val="C00000"/>
                </a:solidFill>
              </a:rPr>
              <a:t>DHCP</a:t>
            </a:r>
          </a:p>
        </p:txBody>
      </p:sp>
      <p:sp>
        <p:nvSpPr>
          <p:cNvPr id="701661" name="AutoShape 221"/>
          <p:cNvSpPr>
            <a:spLocks noChangeArrowheads="1"/>
          </p:cNvSpPr>
          <p:nvPr/>
        </p:nvSpPr>
        <p:spPr bwMode="auto">
          <a:xfrm>
            <a:off x="2354263" y="2266951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Helvetica" pitchFamily="2" charset="0"/>
            </a:endParaRPr>
          </a:p>
        </p:txBody>
      </p:sp>
      <p:grpSp>
        <p:nvGrpSpPr>
          <p:cNvPr id="701690" name="Group 250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211054" name="Freeform 249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1055" name="Group 248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8177" name="Rectangle 242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178" name="Text Box 241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88179" name="Line 243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180" name="Line 244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181" name="Line 245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182" name="Line 246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701693" name="Group 253"/>
          <p:cNvGrpSpPr>
            <a:grpSpLocks/>
          </p:cNvGrpSpPr>
          <p:nvPr/>
        </p:nvGrpSpPr>
        <p:grpSpPr bwMode="auto">
          <a:xfrm>
            <a:off x="2044701" y="1162051"/>
            <a:ext cx="544513" cy="244475"/>
            <a:chOff x="844" y="3337"/>
            <a:chExt cx="343" cy="154"/>
          </a:xfrm>
        </p:grpSpPr>
        <p:sp>
          <p:nvSpPr>
            <p:cNvPr id="88173" name="Rectangle 251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8174" name="Text Box 252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FFFFFF"/>
                  </a:solidFill>
                  <a:latin typeface="Helvetica" pitchFamily="2" charset="0"/>
                </a:rPr>
                <a:t>DHCP</a:t>
              </a:r>
            </a:p>
          </p:txBody>
        </p:sp>
      </p:grpSp>
      <p:grpSp>
        <p:nvGrpSpPr>
          <p:cNvPr id="701739" name="Group 299"/>
          <p:cNvGrpSpPr>
            <a:grpSpLocks/>
          </p:cNvGrpSpPr>
          <p:nvPr/>
        </p:nvGrpSpPr>
        <p:grpSpPr bwMode="auto">
          <a:xfrm>
            <a:off x="1590675" y="1181101"/>
            <a:ext cx="1081088" cy="1166813"/>
            <a:chOff x="42" y="744"/>
            <a:chExt cx="681" cy="735"/>
          </a:xfrm>
        </p:grpSpPr>
        <p:grpSp>
          <p:nvGrpSpPr>
            <p:cNvPr id="211020" name="Group 296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1022" name="Group 29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1047" name="Group 25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71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8172" name="Text Box 2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88169" name="Rectangle 266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170" name="Rectangle 267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1023" name="Group 274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1041" name="Group 26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66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8167" name="Text Box 2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42" name="Group 27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64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8165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</p:grpSp>
          <p:grpSp>
            <p:nvGrpSpPr>
              <p:cNvPr id="211024" name="Group 293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60" name="Rectangle 276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161" name="Rectangle 277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1025" name="Group 29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026" name="Group 287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030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1033" name="Group 2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58" name="Rectangle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88159" name="Text Box 28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Helvetica" pitchFamily="2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1034" name="Group 2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56" name="Rectangle 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88157" name="Rectangle 2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</p:grpSp>
              </p:grpSp>
              <p:sp>
                <p:nvSpPr>
                  <p:cNvPr id="88152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8153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  <p:sp>
              <p:nvSpPr>
                <p:cNvPr id="88148" name="Rectangle 28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149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150" name="Rectangle 291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</p:grpSp>
        <p:sp>
          <p:nvSpPr>
            <p:cNvPr id="88142" name="AutoShape 297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701758" name="Group 318"/>
          <p:cNvGrpSpPr>
            <a:grpSpLocks/>
          </p:cNvGrpSpPr>
          <p:nvPr/>
        </p:nvGrpSpPr>
        <p:grpSpPr bwMode="auto">
          <a:xfrm>
            <a:off x="2174875" y="2389189"/>
            <a:ext cx="1081088" cy="244475"/>
            <a:chOff x="504" y="3523"/>
            <a:chExt cx="681" cy="154"/>
          </a:xfrm>
        </p:grpSpPr>
        <p:grpSp>
          <p:nvGrpSpPr>
            <p:cNvPr id="211007" name="Group 319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1011" name="Group 320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1014" name="Group 321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39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8140" name="Text Box 3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15" name="Group 324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37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8138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</p:grpSp>
          <p:sp>
            <p:nvSpPr>
              <p:cNvPr id="88133" name="Rectangle 327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134" name="Rectangle 328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8129" name="Rectangle 329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8130" name="Rectangle 330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8131" name="Rectangle 331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701782" name="Group 342"/>
          <p:cNvGrpSpPr>
            <a:grpSpLocks/>
          </p:cNvGrpSpPr>
          <p:nvPr/>
        </p:nvGrpSpPr>
        <p:grpSpPr bwMode="auto">
          <a:xfrm>
            <a:off x="3001964" y="3081338"/>
            <a:ext cx="1316037" cy="1314450"/>
            <a:chOff x="931" y="1941"/>
            <a:chExt cx="829" cy="828"/>
          </a:xfrm>
        </p:grpSpPr>
        <p:sp>
          <p:nvSpPr>
            <p:cNvPr id="210999" name="Freeform 334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1000" name="Group 335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8122" name="Rectangle 33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123" name="Text Box 337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88124" name="Line 33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125" name="Line 33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126" name="Line 34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8127" name="Line 34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701882" name="Group 442"/>
          <p:cNvGrpSpPr>
            <a:grpSpLocks/>
          </p:cNvGrpSpPr>
          <p:nvPr/>
        </p:nvGrpSpPr>
        <p:grpSpPr bwMode="auto">
          <a:xfrm>
            <a:off x="1863725" y="2981326"/>
            <a:ext cx="1081088" cy="1217613"/>
            <a:chOff x="1404" y="3105"/>
            <a:chExt cx="681" cy="767"/>
          </a:xfrm>
        </p:grpSpPr>
        <p:grpSp>
          <p:nvGrpSpPr>
            <p:cNvPr id="210964" name="Group 34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0969" name="Group 34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0994" name="Group 34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18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8119" name="Text Box 3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88116" name="Rectangle 34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117" name="Rectangle 35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0970" name="Group 35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0988" name="Group 35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13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8114" name="Text Box 3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0989" name="Group 35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11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8112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</p:grpSp>
          <p:grpSp>
            <p:nvGrpSpPr>
              <p:cNvPr id="210971" name="Group 35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07" name="Rectangle 35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108" name="Rectangle 36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0972" name="Group 36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0973" name="Group 36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0977" name="Group 36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0980" name="Group 3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05" name="Rectangle 3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88106" name="Text Box 3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Helvetica" pitchFamily="2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0981" name="Group 3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03" name="Rectangle 3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88104" name="Rectangle 3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</p:grpSp>
              </p:grpSp>
              <p:sp>
                <p:nvSpPr>
                  <p:cNvPr id="88099" name="Rectangle 37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8100" name="Rectangle 37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  <p:sp>
              <p:nvSpPr>
                <p:cNvPr id="88095" name="Rectangle 37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096" name="Rectangle 37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8097" name="Rectangle 37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</p:grpSp>
        <p:sp>
          <p:nvSpPr>
            <p:cNvPr id="88086" name="AutoShape 37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0966" name="Group 379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8088" name="Rectangle 38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8089" name="Text Box 38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Helvetica" pitchFamily="2" charset="0"/>
                  </a:rPr>
                  <a:t>DHCP</a:t>
                </a:r>
              </a:p>
            </p:txBody>
          </p:sp>
        </p:grpSp>
      </p:grpSp>
      <p:grpSp>
        <p:nvGrpSpPr>
          <p:cNvPr id="701916" name="Group 476"/>
          <p:cNvGrpSpPr>
            <a:grpSpLocks/>
          </p:cNvGrpSpPr>
          <p:nvPr/>
        </p:nvGrpSpPr>
        <p:grpSpPr bwMode="auto">
          <a:xfrm>
            <a:off x="2327276" y="3178176"/>
            <a:ext cx="544513" cy="244475"/>
            <a:chOff x="844" y="3337"/>
            <a:chExt cx="343" cy="154"/>
          </a:xfrm>
        </p:grpSpPr>
        <p:sp>
          <p:nvSpPr>
            <p:cNvPr id="88083" name="Rectangle 477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8084" name="Text Box 478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FFFFFF"/>
                  </a:solidFill>
                  <a:latin typeface="Helvetica" pitchFamily="2" charset="0"/>
                </a:rPr>
                <a:t>DHCP</a:t>
              </a:r>
            </a:p>
          </p:txBody>
        </p:sp>
      </p:grpSp>
      <p:sp>
        <p:nvSpPr>
          <p:cNvPr id="701919" name="Rectangle 479"/>
          <p:cNvSpPr>
            <a:spLocks noChangeArrowheads="1"/>
          </p:cNvSpPr>
          <p:nvPr/>
        </p:nvSpPr>
        <p:spPr bwMode="auto">
          <a:xfrm>
            <a:off x="6561137" y="2568576"/>
            <a:ext cx="4573027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DHCP request </a:t>
            </a:r>
            <a:r>
              <a:rPr lang="en-US" sz="2200" dirty="0">
                <a:latin typeface="Helvetica" pitchFamily="2" charset="0"/>
              </a:rPr>
              <a:t>encapsulated</a:t>
            </a:r>
            <a:r>
              <a:rPr lang="en-US" sz="2200" dirty="0">
                <a:solidFill>
                  <a:srgbClr val="3333CC"/>
                </a:solidFill>
                <a:latin typeface="Helvetica" pitchFamily="2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in 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UDP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, encapsulated in 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IP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, encapsulated in </a:t>
            </a:r>
            <a:r>
              <a:rPr lang="en-US" sz="2200" dirty="0">
                <a:latin typeface="Helvetica" pitchFamily="2" charset="0"/>
              </a:rPr>
              <a:t>link layer 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Ethernet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endParaRPr lang="en-US" sz="22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701920" name="Rectangle 480"/>
          <p:cNvSpPr>
            <a:spLocks noChangeArrowheads="1"/>
          </p:cNvSpPr>
          <p:nvPr/>
        </p:nvSpPr>
        <p:spPr bwMode="auto">
          <a:xfrm>
            <a:off x="6559549" y="3979864"/>
            <a:ext cx="4573027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Packet 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broadcast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 (dest: FFFFFFFFFFFF) on the local network, received at a router running 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DHCP 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server</a:t>
            </a:r>
          </a:p>
        </p:txBody>
      </p:sp>
      <p:sp>
        <p:nvSpPr>
          <p:cNvPr id="701921" name="Rectangle 481"/>
          <p:cNvSpPr>
            <a:spLocks noChangeArrowheads="1"/>
          </p:cNvSpPr>
          <p:nvPr/>
        </p:nvSpPr>
        <p:spPr bwMode="auto">
          <a:xfrm>
            <a:off x="6559549" y="5390956"/>
            <a:ext cx="38020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Ethernet </a:t>
            </a:r>
            <a:r>
              <a:rPr lang="en-US" sz="2200" dirty="0">
                <a:latin typeface="Helvetica" pitchFamily="2" charset="0"/>
              </a:rPr>
              <a:t>decapsulated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 to IP decapsulated to UDP decapsulated to DHCP </a:t>
            </a:r>
          </a:p>
        </p:txBody>
      </p:sp>
      <p:sp>
        <p:nvSpPr>
          <p:cNvPr id="1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18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97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0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0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0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70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629" grpId="0" build="p"/>
      <p:bldP spid="701661" grpId="0" animBg="1"/>
      <p:bldP spid="701661" grpId="1" animBg="1"/>
      <p:bldP spid="701919" grpId="0"/>
      <p:bldP spid="701920" grpId="0"/>
      <p:bldP spid="7019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969" name="Group 152"/>
          <p:cNvGrpSpPr>
            <a:grpSpLocks/>
          </p:cNvGrpSpPr>
          <p:nvPr/>
        </p:nvGrpSpPr>
        <p:grpSpPr bwMode="auto">
          <a:xfrm>
            <a:off x="2297113" y="1273175"/>
            <a:ext cx="3554412" cy="3067050"/>
            <a:chOff x="773113" y="1273175"/>
            <a:chExt cx="3554412" cy="3066395"/>
          </a:xfrm>
        </p:grpSpPr>
        <p:sp>
          <p:nvSpPr>
            <p:cNvPr id="21208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208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208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208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208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920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208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214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14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92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6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64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209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210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23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211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211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23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211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925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26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8923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211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925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25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8923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23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211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925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25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21211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grpSp>
            <p:nvGrpSpPr>
              <p:cNvPr id="21212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925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25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8924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212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212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24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212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24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24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24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25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25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25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209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921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21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21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21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22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210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922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8922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8922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210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922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8922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8922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</p:grpSp>
      </p:grp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61139" y="1158876"/>
            <a:ext cx="4605338" cy="1573213"/>
          </a:xfrm>
        </p:spPr>
        <p:txBody>
          <a:bodyPr/>
          <a:lstStyle/>
          <a:p>
            <a:pPr marL="231775" indent="-231775">
              <a:lnSpc>
                <a:spcPct val="80000"/>
              </a:lnSpc>
              <a:defRPr/>
            </a:pPr>
            <a:r>
              <a:rPr lang="en-US" sz="2000" dirty="0"/>
              <a:t>DHCP server formulates </a:t>
            </a:r>
            <a:r>
              <a:rPr lang="en-US" sz="2000" i="1" dirty="0">
                <a:solidFill>
                  <a:srgbClr val="C00000"/>
                </a:solidFill>
              </a:rPr>
              <a:t>DHCP ACK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containing client</a:t>
            </a:r>
            <a:r>
              <a:rPr lang="ja-JP" altLang="en-US" sz="2000" dirty="0"/>
              <a:t>’</a:t>
            </a:r>
            <a:r>
              <a:rPr lang="en-US" sz="2000" dirty="0"/>
              <a:t>s IP address, IP address of first-hop router for client, name &amp; IP address of DNS server</a:t>
            </a:r>
          </a:p>
          <a:p>
            <a:pPr>
              <a:lnSpc>
                <a:spcPct val="80000"/>
              </a:lnSpc>
              <a:defRPr/>
            </a:pPr>
            <a:endParaRPr lang="en-US" sz="2000" dirty="0"/>
          </a:p>
        </p:txBody>
      </p:sp>
      <p:grpSp>
        <p:nvGrpSpPr>
          <p:cNvPr id="703533" name="Group 45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212074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2075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9197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198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89199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200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201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202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703545" name="Group 57"/>
          <p:cNvGrpSpPr>
            <a:grpSpLocks/>
          </p:cNvGrpSpPr>
          <p:nvPr/>
        </p:nvGrpSpPr>
        <p:grpSpPr bwMode="auto">
          <a:xfrm>
            <a:off x="1876425" y="3152776"/>
            <a:ext cx="1081088" cy="1166813"/>
            <a:chOff x="42" y="744"/>
            <a:chExt cx="681" cy="735"/>
          </a:xfrm>
        </p:grpSpPr>
        <p:grpSp>
          <p:nvGrpSpPr>
            <p:cNvPr id="212042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2044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69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93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9194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89191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192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2045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63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88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9189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64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86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9187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</p:grpSp>
          <p:grpSp>
            <p:nvGrpSpPr>
              <p:cNvPr id="212046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82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183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2047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2048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2052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55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80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89181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Helvetica" pitchFamily="2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56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78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89179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</p:grpSp>
              </p:grpSp>
              <p:sp>
                <p:nvSpPr>
                  <p:cNvPr id="8917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917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  <p:sp>
              <p:nvSpPr>
                <p:cNvPr id="89170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171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172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</p:grpSp>
        <p:sp>
          <p:nvSpPr>
            <p:cNvPr id="89164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703578" name="Group 90"/>
          <p:cNvGrpSpPr>
            <a:grpSpLocks/>
          </p:cNvGrpSpPr>
          <p:nvPr/>
        </p:nvGrpSpPr>
        <p:grpSpPr bwMode="auto">
          <a:xfrm>
            <a:off x="1973264" y="4238626"/>
            <a:ext cx="1081087" cy="244475"/>
            <a:chOff x="504" y="3523"/>
            <a:chExt cx="681" cy="154"/>
          </a:xfrm>
        </p:grpSpPr>
        <p:grpSp>
          <p:nvGrpSpPr>
            <p:cNvPr id="212029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2033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2036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61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9162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37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59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9160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</p:grpSp>
          <p:sp>
            <p:nvSpPr>
              <p:cNvPr id="89155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156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89151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9152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9153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703592" name="Group 104"/>
          <p:cNvGrpSpPr>
            <a:grpSpLocks/>
          </p:cNvGrpSpPr>
          <p:nvPr/>
        </p:nvGrpSpPr>
        <p:grpSpPr bwMode="auto">
          <a:xfrm>
            <a:off x="3001964" y="3081338"/>
            <a:ext cx="1316037" cy="1314450"/>
            <a:chOff x="931" y="1941"/>
            <a:chExt cx="829" cy="828"/>
          </a:xfrm>
        </p:grpSpPr>
        <p:sp>
          <p:nvSpPr>
            <p:cNvPr id="212021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2022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9144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145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89146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147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148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89149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703601" name="Group 113"/>
          <p:cNvGrpSpPr>
            <a:grpSpLocks/>
          </p:cNvGrpSpPr>
          <p:nvPr/>
        </p:nvGrpSpPr>
        <p:grpSpPr bwMode="auto">
          <a:xfrm>
            <a:off x="1595439" y="969963"/>
            <a:ext cx="1081087" cy="1217612"/>
            <a:chOff x="1404" y="3105"/>
            <a:chExt cx="681" cy="767"/>
          </a:xfrm>
        </p:grpSpPr>
        <p:grpSp>
          <p:nvGrpSpPr>
            <p:cNvPr id="211986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1991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16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40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9141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89138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139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1992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10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35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9136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11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33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9134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</p:grpSp>
          <p:grpSp>
            <p:nvGrpSpPr>
              <p:cNvPr id="211993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29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130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1994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995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999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02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27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89128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Helvetica" pitchFamily="2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03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25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89126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</p:grpSp>
              </p:grpSp>
              <p:sp>
                <p:nvSpPr>
                  <p:cNvPr id="89121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89122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  <p:sp>
              <p:nvSpPr>
                <p:cNvPr id="89117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118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89119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</p:grpSp>
        <p:sp>
          <p:nvSpPr>
            <p:cNvPr id="89108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1988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9110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89111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Helvetica" pitchFamily="2" charset="0"/>
                  </a:rPr>
                  <a:t>DHCP</a:t>
                </a:r>
              </a:p>
            </p:txBody>
          </p:sp>
        </p:grpSp>
      </p:grpSp>
      <p:grpSp>
        <p:nvGrpSpPr>
          <p:cNvPr id="703637" name="Group 149"/>
          <p:cNvGrpSpPr>
            <a:grpSpLocks/>
          </p:cNvGrpSpPr>
          <p:nvPr/>
        </p:nvGrpSpPr>
        <p:grpSpPr bwMode="auto">
          <a:xfrm>
            <a:off x="2327276" y="3178176"/>
            <a:ext cx="544513" cy="244475"/>
            <a:chOff x="844" y="3337"/>
            <a:chExt cx="343" cy="154"/>
          </a:xfrm>
        </p:grpSpPr>
        <p:sp>
          <p:nvSpPr>
            <p:cNvPr id="89105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89106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FFFFFF"/>
                  </a:solidFill>
                  <a:latin typeface="Helvetica" pitchFamily="2" charset="0"/>
                </a:rPr>
                <a:t>DHCP</a:t>
              </a:r>
            </a:p>
          </p:txBody>
        </p:sp>
      </p:grpSp>
      <p:sp>
        <p:nvSpPr>
          <p:cNvPr id="703644" name="Text Box 156"/>
          <p:cNvSpPr txBox="1">
            <a:spLocks noChangeArrowheads="1"/>
          </p:cNvSpPr>
          <p:nvPr/>
        </p:nvSpPr>
        <p:spPr bwMode="auto">
          <a:xfrm>
            <a:off x="2319794" y="5260976"/>
            <a:ext cx="78111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i="0" dirty="0">
                <a:solidFill>
                  <a:srgbClr val="C00000"/>
                </a:solidFill>
                <a:latin typeface="Helvetica" pitchFamily="2" charset="0"/>
              </a:rPr>
              <a:t>Client now has IP address, knows name &amp; addr of DNS </a:t>
            </a:r>
          </a:p>
          <a:p>
            <a:pPr algn="ctr">
              <a:defRPr/>
            </a:pPr>
            <a:r>
              <a:rPr lang="en-US" sz="2400" i="0" dirty="0">
                <a:solidFill>
                  <a:srgbClr val="C00000"/>
                </a:solidFill>
                <a:latin typeface="Helvetica" pitchFamily="2" charset="0"/>
              </a:rPr>
              <a:t>server, IP address of its first-hop router</a:t>
            </a:r>
          </a:p>
        </p:txBody>
      </p:sp>
      <p:sp>
        <p:nvSpPr>
          <p:cNvPr id="703645" name="Rectangle 157"/>
          <p:cNvSpPr>
            <a:spLocks noChangeArrowheads="1"/>
          </p:cNvSpPr>
          <p:nvPr/>
        </p:nvSpPr>
        <p:spPr bwMode="auto">
          <a:xfrm>
            <a:off x="6594476" y="2565204"/>
            <a:ext cx="3421062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DHCP client receives DHCP ACK reply</a:t>
            </a:r>
          </a:p>
        </p:txBody>
      </p:sp>
      <p:sp>
        <p:nvSpPr>
          <p:cNvPr id="89103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9525"/>
            <a:ext cx="8034338" cy="99695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A day in the life… connecting to the Internet</a:t>
            </a:r>
          </a:p>
        </p:txBody>
      </p:sp>
      <p:sp>
        <p:nvSpPr>
          <p:cNvPr id="1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19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0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-15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0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70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build="p"/>
      <p:bldP spid="703644" grpId="0"/>
      <p:bldP spid="70364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A14E3-F65E-BE8A-3F28-32B06D9FF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FFC928-6012-0CAF-AF4E-1F94BC60915E}"/>
              </a:ext>
            </a:extLst>
          </p:cNvPr>
          <p:cNvSpPr txBox="1"/>
          <p:nvPr/>
        </p:nvSpPr>
        <p:spPr>
          <a:xfrm>
            <a:off x="593766" y="523237"/>
            <a:ext cx="110084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" pitchFamily="2" charset="0"/>
              </a:rPr>
              <a:t>The network layer enables </a:t>
            </a:r>
            <a:r>
              <a:rPr lang="en-US" sz="4000" dirty="0">
                <a:solidFill>
                  <a:srgbClr val="C00000"/>
                </a:solidFill>
                <a:latin typeface="Helvetica" pitchFamily="2" charset="0"/>
              </a:rPr>
              <a:t>reachability</a:t>
            </a:r>
            <a:r>
              <a:rPr lang="en-US" sz="4000" dirty="0">
                <a:latin typeface="Helvetica" pitchFamily="2" charset="0"/>
              </a:rPr>
              <a:t>.</a:t>
            </a:r>
          </a:p>
          <a:p>
            <a:pPr algn="ctr"/>
            <a:r>
              <a:rPr lang="en-US" sz="4000" dirty="0">
                <a:latin typeface="Helvetica" pitchFamily="2" charset="0"/>
              </a:rPr>
              <a:t>We’ll see protocols that solve subproblems.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A84F49-D749-15FE-871C-6FAC5D3320F5}"/>
              </a:ext>
            </a:extLst>
          </p:cNvPr>
          <p:cNvSpPr txBox="1"/>
          <p:nvPr/>
        </p:nvSpPr>
        <p:spPr>
          <a:xfrm>
            <a:off x="795647" y="2162462"/>
            <a:ext cx="3467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How does an endpoint get an address?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F98103-2557-008F-7D8E-58577816EEA8}"/>
              </a:ext>
            </a:extLst>
          </p:cNvPr>
          <p:cNvSpPr txBox="1"/>
          <p:nvPr/>
        </p:nvSpPr>
        <p:spPr>
          <a:xfrm>
            <a:off x="1802085" y="2991770"/>
            <a:ext cx="166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DHCP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12FBFF-AA33-348E-41E4-919031A7B844}"/>
              </a:ext>
            </a:extLst>
          </p:cNvPr>
          <p:cNvSpPr txBox="1"/>
          <p:nvPr/>
        </p:nvSpPr>
        <p:spPr>
          <a:xfrm>
            <a:off x="2594082" y="4287836"/>
            <a:ext cx="3467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How does an endpoint talk to another </a:t>
            </a:r>
            <a:r>
              <a:rPr lang="en-US" sz="2400" i="1" dirty="0">
                <a:latin typeface="Helvetica" pitchFamily="2" charset="0"/>
              </a:rPr>
              <a:t>within </a:t>
            </a:r>
            <a:r>
              <a:rPr lang="en-US" sz="2400" dirty="0">
                <a:latin typeface="Helvetica" pitchFamily="2" charset="0"/>
              </a:rPr>
              <a:t>the same network?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B4BA3DBB-3BB5-0BE8-30A3-3AE885096B64}"/>
              </a:ext>
            </a:extLst>
          </p:cNvPr>
          <p:cNvSpPr/>
          <p:nvPr/>
        </p:nvSpPr>
        <p:spPr>
          <a:xfrm>
            <a:off x="567702" y="3741218"/>
            <a:ext cx="6711872" cy="2975991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35">
            <a:extLst>
              <a:ext uri="{FF2B5EF4-FFF2-40B4-BE49-F238E27FC236}">
                <a16:creationId xmlns:a16="http://schemas.microsoft.com/office/drawing/2014/main" id="{0DE3A836-FD1B-870F-F161-235844FB4801}"/>
              </a:ext>
            </a:extLst>
          </p:cNvPr>
          <p:cNvGrpSpPr>
            <a:grpSpLocks/>
          </p:cNvGrpSpPr>
          <p:nvPr/>
        </p:nvGrpSpPr>
        <p:grpSpPr bwMode="auto">
          <a:xfrm>
            <a:off x="3733144" y="3425432"/>
            <a:ext cx="1064210" cy="903201"/>
            <a:chOff x="-44" y="1473"/>
            <a:chExt cx="981" cy="1105"/>
          </a:xfrm>
        </p:grpSpPr>
        <p:pic>
          <p:nvPicPr>
            <p:cNvPr id="10" name="Picture 136" descr="desktop_computer_stylized_medium">
              <a:extLst>
                <a:ext uri="{FF2B5EF4-FFF2-40B4-BE49-F238E27FC236}">
                  <a16:creationId xmlns:a16="http://schemas.microsoft.com/office/drawing/2014/main" id="{E5964005-08D1-2C13-43EF-2EFD2B9F4F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137">
              <a:extLst>
                <a:ext uri="{FF2B5EF4-FFF2-40B4-BE49-F238E27FC236}">
                  <a16:creationId xmlns:a16="http://schemas.microsoft.com/office/drawing/2014/main" id="{AAFDB3AA-AB5A-0A73-92B3-24BA0C658D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6" name="Group 135">
            <a:extLst>
              <a:ext uri="{FF2B5EF4-FFF2-40B4-BE49-F238E27FC236}">
                <a16:creationId xmlns:a16="http://schemas.microsoft.com/office/drawing/2014/main" id="{5CF4077E-2AE5-CF11-2495-56CBABE70F58}"/>
              </a:ext>
            </a:extLst>
          </p:cNvPr>
          <p:cNvGrpSpPr>
            <a:grpSpLocks/>
          </p:cNvGrpSpPr>
          <p:nvPr/>
        </p:nvGrpSpPr>
        <p:grpSpPr bwMode="auto">
          <a:xfrm>
            <a:off x="10098712" y="4344359"/>
            <a:ext cx="1064210" cy="903201"/>
            <a:chOff x="-44" y="1473"/>
            <a:chExt cx="981" cy="1105"/>
          </a:xfrm>
        </p:grpSpPr>
        <p:pic>
          <p:nvPicPr>
            <p:cNvPr id="17" name="Picture 136" descr="desktop_computer_stylized_medium">
              <a:extLst>
                <a:ext uri="{FF2B5EF4-FFF2-40B4-BE49-F238E27FC236}">
                  <a16:creationId xmlns:a16="http://schemas.microsoft.com/office/drawing/2014/main" id="{6E5EFF38-7674-FC32-E4A7-681E06B83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137">
              <a:extLst>
                <a:ext uri="{FF2B5EF4-FFF2-40B4-BE49-F238E27FC236}">
                  <a16:creationId xmlns:a16="http://schemas.microsoft.com/office/drawing/2014/main" id="{3E958AFE-9753-4831-3B04-11875657498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9" name="Cloud 18">
            <a:extLst>
              <a:ext uri="{FF2B5EF4-FFF2-40B4-BE49-F238E27FC236}">
                <a16:creationId xmlns:a16="http://schemas.microsoft.com/office/drawing/2014/main" id="{4EF1AAA1-671C-C477-6FDD-A53BAA10CE33}"/>
              </a:ext>
            </a:extLst>
          </p:cNvPr>
          <p:cNvSpPr/>
          <p:nvPr/>
        </p:nvSpPr>
        <p:spPr>
          <a:xfrm>
            <a:off x="8217635" y="3951082"/>
            <a:ext cx="3762153" cy="1963778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3357FF-4F7E-6E32-4572-4C4F1904ECA6}"/>
              </a:ext>
            </a:extLst>
          </p:cNvPr>
          <p:cNvSpPr txBox="1"/>
          <p:nvPr/>
        </p:nvSpPr>
        <p:spPr>
          <a:xfrm>
            <a:off x="4186776" y="5401378"/>
            <a:ext cx="166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ARP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FBBA6D-B5CD-4DA8-39F0-D3E61A9DA9C9}"/>
              </a:ext>
            </a:extLst>
          </p:cNvPr>
          <p:cNvSpPr txBox="1"/>
          <p:nvPr/>
        </p:nvSpPr>
        <p:spPr>
          <a:xfrm>
            <a:off x="7496108" y="2080673"/>
            <a:ext cx="5111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How does an endpoint talk to another </a:t>
            </a:r>
            <a:r>
              <a:rPr lang="en-US" sz="2400" i="1" dirty="0">
                <a:latin typeface="Helvetica" pitchFamily="2" charset="0"/>
              </a:rPr>
              <a:t>outside </a:t>
            </a:r>
            <a:r>
              <a:rPr lang="en-US" sz="2400" dirty="0">
                <a:latin typeface="Helvetica" pitchFamily="2" charset="0"/>
              </a:rPr>
              <a:t>its network?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F014DE-8EEB-8968-7C63-BCCA59F743B6}"/>
              </a:ext>
            </a:extLst>
          </p:cNvPr>
          <p:cNvSpPr txBox="1"/>
          <p:nvPr/>
        </p:nvSpPr>
        <p:spPr>
          <a:xfrm>
            <a:off x="7544129" y="2873864"/>
            <a:ext cx="5256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Routing protocols</a:t>
            </a:r>
          </a:p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OSPF, RIP, BGP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EBD34D-81D1-56BC-445C-E171F047FDA9}"/>
              </a:ext>
            </a:extLst>
          </p:cNvPr>
          <p:cNvSpPr txBox="1"/>
          <p:nvPr/>
        </p:nvSpPr>
        <p:spPr>
          <a:xfrm>
            <a:off x="7046777" y="5670769"/>
            <a:ext cx="166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Gateways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4048F8-A094-EB63-6DEE-A66677AC46AB}"/>
              </a:ext>
            </a:extLst>
          </p:cNvPr>
          <p:cNvSpPr txBox="1"/>
          <p:nvPr/>
        </p:nvSpPr>
        <p:spPr>
          <a:xfrm>
            <a:off x="7060299" y="6053234"/>
            <a:ext cx="2408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NAT</a:t>
            </a:r>
          </a:p>
        </p:txBody>
      </p:sp>
      <p:grpSp>
        <p:nvGrpSpPr>
          <p:cNvPr id="3" name="Group 135">
            <a:extLst>
              <a:ext uri="{FF2B5EF4-FFF2-40B4-BE49-F238E27FC236}">
                <a16:creationId xmlns:a16="http://schemas.microsoft.com/office/drawing/2014/main" id="{7B65861D-7DE7-4845-1003-AD4C31D7DCBE}"/>
              </a:ext>
            </a:extLst>
          </p:cNvPr>
          <p:cNvGrpSpPr>
            <a:grpSpLocks/>
          </p:cNvGrpSpPr>
          <p:nvPr/>
        </p:nvGrpSpPr>
        <p:grpSpPr bwMode="auto">
          <a:xfrm>
            <a:off x="427927" y="3946885"/>
            <a:ext cx="1399562" cy="1197821"/>
            <a:chOff x="-44" y="1473"/>
            <a:chExt cx="981" cy="1105"/>
          </a:xfrm>
        </p:grpSpPr>
        <p:pic>
          <p:nvPicPr>
            <p:cNvPr id="4" name="Picture 136" descr="desktop_computer_stylized_medium">
              <a:extLst>
                <a:ext uri="{FF2B5EF4-FFF2-40B4-BE49-F238E27FC236}">
                  <a16:creationId xmlns:a16="http://schemas.microsoft.com/office/drawing/2014/main" id="{0E07BC97-54E9-6AD5-8F89-8B75499B23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137">
              <a:extLst>
                <a:ext uri="{FF2B5EF4-FFF2-40B4-BE49-F238E27FC236}">
                  <a16:creationId xmlns:a16="http://schemas.microsoft.com/office/drawing/2014/main" id="{A38EB032-48B6-7D13-D09A-058E3843C63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" name="Group 135">
            <a:extLst>
              <a:ext uri="{FF2B5EF4-FFF2-40B4-BE49-F238E27FC236}">
                <a16:creationId xmlns:a16="http://schemas.microsoft.com/office/drawing/2014/main" id="{2EE7694B-2388-5DB2-D276-55D7952AA479}"/>
              </a:ext>
            </a:extLst>
          </p:cNvPr>
          <p:cNvGrpSpPr>
            <a:grpSpLocks/>
          </p:cNvGrpSpPr>
          <p:nvPr/>
        </p:nvGrpSpPr>
        <p:grpSpPr bwMode="auto">
          <a:xfrm>
            <a:off x="795647" y="5775896"/>
            <a:ext cx="1064210" cy="903201"/>
            <a:chOff x="-44" y="1473"/>
            <a:chExt cx="981" cy="1105"/>
          </a:xfrm>
        </p:grpSpPr>
        <p:pic>
          <p:nvPicPr>
            <p:cNvPr id="13" name="Picture 136" descr="desktop_computer_stylized_medium">
              <a:extLst>
                <a:ext uri="{FF2B5EF4-FFF2-40B4-BE49-F238E27FC236}">
                  <a16:creationId xmlns:a16="http://schemas.microsoft.com/office/drawing/2014/main" id="{5434A11E-15AD-A26D-80A7-D5C8387DD2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137">
              <a:extLst>
                <a:ext uri="{FF2B5EF4-FFF2-40B4-BE49-F238E27FC236}">
                  <a16:creationId xmlns:a16="http://schemas.microsoft.com/office/drawing/2014/main" id="{D0B6687B-65CF-D499-481B-99F0212B5D7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458271ED-F62A-5BC2-7F56-A43F4E814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339" y="5850218"/>
            <a:ext cx="1896830" cy="5690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101CCCA-7126-D5B7-9F1F-F2B5E01D65E1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7279574" y="4932971"/>
            <a:ext cx="949731" cy="3692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9" descr="Router Clip Art">
            <a:extLst>
              <a:ext uri="{FF2B5EF4-FFF2-40B4-BE49-F238E27FC236}">
                <a16:creationId xmlns:a16="http://schemas.microsoft.com/office/drawing/2014/main" id="{10F29AB1-A96C-0C98-4A59-64D178178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839" y="4977166"/>
            <a:ext cx="850847" cy="62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Shape&#10;&#10;Description automatically generated">
            <a:extLst>
              <a:ext uri="{FF2B5EF4-FFF2-40B4-BE49-F238E27FC236}">
                <a16:creationId xmlns:a16="http://schemas.microsoft.com/office/drawing/2014/main" id="{2BDB2874-B0A4-EAA1-B159-AA40B27F3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6832" y="5452001"/>
            <a:ext cx="1072131" cy="121833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6A09ED9-FE6E-816B-6A98-BA1957B324D1}"/>
              </a:ext>
            </a:extLst>
          </p:cNvPr>
          <p:cNvSpPr txBox="1"/>
          <p:nvPr/>
        </p:nvSpPr>
        <p:spPr>
          <a:xfrm>
            <a:off x="4778360" y="2352687"/>
            <a:ext cx="346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Debugging?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B86CF3-891B-5B77-232A-3884DD5728D2}"/>
              </a:ext>
            </a:extLst>
          </p:cNvPr>
          <p:cNvSpPr txBox="1"/>
          <p:nvPr/>
        </p:nvSpPr>
        <p:spPr>
          <a:xfrm>
            <a:off x="5073562" y="2775673"/>
            <a:ext cx="1227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ICMP</a:t>
            </a:r>
          </a:p>
        </p:txBody>
      </p:sp>
    </p:spTree>
    <p:extLst>
      <p:ext uri="{BB962C8B-B14F-4D97-AF65-F5344CB8AC3E}">
        <p14:creationId xmlns:p14="http://schemas.microsoft.com/office/powerpoint/2010/main" val="311492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5" grpId="0" animBg="1"/>
      <p:bldP spid="19" grpId="0" animBg="1"/>
      <p:bldP spid="20" grpId="0"/>
      <p:bldP spid="21" grpId="0"/>
      <p:bldP spid="22" grpId="0"/>
      <p:bldP spid="24" grpId="0"/>
      <p:bldP spid="25" grpId="0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93" name="Group 92"/>
          <p:cNvGrpSpPr>
            <a:grpSpLocks/>
          </p:cNvGrpSpPr>
          <p:nvPr/>
        </p:nvGrpSpPr>
        <p:grpSpPr bwMode="auto">
          <a:xfrm>
            <a:off x="2297113" y="1273175"/>
            <a:ext cx="3554412" cy="3067050"/>
            <a:chOff x="773113" y="1273175"/>
            <a:chExt cx="3554412" cy="3066395"/>
          </a:xfrm>
        </p:grpSpPr>
        <p:sp>
          <p:nvSpPr>
            <p:cNvPr id="21305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305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305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306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306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018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306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311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11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018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0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04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306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308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020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308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308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020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308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023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023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021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309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023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023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021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21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309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023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023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21309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grpSp>
            <p:nvGrpSpPr>
              <p:cNvPr id="21309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022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022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021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309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309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022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310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022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22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22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22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22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22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306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019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19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019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019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19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307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020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020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020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307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019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019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020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</p:grpSp>
      </p:grpSp>
      <p:sp>
        <p:nvSpPr>
          <p:cNvPr id="90117" name="Rectangle 2"/>
          <p:cNvSpPr>
            <a:spLocks noGrp="1" noChangeArrowheads="1"/>
          </p:cNvSpPr>
          <p:nvPr>
            <p:ph type="title"/>
          </p:nvPr>
        </p:nvSpPr>
        <p:spPr>
          <a:xfrm>
            <a:off x="618565" y="1"/>
            <a:ext cx="9911323" cy="1001713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A day in the life… ARP (before DNS, before HTTP)</a:t>
            </a:r>
          </a:p>
        </p:txBody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15025" y="1014413"/>
            <a:ext cx="4667250" cy="1262062"/>
          </a:xfrm>
        </p:spPr>
        <p:txBody>
          <a:bodyPr/>
          <a:lstStyle/>
          <a:p>
            <a:pPr>
              <a:defRPr/>
            </a:pPr>
            <a:r>
              <a:rPr lang="en-US" sz="2200" dirty="0"/>
              <a:t>before sending </a:t>
            </a:r>
            <a:r>
              <a:rPr lang="en-US" sz="2200" i="1" dirty="0">
                <a:solidFill>
                  <a:srgbClr val="C00000"/>
                </a:solidFill>
              </a:rPr>
              <a:t>HTTP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dirty="0"/>
              <a:t>request, need IP address of www.google.com:  </a:t>
            </a:r>
            <a:r>
              <a:rPr lang="en-US" sz="2200" i="1" dirty="0">
                <a:solidFill>
                  <a:srgbClr val="C00000"/>
                </a:solidFill>
              </a:rPr>
              <a:t>DNS</a:t>
            </a:r>
          </a:p>
        </p:txBody>
      </p:sp>
      <p:sp>
        <p:nvSpPr>
          <p:cNvPr id="212998" name="Line 43"/>
          <p:cNvSpPr>
            <a:spLocks noChangeShapeType="1"/>
          </p:cNvSpPr>
          <p:nvPr/>
        </p:nvSpPr>
        <p:spPr bwMode="auto">
          <a:xfrm flipV="1">
            <a:off x="4189414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grpSp>
        <p:nvGrpSpPr>
          <p:cNvPr id="704557" name="Group 45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213049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3050" name="Group 4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0172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173" name="Text Box 49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90174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0175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0176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0177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704788" name="Group 276"/>
          <p:cNvGrpSpPr>
            <a:grpSpLocks/>
          </p:cNvGrpSpPr>
          <p:nvPr/>
        </p:nvGrpSpPr>
        <p:grpSpPr bwMode="auto">
          <a:xfrm>
            <a:off x="1804988" y="1157288"/>
            <a:ext cx="762000" cy="876300"/>
            <a:chOff x="177" y="729"/>
            <a:chExt cx="480" cy="552"/>
          </a:xfrm>
        </p:grpSpPr>
        <p:grpSp>
          <p:nvGrpSpPr>
            <p:cNvPr id="213029" name="Group 54"/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90168" name="Rectangle 55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169" name="Text Box 56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Helvetica" pitchFamily="2" charset="0"/>
                  </a:rPr>
                  <a:t>DNS</a:t>
                </a:r>
              </a:p>
            </p:txBody>
          </p:sp>
        </p:grpSp>
        <p:grpSp>
          <p:nvGrpSpPr>
            <p:cNvPr id="213030" name="Group 59"/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213042" name="Group 60"/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90166" name="Rectangle 61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016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Helvetica" pitchFamily="2" charset="0"/>
                    </a:rPr>
                    <a:t>DNS</a:t>
                  </a:r>
                </a:p>
              </p:txBody>
            </p:sp>
          </p:grpSp>
          <p:sp>
            <p:nvSpPr>
              <p:cNvPr id="90164" name="Rectangle 63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165" name="Rectangle 64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3031" name="Group 65"/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213036" name="Group 66"/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90161" name="Rectangle 67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016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Helvetica" pitchFamily="2" charset="0"/>
                    </a:rPr>
                    <a:t>DNS</a:t>
                  </a:r>
                </a:p>
              </p:txBody>
            </p:sp>
          </p:grpSp>
          <p:grpSp>
            <p:nvGrpSpPr>
              <p:cNvPr id="213037" name="Group 69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0159" name="Rectangle 70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0160" name="Rectangle 71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</p:grpSp>
        <p:grpSp>
          <p:nvGrpSpPr>
            <p:cNvPr id="213032" name="Group 72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0155" name="Rectangle 73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156" name="Rectangle 74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0154" name="AutoShape 89"/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sp>
        <p:nvSpPr>
          <p:cNvPr id="704664" name="Rectangle 152"/>
          <p:cNvSpPr>
            <a:spLocks noChangeArrowheads="1"/>
          </p:cNvSpPr>
          <p:nvPr/>
        </p:nvSpPr>
        <p:spPr bwMode="auto">
          <a:xfrm>
            <a:off x="5930920" y="2227742"/>
            <a:ext cx="5329891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DNS query created, encapsulated in UDP, encapsulated in IP, encapsulated in Eth.  To send frame to router, need MAC address of router interface: 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ARP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endParaRPr lang="en-US" sz="2200" b="1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704665" name="Rectangle 153"/>
          <p:cNvSpPr>
            <a:spLocks noChangeArrowheads="1"/>
          </p:cNvSpPr>
          <p:nvPr/>
        </p:nvSpPr>
        <p:spPr bwMode="auto">
          <a:xfrm>
            <a:off x="5943601" y="3608389"/>
            <a:ext cx="5329891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ARP query 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broadcast, received by router, which replies with 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ARP reply </a:t>
            </a: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giving MAC address of router interface</a:t>
            </a:r>
          </a:p>
        </p:txBody>
      </p:sp>
      <p:sp>
        <p:nvSpPr>
          <p:cNvPr id="704666" name="Rectangle 154"/>
          <p:cNvSpPr>
            <a:spLocks noChangeArrowheads="1"/>
          </p:cNvSpPr>
          <p:nvPr/>
        </p:nvSpPr>
        <p:spPr bwMode="auto">
          <a:xfrm>
            <a:off x="5995988" y="5000626"/>
            <a:ext cx="42862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000000"/>
                </a:solidFill>
                <a:latin typeface="Helvetica" pitchFamily="2" charset="0"/>
              </a:rPr>
              <a:t>client now knows MAC address of gateway router, so can now send packet containing DNS query </a:t>
            </a:r>
          </a:p>
        </p:txBody>
      </p:sp>
      <p:grpSp>
        <p:nvGrpSpPr>
          <p:cNvPr id="704775" name="Group 263"/>
          <p:cNvGrpSpPr>
            <a:grpSpLocks/>
          </p:cNvGrpSpPr>
          <p:nvPr/>
        </p:nvGrpSpPr>
        <p:grpSpPr bwMode="auto">
          <a:xfrm>
            <a:off x="1616075" y="1868489"/>
            <a:ext cx="1081088" cy="244475"/>
            <a:chOff x="76" y="2296"/>
            <a:chExt cx="681" cy="154"/>
          </a:xfrm>
        </p:grpSpPr>
        <p:sp>
          <p:nvSpPr>
            <p:cNvPr id="90145" name="Rectangle 103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0146" name="Rectangle 101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0147" name="Rectangle 102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0148" name="Rectangle 100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0149" name="Text Box 95"/>
            <p:cNvSpPr txBox="1">
              <a:spLocks noChangeArrowheads="1"/>
            </p:cNvSpPr>
            <p:nvPr/>
          </p:nvSpPr>
          <p:spPr bwMode="auto">
            <a:xfrm>
              <a:off x="182" y="2296"/>
              <a:ext cx="50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000000"/>
                  </a:solidFill>
                  <a:latin typeface="Helvetica" pitchFamily="2" charset="0"/>
                </a:rPr>
                <a:t>ARP query</a:t>
              </a:r>
            </a:p>
          </p:txBody>
        </p:sp>
      </p:grpSp>
      <p:grpSp>
        <p:nvGrpSpPr>
          <p:cNvPr id="704767" name="Group 255"/>
          <p:cNvGrpSpPr>
            <a:grpSpLocks/>
          </p:cNvGrpSpPr>
          <p:nvPr/>
        </p:nvGrpSpPr>
        <p:grpSpPr bwMode="auto">
          <a:xfrm>
            <a:off x="3765550" y="2982914"/>
            <a:ext cx="1016000" cy="877887"/>
            <a:chOff x="719" y="2137"/>
            <a:chExt cx="640" cy="553"/>
          </a:xfrm>
        </p:grpSpPr>
        <p:sp>
          <p:nvSpPr>
            <p:cNvPr id="213016" name="Freeform 244"/>
            <p:cNvSpPr>
              <a:spLocks/>
            </p:cNvSpPr>
            <p:nvPr/>
          </p:nvSpPr>
          <p:spPr bwMode="auto">
            <a:xfrm>
              <a:off x="755" y="2268"/>
              <a:ext cx="604" cy="422"/>
            </a:xfrm>
            <a:custGeom>
              <a:avLst/>
              <a:gdLst>
                <a:gd name="T0" fmla="*/ 493 w 604"/>
                <a:gd name="T1" fmla="*/ 0 h 422"/>
                <a:gd name="T2" fmla="*/ 604 w 604"/>
                <a:gd name="T3" fmla="*/ 422 h 422"/>
                <a:gd name="T4" fmla="*/ 0 w 604"/>
                <a:gd name="T5" fmla="*/ 307 h 422"/>
                <a:gd name="T6" fmla="*/ 220 w 604"/>
                <a:gd name="T7" fmla="*/ 3 h 422"/>
                <a:gd name="T8" fmla="*/ 493 w 604"/>
                <a:gd name="T9" fmla="*/ 0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422">
                  <a:moveTo>
                    <a:pt x="493" y="0"/>
                  </a:moveTo>
                  <a:lnTo>
                    <a:pt x="604" y="422"/>
                  </a:lnTo>
                  <a:lnTo>
                    <a:pt x="0" y="307"/>
                  </a:lnTo>
                  <a:lnTo>
                    <a:pt x="220" y="3"/>
                  </a:lnTo>
                  <a:lnTo>
                    <a:pt x="49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0138" name="Rectangle 246"/>
            <p:cNvSpPr>
              <a:spLocks noChangeArrowheads="1"/>
            </p:cNvSpPr>
            <p:nvPr/>
          </p:nvSpPr>
          <p:spPr bwMode="auto">
            <a:xfrm>
              <a:off x="751" y="2266"/>
              <a:ext cx="493" cy="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0139" name="Text Box 247"/>
            <p:cNvSpPr txBox="1">
              <a:spLocks noChangeArrowheads="1"/>
            </p:cNvSpPr>
            <p:nvPr/>
          </p:nvSpPr>
          <p:spPr bwMode="auto">
            <a:xfrm>
              <a:off x="835" y="2235"/>
              <a:ext cx="33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Helvetica" pitchFamily="2" charset="0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Helvetica" pitchFamily="2" charset="0"/>
                </a:rPr>
                <a:t>Phy</a:t>
              </a:r>
            </a:p>
          </p:txBody>
        </p:sp>
        <p:sp>
          <p:nvSpPr>
            <p:cNvPr id="90140" name="Line 250"/>
            <p:cNvSpPr>
              <a:spLocks noChangeShapeType="1"/>
            </p:cNvSpPr>
            <p:nvPr/>
          </p:nvSpPr>
          <p:spPr bwMode="auto">
            <a:xfrm>
              <a:off x="747" y="226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0141" name="Line 251"/>
            <p:cNvSpPr>
              <a:spLocks noChangeShapeType="1"/>
            </p:cNvSpPr>
            <p:nvPr/>
          </p:nvSpPr>
          <p:spPr bwMode="auto">
            <a:xfrm>
              <a:off x="744" y="2423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3021" name="Group 252"/>
            <p:cNvGrpSpPr>
              <a:grpSpLocks/>
            </p:cNvGrpSpPr>
            <p:nvPr/>
          </p:nvGrpSpPr>
          <p:grpSpPr bwMode="auto">
            <a:xfrm>
              <a:off x="719" y="2137"/>
              <a:ext cx="280" cy="154"/>
              <a:chOff x="161" y="1354"/>
              <a:chExt cx="280" cy="154"/>
            </a:xfrm>
          </p:grpSpPr>
          <p:sp>
            <p:nvSpPr>
              <p:cNvPr id="90143" name="Rectangle 253"/>
              <p:cNvSpPr>
                <a:spLocks noChangeArrowheads="1"/>
              </p:cNvSpPr>
              <p:nvPr/>
            </p:nvSpPr>
            <p:spPr bwMode="auto">
              <a:xfrm>
                <a:off x="192" y="1365"/>
                <a:ext cx="228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0144" name="Text Box 254"/>
              <p:cNvSpPr txBox="1">
                <a:spLocks noChangeArrowheads="1"/>
              </p:cNvSpPr>
              <p:nvPr/>
            </p:nvSpPr>
            <p:spPr bwMode="auto">
              <a:xfrm>
                <a:off x="161" y="1354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ARP</a:t>
                </a:r>
              </a:p>
            </p:txBody>
          </p:sp>
        </p:grpSp>
      </p:grpSp>
      <p:grpSp>
        <p:nvGrpSpPr>
          <p:cNvPr id="704754" name="Group 242"/>
          <p:cNvGrpSpPr>
            <a:grpSpLocks/>
          </p:cNvGrpSpPr>
          <p:nvPr/>
        </p:nvGrpSpPr>
        <p:grpSpPr bwMode="auto">
          <a:xfrm>
            <a:off x="2674938" y="1720851"/>
            <a:ext cx="444500" cy="244475"/>
            <a:chOff x="161" y="1354"/>
            <a:chExt cx="280" cy="154"/>
          </a:xfrm>
        </p:grpSpPr>
        <p:sp>
          <p:nvSpPr>
            <p:cNvPr id="90135" name="Rectangle 241"/>
            <p:cNvSpPr>
              <a:spLocks noChangeArrowheads="1"/>
            </p:cNvSpPr>
            <p:nvPr/>
          </p:nvSpPr>
          <p:spPr bwMode="auto">
            <a:xfrm>
              <a:off x="192" y="1365"/>
              <a:ext cx="228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0136" name="Text Box 240"/>
            <p:cNvSpPr txBox="1">
              <a:spLocks noChangeArrowheads="1"/>
            </p:cNvSpPr>
            <p:nvPr/>
          </p:nvSpPr>
          <p:spPr bwMode="auto">
            <a:xfrm>
              <a:off x="161" y="1354"/>
              <a:ext cx="2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000000"/>
                  </a:solidFill>
                  <a:latin typeface="Helvetica" pitchFamily="2" charset="0"/>
                </a:rPr>
                <a:t>ARP</a:t>
              </a:r>
            </a:p>
          </p:txBody>
        </p:sp>
      </p:grpSp>
      <p:grpSp>
        <p:nvGrpSpPr>
          <p:cNvPr id="704782" name="Group 270"/>
          <p:cNvGrpSpPr>
            <a:grpSpLocks/>
          </p:cNvGrpSpPr>
          <p:nvPr/>
        </p:nvGrpSpPr>
        <p:grpSpPr bwMode="auto">
          <a:xfrm>
            <a:off x="2701925" y="3187701"/>
            <a:ext cx="1081088" cy="244475"/>
            <a:chOff x="76" y="2296"/>
            <a:chExt cx="681" cy="154"/>
          </a:xfrm>
        </p:grpSpPr>
        <p:sp>
          <p:nvSpPr>
            <p:cNvPr id="90130" name="Rectangle 271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0131" name="Rectangle 272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0132" name="Rectangle 273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0133" name="Rectangle 274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0134" name="Text Box 275"/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000000"/>
                  </a:solidFill>
                  <a:latin typeface="Helvetica" pitchFamily="2" charset="0"/>
                </a:rPr>
                <a:t>ARP reply</a:t>
              </a:r>
            </a:p>
          </p:txBody>
        </p:sp>
      </p:grpSp>
      <p:sp>
        <p:nvSpPr>
          <p:cNvPr id="1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20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08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0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00052 0.08056 L 0.4151 0.075 L 0.26701 0.2757 L 0.1151 0.27431 L 0.1151 0.18889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052 0.0794 L 0.1467 0.08009 L 0.29444 -0.12222 L -0.11597 -0.12014 L -0.11597 -0.16181 L -0.11754 -0.1882 " pathEditMode="relative" rAng="0" ptsTypes="AAAAAAA">
                                      <p:cBhvr>
                                        <p:cTn id="43" dur="2000" fill="hold"/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664" grpId="0"/>
      <p:bldP spid="704665" grpId="0"/>
      <p:bldP spid="7046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17" name="Group 230"/>
          <p:cNvGrpSpPr>
            <a:grpSpLocks/>
          </p:cNvGrpSpPr>
          <p:nvPr/>
        </p:nvGrpSpPr>
        <p:grpSpPr bwMode="auto">
          <a:xfrm>
            <a:off x="2297113" y="1273175"/>
            <a:ext cx="3554412" cy="3067050"/>
            <a:chOff x="773113" y="1273175"/>
            <a:chExt cx="3554412" cy="3066395"/>
          </a:xfrm>
        </p:grpSpPr>
        <p:sp>
          <p:nvSpPr>
            <p:cNvPr id="214233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234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235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236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237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359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4239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429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429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136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4244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4259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81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4261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262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84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4264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1410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1411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1386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4266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1408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1409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1388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1389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4269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1406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1407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214270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grpSp>
            <p:nvGrpSpPr>
              <p:cNvPr id="214271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1404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1405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1393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4273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274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96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4276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98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1399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1400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1401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1402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1403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4245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1367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1368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69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70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1371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4251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137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1378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1379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4252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1374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1375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1376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</p:grpSp>
      </p:grpSp>
      <p:sp>
        <p:nvSpPr>
          <p:cNvPr id="214020" name="Freeform 236"/>
          <p:cNvSpPr>
            <a:spLocks/>
          </p:cNvSpPr>
          <p:nvPr/>
        </p:nvSpPr>
        <p:spPr bwMode="auto">
          <a:xfrm>
            <a:off x="6275388" y="706439"/>
            <a:ext cx="3759200" cy="2473325"/>
          </a:xfrm>
          <a:custGeom>
            <a:avLst/>
            <a:gdLst>
              <a:gd name="T0" fmla="*/ 2147483647 w 2368"/>
              <a:gd name="T1" fmla="*/ 2147483647 h 1558"/>
              <a:gd name="T2" fmla="*/ 2147483647 w 2368"/>
              <a:gd name="T3" fmla="*/ 2147483647 h 1558"/>
              <a:gd name="T4" fmla="*/ 2147483647 w 2368"/>
              <a:gd name="T5" fmla="*/ 2147483647 h 1558"/>
              <a:gd name="T6" fmla="*/ 2147483647 w 2368"/>
              <a:gd name="T7" fmla="*/ 2147483647 h 1558"/>
              <a:gd name="T8" fmla="*/ 2147483647 w 2368"/>
              <a:gd name="T9" fmla="*/ 2147483647 h 1558"/>
              <a:gd name="T10" fmla="*/ 2147483647 w 2368"/>
              <a:gd name="T11" fmla="*/ 2147483647 h 1558"/>
              <a:gd name="T12" fmla="*/ 2147483647 w 2368"/>
              <a:gd name="T13" fmla="*/ 2147483647 h 1558"/>
              <a:gd name="T14" fmla="*/ 2147483647 w 2368"/>
              <a:gd name="T15" fmla="*/ 2147483647 h 1558"/>
              <a:gd name="T16" fmla="*/ 2147483647 w 2368"/>
              <a:gd name="T17" fmla="*/ 2147483647 h 1558"/>
              <a:gd name="T18" fmla="*/ 2147483647 w 2368"/>
              <a:gd name="T19" fmla="*/ 2147483647 h 1558"/>
              <a:gd name="T20" fmla="*/ 2147483647 w 2368"/>
              <a:gd name="T21" fmla="*/ 2147483647 h 1558"/>
              <a:gd name="T22" fmla="*/ 2147483647 w 2368"/>
              <a:gd name="T23" fmla="*/ 2147483647 h 1558"/>
              <a:gd name="T24" fmla="*/ 2147483647 w 2368"/>
              <a:gd name="T25" fmla="*/ 2147483647 h 1558"/>
              <a:gd name="T26" fmla="*/ 2147483647 w 2368"/>
              <a:gd name="T27" fmla="*/ 2147483647 h 1558"/>
              <a:gd name="T28" fmla="*/ 2147483647 w 2368"/>
              <a:gd name="T29" fmla="*/ 2147483647 h 1558"/>
              <a:gd name="T30" fmla="*/ 2147483647 w 2368"/>
              <a:gd name="T31" fmla="*/ 2147483647 h 1558"/>
              <a:gd name="T32" fmla="*/ 2147483647 w 2368"/>
              <a:gd name="T33" fmla="*/ 2147483647 h 1558"/>
              <a:gd name="T34" fmla="*/ 2147483647 w 2368"/>
              <a:gd name="T35" fmla="*/ 2147483647 h 1558"/>
              <a:gd name="T36" fmla="*/ 2147483647 w 2368"/>
              <a:gd name="T37" fmla="*/ 2147483647 h 1558"/>
              <a:gd name="T38" fmla="*/ 2147483647 w 2368"/>
              <a:gd name="T39" fmla="*/ 2147483647 h 1558"/>
              <a:gd name="T40" fmla="*/ 2147483647 w 2368"/>
              <a:gd name="T41" fmla="*/ 2147483647 h 1558"/>
              <a:gd name="T42" fmla="*/ 2147483647 w 2368"/>
              <a:gd name="T43" fmla="*/ 2147483647 h 1558"/>
              <a:gd name="T44" fmla="*/ 2147483647 w 2368"/>
              <a:gd name="T45" fmla="*/ 2147483647 h 15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368" h="1558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23" y="1428"/>
                  <a:pt x="280" y="1446"/>
                </a:cubicBezTo>
                <a:cubicBezTo>
                  <a:pt x="337" y="1464"/>
                  <a:pt x="397" y="1472"/>
                  <a:pt x="510" y="1473"/>
                </a:cubicBezTo>
                <a:cubicBezTo>
                  <a:pt x="623" y="1474"/>
                  <a:pt x="854" y="1457"/>
                  <a:pt x="958" y="1452"/>
                </a:cubicBezTo>
                <a:cubicBezTo>
                  <a:pt x="1062" y="1447"/>
                  <a:pt x="1065" y="1440"/>
                  <a:pt x="1134" y="1446"/>
                </a:cubicBezTo>
                <a:cubicBezTo>
                  <a:pt x="1203" y="1452"/>
                  <a:pt x="1293" y="1468"/>
                  <a:pt x="1371" y="1486"/>
                </a:cubicBezTo>
                <a:cubicBezTo>
                  <a:pt x="1449" y="1504"/>
                  <a:pt x="1495" y="1550"/>
                  <a:pt x="1601" y="1554"/>
                </a:cubicBezTo>
                <a:cubicBezTo>
                  <a:pt x="1707" y="1558"/>
                  <a:pt x="1893" y="1556"/>
                  <a:pt x="2008" y="1513"/>
                </a:cubicBezTo>
                <a:cubicBezTo>
                  <a:pt x="2123" y="1470"/>
                  <a:pt x="2236" y="1409"/>
                  <a:pt x="2293" y="1297"/>
                </a:cubicBezTo>
                <a:cubicBezTo>
                  <a:pt x="2350" y="1185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grpSp>
        <p:nvGrpSpPr>
          <p:cNvPr id="214021" name="Group 44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214225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4226" name="Group 46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1348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49" name="Text Box 48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latin typeface="Helvetica" pitchFamily="2" charset="0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Helvetica" pitchFamily="2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91350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51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52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53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705589" name="Group 53"/>
          <p:cNvGrpSpPr>
            <a:grpSpLocks/>
          </p:cNvGrpSpPr>
          <p:nvPr/>
        </p:nvGrpSpPr>
        <p:grpSpPr bwMode="auto">
          <a:xfrm>
            <a:off x="2044701" y="1162051"/>
            <a:ext cx="460375" cy="244475"/>
            <a:chOff x="844" y="3337"/>
            <a:chExt cx="290" cy="154"/>
          </a:xfrm>
        </p:grpSpPr>
        <p:sp>
          <p:nvSpPr>
            <p:cNvPr id="91344" name="Rectangle 54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345" name="Text Box 55"/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chemeClr val="bg1"/>
                  </a:solidFill>
                  <a:latin typeface="Helvetica" pitchFamily="2" charset="0"/>
                </a:rPr>
                <a:t>DNS</a:t>
              </a:r>
            </a:p>
          </p:txBody>
        </p:sp>
      </p:grpSp>
      <p:grpSp>
        <p:nvGrpSpPr>
          <p:cNvPr id="214023" name="Group 58"/>
          <p:cNvGrpSpPr>
            <a:grpSpLocks/>
          </p:cNvGrpSpPr>
          <p:nvPr/>
        </p:nvGrpSpPr>
        <p:grpSpPr bwMode="auto">
          <a:xfrm>
            <a:off x="1984376" y="1387476"/>
            <a:ext cx="561975" cy="244475"/>
            <a:chOff x="740" y="3209"/>
            <a:chExt cx="354" cy="154"/>
          </a:xfrm>
        </p:grpSpPr>
        <p:grpSp>
          <p:nvGrpSpPr>
            <p:cNvPr id="214218" name="Group 59"/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91342" name="Rectangle 6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43" name="Text Box 6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chemeClr val="bg1"/>
                    </a:solidFill>
                    <a:latin typeface="Helvetica" pitchFamily="2" charset="0"/>
                  </a:rPr>
                  <a:t>DNS</a:t>
                </a:r>
              </a:p>
            </p:txBody>
          </p:sp>
        </p:grpSp>
        <p:sp>
          <p:nvSpPr>
            <p:cNvPr id="91340" name="Rectangle 62"/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341" name="Rectangle 63"/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4024" name="Group 64"/>
          <p:cNvGrpSpPr>
            <a:grpSpLocks/>
          </p:cNvGrpSpPr>
          <p:nvPr/>
        </p:nvGrpSpPr>
        <p:grpSpPr bwMode="auto">
          <a:xfrm>
            <a:off x="1984376" y="1622426"/>
            <a:ext cx="561975" cy="244475"/>
            <a:chOff x="836" y="3305"/>
            <a:chExt cx="354" cy="154"/>
          </a:xfrm>
        </p:grpSpPr>
        <p:grpSp>
          <p:nvGrpSpPr>
            <p:cNvPr id="214212" name="Group 65"/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91337" name="Rectangle 6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38" name="Text Box 6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chemeClr val="bg1"/>
                    </a:solidFill>
                    <a:latin typeface="Helvetica" pitchFamily="2" charset="0"/>
                  </a:rPr>
                  <a:t>DNS</a:t>
                </a:r>
              </a:p>
            </p:txBody>
          </p:sp>
        </p:grpSp>
        <p:grpSp>
          <p:nvGrpSpPr>
            <p:cNvPr id="214213" name="Group 68"/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91335" name="Rectangle 69"/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36" name="Rectangle 70"/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214025" name="Group 71"/>
          <p:cNvGrpSpPr>
            <a:grpSpLocks/>
          </p:cNvGrpSpPr>
          <p:nvPr/>
        </p:nvGrpSpPr>
        <p:grpSpPr bwMode="auto">
          <a:xfrm>
            <a:off x="1804988" y="1654175"/>
            <a:ext cx="762000" cy="177800"/>
            <a:chOff x="627" y="3377"/>
            <a:chExt cx="480" cy="112"/>
          </a:xfrm>
        </p:grpSpPr>
        <p:sp>
          <p:nvSpPr>
            <p:cNvPr id="91331" name="Rectangle 72"/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332" name="Rectangle 73"/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4026" name="Group 74"/>
          <p:cNvGrpSpPr>
            <a:grpSpLocks/>
          </p:cNvGrpSpPr>
          <p:nvPr/>
        </p:nvGrpSpPr>
        <p:grpSpPr bwMode="auto">
          <a:xfrm>
            <a:off x="1609725" y="1885951"/>
            <a:ext cx="1081088" cy="244475"/>
            <a:chOff x="504" y="3523"/>
            <a:chExt cx="681" cy="154"/>
          </a:xfrm>
        </p:grpSpPr>
        <p:grpSp>
          <p:nvGrpSpPr>
            <p:cNvPr id="214197" name="Group 75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201" name="Group 76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204" name="Group 77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29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91330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chemeClr val="bg1"/>
                        </a:solidFill>
                        <a:latin typeface="Helvetica" pitchFamily="2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14205" name="Group 80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27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91328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</p:grpSp>
          </p:grpSp>
          <p:sp>
            <p:nvSpPr>
              <p:cNvPr id="91323" name="Rectangle 83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24" name="Rectangle 84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91319" name="Rectangle 85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320" name="Rectangle 86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321" name="Rectangle 87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91148" name="AutoShape 88"/>
          <p:cNvSpPr>
            <a:spLocks noChangeArrowheads="1"/>
          </p:cNvSpPr>
          <p:nvPr/>
        </p:nvSpPr>
        <p:spPr bwMode="auto">
          <a:xfrm>
            <a:off x="2152650" y="1162051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grpSp>
        <p:nvGrpSpPr>
          <p:cNvPr id="705625" name="Group 89"/>
          <p:cNvGrpSpPr>
            <a:grpSpLocks/>
          </p:cNvGrpSpPr>
          <p:nvPr/>
        </p:nvGrpSpPr>
        <p:grpSpPr bwMode="auto">
          <a:xfrm>
            <a:off x="2174875" y="2389189"/>
            <a:ext cx="1081088" cy="244475"/>
            <a:chOff x="504" y="3523"/>
            <a:chExt cx="681" cy="154"/>
          </a:xfrm>
        </p:grpSpPr>
        <p:grpSp>
          <p:nvGrpSpPr>
            <p:cNvPr id="214184" name="Group 90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188" name="Group 91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191" name="Group 9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16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91317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chemeClr val="bg1"/>
                        </a:solidFill>
                        <a:latin typeface="Helvetica" pitchFamily="2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92" name="Group 9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14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9131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</p:grpSp>
          </p:grpSp>
          <p:sp>
            <p:nvSpPr>
              <p:cNvPr id="91310" name="Rectangle 98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311" name="Rectangle 99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91306" name="Rectangle 100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307" name="Rectangle 101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308" name="Rectangle 102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705639" name="Rectangle 103"/>
          <p:cNvSpPr>
            <a:spLocks noChangeArrowheads="1"/>
          </p:cNvSpPr>
          <p:nvPr/>
        </p:nvSpPr>
        <p:spPr bwMode="auto">
          <a:xfrm>
            <a:off x="2073275" y="4376738"/>
            <a:ext cx="3892550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Helvetica" pitchFamily="2" charset="0"/>
              </a:rPr>
              <a:t>IP datagram containing DNS query from client to gateway router</a:t>
            </a:r>
          </a:p>
        </p:txBody>
      </p:sp>
      <p:sp>
        <p:nvSpPr>
          <p:cNvPr id="705640" name="Rectangle 104"/>
          <p:cNvSpPr>
            <a:spLocks noChangeArrowheads="1"/>
          </p:cNvSpPr>
          <p:nvPr/>
        </p:nvSpPr>
        <p:spPr bwMode="auto">
          <a:xfrm>
            <a:off x="6183312" y="3663950"/>
            <a:ext cx="5623205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Helvetica" pitchFamily="2" charset="0"/>
              </a:rPr>
              <a:t>IP datagram forwarded from campus network into Comcast network, routed (tables created by 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EIGRP, OSPF, </a:t>
            </a:r>
            <a:r>
              <a:rPr lang="en-US" sz="2200" dirty="0">
                <a:latin typeface="Helvetica" pitchFamily="2" charset="0"/>
              </a:rPr>
              <a:t>and/or 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BGP</a:t>
            </a:r>
            <a:r>
              <a:rPr lang="en-US" sz="2200" dirty="0">
                <a:latin typeface="Helvetica" pitchFamily="2" charset="0"/>
              </a:rPr>
              <a:t> routing protocols) to DNS server</a:t>
            </a:r>
          </a:p>
        </p:txBody>
      </p:sp>
      <p:sp>
        <p:nvSpPr>
          <p:cNvPr id="705641" name="Rectangle 105"/>
          <p:cNvSpPr>
            <a:spLocks noChangeArrowheads="1"/>
          </p:cNvSpPr>
          <p:nvPr/>
        </p:nvSpPr>
        <p:spPr bwMode="auto">
          <a:xfrm>
            <a:off x="6206653" y="5465761"/>
            <a:ext cx="528413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200" dirty="0">
                <a:latin typeface="Helvetica" pitchFamily="2" charset="0"/>
              </a:rPr>
              <a:t>decapsulated</a:t>
            </a:r>
            <a:r>
              <a:rPr lang="en-US" altLang="ja-JP" sz="2200" dirty="0">
                <a:latin typeface="Helvetica" pitchFamily="2" charset="0"/>
              </a:rPr>
              <a:t> to DNS server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200" dirty="0">
                <a:latin typeface="Helvetica" pitchFamily="2" charset="0"/>
              </a:rPr>
              <a:t>DNS server replies to client with IP address of www.google.com </a:t>
            </a:r>
          </a:p>
        </p:txBody>
      </p:sp>
      <p:grpSp>
        <p:nvGrpSpPr>
          <p:cNvPr id="214032" name="Group 4"/>
          <p:cNvGrpSpPr>
            <a:grpSpLocks/>
          </p:cNvGrpSpPr>
          <p:nvPr/>
        </p:nvGrpSpPr>
        <p:grpSpPr bwMode="auto">
          <a:xfrm>
            <a:off x="6697664" y="2041526"/>
            <a:ext cx="757237" cy="379413"/>
            <a:chOff x="2466" y="2026"/>
            <a:chExt cx="477" cy="282"/>
          </a:xfrm>
        </p:grpSpPr>
        <p:sp>
          <p:nvSpPr>
            <p:cNvPr id="214170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71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72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Helvetica" pitchFamily="2" charset="0"/>
              </a:endParaRPr>
            </a:p>
          </p:txBody>
        </p:sp>
        <p:sp>
          <p:nvSpPr>
            <p:cNvPr id="214173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4174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81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82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83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4175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78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79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80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4176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77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4033" name="Group 19"/>
          <p:cNvGrpSpPr>
            <a:grpSpLocks/>
          </p:cNvGrpSpPr>
          <p:nvPr/>
        </p:nvGrpSpPr>
        <p:grpSpPr bwMode="auto">
          <a:xfrm>
            <a:off x="8062914" y="1787526"/>
            <a:ext cx="757237" cy="379413"/>
            <a:chOff x="2466" y="2026"/>
            <a:chExt cx="477" cy="282"/>
          </a:xfrm>
        </p:grpSpPr>
        <p:sp>
          <p:nvSpPr>
            <p:cNvPr id="214156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57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58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Helvetica" pitchFamily="2" charset="0"/>
              </a:endParaRPr>
            </a:p>
          </p:txBody>
        </p:sp>
        <p:sp>
          <p:nvSpPr>
            <p:cNvPr id="214159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4160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67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68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69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4161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64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65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66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4162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63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214034" name="Text Box 34"/>
          <p:cNvSpPr txBox="1">
            <a:spLocks noChangeArrowheads="1"/>
          </p:cNvSpPr>
          <p:nvPr/>
        </p:nvSpPr>
        <p:spPr bwMode="auto">
          <a:xfrm>
            <a:off x="6859589" y="2511426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Comcast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68.80.0.0/13</a:t>
            </a:r>
          </a:p>
        </p:txBody>
      </p:sp>
      <p:grpSp>
        <p:nvGrpSpPr>
          <p:cNvPr id="214035" name="Group 69"/>
          <p:cNvGrpSpPr>
            <a:grpSpLocks/>
          </p:cNvGrpSpPr>
          <p:nvPr/>
        </p:nvGrpSpPr>
        <p:grpSpPr bwMode="auto">
          <a:xfrm>
            <a:off x="8720139" y="2703513"/>
            <a:ext cx="757237" cy="379412"/>
            <a:chOff x="2466" y="2026"/>
            <a:chExt cx="477" cy="282"/>
          </a:xfrm>
        </p:grpSpPr>
        <p:sp>
          <p:nvSpPr>
            <p:cNvPr id="21414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4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4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Helvetica" pitchFamily="2" charset="0"/>
              </a:endParaRPr>
            </a:p>
          </p:txBody>
        </p:sp>
        <p:sp>
          <p:nvSpPr>
            <p:cNvPr id="21414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414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5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5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5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414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5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5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415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414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4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214036" name="Line 93"/>
          <p:cNvSpPr>
            <a:spLocks noChangeShapeType="1"/>
          </p:cNvSpPr>
          <p:nvPr/>
        </p:nvSpPr>
        <p:spPr bwMode="auto">
          <a:xfrm flipH="1">
            <a:off x="8439150" y="1528763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14037" name="Text Box 139"/>
          <p:cNvSpPr txBox="1">
            <a:spLocks noChangeArrowheads="1"/>
          </p:cNvSpPr>
          <p:nvPr/>
        </p:nvSpPr>
        <p:spPr bwMode="auto">
          <a:xfrm>
            <a:off x="8891589" y="746126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DNS server</a:t>
            </a: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Helvetica" pitchFamily="2" charset="0"/>
            </a:endParaRPr>
          </a:p>
        </p:txBody>
      </p:sp>
      <p:grpSp>
        <p:nvGrpSpPr>
          <p:cNvPr id="214038" name="Group 166"/>
          <p:cNvGrpSpPr>
            <a:grpSpLocks/>
          </p:cNvGrpSpPr>
          <p:nvPr/>
        </p:nvGrpSpPr>
        <p:grpSpPr bwMode="auto">
          <a:xfrm>
            <a:off x="5319714" y="2409826"/>
            <a:ext cx="1576387" cy="1287463"/>
            <a:chOff x="3228" y="1776"/>
            <a:chExt cx="252" cy="96"/>
          </a:xfrm>
        </p:grpSpPr>
        <p:sp>
          <p:nvSpPr>
            <p:cNvPr id="214140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41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4039" name="Group 167"/>
          <p:cNvGrpSpPr>
            <a:grpSpLocks/>
          </p:cNvGrpSpPr>
          <p:nvPr/>
        </p:nvGrpSpPr>
        <p:grpSpPr bwMode="auto">
          <a:xfrm flipH="1">
            <a:off x="7124700" y="2424113"/>
            <a:ext cx="400050" cy="152400"/>
            <a:chOff x="3228" y="1776"/>
            <a:chExt cx="252" cy="96"/>
          </a:xfrm>
        </p:grpSpPr>
        <p:sp>
          <p:nvSpPr>
            <p:cNvPr id="214138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39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4040" name="Group 170"/>
          <p:cNvGrpSpPr>
            <a:grpSpLocks/>
          </p:cNvGrpSpPr>
          <p:nvPr/>
        </p:nvGrpSpPr>
        <p:grpSpPr bwMode="auto">
          <a:xfrm flipH="1" flipV="1">
            <a:off x="7277100" y="1900238"/>
            <a:ext cx="400050" cy="152400"/>
            <a:chOff x="3228" y="1776"/>
            <a:chExt cx="252" cy="96"/>
          </a:xfrm>
        </p:grpSpPr>
        <p:sp>
          <p:nvSpPr>
            <p:cNvPr id="214136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37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4041" name="Group 173"/>
          <p:cNvGrpSpPr>
            <a:grpSpLocks/>
          </p:cNvGrpSpPr>
          <p:nvPr/>
        </p:nvGrpSpPr>
        <p:grpSpPr bwMode="auto">
          <a:xfrm flipH="1" flipV="1">
            <a:off x="9377363" y="2590800"/>
            <a:ext cx="400050" cy="152400"/>
            <a:chOff x="3228" y="1776"/>
            <a:chExt cx="252" cy="96"/>
          </a:xfrm>
        </p:grpSpPr>
        <p:sp>
          <p:nvSpPr>
            <p:cNvPr id="214134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35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4042" name="Group 176"/>
          <p:cNvGrpSpPr>
            <a:grpSpLocks/>
          </p:cNvGrpSpPr>
          <p:nvPr/>
        </p:nvGrpSpPr>
        <p:grpSpPr bwMode="auto">
          <a:xfrm flipV="1">
            <a:off x="8553451" y="2609850"/>
            <a:ext cx="295275" cy="114300"/>
            <a:chOff x="3228" y="1776"/>
            <a:chExt cx="252" cy="96"/>
          </a:xfrm>
        </p:grpSpPr>
        <p:sp>
          <p:nvSpPr>
            <p:cNvPr id="214132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33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4043" name="Group 179"/>
          <p:cNvGrpSpPr>
            <a:grpSpLocks/>
          </p:cNvGrpSpPr>
          <p:nvPr/>
        </p:nvGrpSpPr>
        <p:grpSpPr bwMode="auto">
          <a:xfrm rot="409689" flipH="1" flipV="1">
            <a:off x="8824914" y="1952625"/>
            <a:ext cx="452437" cy="57150"/>
            <a:chOff x="3228" y="1776"/>
            <a:chExt cx="252" cy="96"/>
          </a:xfrm>
        </p:grpSpPr>
        <p:sp>
          <p:nvSpPr>
            <p:cNvPr id="214130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31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4044" name="Group 182"/>
          <p:cNvGrpSpPr>
            <a:grpSpLocks/>
          </p:cNvGrpSpPr>
          <p:nvPr/>
        </p:nvGrpSpPr>
        <p:grpSpPr bwMode="auto">
          <a:xfrm>
            <a:off x="7967664" y="2157413"/>
            <a:ext cx="295275" cy="114300"/>
            <a:chOff x="3228" y="1776"/>
            <a:chExt cx="252" cy="96"/>
          </a:xfrm>
        </p:grpSpPr>
        <p:sp>
          <p:nvSpPr>
            <p:cNvPr id="214128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29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4045" name="Group 185"/>
          <p:cNvGrpSpPr>
            <a:grpSpLocks/>
          </p:cNvGrpSpPr>
          <p:nvPr/>
        </p:nvGrpSpPr>
        <p:grpSpPr bwMode="auto">
          <a:xfrm flipH="1">
            <a:off x="8605839" y="2157413"/>
            <a:ext cx="295275" cy="114300"/>
            <a:chOff x="3228" y="1776"/>
            <a:chExt cx="252" cy="96"/>
          </a:xfrm>
        </p:grpSpPr>
        <p:sp>
          <p:nvSpPr>
            <p:cNvPr id="214126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127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705723" name="Group 187"/>
          <p:cNvGrpSpPr>
            <a:grpSpLocks/>
          </p:cNvGrpSpPr>
          <p:nvPr/>
        </p:nvGrpSpPr>
        <p:grpSpPr bwMode="auto">
          <a:xfrm>
            <a:off x="7504114" y="438150"/>
            <a:ext cx="1316037" cy="1314450"/>
            <a:chOff x="931" y="1941"/>
            <a:chExt cx="829" cy="828"/>
          </a:xfrm>
        </p:grpSpPr>
        <p:sp>
          <p:nvSpPr>
            <p:cNvPr id="214118" name="Freeform 188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4119" name="Group 189"/>
            <p:cNvGrpSpPr>
              <a:grpSpLocks/>
            </p:cNvGrpSpPr>
            <p:nvPr/>
          </p:nvGrpSpPr>
          <p:grpSpPr bwMode="auto">
            <a:xfrm>
              <a:off x="931" y="1941"/>
              <a:ext cx="500" cy="828"/>
              <a:chOff x="569" y="2954"/>
              <a:chExt cx="500" cy="828"/>
            </a:xfrm>
          </p:grpSpPr>
          <p:sp>
            <p:nvSpPr>
              <p:cNvPr id="91241" name="Rectangle 19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242" name="Text Box 191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latin typeface="Helvetica" pitchFamily="2" charset="0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Helvetica" pitchFamily="2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91243" name="Line 19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244" name="Line 19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245" name="Line 19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246" name="Line 19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705732" name="Group 196"/>
          <p:cNvGrpSpPr>
            <a:grpSpLocks/>
          </p:cNvGrpSpPr>
          <p:nvPr/>
        </p:nvGrpSpPr>
        <p:grpSpPr bwMode="auto">
          <a:xfrm>
            <a:off x="6405564" y="558801"/>
            <a:ext cx="1081087" cy="1217613"/>
            <a:chOff x="1404" y="3105"/>
            <a:chExt cx="681" cy="767"/>
          </a:xfrm>
        </p:grpSpPr>
        <p:grpSp>
          <p:nvGrpSpPr>
            <p:cNvPr id="214083" name="Group 197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4088" name="Group 198"/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214113" name="Group 199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91237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91238" name="Text Box 2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chemeClr val="bg1"/>
                        </a:solidFill>
                        <a:latin typeface="Helvetica" pitchFamily="2" charset="0"/>
                      </a:rPr>
                      <a:t>DNS</a:t>
                    </a:r>
                  </a:p>
                </p:txBody>
              </p:sp>
            </p:grpSp>
            <p:sp>
              <p:nvSpPr>
                <p:cNvPr id="91235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1236" name="Rectangle 203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4089" name="Group 204"/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214107" name="Group 205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232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91233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chemeClr val="bg1"/>
                        </a:solidFill>
                        <a:latin typeface="Helvetica" pitchFamily="2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08" name="Group 208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23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9123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</p:grpSp>
          </p:grpSp>
          <p:grpSp>
            <p:nvGrpSpPr>
              <p:cNvPr id="214090" name="Group 211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1226" name="Rectangle 212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1227" name="Rectangle 213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4091" name="Group 21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4092" name="Group 215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214096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214099" name="Group 2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91224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91225" name="Text Box 2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chemeClr val="bg1"/>
                            </a:solidFill>
                            <a:latin typeface="Helvetica" pitchFamily="2" charset="0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214100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1222" name="Rectangle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91223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Helvetica" pitchFamily="2" charset="0"/>
                        </a:endParaRPr>
                      </a:p>
                    </p:txBody>
                  </p:sp>
                </p:grpSp>
              </p:grpSp>
              <p:sp>
                <p:nvSpPr>
                  <p:cNvPr id="91218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91219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Helvetica" pitchFamily="2" charset="0"/>
                    </a:endParaRPr>
                  </a:p>
                </p:txBody>
              </p:sp>
            </p:grpSp>
            <p:sp>
              <p:nvSpPr>
                <p:cNvPr id="91214" name="Rectangle 225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1215" name="Rectangle 226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1216" name="Rectangle 227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</p:grpSp>
        <p:sp>
          <p:nvSpPr>
            <p:cNvPr id="91205" name="AutoShape 228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4085" name="Group 229"/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91207" name="Rectangle 23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208" name="Text Box 23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chemeClr val="bg1"/>
                    </a:solidFill>
                    <a:latin typeface="Helvetica" pitchFamily="2" charset="0"/>
                  </a:rPr>
                  <a:t>DNS</a:t>
                </a:r>
              </a:p>
            </p:txBody>
          </p:sp>
        </p:grpSp>
      </p:grpSp>
      <p:grpSp>
        <p:nvGrpSpPr>
          <p:cNvPr id="214048" name="Group 248"/>
          <p:cNvGrpSpPr>
            <a:grpSpLocks/>
          </p:cNvGrpSpPr>
          <p:nvPr/>
        </p:nvGrpSpPr>
        <p:grpSpPr bwMode="auto">
          <a:xfrm>
            <a:off x="8674101" y="963614"/>
            <a:ext cx="373063" cy="687387"/>
            <a:chOff x="4140" y="429"/>
            <a:chExt cx="1425" cy="2396"/>
          </a:xfrm>
        </p:grpSpPr>
        <p:sp>
          <p:nvSpPr>
            <p:cNvPr id="214051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173" name="Rectangle 149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053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054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176" name="Rectangle 152"/>
            <p:cNvSpPr>
              <a:spLocks noChangeArrowheads="1"/>
            </p:cNvSpPr>
            <p:nvPr/>
          </p:nvSpPr>
          <p:spPr bwMode="auto">
            <a:xfrm>
              <a:off x="4213" y="695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4056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1202" name="AutoShape 154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203" name="AutoShape 155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91178" name="Rectangle 156"/>
            <p:cNvSpPr>
              <a:spLocks noChangeArrowheads="1"/>
            </p:cNvSpPr>
            <p:nvPr/>
          </p:nvSpPr>
          <p:spPr bwMode="auto">
            <a:xfrm>
              <a:off x="4225" y="1021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4058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1200" name="AutoShape 158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201" name="AutoShape 159"/>
              <p:cNvSpPr>
                <a:spLocks noChangeArrowheads="1"/>
              </p:cNvSpPr>
              <p:nvPr/>
            </p:nvSpPr>
            <p:spPr bwMode="auto">
              <a:xfrm>
                <a:off x="628" y="2585"/>
                <a:ext cx="696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91180" name="Rectangle 160"/>
            <p:cNvSpPr>
              <a:spLocks noChangeArrowheads="1"/>
            </p:cNvSpPr>
            <p:nvPr/>
          </p:nvSpPr>
          <p:spPr bwMode="auto">
            <a:xfrm>
              <a:off x="4219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181" name="Rectangle 161"/>
            <p:cNvSpPr>
              <a:spLocks noChangeArrowheads="1"/>
            </p:cNvSpPr>
            <p:nvPr/>
          </p:nvSpPr>
          <p:spPr bwMode="auto">
            <a:xfrm>
              <a:off x="4231" y="1657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4061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198" name="AutoShape 163"/>
              <p:cNvSpPr>
                <a:spLocks noChangeArrowheads="1"/>
              </p:cNvSpPr>
              <p:nvPr/>
            </p:nvSpPr>
            <p:spPr bwMode="auto">
              <a:xfrm>
                <a:off x="613" y="2586"/>
                <a:ext cx="725" cy="12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199" name="AutoShape 164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4062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4063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1196" name="AutoShape 167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5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1197" name="AutoShape 168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91185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7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065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066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188" name="Oval 172"/>
            <p:cNvSpPr>
              <a:spLocks noChangeArrowheads="1"/>
            </p:cNvSpPr>
            <p:nvPr/>
          </p:nvSpPr>
          <p:spPr bwMode="auto">
            <a:xfrm>
              <a:off x="5516" y="2609"/>
              <a:ext cx="49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4068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190" name="AutoShape 174"/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191" name="AutoShape 175"/>
            <p:cNvSpPr>
              <a:spLocks noChangeArrowheads="1"/>
            </p:cNvSpPr>
            <p:nvPr/>
          </p:nvSpPr>
          <p:spPr bwMode="auto">
            <a:xfrm>
              <a:off x="4207" y="2709"/>
              <a:ext cx="106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192" name="Oval 176"/>
            <p:cNvSpPr>
              <a:spLocks noChangeArrowheads="1"/>
            </p:cNvSpPr>
            <p:nvPr/>
          </p:nvSpPr>
          <p:spPr bwMode="auto">
            <a:xfrm>
              <a:off x="4310" y="2382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193" name="Oval 177"/>
            <p:cNvSpPr>
              <a:spLocks noChangeArrowheads="1"/>
            </p:cNvSpPr>
            <p:nvPr/>
          </p:nvSpPr>
          <p:spPr bwMode="auto">
            <a:xfrm>
              <a:off x="4486" y="2382"/>
              <a:ext cx="158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  <p:sp>
          <p:nvSpPr>
            <p:cNvPr id="91194" name="Oval 178"/>
            <p:cNvSpPr>
              <a:spLocks noChangeArrowheads="1"/>
            </p:cNvSpPr>
            <p:nvPr/>
          </p:nvSpPr>
          <p:spPr bwMode="auto">
            <a:xfrm>
              <a:off x="4661" y="2382"/>
              <a:ext cx="158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  <p:sp>
          <p:nvSpPr>
            <p:cNvPr id="91195" name="Rectangle 179"/>
            <p:cNvSpPr>
              <a:spLocks noChangeArrowheads="1"/>
            </p:cNvSpPr>
            <p:nvPr/>
          </p:nvSpPr>
          <p:spPr bwMode="auto">
            <a:xfrm>
              <a:off x="5062" y="1835"/>
              <a:ext cx="85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91170" name="Rectangle 3"/>
          <p:cNvSpPr>
            <a:spLocks noGrp="1" noChangeArrowheads="1"/>
          </p:cNvSpPr>
          <p:nvPr>
            <p:ph type="title"/>
          </p:nvPr>
        </p:nvSpPr>
        <p:spPr>
          <a:xfrm>
            <a:off x="1770064" y="-39688"/>
            <a:ext cx="8034337" cy="1003301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A day in the life… using DNS</a:t>
            </a:r>
          </a:p>
        </p:txBody>
      </p:sp>
      <p:sp>
        <p:nvSpPr>
          <p:cNvPr id="2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90"/>
              </a:buClr>
            </a:pPr>
            <a:fld id="{8E8C6E93-DF5B-BC4B-80F9-500DED1EEDCC}" type="slidenum">
              <a:rPr lang="en-US" sz="1200" smtClean="0">
                <a:latin typeface="Helvetica" pitchFamily="2" charset="0"/>
              </a:rPr>
              <a:pPr>
                <a:buClr>
                  <a:srgbClr val="000090"/>
                </a:buClr>
              </a:pPr>
              <a:t>21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03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995 L 0.32587 -0.01018 L 0.22726 0.1466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78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0.14666 L 0.29844 0.14527 L 0.46528 -0.03516 L 0.46406 -0.1667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-1568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0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70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639" grpId="0"/>
      <p:bldP spid="705640" grpId="0"/>
      <p:bldP spid="7056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1" name="Group 231"/>
          <p:cNvGrpSpPr>
            <a:grpSpLocks/>
          </p:cNvGrpSpPr>
          <p:nvPr/>
        </p:nvGrpSpPr>
        <p:grpSpPr bwMode="auto">
          <a:xfrm>
            <a:off x="2297113" y="1273175"/>
            <a:ext cx="3554412" cy="3067050"/>
            <a:chOff x="773113" y="1273175"/>
            <a:chExt cx="3554412" cy="3066395"/>
          </a:xfrm>
        </p:grpSpPr>
        <p:sp>
          <p:nvSpPr>
            <p:cNvPr id="21526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6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6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7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7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239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527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532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32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3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43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527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529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41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529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529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41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529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244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244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242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530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244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244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242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42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530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244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244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21530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grpSp>
            <p:nvGrpSpPr>
              <p:cNvPr id="21530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243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243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242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530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530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43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531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43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43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43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43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43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43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527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240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40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40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40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40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528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241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241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241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528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240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240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241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</p:grpSp>
      </p:grpSp>
      <p:sp>
        <p:nvSpPr>
          <p:cNvPr id="215044" name="Freeform 293"/>
          <p:cNvSpPr>
            <a:spLocks/>
          </p:cNvSpPr>
          <p:nvPr/>
        </p:nvSpPr>
        <p:spPr bwMode="auto">
          <a:xfrm>
            <a:off x="1846264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15045" name="Freeform 292"/>
          <p:cNvSpPr>
            <a:spLocks/>
          </p:cNvSpPr>
          <p:nvPr/>
        </p:nvSpPr>
        <p:spPr bwMode="auto">
          <a:xfrm>
            <a:off x="6275389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92167" name="Rectangle 3"/>
          <p:cNvSpPr>
            <a:spLocks noGrp="1" noChangeArrowheads="1"/>
          </p:cNvSpPr>
          <p:nvPr>
            <p:ph type="title"/>
          </p:nvPr>
        </p:nvSpPr>
        <p:spPr>
          <a:xfrm>
            <a:off x="1847850" y="1"/>
            <a:ext cx="8693150" cy="942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/>
              <a:t>A day in the life…TCP connection carrying HTTP</a:t>
            </a:r>
          </a:p>
        </p:txBody>
      </p:sp>
      <p:grpSp>
        <p:nvGrpSpPr>
          <p:cNvPr id="706603" name="Group 43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215259" name="Freeform 44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5260" name="Group 45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2382" name="Rectangle 4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83" name="Text Box 47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92384" name="Line 4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385" name="Line 4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386" name="Line 5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387" name="Line 5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706885" name="Group 325"/>
          <p:cNvGrpSpPr>
            <a:grpSpLocks/>
          </p:cNvGrpSpPr>
          <p:nvPr/>
        </p:nvGrpSpPr>
        <p:grpSpPr bwMode="auto">
          <a:xfrm>
            <a:off x="1966914" y="1054101"/>
            <a:ext cx="515937" cy="333375"/>
            <a:chOff x="328" y="678"/>
            <a:chExt cx="325" cy="210"/>
          </a:xfrm>
        </p:grpSpPr>
        <p:grpSp>
          <p:nvGrpSpPr>
            <p:cNvPr id="215255" name="Group 52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2378" name="Rectangle 5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79" name="Text Box 5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Helvetica" pitchFamily="2" charset="0"/>
                  </a:rPr>
                  <a:t>HTTP</a:t>
                </a:r>
              </a:p>
            </p:txBody>
          </p:sp>
        </p:grpSp>
        <p:sp>
          <p:nvSpPr>
            <p:cNvPr id="92377" name="AutoShape 85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sp>
        <p:nvSpPr>
          <p:cNvPr id="706660" name="Rectangle 100"/>
          <p:cNvSpPr>
            <a:spLocks noChangeArrowheads="1"/>
          </p:cNvSpPr>
          <p:nvPr/>
        </p:nvSpPr>
        <p:spPr bwMode="auto">
          <a:xfrm>
            <a:off x="6696635" y="3186659"/>
            <a:ext cx="4577251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to send HTTP request, client first opens 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TCP socket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 to web server</a:t>
            </a:r>
          </a:p>
        </p:txBody>
      </p:sp>
      <p:sp>
        <p:nvSpPr>
          <p:cNvPr id="706661" name="Rectangle 101"/>
          <p:cNvSpPr>
            <a:spLocks noChangeArrowheads="1"/>
          </p:cNvSpPr>
          <p:nvPr/>
        </p:nvSpPr>
        <p:spPr bwMode="auto">
          <a:xfrm>
            <a:off x="6685150" y="4153695"/>
            <a:ext cx="4872037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TCP </a:t>
            </a:r>
            <a:r>
              <a:rPr lang="en-US" sz="2000" dirty="0">
                <a:latin typeface="Helvetica" pitchFamily="2" charset="0"/>
              </a:rPr>
              <a:t>packet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 routed using inter-domain routing (BGP) and intra-domain routing (OSPF, EIGRP) to web server</a:t>
            </a:r>
          </a:p>
        </p:txBody>
      </p:sp>
      <p:grpSp>
        <p:nvGrpSpPr>
          <p:cNvPr id="215052" name="Group 166"/>
          <p:cNvGrpSpPr>
            <a:grpSpLocks/>
          </p:cNvGrpSpPr>
          <p:nvPr/>
        </p:nvGrpSpPr>
        <p:grpSpPr bwMode="auto">
          <a:xfrm>
            <a:off x="5319714" y="2409826"/>
            <a:ext cx="1576387" cy="1287463"/>
            <a:chOff x="3228" y="1776"/>
            <a:chExt cx="252" cy="96"/>
          </a:xfrm>
        </p:grpSpPr>
        <p:sp>
          <p:nvSpPr>
            <p:cNvPr id="215253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54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5053" name="Group 167"/>
          <p:cNvGrpSpPr>
            <a:grpSpLocks/>
          </p:cNvGrpSpPr>
          <p:nvPr/>
        </p:nvGrpSpPr>
        <p:grpSpPr bwMode="auto">
          <a:xfrm flipH="1">
            <a:off x="7124700" y="2424113"/>
            <a:ext cx="400050" cy="152400"/>
            <a:chOff x="3228" y="1776"/>
            <a:chExt cx="252" cy="96"/>
          </a:xfrm>
        </p:grpSpPr>
        <p:sp>
          <p:nvSpPr>
            <p:cNvPr id="215251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52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5054" name="Group 170"/>
          <p:cNvGrpSpPr>
            <a:grpSpLocks/>
          </p:cNvGrpSpPr>
          <p:nvPr/>
        </p:nvGrpSpPr>
        <p:grpSpPr bwMode="auto">
          <a:xfrm flipH="1" flipV="1">
            <a:off x="7277100" y="1900238"/>
            <a:ext cx="400050" cy="152400"/>
            <a:chOff x="3228" y="1776"/>
            <a:chExt cx="252" cy="96"/>
          </a:xfrm>
        </p:grpSpPr>
        <p:sp>
          <p:nvSpPr>
            <p:cNvPr id="215249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50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5055" name="Group 110"/>
          <p:cNvGrpSpPr>
            <a:grpSpLocks/>
          </p:cNvGrpSpPr>
          <p:nvPr/>
        </p:nvGrpSpPr>
        <p:grpSpPr bwMode="auto">
          <a:xfrm>
            <a:off x="4581525" y="5273676"/>
            <a:ext cx="757238" cy="379413"/>
            <a:chOff x="2466" y="2026"/>
            <a:chExt cx="477" cy="282"/>
          </a:xfrm>
        </p:grpSpPr>
        <p:sp>
          <p:nvSpPr>
            <p:cNvPr id="215235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5236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37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5238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5239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246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5247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5248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5240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243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5244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5245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5241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42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215056" name="Line 136"/>
          <p:cNvSpPr>
            <a:spLocks noChangeShapeType="1"/>
          </p:cNvSpPr>
          <p:nvPr/>
        </p:nvSpPr>
        <p:spPr bwMode="auto">
          <a:xfrm flipV="1">
            <a:off x="4067175" y="5443539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15057" name="Text Box 137"/>
          <p:cNvSpPr txBox="1">
            <a:spLocks noChangeArrowheads="1"/>
          </p:cNvSpPr>
          <p:nvPr/>
        </p:nvSpPr>
        <p:spPr bwMode="auto">
          <a:xfrm>
            <a:off x="2527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64.233.169.105</a:t>
            </a:r>
          </a:p>
        </p:txBody>
      </p:sp>
      <p:sp>
        <p:nvSpPr>
          <p:cNvPr id="215058" name="Text Box 138"/>
          <p:cNvSpPr txBox="1">
            <a:spLocks noChangeArrowheads="1"/>
          </p:cNvSpPr>
          <p:nvPr/>
        </p:nvSpPr>
        <p:spPr bwMode="auto">
          <a:xfrm>
            <a:off x="2495551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web server</a:t>
            </a:r>
          </a:p>
        </p:txBody>
      </p:sp>
      <p:grpSp>
        <p:nvGrpSpPr>
          <p:cNvPr id="215059" name="Group 194"/>
          <p:cNvGrpSpPr>
            <a:grpSpLocks/>
          </p:cNvGrpSpPr>
          <p:nvPr/>
        </p:nvGrpSpPr>
        <p:grpSpPr bwMode="auto">
          <a:xfrm>
            <a:off x="4494214" y="5649913"/>
            <a:ext cx="295275" cy="114300"/>
            <a:chOff x="3228" y="1776"/>
            <a:chExt cx="252" cy="96"/>
          </a:xfrm>
        </p:grpSpPr>
        <p:sp>
          <p:nvSpPr>
            <p:cNvPr id="215233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34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5060" name="Group 197"/>
          <p:cNvGrpSpPr>
            <a:grpSpLocks/>
          </p:cNvGrpSpPr>
          <p:nvPr/>
        </p:nvGrpSpPr>
        <p:grpSpPr bwMode="auto">
          <a:xfrm flipH="1">
            <a:off x="5132389" y="5649913"/>
            <a:ext cx="295275" cy="114300"/>
            <a:chOff x="3228" y="1776"/>
            <a:chExt cx="252" cy="96"/>
          </a:xfrm>
        </p:grpSpPr>
        <p:sp>
          <p:nvSpPr>
            <p:cNvPr id="215231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32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5061" name="Group 200"/>
          <p:cNvGrpSpPr>
            <a:grpSpLocks/>
          </p:cNvGrpSpPr>
          <p:nvPr/>
        </p:nvGrpSpPr>
        <p:grpSpPr bwMode="auto">
          <a:xfrm flipH="1" flipV="1">
            <a:off x="5337176" y="5354638"/>
            <a:ext cx="295275" cy="114300"/>
            <a:chOff x="3228" y="1776"/>
            <a:chExt cx="252" cy="96"/>
          </a:xfrm>
        </p:grpSpPr>
        <p:sp>
          <p:nvSpPr>
            <p:cNvPr id="215229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230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92183" name="Line 290"/>
          <p:cNvSpPr>
            <a:spLocks noChangeShapeType="1"/>
          </p:cNvSpPr>
          <p:nvPr/>
        </p:nvSpPr>
        <p:spPr bwMode="auto">
          <a:xfrm flipH="1">
            <a:off x="5118101" y="2432051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grpSp>
        <p:nvGrpSpPr>
          <p:cNvPr id="706874" name="Group 314"/>
          <p:cNvGrpSpPr>
            <a:grpSpLocks/>
          </p:cNvGrpSpPr>
          <p:nvPr/>
        </p:nvGrpSpPr>
        <p:grpSpPr bwMode="auto">
          <a:xfrm>
            <a:off x="1603375" y="1900239"/>
            <a:ext cx="1081088" cy="244475"/>
            <a:chOff x="410" y="1508"/>
            <a:chExt cx="681" cy="154"/>
          </a:xfrm>
        </p:grpSpPr>
        <p:sp>
          <p:nvSpPr>
            <p:cNvPr id="92341" name="Rectangle 99"/>
            <p:cNvSpPr>
              <a:spLocks noChangeArrowheads="1"/>
            </p:cNvSpPr>
            <p:nvPr/>
          </p:nvSpPr>
          <p:spPr bwMode="auto">
            <a:xfrm>
              <a:off x="410" y="1511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342" name="Rectangle 95"/>
            <p:cNvSpPr>
              <a:spLocks noChangeArrowheads="1"/>
            </p:cNvSpPr>
            <p:nvPr/>
          </p:nvSpPr>
          <p:spPr bwMode="auto">
            <a:xfrm>
              <a:off x="538" y="1536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343" name="Rectangle 96"/>
            <p:cNvSpPr>
              <a:spLocks noChangeArrowheads="1"/>
            </p:cNvSpPr>
            <p:nvPr/>
          </p:nvSpPr>
          <p:spPr bwMode="auto">
            <a:xfrm>
              <a:off x="529" y="1525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344" name="Rectangle 97"/>
            <p:cNvSpPr>
              <a:spLocks noChangeArrowheads="1"/>
            </p:cNvSpPr>
            <p:nvPr/>
          </p:nvSpPr>
          <p:spPr bwMode="auto">
            <a:xfrm>
              <a:off x="423" y="1527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345" name="Rectangle 98"/>
            <p:cNvSpPr>
              <a:spLocks noChangeArrowheads="1"/>
            </p:cNvSpPr>
            <p:nvPr/>
          </p:nvSpPr>
          <p:spPr bwMode="auto">
            <a:xfrm>
              <a:off x="1021" y="1526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5225" name="Group 310"/>
            <p:cNvGrpSpPr>
              <a:grpSpLocks/>
            </p:cNvGrpSpPr>
            <p:nvPr/>
          </p:nvGrpSpPr>
          <p:grpSpPr bwMode="auto">
            <a:xfrm>
              <a:off x="647" y="1508"/>
              <a:ext cx="354" cy="154"/>
              <a:chOff x="290" y="875"/>
              <a:chExt cx="354" cy="154"/>
            </a:xfrm>
          </p:grpSpPr>
          <p:sp>
            <p:nvSpPr>
              <p:cNvPr id="92347" name="Rectangle 311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48" name="Rectangle 312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49" name="Text Box 313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</a:t>
                </a:r>
              </a:p>
            </p:txBody>
          </p:sp>
        </p:grpSp>
      </p:grpSp>
      <p:grpSp>
        <p:nvGrpSpPr>
          <p:cNvPr id="706886" name="Group 326"/>
          <p:cNvGrpSpPr>
            <a:grpSpLocks/>
          </p:cNvGrpSpPr>
          <p:nvPr/>
        </p:nvGrpSpPr>
        <p:grpSpPr bwMode="auto">
          <a:xfrm>
            <a:off x="1831975" y="4241800"/>
            <a:ext cx="1081088" cy="782638"/>
            <a:chOff x="59" y="863"/>
            <a:chExt cx="681" cy="493"/>
          </a:xfrm>
        </p:grpSpPr>
        <p:grpSp>
          <p:nvGrpSpPr>
            <p:cNvPr id="215199" name="Group 6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39" name="Rectangle 6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40" name="Rectangle 7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5200" name="Group 30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36" name="Rectangle 59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37" name="Rectangle 60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38" name="Text Box 297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</a:t>
                </a:r>
              </a:p>
            </p:txBody>
          </p:sp>
        </p:grpSp>
        <p:grpSp>
          <p:nvGrpSpPr>
            <p:cNvPr id="215201" name="Group 302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33" name="Rectangle 303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34" name="Rectangle 304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35" name="Text Box 305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</a:t>
                </a:r>
              </a:p>
            </p:txBody>
          </p:sp>
        </p:grpSp>
        <p:grpSp>
          <p:nvGrpSpPr>
            <p:cNvPr id="215202" name="Group 315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324" name="Rectangle 316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25" name="Rectangle 317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26" name="Rectangle 318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27" name="Rectangle 319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28" name="Rectangle 320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5208" name="Group 321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30" name="Rectangle 322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2331" name="Rectangle 323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2332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000000"/>
                      </a:solidFill>
                      <a:latin typeface="Helvetica" pitchFamily="2" charset="0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706896" name="Group 336"/>
          <p:cNvGrpSpPr>
            <a:grpSpLocks/>
          </p:cNvGrpSpPr>
          <p:nvPr/>
        </p:nvGrpSpPr>
        <p:grpSpPr bwMode="auto">
          <a:xfrm>
            <a:off x="3033713" y="3965575"/>
            <a:ext cx="976312" cy="1460500"/>
            <a:chOff x="4000" y="1895"/>
            <a:chExt cx="615" cy="920"/>
          </a:xfrm>
        </p:grpSpPr>
        <p:sp>
          <p:nvSpPr>
            <p:cNvPr id="215191" name="Freeform 328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5192" name="Group 329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2314" name="Rectangle 33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15" name="Text Box 331"/>
              <p:cNvSpPr txBox="1">
                <a:spLocks noChangeArrowheads="1"/>
              </p:cNvSpPr>
              <p:nvPr/>
            </p:nvSpPr>
            <p:spPr bwMode="auto">
              <a:xfrm>
                <a:off x="646" y="2954"/>
                <a:ext cx="371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600" i="0" dirty="0">
                  <a:solidFill>
                    <a:srgbClr val="000000"/>
                  </a:solidFill>
                  <a:latin typeface="Helvetica" pitchFamily="2" charset="0"/>
                </a:endParaRP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92316" name="Line 33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317" name="Line 33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318" name="Line 33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2319" name="Line 33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706897" name="Group 337"/>
          <p:cNvGrpSpPr>
            <a:grpSpLocks/>
          </p:cNvGrpSpPr>
          <p:nvPr/>
        </p:nvGrpSpPr>
        <p:grpSpPr bwMode="auto">
          <a:xfrm>
            <a:off x="1603375" y="1355725"/>
            <a:ext cx="1081088" cy="782638"/>
            <a:chOff x="59" y="863"/>
            <a:chExt cx="681" cy="493"/>
          </a:xfrm>
        </p:grpSpPr>
        <p:grpSp>
          <p:nvGrpSpPr>
            <p:cNvPr id="215170" name="Group 33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10" name="Rectangle 33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11" name="Rectangle 34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5171" name="Group 34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07" name="Rectangle 342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08" name="Rectangle 343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09" name="Text Box 344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</a:t>
                </a:r>
              </a:p>
            </p:txBody>
          </p:sp>
        </p:grpSp>
        <p:grpSp>
          <p:nvGrpSpPr>
            <p:cNvPr id="215172" name="Group 345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04" name="Rectangle 346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05" name="Rectangle 347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306" name="Text Box 348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</a:t>
                </a:r>
              </a:p>
            </p:txBody>
          </p:sp>
        </p:grpSp>
        <p:grpSp>
          <p:nvGrpSpPr>
            <p:cNvPr id="215173" name="Group 349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295" name="Rectangle 350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96" name="Rectangle 351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97" name="Rectangle 352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98" name="Rectangle 353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99" name="Rectangle 354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5179" name="Group 355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01" name="Rectangle 356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2302" name="Rectangle 357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2303" name="Text Box 358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000000"/>
                      </a:solidFill>
                      <a:latin typeface="Helvetica" pitchFamily="2" charset="0"/>
                    </a:rPr>
                    <a:t>SYN</a:t>
                  </a:r>
                </a:p>
              </p:txBody>
            </p:sp>
          </p:grpSp>
        </p:grpSp>
      </p:grpSp>
      <p:sp>
        <p:nvSpPr>
          <p:cNvPr id="92188" name="Rectangle 359"/>
          <p:cNvSpPr>
            <a:spLocks noChangeArrowheads="1"/>
          </p:cNvSpPr>
          <p:nvPr/>
        </p:nvSpPr>
        <p:spPr bwMode="auto">
          <a:xfrm>
            <a:off x="2503488" y="4452939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000" dirty="0">
              <a:solidFill>
                <a:srgbClr val="000000"/>
              </a:solidFill>
              <a:latin typeface="Helvetica" pitchFamily="2" charset="0"/>
            </a:endParaRPr>
          </a:p>
        </p:txBody>
      </p:sp>
      <p:grpSp>
        <p:nvGrpSpPr>
          <p:cNvPr id="706951" name="Group 391"/>
          <p:cNvGrpSpPr>
            <a:grpSpLocks/>
          </p:cNvGrpSpPr>
          <p:nvPr/>
        </p:nvGrpSpPr>
        <p:grpSpPr bwMode="auto">
          <a:xfrm>
            <a:off x="1830389" y="4241800"/>
            <a:ext cx="1081087" cy="782638"/>
            <a:chOff x="2675" y="3676"/>
            <a:chExt cx="681" cy="493"/>
          </a:xfrm>
        </p:grpSpPr>
        <p:grpSp>
          <p:nvGrpSpPr>
            <p:cNvPr id="215150" name="Group 361"/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92289" name="Rectangle 362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90" name="Rectangle 363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5151" name="Group 382"/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92286" name="Rectangle 365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87" name="Rectangle 366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88" name="Text Box 367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SYNACK</a:t>
                </a:r>
              </a:p>
            </p:txBody>
          </p:sp>
        </p:grpSp>
        <p:sp>
          <p:nvSpPr>
            <p:cNvPr id="92273" name="Rectangle 373"/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74" name="Rectangle 374"/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75" name="Rectangle 375"/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76" name="Rectangle 376"/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77" name="Rectangle 377"/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5157" name="Group 383"/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92283" name="Rectangle 384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84" name="Rectangle 385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85" name="Text Box 386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SYNACK</a:t>
                </a:r>
              </a:p>
            </p:txBody>
          </p:sp>
        </p:grpSp>
        <p:grpSp>
          <p:nvGrpSpPr>
            <p:cNvPr id="215158" name="Group 387"/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92280" name="Rectangle 388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81" name="Rectangle 389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82" name="Text Box 390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SYNACK</a:t>
                </a:r>
              </a:p>
            </p:txBody>
          </p:sp>
        </p:grpSp>
      </p:grpSp>
      <p:grpSp>
        <p:nvGrpSpPr>
          <p:cNvPr id="706983" name="Group 423"/>
          <p:cNvGrpSpPr>
            <a:grpSpLocks/>
          </p:cNvGrpSpPr>
          <p:nvPr/>
        </p:nvGrpSpPr>
        <p:grpSpPr bwMode="auto">
          <a:xfrm>
            <a:off x="1606550" y="1354139"/>
            <a:ext cx="1081088" cy="782637"/>
            <a:chOff x="2613" y="3554"/>
            <a:chExt cx="681" cy="493"/>
          </a:xfrm>
        </p:grpSpPr>
        <p:grpSp>
          <p:nvGrpSpPr>
            <p:cNvPr id="215130" name="Group 393"/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92269" name="Rectangle 39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70" name="Rectangle 39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5131" name="Group 396"/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92266" name="Rectangle 397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67" name="Rectangle 398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68" name="Text Box 399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SYNACK</a:t>
                </a:r>
              </a:p>
            </p:txBody>
          </p:sp>
        </p:grpSp>
        <p:sp>
          <p:nvSpPr>
            <p:cNvPr id="92253" name="Rectangle 400"/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54" name="Rectangle 401"/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55" name="Rectangle 402"/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56" name="Rectangle 403"/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57" name="Rectangle 404"/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5137" name="Group 405"/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92263" name="Rectangle 406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64" name="Rectangle 407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65" name="Text Box 408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SYNACK</a:t>
                </a:r>
              </a:p>
            </p:txBody>
          </p:sp>
        </p:grpSp>
        <p:grpSp>
          <p:nvGrpSpPr>
            <p:cNvPr id="215138" name="Group 409"/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92260" name="Rectangle 410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61" name="Rectangle 411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62" name="Text Box 412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SYNACK</a:t>
                </a:r>
              </a:p>
            </p:txBody>
          </p:sp>
        </p:grpSp>
      </p:grpSp>
      <p:grpSp>
        <p:nvGrpSpPr>
          <p:cNvPr id="706982" name="Group 422"/>
          <p:cNvGrpSpPr>
            <a:grpSpLocks/>
          </p:cNvGrpSpPr>
          <p:nvPr/>
        </p:nvGrpSpPr>
        <p:grpSpPr bwMode="auto">
          <a:xfrm>
            <a:off x="1835150" y="4772026"/>
            <a:ext cx="1081088" cy="244475"/>
            <a:chOff x="2709" y="3989"/>
            <a:chExt cx="681" cy="154"/>
          </a:xfrm>
        </p:grpSpPr>
        <p:sp>
          <p:nvSpPr>
            <p:cNvPr id="92242" name="Rectangle 413"/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43" name="Rectangle 414"/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44" name="Rectangle 415"/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45" name="Rectangle 416"/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46" name="Rectangle 417"/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5126" name="Group 418"/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92248" name="Rectangle 419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49" name="Rectangle 420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50" name="Text Box 421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Helvetica" pitchFamily="2" charset="0"/>
                  </a:rPr>
                  <a:t>SYNACK</a:t>
                </a:r>
              </a:p>
            </p:txBody>
          </p:sp>
        </p:grpSp>
      </p:grpSp>
      <p:grpSp>
        <p:nvGrpSpPr>
          <p:cNvPr id="215072" name="Group 110"/>
          <p:cNvGrpSpPr>
            <a:grpSpLocks/>
          </p:cNvGrpSpPr>
          <p:nvPr/>
        </p:nvGrpSpPr>
        <p:grpSpPr bwMode="auto">
          <a:xfrm>
            <a:off x="6737350" y="2041526"/>
            <a:ext cx="757238" cy="379413"/>
            <a:chOff x="2466" y="2026"/>
            <a:chExt cx="477" cy="282"/>
          </a:xfrm>
        </p:grpSpPr>
        <p:sp>
          <p:nvSpPr>
            <p:cNvPr id="215107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5108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109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5110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5111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118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5119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5120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5112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115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5116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5117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5113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114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5073" name="Group 248"/>
          <p:cNvGrpSpPr>
            <a:grpSpLocks/>
          </p:cNvGrpSpPr>
          <p:nvPr/>
        </p:nvGrpSpPr>
        <p:grpSpPr bwMode="auto">
          <a:xfrm>
            <a:off x="3994151" y="4932364"/>
            <a:ext cx="333375" cy="581025"/>
            <a:chOff x="4140" y="429"/>
            <a:chExt cx="1425" cy="2396"/>
          </a:xfrm>
        </p:grpSpPr>
        <p:sp>
          <p:nvSpPr>
            <p:cNvPr id="21507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2197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507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07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2200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508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26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27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2202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508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24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25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2204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05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508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22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23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21508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508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20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2221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2209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508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509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2212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509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2214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15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16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17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  <p:sp>
          <p:nvSpPr>
            <p:cNvPr id="9221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2219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sp>
        <p:nvSpPr>
          <p:cNvPr id="2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22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43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0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0625 L 0.00764 0.08467 L 0.36285 0.08767 L 0.26996 0.22878 L 0.33698 0.22739 L 0.55069 0.01874 L 0.29583 0.52209 L 0.02882 0.5251 L 0.02882 0.41545 " pathEditMode="relative" rAng="0" ptsTypes="AAAAAAAAA">
                                      <p:cBhvr>
                                        <p:cTn id="27" dur="2000" fill="hold"/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5" y="259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0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15591E-6 L -1.66667E-6 0.09415 L 0.28593 0.09091 L 0.52934 -0.40111 L 0.30937 -0.18182 L 0.23403 -0.19755 L 0.32118 -0.33079 L -0.01997 -0.33079 L -0.01875 -0.41846 " pathEditMode="relative" ptsTypes="AAAAAAAAA">
                                      <p:cBhvr>
                                        <p:cTn id="60" dur="2000" fill="hold"/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70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0" grpId="0"/>
      <p:bldP spid="7066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65" name="Group 300"/>
          <p:cNvGrpSpPr>
            <a:grpSpLocks/>
          </p:cNvGrpSpPr>
          <p:nvPr/>
        </p:nvGrpSpPr>
        <p:grpSpPr bwMode="auto">
          <a:xfrm>
            <a:off x="2297113" y="1273175"/>
            <a:ext cx="3554412" cy="3067050"/>
            <a:chOff x="773113" y="1273175"/>
            <a:chExt cx="3554412" cy="3066395"/>
          </a:xfrm>
        </p:grpSpPr>
        <p:sp>
          <p:nvSpPr>
            <p:cNvPr id="21631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31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31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31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31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343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631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637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37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344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1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31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312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632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633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46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634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634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46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634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348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49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346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634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348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48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346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46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634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348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48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21634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grpSp>
            <p:nvGrpSpPr>
              <p:cNvPr id="21635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348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48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347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635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635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47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21635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47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47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47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48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48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48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632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344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44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44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44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45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633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345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345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345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633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345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345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  <p:sp>
              <p:nvSpPr>
                <p:cNvPr id="9345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Helvetica" pitchFamily="2" charset="0"/>
                  </a:endParaRPr>
                </a:p>
              </p:txBody>
            </p:sp>
          </p:grpSp>
        </p:grpSp>
      </p:grpSp>
      <p:sp>
        <p:nvSpPr>
          <p:cNvPr id="216068" name="Freeform 2"/>
          <p:cNvSpPr>
            <a:spLocks/>
          </p:cNvSpPr>
          <p:nvPr/>
        </p:nvSpPr>
        <p:spPr bwMode="auto">
          <a:xfrm>
            <a:off x="1846264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16069" name="Freeform 3"/>
          <p:cNvSpPr>
            <a:spLocks/>
          </p:cNvSpPr>
          <p:nvPr/>
        </p:nvSpPr>
        <p:spPr bwMode="auto">
          <a:xfrm>
            <a:off x="6275389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93191" name="Rectangle 4"/>
          <p:cNvSpPr>
            <a:spLocks noGrp="1" noChangeArrowheads="1"/>
          </p:cNvSpPr>
          <p:nvPr>
            <p:ph type="title"/>
          </p:nvPr>
        </p:nvSpPr>
        <p:spPr>
          <a:xfrm>
            <a:off x="1847851" y="0"/>
            <a:ext cx="8361363" cy="973138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A day in the life… HTTP request/reply </a:t>
            </a:r>
          </a:p>
        </p:txBody>
      </p:sp>
      <p:grpSp>
        <p:nvGrpSpPr>
          <p:cNvPr id="216071" name="Group 35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216304" name="Freeform 3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6305" name="Group 3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3427" name="Rectangle 3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428" name="Text Box 3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93429" name="Line 4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430" name="Line 4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431" name="Line 4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432" name="Line 4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grpSp>
        <p:nvGrpSpPr>
          <p:cNvPr id="707628" name="Group 44"/>
          <p:cNvGrpSpPr>
            <a:grpSpLocks/>
          </p:cNvGrpSpPr>
          <p:nvPr/>
        </p:nvGrpSpPr>
        <p:grpSpPr bwMode="auto">
          <a:xfrm>
            <a:off x="1966914" y="1054101"/>
            <a:ext cx="515937" cy="333375"/>
            <a:chOff x="328" y="678"/>
            <a:chExt cx="325" cy="210"/>
          </a:xfrm>
        </p:grpSpPr>
        <p:grpSp>
          <p:nvGrpSpPr>
            <p:cNvPr id="216300" name="Group 45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3423" name="Rectangle 4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424" name="Text Box 4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Helvetica" pitchFamily="2" charset="0"/>
                  </a:rPr>
                  <a:t>HTTP</a:t>
                </a:r>
              </a:p>
            </p:txBody>
          </p:sp>
        </p:grpSp>
        <p:sp>
          <p:nvSpPr>
            <p:cNvPr id="93422" name="AutoShape 48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sp>
        <p:nvSpPr>
          <p:cNvPr id="707633" name="Rectangle 49"/>
          <p:cNvSpPr>
            <a:spLocks noChangeArrowheads="1"/>
          </p:cNvSpPr>
          <p:nvPr/>
        </p:nvSpPr>
        <p:spPr bwMode="auto">
          <a:xfrm>
            <a:off x="6707188" y="3105151"/>
            <a:ext cx="34417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HTTP request 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sent into TCP socket</a:t>
            </a:r>
          </a:p>
        </p:txBody>
      </p:sp>
      <p:sp>
        <p:nvSpPr>
          <p:cNvPr id="707634" name="Rectangle 50"/>
          <p:cNvSpPr>
            <a:spLocks noChangeArrowheads="1"/>
          </p:cNvSpPr>
          <p:nvPr/>
        </p:nvSpPr>
        <p:spPr bwMode="auto">
          <a:xfrm>
            <a:off x="6700839" y="3797300"/>
            <a:ext cx="3787775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IP datagram containing HTTP request routed to www.google.com</a:t>
            </a:r>
          </a:p>
        </p:txBody>
      </p:sp>
      <p:sp>
        <p:nvSpPr>
          <p:cNvPr id="707635" name="Rectangle 51"/>
          <p:cNvSpPr>
            <a:spLocks noChangeArrowheads="1"/>
          </p:cNvSpPr>
          <p:nvPr/>
        </p:nvSpPr>
        <p:spPr bwMode="auto">
          <a:xfrm>
            <a:off x="6713538" y="5702301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IP datagram containing HTTP reply routed back to client</a:t>
            </a:r>
          </a:p>
        </p:txBody>
      </p:sp>
      <p:grpSp>
        <p:nvGrpSpPr>
          <p:cNvPr id="216076" name="Group 166"/>
          <p:cNvGrpSpPr>
            <a:grpSpLocks/>
          </p:cNvGrpSpPr>
          <p:nvPr/>
        </p:nvGrpSpPr>
        <p:grpSpPr bwMode="auto">
          <a:xfrm>
            <a:off x="5319714" y="2409826"/>
            <a:ext cx="1576387" cy="1287463"/>
            <a:chOff x="3228" y="1776"/>
            <a:chExt cx="252" cy="96"/>
          </a:xfrm>
        </p:grpSpPr>
        <p:sp>
          <p:nvSpPr>
            <p:cNvPr id="216298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299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6077" name="Group 167"/>
          <p:cNvGrpSpPr>
            <a:grpSpLocks/>
          </p:cNvGrpSpPr>
          <p:nvPr/>
        </p:nvGrpSpPr>
        <p:grpSpPr bwMode="auto">
          <a:xfrm flipH="1">
            <a:off x="7124700" y="2424113"/>
            <a:ext cx="400050" cy="152400"/>
            <a:chOff x="3228" y="1776"/>
            <a:chExt cx="252" cy="96"/>
          </a:xfrm>
        </p:grpSpPr>
        <p:sp>
          <p:nvSpPr>
            <p:cNvPr id="216296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297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6078" name="Group 170"/>
          <p:cNvGrpSpPr>
            <a:grpSpLocks/>
          </p:cNvGrpSpPr>
          <p:nvPr/>
        </p:nvGrpSpPr>
        <p:grpSpPr bwMode="auto">
          <a:xfrm flipH="1" flipV="1">
            <a:off x="7277100" y="1900238"/>
            <a:ext cx="400050" cy="152400"/>
            <a:chOff x="3228" y="1776"/>
            <a:chExt cx="252" cy="96"/>
          </a:xfrm>
        </p:grpSpPr>
        <p:sp>
          <p:nvSpPr>
            <p:cNvPr id="216294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295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6079" name="Group 110"/>
          <p:cNvGrpSpPr>
            <a:grpSpLocks/>
          </p:cNvGrpSpPr>
          <p:nvPr/>
        </p:nvGrpSpPr>
        <p:grpSpPr bwMode="auto">
          <a:xfrm>
            <a:off x="4581525" y="5273676"/>
            <a:ext cx="757238" cy="379413"/>
            <a:chOff x="2466" y="2026"/>
            <a:chExt cx="477" cy="282"/>
          </a:xfrm>
        </p:grpSpPr>
        <p:sp>
          <p:nvSpPr>
            <p:cNvPr id="216280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6281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282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6283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6284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291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6292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6293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6285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288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6289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6290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6286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287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216080" name="Line 136"/>
          <p:cNvSpPr>
            <a:spLocks noChangeShapeType="1"/>
          </p:cNvSpPr>
          <p:nvPr/>
        </p:nvSpPr>
        <p:spPr bwMode="auto">
          <a:xfrm flipV="1">
            <a:off x="4067175" y="5443539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216081" name="Text Box 137"/>
          <p:cNvSpPr txBox="1">
            <a:spLocks noChangeArrowheads="1"/>
          </p:cNvSpPr>
          <p:nvPr/>
        </p:nvSpPr>
        <p:spPr bwMode="auto">
          <a:xfrm>
            <a:off x="2527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64.233.169.105</a:t>
            </a:r>
          </a:p>
        </p:txBody>
      </p:sp>
      <p:sp>
        <p:nvSpPr>
          <p:cNvPr id="216082" name="Text Box 138"/>
          <p:cNvSpPr txBox="1">
            <a:spLocks noChangeArrowheads="1"/>
          </p:cNvSpPr>
          <p:nvPr/>
        </p:nvSpPr>
        <p:spPr bwMode="auto">
          <a:xfrm>
            <a:off x="2495551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Helvetica" pitchFamily="2" charset="0"/>
              </a:rPr>
              <a:t>web server</a:t>
            </a:r>
          </a:p>
        </p:txBody>
      </p:sp>
      <p:grpSp>
        <p:nvGrpSpPr>
          <p:cNvPr id="216083" name="Group 194"/>
          <p:cNvGrpSpPr>
            <a:grpSpLocks/>
          </p:cNvGrpSpPr>
          <p:nvPr/>
        </p:nvGrpSpPr>
        <p:grpSpPr bwMode="auto">
          <a:xfrm>
            <a:off x="4494214" y="5649913"/>
            <a:ext cx="295275" cy="114300"/>
            <a:chOff x="3228" y="1776"/>
            <a:chExt cx="252" cy="96"/>
          </a:xfrm>
        </p:grpSpPr>
        <p:sp>
          <p:nvSpPr>
            <p:cNvPr id="216278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279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grpSp>
        <p:nvGrpSpPr>
          <p:cNvPr id="216084" name="Group 200"/>
          <p:cNvGrpSpPr>
            <a:grpSpLocks/>
          </p:cNvGrpSpPr>
          <p:nvPr/>
        </p:nvGrpSpPr>
        <p:grpSpPr bwMode="auto">
          <a:xfrm flipH="1" flipV="1">
            <a:off x="5337176" y="5354638"/>
            <a:ext cx="295275" cy="114300"/>
            <a:chOff x="3228" y="1776"/>
            <a:chExt cx="252" cy="96"/>
          </a:xfrm>
        </p:grpSpPr>
        <p:sp>
          <p:nvSpPr>
            <p:cNvPr id="216276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277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93206" name="Line 112"/>
          <p:cNvSpPr>
            <a:spLocks noChangeShapeType="1"/>
          </p:cNvSpPr>
          <p:nvPr/>
        </p:nvSpPr>
        <p:spPr bwMode="auto">
          <a:xfrm flipH="1">
            <a:off x="5118101" y="2432051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latin typeface="Helvetica" pitchFamily="2" charset="0"/>
            </a:endParaRPr>
          </a:p>
        </p:txBody>
      </p:sp>
      <p:grpSp>
        <p:nvGrpSpPr>
          <p:cNvPr id="216086" name="Group 145"/>
          <p:cNvGrpSpPr>
            <a:grpSpLocks/>
          </p:cNvGrpSpPr>
          <p:nvPr/>
        </p:nvGrpSpPr>
        <p:grpSpPr bwMode="auto">
          <a:xfrm>
            <a:off x="3033713" y="3965575"/>
            <a:ext cx="976312" cy="1460500"/>
            <a:chOff x="4000" y="1895"/>
            <a:chExt cx="615" cy="920"/>
          </a:xfrm>
        </p:grpSpPr>
        <p:sp>
          <p:nvSpPr>
            <p:cNvPr id="216268" name="Freeform 146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6269" name="Group 147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3391" name="Rectangle 1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392" name="Text Box 14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Helvetica" pitchFamily="2" charset="0"/>
                  </a:rPr>
                  <a:t>Phy</a:t>
                </a:r>
              </a:p>
            </p:txBody>
          </p:sp>
          <p:sp>
            <p:nvSpPr>
              <p:cNvPr id="93393" name="Line 1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394" name="Line 1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395" name="Line 1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93396" name="Line 1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latin typeface="Helvetica" pitchFamily="2" charset="0"/>
                </a:endParaRPr>
              </a:p>
            </p:txBody>
          </p:sp>
        </p:grpSp>
      </p:grpSp>
      <p:sp>
        <p:nvSpPr>
          <p:cNvPr id="707813" name="Rectangle 229"/>
          <p:cNvSpPr>
            <a:spLocks noChangeArrowheads="1"/>
          </p:cNvSpPr>
          <p:nvPr/>
        </p:nvSpPr>
        <p:spPr bwMode="auto">
          <a:xfrm>
            <a:off x="6707189" y="4735514"/>
            <a:ext cx="3787775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web server responds with 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HTTP reply 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(containing web page)</a:t>
            </a:r>
          </a:p>
        </p:txBody>
      </p:sp>
      <p:grpSp>
        <p:nvGrpSpPr>
          <p:cNvPr id="707941" name="Group 357"/>
          <p:cNvGrpSpPr>
            <a:grpSpLocks/>
          </p:cNvGrpSpPr>
          <p:nvPr/>
        </p:nvGrpSpPr>
        <p:grpSpPr bwMode="auto">
          <a:xfrm>
            <a:off x="1612900" y="1363663"/>
            <a:ext cx="1081088" cy="1058862"/>
            <a:chOff x="56" y="859"/>
            <a:chExt cx="681" cy="667"/>
          </a:xfrm>
        </p:grpSpPr>
        <p:grpSp>
          <p:nvGrpSpPr>
            <p:cNvPr id="216237" name="Group 230"/>
            <p:cNvGrpSpPr>
              <a:grpSpLocks/>
            </p:cNvGrpSpPr>
            <p:nvPr/>
          </p:nvGrpSpPr>
          <p:grpSpPr bwMode="auto">
            <a:xfrm>
              <a:off x="290" y="874"/>
              <a:ext cx="379" cy="154"/>
              <a:chOff x="740" y="3209"/>
              <a:chExt cx="379" cy="154"/>
            </a:xfrm>
          </p:grpSpPr>
          <p:grpSp>
            <p:nvGrpSpPr>
              <p:cNvPr id="216263" name="Group 231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87" name="Rectangle 232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88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Helvetica" pitchFamily="2" charset="0"/>
                    </a:rPr>
                    <a:t>HTTP</a:t>
                  </a:r>
                </a:p>
              </p:txBody>
            </p:sp>
          </p:grpSp>
          <p:sp>
            <p:nvSpPr>
              <p:cNvPr id="93385" name="Rectangle 234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386" name="Rectangle 235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6238" name="Group 236"/>
            <p:cNvGrpSpPr>
              <a:grpSpLocks/>
            </p:cNvGrpSpPr>
            <p:nvPr/>
          </p:nvGrpSpPr>
          <p:grpSpPr bwMode="auto">
            <a:xfrm>
              <a:off x="290" y="1022"/>
              <a:ext cx="379" cy="154"/>
              <a:chOff x="836" y="3305"/>
              <a:chExt cx="379" cy="154"/>
            </a:xfrm>
          </p:grpSpPr>
          <p:grpSp>
            <p:nvGrpSpPr>
              <p:cNvPr id="216257" name="Group 237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82" name="Rectangle 238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83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Helvetica" pitchFamily="2" charset="0"/>
                    </a:rPr>
                    <a:t>HTTP</a:t>
                  </a:r>
                </a:p>
              </p:txBody>
            </p:sp>
          </p:grpSp>
          <p:grpSp>
            <p:nvGrpSpPr>
              <p:cNvPr id="216258" name="Group 240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80" name="Rectangle 241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81" name="Rectangle 242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</p:grpSp>
        <p:grpSp>
          <p:nvGrpSpPr>
            <p:cNvPr id="216239" name="Group 243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3376" name="Rectangle 24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377" name="Rectangle 24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6240" name="Group 246"/>
            <p:cNvGrpSpPr>
              <a:grpSpLocks/>
            </p:cNvGrpSpPr>
            <p:nvPr/>
          </p:nvGrpSpPr>
          <p:grpSpPr bwMode="auto">
            <a:xfrm>
              <a:off x="56" y="1189"/>
              <a:ext cx="681" cy="154"/>
              <a:chOff x="504" y="3523"/>
              <a:chExt cx="681" cy="154"/>
            </a:xfrm>
          </p:grpSpPr>
          <p:grpSp>
            <p:nvGrpSpPr>
              <p:cNvPr id="216242" name="Group 247"/>
              <p:cNvGrpSpPr>
                <a:grpSpLocks/>
              </p:cNvGrpSpPr>
              <p:nvPr/>
            </p:nvGrpSpPr>
            <p:grpSpPr bwMode="auto">
              <a:xfrm>
                <a:off x="623" y="3523"/>
                <a:ext cx="492" cy="154"/>
                <a:chOff x="723" y="3453"/>
                <a:chExt cx="492" cy="154"/>
              </a:xfrm>
            </p:grpSpPr>
            <p:grpSp>
              <p:nvGrpSpPr>
                <p:cNvPr id="216246" name="Group 248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249" name="Group 249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374" name="Rectangl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Helvetica" pitchFamily="2" charset="0"/>
                      </a:endParaRPr>
                    </a:p>
                  </p:txBody>
                </p:sp>
                <p:sp>
                  <p:nvSpPr>
                    <p:cNvPr id="93375" name="Text Box 2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dirty="0">
                          <a:solidFill>
                            <a:srgbClr val="FFFFFF"/>
                          </a:solidFill>
                          <a:latin typeface="Helvetica" pitchFamily="2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250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372" name="Rectangl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Helvetica" pitchFamily="2" charset="0"/>
                      </a:endParaRPr>
                    </a:p>
                  </p:txBody>
                </p:sp>
                <p:sp>
                  <p:nvSpPr>
                    <p:cNvPr id="93373" name="Rectangl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Helvetica" pitchFamily="2" charset="0"/>
                      </a:endParaRPr>
                    </a:p>
                  </p:txBody>
                </p:sp>
              </p:grpSp>
            </p:grpSp>
            <p:sp>
              <p:nvSpPr>
                <p:cNvPr id="93368" name="Rectangle 255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69" name="Rectangle 256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3364" name="Rectangle 257"/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365" name="Rectangle 258"/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366" name="Rectangle 259"/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3362" name="AutoShape 356"/>
            <p:cNvSpPr>
              <a:spLocks noChangeArrowheads="1"/>
            </p:cNvSpPr>
            <p:nvPr/>
          </p:nvSpPr>
          <p:spPr bwMode="auto">
            <a:xfrm>
              <a:off x="341" y="859"/>
              <a:ext cx="240" cy="667"/>
            </a:xfrm>
            <a:prstGeom prst="downArrow">
              <a:avLst>
                <a:gd name="adj1" fmla="val 49167"/>
                <a:gd name="adj2" fmla="val 675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707973" name="Group 389"/>
          <p:cNvGrpSpPr>
            <a:grpSpLocks/>
          </p:cNvGrpSpPr>
          <p:nvPr/>
        </p:nvGrpSpPr>
        <p:grpSpPr bwMode="auto">
          <a:xfrm>
            <a:off x="1616075" y="1890714"/>
            <a:ext cx="1081088" cy="244475"/>
            <a:chOff x="0" y="2762"/>
            <a:chExt cx="681" cy="154"/>
          </a:xfrm>
        </p:grpSpPr>
        <p:sp>
          <p:nvSpPr>
            <p:cNvPr id="93345" name="Rectangle 388"/>
            <p:cNvSpPr>
              <a:spLocks noChangeArrowheads="1"/>
            </p:cNvSpPr>
            <p:nvPr/>
          </p:nvSpPr>
          <p:spPr bwMode="auto">
            <a:xfrm>
              <a:off x="0" y="276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6225" name="Group 376"/>
            <p:cNvGrpSpPr>
              <a:grpSpLocks/>
            </p:cNvGrpSpPr>
            <p:nvPr/>
          </p:nvGrpSpPr>
          <p:grpSpPr bwMode="auto">
            <a:xfrm>
              <a:off x="119" y="2762"/>
              <a:ext cx="492" cy="154"/>
              <a:chOff x="723" y="3453"/>
              <a:chExt cx="492" cy="154"/>
            </a:xfrm>
          </p:grpSpPr>
          <p:grpSp>
            <p:nvGrpSpPr>
              <p:cNvPr id="216228" name="Group 377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231" name="Group 37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56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93357" name="Text Box 3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32" name="Group 38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54" name="Rectangle 38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93355" name="Rectangle 38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</p:grpSp>
          <p:sp>
            <p:nvSpPr>
              <p:cNvPr id="93350" name="Rectangle 384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351" name="Rectangle 385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3347" name="Rectangle 386"/>
            <p:cNvSpPr>
              <a:spLocks noChangeArrowheads="1"/>
            </p:cNvSpPr>
            <p:nvPr/>
          </p:nvSpPr>
          <p:spPr bwMode="auto">
            <a:xfrm>
              <a:off x="13" y="278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3348" name="Rectangle 387"/>
            <p:cNvSpPr>
              <a:spLocks noChangeArrowheads="1"/>
            </p:cNvSpPr>
            <p:nvPr/>
          </p:nvSpPr>
          <p:spPr bwMode="auto">
            <a:xfrm>
              <a:off x="611" y="278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707975" name="Group 391"/>
          <p:cNvGrpSpPr>
            <a:grpSpLocks/>
          </p:cNvGrpSpPr>
          <p:nvPr/>
        </p:nvGrpSpPr>
        <p:grpSpPr bwMode="auto">
          <a:xfrm>
            <a:off x="1935164" y="4051301"/>
            <a:ext cx="1081087" cy="949325"/>
            <a:chOff x="2231" y="3555"/>
            <a:chExt cx="681" cy="598"/>
          </a:xfrm>
        </p:grpSpPr>
        <p:grpSp>
          <p:nvGrpSpPr>
            <p:cNvPr id="216190" name="Group 392"/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216194" name="Group 393"/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216219" name="Group 39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93343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93344" name="Text Box 3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HTTP</a:t>
                    </a:r>
                  </a:p>
                </p:txBody>
              </p:sp>
            </p:grpSp>
            <p:sp>
              <p:nvSpPr>
                <p:cNvPr id="93341" name="Rectangle 397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42" name="Rectangle 398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6195" name="Group 399"/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216213" name="Group 400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38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93339" name="Text Box 4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14" name="Group 40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36" name="Rectangle 404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93337" name="Rectangle 405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</p:grpSp>
          <p:grpSp>
            <p:nvGrpSpPr>
              <p:cNvPr id="216196" name="Group 406"/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93332" name="Rectangle 407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33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grpSp>
            <p:nvGrpSpPr>
              <p:cNvPr id="216197" name="Group 409"/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216198" name="Group 410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216202" name="Group 411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216205" name="Group 4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93330" name="Rectangle 4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93331" name="Text Box 4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Helvetica" pitchFamily="2" charset="0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216206" name="Group 4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3328" name="Rectangle 4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  <p:sp>
                    <p:nvSpPr>
                      <p:cNvPr id="93329" name="Rectangle 4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latin typeface="Helvetica" pitchFamily="2" charset="0"/>
                        </a:endParaRPr>
                      </a:p>
                    </p:txBody>
                  </p:sp>
                </p:grpSp>
              </p:grpSp>
              <p:sp>
                <p:nvSpPr>
                  <p:cNvPr id="93324" name="Rectangle 418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93325" name="Rectangle 419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  <p:sp>
              <p:nvSpPr>
                <p:cNvPr id="93320" name="Rectangle 420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21" name="Rectangle 421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22" name="Rectangle 422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</p:grpSp>
        <p:grpSp>
          <p:nvGrpSpPr>
            <p:cNvPr id="216191" name="Group 423"/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93313" name="Rectangle 424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314" name="Text Box 425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Helvetica" pitchFamily="2" charset="0"/>
                  </a:rPr>
                  <a:t>HTTP</a:t>
                </a:r>
              </a:p>
            </p:txBody>
          </p:sp>
        </p:grpSp>
      </p:grpSp>
      <p:grpSp>
        <p:nvGrpSpPr>
          <p:cNvPr id="708061" name="Group 477"/>
          <p:cNvGrpSpPr>
            <a:grpSpLocks/>
          </p:cNvGrpSpPr>
          <p:nvPr/>
        </p:nvGrpSpPr>
        <p:grpSpPr bwMode="auto">
          <a:xfrm>
            <a:off x="1600200" y="1119188"/>
            <a:ext cx="1081088" cy="1016000"/>
            <a:chOff x="2256" y="3531"/>
            <a:chExt cx="681" cy="640"/>
          </a:xfrm>
        </p:grpSpPr>
        <p:grpSp>
          <p:nvGrpSpPr>
            <p:cNvPr id="216157" name="Group 321"/>
            <p:cNvGrpSpPr>
              <a:grpSpLocks/>
            </p:cNvGrpSpPr>
            <p:nvPr/>
          </p:nvGrpSpPr>
          <p:grpSpPr bwMode="auto">
            <a:xfrm>
              <a:off x="2482" y="3684"/>
              <a:ext cx="379" cy="154"/>
              <a:chOff x="740" y="3209"/>
              <a:chExt cx="379" cy="154"/>
            </a:xfrm>
          </p:grpSpPr>
          <p:grpSp>
            <p:nvGrpSpPr>
              <p:cNvPr id="216185" name="Group 322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09" name="Rectangle 323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10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Helvetica" pitchFamily="2" charset="0"/>
                    </a:rPr>
                    <a:t>HTTP</a:t>
                  </a:r>
                </a:p>
              </p:txBody>
            </p:sp>
          </p:grpSp>
          <p:sp>
            <p:nvSpPr>
              <p:cNvPr id="93307" name="Rectangle 325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308" name="Rectangle 326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6158" name="Group 327"/>
            <p:cNvGrpSpPr>
              <a:grpSpLocks/>
            </p:cNvGrpSpPr>
            <p:nvPr/>
          </p:nvGrpSpPr>
          <p:grpSpPr bwMode="auto">
            <a:xfrm>
              <a:off x="2482" y="3844"/>
              <a:ext cx="379" cy="154"/>
              <a:chOff x="836" y="3305"/>
              <a:chExt cx="379" cy="154"/>
            </a:xfrm>
          </p:grpSpPr>
          <p:grpSp>
            <p:nvGrpSpPr>
              <p:cNvPr id="216179" name="Group 328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04" name="Rectangle 329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05" name="Text Box 330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Helvetica" pitchFamily="2" charset="0"/>
                    </a:rPr>
                    <a:t>HTTP</a:t>
                  </a:r>
                </a:p>
              </p:txBody>
            </p:sp>
          </p:grpSp>
          <p:grpSp>
            <p:nvGrpSpPr>
              <p:cNvPr id="216180" name="Group 331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02" name="Rectangle 332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303" name="Rectangle 333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</p:grpSp>
        <p:grpSp>
          <p:nvGrpSpPr>
            <p:cNvPr id="216159" name="Group 334"/>
            <p:cNvGrpSpPr>
              <a:grpSpLocks/>
            </p:cNvGrpSpPr>
            <p:nvPr/>
          </p:nvGrpSpPr>
          <p:grpSpPr bwMode="auto">
            <a:xfrm>
              <a:off x="2369" y="3858"/>
              <a:ext cx="480" cy="112"/>
              <a:chOff x="627" y="3377"/>
              <a:chExt cx="480" cy="112"/>
            </a:xfrm>
          </p:grpSpPr>
          <p:sp>
            <p:nvSpPr>
              <p:cNvPr id="93298" name="Rectangle 335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299" name="Rectangle 336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216160" name="Group 360"/>
            <p:cNvGrpSpPr>
              <a:grpSpLocks/>
            </p:cNvGrpSpPr>
            <p:nvPr/>
          </p:nvGrpSpPr>
          <p:grpSpPr bwMode="auto">
            <a:xfrm>
              <a:off x="2534" y="3531"/>
              <a:ext cx="325" cy="154"/>
              <a:chOff x="844" y="3337"/>
              <a:chExt cx="325" cy="154"/>
            </a:xfrm>
          </p:grpSpPr>
          <p:sp>
            <p:nvSpPr>
              <p:cNvPr id="93296" name="Rectangle 361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297" name="Text Box 362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Helvetica" pitchFamily="2" charset="0"/>
                  </a:rPr>
                  <a:t>HTTP</a:t>
                </a:r>
              </a:p>
            </p:txBody>
          </p:sp>
        </p:grpSp>
        <p:grpSp>
          <p:nvGrpSpPr>
            <p:cNvPr id="216161" name="Group 461"/>
            <p:cNvGrpSpPr>
              <a:grpSpLocks/>
            </p:cNvGrpSpPr>
            <p:nvPr/>
          </p:nvGrpSpPr>
          <p:grpSpPr bwMode="auto">
            <a:xfrm>
              <a:off x="2256" y="4017"/>
              <a:ext cx="681" cy="154"/>
              <a:chOff x="-341" y="3180"/>
              <a:chExt cx="681" cy="154"/>
            </a:xfrm>
          </p:grpSpPr>
          <p:sp>
            <p:nvSpPr>
              <p:cNvPr id="93283" name="Rectangle 457"/>
              <p:cNvSpPr>
                <a:spLocks noChangeArrowheads="1"/>
              </p:cNvSpPr>
              <p:nvPr/>
            </p:nvSpPr>
            <p:spPr bwMode="auto">
              <a:xfrm>
                <a:off x="-341" y="3186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grpSp>
            <p:nvGrpSpPr>
              <p:cNvPr id="216163" name="Group 445"/>
              <p:cNvGrpSpPr>
                <a:grpSpLocks/>
              </p:cNvGrpSpPr>
              <p:nvPr/>
            </p:nvGrpSpPr>
            <p:grpSpPr bwMode="auto">
              <a:xfrm>
                <a:off x="-222" y="3180"/>
                <a:ext cx="492" cy="154"/>
                <a:chOff x="723" y="3453"/>
                <a:chExt cx="492" cy="154"/>
              </a:xfrm>
            </p:grpSpPr>
            <p:grpSp>
              <p:nvGrpSpPr>
                <p:cNvPr id="216166" name="Group 446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169" name="Group 447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294" name="Rectangl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Helvetica" pitchFamily="2" charset="0"/>
                      </a:endParaRPr>
                    </a:p>
                  </p:txBody>
                </p:sp>
                <p:sp>
                  <p:nvSpPr>
                    <p:cNvPr id="93295" name="Text Box 4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dirty="0">
                          <a:solidFill>
                            <a:srgbClr val="FFFFFF"/>
                          </a:solidFill>
                          <a:latin typeface="Helvetica" pitchFamily="2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170" name="Group 450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292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Helvetica" pitchFamily="2" charset="0"/>
                      </a:endParaRPr>
                    </a:p>
                  </p:txBody>
                </p:sp>
                <p:sp>
                  <p:nvSpPr>
                    <p:cNvPr id="93293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latin typeface="Helvetica" pitchFamily="2" charset="0"/>
                      </a:endParaRPr>
                    </a:p>
                  </p:txBody>
                </p:sp>
              </p:grpSp>
            </p:grpSp>
            <p:sp>
              <p:nvSpPr>
                <p:cNvPr id="93288" name="Rectangle 453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93289" name="Rectangle 454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Helvetica" pitchFamily="2" charset="0"/>
                  </a:endParaRPr>
                </a:p>
              </p:txBody>
            </p:sp>
          </p:grpSp>
          <p:sp>
            <p:nvSpPr>
              <p:cNvPr id="93285" name="Rectangle 455"/>
              <p:cNvSpPr>
                <a:spLocks noChangeArrowheads="1"/>
              </p:cNvSpPr>
              <p:nvPr/>
            </p:nvSpPr>
            <p:spPr bwMode="auto">
              <a:xfrm>
                <a:off x="-328" y="3202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286" name="Rectangle 456"/>
              <p:cNvSpPr>
                <a:spLocks noChangeArrowheads="1"/>
              </p:cNvSpPr>
              <p:nvPr/>
            </p:nvSpPr>
            <p:spPr bwMode="auto">
              <a:xfrm>
                <a:off x="270" y="3201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</p:grpSp>
      <p:grpSp>
        <p:nvGrpSpPr>
          <p:cNvPr id="708046" name="Group 462"/>
          <p:cNvGrpSpPr>
            <a:grpSpLocks/>
          </p:cNvGrpSpPr>
          <p:nvPr/>
        </p:nvGrpSpPr>
        <p:grpSpPr bwMode="auto">
          <a:xfrm>
            <a:off x="1938339" y="4756151"/>
            <a:ext cx="1081087" cy="244475"/>
            <a:chOff x="-341" y="3180"/>
            <a:chExt cx="681" cy="154"/>
          </a:xfrm>
        </p:grpSpPr>
        <p:sp>
          <p:nvSpPr>
            <p:cNvPr id="93265" name="Rectangle 463"/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6145" name="Group 464"/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216148" name="Group 465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151" name="Group 4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276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93277" name="Text Box 4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Helvetica" pitchFamily="2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152" name="Group 4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274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  <p:sp>
                <p:nvSpPr>
                  <p:cNvPr id="93275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latin typeface="Helvetica" pitchFamily="2" charset="0"/>
                    </a:endParaRPr>
                  </a:p>
                </p:txBody>
              </p:sp>
            </p:grpSp>
          </p:grpSp>
          <p:sp>
            <p:nvSpPr>
              <p:cNvPr id="93270" name="Rectangle 472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271" name="Rectangle 473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3267" name="Rectangle 474"/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3268" name="Rectangle 475"/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pic>
        <p:nvPicPr>
          <p:cNvPr id="708062" name="Picture 4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8556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8064" name="Rectangle 480"/>
          <p:cNvSpPr>
            <a:spLocks noChangeArrowheads="1"/>
          </p:cNvSpPr>
          <p:nvPr/>
        </p:nvSpPr>
        <p:spPr bwMode="auto">
          <a:xfrm>
            <a:off x="4960947" y="959650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web page 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finally (!!!) 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displayed</a:t>
            </a:r>
          </a:p>
        </p:txBody>
      </p:sp>
      <p:grpSp>
        <p:nvGrpSpPr>
          <p:cNvPr id="216095" name="Group 248"/>
          <p:cNvGrpSpPr>
            <a:grpSpLocks/>
          </p:cNvGrpSpPr>
          <p:nvPr/>
        </p:nvGrpSpPr>
        <p:grpSpPr bwMode="auto">
          <a:xfrm>
            <a:off x="3994151" y="4932364"/>
            <a:ext cx="333375" cy="581025"/>
            <a:chOff x="4140" y="429"/>
            <a:chExt cx="1425" cy="2396"/>
          </a:xfrm>
        </p:grpSpPr>
        <p:sp>
          <p:nvSpPr>
            <p:cNvPr id="216112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3234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6114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115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3237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6117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263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264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3239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6119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261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262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3241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3242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6122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259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260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216123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216124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257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  <p:sp>
            <p:nvSpPr>
              <p:cNvPr id="93258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Helvetica" pitchFamily="2" charset="0"/>
                </a:endParaRPr>
              </a:p>
            </p:txBody>
          </p:sp>
        </p:grpSp>
        <p:sp>
          <p:nvSpPr>
            <p:cNvPr id="93246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6126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127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3249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6129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93251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3252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3253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3254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  <p:sp>
          <p:nvSpPr>
            <p:cNvPr id="93255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93256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216096" name="Group 110"/>
          <p:cNvGrpSpPr>
            <a:grpSpLocks/>
          </p:cNvGrpSpPr>
          <p:nvPr/>
        </p:nvGrpSpPr>
        <p:grpSpPr bwMode="auto">
          <a:xfrm>
            <a:off x="6737350" y="2041526"/>
            <a:ext cx="757238" cy="379413"/>
            <a:chOff x="2466" y="2026"/>
            <a:chExt cx="477" cy="282"/>
          </a:xfrm>
        </p:grpSpPr>
        <p:sp>
          <p:nvSpPr>
            <p:cNvPr id="21609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609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10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21610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grpSp>
          <p:nvGrpSpPr>
            <p:cNvPr id="21610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10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611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611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grpSp>
          <p:nvGrpSpPr>
            <p:cNvPr id="21610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10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610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  <p:sp>
            <p:nvSpPr>
              <p:cNvPr id="21610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</a:endParaRPr>
              </a:p>
            </p:txBody>
          </p:sp>
        </p:grpSp>
        <p:sp>
          <p:nvSpPr>
            <p:cNvPr id="21610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1610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itchFamily="2" charset="0"/>
              </a:endParaRPr>
            </a:p>
          </p:txBody>
        </p:sp>
      </p:grpSp>
      <p:sp>
        <p:nvSpPr>
          <p:cNvPr id="3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23</a:t>
            </a:fld>
            <a:endParaRPr lang="en-US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1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07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03747E-6 L -1.66667E-6 0.07357 L 0.36771 0.07056 L 0.26545 0.23434 L 0.35625 0.23133 L 0.54826 0.0199 L 0.30347 0.51932 L 0.03437 0.51932 L 0.03437 0.41962 " pathEditMode="relative" ptsTypes="AAAAAAAAA">
                                      <p:cBhvr>
                                        <p:cTn id="24" dur="2000" fill="hold"/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07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8501E-6 L 0.00573 0.09969 L 0.28159 0.09646 L 0.52534 -0.418 L 0.31614 -0.18367 L 0.22986 -0.18668 L 0.32309 -0.36295 L -0.03438 -0.36295 L -0.03334 -0.42101 " pathEditMode="relative" ptsTypes="AAAAAAAAA">
                                      <p:cBhvr>
                                        <p:cTn id="54" dur="2000" fill="hold"/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0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70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0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33" grpId="0"/>
      <p:bldP spid="707634" grpId="0"/>
      <p:bldP spid="707635" grpId="0"/>
      <p:bldP spid="707813" grpId="0"/>
      <p:bldP spid="708064" grpId="0"/>
      <p:bldP spid="70806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29640" y="1936143"/>
            <a:ext cx="10332720" cy="179585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C00000"/>
                </a:solidFill>
                <a:ea typeface="ＭＳ Ｐゴシック" charset="0"/>
                <a:cs typeface="+mj-cs"/>
              </a:rPr>
              <a:t>Internet Technology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37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A0B8-4AD9-4844-A8AC-06F382A0C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32BB1-8C60-8041-A761-A20EC6445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Computer networks are a stack of layers</a:t>
            </a:r>
          </a:p>
          <a:p>
            <a:pPr lvl="1"/>
            <a:r>
              <a:rPr lang="en-US" dirty="0"/>
              <a:t>Built for modularity</a:t>
            </a:r>
          </a:p>
          <a:p>
            <a:pPr lvl="1"/>
            <a:r>
              <a:rPr lang="en-US" dirty="0"/>
              <a:t>Each layer does one set of functions very well</a:t>
            </a:r>
          </a:p>
          <a:p>
            <a:pPr lvl="1"/>
            <a:r>
              <a:rPr lang="en-US" dirty="0"/>
              <a:t>Each layer depends on the layers beneath it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Many general and useful principles</a:t>
            </a:r>
          </a:p>
          <a:p>
            <a:pPr lvl="1"/>
            <a:r>
              <a:rPr lang="en-US" dirty="0"/>
              <a:t>Applicable to real life (e.g., feedback control)</a:t>
            </a:r>
          </a:p>
          <a:p>
            <a:pPr lvl="1"/>
            <a:r>
              <a:rPr lang="en-US" dirty="0"/>
              <a:t>Applicable to computer system design (e.g., indirection &amp; hierarchy)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54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6EA23-FE37-2F4F-98E0-C78AB47A4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Outro: Now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9F763-ADAF-4144-BE15-0E8D35F1C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about life as usual</a:t>
            </a:r>
          </a:p>
          <a:p>
            <a:pPr lvl="1"/>
            <a:r>
              <a:rPr lang="en-US" dirty="0"/>
              <a:t>One difference: enhanced abilities to work with Internet-based tech</a:t>
            </a:r>
          </a:p>
          <a:p>
            <a:r>
              <a:rPr lang="en-US" dirty="0"/>
              <a:t>Apply your new skills to solve a problem you care about</a:t>
            </a:r>
          </a:p>
          <a:p>
            <a:pPr lvl="1"/>
            <a:r>
              <a:rPr lang="en-US" dirty="0"/>
              <a:t>Tons of free and open-source software and platforms. Opportunities</a:t>
            </a:r>
          </a:p>
          <a:p>
            <a:r>
              <a:rPr lang="en-US" dirty="0"/>
              <a:t>Deepen your understanding of the Internet and its tech</a:t>
            </a:r>
          </a:p>
          <a:p>
            <a:pPr lvl="1"/>
            <a:r>
              <a:rPr lang="en-US" dirty="0"/>
              <a:t>CS 553 Internet services (Spring 2025)</a:t>
            </a:r>
          </a:p>
          <a:p>
            <a:r>
              <a:rPr lang="en-US" dirty="0"/>
              <a:t>Push the boundaries of Internet tech</a:t>
            </a:r>
          </a:p>
          <a:p>
            <a:pPr lvl="1"/>
            <a:r>
              <a:rPr lang="en-US" dirty="0"/>
              <a:t>Talk to me if you’re interested in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89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BC671E-0116-1F98-2ED2-977E2BD7B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86" y="1162850"/>
            <a:ext cx="5614671" cy="2667535"/>
          </a:xfrm>
          <a:prstGeom prst="rect">
            <a:avLst/>
          </a:prstGeom>
        </p:spPr>
      </p:pic>
      <p:pic>
        <p:nvPicPr>
          <p:cNvPr id="6" name="Picture 5" descr="A diagram of a router&#10;&#10;Description automatically generated">
            <a:extLst>
              <a:ext uri="{FF2B5EF4-FFF2-40B4-BE49-F238E27FC236}">
                <a16:creationId xmlns:a16="http://schemas.microsoft.com/office/drawing/2014/main" id="{937C5D5F-8FCA-2E16-B7EA-F741A50D2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532" y="167700"/>
            <a:ext cx="4698738" cy="19883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D44D2E-997E-C860-ECB5-94DC62041CB4}"/>
              </a:ext>
            </a:extLst>
          </p:cNvPr>
          <p:cNvSpPr txBox="1"/>
          <p:nvPr/>
        </p:nvSpPr>
        <p:spPr>
          <a:xfrm>
            <a:off x="888131" y="134518"/>
            <a:ext cx="5207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Internet is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large</a:t>
            </a:r>
            <a:r>
              <a:rPr lang="en-US" sz="2800" dirty="0">
                <a:latin typeface="Helvetica" pitchFamily="2" charset="0"/>
              </a:rPr>
              <a:t> and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federated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22A21D-3C05-A9E9-09F9-8A60A7128633}"/>
              </a:ext>
            </a:extLst>
          </p:cNvPr>
          <p:cNvSpPr txBox="1"/>
          <p:nvPr/>
        </p:nvSpPr>
        <p:spPr>
          <a:xfrm>
            <a:off x="920861" y="638658"/>
            <a:ext cx="5047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Abstractions of topology for protocol messages</a:t>
            </a:r>
          </a:p>
          <a:p>
            <a:pPr algn="l"/>
            <a:endParaRPr lang="en-US" dirty="0">
              <a:latin typeface="Helvetica" pitchFamily="2" charset="0"/>
            </a:endParaRPr>
          </a:p>
          <a:p>
            <a:pPr algn="l"/>
            <a:r>
              <a:rPr lang="en-US" dirty="0">
                <a:latin typeface="Helvetica" pitchFamily="2" charset="0"/>
              </a:rPr>
              <a:t>Incremental routing computation 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480EC095-62A1-0E75-CC77-E917A0EA5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161" y="552452"/>
            <a:ext cx="669620" cy="547871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C262C995-8576-1476-081C-B876CD023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364" y="1161878"/>
            <a:ext cx="645497" cy="42502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6BB5D4B-0C21-8E2F-FDFE-483A6DB2C451}"/>
              </a:ext>
            </a:extLst>
          </p:cNvPr>
          <p:cNvGrpSpPr/>
          <p:nvPr/>
        </p:nvGrpSpPr>
        <p:grpSpPr>
          <a:xfrm>
            <a:off x="8034405" y="4870945"/>
            <a:ext cx="2545688" cy="1648409"/>
            <a:chOff x="-2170772" y="2784954"/>
            <a:chExt cx="2712783" cy="1853712"/>
          </a:xfrm>
        </p:grpSpPr>
        <p:sp>
          <p:nvSpPr>
            <p:cNvPr id="12" name="Freeform 2">
              <a:extLst>
                <a:ext uri="{FF2B5EF4-FFF2-40B4-BE49-F238E27FC236}">
                  <a16:creationId xmlns:a16="http://schemas.microsoft.com/office/drawing/2014/main" id="{A6B2D0CA-A481-FA55-57CD-311E56039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A7FBABC-F4F2-A896-6280-21C0E2D9E8E6}"/>
                </a:ext>
              </a:extLst>
            </p:cNvPr>
            <p:cNvGrpSpPr/>
            <p:nvPr/>
          </p:nvGrpSpPr>
          <p:grpSpPr>
            <a:xfrm>
              <a:off x="-1935370" y="2935816"/>
              <a:ext cx="2333625" cy="1619237"/>
              <a:chOff x="833331" y="2873352"/>
              <a:chExt cx="2333625" cy="1619237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960BBED-F51C-72BB-6AB3-FDA5FF0F50EB}"/>
                  </a:ext>
                </a:extLst>
              </p:cNvPr>
              <p:cNvGrpSpPr/>
              <p:nvPr/>
            </p:nvGrpSpPr>
            <p:grpSpPr>
              <a:xfrm>
                <a:off x="1736090" y="287335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63" name="Group 327">
                  <a:extLst>
                    <a:ext uri="{FF2B5EF4-FFF2-40B4-BE49-F238E27FC236}">
                      <a16:creationId xmlns:a16="http://schemas.microsoft.com/office/drawing/2014/main" id="{8ABF96D9-0BD1-82DF-04EA-496EE23EBE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FA527681-E6B2-1B6B-FF17-9E3EAEB02E4C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883BB10D-AD07-8728-2548-4C70110040F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213009CB-4DDE-C516-CC83-C3AEAA563FE0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70" name="Freeform 69">
                    <a:extLst>
                      <a:ext uri="{FF2B5EF4-FFF2-40B4-BE49-F238E27FC236}">
                        <a16:creationId xmlns:a16="http://schemas.microsoft.com/office/drawing/2014/main" id="{0D556AAF-722B-9BCA-C055-4E06E1D7A02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1" name="Freeform 70">
                    <a:extLst>
                      <a:ext uri="{FF2B5EF4-FFF2-40B4-BE49-F238E27FC236}">
                        <a16:creationId xmlns:a16="http://schemas.microsoft.com/office/drawing/2014/main" id="{EDEE730E-6F40-E660-3D27-8FEB8FD5994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2" name="Freeform 71">
                    <a:extLst>
                      <a:ext uri="{FF2B5EF4-FFF2-40B4-BE49-F238E27FC236}">
                        <a16:creationId xmlns:a16="http://schemas.microsoft.com/office/drawing/2014/main" id="{49D0FD97-0283-9A8A-1267-7F2684028CC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73" name="Freeform 72">
                    <a:extLst>
                      <a:ext uri="{FF2B5EF4-FFF2-40B4-BE49-F238E27FC236}">
                        <a16:creationId xmlns:a16="http://schemas.microsoft.com/office/drawing/2014/main" id="{0F89D5D6-2673-0935-05E5-56CC36D0751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ECFBD283-BAFF-F518-133F-F0882460A7B3}"/>
                      </a:ext>
                    </a:extLst>
                  </p:cNvPr>
                  <p:cNvCxnSpPr>
                    <a:endCxn id="6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32AF0314-9B5B-7052-26FC-0AD1100B6009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9D5A1383-49B5-CCE2-9E4A-CBB20B63CCD5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795CC603-F6D6-2DB6-49C0-D084D57047C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F24052DA-2752-2484-63E9-434107318133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4A6BDB9-6BF4-0D00-1FC0-F1060EDC0EDE}"/>
                  </a:ext>
                </a:extLst>
              </p:cNvPr>
              <p:cNvGrpSpPr/>
              <p:nvPr/>
            </p:nvGrpSpPr>
            <p:grpSpPr>
              <a:xfrm>
                <a:off x="1740320" y="409466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50" name="Group 327">
                  <a:extLst>
                    <a:ext uri="{FF2B5EF4-FFF2-40B4-BE49-F238E27FC236}">
                      <a16:creationId xmlns:a16="http://schemas.microsoft.com/office/drawing/2014/main" id="{B087FAEF-581D-DCF4-822D-11C1D8DB58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E0888010-A8D0-F929-FCD3-70C106A5B735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9C59BB8B-69C3-6884-73C3-5779518B83F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9485F201-ED71-09E7-DA0F-E0FE0458C653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7" name="Freeform 56">
                    <a:extLst>
                      <a:ext uri="{FF2B5EF4-FFF2-40B4-BE49-F238E27FC236}">
                        <a16:creationId xmlns:a16="http://schemas.microsoft.com/office/drawing/2014/main" id="{FEFD96A1-DEFF-E505-694A-57E685FFCCE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8" name="Freeform 57">
                    <a:extLst>
                      <a:ext uri="{FF2B5EF4-FFF2-40B4-BE49-F238E27FC236}">
                        <a16:creationId xmlns:a16="http://schemas.microsoft.com/office/drawing/2014/main" id="{E5CF35FD-EE7C-6C65-357A-BDACEE69DD8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" name="Freeform 58">
                    <a:extLst>
                      <a:ext uri="{FF2B5EF4-FFF2-40B4-BE49-F238E27FC236}">
                        <a16:creationId xmlns:a16="http://schemas.microsoft.com/office/drawing/2014/main" id="{2CF71AC4-C53F-C2B8-D698-8E7766D4635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" name="Freeform 59">
                    <a:extLst>
                      <a:ext uri="{FF2B5EF4-FFF2-40B4-BE49-F238E27FC236}">
                        <a16:creationId xmlns:a16="http://schemas.microsoft.com/office/drawing/2014/main" id="{A2CF05BD-45FC-8C4B-CA86-D83505E0017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D3B01FEE-2DFA-7F57-2352-16A8B21C839A}"/>
                      </a:ext>
                    </a:extLst>
                  </p:cNvPr>
                  <p:cNvCxnSpPr>
                    <a:endCxn id="5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D54242EC-98DE-983F-7B3B-2706F85E867F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EF53A622-197C-1FC8-1069-F56D2DE88B63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3DD3474E-7C5A-567D-6674-202B252A4D0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A49F1F3E-1B23-4D28-CFE0-29C8EE711C05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3EF16672-A8CB-6C91-CA2D-45BDB95F73CF}"/>
                  </a:ext>
                </a:extLst>
              </p:cNvPr>
              <p:cNvGrpSpPr/>
              <p:nvPr/>
            </p:nvGrpSpPr>
            <p:grpSpPr>
              <a:xfrm>
                <a:off x="2601806" y="348507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37" name="Group 327">
                  <a:extLst>
                    <a:ext uri="{FF2B5EF4-FFF2-40B4-BE49-F238E27FC236}">
                      <a16:creationId xmlns:a16="http://schemas.microsoft.com/office/drawing/2014/main" id="{69CD17D1-4ADA-AF65-9C7E-FBB90512AC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3C770AF5-EDDC-B96D-F0B6-1C1159C3D656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3148EBE9-800C-A7A5-F5A5-5039B972A2F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7D2BC59B-68FB-9905-C4B1-106E9AD5DEF7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44" name="Freeform 43">
                    <a:extLst>
                      <a:ext uri="{FF2B5EF4-FFF2-40B4-BE49-F238E27FC236}">
                        <a16:creationId xmlns:a16="http://schemas.microsoft.com/office/drawing/2014/main" id="{403A117B-60E8-EB46-91D5-9EB383BBC7A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5" name="Freeform 44">
                    <a:extLst>
                      <a:ext uri="{FF2B5EF4-FFF2-40B4-BE49-F238E27FC236}">
                        <a16:creationId xmlns:a16="http://schemas.microsoft.com/office/drawing/2014/main" id="{C5D70133-24A5-3524-B019-4B637953E29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" name="Freeform 45">
                    <a:extLst>
                      <a:ext uri="{FF2B5EF4-FFF2-40B4-BE49-F238E27FC236}">
                        <a16:creationId xmlns:a16="http://schemas.microsoft.com/office/drawing/2014/main" id="{8CCFA582-2D30-C93B-D788-B0CBE2021DE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7" name="Freeform 46">
                    <a:extLst>
                      <a:ext uri="{FF2B5EF4-FFF2-40B4-BE49-F238E27FC236}">
                        <a16:creationId xmlns:a16="http://schemas.microsoft.com/office/drawing/2014/main" id="{65D5C2E1-D805-34D7-AFAC-FB0F9783E3E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B220823D-4C48-3795-C3FF-C364192509F1}"/>
                      </a:ext>
                    </a:extLst>
                  </p:cNvPr>
                  <p:cNvCxnSpPr>
                    <a:endCxn id="43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BCEF3672-6DBD-FBCC-9D1B-FBB409B902BF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CE4DE8E3-D280-B4D5-1A7E-457474757390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25688" cy="397920"/>
                  <a:chOff x="667045" y="1708643"/>
                  <a:chExt cx="425688" cy="397920"/>
                </a:xfrm>
              </p:grpSpPr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DF8C4CFA-0292-A355-920C-013A2EBB9B8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1FDD4475-6A0F-5B55-71DA-216917878AAA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25688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00AF304F-E961-0918-A50B-BF9A86283EAD}"/>
                  </a:ext>
                </a:extLst>
              </p:cNvPr>
              <p:cNvGrpSpPr/>
              <p:nvPr/>
            </p:nvGrpSpPr>
            <p:grpSpPr>
              <a:xfrm>
                <a:off x="833331" y="347871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4" name="Group 327">
                  <a:extLst>
                    <a:ext uri="{FF2B5EF4-FFF2-40B4-BE49-F238E27FC236}">
                      <a16:creationId xmlns:a16="http://schemas.microsoft.com/office/drawing/2014/main" id="{43E79253-ECA4-D6F4-4B66-B0E0A1ABD6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AA9925B4-A952-0DCB-6E5A-B61B322F7C0F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F921CE69-3666-7AC8-602D-6DB21DF23AF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D519BA7-F84E-4C2B-3006-07BE809599E0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4B20C50B-A68F-5C65-32AE-26AC0A2FBD3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0E1FCD3B-D36D-2056-4A12-25F4FE53FFF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3" name="Freeform 32">
                    <a:extLst>
                      <a:ext uri="{FF2B5EF4-FFF2-40B4-BE49-F238E27FC236}">
                        <a16:creationId xmlns:a16="http://schemas.microsoft.com/office/drawing/2014/main" id="{A43C4756-8155-B591-A9C4-602468BBB1A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4" name="Freeform 33">
                    <a:extLst>
                      <a:ext uri="{FF2B5EF4-FFF2-40B4-BE49-F238E27FC236}">
                        <a16:creationId xmlns:a16="http://schemas.microsoft.com/office/drawing/2014/main" id="{A49E92A8-A3CC-37C7-02B8-ACDC1F81AD7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36840717-DAEE-8513-6FCF-3FF2BDD896F8}"/>
                      </a:ext>
                    </a:extLst>
                  </p:cNvPr>
                  <p:cNvCxnSpPr>
                    <a:endCxn id="30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5EB28F66-6F38-569F-038F-9ADEAC048960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13DDDE59-82AA-1ED7-25CC-00D90D63D217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39355" cy="397920"/>
                  <a:chOff x="667045" y="1708643"/>
                  <a:chExt cx="439355" cy="397920"/>
                </a:xfrm>
              </p:grpSpPr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CBD68755-2A2B-7D16-89FE-8F3259371D0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E43774AB-3AC6-22FF-656B-AB59074A0BF0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39355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3EE41F1-F214-3400-D0BB-1C90576B1F91}"/>
                  </a:ext>
                </a:extLst>
              </p:cNvPr>
              <p:cNvCxnSpPr>
                <a:stCxn id="66" idx="2"/>
                <a:endCxn id="53" idx="0"/>
              </p:cNvCxnSpPr>
              <p:nvPr/>
            </p:nvCxnSpPr>
            <p:spPr bwMode="auto">
              <a:xfrm>
                <a:off x="1996018" y="3271272"/>
                <a:ext cx="4230" cy="823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419D7CD-229B-1434-0555-1F41A362039D}"/>
                  </a:ext>
                </a:extLst>
              </p:cNvPr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BE6BC3B-9392-F942-B4E1-657D3D9AFE55}"/>
                  </a:ext>
                </a:extLst>
              </p:cNvPr>
              <p:cNvCxnSpPr>
                <a:stCxn id="67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755876E-3599-B5C7-54F2-A321A2E9F01F}"/>
                  </a:ext>
                </a:extLst>
              </p:cNvPr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04DC2CB-A93F-5590-888F-287FDF788787}"/>
                  </a:ext>
                </a:extLst>
              </p:cNvPr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BF3AF65-73D1-DCED-78A5-B2BCFBF66723}"/>
                  </a:ext>
                </a:extLst>
              </p:cNvPr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F642444-56BB-65E4-A2F5-90EEB2188E0A}"/>
              </a:ext>
            </a:extLst>
          </p:cNvPr>
          <p:cNvGrpSpPr/>
          <p:nvPr/>
        </p:nvGrpSpPr>
        <p:grpSpPr>
          <a:xfrm>
            <a:off x="10307491" y="5477301"/>
            <a:ext cx="1701734" cy="616172"/>
            <a:chOff x="7073692" y="5469792"/>
            <a:chExt cx="1701734" cy="616172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9CF4F0FD-5CDB-A0F8-54CF-AE73437DF359}"/>
                </a:ext>
              </a:extLst>
            </p:cNvPr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79" name="Freeform 2">
                <a:extLst>
                  <a:ext uri="{FF2B5EF4-FFF2-40B4-BE49-F238E27FC236}">
                    <a16:creationId xmlns:a16="http://schemas.microsoft.com/office/drawing/2014/main" id="{D045612F-C0B2-CDEF-14A2-0816DE4FF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0" name="Group 327">
                <a:extLst>
                  <a:ext uri="{FF2B5EF4-FFF2-40B4-BE49-F238E27FC236}">
                    <a16:creationId xmlns:a16="http://schemas.microsoft.com/office/drawing/2014/main" id="{78C46623-1294-0418-125A-E4E3088C0E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32C01813-4581-EDBE-AEC6-4B841537E46D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435EE140-F94A-1663-BC9B-407B28DDB81F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DA2F1E6D-5849-8083-35C8-576D6BE47196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7" name="Freeform 86">
                  <a:extLst>
                    <a:ext uri="{FF2B5EF4-FFF2-40B4-BE49-F238E27FC236}">
                      <a16:creationId xmlns:a16="http://schemas.microsoft.com/office/drawing/2014/main" id="{C3D762D4-A375-E1AA-716A-B79F1C9D56E2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8" name="Freeform 87">
                  <a:extLst>
                    <a:ext uri="{FF2B5EF4-FFF2-40B4-BE49-F238E27FC236}">
                      <a16:creationId xmlns:a16="http://schemas.microsoft.com/office/drawing/2014/main" id="{8CA77380-DD5D-C055-C58B-E7DF1031D248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9" name="Freeform 88">
                  <a:extLst>
                    <a:ext uri="{FF2B5EF4-FFF2-40B4-BE49-F238E27FC236}">
                      <a16:creationId xmlns:a16="http://schemas.microsoft.com/office/drawing/2014/main" id="{6660412B-0149-104B-FB7D-3E38EE5CDA8A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70368CAC-1706-0009-667F-F9C716B32875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7800ECB3-2658-CF58-F80B-DCEB3B57A189}"/>
                    </a:ext>
                  </a:extLst>
                </p:cNvPr>
                <p:cNvCxnSpPr>
                  <a:endCxn id="8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F74042B2-944C-0FFF-EB4E-0AE2502CD9DF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5B8882EE-616E-E220-9B5B-E73B8D334606}"/>
                  </a:ext>
                </a:extLst>
              </p:cNvPr>
              <p:cNvGrpSpPr/>
              <p:nvPr/>
            </p:nvGrpSpPr>
            <p:grpSpPr>
              <a:xfrm>
                <a:off x="7904683" y="5223365"/>
                <a:ext cx="429781" cy="369332"/>
                <a:chOff x="629095" y="1708643"/>
                <a:chExt cx="452687" cy="409344"/>
              </a:xfrm>
            </p:grpSpPr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19695A35-6276-A584-B55D-5067C0BCA454}"/>
                    </a:ext>
                  </a:extLst>
                </p:cNvPr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03644B64-E017-684B-4F95-29D8EF6CBF1C}"/>
                    </a:ext>
                  </a:extLst>
                </p:cNvPr>
                <p:cNvSpPr txBox="1"/>
                <p:nvPr/>
              </p:nvSpPr>
              <p:spPr>
                <a:xfrm>
                  <a:off x="629095" y="1708643"/>
                  <a:ext cx="432579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12446E0-D996-78CA-62A8-DA677521E819}"/>
                </a:ext>
              </a:extLst>
            </p:cNvPr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3" name="Down Arrow 92">
            <a:extLst>
              <a:ext uri="{FF2B5EF4-FFF2-40B4-BE49-F238E27FC236}">
                <a16:creationId xmlns:a16="http://schemas.microsoft.com/office/drawing/2014/main" id="{FDD3BFB6-3396-F3C6-8109-13A4E19A6827}"/>
              </a:ext>
            </a:extLst>
          </p:cNvPr>
          <p:cNvSpPr/>
          <p:nvPr/>
        </p:nvSpPr>
        <p:spPr>
          <a:xfrm rot="5400000">
            <a:off x="10665331" y="4894102"/>
            <a:ext cx="394029" cy="927666"/>
          </a:xfrm>
          <a:prstGeom prst="downArrow">
            <a:avLst/>
          </a:prstGeom>
          <a:solidFill>
            <a:srgbClr val="C00000"/>
          </a:solidFill>
          <a:ln w="508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6D32D7E-7DD5-B398-CE95-9E097EE1DF5B}"/>
              </a:ext>
            </a:extLst>
          </p:cNvPr>
          <p:cNvSpPr txBox="1"/>
          <p:nvPr/>
        </p:nvSpPr>
        <p:spPr>
          <a:xfrm>
            <a:off x="10056321" y="4104535"/>
            <a:ext cx="2545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“I am here.”</a:t>
            </a:r>
          </a:p>
          <a:p>
            <a:pPr algn="l"/>
            <a:r>
              <a:rPr lang="en-US" sz="2000" dirty="0" err="1">
                <a:latin typeface="Helvetica" pitchFamily="2" charset="0"/>
              </a:rPr>
              <a:t>Dst</a:t>
            </a:r>
            <a:r>
              <a:rPr lang="en-US" sz="2000" dirty="0">
                <a:latin typeface="Helvetica" pitchFamily="2" charset="0"/>
              </a:rPr>
              <a:t>: 128.1.2.0/24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AS path: X</a:t>
            </a:r>
          </a:p>
        </p:txBody>
      </p:sp>
      <p:sp>
        <p:nvSpPr>
          <p:cNvPr id="95" name="Down Arrow 94">
            <a:extLst>
              <a:ext uri="{FF2B5EF4-FFF2-40B4-BE49-F238E27FC236}">
                <a16:creationId xmlns:a16="http://schemas.microsoft.com/office/drawing/2014/main" id="{F82CAFAA-DA5C-0FC5-C0E1-33A87396EA50}"/>
              </a:ext>
            </a:extLst>
          </p:cNvPr>
          <p:cNvSpPr/>
          <p:nvPr/>
        </p:nvSpPr>
        <p:spPr>
          <a:xfrm rot="6122251">
            <a:off x="6959813" y="5293964"/>
            <a:ext cx="394029" cy="927666"/>
          </a:xfrm>
          <a:prstGeom prst="downArrow">
            <a:avLst/>
          </a:prstGeom>
          <a:solidFill>
            <a:srgbClr val="C00000"/>
          </a:solidFill>
          <a:ln w="508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5167147-478C-6ED2-29A4-473E93619758}"/>
              </a:ext>
            </a:extLst>
          </p:cNvPr>
          <p:cNvSpPr txBox="1"/>
          <p:nvPr/>
        </p:nvSpPr>
        <p:spPr>
          <a:xfrm>
            <a:off x="6751486" y="4379718"/>
            <a:ext cx="2545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“I can reach X”</a:t>
            </a:r>
          </a:p>
          <a:p>
            <a:pPr algn="l"/>
            <a:r>
              <a:rPr lang="en-US" sz="2000" dirty="0" err="1">
                <a:latin typeface="Helvetica" pitchFamily="2" charset="0"/>
              </a:rPr>
              <a:t>Dst</a:t>
            </a:r>
            <a:r>
              <a:rPr lang="en-US" sz="2000" dirty="0">
                <a:latin typeface="Helvetica" pitchFamily="2" charset="0"/>
              </a:rPr>
              <a:t>: 128.1.2.0/24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AS path: AS2, X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45DDFE6-CC4C-8606-3022-E703BA8EDF4B}"/>
              </a:ext>
            </a:extLst>
          </p:cNvPr>
          <p:cNvSpPr txBox="1"/>
          <p:nvPr/>
        </p:nvSpPr>
        <p:spPr>
          <a:xfrm>
            <a:off x="8947348" y="4517093"/>
            <a:ext cx="935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AS 2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CCCFEC2-2733-C1C1-567C-DA7E7F2846A3}"/>
              </a:ext>
            </a:extLst>
          </p:cNvPr>
          <p:cNvGrpSpPr/>
          <p:nvPr/>
        </p:nvGrpSpPr>
        <p:grpSpPr>
          <a:xfrm>
            <a:off x="4111867" y="4354317"/>
            <a:ext cx="2557336" cy="1719017"/>
            <a:chOff x="-2170772" y="2784954"/>
            <a:chExt cx="2712783" cy="1853712"/>
          </a:xfrm>
        </p:grpSpPr>
        <p:sp>
          <p:nvSpPr>
            <p:cNvPr id="99" name="Freeform 2">
              <a:extLst>
                <a:ext uri="{FF2B5EF4-FFF2-40B4-BE49-F238E27FC236}">
                  <a16:creationId xmlns:a16="http://schemas.microsoft.com/office/drawing/2014/main" id="{1A51CB17-999F-6505-022C-C384FDE48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0FAFE83F-DC54-B8A1-91AB-9095DB699EC6}"/>
                </a:ext>
              </a:extLst>
            </p:cNvPr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83B56AE3-3322-1B23-9B02-C0C6EF512494}"/>
                  </a:ext>
                </a:extLst>
              </p:cNvPr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150" name="Group 327">
                  <a:extLst>
                    <a:ext uri="{FF2B5EF4-FFF2-40B4-BE49-F238E27FC236}">
                      <a16:creationId xmlns:a16="http://schemas.microsoft.com/office/drawing/2014/main" id="{53111FA2-866A-4EFA-9E4D-5C4609D1BF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54" name="Oval 153">
                    <a:extLst>
                      <a:ext uri="{FF2B5EF4-FFF2-40B4-BE49-F238E27FC236}">
                        <a16:creationId xmlns:a16="http://schemas.microsoft.com/office/drawing/2014/main" id="{DE936D34-C8D6-16B4-DA15-3C81390167EB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8B3D5CB3-3AD8-EF0C-6057-CD4F7A8A74E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6" name="Oval 155">
                    <a:extLst>
                      <a:ext uri="{FF2B5EF4-FFF2-40B4-BE49-F238E27FC236}">
                        <a16:creationId xmlns:a16="http://schemas.microsoft.com/office/drawing/2014/main" id="{045EC256-4F5B-4DE1-EFFC-2BD2A872F28B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7" name="Freeform 156">
                    <a:extLst>
                      <a:ext uri="{FF2B5EF4-FFF2-40B4-BE49-F238E27FC236}">
                        <a16:creationId xmlns:a16="http://schemas.microsoft.com/office/drawing/2014/main" id="{1A49A441-2DBB-2134-DA6A-A48D631AFAA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8" name="Freeform 157">
                    <a:extLst>
                      <a:ext uri="{FF2B5EF4-FFF2-40B4-BE49-F238E27FC236}">
                        <a16:creationId xmlns:a16="http://schemas.microsoft.com/office/drawing/2014/main" id="{5BA8FB7A-0A61-36F6-E784-C044C23955C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9" name="Freeform 158">
                    <a:extLst>
                      <a:ext uri="{FF2B5EF4-FFF2-40B4-BE49-F238E27FC236}">
                        <a16:creationId xmlns:a16="http://schemas.microsoft.com/office/drawing/2014/main" id="{8D212D96-A1BC-F750-58D0-19B40E281E8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0" name="Freeform 159">
                    <a:extLst>
                      <a:ext uri="{FF2B5EF4-FFF2-40B4-BE49-F238E27FC236}">
                        <a16:creationId xmlns:a16="http://schemas.microsoft.com/office/drawing/2014/main" id="{86030A14-5A52-4102-A3B7-D45991630B4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6F245357-D9B8-31F8-0AB0-35D334C31D0C}"/>
                      </a:ext>
                    </a:extLst>
                  </p:cNvPr>
                  <p:cNvCxnSpPr>
                    <a:endCxn id="15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C53A9BFF-7102-7E23-F3D3-F1DDDB664492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0D75658D-7E1A-764C-D2C2-6011B3B0CD8A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152" name="Oval 151">
                    <a:extLst>
                      <a:ext uri="{FF2B5EF4-FFF2-40B4-BE49-F238E27FC236}">
                        <a16:creationId xmlns:a16="http://schemas.microsoft.com/office/drawing/2014/main" id="{5470FBF9-5055-83DB-0D72-9AAB584E432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" name="TextBox 152">
                    <a:extLst>
                      <a:ext uri="{FF2B5EF4-FFF2-40B4-BE49-F238E27FC236}">
                        <a16:creationId xmlns:a16="http://schemas.microsoft.com/office/drawing/2014/main" id="{18F910D4-ED0B-F41B-C4B1-87339FED6CF0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9F3D3EE-579F-FE57-B60E-274107E292CA}"/>
                  </a:ext>
                </a:extLst>
              </p:cNvPr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137" name="Group 327">
                  <a:extLst>
                    <a:ext uri="{FF2B5EF4-FFF2-40B4-BE49-F238E27FC236}">
                      <a16:creationId xmlns:a16="http://schemas.microsoft.com/office/drawing/2014/main" id="{16D538CA-D72C-CF5F-9720-EFB9D50B95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41" name="Oval 140">
                    <a:extLst>
                      <a:ext uri="{FF2B5EF4-FFF2-40B4-BE49-F238E27FC236}">
                        <a16:creationId xmlns:a16="http://schemas.microsoft.com/office/drawing/2014/main" id="{E7FFAC1E-220C-0DC3-4744-2FDEB6377E5B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89490AA0-B8AB-A5AF-7E2A-14F2D6CA978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3" name="Oval 142">
                    <a:extLst>
                      <a:ext uri="{FF2B5EF4-FFF2-40B4-BE49-F238E27FC236}">
                        <a16:creationId xmlns:a16="http://schemas.microsoft.com/office/drawing/2014/main" id="{B6013DFF-0BAC-DFC9-A15A-300615902BD8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44" name="Freeform 143">
                    <a:extLst>
                      <a:ext uri="{FF2B5EF4-FFF2-40B4-BE49-F238E27FC236}">
                        <a16:creationId xmlns:a16="http://schemas.microsoft.com/office/drawing/2014/main" id="{941E8489-A132-4F82-0CEC-AAAA985CA44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5" name="Freeform 144">
                    <a:extLst>
                      <a:ext uri="{FF2B5EF4-FFF2-40B4-BE49-F238E27FC236}">
                        <a16:creationId xmlns:a16="http://schemas.microsoft.com/office/drawing/2014/main" id="{A29D7DF2-EC9E-7E55-522F-E49B0E9E852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6" name="Freeform 145">
                    <a:extLst>
                      <a:ext uri="{FF2B5EF4-FFF2-40B4-BE49-F238E27FC236}">
                        <a16:creationId xmlns:a16="http://schemas.microsoft.com/office/drawing/2014/main" id="{C784E677-5455-521F-5E0D-1A52D5220EA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7" name="Freeform 146">
                    <a:extLst>
                      <a:ext uri="{FF2B5EF4-FFF2-40B4-BE49-F238E27FC236}">
                        <a16:creationId xmlns:a16="http://schemas.microsoft.com/office/drawing/2014/main" id="{1CBCAA1A-3E7C-F9AC-24A9-2C5F95BEE09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48" name="Straight Connector 147">
                    <a:extLst>
                      <a:ext uri="{FF2B5EF4-FFF2-40B4-BE49-F238E27FC236}">
                        <a16:creationId xmlns:a16="http://schemas.microsoft.com/office/drawing/2014/main" id="{416BF9FB-10B2-56E6-8DAD-5F0D3921434F}"/>
                      </a:ext>
                    </a:extLst>
                  </p:cNvPr>
                  <p:cNvCxnSpPr>
                    <a:endCxn id="143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>
                    <a:extLst>
                      <a:ext uri="{FF2B5EF4-FFF2-40B4-BE49-F238E27FC236}">
                        <a16:creationId xmlns:a16="http://schemas.microsoft.com/office/drawing/2014/main" id="{8050875F-1A13-CEA0-E3DF-45F5852A4826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95F5347F-5A19-28F2-799E-100955D3703F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139" name="Oval 138">
                    <a:extLst>
                      <a:ext uri="{FF2B5EF4-FFF2-40B4-BE49-F238E27FC236}">
                        <a16:creationId xmlns:a16="http://schemas.microsoft.com/office/drawing/2014/main" id="{DEFECCEA-1481-D267-83A2-A73A4BB28ED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0" name="TextBox 139">
                    <a:extLst>
                      <a:ext uri="{FF2B5EF4-FFF2-40B4-BE49-F238E27FC236}">
                        <a16:creationId xmlns:a16="http://schemas.microsoft.com/office/drawing/2014/main" id="{BE7A09D5-EEBE-320B-EBB4-6A17EF2CA89A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73EFF67A-F669-06EE-5C18-DDA5A9116643}"/>
                  </a:ext>
                </a:extLst>
              </p:cNvPr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124" name="Group 327">
                  <a:extLst>
                    <a:ext uri="{FF2B5EF4-FFF2-40B4-BE49-F238E27FC236}">
                      <a16:creationId xmlns:a16="http://schemas.microsoft.com/office/drawing/2014/main" id="{829C6A40-EEC9-B1A9-6408-7CB748C24D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28" name="Oval 127">
                    <a:extLst>
                      <a:ext uri="{FF2B5EF4-FFF2-40B4-BE49-F238E27FC236}">
                        <a16:creationId xmlns:a16="http://schemas.microsoft.com/office/drawing/2014/main" id="{366DD880-7BB7-0B1F-A941-C0445AE7AAD0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B28B0A24-4E2A-2A43-6D7C-FE65C5680AF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0" name="Oval 129">
                    <a:extLst>
                      <a:ext uri="{FF2B5EF4-FFF2-40B4-BE49-F238E27FC236}">
                        <a16:creationId xmlns:a16="http://schemas.microsoft.com/office/drawing/2014/main" id="{2455A84E-AF90-E0DA-80CD-C0052D30BBF3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1" name="Freeform 130">
                    <a:extLst>
                      <a:ext uri="{FF2B5EF4-FFF2-40B4-BE49-F238E27FC236}">
                        <a16:creationId xmlns:a16="http://schemas.microsoft.com/office/drawing/2014/main" id="{3CEC19BE-6F9C-1B17-D2E0-1B9BABBE685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2" name="Freeform 131">
                    <a:extLst>
                      <a:ext uri="{FF2B5EF4-FFF2-40B4-BE49-F238E27FC236}">
                        <a16:creationId xmlns:a16="http://schemas.microsoft.com/office/drawing/2014/main" id="{983C7A6A-4868-340E-3B34-56BF1CF29D3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3" name="Freeform 132">
                    <a:extLst>
                      <a:ext uri="{FF2B5EF4-FFF2-40B4-BE49-F238E27FC236}">
                        <a16:creationId xmlns:a16="http://schemas.microsoft.com/office/drawing/2014/main" id="{CFBDB268-4B4F-A7F7-EEB2-C3E7A769D2D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4" name="Freeform 133">
                    <a:extLst>
                      <a:ext uri="{FF2B5EF4-FFF2-40B4-BE49-F238E27FC236}">
                        <a16:creationId xmlns:a16="http://schemas.microsoft.com/office/drawing/2014/main" id="{072F928D-CA0C-4787-4716-E695D1532A0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AEE77EFC-8BC4-0EC3-0F8C-D6845F6853FF}"/>
                      </a:ext>
                    </a:extLst>
                  </p:cNvPr>
                  <p:cNvCxnSpPr>
                    <a:endCxn id="130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1B1B93E1-FD15-B1CF-D35B-A30FD8074F6D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9824927D-DD95-41E9-1E56-2FD42572C5AA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23749" cy="398272"/>
                  <a:chOff x="667045" y="1708643"/>
                  <a:chExt cx="423749" cy="398272"/>
                </a:xfrm>
              </p:grpSpPr>
              <p:sp>
                <p:nvSpPr>
                  <p:cNvPr id="126" name="Oval 125">
                    <a:extLst>
                      <a:ext uri="{FF2B5EF4-FFF2-40B4-BE49-F238E27FC236}">
                        <a16:creationId xmlns:a16="http://schemas.microsoft.com/office/drawing/2014/main" id="{8D58315D-DD58-99E7-5F8B-995CC5333C6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TextBox 126">
                    <a:extLst>
                      <a:ext uri="{FF2B5EF4-FFF2-40B4-BE49-F238E27FC236}">
                        <a16:creationId xmlns:a16="http://schemas.microsoft.com/office/drawing/2014/main" id="{D6687AEF-B48A-1E1B-6CFF-5D35779D4FAD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23749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5EEDD721-7DB0-C8D2-F611-6432A73E02F7}"/>
                  </a:ext>
                </a:extLst>
              </p:cNvPr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111" name="Group 327">
                  <a:extLst>
                    <a:ext uri="{FF2B5EF4-FFF2-40B4-BE49-F238E27FC236}">
                      <a16:creationId xmlns:a16="http://schemas.microsoft.com/office/drawing/2014/main" id="{1E2B3049-A00E-E9D6-D7B2-B05BA09C85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15" name="Oval 114">
                    <a:extLst>
                      <a:ext uri="{FF2B5EF4-FFF2-40B4-BE49-F238E27FC236}">
                        <a16:creationId xmlns:a16="http://schemas.microsoft.com/office/drawing/2014/main" id="{A2B4F578-0D19-602D-79ED-99A14739088E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FE0ACB91-8E71-D0FE-9EAD-5D0D33F1278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7" name="Oval 116">
                    <a:extLst>
                      <a:ext uri="{FF2B5EF4-FFF2-40B4-BE49-F238E27FC236}">
                        <a16:creationId xmlns:a16="http://schemas.microsoft.com/office/drawing/2014/main" id="{8E97A5F8-CEBD-4A3A-93A2-E19A56E0A4BC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18" name="Freeform 117">
                    <a:extLst>
                      <a:ext uri="{FF2B5EF4-FFF2-40B4-BE49-F238E27FC236}">
                        <a16:creationId xmlns:a16="http://schemas.microsoft.com/office/drawing/2014/main" id="{A81738CE-B216-3D8A-F49E-0395A8D01CF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9" name="Freeform 118">
                    <a:extLst>
                      <a:ext uri="{FF2B5EF4-FFF2-40B4-BE49-F238E27FC236}">
                        <a16:creationId xmlns:a16="http://schemas.microsoft.com/office/drawing/2014/main" id="{0E02DFED-A7FA-F5D8-A122-1A918B76BF4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0" name="Freeform 119">
                    <a:extLst>
                      <a:ext uri="{FF2B5EF4-FFF2-40B4-BE49-F238E27FC236}">
                        <a16:creationId xmlns:a16="http://schemas.microsoft.com/office/drawing/2014/main" id="{B1B3AF92-E685-0D8A-BD87-3566CE41757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1" name="Freeform 120">
                    <a:extLst>
                      <a:ext uri="{FF2B5EF4-FFF2-40B4-BE49-F238E27FC236}">
                        <a16:creationId xmlns:a16="http://schemas.microsoft.com/office/drawing/2014/main" id="{84D1444E-72AC-54F1-C136-EAC2FD21B1D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22" name="Straight Connector 121">
                    <a:extLst>
                      <a:ext uri="{FF2B5EF4-FFF2-40B4-BE49-F238E27FC236}">
                        <a16:creationId xmlns:a16="http://schemas.microsoft.com/office/drawing/2014/main" id="{67DDBAE9-6A37-2F17-6B00-92B1E8DAD6C8}"/>
                      </a:ext>
                    </a:extLst>
                  </p:cNvPr>
                  <p:cNvCxnSpPr>
                    <a:endCxn id="117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>
                    <a:extLst>
                      <a:ext uri="{FF2B5EF4-FFF2-40B4-BE49-F238E27FC236}">
                        <a16:creationId xmlns:a16="http://schemas.microsoft.com/office/drawing/2014/main" id="{8EABD969-2AF5-D862-7AE4-76162AC569B2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C8DCA1AE-9183-3BFE-A367-4EA3EA042297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37353" cy="398272"/>
                  <a:chOff x="667045" y="1708643"/>
                  <a:chExt cx="437353" cy="398272"/>
                </a:xfrm>
              </p:grpSpPr>
              <p:sp>
                <p:nvSpPr>
                  <p:cNvPr id="113" name="Oval 112">
                    <a:extLst>
                      <a:ext uri="{FF2B5EF4-FFF2-40B4-BE49-F238E27FC236}">
                        <a16:creationId xmlns:a16="http://schemas.microsoft.com/office/drawing/2014/main" id="{7CB7A8C0-D32C-5030-FF57-8D66EF2FAA3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5AEEA165-5F9E-4146-F673-B6E53CDD0786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37353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34DF707-E0F9-7826-C3F4-0EF3EE301C65}"/>
                  </a:ext>
                </a:extLst>
              </p:cNvPr>
              <p:cNvCxnSpPr>
                <a:stCxn id="153" idx="2"/>
                <a:endCxn id="140" idx="0"/>
              </p:cNvCxnSpPr>
              <p:nvPr/>
            </p:nvCxnSpPr>
            <p:spPr bwMode="auto">
              <a:xfrm>
                <a:off x="1994990" y="3271623"/>
                <a:ext cx="4230" cy="8230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A95871C3-D770-7FAB-2565-2E378EB45EFC}"/>
                  </a:ext>
                </a:extLst>
              </p:cNvPr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3BEEFF5D-3BB8-D312-5A28-2B1A4BEC0274}"/>
                  </a:ext>
                </a:extLst>
              </p:cNvPr>
              <p:cNvCxnSpPr>
                <a:stCxn id="154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814574B0-2E26-64EE-8653-440134A08998}"/>
                  </a:ext>
                </a:extLst>
              </p:cNvPr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241ADB32-D48B-9B69-10E8-5C0963AF17EE}"/>
                  </a:ext>
                </a:extLst>
              </p:cNvPr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6D5E1D25-9BE5-4D42-F666-45419BE6B42D}"/>
                  </a:ext>
                </a:extLst>
              </p:cNvPr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C8D9C724-8CA8-13B2-454B-99CA998AEC71}"/>
              </a:ext>
            </a:extLst>
          </p:cNvPr>
          <p:cNvCxnSpPr>
            <a:stCxn id="12" idx="0"/>
          </p:cNvCxnSpPr>
          <p:nvPr/>
        </p:nvCxnSpPr>
        <p:spPr>
          <a:xfrm flipH="1" flipV="1">
            <a:off x="6555495" y="5281262"/>
            <a:ext cx="1490366" cy="35868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80427DB5-DB40-2063-5A4B-FB5B9CF318DB}"/>
              </a:ext>
            </a:extLst>
          </p:cNvPr>
          <p:cNvSpPr txBox="1"/>
          <p:nvPr/>
        </p:nvSpPr>
        <p:spPr>
          <a:xfrm>
            <a:off x="6510714" y="2174407"/>
            <a:ext cx="4607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Routing announcement = destination prefix +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attributes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5AF1A366-45E4-1284-0504-95D475750E5A}"/>
              </a:ext>
            </a:extLst>
          </p:cNvPr>
          <p:cNvSpPr txBox="1"/>
          <p:nvPr/>
        </p:nvSpPr>
        <p:spPr>
          <a:xfrm>
            <a:off x="3686504" y="5834941"/>
            <a:ext cx="2824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Next hop:</a:t>
            </a:r>
          </a:p>
          <a:p>
            <a:pPr algn="l"/>
            <a:r>
              <a:rPr lang="en-US" dirty="0">
                <a:latin typeface="Helvetica" pitchFamily="2" charset="0"/>
              </a:rPr>
              <a:t>eBGP: 2a to 1c: 2a</a:t>
            </a:r>
          </a:p>
          <a:p>
            <a:pPr algn="l"/>
            <a:r>
              <a:rPr lang="en-US" dirty="0">
                <a:latin typeface="Helvetica" pitchFamily="2" charset="0"/>
              </a:rPr>
              <a:t>iBGP: 1c to 1d: 1c</a:t>
            </a:r>
          </a:p>
        </p:txBody>
      </p: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25176F88-E806-9C8C-DBCF-A8BE8E321796}"/>
              </a:ext>
            </a:extLst>
          </p:cNvPr>
          <p:cNvSpPr/>
          <p:nvPr/>
        </p:nvSpPr>
        <p:spPr>
          <a:xfrm>
            <a:off x="214574" y="4031673"/>
            <a:ext cx="1906342" cy="4510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Import policy</a:t>
            </a:r>
          </a:p>
        </p:txBody>
      </p:sp>
      <p:pic>
        <p:nvPicPr>
          <p:cNvPr id="167" name="Picture 166" descr="Shape&#10;&#10;Description automatically generated with low confidence">
            <a:extLst>
              <a:ext uri="{FF2B5EF4-FFF2-40B4-BE49-F238E27FC236}">
                <a16:creationId xmlns:a16="http://schemas.microsoft.com/office/drawing/2014/main" id="{F2F1BE5D-3F83-0925-D11F-B750F8347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0001" y="4203027"/>
            <a:ext cx="1104474" cy="727231"/>
          </a:xfrm>
          <a:prstGeom prst="rect">
            <a:avLst/>
          </a:prstGeom>
        </p:spPr>
      </p:pic>
      <p:sp>
        <p:nvSpPr>
          <p:cNvPr id="168" name="Rounded Rectangle 167">
            <a:extLst>
              <a:ext uri="{FF2B5EF4-FFF2-40B4-BE49-F238E27FC236}">
                <a16:creationId xmlns:a16="http://schemas.microsoft.com/office/drawing/2014/main" id="{D111EF22-C8A3-3978-7BF7-F748D1F2EB78}"/>
              </a:ext>
            </a:extLst>
          </p:cNvPr>
          <p:cNvSpPr/>
          <p:nvPr/>
        </p:nvSpPr>
        <p:spPr>
          <a:xfrm>
            <a:off x="233122" y="5069011"/>
            <a:ext cx="1906342" cy="4510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Route selection</a:t>
            </a:r>
          </a:p>
        </p:txBody>
      </p:sp>
      <p:sp>
        <p:nvSpPr>
          <p:cNvPr id="169" name="Rounded Rectangle 168">
            <a:extLst>
              <a:ext uri="{FF2B5EF4-FFF2-40B4-BE49-F238E27FC236}">
                <a16:creationId xmlns:a16="http://schemas.microsoft.com/office/drawing/2014/main" id="{AAB892D2-A748-B31F-3BBF-AA107DFA7287}"/>
              </a:ext>
            </a:extLst>
          </p:cNvPr>
          <p:cNvSpPr/>
          <p:nvPr/>
        </p:nvSpPr>
        <p:spPr>
          <a:xfrm>
            <a:off x="214574" y="6135641"/>
            <a:ext cx="1906342" cy="4510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" pitchFamily="2" charset="0"/>
              </a:rPr>
              <a:t>Export policy</a:t>
            </a:r>
          </a:p>
        </p:txBody>
      </p: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BEC304B0-873A-35B3-492B-84520FAB2EFE}"/>
              </a:ext>
            </a:extLst>
          </p:cNvPr>
          <p:cNvCxnSpPr>
            <a:cxnSpLocks/>
          </p:cNvCxnSpPr>
          <p:nvPr/>
        </p:nvCxnSpPr>
        <p:spPr>
          <a:xfrm>
            <a:off x="1074505" y="4498835"/>
            <a:ext cx="0" cy="60478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B79D7239-DED9-6404-1422-96213E742F63}"/>
              </a:ext>
            </a:extLst>
          </p:cNvPr>
          <p:cNvCxnSpPr>
            <a:cxnSpLocks/>
          </p:cNvCxnSpPr>
          <p:nvPr/>
        </p:nvCxnSpPr>
        <p:spPr>
          <a:xfrm>
            <a:off x="1074505" y="5499938"/>
            <a:ext cx="0" cy="60478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5" name="Picture 19" descr="Router Clip Art">
            <a:extLst>
              <a:ext uri="{FF2B5EF4-FFF2-40B4-BE49-F238E27FC236}">
                <a16:creationId xmlns:a16="http://schemas.microsoft.com/office/drawing/2014/main" id="{900596E7-5D97-32F4-3089-603B712D2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96" y="6005646"/>
            <a:ext cx="848716" cy="62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C0E2ECC9-B1C7-8811-F00B-9649CA9E0784}"/>
              </a:ext>
            </a:extLst>
          </p:cNvPr>
          <p:cNvSpPr txBox="1"/>
          <p:nvPr/>
        </p:nvSpPr>
        <p:spPr>
          <a:xfrm>
            <a:off x="2488605" y="5001836"/>
            <a:ext cx="15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Control plane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7322806B-9844-E9AA-75E5-75A620DD7C4D}"/>
              </a:ext>
            </a:extLst>
          </p:cNvPr>
          <p:cNvSpPr txBox="1"/>
          <p:nvPr/>
        </p:nvSpPr>
        <p:spPr>
          <a:xfrm>
            <a:off x="2410726" y="5684830"/>
            <a:ext cx="15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Data plane</a:t>
            </a:r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70647F3C-7989-2CE5-830F-11C16ECCC732}"/>
              </a:ext>
            </a:extLst>
          </p:cNvPr>
          <p:cNvCxnSpPr>
            <a:cxnSpLocks/>
          </p:cNvCxnSpPr>
          <p:nvPr/>
        </p:nvCxnSpPr>
        <p:spPr>
          <a:xfrm flipV="1">
            <a:off x="2648478" y="5596445"/>
            <a:ext cx="1176034" cy="7162"/>
          </a:xfrm>
          <a:prstGeom prst="line">
            <a:avLst/>
          </a:prstGeom>
          <a:ln w="508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BB98F992-2FE3-D78E-B5D1-6224C1F3BA1D}"/>
              </a:ext>
            </a:extLst>
          </p:cNvPr>
          <p:cNvCxnSpPr>
            <a:cxnSpLocks/>
          </p:cNvCxnSpPr>
          <p:nvPr/>
        </p:nvCxnSpPr>
        <p:spPr>
          <a:xfrm>
            <a:off x="2139464" y="3952447"/>
            <a:ext cx="588732" cy="97392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985C3330-DEB9-2D40-0DB5-962C445BBD6C}"/>
              </a:ext>
            </a:extLst>
          </p:cNvPr>
          <p:cNvCxnSpPr>
            <a:cxnSpLocks/>
          </p:cNvCxnSpPr>
          <p:nvPr/>
        </p:nvCxnSpPr>
        <p:spPr>
          <a:xfrm flipV="1">
            <a:off x="2112177" y="5356299"/>
            <a:ext cx="518051" cy="1401972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4916521B-0A9E-7237-9296-F09A19E825D6}"/>
              </a:ext>
            </a:extLst>
          </p:cNvPr>
          <p:cNvCxnSpPr>
            <a:cxnSpLocks/>
          </p:cNvCxnSpPr>
          <p:nvPr/>
        </p:nvCxnSpPr>
        <p:spPr>
          <a:xfrm>
            <a:off x="1074505" y="3651716"/>
            <a:ext cx="0" cy="38745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>
            <a:extLst>
              <a:ext uri="{FF2B5EF4-FFF2-40B4-BE49-F238E27FC236}">
                <a16:creationId xmlns:a16="http://schemas.microsoft.com/office/drawing/2014/main" id="{0CE709DC-B89D-7677-CD1A-122C50BCAE6D}"/>
              </a:ext>
            </a:extLst>
          </p:cNvPr>
          <p:cNvSpPr txBox="1"/>
          <p:nvPr/>
        </p:nvSpPr>
        <p:spPr>
          <a:xfrm>
            <a:off x="293161" y="3289819"/>
            <a:ext cx="186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Announcement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EA2FCFBE-8BDE-FB97-BA7E-5E9792771A67}"/>
              </a:ext>
            </a:extLst>
          </p:cNvPr>
          <p:cNvSpPr txBox="1"/>
          <p:nvPr/>
        </p:nvSpPr>
        <p:spPr>
          <a:xfrm>
            <a:off x="6535532" y="3044724"/>
            <a:ext cx="4607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AS-level path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Next hop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5284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3" grpId="0" animBg="1"/>
      <p:bldP spid="94" grpId="0"/>
      <p:bldP spid="95" grpId="0" animBg="1"/>
      <p:bldP spid="96" grpId="0"/>
      <p:bldP spid="97" grpId="0"/>
      <p:bldP spid="164" grpId="0"/>
      <p:bldP spid="165" grpId="0"/>
      <p:bldP spid="166" grpId="0" animBg="1"/>
      <p:bldP spid="168" grpId="0" animBg="1"/>
      <p:bldP spid="169" grpId="0" animBg="1"/>
      <p:bldP spid="176" grpId="0"/>
      <p:bldP spid="177" grpId="0"/>
      <p:bldP spid="192" grpId="0"/>
      <p:bldP spid="1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2705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1034716" y="4513559"/>
            <a:ext cx="10900610" cy="223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Suppose C announces path Cy to x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Further, y announces a direct path (“y”) to x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Then x may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choose not to import </a:t>
            </a:r>
            <a:r>
              <a:rPr lang="en-US" sz="2800" dirty="0">
                <a:latin typeface="Helvetica" pitchFamily="2" charset="0"/>
              </a:rPr>
              <a:t>the path Cy to y since it has a peer path (“y”) towards y</a:t>
            </a:r>
            <a:endParaRPr lang="en-US" sz="3200" dirty="0">
              <a:latin typeface="Helvetica" pitchFamily="2" charset="0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1975998" y="1127534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7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6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3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Helvetica" pitchFamily="2" charset="0"/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  <a:latin typeface="Helvetica" pitchFamily="2" charset="0"/>
                </a:rPr>
                <a:t>:</a:t>
              </a:r>
              <a:endParaRPr lang="en-US">
                <a:latin typeface="Helvetica" pitchFamily="2" charset="0"/>
              </a:endParaRPr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customer 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Helvetica" pitchFamily="2" charset="0"/>
                </a:rPr>
                <a:t>network:</a:t>
              </a:r>
              <a:endParaRPr lang="en-US" sz="2000">
                <a:latin typeface="Helvetica" pitchFamily="2" charset="0"/>
              </a:endParaRPr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provider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network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itle 3">
            <a:extLst>
              <a:ext uri="{FF2B5EF4-FFF2-40B4-BE49-F238E27FC236}">
                <a16:creationId xmlns:a16="http://schemas.microsoft.com/office/drawing/2014/main" id="{83418B40-7F2E-2C4E-95FA-BF4A6820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BGP Import Policy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D958254-4B36-5B4D-B899-4CD83D866EED}"/>
              </a:ext>
            </a:extLst>
          </p:cNvPr>
          <p:cNvSpPr txBox="1"/>
          <p:nvPr/>
        </p:nvSpPr>
        <p:spPr>
          <a:xfrm>
            <a:off x="1019906" y="3468273"/>
            <a:ext cx="10900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Suppose an ISP wants to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minimize costs</a:t>
            </a:r>
            <a:r>
              <a:rPr lang="en-US" sz="2800" dirty="0">
                <a:latin typeface="Helvetica" pitchFamily="2" charset="0"/>
              </a:rPr>
              <a:t> by avoiding routing through its providers when possible.</a:t>
            </a:r>
          </a:p>
        </p:txBody>
      </p:sp>
      <p:sp>
        <p:nvSpPr>
          <p:cNvPr id="43" name="Line 23">
            <a:extLst>
              <a:ext uri="{FF2B5EF4-FFF2-40B4-BE49-F238E27FC236}">
                <a16:creationId xmlns:a16="http://schemas.microsoft.com/office/drawing/2014/main" id="{D99E0A30-B0D4-7541-A9DC-78635C1D15D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59011" y="2280350"/>
            <a:ext cx="6349" cy="81644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" name="Picture 43" descr="Shape&#10;&#10;Description automatically generated with low confidence">
            <a:extLst>
              <a:ext uri="{FF2B5EF4-FFF2-40B4-BE49-F238E27FC236}">
                <a16:creationId xmlns:a16="http://schemas.microsoft.com/office/drawing/2014/main" id="{497209EC-504A-1145-ACAB-70F36D930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336" y="381347"/>
            <a:ext cx="1218996" cy="80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8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7"/>
            <a:ext cx="10515600" cy="5057527"/>
          </a:xfrm>
        </p:spPr>
        <p:txBody>
          <a:bodyPr>
            <a:normAutofit/>
          </a:bodyPr>
          <a:lstStyle/>
          <a:p>
            <a:pPr marL="346075" indent="-346075">
              <a:defRPr/>
            </a:pPr>
            <a:r>
              <a:rPr lang="en-US" sz="3200" dirty="0"/>
              <a:t>When a r</a:t>
            </a:r>
            <a:r>
              <a:rPr lang="en-US" sz="3200" dirty="0">
                <a:cs typeface="+mn-cs"/>
              </a:rPr>
              <a:t>outer imports more than one route to a destination IP prefix, it selects route based on: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sz="3200" dirty="0">
                <a:solidFill>
                  <a:srgbClr val="C00000"/>
                </a:solidFill>
              </a:rPr>
              <a:t>local preference value</a:t>
            </a:r>
            <a:r>
              <a:rPr lang="en-US" sz="3200" dirty="0"/>
              <a:t> attribute (import policy decision -- set by network admin)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sz="3200" dirty="0"/>
              <a:t>shortest AS-PATH 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sz="3200" dirty="0"/>
              <a:t>closest NEXT-HOP router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sz="3200" dirty="0"/>
              <a:t>Several additional criteria: You can read up on the full, complex, list of criteria, e.g., at </a:t>
            </a:r>
            <a:r>
              <a:rPr lang="en-US" dirty="0">
                <a:hlinkClick r:id="rId2"/>
              </a:rPr>
              <a:t>https://www.cisco.com/c/en/us/support/docs/ip/border-gateway-protocol-bgp/13753-25.html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475896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967DC7-A2C6-A940-BE1B-C2B193E5B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Q2. BGP Route Selection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19DB0FAB-AED0-324E-A288-EF03A4D72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714" y="253914"/>
            <a:ext cx="1678706" cy="110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1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9874BA01-054A-1241-969E-B76AE9373BB0}"/>
              </a:ext>
            </a:extLst>
          </p:cNvPr>
          <p:cNvSpPr/>
          <p:nvPr/>
        </p:nvSpPr>
        <p:spPr>
          <a:xfrm>
            <a:off x="8018585" y="1607645"/>
            <a:ext cx="3953021" cy="1407972"/>
          </a:xfrm>
          <a:prstGeom prst="cloud">
            <a:avLst/>
          </a:prstGeom>
          <a:noFill/>
          <a:ln w="50800">
            <a:solidFill>
              <a:schemeClr val="bg1">
                <a:lumMod val="50000"/>
              </a:schemeClr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D20CA7-FCA6-FC48-B1C0-5BD573CE8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route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657C9-BEC8-CE44-B37F-9A94BB565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10592" cy="4351338"/>
          </a:xfrm>
        </p:spPr>
        <p:txBody>
          <a:bodyPr/>
          <a:lstStyle/>
          <a:p>
            <a:r>
              <a:rPr lang="en-US" dirty="0"/>
              <a:t>Suppose AS A and B are connected to each other both in North America (NA) and in Europe (EU)</a:t>
            </a:r>
          </a:p>
          <a:p>
            <a:r>
              <a:rPr lang="en-US" dirty="0"/>
              <a:t>A source in NA wants to reach a destination in EU</a:t>
            </a:r>
          </a:p>
          <a:p>
            <a:r>
              <a:rPr lang="en-US" dirty="0"/>
              <a:t>There are two paths available</a:t>
            </a:r>
          </a:p>
          <a:p>
            <a:pPr lvl="1"/>
            <a:r>
              <a:rPr lang="en-US" i="1" dirty="0"/>
              <a:t>Assume </a:t>
            </a:r>
            <a:r>
              <a:rPr lang="en-US" dirty="0"/>
              <a:t>same local preference</a:t>
            </a:r>
          </a:p>
          <a:p>
            <a:pPr lvl="1"/>
            <a:r>
              <a:rPr lang="en-US" dirty="0"/>
              <a:t>Same AS path length</a:t>
            </a:r>
          </a:p>
          <a:p>
            <a:r>
              <a:rPr lang="en-US" dirty="0">
                <a:solidFill>
                  <a:srgbClr val="C00000"/>
                </a:solidFill>
              </a:rPr>
              <a:t>Closest next hop-router:</a:t>
            </a:r>
            <a:r>
              <a:rPr lang="en-US" dirty="0"/>
              <a:t> choose path via B1 rather than B2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95C8FB2B-D5C9-DB44-BE13-7E073AEA064C}"/>
              </a:ext>
            </a:extLst>
          </p:cNvPr>
          <p:cNvSpPr/>
          <p:nvPr/>
        </p:nvSpPr>
        <p:spPr>
          <a:xfrm>
            <a:off x="8018585" y="4645124"/>
            <a:ext cx="3953021" cy="1308296"/>
          </a:xfrm>
          <a:prstGeom prst="cloud">
            <a:avLst/>
          </a:prstGeom>
          <a:noFill/>
          <a:ln w="50800">
            <a:solidFill>
              <a:schemeClr val="bg1">
                <a:lumMod val="50000"/>
              </a:schemeClr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9" descr="Router Clip Art">
            <a:extLst>
              <a:ext uri="{FF2B5EF4-FFF2-40B4-BE49-F238E27FC236}">
                <a16:creationId xmlns:a16="http://schemas.microsoft.com/office/drawing/2014/main" id="{3D12EEF9-C2E4-844E-8B77-22E5D136C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383" y="2487428"/>
            <a:ext cx="739637" cy="5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Router Clip Art">
            <a:extLst>
              <a:ext uri="{FF2B5EF4-FFF2-40B4-BE49-F238E27FC236}">
                <a16:creationId xmlns:a16="http://schemas.microsoft.com/office/drawing/2014/main" id="{ADA0BDB7-FEA0-E643-992F-E59F2D119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981" y="2470795"/>
            <a:ext cx="739637" cy="5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Router Clip Art">
            <a:extLst>
              <a:ext uri="{FF2B5EF4-FFF2-40B4-BE49-F238E27FC236}">
                <a16:creationId xmlns:a16="http://schemas.microsoft.com/office/drawing/2014/main" id="{66A31E64-29F0-D745-B41A-45EBA2C3C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999" y="4632858"/>
            <a:ext cx="739637" cy="5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Router Clip Art">
            <a:extLst>
              <a:ext uri="{FF2B5EF4-FFF2-40B4-BE49-F238E27FC236}">
                <a16:creationId xmlns:a16="http://schemas.microsoft.com/office/drawing/2014/main" id="{F925B59A-9E6C-6C4A-B812-A8F1CCE70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769" y="4628868"/>
            <a:ext cx="739637" cy="5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83A98A-81D2-6041-A4B9-3034496CB4A2}"/>
              </a:ext>
            </a:extLst>
          </p:cNvPr>
          <p:cNvCxnSpPr/>
          <p:nvPr/>
        </p:nvCxnSpPr>
        <p:spPr>
          <a:xfrm>
            <a:off x="10001925" y="1395110"/>
            <a:ext cx="0" cy="506437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AEEB54B-1ADC-C34D-91B1-A9E51DCD718C}"/>
              </a:ext>
            </a:extLst>
          </p:cNvPr>
          <p:cNvSpPr txBox="1"/>
          <p:nvPr/>
        </p:nvSpPr>
        <p:spPr>
          <a:xfrm>
            <a:off x="7723163" y="2785403"/>
            <a:ext cx="58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AEFF0E-30C3-6045-BFAE-9E470B93F0A5}"/>
              </a:ext>
            </a:extLst>
          </p:cNvPr>
          <p:cNvSpPr txBox="1"/>
          <p:nvPr/>
        </p:nvSpPr>
        <p:spPr>
          <a:xfrm>
            <a:off x="7959423" y="4206062"/>
            <a:ext cx="58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B1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3F4D87-ADF3-1847-8244-B0082CD37581}"/>
              </a:ext>
            </a:extLst>
          </p:cNvPr>
          <p:cNvSpPr txBox="1"/>
          <p:nvPr/>
        </p:nvSpPr>
        <p:spPr>
          <a:xfrm>
            <a:off x="11521032" y="2854863"/>
            <a:ext cx="58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73F7E9-55D2-2B4B-8D51-20DD34701C28}"/>
              </a:ext>
            </a:extLst>
          </p:cNvPr>
          <p:cNvSpPr txBox="1"/>
          <p:nvPr/>
        </p:nvSpPr>
        <p:spPr>
          <a:xfrm>
            <a:off x="11586796" y="4206063"/>
            <a:ext cx="58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B2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13B6B79-7AC4-EA4C-9DFC-E9E89E9605E9}"/>
              </a:ext>
            </a:extLst>
          </p:cNvPr>
          <p:cNvCxnSpPr>
            <a:stCxn id="7" idx="2"/>
            <a:endCxn id="9" idx="0"/>
          </p:cNvCxnSpPr>
          <p:nvPr/>
        </p:nvCxnSpPr>
        <p:spPr>
          <a:xfrm>
            <a:off x="8680202" y="3032250"/>
            <a:ext cx="11616" cy="160060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9D4FCC-7945-FA42-85AE-E28B71CE2511}"/>
              </a:ext>
            </a:extLst>
          </p:cNvPr>
          <p:cNvCxnSpPr/>
          <p:nvPr/>
        </p:nvCxnSpPr>
        <p:spPr>
          <a:xfrm>
            <a:off x="11402955" y="3030066"/>
            <a:ext cx="11616" cy="160060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>
            <a:extLst>
              <a:ext uri="{FF2B5EF4-FFF2-40B4-BE49-F238E27FC236}">
                <a16:creationId xmlns:a16="http://schemas.microsoft.com/office/drawing/2014/main" id="{BFC89C76-E265-BD40-9531-073062B3E9B6}"/>
              </a:ext>
            </a:extLst>
          </p:cNvPr>
          <p:cNvSpPr/>
          <p:nvPr/>
        </p:nvSpPr>
        <p:spPr>
          <a:xfrm>
            <a:off x="8863715" y="2129749"/>
            <a:ext cx="2441871" cy="3109094"/>
          </a:xfrm>
          <a:custGeom>
            <a:avLst/>
            <a:gdLst>
              <a:gd name="connsiteX0" fmla="*/ 322488 w 2441871"/>
              <a:gd name="connsiteY0" fmla="*/ 3545058 h 3545058"/>
              <a:gd name="connsiteX1" fmla="*/ 111473 w 2441871"/>
              <a:gd name="connsiteY1" fmla="*/ 2982350 h 3545058"/>
              <a:gd name="connsiteX2" fmla="*/ 55202 w 2441871"/>
              <a:gd name="connsiteY2" fmla="*/ 998806 h 3545058"/>
              <a:gd name="connsiteX3" fmla="*/ 913331 w 2441871"/>
              <a:gd name="connsiteY3" fmla="*/ 506436 h 3545058"/>
              <a:gd name="connsiteX4" fmla="*/ 2249762 w 2441871"/>
              <a:gd name="connsiteY4" fmla="*/ 506436 h 3545058"/>
              <a:gd name="connsiteX5" fmla="*/ 2404507 w 2441871"/>
              <a:gd name="connsiteY5" fmla="*/ 0 h 354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871" h="3545058">
                <a:moveTo>
                  <a:pt x="322488" y="3545058"/>
                </a:moveTo>
                <a:cubicBezTo>
                  <a:pt x="239254" y="3475891"/>
                  <a:pt x="156021" y="3406725"/>
                  <a:pt x="111473" y="2982350"/>
                </a:cubicBezTo>
                <a:cubicBezTo>
                  <a:pt x="66925" y="2557975"/>
                  <a:pt x="-78441" y="1411458"/>
                  <a:pt x="55202" y="998806"/>
                </a:cubicBezTo>
                <a:cubicBezTo>
                  <a:pt x="188845" y="586154"/>
                  <a:pt x="547571" y="588498"/>
                  <a:pt x="913331" y="506436"/>
                </a:cubicBezTo>
                <a:cubicBezTo>
                  <a:pt x="1279091" y="424374"/>
                  <a:pt x="2001233" y="590842"/>
                  <a:pt x="2249762" y="506436"/>
                </a:cubicBezTo>
                <a:cubicBezTo>
                  <a:pt x="2498291" y="422030"/>
                  <a:pt x="2451399" y="211015"/>
                  <a:pt x="2404507" y="0"/>
                </a:cubicBezTo>
              </a:path>
            </a:pathLst>
          </a:custGeom>
          <a:noFill/>
          <a:ln w="50800">
            <a:solidFill>
              <a:srgbClr val="C00000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19938E9-0A93-3D45-A96C-6FB5F4812C14}"/>
              </a:ext>
            </a:extLst>
          </p:cNvPr>
          <p:cNvGrpSpPr/>
          <p:nvPr/>
        </p:nvGrpSpPr>
        <p:grpSpPr>
          <a:xfrm>
            <a:off x="8766346" y="5318306"/>
            <a:ext cx="1075076" cy="443807"/>
            <a:chOff x="8766346" y="5318306"/>
            <a:chExt cx="1075076" cy="44380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A46302B-56C0-FF43-882F-B1069E4863B6}"/>
                </a:ext>
              </a:extLst>
            </p:cNvPr>
            <p:cNvSpPr/>
            <p:nvPr/>
          </p:nvSpPr>
          <p:spPr>
            <a:xfrm>
              <a:off x="8766346" y="5318306"/>
              <a:ext cx="1075072" cy="443807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F1780CD-CD63-C64E-AE38-D365602B65E4}"/>
                </a:ext>
              </a:extLst>
            </p:cNvPr>
            <p:cNvSpPr txBox="1"/>
            <p:nvPr/>
          </p:nvSpPr>
          <p:spPr>
            <a:xfrm>
              <a:off x="8789870" y="5375571"/>
              <a:ext cx="1051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err="1">
                  <a:latin typeface="Helvetica" pitchFamily="2" charset="0"/>
                </a:rPr>
                <a:t>Src</a:t>
              </a:r>
              <a:r>
                <a:rPr lang="en-US" dirty="0">
                  <a:latin typeface="Helvetica" pitchFamily="2" charset="0"/>
                </a:rPr>
                <a:t>-NA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14859B4-544B-7B41-A1F2-E3EE21AA1932}"/>
              </a:ext>
            </a:extLst>
          </p:cNvPr>
          <p:cNvGrpSpPr/>
          <p:nvPr/>
        </p:nvGrpSpPr>
        <p:grpSpPr>
          <a:xfrm>
            <a:off x="10783842" y="1742234"/>
            <a:ext cx="1075076" cy="443807"/>
            <a:chOff x="10783842" y="1742234"/>
            <a:chExt cx="1075076" cy="44380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29B2E1F-EF9F-0F4C-B6DD-D23E2F2E98F5}"/>
                </a:ext>
              </a:extLst>
            </p:cNvPr>
            <p:cNvSpPr/>
            <p:nvPr/>
          </p:nvSpPr>
          <p:spPr>
            <a:xfrm>
              <a:off x="10783842" y="1742234"/>
              <a:ext cx="1075072" cy="443807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C54DD4-CDD6-D148-9183-5055DD0259C9}"/>
                </a:ext>
              </a:extLst>
            </p:cNvPr>
            <p:cNvSpPr txBox="1"/>
            <p:nvPr/>
          </p:nvSpPr>
          <p:spPr>
            <a:xfrm>
              <a:off x="10807366" y="1799499"/>
              <a:ext cx="1051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err="1">
                  <a:latin typeface="Helvetica" pitchFamily="2" charset="0"/>
                </a:rPr>
                <a:t>Dst</a:t>
              </a:r>
              <a:r>
                <a:rPr lang="en-US" dirty="0">
                  <a:latin typeface="Helvetica" pitchFamily="2" charset="0"/>
                </a:rPr>
                <a:t>-EU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B97E1F1-56DF-2844-9BEC-3F792F158AA4}"/>
              </a:ext>
            </a:extLst>
          </p:cNvPr>
          <p:cNvSpPr txBox="1"/>
          <p:nvPr/>
        </p:nvSpPr>
        <p:spPr>
          <a:xfrm>
            <a:off x="10072159" y="5990617"/>
            <a:ext cx="116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Helvetica" pitchFamily="2" charset="0"/>
              </a:rPr>
              <a:t>AS 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14D3C3-9B28-6947-8988-3361DD67EBB5}"/>
              </a:ext>
            </a:extLst>
          </p:cNvPr>
          <p:cNvSpPr txBox="1"/>
          <p:nvPr/>
        </p:nvSpPr>
        <p:spPr>
          <a:xfrm>
            <a:off x="10044838" y="3056695"/>
            <a:ext cx="116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Helvetica" pitchFamily="2" charset="0"/>
              </a:rPr>
              <a:t>AS 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C35ECD-8C87-9747-9DB4-63A20300F097}"/>
              </a:ext>
            </a:extLst>
          </p:cNvPr>
          <p:cNvSpPr txBox="1"/>
          <p:nvPr/>
        </p:nvSpPr>
        <p:spPr>
          <a:xfrm>
            <a:off x="9445031" y="1307358"/>
            <a:ext cx="76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NA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E72109-337D-D24F-BCAE-F8DB8CDD2D2E}"/>
              </a:ext>
            </a:extLst>
          </p:cNvPr>
          <p:cNvSpPr txBox="1"/>
          <p:nvPr/>
        </p:nvSpPr>
        <p:spPr>
          <a:xfrm>
            <a:off x="10086332" y="1303205"/>
            <a:ext cx="76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EU</a:t>
            </a:r>
          </a:p>
        </p:txBody>
      </p:sp>
      <p:pic>
        <p:nvPicPr>
          <p:cNvPr id="33" name="Picture 19" descr="Router Clip Art">
            <a:extLst>
              <a:ext uri="{FF2B5EF4-FFF2-40B4-BE49-F238E27FC236}">
                <a16:creationId xmlns:a16="http://schemas.microsoft.com/office/drawing/2014/main" id="{215DD1C3-A4AE-9943-8DE8-BDAD5C22C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617" y="4839993"/>
            <a:ext cx="5013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9" descr="Router Clip Art">
            <a:extLst>
              <a:ext uri="{FF2B5EF4-FFF2-40B4-BE49-F238E27FC236}">
                <a16:creationId xmlns:a16="http://schemas.microsoft.com/office/drawing/2014/main" id="{9795D3F0-FB0C-A843-A966-E5C000BAA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76" y="4769770"/>
            <a:ext cx="5013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Freeform 34">
            <a:extLst>
              <a:ext uri="{FF2B5EF4-FFF2-40B4-BE49-F238E27FC236}">
                <a16:creationId xmlns:a16="http://schemas.microsoft.com/office/drawing/2014/main" id="{846615B0-678D-8E40-9E53-70CFAC3D756B}"/>
              </a:ext>
            </a:extLst>
          </p:cNvPr>
          <p:cNvSpPr/>
          <p:nvPr/>
        </p:nvSpPr>
        <p:spPr>
          <a:xfrm>
            <a:off x="9288623" y="2124222"/>
            <a:ext cx="2450790" cy="3137095"/>
          </a:xfrm>
          <a:custGeom>
            <a:avLst/>
            <a:gdLst>
              <a:gd name="connsiteX0" fmla="*/ 24189 w 2450790"/>
              <a:gd name="connsiteY0" fmla="*/ 3137095 h 3137095"/>
              <a:gd name="connsiteX1" fmla="*/ 52325 w 2450790"/>
              <a:gd name="connsiteY1" fmla="*/ 2855741 h 3137095"/>
              <a:gd name="connsiteX2" fmla="*/ 488423 w 2450790"/>
              <a:gd name="connsiteY2" fmla="*/ 2588455 h 3137095"/>
              <a:gd name="connsiteX3" fmla="*/ 1487229 w 2450790"/>
              <a:gd name="connsiteY3" fmla="*/ 3066756 h 3137095"/>
              <a:gd name="connsiteX4" fmla="*/ 2401629 w 2450790"/>
              <a:gd name="connsiteY4" fmla="*/ 2504049 h 3137095"/>
              <a:gd name="connsiteX5" fmla="*/ 2317223 w 2450790"/>
              <a:gd name="connsiteY5" fmla="*/ 689316 h 3137095"/>
              <a:gd name="connsiteX6" fmla="*/ 2232817 w 2450790"/>
              <a:gd name="connsiteY6" fmla="*/ 0 h 313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790" h="3137095">
                <a:moveTo>
                  <a:pt x="24189" y="3137095"/>
                </a:moveTo>
                <a:cubicBezTo>
                  <a:pt x="-429" y="3042138"/>
                  <a:pt x="-25047" y="2947181"/>
                  <a:pt x="52325" y="2855741"/>
                </a:cubicBezTo>
                <a:cubicBezTo>
                  <a:pt x="129697" y="2764301"/>
                  <a:pt x="249272" y="2553286"/>
                  <a:pt x="488423" y="2588455"/>
                </a:cubicBezTo>
                <a:cubicBezTo>
                  <a:pt x="727574" y="2623624"/>
                  <a:pt x="1168361" y="3080824"/>
                  <a:pt x="1487229" y="3066756"/>
                </a:cubicBezTo>
                <a:cubicBezTo>
                  <a:pt x="1806097" y="3052688"/>
                  <a:pt x="2263297" y="2900289"/>
                  <a:pt x="2401629" y="2504049"/>
                </a:cubicBezTo>
                <a:cubicBezTo>
                  <a:pt x="2539961" y="2107809"/>
                  <a:pt x="2345358" y="1106657"/>
                  <a:pt x="2317223" y="689316"/>
                </a:cubicBezTo>
                <a:cubicBezTo>
                  <a:pt x="2289088" y="271975"/>
                  <a:pt x="2260952" y="135987"/>
                  <a:pt x="2232817" y="0"/>
                </a:cubicBezTo>
              </a:path>
            </a:pathLst>
          </a:custGeom>
          <a:noFill/>
          <a:ln w="50800">
            <a:solidFill>
              <a:srgbClr val="C00000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A picture containing icon&#10;&#10;Description automatically generated">
            <a:extLst>
              <a:ext uri="{FF2B5EF4-FFF2-40B4-BE49-F238E27FC236}">
                <a16:creationId xmlns:a16="http://schemas.microsoft.com/office/drawing/2014/main" id="{266B981C-7044-3C49-84C2-0572DE8FE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744" y="3517715"/>
            <a:ext cx="554508" cy="54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6" grpId="0"/>
      <p:bldP spid="17" grpId="0"/>
      <p:bldP spid="18" grpId="0"/>
      <p:bldP spid="19" grpId="0"/>
      <p:bldP spid="24" grpId="0" animBg="1"/>
      <p:bldP spid="29" grpId="0"/>
      <p:bldP spid="30" grpId="0"/>
      <p:bldP spid="31" grpId="0"/>
      <p:bldP spid="32" grpId="0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9874BA01-054A-1241-969E-B76AE9373BB0}"/>
              </a:ext>
            </a:extLst>
          </p:cNvPr>
          <p:cNvSpPr/>
          <p:nvPr/>
        </p:nvSpPr>
        <p:spPr>
          <a:xfrm>
            <a:off x="8018585" y="1607645"/>
            <a:ext cx="3953021" cy="1407972"/>
          </a:xfrm>
          <a:prstGeom prst="cloud">
            <a:avLst/>
          </a:prstGeom>
          <a:noFill/>
          <a:ln w="50800">
            <a:solidFill>
              <a:schemeClr val="bg1">
                <a:lumMod val="50000"/>
              </a:schemeClr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D20CA7-FCA6-FC48-B1C0-5BD573CE8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route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657C9-BEC8-CE44-B37F-9A94BB565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10592" cy="4351338"/>
          </a:xfrm>
        </p:spPr>
        <p:txBody>
          <a:bodyPr/>
          <a:lstStyle/>
          <a:p>
            <a:r>
              <a:rPr lang="en-US" dirty="0"/>
              <a:t>Choosing closest next-hop results in </a:t>
            </a:r>
            <a:r>
              <a:rPr lang="en-US" dirty="0">
                <a:solidFill>
                  <a:srgbClr val="C00000"/>
                </a:solidFill>
              </a:rPr>
              <a:t>early exit routing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Try to exit the local AS as early as possible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Also called </a:t>
            </a:r>
            <a:r>
              <a:rPr lang="en-US" dirty="0">
                <a:solidFill>
                  <a:srgbClr val="C00000"/>
                </a:solidFill>
              </a:rPr>
              <a:t>hot potato routing</a:t>
            </a:r>
          </a:p>
          <a:p>
            <a:r>
              <a:rPr lang="en-US" dirty="0"/>
              <a:t>Reduce resource use within local AS</a:t>
            </a:r>
          </a:p>
          <a:p>
            <a:pPr lvl="1"/>
            <a:r>
              <a:rPr lang="en-US" dirty="0"/>
              <a:t>potentially at the expense of another AS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95C8FB2B-D5C9-DB44-BE13-7E073AEA064C}"/>
              </a:ext>
            </a:extLst>
          </p:cNvPr>
          <p:cNvSpPr/>
          <p:nvPr/>
        </p:nvSpPr>
        <p:spPr>
          <a:xfrm>
            <a:off x="8018585" y="4645124"/>
            <a:ext cx="3953021" cy="1308296"/>
          </a:xfrm>
          <a:prstGeom prst="cloud">
            <a:avLst/>
          </a:prstGeom>
          <a:noFill/>
          <a:ln w="50800">
            <a:solidFill>
              <a:schemeClr val="bg1">
                <a:lumMod val="50000"/>
              </a:schemeClr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9" descr="Router Clip Art">
            <a:extLst>
              <a:ext uri="{FF2B5EF4-FFF2-40B4-BE49-F238E27FC236}">
                <a16:creationId xmlns:a16="http://schemas.microsoft.com/office/drawing/2014/main" id="{3D12EEF9-C2E4-844E-8B77-22E5D136C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383" y="2487428"/>
            <a:ext cx="739637" cy="5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Router Clip Art">
            <a:extLst>
              <a:ext uri="{FF2B5EF4-FFF2-40B4-BE49-F238E27FC236}">
                <a16:creationId xmlns:a16="http://schemas.microsoft.com/office/drawing/2014/main" id="{ADA0BDB7-FEA0-E643-992F-E59F2D119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981" y="2470795"/>
            <a:ext cx="739637" cy="5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Router Clip Art">
            <a:extLst>
              <a:ext uri="{FF2B5EF4-FFF2-40B4-BE49-F238E27FC236}">
                <a16:creationId xmlns:a16="http://schemas.microsoft.com/office/drawing/2014/main" id="{66A31E64-29F0-D745-B41A-45EBA2C3C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999" y="4632858"/>
            <a:ext cx="739637" cy="5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Router Clip Art">
            <a:extLst>
              <a:ext uri="{FF2B5EF4-FFF2-40B4-BE49-F238E27FC236}">
                <a16:creationId xmlns:a16="http://schemas.microsoft.com/office/drawing/2014/main" id="{F925B59A-9E6C-6C4A-B812-A8F1CCE70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769" y="4628868"/>
            <a:ext cx="739637" cy="5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83A98A-81D2-6041-A4B9-3034496CB4A2}"/>
              </a:ext>
            </a:extLst>
          </p:cNvPr>
          <p:cNvCxnSpPr/>
          <p:nvPr/>
        </p:nvCxnSpPr>
        <p:spPr>
          <a:xfrm>
            <a:off x="10001925" y="1395110"/>
            <a:ext cx="0" cy="506437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AEEB54B-1ADC-C34D-91B1-A9E51DCD718C}"/>
              </a:ext>
            </a:extLst>
          </p:cNvPr>
          <p:cNvSpPr txBox="1"/>
          <p:nvPr/>
        </p:nvSpPr>
        <p:spPr>
          <a:xfrm>
            <a:off x="7723163" y="2785403"/>
            <a:ext cx="58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AEFF0E-30C3-6045-BFAE-9E470B93F0A5}"/>
              </a:ext>
            </a:extLst>
          </p:cNvPr>
          <p:cNvSpPr txBox="1"/>
          <p:nvPr/>
        </p:nvSpPr>
        <p:spPr>
          <a:xfrm>
            <a:off x="7959423" y="4206062"/>
            <a:ext cx="58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B1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3F4D87-ADF3-1847-8244-B0082CD37581}"/>
              </a:ext>
            </a:extLst>
          </p:cNvPr>
          <p:cNvSpPr txBox="1"/>
          <p:nvPr/>
        </p:nvSpPr>
        <p:spPr>
          <a:xfrm>
            <a:off x="11521032" y="2854863"/>
            <a:ext cx="58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73F7E9-55D2-2B4B-8D51-20DD34701C28}"/>
              </a:ext>
            </a:extLst>
          </p:cNvPr>
          <p:cNvSpPr txBox="1"/>
          <p:nvPr/>
        </p:nvSpPr>
        <p:spPr>
          <a:xfrm>
            <a:off x="11586796" y="4206063"/>
            <a:ext cx="58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B2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13B6B79-7AC4-EA4C-9DFC-E9E89E9605E9}"/>
              </a:ext>
            </a:extLst>
          </p:cNvPr>
          <p:cNvCxnSpPr>
            <a:stCxn id="7" idx="2"/>
            <a:endCxn id="9" idx="0"/>
          </p:cNvCxnSpPr>
          <p:nvPr/>
        </p:nvCxnSpPr>
        <p:spPr>
          <a:xfrm>
            <a:off x="8680202" y="3032250"/>
            <a:ext cx="11616" cy="160060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9D4FCC-7945-FA42-85AE-E28B71CE2511}"/>
              </a:ext>
            </a:extLst>
          </p:cNvPr>
          <p:cNvCxnSpPr/>
          <p:nvPr/>
        </p:nvCxnSpPr>
        <p:spPr>
          <a:xfrm>
            <a:off x="11402955" y="3030066"/>
            <a:ext cx="11616" cy="160060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>
            <a:extLst>
              <a:ext uri="{FF2B5EF4-FFF2-40B4-BE49-F238E27FC236}">
                <a16:creationId xmlns:a16="http://schemas.microsoft.com/office/drawing/2014/main" id="{BFC89C76-E265-BD40-9531-073062B3E9B6}"/>
              </a:ext>
            </a:extLst>
          </p:cNvPr>
          <p:cNvSpPr/>
          <p:nvPr/>
        </p:nvSpPr>
        <p:spPr>
          <a:xfrm>
            <a:off x="8863715" y="2129749"/>
            <a:ext cx="2441871" cy="3109094"/>
          </a:xfrm>
          <a:custGeom>
            <a:avLst/>
            <a:gdLst>
              <a:gd name="connsiteX0" fmla="*/ 322488 w 2441871"/>
              <a:gd name="connsiteY0" fmla="*/ 3545058 h 3545058"/>
              <a:gd name="connsiteX1" fmla="*/ 111473 w 2441871"/>
              <a:gd name="connsiteY1" fmla="*/ 2982350 h 3545058"/>
              <a:gd name="connsiteX2" fmla="*/ 55202 w 2441871"/>
              <a:gd name="connsiteY2" fmla="*/ 998806 h 3545058"/>
              <a:gd name="connsiteX3" fmla="*/ 913331 w 2441871"/>
              <a:gd name="connsiteY3" fmla="*/ 506436 h 3545058"/>
              <a:gd name="connsiteX4" fmla="*/ 2249762 w 2441871"/>
              <a:gd name="connsiteY4" fmla="*/ 506436 h 3545058"/>
              <a:gd name="connsiteX5" fmla="*/ 2404507 w 2441871"/>
              <a:gd name="connsiteY5" fmla="*/ 0 h 354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871" h="3545058">
                <a:moveTo>
                  <a:pt x="322488" y="3545058"/>
                </a:moveTo>
                <a:cubicBezTo>
                  <a:pt x="239254" y="3475891"/>
                  <a:pt x="156021" y="3406725"/>
                  <a:pt x="111473" y="2982350"/>
                </a:cubicBezTo>
                <a:cubicBezTo>
                  <a:pt x="66925" y="2557975"/>
                  <a:pt x="-78441" y="1411458"/>
                  <a:pt x="55202" y="998806"/>
                </a:cubicBezTo>
                <a:cubicBezTo>
                  <a:pt x="188845" y="586154"/>
                  <a:pt x="547571" y="588498"/>
                  <a:pt x="913331" y="506436"/>
                </a:cubicBezTo>
                <a:cubicBezTo>
                  <a:pt x="1279091" y="424374"/>
                  <a:pt x="2001233" y="590842"/>
                  <a:pt x="2249762" y="506436"/>
                </a:cubicBezTo>
                <a:cubicBezTo>
                  <a:pt x="2498291" y="422030"/>
                  <a:pt x="2451399" y="211015"/>
                  <a:pt x="2404507" y="0"/>
                </a:cubicBezTo>
              </a:path>
            </a:pathLst>
          </a:custGeom>
          <a:noFill/>
          <a:ln w="50800">
            <a:solidFill>
              <a:srgbClr val="C00000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19938E9-0A93-3D45-A96C-6FB5F4812C14}"/>
              </a:ext>
            </a:extLst>
          </p:cNvPr>
          <p:cNvGrpSpPr/>
          <p:nvPr/>
        </p:nvGrpSpPr>
        <p:grpSpPr>
          <a:xfrm>
            <a:off x="8766346" y="5318306"/>
            <a:ext cx="1075076" cy="443807"/>
            <a:chOff x="8766346" y="5318306"/>
            <a:chExt cx="1075076" cy="44380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A46302B-56C0-FF43-882F-B1069E4863B6}"/>
                </a:ext>
              </a:extLst>
            </p:cNvPr>
            <p:cNvSpPr/>
            <p:nvPr/>
          </p:nvSpPr>
          <p:spPr>
            <a:xfrm>
              <a:off x="8766346" y="5318306"/>
              <a:ext cx="1075072" cy="443807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F1780CD-CD63-C64E-AE38-D365602B65E4}"/>
                </a:ext>
              </a:extLst>
            </p:cNvPr>
            <p:cNvSpPr txBox="1"/>
            <p:nvPr/>
          </p:nvSpPr>
          <p:spPr>
            <a:xfrm>
              <a:off x="8789870" y="5375571"/>
              <a:ext cx="1051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err="1">
                  <a:latin typeface="Helvetica" pitchFamily="2" charset="0"/>
                </a:rPr>
                <a:t>Src</a:t>
              </a:r>
              <a:r>
                <a:rPr lang="en-US" dirty="0">
                  <a:latin typeface="Helvetica" pitchFamily="2" charset="0"/>
                </a:rPr>
                <a:t>-NA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14859B4-544B-7B41-A1F2-E3EE21AA1932}"/>
              </a:ext>
            </a:extLst>
          </p:cNvPr>
          <p:cNvGrpSpPr/>
          <p:nvPr/>
        </p:nvGrpSpPr>
        <p:grpSpPr>
          <a:xfrm>
            <a:off x="10783842" y="1742234"/>
            <a:ext cx="1075076" cy="443807"/>
            <a:chOff x="10783842" y="1742234"/>
            <a:chExt cx="1075076" cy="44380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29B2E1F-EF9F-0F4C-B6DD-D23E2F2E98F5}"/>
                </a:ext>
              </a:extLst>
            </p:cNvPr>
            <p:cNvSpPr/>
            <p:nvPr/>
          </p:nvSpPr>
          <p:spPr>
            <a:xfrm>
              <a:off x="10783842" y="1742234"/>
              <a:ext cx="1075072" cy="443807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C54DD4-CDD6-D148-9183-5055DD0259C9}"/>
                </a:ext>
              </a:extLst>
            </p:cNvPr>
            <p:cNvSpPr txBox="1"/>
            <p:nvPr/>
          </p:nvSpPr>
          <p:spPr>
            <a:xfrm>
              <a:off x="10807366" y="1799499"/>
              <a:ext cx="1051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err="1">
                  <a:latin typeface="Helvetica" pitchFamily="2" charset="0"/>
                </a:rPr>
                <a:t>Dst</a:t>
              </a:r>
              <a:r>
                <a:rPr lang="en-US" dirty="0">
                  <a:latin typeface="Helvetica" pitchFamily="2" charset="0"/>
                </a:rPr>
                <a:t>-EU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B97E1F1-56DF-2844-9BEC-3F792F158AA4}"/>
              </a:ext>
            </a:extLst>
          </p:cNvPr>
          <p:cNvSpPr txBox="1"/>
          <p:nvPr/>
        </p:nvSpPr>
        <p:spPr>
          <a:xfrm>
            <a:off x="10072159" y="5990617"/>
            <a:ext cx="116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Helvetica" pitchFamily="2" charset="0"/>
              </a:rPr>
              <a:t>AS 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14D3C3-9B28-6947-8988-3361DD67EBB5}"/>
              </a:ext>
            </a:extLst>
          </p:cNvPr>
          <p:cNvSpPr txBox="1"/>
          <p:nvPr/>
        </p:nvSpPr>
        <p:spPr>
          <a:xfrm>
            <a:off x="10044838" y="3056695"/>
            <a:ext cx="116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Helvetica" pitchFamily="2" charset="0"/>
              </a:rPr>
              <a:t>AS 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C35ECD-8C87-9747-9DB4-63A20300F097}"/>
              </a:ext>
            </a:extLst>
          </p:cNvPr>
          <p:cNvSpPr txBox="1"/>
          <p:nvPr/>
        </p:nvSpPr>
        <p:spPr>
          <a:xfrm>
            <a:off x="9445031" y="1307358"/>
            <a:ext cx="76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NA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E72109-337D-D24F-BCAE-F8DB8CDD2D2E}"/>
              </a:ext>
            </a:extLst>
          </p:cNvPr>
          <p:cNvSpPr txBox="1"/>
          <p:nvPr/>
        </p:nvSpPr>
        <p:spPr>
          <a:xfrm>
            <a:off x="10086332" y="1303205"/>
            <a:ext cx="76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EU</a:t>
            </a:r>
          </a:p>
        </p:txBody>
      </p:sp>
      <p:pic>
        <p:nvPicPr>
          <p:cNvPr id="33" name="Picture 19" descr="Router Clip Art">
            <a:extLst>
              <a:ext uri="{FF2B5EF4-FFF2-40B4-BE49-F238E27FC236}">
                <a16:creationId xmlns:a16="http://schemas.microsoft.com/office/drawing/2014/main" id="{215DD1C3-A4AE-9943-8DE8-BDAD5C22C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617" y="4839993"/>
            <a:ext cx="5013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9" descr="Router Clip Art">
            <a:extLst>
              <a:ext uri="{FF2B5EF4-FFF2-40B4-BE49-F238E27FC236}">
                <a16:creationId xmlns:a16="http://schemas.microsoft.com/office/drawing/2014/main" id="{9795D3F0-FB0C-A843-A966-E5C000BAA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76" y="4769770"/>
            <a:ext cx="5013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Freeform 34">
            <a:extLst>
              <a:ext uri="{FF2B5EF4-FFF2-40B4-BE49-F238E27FC236}">
                <a16:creationId xmlns:a16="http://schemas.microsoft.com/office/drawing/2014/main" id="{846615B0-678D-8E40-9E53-70CFAC3D756B}"/>
              </a:ext>
            </a:extLst>
          </p:cNvPr>
          <p:cNvSpPr/>
          <p:nvPr/>
        </p:nvSpPr>
        <p:spPr>
          <a:xfrm>
            <a:off x="9288623" y="2124222"/>
            <a:ext cx="2450790" cy="3137095"/>
          </a:xfrm>
          <a:custGeom>
            <a:avLst/>
            <a:gdLst>
              <a:gd name="connsiteX0" fmla="*/ 24189 w 2450790"/>
              <a:gd name="connsiteY0" fmla="*/ 3137095 h 3137095"/>
              <a:gd name="connsiteX1" fmla="*/ 52325 w 2450790"/>
              <a:gd name="connsiteY1" fmla="*/ 2855741 h 3137095"/>
              <a:gd name="connsiteX2" fmla="*/ 488423 w 2450790"/>
              <a:gd name="connsiteY2" fmla="*/ 2588455 h 3137095"/>
              <a:gd name="connsiteX3" fmla="*/ 1487229 w 2450790"/>
              <a:gd name="connsiteY3" fmla="*/ 3066756 h 3137095"/>
              <a:gd name="connsiteX4" fmla="*/ 2401629 w 2450790"/>
              <a:gd name="connsiteY4" fmla="*/ 2504049 h 3137095"/>
              <a:gd name="connsiteX5" fmla="*/ 2317223 w 2450790"/>
              <a:gd name="connsiteY5" fmla="*/ 689316 h 3137095"/>
              <a:gd name="connsiteX6" fmla="*/ 2232817 w 2450790"/>
              <a:gd name="connsiteY6" fmla="*/ 0 h 313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790" h="3137095">
                <a:moveTo>
                  <a:pt x="24189" y="3137095"/>
                </a:moveTo>
                <a:cubicBezTo>
                  <a:pt x="-429" y="3042138"/>
                  <a:pt x="-25047" y="2947181"/>
                  <a:pt x="52325" y="2855741"/>
                </a:cubicBezTo>
                <a:cubicBezTo>
                  <a:pt x="129697" y="2764301"/>
                  <a:pt x="249272" y="2553286"/>
                  <a:pt x="488423" y="2588455"/>
                </a:cubicBezTo>
                <a:cubicBezTo>
                  <a:pt x="727574" y="2623624"/>
                  <a:pt x="1168361" y="3080824"/>
                  <a:pt x="1487229" y="3066756"/>
                </a:cubicBezTo>
                <a:cubicBezTo>
                  <a:pt x="1806097" y="3052688"/>
                  <a:pt x="2263297" y="2900289"/>
                  <a:pt x="2401629" y="2504049"/>
                </a:cubicBezTo>
                <a:cubicBezTo>
                  <a:pt x="2539961" y="2107809"/>
                  <a:pt x="2345358" y="1106657"/>
                  <a:pt x="2317223" y="689316"/>
                </a:cubicBezTo>
                <a:cubicBezTo>
                  <a:pt x="2289088" y="271975"/>
                  <a:pt x="2260952" y="135987"/>
                  <a:pt x="2232817" y="0"/>
                </a:cubicBezTo>
              </a:path>
            </a:pathLst>
          </a:custGeom>
          <a:noFill/>
          <a:ln w="50800">
            <a:solidFill>
              <a:srgbClr val="C00000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A picture containing icon&#10;&#10;Description automatically generated">
            <a:extLst>
              <a:ext uri="{FF2B5EF4-FFF2-40B4-BE49-F238E27FC236}">
                <a16:creationId xmlns:a16="http://schemas.microsoft.com/office/drawing/2014/main" id="{266B981C-7044-3C49-84C2-0572DE8FE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744" y="3517715"/>
            <a:ext cx="554508" cy="544892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E1ECCF3D-D960-9E44-AFE6-6D020E709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094" y="4667727"/>
            <a:ext cx="1973078" cy="225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6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/>
          <p:cNvGrpSpPr/>
          <p:nvPr/>
        </p:nvGrpSpPr>
        <p:grpSpPr>
          <a:xfrm>
            <a:off x="2148887" y="1451515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3749" cy="398272"/>
                  <a:chOff x="667045" y="1708643"/>
                  <a:chExt cx="423749" cy="39827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3749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37353" cy="398272"/>
                  <a:chOff x="667045" y="1708643"/>
                  <a:chExt cx="437353" cy="39827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37353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4990" y="3271623"/>
                <a:ext cx="4230" cy="8230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4809692" y="2378686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619237"/>
              <a:chOff x="833331" y="2873352"/>
              <a:chExt cx="2333625" cy="1619237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5688" cy="397920"/>
                  <a:chOff x="667045" y="1708643"/>
                  <a:chExt cx="425688" cy="397920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5688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39355" cy="397920"/>
                  <a:chOff x="667045" y="1708643"/>
                  <a:chExt cx="439355" cy="397920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39355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6018" y="3271272"/>
                <a:ext cx="4230" cy="823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7031687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7255177" y="1446543"/>
            <a:ext cx="2215548" cy="1471268"/>
            <a:chOff x="833331" y="2873352"/>
            <a:chExt cx="2333625" cy="1630661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409344"/>
              <a:chOff x="1736090" y="2873352"/>
              <a:chExt cx="565150" cy="409344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409344"/>
              <a:chOff x="1736090" y="2873352"/>
              <a:chExt cx="565150" cy="409344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409344"/>
              <a:chOff x="1736090" y="2873352"/>
              <a:chExt cx="565150" cy="409344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0758" cy="409344"/>
                <a:chOff x="667045" y="1708643"/>
                <a:chExt cx="420758" cy="409344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075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409344"/>
              <a:chOff x="1736090" y="2873352"/>
              <a:chExt cx="565150" cy="409344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34265" cy="409344"/>
                <a:chOff x="667045" y="1708643"/>
                <a:chExt cx="434265" cy="409344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3426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3405" y="3282696"/>
              <a:ext cx="4230" cy="81197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4570707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7047189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5017292" y="2438369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067951" y="1351667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231173" y="1562343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594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904683" y="5223365"/>
                <a:ext cx="429781" cy="369332"/>
                <a:chOff x="629095" y="1708643"/>
                <a:chExt cx="452687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629095" y="1708643"/>
                  <a:ext cx="432579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5576001" y="2820740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47589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AB1F63-9972-2E4A-8502-3AF6C2A9C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forwarding table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FC39CA-FA45-6E45-9FBF-92465D621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14386"/>
            <a:ext cx="10515600" cy="2149875"/>
          </a:xfrm>
        </p:spPr>
        <p:txBody>
          <a:bodyPr/>
          <a:lstStyle/>
          <a:p>
            <a:r>
              <a:rPr lang="en-US" dirty="0"/>
              <a:t>Suppose a router in AS1 wants to forward a packet destined to external prefix X. </a:t>
            </a:r>
          </a:p>
          <a:p>
            <a:r>
              <a:rPr lang="en-US" dirty="0"/>
              <a:t>How is the forwarding table entry for X at 1d computed?</a:t>
            </a:r>
          </a:p>
          <a:p>
            <a:r>
              <a:rPr lang="en-US" dirty="0"/>
              <a:t>How is the forwarding table entry for X at 1c computed?</a:t>
            </a:r>
          </a:p>
          <a:p>
            <a:endParaRPr lang="en-US" dirty="0"/>
          </a:p>
        </p:txBody>
      </p:sp>
      <p:pic>
        <p:nvPicPr>
          <p:cNvPr id="326" name="Picture 325" descr="Shape&#10;&#10;Description automatically generated with low confidence">
            <a:extLst>
              <a:ext uri="{FF2B5EF4-FFF2-40B4-BE49-F238E27FC236}">
                <a16:creationId xmlns:a16="http://schemas.microsoft.com/office/drawing/2014/main" id="{0B3106B3-ACE1-A246-8F2B-3C3C4F7C4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058" y="243060"/>
            <a:ext cx="1678706" cy="110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20149" y="4919240"/>
            <a:ext cx="10423631" cy="845038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/>
              <a:t>Based on AS2 import policy, AS2 router 2c imports and selects path AS3,X, propagates (via </a:t>
            </a:r>
            <a:r>
              <a:rPr lang="en-US" sz="2200" dirty="0">
                <a:solidFill>
                  <a:srgbClr val="C00000"/>
                </a:solidFill>
              </a:rPr>
              <a:t>iBGP</a:t>
            </a:r>
            <a:r>
              <a:rPr lang="en-US" sz="2200" dirty="0"/>
              <a:t>) to all AS2 routers</a:t>
            </a:r>
          </a:p>
          <a:p>
            <a:endParaRPr lang="en-US" sz="2000" dirty="0"/>
          </a:p>
        </p:txBody>
      </p:sp>
      <p:grpSp>
        <p:nvGrpSpPr>
          <p:cNvPr id="125" name="Group 124"/>
          <p:cNvGrpSpPr/>
          <p:nvPr/>
        </p:nvGrpSpPr>
        <p:grpSpPr>
          <a:xfrm>
            <a:off x="2148887" y="1451515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3749" cy="398272"/>
                  <a:chOff x="667045" y="1708643"/>
                  <a:chExt cx="423749" cy="39827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3749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37353" cy="398272"/>
                  <a:chOff x="667045" y="1708643"/>
                  <a:chExt cx="437353" cy="39827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37353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4990" y="3271623"/>
                <a:ext cx="4230" cy="8230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4809692" y="2378686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619237"/>
              <a:chOff x="833331" y="2873352"/>
              <a:chExt cx="2333625" cy="1619237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5688" cy="397920"/>
                  <a:chOff x="667045" y="1708643"/>
                  <a:chExt cx="425688" cy="397920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5688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39355" cy="397920"/>
                  <a:chOff x="667045" y="1708643"/>
                  <a:chExt cx="439355" cy="397920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39355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6018" y="3271272"/>
                <a:ext cx="4230" cy="823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7031687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7255177" y="1446543"/>
            <a:ext cx="2215548" cy="1471268"/>
            <a:chOff x="833331" y="2873352"/>
            <a:chExt cx="2333625" cy="1630661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409344"/>
              <a:chOff x="1736090" y="2873352"/>
              <a:chExt cx="565150" cy="409344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409344"/>
              <a:chOff x="1736090" y="2873352"/>
              <a:chExt cx="565150" cy="409344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6085" cy="409344"/>
                <a:chOff x="667045" y="1708643"/>
                <a:chExt cx="446085" cy="409344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608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409344"/>
              <a:chOff x="1736090" y="2873352"/>
              <a:chExt cx="565150" cy="409344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0758" cy="409344"/>
                <a:chOff x="667045" y="1708643"/>
                <a:chExt cx="420758" cy="409344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075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409344"/>
              <a:chOff x="1736090" y="2873352"/>
              <a:chExt cx="565150" cy="409344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34265" cy="409344"/>
                <a:chOff x="667045" y="1708643"/>
                <a:chExt cx="434265" cy="409344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34265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3405" y="3282696"/>
              <a:ext cx="4230" cy="81197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4570707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7047189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5017292" y="2438369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067951" y="1351667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231173" y="1562343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594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904683" y="5223365"/>
                <a:ext cx="429781" cy="369332"/>
                <a:chOff x="629095" y="1708643"/>
                <a:chExt cx="452687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629095" y="1708643"/>
                  <a:ext cx="432579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7237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52829" y="2438605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735780" y="4231482"/>
            <a:ext cx="10423631" cy="84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Helvetica" pitchFamily="2" charset="0"/>
              </a:rPr>
              <a:t>AS2 router 2c receives path announcement </a:t>
            </a:r>
            <a:r>
              <a:rPr lang="en-US" sz="2000" dirty="0">
                <a:solidFill>
                  <a:srgbClr val="CC0000"/>
                </a:solidFill>
                <a:latin typeface="Helvetica" pitchFamily="2" charset="0"/>
              </a:rPr>
              <a:t>AS3,X </a:t>
            </a:r>
            <a:r>
              <a:rPr lang="en-US" sz="2200" dirty="0">
                <a:latin typeface="Helvetica" pitchFamily="2" charset="0"/>
              </a:rPr>
              <a:t>(via </a:t>
            </a: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eBGP</a:t>
            </a:r>
            <a:r>
              <a:rPr lang="en-US" sz="2200" dirty="0">
                <a:latin typeface="Helvetica" pitchFamily="2" charset="0"/>
              </a:rPr>
              <a:t>) from AS3 router 3a</a:t>
            </a:r>
            <a:endParaRPr lang="en-US" sz="2000" dirty="0">
              <a:latin typeface="Helvetica" pitchFamily="2" charset="0"/>
            </a:endParaRPr>
          </a:p>
        </p:txBody>
      </p:sp>
      <p:sp>
        <p:nvSpPr>
          <p:cNvPr id="328" name="Rectangle 4"/>
          <p:cNvSpPr txBox="1">
            <a:spLocks noChangeArrowheads="1"/>
          </p:cNvSpPr>
          <p:nvPr/>
        </p:nvSpPr>
        <p:spPr bwMode="auto">
          <a:xfrm>
            <a:off x="731874" y="5605530"/>
            <a:ext cx="10423631" cy="51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Helvetica" pitchFamily="2" charset="0"/>
              </a:rPr>
              <a:t>Based on AS2 export policy, AS2 router 2a announces (via eBGP)  path </a:t>
            </a:r>
            <a:r>
              <a:rPr lang="en-US" sz="2000" dirty="0">
                <a:solidFill>
                  <a:srgbClr val="CC0000"/>
                </a:solidFill>
                <a:latin typeface="Helvetica" pitchFamily="2" charset="0"/>
              </a:rPr>
              <a:t>AS2, AS3, X  </a:t>
            </a:r>
            <a:r>
              <a:rPr lang="en-US" sz="2200" dirty="0">
                <a:latin typeface="Helvetica" pitchFamily="2" charset="0"/>
              </a:rPr>
              <a:t>to AS</a:t>
            </a:r>
            <a:r>
              <a:rPr lang="en-US" sz="2200" dirty="0">
                <a:latin typeface="Helvetica" pitchFamily="2" charset="0"/>
                <a:cs typeface="Arial"/>
              </a:rPr>
              <a:t>1</a:t>
            </a:r>
            <a:r>
              <a:rPr lang="en-US" sz="2200" dirty="0">
                <a:latin typeface="Helvetica" pitchFamily="2" charset="0"/>
              </a:rPr>
              <a:t> router </a:t>
            </a:r>
            <a:r>
              <a:rPr lang="en-US" sz="2200" dirty="0">
                <a:latin typeface="Helvetica" pitchFamily="2" charset="0"/>
                <a:cs typeface="Arial"/>
              </a:rPr>
              <a:t>1</a:t>
            </a:r>
            <a:r>
              <a:rPr lang="en-US" sz="2200" dirty="0">
                <a:latin typeface="Helvetica" pitchFamily="2" charset="0"/>
              </a:rPr>
              <a:t>c</a:t>
            </a:r>
          </a:p>
          <a:p>
            <a:endParaRPr lang="en-US" sz="2000" dirty="0">
              <a:latin typeface="Helvetica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76001" y="2820740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475896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AB1F63-9972-2E4A-8502-3AF6C2A9C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eBGP and iBGP announcements</a:t>
            </a:r>
          </a:p>
        </p:txBody>
      </p:sp>
    </p:spTree>
    <p:extLst>
      <p:ext uri="{BB962C8B-B14F-4D97-AF65-F5344CB8AC3E}">
        <p14:creationId xmlns:p14="http://schemas.microsoft.com/office/powerpoint/2010/main" val="80629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68" grpId="0" build="p"/>
      <p:bldP spid="326" grpId="0"/>
      <p:bldP spid="3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1875</Words>
  <Application>Microsoft Macintosh PowerPoint</Application>
  <PresentationFormat>Widescreen</PresentationFormat>
  <Paragraphs>519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ＭＳ Ｐゴシック</vt:lpstr>
      <vt:lpstr>Arial</vt:lpstr>
      <vt:lpstr>Calibri</vt:lpstr>
      <vt:lpstr>Helvetica</vt:lpstr>
      <vt:lpstr>Tahoma</vt:lpstr>
      <vt:lpstr>Times New Roman</vt:lpstr>
      <vt:lpstr>Wingdings</vt:lpstr>
      <vt:lpstr>ZapfDingbats</vt:lpstr>
      <vt:lpstr>Office Theme</vt:lpstr>
      <vt:lpstr>Routing (part 4)</vt:lpstr>
      <vt:lpstr>PowerPoint Presentation</vt:lpstr>
      <vt:lpstr>PowerPoint Presentation</vt:lpstr>
      <vt:lpstr>BGP Import Policy</vt:lpstr>
      <vt:lpstr>Q2. BGP Route Selection</vt:lpstr>
      <vt:lpstr>Example of route selection</vt:lpstr>
      <vt:lpstr>Example of route selection</vt:lpstr>
      <vt:lpstr>Computing the forwarding table</vt:lpstr>
      <vt:lpstr>eBGP and iBGP announcements</vt:lpstr>
      <vt:lpstr>eBGP and iBGP announcements</vt:lpstr>
      <vt:lpstr>Setting forwarding table entries</vt:lpstr>
      <vt:lpstr>Setting forwarding table entries</vt:lpstr>
      <vt:lpstr>Summary: Inter-domain routing</vt:lpstr>
      <vt:lpstr>BGP’s impact: October ’21 FB++ outage</vt:lpstr>
      <vt:lpstr>Synthesis of protocols</vt:lpstr>
      <vt:lpstr>Synthesis: a day in the life of a web request</vt:lpstr>
      <vt:lpstr>A day in the life: scenario</vt:lpstr>
      <vt:lpstr>A day in the life… connecting to the Internet</vt:lpstr>
      <vt:lpstr>A day in the life… connecting to the Internet</vt:lpstr>
      <vt:lpstr>A day in the life… ARP (before DNS, before HTTP)</vt:lpstr>
      <vt:lpstr>A day in the life… using DNS</vt:lpstr>
      <vt:lpstr>A day in the life…TCP connection carrying HTTP</vt:lpstr>
      <vt:lpstr>A day in the life… HTTP request/reply </vt:lpstr>
      <vt:lpstr>Internet Technology</vt:lpstr>
      <vt:lpstr>Outro</vt:lpstr>
      <vt:lpstr>Outro: Now what?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NG</cp:lastModifiedBy>
  <cp:revision>1912</cp:revision>
  <cp:lastPrinted>2021-01-24T11:57:08Z</cp:lastPrinted>
  <dcterms:created xsi:type="dcterms:W3CDTF">2019-01-23T03:40:12Z</dcterms:created>
  <dcterms:modified xsi:type="dcterms:W3CDTF">2024-12-15T16:37:50Z</dcterms:modified>
</cp:coreProperties>
</file>