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87" r:id="rId2"/>
    <p:sldId id="1143" r:id="rId3"/>
    <p:sldId id="1040" r:id="rId4"/>
    <p:sldId id="1050" r:id="rId5"/>
    <p:sldId id="651" r:id="rId6"/>
    <p:sldId id="911" r:id="rId7"/>
    <p:sldId id="913" r:id="rId8"/>
    <p:sldId id="654" r:id="rId9"/>
    <p:sldId id="916" r:id="rId10"/>
    <p:sldId id="917" r:id="rId11"/>
    <p:sldId id="918" r:id="rId12"/>
    <p:sldId id="920" r:id="rId13"/>
    <p:sldId id="1065" r:id="rId14"/>
    <p:sldId id="1074" r:id="rId15"/>
    <p:sldId id="1066" r:id="rId16"/>
    <p:sldId id="1067" r:id="rId17"/>
    <p:sldId id="1068" r:id="rId18"/>
    <p:sldId id="10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/>
    <p:restoredTop sz="94664"/>
  </p:normalViewPr>
  <p:slideViewPr>
    <p:cSldViewPr snapToGrid="0" snapToObjects="1">
      <p:cViewPr varScale="1">
        <p:scale>
          <a:sx n="143" d="100"/>
          <a:sy n="143" d="100"/>
        </p:scale>
        <p:origin x="2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A535-2848-421B-813C-96081FF0D8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At each node we need</a:t>
            </a:r>
          </a:p>
          <a:p>
            <a:r>
              <a:rPr lang="en-US"/>
              <a:t>- an array (known as DV) that lists the current least costs to reach all known destinations</a:t>
            </a:r>
          </a:p>
          <a:p>
            <a:r>
              <a:rPr lang="en-US"/>
              <a:t>- also need to maintain the next-hop along the least cost path</a:t>
            </a:r>
          </a:p>
          <a:p>
            <a:r>
              <a:rPr lang="en-US"/>
              <a:t>- the DV’s from all neighbors</a:t>
            </a:r>
          </a:p>
        </p:txBody>
      </p:sp>
    </p:spTree>
    <p:extLst>
      <p:ext uri="{BB962C8B-B14F-4D97-AF65-F5344CB8AC3E}">
        <p14:creationId xmlns:p14="http://schemas.microsoft.com/office/powerpoint/2010/main" val="2493324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E50434-8294-4242-97F9-2F986B6F9D0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This example assumes that nodes are computing routes in a lock-step fashion.</a:t>
            </a:r>
          </a:p>
        </p:txBody>
      </p:sp>
    </p:spTree>
    <p:extLst>
      <p:ext uri="{BB962C8B-B14F-4D97-AF65-F5344CB8AC3E}">
        <p14:creationId xmlns:p14="http://schemas.microsoft.com/office/powerpoint/2010/main" val="63291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Routing (part 2)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24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58D3D-13A5-DA49-BEBE-A4EAFC4C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news travels slowly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1204D-AC56-2341-9285-34E2C3578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router goes down, could be a while before network realizes it.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BDB36518-8B7B-364D-869B-9A6E609DA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8644" y="3093336"/>
            <a:ext cx="3584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BC26019-9CEB-434B-83AA-7B593B675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068" y="3004437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A41954-4C91-E444-A0A2-91678C7F2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682" y="3004437"/>
            <a:ext cx="153987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A90E6F8-E27D-FD40-B065-BDD0F0D9E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618" y="3004437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FA29889-2467-4847-B2E0-7FC0405E3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4518" y="3004437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4EF4EB-BDE7-3A48-B9FA-24B9218C0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093" y="3004437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D3FCAD-0BC9-A445-A103-2EA8AFD20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643" y="2569461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6C410D-FE2F-224A-8464-9B5E17450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2569461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9B0A47-4B75-A243-887C-E53997D74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2569461"/>
            <a:ext cx="371897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1CFD4B-5333-4546-B99A-7AC6FDF77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4" y="2569461"/>
            <a:ext cx="371897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782C3C-B6ED-5142-8CA1-D10737E19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9" y="2569461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FFA692-BA4A-B646-9B0A-6216E149E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333146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Helvetica" pitchFamily="2" charset="0"/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ADEB6F-78E1-8D45-8159-FEF52DC49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333146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B68B39-8432-074D-96CA-C86CE6C95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333146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403A8C-D823-A742-94A5-712FC6B7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333146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48169B-2C34-0C4B-937C-8FA58C84A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38442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EADCCC-368A-9E4A-A3EA-0607C3AC2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38442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95D332-43AF-6140-92AF-B3ADFF17D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38442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284158-4C12-C448-BFED-B36DCBE19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38442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851723-AB41-E947-BDE3-19D98AA66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440461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2E8836-3948-1148-ADBF-3005ABBAC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440461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78AF19-5B44-3E4E-AA17-E49F379A9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440461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FA0617-B802-0544-8A92-99E532828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4404611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B2F1B9E-0DEA-734B-8F8B-865DA8101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49602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C22642-9B6D-6A40-B75D-EF6DABD5D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49602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0C9AE04-A800-A64E-BB78-6DC843740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49602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43A80CD-0FBF-E443-B9A4-6A23C2E70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49602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1019E6-602B-664A-BF55-A74AD6310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55317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5C7F5EA-8C84-F942-8CBE-A07F88ED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55317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DC587F5-3E0A-0441-9069-850C09EAB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55317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F10D54-938B-8644-B729-D400526DE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5531736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C00000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29AC3D-FAC2-8D4D-8FC0-99574AD88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193" y="60921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B8E67F0-DEE6-7E42-A05F-18AEBF4C2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56" y="60921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06C45C2-FBD6-DD4E-8CB8-C438EC44B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093" y="60921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C00000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BBA855-B3A0-4341-B281-100A4607F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968" y="6092123"/>
            <a:ext cx="328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26AFE48-9936-E043-80F7-E630268E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3331461"/>
            <a:ext cx="97142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Helvetica" pitchFamily="2" charset="0"/>
              </a:rPr>
              <a:t>Initially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3D2449-720B-4F49-BF4C-877939E0E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3844223"/>
            <a:ext cx="212237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After 1 exchange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936379-71BB-364C-9242-007FACDD7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4404611"/>
            <a:ext cx="2250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After 2 exchanges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26B3FB-361A-FD4C-9299-2A085C341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4960236"/>
            <a:ext cx="2250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After 3 exchanges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392A5C1-CBCE-BA44-A389-DC99DF731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5531736"/>
            <a:ext cx="2250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After 4 exchanges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E52551-1E38-1B4E-B2C2-54246CC0A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457" y="6092123"/>
            <a:ext cx="225061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Helvetica" pitchFamily="2" charset="0"/>
              </a:rPr>
              <a:t>After 5 exchanges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421B7D0-3C86-9C48-BE65-F72705F0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532" y="6092123"/>
            <a:ext cx="1936428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 err="1">
                <a:latin typeface="Helvetica" pitchFamily="2" charset="0"/>
              </a:rPr>
              <a:t>etc</a:t>
            </a:r>
            <a:r>
              <a:rPr lang="en-US" sz="2000" dirty="0">
                <a:latin typeface="Helvetica" pitchFamily="2" charset="0"/>
              </a:rPr>
              <a:t>…  to infinity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89FBCF0-5B4C-F942-9C2C-390EA0101A3E}"/>
              </a:ext>
            </a:extLst>
          </p:cNvPr>
          <p:cNvSpPr txBox="1"/>
          <p:nvPr/>
        </p:nvSpPr>
        <p:spPr>
          <a:xfrm>
            <a:off x="7573864" y="5457757"/>
            <a:ext cx="4640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Count to infinity problem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35D256C-7C4A-6645-A6D2-8F130115184F}"/>
              </a:ext>
            </a:extLst>
          </p:cNvPr>
          <p:cNvSpPr txBox="1"/>
          <p:nvPr/>
        </p:nvSpPr>
        <p:spPr>
          <a:xfrm>
            <a:off x="8493205" y="2382989"/>
            <a:ext cx="3630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B still thinks it can reach A through C… bad!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723E443-48D5-B748-9BE6-525269154AF9}"/>
              </a:ext>
            </a:extLst>
          </p:cNvPr>
          <p:cNvCxnSpPr>
            <a:cxnSpLocks/>
            <a:stCxn id="49" idx="1"/>
            <a:endCxn id="19" idx="3"/>
          </p:cNvCxnSpPr>
          <p:nvPr/>
        </p:nvCxnSpPr>
        <p:spPr>
          <a:xfrm flipH="1">
            <a:off x="2394809" y="2798488"/>
            <a:ext cx="6098396" cy="124611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CAD87AC-84D2-7B4A-9D45-E29B4BDAC244}"/>
              </a:ext>
            </a:extLst>
          </p:cNvPr>
          <p:cNvSpPr txBox="1"/>
          <p:nvPr/>
        </p:nvSpPr>
        <p:spPr>
          <a:xfrm>
            <a:off x="8487264" y="3396548"/>
            <a:ext cx="3630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C thinks it can reach A through B… worse!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9500CD9-B071-CF46-9452-BFBB84163A18}"/>
              </a:ext>
            </a:extLst>
          </p:cNvPr>
          <p:cNvCxnSpPr>
            <a:cxnSpLocks/>
            <a:endCxn id="24" idx="3"/>
          </p:cNvCxnSpPr>
          <p:nvPr/>
        </p:nvCxnSpPr>
        <p:spPr>
          <a:xfrm flipH="1">
            <a:off x="3288572" y="3831524"/>
            <a:ext cx="5178786" cy="77346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08DEF0D-18EF-1E49-9C56-3AFB3AE9FD91}"/>
              </a:ext>
            </a:extLst>
          </p:cNvPr>
          <p:cNvSpPr txBox="1"/>
          <p:nvPr/>
        </p:nvSpPr>
        <p:spPr>
          <a:xfrm>
            <a:off x="8503962" y="4444198"/>
            <a:ext cx="3630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B, D think they can reach A through C… ugly!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5A3F62B-BC5D-4248-B121-1A8A569913A0}"/>
              </a:ext>
            </a:extLst>
          </p:cNvPr>
          <p:cNvCxnSpPr>
            <a:cxnSpLocks/>
          </p:cNvCxnSpPr>
          <p:nvPr/>
        </p:nvCxnSpPr>
        <p:spPr>
          <a:xfrm flipH="1">
            <a:off x="4068857" y="4577572"/>
            <a:ext cx="4374822" cy="71732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6254FD7-7669-C54F-8816-A3B6D131E456}"/>
              </a:ext>
            </a:extLst>
          </p:cNvPr>
          <p:cNvCxnSpPr>
            <a:cxnSpLocks/>
          </p:cNvCxnSpPr>
          <p:nvPr/>
        </p:nvCxnSpPr>
        <p:spPr>
          <a:xfrm flipH="1">
            <a:off x="2318606" y="4588893"/>
            <a:ext cx="6125073" cy="43878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 descr="Shape&#10;&#10;Description automatically generated with medium confidence">
            <a:extLst>
              <a:ext uri="{FF2B5EF4-FFF2-40B4-BE49-F238E27FC236}">
                <a16:creationId xmlns:a16="http://schemas.microsoft.com/office/drawing/2014/main" id="{B2CB290C-4BA9-AD41-ADD5-6D30C6E9D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31" y="2970213"/>
            <a:ext cx="568541" cy="695437"/>
          </a:xfrm>
          <a:prstGeom prst="rect">
            <a:avLst/>
          </a:prstGeom>
        </p:spPr>
      </p:pic>
      <p:pic>
        <p:nvPicPr>
          <p:cNvPr id="66" name="Picture 65" descr="A red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C38930D-C308-B04E-A18C-8813F4CB6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032" y="2856247"/>
            <a:ext cx="577295" cy="577295"/>
          </a:xfrm>
          <a:prstGeom prst="rect">
            <a:avLst/>
          </a:prstGeom>
        </p:spPr>
      </p:pic>
      <p:pic>
        <p:nvPicPr>
          <p:cNvPr id="67" name="Picture 66" descr="Shape&#10;&#10;Description automatically generated with low confidence">
            <a:extLst>
              <a:ext uri="{FF2B5EF4-FFF2-40B4-BE49-F238E27FC236}">
                <a16:creationId xmlns:a16="http://schemas.microsoft.com/office/drawing/2014/main" id="{8E453646-91C6-634C-B7A1-CD7954C75A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0582" y="428774"/>
            <a:ext cx="1387358" cy="913494"/>
          </a:xfrm>
          <a:prstGeom prst="rect">
            <a:avLst/>
          </a:prstGeom>
        </p:spPr>
      </p:pic>
      <p:pic>
        <p:nvPicPr>
          <p:cNvPr id="68" name="Picture 6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075CE10-B174-014B-96BD-224572CC8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5717" y="298255"/>
            <a:ext cx="1281340" cy="1048369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3DBD582D-5E3D-BD45-99FC-DDFD0443FF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9207057" y="102666"/>
            <a:ext cx="1258874" cy="143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8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7A41-8E03-1C4F-A937-A6C25D12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news travels slowly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0FFE3-FE1C-6E49-BC6E-1E3A9D7A4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710"/>
            <a:ext cx="10515600" cy="5247782"/>
          </a:xfrm>
        </p:spPr>
        <p:txBody>
          <a:bodyPr>
            <a:normAutofit/>
          </a:bodyPr>
          <a:lstStyle/>
          <a:p>
            <a:r>
              <a:rPr lang="en-US" dirty="0"/>
              <a:t>Reacting appropriately to bad news requires information that only other routers have. </a:t>
            </a:r>
            <a:r>
              <a:rPr lang="en-US" dirty="0">
                <a:solidFill>
                  <a:srgbClr val="C00000"/>
                </a:solidFill>
              </a:rPr>
              <a:t>DV does not exchange sufficient info.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 needs to know that C has no other path to A other than via B.</a:t>
            </a:r>
          </a:p>
          <a:p>
            <a:r>
              <a:rPr lang="en-US" dirty="0">
                <a:solidFill>
                  <a:srgbClr val="C00000"/>
                </a:solidFill>
              </a:rPr>
              <a:t>DV does not exchange paths; just distances!</a:t>
            </a:r>
          </a:p>
          <a:p>
            <a:r>
              <a:rPr lang="en-US" dirty="0">
                <a:solidFill>
                  <a:srgbClr val="C00000"/>
                </a:solidFill>
              </a:rPr>
              <a:t>Poisoned reverse:</a:t>
            </a:r>
            <a:r>
              <a:rPr lang="en-US" dirty="0"/>
              <a:t> if X gets its route to Y via Z, then X will announce </a:t>
            </a:r>
            <a:r>
              <a:rPr lang="en-US" dirty="0" err="1"/>
              <a:t>d</a:t>
            </a:r>
            <a:r>
              <a:rPr lang="en-US" baseline="-25000" dirty="0" err="1"/>
              <a:t>X</a:t>
            </a:r>
            <a:r>
              <a:rPr lang="en-US" dirty="0"/>
              <a:t>(Y) = ∞ in its message to Z</a:t>
            </a:r>
          </a:p>
          <a:p>
            <a:pPr lvl="1"/>
            <a:r>
              <a:rPr lang="en-US" dirty="0"/>
              <a:t>Effect: Z won’t use X to route to Y</a:t>
            </a:r>
          </a:p>
          <a:p>
            <a:pPr lvl="1"/>
            <a:r>
              <a:rPr lang="en-US" dirty="0"/>
              <a:t>However, this won’t solve the problem in general (think why.)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08EC5373-9517-2A48-84F4-9E7AB43378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2758" y="3006521"/>
            <a:ext cx="3584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D22B26E-B2EE-D947-82CC-B99AED83E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4182" y="2917622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9B30EC3-EE00-CE4F-B7EF-E1025236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9796" y="2917622"/>
            <a:ext cx="153987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F1AB094-6659-4545-9119-253D20F62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8732" y="2917622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A3E706-67C0-4945-B23D-0D699456B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632" y="2917622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6C3182-C61E-B440-BE6F-73FF341AD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6207" y="2917622"/>
            <a:ext cx="153988" cy="1539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Helvetica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D72CBA-797F-2C45-B184-57BDB742C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5757" y="2482646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B89CC2-27CE-AB4D-8239-189A43318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307" y="2482646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8371B-F550-D644-B964-3C2FB83C8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070" y="2482646"/>
            <a:ext cx="371897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FC718D-4B9D-7D4D-B6AC-96761280A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0208" y="2482646"/>
            <a:ext cx="371897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206E7B-350F-E94F-9A12-65671403C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5083" y="2482646"/>
            <a:ext cx="35747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Helvetica" pitchFamily="2" charset="0"/>
              </a:rPr>
              <a:t>E</a:t>
            </a:r>
          </a:p>
        </p:txBody>
      </p:sp>
      <p:sp>
        <p:nvSpPr>
          <p:cNvPr id="15" name="Line 38">
            <a:extLst>
              <a:ext uri="{FF2B5EF4-FFF2-40B4-BE49-F238E27FC236}">
                <a16:creationId xmlns:a16="http://schemas.microsoft.com/office/drawing/2014/main" id="{CF832263-8796-3E4B-81CA-E6AA2C3DA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9095" y="2841421"/>
            <a:ext cx="296862" cy="296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6" name="Line 39">
            <a:extLst>
              <a:ext uri="{FF2B5EF4-FFF2-40B4-BE49-F238E27FC236}">
                <a16:creationId xmlns:a16="http://schemas.microsoft.com/office/drawing/2014/main" id="{5080E849-4C89-F94A-94BE-C62430ECBD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1795" y="2841421"/>
            <a:ext cx="28575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Helvetica" pitchFamily="2" charset="0"/>
            </a:endParaRPr>
          </a:p>
        </p:txBody>
      </p:sp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8E2A3769-75DD-6F42-B6B2-7EFF83F0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582" y="428774"/>
            <a:ext cx="1387358" cy="913494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medium confidence">
            <a:extLst>
              <a:ext uri="{FF2B5EF4-FFF2-40B4-BE49-F238E27FC236}">
                <a16:creationId xmlns:a16="http://schemas.microsoft.com/office/drawing/2014/main" id="{22D770D4-1997-1C46-9594-6284527B7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5717" y="298255"/>
            <a:ext cx="1281340" cy="10483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D78C73F-A2A1-B744-915D-40255483A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207057" y="102666"/>
            <a:ext cx="1258874" cy="143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B69E-B8EF-BD42-8CF8-769826291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Comparison of LS and DV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24061-E825-B046-A74F-7794D9E0F1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solidFill>
                  <a:srgbClr val="C00000"/>
                </a:solidFill>
              </a:rPr>
              <a:t>Link State Algorithms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C5A19-C69B-7648-AFA6-127D037EB6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Nodes have full visibility into the network’s graph</a:t>
            </a:r>
          </a:p>
          <a:p>
            <a:r>
              <a:rPr lang="en-US" dirty="0"/>
              <a:t>Copious message exchange: each LSA is flooded over the whole network</a:t>
            </a:r>
          </a:p>
          <a:p>
            <a:r>
              <a:rPr lang="en-US" dirty="0"/>
              <a:t>Robust to network changes and failures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7CF1FA-9AF5-E447-A49C-10505B84C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solidFill>
                  <a:srgbClr val="C00000"/>
                </a:solidFill>
              </a:rPr>
              <a:t>Distance Vector Algorithms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08C48-2F84-1340-9AA7-9A5ED6F72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21215" cy="3684588"/>
          </a:xfrm>
        </p:spPr>
        <p:txBody>
          <a:bodyPr>
            <a:normAutofit/>
          </a:bodyPr>
          <a:lstStyle/>
          <a:p>
            <a:r>
              <a:rPr lang="en-US" dirty="0"/>
              <a:t>Only distances and neighbors are visible</a:t>
            </a:r>
          </a:p>
          <a:p>
            <a:r>
              <a:rPr lang="en-US" dirty="0"/>
              <a:t>Sparse message exchange: DVs  are exchanged among neighbors only</a:t>
            </a:r>
          </a:p>
          <a:p>
            <a:r>
              <a:rPr lang="en-US" dirty="0"/>
              <a:t>Brittle to router failures. Incorrect info may propagate all over net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43C246-322E-5441-B026-E6AFCDC5B161}"/>
              </a:ext>
            </a:extLst>
          </p:cNvPr>
          <p:cNvSpPr txBox="1"/>
          <p:nvPr/>
        </p:nvSpPr>
        <p:spPr>
          <a:xfrm>
            <a:off x="590309" y="5589498"/>
            <a:ext cx="5407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OSPF</a:t>
            </a:r>
          </a:p>
          <a:p>
            <a:pPr algn="ctr"/>
            <a:r>
              <a:rPr lang="en-US" sz="2400" dirty="0">
                <a:latin typeface="Helvetica" pitchFamily="2" charset="0"/>
              </a:rPr>
              <a:t>Open Shortest Path First </a:t>
            </a:r>
          </a:p>
          <a:p>
            <a:pPr algn="ctr"/>
            <a:r>
              <a:rPr lang="en-US" sz="2400" dirty="0">
                <a:latin typeface="Helvetica" pitchFamily="2" charset="0"/>
              </a:rPr>
              <a:t>(v2 RFC 2328)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9C5333-F86B-EE4B-8E7C-85934490B259}"/>
              </a:ext>
            </a:extLst>
          </p:cNvPr>
          <p:cNvSpPr txBox="1"/>
          <p:nvPr/>
        </p:nvSpPr>
        <p:spPr>
          <a:xfrm>
            <a:off x="6386149" y="5589497"/>
            <a:ext cx="54072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EIGRP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Enhanced Interior Gateway Routing Protocol</a:t>
            </a:r>
          </a:p>
          <a:p>
            <a:pPr algn="ctr"/>
            <a:r>
              <a:rPr lang="en-US" sz="2400" dirty="0">
                <a:latin typeface="Helvetica" pitchFamily="2" charset="0"/>
              </a:rPr>
              <a:t>(RFC 7868)</a:t>
            </a:r>
          </a:p>
        </p:txBody>
      </p:sp>
    </p:spTree>
    <p:extLst>
      <p:ext uri="{BB962C8B-B14F-4D97-AF65-F5344CB8AC3E}">
        <p14:creationId xmlns:p14="http://schemas.microsoft.com/office/powerpoint/2010/main" val="235829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>
            <a:extLst>
              <a:ext uri="{FF2B5EF4-FFF2-40B4-BE49-F238E27FC236}">
                <a16:creationId xmlns:a16="http://schemas.microsoft.com/office/drawing/2014/main" id="{75CDE1A9-066D-3641-94A7-89374840D762}"/>
              </a:ext>
            </a:extLst>
          </p:cNvPr>
          <p:cNvGrpSpPr/>
          <p:nvPr/>
        </p:nvGrpSpPr>
        <p:grpSpPr>
          <a:xfrm>
            <a:off x="4335162" y="533894"/>
            <a:ext cx="3521675" cy="1583585"/>
            <a:chOff x="8481498" y="1771650"/>
            <a:chExt cx="3697479" cy="1583585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40BF16B1-9640-F747-9F66-65354DBCF0D5}"/>
                </a:ext>
              </a:extLst>
            </p:cNvPr>
            <p:cNvSpPr txBox="1"/>
            <p:nvPr/>
          </p:nvSpPr>
          <p:spPr>
            <a:xfrm>
              <a:off x="10069180" y="2708904"/>
              <a:ext cx="21097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" pitchFamily="2" charset="0"/>
                </a:rPr>
                <a:t>Distance vector protocols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8575554A-BCFB-0D44-972B-0185F4315FE2}"/>
                </a:ext>
              </a:extLst>
            </p:cNvPr>
            <p:cNvGrpSpPr/>
            <p:nvPr/>
          </p:nvGrpSpPr>
          <p:grpSpPr>
            <a:xfrm>
              <a:off x="8481498" y="1771650"/>
              <a:ext cx="3314606" cy="1580520"/>
              <a:chOff x="8481498" y="1771650"/>
              <a:chExt cx="3314606" cy="158052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52CF160-F4D0-504D-9F53-4F87AD17C0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444908" y="2313727"/>
                <a:ext cx="454134" cy="264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6883C3E-B858-3F40-9A9A-179099B3D3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128" y="2336477"/>
                <a:ext cx="299531" cy="285696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EEA19B-7984-AC4A-BCC0-BF6113F1E048}"/>
                  </a:ext>
                </a:extLst>
              </p:cNvPr>
              <p:cNvSpPr txBox="1"/>
              <p:nvPr/>
            </p:nvSpPr>
            <p:spPr>
              <a:xfrm>
                <a:off x="8582641" y="1771650"/>
                <a:ext cx="32134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Routing protocols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8A2EF75-FA0B-DE49-8166-C58E6C258C25}"/>
                  </a:ext>
                </a:extLst>
              </p:cNvPr>
              <p:cNvSpPr txBox="1"/>
              <p:nvPr/>
            </p:nvSpPr>
            <p:spPr>
              <a:xfrm>
                <a:off x="8481498" y="2705839"/>
                <a:ext cx="1587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Link state </a:t>
                </a:r>
              </a:p>
              <a:p>
                <a:pPr algn="ctr"/>
                <a:r>
                  <a:rPr lang="en-US" dirty="0">
                    <a:latin typeface="Helvetica" pitchFamily="2" charset="0"/>
                  </a:rPr>
                  <a:t>protocols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223216D-6313-6B47-BC42-7BED8089A59B}"/>
              </a:ext>
            </a:extLst>
          </p:cNvPr>
          <p:cNvSpPr txBox="1"/>
          <p:nvPr/>
        </p:nvSpPr>
        <p:spPr>
          <a:xfrm>
            <a:off x="646670" y="2561590"/>
            <a:ext cx="108986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Every router is aware of the existence of every other router.</a:t>
            </a:r>
          </a:p>
          <a:p>
            <a:pPr algn="ctr"/>
            <a:endParaRPr lang="en-US" sz="2800" dirty="0">
              <a:latin typeface="Helvetica" pitchFamily="2" charset="0"/>
            </a:endParaRPr>
          </a:p>
          <a:p>
            <a:pPr algn="ctr"/>
            <a:r>
              <a:rPr lang="en-US" sz="2800" dirty="0">
                <a:latin typeface="Helvetica" pitchFamily="2" charset="0"/>
              </a:rPr>
              <a:t>Messages reveal information on the full network (graph) structure.</a:t>
            </a:r>
          </a:p>
          <a:p>
            <a:pPr algn="ctr"/>
            <a:endParaRPr lang="en-US" sz="2800" dirty="0">
              <a:latin typeface="Helvetica" pitchFamily="2" charset="0"/>
            </a:endParaRPr>
          </a:p>
          <a:p>
            <a:pPr algn="ctr"/>
            <a:r>
              <a:rPr lang="en-US" sz="2800" dirty="0">
                <a:latin typeface="Helvetica" pitchFamily="2" charset="0"/>
              </a:rPr>
              <a:t>Message exchange and forwarding tables scale with network size.</a:t>
            </a:r>
          </a:p>
          <a:p>
            <a:pPr algn="ctr"/>
            <a:endParaRPr lang="en-US" sz="2800" dirty="0"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BDEAC9-FBE4-2F40-8151-8EB9F8941009}"/>
              </a:ext>
            </a:extLst>
          </p:cNvPr>
          <p:cNvSpPr txBox="1"/>
          <p:nvPr/>
        </p:nvSpPr>
        <p:spPr>
          <a:xfrm>
            <a:off x="243068" y="5265461"/>
            <a:ext cx="11829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These assumptions/settings cannot work on the Internet.</a:t>
            </a:r>
          </a:p>
        </p:txBody>
      </p:sp>
    </p:spTree>
    <p:extLst>
      <p:ext uri="{BB962C8B-B14F-4D97-AF65-F5344CB8AC3E}">
        <p14:creationId xmlns:p14="http://schemas.microsoft.com/office/powerpoint/2010/main" val="3795908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D9D4D-44EE-F5B9-74F2-23B60E93E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Routing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E336A-9CC5-2354-A222-DC720AC59E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9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392A-08AD-FC4F-B3CF-CE12DED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large federated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189BC-4653-B34E-9FC7-416F7EED3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1C415F-2919-1845-B448-67D110BEF995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DD07D501-654B-FA4F-BA89-FC79187CC2CE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09EF2-5CF1-6643-90CD-EC03956D6FEF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CD9497-871D-FE46-A685-3427BE63A5AD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854922-DEF1-BE42-A7B5-FDF71E21A7A1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0C578-C2A0-1B4D-AA2D-5AAB32966C58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3D810E67-51ED-AB4D-876F-3DC12AF29962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EBBA9FB3-9D97-8F43-B32D-A4CDB2B539F5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4E592B-9F28-D548-9501-FC72FAAF7358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942D84-8AE6-4C40-9256-B1FDEBA16BF4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D7E703-6EE3-7D43-986F-F7CA562DC79D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ADA2CEC-E595-F843-828F-528E22729A0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223607-9614-B94D-ACFF-9CA4FB23E102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5273333D-FBB7-8945-9EDB-1276135E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3504743-AE82-C44E-B42F-E0358123DF9F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6464E2EC-0C07-CA41-8E7B-AA13ED4E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A401662E-BDA8-1340-A5AB-6C4E6BDB9087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259B94DE-3A05-8A4D-85F5-663AF359C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9391504F-865E-F049-AF5A-142B3EBCCC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ABBD00FD-9F1B-524B-8400-6675FA886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9E4A8D2-0086-AD49-9C5D-ABF767080728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A01247F-6C77-434A-A41F-542AB0306F5C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>
            <a:extLst>
              <a:ext uri="{FF2B5EF4-FFF2-40B4-BE49-F238E27FC236}">
                <a16:creationId xmlns:a16="http://schemas.microsoft.com/office/drawing/2014/main" id="{F3C0E98A-7F80-9942-9DAA-6421B58A6D41}"/>
              </a:ext>
            </a:extLst>
          </p:cNvPr>
          <p:cNvSpPr/>
          <p:nvPr/>
        </p:nvSpPr>
        <p:spPr>
          <a:xfrm>
            <a:off x="5100651" y="2129624"/>
            <a:ext cx="5106030" cy="4371947"/>
          </a:xfrm>
          <a:custGeom>
            <a:avLst/>
            <a:gdLst>
              <a:gd name="connsiteX0" fmla="*/ 2690 w 5106030"/>
              <a:gd name="connsiteY0" fmla="*/ 2133457 h 4371947"/>
              <a:gd name="connsiteX1" fmla="*/ 188041 w 5106030"/>
              <a:gd name="connsiteY1" fmla="*/ 1181987 h 4371947"/>
              <a:gd name="connsiteX2" fmla="*/ 1201295 w 5106030"/>
              <a:gd name="connsiteY2" fmla="*/ 774214 h 4371947"/>
              <a:gd name="connsiteX3" fmla="*/ 1102441 w 5106030"/>
              <a:gd name="connsiteY3" fmla="*/ 2343522 h 4371947"/>
              <a:gd name="connsiteX4" fmla="*/ 1176581 w 5106030"/>
              <a:gd name="connsiteY4" fmla="*/ 3603911 h 4371947"/>
              <a:gd name="connsiteX5" fmla="*/ 2115695 w 5106030"/>
              <a:gd name="connsiteY5" fmla="*/ 1330268 h 4371947"/>
              <a:gd name="connsiteX6" fmla="*/ 2696463 w 5106030"/>
              <a:gd name="connsiteY6" fmla="*/ 32808 h 4371947"/>
              <a:gd name="connsiteX7" fmla="*/ 3128949 w 5106030"/>
              <a:gd name="connsiteY7" fmla="*/ 2640084 h 4371947"/>
              <a:gd name="connsiteX8" fmla="*/ 3783857 w 5106030"/>
              <a:gd name="connsiteY8" fmla="*/ 4357673 h 4371947"/>
              <a:gd name="connsiteX9" fmla="*/ 4933035 w 5106030"/>
              <a:gd name="connsiteY9" fmla="*/ 3393846 h 4371947"/>
              <a:gd name="connsiteX10" fmla="*/ 4760041 w 5106030"/>
              <a:gd name="connsiteY10" fmla="*/ 2232311 h 4371947"/>
              <a:gd name="connsiteX11" fmla="*/ 4475835 w 5106030"/>
              <a:gd name="connsiteY11" fmla="*/ 1107846 h 4371947"/>
              <a:gd name="connsiteX12" fmla="*/ 5106030 w 5106030"/>
              <a:gd name="connsiteY12" fmla="*/ 490008 h 437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06030" h="4371947">
                <a:moveTo>
                  <a:pt x="2690" y="2133457"/>
                </a:moveTo>
                <a:cubicBezTo>
                  <a:pt x="-4518" y="1770992"/>
                  <a:pt x="-11726" y="1408527"/>
                  <a:pt x="188041" y="1181987"/>
                </a:cubicBezTo>
                <a:cubicBezTo>
                  <a:pt x="387808" y="955447"/>
                  <a:pt x="1048895" y="580625"/>
                  <a:pt x="1201295" y="774214"/>
                </a:cubicBezTo>
                <a:cubicBezTo>
                  <a:pt x="1353695" y="967803"/>
                  <a:pt x="1106560" y="1871906"/>
                  <a:pt x="1102441" y="2343522"/>
                </a:cubicBezTo>
                <a:cubicBezTo>
                  <a:pt x="1098322" y="2815138"/>
                  <a:pt x="1007705" y="3772787"/>
                  <a:pt x="1176581" y="3603911"/>
                </a:cubicBezTo>
                <a:cubicBezTo>
                  <a:pt x="1345457" y="3435035"/>
                  <a:pt x="1862381" y="1925452"/>
                  <a:pt x="2115695" y="1330268"/>
                </a:cubicBezTo>
                <a:cubicBezTo>
                  <a:pt x="2369009" y="735084"/>
                  <a:pt x="2527587" y="-185495"/>
                  <a:pt x="2696463" y="32808"/>
                </a:cubicBezTo>
                <a:cubicBezTo>
                  <a:pt x="2865339" y="251111"/>
                  <a:pt x="2947717" y="1919273"/>
                  <a:pt x="3128949" y="2640084"/>
                </a:cubicBezTo>
                <a:cubicBezTo>
                  <a:pt x="3310181" y="3360895"/>
                  <a:pt x="3483176" y="4232046"/>
                  <a:pt x="3783857" y="4357673"/>
                </a:cubicBezTo>
                <a:cubicBezTo>
                  <a:pt x="4084538" y="4483300"/>
                  <a:pt x="4770338" y="3748073"/>
                  <a:pt x="4933035" y="3393846"/>
                </a:cubicBezTo>
                <a:cubicBezTo>
                  <a:pt x="5095732" y="3039619"/>
                  <a:pt x="4836241" y="2613311"/>
                  <a:pt x="4760041" y="2232311"/>
                </a:cubicBezTo>
                <a:cubicBezTo>
                  <a:pt x="4683841" y="1851311"/>
                  <a:pt x="4418170" y="1398230"/>
                  <a:pt x="4475835" y="1107846"/>
                </a:cubicBezTo>
                <a:cubicBezTo>
                  <a:pt x="4533500" y="817462"/>
                  <a:pt x="4819765" y="653735"/>
                  <a:pt x="5106030" y="490008"/>
                </a:cubicBezTo>
              </a:path>
            </a:pathLst>
          </a:custGeom>
          <a:noFill/>
          <a:ln w="50800">
            <a:solidFill>
              <a:schemeClr val="bg1">
                <a:lumMod val="75000"/>
              </a:schemeClr>
            </a:solidFill>
            <a:prstDash val="sysDot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6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5" grpId="0" animBg="1"/>
      <p:bldP spid="26" grpId="0"/>
      <p:bldP spid="34" grpId="0" animBg="1"/>
      <p:bldP spid="50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392A-08AD-FC4F-B3CF-CE12DED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large </a:t>
            </a:r>
            <a:r>
              <a:rPr lang="en-US" dirty="0">
                <a:solidFill>
                  <a:srgbClr val="C00000"/>
                </a:solidFill>
              </a:rPr>
              <a:t>federated</a:t>
            </a:r>
            <a:r>
              <a:rPr lang="en-US" dirty="0"/>
              <a:t>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189BC-4653-B34E-9FC7-416F7EED3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1C415F-2919-1845-B448-67D110BEF995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DD07D501-654B-FA4F-BA89-FC79187CC2CE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09EF2-5CF1-6643-90CD-EC03956D6FEF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CD9497-871D-FE46-A685-3427BE63A5AD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854922-DEF1-BE42-A7B5-FDF71E21A7A1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0C578-C2A0-1B4D-AA2D-5AAB32966C58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3D810E67-51ED-AB4D-876F-3DC12AF29962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EBBA9FB3-9D97-8F43-B32D-A4CDB2B539F5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4E592B-9F28-D548-9501-FC72FAAF7358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942D84-8AE6-4C40-9256-B1FDEBA16BF4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D7E703-6EE3-7D43-986F-F7CA562DC79D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ADA2CEC-E595-F843-828F-528E22729A0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223607-9614-B94D-ACFF-9CA4FB23E102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5273333D-FBB7-8945-9EDB-1276135E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3504743-AE82-C44E-B42F-E0358123DF9F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6464E2EC-0C07-CA41-8E7B-AA13ED4E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A401662E-BDA8-1340-A5AB-6C4E6BDB9087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259B94DE-3A05-8A4D-85F5-663AF359C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9391504F-865E-F049-AF5A-142B3EBCCC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ABBD00FD-9F1B-524B-8400-6675FA886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9E4A8D2-0086-AD49-9C5D-ABF767080728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2FB63-1085-6142-B98A-81D0D0A2C9C7}"/>
              </a:ext>
            </a:extLst>
          </p:cNvPr>
          <p:cNvSpPr txBox="1"/>
          <p:nvPr/>
        </p:nvSpPr>
        <p:spPr>
          <a:xfrm>
            <a:off x="1806874" y="1373111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Several autonomously run organizations: No one “boss”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4E2D3E-EF56-5144-8969-E6FA5B911EF3}"/>
              </a:ext>
            </a:extLst>
          </p:cNvPr>
          <p:cNvSpPr txBox="1"/>
          <p:nvPr/>
        </p:nvSpPr>
        <p:spPr>
          <a:xfrm>
            <a:off x="2834405" y="1831865"/>
            <a:ext cx="6261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Organizations cooperate, but also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compete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D076B062-E414-9A4E-BE60-D44C49EB7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44" y="4527123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Router Clip Art">
            <a:extLst>
              <a:ext uri="{FF2B5EF4-FFF2-40B4-BE49-F238E27FC236}">
                <a16:creationId xmlns:a16="http://schemas.microsoft.com/office/drawing/2014/main" id="{41F5E368-397B-AF46-91E4-161362F6D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200" y="2697487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9D67E0-74F4-074B-BC42-3B65320D3421}"/>
              </a:ext>
            </a:extLst>
          </p:cNvPr>
          <p:cNvSpPr txBox="1"/>
          <p:nvPr/>
        </p:nvSpPr>
        <p:spPr>
          <a:xfrm>
            <a:off x="96773" y="4737721"/>
            <a:ext cx="2977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e.g., AT&amp;T has little  commercial interest in revealing its internal network structure to Verizon.</a:t>
            </a:r>
          </a:p>
        </p:txBody>
      </p:sp>
      <p:pic>
        <p:nvPicPr>
          <p:cNvPr id="32" name="Picture 19" descr="Router Clip Art">
            <a:extLst>
              <a:ext uri="{FF2B5EF4-FFF2-40B4-BE49-F238E27FC236}">
                <a16:creationId xmlns:a16="http://schemas.microsoft.com/office/drawing/2014/main" id="{F37B5AFD-91BF-4F49-9F28-36B5FF9E0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97" y="243043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" descr="Router Clip Art">
            <a:extLst>
              <a:ext uri="{FF2B5EF4-FFF2-40B4-BE49-F238E27FC236}">
                <a16:creationId xmlns:a16="http://schemas.microsoft.com/office/drawing/2014/main" id="{17756B13-B210-BC45-B5B4-BB63E1D35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06" y="304016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 descr="Router Clip Art">
            <a:extLst>
              <a:ext uri="{FF2B5EF4-FFF2-40B4-BE49-F238E27FC236}">
                <a16:creationId xmlns:a16="http://schemas.microsoft.com/office/drawing/2014/main" id="{6211DBEB-DAB9-4941-9D17-C1DB2DCEA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08" y="3823735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29976B-76A8-FB41-9BCC-32A01B74C9B6}"/>
              </a:ext>
            </a:extLst>
          </p:cNvPr>
          <p:cNvCxnSpPr>
            <a:stCxn id="32" idx="2"/>
          </p:cNvCxnSpPr>
          <p:nvPr/>
        </p:nvCxnSpPr>
        <p:spPr>
          <a:xfrm>
            <a:off x="6055185" y="2933368"/>
            <a:ext cx="40815" cy="940726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9442E76-4EF7-A240-BD9C-163DBEBBC7DD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6292584" y="3318785"/>
            <a:ext cx="1308346" cy="63774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3B8AB96-5D09-8343-B269-CFE39FD76D50}"/>
              </a:ext>
            </a:extLst>
          </p:cNvPr>
          <p:cNvCxnSpPr>
            <a:cxnSpLocks/>
            <a:stCxn id="31" idx="1"/>
            <a:endCxn id="32" idx="3"/>
          </p:cNvCxnSpPr>
          <p:nvPr/>
        </p:nvCxnSpPr>
        <p:spPr>
          <a:xfrm flipH="1" flipV="1">
            <a:off x="6396573" y="2681899"/>
            <a:ext cx="782627" cy="326237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B913D9-003C-694C-A2C3-0DD284C8F183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01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392A-08AD-FC4F-B3CF-CE12DED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large </a:t>
            </a:r>
            <a:r>
              <a:rPr lang="en-US" dirty="0">
                <a:solidFill>
                  <a:srgbClr val="C00000"/>
                </a:solidFill>
              </a:rPr>
              <a:t>federated</a:t>
            </a:r>
            <a:r>
              <a:rPr lang="en-US" dirty="0"/>
              <a:t>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189BC-4653-B34E-9FC7-416F7EED3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1C415F-2919-1845-B448-67D110BEF995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DD07D501-654B-FA4F-BA89-FC79187CC2CE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09EF2-5CF1-6643-90CD-EC03956D6FEF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CD9497-871D-FE46-A685-3427BE63A5AD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854922-DEF1-BE42-A7B5-FDF71E21A7A1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0C578-C2A0-1B4D-AA2D-5AAB32966C58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3D810E67-51ED-AB4D-876F-3DC12AF29962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EBBA9FB3-9D97-8F43-B32D-A4CDB2B539F5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4E592B-9F28-D548-9501-FC72FAAF7358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942D84-8AE6-4C40-9256-B1FDEBA16BF4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D7E703-6EE3-7D43-986F-F7CA562DC79D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ADA2CEC-E595-F843-828F-528E22729A0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223607-9614-B94D-ACFF-9CA4FB23E102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5273333D-FBB7-8945-9EDB-1276135E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3504743-AE82-C44E-B42F-E0358123DF9F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6464E2EC-0C07-CA41-8E7B-AA13ED4E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A401662E-BDA8-1340-A5AB-6C4E6BDB9087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259B94DE-3A05-8A4D-85F5-663AF359C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9391504F-865E-F049-AF5A-142B3EBCCC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ABBD00FD-9F1B-524B-8400-6675FA886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9E4A8D2-0086-AD49-9C5D-ABF767080728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2FB63-1085-6142-B98A-81D0D0A2C9C7}"/>
              </a:ext>
            </a:extLst>
          </p:cNvPr>
          <p:cNvSpPr txBox="1"/>
          <p:nvPr/>
        </p:nvSpPr>
        <p:spPr>
          <a:xfrm>
            <a:off x="1806874" y="1373111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Several autonomously run organizations: No one “boss”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4E2D3E-EF56-5144-8969-E6FA5B911EF3}"/>
              </a:ext>
            </a:extLst>
          </p:cNvPr>
          <p:cNvSpPr txBox="1"/>
          <p:nvPr/>
        </p:nvSpPr>
        <p:spPr>
          <a:xfrm>
            <a:off x="2834405" y="1831865"/>
            <a:ext cx="6261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Organizations cooperate, but also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compete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D076B062-E414-9A4E-BE60-D44C49EB7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44" y="4527123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Router Clip Art">
            <a:extLst>
              <a:ext uri="{FF2B5EF4-FFF2-40B4-BE49-F238E27FC236}">
                <a16:creationId xmlns:a16="http://schemas.microsoft.com/office/drawing/2014/main" id="{41F5E368-397B-AF46-91E4-161362F6D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200" y="2697487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9D67E0-74F4-074B-BC42-3B65320D3421}"/>
              </a:ext>
            </a:extLst>
          </p:cNvPr>
          <p:cNvSpPr txBox="1"/>
          <p:nvPr/>
        </p:nvSpPr>
        <p:spPr>
          <a:xfrm>
            <a:off x="141217" y="3915229"/>
            <a:ext cx="29776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Message exchanges must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not reveal internal  network details.</a:t>
            </a:r>
          </a:p>
        </p:txBody>
      </p:sp>
      <p:pic>
        <p:nvPicPr>
          <p:cNvPr id="32" name="Picture 19" descr="Router Clip Art">
            <a:extLst>
              <a:ext uri="{FF2B5EF4-FFF2-40B4-BE49-F238E27FC236}">
                <a16:creationId xmlns:a16="http://schemas.microsoft.com/office/drawing/2014/main" id="{F37B5AFD-91BF-4F49-9F28-36B5FF9E0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97" y="243043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" descr="Router Clip Art">
            <a:extLst>
              <a:ext uri="{FF2B5EF4-FFF2-40B4-BE49-F238E27FC236}">
                <a16:creationId xmlns:a16="http://schemas.microsoft.com/office/drawing/2014/main" id="{17756B13-B210-BC45-B5B4-BB63E1D35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06" y="304016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 descr="Router Clip Art">
            <a:extLst>
              <a:ext uri="{FF2B5EF4-FFF2-40B4-BE49-F238E27FC236}">
                <a16:creationId xmlns:a16="http://schemas.microsoft.com/office/drawing/2014/main" id="{6211DBEB-DAB9-4941-9D17-C1DB2DCEA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08" y="3823735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29976B-76A8-FB41-9BCC-32A01B74C9B6}"/>
              </a:ext>
            </a:extLst>
          </p:cNvPr>
          <p:cNvCxnSpPr>
            <a:stCxn id="32" idx="2"/>
          </p:cNvCxnSpPr>
          <p:nvPr/>
        </p:nvCxnSpPr>
        <p:spPr>
          <a:xfrm>
            <a:off x="6055185" y="2933368"/>
            <a:ext cx="40815" cy="940726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9442E76-4EF7-A240-BD9C-163DBEBBC7DD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6292584" y="3318785"/>
            <a:ext cx="1308346" cy="63774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3B8AB96-5D09-8343-B269-CFE39FD76D50}"/>
              </a:ext>
            </a:extLst>
          </p:cNvPr>
          <p:cNvCxnSpPr>
            <a:cxnSpLocks/>
            <a:stCxn id="31" idx="1"/>
            <a:endCxn id="32" idx="3"/>
          </p:cNvCxnSpPr>
          <p:nvPr/>
        </p:nvCxnSpPr>
        <p:spPr>
          <a:xfrm flipH="1" flipV="1">
            <a:off x="6396573" y="2681899"/>
            <a:ext cx="782627" cy="326237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B913D9-003C-694C-A2C3-0DD284C8F183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3604FDD-2DD3-4D40-940A-98FB98D667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5029" y="4275302"/>
            <a:ext cx="977536" cy="799802"/>
          </a:xfrm>
          <a:prstGeom prst="rect">
            <a:avLst/>
          </a:prstGeom>
        </p:spPr>
      </p:pic>
      <p:pic>
        <p:nvPicPr>
          <p:cNvPr id="40" name="Picture 39" descr="Shape&#10;&#10;Description automatically generated with low confidence">
            <a:extLst>
              <a:ext uri="{FF2B5EF4-FFF2-40B4-BE49-F238E27FC236}">
                <a16:creationId xmlns:a16="http://schemas.microsoft.com/office/drawing/2014/main" id="{31EDDF9B-559F-914C-9415-EFE387D6FD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0016" y="2534892"/>
            <a:ext cx="1414120" cy="9311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7B48803E-6D43-C54A-B65C-0F51F64581A9}"/>
              </a:ext>
            </a:extLst>
          </p:cNvPr>
          <p:cNvSpPr txBox="1"/>
          <p:nvPr/>
        </p:nvSpPr>
        <p:spPr>
          <a:xfrm>
            <a:off x="366038" y="5619285"/>
            <a:ext cx="4408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Algorithm must work with “incomplete” information about its neighbors’ internal topology.</a:t>
            </a:r>
          </a:p>
        </p:txBody>
      </p:sp>
    </p:spTree>
    <p:extLst>
      <p:ext uri="{BB962C8B-B14F-4D97-AF65-F5344CB8AC3E}">
        <p14:creationId xmlns:p14="http://schemas.microsoft.com/office/powerpoint/2010/main" val="169406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392A-08AD-FC4F-B3CF-CE12DED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</a:t>
            </a:r>
            <a:r>
              <a:rPr lang="en-US" dirty="0">
                <a:solidFill>
                  <a:srgbClr val="C00000"/>
                </a:solidFill>
              </a:rPr>
              <a:t>large</a:t>
            </a:r>
            <a:r>
              <a:rPr lang="en-US" dirty="0"/>
              <a:t> federated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189BC-4653-B34E-9FC7-416F7EED3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1C415F-2919-1845-B448-67D110BEF995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DD07D501-654B-FA4F-BA89-FC79187CC2CE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09EF2-5CF1-6643-90CD-EC03956D6FEF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CD9497-871D-FE46-A685-3427BE63A5AD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854922-DEF1-BE42-A7B5-FDF71E21A7A1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0C578-C2A0-1B4D-AA2D-5AAB32966C58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3D810E67-51ED-AB4D-876F-3DC12AF29962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EBBA9FB3-9D97-8F43-B32D-A4CDB2B539F5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4E592B-9F28-D548-9501-FC72FAAF7358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942D84-8AE6-4C40-9256-B1FDEBA16BF4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D7E703-6EE3-7D43-986F-F7CA562DC79D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ADA2CEC-E595-F843-828F-528E22729A0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223607-9614-B94D-ACFF-9CA4FB23E102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5273333D-FBB7-8945-9EDB-1276135E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3504743-AE82-C44E-B42F-E0358123DF9F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6464E2EC-0C07-CA41-8E7B-AA13ED4E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A401662E-BDA8-1340-A5AB-6C4E6BDB9087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259B94DE-3A05-8A4D-85F5-663AF359C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9391504F-865E-F049-AF5A-142B3EBCCC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ABBD00FD-9F1B-524B-8400-6675FA886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9E4A8D2-0086-AD49-9C5D-ABF767080728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2FB63-1085-6142-B98A-81D0D0A2C9C7}"/>
              </a:ext>
            </a:extLst>
          </p:cNvPr>
          <p:cNvSpPr txBox="1"/>
          <p:nvPr/>
        </p:nvSpPr>
        <p:spPr>
          <a:xfrm>
            <a:off x="1893371" y="1372778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Internet today: &gt; 70,000 unique autonomous networks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4E2D3E-EF56-5144-8969-E6FA5B911EF3}"/>
              </a:ext>
            </a:extLst>
          </p:cNvPr>
          <p:cNvSpPr txBox="1"/>
          <p:nvPr/>
        </p:nvSpPr>
        <p:spPr>
          <a:xfrm>
            <a:off x="1504144" y="1866554"/>
            <a:ext cx="7809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 Internet routers: &gt; 800,000 forwarding table entries</a:t>
            </a:r>
            <a:endParaRPr lang="en-US" sz="2400" dirty="0">
              <a:solidFill>
                <a:srgbClr val="C00000"/>
              </a:solidFill>
              <a:latin typeface="Helvetica" pitchFamily="2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B913D9-003C-694C-A2C3-0DD284C8F183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 descr="Shape&#10;&#10;Description automatically generated with medium confidence">
            <a:extLst>
              <a:ext uri="{FF2B5EF4-FFF2-40B4-BE49-F238E27FC236}">
                <a16:creationId xmlns:a16="http://schemas.microsoft.com/office/drawing/2014/main" id="{C1F937AB-919F-EC46-B0C2-4C6FA727F9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90389" y="4127222"/>
            <a:ext cx="977536" cy="79980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F69AECDB-6B77-BE44-9D56-0AC4B6149BD2}"/>
              </a:ext>
            </a:extLst>
          </p:cNvPr>
          <p:cNvSpPr txBox="1"/>
          <p:nvPr/>
        </p:nvSpPr>
        <p:spPr>
          <a:xfrm>
            <a:off x="87127" y="4149719"/>
            <a:ext cx="297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Keep messages &amp; tables as small as possible.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Don’t flood</a:t>
            </a:r>
          </a:p>
        </p:txBody>
      </p:sp>
      <p:pic>
        <p:nvPicPr>
          <p:cNvPr id="53" name="Picture 52" descr="Shape&#10;&#10;Description automatically generated with low confidence">
            <a:extLst>
              <a:ext uri="{FF2B5EF4-FFF2-40B4-BE49-F238E27FC236}">
                <a16:creationId xmlns:a16="http://schemas.microsoft.com/office/drawing/2014/main" id="{1BDB9BE1-63B9-4445-8378-C495DB49EA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0016" y="2534892"/>
            <a:ext cx="1414120" cy="93111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18C12F54-3FE4-6F47-BBF1-C34C407B5907}"/>
              </a:ext>
            </a:extLst>
          </p:cNvPr>
          <p:cNvSpPr txBox="1"/>
          <p:nvPr/>
        </p:nvSpPr>
        <p:spPr>
          <a:xfrm>
            <a:off x="366037" y="5619285"/>
            <a:ext cx="476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Algorithm must be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incremental</a:t>
            </a:r>
            <a:r>
              <a:rPr lang="en-US" sz="2400" dirty="0">
                <a:latin typeface="Helvetica" pitchFamily="2" charset="0"/>
              </a:rPr>
              <a:t>: don’t recompute the whole table on every message exchanged.</a:t>
            </a:r>
          </a:p>
        </p:txBody>
      </p:sp>
    </p:spTree>
    <p:extLst>
      <p:ext uri="{BB962C8B-B14F-4D97-AF65-F5344CB8AC3E}">
        <p14:creationId xmlns:p14="http://schemas.microsoft.com/office/powerpoint/2010/main" val="14843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52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&#10;&#10;Description automatically generated">
            <a:extLst>
              <a:ext uri="{FF2B5EF4-FFF2-40B4-BE49-F238E27FC236}">
                <a16:creationId xmlns:a16="http://schemas.microsoft.com/office/drawing/2014/main" id="{A7E1B9DD-E19C-33CF-63F4-F8922F05D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112" y="601657"/>
            <a:ext cx="3706765" cy="22943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354AC7-0A30-3978-4513-7456F033CDA8}"/>
              </a:ext>
            </a:extLst>
          </p:cNvPr>
          <p:cNvSpPr txBox="1"/>
          <p:nvPr/>
        </p:nvSpPr>
        <p:spPr>
          <a:xfrm>
            <a:off x="583190" y="3071197"/>
            <a:ext cx="458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Routing</a:t>
            </a:r>
            <a:r>
              <a:rPr lang="en-US" dirty="0">
                <a:latin typeface="Helvetica" pitchFamily="2" charset="0"/>
              </a:rPr>
              <a:t>: Google Maps for the Internet?</a:t>
            </a:r>
          </a:p>
        </p:txBody>
      </p:sp>
      <p:pic>
        <p:nvPicPr>
          <p:cNvPr id="4" name="Picture 19" descr="Router Clip Art">
            <a:extLst>
              <a:ext uri="{FF2B5EF4-FFF2-40B4-BE49-F238E27FC236}">
                <a16:creationId xmlns:a16="http://schemas.microsoft.com/office/drawing/2014/main" id="{4AE85F2A-6C53-EF57-B523-DE3540BB7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729" y="1304289"/>
            <a:ext cx="882530" cy="65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1C44AA-3911-D400-C2A4-2CBE76DC5C48}"/>
              </a:ext>
            </a:extLst>
          </p:cNvPr>
          <p:cNvCxnSpPr>
            <a:cxnSpLocks/>
          </p:cNvCxnSpPr>
          <p:nvPr/>
        </p:nvCxnSpPr>
        <p:spPr>
          <a:xfrm flipV="1">
            <a:off x="8573355" y="1176950"/>
            <a:ext cx="637759" cy="12733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9" descr="Router Clip Art">
            <a:extLst>
              <a:ext uri="{FF2B5EF4-FFF2-40B4-BE49-F238E27FC236}">
                <a16:creationId xmlns:a16="http://schemas.microsoft.com/office/drawing/2014/main" id="{2292ACE0-2B9C-FC2F-BF61-DA707AAB0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045" y="851911"/>
            <a:ext cx="882530" cy="65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D77EF3-FE22-D475-3026-B80CB5C7013E}"/>
              </a:ext>
            </a:extLst>
          </p:cNvPr>
          <p:cNvCxnSpPr>
            <a:cxnSpLocks/>
          </p:cNvCxnSpPr>
          <p:nvPr/>
        </p:nvCxnSpPr>
        <p:spPr>
          <a:xfrm>
            <a:off x="10340496" y="1142495"/>
            <a:ext cx="388148" cy="29317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CCCBC1-B616-E7D4-410E-01884172CBFB}"/>
              </a:ext>
            </a:extLst>
          </p:cNvPr>
          <p:cNvCxnSpPr>
            <a:cxnSpLocks/>
          </p:cNvCxnSpPr>
          <p:nvPr/>
        </p:nvCxnSpPr>
        <p:spPr>
          <a:xfrm>
            <a:off x="8577812" y="2027990"/>
            <a:ext cx="532204" cy="451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9" descr="Router Clip Art">
            <a:extLst>
              <a:ext uri="{FF2B5EF4-FFF2-40B4-BE49-F238E27FC236}">
                <a16:creationId xmlns:a16="http://schemas.microsoft.com/office/drawing/2014/main" id="{89768A74-4F1B-E8AE-03D9-5716C39D4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666" y="2479402"/>
            <a:ext cx="882530" cy="65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5468E-CC6B-E086-CB32-2559DBEA2113}"/>
              </a:ext>
            </a:extLst>
          </p:cNvPr>
          <p:cNvCxnSpPr>
            <a:cxnSpLocks/>
          </p:cNvCxnSpPr>
          <p:nvPr/>
        </p:nvCxnSpPr>
        <p:spPr>
          <a:xfrm flipV="1">
            <a:off x="10195469" y="2211738"/>
            <a:ext cx="648222" cy="357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9" descr="Router Clip Art">
            <a:extLst>
              <a:ext uri="{FF2B5EF4-FFF2-40B4-BE49-F238E27FC236}">
                <a16:creationId xmlns:a16="http://schemas.microsoft.com/office/drawing/2014/main" id="{B6E7720D-A87C-B002-DFC1-40B17FE8A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644" y="1435669"/>
            <a:ext cx="882530" cy="65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CA3C14-C86C-F377-557F-192A788F6BC2}"/>
              </a:ext>
            </a:extLst>
          </p:cNvPr>
          <p:cNvCxnSpPr>
            <a:cxnSpLocks/>
          </p:cNvCxnSpPr>
          <p:nvPr/>
        </p:nvCxnSpPr>
        <p:spPr>
          <a:xfrm flipV="1">
            <a:off x="9737850" y="1629328"/>
            <a:ext cx="0" cy="71513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68CAF25-B47D-8B9E-346F-5B80FD2D6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1872" y="303720"/>
            <a:ext cx="568541" cy="695437"/>
          </a:xfrm>
          <a:prstGeom prst="rect">
            <a:avLst/>
          </a:prstGeom>
        </p:spPr>
      </p:pic>
      <p:pic>
        <p:nvPicPr>
          <p:cNvPr id="14" name="Picture 13" descr="A red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634D484-AF97-894B-D59C-D29A3EE0B1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4358" y="628144"/>
            <a:ext cx="1035403" cy="1035403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B5CBC314-D76A-0521-2135-E919E0CD1651}"/>
              </a:ext>
            </a:extLst>
          </p:cNvPr>
          <p:cNvSpPr/>
          <p:nvPr/>
        </p:nvSpPr>
        <p:spPr>
          <a:xfrm>
            <a:off x="8818121" y="1358415"/>
            <a:ext cx="1794076" cy="320372"/>
          </a:xfrm>
          <a:custGeom>
            <a:avLst/>
            <a:gdLst>
              <a:gd name="connsiteX0" fmla="*/ 0 w 1794076"/>
              <a:gd name="connsiteY0" fmla="*/ 146752 h 320372"/>
              <a:gd name="connsiteX1" fmla="*/ 601883 w 1794076"/>
              <a:gd name="connsiteY1" fmla="*/ 42580 h 320372"/>
              <a:gd name="connsiteX2" fmla="*/ 1388962 w 1794076"/>
              <a:gd name="connsiteY2" fmla="*/ 19431 h 320372"/>
              <a:gd name="connsiteX3" fmla="*/ 1794076 w 1794076"/>
              <a:gd name="connsiteY3" fmla="*/ 320372 h 32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4076" h="320372">
                <a:moveTo>
                  <a:pt x="0" y="146752"/>
                </a:moveTo>
                <a:cubicBezTo>
                  <a:pt x="185194" y="105276"/>
                  <a:pt x="370389" y="63800"/>
                  <a:pt x="601883" y="42580"/>
                </a:cubicBezTo>
                <a:cubicBezTo>
                  <a:pt x="833377" y="21360"/>
                  <a:pt x="1190263" y="-26868"/>
                  <a:pt x="1388962" y="19431"/>
                </a:cubicBezTo>
                <a:cubicBezTo>
                  <a:pt x="1587661" y="65730"/>
                  <a:pt x="1690868" y="193051"/>
                  <a:pt x="1794076" y="320372"/>
                </a:cubicBezTo>
              </a:path>
            </a:pathLst>
          </a:custGeom>
          <a:noFill/>
          <a:ln w="50800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50C6BA0E-399A-4DEE-6854-5006750470FF}"/>
              </a:ext>
            </a:extLst>
          </p:cNvPr>
          <p:cNvSpPr/>
          <p:nvPr/>
        </p:nvSpPr>
        <p:spPr>
          <a:xfrm>
            <a:off x="8702374" y="1632489"/>
            <a:ext cx="2013995" cy="896338"/>
          </a:xfrm>
          <a:custGeom>
            <a:avLst/>
            <a:gdLst>
              <a:gd name="connsiteX0" fmla="*/ 0 w 2013995"/>
              <a:gd name="connsiteY0" fmla="*/ 0 h 896338"/>
              <a:gd name="connsiteX1" fmla="*/ 625033 w 2013995"/>
              <a:gd name="connsiteY1" fmla="*/ 787078 h 896338"/>
              <a:gd name="connsiteX2" fmla="*/ 1331089 w 2013995"/>
              <a:gd name="connsiteY2" fmla="*/ 833377 h 896338"/>
              <a:gd name="connsiteX3" fmla="*/ 2013995 w 2013995"/>
              <a:gd name="connsiteY3" fmla="*/ 254643 h 89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3995" h="896338">
                <a:moveTo>
                  <a:pt x="0" y="0"/>
                </a:moveTo>
                <a:cubicBezTo>
                  <a:pt x="201592" y="324091"/>
                  <a:pt x="403185" y="648182"/>
                  <a:pt x="625033" y="787078"/>
                </a:cubicBezTo>
                <a:cubicBezTo>
                  <a:pt x="846881" y="925974"/>
                  <a:pt x="1099595" y="922116"/>
                  <a:pt x="1331089" y="833377"/>
                </a:cubicBezTo>
                <a:cubicBezTo>
                  <a:pt x="1562583" y="744638"/>
                  <a:pt x="1788289" y="499640"/>
                  <a:pt x="2013995" y="254643"/>
                </a:cubicBezTo>
              </a:path>
            </a:pathLst>
          </a:custGeom>
          <a:noFill/>
          <a:ln w="50800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7D7EC7-E066-C7EF-5D2A-1ACEB91B6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2487" y="755598"/>
            <a:ext cx="568541" cy="695437"/>
          </a:xfrm>
          <a:prstGeom prst="rect">
            <a:avLst/>
          </a:prstGeom>
        </p:spPr>
      </p:pic>
      <p:pic>
        <p:nvPicPr>
          <p:cNvPr id="18" name="Picture 17" descr="A red and white logo&#10;&#10;Description automatically generated with medium confidence">
            <a:extLst>
              <a:ext uri="{FF2B5EF4-FFF2-40B4-BE49-F238E27FC236}">
                <a16:creationId xmlns:a16="http://schemas.microsoft.com/office/drawing/2014/main" id="{4FD8D5FF-65D9-EE69-8C2C-1DFBD4B96C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4973" y="1080022"/>
            <a:ext cx="1035403" cy="1035403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C192349-6F5A-9D3A-76A9-C5B3B6F4A012}"/>
              </a:ext>
            </a:extLst>
          </p:cNvPr>
          <p:cNvCxnSpPr>
            <a:cxnSpLocks/>
          </p:cNvCxnSpPr>
          <p:nvPr/>
        </p:nvCxnSpPr>
        <p:spPr>
          <a:xfrm flipV="1">
            <a:off x="10386164" y="2259998"/>
            <a:ext cx="912165" cy="479438"/>
          </a:xfrm>
          <a:prstGeom prst="straightConnector1">
            <a:avLst/>
          </a:prstGeom>
          <a:ln w="50800">
            <a:solidFill>
              <a:srgbClr val="C0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1726614-DD28-C246-DEC8-94651D2D7024}"/>
              </a:ext>
            </a:extLst>
          </p:cNvPr>
          <p:cNvSpPr txBox="1"/>
          <p:nvPr/>
        </p:nvSpPr>
        <p:spPr>
          <a:xfrm>
            <a:off x="4699097" y="809491"/>
            <a:ext cx="3474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Goals of routing: </a:t>
            </a:r>
          </a:p>
          <a:p>
            <a:pPr algn="l"/>
            <a:endParaRPr lang="en-US" sz="2800" dirty="0">
              <a:latin typeface="Helvetica" pitchFamily="2" charset="0"/>
            </a:endParaRPr>
          </a:p>
          <a:p>
            <a:pPr algn="l"/>
            <a:r>
              <a:rPr lang="en-US" sz="2800" dirty="0">
                <a:latin typeface="Helvetica" pitchFamily="2" charset="0"/>
              </a:rPr>
              <a:t>#1 Good paths</a:t>
            </a:r>
          </a:p>
          <a:p>
            <a:pPr algn="l"/>
            <a:endParaRPr lang="en-US" sz="2800" dirty="0">
              <a:latin typeface="Helvetica" pitchFamily="2" charset="0"/>
            </a:endParaRPr>
          </a:p>
          <a:p>
            <a:pPr algn="l"/>
            <a:r>
              <a:rPr lang="en-US" sz="2800" dirty="0">
                <a:latin typeface="Helvetica" pitchFamily="2" charset="0"/>
              </a:rPr>
              <a:t>#2 Failure resilience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5D663FA-EABD-476A-483E-76EE0D7CCFCD}"/>
              </a:ext>
            </a:extLst>
          </p:cNvPr>
          <p:cNvGrpSpPr/>
          <p:nvPr/>
        </p:nvGrpSpPr>
        <p:grpSpPr>
          <a:xfrm>
            <a:off x="181271" y="3521841"/>
            <a:ext cx="3154923" cy="1597967"/>
            <a:chOff x="8300523" y="1771650"/>
            <a:chExt cx="4046386" cy="185354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2F49AA-BADE-A96C-3BCC-D901B9B1385F}"/>
                </a:ext>
              </a:extLst>
            </p:cNvPr>
            <p:cNvSpPr txBox="1"/>
            <p:nvPr/>
          </p:nvSpPr>
          <p:spPr>
            <a:xfrm>
              <a:off x="10048266" y="2978860"/>
              <a:ext cx="22986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" pitchFamily="2" charset="0"/>
                </a:rPr>
                <a:t>Distance vector protocols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9D2FA53-8C4D-AAAE-7787-8EE14DE1D3D5}"/>
                </a:ext>
              </a:extLst>
            </p:cNvPr>
            <p:cNvGrpSpPr/>
            <p:nvPr/>
          </p:nvGrpSpPr>
          <p:grpSpPr>
            <a:xfrm>
              <a:off x="8300523" y="1771650"/>
              <a:ext cx="3495581" cy="1850476"/>
              <a:chOff x="8300523" y="1771650"/>
              <a:chExt cx="3495581" cy="1850476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5E61C6A-47AC-5B63-67D1-F0DDEFF6EE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27540" y="2313727"/>
                <a:ext cx="571501" cy="57316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368ADEB-F609-0092-3661-9FD2DC288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128" y="2336477"/>
                <a:ext cx="627672" cy="49387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5BA46D5-39E4-B036-2F71-C52839E8227A}"/>
                  </a:ext>
                </a:extLst>
              </p:cNvPr>
              <p:cNvSpPr txBox="1"/>
              <p:nvPr/>
            </p:nvSpPr>
            <p:spPr>
              <a:xfrm>
                <a:off x="8582641" y="1771650"/>
                <a:ext cx="32134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Routing protocols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8A5E23-A691-C15F-6662-0E877632E895}"/>
                  </a:ext>
                </a:extLst>
              </p:cNvPr>
              <p:cNvSpPr txBox="1"/>
              <p:nvPr/>
            </p:nvSpPr>
            <p:spPr>
              <a:xfrm>
                <a:off x="8300523" y="2975795"/>
                <a:ext cx="17477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" pitchFamily="2" charset="0"/>
                  </a:rPr>
                  <a:t>Link state </a:t>
                </a:r>
              </a:p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" pitchFamily="2" charset="0"/>
                  </a:rPr>
                  <a:t>protocols</a:t>
                </a:r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E855560-E523-2F51-277F-E22425458EB9}"/>
              </a:ext>
            </a:extLst>
          </p:cNvPr>
          <p:cNvGrpSpPr/>
          <p:nvPr/>
        </p:nvGrpSpPr>
        <p:grpSpPr>
          <a:xfrm>
            <a:off x="3280659" y="4125959"/>
            <a:ext cx="3571875" cy="2236788"/>
            <a:chOff x="4103078" y="2519487"/>
            <a:chExt cx="3571875" cy="2236788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AAF44763-58F9-EED5-2E7D-98E08A8EE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078" y="2519487"/>
              <a:ext cx="3571875" cy="2236788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9327F540-D00B-58BB-0B8A-D070CD7B7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478" y="3391025"/>
              <a:ext cx="542925" cy="295275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4A906D07-37FF-B215-B3BB-698D3F51C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728" y="3775200"/>
              <a:ext cx="496888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" name="Line 6">
              <a:extLst>
                <a:ext uri="{FF2B5EF4-FFF2-40B4-BE49-F238E27FC236}">
                  <a16:creationId xmlns:a16="http://schemas.microsoft.com/office/drawing/2014/main" id="{4465FBA7-8E7B-4BFD-A2BE-57321A813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3728" y="3764087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Line 7">
              <a:extLst>
                <a:ext uri="{FF2B5EF4-FFF2-40B4-BE49-F238E27FC236}">
                  <a16:creationId xmlns:a16="http://schemas.microsoft.com/office/drawing/2014/main" id="{175FC7F9-247C-21A2-1AF7-C63066507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616" y="3764087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Rectangle 8">
              <a:extLst>
                <a:ext uri="{FF2B5EF4-FFF2-40B4-BE49-F238E27FC236}">
                  <a16:creationId xmlns:a16="http://schemas.microsoft.com/office/drawing/2014/main" id="{C5E5E788-7C3B-05B3-024A-A7AC08D92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728" y="3764087"/>
              <a:ext cx="492125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5" name="Oval 9">
              <a:extLst>
                <a:ext uri="{FF2B5EF4-FFF2-40B4-BE49-F238E27FC236}">
                  <a16:creationId xmlns:a16="http://schemas.microsoft.com/office/drawing/2014/main" id="{BD6DB8EB-CB22-210C-3830-0FA8611AE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966" y="3670425"/>
              <a:ext cx="496888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" name="Oval 10">
              <a:extLst>
                <a:ext uri="{FF2B5EF4-FFF2-40B4-BE49-F238E27FC236}">
                  <a16:creationId xmlns:a16="http://schemas.microsoft.com/office/drawing/2014/main" id="{CE85C9E5-6F66-1985-94A5-B80222FB6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203" y="4389562"/>
              <a:ext cx="496888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7" name="Line 11">
              <a:extLst>
                <a:ext uri="{FF2B5EF4-FFF2-40B4-BE49-F238E27FC236}">
                  <a16:creationId xmlns:a16="http://schemas.microsoft.com/office/drawing/2014/main" id="{11F9E6F6-ADDB-9ACB-92A9-00E437FC06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6203" y="4378450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Line 12">
              <a:extLst>
                <a:ext uri="{FF2B5EF4-FFF2-40B4-BE49-F238E27FC236}">
                  <a16:creationId xmlns:a16="http://schemas.microsoft.com/office/drawing/2014/main" id="{102EE784-219F-8D03-768A-34CDBD0C4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3091" y="4378450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2464EDA0-C999-5998-45A1-D4193FC10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203" y="4378450"/>
              <a:ext cx="492125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0" name="Oval 14">
              <a:extLst>
                <a:ext uri="{FF2B5EF4-FFF2-40B4-BE49-F238E27FC236}">
                  <a16:creationId xmlns:a16="http://schemas.microsoft.com/office/drawing/2014/main" id="{28E5485D-0A97-2717-6622-1253820B0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1441" y="4284787"/>
              <a:ext cx="496888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Oval 15">
              <a:extLst>
                <a:ext uri="{FF2B5EF4-FFF2-40B4-BE49-F238E27FC236}">
                  <a16:creationId xmlns:a16="http://schemas.microsoft.com/office/drawing/2014/main" id="{D745AC62-487A-CA33-B397-978F6EFCC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9853" y="3294187"/>
              <a:ext cx="496888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Line 16">
              <a:extLst>
                <a:ext uri="{FF2B5EF4-FFF2-40B4-BE49-F238E27FC236}">
                  <a16:creationId xmlns:a16="http://schemas.microsoft.com/office/drawing/2014/main" id="{F6C7C8AB-8996-8D80-CC07-71BFA3E52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9853" y="328307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Line 17">
              <a:extLst>
                <a:ext uri="{FF2B5EF4-FFF2-40B4-BE49-F238E27FC236}">
                  <a16:creationId xmlns:a16="http://schemas.microsoft.com/office/drawing/2014/main" id="{503C8E12-91E5-B11C-F1CB-2BCC4A55F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6741" y="328307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Rectangle 18">
              <a:extLst>
                <a:ext uri="{FF2B5EF4-FFF2-40B4-BE49-F238E27FC236}">
                  <a16:creationId xmlns:a16="http://schemas.microsoft.com/office/drawing/2014/main" id="{7560E026-B5A0-52B8-4147-ABF3A3F3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9853" y="3283075"/>
              <a:ext cx="492125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5" name="Oval 19">
              <a:extLst>
                <a:ext uri="{FF2B5EF4-FFF2-40B4-BE49-F238E27FC236}">
                  <a16:creationId xmlns:a16="http://schemas.microsoft.com/office/drawing/2014/main" id="{DB97752F-6A14-7698-5C6E-67829D30D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5091" y="3189412"/>
              <a:ext cx="496888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6" name="Oval 20">
              <a:extLst>
                <a:ext uri="{FF2B5EF4-FFF2-40B4-BE49-F238E27FC236}">
                  <a16:creationId xmlns:a16="http://schemas.microsoft.com/office/drawing/2014/main" id="{756E6B2A-A258-D8D9-CABE-2542DDAC3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4116" y="3287837"/>
              <a:ext cx="495300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7" name="Line 21">
              <a:extLst>
                <a:ext uri="{FF2B5EF4-FFF2-40B4-BE49-F238E27FC236}">
                  <a16:creationId xmlns:a16="http://schemas.microsoft.com/office/drawing/2014/main" id="{02A75052-B11F-BC04-5180-41B08A037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4116" y="327672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id="{A21E14C5-F8DA-E433-DE45-BBC07CB66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49416" y="327672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Rectangle 23">
              <a:extLst>
                <a:ext uri="{FF2B5EF4-FFF2-40B4-BE49-F238E27FC236}">
                  <a16:creationId xmlns:a16="http://schemas.microsoft.com/office/drawing/2014/main" id="{729877F6-FA0E-8859-700B-F5E31D5EA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4116" y="3276725"/>
              <a:ext cx="490538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0" name="Oval 24">
              <a:extLst>
                <a:ext uri="{FF2B5EF4-FFF2-40B4-BE49-F238E27FC236}">
                  <a16:creationId xmlns:a16="http://schemas.microsoft.com/office/drawing/2014/main" id="{F096C7DD-2453-7D49-F0FD-C1F3C131F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8878" y="3187825"/>
              <a:ext cx="495300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Oval 25">
              <a:extLst>
                <a:ext uri="{FF2B5EF4-FFF2-40B4-BE49-F238E27FC236}">
                  <a16:creationId xmlns:a16="http://schemas.microsoft.com/office/drawing/2014/main" id="{DD59ACF7-F531-A81C-FE29-29BF24F76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9991" y="4384800"/>
              <a:ext cx="496888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2" name="Line 26">
              <a:extLst>
                <a:ext uri="{FF2B5EF4-FFF2-40B4-BE49-F238E27FC236}">
                  <a16:creationId xmlns:a16="http://schemas.microsoft.com/office/drawing/2014/main" id="{BFDDF760-AC58-5B7C-CEA0-A277B58AF4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9991" y="4373687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3" name="Line 27">
              <a:extLst>
                <a:ext uri="{FF2B5EF4-FFF2-40B4-BE49-F238E27FC236}">
                  <a16:creationId xmlns:a16="http://schemas.microsoft.com/office/drawing/2014/main" id="{E3EA2B54-7108-9D86-F241-0591B6F78B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6878" y="4373687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0BE885ED-8A16-EB05-379E-7A77D4B76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9991" y="4373687"/>
              <a:ext cx="492125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5" name="Oval 29">
              <a:extLst>
                <a:ext uri="{FF2B5EF4-FFF2-40B4-BE49-F238E27FC236}">
                  <a16:creationId xmlns:a16="http://schemas.microsoft.com/office/drawing/2014/main" id="{42082478-1856-FEC5-DC7E-6A0B78E5D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5228" y="4280025"/>
              <a:ext cx="496888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6" name="Oval 30">
              <a:extLst>
                <a:ext uri="{FF2B5EF4-FFF2-40B4-BE49-F238E27FC236}">
                  <a16:creationId xmlns:a16="http://schemas.microsoft.com/office/drawing/2014/main" id="{CE99990C-E849-0CEC-029F-CE0B2114F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6928" y="3843462"/>
              <a:ext cx="496888" cy="1285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" name="Line 31">
              <a:extLst>
                <a:ext uri="{FF2B5EF4-FFF2-40B4-BE49-F238E27FC236}">
                  <a16:creationId xmlns:a16="http://schemas.microsoft.com/office/drawing/2014/main" id="{0B95C369-DAA0-0421-B11E-C9B200F63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6928" y="3832350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Line 32">
              <a:extLst>
                <a:ext uri="{FF2B5EF4-FFF2-40B4-BE49-F238E27FC236}">
                  <a16:creationId xmlns:a16="http://schemas.microsoft.com/office/drawing/2014/main" id="{6ECC3CB6-F7FD-C236-EDB6-80C612119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3816" y="3832350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9" name="Rectangle 33">
              <a:extLst>
                <a:ext uri="{FF2B5EF4-FFF2-40B4-BE49-F238E27FC236}">
                  <a16:creationId xmlns:a16="http://schemas.microsoft.com/office/drawing/2014/main" id="{ABD25FFC-505E-BD1E-8607-D4766F4C6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6928" y="3832350"/>
              <a:ext cx="492125" cy="77788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0" name="Oval 34">
              <a:extLst>
                <a:ext uri="{FF2B5EF4-FFF2-40B4-BE49-F238E27FC236}">
                  <a16:creationId xmlns:a16="http://schemas.microsoft.com/office/drawing/2014/main" id="{14307B79-5C85-3D91-ED2A-43C8307AE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2166" y="3738687"/>
              <a:ext cx="496888" cy="1508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1" name="Freeform 35">
              <a:extLst>
                <a:ext uri="{FF2B5EF4-FFF2-40B4-BE49-F238E27FC236}">
                  <a16:creationId xmlns:a16="http://schemas.microsoft.com/office/drawing/2014/main" id="{70EB7B1D-01AF-F1A6-DDCA-9FCCD19FE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641" y="3433887"/>
              <a:ext cx="1588" cy="828675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Freeform 36">
              <a:extLst>
                <a:ext uri="{FF2B5EF4-FFF2-40B4-BE49-F238E27FC236}">
                  <a16:creationId xmlns:a16="http://schemas.microsoft.com/office/drawing/2014/main" id="{70388095-0567-2019-FEF6-B9CA252368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7503" y="3443412"/>
              <a:ext cx="1588" cy="852488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Freeform 37">
              <a:extLst>
                <a:ext uri="{FF2B5EF4-FFF2-40B4-BE49-F238E27FC236}">
                  <a16:creationId xmlns:a16="http://schemas.microsoft.com/office/drawing/2014/main" id="{6D0A3873-8C85-3E7C-A05C-1AA72C25B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9441" y="3419600"/>
              <a:ext cx="800100" cy="952500"/>
            </a:xfrm>
            <a:custGeom>
              <a:avLst/>
              <a:gdLst>
                <a:gd name="T0" fmla="*/ 0 w 378"/>
                <a:gd name="T1" fmla="*/ 600 h 174"/>
                <a:gd name="T2" fmla="*/ 504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Freeform 38">
              <a:extLst>
                <a:ext uri="{FF2B5EF4-FFF2-40B4-BE49-F238E27FC236}">
                  <a16:creationId xmlns:a16="http://schemas.microsoft.com/office/drawing/2014/main" id="{EC5A2227-44AE-395F-87A5-C74254093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0053" y="3972050"/>
              <a:ext cx="581025" cy="428625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5" name="Freeform 39">
              <a:extLst>
                <a:ext uri="{FF2B5EF4-FFF2-40B4-BE49-F238E27FC236}">
                  <a16:creationId xmlns:a16="http://schemas.microsoft.com/office/drawing/2014/main" id="{0756D812-E2BD-46BF-95D8-1A69BB60F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8966" y="4419725"/>
              <a:ext cx="581025" cy="1588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6" name="Freeform 40">
              <a:extLst>
                <a:ext uri="{FF2B5EF4-FFF2-40B4-BE49-F238E27FC236}">
                  <a16:creationId xmlns:a16="http://schemas.microsoft.com/office/drawing/2014/main" id="{D75BC2C6-7C90-A8C3-0E91-2C09E02AA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0753" y="3905375"/>
              <a:ext cx="438150" cy="419100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7" name="Freeform 41">
              <a:extLst>
                <a:ext uri="{FF2B5EF4-FFF2-40B4-BE49-F238E27FC236}">
                  <a16:creationId xmlns:a16="http://schemas.microsoft.com/office/drawing/2014/main" id="{41F711FD-F5A8-2E14-8797-59AD681F0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9441" y="3324350"/>
              <a:ext cx="581025" cy="1588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8" name="Freeform 42">
              <a:extLst>
                <a:ext uri="{FF2B5EF4-FFF2-40B4-BE49-F238E27FC236}">
                  <a16:creationId xmlns:a16="http://schemas.microsoft.com/office/drawing/2014/main" id="{DB1FEE3A-116B-7509-AC18-1E2DC19FC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003" y="3319587"/>
              <a:ext cx="628650" cy="423863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9" name="Freeform 43">
              <a:extLst>
                <a:ext uri="{FF2B5EF4-FFF2-40B4-BE49-F238E27FC236}">
                  <a16:creationId xmlns:a16="http://schemas.microsoft.com/office/drawing/2014/main" id="{9909F7E0-A39F-B5AC-B702-3889497E7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266" y="2638550"/>
              <a:ext cx="1762125" cy="1023938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DA2D6AB-4984-4717-0219-BB5874063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359" y="3691063"/>
              <a:ext cx="225239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1" name="Text Box 46">
              <a:extLst>
                <a:ext uri="{FF2B5EF4-FFF2-40B4-BE49-F238E27FC236}">
                  <a16:creationId xmlns:a16="http://schemas.microsoft.com/office/drawing/2014/main" id="{E8C891A6-AA02-B564-2ADA-344C4F251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691" y="3594225"/>
              <a:ext cx="3190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dirty="0">
                  <a:solidFill>
                    <a:schemeClr val="bg1"/>
                  </a:solidFill>
                </a:rPr>
                <a:t>u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8">
              <a:extLst>
                <a:ext uri="{FF2B5EF4-FFF2-40B4-BE49-F238E27FC236}">
                  <a16:creationId xmlns:a16="http://schemas.microsoft.com/office/drawing/2014/main" id="{53F8CEBA-CA17-589A-865E-BF84D6B07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9670" y="4300663"/>
              <a:ext cx="225029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3" name="Text Box 49">
              <a:extLst>
                <a:ext uri="{FF2B5EF4-FFF2-40B4-BE49-F238E27FC236}">
                  <a16:creationId xmlns:a16="http://schemas.microsoft.com/office/drawing/2014/main" id="{15F7579F-8CAC-4AB2-D50E-97F1FF8B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8416" y="4203825"/>
              <a:ext cx="3000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chemeClr val="bg1"/>
                  </a:solidFill>
                </a:rPr>
                <a:t>y</a:t>
              </a:r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51">
              <a:extLst>
                <a:ext uri="{FF2B5EF4-FFF2-40B4-BE49-F238E27FC236}">
                  <a16:creationId xmlns:a16="http://schemas.microsoft.com/office/drawing/2014/main" id="{95447E52-6C73-9227-F002-8863A1671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7293" y="4295900"/>
              <a:ext cx="227463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5" name="Text Box 52">
              <a:extLst>
                <a:ext uri="{FF2B5EF4-FFF2-40B4-BE49-F238E27FC236}">
                  <a16:creationId xmlns:a16="http://schemas.microsoft.com/office/drawing/2014/main" id="{AC564964-936A-01F0-C6FD-5AC3BC9F5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7803" y="4151437"/>
              <a:ext cx="3175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76" name="Rectangle 54">
              <a:extLst>
                <a:ext uri="{FF2B5EF4-FFF2-40B4-BE49-F238E27FC236}">
                  <a16:creationId xmlns:a16="http://schemas.microsoft.com/office/drawing/2014/main" id="{458F8AE0-5131-C006-530D-D9EF77048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4573" y="3205288"/>
              <a:ext cx="225682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7" name="Text Box 55">
              <a:extLst>
                <a:ext uri="{FF2B5EF4-FFF2-40B4-BE49-F238E27FC236}">
                  <a16:creationId xmlns:a16="http://schemas.microsoft.com/office/drawing/2014/main" id="{F9858362-856D-2AD7-73E1-1D908C9917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0316" y="3108450"/>
              <a:ext cx="368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dirty="0">
                  <a:solidFill>
                    <a:schemeClr val="bg1"/>
                  </a:solidFill>
                </a:rPr>
                <a:t>w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57">
              <a:extLst>
                <a:ext uri="{FF2B5EF4-FFF2-40B4-BE49-F238E27FC236}">
                  <a16:creationId xmlns:a16="http://schemas.microsoft.com/office/drawing/2014/main" id="{2F3F85F8-75E6-13BA-C409-49C6F0D6A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7409" y="3205288"/>
              <a:ext cx="225119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9" name="Text Box 58">
              <a:extLst>
                <a:ext uri="{FF2B5EF4-FFF2-40B4-BE49-F238E27FC236}">
                  <a16:creationId xmlns:a16="http://schemas.microsoft.com/office/drawing/2014/main" id="{D5D13939-3F98-6660-3E94-B6A05FA184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453" y="3108450"/>
              <a:ext cx="3079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chemeClr val="bg1"/>
                  </a:solidFill>
                </a:rPr>
                <a:t>v</a:t>
              </a:r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60">
              <a:extLst>
                <a:ext uri="{FF2B5EF4-FFF2-40B4-BE49-F238E27FC236}">
                  <a16:creationId xmlns:a16="http://schemas.microsoft.com/office/drawing/2014/main" id="{1781145F-F82D-3C5F-3833-BCAF8ECD6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6254" y="3757738"/>
              <a:ext cx="226256" cy="20955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1" name="Text Box 61">
              <a:extLst>
                <a:ext uri="{FF2B5EF4-FFF2-40B4-BE49-F238E27FC236}">
                  <a16:creationId xmlns:a16="http://schemas.microsoft.com/office/drawing/2014/main" id="{E11F4592-6EC5-52E3-9E51-71F32F7D4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0116" y="3613275"/>
              <a:ext cx="3063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z</a:t>
              </a:r>
            </a:p>
          </p:txBody>
        </p:sp>
        <p:sp>
          <p:nvSpPr>
            <p:cNvPr id="82" name="Text Box 62">
              <a:extLst>
                <a:ext uri="{FF2B5EF4-FFF2-40B4-BE49-F238E27FC236}">
                  <a16:creationId xmlns:a16="http://schemas.microsoft.com/office/drawing/2014/main" id="{44093374-8D2D-8A3B-30E6-0E97126F6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303" y="3313237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/>
                <a:t>2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3" name="Text Box 63">
              <a:extLst>
                <a:ext uri="{FF2B5EF4-FFF2-40B4-BE49-F238E27FC236}">
                  <a16:creationId xmlns:a16="http://schemas.microsoft.com/office/drawing/2014/main" id="{4E581064-2271-F3A0-F51A-0DF4D9085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5753" y="3660900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/>
                <a:t>2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4" name="Text Box 64">
              <a:extLst>
                <a:ext uri="{FF2B5EF4-FFF2-40B4-BE49-F238E27FC236}">
                  <a16:creationId xmlns:a16="http://schemas.microsoft.com/office/drawing/2014/main" id="{D9A6980C-4D84-7DDB-E85F-12DCABDB2E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3603" y="3999037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5" name="Text Box 65">
              <a:extLst>
                <a:ext uri="{FF2B5EF4-FFF2-40B4-BE49-F238E27FC236}">
                  <a16:creationId xmlns:a16="http://schemas.microsoft.com/office/drawing/2014/main" id="{1917A9FA-330B-3187-990C-C56BCC6E3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5353" y="3808537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6" name="Text Box 66">
              <a:extLst>
                <a:ext uri="{FF2B5EF4-FFF2-40B4-BE49-F238E27FC236}">
                  <a16:creationId xmlns:a16="http://schemas.microsoft.com/office/drawing/2014/main" id="{9E6459D4-A2DC-1ABF-8C73-5731140A7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3753" y="4370512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7" name="Text Box 67">
              <a:extLst>
                <a:ext uri="{FF2B5EF4-FFF2-40B4-BE49-F238E27FC236}">
                  <a16:creationId xmlns:a16="http://schemas.microsoft.com/office/drawing/2014/main" id="{43A307D6-9A69-A565-8944-940B042F9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5253" y="3689475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8" name="Text Box 68">
              <a:extLst>
                <a:ext uri="{FF2B5EF4-FFF2-40B4-BE49-F238E27FC236}">
                  <a16:creationId xmlns:a16="http://schemas.microsoft.com/office/drawing/2014/main" id="{FBDD1502-8EF8-184F-C7AF-679421A3A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8341" y="4108575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9" name="Text Box 69">
              <a:extLst>
                <a:ext uri="{FF2B5EF4-FFF2-40B4-BE49-F238E27FC236}">
                  <a16:creationId xmlns:a16="http://schemas.microsoft.com/office/drawing/2014/main" id="{E248147A-94F3-6997-D0BE-7ADA13B23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5478" y="3256087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" name="Text Box 70">
              <a:extLst>
                <a:ext uri="{FF2B5EF4-FFF2-40B4-BE49-F238E27FC236}">
                  <a16:creationId xmlns:a16="http://schemas.microsoft.com/office/drawing/2014/main" id="{033E8ED4-7B5D-6939-34A7-00A6C811C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28666" y="3017962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" name="Text Box 71">
              <a:extLst>
                <a:ext uri="{FF2B5EF4-FFF2-40B4-BE49-F238E27FC236}">
                  <a16:creationId xmlns:a16="http://schemas.microsoft.com/office/drawing/2014/main" id="{BCF3AA7D-5B94-5DA4-64D1-E4BBA45BC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453" y="2594100"/>
              <a:ext cx="3016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/>
                <a:t>5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E69B675-CA9F-673F-0476-865C3250359A}"/>
              </a:ext>
            </a:extLst>
          </p:cNvPr>
          <p:cNvCxnSpPr>
            <a:cxnSpLocks/>
          </p:cNvCxnSpPr>
          <p:nvPr/>
        </p:nvCxnSpPr>
        <p:spPr>
          <a:xfrm>
            <a:off x="4482595" y="5134727"/>
            <a:ext cx="10914" cy="76526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CF86091-1FC9-FF7C-6B21-A2141B82FC06}"/>
              </a:ext>
            </a:extLst>
          </p:cNvPr>
          <p:cNvCxnSpPr>
            <a:cxnSpLocks/>
          </p:cNvCxnSpPr>
          <p:nvPr/>
        </p:nvCxnSpPr>
        <p:spPr>
          <a:xfrm flipH="1">
            <a:off x="3947799" y="5166326"/>
            <a:ext cx="323072" cy="295059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18882157-BA1A-D2BD-7D9F-39B5E24E24F9}"/>
              </a:ext>
            </a:extLst>
          </p:cNvPr>
          <p:cNvCxnSpPr>
            <a:cxnSpLocks/>
            <a:endCxn id="77" idx="0"/>
          </p:cNvCxnSpPr>
          <p:nvPr/>
        </p:nvCxnSpPr>
        <p:spPr>
          <a:xfrm flipV="1">
            <a:off x="4525446" y="4714922"/>
            <a:ext cx="966601" cy="1017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646B6DB-BB53-4100-C6C1-1AA25E2962F9}"/>
              </a:ext>
            </a:extLst>
          </p:cNvPr>
          <p:cNvCxnSpPr>
            <a:cxnSpLocks/>
          </p:cNvCxnSpPr>
          <p:nvPr/>
        </p:nvCxnSpPr>
        <p:spPr>
          <a:xfrm>
            <a:off x="5604612" y="5099891"/>
            <a:ext cx="71585" cy="64658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F93BEE6-9E15-2023-B427-528A48C16415}"/>
              </a:ext>
            </a:extLst>
          </p:cNvPr>
          <p:cNvCxnSpPr>
            <a:cxnSpLocks/>
          </p:cNvCxnSpPr>
          <p:nvPr/>
        </p:nvCxnSpPr>
        <p:spPr>
          <a:xfrm flipH="1">
            <a:off x="4994643" y="5273908"/>
            <a:ext cx="351354" cy="561789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4A8EA22-F783-4278-2877-AB37E2CFE913}"/>
              </a:ext>
            </a:extLst>
          </p:cNvPr>
          <p:cNvCxnSpPr>
            <a:cxnSpLocks/>
            <a:endCxn id="81" idx="0"/>
          </p:cNvCxnSpPr>
          <p:nvPr/>
        </p:nvCxnSpPr>
        <p:spPr>
          <a:xfrm>
            <a:off x="5873374" y="4840402"/>
            <a:ext cx="527517" cy="37934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91214AB3-CD11-839E-8E05-041AF374EAE0}"/>
              </a:ext>
            </a:extLst>
          </p:cNvPr>
          <p:cNvSpPr txBox="1"/>
          <p:nvPr/>
        </p:nvSpPr>
        <p:spPr>
          <a:xfrm>
            <a:off x="3891746" y="3530271"/>
            <a:ext cx="1614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Flooding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012B581-F380-5787-3862-3A3527A7099F}"/>
              </a:ext>
            </a:extLst>
          </p:cNvPr>
          <p:cNvGrpSpPr/>
          <p:nvPr/>
        </p:nvGrpSpPr>
        <p:grpSpPr>
          <a:xfrm>
            <a:off x="11560495" y="5219385"/>
            <a:ext cx="501650" cy="461665"/>
            <a:chOff x="6962166" y="3613275"/>
            <a:chExt cx="501650" cy="461665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F4AF714-43D4-6F63-FB3D-81A8402D6D16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102" name="Oval 30">
                <a:extLst>
                  <a:ext uri="{FF2B5EF4-FFF2-40B4-BE49-F238E27FC236}">
                    <a16:creationId xmlns:a16="http://schemas.microsoft.com/office/drawing/2014/main" id="{96910F25-44B8-522A-3676-AFE6133D2F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Line 31">
                <a:extLst>
                  <a:ext uri="{FF2B5EF4-FFF2-40B4-BE49-F238E27FC236}">
                    <a16:creationId xmlns:a16="http://schemas.microsoft.com/office/drawing/2014/main" id="{239C277B-98F2-BABA-12FF-C4341B0E4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Line 32">
                <a:extLst>
                  <a:ext uri="{FF2B5EF4-FFF2-40B4-BE49-F238E27FC236}">
                    <a16:creationId xmlns:a16="http://schemas.microsoft.com/office/drawing/2014/main" id="{64E46A79-1F67-64FD-7BF4-277B5DE22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5" name="Rectangle 33">
                <a:extLst>
                  <a:ext uri="{FF2B5EF4-FFF2-40B4-BE49-F238E27FC236}">
                    <a16:creationId xmlns:a16="http://schemas.microsoft.com/office/drawing/2014/main" id="{1713839A-6B7D-B88C-40BE-77B71A4EA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Oval 34">
                <a:extLst>
                  <a:ext uri="{FF2B5EF4-FFF2-40B4-BE49-F238E27FC236}">
                    <a16:creationId xmlns:a16="http://schemas.microsoft.com/office/drawing/2014/main" id="{A73CF7F6-3611-D92C-DFA2-17CE802CD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7" name="Rectangle 60">
                <a:extLst>
                  <a:ext uri="{FF2B5EF4-FFF2-40B4-BE49-F238E27FC236}">
                    <a16:creationId xmlns:a16="http://schemas.microsoft.com/office/drawing/2014/main" id="{AE075E2B-45C1-3A2C-D4BE-91DE2E740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1" name="Text Box 61">
              <a:extLst>
                <a:ext uri="{FF2B5EF4-FFF2-40B4-BE49-F238E27FC236}">
                  <a16:creationId xmlns:a16="http://schemas.microsoft.com/office/drawing/2014/main" id="{27BD8239-6CF9-810A-013D-C1BA200FE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1246" y="3613275"/>
              <a:ext cx="32412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v</a:t>
              </a:r>
              <a:endParaRPr lang="en-US" sz="24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56BB47D-088B-CB8A-2850-7D9E21212912}"/>
              </a:ext>
            </a:extLst>
          </p:cNvPr>
          <p:cNvGrpSpPr/>
          <p:nvPr/>
        </p:nvGrpSpPr>
        <p:grpSpPr>
          <a:xfrm>
            <a:off x="9820506" y="4584806"/>
            <a:ext cx="501650" cy="461665"/>
            <a:chOff x="6962166" y="3613275"/>
            <a:chExt cx="501650" cy="46166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FCB75EB9-DB18-CAF2-0AFD-713DCEE1F69E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111" name="Oval 30">
                <a:extLst>
                  <a:ext uri="{FF2B5EF4-FFF2-40B4-BE49-F238E27FC236}">
                    <a16:creationId xmlns:a16="http://schemas.microsoft.com/office/drawing/2014/main" id="{8A465C0A-A85F-05E9-8B5C-1F00EDB65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2" name="Line 31">
                <a:extLst>
                  <a:ext uri="{FF2B5EF4-FFF2-40B4-BE49-F238E27FC236}">
                    <a16:creationId xmlns:a16="http://schemas.microsoft.com/office/drawing/2014/main" id="{03B8FAD2-CA2D-ADA1-56CE-C06C55543C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Line 32">
                <a:extLst>
                  <a:ext uri="{FF2B5EF4-FFF2-40B4-BE49-F238E27FC236}">
                    <a16:creationId xmlns:a16="http://schemas.microsoft.com/office/drawing/2014/main" id="{C93D61D6-2509-0030-F181-FF09C2A55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Rectangle 33">
                <a:extLst>
                  <a:ext uri="{FF2B5EF4-FFF2-40B4-BE49-F238E27FC236}">
                    <a16:creationId xmlns:a16="http://schemas.microsoft.com/office/drawing/2014/main" id="{E03DD3E3-C845-BFE0-D774-D45B5B526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Oval 34">
                <a:extLst>
                  <a:ext uri="{FF2B5EF4-FFF2-40B4-BE49-F238E27FC236}">
                    <a16:creationId xmlns:a16="http://schemas.microsoft.com/office/drawing/2014/main" id="{3C90E6D0-497B-1F67-D9AD-740E32313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Rectangle 60">
                <a:extLst>
                  <a:ext uri="{FF2B5EF4-FFF2-40B4-BE49-F238E27FC236}">
                    <a16:creationId xmlns:a16="http://schemas.microsoft.com/office/drawing/2014/main" id="{721CD643-060F-4894-DACD-1E9607FE9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0" name="Text Box 61">
              <a:extLst>
                <a:ext uri="{FF2B5EF4-FFF2-40B4-BE49-F238E27FC236}">
                  <a16:creationId xmlns:a16="http://schemas.microsoft.com/office/drawing/2014/main" id="{1ED88652-11EF-F8D0-636D-350D0E6A86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1171" y="3613275"/>
              <a:ext cx="40427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w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22373ED-CEBA-07B1-19AC-ACA15808866D}"/>
              </a:ext>
            </a:extLst>
          </p:cNvPr>
          <p:cNvGrpSpPr/>
          <p:nvPr/>
        </p:nvGrpSpPr>
        <p:grpSpPr>
          <a:xfrm>
            <a:off x="5816953" y="6247442"/>
            <a:ext cx="501650" cy="461665"/>
            <a:chOff x="6962166" y="3613275"/>
            <a:chExt cx="501650" cy="461665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1BF48B2A-E4D4-8C5A-7D02-6204C89BC259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120" name="Oval 30">
                <a:extLst>
                  <a:ext uri="{FF2B5EF4-FFF2-40B4-BE49-F238E27FC236}">
                    <a16:creationId xmlns:a16="http://schemas.microsoft.com/office/drawing/2014/main" id="{DE9294BD-A8CF-5BBA-FC1C-8EEF0F4D5E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1" name="Line 31">
                <a:extLst>
                  <a:ext uri="{FF2B5EF4-FFF2-40B4-BE49-F238E27FC236}">
                    <a16:creationId xmlns:a16="http://schemas.microsoft.com/office/drawing/2014/main" id="{10BE83D1-2CA2-B8B7-F98A-AFB67B2F8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Line 32">
                <a:extLst>
                  <a:ext uri="{FF2B5EF4-FFF2-40B4-BE49-F238E27FC236}">
                    <a16:creationId xmlns:a16="http://schemas.microsoft.com/office/drawing/2014/main" id="{ADA4528B-3713-271E-C5F5-188C148A0A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Rectangle 33">
                <a:extLst>
                  <a:ext uri="{FF2B5EF4-FFF2-40B4-BE49-F238E27FC236}">
                    <a16:creationId xmlns:a16="http://schemas.microsoft.com/office/drawing/2014/main" id="{D00316DC-F8CF-0860-17DE-B70C22558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Oval 34">
                <a:extLst>
                  <a:ext uri="{FF2B5EF4-FFF2-40B4-BE49-F238E27FC236}">
                    <a16:creationId xmlns:a16="http://schemas.microsoft.com/office/drawing/2014/main" id="{211F7A8A-183D-B812-9B62-4B656520C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Rectangle 60">
                <a:extLst>
                  <a:ext uri="{FF2B5EF4-FFF2-40B4-BE49-F238E27FC236}">
                    <a16:creationId xmlns:a16="http://schemas.microsoft.com/office/drawing/2014/main" id="{633719F2-CAA6-0109-16C8-C480147D6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9" name="Text Box 61">
              <a:extLst>
                <a:ext uri="{FF2B5EF4-FFF2-40B4-BE49-F238E27FC236}">
                  <a16:creationId xmlns:a16="http://schemas.microsoft.com/office/drawing/2014/main" id="{2CC7F367-9BC5-09F8-C8A1-29C401B340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0025" y="3613275"/>
              <a:ext cx="3465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u</a:t>
              </a:r>
            </a:p>
          </p:txBody>
        </p:sp>
      </p:grp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C57DEED-2908-44BD-5211-B34D23F61B8A}"/>
              </a:ext>
            </a:extLst>
          </p:cNvPr>
          <p:cNvCxnSpPr/>
          <p:nvPr/>
        </p:nvCxnSpPr>
        <p:spPr>
          <a:xfrm>
            <a:off x="10494472" y="4867853"/>
            <a:ext cx="1066023" cy="476944"/>
          </a:xfrm>
          <a:prstGeom prst="line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Freeform 126">
            <a:extLst>
              <a:ext uri="{FF2B5EF4-FFF2-40B4-BE49-F238E27FC236}">
                <a16:creationId xmlns:a16="http://schemas.microsoft.com/office/drawing/2014/main" id="{C98DC867-F9D4-E5A8-B484-8E407C202F58}"/>
              </a:ext>
            </a:extLst>
          </p:cNvPr>
          <p:cNvSpPr/>
          <p:nvPr/>
        </p:nvSpPr>
        <p:spPr>
          <a:xfrm>
            <a:off x="6503368" y="4962594"/>
            <a:ext cx="3305908" cy="1407232"/>
          </a:xfrm>
          <a:custGeom>
            <a:avLst/>
            <a:gdLst>
              <a:gd name="connsiteX0" fmla="*/ 0 w 3305908"/>
              <a:gd name="connsiteY0" fmla="*/ 1348154 h 1407232"/>
              <a:gd name="connsiteX1" fmla="*/ 82062 w 3305908"/>
              <a:gd name="connsiteY1" fmla="*/ 1277815 h 1407232"/>
              <a:gd name="connsiteX2" fmla="*/ 117231 w 3305908"/>
              <a:gd name="connsiteY2" fmla="*/ 1254369 h 1407232"/>
              <a:gd name="connsiteX3" fmla="*/ 152400 w 3305908"/>
              <a:gd name="connsiteY3" fmla="*/ 1266092 h 1407232"/>
              <a:gd name="connsiteX4" fmla="*/ 199292 w 3305908"/>
              <a:gd name="connsiteY4" fmla="*/ 1289538 h 1407232"/>
              <a:gd name="connsiteX5" fmla="*/ 234462 w 3305908"/>
              <a:gd name="connsiteY5" fmla="*/ 1301261 h 1407232"/>
              <a:gd name="connsiteX6" fmla="*/ 281354 w 3305908"/>
              <a:gd name="connsiteY6" fmla="*/ 1324708 h 1407232"/>
              <a:gd name="connsiteX7" fmla="*/ 339969 w 3305908"/>
              <a:gd name="connsiteY7" fmla="*/ 1336431 h 1407232"/>
              <a:gd name="connsiteX8" fmla="*/ 386862 w 3305908"/>
              <a:gd name="connsiteY8" fmla="*/ 1348154 h 1407232"/>
              <a:gd name="connsiteX9" fmla="*/ 422031 w 3305908"/>
              <a:gd name="connsiteY9" fmla="*/ 1359877 h 1407232"/>
              <a:gd name="connsiteX10" fmla="*/ 504092 w 3305908"/>
              <a:gd name="connsiteY10" fmla="*/ 1371600 h 1407232"/>
              <a:gd name="connsiteX11" fmla="*/ 539262 w 3305908"/>
              <a:gd name="connsiteY11" fmla="*/ 1383323 h 1407232"/>
              <a:gd name="connsiteX12" fmla="*/ 586154 w 3305908"/>
              <a:gd name="connsiteY12" fmla="*/ 1406769 h 1407232"/>
              <a:gd name="connsiteX13" fmla="*/ 703385 w 3305908"/>
              <a:gd name="connsiteY13" fmla="*/ 1395046 h 1407232"/>
              <a:gd name="connsiteX14" fmla="*/ 762000 w 3305908"/>
              <a:gd name="connsiteY14" fmla="*/ 1371600 h 1407232"/>
              <a:gd name="connsiteX15" fmla="*/ 808892 w 3305908"/>
              <a:gd name="connsiteY15" fmla="*/ 1301261 h 1407232"/>
              <a:gd name="connsiteX16" fmla="*/ 855785 w 3305908"/>
              <a:gd name="connsiteY16" fmla="*/ 1219200 h 1407232"/>
              <a:gd name="connsiteX17" fmla="*/ 879231 w 3305908"/>
              <a:gd name="connsiteY17" fmla="*/ 1148861 h 1407232"/>
              <a:gd name="connsiteX18" fmla="*/ 890954 w 3305908"/>
              <a:gd name="connsiteY18" fmla="*/ 1113692 h 1407232"/>
              <a:gd name="connsiteX19" fmla="*/ 902677 w 3305908"/>
              <a:gd name="connsiteY19" fmla="*/ 1066800 h 1407232"/>
              <a:gd name="connsiteX20" fmla="*/ 914400 w 3305908"/>
              <a:gd name="connsiteY20" fmla="*/ 1031631 h 1407232"/>
              <a:gd name="connsiteX21" fmla="*/ 926123 w 3305908"/>
              <a:gd name="connsiteY21" fmla="*/ 973015 h 1407232"/>
              <a:gd name="connsiteX22" fmla="*/ 973015 w 3305908"/>
              <a:gd name="connsiteY22" fmla="*/ 867508 h 1407232"/>
              <a:gd name="connsiteX23" fmla="*/ 996462 w 3305908"/>
              <a:gd name="connsiteY23" fmla="*/ 844061 h 1407232"/>
              <a:gd name="connsiteX24" fmla="*/ 1043354 w 3305908"/>
              <a:gd name="connsiteY24" fmla="*/ 832338 h 1407232"/>
              <a:gd name="connsiteX25" fmla="*/ 1101969 w 3305908"/>
              <a:gd name="connsiteY25" fmla="*/ 844061 h 1407232"/>
              <a:gd name="connsiteX26" fmla="*/ 1137139 w 3305908"/>
              <a:gd name="connsiteY26" fmla="*/ 867508 h 1407232"/>
              <a:gd name="connsiteX27" fmla="*/ 1184031 w 3305908"/>
              <a:gd name="connsiteY27" fmla="*/ 879231 h 1407232"/>
              <a:gd name="connsiteX28" fmla="*/ 1219200 w 3305908"/>
              <a:gd name="connsiteY28" fmla="*/ 902677 h 1407232"/>
              <a:gd name="connsiteX29" fmla="*/ 1406769 w 3305908"/>
              <a:gd name="connsiteY29" fmla="*/ 937846 h 1407232"/>
              <a:gd name="connsiteX30" fmla="*/ 1535723 w 3305908"/>
              <a:gd name="connsiteY30" fmla="*/ 926123 h 1407232"/>
              <a:gd name="connsiteX31" fmla="*/ 1617785 w 3305908"/>
              <a:gd name="connsiteY31" fmla="*/ 914400 h 1407232"/>
              <a:gd name="connsiteX32" fmla="*/ 1688123 w 3305908"/>
              <a:gd name="connsiteY32" fmla="*/ 867508 h 1407232"/>
              <a:gd name="connsiteX33" fmla="*/ 1735015 w 3305908"/>
              <a:gd name="connsiteY33" fmla="*/ 797169 h 1407232"/>
              <a:gd name="connsiteX34" fmla="*/ 1770185 w 3305908"/>
              <a:gd name="connsiteY34" fmla="*/ 691661 h 1407232"/>
              <a:gd name="connsiteX35" fmla="*/ 1781908 w 3305908"/>
              <a:gd name="connsiteY35" fmla="*/ 656492 h 1407232"/>
              <a:gd name="connsiteX36" fmla="*/ 1852246 w 3305908"/>
              <a:gd name="connsiteY36" fmla="*/ 539261 h 1407232"/>
              <a:gd name="connsiteX37" fmla="*/ 1875692 w 3305908"/>
              <a:gd name="connsiteY37" fmla="*/ 504092 h 1407232"/>
              <a:gd name="connsiteX38" fmla="*/ 1934308 w 3305908"/>
              <a:gd name="connsiteY38" fmla="*/ 433754 h 1407232"/>
              <a:gd name="connsiteX39" fmla="*/ 1969477 w 3305908"/>
              <a:gd name="connsiteY39" fmla="*/ 422031 h 1407232"/>
              <a:gd name="connsiteX40" fmla="*/ 2028092 w 3305908"/>
              <a:gd name="connsiteY40" fmla="*/ 445477 h 1407232"/>
              <a:gd name="connsiteX41" fmla="*/ 2121877 w 3305908"/>
              <a:gd name="connsiteY41" fmla="*/ 468923 h 1407232"/>
              <a:gd name="connsiteX42" fmla="*/ 2168769 w 3305908"/>
              <a:gd name="connsiteY42" fmla="*/ 480646 h 1407232"/>
              <a:gd name="connsiteX43" fmla="*/ 2239108 w 3305908"/>
              <a:gd name="connsiteY43" fmla="*/ 504092 h 1407232"/>
              <a:gd name="connsiteX44" fmla="*/ 2344615 w 3305908"/>
              <a:gd name="connsiteY44" fmla="*/ 527538 h 1407232"/>
              <a:gd name="connsiteX45" fmla="*/ 2579077 w 3305908"/>
              <a:gd name="connsiteY45" fmla="*/ 492369 h 1407232"/>
              <a:gd name="connsiteX46" fmla="*/ 2614246 w 3305908"/>
              <a:gd name="connsiteY46" fmla="*/ 468923 h 1407232"/>
              <a:gd name="connsiteX47" fmla="*/ 2637692 w 3305908"/>
              <a:gd name="connsiteY47" fmla="*/ 433754 h 1407232"/>
              <a:gd name="connsiteX48" fmla="*/ 2649415 w 3305908"/>
              <a:gd name="connsiteY48" fmla="*/ 398585 h 1407232"/>
              <a:gd name="connsiteX49" fmla="*/ 2672862 w 3305908"/>
              <a:gd name="connsiteY49" fmla="*/ 351692 h 1407232"/>
              <a:gd name="connsiteX50" fmla="*/ 2708031 w 3305908"/>
              <a:gd name="connsiteY50" fmla="*/ 234461 h 1407232"/>
              <a:gd name="connsiteX51" fmla="*/ 2719754 w 3305908"/>
              <a:gd name="connsiteY51" fmla="*/ 199292 h 1407232"/>
              <a:gd name="connsiteX52" fmla="*/ 2731477 w 3305908"/>
              <a:gd name="connsiteY52" fmla="*/ 164123 h 1407232"/>
              <a:gd name="connsiteX53" fmla="*/ 2754923 w 3305908"/>
              <a:gd name="connsiteY53" fmla="*/ 128954 h 1407232"/>
              <a:gd name="connsiteX54" fmla="*/ 2766646 w 3305908"/>
              <a:gd name="connsiteY54" fmla="*/ 93785 h 1407232"/>
              <a:gd name="connsiteX55" fmla="*/ 2813539 w 3305908"/>
              <a:gd name="connsiteY55" fmla="*/ 46892 h 1407232"/>
              <a:gd name="connsiteX56" fmla="*/ 2883877 w 3305908"/>
              <a:gd name="connsiteY56" fmla="*/ 0 h 1407232"/>
              <a:gd name="connsiteX57" fmla="*/ 3071446 w 3305908"/>
              <a:gd name="connsiteY57" fmla="*/ 23446 h 1407232"/>
              <a:gd name="connsiteX58" fmla="*/ 3130062 w 3305908"/>
              <a:gd name="connsiteY58" fmla="*/ 35169 h 1407232"/>
              <a:gd name="connsiteX59" fmla="*/ 3165231 w 3305908"/>
              <a:gd name="connsiteY59" fmla="*/ 46892 h 1407232"/>
              <a:gd name="connsiteX60" fmla="*/ 3305908 w 3305908"/>
              <a:gd name="connsiteY60" fmla="*/ 58615 h 140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05908" h="1407232">
                <a:moveTo>
                  <a:pt x="0" y="1348154"/>
                </a:moveTo>
                <a:cubicBezTo>
                  <a:pt x="27354" y="1324708"/>
                  <a:pt x="53929" y="1300321"/>
                  <a:pt x="82062" y="1277815"/>
                </a:cubicBezTo>
                <a:cubicBezTo>
                  <a:pt x="93064" y="1269013"/>
                  <a:pt x="103333" y="1256685"/>
                  <a:pt x="117231" y="1254369"/>
                </a:cubicBezTo>
                <a:cubicBezTo>
                  <a:pt x="129420" y="1252338"/>
                  <a:pt x="141042" y="1261224"/>
                  <a:pt x="152400" y="1266092"/>
                </a:cubicBezTo>
                <a:cubicBezTo>
                  <a:pt x="168463" y="1272976"/>
                  <a:pt x="183229" y="1282654"/>
                  <a:pt x="199292" y="1289538"/>
                </a:cubicBezTo>
                <a:cubicBezTo>
                  <a:pt x="210650" y="1294406"/>
                  <a:pt x="223104" y="1296393"/>
                  <a:pt x="234462" y="1301261"/>
                </a:cubicBezTo>
                <a:cubicBezTo>
                  <a:pt x="250525" y="1308145"/>
                  <a:pt x="264775" y="1319182"/>
                  <a:pt x="281354" y="1324708"/>
                </a:cubicBezTo>
                <a:cubicBezTo>
                  <a:pt x="300257" y="1331009"/>
                  <a:pt x="320518" y="1332109"/>
                  <a:pt x="339969" y="1336431"/>
                </a:cubicBezTo>
                <a:cubicBezTo>
                  <a:pt x="355697" y="1339926"/>
                  <a:pt x="371370" y="1343728"/>
                  <a:pt x="386862" y="1348154"/>
                </a:cubicBezTo>
                <a:cubicBezTo>
                  <a:pt x="398744" y="1351549"/>
                  <a:pt x="409914" y="1357454"/>
                  <a:pt x="422031" y="1359877"/>
                </a:cubicBezTo>
                <a:cubicBezTo>
                  <a:pt x="449126" y="1365296"/>
                  <a:pt x="476738" y="1367692"/>
                  <a:pt x="504092" y="1371600"/>
                </a:cubicBezTo>
                <a:cubicBezTo>
                  <a:pt x="515815" y="1375508"/>
                  <a:pt x="527904" y="1378455"/>
                  <a:pt x="539262" y="1383323"/>
                </a:cubicBezTo>
                <a:cubicBezTo>
                  <a:pt x="555325" y="1390207"/>
                  <a:pt x="568723" y="1405524"/>
                  <a:pt x="586154" y="1406769"/>
                </a:cubicBezTo>
                <a:cubicBezTo>
                  <a:pt x="625326" y="1409567"/>
                  <a:pt x="664308" y="1398954"/>
                  <a:pt x="703385" y="1395046"/>
                </a:cubicBezTo>
                <a:cubicBezTo>
                  <a:pt x="722923" y="1387231"/>
                  <a:pt x="746272" y="1385581"/>
                  <a:pt x="762000" y="1371600"/>
                </a:cubicBezTo>
                <a:cubicBezTo>
                  <a:pt x="783061" y="1352879"/>
                  <a:pt x="793261" y="1324707"/>
                  <a:pt x="808892" y="1301261"/>
                </a:cubicBezTo>
                <a:cubicBezTo>
                  <a:pt x="830043" y="1269534"/>
                  <a:pt x="840909" y="1256389"/>
                  <a:pt x="855785" y="1219200"/>
                </a:cubicBezTo>
                <a:cubicBezTo>
                  <a:pt x="864964" y="1196253"/>
                  <a:pt x="871416" y="1172307"/>
                  <a:pt x="879231" y="1148861"/>
                </a:cubicBezTo>
                <a:cubicBezTo>
                  <a:pt x="883139" y="1137138"/>
                  <a:pt x="887957" y="1125680"/>
                  <a:pt x="890954" y="1113692"/>
                </a:cubicBezTo>
                <a:cubicBezTo>
                  <a:pt x="894862" y="1098061"/>
                  <a:pt x="898251" y="1082292"/>
                  <a:pt x="902677" y="1066800"/>
                </a:cubicBezTo>
                <a:cubicBezTo>
                  <a:pt x="906072" y="1054918"/>
                  <a:pt x="911403" y="1043619"/>
                  <a:pt x="914400" y="1031631"/>
                </a:cubicBezTo>
                <a:cubicBezTo>
                  <a:pt x="919233" y="1012300"/>
                  <a:pt x="920880" y="992239"/>
                  <a:pt x="926123" y="973015"/>
                </a:cubicBezTo>
                <a:cubicBezTo>
                  <a:pt x="939585" y="923654"/>
                  <a:pt x="944092" y="903662"/>
                  <a:pt x="973015" y="867508"/>
                </a:cubicBezTo>
                <a:cubicBezTo>
                  <a:pt x="979920" y="858877"/>
                  <a:pt x="986576" y="849004"/>
                  <a:pt x="996462" y="844061"/>
                </a:cubicBezTo>
                <a:cubicBezTo>
                  <a:pt x="1010873" y="836856"/>
                  <a:pt x="1027723" y="836246"/>
                  <a:pt x="1043354" y="832338"/>
                </a:cubicBezTo>
                <a:cubicBezTo>
                  <a:pt x="1062892" y="836246"/>
                  <a:pt x="1083312" y="837065"/>
                  <a:pt x="1101969" y="844061"/>
                </a:cubicBezTo>
                <a:cubicBezTo>
                  <a:pt x="1115162" y="849008"/>
                  <a:pt x="1124189" y="861958"/>
                  <a:pt x="1137139" y="867508"/>
                </a:cubicBezTo>
                <a:cubicBezTo>
                  <a:pt x="1151948" y="873855"/>
                  <a:pt x="1168400" y="875323"/>
                  <a:pt x="1184031" y="879231"/>
                </a:cubicBezTo>
                <a:cubicBezTo>
                  <a:pt x="1195754" y="887046"/>
                  <a:pt x="1206325" y="896955"/>
                  <a:pt x="1219200" y="902677"/>
                </a:cubicBezTo>
                <a:cubicBezTo>
                  <a:pt x="1292087" y="935071"/>
                  <a:pt x="1320099" y="929179"/>
                  <a:pt x="1406769" y="937846"/>
                </a:cubicBezTo>
                <a:cubicBezTo>
                  <a:pt x="1449754" y="933938"/>
                  <a:pt x="1492825" y="930889"/>
                  <a:pt x="1535723" y="926123"/>
                </a:cubicBezTo>
                <a:cubicBezTo>
                  <a:pt x="1563186" y="923072"/>
                  <a:pt x="1591995" y="924319"/>
                  <a:pt x="1617785" y="914400"/>
                </a:cubicBezTo>
                <a:cubicBezTo>
                  <a:pt x="1644085" y="904285"/>
                  <a:pt x="1688123" y="867508"/>
                  <a:pt x="1688123" y="867508"/>
                </a:cubicBezTo>
                <a:cubicBezTo>
                  <a:pt x="1703754" y="844062"/>
                  <a:pt x="1726104" y="823902"/>
                  <a:pt x="1735015" y="797169"/>
                </a:cubicBezTo>
                <a:lnTo>
                  <a:pt x="1770185" y="691661"/>
                </a:lnTo>
                <a:cubicBezTo>
                  <a:pt x="1774093" y="679938"/>
                  <a:pt x="1776382" y="667545"/>
                  <a:pt x="1781908" y="656492"/>
                </a:cubicBezTo>
                <a:cubicBezTo>
                  <a:pt x="1817955" y="584397"/>
                  <a:pt x="1795661" y="624139"/>
                  <a:pt x="1852246" y="539261"/>
                </a:cubicBezTo>
                <a:lnTo>
                  <a:pt x="1875692" y="504092"/>
                </a:lnTo>
                <a:cubicBezTo>
                  <a:pt x="1892992" y="478143"/>
                  <a:pt x="1907231" y="451805"/>
                  <a:pt x="1934308" y="433754"/>
                </a:cubicBezTo>
                <a:cubicBezTo>
                  <a:pt x="1944590" y="426899"/>
                  <a:pt x="1957754" y="425939"/>
                  <a:pt x="1969477" y="422031"/>
                </a:cubicBezTo>
                <a:cubicBezTo>
                  <a:pt x="1989015" y="429846"/>
                  <a:pt x="2007979" y="439288"/>
                  <a:pt x="2028092" y="445477"/>
                </a:cubicBezTo>
                <a:cubicBezTo>
                  <a:pt x="2058891" y="454953"/>
                  <a:pt x="2090615" y="461108"/>
                  <a:pt x="2121877" y="468923"/>
                </a:cubicBezTo>
                <a:cubicBezTo>
                  <a:pt x="2137508" y="472831"/>
                  <a:pt x="2153484" y="475551"/>
                  <a:pt x="2168769" y="480646"/>
                </a:cubicBezTo>
                <a:cubicBezTo>
                  <a:pt x="2192215" y="488461"/>
                  <a:pt x="2215131" y="498098"/>
                  <a:pt x="2239108" y="504092"/>
                </a:cubicBezTo>
                <a:cubicBezTo>
                  <a:pt x="2305330" y="520648"/>
                  <a:pt x="2270201" y="512655"/>
                  <a:pt x="2344615" y="527538"/>
                </a:cubicBezTo>
                <a:cubicBezTo>
                  <a:pt x="2381310" y="524917"/>
                  <a:pt x="2525234" y="528264"/>
                  <a:pt x="2579077" y="492369"/>
                </a:cubicBezTo>
                <a:lnTo>
                  <a:pt x="2614246" y="468923"/>
                </a:lnTo>
                <a:cubicBezTo>
                  <a:pt x="2622061" y="457200"/>
                  <a:pt x="2631391" y="446356"/>
                  <a:pt x="2637692" y="433754"/>
                </a:cubicBezTo>
                <a:cubicBezTo>
                  <a:pt x="2643218" y="422701"/>
                  <a:pt x="2644547" y="409943"/>
                  <a:pt x="2649415" y="398585"/>
                </a:cubicBezTo>
                <a:cubicBezTo>
                  <a:pt x="2656299" y="382522"/>
                  <a:pt x="2665046" y="367323"/>
                  <a:pt x="2672862" y="351692"/>
                </a:cubicBezTo>
                <a:cubicBezTo>
                  <a:pt x="2690579" y="280824"/>
                  <a:pt x="2679490" y="320083"/>
                  <a:pt x="2708031" y="234461"/>
                </a:cubicBezTo>
                <a:lnTo>
                  <a:pt x="2719754" y="199292"/>
                </a:lnTo>
                <a:cubicBezTo>
                  <a:pt x="2723662" y="187569"/>
                  <a:pt x="2724622" y="174405"/>
                  <a:pt x="2731477" y="164123"/>
                </a:cubicBezTo>
                <a:cubicBezTo>
                  <a:pt x="2739292" y="152400"/>
                  <a:pt x="2748622" y="141556"/>
                  <a:pt x="2754923" y="128954"/>
                </a:cubicBezTo>
                <a:cubicBezTo>
                  <a:pt x="2760449" y="117901"/>
                  <a:pt x="2759464" y="103840"/>
                  <a:pt x="2766646" y="93785"/>
                </a:cubicBezTo>
                <a:cubicBezTo>
                  <a:pt x="2779495" y="75797"/>
                  <a:pt x="2795146" y="59154"/>
                  <a:pt x="2813539" y="46892"/>
                </a:cubicBezTo>
                <a:lnTo>
                  <a:pt x="2883877" y="0"/>
                </a:lnTo>
                <a:cubicBezTo>
                  <a:pt x="2991389" y="10751"/>
                  <a:pt x="2982568" y="7286"/>
                  <a:pt x="3071446" y="23446"/>
                </a:cubicBezTo>
                <a:cubicBezTo>
                  <a:pt x="3091050" y="27010"/>
                  <a:pt x="3110731" y="30336"/>
                  <a:pt x="3130062" y="35169"/>
                </a:cubicBezTo>
                <a:cubicBezTo>
                  <a:pt x="3142050" y="38166"/>
                  <a:pt x="3153114" y="44469"/>
                  <a:pt x="3165231" y="46892"/>
                </a:cubicBezTo>
                <a:cubicBezTo>
                  <a:pt x="3237662" y="61378"/>
                  <a:pt x="3240148" y="58615"/>
                  <a:pt x="3305908" y="58615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98A2A5A2-511A-90E1-AB8D-46384F2E1694}"/>
              </a:ext>
            </a:extLst>
          </p:cNvPr>
          <p:cNvSpPr/>
          <p:nvPr/>
        </p:nvSpPr>
        <p:spPr>
          <a:xfrm rot="626130">
            <a:off x="6635685" y="5045136"/>
            <a:ext cx="4728141" cy="1963170"/>
          </a:xfrm>
          <a:custGeom>
            <a:avLst/>
            <a:gdLst>
              <a:gd name="connsiteX0" fmla="*/ 0 w 3305908"/>
              <a:gd name="connsiteY0" fmla="*/ 1348154 h 1407232"/>
              <a:gd name="connsiteX1" fmla="*/ 82062 w 3305908"/>
              <a:gd name="connsiteY1" fmla="*/ 1277815 h 1407232"/>
              <a:gd name="connsiteX2" fmla="*/ 117231 w 3305908"/>
              <a:gd name="connsiteY2" fmla="*/ 1254369 h 1407232"/>
              <a:gd name="connsiteX3" fmla="*/ 152400 w 3305908"/>
              <a:gd name="connsiteY3" fmla="*/ 1266092 h 1407232"/>
              <a:gd name="connsiteX4" fmla="*/ 199292 w 3305908"/>
              <a:gd name="connsiteY4" fmla="*/ 1289538 h 1407232"/>
              <a:gd name="connsiteX5" fmla="*/ 234462 w 3305908"/>
              <a:gd name="connsiteY5" fmla="*/ 1301261 h 1407232"/>
              <a:gd name="connsiteX6" fmla="*/ 281354 w 3305908"/>
              <a:gd name="connsiteY6" fmla="*/ 1324708 h 1407232"/>
              <a:gd name="connsiteX7" fmla="*/ 339969 w 3305908"/>
              <a:gd name="connsiteY7" fmla="*/ 1336431 h 1407232"/>
              <a:gd name="connsiteX8" fmla="*/ 386862 w 3305908"/>
              <a:gd name="connsiteY8" fmla="*/ 1348154 h 1407232"/>
              <a:gd name="connsiteX9" fmla="*/ 422031 w 3305908"/>
              <a:gd name="connsiteY9" fmla="*/ 1359877 h 1407232"/>
              <a:gd name="connsiteX10" fmla="*/ 504092 w 3305908"/>
              <a:gd name="connsiteY10" fmla="*/ 1371600 h 1407232"/>
              <a:gd name="connsiteX11" fmla="*/ 539262 w 3305908"/>
              <a:gd name="connsiteY11" fmla="*/ 1383323 h 1407232"/>
              <a:gd name="connsiteX12" fmla="*/ 586154 w 3305908"/>
              <a:gd name="connsiteY12" fmla="*/ 1406769 h 1407232"/>
              <a:gd name="connsiteX13" fmla="*/ 703385 w 3305908"/>
              <a:gd name="connsiteY13" fmla="*/ 1395046 h 1407232"/>
              <a:gd name="connsiteX14" fmla="*/ 762000 w 3305908"/>
              <a:gd name="connsiteY14" fmla="*/ 1371600 h 1407232"/>
              <a:gd name="connsiteX15" fmla="*/ 808892 w 3305908"/>
              <a:gd name="connsiteY15" fmla="*/ 1301261 h 1407232"/>
              <a:gd name="connsiteX16" fmla="*/ 855785 w 3305908"/>
              <a:gd name="connsiteY16" fmla="*/ 1219200 h 1407232"/>
              <a:gd name="connsiteX17" fmla="*/ 879231 w 3305908"/>
              <a:gd name="connsiteY17" fmla="*/ 1148861 h 1407232"/>
              <a:gd name="connsiteX18" fmla="*/ 890954 w 3305908"/>
              <a:gd name="connsiteY18" fmla="*/ 1113692 h 1407232"/>
              <a:gd name="connsiteX19" fmla="*/ 902677 w 3305908"/>
              <a:gd name="connsiteY19" fmla="*/ 1066800 h 1407232"/>
              <a:gd name="connsiteX20" fmla="*/ 914400 w 3305908"/>
              <a:gd name="connsiteY20" fmla="*/ 1031631 h 1407232"/>
              <a:gd name="connsiteX21" fmla="*/ 926123 w 3305908"/>
              <a:gd name="connsiteY21" fmla="*/ 973015 h 1407232"/>
              <a:gd name="connsiteX22" fmla="*/ 973015 w 3305908"/>
              <a:gd name="connsiteY22" fmla="*/ 867508 h 1407232"/>
              <a:gd name="connsiteX23" fmla="*/ 996462 w 3305908"/>
              <a:gd name="connsiteY23" fmla="*/ 844061 h 1407232"/>
              <a:gd name="connsiteX24" fmla="*/ 1043354 w 3305908"/>
              <a:gd name="connsiteY24" fmla="*/ 832338 h 1407232"/>
              <a:gd name="connsiteX25" fmla="*/ 1101969 w 3305908"/>
              <a:gd name="connsiteY25" fmla="*/ 844061 h 1407232"/>
              <a:gd name="connsiteX26" fmla="*/ 1137139 w 3305908"/>
              <a:gd name="connsiteY26" fmla="*/ 867508 h 1407232"/>
              <a:gd name="connsiteX27" fmla="*/ 1184031 w 3305908"/>
              <a:gd name="connsiteY27" fmla="*/ 879231 h 1407232"/>
              <a:gd name="connsiteX28" fmla="*/ 1219200 w 3305908"/>
              <a:gd name="connsiteY28" fmla="*/ 902677 h 1407232"/>
              <a:gd name="connsiteX29" fmla="*/ 1406769 w 3305908"/>
              <a:gd name="connsiteY29" fmla="*/ 937846 h 1407232"/>
              <a:gd name="connsiteX30" fmla="*/ 1535723 w 3305908"/>
              <a:gd name="connsiteY30" fmla="*/ 926123 h 1407232"/>
              <a:gd name="connsiteX31" fmla="*/ 1617785 w 3305908"/>
              <a:gd name="connsiteY31" fmla="*/ 914400 h 1407232"/>
              <a:gd name="connsiteX32" fmla="*/ 1688123 w 3305908"/>
              <a:gd name="connsiteY32" fmla="*/ 867508 h 1407232"/>
              <a:gd name="connsiteX33" fmla="*/ 1735015 w 3305908"/>
              <a:gd name="connsiteY33" fmla="*/ 797169 h 1407232"/>
              <a:gd name="connsiteX34" fmla="*/ 1770185 w 3305908"/>
              <a:gd name="connsiteY34" fmla="*/ 691661 h 1407232"/>
              <a:gd name="connsiteX35" fmla="*/ 1781908 w 3305908"/>
              <a:gd name="connsiteY35" fmla="*/ 656492 h 1407232"/>
              <a:gd name="connsiteX36" fmla="*/ 1852246 w 3305908"/>
              <a:gd name="connsiteY36" fmla="*/ 539261 h 1407232"/>
              <a:gd name="connsiteX37" fmla="*/ 1875692 w 3305908"/>
              <a:gd name="connsiteY37" fmla="*/ 504092 h 1407232"/>
              <a:gd name="connsiteX38" fmla="*/ 1934308 w 3305908"/>
              <a:gd name="connsiteY38" fmla="*/ 433754 h 1407232"/>
              <a:gd name="connsiteX39" fmla="*/ 1969477 w 3305908"/>
              <a:gd name="connsiteY39" fmla="*/ 422031 h 1407232"/>
              <a:gd name="connsiteX40" fmla="*/ 2028092 w 3305908"/>
              <a:gd name="connsiteY40" fmla="*/ 445477 h 1407232"/>
              <a:gd name="connsiteX41" fmla="*/ 2121877 w 3305908"/>
              <a:gd name="connsiteY41" fmla="*/ 468923 h 1407232"/>
              <a:gd name="connsiteX42" fmla="*/ 2168769 w 3305908"/>
              <a:gd name="connsiteY42" fmla="*/ 480646 h 1407232"/>
              <a:gd name="connsiteX43" fmla="*/ 2239108 w 3305908"/>
              <a:gd name="connsiteY43" fmla="*/ 504092 h 1407232"/>
              <a:gd name="connsiteX44" fmla="*/ 2344615 w 3305908"/>
              <a:gd name="connsiteY44" fmla="*/ 527538 h 1407232"/>
              <a:gd name="connsiteX45" fmla="*/ 2579077 w 3305908"/>
              <a:gd name="connsiteY45" fmla="*/ 492369 h 1407232"/>
              <a:gd name="connsiteX46" fmla="*/ 2614246 w 3305908"/>
              <a:gd name="connsiteY46" fmla="*/ 468923 h 1407232"/>
              <a:gd name="connsiteX47" fmla="*/ 2637692 w 3305908"/>
              <a:gd name="connsiteY47" fmla="*/ 433754 h 1407232"/>
              <a:gd name="connsiteX48" fmla="*/ 2649415 w 3305908"/>
              <a:gd name="connsiteY48" fmla="*/ 398585 h 1407232"/>
              <a:gd name="connsiteX49" fmla="*/ 2672862 w 3305908"/>
              <a:gd name="connsiteY49" fmla="*/ 351692 h 1407232"/>
              <a:gd name="connsiteX50" fmla="*/ 2708031 w 3305908"/>
              <a:gd name="connsiteY50" fmla="*/ 234461 h 1407232"/>
              <a:gd name="connsiteX51" fmla="*/ 2719754 w 3305908"/>
              <a:gd name="connsiteY51" fmla="*/ 199292 h 1407232"/>
              <a:gd name="connsiteX52" fmla="*/ 2731477 w 3305908"/>
              <a:gd name="connsiteY52" fmla="*/ 164123 h 1407232"/>
              <a:gd name="connsiteX53" fmla="*/ 2754923 w 3305908"/>
              <a:gd name="connsiteY53" fmla="*/ 128954 h 1407232"/>
              <a:gd name="connsiteX54" fmla="*/ 2766646 w 3305908"/>
              <a:gd name="connsiteY54" fmla="*/ 93785 h 1407232"/>
              <a:gd name="connsiteX55" fmla="*/ 2813539 w 3305908"/>
              <a:gd name="connsiteY55" fmla="*/ 46892 h 1407232"/>
              <a:gd name="connsiteX56" fmla="*/ 2883877 w 3305908"/>
              <a:gd name="connsiteY56" fmla="*/ 0 h 1407232"/>
              <a:gd name="connsiteX57" fmla="*/ 3071446 w 3305908"/>
              <a:gd name="connsiteY57" fmla="*/ 23446 h 1407232"/>
              <a:gd name="connsiteX58" fmla="*/ 3130062 w 3305908"/>
              <a:gd name="connsiteY58" fmla="*/ 35169 h 1407232"/>
              <a:gd name="connsiteX59" fmla="*/ 3165231 w 3305908"/>
              <a:gd name="connsiteY59" fmla="*/ 46892 h 1407232"/>
              <a:gd name="connsiteX60" fmla="*/ 3305908 w 3305908"/>
              <a:gd name="connsiteY60" fmla="*/ 58615 h 140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05908" h="1407232">
                <a:moveTo>
                  <a:pt x="0" y="1348154"/>
                </a:moveTo>
                <a:cubicBezTo>
                  <a:pt x="27354" y="1324708"/>
                  <a:pt x="53929" y="1300321"/>
                  <a:pt x="82062" y="1277815"/>
                </a:cubicBezTo>
                <a:cubicBezTo>
                  <a:pt x="93064" y="1269013"/>
                  <a:pt x="103333" y="1256685"/>
                  <a:pt x="117231" y="1254369"/>
                </a:cubicBezTo>
                <a:cubicBezTo>
                  <a:pt x="129420" y="1252338"/>
                  <a:pt x="141042" y="1261224"/>
                  <a:pt x="152400" y="1266092"/>
                </a:cubicBezTo>
                <a:cubicBezTo>
                  <a:pt x="168463" y="1272976"/>
                  <a:pt x="183229" y="1282654"/>
                  <a:pt x="199292" y="1289538"/>
                </a:cubicBezTo>
                <a:cubicBezTo>
                  <a:pt x="210650" y="1294406"/>
                  <a:pt x="223104" y="1296393"/>
                  <a:pt x="234462" y="1301261"/>
                </a:cubicBezTo>
                <a:cubicBezTo>
                  <a:pt x="250525" y="1308145"/>
                  <a:pt x="264775" y="1319182"/>
                  <a:pt x="281354" y="1324708"/>
                </a:cubicBezTo>
                <a:cubicBezTo>
                  <a:pt x="300257" y="1331009"/>
                  <a:pt x="320518" y="1332109"/>
                  <a:pt x="339969" y="1336431"/>
                </a:cubicBezTo>
                <a:cubicBezTo>
                  <a:pt x="355697" y="1339926"/>
                  <a:pt x="371370" y="1343728"/>
                  <a:pt x="386862" y="1348154"/>
                </a:cubicBezTo>
                <a:cubicBezTo>
                  <a:pt x="398744" y="1351549"/>
                  <a:pt x="409914" y="1357454"/>
                  <a:pt x="422031" y="1359877"/>
                </a:cubicBezTo>
                <a:cubicBezTo>
                  <a:pt x="449126" y="1365296"/>
                  <a:pt x="476738" y="1367692"/>
                  <a:pt x="504092" y="1371600"/>
                </a:cubicBezTo>
                <a:cubicBezTo>
                  <a:pt x="515815" y="1375508"/>
                  <a:pt x="527904" y="1378455"/>
                  <a:pt x="539262" y="1383323"/>
                </a:cubicBezTo>
                <a:cubicBezTo>
                  <a:pt x="555325" y="1390207"/>
                  <a:pt x="568723" y="1405524"/>
                  <a:pt x="586154" y="1406769"/>
                </a:cubicBezTo>
                <a:cubicBezTo>
                  <a:pt x="625326" y="1409567"/>
                  <a:pt x="664308" y="1398954"/>
                  <a:pt x="703385" y="1395046"/>
                </a:cubicBezTo>
                <a:cubicBezTo>
                  <a:pt x="722923" y="1387231"/>
                  <a:pt x="746272" y="1385581"/>
                  <a:pt x="762000" y="1371600"/>
                </a:cubicBezTo>
                <a:cubicBezTo>
                  <a:pt x="783061" y="1352879"/>
                  <a:pt x="793261" y="1324707"/>
                  <a:pt x="808892" y="1301261"/>
                </a:cubicBezTo>
                <a:cubicBezTo>
                  <a:pt x="830043" y="1269534"/>
                  <a:pt x="840909" y="1256389"/>
                  <a:pt x="855785" y="1219200"/>
                </a:cubicBezTo>
                <a:cubicBezTo>
                  <a:pt x="864964" y="1196253"/>
                  <a:pt x="871416" y="1172307"/>
                  <a:pt x="879231" y="1148861"/>
                </a:cubicBezTo>
                <a:cubicBezTo>
                  <a:pt x="883139" y="1137138"/>
                  <a:pt x="887957" y="1125680"/>
                  <a:pt x="890954" y="1113692"/>
                </a:cubicBezTo>
                <a:cubicBezTo>
                  <a:pt x="894862" y="1098061"/>
                  <a:pt x="898251" y="1082292"/>
                  <a:pt x="902677" y="1066800"/>
                </a:cubicBezTo>
                <a:cubicBezTo>
                  <a:pt x="906072" y="1054918"/>
                  <a:pt x="911403" y="1043619"/>
                  <a:pt x="914400" y="1031631"/>
                </a:cubicBezTo>
                <a:cubicBezTo>
                  <a:pt x="919233" y="1012300"/>
                  <a:pt x="920880" y="992239"/>
                  <a:pt x="926123" y="973015"/>
                </a:cubicBezTo>
                <a:cubicBezTo>
                  <a:pt x="939585" y="923654"/>
                  <a:pt x="944092" y="903662"/>
                  <a:pt x="973015" y="867508"/>
                </a:cubicBezTo>
                <a:cubicBezTo>
                  <a:pt x="979920" y="858877"/>
                  <a:pt x="986576" y="849004"/>
                  <a:pt x="996462" y="844061"/>
                </a:cubicBezTo>
                <a:cubicBezTo>
                  <a:pt x="1010873" y="836856"/>
                  <a:pt x="1027723" y="836246"/>
                  <a:pt x="1043354" y="832338"/>
                </a:cubicBezTo>
                <a:cubicBezTo>
                  <a:pt x="1062892" y="836246"/>
                  <a:pt x="1083312" y="837065"/>
                  <a:pt x="1101969" y="844061"/>
                </a:cubicBezTo>
                <a:cubicBezTo>
                  <a:pt x="1115162" y="849008"/>
                  <a:pt x="1124189" y="861958"/>
                  <a:pt x="1137139" y="867508"/>
                </a:cubicBezTo>
                <a:cubicBezTo>
                  <a:pt x="1151948" y="873855"/>
                  <a:pt x="1168400" y="875323"/>
                  <a:pt x="1184031" y="879231"/>
                </a:cubicBezTo>
                <a:cubicBezTo>
                  <a:pt x="1195754" y="887046"/>
                  <a:pt x="1206325" y="896955"/>
                  <a:pt x="1219200" y="902677"/>
                </a:cubicBezTo>
                <a:cubicBezTo>
                  <a:pt x="1292087" y="935071"/>
                  <a:pt x="1320099" y="929179"/>
                  <a:pt x="1406769" y="937846"/>
                </a:cubicBezTo>
                <a:cubicBezTo>
                  <a:pt x="1449754" y="933938"/>
                  <a:pt x="1492825" y="930889"/>
                  <a:pt x="1535723" y="926123"/>
                </a:cubicBezTo>
                <a:cubicBezTo>
                  <a:pt x="1563186" y="923072"/>
                  <a:pt x="1591995" y="924319"/>
                  <a:pt x="1617785" y="914400"/>
                </a:cubicBezTo>
                <a:cubicBezTo>
                  <a:pt x="1644085" y="904285"/>
                  <a:pt x="1688123" y="867508"/>
                  <a:pt x="1688123" y="867508"/>
                </a:cubicBezTo>
                <a:cubicBezTo>
                  <a:pt x="1703754" y="844062"/>
                  <a:pt x="1726104" y="823902"/>
                  <a:pt x="1735015" y="797169"/>
                </a:cubicBezTo>
                <a:lnTo>
                  <a:pt x="1770185" y="691661"/>
                </a:lnTo>
                <a:cubicBezTo>
                  <a:pt x="1774093" y="679938"/>
                  <a:pt x="1776382" y="667545"/>
                  <a:pt x="1781908" y="656492"/>
                </a:cubicBezTo>
                <a:cubicBezTo>
                  <a:pt x="1817955" y="584397"/>
                  <a:pt x="1795661" y="624139"/>
                  <a:pt x="1852246" y="539261"/>
                </a:cubicBezTo>
                <a:lnTo>
                  <a:pt x="1875692" y="504092"/>
                </a:lnTo>
                <a:cubicBezTo>
                  <a:pt x="1892992" y="478143"/>
                  <a:pt x="1907231" y="451805"/>
                  <a:pt x="1934308" y="433754"/>
                </a:cubicBezTo>
                <a:cubicBezTo>
                  <a:pt x="1944590" y="426899"/>
                  <a:pt x="1957754" y="425939"/>
                  <a:pt x="1969477" y="422031"/>
                </a:cubicBezTo>
                <a:cubicBezTo>
                  <a:pt x="1989015" y="429846"/>
                  <a:pt x="2007979" y="439288"/>
                  <a:pt x="2028092" y="445477"/>
                </a:cubicBezTo>
                <a:cubicBezTo>
                  <a:pt x="2058891" y="454953"/>
                  <a:pt x="2090615" y="461108"/>
                  <a:pt x="2121877" y="468923"/>
                </a:cubicBezTo>
                <a:cubicBezTo>
                  <a:pt x="2137508" y="472831"/>
                  <a:pt x="2153484" y="475551"/>
                  <a:pt x="2168769" y="480646"/>
                </a:cubicBezTo>
                <a:cubicBezTo>
                  <a:pt x="2192215" y="488461"/>
                  <a:pt x="2215131" y="498098"/>
                  <a:pt x="2239108" y="504092"/>
                </a:cubicBezTo>
                <a:cubicBezTo>
                  <a:pt x="2305330" y="520648"/>
                  <a:pt x="2270201" y="512655"/>
                  <a:pt x="2344615" y="527538"/>
                </a:cubicBezTo>
                <a:cubicBezTo>
                  <a:pt x="2381310" y="524917"/>
                  <a:pt x="2525234" y="528264"/>
                  <a:pt x="2579077" y="492369"/>
                </a:cubicBezTo>
                <a:lnTo>
                  <a:pt x="2614246" y="468923"/>
                </a:lnTo>
                <a:cubicBezTo>
                  <a:pt x="2622061" y="457200"/>
                  <a:pt x="2631391" y="446356"/>
                  <a:pt x="2637692" y="433754"/>
                </a:cubicBezTo>
                <a:cubicBezTo>
                  <a:pt x="2643218" y="422701"/>
                  <a:pt x="2644547" y="409943"/>
                  <a:pt x="2649415" y="398585"/>
                </a:cubicBezTo>
                <a:cubicBezTo>
                  <a:pt x="2656299" y="382522"/>
                  <a:pt x="2665046" y="367323"/>
                  <a:pt x="2672862" y="351692"/>
                </a:cubicBezTo>
                <a:cubicBezTo>
                  <a:pt x="2690579" y="280824"/>
                  <a:pt x="2679490" y="320083"/>
                  <a:pt x="2708031" y="234461"/>
                </a:cubicBezTo>
                <a:lnTo>
                  <a:pt x="2719754" y="199292"/>
                </a:lnTo>
                <a:cubicBezTo>
                  <a:pt x="2723662" y="187569"/>
                  <a:pt x="2724622" y="174405"/>
                  <a:pt x="2731477" y="164123"/>
                </a:cubicBezTo>
                <a:cubicBezTo>
                  <a:pt x="2739292" y="152400"/>
                  <a:pt x="2748622" y="141556"/>
                  <a:pt x="2754923" y="128954"/>
                </a:cubicBezTo>
                <a:cubicBezTo>
                  <a:pt x="2760449" y="117901"/>
                  <a:pt x="2759464" y="103840"/>
                  <a:pt x="2766646" y="93785"/>
                </a:cubicBezTo>
                <a:cubicBezTo>
                  <a:pt x="2779495" y="75797"/>
                  <a:pt x="2795146" y="59154"/>
                  <a:pt x="2813539" y="46892"/>
                </a:cubicBezTo>
                <a:lnTo>
                  <a:pt x="2883877" y="0"/>
                </a:lnTo>
                <a:cubicBezTo>
                  <a:pt x="2991389" y="10751"/>
                  <a:pt x="2982568" y="7286"/>
                  <a:pt x="3071446" y="23446"/>
                </a:cubicBezTo>
                <a:cubicBezTo>
                  <a:pt x="3091050" y="27010"/>
                  <a:pt x="3110731" y="30336"/>
                  <a:pt x="3130062" y="35169"/>
                </a:cubicBezTo>
                <a:cubicBezTo>
                  <a:pt x="3142050" y="38166"/>
                  <a:pt x="3153114" y="44469"/>
                  <a:pt x="3165231" y="46892"/>
                </a:cubicBezTo>
                <a:cubicBezTo>
                  <a:pt x="3237662" y="61378"/>
                  <a:pt x="3240148" y="58615"/>
                  <a:pt x="3305908" y="58615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A532002-FFC1-1846-9952-6ED352F1EE47}"/>
              </a:ext>
            </a:extLst>
          </p:cNvPr>
          <p:cNvSpPr txBox="1"/>
          <p:nvPr/>
        </p:nvSpPr>
        <p:spPr>
          <a:xfrm rot="20164495">
            <a:off x="6977062" y="4707381"/>
            <a:ext cx="2082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D(w), 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known least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E73F405-95CD-CDA9-3352-5DEE8087088E}"/>
              </a:ext>
            </a:extLst>
          </p:cNvPr>
          <p:cNvSpPr txBox="1"/>
          <p:nvPr/>
        </p:nvSpPr>
        <p:spPr>
          <a:xfrm rot="1567686">
            <a:off x="10633402" y="4631732"/>
            <a:ext cx="1353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c(w, v)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26A8580-9AF6-2ED8-828A-B6567DF966C9}"/>
              </a:ext>
            </a:extLst>
          </p:cNvPr>
          <p:cNvSpPr txBox="1"/>
          <p:nvPr/>
        </p:nvSpPr>
        <p:spPr>
          <a:xfrm rot="20164495">
            <a:off x="9299302" y="5840628"/>
            <a:ext cx="1724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D(v),</a:t>
            </a:r>
          </a:p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estimate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C808AC4-C7B8-F323-F81B-BD03603823AB}"/>
              </a:ext>
            </a:extLst>
          </p:cNvPr>
          <p:cNvSpPr txBox="1"/>
          <p:nvPr/>
        </p:nvSpPr>
        <p:spPr>
          <a:xfrm>
            <a:off x="6845254" y="3533383"/>
            <a:ext cx="42456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Dijkstra’s algorithm</a:t>
            </a:r>
          </a:p>
          <a:p>
            <a:pPr algn="l"/>
            <a:endParaRPr lang="en-US" sz="2800" dirty="0">
              <a:latin typeface="Helvetica" pitchFamily="2" charset="0"/>
            </a:endParaRPr>
          </a:p>
          <a:p>
            <a:pPr algn="l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Relaxation</a:t>
            </a:r>
          </a:p>
        </p:txBody>
      </p:sp>
      <p:pic>
        <p:nvPicPr>
          <p:cNvPr id="133" name="Picture 132" descr="Shape&#10;&#10;Description automatically generated with low confidence">
            <a:extLst>
              <a:ext uri="{FF2B5EF4-FFF2-40B4-BE49-F238E27FC236}">
                <a16:creationId xmlns:a16="http://schemas.microsoft.com/office/drawing/2014/main" id="{3FFA0233-A975-9F96-9EA2-A868D264BB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816" y="6092957"/>
            <a:ext cx="840983" cy="553738"/>
          </a:xfrm>
          <a:prstGeom prst="rect">
            <a:avLst/>
          </a:prstGeom>
        </p:spPr>
      </p:pic>
      <p:pic>
        <p:nvPicPr>
          <p:cNvPr id="134" name="Picture 133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2101A1-8EF1-D5E1-40AD-211604C97C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756" y="5313855"/>
            <a:ext cx="794708" cy="650216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B06E7326-8905-1B7E-65C6-3297100A9446}"/>
              </a:ext>
            </a:extLst>
          </p:cNvPr>
          <p:cNvSpPr txBox="1"/>
          <p:nvPr/>
        </p:nvSpPr>
        <p:spPr>
          <a:xfrm>
            <a:off x="1430151" y="5273908"/>
            <a:ext cx="1721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Q1. What info exchanged?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7AA8E5C-60C7-E5A3-AF0F-8692004D0BF7}"/>
              </a:ext>
            </a:extLst>
          </p:cNvPr>
          <p:cNvSpPr txBox="1"/>
          <p:nvPr/>
        </p:nvSpPr>
        <p:spPr>
          <a:xfrm>
            <a:off x="1457581" y="6092957"/>
            <a:ext cx="1721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Q2. What computation?</a:t>
            </a:r>
          </a:p>
        </p:txBody>
      </p:sp>
    </p:spTree>
    <p:extLst>
      <p:ext uri="{BB962C8B-B14F-4D97-AF65-F5344CB8AC3E}">
        <p14:creationId xmlns:p14="http://schemas.microsoft.com/office/powerpoint/2010/main" val="68091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  <p:bldP spid="16" grpId="0" animBg="1"/>
      <p:bldP spid="20" grpId="0"/>
      <p:bldP spid="98" grpId="0"/>
      <p:bldP spid="127" grpId="0" animBg="1"/>
      <p:bldP spid="128" grpId="0" animBg="1"/>
      <p:bldP spid="129" grpId="0"/>
      <p:bldP spid="130" grpId="0"/>
      <p:bldP spid="131" grpId="0"/>
      <p:bldP spid="132" grpId="0"/>
      <p:bldP spid="135" grpId="0"/>
      <p:bldP spid="1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4D7B-A69C-E347-9C72-F438427C1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Protocols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8F3F9-B70B-4A44-9063-992D1F53E3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0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8869-840E-734B-B16A-3FBB2ABF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F1A0-71E4-1B47-BA88-4873E8790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router only exchanges a </a:t>
            </a:r>
            <a:r>
              <a:rPr lang="en-US" dirty="0">
                <a:solidFill>
                  <a:srgbClr val="C00000"/>
                </a:solidFill>
              </a:rPr>
              <a:t>distance vector</a:t>
            </a:r>
            <a:r>
              <a:rPr lang="en-US" dirty="0"/>
              <a:t> with its neighbors</a:t>
            </a:r>
          </a:p>
          <a:p>
            <a:pPr lvl="1"/>
            <a:r>
              <a:rPr lang="en-US" dirty="0"/>
              <a:t>Distance: how far the destination is</a:t>
            </a:r>
          </a:p>
          <a:p>
            <a:pPr lvl="1"/>
            <a:r>
              <a:rPr lang="en-US" dirty="0"/>
              <a:t>Vector: a value for each destination</a:t>
            </a:r>
          </a:p>
          <a:p>
            <a:r>
              <a:rPr lang="en-US" dirty="0"/>
              <a:t>DVs are only exchanged between neighbors; not flooded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C00000"/>
                </a:solidFill>
              </a:rPr>
              <a:t>incomplete</a:t>
            </a:r>
            <a:r>
              <a:rPr lang="en-US" dirty="0"/>
              <a:t> view of graph </a:t>
            </a:r>
            <a:r>
              <a:rPr lang="en-US" dirty="0">
                <a:solidFill>
                  <a:srgbClr val="C00000"/>
                </a:solidFill>
              </a:rPr>
              <a:t>derived from neighbors’ </a:t>
            </a:r>
            <a:r>
              <a:rPr lang="en-US" dirty="0"/>
              <a:t>distance vectors to compute the shortest paths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BC9752-DECD-404C-8E32-B7B177497432}"/>
              </a:ext>
            </a:extLst>
          </p:cNvPr>
          <p:cNvGrpSpPr/>
          <p:nvPr/>
        </p:nvGrpSpPr>
        <p:grpSpPr>
          <a:xfrm>
            <a:off x="8216598" y="4721288"/>
            <a:ext cx="3853993" cy="1853541"/>
            <a:chOff x="8300523" y="1771650"/>
            <a:chExt cx="4046386" cy="185354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7695D5E-CC96-2842-9307-0ED37E9F7F39}"/>
                </a:ext>
              </a:extLst>
            </p:cNvPr>
            <p:cNvSpPr txBox="1"/>
            <p:nvPr/>
          </p:nvSpPr>
          <p:spPr>
            <a:xfrm>
              <a:off x="10048266" y="2978860"/>
              <a:ext cx="22986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" pitchFamily="2" charset="0"/>
                </a:rPr>
                <a:t>Distance vector protocols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E9ED1A9-C4B3-9D4C-A836-6DDFCC7F34B6}"/>
                </a:ext>
              </a:extLst>
            </p:cNvPr>
            <p:cNvGrpSpPr/>
            <p:nvPr/>
          </p:nvGrpSpPr>
          <p:grpSpPr>
            <a:xfrm>
              <a:off x="8300523" y="1771650"/>
              <a:ext cx="3495581" cy="1850476"/>
              <a:chOff x="8300523" y="1771650"/>
              <a:chExt cx="3495581" cy="1850476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F829514E-BE98-D644-9391-5A46ACFD03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27540" y="2313727"/>
                <a:ext cx="571501" cy="57316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6B058493-3DE1-4547-8EAB-7BE342B548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128" y="2336477"/>
                <a:ext cx="627672" cy="49387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B571EF-A3ED-804F-9F46-309C8B81B2FC}"/>
                  </a:ext>
                </a:extLst>
              </p:cNvPr>
              <p:cNvSpPr txBox="1"/>
              <p:nvPr/>
            </p:nvSpPr>
            <p:spPr>
              <a:xfrm>
                <a:off x="8582641" y="1771650"/>
                <a:ext cx="32134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Routing protocols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28D0A8-8822-504D-895D-4E753D1BA6CB}"/>
                  </a:ext>
                </a:extLst>
              </p:cNvPr>
              <p:cNvSpPr txBox="1"/>
              <p:nvPr/>
            </p:nvSpPr>
            <p:spPr>
              <a:xfrm>
                <a:off x="8300523" y="2975795"/>
                <a:ext cx="17477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Link state </a:t>
                </a:r>
              </a:p>
              <a:p>
                <a:pPr algn="ctr"/>
                <a:r>
                  <a:rPr lang="en-US" dirty="0">
                    <a:latin typeface="Helvetica" pitchFamily="2" charset="0"/>
                  </a:rPr>
                  <a:t>protocols</a:t>
                </a:r>
              </a:p>
            </p:txBody>
          </p:sp>
        </p:grpSp>
      </p:grpSp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DCC94314-027B-9964-8240-944DAD1E6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068" y="6009251"/>
            <a:ext cx="840983" cy="553738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E5185967-6F4D-C4EE-F932-100D82D82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008" y="5230149"/>
            <a:ext cx="794708" cy="65021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8FFE9C7-FFB9-F992-A79A-FE44ADE61554}"/>
              </a:ext>
            </a:extLst>
          </p:cNvPr>
          <p:cNvSpPr txBox="1"/>
          <p:nvPr/>
        </p:nvSpPr>
        <p:spPr>
          <a:xfrm>
            <a:off x="3975403" y="5190202"/>
            <a:ext cx="1721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Q1. What info exchanged?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9B1D9A-B072-6C23-EF5C-B8C81CD58B36}"/>
              </a:ext>
            </a:extLst>
          </p:cNvPr>
          <p:cNvSpPr txBox="1"/>
          <p:nvPr/>
        </p:nvSpPr>
        <p:spPr>
          <a:xfrm>
            <a:off x="4002833" y="6009251"/>
            <a:ext cx="1721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Q2. What computation?</a:t>
            </a:r>
          </a:p>
        </p:txBody>
      </p:sp>
    </p:spTree>
    <p:extLst>
      <p:ext uri="{BB962C8B-B14F-4D97-AF65-F5344CB8AC3E}">
        <p14:creationId xmlns:p14="http://schemas.microsoft.com/office/powerpoint/2010/main" val="62760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B2994-C174-4F67-BABA-51787D9DE63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Q1: Distance Vectors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baseline="-25000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(y)</a:t>
            </a:r>
            <a:r>
              <a:rPr lang="en-US" dirty="0"/>
              <a:t> = </a:t>
            </a:r>
            <a:r>
              <a:rPr lang="en-US" dirty="0">
                <a:solidFill>
                  <a:srgbClr val="C00000"/>
                </a:solidFill>
              </a:rPr>
              <a:t>estimate</a:t>
            </a:r>
            <a:r>
              <a:rPr lang="en-US" dirty="0"/>
              <a:t> of least cost from x to y</a:t>
            </a:r>
          </a:p>
          <a:p>
            <a:r>
              <a:rPr lang="en-US" dirty="0"/>
              <a:t>Distance vector: 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aseline="-25000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 = [D</a:t>
            </a:r>
            <a:r>
              <a:rPr lang="en-US" baseline="-25000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(y): y </a:t>
            </a:r>
            <a:r>
              <a:rPr lang="ru-RU" dirty="0" err="1">
                <a:solidFill>
                  <a:srgbClr val="C00000"/>
                </a:solidFill>
              </a:rPr>
              <a:t>є</a:t>
            </a:r>
            <a:r>
              <a:rPr lang="en-US" dirty="0">
                <a:solidFill>
                  <a:srgbClr val="C00000"/>
                </a:solidFill>
              </a:rPr>
              <a:t> N ]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en-US" dirty="0"/>
              <a:t>Node x knows cost of edge to each neighbor v: </a:t>
            </a:r>
            <a:r>
              <a:rPr lang="en-US" dirty="0">
                <a:solidFill>
                  <a:srgbClr val="C00000"/>
                </a:solidFill>
              </a:rPr>
              <a:t>c(</a:t>
            </a:r>
            <a:r>
              <a:rPr lang="en-US" dirty="0" err="1">
                <a:solidFill>
                  <a:srgbClr val="C00000"/>
                </a:solidFill>
              </a:rPr>
              <a:t>x,v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r>
              <a:rPr lang="en-US" dirty="0"/>
              <a:t>Node x maintains </a:t>
            </a:r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aseline="-25000" dirty="0">
                <a:solidFill>
                  <a:srgbClr val="C00000"/>
                </a:solidFill>
              </a:rPr>
              <a:t>x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Node x also maintains its neighbors’ distance vectors</a:t>
            </a:r>
          </a:p>
          <a:p>
            <a:pPr lvl="1"/>
            <a:r>
              <a:rPr lang="en-US" dirty="0"/>
              <a:t>For each neighbor v, x maintains </a:t>
            </a:r>
            <a:r>
              <a:rPr lang="en-US" b="1" dirty="0" err="1">
                <a:solidFill>
                  <a:srgbClr val="C00000"/>
                </a:solidFill>
              </a:rPr>
              <a:t>D</a:t>
            </a:r>
            <a:r>
              <a:rPr lang="en-US" baseline="-25000" dirty="0" err="1">
                <a:solidFill>
                  <a:srgbClr val="C00000"/>
                </a:solidFill>
              </a:rPr>
              <a:t>v</a:t>
            </a:r>
            <a:r>
              <a:rPr lang="en-US" dirty="0">
                <a:solidFill>
                  <a:srgbClr val="C00000"/>
                </a:solidFill>
              </a:rPr>
              <a:t> = [</a:t>
            </a:r>
            <a:r>
              <a:rPr lang="en-US" dirty="0" err="1">
                <a:solidFill>
                  <a:srgbClr val="C00000"/>
                </a:solidFill>
              </a:rPr>
              <a:t>D</a:t>
            </a:r>
            <a:r>
              <a:rPr lang="en-US" baseline="-25000" dirty="0" err="1">
                <a:solidFill>
                  <a:srgbClr val="C00000"/>
                </a:solidFill>
              </a:rPr>
              <a:t>v</a:t>
            </a:r>
            <a:r>
              <a:rPr lang="en-US" dirty="0">
                <a:solidFill>
                  <a:srgbClr val="C00000"/>
                </a:solidFill>
              </a:rPr>
              <a:t>(y): y </a:t>
            </a:r>
            <a:r>
              <a:rPr lang="ru-RU" dirty="0" err="1">
                <a:solidFill>
                  <a:srgbClr val="C00000"/>
                </a:solidFill>
              </a:rPr>
              <a:t>є</a:t>
            </a:r>
            <a:r>
              <a:rPr lang="en-US" dirty="0">
                <a:solidFill>
                  <a:srgbClr val="C00000"/>
                </a:solidFill>
              </a:rPr>
              <a:t> N ]</a:t>
            </a:r>
          </a:p>
          <a:p>
            <a:r>
              <a:rPr lang="en-US" dirty="0"/>
              <a:t>Nodes exchange distance vector periodically and </a:t>
            </a:r>
            <a:r>
              <a:rPr lang="en-US" dirty="0">
                <a:solidFill>
                  <a:srgbClr val="C00000"/>
                </a:solidFill>
              </a:rPr>
              <a:t>whenever the local distance vector changes</a:t>
            </a:r>
            <a:r>
              <a:rPr lang="en-US" dirty="0"/>
              <a:t> (e.g., link failure, cost changes)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0B5BC872-1120-974F-8A5C-4DEC14595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464" y="401017"/>
            <a:ext cx="1281340" cy="104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75747-55FD-8D40-ACD6-14561AEA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Q2: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AE426-ACF1-EE46-A24E-9650774B4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Bellman-Ford algorithm</a:t>
            </a:r>
          </a:p>
          <a:p>
            <a:r>
              <a:rPr lang="en-US" dirty="0"/>
              <a:t>Each node initializes its own distance vector (DV) to edge costs</a:t>
            </a:r>
          </a:p>
          <a:p>
            <a:r>
              <a:rPr lang="en-US" dirty="0"/>
              <a:t>Each node sends its DVs to its neighbors</a:t>
            </a:r>
          </a:p>
          <a:p>
            <a:r>
              <a:rPr lang="en-US" dirty="0"/>
              <a:t>When a node </a:t>
            </a:r>
            <a:r>
              <a:rPr lang="en-US" dirty="0">
                <a:latin typeface="Courier" pitchFamily="2" charset="0"/>
              </a:rPr>
              <a:t>x</a:t>
            </a:r>
            <a:r>
              <a:rPr lang="en-US" dirty="0"/>
              <a:t> receives new DV from a neighbor </a:t>
            </a:r>
            <a:r>
              <a:rPr lang="en-US" dirty="0">
                <a:latin typeface="Courier" pitchFamily="2" charset="0"/>
              </a:rPr>
              <a:t>v</a:t>
            </a:r>
            <a:r>
              <a:rPr lang="en-US" dirty="0"/>
              <a:t>, it updates its own DV using the </a:t>
            </a:r>
            <a:r>
              <a:rPr lang="en-US" dirty="0">
                <a:solidFill>
                  <a:srgbClr val="C00000"/>
                </a:solidFill>
              </a:rPr>
              <a:t>Bellman-Ford equation:</a:t>
            </a:r>
            <a:endParaRPr lang="en-US" dirty="0"/>
          </a:p>
          <a:p>
            <a:r>
              <a:rPr lang="en-US" dirty="0"/>
              <a:t>Given d</a:t>
            </a:r>
            <a:r>
              <a:rPr lang="en-US" baseline="-25000" dirty="0"/>
              <a:t>x</a:t>
            </a:r>
            <a:r>
              <a:rPr lang="en-US" dirty="0"/>
              <a:t>(y) := estimated cost of the least-cost path from x to y</a:t>
            </a:r>
          </a:p>
          <a:p>
            <a:r>
              <a:rPr lang="en-US" dirty="0">
                <a:solidFill>
                  <a:srgbClr val="CC0000"/>
                </a:solidFill>
              </a:rPr>
              <a:t>Update d</a:t>
            </a:r>
            <a:r>
              <a:rPr lang="en-US" baseline="-25000" dirty="0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(y) = </a:t>
            </a:r>
            <a:r>
              <a:rPr lang="en-US" dirty="0" err="1">
                <a:solidFill>
                  <a:srgbClr val="CC0000"/>
                </a:solidFill>
              </a:rPr>
              <a:t>min</a:t>
            </a:r>
            <a:r>
              <a:rPr lang="en-US" baseline="-25000" dirty="0" err="1">
                <a:solidFill>
                  <a:srgbClr val="CC0000"/>
                </a:solidFill>
              </a:rPr>
              <a:t>v</a:t>
            </a:r>
            <a:r>
              <a:rPr lang="en-US" dirty="0">
                <a:solidFill>
                  <a:srgbClr val="CC0000"/>
                </a:solidFill>
              </a:rPr>
              <a:t> {c(</a:t>
            </a:r>
            <a:r>
              <a:rPr lang="en-US" dirty="0" err="1">
                <a:solidFill>
                  <a:srgbClr val="CC0000"/>
                </a:solidFill>
              </a:rPr>
              <a:t>x,v</a:t>
            </a:r>
            <a:r>
              <a:rPr lang="en-US" dirty="0">
                <a:solidFill>
                  <a:srgbClr val="CC0000"/>
                </a:solidFill>
              </a:rPr>
              <a:t>) + d</a:t>
            </a:r>
            <a:r>
              <a:rPr lang="en-US" baseline="-25000" dirty="0">
                <a:solidFill>
                  <a:srgbClr val="CC0000"/>
                </a:solidFill>
              </a:rPr>
              <a:t>v</a:t>
            </a:r>
            <a:r>
              <a:rPr lang="en-US" dirty="0">
                <a:solidFill>
                  <a:srgbClr val="CC0000"/>
                </a:solidFill>
              </a:rPr>
              <a:t>(y) }</a:t>
            </a:r>
            <a:endParaRPr lang="en-US" dirty="0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3060F311-1C89-F848-AAD7-936774715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801" y="6217877"/>
            <a:ext cx="5673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Helvetica" pitchFamily="2" charset="0"/>
              </a:rPr>
              <a:t>cost to reach neighbor v directly from x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C2DF104E-F51E-9349-B089-1879EA488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590" y="5861925"/>
            <a:ext cx="30428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Helvetica" pitchFamily="2" charset="0"/>
              </a:rPr>
              <a:t>minimum taken over </a:t>
            </a:r>
          </a:p>
          <a:p>
            <a:r>
              <a:rPr lang="en-US" dirty="0">
                <a:latin typeface="Helvetica" pitchFamily="2" charset="0"/>
              </a:rPr>
              <a:t>all neighbors v of x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B5264FEC-C589-0F4F-B193-0BA65B507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1595" y="5530751"/>
            <a:ext cx="6421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Helvetica" pitchFamily="2" charset="0"/>
              </a:rPr>
              <a:t>cost of path from neighbor v to destination y</a:t>
            </a: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31D32E5C-D0D2-C94D-96F8-AD2876FD23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3769" y="5314723"/>
            <a:ext cx="689135" cy="5267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E7ED8133-B876-6C4A-AEBE-4BBCA4CB8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755" y="5287816"/>
            <a:ext cx="422772" cy="8996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C4EE5F2F-8697-D144-936E-7BF911D28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9275" y="5287816"/>
            <a:ext cx="319198" cy="24293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515DF25A-330A-2246-B30D-3F8C1C6C1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582" y="365125"/>
            <a:ext cx="1387358" cy="91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87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3BF69-BC7A-0440-9B34-A5C687403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26424-72E0-D444-AA88-4C25A25A6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12300" cy="4891698"/>
          </a:xfrm>
        </p:spPr>
        <p:txBody>
          <a:bodyPr>
            <a:normAutofit/>
          </a:bodyPr>
          <a:lstStyle/>
          <a:p>
            <a:r>
              <a:rPr lang="en-US" dirty="0"/>
              <a:t>Which neighbor v offers the current best path from x to y?</a:t>
            </a:r>
          </a:p>
          <a:p>
            <a:r>
              <a:rPr lang="en-US" dirty="0"/>
              <a:t>Path through neighbor v has cost c(</a:t>
            </a:r>
            <a:r>
              <a:rPr lang="en-US" dirty="0" err="1"/>
              <a:t>x,v</a:t>
            </a:r>
            <a:r>
              <a:rPr lang="en-US" dirty="0"/>
              <a:t>) + d</a:t>
            </a:r>
            <a:r>
              <a:rPr lang="en-US" baseline="-25000" dirty="0"/>
              <a:t>v</a:t>
            </a:r>
            <a:r>
              <a:rPr lang="en-US" dirty="0"/>
              <a:t>(y)</a:t>
            </a:r>
          </a:p>
          <a:p>
            <a:r>
              <a:rPr lang="en-US" dirty="0"/>
              <a:t>Choose min-cost neighbor</a:t>
            </a:r>
          </a:p>
          <a:p>
            <a:r>
              <a:rPr lang="en-US" dirty="0"/>
              <a:t>Remember </a:t>
            </a:r>
            <a:r>
              <a:rPr lang="en-US" dirty="0">
                <a:solidFill>
                  <a:srgbClr val="C00000"/>
                </a:solidFill>
              </a:rPr>
              <a:t>min-cost neighbor </a:t>
            </a:r>
            <a:r>
              <a:rPr lang="en-US" dirty="0"/>
              <a:t>as the one used to reach node y</a:t>
            </a:r>
          </a:p>
          <a:p>
            <a:r>
              <a:rPr lang="en-US" dirty="0"/>
              <a:t>This neighbor determines the output port!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55AFBF6-2B57-1B41-83B7-FE9845EF0340}"/>
              </a:ext>
            </a:extLst>
          </p:cNvPr>
          <p:cNvGrpSpPr/>
          <p:nvPr/>
        </p:nvGrpSpPr>
        <p:grpSpPr>
          <a:xfrm>
            <a:off x="5468200" y="3629324"/>
            <a:ext cx="1073276" cy="584776"/>
            <a:chOff x="6962166" y="3736456"/>
            <a:chExt cx="501650" cy="23643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B4E58EE-A262-0C4D-887F-5CFE58295408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7" name="Oval 30">
                <a:extLst>
                  <a:ext uri="{FF2B5EF4-FFF2-40B4-BE49-F238E27FC236}">
                    <a16:creationId xmlns:a16="http://schemas.microsoft.com/office/drawing/2014/main" id="{4F3E00C7-5F03-7645-A391-F96A080B8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Line 31">
                <a:extLst>
                  <a:ext uri="{FF2B5EF4-FFF2-40B4-BE49-F238E27FC236}">
                    <a16:creationId xmlns:a16="http://schemas.microsoft.com/office/drawing/2014/main" id="{90BD7160-357C-3448-801B-CBE4E97B30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Line 32">
                <a:extLst>
                  <a:ext uri="{FF2B5EF4-FFF2-40B4-BE49-F238E27FC236}">
                    <a16:creationId xmlns:a16="http://schemas.microsoft.com/office/drawing/2014/main" id="{F1C0B661-FE6F-DC47-9F1F-1879AA797B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ectangle 33">
                <a:extLst>
                  <a:ext uri="{FF2B5EF4-FFF2-40B4-BE49-F238E27FC236}">
                    <a16:creationId xmlns:a16="http://schemas.microsoft.com/office/drawing/2014/main" id="{5CC4973D-56E5-6D49-9BF7-BA9A789B7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Oval 34">
                <a:extLst>
                  <a:ext uri="{FF2B5EF4-FFF2-40B4-BE49-F238E27FC236}">
                    <a16:creationId xmlns:a16="http://schemas.microsoft.com/office/drawing/2014/main" id="{4E5502FA-B229-E241-9399-C5ADAD903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ectangle 60">
                <a:extLst>
                  <a:ext uri="{FF2B5EF4-FFF2-40B4-BE49-F238E27FC236}">
                    <a16:creationId xmlns:a16="http://schemas.microsoft.com/office/drawing/2014/main" id="{3D599491-D730-2740-BD19-FE9B62846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Text Box 61">
              <a:extLst>
                <a:ext uri="{FF2B5EF4-FFF2-40B4-BE49-F238E27FC236}">
                  <a16:creationId xmlns:a16="http://schemas.microsoft.com/office/drawing/2014/main" id="{BAE1E86F-CA64-B941-8BF4-A696D4590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5870" y="3736456"/>
              <a:ext cx="169480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EB813E-912E-5F4E-9FF5-8C4E6C37F91E}"/>
              </a:ext>
            </a:extLst>
          </p:cNvPr>
          <p:cNvGrpSpPr/>
          <p:nvPr/>
        </p:nvGrpSpPr>
        <p:grpSpPr>
          <a:xfrm>
            <a:off x="8973400" y="2044123"/>
            <a:ext cx="1073276" cy="584776"/>
            <a:chOff x="6962166" y="3736456"/>
            <a:chExt cx="501650" cy="23643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A607295-541C-AA41-A7E6-FF1013159780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16" name="Oval 30">
                <a:extLst>
                  <a:ext uri="{FF2B5EF4-FFF2-40B4-BE49-F238E27FC236}">
                    <a16:creationId xmlns:a16="http://schemas.microsoft.com/office/drawing/2014/main" id="{AEB9673D-6133-0E41-8089-68C377DCF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Line 31">
                <a:extLst>
                  <a:ext uri="{FF2B5EF4-FFF2-40B4-BE49-F238E27FC236}">
                    <a16:creationId xmlns:a16="http://schemas.microsoft.com/office/drawing/2014/main" id="{E38F602E-1D87-4B46-AC9E-5B2DBE80F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Line 32">
                <a:extLst>
                  <a:ext uri="{FF2B5EF4-FFF2-40B4-BE49-F238E27FC236}">
                    <a16:creationId xmlns:a16="http://schemas.microsoft.com/office/drawing/2014/main" id="{888C0E65-A4DE-0247-A43F-9184378F81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33">
                <a:extLst>
                  <a:ext uri="{FF2B5EF4-FFF2-40B4-BE49-F238E27FC236}">
                    <a16:creationId xmlns:a16="http://schemas.microsoft.com/office/drawing/2014/main" id="{16764EC3-0461-784E-848A-923423AB9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" name="Oval 34">
                <a:extLst>
                  <a:ext uri="{FF2B5EF4-FFF2-40B4-BE49-F238E27FC236}">
                    <a16:creationId xmlns:a16="http://schemas.microsoft.com/office/drawing/2014/main" id="{BEBDCBC9-7FE9-9F4D-91B0-4DA591F02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60">
                <a:extLst>
                  <a:ext uri="{FF2B5EF4-FFF2-40B4-BE49-F238E27FC236}">
                    <a16:creationId xmlns:a16="http://schemas.microsoft.com/office/drawing/2014/main" id="{F7166A63-5054-DD4B-8AD2-92872EEE0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" name="Text Box 61">
              <a:extLst>
                <a:ext uri="{FF2B5EF4-FFF2-40B4-BE49-F238E27FC236}">
                  <a16:creationId xmlns:a16="http://schemas.microsoft.com/office/drawing/2014/main" id="{21F73BFA-E598-BB42-BE5B-EAB3F0FE8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3997" y="3736456"/>
              <a:ext cx="173226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v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5CDD48B-07BE-F34B-934A-CDCE723E0CCD}"/>
              </a:ext>
            </a:extLst>
          </p:cNvPr>
          <p:cNvGrpSpPr/>
          <p:nvPr/>
        </p:nvGrpSpPr>
        <p:grpSpPr>
          <a:xfrm>
            <a:off x="10251215" y="5385200"/>
            <a:ext cx="1073276" cy="584776"/>
            <a:chOff x="6962166" y="3736456"/>
            <a:chExt cx="501650" cy="23643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C6B5676-8C7D-DD41-9EDD-9B7D88248C9C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25" name="Oval 30">
                <a:extLst>
                  <a:ext uri="{FF2B5EF4-FFF2-40B4-BE49-F238E27FC236}">
                    <a16:creationId xmlns:a16="http://schemas.microsoft.com/office/drawing/2014/main" id="{02CCB3A7-FB83-A648-8214-A1CBC45D95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Line 31">
                <a:extLst>
                  <a:ext uri="{FF2B5EF4-FFF2-40B4-BE49-F238E27FC236}">
                    <a16:creationId xmlns:a16="http://schemas.microsoft.com/office/drawing/2014/main" id="{0FE214E2-B848-AC44-8619-DE4A4BC16A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Line 32">
                <a:extLst>
                  <a:ext uri="{FF2B5EF4-FFF2-40B4-BE49-F238E27FC236}">
                    <a16:creationId xmlns:a16="http://schemas.microsoft.com/office/drawing/2014/main" id="{98CD4C15-AF20-BA4C-A959-FC9D740068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Rectangle 33">
                <a:extLst>
                  <a:ext uri="{FF2B5EF4-FFF2-40B4-BE49-F238E27FC236}">
                    <a16:creationId xmlns:a16="http://schemas.microsoft.com/office/drawing/2014/main" id="{0076873B-0381-FD4F-9BD5-C54582DA0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" name="Oval 34">
                <a:extLst>
                  <a:ext uri="{FF2B5EF4-FFF2-40B4-BE49-F238E27FC236}">
                    <a16:creationId xmlns:a16="http://schemas.microsoft.com/office/drawing/2014/main" id="{40D119E3-36DE-6740-AEFD-413E04C69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60">
                <a:extLst>
                  <a:ext uri="{FF2B5EF4-FFF2-40B4-BE49-F238E27FC236}">
                    <a16:creationId xmlns:a16="http://schemas.microsoft.com/office/drawing/2014/main" id="{4628B3B2-12C2-4341-B17A-20D2D6931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 Box 61">
              <a:extLst>
                <a:ext uri="{FF2B5EF4-FFF2-40B4-BE49-F238E27FC236}">
                  <a16:creationId xmlns:a16="http://schemas.microsoft.com/office/drawing/2014/main" id="{3345C3BC-42B2-494D-BA57-2E02D9492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3997" y="3736456"/>
              <a:ext cx="173226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y</a:t>
              </a:r>
            </a:p>
          </p:txBody>
        </p:sp>
      </p:grpSp>
      <p:sp>
        <p:nvSpPr>
          <p:cNvPr id="31" name="Freeform 30">
            <a:extLst>
              <a:ext uri="{FF2B5EF4-FFF2-40B4-BE49-F238E27FC236}">
                <a16:creationId xmlns:a16="http://schemas.microsoft.com/office/drawing/2014/main" id="{465B22CF-CE45-6248-B1FE-E59B40916847}"/>
              </a:ext>
            </a:extLst>
          </p:cNvPr>
          <p:cNvSpPr/>
          <p:nvPr/>
        </p:nvSpPr>
        <p:spPr>
          <a:xfrm>
            <a:off x="9812215" y="2813538"/>
            <a:ext cx="1078523" cy="2532184"/>
          </a:xfrm>
          <a:custGeom>
            <a:avLst/>
            <a:gdLst>
              <a:gd name="connsiteX0" fmla="*/ 0 w 1078523"/>
              <a:gd name="connsiteY0" fmla="*/ 0 h 2532184"/>
              <a:gd name="connsiteX1" fmla="*/ 128954 w 1078523"/>
              <a:gd name="connsiteY1" fmla="*/ 82061 h 2532184"/>
              <a:gd name="connsiteX2" fmla="*/ 175846 w 1078523"/>
              <a:gd name="connsiteY2" fmla="*/ 152400 h 2532184"/>
              <a:gd name="connsiteX3" fmla="*/ 199292 w 1078523"/>
              <a:gd name="connsiteY3" fmla="*/ 187569 h 2532184"/>
              <a:gd name="connsiteX4" fmla="*/ 222738 w 1078523"/>
              <a:gd name="connsiteY4" fmla="*/ 269631 h 2532184"/>
              <a:gd name="connsiteX5" fmla="*/ 234461 w 1078523"/>
              <a:gd name="connsiteY5" fmla="*/ 304800 h 2532184"/>
              <a:gd name="connsiteX6" fmla="*/ 246184 w 1078523"/>
              <a:gd name="connsiteY6" fmla="*/ 375138 h 2532184"/>
              <a:gd name="connsiteX7" fmla="*/ 234461 w 1078523"/>
              <a:gd name="connsiteY7" fmla="*/ 738554 h 2532184"/>
              <a:gd name="connsiteX8" fmla="*/ 246184 w 1078523"/>
              <a:gd name="connsiteY8" fmla="*/ 1090246 h 2532184"/>
              <a:gd name="connsiteX9" fmla="*/ 257908 w 1078523"/>
              <a:gd name="connsiteY9" fmla="*/ 1137138 h 2532184"/>
              <a:gd name="connsiteX10" fmla="*/ 269631 w 1078523"/>
              <a:gd name="connsiteY10" fmla="*/ 1207477 h 2532184"/>
              <a:gd name="connsiteX11" fmla="*/ 316523 w 1078523"/>
              <a:gd name="connsiteY11" fmla="*/ 1371600 h 2532184"/>
              <a:gd name="connsiteX12" fmla="*/ 363415 w 1078523"/>
              <a:gd name="connsiteY12" fmla="*/ 1441938 h 2532184"/>
              <a:gd name="connsiteX13" fmla="*/ 398584 w 1078523"/>
              <a:gd name="connsiteY13" fmla="*/ 1488831 h 2532184"/>
              <a:gd name="connsiteX14" fmla="*/ 445477 w 1078523"/>
              <a:gd name="connsiteY14" fmla="*/ 1512277 h 2532184"/>
              <a:gd name="connsiteX15" fmla="*/ 504092 w 1078523"/>
              <a:gd name="connsiteY15" fmla="*/ 1570892 h 2532184"/>
              <a:gd name="connsiteX16" fmla="*/ 586154 w 1078523"/>
              <a:gd name="connsiteY16" fmla="*/ 1629507 h 2532184"/>
              <a:gd name="connsiteX17" fmla="*/ 609600 w 1078523"/>
              <a:gd name="connsiteY17" fmla="*/ 1652954 h 2532184"/>
              <a:gd name="connsiteX18" fmla="*/ 726831 w 1078523"/>
              <a:gd name="connsiteY18" fmla="*/ 1735015 h 2532184"/>
              <a:gd name="connsiteX19" fmla="*/ 797169 w 1078523"/>
              <a:gd name="connsiteY19" fmla="*/ 1770184 h 2532184"/>
              <a:gd name="connsiteX20" fmla="*/ 855784 w 1078523"/>
              <a:gd name="connsiteY20" fmla="*/ 1828800 h 2532184"/>
              <a:gd name="connsiteX21" fmla="*/ 914400 w 1078523"/>
              <a:gd name="connsiteY21" fmla="*/ 1899138 h 2532184"/>
              <a:gd name="connsiteX22" fmla="*/ 937846 w 1078523"/>
              <a:gd name="connsiteY22" fmla="*/ 1969477 h 2532184"/>
              <a:gd name="connsiteX23" fmla="*/ 996461 w 1078523"/>
              <a:gd name="connsiteY23" fmla="*/ 2051538 h 2532184"/>
              <a:gd name="connsiteX24" fmla="*/ 1031631 w 1078523"/>
              <a:gd name="connsiteY24" fmla="*/ 2110154 h 2532184"/>
              <a:gd name="connsiteX25" fmla="*/ 1066800 w 1078523"/>
              <a:gd name="connsiteY25" fmla="*/ 2227384 h 2532184"/>
              <a:gd name="connsiteX26" fmla="*/ 1078523 w 1078523"/>
              <a:gd name="connsiteY26" fmla="*/ 2309446 h 2532184"/>
              <a:gd name="connsiteX27" fmla="*/ 1066800 w 1078523"/>
              <a:gd name="connsiteY27" fmla="*/ 2532184 h 2532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78523" h="2532184">
                <a:moveTo>
                  <a:pt x="0" y="0"/>
                </a:moveTo>
                <a:cubicBezTo>
                  <a:pt x="42985" y="27354"/>
                  <a:pt x="100692" y="39668"/>
                  <a:pt x="128954" y="82061"/>
                </a:cubicBezTo>
                <a:lnTo>
                  <a:pt x="175846" y="152400"/>
                </a:lnTo>
                <a:cubicBezTo>
                  <a:pt x="183661" y="164123"/>
                  <a:pt x="194837" y="174203"/>
                  <a:pt x="199292" y="187569"/>
                </a:cubicBezTo>
                <a:cubicBezTo>
                  <a:pt x="227400" y="271892"/>
                  <a:pt x="193298" y="166590"/>
                  <a:pt x="222738" y="269631"/>
                </a:cubicBezTo>
                <a:cubicBezTo>
                  <a:pt x="226133" y="281513"/>
                  <a:pt x="231780" y="292737"/>
                  <a:pt x="234461" y="304800"/>
                </a:cubicBezTo>
                <a:cubicBezTo>
                  <a:pt x="239617" y="328003"/>
                  <a:pt x="242276" y="351692"/>
                  <a:pt x="246184" y="375138"/>
                </a:cubicBezTo>
                <a:cubicBezTo>
                  <a:pt x="242276" y="496277"/>
                  <a:pt x="234461" y="617352"/>
                  <a:pt x="234461" y="738554"/>
                </a:cubicBezTo>
                <a:cubicBezTo>
                  <a:pt x="234461" y="855850"/>
                  <a:pt x="239296" y="973153"/>
                  <a:pt x="246184" y="1090246"/>
                </a:cubicBezTo>
                <a:cubicBezTo>
                  <a:pt x="247130" y="1106330"/>
                  <a:pt x="254748" y="1121339"/>
                  <a:pt x="257908" y="1137138"/>
                </a:cubicBezTo>
                <a:cubicBezTo>
                  <a:pt x="262570" y="1160446"/>
                  <a:pt x="264651" y="1184235"/>
                  <a:pt x="269631" y="1207477"/>
                </a:cubicBezTo>
                <a:cubicBezTo>
                  <a:pt x="272099" y="1218995"/>
                  <a:pt x="303574" y="1352177"/>
                  <a:pt x="316523" y="1371600"/>
                </a:cubicBezTo>
                <a:cubicBezTo>
                  <a:pt x="332154" y="1395046"/>
                  <a:pt x="346508" y="1419395"/>
                  <a:pt x="363415" y="1441938"/>
                </a:cubicBezTo>
                <a:cubicBezTo>
                  <a:pt x="375138" y="1457569"/>
                  <a:pt x="383749" y="1476115"/>
                  <a:pt x="398584" y="1488831"/>
                </a:cubicBezTo>
                <a:cubicBezTo>
                  <a:pt x="411853" y="1500204"/>
                  <a:pt x="429846" y="1504462"/>
                  <a:pt x="445477" y="1512277"/>
                </a:cubicBezTo>
                <a:cubicBezTo>
                  <a:pt x="488461" y="1576754"/>
                  <a:pt x="445477" y="1522046"/>
                  <a:pt x="504092" y="1570892"/>
                </a:cubicBezTo>
                <a:cubicBezTo>
                  <a:pt x="575381" y="1630299"/>
                  <a:pt x="499384" y="1586123"/>
                  <a:pt x="586154" y="1629507"/>
                </a:cubicBezTo>
                <a:cubicBezTo>
                  <a:pt x="593969" y="1637323"/>
                  <a:pt x="601109" y="1645878"/>
                  <a:pt x="609600" y="1652954"/>
                </a:cubicBezTo>
                <a:cubicBezTo>
                  <a:pt x="644317" y="1681885"/>
                  <a:pt x="690307" y="1710666"/>
                  <a:pt x="726831" y="1735015"/>
                </a:cubicBezTo>
                <a:cubicBezTo>
                  <a:pt x="772283" y="1765316"/>
                  <a:pt x="748633" y="1754005"/>
                  <a:pt x="797169" y="1770184"/>
                </a:cubicBezTo>
                <a:cubicBezTo>
                  <a:pt x="816707" y="1789723"/>
                  <a:pt x="840456" y="1805809"/>
                  <a:pt x="855784" y="1828800"/>
                </a:cubicBezTo>
                <a:cubicBezTo>
                  <a:pt x="888428" y="1877763"/>
                  <a:pt x="869268" y="1854006"/>
                  <a:pt x="914400" y="1899138"/>
                </a:cubicBezTo>
                <a:cubicBezTo>
                  <a:pt x="922215" y="1922584"/>
                  <a:pt x="923017" y="1949705"/>
                  <a:pt x="937846" y="1969477"/>
                </a:cubicBezTo>
                <a:cubicBezTo>
                  <a:pt x="945811" y="1980097"/>
                  <a:pt x="987890" y="2034396"/>
                  <a:pt x="996461" y="2051538"/>
                </a:cubicBezTo>
                <a:cubicBezTo>
                  <a:pt x="1026898" y="2112411"/>
                  <a:pt x="985834" y="2064357"/>
                  <a:pt x="1031631" y="2110154"/>
                </a:cubicBezTo>
                <a:cubicBezTo>
                  <a:pt x="1043866" y="2146858"/>
                  <a:pt x="1059713" y="2188407"/>
                  <a:pt x="1066800" y="2227384"/>
                </a:cubicBezTo>
                <a:cubicBezTo>
                  <a:pt x="1071743" y="2254570"/>
                  <a:pt x="1074615" y="2282092"/>
                  <a:pt x="1078523" y="2309446"/>
                </a:cubicBezTo>
                <a:lnTo>
                  <a:pt x="1066800" y="2532184"/>
                </a:lnTo>
              </a:path>
            </a:pathLst>
          </a:custGeom>
          <a:noFill/>
          <a:ln w="50800">
            <a:solidFill>
              <a:schemeClr val="tx1"/>
            </a:solidFill>
            <a:prstDash val="sys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CDC40B0-640C-EF4A-8E8B-DE31C10355C0}"/>
              </a:ext>
            </a:extLst>
          </p:cNvPr>
          <p:cNvCxnSpPr/>
          <p:nvPr/>
        </p:nvCxnSpPr>
        <p:spPr>
          <a:xfrm flipV="1">
            <a:off x="6605428" y="2477613"/>
            <a:ext cx="2163433" cy="105103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30F582B-78E4-E74A-9359-877213757A3A}"/>
              </a:ext>
            </a:extLst>
          </p:cNvPr>
          <p:cNvSpPr txBox="1"/>
          <p:nvPr/>
        </p:nvSpPr>
        <p:spPr>
          <a:xfrm rot="20213088">
            <a:off x="6616875" y="2413475"/>
            <a:ext cx="1627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c(</a:t>
            </a:r>
            <a:r>
              <a:rPr lang="en-US" sz="3200" dirty="0" err="1">
                <a:latin typeface="Helvetica" pitchFamily="2" charset="0"/>
              </a:rPr>
              <a:t>x,v</a:t>
            </a:r>
            <a:r>
              <a:rPr lang="en-US" sz="3200" dirty="0">
                <a:latin typeface="Helvetica" pitchFamily="2" charset="0"/>
              </a:rPr>
              <a:t>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5531E2-4175-8147-8444-48BB7E9DE9B6}"/>
              </a:ext>
            </a:extLst>
          </p:cNvPr>
          <p:cNvSpPr txBox="1"/>
          <p:nvPr/>
        </p:nvSpPr>
        <p:spPr>
          <a:xfrm>
            <a:off x="5855262" y="1387498"/>
            <a:ext cx="2918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Neighbor v sends its distance vector to 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EB3E77-CEF9-774B-ABD5-0B4A364E6086}"/>
              </a:ext>
            </a:extLst>
          </p:cNvPr>
          <p:cNvSpPr txBox="1"/>
          <p:nvPr/>
        </p:nvSpPr>
        <p:spPr>
          <a:xfrm>
            <a:off x="10251215" y="3740491"/>
            <a:ext cx="1627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d</a:t>
            </a:r>
            <a:r>
              <a:rPr lang="en-US" sz="3200" baseline="-25000" dirty="0">
                <a:latin typeface="Helvetica" pitchFamily="2" charset="0"/>
              </a:rPr>
              <a:t>v</a:t>
            </a:r>
            <a:r>
              <a:rPr lang="en-US" sz="3200" dirty="0">
                <a:latin typeface="Helvetica" pitchFamily="2" charset="0"/>
              </a:rPr>
              <a:t>(y)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179BDAE-83B4-1348-84C9-E77468E1A620}"/>
              </a:ext>
            </a:extLst>
          </p:cNvPr>
          <p:cNvGrpSpPr/>
          <p:nvPr/>
        </p:nvGrpSpPr>
        <p:grpSpPr>
          <a:xfrm>
            <a:off x="8545033" y="3290186"/>
            <a:ext cx="1073276" cy="584776"/>
            <a:chOff x="6962166" y="3736456"/>
            <a:chExt cx="501650" cy="23643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5C6BDA3-201D-7548-93DE-518C6EB82D81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41" name="Oval 30">
                <a:extLst>
                  <a:ext uri="{FF2B5EF4-FFF2-40B4-BE49-F238E27FC236}">
                    <a16:creationId xmlns:a16="http://schemas.microsoft.com/office/drawing/2014/main" id="{25470983-B2B2-224C-888C-24F8EA1DB2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Line 31">
                <a:extLst>
                  <a:ext uri="{FF2B5EF4-FFF2-40B4-BE49-F238E27FC236}">
                    <a16:creationId xmlns:a16="http://schemas.microsoft.com/office/drawing/2014/main" id="{EF318EC6-2BB2-4E44-8708-B1F5D4B511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Line 32">
                <a:extLst>
                  <a:ext uri="{FF2B5EF4-FFF2-40B4-BE49-F238E27FC236}">
                    <a16:creationId xmlns:a16="http://schemas.microsoft.com/office/drawing/2014/main" id="{AA1D6198-4FF6-2441-B5E2-B7BE7D330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Rectangle 33">
                <a:extLst>
                  <a:ext uri="{FF2B5EF4-FFF2-40B4-BE49-F238E27FC236}">
                    <a16:creationId xmlns:a16="http://schemas.microsoft.com/office/drawing/2014/main" id="{B75B4315-27AE-1846-9721-61D1E880A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Oval 34">
                <a:extLst>
                  <a:ext uri="{FF2B5EF4-FFF2-40B4-BE49-F238E27FC236}">
                    <a16:creationId xmlns:a16="http://schemas.microsoft.com/office/drawing/2014/main" id="{7A528B05-7109-F248-901D-9B3987016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Rectangle 60">
                <a:extLst>
                  <a:ext uri="{FF2B5EF4-FFF2-40B4-BE49-F238E27FC236}">
                    <a16:creationId xmlns:a16="http://schemas.microsoft.com/office/drawing/2014/main" id="{B2BA2EB5-BED1-9546-B04F-B9F7B4B6B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Text Box 61">
              <a:extLst>
                <a:ext uri="{FF2B5EF4-FFF2-40B4-BE49-F238E27FC236}">
                  <a16:creationId xmlns:a16="http://schemas.microsoft.com/office/drawing/2014/main" id="{B88E9C8D-D3AB-A240-8AE6-CEABAB01F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7204" y="3736456"/>
              <a:ext cx="226812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v’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858F2E2-6F0B-734C-BD9D-2CDEDC8A1E6F}"/>
              </a:ext>
            </a:extLst>
          </p:cNvPr>
          <p:cNvGrpSpPr/>
          <p:nvPr/>
        </p:nvGrpSpPr>
        <p:grpSpPr>
          <a:xfrm>
            <a:off x="8100254" y="4399650"/>
            <a:ext cx="1073276" cy="584776"/>
            <a:chOff x="6962166" y="3736456"/>
            <a:chExt cx="501650" cy="236437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D5BD0DE-E729-8240-B855-DBEC8C4720D2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50" name="Oval 30">
                <a:extLst>
                  <a:ext uri="{FF2B5EF4-FFF2-40B4-BE49-F238E27FC236}">
                    <a16:creationId xmlns:a16="http://schemas.microsoft.com/office/drawing/2014/main" id="{9EB4C7DC-B128-7D47-AABE-21138B6E8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Line 31">
                <a:extLst>
                  <a:ext uri="{FF2B5EF4-FFF2-40B4-BE49-F238E27FC236}">
                    <a16:creationId xmlns:a16="http://schemas.microsoft.com/office/drawing/2014/main" id="{28F748DF-D512-CF4B-9B4E-56313448C6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Line 32">
                <a:extLst>
                  <a:ext uri="{FF2B5EF4-FFF2-40B4-BE49-F238E27FC236}">
                    <a16:creationId xmlns:a16="http://schemas.microsoft.com/office/drawing/2014/main" id="{4788BBBF-9503-B641-A4DA-05006F441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33">
                <a:extLst>
                  <a:ext uri="{FF2B5EF4-FFF2-40B4-BE49-F238E27FC236}">
                    <a16:creationId xmlns:a16="http://schemas.microsoft.com/office/drawing/2014/main" id="{693DA7B6-ABFF-A847-8702-C8067B864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Oval 34">
                <a:extLst>
                  <a:ext uri="{FF2B5EF4-FFF2-40B4-BE49-F238E27FC236}">
                    <a16:creationId xmlns:a16="http://schemas.microsoft.com/office/drawing/2014/main" id="{BB54E1AD-4C29-3342-B849-C1DED48BC9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Rectangle 60">
                <a:extLst>
                  <a:ext uri="{FF2B5EF4-FFF2-40B4-BE49-F238E27FC236}">
                    <a16:creationId xmlns:a16="http://schemas.microsoft.com/office/drawing/2014/main" id="{D9580A88-56D1-EA43-B72D-5E5C89834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9" name="Text Box 61">
              <a:extLst>
                <a:ext uri="{FF2B5EF4-FFF2-40B4-BE49-F238E27FC236}">
                  <a16:creationId xmlns:a16="http://schemas.microsoft.com/office/drawing/2014/main" id="{DA12E85D-F2DB-6243-9595-2AE87067D7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3229" y="3736456"/>
              <a:ext cx="274763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v’’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4556932-94A7-5B43-9DE9-ECB8E685DD0C}"/>
              </a:ext>
            </a:extLst>
          </p:cNvPr>
          <p:cNvGrpSpPr/>
          <p:nvPr/>
        </p:nvGrpSpPr>
        <p:grpSpPr>
          <a:xfrm>
            <a:off x="8188609" y="5725615"/>
            <a:ext cx="1073276" cy="584776"/>
            <a:chOff x="6962166" y="3736456"/>
            <a:chExt cx="501650" cy="236437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DD4029DC-6B61-2040-B3D6-D4BC76B0F6A2}"/>
                </a:ext>
              </a:extLst>
            </p:cNvPr>
            <p:cNvGrpSpPr/>
            <p:nvPr/>
          </p:nvGrpSpPr>
          <p:grpSpPr>
            <a:xfrm>
              <a:off x="6962166" y="3738687"/>
              <a:ext cx="501650" cy="233363"/>
              <a:chOff x="6962166" y="3738687"/>
              <a:chExt cx="501650" cy="233363"/>
            </a:xfrm>
          </p:grpSpPr>
          <p:sp>
            <p:nvSpPr>
              <p:cNvPr id="59" name="Oval 30">
                <a:extLst>
                  <a:ext uri="{FF2B5EF4-FFF2-40B4-BE49-F238E27FC236}">
                    <a16:creationId xmlns:a16="http://schemas.microsoft.com/office/drawing/2014/main" id="{C8F4F9AA-A103-DE4E-9E14-090FB5122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43462"/>
                <a:ext cx="496888" cy="1285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Line 31">
                <a:extLst>
                  <a:ext uri="{FF2B5EF4-FFF2-40B4-BE49-F238E27FC236}">
                    <a16:creationId xmlns:a16="http://schemas.microsoft.com/office/drawing/2014/main" id="{A946C259-DBD6-F844-BAA4-8B589A2EA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66928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Line 32">
                <a:extLst>
                  <a:ext uri="{FF2B5EF4-FFF2-40B4-BE49-F238E27FC236}">
                    <a16:creationId xmlns:a16="http://schemas.microsoft.com/office/drawing/2014/main" id="{0E8FF206-1873-DB47-BC0E-7B1BF0B2E8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63816" y="3832350"/>
                <a:ext cx="0" cy="79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33">
                <a:extLst>
                  <a:ext uri="{FF2B5EF4-FFF2-40B4-BE49-F238E27FC236}">
                    <a16:creationId xmlns:a16="http://schemas.microsoft.com/office/drawing/2014/main" id="{C11A500F-C38B-7C42-91D2-0DE1A28B6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6928" y="3832350"/>
                <a:ext cx="492125" cy="7778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" name="Oval 34">
                <a:extLst>
                  <a:ext uri="{FF2B5EF4-FFF2-40B4-BE49-F238E27FC236}">
                    <a16:creationId xmlns:a16="http://schemas.microsoft.com/office/drawing/2014/main" id="{A845E7F5-5A5F-2E4F-B5F1-A8CC7DD5A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2166" y="3738687"/>
                <a:ext cx="496888" cy="1508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EF9C5C5A-84B8-204D-AE93-33D771B14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6254" y="3757738"/>
                <a:ext cx="226256" cy="209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Text Box 61">
              <a:extLst>
                <a:ext uri="{FF2B5EF4-FFF2-40B4-BE49-F238E27FC236}">
                  <a16:creationId xmlns:a16="http://schemas.microsoft.com/office/drawing/2014/main" id="{508216A0-63E2-7449-9826-DBAD45C91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9255" y="3736456"/>
              <a:ext cx="322715" cy="23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chemeClr val="bg1"/>
                  </a:solidFill>
                </a:rPr>
                <a:t>v’’’</a:t>
              </a:r>
            </a:p>
          </p:txBody>
        </p: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09E3CD0-117A-B14A-983A-7276426039C1}"/>
              </a:ext>
            </a:extLst>
          </p:cNvPr>
          <p:cNvCxnSpPr>
            <a:cxnSpLocks/>
          </p:cNvCxnSpPr>
          <p:nvPr/>
        </p:nvCxnSpPr>
        <p:spPr>
          <a:xfrm flipV="1">
            <a:off x="6652340" y="3609031"/>
            <a:ext cx="1738693" cy="322137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FAB61B2-8A07-E44A-9175-BABBB25DFA0E}"/>
              </a:ext>
            </a:extLst>
          </p:cNvPr>
          <p:cNvCxnSpPr>
            <a:cxnSpLocks/>
          </p:cNvCxnSpPr>
          <p:nvPr/>
        </p:nvCxnSpPr>
        <p:spPr>
          <a:xfrm>
            <a:off x="6698001" y="4200648"/>
            <a:ext cx="1304941" cy="381206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EBBF85B-12F3-6740-8E62-3FD435D34EBD}"/>
              </a:ext>
            </a:extLst>
          </p:cNvPr>
          <p:cNvCxnSpPr>
            <a:cxnSpLocks/>
          </p:cNvCxnSpPr>
          <p:nvPr/>
        </p:nvCxnSpPr>
        <p:spPr>
          <a:xfrm>
            <a:off x="6318614" y="4446675"/>
            <a:ext cx="1699033" cy="1383973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 70">
            <a:extLst>
              <a:ext uri="{FF2B5EF4-FFF2-40B4-BE49-F238E27FC236}">
                <a16:creationId xmlns:a16="http://schemas.microsoft.com/office/drawing/2014/main" id="{A088543E-651C-4F4F-ABBD-25D7BF97628B}"/>
              </a:ext>
            </a:extLst>
          </p:cNvPr>
          <p:cNvSpPr/>
          <p:nvPr/>
        </p:nvSpPr>
        <p:spPr>
          <a:xfrm>
            <a:off x="9577754" y="3997569"/>
            <a:ext cx="902677" cy="1289539"/>
          </a:xfrm>
          <a:custGeom>
            <a:avLst/>
            <a:gdLst>
              <a:gd name="connsiteX0" fmla="*/ 0 w 902677"/>
              <a:gd name="connsiteY0" fmla="*/ 0 h 1289539"/>
              <a:gd name="connsiteX1" fmla="*/ 58615 w 902677"/>
              <a:gd name="connsiteY1" fmla="*/ 398585 h 1289539"/>
              <a:gd name="connsiteX2" fmla="*/ 82061 w 902677"/>
              <a:gd name="connsiteY2" fmla="*/ 433754 h 1289539"/>
              <a:gd name="connsiteX3" fmla="*/ 117231 w 902677"/>
              <a:gd name="connsiteY3" fmla="*/ 468923 h 1289539"/>
              <a:gd name="connsiteX4" fmla="*/ 175846 w 902677"/>
              <a:gd name="connsiteY4" fmla="*/ 515816 h 1289539"/>
              <a:gd name="connsiteX5" fmla="*/ 281354 w 902677"/>
              <a:gd name="connsiteY5" fmla="*/ 597877 h 1289539"/>
              <a:gd name="connsiteX6" fmla="*/ 316523 w 902677"/>
              <a:gd name="connsiteY6" fmla="*/ 621323 h 1289539"/>
              <a:gd name="connsiteX7" fmla="*/ 398584 w 902677"/>
              <a:gd name="connsiteY7" fmla="*/ 656493 h 1289539"/>
              <a:gd name="connsiteX8" fmla="*/ 422031 w 902677"/>
              <a:gd name="connsiteY8" fmla="*/ 679939 h 1289539"/>
              <a:gd name="connsiteX9" fmla="*/ 457200 w 902677"/>
              <a:gd name="connsiteY9" fmla="*/ 691662 h 1289539"/>
              <a:gd name="connsiteX10" fmla="*/ 492369 w 902677"/>
              <a:gd name="connsiteY10" fmla="*/ 715108 h 1289539"/>
              <a:gd name="connsiteX11" fmla="*/ 539261 w 902677"/>
              <a:gd name="connsiteY11" fmla="*/ 750277 h 1289539"/>
              <a:gd name="connsiteX12" fmla="*/ 562708 w 902677"/>
              <a:gd name="connsiteY12" fmla="*/ 773723 h 1289539"/>
              <a:gd name="connsiteX13" fmla="*/ 597877 w 902677"/>
              <a:gd name="connsiteY13" fmla="*/ 797169 h 1289539"/>
              <a:gd name="connsiteX14" fmla="*/ 644769 w 902677"/>
              <a:gd name="connsiteY14" fmla="*/ 855785 h 1289539"/>
              <a:gd name="connsiteX15" fmla="*/ 679938 w 902677"/>
              <a:gd name="connsiteY15" fmla="*/ 879231 h 1289539"/>
              <a:gd name="connsiteX16" fmla="*/ 703384 w 902677"/>
              <a:gd name="connsiteY16" fmla="*/ 914400 h 1289539"/>
              <a:gd name="connsiteX17" fmla="*/ 726831 w 902677"/>
              <a:gd name="connsiteY17" fmla="*/ 937846 h 1289539"/>
              <a:gd name="connsiteX18" fmla="*/ 773723 w 902677"/>
              <a:gd name="connsiteY18" fmla="*/ 1008185 h 1289539"/>
              <a:gd name="connsiteX19" fmla="*/ 797169 w 902677"/>
              <a:gd name="connsiteY19" fmla="*/ 1043354 h 1289539"/>
              <a:gd name="connsiteX20" fmla="*/ 820615 w 902677"/>
              <a:gd name="connsiteY20" fmla="*/ 1078523 h 1289539"/>
              <a:gd name="connsiteX21" fmla="*/ 832338 w 902677"/>
              <a:gd name="connsiteY21" fmla="*/ 1113693 h 1289539"/>
              <a:gd name="connsiteX22" fmla="*/ 855784 w 902677"/>
              <a:gd name="connsiteY22" fmla="*/ 1148862 h 1289539"/>
              <a:gd name="connsiteX23" fmla="*/ 879231 w 902677"/>
              <a:gd name="connsiteY23" fmla="*/ 1219200 h 1289539"/>
              <a:gd name="connsiteX24" fmla="*/ 890954 w 902677"/>
              <a:gd name="connsiteY24" fmla="*/ 1254369 h 1289539"/>
              <a:gd name="connsiteX25" fmla="*/ 902677 w 902677"/>
              <a:gd name="connsiteY25" fmla="*/ 1289539 h 1289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02677" h="1289539">
                <a:moveTo>
                  <a:pt x="0" y="0"/>
                </a:moveTo>
                <a:cubicBezTo>
                  <a:pt x="21354" y="213543"/>
                  <a:pt x="-15213" y="269387"/>
                  <a:pt x="58615" y="398585"/>
                </a:cubicBezTo>
                <a:cubicBezTo>
                  <a:pt x="65605" y="410818"/>
                  <a:pt x="73041" y="422930"/>
                  <a:pt x="82061" y="433754"/>
                </a:cubicBezTo>
                <a:cubicBezTo>
                  <a:pt x="92675" y="446490"/>
                  <a:pt x="106617" y="456187"/>
                  <a:pt x="117231" y="468923"/>
                </a:cubicBezTo>
                <a:cubicBezTo>
                  <a:pt x="158022" y="517872"/>
                  <a:pt x="118110" y="496571"/>
                  <a:pt x="175846" y="515816"/>
                </a:cubicBezTo>
                <a:cubicBezTo>
                  <a:pt x="230941" y="570911"/>
                  <a:pt x="197220" y="541788"/>
                  <a:pt x="281354" y="597877"/>
                </a:cubicBezTo>
                <a:cubicBezTo>
                  <a:pt x="293077" y="605692"/>
                  <a:pt x="303157" y="616868"/>
                  <a:pt x="316523" y="621323"/>
                </a:cubicBezTo>
                <a:cubicBezTo>
                  <a:pt x="347787" y="631744"/>
                  <a:pt x="369608" y="637176"/>
                  <a:pt x="398584" y="656493"/>
                </a:cubicBezTo>
                <a:cubicBezTo>
                  <a:pt x="407780" y="662624"/>
                  <a:pt x="412553" y="674252"/>
                  <a:pt x="422031" y="679939"/>
                </a:cubicBezTo>
                <a:cubicBezTo>
                  <a:pt x="432627" y="686297"/>
                  <a:pt x="446147" y="686136"/>
                  <a:pt x="457200" y="691662"/>
                </a:cubicBezTo>
                <a:cubicBezTo>
                  <a:pt x="469802" y="697963"/>
                  <a:pt x="480904" y="706919"/>
                  <a:pt x="492369" y="715108"/>
                </a:cubicBezTo>
                <a:cubicBezTo>
                  <a:pt x="508268" y="726464"/>
                  <a:pt x="524251" y="737769"/>
                  <a:pt x="539261" y="750277"/>
                </a:cubicBezTo>
                <a:cubicBezTo>
                  <a:pt x="547752" y="757353"/>
                  <a:pt x="554077" y="766818"/>
                  <a:pt x="562708" y="773723"/>
                </a:cubicBezTo>
                <a:cubicBezTo>
                  <a:pt x="573710" y="782524"/>
                  <a:pt x="586875" y="788367"/>
                  <a:pt x="597877" y="797169"/>
                </a:cubicBezTo>
                <a:cubicBezTo>
                  <a:pt x="655881" y="843573"/>
                  <a:pt x="583839" y="794855"/>
                  <a:pt x="644769" y="855785"/>
                </a:cubicBezTo>
                <a:cubicBezTo>
                  <a:pt x="654732" y="865748"/>
                  <a:pt x="668215" y="871416"/>
                  <a:pt x="679938" y="879231"/>
                </a:cubicBezTo>
                <a:cubicBezTo>
                  <a:pt x="687753" y="890954"/>
                  <a:pt x="694582" y="903398"/>
                  <a:pt x="703384" y="914400"/>
                </a:cubicBezTo>
                <a:cubicBezTo>
                  <a:pt x="710289" y="923031"/>
                  <a:pt x="720199" y="929004"/>
                  <a:pt x="726831" y="937846"/>
                </a:cubicBezTo>
                <a:cubicBezTo>
                  <a:pt x="743738" y="960389"/>
                  <a:pt x="758092" y="984739"/>
                  <a:pt x="773723" y="1008185"/>
                </a:cubicBezTo>
                <a:lnTo>
                  <a:pt x="797169" y="1043354"/>
                </a:lnTo>
                <a:lnTo>
                  <a:pt x="820615" y="1078523"/>
                </a:lnTo>
                <a:cubicBezTo>
                  <a:pt x="824523" y="1090246"/>
                  <a:pt x="826812" y="1102640"/>
                  <a:pt x="832338" y="1113693"/>
                </a:cubicBezTo>
                <a:cubicBezTo>
                  <a:pt x="838639" y="1126295"/>
                  <a:pt x="850062" y="1135987"/>
                  <a:pt x="855784" y="1148862"/>
                </a:cubicBezTo>
                <a:cubicBezTo>
                  <a:pt x="865822" y="1171446"/>
                  <a:pt x="871415" y="1195754"/>
                  <a:pt x="879231" y="1219200"/>
                </a:cubicBezTo>
                <a:lnTo>
                  <a:pt x="890954" y="1254369"/>
                </a:lnTo>
                <a:lnTo>
                  <a:pt x="902677" y="1289539"/>
                </a:lnTo>
              </a:path>
            </a:pathLst>
          </a:custGeom>
          <a:noFill/>
          <a:ln w="50800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>
            <a:extLst>
              <a:ext uri="{FF2B5EF4-FFF2-40B4-BE49-F238E27FC236}">
                <a16:creationId xmlns:a16="http://schemas.microsoft.com/office/drawing/2014/main" id="{15376D20-5FDA-D94B-AB22-4240631044B1}"/>
              </a:ext>
            </a:extLst>
          </p:cNvPr>
          <p:cNvSpPr/>
          <p:nvPr/>
        </p:nvSpPr>
        <p:spPr>
          <a:xfrm rot="7627602">
            <a:off x="8707941" y="4945705"/>
            <a:ext cx="1983258" cy="1314188"/>
          </a:xfrm>
          <a:prstGeom prst="arc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8E100098-6CAD-9240-982F-6BC371192A22}"/>
              </a:ext>
            </a:extLst>
          </p:cNvPr>
          <p:cNvSpPr/>
          <p:nvPr/>
        </p:nvSpPr>
        <p:spPr>
          <a:xfrm>
            <a:off x="9226062" y="4935415"/>
            <a:ext cx="961292" cy="785447"/>
          </a:xfrm>
          <a:custGeom>
            <a:avLst/>
            <a:gdLst>
              <a:gd name="connsiteX0" fmla="*/ 0 w 961292"/>
              <a:gd name="connsiteY0" fmla="*/ 0 h 785447"/>
              <a:gd name="connsiteX1" fmla="*/ 128953 w 961292"/>
              <a:gd name="connsiteY1" fmla="*/ 23447 h 785447"/>
              <a:gd name="connsiteX2" fmla="*/ 234461 w 961292"/>
              <a:gd name="connsiteY2" fmla="*/ 35170 h 785447"/>
              <a:gd name="connsiteX3" fmla="*/ 281353 w 961292"/>
              <a:gd name="connsiteY3" fmla="*/ 70339 h 785447"/>
              <a:gd name="connsiteX4" fmla="*/ 351692 w 961292"/>
              <a:gd name="connsiteY4" fmla="*/ 117231 h 785447"/>
              <a:gd name="connsiteX5" fmla="*/ 386861 w 961292"/>
              <a:gd name="connsiteY5" fmla="*/ 164123 h 785447"/>
              <a:gd name="connsiteX6" fmla="*/ 398584 w 961292"/>
              <a:gd name="connsiteY6" fmla="*/ 199293 h 785447"/>
              <a:gd name="connsiteX7" fmla="*/ 433753 w 961292"/>
              <a:gd name="connsiteY7" fmla="*/ 234462 h 785447"/>
              <a:gd name="connsiteX8" fmla="*/ 457200 w 961292"/>
              <a:gd name="connsiteY8" fmla="*/ 269631 h 785447"/>
              <a:gd name="connsiteX9" fmla="*/ 468923 w 961292"/>
              <a:gd name="connsiteY9" fmla="*/ 328247 h 785447"/>
              <a:gd name="connsiteX10" fmla="*/ 480646 w 961292"/>
              <a:gd name="connsiteY10" fmla="*/ 363416 h 785447"/>
              <a:gd name="connsiteX11" fmla="*/ 492369 w 961292"/>
              <a:gd name="connsiteY11" fmla="*/ 445477 h 785447"/>
              <a:gd name="connsiteX12" fmla="*/ 504092 w 961292"/>
              <a:gd name="connsiteY12" fmla="*/ 492370 h 785447"/>
              <a:gd name="connsiteX13" fmla="*/ 515815 w 961292"/>
              <a:gd name="connsiteY13" fmla="*/ 562708 h 785447"/>
              <a:gd name="connsiteX14" fmla="*/ 562707 w 961292"/>
              <a:gd name="connsiteY14" fmla="*/ 633047 h 785447"/>
              <a:gd name="connsiteX15" fmla="*/ 621323 w 961292"/>
              <a:gd name="connsiteY15" fmla="*/ 703385 h 785447"/>
              <a:gd name="connsiteX16" fmla="*/ 679938 w 961292"/>
              <a:gd name="connsiteY16" fmla="*/ 750277 h 785447"/>
              <a:gd name="connsiteX17" fmla="*/ 797169 w 961292"/>
              <a:gd name="connsiteY17" fmla="*/ 773723 h 785447"/>
              <a:gd name="connsiteX18" fmla="*/ 832338 w 961292"/>
              <a:gd name="connsiteY18" fmla="*/ 785447 h 785447"/>
              <a:gd name="connsiteX19" fmla="*/ 961292 w 961292"/>
              <a:gd name="connsiteY19" fmla="*/ 773723 h 78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61292" h="785447">
                <a:moveTo>
                  <a:pt x="0" y="0"/>
                </a:moveTo>
                <a:cubicBezTo>
                  <a:pt x="42984" y="7816"/>
                  <a:pt x="85747" y="16966"/>
                  <a:pt x="128953" y="23447"/>
                </a:cubicBezTo>
                <a:cubicBezTo>
                  <a:pt x="163947" y="28696"/>
                  <a:pt x="200640" y="24764"/>
                  <a:pt x="234461" y="35170"/>
                </a:cubicBezTo>
                <a:cubicBezTo>
                  <a:pt x="253135" y="40916"/>
                  <a:pt x="265347" y="59135"/>
                  <a:pt x="281353" y="70339"/>
                </a:cubicBezTo>
                <a:cubicBezTo>
                  <a:pt x="304438" y="86498"/>
                  <a:pt x="328246" y="101600"/>
                  <a:pt x="351692" y="117231"/>
                </a:cubicBezTo>
                <a:cubicBezTo>
                  <a:pt x="363415" y="132862"/>
                  <a:pt x="377167" y="147159"/>
                  <a:pt x="386861" y="164123"/>
                </a:cubicBezTo>
                <a:cubicBezTo>
                  <a:pt x="392992" y="174852"/>
                  <a:pt x="391729" y="189011"/>
                  <a:pt x="398584" y="199293"/>
                </a:cubicBezTo>
                <a:cubicBezTo>
                  <a:pt x="407780" y="213087"/>
                  <a:pt x="423139" y="221726"/>
                  <a:pt x="433753" y="234462"/>
                </a:cubicBezTo>
                <a:cubicBezTo>
                  <a:pt x="442773" y="245286"/>
                  <a:pt x="449384" y="257908"/>
                  <a:pt x="457200" y="269631"/>
                </a:cubicBezTo>
                <a:cubicBezTo>
                  <a:pt x="461108" y="289170"/>
                  <a:pt x="464090" y="308916"/>
                  <a:pt x="468923" y="328247"/>
                </a:cubicBezTo>
                <a:cubicBezTo>
                  <a:pt x="471920" y="340235"/>
                  <a:pt x="478223" y="351299"/>
                  <a:pt x="480646" y="363416"/>
                </a:cubicBezTo>
                <a:cubicBezTo>
                  <a:pt x="486065" y="390511"/>
                  <a:pt x="487426" y="418291"/>
                  <a:pt x="492369" y="445477"/>
                </a:cubicBezTo>
                <a:cubicBezTo>
                  <a:pt x="495251" y="461329"/>
                  <a:pt x="500932" y="476571"/>
                  <a:pt x="504092" y="492370"/>
                </a:cubicBezTo>
                <a:cubicBezTo>
                  <a:pt x="508754" y="515678"/>
                  <a:pt x="506673" y="540767"/>
                  <a:pt x="515815" y="562708"/>
                </a:cubicBezTo>
                <a:cubicBezTo>
                  <a:pt x="526653" y="588719"/>
                  <a:pt x="547076" y="609601"/>
                  <a:pt x="562707" y="633047"/>
                </a:cubicBezTo>
                <a:cubicBezTo>
                  <a:pt x="587679" y="670506"/>
                  <a:pt x="585216" y="671792"/>
                  <a:pt x="621323" y="703385"/>
                </a:cubicBezTo>
                <a:cubicBezTo>
                  <a:pt x="640154" y="719862"/>
                  <a:pt x="656706" y="740984"/>
                  <a:pt x="679938" y="750277"/>
                </a:cubicBezTo>
                <a:cubicBezTo>
                  <a:pt x="716939" y="765077"/>
                  <a:pt x="759363" y="761120"/>
                  <a:pt x="797169" y="773723"/>
                </a:cubicBezTo>
                <a:lnTo>
                  <a:pt x="832338" y="785447"/>
                </a:lnTo>
                <a:lnTo>
                  <a:pt x="961292" y="773723"/>
                </a:lnTo>
              </a:path>
            </a:pathLst>
          </a:custGeom>
          <a:noFill/>
          <a:ln w="50800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244B86C-87B7-E74D-AC48-CA699ABDF799}"/>
              </a:ext>
            </a:extLst>
          </p:cNvPr>
          <p:cNvSpPr txBox="1"/>
          <p:nvPr/>
        </p:nvSpPr>
        <p:spPr>
          <a:xfrm>
            <a:off x="5512525" y="5881030"/>
            <a:ext cx="2427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Use v’’ and link (</a:t>
            </a:r>
            <a:r>
              <a:rPr lang="en-US" sz="2400" dirty="0" err="1">
                <a:latin typeface="Helvetica" pitchFamily="2" charset="0"/>
              </a:rPr>
              <a:t>x,v</a:t>
            </a:r>
            <a:r>
              <a:rPr lang="en-US" sz="2400" dirty="0">
                <a:latin typeface="Helvetica" pitchFamily="2" charset="0"/>
              </a:rPr>
              <a:t>’’) to reach y.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019BCD8-0B05-6840-8E60-0338C4C1D893}"/>
              </a:ext>
            </a:extLst>
          </p:cNvPr>
          <p:cNvCxnSpPr>
            <a:cxnSpLocks/>
          </p:cNvCxnSpPr>
          <p:nvPr/>
        </p:nvCxnSpPr>
        <p:spPr>
          <a:xfrm flipV="1">
            <a:off x="7051488" y="4980844"/>
            <a:ext cx="1052697" cy="75294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71" descr="Shape&#10;&#10;Description automatically generated with low confidence">
            <a:extLst>
              <a:ext uri="{FF2B5EF4-FFF2-40B4-BE49-F238E27FC236}">
                <a16:creationId xmlns:a16="http://schemas.microsoft.com/office/drawing/2014/main" id="{1132AFC9-36AF-2747-8DE3-325D83E9A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582" y="365125"/>
            <a:ext cx="1387358" cy="91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10000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1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/>
      <p:bldP spid="36" grpId="0"/>
      <p:bldP spid="37" grpId="0"/>
      <p:bldP spid="71" grpId="0" animBg="1"/>
      <p:bldP spid="74" grpId="0" animBg="1"/>
      <p:bldP spid="75" grpId="0" animBg="1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2055813" y="990600"/>
            <a:ext cx="1754188" cy="1741488"/>
            <a:chOff x="239" y="192"/>
            <a:chExt cx="1105" cy="1097"/>
          </a:xfrm>
        </p:grpSpPr>
        <p:sp>
          <p:nvSpPr>
            <p:cNvPr id="33949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950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951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5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x   y   z</a:t>
              </a:r>
            </a:p>
          </p:txBody>
        </p:sp>
        <p:sp>
          <p:nvSpPr>
            <p:cNvPr id="33952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x</a:t>
              </a:r>
            </a:p>
          </p:txBody>
        </p:sp>
        <p:sp>
          <p:nvSpPr>
            <p:cNvPr id="33953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y</a:t>
              </a:r>
            </a:p>
          </p:txBody>
        </p:sp>
        <p:sp>
          <p:nvSpPr>
            <p:cNvPr id="33954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z</a:t>
              </a:r>
            </a:p>
          </p:txBody>
        </p:sp>
        <p:sp>
          <p:nvSpPr>
            <p:cNvPr id="33955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0  2   7</a:t>
              </a:r>
            </a:p>
          </p:txBody>
        </p:sp>
        <p:sp>
          <p:nvSpPr>
            <p:cNvPr id="33956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33957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/>
                <a:t>∞</a:t>
              </a:r>
            </a:p>
          </p:txBody>
        </p:sp>
        <p:sp>
          <p:nvSpPr>
            <p:cNvPr id="33958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33959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33960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33961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∞</a:t>
              </a:r>
            </a:p>
          </p:txBody>
        </p:sp>
        <p:sp>
          <p:nvSpPr>
            <p:cNvPr id="33962" name="Text Box 16"/>
            <p:cNvSpPr txBox="1">
              <a:spLocks noChangeArrowheads="1"/>
            </p:cNvSpPr>
            <p:nvPr/>
          </p:nvSpPr>
          <p:spPr bwMode="auto">
            <a:xfrm rot="16200000">
              <a:off x="152" y="826"/>
              <a:ext cx="4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Helvetica" pitchFamily="2" charset="0"/>
                </a:rPr>
                <a:t>from</a:t>
              </a:r>
            </a:p>
          </p:txBody>
        </p:sp>
        <p:sp>
          <p:nvSpPr>
            <p:cNvPr id="33963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Helvetica" pitchFamily="2" charset="0"/>
                </a:rPr>
                <a:t>cost to</a:t>
              </a:r>
            </a:p>
          </p:txBody>
        </p:sp>
      </p:grpSp>
      <p:sp>
        <p:nvSpPr>
          <p:cNvPr id="33795" name="Text Box 18"/>
          <p:cNvSpPr txBox="1">
            <a:spLocks noChangeArrowheads="1"/>
          </p:cNvSpPr>
          <p:nvPr/>
        </p:nvSpPr>
        <p:spPr bwMode="auto">
          <a:xfrm rot="-5400000">
            <a:off x="1917592" y="38269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Helvetica" pitchFamily="2" charset="0"/>
              </a:rPr>
              <a:t>from</a:t>
            </a:r>
          </a:p>
        </p:txBody>
      </p:sp>
      <p:sp>
        <p:nvSpPr>
          <p:cNvPr id="33796" name="Text Box 19"/>
          <p:cNvSpPr txBox="1">
            <a:spLocks noChangeArrowheads="1"/>
          </p:cNvSpPr>
          <p:nvPr/>
        </p:nvSpPr>
        <p:spPr bwMode="auto">
          <a:xfrm rot="-5400000">
            <a:off x="1917592" y="55795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Helvetica" pitchFamily="2" charset="0"/>
              </a:rPr>
              <a:t>from</a:t>
            </a:r>
          </a:p>
        </p:txBody>
      </p:sp>
      <p:sp>
        <p:nvSpPr>
          <p:cNvPr id="33797" name="Line 20"/>
          <p:cNvSpPr>
            <a:spLocks noChangeShapeType="1"/>
          </p:cNvSpPr>
          <p:nvPr/>
        </p:nvSpPr>
        <p:spPr bwMode="auto">
          <a:xfrm>
            <a:off x="7010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Line 21"/>
          <p:cNvSpPr>
            <a:spLocks noChangeShapeType="1"/>
          </p:cNvSpPr>
          <p:nvPr/>
        </p:nvSpPr>
        <p:spPr bwMode="auto">
          <a:xfrm>
            <a:off x="6705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Text Box 22"/>
          <p:cNvSpPr txBox="1">
            <a:spLocks noChangeArrowheads="1"/>
          </p:cNvSpPr>
          <p:nvPr/>
        </p:nvSpPr>
        <p:spPr bwMode="auto">
          <a:xfrm>
            <a:off x="7010401" y="13716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00" name="Text Box 23"/>
          <p:cNvSpPr txBox="1">
            <a:spLocks noChangeArrowheads="1"/>
          </p:cNvSpPr>
          <p:nvPr/>
        </p:nvSpPr>
        <p:spPr bwMode="auto">
          <a:xfrm>
            <a:off x="6705600" y="17526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01" name="Text Box 24"/>
          <p:cNvSpPr txBox="1">
            <a:spLocks noChangeArrowheads="1"/>
          </p:cNvSpPr>
          <p:nvPr/>
        </p:nvSpPr>
        <p:spPr bwMode="auto">
          <a:xfrm>
            <a:off x="6705600" y="20574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02" name="Text Box 25"/>
          <p:cNvSpPr txBox="1">
            <a:spLocks noChangeArrowheads="1"/>
          </p:cNvSpPr>
          <p:nvPr/>
        </p:nvSpPr>
        <p:spPr bwMode="auto">
          <a:xfrm>
            <a:off x="6705600" y="23622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03" name="Text Box 26"/>
          <p:cNvSpPr txBox="1">
            <a:spLocks noChangeArrowheads="1"/>
          </p:cNvSpPr>
          <p:nvPr/>
        </p:nvSpPr>
        <p:spPr bwMode="auto">
          <a:xfrm>
            <a:off x="7010401" y="17526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33804" name="Text Box 27"/>
          <p:cNvSpPr txBox="1">
            <a:spLocks noChangeArrowheads="1"/>
          </p:cNvSpPr>
          <p:nvPr/>
        </p:nvSpPr>
        <p:spPr bwMode="auto">
          <a:xfrm rot="-5400000">
            <a:off x="6184792" y="20743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05" name="Text Box 28"/>
          <p:cNvSpPr txBox="1">
            <a:spLocks noChangeArrowheads="1"/>
          </p:cNvSpPr>
          <p:nvPr/>
        </p:nvSpPr>
        <p:spPr bwMode="auto">
          <a:xfrm>
            <a:off x="7010401" y="10668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Helvetica" pitchFamily="2" charset="0"/>
              </a:rPr>
              <a:t>cost to</a:t>
            </a:r>
          </a:p>
        </p:txBody>
      </p:sp>
      <p:sp>
        <p:nvSpPr>
          <p:cNvPr id="33806" name="Line 29"/>
          <p:cNvSpPr>
            <a:spLocks noChangeShapeType="1"/>
          </p:cNvSpPr>
          <p:nvPr/>
        </p:nvSpPr>
        <p:spPr bwMode="auto">
          <a:xfrm>
            <a:off x="4800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7" name="Line 30"/>
          <p:cNvSpPr>
            <a:spLocks noChangeShapeType="1"/>
          </p:cNvSpPr>
          <p:nvPr/>
        </p:nvSpPr>
        <p:spPr bwMode="auto">
          <a:xfrm>
            <a:off x="4495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8" name="Text Box 31"/>
          <p:cNvSpPr txBox="1">
            <a:spLocks noChangeArrowheads="1"/>
          </p:cNvSpPr>
          <p:nvPr/>
        </p:nvSpPr>
        <p:spPr bwMode="auto">
          <a:xfrm>
            <a:off x="4800601" y="12954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x   y   z</a:t>
            </a:r>
          </a:p>
        </p:txBody>
      </p:sp>
      <p:sp>
        <p:nvSpPr>
          <p:cNvPr id="33809" name="Text Box 32"/>
          <p:cNvSpPr txBox="1">
            <a:spLocks noChangeArrowheads="1"/>
          </p:cNvSpPr>
          <p:nvPr/>
        </p:nvSpPr>
        <p:spPr bwMode="auto">
          <a:xfrm>
            <a:off x="4495800" y="16764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10" name="Text Box 33"/>
          <p:cNvSpPr txBox="1">
            <a:spLocks noChangeArrowheads="1"/>
          </p:cNvSpPr>
          <p:nvPr/>
        </p:nvSpPr>
        <p:spPr bwMode="auto">
          <a:xfrm>
            <a:off x="4495800" y="19812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11" name="Text Box 34"/>
          <p:cNvSpPr txBox="1">
            <a:spLocks noChangeArrowheads="1"/>
          </p:cNvSpPr>
          <p:nvPr/>
        </p:nvSpPr>
        <p:spPr bwMode="auto">
          <a:xfrm>
            <a:off x="4495800" y="22860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12" name="Text Box 35"/>
          <p:cNvSpPr txBox="1">
            <a:spLocks noChangeArrowheads="1"/>
          </p:cNvSpPr>
          <p:nvPr/>
        </p:nvSpPr>
        <p:spPr bwMode="auto">
          <a:xfrm>
            <a:off x="4800601" y="1676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33813" name="Text Box 36"/>
          <p:cNvSpPr txBox="1">
            <a:spLocks noChangeArrowheads="1"/>
          </p:cNvSpPr>
          <p:nvPr/>
        </p:nvSpPr>
        <p:spPr bwMode="auto">
          <a:xfrm rot="-5400000">
            <a:off x="3974992" y="19981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14" name="Text Box 37"/>
          <p:cNvSpPr txBox="1">
            <a:spLocks noChangeArrowheads="1"/>
          </p:cNvSpPr>
          <p:nvPr/>
        </p:nvSpPr>
        <p:spPr bwMode="auto">
          <a:xfrm>
            <a:off x="4800601" y="9906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Helvetica" pitchFamily="2" charset="0"/>
              </a:rPr>
              <a:t>cost to</a:t>
            </a:r>
          </a:p>
        </p:txBody>
      </p:sp>
      <p:sp>
        <p:nvSpPr>
          <p:cNvPr id="33815" name="Line 38"/>
          <p:cNvSpPr>
            <a:spLocks noChangeShapeType="1"/>
          </p:cNvSpPr>
          <p:nvPr/>
        </p:nvSpPr>
        <p:spPr bwMode="auto">
          <a:xfrm>
            <a:off x="2743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6" name="Line 39"/>
          <p:cNvSpPr>
            <a:spLocks noChangeShapeType="1"/>
          </p:cNvSpPr>
          <p:nvPr/>
        </p:nvSpPr>
        <p:spPr bwMode="auto">
          <a:xfrm>
            <a:off x="2438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7" name="Text Box 40"/>
          <p:cNvSpPr txBox="1">
            <a:spLocks noChangeArrowheads="1"/>
          </p:cNvSpPr>
          <p:nvPr/>
        </p:nvSpPr>
        <p:spPr bwMode="auto">
          <a:xfrm>
            <a:off x="2743201" y="30480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18" name="Text Box 41"/>
          <p:cNvSpPr txBox="1">
            <a:spLocks noChangeArrowheads="1"/>
          </p:cNvSpPr>
          <p:nvPr/>
        </p:nvSpPr>
        <p:spPr bwMode="auto">
          <a:xfrm>
            <a:off x="2438400" y="34290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19" name="Text Box 42"/>
          <p:cNvSpPr txBox="1">
            <a:spLocks noChangeArrowheads="1"/>
          </p:cNvSpPr>
          <p:nvPr/>
        </p:nvSpPr>
        <p:spPr bwMode="auto">
          <a:xfrm>
            <a:off x="2438400" y="37338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20" name="Text Box 43"/>
          <p:cNvSpPr txBox="1">
            <a:spLocks noChangeArrowheads="1"/>
          </p:cNvSpPr>
          <p:nvPr/>
        </p:nvSpPr>
        <p:spPr bwMode="auto">
          <a:xfrm>
            <a:off x="2438400" y="40386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21" name="Text Box 44"/>
          <p:cNvSpPr txBox="1">
            <a:spLocks noChangeArrowheads="1"/>
          </p:cNvSpPr>
          <p:nvPr/>
        </p:nvSpPr>
        <p:spPr bwMode="auto">
          <a:xfrm>
            <a:off x="3048000" y="34290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22" name="Text Box 45"/>
          <p:cNvSpPr txBox="1">
            <a:spLocks noChangeArrowheads="1"/>
          </p:cNvSpPr>
          <p:nvPr/>
        </p:nvSpPr>
        <p:spPr bwMode="auto">
          <a:xfrm>
            <a:off x="3352800" y="34290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23" name="Text Box 46"/>
          <p:cNvSpPr txBox="1">
            <a:spLocks noChangeArrowheads="1"/>
          </p:cNvSpPr>
          <p:nvPr/>
        </p:nvSpPr>
        <p:spPr bwMode="auto">
          <a:xfrm>
            <a:off x="2743200" y="41148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24" name="Text Box 47"/>
          <p:cNvSpPr txBox="1">
            <a:spLocks noChangeArrowheads="1"/>
          </p:cNvSpPr>
          <p:nvPr/>
        </p:nvSpPr>
        <p:spPr bwMode="auto">
          <a:xfrm>
            <a:off x="2971800" y="41148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25" name="Text Box 48"/>
          <p:cNvSpPr txBox="1">
            <a:spLocks noChangeArrowheads="1"/>
          </p:cNvSpPr>
          <p:nvPr/>
        </p:nvSpPr>
        <p:spPr bwMode="auto">
          <a:xfrm>
            <a:off x="3352800" y="41148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26" name="Text Box 49"/>
          <p:cNvSpPr txBox="1">
            <a:spLocks noChangeArrowheads="1"/>
          </p:cNvSpPr>
          <p:nvPr/>
        </p:nvSpPr>
        <p:spPr bwMode="auto">
          <a:xfrm>
            <a:off x="2743201" y="2743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cost to</a:t>
            </a:r>
          </a:p>
        </p:txBody>
      </p:sp>
      <p:sp>
        <p:nvSpPr>
          <p:cNvPr id="33827" name="Line 50"/>
          <p:cNvSpPr>
            <a:spLocks noChangeShapeType="1"/>
          </p:cNvSpPr>
          <p:nvPr/>
        </p:nvSpPr>
        <p:spPr bwMode="auto">
          <a:xfrm>
            <a:off x="4800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8" name="Line 51"/>
          <p:cNvSpPr>
            <a:spLocks noChangeShapeType="1"/>
          </p:cNvSpPr>
          <p:nvPr/>
        </p:nvSpPr>
        <p:spPr bwMode="auto">
          <a:xfrm>
            <a:off x="4495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9" name="Text Box 52"/>
          <p:cNvSpPr txBox="1">
            <a:spLocks noChangeArrowheads="1"/>
          </p:cNvSpPr>
          <p:nvPr/>
        </p:nvSpPr>
        <p:spPr bwMode="auto">
          <a:xfrm>
            <a:off x="4800601" y="30480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30" name="Text Box 53"/>
          <p:cNvSpPr txBox="1">
            <a:spLocks noChangeArrowheads="1"/>
          </p:cNvSpPr>
          <p:nvPr/>
        </p:nvSpPr>
        <p:spPr bwMode="auto">
          <a:xfrm>
            <a:off x="4495800" y="34290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31" name="Text Box 54"/>
          <p:cNvSpPr txBox="1">
            <a:spLocks noChangeArrowheads="1"/>
          </p:cNvSpPr>
          <p:nvPr/>
        </p:nvSpPr>
        <p:spPr bwMode="auto">
          <a:xfrm>
            <a:off x="4495800" y="37338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32" name="Text Box 55"/>
          <p:cNvSpPr txBox="1">
            <a:spLocks noChangeArrowheads="1"/>
          </p:cNvSpPr>
          <p:nvPr/>
        </p:nvSpPr>
        <p:spPr bwMode="auto">
          <a:xfrm>
            <a:off x="4495800" y="40386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33" name="Text Box 56"/>
          <p:cNvSpPr txBox="1">
            <a:spLocks noChangeArrowheads="1"/>
          </p:cNvSpPr>
          <p:nvPr/>
        </p:nvSpPr>
        <p:spPr bwMode="auto">
          <a:xfrm>
            <a:off x="4800601" y="34290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0  2   7</a:t>
            </a:r>
          </a:p>
        </p:txBody>
      </p:sp>
      <p:sp>
        <p:nvSpPr>
          <p:cNvPr id="33834" name="Text Box 57"/>
          <p:cNvSpPr txBox="1">
            <a:spLocks noChangeArrowheads="1"/>
          </p:cNvSpPr>
          <p:nvPr/>
        </p:nvSpPr>
        <p:spPr bwMode="auto">
          <a:xfrm rot="-5400000">
            <a:off x="3974992" y="37507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35" name="Text Box 58"/>
          <p:cNvSpPr txBox="1">
            <a:spLocks noChangeArrowheads="1"/>
          </p:cNvSpPr>
          <p:nvPr/>
        </p:nvSpPr>
        <p:spPr bwMode="auto">
          <a:xfrm>
            <a:off x="4800601" y="2743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cost to</a:t>
            </a:r>
          </a:p>
        </p:txBody>
      </p:sp>
      <p:sp>
        <p:nvSpPr>
          <p:cNvPr id="33836" name="Line 59"/>
          <p:cNvSpPr>
            <a:spLocks noChangeShapeType="1"/>
          </p:cNvSpPr>
          <p:nvPr/>
        </p:nvSpPr>
        <p:spPr bwMode="auto">
          <a:xfrm>
            <a:off x="7010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7" name="Line 60"/>
          <p:cNvSpPr>
            <a:spLocks noChangeShapeType="1"/>
          </p:cNvSpPr>
          <p:nvPr/>
        </p:nvSpPr>
        <p:spPr bwMode="auto">
          <a:xfrm>
            <a:off x="6705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8" name="Text Box 61"/>
          <p:cNvSpPr txBox="1">
            <a:spLocks noChangeArrowheads="1"/>
          </p:cNvSpPr>
          <p:nvPr/>
        </p:nvSpPr>
        <p:spPr bwMode="auto">
          <a:xfrm>
            <a:off x="7010401" y="31242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39" name="Text Box 62"/>
          <p:cNvSpPr txBox="1">
            <a:spLocks noChangeArrowheads="1"/>
          </p:cNvSpPr>
          <p:nvPr/>
        </p:nvSpPr>
        <p:spPr bwMode="auto">
          <a:xfrm>
            <a:off x="6705600" y="35052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40" name="Text Box 63"/>
          <p:cNvSpPr txBox="1">
            <a:spLocks noChangeArrowheads="1"/>
          </p:cNvSpPr>
          <p:nvPr/>
        </p:nvSpPr>
        <p:spPr bwMode="auto">
          <a:xfrm>
            <a:off x="6705600" y="38100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41" name="Text Box 64"/>
          <p:cNvSpPr txBox="1">
            <a:spLocks noChangeArrowheads="1"/>
          </p:cNvSpPr>
          <p:nvPr/>
        </p:nvSpPr>
        <p:spPr bwMode="auto">
          <a:xfrm>
            <a:off x="6705600" y="41148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42" name="Text Box 65"/>
          <p:cNvSpPr txBox="1">
            <a:spLocks noChangeArrowheads="1"/>
          </p:cNvSpPr>
          <p:nvPr/>
        </p:nvSpPr>
        <p:spPr bwMode="auto">
          <a:xfrm>
            <a:off x="7010401" y="35052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33843" name="Text Box 66"/>
          <p:cNvSpPr txBox="1">
            <a:spLocks noChangeArrowheads="1"/>
          </p:cNvSpPr>
          <p:nvPr/>
        </p:nvSpPr>
        <p:spPr bwMode="auto">
          <a:xfrm rot="-5400000">
            <a:off x="6184792" y="38269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44" name="Text Box 67"/>
          <p:cNvSpPr txBox="1">
            <a:spLocks noChangeArrowheads="1"/>
          </p:cNvSpPr>
          <p:nvPr/>
        </p:nvSpPr>
        <p:spPr bwMode="auto">
          <a:xfrm>
            <a:off x="7010401" y="28194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cost to</a:t>
            </a:r>
          </a:p>
        </p:txBody>
      </p:sp>
      <p:sp>
        <p:nvSpPr>
          <p:cNvPr id="33845" name="Line 68"/>
          <p:cNvSpPr>
            <a:spLocks noChangeShapeType="1"/>
          </p:cNvSpPr>
          <p:nvPr/>
        </p:nvSpPr>
        <p:spPr bwMode="auto">
          <a:xfrm>
            <a:off x="6934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46" name="Line 69"/>
          <p:cNvSpPr>
            <a:spLocks noChangeShapeType="1"/>
          </p:cNvSpPr>
          <p:nvPr/>
        </p:nvSpPr>
        <p:spPr bwMode="auto">
          <a:xfrm>
            <a:off x="6629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47" name="Text Box 70"/>
          <p:cNvSpPr txBox="1">
            <a:spLocks noChangeArrowheads="1"/>
          </p:cNvSpPr>
          <p:nvPr/>
        </p:nvSpPr>
        <p:spPr bwMode="auto">
          <a:xfrm>
            <a:off x="6934201" y="48006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48" name="Text Box 71"/>
          <p:cNvSpPr txBox="1">
            <a:spLocks noChangeArrowheads="1"/>
          </p:cNvSpPr>
          <p:nvPr/>
        </p:nvSpPr>
        <p:spPr bwMode="auto">
          <a:xfrm>
            <a:off x="6629400" y="51816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49" name="Text Box 72"/>
          <p:cNvSpPr txBox="1">
            <a:spLocks noChangeArrowheads="1"/>
          </p:cNvSpPr>
          <p:nvPr/>
        </p:nvSpPr>
        <p:spPr bwMode="auto">
          <a:xfrm>
            <a:off x="6629400" y="54864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50" name="Text Box 73"/>
          <p:cNvSpPr txBox="1">
            <a:spLocks noChangeArrowheads="1"/>
          </p:cNvSpPr>
          <p:nvPr/>
        </p:nvSpPr>
        <p:spPr bwMode="auto">
          <a:xfrm>
            <a:off x="6629400" y="57912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51" name="Text Box 74"/>
          <p:cNvSpPr txBox="1">
            <a:spLocks noChangeArrowheads="1"/>
          </p:cNvSpPr>
          <p:nvPr/>
        </p:nvSpPr>
        <p:spPr bwMode="auto">
          <a:xfrm>
            <a:off x="6934201" y="51816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0  2   3</a:t>
            </a:r>
          </a:p>
        </p:txBody>
      </p:sp>
      <p:sp>
        <p:nvSpPr>
          <p:cNvPr id="33852" name="Text Box 75"/>
          <p:cNvSpPr txBox="1">
            <a:spLocks noChangeArrowheads="1"/>
          </p:cNvSpPr>
          <p:nvPr/>
        </p:nvSpPr>
        <p:spPr bwMode="auto">
          <a:xfrm rot="-5400000">
            <a:off x="6108592" y="55033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53" name="Text Box 76"/>
          <p:cNvSpPr txBox="1">
            <a:spLocks noChangeArrowheads="1"/>
          </p:cNvSpPr>
          <p:nvPr/>
        </p:nvSpPr>
        <p:spPr bwMode="auto">
          <a:xfrm>
            <a:off x="6934201" y="44958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cost to</a:t>
            </a:r>
          </a:p>
        </p:txBody>
      </p:sp>
      <p:sp>
        <p:nvSpPr>
          <p:cNvPr id="33854" name="Line 77"/>
          <p:cNvSpPr>
            <a:spLocks noChangeShapeType="1"/>
          </p:cNvSpPr>
          <p:nvPr/>
        </p:nvSpPr>
        <p:spPr bwMode="auto">
          <a:xfrm>
            <a:off x="4800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55" name="Line 78"/>
          <p:cNvSpPr>
            <a:spLocks noChangeShapeType="1"/>
          </p:cNvSpPr>
          <p:nvPr/>
        </p:nvSpPr>
        <p:spPr bwMode="auto">
          <a:xfrm>
            <a:off x="4495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56" name="Text Box 79"/>
          <p:cNvSpPr txBox="1">
            <a:spLocks noChangeArrowheads="1"/>
          </p:cNvSpPr>
          <p:nvPr/>
        </p:nvSpPr>
        <p:spPr bwMode="auto">
          <a:xfrm>
            <a:off x="4800601" y="48006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57" name="Text Box 80"/>
          <p:cNvSpPr txBox="1">
            <a:spLocks noChangeArrowheads="1"/>
          </p:cNvSpPr>
          <p:nvPr/>
        </p:nvSpPr>
        <p:spPr bwMode="auto">
          <a:xfrm>
            <a:off x="4495800" y="51816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58" name="Text Box 81"/>
          <p:cNvSpPr txBox="1">
            <a:spLocks noChangeArrowheads="1"/>
          </p:cNvSpPr>
          <p:nvPr/>
        </p:nvSpPr>
        <p:spPr bwMode="auto">
          <a:xfrm>
            <a:off x="4495800" y="54864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59" name="Text Box 82"/>
          <p:cNvSpPr txBox="1">
            <a:spLocks noChangeArrowheads="1"/>
          </p:cNvSpPr>
          <p:nvPr/>
        </p:nvSpPr>
        <p:spPr bwMode="auto">
          <a:xfrm>
            <a:off x="4495800" y="57912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60" name="Text Box 83"/>
          <p:cNvSpPr txBox="1">
            <a:spLocks noChangeArrowheads="1"/>
          </p:cNvSpPr>
          <p:nvPr/>
        </p:nvSpPr>
        <p:spPr bwMode="auto">
          <a:xfrm>
            <a:off x="4800601" y="51816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0  2   7</a:t>
            </a:r>
          </a:p>
        </p:txBody>
      </p:sp>
      <p:sp>
        <p:nvSpPr>
          <p:cNvPr id="33861" name="Text Box 84"/>
          <p:cNvSpPr txBox="1">
            <a:spLocks noChangeArrowheads="1"/>
          </p:cNvSpPr>
          <p:nvPr/>
        </p:nvSpPr>
        <p:spPr bwMode="auto">
          <a:xfrm rot="-5400000">
            <a:off x="3974992" y="5503347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from</a:t>
            </a:r>
          </a:p>
        </p:txBody>
      </p:sp>
      <p:sp>
        <p:nvSpPr>
          <p:cNvPr id="33862" name="Text Box 85"/>
          <p:cNvSpPr txBox="1">
            <a:spLocks noChangeArrowheads="1"/>
          </p:cNvSpPr>
          <p:nvPr/>
        </p:nvSpPr>
        <p:spPr bwMode="auto">
          <a:xfrm>
            <a:off x="4800601" y="44958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Helvetica" pitchFamily="2" charset="0"/>
              </a:rPr>
              <a:t>cost to</a:t>
            </a:r>
          </a:p>
        </p:txBody>
      </p:sp>
      <p:sp>
        <p:nvSpPr>
          <p:cNvPr id="33863" name="Line 86"/>
          <p:cNvSpPr>
            <a:spLocks noChangeShapeType="1"/>
          </p:cNvSpPr>
          <p:nvPr/>
        </p:nvSpPr>
        <p:spPr bwMode="auto">
          <a:xfrm>
            <a:off x="2743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64" name="Line 87"/>
          <p:cNvSpPr>
            <a:spLocks noChangeShapeType="1"/>
          </p:cNvSpPr>
          <p:nvPr/>
        </p:nvSpPr>
        <p:spPr bwMode="auto">
          <a:xfrm>
            <a:off x="2438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65" name="Text Box 88"/>
          <p:cNvSpPr txBox="1">
            <a:spLocks noChangeArrowheads="1"/>
          </p:cNvSpPr>
          <p:nvPr/>
        </p:nvSpPr>
        <p:spPr bwMode="auto">
          <a:xfrm>
            <a:off x="2743201" y="4876800"/>
            <a:ext cx="797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   y   z</a:t>
            </a:r>
          </a:p>
        </p:txBody>
      </p:sp>
      <p:sp>
        <p:nvSpPr>
          <p:cNvPr id="33866" name="Text Box 89"/>
          <p:cNvSpPr txBox="1">
            <a:spLocks noChangeArrowheads="1"/>
          </p:cNvSpPr>
          <p:nvPr/>
        </p:nvSpPr>
        <p:spPr bwMode="auto">
          <a:xfrm>
            <a:off x="2438400" y="52578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33867" name="Text Box 90"/>
          <p:cNvSpPr txBox="1">
            <a:spLocks noChangeArrowheads="1"/>
          </p:cNvSpPr>
          <p:nvPr/>
        </p:nvSpPr>
        <p:spPr bwMode="auto">
          <a:xfrm>
            <a:off x="2438400" y="55626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33868" name="Text Box 91"/>
          <p:cNvSpPr txBox="1">
            <a:spLocks noChangeArrowheads="1"/>
          </p:cNvSpPr>
          <p:nvPr/>
        </p:nvSpPr>
        <p:spPr bwMode="auto">
          <a:xfrm>
            <a:off x="2438400" y="58674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33869" name="Text Box 92"/>
          <p:cNvSpPr txBox="1">
            <a:spLocks noChangeArrowheads="1"/>
          </p:cNvSpPr>
          <p:nvPr/>
        </p:nvSpPr>
        <p:spPr bwMode="auto">
          <a:xfrm>
            <a:off x="2743200" y="5638801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70" name="Text Box 93"/>
          <p:cNvSpPr txBox="1">
            <a:spLocks noChangeArrowheads="1"/>
          </p:cNvSpPr>
          <p:nvPr/>
        </p:nvSpPr>
        <p:spPr bwMode="auto">
          <a:xfrm>
            <a:off x="2971800" y="56388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71" name="Text Box 94"/>
          <p:cNvSpPr txBox="1">
            <a:spLocks noChangeArrowheads="1"/>
          </p:cNvSpPr>
          <p:nvPr/>
        </p:nvSpPr>
        <p:spPr bwMode="auto">
          <a:xfrm>
            <a:off x="3352800" y="56388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∞</a:t>
            </a:r>
          </a:p>
        </p:txBody>
      </p:sp>
      <p:sp>
        <p:nvSpPr>
          <p:cNvPr id="33872" name="Text Box 95"/>
          <p:cNvSpPr txBox="1">
            <a:spLocks noChangeArrowheads="1"/>
          </p:cNvSpPr>
          <p:nvPr/>
        </p:nvSpPr>
        <p:spPr bwMode="auto">
          <a:xfrm>
            <a:off x="2743200" y="5943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</a:t>
            </a:r>
          </a:p>
        </p:txBody>
      </p:sp>
      <p:sp>
        <p:nvSpPr>
          <p:cNvPr id="33873" name="Text Box 96"/>
          <p:cNvSpPr txBox="1">
            <a:spLocks noChangeArrowheads="1"/>
          </p:cNvSpPr>
          <p:nvPr/>
        </p:nvSpPr>
        <p:spPr bwMode="auto">
          <a:xfrm>
            <a:off x="3043145" y="5943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1</a:t>
            </a:r>
          </a:p>
        </p:txBody>
      </p:sp>
      <p:sp>
        <p:nvSpPr>
          <p:cNvPr id="33874" name="Text Box 97"/>
          <p:cNvSpPr txBox="1">
            <a:spLocks noChangeArrowheads="1"/>
          </p:cNvSpPr>
          <p:nvPr/>
        </p:nvSpPr>
        <p:spPr bwMode="auto">
          <a:xfrm>
            <a:off x="3352800" y="5943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0</a:t>
            </a:r>
          </a:p>
        </p:txBody>
      </p:sp>
      <p:sp>
        <p:nvSpPr>
          <p:cNvPr id="33875" name="Text Box 98"/>
          <p:cNvSpPr txBox="1">
            <a:spLocks noChangeArrowheads="1"/>
          </p:cNvSpPr>
          <p:nvPr/>
        </p:nvSpPr>
        <p:spPr bwMode="auto">
          <a:xfrm>
            <a:off x="2743201" y="45720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cost to</a:t>
            </a:r>
          </a:p>
        </p:txBody>
      </p:sp>
      <p:sp>
        <p:nvSpPr>
          <p:cNvPr id="33876" name="Text Box 99"/>
          <p:cNvSpPr txBox="1">
            <a:spLocks noChangeArrowheads="1"/>
          </p:cNvSpPr>
          <p:nvPr/>
        </p:nvSpPr>
        <p:spPr bwMode="auto">
          <a:xfrm>
            <a:off x="2743201" y="3505201"/>
            <a:ext cx="8531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 </a:t>
            </a:r>
          </a:p>
          <a:p>
            <a:pPr eaLnBrk="0" hangingPunct="0"/>
            <a:r>
              <a:rPr lang="en-US" dirty="0"/>
              <a:t>2   0   1</a:t>
            </a:r>
          </a:p>
        </p:txBody>
      </p:sp>
      <p:sp>
        <p:nvSpPr>
          <p:cNvPr id="33877" name="Text Box 100"/>
          <p:cNvSpPr txBox="1">
            <a:spLocks noChangeArrowheads="1"/>
          </p:cNvSpPr>
          <p:nvPr/>
        </p:nvSpPr>
        <p:spPr bwMode="auto">
          <a:xfrm>
            <a:off x="2743200" y="5257801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∞ ∞  ∞</a:t>
            </a:r>
          </a:p>
        </p:txBody>
      </p:sp>
      <p:sp>
        <p:nvSpPr>
          <p:cNvPr id="33878" name="Text Box 101"/>
          <p:cNvSpPr txBox="1">
            <a:spLocks noChangeArrowheads="1"/>
          </p:cNvSpPr>
          <p:nvPr/>
        </p:nvSpPr>
        <p:spPr bwMode="auto">
          <a:xfrm>
            <a:off x="4784726" y="2022475"/>
            <a:ext cx="853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2   0   1</a:t>
            </a:r>
          </a:p>
        </p:txBody>
      </p:sp>
      <p:sp>
        <p:nvSpPr>
          <p:cNvPr id="33879" name="Text Box 102"/>
          <p:cNvSpPr txBox="1">
            <a:spLocks noChangeArrowheads="1"/>
          </p:cNvSpPr>
          <p:nvPr/>
        </p:nvSpPr>
        <p:spPr bwMode="auto">
          <a:xfrm>
            <a:off x="4784726" y="2327275"/>
            <a:ext cx="853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7   1   0</a:t>
            </a:r>
          </a:p>
        </p:txBody>
      </p:sp>
      <p:sp>
        <p:nvSpPr>
          <p:cNvPr id="33880" name="Text Box 103"/>
          <p:cNvSpPr txBox="1">
            <a:spLocks noChangeArrowheads="1"/>
          </p:cNvSpPr>
          <p:nvPr/>
        </p:nvSpPr>
        <p:spPr bwMode="auto">
          <a:xfrm>
            <a:off x="4800601" y="3751385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2  0   1</a:t>
            </a:r>
          </a:p>
        </p:txBody>
      </p:sp>
      <p:sp>
        <p:nvSpPr>
          <p:cNvPr id="33881" name="Text Box 104"/>
          <p:cNvSpPr txBox="1">
            <a:spLocks noChangeArrowheads="1"/>
          </p:cNvSpPr>
          <p:nvPr/>
        </p:nvSpPr>
        <p:spPr bwMode="auto">
          <a:xfrm>
            <a:off x="4800601" y="4056185"/>
            <a:ext cx="853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7   1   0</a:t>
            </a:r>
          </a:p>
        </p:txBody>
      </p:sp>
      <p:sp>
        <p:nvSpPr>
          <p:cNvPr id="33882" name="Text Box 105"/>
          <p:cNvSpPr txBox="1">
            <a:spLocks noChangeArrowheads="1"/>
          </p:cNvSpPr>
          <p:nvPr/>
        </p:nvSpPr>
        <p:spPr bwMode="auto">
          <a:xfrm>
            <a:off x="4800601" y="5515708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2  0   1</a:t>
            </a:r>
          </a:p>
        </p:txBody>
      </p:sp>
      <p:sp>
        <p:nvSpPr>
          <p:cNvPr id="33883" name="Text Box 106"/>
          <p:cNvSpPr txBox="1">
            <a:spLocks noChangeArrowheads="1"/>
          </p:cNvSpPr>
          <p:nvPr/>
        </p:nvSpPr>
        <p:spPr bwMode="auto">
          <a:xfrm>
            <a:off x="4800601" y="5867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33884" name="Text Box 107"/>
          <p:cNvSpPr txBox="1">
            <a:spLocks noChangeArrowheads="1"/>
          </p:cNvSpPr>
          <p:nvPr/>
        </p:nvSpPr>
        <p:spPr bwMode="auto">
          <a:xfrm>
            <a:off x="6998678" y="2110154"/>
            <a:ext cx="853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2   0   1</a:t>
            </a:r>
          </a:p>
        </p:txBody>
      </p:sp>
      <p:sp>
        <p:nvSpPr>
          <p:cNvPr id="33885" name="Text Box 108"/>
          <p:cNvSpPr txBox="1">
            <a:spLocks noChangeArrowheads="1"/>
          </p:cNvSpPr>
          <p:nvPr/>
        </p:nvSpPr>
        <p:spPr bwMode="auto">
          <a:xfrm>
            <a:off x="7010401" y="2438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33886" name="Text Box 109"/>
          <p:cNvSpPr txBox="1">
            <a:spLocks noChangeArrowheads="1"/>
          </p:cNvSpPr>
          <p:nvPr/>
        </p:nvSpPr>
        <p:spPr bwMode="auto">
          <a:xfrm>
            <a:off x="7010401" y="3827585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2  0   1</a:t>
            </a:r>
          </a:p>
        </p:txBody>
      </p:sp>
      <p:sp>
        <p:nvSpPr>
          <p:cNvPr id="33887" name="Text Box 110"/>
          <p:cNvSpPr txBox="1">
            <a:spLocks noChangeArrowheads="1"/>
          </p:cNvSpPr>
          <p:nvPr/>
        </p:nvSpPr>
        <p:spPr bwMode="auto">
          <a:xfrm>
            <a:off x="6934201" y="5867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33888" name="Text Box 111"/>
          <p:cNvSpPr txBox="1">
            <a:spLocks noChangeArrowheads="1"/>
          </p:cNvSpPr>
          <p:nvPr/>
        </p:nvSpPr>
        <p:spPr bwMode="auto">
          <a:xfrm>
            <a:off x="6934201" y="5533292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2  0   1</a:t>
            </a:r>
          </a:p>
        </p:txBody>
      </p:sp>
      <p:sp>
        <p:nvSpPr>
          <p:cNvPr id="33889" name="Text Box 112"/>
          <p:cNvSpPr txBox="1">
            <a:spLocks noChangeArrowheads="1"/>
          </p:cNvSpPr>
          <p:nvPr/>
        </p:nvSpPr>
        <p:spPr bwMode="auto">
          <a:xfrm>
            <a:off x="7010401" y="41148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3  1   0</a:t>
            </a:r>
          </a:p>
        </p:txBody>
      </p:sp>
      <p:sp>
        <p:nvSpPr>
          <p:cNvPr id="33890" name="Line 113"/>
          <p:cNvSpPr>
            <a:spLocks noChangeShapeType="1"/>
          </p:cNvSpPr>
          <p:nvPr/>
        </p:nvSpPr>
        <p:spPr bwMode="auto">
          <a:xfrm>
            <a:off x="3733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1" name="Line 114"/>
          <p:cNvSpPr>
            <a:spLocks noChangeShapeType="1"/>
          </p:cNvSpPr>
          <p:nvPr/>
        </p:nvSpPr>
        <p:spPr bwMode="auto">
          <a:xfrm>
            <a:off x="3657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2" name="Line 115"/>
          <p:cNvSpPr>
            <a:spLocks noChangeShapeType="1"/>
          </p:cNvSpPr>
          <p:nvPr/>
        </p:nvSpPr>
        <p:spPr bwMode="auto">
          <a:xfrm flipV="1">
            <a:off x="3657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3" name="Line 116"/>
          <p:cNvSpPr>
            <a:spLocks noChangeShapeType="1"/>
          </p:cNvSpPr>
          <p:nvPr/>
        </p:nvSpPr>
        <p:spPr bwMode="auto">
          <a:xfrm>
            <a:off x="3657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4" name="Line 117"/>
          <p:cNvSpPr>
            <a:spLocks noChangeShapeType="1"/>
          </p:cNvSpPr>
          <p:nvPr/>
        </p:nvSpPr>
        <p:spPr bwMode="auto">
          <a:xfrm flipV="1">
            <a:off x="3657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5" name="Line 118"/>
          <p:cNvSpPr>
            <a:spLocks noChangeShapeType="1"/>
          </p:cNvSpPr>
          <p:nvPr/>
        </p:nvSpPr>
        <p:spPr bwMode="auto">
          <a:xfrm flipV="1">
            <a:off x="3733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6" name="Line 119"/>
          <p:cNvSpPr>
            <a:spLocks noChangeShapeType="1"/>
          </p:cNvSpPr>
          <p:nvPr/>
        </p:nvSpPr>
        <p:spPr bwMode="auto">
          <a:xfrm>
            <a:off x="5791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7" name="Line 120"/>
          <p:cNvSpPr>
            <a:spLocks noChangeShapeType="1"/>
          </p:cNvSpPr>
          <p:nvPr/>
        </p:nvSpPr>
        <p:spPr bwMode="auto">
          <a:xfrm>
            <a:off x="5715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8" name="Line 121"/>
          <p:cNvSpPr>
            <a:spLocks noChangeShapeType="1"/>
          </p:cNvSpPr>
          <p:nvPr/>
        </p:nvSpPr>
        <p:spPr bwMode="auto">
          <a:xfrm flipV="1">
            <a:off x="5638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99" name="Line 122"/>
          <p:cNvSpPr>
            <a:spLocks noChangeShapeType="1"/>
          </p:cNvSpPr>
          <p:nvPr/>
        </p:nvSpPr>
        <p:spPr bwMode="auto">
          <a:xfrm flipV="1">
            <a:off x="5638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900" name="Line 123"/>
          <p:cNvSpPr>
            <a:spLocks noChangeShapeType="1"/>
          </p:cNvSpPr>
          <p:nvPr/>
        </p:nvSpPr>
        <p:spPr bwMode="auto">
          <a:xfrm>
            <a:off x="2133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901" name="Text Box 124"/>
          <p:cNvSpPr txBox="1">
            <a:spLocks noChangeArrowheads="1"/>
          </p:cNvSpPr>
          <p:nvPr/>
        </p:nvSpPr>
        <p:spPr bwMode="auto">
          <a:xfrm>
            <a:off x="7593014" y="6142038"/>
            <a:ext cx="6206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Helvetica" pitchFamily="2" charset="0"/>
              </a:rPr>
              <a:t>time</a:t>
            </a:r>
          </a:p>
        </p:txBody>
      </p:sp>
      <p:grpSp>
        <p:nvGrpSpPr>
          <p:cNvPr id="33902" name="Group 125"/>
          <p:cNvGrpSpPr>
            <a:grpSpLocks/>
          </p:cNvGrpSpPr>
          <p:nvPr/>
        </p:nvGrpSpPr>
        <p:grpSpPr bwMode="auto">
          <a:xfrm>
            <a:off x="8661400" y="3010416"/>
            <a:ext cx="2184400" cy="1212850"/>
            <a:chOff x="2352" y="0"/>
            <a:chExt cx="1376" cy="764"/>
          </a:xfrm>
        </p:grpSpPr>
        <p:sp>
          <p:nvSpPr>
            <p:cNvPr id="33915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916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7"/>
              <a:chOff x="-17" y="1286"/>
              <a:chExt cx="1161" cy="677"/>
            </a:xfrm>
          </p:grpSpPr>
          <p:sp>
            <p:nvSpPr>
              <p:cNvPr id="33917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18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33919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20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21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3922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33923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24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3925" name="Group 136"/>
              <p:cNvGrpSpPr>
                <a:grpSpLocks/>
              </p:cNvGrpSpPr>
              <p:nvPr/>
            </p:nvGrpSpPr>
            <p:grpSpPr bwMode="auto">
              <a:xfrm>
                <a:off x="41" y="1598"/>
                <a:ext cx="186" cy="252"/>
                <a:chOff x="2963" y="2429"/>
                <a:chExt cx="187" cy="252"/>
              </a:xfrm>
            </p:grpSpPr>
            <p:sp>
              <p:nvSpPr>
                <p:cNvPr id="339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3948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63" y="2429"/>
                  <a:ext cx="1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000" dirty="0">
                      <a:solidFill>
                        <a:schemeClr val="bg1"/>
                      </a:solidFill>
                    </a:rPr>
                    <a:t>x</a:t>
                  </a:r>
                  <a:endParaRPr lang="en-US" sz="2400" dirty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3926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91"/>
                <a:chOff x="1740" y="2276"/>
                <a:chExt cx="316" cy="291"/>
              </a:xfrm>
            </p:grpSpPr>
            <p:sp>
              <p:nvSpPr>
                <p:cNvPr id="33939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3940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41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42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3943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grpSp>
              <p:nvGrpSpPr>
                <p:cNvPr id="33944" name="Group 145"/>
                <p:cNvGrpSpPr>
                  <a:grpSpLocks/>
                </p:cNvGrpSpPr>
                <p:nvPr/>
              </p:nvGrpSpPr>
              <p:grpSpPr bwMode="auto">
                <a:xfrm>
                  <a:off x="1802" y="2276"/>
                  <a:ext cx="193" cy="291"/>
                  <a:chOff x="2960" y="2399"/>
                  <a:chExt cx="194" cy="291"/>
                </a:xfrm>
              </p:grpSpPr>
              <p:sp>
                <p:nvSpPr>
                  <p:cNvPr id="33945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3946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0" y="2399"/>
                    <a:ext cx="194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sz="2400" dirty="0">
                        <a:solidFill>
                          <a:schemeClr val="bg1"/>
                        </a:solidFill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33927" name="Text Box 148"/>
              <p:cNvSpPr txBox="1">
                <a:spLocks noChangeArrowheads="1"/>
              </p:cNvSpPr>
              <p:nvPr/>
            </p:nvSpPr>
            <p:spPr bwMode="auto">
              <a:xfrm>
                <a:off x="726" y="1400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3928" name="Text Box 149"/>
              <p:cNvSpPr txBox="1">
                <a:spLocks noChangeArrowheads="1"/>
              </p:cNvSpPr>
              <p:nvPr/>
            </p:nvSpPr>
            <p:spPr bwMode="auto">
              <a:xfrm>
                <a:off x="199" y="1397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3929" name="Text Box 150"/>
              <p:cNvSpPr txBox="1">
                <a:spLocks noChangeArrowheads="1"/>
              </p:cNvSpPr>
              <p:nvPr/>
            </p:nvSpPr>
            <p:spPr bwMode="auto">
              <a:xfrm>
                <a:off x="484" y="1730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33930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2"/>
                <a:chOff x="1740" y="2306"/>
                <a:chExt cx="316" cy="252"/>
              </a:xfrm>
            </p:grpSpPr>
            <p:sp>
              <p:nvSpPr>
                <p:cNvPr id="33931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3932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33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34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3935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grpSp>
              <p:nvGrpSpPr>
                <p:cNvPr id="33936" name="Group 157"/>
                <p:cNvGrpSpPr>
                  <a:grpSpLocks/>
                </p:cNvGrpSpPr>
                <p:nvPr/>
              </p:nvGrpSpPr>
              <p:grpSpPr bwMode="auto">
                <a:xfrm>
                  <a:off x="1804" y="2306"/>
                  <a:ext cx="189" cy="252"/>
                  <a:chOff x="2961" y="2429"/>
                  <a:chExt cx="191" cy="252"/>
                </a:xfrm>
              </p:grpSpPr>
              <p:sp>
                <p:nvSpPr>
                  <p:cNvPr id="33937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3938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1" y="2429"/>
                    <a:ext cx="19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sz="2000" dirty="0">
                        <a:solidFill>
                          <a:schemeClr val="bg1"/>
                        </a:solidFill>
                      </a:rPr>
                      <a:t>y</a:t>
                    </a:r>
                    <a:endParaRPr lang="en-US" sz="2400" dirty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33903" name="Text Box 160"/>
          <p:cNvSpPr txBox="1">
            <a:spLocks noChangeArrowheads="1"/>
          </p:cNvSpPr>
          <p:nvPr/>
        </p:nvSpPr>
        <p:spPr bwMode="auto">
          <a:xfrm>
            <a:off x="909339" y="805934"/>
            <a:ext cx="1531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latin typeface="Helvetica" pitchFamily="2" charset="0"/>
              </a:rPr>
              <a:t>node x table</a:t>
            </a:r>
          </a:p>
        </p:txBody>
      </p:sp>
      <p:sp>
        <p:nvSpPr>
          <p:cNvPr id="33904" name="Text Box 161"/>
          <p:cNvSpPr txBox="1">
            <a:spLocks noChangeArrowheads="1"/>
          </p:cNvSpPr>
          <p:nvPr/>
        </p:nvSpPr>
        <p:spPr bwMode="auto">
          <a:xfrm>
            <a:off x="925812" y="2696421"/>
            <a:ext cx="1531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latin typeface="Helvetica" pitchFamily="2" charset="0"/>
              </a:rPr>
              <a:t>node y table</a:t>
            </a:r>
          </a:p>
        </p:txBody>
      </p:sp>
      <p:sp>
        <p:nvSpPr>
          <p:cNvPr id="33905" name="Text Box 162"/>
          <p:cNvSpPr txBox="1">
            <a:spLocks noChangeArrowheads="1"/>
          </p:cNvSpPr>
          <p:nvPr/>
        </p:nvSpPr>
        <p:spPr bwMode="auto">
          <a:xfrm>
            <a:off x="925812" y="4475162"/>
            <a:ext cx="15183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latin typeface="Helvetica" pitchFamily="2" charset="0"/>
              </a:rPr>
              <a:t>node z table</a:t>
            </a:r>
          </a:p>
        </p:txBody>
      </p:sp>
      <p:sp>
        <p:nvSpPr>
          <p:cNvPr id="33906" name="Oval 163"/>
          <p:cNvSpPr>
            <a:spLocks noChangeArrowheads="1"/>
          </p:cNvSpPr>
          <p:nvPr/>
        </p:nvSpPr>
        <p:spPr bwMode="auto">
          <a:xfrm>
            <a:off x="2743200" y="1676400"/>
            <a:ext cx="1066800" cy="3810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907" name="Oval 164"/>
          <p:cNvSpPr>
            <a:spLocks noChangeArrowheads="1"/>
          </p:cNvSpPr>
          <p:nvPr/>
        </p:nvSpPr>
        <p:spPr bwMode="auto">
          <a:xfrm>
            <a:off x="2743200" y="3733800"/>
            <a:ext cx="1066800" cy="3810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908" name="Oval 165"/>
          <p:cNvSpPr>
            <a:spLocks noChangeArrowheads="1"/>
          </p:cNvSpPr>
          <p:nvPr/>
        </p:nvSpPr>
        <p:spPr bwMode="auto">
          <a:xfrm>
            <a:off x="2743200" y="5943600"/>
            <a:ext cx="1066800" cy="3810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909" name="Oval 166"/>
          <p:cNvSpPr>
            <a:spLocks noChangeArrowheads="1"/>
          </p:cNvSpPr>
          <p:nvPr/>
        </p:nvSpPr>
        <p:spPr bwMode="auto">
          <a:xfrm>
            <a:off x="48006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910" name="Oval 167"/>
          <p:cNvSpPr>
            <a:spLocks noChangeArrowheads="1"/>
          </p:cNvSpPr>
          <p:nvPr/>
        </p:nvSpPr>
        <p:spPr bwMode="auto">
          <a:xfrm>
            <a:off x="4724400" y="5867400"/>
            <a:ext cx="1066800" cy="3810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911" name="Rectangle 168"/>
          <p:cNvSpPr>
            <a:spLocks noChangeArrowheads="1"/>
          </p:cNvSpPr>
          <p:nvPr/>
        </p:nvSpPr>
        <p:spPr bwMode="auto">
          <a:xfrm>
            <a:off x="2878218" y="184836"/>
            <a:ext cx="468920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fr-FR" dirty="0" err="1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D</a:t>
            </a:r>
            <a:r>
              <a:rPr lang="fr-FR" baseline="-25000" dirty="0" err="1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x</a:t>
            </a: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(y) = min{c(</a:t>
            </a:r>
            <a:r>
              <a:rPr lang="fr-FR" dirty="0" err="1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x,y</a:t>
            </a: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) + D</a:t>
            </a:r>
            <a:r>
              <a:rPr lang="fr-FR" baseline="-25000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y</a:t>
            </a: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(y), c(</a:t>
            </a:r>
            <a:r>
              <a:rPr lang="fr-FR" dirty="0" err="1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x,z</a:t>
            </a: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) + D</a:t>
            </a:r>
            <a:r>
              <a:rPr lang="fr-FR" baseline="-25000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z</a:t>
            </a: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(y)} </a:t>
            </a:r>
            <a:b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</a:br>
            <a:r>
              <a:rPr lang="fr-FR" dirty="0">
                <a:solidFill>
                  <a:srgbClr val="000000"/>
                </a:solidFill>
                <a:latin typeface="Helvetica" pitchFamily="2" charset="0"/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33912" name="Line 169"/>
          <p:cNvSpPr>
            <a:spLocks noChangeShapeType="1"/>
          </p:cNvSpPr>
          <p:nvPr/>
        </p:nvSpPr>
        <p:spPr bwMode="auto">
          <a:xfrm flipH="1">
            <a:off x="5633973" y="778947"/>
            <a:ext cx="369411" cy="83288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913" name="Rectangle 170"/>
          <p:cNvSpPr>
            <a:spLocks noChangeArrowheads="1"/>
          </p:cNvSpPr>
          <p:nvPr/>
        </p:nvSpPr>
        <p:spPr bwMode="auto">
          <a:xfrm>
            <a:off x="7964808" y="107454"/>
            <a:ext cx="385205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fr-FR" dirty="0" err="1">
                <a:latin typeface="Helvetica" pitchFamily="2" charset="0"/>
              </a:rPr>
              <a:t>D</a:t>
            </a:r>
            <a:r>
              <a:rPr lang="fr-FR" baseline="-25000" dirty="0" err="1">
                <a:latin typeface="Helvetica" pitchFamily="2" charset="0"/>
              </a:rPr>
              <a:t>x</a:t>
            </a:r>
            <a:r>
              <a:rPr lang="fr-FR" dirty="0">
                <a:latin typeface="Helvetica" pitchFamily="2" charset="0"/>
              </a:rPr>
              <a:t>(z) = min{c(</a:t>
            </a:r>
            <a:r>
              <a:rPr lang="fr-FR" dirty="0" err="1">
                <a:latin typeface="Helvetica" pitchFamily="2" charset="0"/>
              </a:rPr>
              <a:t>x,y</a:t>
            </a:r>
            <a:r>
              <a:rPr lang="fr-FR" dirty="0">
                <a:latin typeface="Helvetica" pitchFamily="2" charset="0"/>
              </a:rPr>
              <a:t>) + D</a:t>
            </a:r>
            <a:r>
              <a:rPr lang="fr-FR" baseline="-25000" dirty="0">
                <a:latin typeface="Helvetica" pitchFamily="2" charset="0"/>
              </a:rPr>
              <a:t>y</a:t>
            </a:r>
            <a:r>
              <a:rPr lang="fr-FR" dirty="0">
                <a:latin typeface="Helvetica" pitchFamily="2" charset="0"/>
              </a:rPr>
              <a:t>(z), </a:t>
            </a:r>
          </a:p>
          <a:p>
            <a:pPr eaLnBrk="0" hangingPunct="0"/>
            <a:r>
              <a:rPr lang="fr-FR" dirty="0">
                <a:latin typeface="Helvetica" pitchFamily="2" charset="0"/>
              </a:rPr>
              <a:t>                  c(</a:t>
            </a:r>
            <a:r>
              <a:rPr lang="fr-FR" dirty="0" err="1">
                <a:latin typeface="Helvetica" pitchFamily="2" charset="0"/>
              </a:rPr>
              <a:t>x,z</a:t>
            </a:r>
            <a:r>
              <a:rPr lang="fr-FR" dirty="0">
                <a:latin typeface="Helvetica" pitchFamily="2" charset="0"/>
              </a:rPr>
              <a:t>) + D</a:t>
            </a:r>
            <a:r>
              <a:rPr lang="fr-FR" baseline="-25000" dirty="0">
                <a:latin typeface="Helvetica" pitchFamily="2" charset="0"/>
              </a:rPr>
              <a:t>z</a:t>
            </a:r>
            <a:r>
              <a:rPr lang="fr-FR" dirty="0">
                <a:latin typeface="Helvetica" pitchFamily="2" charset="0"/>
              </a:rPr>
              <a:t>(z)} </a:t>
            </a:r>
          </a:p>
          <a:p>
            <a:pPr algn="just" eaLnBrk="0" hangingPunct="0"/>
            <a:r>
              <a:rPr lang="fr-FR" dirty="0">
                <a:latin typeface="Helvetica" pitchFamily="2" charset="0"/>
              </a:rPr>
              <a:t>= min{2+1 , 7+0} = 3</a:t>
            </a:r>
          </a:p>
        </p:txBody>
      </p:sp>
      <p:sp>
        <p:nvSpPr>
          <p:cNvPr id="33914" name="Line 171"/>
          <p:cNvSpPr>
            <a:spLocks noChangeShapeType="1"/>
          </p:cNvSpPr>
          <p:nvPr/>
        </p:nvSpPr>
        <p:spPr bwMode="auto">
          <a:xfrm flipH="1">
            <a:off x="5791200" y="563562"/>
            <a:ext cx="2286000" cy="110117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3" name="Text Box 44">
            <a:extLst>
              <a:ext uri="{FF2B5EF4-FFF2-40B4-BE49-F238E27FC236}">
                <a16:creationId xmlns:a16="http://schemas.microsoft.com/office/drawing/2014/main" id="{BE07DC12-6F14-8444-97E1-C5D517F9E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771" y="3427691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335879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/>
      <p:bldP spid="33800" grpId="0"/>
      <p:bldP spid="33801" grpId="0"/>
      <p:bldP spid="33802" grpId="0"/>
      <p:bldP spid="33803" grpId="0"/>
      <p:bldP spid="33804" grpId="0"/>
      <p:bldP spid="33805" grpId="0"/>
      <p:bldP spid="33806" grpId="0" animBg="1"/>
      <p:bldP spid="33807" grpId="0" animBg="1"/>
      <p:bldP spid="33808" grpId="0"/>
      <p:bldP spid="33809" grpId="0"/>
      <p:bldP spid="33810" grpId="0"/>
      <p:bldP spid="33811" grpId="0"/>
      <p:bldP spid="33812" grpId="0"/>
      <p:bldP spid="33813" grpId="0"/>
      <p:bldP spid="33814" grpId="0"/>
      <p:bldP spid="33827" grpId="0" animBg="1"/>
      <p:bldP spid="33828" grpId="0" animBg="1"/>
      <p:bldP spid="33829" grpId="0"/>
      <p:bldP spid="33830" grpId="0"/>
      <p:bldP spid="33831" grpId="0"/>
      <p:bldP spid="33832" grpId="0"/>
      <p:bldP spid="33833" grpId="0"/>
      <p:bldP spid="33834" grpId="0"/>
      <p:bldP spid="33835" grpId="0"/>
      <p:bldP spid="33836" grpId="0" animBg="1"/>
      <p:bldP spid="33837" grpId="0" animBg="1"/>
      <p:bldP spid="33838" grpId="0"/>
      <p:bldP spid="33839" grpId="0"/>
      <p:bldP spid="33840" grpId="0"/>
      <p:bldP spid="33841" grpId="0"/>
      <p:bldP spid="33842" grpId="0"/>
      <p:bldP spid="33843" grpId="0"/>
      <p:bldP spid="33844" grpId="0"/>
      <p:bldP spid="33845" grpId="0" animBg="1"/>
      <p:bldP spid="33846" grpId="0" animBg="1"/>
      <p:bldP spid="33847" grpId="0"/>
      <p:bldP spid="33848" grpId="0"/>
      <p:bldP spid="33849" grpId="0"/>
      <p:bldP spid="33850" grpId="0"/>
      <p:bldP spid="33851" grpId="0"/>
      <p:bldP spid="33852" grpId="0"/>
      <p:bldP spid="33853" grpId="0"/>
      <p:bldP spid="33854" grpId="0" animBg="1"/>
      <p:bldP spid="33855" grpId="0" animBg="1"/>
      <p:bldP spid="33856" grpId="0"/>
      <p:bldP spid="33857" grpId="0"/>
      <p:bldP spid="33858" grpId="0"/>
      <p:bldP spid="33859" grpId="0"/>
      <p:bldP spid="33860" grpId="0"/>
      <p:bldP spid="33861" grpId="0"/>
      <p:bldP spid="33862" grpId="0"/>
      <p:bldP spid="33878" grpId="0"/>
      <p:bldP spid="33879" grpId="0"/>
      <p:bldP spid="33880" grpId="0"/>
      <p:bldP spid="33881" grpId="0"/>
      <p:bldP spid="33882" grpId="0"/>
      <p:bldP spid="33883" grpId="0"/>
      <p:bldP spid="33884" grpId="0"/>
      <p:bldP spid="33885" grpId="0"/>
      <p:bldP spid="33886" grpId="0"/>
      <p:bldP spid="33887" grpId="0"/>
      <p:bldP spid="33888" grpId="0"/>
      <p:bldP spid="33889" grpId="0"/>
      <p:bldP spid="33890" grpId="0" animBg="1"/>
      <p:bldP spid="33891" grpId="0" animBg="1"/>
      <p:bldP spid="33892" grpId="0" animBg="1"/>
      <p:bldP spid="33893" grpId="0" animBg="1"/>
      <p:bldP spid="33894" grpId="0" animBg="1"/>
      <p:bldP spid="33895" grpId="0" animBg="1"/>
      <p:bldP spid="33896" grpId="0" animBg="1"/>
      <p:bldP spid="33897" grpId="0" animBg="1"/>
      <p:bldP spid="33898" grpId="0" animBg="1"/>
      <p:bldP spid="33899" grpId="0" animBg="1"/>
      <p:bldP spid="33900" grpId="0" animBg="1"/>
      <p:bldP spid="33901" grpId="0"/>
      <p:bldP spid="33909" grpId="0" animBg="1"/>
      <p:bldP spid="33909" grpId="1" animBg="1"/>
      <p:bldP spid="33910" grpId="0" animBg="1"/>
      <p:bldP spid="33911" grpId="0"/>
      <p:bldP spid="33912" grpId="0" animBg="1"/>
      <p:bldP spid="33913" grpId="0"/>
      <p:bldP spid="339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D676-AB2C-1A41-8E68-587356B8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news travels 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32ECC-C3A0-1149-9E12-FC210406F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548" y="1690688"/>
            <a:ext cx="8313739" cy="4879975"/>
          </a:xfrm>
        </p:spPr>
        <p:txBody>
          <a:bodyPr>
            <a:normAutofit/>
          </a:bodyPr>
          <a:lstStyle/>
          <a:p>
            <a:r>
              <a:rPr lang="en-US" dirty="0"/>
              <a:t>Suppose the link cost reduces or a new better path becomes available in a network.</a:t>
            </a:r>
          </a:p>
          <a:p>
            <a:r>
              <a:rPr lang="en-US" dirty="0"/>
              <a:t>The immediate neighbors of the change detect the better path immediately</a:t>
            </a:r>
          </a:p>
          <a:p>
            <a:r>
              <a:rPr lang="en-US" dirty="0"/>
              <a:t>Since their DV changed, these nodes notify their neighbors immediately.</a:t>
            </a:r>
          </a:p>
          <a:p>
            <a:pPr lvl="1"/>
            <a:r>
              <a:rPr lang="en-US" dirty="0"/>
              <a:t>And those neighbors notify still more neighbors</a:t>
            </a:r>
          </a:p>
          <a:p>
            <a:pPr lvl="1"/>
            <a:r>
              <a:rPr lang="en-US" dirty="0"/>
              <a:t>… until the entire network knows to use the better path</a:t>
            </a:r>
          </a:p>
          <a:p>
            <a:r>
              <a:rPr lang="en-US" dirty="0">
                <a:solidFill>
                  <a:srgbClr val="C00000"/>
                </a:solidFill>
              </a:rPr>
              <a:t>Good news travels fast</a:t>
            </a:r>
            <a:r>
              <a:rPr lang="en-US" dirty="0"/>
              <a:t> through the network</a:t>
            </a:r>
          </a:p>
          <a:p>
            <a:r>
              <a:rPr lang="en-US" dirty="0"/>
              <a:t>This is </a:t>
            </a:r>
            <a:r>
              <a:rPr lang="en-US" dirty="0">
                <a:solidFill>
                  <a:srgbClr val="C00000"/>
                </a:solidFill>
              </a:rPr>
              <a:t>despite </a:t>
            </a:r>
            <a:r>
              <a:rPr lang="en-US" dirty="0"/>
              <a:t>messages </a:t>
            </a:r>
            <a:r>
              <a:rPr lang="en-US" dirty="0">
                <a:solidFill>
                  <a:srgbClr val="C00000"/>
                </a:solidFill>
              </a:rPr>
              <a:t>only being exchanged among neighbors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4B47A3A4-F84B-7849-B625-6370F50B4D7E}"/>
              </a:ext>
            </a:extLst>
          </p:cNvPr>
          <p:cNvGrpSpPr>
            <a:grpSpLocks/>
          </p:cNvGrpSpPr>
          <p:nvPr/>
        </p:nvGrpSpPr>
        <p:grpSpPr bwMode="auto">
          <a:xfrm>
            <a:off x="9169400" y="1937971"/>
            <a:ext cx="2184400" cy="1314450"/>
            <a:chOff x="3625" y="1076"/>
            <a:chExt cx="1376" cy="828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3EDDECA-B789-984B-A56D-7940375EC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FA68C08B-716E-CF4D-85A8-F0FCB2DF1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7" name="Oval 8">
              <a:extLst>
                <a:ext uri="{FF2B5EF4-FFF2-40B4-BE49-F238E27FC236}">
                  <a16:creationId xmlns:a16="http://schemas.microsoft.com/office/drawing/2014/main" id="{DD7C9166-BCC0-A147-870D-CC29E2F4C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88468BC3-53A6-C045-8AF0-A3A86B63D2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B6D5956B-57AD-8445-99A8-709A837AA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42229897-9B9F-D74D-ABAF-114A0146F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Helvetica" pitchFamily="2" charset="0"/>
              </a:endParaRPr>
            </a:p>
          </p:txBody>
        </p:sp>
        <p:sp>
          <p:nvSpPr>
            <p:cNvPr id="11" name="Oval 12">
              <a:extLst>
                <a:ext uri="{FF2B5EF4-FFF2-40B4-BE49-F238E27FC236}">
                  <a16:creationId xmlns:a16="http://schemas.microsoft.com/office/drawing/2014/main" id="{3624DDCD-D859-7743-B782-F0B083AA8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1B76EF60-80C4-8B4D-BE34-856ACE76A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96375EB2-61E3-E440-94D9-8924F7AB2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  <p:grpSp>
          <p:nvGrpSpPr>
            <p:cNvPr id="14" name="Group 15">
              <a:extLst>
                <a:ext uri="{FF2B5EF4-FFF2-40B4-BE49-F238E27FC236}">
                  <a16:creationId xmlns:a16="http://schemas.microsoft.com/office/drawing/2014/main" id="{5BD04FC8-51B2-FB41-BC16-179B9861A0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4" y="1526"/>
              <a:ext cx="197" cy="252"/>
              <a:chOff x="2958" y="2429"/>
              <a:chExt cx="200" cy="252"/>
            </a:xfrm>
          </p:grpSpPr>
          <p:sp>
            <p:nvSpPr>
              <p:cNvPr id="38" name="Rectangle 16">
                <a:extLst>
                  <a:ext uri="{FF2B5EF4-FFF2-40B4-BE49-F238E27FC236}">
                    <a16:creationId xmlns:a16="http://schemas.microsoft.com/office/drawing/2014/main" id="{EAC2EFAC-91BA-3D4B-8E8C-43F1D0F32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39" name="Text Box 17">
                <a:extLst>
                  <a:ext uri="{FF2B5EF4-FFF2-40B4-BE49-F238E27FC236}">
                    <a16:creationId xmlns:a16="http://schemas.microsoft.com/office/drawing/2014/main" id="{235EA74B-27EA-D94A-BAB6-4FEE5717C1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x</a:t>
                </a:r>
                <a:endParaRPr lang="en-US" dirty="0">
                  <a:solidFill>
                    <a:schemeClr val="bg1"/>
                  </a:solidFill>
                  <a:latin typeface="Helvetica" pitchFamily="2" charset="0"/>
                </a:endParaRPr>
              </a:p>
            </p:txBody>
          </p:sp>
        </p:grpSp>
        <p:grpSp>
          <p:nvGrpSpPr>
            <p:cNvPr id="15" name="Group 18">
              <a:extLst>
                <a:ext uri="{FF2B5EF4-FFF2-40B4-BE49-F238E27FC236}">
                  <a16:creationId xmlns:a16="http://schemas.microsoft.com/office/drawing/2014/main" id="{0AD145F3-62CA-B44C-8E73-C5452DBDB5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30" name="Oval 19">
                <a:extLst>
                  <a:ext uri="{FF2B5EF4-FFF2-40B4-BE49-F238E27FC236}">
                    <a16:creationId xmlns:a16="http://schemas.microsoft.com/office/drawing/2014/main" id="{E667868C-627D-644E-B235-273FA45B5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31" name="Line 20">
                <a:extLst>
                  <a:ext uri="{FF2B5EF4-FFF2-40B4-BE49-F238E27FC236}">
                    <a16:creationId xmlns:a16="http://schemas.microsoft.com/office/drawing/2014/main" id="{148D60E6-67B7-4643-9D32-386102327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32" name="Line 21">
                <a:extLst>
                  <a:ext uri="{FF2B5EF4-FFF2-40B4-BE49-F238E27FC236}">
                    <a16:creationId xmlns:a16="http://schemas.microsoft.com/office/drawing/2014/main" id="{E7814B79-2EED-B441-98E3-A33C8C8387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33" name="Rectangle 22">
                <a:extLst>
                  <a:ext uri="{FF2B5EF4-FFF2-40B4-BE49-F238E27FC236}">
                    <a16:creationId xmlns:a16="http://schemas.microsoft.com/office/drawing/2014/main" id="{ED0AE727-37B8-D54B-8E84-0D82D54A9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Helvetica" pitchFamily="2" charset="0"/>
                </a:endParaRPr>
              </a:p>
            </p:txBody>
          </p:sp>
          <p:sp>
            <p:nvSpPr>
              <p:cNvPr id="34" name="Oval 23">
                <a:extLst>
                  <a:ext uri="{FF2B5EF4-FFF2-40B4-BE49-F238E27FC236}">
                    <a16:creationId xmlns:a16="http://schemas.microsoft.com/office/drawing/2014/main" id="{1EB28F0E-A01F-7448-BF6E-1EA0A47E6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grpSp>
            <p:nvGrpSpPr>
              <p:cNvPr id="35" name="Group 24">
                <a:extLst>
                  <a:ext uri="{FF2B5EF4-FFF2-40B4-BE49-F238E27FC236}">
                    <a16:creationId xmlns:a16="http://schemas.microsoft.com/office/drawing/2014/main" id="{862D2242-EA5F-9044-BB0D-32AAD6EC60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36" name="Rectangle 25">
                  <a:extLst>
                    <a:ext uri="{FF2B5EF4-FFF2-40B4-BE49-F238E27FC236}">
                      <a16:creationId xmlns:a16="http://schemas.microsoft.com/office/drawing/2014/main" id="{260238FC-1905-724C-B41C-EB838317E2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Helvetica" pitchFamily="2" charset="0"/>
                  </a:endParaRPr>
                </a:p>
              </p:txBody>
            </p:sp>
            <p:sp>
              <p:nvSpPr>
                <p:cNvPr id="37" name="Text Box 26">
                  <a:extLst>
                    <a:ext uri="{FF2B5EF4-FFF2-40B4-BE49-F238E27FC236}">
                      <a16:creationId xmlns:a16="http://schemas.microsoft.com/office/drawing/2014/main" id="{7D180C61-EF41-E04C-A1F7-1FC3625938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Helvetica" pitchFamily="2" charset="0"/>
                    </a:rPr>
                    <a:t>z</a:t>
                  </a:r>
                  <a:endParaRPr lang="en-US" dirty="0">
                    <a:solidFill>
                      <a:schemeClr val="bg1"/>
                    </a:solidFill>
                    <a:latin typeface="Helvetica" pitchFamily="2" charset="0"/>
                  </a:endParaRPr>
                </a:p>
              </p:txBody>
            </p:sp>
          </p:grpSp>
        </p:grp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60B0D48A-F846-414F-807A-0F7168181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1" y="1328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Helvetica" pitchFamily="2" charset="0"/>
                </a:rPr>
                <a:t>1</a:t>
              </a:r>
              <a:endParaRPr lang="en-US">
                <a:latin typeface="Helvetica" pitchFamily="2" charset="0"/>
              </a:endParaRPr>
            </a:p>
          </p:txBody>
        </p:sp>
        <p:sp>
          <p:nvSpPr>
            <p:cNvPr id="17" name="Text Box 28">
              <a:extLst>
                <a:ext uri="{FF2B5EF4-FFF2-40B4-BE49-F238E27FC236}">
                  <a16:creationId xmlns:a16="http://schemas.microsoft.com/office/drawing/2014/main" id="{542BD58E-CF15-6A41-B9E8-1B2195F86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Helvetica" pitchFamily="2" charset="0"/>
                </a:rPr>
                <a:t>4</a:t>
              </a:r>
              <a:endParaRPr lang="en-US">
                <a:latin typeface="Helvetica" pitchFamily="2" charset="0"/>
              </a:endParaRPr>
            </a:p>
          </p:txBody>
        </p:sp>
        <p:sp>
          <p:nvSpPr>
            <p:cNvPr id="18" name="Text Box 29">
              <a:extLst>
                <a:ext uri="{FF2B5EF4-FFF2-40B4-BE49-F238E27FC236}">
                  <a16:creationId xmlns:a16="http://schemas.microsoft.com/office/drawing/2014/main" id="{3E5EEBE7-D597-AE4B-8D3C-52CA4C5B14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6" y="1658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Helvetica" pitchFamily="2" charset="0"/>
                </a:rPr>
                <a:t>2</a:t>
              </a:r>
              <a:endParaRPr lang="en-US" dirty="0">
                <a:latin typeface="Helvetica" pitchFamily="2" charset="0"/>
              </a:endParaRPr>
            </a:p>
          </p:txBody>
        </p:sp>
        <p:grpSp>
          <p:nvGrpSpPr>
            <p:cNvPr id="19" name="Group 30">
              <a:extLst>
                <a:ext uri="{FF2B5EF4-FFF2-40B4-BE49-F238E27FC236}">
                  <a16:creationId xmlns:a16="http://schemas.microsoft.com/office/drawing/2014/main" id="{6D67DD3A-EA1F-C54C-9459-D7FAB3CF44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22" name="Oval 31">
                <a:extLst>
                  <a:ext uri="{FF2B5EF4-FFF2-40B4-BE49-F238E27FC236}">
                    <a16:creationId xmlns:a16="http://schemas.microsoft.com/office/drawing/2014/main" id="{5B231417-1042-EB4C-A9FE-6C233FDEA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23" name="Line 32">
                <a:extLst>
                  <a:ext uri="{FF2B5EF4-FFF2-40B4-BE49-F238E27FC236}">
                    <a16:creationId xmlns:a16="http://schemas.microsoft.com/office/drawing/2014/main" id="{BE8931B0-33A0-D944-8F25-9EEA3A64A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24" name="Line 33">
                <a:extLst>
                  <a:ext uri="{FF2B5EF4-FFF2-40B4-BE49-F238E27FC236}">
                    <a16:creationId xmlns:a16="http://schemas.microsoft.com/office/drawing/2014/main" id="{7E8E5225-D14C-9648-94E8-B45108B7B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sp>
            <p:nvSpPr>
              <p:cNvPr id="25" name="Rectangle 34">
                <a:extLst>
                  <a:ext uri="{FF2B5EF4-FFF2-40B4-BE49-F238E27FC236}">
                    <a16:creationId xmlns:a16="http://schemas.microsoft.com/office/drawing/2014/main" id="{2C103997-788A-D44E-8960-CA70C5955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Helvetica" pitchFamily="2" charset="0"/>
                </a:endParaRPr>
              </a:p>
            </p:txBody>
          </p:sp>
          <p:sp>
            <p:nvSpPr>
              <p:cNvPr id="26" name="Oval 35">
                <a:extLst>
                  <a:ext uri="{FF2B5EF4-FFF2-40B4-BE49-F238E27FC236}">
                    <a16:creationId xmlns:a16="http://schemas.microsoft.com/office/drawing/2014/main" id="{EF8DD51A-A93F-A548-977B-33DECE83F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" pitchFamily="2" charset="0"/>
                </a:endParaRPr>
              </a:p>
            </p:txBody>
          </p:sp>
          <p:grpSp>
            <p:nvGrpSpPr>
              <p:cNvPr id="27" name="Group 36">
                <a:extLst>
                  <a:ext uri="{FF2B5EF4-FFF2-40B4-BE49-F238E27FC236}">
                    <a16:creationId xmlns:a16="http://schemas.microsoft.com/office/drawing/2014/main" id="{8FCD7C3C-E339-164C-8B31-ABB13929CA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28" name="Rectangle 37">
                  <a:extLst>
                    <a:ext uri="{FF2B5EF4-FFF2-40B4-BE49-F238E27FC236}">
                      <a16:creationId xmlns:a16="http://schemas.microsoft.com/office/drawing/2014/main" id="{84D066EB-9157-854A-8420-8B49F47938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Helvetica" pitchFamily="2" charset="0"/>
                  </a:endParaRPr>
                </a:p>
              </p:txBody>
            </p:sp>
            <p:sp>
              <p:nvSpPr>
                <p:cNvPr id="29" name="Text Box 38">
                  <a:extLst>
                    <a:ext uri="{FF2B5EF4-FFF2-40B4-BE49-F238E27FC236}">
                      <a16:creationId xmlns:a16="http://schemas.microsoft.com/office/drawing/2014/main" id="{44862147-FF09-3644-B056-64B1374661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Helvetica" pitchFamily="2" charset="0"/>
                    </a:rPr>
                    <a:t>y</a:t>
                  </a:r>
                  <a:endParaRPr lang="en-US" dirty="0">
                    <a:solidFill>
                      <a:schemeClr val="bg1"/>
                    </a:solidFill>
                    <a:latin typeface="Helvetica" pitchFamily="2" charset="0"/>
                  </a:endParaRPr>
                </a:p>
              </p:txBody>
            </p:sp>
          </p:grpSp>
        </p:grpSp>
        <p:sp>
          <p:nvSpPr>
            <p:cNvPr id="20" name="Text Box 39">
              <a:extLst>
                <a:ext uri="{FF2B5EF4-FFF2-40B4-BE49-F238E27FC236}">
                  <a16:creationId xmlns:a16="http://schemas.microsoft.com/office/drawing/2014/main" id="{AA1AE91A-BFC4-0248-A2F9-8291CCEA7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1" y="1076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solidFill>
                    <a:srgbClr val="C00000"/>
                  </a:solidFill>
                  <a:latin typeface="Helvetica" pitchFamily="2" charset="0"/>
                </a:rPr>
                <a:t>1</a:t>
              </a:r>
              <a:endParaRPr lang="en-US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  <p:sp>
          <p:nvSpPr>
            <p:cNvPr id="21" name="Line 40">
              <a:extLst>
                <a:ext uri="{FF2B5EF4-FFF2-40B4-BE49-F238E27FC236}">
                  <a16:creationId xmlns:a16="http://schemas.microsoft.com/office/drawing/2014/main" id="{DFE748B8-8815-024C-BCD0-53E3C9D11B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Helvetica" pitchFamily="2" charset="0"/>
              </a:endParaRPr>
            </a:p>
          </p:txBody>
        </p:sp>
      </p:grpSp>
      <p:pic>
        <p:nvPicPr>
          <p:cNvPr id="40" name="Picture 39" descr="Shape&#10;&#10;Description automatically generated with low confidence">
            <a:extLst>
              <a:ext uri="{FF2B5EF4-FFF2-40B4-BE49-F238E27FC236}">
                <a16:creationId xmlns:a16="http://schemas.microsoft.com/office/drawing/2014/main" id="{3CEA823E-AC5F-AD45-A9FF-52DB5FDBB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190" y="432793"/>
            <a:ext cx="1387358" cy="913494"/>
          </a:xfrm>
          <a:prstGeom prst="rect">
            <a:avLst/>
          </a:prstGeom>
        </p:spPr>
      </p:pic>
      <p:pic>
        <p:nvPicPr>
          <p:cNvPr id="41" name="Picture 40" descr="Shape&#10;&#10;Description automatically generated with medium confidence">
            <a:extLst>
              <a:ext uri="{FF2B5EF4-FFF2-40B4-BE49-F238E27FC236}">
                <a16:creationId xmlns:a16="http://schemas.microsoft.com/office/drawing/2014/main" id="{6DFE91CF-D614-B645-80DE-85A665E06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464" y="401017"/>
            <a:ext cx="1281340" cy="104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3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1400</Words>
  <Application>Microsoft Macintosh PowerPoint</Application>
  <PresentationFormat>Widescreen</PresentationFormat>
  <Paragraphs>335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Courier</vt:lpstr>
      <vt:lpstr>Helvetica</vt:lpstr>
      <vt:lpstr>Times New Roman</vt:lpstr>
      <vt:lpstr>Office Theme</vt:lpstr>
      <vt:lpstr>Routing (part 2)</vt:lpstr>
      <vt:lpstr>PowerPoint Presentation</vt:lpstr>
      <vt:lpstr>Distance Vector Protocols</vt:lpstr>
      <vt:lpstr>Distance Vector Protocol</vt:lpstr>
      <vt:lpstr>Q1: Distance Vectors</vt:lpstr>
      <vt:lpstr>Q2: Algorithm</vt:lpstr>
      <vt:lpstr>Visualization</vt:lpstr>
      <vt:lpstr>PowerPoint Presentation</vt:lpstr>
      <vt:lpstr>Good news travels fast</vt:lpstr>
      <vt:lpstr>Bad news travels slowly</vt:lpstr>
      <vt:lpstr>Bad news travels slowly</vt:lpstr>
      <vt:lpstr>Summary: Comparison of LS and DV</vt:lpstr>
      <vt:lpstr>PowerPoint Presentation</vt:lpstr>
      <vt:lpstr>Internet Routing</vt:lpstr>
      <vt:lpstr>The Internet is a large federated network</vt:lpstr>
      <vt:lpstr>The Internet is a large federated network</vt:lpstr>
      <vt:lpstr>The Internet is a large federated network</vt:lpstr>
      <vt:lpstr>The Internet is a large federated network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1891</cp:revision>
  <cp:lastPrinted>2021-01-24T11:57:08Z</cp:lastPrinted>
  <dcterms:created xsi:type="dcterms:W3CDTF">2019-01-23T03:40:12Z</dcterms:created>
  <dcterms:modified xsi:type="dcterms:W3CDTF">2024-12-06T16:28:05Z</dcterms:modified>
</cp:coreProperties>
</file>