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87" r:id="rId2"/>
    <p:sldId id="1138" r:id="rId3"/>
    <p:sldId id="1137" r:id="rId4"/>
    <p:sldId id="857" r:id="rId5"/>
    <p:sldId id="367" r:id="rId6"/>
    <p:sldId id="858" r:id="rId7"/>
    <p:sldId id="859" r:id="rId8"/>
    <p:sldId id="860" r:id="rId9"/>
    <p:sldId id="861" r:id="rId10"/>
    <p:sldId id="1039" r:id="rId11"/>
    <p:sldId id="1051" r:id="rId12"/>
    <p:sldId id="897" r:id="rId13"/>
    <p:sldId id="1041" r:id="rId14"/>
    <p:sldId id="1052" r:id="rId15"/>
    <p:sldId id="898" r:id="rId16"/>
    <p:sldId id="901" r:id="rId17"/>
    <p:sldId id="902" r:id="rId18"/>
    <p:sldId id="903" r:id="rId19"/>
    <p:sldId id="1044" r:id="rId20"/>
    <p:sldId id="1045" r:id="rId21"/>
    <p:sldId id="905" r:id="rId22"/>
    <p:sldId id="906" r:id="rId23"/>
    <p:sldId id="644" r:id="rId24"/>
    <p:sldId id="645" r:id="rId25"/>
    <p:sldId id="907" r:id="rId26"/>
    <p:sldId id="646" r:id="rId27"/>
    <p:sldId id="908" r:id="rId28"/>
    <p:sldId id="909" r:id="rId29"/>
    <p:sldId id="92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4664"/>
  </p:normalViewPr>
  <p:slideViewPr>
    <p:cSldViewPr snapToGrid="0" snapToObjects="1">
      <p:cViewPr varScale="1">
        <p:scale>
          <a:sx n="141" d="100"/>
          <a:sy n="141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B8DBFD1-A141-E141-B522-D77B5AB8E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CB6DF2-9E59-1F4B-8FB0-06734EC0FF13}" type="slidenum">
              <a:rPr lang="en-US" altLang="en-US" sz="1300" smtClean="0"/>
              <a:pPr/>
              <a:t>5</a:t>
            </a:fld>
            <a:endParaRPr lang="en-US" altLang="en-US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2953BC3-233A-D44A-A146-0E21789A5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4F899431-650A-2F4F-A893-93A3132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8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Debugging; Routing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23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976256" y="210896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enables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Every protocol below solves a sub-problem.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2192900" y="228638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335058" y="1624658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3392287" y="3680112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367285" y="3219136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532727" y="2903350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9898295" y="3822277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9825932" y="3429000"/>
            <a:ext cx="1953439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3477422" y="4780132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6589237" y="2018444"/>
            <a:ext cx="532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 rot="21171944">
            <a:off x="7820149" y="3323498"/>
            <a:ext cx="2316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endParaRPr lang="en-US" sz="28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6451046" y="5161945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6859882" y="5531152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227510" y="3424803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595230" y="5253814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22" y="5328136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079157" y="4410889"/>
            <a:ext cx="2752834" cy="3692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22" y="4455084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651" y="4810342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024494" y="1556779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4319696" y="1979765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90AFC4-C55F-2A4A-B107-228331A24BB9}"/>
              </a:ext>
            </a:extLst>
          </p:cNvPr>
          <p:cNvSpPr txBox="1"/>
          <p:nvPr/>
        </p:nvSpPr>
        <p:spPr>
          <a:xfrm>
            <a:off x="4506571" y="2401334"/>
            <a:ext cx="138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ping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31DE29-3C40-8041-8593-44BEDFA0FF22}"/>
              </a:ext>
            </a:extLst>
          </p:cNvPr>
          <p:cNvSpPr txBox="1"/>
          <p:nvPr/>
        </p:nvSpPr>
        <p:spPr>
          <a:xfrm>
            <a:off x="4520933" y="2676875"/>
            <a:ext cx="163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traceroute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0A40BF-118C-C148-BADB-983210F3FEE5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80" name="Picture 79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75B2B46C-54C2-4948-9F33-F8D37CAB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578B2-8EE8-4847-835A-20A59FF8EDD7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82" name="Picture 81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21C31008-4FA1-0846-BC0D-86938C479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582C70DB-C665-E74A-9697-0552B270B0C8}"/>
              </a:ext>
            </a:extLst>
          </p:cNvPr>
          <p:cNvSpPr/>
          <p:nvPr/>
        </p:nvSpPr>
        <p:spPr>
          <a:xfrm rot="21211934">
            <a:off x="7644978" y="3375969"/>
            <a:ext cx="1798416" cy="965860"/>
          </a:xfrm>
          <a:prstGeom prst="rect">
            <a:avLst/>
          </a:prstGeom>
          <a:noFill/>
          <a:ln w="50800">
            <a:solidFill>
              <a:srgbClr val="C00000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8ACEFC-637F-E14A-8116-17F4D6EE650C}"/>
              </a:ext>
            </a:extLst>
          </p:cNvPr>
          <p:cNvSpPr txBox="1"/>
          <p:nvPr/>
        </p:nvSpPr>
        <p:spPr>
          <a:xfrm>
            <a:off x="4883550" y="5971886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28225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  <p:bldP spid="70" grpId="0"/>
      <p:bldP spid="71" grpId="0"/>
      <p:bldP spid="85" grpId="0" animBg="1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1ABC9-6E09-314D-A05C-ACE21230301B}"/>
              </a:ext>
            </a:extLst>
          </p:cNvPr>
          <p:cNvSpPr txBox="1"/>
          <p:nvPr/>
        </p:nvSpPr>
        <p:spPr>
          <a:xfrm>
            <a:off x="696468" y="1751618"/>
            <a:ext cx="10799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How would one design a “Google Maps” 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to navigate the Internet?</a:t>
            </a:r>
          </a:p>
          <a:p>
            <a:pPr algn="ctr"/>
            <a:endParaRPr lang="en-US" sz="4000" dirty="0">
              <a:latin typeface="Helvetica" pitchFamily="2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9B7910C-79AD-DE4E-A49A-98BBE24D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80" y="3127000"/>
            <a:ext cx="5127585" cy="3173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0145A-AE3C-9A4F-81D5-70BBA2EEFDD0}"/>
              </a:ext>
            </a:extLst>
          </p:cNvPr>
          <p:cNvSpPr txBox="1"/>
          <p:nvPr/>
        </p:nvSpPr>
        <p:spPr>
          <a:xfrm>
            <a:off x="542812" y="709984"/>
            <a:ext cx="1129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Routing is a fundamental problem in networking.</a:t>
            </a:r>
          </a:p>
        </p:txBody>
      </p:sp>
    </p:spTree>
    <p:extLst>
      <p:ext uri="{BB962C8B-B14F-4D97-AF65-F5344CB8AC3E}">
        <p14:creationId xmlns:p14="http://schemas.microsoft.com/office/powerpoint/2010/main" val="14531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0D7E-20A2-0243-A921-9904C009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Routing Protocols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3E35-C3C4-CB4A-A64E-333097BD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Determine </a:t>
            </a:r>
            <a:r>
              <a:rPr lang="en-US" dirty="0">
                <a:solidFill>
                  <a:srgbClr val="C00000"/>
                </a:solidFill>
              </a:rPr>
              <a:t>good paths </a:t>
            </a:r>
            <a:r>
              <a:rPr lang="en-US" dirty="0"/>
              <a:t>from source to destination</a:t>
            </a:r>
          </a:p>
          <a:p>
            <a:endParaRPr lang="en-US" dirty="0"/>
          </a:p>
          <a:p>
            <a:r>
              <a:rPr lang="en-US" dirty="0"/>
              <a:t>“Good” = least </a:t>
            </a:r>
            <a:r>
              <a:rPr lang="en-US" dirty="0">
                <a:solidFill>
                  <a:srgbClr val="C00000"/>
                </a:solidFill>
              </a:rPr>
              <a:t>cost</a:t>
            </a:r>
            <a:endParaRPr lang="en-US" dirty="0"/>
          </a:p>
          <a:p>
            <a:pPr lvl="1"/>
            <a:r>
              <a:rPr lang="en-US" dirty="0"/>
              <a:t>Least propagation delay</a:t>
            </a:r>
          </a:p>
          <a:p>
            <a:pPr lvl="1"/>
            <a:r>
              <a:rPr lang="en-US" dirty="0"/>
              <a:t>Least cost per unit bandwidth (e.g., $ per Gbit/s)</a:t>
            </a:r>
          </a:p>
          <a:p>
            <a:pPr lvl="1"/>
            <a:r>
              <a:rPr lang="en-US" dirty="0"/>
              <a:t>Least congested (workload-driven)</a:t>
            </a:r>
          </a:p>
          <a:p>
            <a:endParaRPr lang="en-US" dirty="0"/>
          </a:p>
          <a:p>
            <a:r>
              <a:rPr lang="en-US" dirty="0"/>
              <a:t>“Path” = a sequence of router ports (links)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0D7E-20A2-0243-A921-9904C009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Routing Protocols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3E35-C3C4-CB4A-A64E-333097BD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Make networks resilient to failures</a:t>
            </a:r>
          </a:p>
          <a:p>
            <a:endParaRPr lang="en-US" dirty="0"/>
          </a:p>
          <a:p>
            <a:r>
              <a:rPr lang="en-US" dirty="0"/>
              <a:t>Routers &amp; links can fail without taking down the entire network</a:t>
            </a:r>
          </a:p>
          <a:p>
            <a:endParaRPr lang="en-US" dirty="0"/>
          </a:p>
          <a:p>
            <a:r>
              <a:rPr lang="en-US" dirty="0"/>
              <a:t>Entire subsets can be unreachable; rest still reachable</a:t>
            </a:r>
          </a:p>
          <a:p>
            <a:endParaRPr lang="en-US" dirty="0"/>
          </a:p>
          <a:p>
            <a:r>
              <a:rPr lang="en-US" dirty="0"/>
              <a:t>Hence, the protocol must be </a:t>
            </a:r>
            <a:r>
              <a:rPr lang="en-US" dirty="0">
                <a:solidFill>
                  <a:srgbClr val="C00000"/>
                </a:solidFill>
              </a:rPr>
              <a:t>distributed</a:t>
            </a:r>
          </a:p>
          <a:p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345BF760-8BB0-F641-8041-E7F0BBCA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07" y="488040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70017-E755-F74C-A33E-98477FDCE7AD}"/>
              </a:ext>
            </a:extLst>
          </p:cNvPr>
          <p:cNvCxnSpPr>
            <a:cxnSpLocks/>
          </p:cNvCxnSpPr>
          <p:nvPr/>
        </p:nvCxnSpPr>
        <p:spPr>
          <a:xfrm flipV="1">
            <a:off x="8945533" y="4753069"/>
            <a:ext cx="637759" cy="1273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F8CF659E-9F04-D348-99E1-5BE21C55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23" y="4428030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104FF6-3831-7A47-A96E-D6E74B0411A0}"/>
              </a:ext>
            </a:extLst>
          </p:cNvPr>
          <p:cNvCxnSpPr>
            <a:cxnSpLocks/>
          </p:cNvCxnSpPr>
          <p:nvPr/>
        </p:nvCxnSpPr>
        <p:spPr>
          <a:xfrm>
            <a:off x="10712674" y="4718614"/>
            <a:ext cx="388148" cy="2931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82893-F13B-FB41-A649-8B07B4FF3E1B}"/>
              </a:ext>
            </a:extLst>
          </p:cNvPr>
          <p:cNvCxnSpPr>
            <a:cxnSpLocks/>
          </p:cNvCxnSpPr>
          <p:nvPr/>
        </p:nvCxnSpPr>
        <p:spPr>
          <a:xfrm>
            <a:off x="8949990" y="5604109"/>
            <a:ext cx="532204" cy="4514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9" descr="Router Clip Art">
            <a:extLst>
              <a:ext uri="{FF2B5EF4-FFF2-40B4-BE49-F238E27FC236}">
                <a16:creationId xmlns:a16="http://schemas.microsoft.com/office/drawing/2014/main" id="{5FACEA31-7280-3548-BD0A-69A65107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44" y="6055521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C5BF5-D7EB-D04E-8AFC-F2F3CF3CE330}"/>
              </a:ext>
            </a:extLst>
          </p:cNvPr>
          <p:cNvCxnSpPr>
            <a:cxnSpLocks/>
          </p:cNvCxnSpPr>
          <p:nvPr/>
        </p:nvCxnSpPr>
        <p:spPr>
          <a:xfrm flipV="1">
            <a:off x="10567647" y="5787857"/>
            <a:ext cx="648222" cy="357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 descr="Router Clip Art">
            <a:extLst>
              <a:ext uri="{FF2B5EF4-FFF2-40B4-BE49-F238E27FC236}">
                <a16:creationId xmlns:a16="http://schemas.microsoft.com/office/drawing/2014/main" id="{175F4BA8-116C-594B-A053-62CB5FC2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822" y="5011788"/>
            <a:ext cx="882530" cy="6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3C1C9B-13F7-0B4A-A03A-DB5B8C121279}"/>
              </a:ext>
            </a:extLst>
          </p:cNvPr>
          <p:cNvCxnSpPr>
            <a:cxnSpLocks/>
          </p:cNvCxnSpPr>
          <p:nvPr/>
        </p:nvCxnSpPr>
        <p:spPr>
          <a:xfrm flipV="1">
            <a:off x="10110028" y="5205447"/>
            <a:ext cx="0" cy="7151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0B0D9E-A3F5-6A4A-98FE-9DF17CD9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50" y="3879839"/>
            <a:ext cx="568541" cy="695437"/>
          </a:xfrm>
          <a:prstGeom prst="rect">
            <a:avLst/>
          </a:prstGeom>
        </p:spPr>
      </p:pic>
      <p:pic>
        <p:nvPicPr>
          <p:cNvPr id="28" name="Picture 27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4145498-A0B8-A147-A14A-05F03797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536" y="4204263"/>
            <a:ext cx="1035403" cy="1035403"/>
          </a:xfrm>
          <a:prstGeom prst="rect">
            <a:avLst/>
          </a:prstGeo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52B45ED0-E7B5-A54C-A559-46A50D1A70DB}"/>
              </a:ext>
            </a:extLst>
          </p:cNvPr>
          <p:cNvSpPr/>
          <p:nvPr/>
        </p:nvSpPr>
        <p:spPr>
          <a:xfrm>
            <a:off x="9190299" y="4934534"/>
            <a:ext cx="1794076" cy="320372"/>
          </a:xfrm>
          <a:custGeom>
            <a:avLst/>
            <a:gdLst>
              <a:gd name="connsiteX0" fmla="*/ 0 w 1794076"/>
              <a:gd name="connsiteY0" fmla="*/ 146752 h 320372"/>
              <a:gd name="connsiteX1" fmla="*/ 601883 w 1794076"/>
              <a:gd name="connsiteY1" fmla="*/ 42580 h 320372"/>
              <a:gd name="connsiteX2" fmla="*/ 1388962 w 1794076"/>
              <a:gd name="connsiteY2" fmla="*/ 19431 h 320372"/>
              <a:gd name="connsiteX3" fmla="*/ 1794076 w 1794076"/>
              <a:gd name="connsiteY3" fmla="*/ 320372 h 3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076" h="320372">
                <a:moveTo>
                  <a:pt x="0" y="146752"/>
                </a:moveTo>
                <a:cubicBezTo>
                  <a:pt x="185194" y="105276"/>
                  <a:pt x="370389" y="63800"/>
                  <a:pt x="601883" y="42580"/>
                </a:cubicBezTo>
                <a:cubicBezTo>
                  <a:pt x="833377" y="21360"/>
                  <a:pt x="1190263" y="-26868"/>
                  <a:pt x="1388962" y="19431"/>
                </a:cubicBezTo>
                <a:cubicBezTo>
                  <a:pt x="1587661" y="65730"/>
                  <a:pt x="1690868" y="193051"/>
                  <a:pt x="1794076" y="320372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1A585E7-F8EA-A54C-B24E-DB6858260130}"/>
              </a:ext>
            </a:extLst>
          </p:cNvPr>
          <p:cNvSpPr/>
          <p:nvPr/>
        </p:nvSpPr>
        <p:spPr>
          <a:xfrm>
            <a:off x="9074552" y="5208608"/>
            <a:ext cx="2013995" cy="896338"/>
          </a:xfrm>
          <a:custGeom>
            <a:avLst/>
            <a:gdLst>
              <a:gd name="connsiteX0" fmla="*/ 0 w 2013995"/>
              <a:gd name="connsiteY0" fmla="*/ 0 h 896338"/>
              <a:gd name="connsiteX1" fmla="*/ 625033 w 2013995"/>
              <a:gd name="connsiteY1" fmla="*/ 787078 h 896338"/>
              <a:gd name="connsiteX2" fmla="*/ 1331089 w 2013995"/>
              <a:gd name="connsiteY2" fmla="*/ 833377 h 896338"/>
              <a:gd name="connsiteX3" fmla="*/ 2013995 w 2013995"/>
              <a:gd name="connsiteY3" fmla="*/ 254643 h 8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995" h="896338">
                <a:moveTo>
                  <a:pt x="0" y="0"/>
                </a:moveTo>
                <a:cubicBezTo>
                  <a:pt x="201592" y="324091"/>
                  <a:pt x="403185" y="648182"/>
                  <a:pt x="625033" y="787078"/>
                </a:cubicBezTo>
                <a:cubicBezTo>
                  <a:pt x="846881" y="925974"/>
                  <a:pt x="1099595" y="922116"/>
                  <a:pt x="1331089" y="833377"/>
                </a:cubicBezTo>
                <a:cubicBezTo>
                  <a:pt x="1562583" y="744638"/>
                  <a:pt x="1788289" y="499640"/>
                  <a:pt x="2013995" y="25464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4D0ACB-D168-B842-BA99-12A6A01F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65" y="4331717"/>
            <a:ext cx="568541" cy="695437"/>
          </a:xfrm>
          <a:prstGeom prst="rect">
            <a:avLst/>
          </a:prstGeom>
        </p:spPr>
      </p:pic>
      <p:pic>
        <p:nvPicPr>
          <p:cNvPr id="32" name="Picture 31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BD8525C-A05A-894A-8B7B-D793725CD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51" y="4656141"/>
            <a:ext cx="1035403" cy="103540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BE9A9E-C134-7547-A998-9F186D3C367F}"/>
              </a:ext>
            </a:extLst>
          </p:cNvPr>
          <p:cNvCxnSpPr>
            <a:cxnSpLocks/>
          </p:cNvCxnSpPr>
          <p:nvPr/>
        </p:nvCxnSpPr>
        <p:spPr>
          <a:xfrm flipV="1">
            <a:off x="10758342" y="5836117"/>
            <a:ext cx="912165" cy="479438"/>
          </a:xfrm>
          <a:prstGeom prst="straightConnector1">
            <a:avLst/>
          </a:prstGeom>
          <a:ln w="50800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4065" y="5570818"/>
            <a:ext cx="59699" cy="460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712" y="6032237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</a:p>
          <a:p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00" y="4261458"/>
            <a:ext cx="3213099" cy="20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processing, moving packet from input port to output port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1131" y="3881001"/>
            <a:ext cx="1785893" cy="540339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1" y="1435203"/>
            <a:ext cx="3213099" cy="280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Helvetica" pitchFamily="2" charset="0"/>
              </a:rPr>
              <a:t>Distributed</a:t>
            </a:r>
            <a:r>
              <a:rPr lang="en-US" altLang="en-US" b="1" dirty="0">
                <a:latin typeface="Helvetica" pitchFamily="2" charset="0"/>
              </a:rPr>
              <a:t> control plane:</a:t>
            </a:r>
            <a:r>
              <a:rPr lang="en-US" altLang="en-US" sz="2400" dirty="0">
                <a:latin typeface="Helvetica" pitchFamily="2" charset="0"/>
              </a:rPr>
              <a:t> Components in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every router</a:t>
            </a:r>
            <a:r>
              <a:rPr lang="en-US" altLang="en-US" sz="2400" dirty="0">
                <a:latin typeface="Helvetica" pitchFamily="2" charset="0"/>
              </a:rPr>
              <a:t> interact with other components to produce a routing outcome.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471" y="2094151"/>
            <a:ext cx="1144292" cy="60324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Per-router control plane</a:t>
            </a: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6838288-E60D-CA49-979A-C261BDA5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98" y="2391006"/>
            <a:ext cx="1219200" cy="107124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E72B4C-1CB9-6E49-ABB3-A31B19D2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20" y="2104276"/>
            <a:ext cx="638972" cy="522795"/>
          </a:xfrm>
          <a:prstGeom prst="rect">
            <a:avLst/>
          </a:prstGeom>
        </p:spPr>
      </p:pic>
      <p:pic>
        <p:nvPicPr>
          <p:cNvPr id="249" name="Picture 2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DD3A60-7003-B948-9DB2-D1905F1D9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8043" y="1991088"/>
            <a:ext cx="638972" cy="52279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E9AF33F-5F6D-D446-9940-0B28F478F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248" y="5938367"/>
            <a:ext cx="1387358" cy="913494"/>
          </a:xfrm>
          <a:prstGeom prst="rect">
            <a:avLst/>
          </a:prstGeom>
        </p:spPr>
      </p:pic>
      <p:pic>
        <p:nvPicPr>
          <p:cNvPr id="253" name="Picture 25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F75DE10-A96B-6044-AB55-7DDE7970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08" y="2386250"/>
            <a:ext cx="764258" cy="671512"/>
          </a:xfrm>
          <a:prstGeom prst="rect">
            <a:avLst/>
          </a:prstGeom>
        </p:spPr>
      </p:pic>
      <p:pic>
        <p:nvPicPr>
          <p:cNvPr id="254" name="Picture 25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CE400521-37E1-5043-9FD4-378BE602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051" y="3100229"/>
            <a:ext cx="598940" cy="526256"/>
          </a:xfrm>
          <a:prstGeom prst="rect">
            <a:avLst/>
          </a:prstGeom>
        </p:spPr>
      </p:pic>
      <p:pic>
        <p:nvPicPr>
          <p:cNvPr id="255" name="Picture 25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A4553D6-73F9-C14F-A616-A75484EE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10" y="3100229"/>
            <a:ext cx="598940" cy="526256"/>
          </a:xfrm>
          <a:prstGeom prst="rect">
            <a:avLst/>
          </a:prstGeom>
        </p:spPr>
      </p:pic>
      <p:pic>
        <p:nvPicPr>
          <p:cNvPr id="256" name="Picture 25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BDE0B2C-AE9B-F345-B31D-5B2B5756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28" y="2595222"/>
            <a:ext cx="598940" cy="526256"/>
          </a:xfrm>
          <a:prstGeom prst="rect">
            <a:avLst/>
          </a:prstGeom>
        </p:spPr>
      </p:pic>
      <p:pic>
        <p:nvPicPr>
          <p:cNvPr id="257" name="Picture 2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1516E3-BB5F-8843-B1C6-8A147D551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238" y="2047855"/>
            <a:ext cx="638972" cy="522795"/>
          </a:xfrm>
          <a:prstGeom prst="rect">
            <a:avLst/>
          </a:prstGeom>
        </p:spPr>
      </p:pic>
      <p:pic>
        <p:nvPicPr>
          <p:cNvPr id="258" name="Picture 25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4F45F5-BB21-C841-9088-570C3517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7295" y="2118581"/>
            <a:ext cx="638972" cy="522795"/>
          </a:xfrm>
          <a:prstGeom prst="rect">
            <a:avLst/>
          </a:prstGeom>
        </p:spPr>
      </p:pic>
      <p:pic>
        <p:nvPicPr>
          <p:cNvPr id="259" name="Picture 2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279FB5-388F-6349-BA30-32341B973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447" y="4839906"/>
            <a:ext cx="1281340" cy="1048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310A3-290F-0147-A9C9-67046868BA73}"/>
              </a:ext>
            </a:extLst>
          </p:cNvPr>
          <p:cNvSpPr txBox="1"/>
          <p:nvPr/>
        </p:nvSpPr>
        <p:spPr>
          <a:xfrm>
            <a:off x="10435176" y="505747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Q1. What info exchanged?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DD07164-F2A8-1B48-B416-1CAB8613B4BC}"/>
              </a:ext>
            </a:extLst>
          </p:cNvPr>
          <p:cNvSpPr txBox="1"/>
          <p:nvPr/>
        </p:nvSpPr>
        <p:spPr>
          <a:xfrm>
            <a:off x="10454443" y="609623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Q2. What computation?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8B94C-0DCE-8D40-85B2-832A2DC58BFC}"/>
              </a:ext>
            </a:extLst>
          </p:cNvPr>
          <p:cNvSpPr txBox="1"/>
          <p:nvPr/>
        </p:nvSpPr>
        <p:spPr>
          <a:xfrm>
            <a:off x="10479587" y="3917935"/>
            <a:ext cx="172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24670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  <p:bldP spid="9" grpId="0"/>
      <p:bldP spid="260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1013832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Each router is a </a:t>
            </a:r>
            <a:r>
              <a:rPr lang="en-US" dirty="0">
                <a:solidFill>
                  <a:srgbClr val="C00000"/>
                </a:solidFill>
              </a:rPr>
              <a:t>node</a:t>
            </a:r>
            <a:r>
              <a:rPr lang="en-US" dirty="0"/>
              <a:t> in a graph</a:t>
            </a:r>
          </a:p>
          <a:p>
            <a:r>
              <a:rPr lang="en-US" dirty="0"/>
              <a:t>Each link is an </a:t>
            </a:r>
            <a:r>
              <a:rPr lang="en-US" dirty="0">
                <a:solidFill>
                  <a:srgbClr val="C00000"/>
                </a:solidFill>
              </a:rPr>
              <a:t>edge</a:t>
            </a:r>
            <a:r>
              <a:rPr lang="en-US" dirty="0"/>
              <a:t> in the graph</a:t>
            </a:r>
          </a:p>
          <a:p>
            <a:r>
              <a:rPr lang="en-US" dirty="0"/>
              <a:t>Edges have </a:t>
            </a:r>
            <a:r>
              <a:rPr lang="en-US" dirty="0">
                <a:solidFill>
                  <a:srgbClr val="C00000"/>
                </a:solidFill>
              </a:rPr>
              <a:t>weights </a:t>
            </a:r>
            <a:r>
              <a:rPr lang="en-US" dirty="0"/>
              <a:t>(also called </a:t>
            </a:r>
            <a:r>
              <a:rPr lang="en-US" dirty="0">
                <a:solidFill>
                  <a:srgbClr val="C00000"/>
                </a:solidFill>
              </a:rPr>
              <a:t>link metrics). </a:t>
            </a:r>
            <a:r>
              <a:rPr lang="en-US" dirty="0"/>
              <a:t>Set by </a:t>
            </a:r>
            <a:r>
              <a:rPr lang="en-US" dirty="0" err="1"/>
              <a:t>netadmin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6AA36F2-C11B-7E4A-856F-D57DBCC49D08}"/>
              </a:ext>
            </a:extLst>
          </p:cNvPr>
          <p:cNvSpPr>
            <a:spLocks/>
          </p:cNvSpPr>
          <p:nvPr/>
        </p:nvSpPr>
        <p:spPr bwMode="auto">
          <a:xfrm>
            <a:off x="4103078" y="2519487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9FB3D6E-5034-2748-9A18-EC0262AE8FA2}"/>
              </a:ext>
            </a:extLst>
          </p:cNvPr>
          <p:cNvSpPr>
            <a:spLocks/>
          </p:cNvSpPr>
          <p:nvPr/>
        </p:nvSpPr>
        <p:spPr bwMode="auto">
          <a:xfrm>
            <a:off x="4636478" y="3391025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E2C537A6-A00E-F440-ADB3-72F3FA4F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752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304DDBF-DE37-5840-B283-5988C42C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3728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304C825-C510-BC4B-B4D5-4420208DE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0616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D810F9-003F-C346-912E-359A3871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640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868A894F-8339-7544-8745-EDD30DE2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966" y="36704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09718FD3-4FD9-D242-93A2-6CFBC5D3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895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08BC5DCF-22CA-EA4E-96F1-33B5B6966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203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FC3ECB1-F2E0-8544-98CF-B20A6AA56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091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504817-EBDA-F34E-A333-D88B3B82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784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76A193E1-65B5-8343-9414-C92F6C13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441" y="42847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9AD19C60-CECF-914D-9B61-158F91E0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94187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EFC7206C-1F4A-4142-926F-91B1CB4CD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853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14C743B-788B-B34D-B3EB-9F5D11957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6741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259441A-1272-2045-9F2F-B2AA4C8C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830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391D7FA2-B08C-6A45-8B28-E0FBBE72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091" y="3189412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6D475E29-885E-374C-B4E2-454FA860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87837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59678F29-4EB2-A842-B773-D1006A375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41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E16A6E46-66C0-9446-93C7-5A9F69995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94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1C81ADCB-310E-D047-B285-E9BCD9481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76725"/>
            <a:ext cx="490538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57677031-B541-9949-A124-74DD1951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8" y="3187825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7BA5DE5F-B157-5B41-8BC0-7F4238D9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848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5522935A-DE15-E441-BB71-48978361F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9991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5B21B7C0-DBCA-D04D-9A00-2711EAEE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6878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5C1EC9F4-0ABB-DD46-80C1-69546E62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736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E730812D-AE40-8E4A-980D-857AB1B1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228" y="42800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928A2163-FDBF-2F43-B7CB-96B14CAE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434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C3A519D-5162-764E-A3FD-97BC1F644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6928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CD138B40-4242-AA42-B261-9CDED32A5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3816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3EB9607E-03CB-4146-8B70-B717A2A3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323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C9863082-F339-5544-B9A4-A1990346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166" y="37386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FF88D18F-8694-EF4D-BE05-45EF9A8E065A}"/>
              </a:ext>
            </a:extLst>
          </p:cNvPr>
          <p:cNvSpPr>
            <a:spLocks/>
          </p:cNvSpPr>
          <p:nvPr/>
        </p:nvSpPr>
        <p:spPr bwMode="auto">
          <a:xfrm>
            <a:off x="6317641" y="3433887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661E0A0E-307E-2C49-AC04-126CA1B17B95}"/>
              </a:ext>
            </a:extLst>
          </p:cNvPr>
          <p:cNvSpPr>
            <a:spLocks/>
          </p:cNvSpPr>
          <p:nvPr/>
        </p:nvSpPr>
        <p:spPr bwMode="auto">
          <a:xfrm>
            <a:off x="5217503" y="3443412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E33BA9AC-5628-B64B-BECE-5A26B9BA0CD1}"/>
              </a:ext>
            </a:extLst>
          </p:cNvPr>
          <p:cNvSpPr>
            <a:spLocks/>
          </p:cNvSpPr>
          <p:nvPr/>
        </p:nvSpPr>
        <p:spPr bwMode="auto">
          <a:xfrm>
            <a:off x="5479441" y="3419600"/>
            <a:ext cx="800100" cy="952500"/>
          </a:xfrm>
          <a:custGeom>
            <a:avLst/>
            <a:gdLst>
              <a:gd name="T0" fmla="*/ 0 w 378"/>
              <a:gd name="T1" fmla="*/ 600 h 174"/>
              <a:gd name="T2" fmla="*/ 504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7B38EBFA-3B95-4B4C-AD50-2E167E25CF92}"/>
              </a:ext>
            </a:extLst>
          </p:cNvPr>
          <p:cNvSpPr>
            <a:spLocks/>
          </p:cNvSpPr>
          <p:nvPr/>
        </p:nvSpPr>
        <p:spPr bwMode="auto">
          <a:xfrm>
            <a:off x="6570053" y="3972050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1ABBA0D3-E03E-B84F-8488-9A1CA05B3FF8}"/>
              </a:ext>
            </a:extLst>
          </p:cNvPr>
          <p:cNvSpPr>
            <a:spLocks/>
          </p:cNvSpPr>
          <p:nvPr/>
        </p:nvSpPr>
        <p:spPr bwMode="auto">
          <a:xfrm>
            <a:off x="5488966" y="4419725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D0F4F0D0-78E3-FF4C-A591-A002F3918419}"/>
              </a:ext>
            </a:extLst>
          </p:cNvPr>
          <p:cNvSpPr>
            <a:spLocks/>
          </p:cNvSpPr>
          <p:nvPr/>
        </p:nvSpPr>
        <p:spPr bwMode="auto">
          <a:xfrm>
            <a:off x="4550753" y="3905375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6CA125C3-F035-DF4C-9FAB-795CD746B39B}"/>
              </a:ext>
            </a:extLst>
          </p:cNvPr>
          <p:cNvSpPr>
            <a:spLocks/>
          </p:cNvSpPr>
          <p:nvPr/>
        </p:nvSpPr>
        <p:spPr bwMode="auto">
          <a:xfrm>
            <a:off x="5479441" y="332435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401F77F0-0EAC-3840-8666-AB24E95B8AD4}"/>
              </a:ext>
            </a:extLst>
          </p:cNvPr>
          <p:cNvSpPr>
            <a:spLocks/>
          </p:cNvSpPr>
          <p:nvPr/>
        </p:nvSpPr>
        <p:spPr bwMode="auto">
          <a:xfrm>
            <a:off x="6551003" y="3319587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72B937D4-EB85-AA4B-BF0D-E8E9A7C6DE2F}"/>
              </a:ext>
            </a:extLst>
          </p:cNvPr>
          <p:cNvSpPr>
            <a:spLocks/>
          </p:cNvSpPr>
          <p:nvPr/>
        </p:nvSpPr>
        <p:spPr bwMode="auto">
          <a:xfrm>
            <a:off x="4460266" y="2638550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64DFFDB1-00FC-AD41-BC19-4FA7B025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359" y="3691063"/>
            <a:ext cx="22523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59308691-2F9F-D84F-B5BC-F0C518DE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691" y="3594225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" name="Rectangle 48">
            <a:extLst>
              <a:ext uri="{FF2B5EF4-FFF2-40B4-BE49-F238E27FC236}">
                <a16:creationId xmlns:a16="http://schemas.microsoft.com/office/drawing/2014/main" id="{F6AECA28-1D83-AC4E-A32F-59415764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670" y="4300663"/>
            <a:ext cx="22502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 Box 49">
            <a:extLst>
              <a:ext uri="{FF2B5EF4-FFF2-40B4-BE49-F238E27FC236}">
                <a16:creationId xmlns:a16="http://schemas.microsoft.com/office/drawing/2014/main" id="{4B193E79-F5AB-7E4C-903C-55B2B427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416" y="4203825"/>
            <a:ext cx="30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y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9A670E30-8910-3D46-A2F7-21D84617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293" y="4295900"/>
            <a:ext cx="227463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 Box 52">
            <a:extLst>
              <a:ext uri="{FF2B5EF4-FFF2-40B4-BE49-F238E27FC236}">
                <a16:creationId xmlns:a16="http://schemas.microsoft.com/office/drawing/2014/main" id="{D2F40E79-ECBF-EF47-A16B-C72C3A3E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803" y="4151437"/>
            <a:ext cx="31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DEAE1FC2-2635-6543-B733-C059D287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573" y="3205288"/>
            <a:ext cx="225682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Text Box 55">
            <a:extLst>
              <a:ext uri="{FF2B5EF4-FFF2-40B4-BE49-F238E27FC236}">
                <a16:creationId xmlns:a16="http://schemas.microsoft.com/office/drawing/2014/main" id="{45007B86-4E19-9A41-AA35-E2514A0AD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316" y="3108450"/>
            <a:ext cx="36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w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15DD4324-1D32-6C4F-976F-F15C1496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409" y="3205288"/>
            <a:ext cx="22511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58">
            <a:extLst>
              <a:ext uri="{FF2B5EF4-FFF2-40B4-BE49-F238E27FC236}">
                <a16:creationId xmlns:a16="http://schemas.microsoft.com/office/drawing/2014/main" id="{5D1DDF8A-3125-6842-AB38-6D2970C99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310845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v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A1FE25BA-79FE-3941-B366-EF499464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254" y="3757738"/>
            <a:ext cx="226256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Text Box 61">
            <a:extLst>
              <a:ext uri="{FF2B5EF4-FFF2-40B4-BE49-F238E27FC236}">
                <a16:creationId xmlns:a16="http://schemas.microsoft.com/office/drawing/2014/main" id="{DAC756A5-1F33-0C4A-ACA7-8F3E9E302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116" y="3613275"/>
            <a:ext cx="30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52" name="Text Box 62">
            <a:extLst>
              <a:ext uri="{FF2B5EF4-FFF2-40B4-BE49-F238E27FC236}">
                <a16:creationId xmlns:a16="http://schemas.microsoft.com/office/drawing/2014/main" id="{9B72EA58-A6FC-7740-A160-52E189FD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03" y="33132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3" name="Text Box 63">
            <a:extLst>
              <a:ext uri="{FF2B5EF4-FFF2-40B4-BE49-F238E27FC236}">
                <a16:creationId xmlns:a16="http://schemas.microsoft.com/office/drawing/2014/main" id="{3105E872-7A2B-3C41-97DC-E431928C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53" y="36609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4" name="Text Box 64">
            <a:extLst>
              <a:ext uri="{FF2B5EF4-FFF2-40B4-BE49-F238E27FC236}">
                <a16:creationId xmlns:a16="http://schemas.microsoft.com/office/drawing/2014/main" id="{826437D1-F983-AB4E-9142-6410191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03" y="39990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" name="Text Box 65">
            <a:extLst>
              <a:ext uri="{FF2B5EF4-FFF2-40B4-BE49-F238E27FC236}">
                <a16:creationId xmlns:a16="http://schemas.microsoft.com/office/drawing/2014/main" id="{99B65FFB-2DB3-8843-8C70-1A587A17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353" y="38085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6" name="Text Box 66">
            <a:extLst>
              <a:ext uri="{FF2B5EF4-FFF2-40B4-BE49-F238E27FC236}">
                <a16:creationId xmlns:a16="http://schemas.microsoft.com/office/drawing/2014/main" id="{2B173FAD-AD0C-C149-AD27-45B1B6FF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753" y="437051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7" name="Text Box 67">
            <a:extLst>
              <a:ext uri="{FF2B5EF4-FFF2-40B4-BE49-F238E27FC236}">
                <a16:creationId xmlns:a16="http://schemas.microsoft.com/office/drawing/2014/main" id="{424F83FF-FCE2-DE4E-AD4F-E5F85CEA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53" y="3689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" name="Text Box 68">
            <a:extLst>
              <a:ext uri="{FF2B5EF4-FFF2-40B4-BE49-F238E27FC236}">
                <a16:creationId xmlns:a16="http://schemas.microsoft.com/office/drawing/2014/main" id="{54035322-07AF-304D-AEFC-F0C2C888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341" y="41085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" name="Text Box 69">
            <a:extLst>
              <a:ext uri="{FF2B5EF4-FFF2-40B4-BE49-F238E27FC236}">
                <a16:creationId xmlns:a16="http://schemas.microsoft.com/office/drawing/2014/main" id="{72BFBEC9-BD47-E14B-AE8C-F295900F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478" y="325608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0" name="Text Box 70">
            <a:extLst>
              <a:ext uri="{FF2B5EF4-FFF2-40B4-BE49-F238E27FC236}">
                <a16:creationId xmlns:a16="http://schemas.microsoft.com/office/drawing/2014/main" id="{42697AC4-B0EA-B248-A803-1D6C00F2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66" y="301796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" name="Text Box 71">
            <a:extLst>
              <a:ext uri="{FF2B5EF4-FFF2-40B4-BE49-F238E27FC236}">
                <a16:creationId xmlns:a16="http://schemas.microsoft.com/office/drawing/2014/main" id="{9D56BD3B-70F9-8945-8D58-626936AB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25941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5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808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1" grpId="0"/>
      <p:bldP spid="69" grpId="0"/>
      <p:bldP spid="67" grpId="0"/>
      <p:bldP spid="65" grpId="0"/>
      <p:bldP spid="6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0134601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G = (N, E)</a:t>
            </a:r>
          </a:p>
          <a:p>
            <a:r>
              <a:rPr lang="en-US" dirty="0"/>
              <a:t>N = {u, v, w, x, y, z}</a:t>
            </a:r>
          </a:p>
          <a:p>
            <a:r>
              <a:rPr lang="en-US" dirty="0"/>
              <a:t>E = { (</a:t>
            </a:r>
            <a:r>
              <a:rPr lang="en-US" dirty="0" err="1"/>
              <a:t>u,v</a:t>
            </a:r>
            <a:r>
              <a:rPr lang="en-US" dirty="0"/>
              <a:t>), (</a:t>
            </a:r>
            <a:r>
              <a:rPr lang="en-US" dirty="0" err="1"/>
              <a:t>u,x</a:t>
            </a:r>
            <a:r>
              <a:rPr lang="en-US" dirty="0"/>
              <a:t>), (</a:t>
            </a:r>
            <a:r>
              <a:rPr lang="en-US" dirty="0" err="1"/>
              <a:t>v,x</a:t>
            </a:r>
            <a:r>
              <a:rPr lang="en-US" dirty="0"/>
              <a:t>), (</a:t>
            </a:r>
            <a:r>
              <a:rPr lang="en-US" dirty="0" err="1"/>
              <a:t>v,w</a:t>
            </a:r>
            <a:r>
              <a:rPr lang="en-US" dirty="0"/>
              <a:t>), (</a:t>
            </a:r>
            <a:r>
              <a:rPr lang="en-US" dirty="0" err="1"/>
              <a:t>x,w</a:t>
            </a:r>
            <a:r>
              <a:rPr lang="en-US" dirty="0"/>
              <a:t>),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w,y</a:t>
            </a:r>
            <a:r>
              <a:rPr lang="en-US" dirty="0"/>
              <a:t>), (</a:t>
            </a:r>
            <a:r>
              <a:rPr lang="en-US" dirty="0" err="1"/>
              <a:t>w,z</a:t>
            </a:r>
            <a:r>
              <a:rPr lang="en-US" dirty="0"/>
              <a:t>), (</a:t>
            </a:r>
            <a:r>
              <a:rPr lang="en-US" dirty="0" err="1"/>
              <a:t>y,z</a:t>
            </a:r>
            <a:r>
              <a:rPr lang="en-US" dirty="0"/>
              <a:t>) 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4103078" y="2519487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19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7077"/>
            <a:ext cx="10834323" cy="4888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 of an edge: </a:t>
            </a:r>
            <a:r>
              <a:rPr lang="en-US" dirty="0">
                <a:solidFill>
                  <a:srgbClr val="C00000"/>
                </a:solidFill>
              </a:rPr>
              <a:t>c(x, y)</a:t>
            </a:r>
          </a:p>
          <a:p>
            <a:pPr lvl="1"/>
            <a:r>
              <a:rPr lang="en-US" dirty="0"/>
              <a:t>Examples: c(u, v) = 2, c(u, w) = 5</a:t>
            </a:r>
          </a:p>
          <a:p>
            <a:r>
              <a:rPr lang="en-US" dirty="0"/>
              <a:t>Cost of a path = </a:t>
            </a:r>
            <a:r>
              <a:rPr lang="en-US" dirty="0">
                <a:solidFill>
                  <a:srgbClr val="C00000"/>
                </a:solidFill>
              </a:rPr>
              <a:t>sum of edge costs</a:t>
            </a:r>
          </a:p>
          <a:p>
            <a:pPr lvl="1"/>
            <a:r>
              <a:rPr lang="en-US" dirty="0"/>
              <a:t>c(path x </a:t>
            </a:r>
            <a:r>
              <a:rPr lang="en-US" dirty="0">
                <a:sym typeface="Wingdings" pitchFamily="2" charset="2"/>
              </a:rPr>
              <a:t> w  y  z) = 3 + 1 + 2 = 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Outcome</a:t>
            </a:r>
            <a:r>
              <a:rPr lang="en-US" dirty="0">
                <a:sym typeface="Wingdings" pitchFamily="2" charset="2"/>
              </a:rPr>
              <a:t> of routing: each node should determine the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least cost path </a:t>
            </a:r>
            <a:r>
              <a:rPr lang="en-US" dirty="0">
                <a:sym typeface="Wingdings" pitchFamily="2" charset="2"/>
              </a:rPr>
              <a:t>to every other node</a:t>
            </a:r>
          </a:p>
          <a:p>
            <a:r>
              <a:rPr lang="en-US" dirty="0">
                <a:sym typeface="Wingdings" pitchFamily="2" charset="2"/>
              </a:rPr>
              <a:t>Q1: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information</a:t>
            </a:r>
            <a:r>
              <a:rPr lang="en-US" dirty="0">
                <a:sym typeface="Wingdings" pitchFamily="2" charset="2"/>
              </a:rPr>
              <a:t> should nodes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exchange</a:t>
            </a:r>
            <a:r>
              <a:rPr lang="en-US" dirty="0">
                <a:sym typeface="Wingdings" pitchFamily="2" charset="2"/>
              </a:rPr>
              <a:t> with each other to enable this computation?</a:t>
            </a:r>
          </a:p>
          <a:p>
            <a:r>
              <a:rPr lang="en-US" dirty="0">
                <a:sym typeface="Wingdings" pitchFamily="2" charset="2"/>
              </a:rPr>
              <a:t>Q2: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algorithm</a:t>
            </a:r>
            <a:r>
              <a:rPr lang="en-US" dirty="0">
                <a:sym typeface="Wingdings" pitchFamily="2" charset="2"/>
              </a:rPr>
              <a:t> should each node run to compute the least cost path to every node?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8100647" y="1722322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250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5BB0-2757-3E4B-BA1C-760E6984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 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F9ECC-9543-1042-B2A2-36E1D7B98FC8}"/>
              </a:ext>
            </a:extLst>
          </p:cNvPr>
          <p:cNvSpPr txBox="1"/>
          <p:nvPr/>
        </p:nvSpPr>
        <p:spPr>
          <a:xfrm>
            <a:off x="4536160" y="1503120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Routing protocols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B22DF-EC9A-2043-9E8F-17FFF019FCD3}"/>
              </a:ext>
            </a:extLst>
          </p:cNvPr>
          <p:cNvSpPr txBox="1"/>
          <p:nvPr/>
        </p:nvSpPr>
        <p:spPr>
          <a:xfrm>
            <a:off x="456195" y="2881195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Link state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protocols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495A1-CF0B-FB4F-9812-8F341A60FA27}"/>
              </a:ext>
            </a:extLst>
          </p:cNvPr>
          <p:cNvCxnSpPr>
            <a:cxnSpLocks/>
          </p:cNvCxnSpPr>
          <p:nvPr/>
        </p:nvCxnSpPr>
        <p:spPr>
          <a:xfrm flipH="1">
            <a:off x="2755259" y="2030826"/>
            <a:ext cx="2391172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9CD306-6D74-C04F-AABC-81B5E2302BCA}"/>
              </a:ext>
            </a:extLst>
          </p:cNvPr>
          <p:cNvCxnSpPr>
            <a:cxnSpLocks/>
          </p:cNvCxnSpPr>
          <p:nvPr/>
        </p:nvCxnSpPr>
        <p:spPr>
          <a:xfrm>
            <a:off x="7373147" y="2030826"/>
            <a:ext cx="1630176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18ABAF-1EB0-894F-B6D2-34EB92CF30C7}"/>
              </a:ext>
            </a:extLst>
          </p:cNvPr>
          <p:cNvSpPr txBox="1"/>
          <p:nvPr/>
        </p:nvSpPr>
        <p:spPr>
          <a:xfrm>
            <a:off x="7749623" y="2863444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Distance vector protocols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70530-7834-1244-BF81-FED161ED0C79}"/>
              </a:ext>
            </a:extLst>
          </p:cNvPr>
          <p:cNvSpPr txBox="1"/>
          <p:nvPr/>
        </p:nvSpPr>
        <p:spPr>
          <a:xfrm>
            <a:off x="266218" y="4073240"/>
            <a:ext cx="5829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Each router has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complete information</a:t>
            </a:r>
            <a:r>
              <a:rPr lang="en-US" sz="2400" dirty="0">
                <a:latin typeface="Helvetica" pitchFamily="2" charset="0"/>
              </a:rPr>
              <a:t> of the graph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Messages exchanged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flooding</a:t>
            </a:r>
            <a:r>
              <a:rPr lang="en-US" sz="2400" dirty="0">
                <a:latin typeface="Helvetica" pitchFamily="2" charset="0"/>
              </a:rPr>
              <a:t> all over the network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Communication expensive, but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24DE5-A1F6-164E-8933-17EE23A19083}"/>
              </a:ext>
            </a:extLst>
          </p:cNvPr>
          <p:cNvSpPr txBox="1"/>
          <p:nvPr/>
        </p:nvSpPr>
        <p:spPr>
          <a:xfrm>
            <a:off x="6406142" y="4073240"/>
            <a:ext cx="5519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Each router only maintains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distances</a:t>
            </a:r>
            <a:r>
              <a:rPr lang="en-US" sz="2400" dirty="0">
                <a:latin typeface="Helvetica" pitchFamily="2" charset="0"/>
              </a:rPr>
              <a:t> &amp;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next hop </a:t>
            </a:r>
            <a:r>
              <a:rPr lang="en-US" sz="2400" dirty="0">
                <a:latin typeface="Helvetica" pitchFamily="2" charset="0"/>
              </a:rPr>
              <a:t>to others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Messages are exchanged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only between neighbors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Communication cheap, but incomplete</a:t>
            </a:r>
          </a:p>
        </p:txBody>
      </p:sp>
    </p:spTree>
    <p:extLst>
      <p:ext uri="{BB962C8B-B14F-4D97-AF65-F5344CB8AC3E}">
        <p14:creationId xmlns:p14="http://schemas.microsoft.com/office/powerpoint/2010/main" val="14943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05B8-29AF-E341-A0F6-F49A88C2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CD683-863D-8044-AB15-A8DAB73A1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75386-8CAA-771A-7A90-672BBD055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AE783-B87C-57BB-E9D1-ACA5901B78E4}"/>
              </a:ext>
            </a:extLst>
          </p:cNvPr>
          <p:cNvSpPr txBox="1"/>
          <p:nvPr/>
        </p:nvSpPr>
        <p:spPr>
          <a:xfrm>
            <a:off x="593766" y="523237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enables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We’ll see protocols that solve subproblems.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A7CFD-EAD3-E45C-D041-69662CF2D462}"/>
              </a:ext>
            </a:extLst>
          </p:cNvPr>
          <p:cNvSpPr txBox="1"/>
          <p:nvPr/>
        </p:nvSpPr>
        <p:spPr>
          <a:xfrm>
            <a:off x="795647" y="2162462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D94B4-8197-A957-FC8F-7CF9B2104984}"/>
              </a:ext>
            </a:extLst>
          </p:cNvPr>
          <p:cNvSpPr txBox="1"/>
          <p:nvPr/>
        </p:nvSpPr>
        <p:spPr>
          <a:xfrm>
            <a:off x="1802085" y="299177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78865-DCBC-BB49-D8EC-AB5CA8456837}"/>
              </a:ext>
            </a:extLst>
          </p:cNvPr>
          <p:cNvSpPr txBox="1"/>
          <p:nvPr/>
        </p:nvSpPr>
        <p:spPr>
          <a:xfrm>
            <a:off x="2594082" y="4287836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6F89189-E9E0-9975-B33E-8ED5CAAD7FBB}"/>
              </a:ext>
            </a:extLst>
          </p:cNvPr>
          <p:cNvSpPr/>
          <p:nvPr/>
        </p:nvSpPr>
        <p:spPr>
          <a:xfrm>
            <a:off x="567702" y="3741218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4510240B-46B6-BADF-3C6F-AB3404059633}"/>
              </a:ext>
            </a:extLst>
          </p:cNvPr>
          <p:cNvGrpSpPr>
            <a:grpSpLocks/>
          </p:cNvGrpSpPr>
          <p:nvPr/>
        </p:nvGrpSpPr>
        <p:grpSpPr bwMode="auto">
          <a:xfrm>
            <a:off x="3733144" y="3425432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D587362D-B207-1E41-8A7F-44D11FCF5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3915813B-8570-6993-AEC9-87EC34AE18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F0D13D29-DB43-F14F-3956-2673FD590170}"/>
              </a:ext>
            </a:extLst>
          </p:cNvPr>
          <p:cNvGrpSpPr>
            <a:grpSpLocks/>
          </p:cNvGrpSpPr>
          <p:nvPr/>
        </p:nvGrpSpPr>
        <p:grpSpPr bwMode="auto">
          <a:xfrm>
            <a:off x="10098712" y="4344359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762FC470-21B0-A8F0-10D8-FEFD940D8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F0A58F1C-725D-AE7C-0A37-B8F9792669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61300C0C-E440-5190-E7E1-F73489264D54}"/>
              </a:ext>
            </a:extLst>
          </p:cNvPr>
          <p:cNvSpPr/>
          <p:nvPr/>
        </p:nvSpPr>
        <p:spPr>
          <a:xfrm>
            <a:off x="8217635" y="3951082"/>
            <a:ext cx="3762153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39A6B6-9353-C2DE-9C32-821B604EF96F}"/>
              </a:ext>
            </a:extLst>
          </p:cNvPr>
          <p:cNvSpPr txBox="1"/>
          <p:nvPr/>
        </p:nvSpPr>
        <p:spPr>
          <a:xfrm>
            <a:off x="4186776" y="5401378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3C8E78-4F5C-78C5-1EA0-573F63D2CB99}"/>
              </a:ext>
            </a:extLst>
          </p:cNvPr>
          <p:cNvSpPr txBox="1"/>
          <p:nvPr/>
        </p:nvSpPr>
        <p:spPr>
          <a:xfrm>
            <a:off x="7496108" y="2080673"/>
            <a:ext cx="511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DF11F6-EB79-09D8-0037-0931218EEE9B}"/>
              </a:ext>
            </a:extLst>
          </p:cNvPr>
          <p:cNvSpPr txBox="1"/>
          <p:nvPr/>
        </p:nvSpPr>
        <p:spPr>
          <a:xfrm>
            <a:off x="7544129" y="2873864"/>
            <a:ext cx="525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2C16A6-B6D0-E7FE-4963-3770603F0F96}"/>
              </a:ext>
            </a:extLst>
          </p:cNvPr>
          <p:cNvSpPr txBox="1"/>
          <p:nvPr/>
        </p:nvSpPr>
        <p:spPr>
          <a:xfrm>
            <a:off x="7046777" y="5670769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99F9E1-F46E-FA94-618A-52D0C716D964}"/>
              </a:ext>
            </a:extLst>
          </p:cNvPr>
          <p:cNvSpPr txBox="1"/>
          <p:nvPr/>
        </p:nvSpPr>
        <p:spPr>
          <a:xfrm>
            <a:off x="7060299" y="6053234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43889F5B-7325-9C6B-8DFF-6D05550C45D1}"/>
              </a:ext>
            </a:extLst>
          </p:cNvPr>
          <p:cNvGrpSpPr>
            <a:grpSpLocks/>
          </p:cNvGrpSpPr>
          <p:nvPr/>
        </p:nvGrpSpPr>
        <p:grpSpPr bwMode="auto">
          <a:xfrm>
            <a:off x="427927" y="3946885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9E47A9CF-AD3E-555A-03CE-D3F50C245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37E39EF5-B2BE-1888-2407-1D3368FF4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2582804-31DF-8DDC-4FBA-767D56CAA0FF}"/>
              </a:ext>
            </a:extLst>
          </p:cNvPr>
          <p:cNvGrpSpPr>
            <a:grpSpLocks/>
          </p:cNvGrpSpPr>
          <p:nvPr/>
        </p:nvGrpSpPr>
        <p:grpSpPr bwMode="auto">
          <a:xfrm>
            <a:off x="795647" y="5775896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DB2E525C-89E1-7CB5-EB8A-36AB97316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4E50AC7D-64EC-65CA-93D8-C422D57F05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C8A27AE-BC96-EAEC-D3F2-725920300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39" y="5850218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C36A3F-C868-CF27-8847-2A63D4A7BF1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279574" y="4932971"/>
            <a:ext cx="949731" cy="369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8A4EC54F-6368-70D2-9E24-C7E441DC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9" y="4977166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7F63A5B7-219F-709A-B984-B2BA8C33F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832" y="5452001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3E75296-1EDC-F6A0-2C0B-8502B138B710}"/>
              </a:ext>
            </a:extLst>
          </p:cNvPr>
          <p:cNvSpPr txBox="1"/>
          <p:nvPr/>
        </p:nvSpPr>
        <p:spPr>
          <a:xfrm>
            <a:off x="4778360" y="2352687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474038-942A-5B37-7185-B634504E2D26}"/>
              </a:ext>
            </a:extLst>
          </p:cNvPr>
          <p:cNvSpPr txBox="1"/>
          <p:nvPr/>
        </p:nvSpPr>
        <p:spPr>
          <a:xfrm>
            <a:off x="5073562" y="2775673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</p:spTree>
    <p:extLst>
      <p:ext uri="{BB962C8B-B14F-4D97-AF65-F5344CB8AC3E}">
        <p14:creationId xmlns:p14="http://schemas.microsoft.com/office/powerpoint/2010/main" val="1042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9640-289E-3C4D-99AF-4C926393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83CA-0E0E-BC41-98D5-FB89FFFD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knows the </a:t>
            </a:r>
            <a:r>
              <a:rPr lang="en-US" dirty="0">
                <a:solidFill>
                  <a:srgbClr val="C00000"/>
                </a:solidFill>
              </a:rPr>
              <a:t>state </a:t>
            </a:r>
            <a:r>
              <a:rPr lang="en-US" dirty="0"/>
              <a:t>of all the links and routers in the network</a:t>
            </a:r>
          </a:p>
          <a:p>
            <a:endParaRPr lang="en-US" dirty="0"/>
          </a:p>
          <a:p>
            <a:r>
              <a:rPr lang="en-US" dirty="0"/>
              <a:t>Every router performs an </a:t>
            </a:r>
            <a:r>
              <a:rPr lang="en-US" dirty="0">
                <a:solidFill>
                  <a:srgbClr val="C00000"/>
                </a:solidFill>
              </a:rPr>
              <a:t>independent</a:t>
            </a:r>
            <a:r>
              <a:rPr lang="en-US" dirty="0"/>
              <a:t> computation on </a:t>
            </a:r>
            <a:r>
              <a:rPr lang="en-US" dirty="0">
                <a:solidFill>
                  <a:srgbClr val="C00000"/>
                </a:solidFill>
              </a:rPr>
              <a:t>globally shared</a:t>
            </a:r>
            <a:r>
              <a:rPr lang="en-US" dirty="0"/>
              <a:t> knowledge of network’s </a:t>
            </a:r>
            <a:r>
              <a:rPr lang="en-US" dirty="0">
                <a:solidFill>
                  <a:srgbClr val="C00000"/>
                </a:solidFill>
              </a:rPr>
              <a:t>complete</a:t>
            </a:r>
            <a:r>
              <a:rPr lang="en-US" dirty="0"/>
              <a:t> graph representation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29039-7DFD-1041-9B7D-9004C8528F77}"/>
              </a:ext>
            </a:extLst>
          </p:cNvPr>
          <p:cNvGrpSpPr/>
          <p:nvPr/>
        </p:nvGrpSpPr>
        <p:grpSpPr>
          <a:xfrm>
            <a:off x="8216598" y="4721288"/>
            <a:ext cx="3853993" cy="1853541"/>
            <a:chOff x="8300523" y="1771650"/>
            <a:chExt cx="4046386" cy="18535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F7F2AB-1061-2C44-A3E5-B4C1C4C1BE21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2FAA1-6191-BB41-894B-3837DD071C98}"/>
                </a:ext>
              </a:extLst>
            </p:cNvPr>
            <p:cNvGrpSpPr/>
            <p:nvPr/>
          </p:nvGrpSpPr>
          <p:grpSpPr>
            <a:xfrm>
              <a:off x="8300523" y="1771650"/>
              <a:ext cx="3495581" cy="1850476"/>
              <a:chOff x="8300523" y="1771650"/>
              <a:chExt cx="3495581" cy="185047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0F68909-F339-0645-A912-D80AEC470C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0" y="2313727"/>
                <a:ext cx="571501" cy="57316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E3C1CB8-E50F-6944-8F13-D02865773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627672" cy="49387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2E7092-EE09-EE41-BC4D-0EC6CB8BDEFE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7B41F-74E0-204C-A182-1980BF706C07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protocols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9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58807" cy="4938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Link state flooding:</a:t>
            </a:r>
            <a:r>
              <a:rPr lang="en-US" dirty="0"/>
              <a:t> the process by which neighborhood information of </a:t>
            </a:r>
            <a:r>
              <a:rPr lang="en-US" dirty="0">
                <a:solidFill>
                  <a:srgbClr val="C00000"/>
                </a:solidFill>
              </a:rPr>
              <a:t>each network router</a:t>
            </a:r>
            <a:r>
              <a:rPr lang="en-US" dirty="0"/>
              <a:t> is transmitted to </a:t>
            </a:r>
            <a:r>
              <a:rPr lang="en-US" dirty="0">
                <a:solidFill>
                  <a:srgbClr val="C00000"/>
                </a:solidFill>
              </a:rPr>
              <a:t>all other routers</a:t>
            </a:r>
          </a:p>
          <a:p>
            <a:r>
              <a:rPr lang="en-US" dirty="0"/>
              <a:t>Each router sends a </a:t>
            </a:r>
            <a:r>
              <a:rPr lang="en-US" dirty="0">
                <a:solidFill>
                  <a:srgbClr val="C00000"/>
                </a:solidFill>
              </a:rPr>
              <a:t>link state advertisement</a:t>
            </a:r>
            <a:r>
              <a:rPr lang="en-US" dirty="0"/>
              <a:t> (LSA) to each of its neighbors</a:t>
            </a:r>
          </a:p>
          <a:p>
            <a:r>
              <a:rPr lang="en-US" dirty="0"/>
              <a:t>LSA contains </a:t>
            </a:r>
            <a:r>
              <a:rPr lang="en-US" dirty="0">
                <a:solidFill>
                  <a:schemeClr val="tx1"/>
                </a:solidFill>
              </a:rPr>
              <a:t>the router ID, the IP prefix owned by the router, the router’s neighbors, and link cost to those neighbors</a:t>
            </a:r>
          </a:p>
          <a:p>
            <a:r>
              <a:rPr lang="en-US" dirty="0"/>
              <a:t>Upon receiving an LSA, a router forwards it to each of its neighbors: </a:t>
            </a:r>
            <a:r>
              <a:rPr lang="en-US" dirty="0">
                <a:solidFill>
                  <a:srgbClr val="C00000"/>
                </a:solidFill>
              </a:rPr>
              <a:t>flooding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34AA69-E890-F44B-ADFD-6482E2F1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24863" cy="5032376"/>
          </a:xfrm>
        </p:spPr>
        <p:txBody>
          <a:bodyPr>
            <a:normAutofit/>
          </a:bodyPr>
          <a:lstStyle/>
          <a:p>
            <a:r>
              <a:rPr lang="en-US" dirty="0"/>
              <a:t>Eventually, the entire network receives LSAs originated by each router</a:t>
            </a:r>
          </a:p>
          <a:p>
            <a:r>
              <a:rPr lang="en-US" dirty="0"/>
              <a:t>LSAs put into a </a:t>
            </a:r>
            <a:r>
              <a:rPr lang="en-US" dirty="0">
                <a:solidFill>
                  <a:srgbClr val="C00000"/>
                </a:solidFill>
              </a:rPr>
              <a:t>link state database</a:t>
            </a:r>
            <a:endParaRPr lang="en-US" dirty="0"/>
          </a:p>
          <a:p>
            <a:r>
              <a:rPr lang="en-US" dirty="0"/>
              <a:t>LSAs occur periodically and </a:t>
            </a:r>
            <a:r>
              <a:rPr lang="en-US" dirty="0">
                <a:solidFill>
                  <a:srgbClr val="C00000"/>
                </a:solidFill>
              </a:rPr>
              <a:t>whenever the graph changes</a:t>
            </a:r>
          </a:p>
          <a:p>
            <a:pPr lvl="1"/>
            <a:r>
              <a:rPr lang="en-US" dirty="0"/>
              <a:t>Example: if a link fails</a:t>
            </a:r>
          </a:p>
          <a:p>
            <a:pPr lvl="1"/>
            <a:r>
              <a:rPr lang="en-US" dirty="0"/>
              <a:t>Example: if a new link or router is added</a:t>
            </a:r>
          </a:p>
          <a:p>
            <a:r>
              <a:rPr lang="en-US" dirty="0"/>
              <a:t>The routing algorithm running at each router can </a:t>
            </a:r>
            <a:r>
              <a:rPr lang="en-US" dirty="0">
                <a:solidFill>
                  <a:srgbClr val="C00000"/>
                </a:solidFill>
              </a:rPr>
              <a:t>use the entire network’s graph</a:t>
            </a:r>
            <a:r>
              <a:rPr lang="en-US" dirty="0"/>
              <a:t> to compute least cost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59B960-9B26-864F-B18A-41C88DF4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Q2: The algorithm</a:t>
            </a:r>
            <a:endParaRPr lang="en-US" sz="4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5181600" cy="48958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000" dirty="0">
                <a:solidFill>
                  <a:srgbClr val="C00000"/>
                </a:solidFill>
              </a:rPr>
              <a:t>Dijkstra’s algorithm</a:t>
            </a:r>
          </a:p>
          <a:p>
            <a:r>
              <a:rPr lang="en-US" sz="2400" dirty="0"/>
              <a:t>Given a network graph, the algorithm computes the least cost paths from one node (</a:t>
            </a:r>
            <a:r>
              <a:rPr lang="en-US" sz="2400" dirty="0">
                <a:solidFill>
                  <a:srgbClr val="C00000"/>
                </a:solidFill>
              </a:rPr>
              <a:t>source</a:t>
            </a:r>
            <a:r>
              <a:rPr lang="en-US" sz="2400" dirty="0"/>
              <a:t>) to all other nodes</a:t>
            </a:r>
          </a:p>
          <a:p>
            <a:r>
              <a:rPr lang="en-US" sz="2400" dirty="0"/>
              <a:t>This can then be used to compute the </a:t>
            </a:r>
            <a:r>
              <a:rPr lang="en-US" sz="2400" dirty="0">
                <a:solidFill>
                  <a:srgbClr val="C00000"/>
                </a:solidFill>
              </a:rPr>
              <a:t>forwarding table</a:t>
            </a:r>
            <a:r>
              <a:rPr lang="en-US" sz="2400" dirty="0"/>
              <a:t> at that node</a:t>
            </a:r>
            <a:endParaRPr lang="en-US" dirty="0"/>
          </a:p>
          <a:p>
            <a:r>
              <a:rPr lang="en-US" sz="2400" dirty="0"/>
              <a:t>Iterative algorithm: maintain </a:t>
            </a:r>
            <a:r>
              <a:rPr lang="en-US" sz="2400" dirty="0">
                <a:solidFill>
                  <a:srgbClr val="C00000"/>
                </a:solidFill>
              </a:rPr>
              <a:t>estimates</a:t>
            </a:r>
            <a:r>
              <a:rPr lang="en-US" sz="2400" dirty="0"/>
              <a:t> of least costs to reach every other node.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After k iterations, each node definitively knows the least cost path to k destinations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200" dirty="0">
                <a:solidFill>
                  <a:srgbClr val="C00000"/>
                </a:solidFill>
              </a:rPr>
              <a:t>Notation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en-US" sz="3200" dirty="0"/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x,y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):</a:t>
            </a:r>
            <a:r>
              <a:rPr lang="en-US" sz="2400" dirty="0"/>
              <a:t> link cost from node x to y;  = ∞ if not direct neighbors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D(v):</a:t>
            </a:r>
            <a:r>
              <a:rPr lang="en-US" sz="2400" dirty="0"/>
              <a:t> current estimate of cost of path from source to destination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p(v):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C00000"/>
                </a:solidFill>
              </a:rPr>
              <a:t>predecessor node</a:t>
            </a:r>
            <a:r>
              <a:rPr lang="en-US" sz="2400" dirty="0"/>
              <a:t>) the last node before v on the path from source to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'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en-US" sz="2400" dirty="0"/>
              <a:t> set of nodes whose least cost path is definitively known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E073403-AB26-5048-ABA0-EF779C4C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Dijsktra’s</a:t>
            </a:r>
            <a:r>
              <a:rPr lang="en-US" dirty="0"/>
              <a:t> Algorithm</a:t>
            </a:r>
            <a:endParaRPr lang="en-US" sz="54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65413" y="1458914"/>
            <a:ext cx="6221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3    for all nodes v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4      if v adjacent to u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7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12       D(v) = min( D(v), D(w) + c(</a:t>
            </a:r>
            <a:r>
              <a:rPr lang="en-US" sz="2000" dirty="0" err="1">
                <a:solidFill>
                  <a:srgbClr val="C00000"/>
                </a:solidFill>
                <a:latin typeface="Arial" charset="0"/>
              </a:rPr>
              <a:t>w,v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) 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124075" y="3543301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E324C-0733-F442-B6EC-33549ABC019F}"/>
              </a:ext>
            </a:extLst>
          </p:cNvPr>
          <p:cNvSpPr txBox="1"/>
          <p:nvPr/>
        </p:nvSpPr>
        <p:spPr>
          <a:xfrm>
            <a:off x="7553265" y="1865442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Initial estimates of distances are just the link costs of neighbors.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FF58D14-4F37-E94F-94B6-D8785F7A0234}"/>
              </a:ext>
            </a:extLst>
          </p:cNvPr>
          <p:cNvSpPr/>
          <p:nvPr/>
        </p:nvSpPr>
        <p:spPr>
          <a:xfrm>
            <a:off x="6810070" y="1458914"/>
            <a:ext cx="634084" cy="180010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B43B8-7B80-0841-8020-D1B726B2BAC7}"/>
              </a:ext>
            </a:extLst>
          </p:cNvPr>
          <p:cNvSpPr txBox="1"/>
          <p:nvPr/>
        </p:nvSpPr>
        <p:spPr>
          <a:xfrm>
            <a:off x="8904410" y="3609461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Least cost node among all estimates. This cost cannot decrease further.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C34E866-E24E-F346-8596-22A47373CE27}"/>
              </a:ext>
            </a:extLst>
          </p:cNvPr>
          <p:cNvSpPr/>
          <p:nvPr/>
        </p:nvSpPr>
        <p:spPr>
          <a:xfrm>
            <a:off x="8252741" y="3790951"/>
            <a:ext cx="634084" cy="659419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6E0B90-7466-6844-AC5B-1DBC3C4F36FD}"/>
              </a:ext>
            </a:extLst>
          </p:cNvPr>
          <p:cNvSpPr/>
          <p:nvPr/>
        </p:nvSpPr>
        <p:spPr>
          <a:xfrm>
            <a:off x="8710246" y="4625124"/>
            <a:ext cx="562708" cy="108401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9510-531B-FB47-8925-47CEE3C97A5E}"/>
              </a:ext>
            </a:extLst>
          </p:cNvPr>
          <p:cNvSpPr txBox="1"/>
          <p:nvPr/>
        </p:nvSpPr>
        <p:spPr>
          <a:xfrm>
            <a:off x="9428163" y="4905521"/>
            <a:ext cx="236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AFF042E-567B-A443-AE57-FFBD0B85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" grpId="0"/>
      <p:bldP spid="3" grpId="0" animBg="1"/>
      <p:bldP spid="8" grpId="0"/>
      <p:bldP spid="9" grpId="0" animBg="1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779A86A-A5E2-4B46-8AC3-76B849905319}"/>
              </a:ext>
            </a:extLst>
          </p:cNvPr>
          <p:cNvCxnSpPr>
            <a:cxnSpLocks/>
          </p:cNvCxnSpPr>
          <p:nvPr/>
        </p:nvCxnSpPr>
        <p:spPr>
          <a:xfrm>
            <a:off x="6488666" y="2907900"/>
            <a:ext cx="1113006" cy="116317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7F7742-61C6-A544-8D7B-8BDE515E257E}"/>
              </a:ext>
            </a:extLst>
          </p:cNvPr>
          <p:cNvCxnSpPr>
            <a:cxnSpLocks/>
          </p:cNvCxnSpPr>
          <p:nvPr/>
        </p:nvCxnSpPr>
        <p:spPr>
          <a:xfrm>
            <a:off x="6353956" y="3027608"/>
            <a:ext cx="1213253" cy="191673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>
            <a:extLst>
              <a:ext uri="{FF2B5EF4-FFF2-40B4-BE49-F238E27FC236}">
                <a16:creationId xmlns:a16="http://schemas.microsoft.com/office/drawing/2014/main" id="{312A0B50-23C9-B645-B7DA-3A234E7A7EF6}"/>
              </a:ext>
            </a:extLst>
          </p:cNvPr>
          <p:cNvSpPr/>
          <p:nvPr/>
        </p:nvSpPr>
        <p:spPr>
          <a:xfrm rot="1542643">
            <a:off x="2640326" y="3998367"/>
            <a:ext cx="4847584" cy="1771209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39F1FF9C-38D9-DA4E-A0D7-881DDFBFCB8E}"/>
              </a:ext>
            </a:extLst>
          </p:cNvPr>
          <p:cNvSpPr/>
          <p:nvPr/>
        </p:nvSpPr>
        <p:spPr>
          <a:xfrm rot="719505">
            <a:off x="2678016" y="3522486"/>
            <a:ext cx="4803387" cy="1553723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B5D65-F3A3-994B-A811-F857F85B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58393D-3615-4645-98B2-8ADF86D157C7}"/>
              </a:ext>
            </a:extLst>
          </p:cNvPr>
          <p:cNvGrpSpPr/>
          <p:nvPr/>
        </p:nvGrpSpPr>
        <p:grpSpPr>
          <a:xfrm>
            <a:off x="7659650" y="3140668"/>
            <a:ext cx="501650" cy="461665"/>
            <a:chOff x="6962166" y="3613275"/>
            <a:chExt cx="501650" cy="461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F391A9-AD12-ED4F-8C8F-4670FCE0D670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" name="Oval 30">
                <a:extLst>
                  <a:ext uri="{FF2B5EF4-FFF2-40B4-BE49-F238E27FC236}">
                    <a16:creationId xmlns:a16="http://schemas.microsoft.com/office/drawing/2014/main" id="{D6DFD080-0A4F-364A-8E7A-08A353631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868576DD-85AF-664B-A270-9FDCE83F2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DE10D24E-9DAB-4848-969A-997584FE2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74816445-8669-E84B-AB29-EA8E4F500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34">
                <a:extLst>
                  <a:ext uri="{FF2B5EF4-FFF2-40B4-BE49-F238E27FC236}">
                    <a16:creationId xmlns:a16="http://schemas.microsoft.com/office/drawing/2014/main" id="{B9F937F6-B4C9-D14A-ACA4-09AAB3D98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60">
                <a:extLst>
                  <a:ext uri="{FF2B5EF4-FFF2-40B4-BE49-F238E27FC236}">
                    <a16:creationId xmlns:a16="http://schemas.microsoft.com/office/drawing/2014/main" id="{316A658B-AB3E-D047-9D08-1B063F354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AEAA7396-B688-004E-B0ED-A2AE13F7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1246" y="3613275"/>
              <a:ext cx="324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27347-2EE9-554A-9995-10D54884F4C7}"/>
              </a:ext>
            </a:extLst>
          </p:cNvPr>
          <p:cNvGrpSpPr/>
          <p:nvPr/>
        </p:nvGrpSpPr>
        <p:grpSpPr>
          <a:xfrm>
            <a:off x="5919661" y="2506089"/>
            <a:ext cx="501650" cy="461665"/>
            <a:chOff x="6962166" y="3613275"/>
            <a:chExt cx="501650" cy="4616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665CF2-9BA4-E04A-A8E4-06B22C34AE1D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4393CD69-6250-3A40-9807-CB2B371A7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31">
                <a:extLst>
                  <a:ext uri="{FF2B5EF4-FFF2-40B4-BE49-F238E27FC236}">
                    <a16:creationId xmlns:a16="http://schemas.microsoft.com/office/drawing/2014/main" id="{7885C067-B23F-1946-9E6D-B606A00D2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32">
                <a:extLst>
                  <a:ext uri="{FF2B5EF4-FFF2-40B4-BE49-F238E27FC236}">
                    <a16:creationId xmlns:a16="http://schemas.microsoft.com/office/drawing/2014/main" id="{EA88D05A-BCB1-5641-B895-11E989400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66DF9A51-E081-9441-8E21-4224BFE4E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0818780C-5F5C-2C43-9BC2-D59844404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60">
                <a:extLst>
                  <a:ext uri="{FF2B5EF4-FFF2-40B4-BE49-F238E27FC236}">
                    <a16:creationId xmlns:a16="http://schemas.microsoft.com/office/drawing/2014/main" id="{00CD9BBB-7D1C-6342-A975-63AE0F8D1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 Box 61">
              <a:extLst>
                <a:ext uri="{FF2B5EF4-FFF2-40B4-BE49-F238E27FC236}">
                  <a16:creationId xmlns:a16="http://schemas.microsoft.com/office/drawing/2014/main" id="{FC52584B-1ECD-6A43-90C9-34B42D846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1171" y="3613275"/>
              <a:ext cx="404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4AC44-AFB2-3A42-90E3-F8486DF4C7BA}"/>
              </a:ext>
            </a:extLst>
          </p:cNvPr>
          <p:cNvGrpSpPr/>
          <p:nvPr/>
        </p:nvGrpSpPr>
        <p:grpSpPr>
          <a:xfrm>
            <a:off x="1916108" y="4168725"/>
            <a:ext cx="501650" cy="461665"/>
            <a:chOff x="6962166" y="3613275"/>
            <a:chExt cx="501650" cy="4616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ABB8B3F-C208-B34D-83DB-13A85937ACC6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27" name="Oval 30">
                <a:extLst>
                  <a:ext uri="{FF2B5EF4-FFF2-40B4-BE49-F238E27FC236}">
                    <a16:creationId xmlns:a16="http://schemas.microsoft.com/office/drawing/2014/main" id="{C05F7CE2-3A85-6744-8B41-3EE502BC2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008EF3E4-3A94-BF4D-815C-C2E8EC4A6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5599C74A-17B3-5A4E-B7F5-A2B5E184B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7E7A9B3C-0130-B241-B9AB-C94A29A0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D3C48C42-8404-A749-A4FC-7D21D415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60">
                <a:extLst>
                  <a:ext uri="{FF2B5EF4-FFF2-40B4-BE49-F238E27FC236}">
                    <a16:creationId xmlns:a16="http://schemas.microsoft.com/office/drawing/2014/main" id="{4606EDFB-4346-554C-A7FA-746C85D37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 Box 61">
              <a:extLst>
                <a:ext uri="{FF2B5EF4-FFF2-40B4-BE49-F238E27FC236}">
                  <a16:creationId xmlns:a16="http://schemas.microsoft.com/office/drawing/2014/main" id="{4EDDF52C-86C6-0744-AA21-84CA464D8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025" y="3613275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5B8185-EF6E-0245-AF46-6D128AFE6A9E}"/>
              </a:ext>
            </a:extLst>
          </p:cNvPr>
          <p:cNvCxnSpPr>
            <a:cxnSpLocks/>
          </p:cNvCxnSpPr>
          <p:nvPr/>
        </p:nvCxnSpPr>
        <p:spPr>
          <a:xfrm>
            <a:off x="5087815" y="1430215"/>
            <a:ext cx="11095" cy="405618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2C06805-8D96-2742-82D3-DE081DD39804}"/>
              </a:ext>
            </a:extLst>
          </p:cNvPr>
          <p:cNvSpPr txBox="1"/>
          <p:nvPr/>
        </p:nvSpPr>
        <p:spPr>
          <a:xfrm>
            <a:off x="340583" y="1533990"/>
            <a:ext cx="32173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whose least cost paths from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 are definitively known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7BE619-06F3-3C4A-9468-08D08B3CCB0A}"/>
              </a:ext>
            </a:extLst>
          </p:cNvPr>
          <p:cNvGrpSpPr/>
          <p:nvPr/>
        </p:nvGrpSpPr>
        <p:grpSpPr>
          <a:xfrm>
            <a:off x="7659650" y="3992789"/>
            <a:ext cx="501650" cy="461665"/>
            <a:chOff x="6962166" y="3624998"/>
            <a:chExt cx="501650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E45707-D2D1-DA49-9574-9D31E8E1CA8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39" name="Oval 30">
                <a:extLst>
                  <a:ext uri="{FF2B5EF4-FFF2-40B4-BE49-F238E27FC236}">
                    <a16:creationId xmlns:a16="http://schemas.microsoft.com/office/drawing/2014/main" id="{16D56210-E5C5-014D-81AA-DBA3A9465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Line 31">
                <a:extLst>
                  <a:ext uri="{FF2B5EF4-FFF2-40B4-BE49-F238E27FC236}">
                    <a16:creationId xmlns:a16="http://schemas.microsoft.com/office/drawing/2014/main" id="{2A49F5A7-4172-FE4A-BDDD-D1F6617EE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Line 32">
                <a:extLst>
                  <a:ext uri="{FF2B5EF4-FFF2-40B4-BE49-F238E27FC236}">
                    <a16:creationId xmlns:a16="http://schemas.microsoft.com/office/drawing/2014/main" id="{C1154A36-2FCF-BA48-BFAD-02287CA1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33">
                <a:extLst>
                  <a:ext uri="{FF2B5EF4-FFF2-40B4-BE49-F238E27FC236}">
                    <a16:creationId xmlns:a16="http://schemas.microsoft.com/office/drawing/2014/main" id="{843F7B63-DAB0-5B49-8347-6C8ECC8B0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Oval 34">
                <a:extLst>
                  <a:ext uri="{FF2B5EF4-FFF2-40B4-BE49-F238E27FC236}">
                    <a16:creationId xmlns:a16="http://schemas.microsoft.com/office/drawing/2014/main" id="{C7DBDECD-EB94-D540-AAB2-1A172FA48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60">
                <a:extLst>
                  <a:ext uri="{FF2B5EF4-FFF2-40B4-BE49-F238E27FC236}">
                    <a16:creationId xmlns:a16="http://schemas.microsoft.com/office/drawing/2014/main" id="{B749F949-66DE-CE40-B219-1AF621544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 Box 61">
              <a:extLst>
                <a:ext uri="{FF2B5EF4-FFF2-40B4-BE49-F238E27FC236}">
                  <a16:creationId xmlns:a16="http://schemas.microsoft.com/office/drawing/2014/main" id="{C09658EE-FD7C-CF46-ABCF-1909EB94D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1701" y="3624998"/>
              <a:ext cx="4101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CE075E-30A1-F442-914D-A07FB2AEF9AD}"/>
              </a:ext>
            </a:extLst>
          </p:cNvPr>
          <p:cNvGrpSpPr/>
          <p:nvPr/>
        </p:nvGrpSpPr>
        <p:grpSpPr>
          <a:xfrm>
            <a:off x="7659650" y="4830656"/>
            <a:ext cx="551565" cy="461665"/>
            <a:chOff x="6962166" y="3624998"/>
            <a:chExt cx="551565" cy="4616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F8B5055-8D56-4B4A-906D-4FAB02D46F1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6" name="Oval 30">
                <a:extLst>
                  <a:ext uri="{FF2B5EF4-FFF2-40B4-BE49-F238E27FC236}">
                    <a16:creationId xmlns:a16="http://schemas.microsoft.com/office/drawing/2014/main" id="{900F7852-70DE-1048-9B89-2C86FD66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Line 31">
                <a:extLst>
                  <a:ext uri="{FF2B5EF4-FFF2-40B4-BE49-F238E27FC236}">
                    <a16:creationId xmlns:a16="http://schemas.microsoft.com/office/drawing/2014/main" id="{5774EE22-339C-EE4B-80BC-4892F105E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Line 32">
                <a:extLst>
                  <a:ext uri="{FF2B5EF4-FFF2-40B4-BE49-F238E27FC236}">
                    <a16:creationId xmlns:a16="http://schemas.microsoft.com/office/drawing/2014/main" id="{CD807721-5942-7B44-A5E2-0350F348C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33">
                <a:extLst>
                  <a:ext uri="{FF2B5EF4-FFF2-40B4-BE49-F238E27FC236}">
                    <a16:creationId xmlns:a16="http://schemas.microsoft.com/office/drawing/2014/main" id="{4F7E2163-F6BD-044A-A250-11B5BD53B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34">
                <a:extLst>
                  <a:ext uri="{FF2B5EF4-FFF2-40B4-BE49-F238E27FC236}">
                    <a16:creationId xmlns:a16="http://schemas.microsoft.com/office/drawing/2014/main" id="{424C4150-BE8E-DF42-83DF-C29338E1A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60">
                <a:extLst>
                  <a:ext uri="{FF2B5EF4-FFF2-40B4-BE49-F238E27FC236}">
                    <a16:creationId xmlns:a16="http://schemas.microsoft.com/office/drawing/2014/main" id="{03C90371-321E-2445-8BC4-564BF9E7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 Box 61">
              <a:extLst>
                <a:ext uri="{FF2B5EF4-FFF2-40B4-BE49-F238E27FC236}">
                  <a16:creationId xmlns:a16="http://schemas.microsoft.com/office/drawing/2014/main" id="{C4315017-D929-4F44-99FA-0F91A0904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675" y="3624998"/>
              <a:ext cx="487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v’’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EEEA496-A314-4C43-8AF8-FF6697DD5D85}"/>
              </a:ext>
            </a:extLst>
          </p:cNvPr>
          <p:cNvCxnSpPr/>
          <p:nvPr/>
        </p:nvCxnSpPr>
        <p:spPr>
          <a:xfrm>
            <a:off x="6593627" y="2789136"/>
            <a:ext cx="1066023" cy="476944"/>
          </a:xfrm>
          <a:prstGeom prst="line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1AE076D-C162-A44C-80D2-4BACEA56A579}"/>
              </a:ext>
            </a:extLst>
          </p:cNvPr>
          <p:cNvSpPr txBox="1"/>
          <p:nvPr/>
        </p:nvSpPr>
        <p:spPr>
          <a:xfrm>
            <a:off x="8542611" y="1331561"/>
            <a:ext cx="3217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 \ 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with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estimated </a:t>
            </a:r>
            <a:r>
              <a:rPr lang="en-US" sz="2400" dirty="0">
                <a:latin typeface="Helvetica" pitchFamily="2" charset="0"/>
              </a:rPr>
              <a:t>least path costs, not definitively known to be smallest possible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C3B25B-8790-1145-9ADC-4E792C725308}"/>
              </a:ext>
            </a:extLst>
          </p:cNvPr>
          <p:cNvSpPr/>
          <p:nvPr/>
        </p:nvSpPr>
        <p:spPr>
          <a:xfrm>
            <a:off x="5624367" y="2302944"/>
            <a:ext cx="990617" cy="904766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BEF3C9-081C-1D47-84AB-1DAC818081E9}"/>
              </a:ext>
            </a:extLst>
          </p:cNvPr>
          <p:cNvSpPr txBox="1"/>
          <p:nvPr/>
        </p:nvSpPr>
        <p:spPr>
          <a:xfrm>
            <a:off x="6277696" y="1383470"/>
            <a:ext cx="211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min cost in N \ N’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F68DA18-AD95-584F-AA5E-33A488DEFF1B}"/>
              </a:ext>
            </a:extLst>
          </p:cNvPr>
          <p:cNvCxnSpPr>
            <a:endCxn id="81" idx="0"/>
          </p:cNvCxnSpPr>
          <p:nvPr/>
        </p:nvCxnSpPr>
        <p:spPr>
          <a:xfrm flipH="1">
            <a:off x="6119676" y="1815508"/>
            <a:ext cx="461667" cy="4874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>
            <a:extLst>
              <a:ext uri="{FF2B5EF4-FFF2-40B4-BE49-F238E27FC236}">
                <a16:creationId xmlns:a16="http://schemas.microsoft.com/office/drawing/2014/main" id="{4C1068B1-2212-1844-81AA-6B15D68DDCE6}"/>
              </a:ext>
            </a:extLst>
          </p:cNvPr>
          <p:cNvSpPr/>
          <p:nvPr/>
        </p:nvSpPr>
        <p:spPr>
          <a:xfrm>
            <a:off x="2602523" y="2883877"/>
            <a:ext cx="3305908" cy="1407232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DD1CC985-9A0E-1948-BD7F-DCE3D1888E12}"/>
              </a:ext>
            </a:extLst>
          </p:cNvPr>
          <p:cNvSpPr/>
          <p:nvPr/>
        </p:nvSpPr>
        <p:spPr>
          <a:xfrm rot="626130">
            <a:off x="2734840" y="2966419"/>
            <a:ext cx="4728141" cy="1963170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61EEB9-1032-1543-8B2A-E3ECCE086288}"/>
              </a:ext>
            </a:extLst>
          </p:cNvPr>
          <p:cNvSpPr txBox="1"/>
          <p:nvPr/>
        </p:nvSpPr>
        <p:spPr>
          <a:xfrm rot="20164495">
            <a:off x="3712149" y="2914755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D(w)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D9A729-C546-8B46-A773-195D4900533C}"/>
              </a:ext>
            </a:extLst>
          </p:cNvPr>
          <p:cNvSpPr txBox="1"/>
          <p:nvPr/>
        </p:nvSpPr>
        <p:spPr>
          <a:xfrm rot="1567686">
            <a:off x="6732557" y="2553015"/>
            <a:ext cx="135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c(w, v)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E0E4C8-6226-0E43-8C9A-31226362AAEC}"/>
              </a:ext>
            </a:extLst>
          </p:cNvPr>
          <p:cNvSpPr txBox="1"/>
          <p:nvPr/>
        </p:nvSpPr>
        <p:spPr>
          <a:xfrm rot="20164495">
            <a:off x="5116490" y="3945896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D(v)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8EBE31F9-CE17-6D49-AE03-55D85409A361}"/>
              </a:ext>
            </a:extLst>
          </p:cNvPr>
          <p:cNvSpPr/>
          <p:nvPr/>
        </p:nvSpPr>
        <p:spPr>
          <a:xfrm>
            <a:off x="4032738" y="2121852"/>
            <a:ext cx="1817077" cy="234486"/>
          </a:xfrm>
          <a:custGeom>
            <a:avLst/>
            <a:gdLst>
              <a:gd name="connsiteX0" fmla="*/ 1817077 w 1817077"/>
              <a:gd name="connsiteY0" fmla="*/ 234486 h 234486"/>
              <a:gd name="connsiteX1" fmla="*/ 1113693 w 1817077"/>
              <a:gd name="connsiteY1" fmla="*/ 25 h 234486"/>
              <a:gd name="connsiteX2" fmla="*/ 0 w 1817077"/>
              <a:gd name="connsiteY2" fmla="*/ 222763 h 23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077" h="234486">
                <a:moveTo>
                  <a:pt x="1817077" y="234486"/>
                </a:moveTo>
                <a:cubicBezTo>
                  <a:pt x="1616808" y="118232"/>
                  <a:pt x="1416539" y="1979"/>
                  <a:pt x="1113693" y="25"/>
                </a:cubicBezTo>
                <a:cubicBezTo>
                  <a:pt x="810847" y="-1929"/>
                  <a:pt x="405423" y="110417"/>
                  <a:pt x="0" y="22276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9D7F83-1225-7546-8E57-FDEB44B901C7}"/>
              </a:ext>
            </a:extLst>
          </p:cNvPr>
          <p:cNvSpPr txBox="1"/>
          <p:nvPr/>
        </p:nvSpPr>
        <p:spPr>
          <a:xfrm>
            <a:off x="3585011" y="1499603"/>
            <a:ext cx="16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 should move to N’.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7C475C4-BEBC-C748-AE23-6B5567F0E6CF}"/>
              </a:ext>
            </a:extLst>
          </p:cNvPr>
          <p:cNvSpPr txBox="1"/>
          <p:nvPr/>
        </p:nvSpPr>
        <p:spPr>
          <a:xfrm>
            <a:off x="8656748" y="3806663"/>
            <a:ext cx="3406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  <a:r>
              <a:rPr lang="en-US" sz="2400" dirty="0">
                <a:latin typeface="Helvetica" pitchFamily="2" charset="0"/>
              </a:rPr>
              <a:t>: for each v in N \ N’, is the cost of the path via w smaller than known least cost path to v?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If so,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update D(v)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Predecessor of v is w.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30C03C-82FA-B74E-B405-A78CD4199C49}"/>
              </a:ext>
            </a:extLst>
          </p:cNvPr>
          <p:cNvSpPr txBox="1"/>
          <p:nvPr/>
        </p:nvSpPr>
        <p:spPr>
          <a:xfrm>
            <a:off x="1110667" y="5732585"/>
            <a:ext cx="550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Cost of path via w: D(w) + c(</a:t>
            </a:r>
            <a:r>
              <a:rPr lang="en-US" sz="2800" dirty="0" err="1">
                <a:latin typeface="Helvetica" pitchFamily="2" charset="0"/>
              </a:rPr>
              <a:t>w,v</a:t>
            </a:r>
            <a:r>
              <a:rPr lang="en-US" sz="2800" dirty="0">
                <a:latin typeface="Helvetica" pitchFamily="2" charset="0"/>
              </a:rPr>
              <a:t>)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Cost of known best path: D(v)</a:t>
            </a:r>
          </a:p>
        </p:txBody>
      </p:sp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4844CCF5-BB30-4F4C-B50A-F5C1D3F6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7" grpId="0" animBg="1"/>
      <p:bldP spid="35" grpId="0"/>
      <p:bldP spid="80" grpId="0"/>
      <p:bldP spid="81" grpId="0" animBg="1"/>
      <p:bldP spid="82" grpId="0"/>
      <p:bldP spid="86" grpId="0" animBg="1"/>
      <p:bldP spid="87" grpId="0" animBg="1"/>
      <p:bldP spid="89" grpId="0"/>
      <p:bldP spid="90" grpId="0"/>
      <p:bldP spid="91" grpId="0"/>
      <p:bldP spid="92" grpId="0" animBg="1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algorithm: example</a:t>
            </a:r>
            <a:endParaRPr lang="en-US" sz="54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63714" y="1506539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Step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0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76539" y="1516064"/>
            <a:ext cx="1017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u</a:t>
            </a:r>
          </a:p>
          <a:p>
            <a:pPr algn="r" eaLnBrk="0" hangingPunct="0"/>
            <a:r>
              <a:rPr lang="en-US" sz="2000" dirty="0" err="1">
                <a:latin typeface="Arial" charset="0"/>
              </a:rPr>
              <a:t>ux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uxyvwz</a:t>
            </a:r>
            <a:endParaRPr lang="en-US" sz="2000" dirty="0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24314" y="1497014"/>
            <a:ext cx="1169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D(v),p(v)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91125" y="1501776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D(w),p(w)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4,x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1775" y="1497014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D(x),p(x)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1,u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877175" y="1501776"/>
            <a:ext cx="116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D(y),p(y)</a:t>
            </a:r>
          </a:p>
          <a:p>
            <a:pPr algn="r" eaLnBrk="0" hangingPunct="0"/>
            <a:r>
              <a:rPr lang="en-US" sz="2000">
                <a:cs typeface="Arial" charset="0"/>
              </a:rPr>
              <a:t>∞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129714" y="1516063"/>
            <a:ext cx="11699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D(z),p(z)</a:t>
            </a: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885951" y="1857376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043114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062163" y="2457451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071688" y="2767014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081213" y="3071814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095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90" name="Line 86"/>
          <p:cNvSpPr>
            <a:spLocks noChangeShapeType="1"/>
          </p:cNvSpPr>
          <p:nvPr/>
        </p:nvSpPr>
        <p:spPr bwMode="auto">
          <a:xfrm flipH="1">
            <a:off x="3765551" y="2035176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1" name="Line 87"/>
          <p:cNvSpPr>
            <a:spLocks noChangeShapeType="1"/>
          </p:cNvSpPr>
          <p:nvPr/>
        </p:nvSpPr>
        <p:spPr bwMode="auto">
          <a:xfrm flipH="1">
            <a:off x="3687763" y="2330451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2" name="Line 88"/>
          <p:cNvSpPr>
            <a:spLocks noChangeShapeType="1"/>
          </p:cNvSpPr>
          <p:nvPr/>
        </p:nvSpPr>
        <p:spPr bwMode="auto">
          <a:xfrm flipH="1">
            <a:off x="3751263" y="2692401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3" name="Line 89"/>
          <p:cNvSpPr>
            <a:spLocks noChangeShapeType="1"/>
          </p:cNvSpPr>
          <p:nvPr/>
        </p:nvSpPr>
        <p:spPr bwMode="auto">
          <a:xfrm flipH="1">
            <a:off x="3765551" y="2949576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4" name="Line 90"/>
          <p:cNvSpPr>
            <a:spLocks noChangeShapeType="1"/>
          </p:cNvSpPr>
          <p:nvPr/>
        </p:nvSpPr>
        <p:spPr bwMode="auto">
          <a:xfrm flipH="1">
            <a:off x="3778250" y="3206751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4B90FE-33A7-234C-A7EF-C1D7B1AF8F82}"/>
              </a:ext>
            </a:extLst>
          </p:cNvPr>
          <p:cNvGrpSpPr/>
          <p:nvPr/>
        </p:nvGrpSpPr>
        <p:grpSpPr>
          <a:xfrm>
            <a:off x="4441031" y="3940178"/>
            <a:ext cx="3571875" cy="2236788"/>
            <a:chOff x="4103078" y="2519487"/>
            <a:chExt cx="3571875" cy="2236788"/>
          </a:xfrm>
        </p:grpSpPr>
        <p:sp>
          <p:nvSpPr>
            <p:cNvPr id="93" name="Freeform 3">
              <a:extLst>
                <a:ext uri="{FF2B5EF4-FFF2-40B4-BE49-F238E27FC236}">
                  <a16:creationId xmlns:a16="http://schemas.microsoft.com/office/drawing/2014/main" id="{632A032F-435E-3247-9E61-D1ED615C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4">
              <a:extLst>
                <a:ext uri="{FF2B5EF4-FFF2-40B4-BE49-F238E27FC236}">
                  <a16:creationId xmlns:a16="http://schemas.microsoft.com/office/drawing/2014/main" id="{CAB6F082-CABC-A741-AED9-A48B84CE3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EB76A9FC-DBC6-5748-889B-C52F93B30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Line 6">
              <a:extLst>
                <a:ext uri="{FF2B5EF4-FFF2-40B4-BE49-F238E27FC236}">
                  <a16:creationId xmlns:a16="http://schemas.microsoft.com/office/drawing/2014/main" id="{9A460593-B6B4-5749-AD48-CD1ECBCFF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Line 7">
              <a:extLst>
                <a:ext uri="{FF2B5EF4-FFF2-40B4-BE49-F238E27FC236}">
                  <a16:creationId xmlns:a16="http://schemas.microsoft.com/office/drawing/2014/main" id="{68797FD8-5B4D-504B-93F7-2ADE347F7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Rectangle 8">
              <a:extLst>
                <a:ext uri="{FF2B5EF4-FFF2-40B4-BE49-F238E27FC236}">
                  <a16:creationId xmlns:a16="http://schemas.microsoft.com/office/drawing/2014/main" id="{8A90BE05-E1BF-F044-832B-9F1D89531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">
              <a:extLst>
                <a:ext uri="{FF2B5EF4-FFF2-40B4-BE49-F238E27FC236}">
                  <a16:creationId xmlns:a16="http://schemas.microsoft.com/office/drawing/2014/main" id="{763A044C-77F7-BB49-A473-29E97C1B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Oval 10">
              <a:extLst>
                <a:ext uri="{FF2B5EF4-FFF2-40B4-BE49-F238E27FC236}">
                  <a16:creationId xmlns:a16="http://schemas.microsoft.com/office/drawing/2014/main" id="{B6CA5E5E-0B34-4E4E-912A-54722AEBE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Line 11">
              <a:extLst>
                <a:ext uri="{FF2B5EF4-FFF2-40B4-BE49-F238E27FC236}">
                  <a16:creationId xmlns:a16="http://schemas.microsoft.com/office/drawing/2014/main" id="{2B73C5B8-9C91-184B-99F6-0D50030A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Line 12">
              <a:extLst>
                <a:ext uri="{FF2B5EF4-FFF2-40B4-BE49-F238E27FC236}">
                  <a16:creationId xmlns:a16="http://schemas.microsoft.com/office/drawing/2014/main" id="{FB096E02-A30E-984D-804B-7EFA9AFF5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3">
              <a:extLst>
                <a:ext uri="{FF2B5EF4-FFF2-40B4-BE49-F238E27FC236}">
                  <a16:creationId xmlns:a16="http://schemas.microsoft.com/office/drawing/2014/main" id="{A136A04D-C4B5-1841-BE48-32B858C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4">
              <a:extLst>
                <a:ext uri="{FF2B5EF4-FFF2-40B4-BE49-F238E27FC236}">
                  <a16:creationId xmlns:a16="http://schemas.microsoft.com/office/drawing/2014/main" id="{D6652BF6-48B2-3E4A-99EA-5917349E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Oval 15">
              <a:extLst>
                <a:ext uri="{FF2B5EF4-FFF2-40B4-BE49-F238E27FC236}">
                  <a16:creationId xmlns:a16="http://schemas.microsoft.com/office/drawing/2014/main" id="{6C1F2416-6168-B247-A40E-C0310814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19F14863-23AA-5947-ABB4-CD76906E2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DABFC2C4-1BB1-4945-A3A3-BBDE0D8D3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18">
              <a:extLst>
                <a:ext uri="{FF2B5EF4-FFF2-40B4-BE49-F238E27FC236}">
                  <a16:creationId xmlns:a16="http://schemas.microsoft.com/office/drawing/2014/main" id="{C6245B9B-09A7-4D4A-B4C8-9AC5A085D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9">
              <a:extLst>
                <a:ext uri="{FF2B5EF4-FFF2-40B4-BE49-F238E27FC236}">
                  <a16:creationId xmlns:a16="http://schemas.microsoft.com/office/drawing/2014/main" id="{40295AE0-ACA0-5542-AFFD-5F1AA32FA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Oval 20">
              <a:extLst>
                <a:ext uri="{FF2B5EF4-FFF2-40B4-BE49-F238E27FC236}">
                  <a16:creationId xmlns:a16="http://schemas.microsoft.com/office/drawing/2014/main" id="{CCCEF164-13B6-2C4F-A554-DF178139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D9DDFB22-863E-924B-8211-2B192F722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Line 22">
              <a:extLst>
                <a:ext uri="{FF2B5EF4-FFF2-40B4-BE49-F238E27FC236}">
                  <a16:creationId xmlns:a16="http://schemas.microsoft.com/office/drawing/2014/main" id="{91B9977C-F723-CE48-9338-BFF873101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D4B8039D-09F4-AD49-AB45-4DDDAF00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24">
              <a:extLst>
                <a:ext uri="{FF2B5EF4-FFF2-40B4-BE49-F238E27FC236}">
                  <a16:creationId xmlns:a16="http://schemas.microsoft.com/office/drawing/2014/main" id="{FBA4B0DF-CE0B-1E43-854D-ECD418F70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Oval 25">
              <a:extLst>
                <a:ext uri="{FF2B5EF4-FFF2-40B4-BE49-F238E27FC236}">
                  <a16:creationId xmlns:a16="http://schemas.microsoft.com/office/drawing/2014/main" id="{E70DCB9E-19D1-D741-9C02-DFD64A58C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26">
              <a:extLst>
                <a:ext uri="{FF2B5EF4-FFF2-40B4-BE49-F238E27FC236}">
                  <a16:creationId xmlns:a16="http://schemas.microsoft.com/office/drawing/2014/main" id="{F376BBED-4D07-C54D-A430-3DDB67EC8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Line 27">
              <a:extLst>
                <a:ext uri="{FF2B5EF4-FFF2-40B4-BE49-F238E27FC236}">
                  <a16:creationId xmlns:a16="http://schemas.microsoft.com/office/drawing/2014/main" id="{60CC7789-E4EC-B148-8BB3-68C49A50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36467F97-8D7B-7A4F-BB1B-ECA2A347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29">
              <a:extLst>
                <a:ext uri="{FF2B5EF4-FFF2-40B4-BE49-F238E27FC236}">
                  <a16:creationId xmlns:a16="http://schemas.microsoft.com/office/drawing/2014/main" id="{92AE8664-F9EF-B845-B2A7-01AA6791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Oval 30">
              <a:extLst>
                <a:ext uri="{FF2B5EF4-FFF2-40B4-BE49-F238E27FC236}">
                  <a16:creationId xmlns:a16="http://schemas.microsoft.com/office/drawing/2014/main" id="{8D8635F1-096B-5945-8590-DC45020D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1">
              <a:extLst>
                <a:ext uri="{FF2B5EF4-FFF2-40B4-BE49-F238E27FC236}">
                  <a16:creationId xmlns:a16="http://schemas.microsoft.com/office/drawing/2014/main" id="{6AA2BF11-8729-8D47-9FF3-60513A61F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32">
              <a:extLst>
                <a:ext uri="{FF2B5EF4-FFF2-40B4-BE49-F238E27FC236}">
                  <a16:creationId xmlns:a16="http://schemas.microsoft.com/office/drawing/2014/main" id="{20574A28-5A97-CB4C-9839-8359DFFF8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33">
              <a:extLst>
                <a:ext uri="{FF2B5EF4-FFF2-40B4-BE49-F238E27FC236}">
                  <a16:creationId xmlns:a16="http://schemas.microsoft.com/office/drawing/2014/main" id="{F5612F0F-0700-8141-B530-50B95E1D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34">
              <a:extLst>
                <a:ext uri="{FF2B5EF4-FFF2-40B4-BE49-F238E27FC236}">
                  <a16:creationId xmlns:a16="http://schemas.microsoft.com/office/drawing/2014/main" id="{FFF5B9EE-15DE-E64E-9016-F455C2E8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6781CC19-06DF-4E4C-B0A6-C8F57522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EF813921-9E2B-F04B-BA15-A33EFC13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2DA1BD4F-8370-5D4A-8830-7F3EBE6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DCCAAE1D-46DC-0945-A5DE-732FB786F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39">
              <a:extLst>
                <a:ext uri="{FF2B5EF4-FFF2-40B4-BE49-F238E27FC236}">
                  <a16:creationId xmlns:a16="http://schemas.microsoft.com/office/drawing/2014/main" id="{C9448D8B-1686-0B42-A487-8BCC1D0AC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 40">
              <a:extLst>
                <a:ext uri="{FF2B5EF4-FFF2-40B4-BE49-F238E27FC236}">
                  <a16:creationId xmlns:a16="http://schemas.microsoft.com/office/drawing/2014/main" id="{58E4EC18-C61D-A546-862B-0FDAB1ED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id="{5C8F6780-9ABE-B44E-A5DE-C227196B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 42">
              <a:extLst>
                <a:ext uri="{FF2B5EF4-FFF2-40B4-BE49-F238E27FC236}">
                  <a16:creationId xmlns:a16="http://schemas.microsoft.com/office/drawing/2014/main" id="{A01C3AE7-30BB-8842-AEB1-C745882C9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43">
              <a:extLst>
                <a:ext uri="{FF2B5EF4-FFF2-40B4-BE49-F238E27FC236}">
                  <a16:creationId xmlns:a16="http://schemas.microsoft.com/office/drawing/2014/main" id="{FF90D890-3E20-DC43-B9BF-EF7950D9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FC909CD-08B9-EC49-9597-048F9793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Text Box 46">
              <a:extLst>
                <a:ext uri="{FF2B5EF4-FFF2-40B4-BE49-F238E27FC236}">
                  <a16:creationId xmlns:a16="http://schemas.microsoft.com/office/drawing/2014/main" id="{5692C172-5A05-C549-82C5-626452AE9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48">
              <a:extLst>
                <a:ext uri="{FF2B5EF4-FFF2-40B4-BE49-F238E27FC236}">
                  <a16:creationId xmlns:a16="http://schemas.microsoft.com/office/drawing/2014/main" id="{486BCE73-0F42-1C41-8D0E-FA0A7C16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Text Box 49">
              <a:extLst>
                <a:ext uri="{FF2B5EF4-FFF2-40B4-BE49-F238E27FC236}">
                  <a16:creationId xmlns:a16="http://schemas.microsoft.com/office/drawing/2014/main" id="{84D296A2-026D-2046-B4EC-7ECF697DD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51">
              <a:extLst>
                <a:ext uri="{FF2B5EF4-FFF2-40B4-BE49-F238E27FC236}">
                  <a16:creationId xmlns:a16="http://schemas.microsoft.com/office/drawing/2014/main" id="{EF6E3428-7156-B94D-A678-6A84C0CB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Text Box 52">
              <a:extLst>
                <a:ext uri="{FF2B5EF4-FFF2-40B4-BE49-F238E27FC236}">
                  <a16:creationId xmlns:a16="http://schemas.microsoft.com/office/drawing/2014/main" id="{D3572AD4-4DFF-1642-8DC9-AD7D7DC32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0" name="Rectangle 54">
              <a:extLst>
                <a:ext uri="{FF2B5EF4-FFF2-40B4-BE49-F238E27FC236}">
                  <a16:creationId xmlns:a16="http://schemas.microsoft.com/office/drawing/2014/main" id="{50A5533A-B5F4-A140-9D9D-494DE875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Text Box 55">
              <a:extLst>
                <a:ext uri="{FF2B5EF4-FFF2-40B4-BE49-F238E27FC236}">
                  <a16:creationId xmlns:a16="http://schemas.microsoft.com/office/drawing/2014/main" id="{30A51A32-CABE-E344-8EF9-68C55EC76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57">
              <a:extLst>
                <a:ext uri="{FF2B5EF4-FFF2-40B4-BE49-F238E27FC236}">
                  <a16:creationId xmlns:a16="http://schemas.microsoft.com/office/drawing/2014/main" id="{8909E61C-4EE6-AD44-BD69-A622AA1D1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Text Box 58">
              <a:extLst>
                <a:ext uri="{FF2B5EF4-FFF2-40B4-BE49-F238E27FC236}">
                  <a16:creationId xmlns:a16="http://schemas.microsoft.com/office/drawing/2014/main" id="{77947E10-0B1E-7843-BEF5-79E13CA8A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60">
              <a:extLst>
                <a:ext uri="{FF2B5EF4-FFF2-40B4-BE49-F238E27FC236}">
                  <a16:creationId xmlns:a16="http://schemas.microsoft.com/office/drawing/2014/main" id="{BD41C208-AC04-FA4B-80EE-FCE60813C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Text Box 61">
              <a:extLst>
                <a:ext uri="{FF2B5EF4-FFF2-40B4-BE49-F238E27FC236}">
                  <a16:creationId xmlns:a16="http://schemas.microsoft.com/office/drawing/2014/main" id="{2B1CBFE5-8739-9841-A745-458F67566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46" name="Text Box 62">
              <a:extLst>
                <a:ext uri="{FF2B5EF4-FFF2-40B4-BE49-F238E27FC236}">
                  <a16:creationId xmlns:a16="http://schemas.microsoft.com/office/drawing/2014/main" id="{DA72DAE6-90D4-6F4F-83B2-18C7C28FB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7" name="Text Box 63">
              <a:extLst>
                <a:ext uri="{FF2B5EF4-FFF2-40B4-BE49-F238E27FC236}">
                  <a16:creationId xmlns:a16="http://schemas.microsoft.com/office/drawing/2014/main" id="{0ACC2123-4512-E64F-8B44-C3E51176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8" name="Text Box 64">
              <a:extLst>
                <a:ext uri="{FF2B5EF4-FFF2-40B4-BE49-F238E27FC236}">
                  <a16:creationId xmlns:a16="http://schemas.microsoft.com/office/drawing/2014/main" id="{7C74987F-BAC6-6441-B77A-C5B667A98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" name="Text Box 65">
              <a:extLst>
                <a:ext uri="{FF2B5EF4-FFF2-40B4-BE49-F238E27FC236}">
                  <a16:creationId xmlns:a16="http://schemas.microsoft.com/office/drawing/2014/main" id="{9616A81D-33DE-DF4D-A974-C1613CE7F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0" name="Text Box 66">
              <a:extLst>
                <a:ext uri="{FF2B5EF4-FFF2-40B4-BE49-F238E27FC236}">
                  <a16:creationId xmlns:a16="http://schemas.microsoft.com/office/drawing/2014/main" id="{E541A67B-DC9B-584F-A8F2-C125D2081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1" name="Text Box 67">
              <a:extLst>
                <a:ext uri="{FF2B5EF4-FFF2-40B4-BE49-F238E27FC236}">
                  <a16:creationId xmlns:a16="http://schemas.microsoft.com/office/drawing/2014/main" id="{714FD9F2-1180-CE40-BD2A-233943F16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2" name="Text Box 68">
              <a:extLst>
                <a:ext uri="{FF2B5EF4-FFF2-40B4-BE49-F238E27FC236}">
                  <a16:creationId xmlns:a16="http://schemas.microsoft.com/office/drawing/2014/main" id="{30B747AB-200C-DB40-97B4-E97C130D0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" name="Text Box 69">
              <a:extLst>
                <a:ext uri="{FF2B5EF4-FFF2-40B4-BE49-F238E27FC236}">
                  <a16:creationId xmlns:a16="http://schemas.microsoft.com/office/drawing/2014/main" id="{7159D628-F4B7-524B-BB68-6BE35EC26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" name="Text Box 70">
              <a:extLst>
                <a:ext uri="{FF2B5EF4-FFF2-40B4-BE49-F238E27FC236}">
                  <a16:creationId xmlns:a16="http://schemas.microsoft.com/office/drawing/2014/main" id="{943CABAD-EDC3-2D4D-BA91-1A12DF80B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5" name="Text Box 71">
              <a:extLst>
                <a:ext uri="{FF2B5EF4-FFF2-40B4-BE49-F238E27FC236}">
                  <a16:creationId xmlns:a16="http://schemas.microsoft.com/office/drawing/2014/main" id="{5716B791-D3E8-774D-B913-595ED366B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5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90" grpId="0" animBg="1"/>
      <p:bldP spid="661591" grpId="0" animBg="1"/>
      <p:bldP spid="661592" grpId="0" animBg="1"/>
      <p:bldP spid="661593" grpId="0" animBg="1"/>
      <p:bldP spid="6615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router port to use for a given destination (router), find the </a:t>
            </a:r>
            <a:r>
              <a:rPr lang="en-US" dirty="0">
                <a:solidFill>
                  <a:srgbClr val="C00000"/>
                </a:solidFill>
              </a:rPr>
              <a:t>predecessor </a:t>
            </a:r>
            <a:r>
              <a:rPr lang="en-US" dirty="0"/>
              <a:t>of the node </a:t>
            </a:r>
            <a:r>
              <a:rPr lang="en-US" dirty="0">
                <a:solidFill>
                  <a:srgbClr val="C00000"/>
                </a:solidFill>
              </a:rPr>
              <a:t>iteratively </a:t>
            </a:r>
            <a:r>
              <a:rPr lang="en-US" dirty="0"/>
              <a:t>until reaching an </a:t>
            </a:r>
            <a:r>
              <a:rPr lang="en-US" dirty="0">
                <a:solidFill>
                  <a:srgbClr val="C00000"/>
                </a:solidFill>
              </a:rPr>
              <a:t>immediate neighbor of the source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u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The port connecting </a:t>
            </a:r>
            <a:r>
              <a:rPr lang="en-US" dirty="0">
                <a:latin typeface="Courier" pitchFamily="2" charset="0"/>
              </a:rPr>
              <a:t>u</a:t>
            </a:r>
            <a:r>
              <a:rPr lang="en-US" dirty="0"/>
              <a:t> to this neighbor is the output port for this destination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forwarding entry for z.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7F9F9-B788-734E-ABFF-00AFE17F49B2}"/>
              </a:ext>
            </a:extLst>
          </p:cNvPr>
          <p:cNvGrpSpPr/>
          <p:nvPr/>
        </p:nvGrpSpPr>
        <p:grpSpPr>
          <a:xfrm>
            <a:off x="606362" y="3842574"/>
            <a:ext cx="8505825" cy="726935"/>
            <a:chOff x="1122975" y="5822466"/>
            <a:chExt cx="8505825" cy="726935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5188BB7A-9926-174D-89C1-585F3D9F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520" y="5822466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D(v),p(v)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2,u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94B6A03E-6CBC-644C-AEE5-B22D9F8A7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216" y="5827228"/>
              <a:ext cx="129554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D(w),p(w)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3,y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62ADE664-A625-5445-8CBB-72D09FE56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25" y="5822466"/>
              <a:ext cx="1169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D(x),p(x)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1,u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37395196-0154-D44F-92E0-992CB80D3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382" y="5827228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D(y),p(y)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2,x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199B8CE-1D58-D34E-B588-4B844D97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9920" y="5841515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D(z),p(z)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4,y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0CE7E3F-E465-4C4F-8B11-B90B1D992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975" y="6195458"/>
              <a:ext cx="8505825" cy="9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949B6B-2A93-CD46-8901-9371619B6E3E}"/>
              </a:ext>
            </a:extLst>
          </p:cNvPr>
          <p:cNvSpPr txBox="1"/>
          <p:nvPr/>
        </p:nvSpPr>
        <p:spPr>
          <a:xfrm>
            <a:off x="9427909" y="3799224"/>
            <a:ext cx="22493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z: p(z) = y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y: p(y) = x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x: p(x) =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u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x is an immediate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neighbor of 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D13563-ED14-5E4E-BF13-509A93117078}"/>
              </a:ext>
            </a:extLst>
          </p:cNvPr>
          <p:cNvGrpSpPr/>
          <p:nvPr/>
        </p:nvGrpSpPr>
        <p:grpSpPr>
          <a:xfrm>
            <a:off x="8399675" y="1335424"/>
            <a:ext cx="3571875" cy="2236788"/>
            <a:chOff x="4103078" y="2519487"/>
            <a:chExt cx="3571875" cy="223678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057443B-E716-3A4F-B126-E9705C44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340C2CD-587F-234D-BF0A-1D3C58DA6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E3A1DC0-A246-ED4E-9867-5ABCF065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23EE115A-434E-E347-88BE-750359055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FE49F204-92C6-344A-B87E-D9CC9C0C9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FD4E2ABE-6018-2449-977E-368A2B9C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5C151415-1083-E94E-8B6A-C13BCE3A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8B2EB493-2B18-5947-B351-3295EA1E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016A95CB-3CED-7742-8BDE-503CFE991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F71100AF-350B-4044-993D-C35D83F80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175CB64B-FF67-DE40-8451-E5C9F7AF0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E96E39DB-F2DD-F044-BC87-14471973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DA20F5E1-0DD4-7A41-96AF-688B33B5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9237E48D-D9E8-F440-A03C-4E12A6B43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5BC7C2C0-3587-F349-8280-E6F538628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49B9C02D-4AB7-AC43-AB74-EDE91098E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29584C32-80C9-6F4D-86E5-74F4E1F3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28915FA7-BA6A-B34E-A9BC-2B3B5EE8B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F19EE127-0D33-904D-985A-FE1A86771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FAE5CC48-B86D-6E43-AF3E-A350B8D3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2855B004-940B-E641-A9AC-D13A0522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43632760-37FF-2E40-9785-FBBAE730F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A1D5848-07F7-174F-A083-C1FA287CF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9777F47-5331-3F48-B85B-CE73050B9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FC99C819-CA0A-1B4D-B4E6-F14087268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13BEACE5-4E34-2042-A531-3BD510D3C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429A5C1F-C4F6-814A-BD58-A9E771B6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id="{7FFA8C0B-5CFA-CB4D-A0D9-5BBAF9B9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34021224-9434-8C4B-B778-C534798B7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32">
              <a:extLst>
                <a:ext uri="{FF2B5EF4-FFF2-40B4-BE49-F238E27FC236}">
                  <a16:creationId xmlns:a16="http://schemas.microsoft.com/office/drawing/2014/main" id="{944B6C55-3593-1F49-A8FE-5DE66425A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ED2AE763-F025-9C4C-96F4-FF30D4A2A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1DDEB2CB-7EF1-824A-854F-DBCEF0E6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CA71D95E-EC60-EF4F-846B-7A79825F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D5F92E54-5F68-1D46-AB37-0C59342C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DCCF3C9-9B69-C24B-81BC-D09A4C9D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C064433E-CD8C-8442-A774-1899D0A4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AA26FDB4-3127-0B46-8BBE-8D3FFC2E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C0D84409-42A8-E348-BD74-669E2969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17444DA-6FD1-EC47-BB9C-DEBE2E1D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A40A70A-588A-5547-A7F6-5258C875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BBD48D1-8B12-2640-BCE4-B6518685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DB2059-C1C2-1443-8C98-87165D240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46">
              <a:extLst>
                <a:ext uri="{FF2B5EF4-FFF2-40B4-BE49-F238E27FC236}">
                  <a16:creationId xmlns:a16="http://schemas.microsoft.com/office/drawing/2014/main" id="{F7BB4DFC-A4E7-1949-AED1-1147357BB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E3153CD7-8766-F142-9BA2-9CC1A2246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Text Box 49">
              <a:extLst>
                <a:ext uri="{FF2B5EF4-FFF2-40B4-BE49-F238E27FC236}">
                  <a16:creationId xmlns:a16="http://schemas.microsoft.com/office/drawing/2014/main" id="{A2ACDE2C-BCF9-EC44-A3F2-62FA7343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46038743-B4F0-9848-A1CE-48F20777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 Box 52">
              <a:extLst>
                <a:ext uri="{FF2B5EF4-FFF2-40B4-BE49-F238E27FC236}">
                  <a16:creationId xmlns:a16="http://schemas.microsoft.com/office/drawing/2014/main" id="{94E2FA28-F267-2944-B300-74A5DD03A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7D93FD83-4DDF-964B-ACB2-E7F0A47A4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55">
              <a:extLst>
                <a:ext uri="{FF2B5EF4-FFF2-40B4-BE49-F238E27FC236}">
                  <a16:creationId xmlns:a16="http://schemas.microsoft.com/office/drawing/2014/main" id="{259F6932-DF71-C347-85CD-093E6574D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5189FDDA-C71F-EA49-AE31-5DA569906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FC8799AC-81DD-B940-ADAE-D26B5FC71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9B1A17A7-3D5F-5E4F-B70F-EAA8CD24E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8BC91E47-7BFB-4F4B-93C5-F21B2C88A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16C67AF0-DC71-3F44-A855-3DD9110D4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9" name="Text Box 63">
              <a:extLst>
                <a:ext uri="{FF2B5EF4-FFF2-40B4-BE49-F238E27FC236}">
                  <a16:creationId xmlns:a16="http://schemas.microsoft.com/office/drawing/2014/main" id="{DDEB5914-9846-9443-B96A-FB86AE21A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70" name="Text Box 64">
              <a:extLst>
                <a:ext uri="{FF2B5EF4-FFF2-40B4-BE49-F238E27FC236}">
                  <a16:creationId xmlns:a16="http://schemas.microsoft.com/office/drawing/2014/main" id="{6FDC842D-0C7E-6148-9631-EBC47559E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" name="Text Box 65">
              <a:extLst>
                <a:ext uri="{FF2B5EF4-FFF2-40B4-BE49-F238E27FC236}">
                  <a16:creationId xmlns:a16="http://schemas.microsoft.com/office/drawing/2014/main" id="{8089EB9B-A4CA-A047-A47E-17C359CA0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2" name="Text Box 66">
              <a:extLst>
                <a:ext uri="{FF2B5EF4-FFF2-40B4-BE49-F238E27FC236}">
                  <a16:creationId xmlns:a16="http://schemas.microsoft.com/office/drawing/2014/main" id="{5F3D3665-055F-B645-A07B-66E313FBC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" name="Text Box 67">
              <a:extLst>
                <a:ext uri="{FF2B5EF4-FFF2-40B4-BE49-F238E27FC236}">
                  <a16:creationId xmlns:a16="http://schemas.microsoft.com/office/drawing/2014/main" id="{5136EE96-1E4A-3D4E-BCE5-A1D106040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4" name="Text Box 68">
              <a:extLst>
                <a:ext uri="{FF2B5EF4-FFF2-40B4-BE49-F238E27FC236}">
                  <a16:creationId xmlns:a16="http://schemas.microsoft.com/office/drawing/2014/main" id="{D944F50A-4906-3342-A02A-75CD59102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" name="Text Box 69">
              <a:extLst>
                <a:ext uri="{FF2B5EF4-FFF2-40B4-BE49-F238E27FC236}">
                  <a16:creationId xmlns:a16="http://schemas.microsoft.com/office/drawing/2014/main" id="{35FE0CB4-D2DA-F14C-901E-45F7C2867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" name="Text Box 70">
              <a:extLst>
                <a:ext uri="{FF2B5EF4-FFF2-40B4-BE49-F238E27FC236}">
                  <a16:creationId xmlns:a16="http://schemas.microsoft.com/office/drawing/2014/main" id="{F8AEFBFC-4E61-6D41-9CDD-C44F6706D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" name="Text Box 71">
              <a:extLst>
                <a:ext uri="{FF2B5EF4-FFF2-40B4-BE49-F238E27FC236}">
                  <a16:creationId xmlns:a16="http://schemas.microsoft.com/office/drawing/2014/main" id="{322EE286-216A-9245-A4F4-B38737437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0DF4C9-8F20-C94C-BDC4-B5C7F370722C}"/>
              </a:ext>
            </a:extLst>
          </p:cNvPr>
          <p:cNvCxnSpPr>
            <a:cxnSpLocks/>
          </p:cNvCxnSpPr>
          <p:nvPr/>
        </p:nvCxnSpPr>
        <p:spPr>
          <a:xfrm flipH="1">
            <a:off x="7874912" y="4044187"/>
            <a:ext cx="1479396" cy="30730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>
            <a:extLst>
              <a:ext uri="{FF2B5EF4-FFF2-40B4-BE49-F238E27FC236}">
                <a16:creationId xmlns:a16="http://schemas.microsoft.com/office/drawing/2014/main" id="{FE3F5602-DDCA-E74F-BDFF-0BAE9FC8ED4B}"/>
              </a:ext>
            </a:extLst>
          </p:cNvPr>
          <p:cNvSpPr/>
          <p:nvPr/>
        </p:nvSpPr>
        <p:spPr>
          <a:xfrm>
            <a:off x="6257127" y="4585956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D7D7937-441D-654F-ACBF-95B4CBADBACC}"/>
              </a:ext>
            </a:extLst>
          </p:cNvPr>
          <p:cNvSpPr/>
          <p:nvPr/>
        </p:nvSpPr>
        <p:spPr>
          <a:xfrm>
            <a:off x="4950405" y="4656469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58">
            <a:extLst>
              <a:ext uri="{FF2B5EF4-FFF2-40B4-BE49-F238E27FC236}">
                <a16:creationId xmlns:a16="http://schemas.microsoft.com/office/drawing/2014/main" id="{1840CC16-5F15-6B4C-BB35-C567676936EB}"/>
              </a:ext>
            </a:extLst>
          </p:cNvPr>
          <p:cNvGrpSpPr>
            <a:grpSpLocks/>
          </p:cNvGrpSpPr>
          <p:nvPr/>
        </p:nvGrpSpPr>
        <p:grpSpPr bwMode="auto">
          <a:xfrm>
            <a:off x="3949944" y="5439580"/>
            <a:ext cx="3119432" cy="939801"/>
            <a:chOff x="186" y="2768"/>
            <a:chExt cx="1965" cy="592"/>
          </a:xfrm>
        </p:grpSpPr>
        <p:sp>
          <p:nvSpPr>
            <p:cNvPr id="84" name="Line 59">
              <a:extLst>
                <a:ext uri="{FF2B5EF4-FFF2-40B4-BE49-F238E27FC236}">
                  <a16:creationId xmlns:a16="http://schemas.microsoft.com/office/drawing/2014/main" id="{B2CBB828-70F7-754C-8D62-CCA4C03B9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1" y="2820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5" name="Line 60">
              <a:extLst>
                <a:ext uri="{FF2B5EF4-FFF2-40B4-BE49-F238E27FC236}">
                  <a16:creationId xmlns:a16="http://schemas.microsoft.com/office/drawing/2014/main" id="{7F6097C0-4C55-8B4A-B32D-9E1C3E219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" y="3059"/>
              <a:ext cx="1965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90" name="Text Box 65">
              <a:extLst>
                <a:ext uri="{FF2B5EF4-FFF2-40B4-BE49-F238E27FC236}">
                  <a16:creationId xmlns:a16="http://schemas.microsoft.com/office/drawing/2014/main" id="{605918EE-5FB3-E547-99CC-1B6348D19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306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z</a:t>
              </a:r>
            </a:p>
          </p:txBody>
        </p:sp>
        <p:sp>
          <p:nvSpPr>
            <p:cNvPr id="95" name="Text Box 70">
              <a:extLst>
                <a:ext uri="{FF2B5EF4-FFF2-40B4-BE49-F238E27FC236}">
                  <a16:creationId xmlns:a16="http://schemas.microsoft.com/office/drawing/2014/main" id="{C411D51A-4715-FC43-9A9F-26C79E752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3069"/>
              <a:ext cx="5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(</a:t>
              </a:r>
              <a:r>
                <a:rPr lang="en-US" dirty="0" err="1">
                  <a:latin typeface="Helvetica" pitchFamily="2" charset="0"/>
                </a:rPr>
                <a:t>u,x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96" name="Text Box 71">
              <a:extLst>
                <a:ext uri="{FF2B5EF4-FFF2-40B4-BE49-F238E27FC236}">
                  <a16:creationId xmlns:a16="http://schemas.microsoft.com/office/drawing/2014/main" id="{B23B957D-746F-CC4E-A00B-F51EBA5F0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2768"/>
              <a:ext cx="10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destination</a:t>
              </a:r>
            </a:p>
          </p:txBody>
        </p:sp>
        <p:sp>
          <p:nvSpPr>
            <p:cNvPr id="97" name="Text Box 72">
              <a:extLst>
                <a:ext uri="{FF2B5EF4-FFF2-40B4-BE49-F238E27FC236}">
                  <a16:creationId xmlns:a16="http://schemas.microsoft.com/office/drawing/2014/main" id="{9A7C1996-D5A9-BB44-AFF8-AA7F928A7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2791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link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869D1D95-EC80-224A-9BFD-34CC1BB472B8}"/>
              </a:ext>
            </a:extLst>
          </p:cNvPr>
          <p:cNvSpPr txBox="1"/>
          <p:nvPr/>
        </p:nvSpPr>
        <p:spPr>
          <a:xfrm>
            <a:off x="2205704" y="5501919"/>
            <a:ext cx="181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Forwarding table at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706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40BC-AAB4-6F4E-843F-461C9E21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 state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89FF-A37A-694D-A7A0-FA5CE9E9E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announces link state to the entire network using flooding</a:t>
            </a:r>
          </a:p>
          <a:p>
            <a:endParaRPr lang="en-US" dirty="0"/>
          </a:p>
          <a:p>
            <a:r>
              <a:rPr lang="en-US" dirty="0"/>
              <a:t>Each node independently computes least cost paths to every other node using the full network graph</a:t>
            </a:r>
          </a:p>
          <a:p>
            <a:endParaRPr lang="en-US" dirty="0"/>
          </a:p>
          <a:p>
            <a:r>
              <a:rPr lang="en-US" dirty="0"/>
              <a:t>Dijkstra’s algorithm can efficiently compute these best paths</a:t>
            </a:r>
          </a:p>
          <a:p>
            <a:pPr lvl="1"/>
            <a:r>
              <a:rPr lang="en-US" dirty="0"/>
              <a:t>Easy to populate the forwarding table from predecessor information computed during the algorithm</a:t>
            </a:r>
          </a:p>
        </p:txBody>
      </p:sp>
    </p:spTree>
    <p:extLst>
      <p:ext uri="{BB962C8B-B14F-4D97-AF65-F5344CB8AC3E}">
        <p14:creationId xmlns:p14="http://schemas.microsoft.com/office/powerpoint/2010/main" val="32733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08CC-6F55-1C04-01E8-299C3F5CF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61AF-39B3-44FA-0E76-85771444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Internet Control Message Protocol (ICMP)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9867-1482-B169-2993-3B981188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74" y="1825625"/>
            <a:ext cx="10515600" cy="4351338"/>
          </a:xfrm>
        </p:spPr>
        <p:txBody>
          <a:bodyPr/>
          <a:lstStyle/>
          <a:p>
            <a:r>
              <a:rPr lang="en-US" dirty="0"/>
              <a:t>A protocol for </a:t>
            </a:r>
            <a:r>
              <a:rPr lang="en-US" dirty="0">
                <a:solidFill>
                  <a:srgbClr val="C00000"/>
                </a:solidFill>
              </a:rPr>
              <a:t>troubleshooting</a:t>
            </a:r>
            <a:r>
              <a:rPr lang="en-US" dirty="0"/>
              <a:t> and diagnostics</a:t>
            </a:r>
          </a:p>
          <a:p>
            <a:r>
              <a:rPr lang="en-US" dirty="0"/>
              <a:t>Works over IP: </a:t>
            </a:r>
            <a:r>
              <a:rPr lang="en-US" dirty="0">
                <a:solidFill>
                  <a:srgbClr val="C00000"/>
                </a:solidFill>
              </a:rPr>
              <a:t>unreliable delivery </a:t>
            </a:r>
            <a:r>
              <a:rPr lang="en-US" dirty="0"/>
              <a:t>of packets</a:t>
            </a:r>
          </a:p>
          <a:p>
            <a:r>
              <a:rPr lang="en-US" dirty="0"/>
              <a:t>Some functions of ICMP:</a:t>
            </a:r>
          </a:p>
          <a:p>
            <a:pPr lvl="1"/>
            <a:r>
              <a:rPr lang="en-US" altLang="en-US" dirty="0"/>
              <a:t>Determine reachability (ping) and provide unreachability errors</a:t>
            </a:r>
          </a:p>
          <a:p>
            <a:pPr lvl="1"/>
            <a:r>
              <a:rPr lang="en-US" altLang="en-US" dirty="0"/>
              <a:t>Specify that packets have been in the network for too long (traceroute)</a:t>
            </a:r>
          </a:p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974E6-049C-77B1-81B2-B098F4AC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526641"/>
            <a:ext cx="70104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IP header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260DC-8DDA-943A-CBAF-CD3BDE391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86804"/>
            <a:ext cx="70104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ICMP header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Message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type</a:t>
            </a:r>
            <a:r>
              <a:rPr lang="en-US" altLang="en-US" sz="2400" dirty="0">
                <a:latin typeface="Arial" panose="020B0604020202020204" pitchFamily="34" charset="0"/>
              </a:rPr>
              <a:t>, Code, Checksum,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ICMP data</a:t>
            </a:r>
          </a:p>
        </p:txBody>
      </p:sp>
    </p:spTree>
    <p:extLst>
      <p:ext uri="{BB962C8B-B14F-4D97-AF65-F5344CB8AC3E}">
        <p14:creationId xmlns:p14="http://schemas.microsoft.com/office/powerpoint/2010/main" val="3810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FE16-7BAC-974B-A401-E95B40E9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752C-785C-AF49-94A4-B439ECFE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3600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Uses ICMP echo request (type=8, code=0) and reply (type=0, code=0)</a:t>
            </a:r>
          </a:p>
          <a:p>
            <a:r>
              <a:rPr lang="en-US" altLang="en-US" dirty="0"/>
              <a:t>Source sends ICMP </a:t>
            </a:r>
            <a:r>
              <a:rPr lang="en-US" altLang="en-US" dirty="0">
                <a:solidFill>
                  <a:srgbClr val="C00000"/>
                </a:solidFill>
              </a:rPr>
              <a:t>echo request</a:t>
            </a:r>
            <a:r>
              <a:rPr lang="en-US" altLang="en-US" dirty="0"/>
              <a:t> message to </a:t>
            </a:r>
            <a:r>
              <a:rPr lang="en-US" altLang="en-US" dirty="0" err="1"/>
              <a:t>dst</a:t>
            </a:r>
            <a:r>
              <a:rPr lang="en-US" altLang="en-US" dirty="0"/>
              <a:t> address</a:t>
            </a:r>
          </a:p>
          <a:p>
            <a:r>
              <a:rPr lang="en-US" altLang="en-US" dirty="0"/>
              <a:t>Destination network stack replies with an ICMP </a:t>
            </a:r>
            <a:r>
              <a:rPr lang="en-US" altLang="en-US" dirty="0">
                <a:solidFill>
                  <a:srgbClr val="C00000"/>
                </a:solidFill>
              </a:rPr>
              <a:t>echo reply</a:t>
            </a:r>
            <a:r>
              <a:rPr lang="en-US" altLang="en-US" dirty="0"/>
              <a:t> message </a:t>
            </a:r>
          </a:p>
          <a:p>
            <a:r>
              <a:rPr lang="en-US" altLang="en-US" dirty="0"/>
              <a:t>Source can calculate round trip time (RTT) of packets</a:t>
            </a:r>
          </a:p>
          <a:p>
            <a:r>
              <a:rPr lang="en-US" altLang="en-US" dirty="0"/>
              <a:t>If no echo reply comes back, then the destination is </a:t>
            </a:r>
            <a:r>
              <a:rPr lang="en-US" altLang="en-US" dirty="0">
                <a:solidFill>
                  <a:srgbClr val="C00000"/>
                </a:solidFill>
              </a:rPr>
              <a:t>unreachable</a:t>
            </a:r>
          </a:p>
          <a:p>
            <a:r>
              <a:rPr lang="en-US" altLang="en-US" dirty="0"/>
              <a:t>Don’t need to have a server program running on the other side</a:t>
            </a:r>
          </a:p>
          <a:p>
            <a:pPr lvl="1"/>
            <a:r>
              <a:rPr lang="en-US" altLang="en-US" dirty="0"/>
              <a:t>In general, the remote endpoint can be completely outside your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>
            <a:extLst>
              <a:ext uri="{FF2B5EF4-FFF2-40B4-BE49-F238E27FC236}">
                <a16:creationId xmlns:a16="http://schemas.microsoft.com/office/drawing/2014/main" id="{E90DC711-C3C3-3D4C-872D-10F0C1161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Ping</a:t>
            </a:r>
          </a:p>
        </p:txBody>
      </p:sp>
      <p:sp>
        <p:nvSpPr>
          <p:cNvPr id="82948" name="Line 3">
            <a:extLst>
              <a:ext uri="{FF2B5EF4-FFF2-40B4-BE49-F238E27FC236}">
                <a16:creationId xmlns:a16="http://schemas.microsoft.com/office/drawing/2014/main" id="{1D7D3DBB-FB20-564A-A3C3-9E63BB199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9">
            <a:extLst>
              <a:ext uri="{FF2B5EF4-FFF2-40B4-BE49-F238E27FC236}">
                <a16:creationId xmlns:a16="http://schemas.microsoft.com/office/drawing/2014/main" id="{FF580B23-B99E-B44F-B179-A9242D9E3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0">
            <a:extLst>
              <a:ext uri="{FF2B5EF4-FFF2-40B4-BE49-F238E27FC236}">
                <a16:creationId xmlns:a16="http://schemas.microsoft.com/office/drawing/2014/main" id="{4E5D4894-B656-8B48-A1EA-C117B867B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>
            <a:extLst>
              <a:ext uri="{FF2B5EF4-FFF2-40B4-BE49-F238E27FC236}">
                <a16:creationId xmlns:a16="http://schemas.microsoft.com/office/drawing/2014/main" id="{15F298F0-417A-6C4F-8586-744ABFF2A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>
            <a:extLst>
              <a:ext uri="{FF2B5EF4-FFF2-40B4-BE49-F238E27FC236}">
                <a16:creationId xmlns:a16="http://schemas.microsoft.com/office/drawing/2014/main" id="{17D467E8-9547-D24E-84F1-91EF76971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>
            <a:extLst>
              <a:ext uri="{FF2B5EF4-FFF2-40B4-BE49-F238E27FC236}">
                <a16:creationId xmlns:a16="http://schemas.microsoft.com/office/drawing/2014/main" id="{8B000FE7-2935-3B4D-BE83-2A27FE51D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4">
            <a:extLst>
              <a:ext uri="{FF2B5EF4-FFF2-40B4-BE49-F238E27FC236}">
                <a16:creationId xmlns:a16="http://schemas.microsoft.com/office/drawing/2014/main" id="{3B914EBD-2638-2D4B-8C62-EDE9651AF8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53379" y="336391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82960" name="Line 15">
            <a:extLst>
              <a:ext uri="{FF2B5EF4-FFF2-40B4-BE49-F238E27FC236}">
                <a16:creationId xmlns:a16="http://schemas.microsoft.com/office/drawing/2014/main" id="{F7B70D9A-FBAA-4645-B64E-FC7C83D50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0553" y="411559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>
            <a:extLst>
              <a:ext uri="{FF2B5EF4-FFF2-40B4-BE49-F238E27FC236}">
                <a16:creationId xmlns:a16="http://schemas.microsoft.com/office/drawing/2014/main" id="{64B6E837-2244-7644-B2F3-DDFB0999F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>
            <a:extLst>
              <a:ext uri="{FF2B5EF4-FFF2-40B4-BE49-F238E27FC236}">
                <a16:creationId xmlns:a16="http://schemas.microsoft.com/office/drawing/2014/main" id="{3E556F74-21AD-AF4B-85A1-9FC08BA2D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>
            <a:extLst>
              <a:ext uri="{FF2B5EF4-FFF2-40B4-BE49-F238E27FC236}">
                <a16:creationId xmlns:a16="http://schemas.microsoft.com/office/drawing/2014/main" id="{F134FDBD-4DAE-494B-B02C-6EB55EEA9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338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>
            <a:extLst>
              <a:ext uri="{FF2B5EF4-FFF2-40B4-BE49-F238E27FC236}">
                <a16:creationId xmlns:a16="http://schemas.microsoft.com/office/drawing/2014/main" id="{E89C1CD8-416E-914A-9AE2-E4F0CDB8F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114800"/>
            <a:ext cx="1524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0">
            <a:extLst>
              <a:ext uri="{FF2B5EF4-FFF2-40B4-BE49-F238E27FC236}">
                <a16:creationId xmlns:a16="http://schemas.microsoft.com/office/drawing/2014/main" id="{E8E01AC2-BEC2-8B47-ACA2-793395E9A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3434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1">
            <a:extLst>
              <a:ext uri="{FF2B5EF4-FFF2-40B4-BE49-F238E27FC236}">
                <a16:creationId xmlns:a16="http://schemas.microsoft.com/office/drawing/2014/main" id="{168111E9-494D-A84D-A7C5-43B85677B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6482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Line 22">
            <a:extLst>
              <a:ext uri="{FF2B5EF4-FFF2-40B4-BE49-F238E27FC236}">
                <a16:creationId xmlns:a16="http://schemas.microsoft.com/office/drawing/2014/main" id="{00CA84BB-7574-4F42-BA36-1663A6062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9530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Line 23">
            <a:extLst>
              <a:ext uri="{FF2B5EF4-FFF2-40B4-BE49-F238E27FC236}">
                <a16:creationId xmlns:a16="http://schemas.microsoft.com/office/drawing/2014/main" id="{4FBDEBF4-0485-0C4E-83DA-D9E7933AE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1020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24">
            <a:extLst>
              <a:ext uri="{FF2B5EF4-FFF2-40B4-BE49-F238E27FC236}">
                <a16:creationId xmlns:a16="http://schemas.microsoft.com/office/drawing/2014/main" id="{385B001D-1334-C840-AB22-A25B3D05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257" y="3303586"/>
            <a:ext cx="1212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request</a:t>
            </a:r>
          </a:p>
        </p:txBody>
      </p:sp>
      <p:sp>
        <p:nvSpPr>
          <p:cNvPr id="82970" name="Text Box 25">
            <a:extLst>
              <a:ext uri="{FF2B5EF4-FFF2-40B4-BE49-F238E27FC236}">
                <a16:creationId xmlns:a16="http://schemas.microsoft.com/office/drawing/2014/main" id="{0EAB41F9-F0EB-0E4E-9D1D-C547C0F2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520" y="4719935"/>
            <a:ext cx="1640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 reply</a:t>
            </a:r>
          </a:p>
        </p:txBody>
      </p:sp>
      <p:grpSp>
        <p:nvGrpSpPr>
          <p:cNvPr id="27" name="Group 150">
            <a:extLst>
              <a:ext uri="{FF2B5EF4-FFF2-40B4-BE49-F238E27FC236}">
                <a16:creationId xmlns:a16="http://schemas.microsoft.com/office/drawing/2014/main" id="{40BAD5BD-A59B-E34D-B770-B11E7ABD5F16}"/>
              </a:ext>
            </a:extLst>
          </p:cNvPr>
          <p:cNvGrpSpPr>
            <a:grpSpLocks/>
          </p:cNvGrpSpPr>
          <p:nvPr/>
        </p:nvGrpSpPr>
        <p:grpSpPr bwMode="auto">
          <a:xfrm>
            <a:off x="3856039" y="2324101"/>
            <a:ext cx="698500" cy="355600"/>
            <a:chOff x="4396" y="1245"/>
            <a:chExt cx="672" cy="248"/>
          </a:xfrm>
        </p:grpSpPr>
        <p:sp>
          <p:nvSpPr>
            <p:cNvPr id="28" name="Oval 407">
              <a:extLst>
                <a:ext uri="{FF2B5EF4-FFF2-40B4-BE49-F238E27FC236}">
                  <a16:creationId xmlns:a16="http://schemas.microsoft.com/office/drawing/2014/main" id="{2F23F68A-187B-EC42-B708-3BC8CEAE5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410">
              <a:extLst>
                <a:ext uri="{FF2B5EF4-FFF2-40B4-BE49-F238E27FC236}">
                  <a16:creationId xmlns:a16="http://schemas.microsoft.com/office/drawing/2014/main" id="{F2F245EB-5BD8-1C49-B234-BC65BAEBF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Oval 411">
              <a:extLst>
                <a:ext uri="{FF2B5EF4-FFF2-40B4-BE49-F238E27FC236}">
                  <a16:creationId xmlns:a16="http://schemas.microsoft.com/office/drawing/2014/main" id="{B8A9AB1C-FC64-AF49-A3F3-616B446DC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154">
              <a:extLst>
                <a:ext uri="{FF2B5EF4-FFF2-40B4-BE49-F238E27FC236}">
                  <a16:creationId xmlns:a16="http://schemas.microsoft.com/office/drawing/2014/main" id="{EE7EDD96-66C3-1249-B0BE-37FD37A12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4" name="Freeform 155">
                <a:extLst>
                  <a:ext uri="{FF2B5EF4-FFF2-40B4-BE49-F238E27FC236}">
                    <a16:creationId xmlns:a16="http://schemas.microsoft.com/office/drawing/2014/main" id="{85E97E66-8EF9-7648-8390-86105FE1F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6">
                <a:extLst>
                  <a:ext uri="{FF2B5EF4-FFF2-40B4-BE49-F238E27FC236}">
                    <a16:creationId xmlns:a16="http://schemas.microsoft.com/office/drawing/2014/main" id="{5249FBBE-5618-DF46-9249-9C07138CC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Line 157">
              <a:extLst>
                <a:ext uri="{FF2B5EF4-FFF2-40B4-BE49-F238E27FC236}">
                  <a16:creationId xmlns:a16="http://schemas.microsoft.com/office/drawing/2014/main" id="{50865181-82CE-6B47-B817-EC5A803A1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58">
              <a:extLst>
                <a:ext uri="{FF2B5EF4-FFF2-40B4-BE49-F238E27FC236}">
                  <a16:creationId xmlns:a16="http://schemas.microsoft.com/office/drawing/2014/main" id="{D036DEA6-AC7D-D04E-8567-1C26547A7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50">
            <a:extLst>
              <a:ext uri="{FF2B5EF4-FFF2-40B4-BE49-F238E27FC236}">
                <a16:creationId xmlns:a16="http://schemas.microsoft.com/office/drawing/2014/main" id="{8ACF82E7-C45E-3044-BF48-0917010C73CF}"/>
              </a:ext>
            </a:extLst>
          </p:cNvPr>
          <p:cNvGrpSpPr>
            <a:grpSpLocks/>
          </p:cNvGrpSpPr>
          <p:nvPr/>
        </p:nvGrpSpPr>
        <p:grpSpPr bwMode="auto">
          <a:xfrm>
            <a:off x="5688011" y="2314064"/>
            <a:ext cx="698500" cy="355600"/>
            <a:chOff x="4396" y="1245"/>
            <a:chExt cx="672" cy="248"/>
          </a:xfrm>
        </p:grpSpPr>
        <p:sp>
          <p:nvSpPr>
            <p:cNvPr id="37" name="Oval 407">
              <a:extLst>
                <a:ext uri="{FF2B5EF4-FFF2-40B4-BE49-F238E27FC236}">
                  <a16:creationId xmlns:a16="http://schemas.microsoft.com/office/drawing/2014/main" id="{F45F07C2-6331-3D43-8F92-294A880F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10">
              <a:extLst>
                <a:ext uri="{FF2B5EF4-FFF2-40B4-BE49-F238E27FC236}">
                  <a16:creationId xmlns:a16="http://schemas.microsoft.com/office/drawing/2014/main" id="{4FE86974-9FA0-6547-992A-8ADB6C3B8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Oval 411">
              <a:extLst>
                <a:ext uri="{FF2B5EF4-FFF2-40B4-BE49-F238E27FC236}">
                  <a16:creationId xmlns:a16="http://schemas.microsoft.com/office/drawing/2014/main" id="{2103DAEC-A254-EB49-9C36-EEAC4320E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154">
              <a:extLst>
                <a:ext uri="{FF2B5EF4-FFF2-40B4-BE49-F238E27FC236}">
                  <a16:creationId xmlns:a16="http://schemas.microsoft.com/office/drawing/2014/main" id="{8262F668-4C8C-424A-A8C6-721062A1C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3" name="Freeform 155">
                <a:extLst>
                  <a:ext uri="{FF2B5EF4-FFF2-40B4-BE49-F238E27FC236}">
                    <a16:creationId xmlns:a16="http://schemas.microsoft.com/office/drawing/2014/main" id="{90E28500-D094-9242-8D6A-0A87E97F5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6">
                <a:extLst>
                  <a:ext uri="{FF2B5EF4-FFF2-40B4-BE49-F238E27FC236}">
                    <a16:creationId xmlns:a16="http://schemas.microsoft.com/office/drawing/2014/main" id="{7F879F00-ACFF-5F4C-A168-C9C48A9C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157">
              <a:extLst>
                <a:ext uri="{FF2B5EF4-FFF2-40B4-BE49-F238E27FC236}">
                  <a16:creationId xmlns:a16="http://schemas.microsoft.com/office/drawing/2014/main" id="{65C78A97-A2A6-DB4E-8BF6-E7957080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8">
              <a:extLst>
                <a:ext uri="{FF2B5EF4-FFF2-40B4-BE49-F238E27FC236}">
                  <a16:creationId xmlns:a16="http://schemas.microsoft.com/office/drawing/2014/main" id="{CC8C8A9D-EB2C-294F-9A55-BB800BC27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150">
            <a:extLst>
              <a:ext uri="{FF2B5EF4-FFF2-40B4-BE49-F238E27FC236}">
                <a16:creationId xmlns:a16="http://schemas.microsoft.com/office/drawing/2014/main" id="{10206F25-5CD8-5F48-BF50-BEAFFBFD59B7}"/>
              </a:ext>
            </a:extLst>
          </p:cNvPr>
          <p:cNvGrpSpPr>
            <a:grpSpLocks/>
          </p:cNvGrpSpPr>
          <p:nvPr/>
        </p:nvGrpSpPr>
        <p:grpSpPr bwMode="auto">
          <a:xfrm>
            <a:off x="7431303" y="2304027"/>
            <a:ext cx="698500" cy="355600"/>
            <a:chOff x="4396" y="1245"/>
            <a:chExt cx="672" cy="248"/>
          </a:xfrm>
        </p:grpSpPr>
        <p:sp>
          <p:nvSpPr>
            <p:cNvPr id="46" name="Oval 407">
              <a:extLst>
                <a:ext uri="{FF2B5EF4-FFF2-40B4-BE49-F238E27FC236}">
                  <a16:creationId xmlns:a16="http://schemas.microsoft.com/office/drawing/2014/main" id="{3480E84D-7586-DF47-85BD-624888D6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10">
              <a:extLst>
                <a:ext uri="{FF2B5EF4-FFF2-40B4-BE49-F238E27FC236}">
                  <a16:creationId xmlns:a16="http://schemas.microsoft.com/office/drawing/2014/main" id="{D5ECA9BF-869C-4341-9C9D-4314518AD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11">
              <a:extLst>
                <a:ext uri="{FF2B5EF4-FFF2-40B4-BE49-F238E27FC236}">
                  <a16:creationId xmlns:a16="http://schemas.microsoft.com/office/drawing/2014/main" id="{526522EF-F7D6-B148-A09C-FD5091820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154">
              <a:extLst>
                <a:ext uri="{FF2B5EF4-FFF2-40B4-BE49-F238E27FC236}">
                  <a16:creationId xmlns:a16="http://schemas.microsoft.com/office/drawing/2014/main" id="{0F2F5F5F-8936-F641-B09B-68E8979BCE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2" name="Freeform 155">
                <a:extLst>
                  <a:ext uri="{FF2B5EF4-FFF2-40B4-BE49-F238E27FC236}">
                    <a16:creationId xmlns:a16="http://schemas.microsoft.com/office/drawing/2014/main" id="{C0694417-5AC7-D848-AC6F-10BF95107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56">
                <a:extLst>
                  <a:ext uri="{FF2B5EF4-FFF2-40B4-BE49-F238E27FC236}">
                    <a16:creationId xmlns:a16="http://schemas.microsoft.com/office/drawing/2014/main" id="{1BFEE2A3-5DD7-5B4E-87A1-00CF64B19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Line 157">
              <a:extLst>
                <a:ext uri="{FF2B5EF4-FFF2-40B4-BE49-F238E27FC236}">
                  <a16:creationId xmlns:a16="http://schemas.microsoft.com/office/drawing/2014/main" id="{420CC042-031F-074D-ABE3-630075F9B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58">
              <a:extLst>
                <a:ext uri="{FF2B5EF4-FFF2-40B4-BE49-F238E27FC236}">
                  <a16:creationId xmlns:a16="http://schemas.microsoft.com/office/drawing/2014/main" id="{0C4061F6-7F3A-CD45-8E36-FC58B1AC7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135">
            <a:extLst>
              <a:ext uri="{FF2B5EF4-FFF2-40B4-BE49-F238E27FC236}">
                <a16:creationId xmlns:a16="http://schemas.microsoft.com/office/drawing/2014/main" id="{261EA0E8-CBD3-8A49-BEF7-0A038EB1BADA}"/>
              </a:ext>
            </a:extLst>
          </p:cNvPr>
          <p:cNvGrpSpPr>
            <a:grpSpLocks/>
          </p:cNvGrpSpPr>
          <p:nvPr/>
        </p:nvGrpSpPr>
        <p:grpSpPr bwMode="auto">
          <a:xfrm>
            <a:off x="2294344" y="2300287"/>
            <a:ext cx="641350" cy="558800"/>
            <a:chOff x="-44" y="1473"/>
            <a:chExt cx="981" cy="1105"/>
          </a:xfrm>
        </p:grpSpPr>
        <p:pic>
          <p:nvPicPr>
            <p:cNvPr id="55" name="Picture 136" descr="desktop_computer_stylized_medium">
              <a:extLst>
                <a:ext uri="{FF2B5EF4-FFF2-40B4-BE49-F238E27FC236}">
                  <a16:creationId xmlns:a16="http://schemas.microsoft.com/office/drawing/2014/main" id="{AF5FCF5D-6A5E-934F-8A2F-332BEF2A8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137">
              <a:extLst>
                <a:ext uri="{FF2B5EF4-FFF2-40B4-BE49-F238E27FC236}">
                  <a16:creationId xmlns:a16="http://schemas.microsoft.com/office/drawing/2014/main" id="{BCB5AE2D-F619-2048-8459-F2DC2F707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7" name="Group 135">
            <a:extLst>
              <a:ext uri="{FF2B5EF4-FFF2-40B4-BE49-F238E27FC236}">
                <a16:creationId xmlns:a16="http://schemas.microsoft.com/office/drawing/2014/main" id="{46D3D0C0-238E-CB43-B008-94A83B1D5739}"/>
              </a:ext>
            </a:extLst>
          </p:cNvPr>
          <p:cNvGrpSpPr>
            <a:grpSpLocks/>
          </p:cNvGrpSpPr>
          <p:nvPr/>
        </p:nvGrpSpPr>
        <p:grpSpPr bwMode="auto">
          <a:xfrm>
            <a:off x="8837015" y="2178844"/>
            <a:ext cx="641350" cy="558800"/>
            <a:chOff x="-44" y="1473"/>
            <a:chExt cx="981" cy="1105"/>
          </a:xfrm>
        </p:grpSpPr>
        <p:pic>
          <p:nvPicPr>
            <p:cNvPr id="58" name="Picture 136" descr="desktop_computer_stylized_medium">
              <a:extLst>
                <a:ext uri="{FF2B5EF4-FFF2-40B4-BE49-F238E27FC236}">
                  <a16:creationId xmlns:a16="http://schemas.microsoft.com/office/drawing/2014/main" id="{78CCDFA3-999C-D945-870D-2ACD69D22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1B4CB461-6948-EA4F-A8C3-FE1CC80FC9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A77D7A-928F-8F41-B159-EB196C781DEA}"/>
              </a:ext>
            </a:extLst>
          </p:cNvPr>
          <p:cNvSpPr txBox="1"/>
          <p:nvPr/>
        </p:nvSpPr>
        <p:spPr>
          <a:xfrm>
            <a:off x="2514601" y="176469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BE429F-C09E-8140-8364-005F3B869774}"/>
              </a:ext>
            </a:extLst>
          </p:cNvPr>
          <p:cNvSpPr txBox="1"/>
          <p:nvPr/>
        </p:nvSpPr>
        <p:spPr>
          <a:xfrm>
            <a:off x="9113937" y="176504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CA1D54-41EB-BA43-9B7D-FD54E140A5D6}"/>
              </a:ext>
            </a:extLst>
          </p:cNvPr>
          <p:cNvSpPr txBox="1"/>
          <p:nvPr/>
        </p:nvSpPr>
        <p:spPr>
          <a:xfrm>
            <a:off x="3962625" y="1751217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CE099-EB17-CD41-B901-ED693CAA7EE3}"/>
              </a:ext>
            </a:extLst>
          </p:cNvPr>
          <p:cNvSpPr txBox="1"/>
          <p:nvPr/>
        </p:nvSpPr>
        <p:spPr>
          <a:xfrm>
            <a:off x="5794597" y="1750746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E0A288-DB86-1D4A-84EB-5C03983EA122}"/>
              </a:ext>
            </a:extLst>
          </p:cNvPr>
          <p:cNvSpPr txBox="1"/>
          <p:nvPr/>
        </p:nvSpPr>
        <p:spPr>
          <a:xfrm>
            <a:off x="7484595" y="1764268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R3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E71B15-F243-DD4E-B20E-2824412FF38C}"/>
              </a:ext>
            </a:extLst>
          </p:cNvPr>
          <p:cNvSpPr/>
          <p:nvPr/>
        </p:nvSpPr>
        <p:spPr>
          <a:xfrm>
            <a:off x="1727200" y="3124200"/>
            <a:ext cx="567144" cy="242570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7AF8B-5E7D-794C-A2DC-58DECBFBB4D5}"/>
              </a:ext>
            </a:extLst>
          </p:cNvPr>
          <p:cNvSpPr txBox="1"/>
          <p:nvPr/>
        </p:nvSpPr>
        <p:spPr>
          <a:xfrm>
            <a:off x="254002" y="3886200"/>
            <a:ext cx="1316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vetica" pitchFamily="2" charset="0"/>
              </a:rPr>
              <a:t>Ping time</a:t>
            </a:r>
          </a:p>
        </p:txBody>
      </p:sp>
    </p:spTree>
    <p:extLst>
      <p:ext uri="{BB962C8B-B14F-4D97-AF65-F5344CB8AC3E}">
        <p14:creationId xmlns:p14="http://schemas.microsoft.com/office/powerpoint/2010/main" val="28769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8" grpId="0" animBg="1"/>
      <p:bldP spid="82969" grpId="0"/>
      <p:bldP spid="82970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24C9-ADFD-8F42-8F8B-2B810EE7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1E22-1994-124A-8D63-E6CDB4A7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tool that can record the router-level path taken by packets</a:t>
            </a:r>
          </a:p>
          <a:p>
            <a:r>
              <a:rPr lang="en-US" dirty="0"/>
              <a:t>A clever use of the IP </a:t>
            </a:r>
            <a:r>
              <a:rPr lang="en-US" dirty="0">
                <a:solidFill>
                  <a:srgbClr val="C00000"/>
                </a:solidFill>
              </a:rPr>
              <a:t>time-to-live</a:t>
            </a:r>
            <a:r>
              <a:rPr lang="en-US" dirty="0"/>
              <a:t> (TTL) field</a:t>
            </a:r>
          </a:p>
          <a:p>
            <a:r>
              <a:rPr lang="en-US" dirty="0"/>
              <a:t>In general, when a router receives an IP packet, it decrements the TTL field on the packet</a:t>
            </a:r>
          </a:p>
          <a:p>
            <a:pPr lvl="1"/>
            <a:r>
              <a:rPr lang="en-US" dirty="0"/>
              <a:t>A failsafe mechanism to ensure packets don’t keep taking up network resources for too long</a:t>
            </a:r>
          </a:p>
          <a:p>
            <a:r>
              <a:rPr lang="en-US" dirty="0"/>
              <a:t>If a router receives a packet with TTL=0, it sends an </a:t>
            </a:r>
            <a:r>
              <a:rPr lang="en-US" dirty="0">
                <a:solidFill>
                  <a:srgbClr val="C00000"/>
                </a:solidFill>
              </a:rPr>
              <a:t>ICMP time exceeded</a:t>
            </a:r>
            <a:r>
              <a:rPr lang="en-US" dirty="0"/>
              <a:t> message (type=11, code=0) to the source endpoint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B27A-890E-2C47-96C7-BD770D3A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1760-682F-2842-BE4C-2F6D24E2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0100" cy="4351338"/>
          </a:xfrm>
        </p:spPr>
        <p:txBody>
          <a:bodyPr/>
          <a:lstStyle/>
          <a:p>
            <a:r>
              <a:rPr lang="en-US" dirty="0"/>
              <a:t>Traceroute sends multiple packets to a destination endpoint</a:t>
            </a:r>
          </a:p>
          <a:p>
            <a:r>
              <a:rPr lang="en-US" dirty="0"/>
              <a:t>But it </a:t>
            </a:r>
            <a:r>
              <a:rPr lang="en-US" dirty="0">
                <a:solidFill>
                  <a:srgbClr val="C00000"/>
                </a:solidFill>
              </a:rPr>
              <a:t>progressively increases the TTL</a:t>
            </a:r>
            <a:r>
              <a:rPr lang="en-US" dirty="0"/>
              <a:t> on those packets: 1, 2, ...</a:t>
            </a:r>
          </a:p>
          <a:p>
            <a:r>
              <a:rPr lang="en-US" dirty="0"/>
              <a:t>Every time a time exceeded message is received, record the router’s IP address</a:t>
            </a:r>
          </a:p>
          <a:p>
            <a:r>
              <a:rPr lang="en-US" dirty="0"/>
              <a:t>Process repeated until the destination endpoint is reached</a:t>
            </a:r>
          </a:p>
          <a:p>
            <a:r>
              <a:rPr lang="en-US" dirty="0"/>
              <a:t>If the packet reaches the destination endpoint (i.e.: TTL is high enough), then the endpoint sends a </a:t>
            </a:r>
            <a:r>
              <a:rPr lang="en-US" dirty="0">
                <a:solidFill>
                  <a:srgbClr val="C00000"/>
                </a:solidFill>
              </a:rPr>
              <a:t>port unreachable</a:t>
            </a:r>
            <a:r>
              <a:rPr lang="en-US" dirty="0"/>
              <a:t> message (type=3, code=3)</a:t>
            </a:r>
          </a:p>
        </p:txBody>
      </p:sp>
    </p:spTree>
    <p:extLst>
      <p:ext uri="{BB962C8B-B14F-4D97-AF65-F5344CB8AC3E}">
        <p14:creationId xmlns:p14="http://schemas.microsoft.com/office/powerpoint/2010/main" val="30361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CDD8-1189-E043-8708-08B64C06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0CC9134-8A6B-D54B-A4F1-8E6A526B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871" y="20447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E56F2D1B-0B38-2243-B339-185ABBD6B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349499"/>
            <a:ext cx="7220" cy="422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691E6C9-FF90-434F-84D4-5DE9872B6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270" y="2273299"/>
            <a:ext cx="37181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8B406C48-83BC-DD41-A929-0C9AD0B41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2870" y="2273299"/>
            <a:ext cx="79149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40C068B6-217B-B243-AF90-3081C753D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5470" y="2273299"/>
            <a:ext cx="41963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268E2AD0-580B-BE40-98B9-454877C5A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9471" y="2273300"/>
            <a:ext cx="0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CC2190C-36F2-E946-9C9C-BA2342C96CF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76450" y="289401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E0F94B2-BD72-3B46-8D5E-C8B3D7658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3624" y="364569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BE8264D1-9880-0946-BD1C-7A3591941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65430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66F4360-63B9-F444-A4AD-956E7F021C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8302" y="42164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345D2C26-6934-9542-995A-D70BA9BA36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4372" y="4471973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0F716816-0945-3548-A2D1-B27A92B8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" y="2354496"/>
            <a:ext cx="2203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TTL=1, </a:t>
            </a:r>
            <a:r>
              <a:rPr lang="en-US" altLang="en-US" sz="2000" dirty="0" err="1">
                <a:latin typeface="Arial" panose="020B0604020202020204" pitchFamily="34" charset="0"/>
              </a:rPr>
              <a:t>dest</a:t>
            </a:r>
            <a:r>
              <a:rPr lang="en-US" altLang="en-US" sz="2000" dirty="0">
                <a:latin typeface="Arial" panose="020B0604020202020204" pitchFamily="34" charset="0"/>
              </a:rPr>
              <a:t> = B, </a:t>
            </a:r>
            <a:r>
              <a:rPr lang="en-US" altLang="en-US" sz="2000" dirty="0" err="1">
                <a:latin typeface="Arial" panose="020B0604020202020204" pitchFamily="34" charset="0"/>
              </a:rPr>
              <a:t>dstport</a:t>
            </a:r>
            <a:r>
              <a:rPr lang="en-US" altLang="en-US" sz="2000" dirty="0">
                <a:latin typeface="Arial" panose="020B0604020202020204" pitchFamily="34" charset="0"/>
              </a:rPr>
              <a:t> = invalid</a:t>
            </a:r>
          </a:p>
        </p:txBody>
      </p:sp>
      <p:grpSp>
        <p:nvGrpSpPr>
          <p:cNvPr id="22" name="Group 150">
            <a:extLst>
              <a:ext uri="{FF2B5EF4-FFF2-40B4-BE49-F238E27FC236}">
                <a16:creationId xmlns:a16="http://schemas.microsoft.com/office/drawing/2014/main" id="{5A6A43B2-BDA1-5A4B-A649-39930CD93EDC}"/>
              </a:ext>
            </a:extLst>
          </p:cNvPr>
          <p:cNvGrpSpPr>
            <a:grpSpLocks/>
          </p:cNvGrpSpPr>
          <p:nvPr/>
        </p:nvGrpSpPr>
        <p:grpSpPr bwMode="auto">
          <a:xfrm>
            <a:off x="3879110" y="1854201"/>
            <a:ext cx="698500" cy="355600"/>
            <a:chOff x="4396" y="1245"/>
            <a:chExt cx="672" cy="248"/>
          </a:xfrm>
        </p:grpSpPr>
        <p:sp>
          <p:nvSpPr>
            <p:cNvPr id="23" name="Oval 407">
              <a:extLst>
                <a:ext uri="{FF2B5EF4-FFF2-40B4-BE49-F238E27FC236}">
                  <a16:creationId xmlns:a16="http://schemas.microsoft.com/office/drawing/2014/main" id="{6AD86F8E-EC5F-DF4C-93B9-BD0688907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410">
              <a:extLst>
                <a:ext uri="{FF2B5EF4-FFF2-40B4-BE49-F238E27FC236}">
                  <a16:creationId xmlns:a16="http://schemas.microsoft.com/office/drawing/2014/main" id="{7059E769-3EDD-9E4C-8E01-712702A99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Oval 411">
              <a:extLst>
                <a:ext uri="{FF2B5EF4-FFF2-40B4-BE49-F238E27FC236}">
                  <a16:creationId xmlns:a16="http://schemas.microsoft.com/office/drawing/2014/main" id="{6ABB1726-6B1B-2142-8553-A58959702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154">
              <a:extLst>
                <a:ext uri="{FF2B5EF4-FFF2-40B4-BE49-F238E27FC236}">
                  <a16:creationId xmlns:a16="http://schemas.microsoft.com/office/drawing/2014/main" id="{8EAED737-2DAC-6E44-88D4-27974CAF0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" name="Freeform 155">
                <a:extLst>
                  <a:ext uri="{FF2B5EF4-FFF2-40B4-BE49-F238E27FC236}">
                    <a16:creationId xmlns:a16="http://schemas.microsoft.com/office/drawing/2014/main" id="{1DBDA927-40D1-FA4D-9260-8953481D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6">
                <a:extLst>
                  <a:ext uri="{FF2B5EF4-FFF2-40B4-BE49-F238E27FC236}">
                    <a16:creationId xmlns:a16="http://schemas.microsoft.com/office/drawing/2014/main" id="{69D8F6DD-97FC-E740-815C-E770CC13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157">
              <a:extLst>
                <a:ext uri="{FF2B5EF4-FFF2-40B4-BE49-F238E27FC236}">
                  <a16:creationId xmlns:a16="http://schemas.microsoft.com/office/drawing/2014/main" id="{E7144350-DCED-1346-81AE-48C1E636F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58">
              <a:extLst>
                <a:ext uri="{FF2B5EF4-FFF2-40B4-BE49-F238E27FC236}">
                  <a16:creationId xmlns:a16="http://schemas.microsoft.com/office/drawing/2014/main" id="{0E0C2E36-9312-7F49-A6E7-35A20B587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0">
            <a:extLst>
              <a:ext uri="{FF2B5EF4-FFF2-40B4-BE49-F238E27FC236}">
                <a16:creationId xmlns:a16="http://schemas.microsoft.com/office/drawing/2014/main" id="{21FDC89E-40E1-C44E-8EAA-AA358D92FA66}"/>
              </a:ext>
            </a:extLst>
          </p:cNvPr>
          <p:cNvGrpSpPr>
            <a:grpSpLocks/>
          </p:cNvGrpSpPr>
          <p:nvPr/>
        </p:nvGrpSpPr>
        <p:grpSpPr bwMode="auto">
          <a:xfrm>
            <a:off x="5711082" y="1844164"/>
            <a:ext cx="698500" cy="355600"/>
            <a:chOff x="4396" y="1245"/>
            <a:chExt cx="672" cy="248"/>
          </a:xfrm>
        </p:grpSpPr>
        <p:sp>
          <p:nvSpPr>
            <p:cNvPr id="32" name="Oval 407">
              <a:extLst>
                <a:ext uri="{FF2B5EF4-FFF2-40B4-BE49-F238E27FC236}">
                  <a16:creationId xmlns:a16="http://schemas.microsoft.com/office/drawing/2014/main" id="{A1E214B8-C6E2-134E-855B-470D1F6A7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410">
              <a:extLst>
                <a:ext uri="{FF2B5EF4-FFF2-40B4-BE49-F238E27FC236}">
                  <a16:creationId xmlns:a16="http://schemas.microsoft.com/office/drawing/2014/main" id="{E404DD1E-39CB-814E-98EB-02398FFC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Oval 411">
              <a:extLst>
                <a:ext uri="{FF2B5EF4-FFF2-40B4-BE49-F238E27FC236}">
                  <a16:creationId xmlns:a16="http://schemas.microsoft.com/office/drawing/2014/main" id="{26EDF2E7-5F2C-5E4F-9711-267A7247C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154">
              <a:extLst>
                <a:ext uri="{FF2B5EF4-FFF2-40B4-BE49-F238E27FC236}">
                  <a16:creationId xmlns:a16="http://schemas.microsoft.com/office/drawing/2014/main" id="{0F78022C-76AA-754A-B6C5-8447D9272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8" name="Freeform 155">
                <a:extLst>
                  <a:ext uri="{FF2B5EF4-FFF2-40B4-BE49-F238E27FC236}">
                    <a16:creationId xmlns:a16="http://schemas.microsoft.com/office/drawing/2014/main" id="{BFD30065-477C-4047-A914-B4475400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6">
                <a:extLst>
                  <a:ext uri="{FF2B5EF4-FFF2-40B4-BE49-F238E27FC236}">
                    <a16:creationId xmlns:a16="http://schemas.microsoft.com/office/drawing/2014/main" id="{7DBDD27E-1A8D-FD44-96F4-0F8870ECB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Line 157">
              <a:extLst>
                <a:ext uri="{FF2B5EF4-FFF2-40B4-BE49-F238E27FC236}">
                  <a16:creationId xmlns:a16="http://schemas.microsoft.com/office/drawing/2014/main" id="{A3370389-1F0E-B74C-B61D-A9249EC2A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8">
              <a:extLst>
                <a:ext uri="{FF2B5EF4-FFF2-40B4-BE49-F238E27FC236}">
                  <a16:creationId xmlns:a16="http://schemas.microsoft.com/office/drawing/2014/main" id="{81B4043B-EC57-FB4F-A6B5-320BB4A39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50">
            <a:extLst>
              <a:ext uri="{FF2B5EF4-FFF2-40B4-BE49-F238E27FC236}">
                <a16:creationId xmlns:a16="http://schemas.microsoft.com/office/drawing/2014/main" id="{56D67E90-F69F-C94C-8227-D885CAA9C447}"/>
              </a:ext>
            </a:extLst>
          </p:cNvPr>
          <p:cNvGrpSpPr>
            <a:grpSpLocks/>
          </p:cNvGrpSpPr>
          <p:nvPr/>
        </p:nvGrpSpPr>
        <p:grpSpPr bwMode="auto">
          <a:xfrm>
            <a:off x="7454374" y="1834127"/>
            <a:ext cx="698500" cy="355600"/>
            <a:chOff x="4396" y="1245"/>
            <a:chExt cx="672" cy="248"/>
          </a:xfrm>
        </p:grpSpPr>
        <p:sp>
          <p:nvSpPr>
            <p:cNvPr id="41" name="Oval 407">
              <a:extLst>
                <a:ext uri="{FF2B5EF4-FFF2-40B4-BE49-F238E27FC236}">
                  <a16:creationId xmlns:a16="http://schemas.microsoft.com/office/drawing/2014/main" id="{569D4F32-4501-8B4D-925A-FB252FC78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0">
              <a:extLst>
                <a:ext uri="{FF2B5EF4-FFF2-40B4-BE49-F238E27FC236}">
                  <a16:creationId xmlns:a16="http://schemas.microsoft.com/office/drawing/2014/main" id="{533E5B37-D478-7F46-8FA0-521597EF0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11">
              <a:extLst>
                <a:ext uri="{FF2B5EF4-FFF2-40B4-BE49-F238E27FC236}">
                  <a16:creationId xmlns:a16="http://schemas.microsoft.com/office/drawing/2014/main" id="{D74C71BB-710E-1F4E-B8D8-05423F12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154">
              <a:extLst>
                <a:ext uri="{FF2B5EF4-FFF2-40B4-BE49-F238E27FC236}">
                  <a16:creationId xmlns:a16="http://schemas.microsoft.com/office/drawing/2014/main" id="{F76D1F32-AA2F-834C-98C2-685D22C4A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91F655FF-0572-6243-BCFC-552BFFF1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56">
                <a:extLst>
                  <a:ext uri="{FF2B5EF4-FFF2-40B4-BE49-F238E27FC236}">
                    <a16:creationId xmlns:a16="http://schemas.microsoft.com/office/drawing/2014/main" id="{81528D7D-58AE-F642-A9FF-24B962179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157">
              <a:extLst>
                <a:ext uri="{FF2B5EF4-FFF2-40B4-BE49-F238E27FC236}">
                  <a16:creationId xmlns:a16="http://schemas.microsoft.com/office/drawing/2014/main" id="{EE79202F-0597-7743-9224-648C64CF1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8">
              <a:extLst>
                <a:ext uri="{FF2B5EF4-FFF2-40B4-BE49-F238E27FC236}">
                  <a16:creationId xmlns:a16="http://schemas.microsoft.com/office/drawing/2014/main" id="{7E227304-05CC-E74C-B494-B02E0EE3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35">
            <a:extLst>
              <a:ext uri="{FF2B5EF4-FFF2-40B4-BE49-F238E27FC236}">
                <a16:creationId xmlns:a16="http://schemas.microsoft.com/office/drawing/2014/main" id="{6CDD2B50-27DB-ED47-B619-D062F5EE8683}"/>
              </a:ext>
            </a:extLst>
          </p:cNvPr>
          <p:cNvGrpSpPr>
            <a:grpSpLocks/>
          </p:cNvGrpSpPr>
          <p:nvPr/>
        </p:nvGrpSpPr>
        <p:grpSpPr bwMode="auto">
          <a:xfrm>
            <a:off x="2317415" y="1830387"/>
            <a:ext cx="641350" cy="558800"/>
            <a:chOff x="-44" y="1473"/>
            <a:chExt cx="981" cy="1105"/>
          </a:xfrm>
        </p:grpSpPr>
        <p:pic>
          <p:nvPicPr>
            <p:cNvPr id="50" name="Picture 136" descr="desktop_computer_stylized_medium">
              <a:extLst>
                <a:ext uri="{FF2B5EF4-FFF2-40B4-BE49-F238E27FC236}">
                  <a16:creationId xmlns:a16="http://schemas.microsoft.com/office/drawing/2014/main" id="{41F2889F-9C4E-AB4F-BAE9-F7DCB8FB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137">
              <a:extLst>
                <a:ext uri="{FF2B5EF4-FFF2-40B4-BE49-F238E27FC236}">
                  <a16:creationId xmlns:a16="http://schemas.microsoft.com/office/drawing/2014/main" id="{9AAEE497-734C-F940-9A88-57CF409A47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" name="Group 135">
            <a:extLst>
              <a:ext uri="{FF2B5EF4-FFF2-40B4-BE49-F238E27FC236}">
                <a16:creationId xmlns:a16="http://schemas.microsoft.com/office/drawing/2014/main" id="{E231634C-A806-9146-AFE7-557B0CA56928}"/>
              </a:ext>
            </a:extLst>
          </p:cNvPr>
          <p:cNvGrpSpPr>
            <a:grpSpLocks/>
          </p:cNvGrpSpPr>
          <p:nvPr/>
        </p:nvGrpSpPr>
        <p:grpSpPr bwMode="auto">
          <a:xfrm>
            <a:off x="8860086" y="1708944"/>
            <a:ext cx="641350" cy="558800"/>
            <a:chOff x="-44" y="1473"/>
            <a:chExt cx="981" cy="1105"/>
          </a:xfrm>
        </p:grpSpPr>
        <p:pic>
          <p:nvPicPr>
            <p:cNvPr id="53" name="Picture 136" descr="desktop_computer_stylized_medium">
              <a:extLst>
                <a:ext uri="{FF2B5EF4-FFF2-40B4-BE49-F238E27FC236}">
                  <a16:creationId xmlns:a16="http://schemas.microsoft.com/office/drawing/2014/main" id="{771FED8E-944A-404C-97C9-3A1A148C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C6B3CC09-FBD6-3F44-B9C8-82727064C1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ADB4EC0-306E-7349-B124-78FF8F573E77}"/>
              </a:ext>
            </a:extLst>
          </p:cNvPr>
          <p:cNvSpPr txBox="1"/>
          <p:nvPr/>
        </p:nvSpPr>
        <p:spPr>
          <a:xfrm>
            <a:off x="2537672" y="129479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5ABB-735F-C24B-9AD2-3F2A3D1E653F}"/>
              </a:ext>
            </a:extLst>
          </p:cNvPr>
          <p:cNvSpPr txBox="1"/>
          <p:nvPr/>
        </p:nvSpPr>
        <p:spPr>
          <a:xfrm>
            <a:off x="9137008" y="129514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0DCE67-D4FF-684C-B078-08E9DD297B27}"/>
              </a:ext>
            </a:extLst>
          </p:cNvPr>
          <p:cNvSpPr txBox="1"/>
          <p:nvPr/>
        </p:nvSpPr>
        <p:spPr>
          <a:xfrm>
            <a:off x="3985696" y="1281317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2336BA-3812-3043-9A2C-057BA9C315FB}"/>
              </a:ext>
            </a:extLst>
          </p:cNvPr>
          <p:cNvSpPr txBox="1"/>
          <p:nvPr/>
        </p:nvSpPr>
        <p:spPr>
          <a:xfrm>
            <a:off x="5817668" y="1280846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6214D2-E880-4B47-9E30-B2C2D3838CA4}"/>
              </a:ext>
            </a:extLst>
          </p:cNvPr>
          <p:cNvSpPr txBox="1"/>
          <p:nvPr/>
        </p:nvSpPr>
        <p:spPr>
          <a:xfrm>
            <a:off x="7507666" y="1294368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R3</a:t>
            </a:r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D049CAED-60DF-7C4B-A53C-CCCFD2DFB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2470" y="2908300"/>
            <a:ext cx="1428146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4">
            <a:extLst>
              <a:ext uri="{FF2B5EF4-FFF2-40B4-BE49-F238E27FC236}">
                <a16:creationId xmlns:a16="http://schemas.microsoft.com/office/drawing/2014/main" id="{4CFFFC0B-37CC-4140-AF4A-5529164D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32" y="3155525"/>
            <a:ext cx="2243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Time exceeded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64" name="Line 16">
            <a:extLst>
              <a:ext uri="{FF2B5EF4-FFF2-40B4-BE49-F238E27FC236}">
                <a16:creationId xmlns:a16="http://schemas.microsoft.com/office/drawing/2014/main" id="{AAE7FB99-A713-C646-ACFC-A62F52BB6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4477" y="3899459"/>
            <a:ext cx="1459803" cy="117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021A03A2-EDA0-2E4C-8204-950E4CBF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133" y="4017298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24">
            <a:extLst>
              <a:ext uri="{FF2B5EF4-FFF2-40B4-BE49-F238E27FC236}">
                <a16:creationId xmlns:a16="http://schemas.microsoft.com/office/drawing/2014/main" id="{78470FFC-800F-DB49-913A-CF320109E555}"/>
              </a:ext>
            </a:extLst>
          </p:cNvPr>
          <p:cNvSpPr txBox="1">
            <a:spLocks noChangeArrowheads="1"/>
          </p:cNvSpPr>
          <p:nvPr/>
        </p:nvSpPr>
        <p:spPr bwMode="auto">
          <a:xfrm rot="390726">
            <a:off x="2963333" y="3488044"/>
            <a:ext cx="1249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TTL = 2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B9A1BB2F-CFBB-E342-BC40-A59942DD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749" y="4386218"/>
            <a:ext cx="1007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TE(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R2)</a:t>
            </a:r>
          </a:p>
        </p:txBody>
      </p:sp>
      <p:sp>
        <p:nvSpPr>
          <p:cNvPr id="68" name="Line 17">
            <a:extLst>
              <a:ext uri="{FF2B5EF4-FFF2-40B4-BE49-F238E27FC236}">
                <a16:creationId xmlns:a16="http://schemas.microsoft.com/office/drawing/2014/main" id="{908AF5C2-4732-1A4B-A4B4-DE39052CB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627" y="4979194"/>
            <a:ext cx="1432642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C7099B37-BC53-5B49-AF38-3FBE52014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298" y="51100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752AEE33-D6B0-1846-946F-1BB61E880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8689" y="52624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7">
            <a:extLst>
              <a:ext uri="{FF2B5EF4-FFF2-40B4-BE49-F238E27FC236}">
                <a16:creationId xmlns:a16="http://schemas.microsoft.com/office/drawing/2014/main" id="{62A508EB-7AB9-CA43-A8DC-CE4EB5937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6758" y="5429041"/>
            <a:ext cx="1436883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BB81C043-83B3-9D4E-8348-2B2448D022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6457" y="5669290"/>
            <a:ext cx="1460821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3">
            <a:extLst>
              <a:ext uri="{FF2B5EF4-FFF2-40B4-BE49-F238E27FC236}">
                <a16:creationId xmlns:a16="http://schemas.microsoft.com/office/drawing/2014/main" id="{C4C54456-B000-7942-8CC8-C6C802770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2019" y="5816600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3">
            <a:extLst>
              <a:ext uri="{FF2B5EF4-FFF2-40B4-BE49-F238E27FC236}">
                <a16:creationId xmlns:a16="http://schemas.microsoft.com/office/drawing/2014/main" id="{F4B6D5DF-4182-6441-BE18-1A60EDE29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8456" y="5977661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5AC0285B-E4C8-A546-8D39-FD5BE08BFF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1624" y="6129167"/>
            <a:ext cx="1391578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6C3680D6-FF00-C842-A20C-7688517F8086}"/>
              </a:ext>
            </a:extLst>
          </p:cNvPr>
          <p:cNvSpPr txBox="1">
            <a:spLocks noChangeArrowheads="1"/>
          </p:cNvSpPr>
          <p:nvPr/>
        </p:nvSpPr>
        <p:spPr bwMode="auto">
          <a:xfrm rot="21135758">
            <a:off x="7771847" y="5761177"/>
            <a:ext cx="15162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Port un- reachable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6A8A6E-7E5E-8047-A9B9-2B70B30D46C9}"/>
              </a:ext>
            </a:extLst>
          </p:cNvPr>
          <p:cNvSpPr txBox="1"/>
          <p:nvPr/>
        </p:nvSpPr>
        <p:spPr>
          <a:xfrm>
            <a:off x="0" y="4339127"/>
            <a:ext cx="2793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Similarly, capture IP addresses of routers at distance 3, 4, 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D9D552-4B3D-AB4C-8F68-64426CB76992}"/>
              </a:ext>
            </a:extLst>
          </p:cNvPr>
          <p:cNvSpPr txBox="1"/>
          <p:nvPr/>
        </p:nvSpPr>
        <p:spPr>
          <a:xfrm>
            <a:off x="25424" y="5906087"/>
            <a:ext cx="279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Have full router-level path until destination</a:t>
            </a:r>
          </a:p>
        </p:txBody>
      </p:sp>
    </p:spTree>
    <p:extLst>
      <p:ext uri="{BB962C8B-B14F-4D97-AF65-F5344CB8AC3E}">
        <p14:creationId xmlns:p14="http://schemas.microsoft.com/office/powerpoint/2010/main" val="1587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6" grpId="1"/>
      <p:bldP spid="77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B6C8-5825-034F-8EFF-380C5AF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FFFF-FE78-834D-8727-91940DAB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network diagnostics and troubleshooting</a:t>
            </a:r>
          </a:p>
          <a:p>
            <a:endParaRPr lang="en-US" dirty="0"/>
          </a:p>
          <a:p>
            <a:r>
              <a:rPr lang="en-US" dirty="0"/>
              <a:t>Two useful tools: </a:t>
            </a:r>
            <a:r>
              <a:rPr lang="en-US" dirty="0">
                <a:solidFill>
                  <a:srgbClr val="C00000"/>
                </a:solidFill>
              </a:rPr>
              <a:t>ping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traceroute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Ping: test connectivity to a machine totally outside your control</a:t>
            </a:r>
          </a:p>
          <a:p>
            <a:pPr lvl="1"/>
            <a:r>
              <a:rPr lang="en-US" dirty="0"/>
              <a:t>Use ICMP echo request and reply</a:t>
            </a:r>
          </a:p>
          <a:p>
            <a:pPr lvl="1"/>
            <a:endParaRPr lang="en-US" dirty="0"/>
          </a:p>
          <a:p>
            <a:r>
              <a:rPr lang="en-US" dirty="0"/>
              <a:t>Traceroute: determine router-level path to a remote endpoint</a:t>
            </a:r>
          </a:p>
          <a:p>
            <a:pPr lvl="1"/>
            <a:r>
              <a:rPr lang="en-US" dirty="0"/>
              <a:t>A smart use of the TTL field in the IP header</a:t>
            </a:r>
          </a:p>
        </p:txBody>
      </p:sp>
    </p:spTree>
    <p:extLst>
      <p:ext uri="{BB962C8B-B14F-4D97-AF65-F5344CB8AC3E}">
        <p14:creationId xmlns:p14="http://schemas.microsoft.com/office/powerpoint/2010/main" val="3182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2146</Words>
  <Application>Microsoft Macintosh PowerPoint</Application>
  <PresentationFormat>Widescreen</PresentationFormat>
  <Paragraphs>449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Courier</vt:lpstr>
      <vt:lpstr>Helvetica</vt:lpstr>
      <vt:lpstr>Times New Roman</vt:lpstr>
      <vt:lpstr>Wingdings</vt:lpstr>
      <vt:lpstr>ZapfDingbats</vt:lpstr>
      <vt:lpstr>Office Theme</vt:lpstr>
      <vt:lpstr>Debugging; Routing</vt:lpstr>
      <vt:lpstr>PowerPoint Presentation</vt:lpstr>
      <vt:lpstr>Review: Internet Control Message Protocol (ICMP)</vt:lpstr>
      <vt:lpstr>Ping</vt:lpstr>
      <vt:lpstr>Ping</vt:lpstr>
      <vt:lpstr>Traceroute</vt:lpstr>
      <vt:lpstr>Traceroute</vt:lpstr>
      <vt:lpstr>Traceroute</vt:lpstr>
      <vt:lpstr>Summary of ICMP</vt:lpstr>
      <vt:lpstr>PowerPoint Presentation</vt:lpstr>
      <vt:lpstr>PowerPoint Presentation</vt:lpstr>
      <vt:lpstr>Goals of Routing Protocols #1</vt:lpstr>
      <vt:lpstr>Goals of Routing Protocols #2</vt:lpstr>
      <vt:lpstr>PowerPoint Presentation</vt:lpstr>
      <vt:lpstr>The graph abstraction</vt:lpstr>
      <vt:lpstr>The graph abstraction</vt:lpstr>
      <vt:lpstr>The graph abstraction</vt:lpstr>
      <vt:lpstr>Coming up next</vt:lpstr>
      <vt:lpstr>Link State Protocols</vt:lpstr>
      <vt:lpstr>Link state protocol</vt:lpstr>
      <vt:lpstr>Q1: Information exchange</vt:lpstr>
      <vt:lpstr>Q1: Information exchange</vt:lpstr>
      <vt:lpstr>Q2: The algorithm</vt:lpstr>
      <vt:lpstr>Dijsktra’s Algorithm</vt:lpstr>
      <vt:lpstr>Visualization</vt:lpstr>
      <vt:lpstr>Dijkstra’s algorithm: example</vt:lpstr>
      <vt:lpstr>Constructing the forwarding table</vt:lpstr>
      <vt:lpstr>Constructing the forwarding table</vt:lpstr>
      <vt:lpstr>Summary of link state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1871</cp:revision>
  <cp:lastPrinted>2021-01-24T11:57:08Z</cp:lastPrinted>
  <dcterms:created xsi:type="dcterms:W3CDTF">2019-01-23T03:40:12Z</dcterms:created>
  <dcterms:modified xsi:type="dcterms:W3CDTF">2024-12-03T15:32:27Z</dcterms:modified>
</cp:coreProperties>
</file>