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87" r:id="rId2"/>
    <p:sldId id="1133" r:id="rId3"/>
    <p:sldId id="822" r:id="rId4"/>
    <p:sldId id="835" r:id="rId5"/>
    <p:sldId id="837" r:id="rId6"/>
    <p:sldId id="838" r:id="rId7"/>
    <p:sldId id="987" r:id="rId8"/>
    <p:sldId id="842" r:id="rId9"/>
    <p:sldId id="814" r:id="rId10"/>
    <p:sldId id="986" r:id="rId11"/>
    <p:sldId id="844" r:id="rId12"/>
    <p:sldId id="848" r:id="rId13"/>
    <p:sldId id="850" r:id="rId14"/>
    <p:sldId id="851" r:id="rId15"/>
    <p:sldId id="856" r:id="rId16"/>
    <p:sldId id="853" r:id="rId17"/>
    <p:sldId id="855" r:id="rId18"/>
    <p:sldId id="989" r:id="rId19"/>
    <p:sldId id="988" r:id="rId20"/>
    <p:sldId id="1130" r:id="rId21"/>
    <p:sldId id="992" r:id="rId22"/>
    <p:sldId id="267" r:id="rId23"/>
    <p:sldId id="1006" r:id="rId24"/>
    <p:sldId id="846" r:id="rId25"/>
    <p:sldId id="1025" r:id="rId26"/>
    <p:sldId id="1022" r:id="rId27"/>
    <p:sldId id="364" r:id="rId28"/>
    <p:sldId id="3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/>
    <p:restoredTop sz="94664"/>
  </p:normalViewPr>
  <p:slideViewPr>
    <p:cSldViewPr snapToGrid="0" snapToObjects="1">
      <p:cViewPr varScale="1">
        <p:scale>
          <a:sx n="141" d="100"/>
          <a:sy n="141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12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4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13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2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14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3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15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6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B3B9554C-4AF7-5243-A5A9-0DC2A2E22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1C1046-6310-BE43-A53E-0C162062DB6E}" type="slidenum">
              <a:rPr lang="en-US" altLang="en-US" sz="1300" smtClean="0"/>
              <a:pPr/>
              <a:t>22</a:t>
            </a:fld>
            <a:endParaRPr lang="en-US" altLang="en-US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A741E5A-7C13-CB4F-BDC2-6AF9BA648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4E5F6A09-4418-794A-A366-41F3733DA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1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3C3D4A93-BA56-544D-B84A-BFA94DE2F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5B65CB-4BFF-3B4D-81E9-05581912E3DE}" type="slidenum">
              <a:rPr lang="en-US" altLang="en-US" sz="1300" smtClean="0"/>
              <a:pPr/>
              <a:t>27</a:t>
            </a:fld>
            <a:endParaRPr lang="en-US" altLang="en-US" sz="13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9DCE25B5-E579-C04D-A420-519C3A5D1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6277CFCC-8EFE-1545-915E-0F9134C2E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9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BED0F062-48C9-B242-A215-86FF04D5A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A07894-EC08-5646-A077-DC31ED7DE12C}" type="slidenum">
              <a:rPr lang="en-US" altLang="en-US" sz="1300" smtClean="0"/>
              <a:pPr/>
              <a:t>28</a:t>
            </a:fld>
            <a:endParaRPr lang="en-US" altLang="en-US" sz="13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8FEF811D-4AC1-2646-86E0-0783859DE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908DA116-F278-3046-868E-9F05A02D6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7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et_Control_Message_Protocol#Control_messag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Routers; LPM; Protocols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22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http://www.cs.rutgers.edu/~sn624/352-F24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2985-7A56-2541-9DF5-E5B8B52D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Prefix 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40AD8-9CDD-8B45-9F02-1F6501032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8104-EBFB-3E4C-BF1B-CCA12585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Route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21253-9E6F-8A48-956B-EB87F8208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609132" cy="48343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Table lookup matches a packet against an IP </a:t>
            </a:r>
            <a:r>
              <a:rPr lang="en-US" dirty="0">
                <a:solidFill>
                  <a:srgbClr val="C00000"/>
                </a:solidFill>
              </a:rPr>
              <a:t>prefix</a:t>
            </a:r>
          </a:p>
          <a:p>
            <a:pPr lvl="1"/>
            <a:r>
              <a:rPr lang="en-US" dirty="0"/>
              <a:t>Ex: 65.12.45.2 matches 65.0.0.0/8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Prefixes are allocated to organizations by Internet registries</a:t>
            </a:r>
          </a:p>
          <a:p>
            <a:endParaRPr lang="en-US" dirty="0"/>
          </a:p>
          <a:p>
            <a:r>
              <a:rPr lang="en-US" dirty="0"/>
              <a:t>But organizations can reallocate a subset of their IP address allocation to other orgs</a:t>
            </a:r>
          </a:p>
        </p:txBody>
      </p:sp>
      <p:sp>
        <p:nvSpPr>
          <p:cNvPr id="99" name="Rectangle 15">
            <a:extLst>
              <a:ext uri="{FF2B5EF4-FFF2-40B4-BE49-F238E27FC236}">
                <a16:creationId xmlns:a16="http://schemas.microsoft.com/office/drawing/2014/main" id="{5571F83C-4EBD-6149-A74E-C25907C5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0" name="Oval 16">
            <a:extLst>
              <a:ext uri="{FF2B5EF4-FFF2-40B4-BE49-F238E27FC236}">
                <a16:creationId xmlns:a16="http://schemas.microsoft.com/office/drawing/2014/main" id="{524D3184-E680-C143-B581-2AF095107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1" name="Rectangle 17">
            <a:extLst>
              <a:ext uri="{FF2B5EF4-FFF2-40B4-BE49-F238E27FC236}">
                <a16:creationId xmlns:a16="http://schemas.microsoft.com/office/drawing/2014/main" id="{DF7624A7-12C9-3443-A3A3-E96DF239C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2" name="Rectangle 19">
            <a:extLst>
              <a:ext uri="{FF2B5EF4-FFF2-40B4-BE49-F238E27FC236}">
                <a16:creationId xmlns:a16="http://schemas.microsoft.com/office/drawing/2014/main" id="{8CE6F011-1021-1B40-AD08-9042C2E54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103" name="Rectangle 20">
            <a:extLst>
              <a:ext uri="{FF2B5EF4-FFF2-40B4-BE49-F238E27FC236}">
                <a16:creationId xmlns:a16="http://schemas.microsoft.com/office/drawing/2014/main" id="{54B3CDD2-3471-B04D-9A3C-E6D03F1F1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id="{EEFF3697-968C-BF4A-B4B7-3A84F38C7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5" name="Rectangle 22">
            <a:extLst>
              <a:ext uri="{FF2B5EF4-FFF2-40B4-BE49-F238E27FC236}">
                <a16:creationId xmlns:a16="http://schemas.microsoft.com/office/drawing/2014/main" id="{D7ECEB4F-BF10-7C4D-8580-6278F3EDC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6" name="Rectangle 23">
            <a:extLst>
              <a:ext uri="{FF2B5EF4-FFF2-40B4-BE49-F238E27FC236}">
                <a16:creationId xmlns:a16="http://schemas.microsoft.com/office/drawing/2014/main" id="{FF4B1BF7-94C1-7A40-817D-CC6C022F8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7" name="Rectangle 24">
            <a:extLst>
              <a:ext uri="{FF2B5EF4-FFF2-40B4-BE49-F238E27FC236}">
                <a16:creationId xmlns:a16="http://schemas.microsoft.com/office/drawing/2014/main" id="{C8AC768F-E418-4F41-93D6-BFAC9DD8F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8" name="Rectangle 25">
            <a:extLst>
              <a:ext uri="{FF2B5EF4-FFF2-40B4-BE49-F238E27FC236}">
                <a16:creationId xmlns:a16="http://schemas.microsoft.com/office/drawing/2014/main" id="{B25DB8FB-BB9C-0A48-8E4E-01C5A3036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9" name="Rectangle 26">
            <a:extLst>
              <a:ext uri="{FF2B5EF4-FFF2-40B4-BE49-F238E27FC236}">
                <a16:creationId xmlns:a16="http://schemas.microsoft.com/office/drawing/2014/main" id="{72835F6D-F4D7-084D-B7EF-486440688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0" name="Rectangle 27">
            <a:extLst>
              <a:ext uri="{FF2B5EF4-FFF2-40B4-BE49-F238E27FC236}">
                <a16:creationId xmlns:a16="http://schemas.microsoft.com/office/drawing/2014/main" id="{AED18933-E1C8-734E-A622-FA88194F2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1" name="Rectangle 28">
            <a:extLst>
              <a:ext uri="{FF2B5EF4-FFF2-40B4-BE49-F238E27FC236}">
                <a16:creationId xmlns:a16="http://schemas.microsoft.com/office/drawing/2014/main" id="{01C07943-6063-AA49-A761-70221498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2" name="Rectangle 29">
            <a:extLst>
              <a:ext uri="{FF2B5EF4-FFF2-40B4-BE49-F238E27FC236}">
                <a16:creationId xmlns:a16="http://schemas.microsoft.com/office/drawing/2014/main" id="{87FD851C-0196-7F42-BFBD-4920C61D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35A7B005-B17F-1342-ABF4-F9FF1C212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1B6030A4-21CC-874F-A718-AA2BA6CC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115" name="Text Box 32">
            <a:extLst>
              <a:ext uri="{FF2B5EF4-FFF2-40B4-BE49-F238E27FC236}">
                <a16:creationId xmlns:a16="http://schemas.microsoft.com/office/drawing/2014/main" id="{D757539A-6D4A-9F4F-A374-FC2392C4A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116" name="Line 33">
            <a:extLst>
              <a:ext uri="{FF2B5EF4-FFF2-40B4-BE49-F238E27FC236}">
                <a16:creationId xmlns:a16="http://schemas.microsoft.com/office/drawing/2014/main" id="{A3717B03-8A3A-EB43-ADCF-1591758F7F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1881" y="4377128"/>
            <a:ext cx="0" cy="2667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17" name="Text Box 35">
            <a:extLst>
              <a:ext uri="{FF2B5EF4-FFF2-40B4-BE49-F238E27FC236}">
                <a16:creationId xmlns:a16="http://schemas.microsoft.com/office/drawing/2014/main" id="{93B0CAFB-B026-3642-BCFC-8548D6CE6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118" name="Text Box 36">
            <a:extLst>
              <a:ext uri="{FF2B5EF4-FFF2-40B4-BE49-F238E27FC236}">
                <a16:creationId xmlns:a16="http://schemas.microsoft.com/office/drawing/2014/main" id="{7C1D4A74-07E2-0640-A872-E11AB262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119" name="Text Box 37">
            <a:extLst>
              <a:ext uri="{FF2B5EF4-FFF2-40B4-BE49-F238E27FC236}">
                <a16:creationId xmlns:a16="http://schemas.microsoft.com/office/drawing/2014/main" id="{1C3BD388-20AB-4148-9783-1B5CEBA4E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120" name="Text Box 38">
            <a:extLst>
              <a:ext uri="{FF2B5EF4-FFF2-40B4-BE49-F238E27FC236}">
                <a16:creationId xmlns:a16="http://schemas.microsoft.com/office/drawing/2014/main" id="{C85728A5-8206-9543-AE84-548754CA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121" name="Text Box 39">
            <a:extLst>
              <a:ext uri="{FF2B5EF4-FFF2-40B4-BE49-F238E27FC236}">
                <a16:creationId xmlns:a16="http://schemas.microsoft.com/office/drawing/2014/main" id="{ABE879BC-9329-A048-96DD-F21F39A42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122" name="Text Box 40">
            <a:extLst>
              <a:ext uri="{FF2B5EF4-FFF2-40B4-BE49-F238E27FC236}">
                <a16:creationId xmlns:a16="http://schemas.microsoft.com/office/drawing/2014/main" id="{886B0CA8-0C8D-A041-9D6D-B2414D0B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123" name="Text Box 41">
            <a:extLst>
              <a:ext uri="{FF2B5EF4-FFF2-40B4-BE49-F238E27FC236}">
                <a16:creationId xmlns:a16="http://schemas.microsoft.com/office/drawing/2014/main" id="{600C6250-351F-694B-B105-D36879FD5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124" name="Line 44">
            <a:extLst>
              <a:ext uri="{FF2B5EF4-FFF2-40B4-BE49-F238E27FC236}">
                <a16:creationId xmlns:a16="http://schemas.microsoft.com/office/drawing/2014/main" id="{0B080899-6C72-574C-8144-BDA80AD6F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5" name="Line 45">
            <a:extLst>
              <a:ext uri="{FF2B5EF4-FFF2-40B4-BE49-F238E27FC236}">
                <a16:creationId xmlns:a16="http://schemas.microsoft.com/office/drawing/2014/main" id="{4BD2A06B-335C-AB46-98DE-A2C1DE6DB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6" name="Line 43">
            <a:extLst>
              <a:ext uri="{FF2B5EF4-FFF2-40B4-BE49-F238E27FC236}">
                <a16:creationId xmlns:a16="http://schemas.microsoft.com/office/drawing/2014/main" id="{EC850063-D2A1-244E-80F0-6D201558E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5C7421B6-5DCA-BD41-B3E3-0770EFAF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138236A-60B5-A94C-821D-BA68D2B66B36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797E7E2-FDDE-7B4A-B5B7-83A4E0EEE451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780EF41-2DEB-8242-BC95-7446C4879F44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B8B984C0-C560-4542-9F07-E53AFC7557FA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F2757A8-9935-0E4D-ACD6-586FC8FB9F5E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20EF3A6-C61C-2940-864A-A2355F756A63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05DBE19-6981-0E4B-9E80-AA78C44F654B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52D315E9-6A36-8C4F-AE6A-0852CD3F29C8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AE12218-68F9-2F4B-ACA9-0C9B23AAEF94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1F25002-A6FB-0F43-92E2-A9575A609AD2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78860B6-6A87-0E41-87CC-42B4BB7DED56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9F36860-B564-5A4A-97D7-531671953B7C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F05FD530-2845-3147-9492-A6C51EFA03C2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45E2BDC-A177-8343-97E7-43C38C248F7F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CD716285-FD79-AD43-8300-621F5EBA3814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E21B14B1-B23D-A14C-AC25-46B8F248C901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9" descr="Router Clip Art">
            <a:extLst>
              <a:ext uri="{FF2B5EF4-FFF2-40B4-BE49-F238E27FC236}">
                <a16:creationId xmlns:a16="http://schemas.microsoft.com/office/drawing/2014/main" id="{4376E3E2-CDFA-FA4B-8137-3E9D22D0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12" y="551694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9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0165D9-6FD0-4743-8B1C-D65A3E6FE6A5}"/>
              </a:ext>
            </a:extLst>
          </p:cNvPr>
          <p:cNvSpPr txBox="1"/>
          <p:nvPr/>
        </p:nvSpPr>
        <p:spPr>
          <a:xfrm>
            <a:off x="5086552" y="4984889"/>
            <a:ext cx="4717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There is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announcement mechanism</a:t>
            </a:r>
            <a:r>
              <a:rPr lang="en-US" dirty="0">
                <a:latin typeface="Helvetica" pitchFamily="2" charset="0"/>
              </a:rPr>
              <a:t> (BGP) by which ISP A can inform the rest of the Internet about the prefixes it owns.</a:t>
            </a:r>
          </a:p>
          <a:p>
            <a:pPr algn="l"/>
            <a:r>
              <a:rPr lang="en-US" dirty="0">
                <a:latin typeface="Helvetica" pitchFamily="2" charset="0"/>
              </a:rPr>
              <a:t>It is enough to announce a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coarse-grained prefix</a:t>
            </a:r>
            <a:r>
              <a:rPr lang="en-US" dirty="0">
                <a:latin typeface="Helvetica" pitchFamily="2" charset="0"/>
              </a:rPr>
              <a:t> 200.23.16.0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/20 </a:t>
            </a:r>
            <a:r>
              <a:rPr lang="en-US" dirty="0">
                <a:latin typeface="Helvetica" pitchFamily="2" charset="0"/>
              </a:rPr>
              <a:t>rather than 8 separate sub-prefixes.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8FBDD-D8E3-C840-8388-83C5F64437CD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0B073-9D5B-2443-A051-652D104D30BD}"/>
              </a:ext>
            </a:extLst>
          </p:cNvPr>
          <p:cNvSpPr txBox="1"/>
          <p:nvPr/>
        </p:nvSpPr>
        <p:spPr>
          <a:xfrm>
            <a:off x="426746" y="5410994"/>
            <a:ext cx="366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Route Aggregation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Save forwarding table memory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Fewer routing protocol </a:t>
            </a:r>
            <a:r>
              <a:rPr lang="en-US" sz="2000" dirty="0" err="1">
                <a:latin typeface="Helvetica" pitchFamily="2" charset="0"/>
              </a:rPr>
              <a:t>msgs</a:t>
            </a:r>
            <a:endParaRPr lang="en-US" sz="2000" dirty="0">
              <a:latin typeface="Helvetica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8E1047-C5FB-3D4D-A22D-67AB3416E67F}"/>
              </a:ext>
            </a:extLst>
          </p:cNvPr>
          <p:cNvCxnSpPr>
            <a:cxnSpLocks/>
          </p:cNvCxnSpPr>
          <p:nvPr/>
        </p:nvCxnSpPr>
        <p:spPr>
          <a:xfrm flipV="1">
            <a:off x="3679827" y="4346581"/>
            <a:ext cx="3749673" cy="106441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3AF56-05BB-641E-D0EC-4C4EC0F3429A}"/>
              </a:ext>
            </a:extLst>
          </p:cNvPr>
          <p:cNvSpPr txBox="1"/>
          <p:nvPr/>
        </p:nvSpPr>
        <p:spPr>
          <a:xfrm>
            <a:off x="6699250" y="190500"/>
            <a:ext cx="40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ISP = Internet Service Provider</a:t>
            </a:r>
          </a:p>
        </p:txBody>
      </p:sp>
    </p:spTree>
    <p:extLst>
      <p:ext uri="{BB962C8B-B14F-4D97-AF65-F5344CB8AC3E}">
        <p14:creationId xmlns:p14="http://schemas.microsoft.com/office/powerpoint/2010/main" val="42556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 animBg="1"/>
      <p:bldP spid="54278" grpId="0" animBg="1"/>
      <p:bldP spid="54279" grpId="0" animBg="1"/>
      <p:bldP spid="54286" grpId="0" animBg="1"/>
      <p:bldP spid="54287" grpId="0"/>
      <p:bldP spid="54288" grpId="0"/>
      <p:bldP spid="54289" grpId="0"/>
      <p:bldP spid="54290" grpId="0"/>
      <p:bldP spid="54299" grpId="0"/>
      <p:bldP spid="2" grpId="0"/>
      <p:bldP spid="47" grpId="0"/>
      <p:bldP spid="11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0165D9-6FD0-4743-8B1C-D65A3E6FE6A5}"/>
              </a:ext>
            </a:extLst>
          </p:cNvPr>
          <p:cNvSpPr txBox="1"/>
          <p:nvPr/>
        </p:nvSpPr>
        <p:spPr>
          <a:xfrm>
            <a:off x="688239" y="5470740"/>
            <a:ext cx="945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Now suppose one of these organizations adds another ISP for its Internet service and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prefers</a:t>
            </a:r>
            <a:r>
              <a:rPr lang="en-US" sz="2400" dirty="0">
                <a:latin typeface="Helvetica" pitchFamily="2" charset="0"/>
              </a:rPr>
              <a:t> using the new ISP.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Note: it’s possible for the organization to retain its assigned IP block.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C53D70-716A-2444-AAE8-3D9A330413F4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</p:spTree>
    <p:extLst>
      <p:ext uri="{BB962C8B-B14F-4D97-AF65-F5344CB8AC3E}">
        <p14:creationId xmlns:p14="http://schemas.microsoft.com/office/powerpoint/2010/main" val="241036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6">
            <a:extLst>
              <a:ext uri="{FF2B5EF4-FFF2-40B4-BE49-F238E27FC236}">
                <a16:creationId xmlns:a16="http://schemas.microsoft.com/office/drawing/2014/main" id="{EB26866D-B113-3044-9CCB-375DA7CB9C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7455" y="5864205"/>
            <a:ext cx="333375" cy="24765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8" name="Group 13">
            <a:extLst>
              <a:ext uri="{FF2B5EF4-FFF2-40B4-BE49-F238E27FC236}">
                <a16:creationId xmlns:a16="http://schemas.microsoft.com/office/drawing/2014/main" id="{88131816-C0A7-5D4B-B680-B0E4F8EB0FB4}"/>
              </a:ext>
            </a:extLst>
          </p:cNvPr>
          <p:cNvGrpSpPr>
            <a:grpSpLocks/>
          </p:cNvGrpSpPr>
          <p:nvPr/>
        </p:nvGrpSpPr>
        <p:grpSpPr bwMode="auto">
          <a:xfrm>
            <a:off x="2481780" y="6027718"/>
            <a:ext cx="2338387" cy="404813"/>
            <a:chOff x="1004" y="1639"/>
            <a:chExt cx="1473" cy="255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F113FBD-9F3F-C741-A0F7-A05FC567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1039A987-5E93-6C40-AFA1-D5117DE30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" name="Freeform 25">
            <a:extLst>
              <a:ext uri="{FF2B5EF4-FFF2-40B4-BE49-F238E27FC236}">
                <a16:creationId xmlns:a16="http://schemas.microsoft.com/office/drawing/2014/main" id="{69AC1677-7186-CB4D-B36A-166802F215DC}"/>
              </a:ext>
            </a:extLst>
          </p:cNvPr>
          <p:cNvSpPr>
            <a:spLocks/>
          </p:cNvSpPr>
          <p:nvPr/>
        </p:nvSpPr>
        <p:spPr bwMode="auto">
          <a:xfrm>
            <a:off x="5029716" y="5072042"/>
            <a:ext cx="1773238" cy="979488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2D932D5B-5BC3-C44C-8D03-5A119DF5AD3D}"/>
              </a:ext>
            </a:extLst>
          </p:cNvPr>
          <p:cNvSpPr>
            <a:spLocks/>
          </p:cNvSpPr>
          <p:nvPr/>
        </p:nvSpPr>
        <p:spPr bwMode="auto">
          <a:xfrm flipV="1">
            <a:off x="6755328" y="4864040"/>
            <a:ext cx="2249775" cy="52391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FB111EE-13AA-964B-BB18-129D351B3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530" y="5635605"/>
            <a:ext cx="485775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7" name="Line 29">
            <a:extLst>
              <a:ext uri="{FF2B5EF4-FFF2-40B4-BE49-F238E27FC236}">
                <a16:creationId xmlns:a16="http://schemas.microsoft.com/office/drawing/2014/main" id="{A5A13DAD-B1B8-7945-B240-2A28417CB7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3130" y="5702280"/>
            <a:ext cx="638175" cy="17145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30">
            <a:extLst>
              <a:ext uri="{FF2B5EF4-FFF2-40B4-BE49-F238E27FC236}">
                <a16:creationId xmlns:a16="http://schemas.microsoft.com/office/drawing/2014/main" id="{0B1168CC-EAE3-A840-B752-ACF663C17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1279" y="5949931"/>
            <a:ext cx="247650" cy="409575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Text Box 23">
            <a:extLst>
              <a:ext uri="{FF2B5EF4-FFF2-40B4-BE49-F238E27FC236}">
                <a16:creationId xmlns:a16="http://schemas.microsoft.com/office/drawing/2014/main" id="{8E86155D-94C6-4E41-83FD-D65B28E3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78" y="606807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3E88686-7468-3949-BF6D-E498EBC28B88}"/>
              </a:ext>
            </a:extLst>
          </p:cNvPr>
          <p:cNvSpPr/>
          <p:nvPr/>
        </p:nvSpPr>
        <p:spPr>
          <a:xfrm>
            <a:off x="299660" y="3768725"/>
            <a:ext cx="708759" cy="2418908"/>
          </a:xfrm>
          <a:custGeom>
            <a:avLst/>
            <a:gdLst>
              <a:gd name="connsiteX0" fmla="*/ 511990 w 708759"/>
              <a:gd name="connsiteY0" fmla="*/ 0 h 2453833"/>
              <a:gd name="connsiteX1" fmla="*/ 2704 w 708759"/>
              <a:gd name="connsiteY1" fmla="*/ 1099595 h 2453833"/>
              <a:gd name="connsiteX2" fmla="*/ 708759 w 708759"/>
              <a:gd name="connsiteY2" fmla="*/ 2453833 h 24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759" h="2453833">
                <a:moveTo>
                  <a:pt x="511990" y="0"/>
                </a:moveTo>
                <a:cubicBezTo>
                  <a:pt x="240949" y="345311"/>
                  <a:pt x="-30091" y="690623"/>
                  <a:pt x="2704" y="1099595"/>
                </a:cubicBezTo>
                <a:cubicBezTo>
                  <a:pt x="35499" y="1508567"/>
                  <a:pt x="372129" y="1981200"/>
                  <a:pt x="708759" y="245383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BE461-7E3A-A849-ADA1-81958565F68D}"/>
              </a:ext>
            </a:extLst>
          </p:cNvPr>
          <p:cNvCxnSpPr/>
          <p:nvPr/>
        </p:nvCxnSpPr>
        <p:spPr>
          <a:xfrm>
            <a:off x="785173" y="3350481"/>
            <a:ext cx="3983310" cy="3555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9EA9A9-F3FF-C04D-B596-B0FDD6115419}"/>
              </a:ext>
            </a:extLst>
          </p:cNvPr>
          <p:cNvCxnSpPr>
            <a:cxnSpLocks/>
          </p:cNvCxnSpPr>
          <p:nvPr/>
        </p:nvCxnSpPr>
        <p:spPr>
          <a:xfrm flipV="1">
            <a:off x="785173" y="3447399"/>
            <a:ext cx="3922282" cy="235601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8">
            <a:extLst>
              <a:ext uri="{FF2B5EF4-FFF2-40B4-BE49-F238E27FC236}">
                <a16:creationId xmlns:a16="http://schemas.microsoft.com/office/drawing/2014/main" id="{89F401D0-4127-AB4C-900F-3CCC2A41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498" y="5387956"/>
            <a:ext cx="835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B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B83C40-F6F3-5941-A1C5-817FC245FEC2}"/>
              </a:ext>
            </a:extLst>
          </p:cNvPr>
          <p:cNvSpPr txBox="1"/>
          <p:nvPr/>
        </p:nvSpPr>
        <p:spPr>
          <a:xfrm rot="20727261">
            <a:off x="7043320" y="5245105"/>
            <a:ext cx="1969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[BGP] Announce 200.23.18.0/23</a:t>
            </a:r>
          </a:p>
          <a:p>
            <a:pPr algn="l"/>
            <a:r>
              <a:rPr lang="en-US" dirty="0">
                <a:latin typeface="Helvetica" pitchFamily="2" charset="0"/>
              </a:rPr>
              <a:t>(besides other IP prefixes)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972983-0074-B44C-85B9-F670F2B15D6F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B933F4-7406-5D47-88C9-6BC403DF457B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3611286" y="4471989"/>
            <a:ext cx="1876212" cy="160017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89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/>
      <p:bldP spid="4" grpId="0" animBg="1"/>
      <p:bldP spid="65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6">
            <a:extLst>
              <a:ext uri="{FF2B5EF4-FFF2-40B4-BE49-F238E27FC236}">
                <a16:creationId xmlns:a16="http://schemas.microsoft.com/office/drawing/2014/main" id="{EB26866D-B113-3044-9CCB-375DA7CB9C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7455" y="5864205"/>
            <a:ext cx="333375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8" name="Group 13">
            <a:extLst>
              <a:ext uri="{FF2B5EF4-FFF2-40B4-BE49-F238E27FC236}">
                <a16:creationId xmlns:a16="http://schemas.microsoft.com/office/drawing/2014/main" id="{88131816-C0A7-5D4B-B680-B0E4F8EB0FB4}"/>
              </a:ext>
            </a:extLst>
          </p:cNvPr>
          <p:cNvGrpSpPr>
            <a:grpSpLocks/>
          </p:cNvGrpSpPr>
          <p:nvPr/>
        </p:nvGrpSpPr>
        <p:grpSpPr bwMode="auto">
          <a:xfrm>
            <a:off x="2481780" y="6027718"/>
            <a:ext cx="2338387" cy="404813"/>
            <a:chOff x="1004" y="1639"/>
            <a:chExt cx="1473" cy="255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F113FBD-9F3F-C741-A0F7-A05FC567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1039A987-5E93-6C40-AFA1-D5117DE30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" name="Freeform 25">
            <a:extLst>
              <a:ext uri="{FF2B5EF4-FFF2-40B4-BE49-F238E27FC236}">
                <a16:creationId xmlns:a16="http://schemas.microsoft.com/office/drawing/2014/main" id="{69AC1677-7186-CB4D-B36A-166802F215DC}"/>
              </a:ext>
            </a:extLst>
          </p:cNvPr>
          <p:cNvSpPr>
            <a:spLocks/>
          </p:cNvSpPr>
          <p:nvPr/>
        </p:nvSpPr>
        <p:spPr bwMode="auto">
          <a:xfrm>
            <a:off x="5029716" y="5072042"/>
            <a:ext cx="1773238" cy="979488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2D932D5B-5BC3-C44C-8D03-5A119DF5AD3D}"/>
              </a:ext>
            </a:extLst>
          </p:cNvPr>
          <p:cNvSpPr>
            <a:spLocks/>
          </p:cNvSpPr>
          <p:nvPr/>
        </p:nvSpPr>
        <p:spPr bwMode="auto">
          <a:xfrm flipV="1">
            <a:off x="6755328" y="4864040"/>
            <a:ext cx="2249775" cy="52391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FB111EE-13AA-964B-BB18-129D351B3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530" y="5635605"/>
            <a:ext cx="485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7" name="Line 29">
            <a:extLst>
              <a:ext uri="{FF2B5EF4-FFF2-40B4-BE49-F238E27FC236}">
                <a16:creationId xmlns:a16="http://schemas.microsoft.com/office/drawing/2014/main" id="{A5A13DAD-B1B8-7945-B240-2A28417CB7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3130" y="5702280"/>
            <a:ext cx="6381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30">
            <a:extLst>
              <a:ext uri="{FF2B5EF4-FFF2-40B4-BE49-F238E27FC236}">
                <a16:creationId xmlns:a16="http://schemas.microsoft.com/office/drawing/2014/main" id="{0B1168CC-EAE3-A840-B752-ACF663C17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1279" y="5949931"/>
            <a:ext cx="2476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Text Box 23">
            <a:extLst>
              <a:ext uri="{FF2B5EF4-FFF2-40B4-BE49-F238E27FC236}">
                <a16:creationId xmlns:a16="http://schemas.microsoft.com/office/drawing/2014/main" id="{8E86155D-94C6-4E41-83FD-D65B28E3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78" y="606807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3E88686-7468-3949-BF6D-E498EBC28B88}"/>
              </a:ext>
            </a:extLst>
          </p:cNvPr>
          <p:cNvSpPr/>
          <p:nvPr/>
        </p:nvSpPr>
        <p:spPr>
          <a:xfrm>
            <a:off x="299660" y="3768725"/>
            <a:ext cx="708759" cy="2418908"/>
          </a:xfrm>
          <a:custGeom>
            <a:avLst/>
            <a:gdLst>
              <a:gd name="connsiteX0" fmla="*/ 511990 w 708759"/>
              <a:gd name="connsiteY0" fmla="*/ 0 h 2453833"/>
              <a:gd name="connsiteX1" fmla="*/ 2704 w 708759"/>
              <a:gd name="connsiteY1" fmla="*/ 1099595 h 2453833"/>
              <a:gd name="connsiteX2" fmla="*/ 708759 w 708759"/>
              <a:gd name="connsiteY2" fmla="*/ 2453833 h 24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759" h="2453833">
                <a:moveTo>
                  <a:pt x="511990" y="0"/>
                </a:moveTo>
                <a:cubicBezTo>
                  <a:pt x="240949" y="345311"/>
                  <a:pt x="-30091" y="690623"/>
                  <a:pt x="2704" y="1099595"/>
                </a:cubicBezTo>
                <a:cubicBezTo>
                  <a:pt x="35499" y="1508567"/>
                  <a:pt x="372129" y="1981200"/>
                  <a:pt x="708759" y="245383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BE461-7E3A-A849-ADA1-81958565F68D}"/>
              </a:ext>
            </a:extLst>
          </p:cNvPr>
          <p:cNvCxnSpPr/>
          <p:nvPr/>
        </p:nvCxnSpPr>
        <p:spPr>
          <a:xfrm>
            <a:off x="785173" y="3350481"/>
            <a:ext cx="3983310" cy="3555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9EA9A9-F3FF-C04D-B596-B0FDD6115419}"/>
              </a:ext>
            </a:extLst>
          </p:cNvPr>
          <p:cNvCxnSpPr>
            <a:cxnSpLocks/>
          </p:cNvCxnSpPr>
          <p:nvPr/>
        </p:nvCxnSpPr>
        <p:spPr>
          <a:xfrm flipV="1">
            <a:off x="785173" y="3447399"/>
            <a:ext cx="3922282" cy="235601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8">
            <a:extLst>
              <a:ext uri="{FF2B5EF4-FFF2-40B4-BE49-F238E27FC236}">
                <a16:creationId xmlns:a16="http://schemas.microsoft.com/office/drawing/2014/main" id="{89F401D0-4127-AB4C-900F-3CCC2A41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498" y="5387956"/>
            <a:ext cx="835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B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B83C40-F6F3-5941-A1C5-817FC245FEC2}"/>
              </a:ext>
            </a:extLst>
          </p:cNvPr>
          <p:cNvSpPr txBox="1"/>
          <p:nvPr/>
        </p:nvSpPr>
        <p:spPr>
          <a:xfrm rot="20727261">
            <a:off x="7042358" y="5237567"/>
            <a:ext cx="2029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[BGP] Announce 200.23.18.0/23</a:t>
            </a:r>
          </a:p>
          <a:p>
            <a:r>
              <a:rPr lang="en-US" dirty="0">
                <a:latin typeface="Helvetica" pitchFamily="2" charset="0"/>
              </a:rPr>
              <a:t>(besides other IP prefixes)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972983-0074-B44C-85B9-F670F2B15D6F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637412B-F10B-654A-87E0-96C319A98C1C}"/>
              </a:ext>
            </a:extLst>
          </p:cNvPr>
          <p:cNvCxnSpPr>
            <a:cxnSpLocks/>
          </p:cNvCxnSpPr>
          <p:nvPr/>
        </p:nvCxnSpPr>
        <p:spPr>
          <a:xfrm flipV="1">
            <a:off x="3611286" y="4471989"/>
            <a:ext cx="1876212" cy="16001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13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AC0-F824-B84E-BFE0-D076A71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 at the forwarding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3B9B-D3DB-0047-B11D-E10CE327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6676" cy="4351338"/>
          </a:xfrm>
        </p:spPr>
        <p:txBody>
          <a:bodyPr/>
          <a:lstStyle/>
          <a:p>
            <a:r>
              <a:rPr lang="en-US" dirty="0"/>
              <a:t>200.23.18.0/23 is </a:t>
            </a:r>
            <a:r>
              <a:rPr lang="en-US" dirty="0">
                <a:solidFill>
                  <a:srgbClr val="C00000"/>
                </a:solidFill>
              </a:rPr>
              <a:t>inside </a:t>
            </a:r>
            <a:r>
              <a:rPr lang="en-US" dirty="0"/>
              <a:t>200.23.16.0/20</a:t>
            </a:r>
          </a:p>
          <a:p>
            <a:endParaRPr lang="en-US" dirty="0"/>
          </a:p>
          <a:p>
            <a:r>
              <a:rPr lang="en-US" dirty="0"/>
              <a:t>A packet with destination IP address 200.23.18.xx is in </a:t>
            </a:r>
            <a:r>
              <a:rPr lang="en-US" dirty="0">
                <a:solidFill>
                  <a:srgbClr val="C00000"/>
                </a:solidFill>
              </a:rPr>
              <a:t>both prefixes</a:t>
            </a:r>
          </a:p>
          <a:p>
            <a:pPr lvl="1"/>
            <a:r>
              <a:rPr lang="en-US" dirty="0"/>
              <a:t>i.e., both entries match</a:t>
            </a:r>
          </a:p>
          <a:p>
            <a:endParaRPr lang="en-US" dirty="0"/>
          </a:p>
          <a:p>
            <a:r>
              <a:rPr lang="en-US" dirty="0"/>
              <a:t>Q: How should the router choose to forward the packet?</a:t>
            </a:r>
          </a:p>
          <a:p>
            <a:pPr lvl="1"/>
            <a:r>
              <a:rPr lang="en-US" dirty="0"/>
              <a:t>Ideally: The org prefers B, so should choose B</a:t>
            </a: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id="{BBA71DC0-DD51-8142-AA29-94226280760A}"/>
              </a:ext>
            </a:extLst>
          </p:cNvPr>
          <p:cNvGraphicFramePr>
            <a:graphicFrameLocks noGrp="1"/>
          </p:cNvGraphicFramePr>
          <p:nvPr/>
        </p:nvGraphicFramePr>
        <p:xfrm>
          <a:off x="8425223" y="1690688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A2C541D-1C29-2543-8357-F46656A2487C}"/>
              </a:ext>
            </a:extLst>
          </p:cNvPr>
          <p:cNvSpPr/>
          <p:nvPr/>
        </p:nvSpPr>
        <p:spPr>
          <a:xfrm>
            <a:off x="8425223" y="4560426"/>
            <a:ext cx="3373740" cy="75941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61067-B249-A044-8787-41425F932B0F}"/>
              </a:ext>
            </a:extLst>
          </p:cNvPr>
          <p:cNvSpPr/>
          <p:nvPr/>
        </p:nvSpPr>
        <p:spPr>
          <a:xfrm>
            <a:off x="9679256" y="4560426"/>
            <a:ext cx="359497" cy="759416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895F3F-7930-E946-A704-8085AB2A979C}"/>
              </a:ext>
            </a:extLst>
          </p:cNvPr>
          <p:cNvSpPr/>
          <p:nvPr/>
        </p:nvSpPr>
        <p:spPr>
          <a:xfrm>
            <a:off x="7744448" y="3020992"/>
            <a:ext cx="2105608" cy="1493135"/>
          </a:xfrm>
          <a:custGeom>
            <a:avLst/>
            <a:gdLst>
              <a:gd name="connsiteX0" fmla="*/ 600899 w 2105608"/>
              <a:gd name="connsiteY0" fmla="*/ 0 h 1493135"/>
              <a:gd name="connsiteX1" fmla="*/ 10590 w 2105608"/>
              <a:gd name="connsiteY1" fmla="*/ 474562 h 1493135"/>
              <a:gd name="connsiteX2" fmla="*/ 334681 w 2105608"/>
              <a:gd name="connsiteY2" fmla="*/ 1134319 h 1493135"/>
              <a:gd name="connsiteX3" fmla="*/ 1665770 w 2105608"/>
              <a:gd name="connsiteY3" fmla="*/ 1006998 h 1493135"/>
              <a:gd name="connsiteX4" fmla="*/ 2105608 w 2105608"/>
              <a:gd name="connsiteY4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608" h="1493135">
                <a:moveTo>
                  <a:pt x="600899" y="0"/>
                </a:moveTo>
                <a:cubicBezTo>
                  <a:pt x="327929" y="142754"/>
                  <a:pt x="54960" y="285509"/>
                  <a:pt x="10590" y="474562"/>
                </a:cubicBezTo>
                <a:cubicBezTo>
                  <a:pt x="-33780" y="663615"/>
                  <a:pt x="58818" y="1045580"/>
                  <a:pt x="334681" y="1134319"/>
                </a:cubicBezTo>
                <a:cubicBezTo>
                  <a:pt x="610544" y="1223058"/>
                  <a:pt x="1370616" y="947195"/>
                  <a:pt x="1665770" y="1006998"/>
                </a:cubicBezTo>
                <a:cubicBezTo>
                  <a:pt x="1960924" y="1066801"/>
                  <a:pt x="2033266" y="1279968"/>
                  <a:pt x="2105608" y="149313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24B96-F11A-3440-B3D4-DDB4EDD92924}"/>
              </a:ext>
            </a:extLst>
          </p:cNvPr>
          <p:cNvSpPr txBox="1"/>
          <p:nvPr/>
        </p:nvSpPr>
        <p:spPr>
          <a:xfrm>
            <a:off x="9216950" y="5659765"/>
            <a:ext cx="171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200.23.16.0/20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640B40-E08F-F44D-8230-FC1BE6493798}"/>
              </a:ext>
            </a:extLst>
          </p:cNvPr>
          <p:cNvCxnSpPr/>
          <p:nvPr/>
        </p:nvCxnSpPr>
        <p:spPr>
          <a:xfrm>
            <a:off x="10984375" y="5844431"/>
            <a:ext cx="81458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31A7B1-D3BC-EB43-B813-3423EF27A1DF}"/>
              </a:ext>
            </a:extLst>
          </p:cNvPr>
          <p:cNvCxnSpPr>
            <a:cxnSpLocks/>
          </p:cNvCxnSpPr>
          <p:nvPr/>
        </p:nvCxnSpPr>
        <p:spPr>
          <a:xfrm flipH="1">
            <a:off x="8418750" y="5844431"/>
            <a:ext cx="7570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624114D-BC53-B9C2-98E9-0BBEFF2D0935}"/>
              </a:ext>
            </a:extLst>
          </p:cNvPr>
          <p:cNvSpPr/>
          <p:nvPr/>
        </p:nvSpPr>
        <p:spPr>
          <a:xfrm>
            <a:off x="431800" y="6129878"/>
            <a:ext cx="11367163" cy="47828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itchFamily="2" charset="0"/>
              </a:rPr>
              <a:t>The Internet uses a policy to prioritize: Longest Prefix Matching</a:t>
            </a:r>
          </a:p>
        </p:txBody>
      </p:sp>
    </p:spTree>
    <p:extLst>
      <p:ext uri="{BB962C8B-B14F-4D97-AF65-F5344CB8AC3E}">
        <p14:creationId xmlns:p14="http://schemas.microsoft.com/office/powerpoint/2010/main" val="8818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AC0-F824-B84E-BFE0-D076A71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Prefix Matching (LPM)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3B9B-D3DB-0047-B11D-E10CE327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368251" cy="4852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the </a:t>
            </a:r>
            <a:r>
              <a:rPr lang="en-US" dirty="0">
                <a:solidFill>
                  <a:srgbClr val="C00000"/>
                </a:solidFill>
              </a:rPr>
              <a:t>longest </a:t>
            </a:r>
            <a:r>
              <a:rPr lang="en-US" dirty="0"/>
              <a:t>matching prefix, i.e., the most </a:t>
            </a:r>
            <a:r>
              <a:rPr lang="en-US" dirty="0">
                <a:solidFill>
                  <a:srgbClr val="C00000"/>
                </a:solidFill>
              </a:rPr>
              <a:t>specific </a:t>
            </a:r>
            <a:r>
              <a:rPr lang="en-US" dirty="0"/>
              <a:t>route, among all prefixes that match the packet.</a:t>
            </a:r>
          </a:p>
          <a:p>
            <a:endParaRPr lang="en-US" dirty="0"/>
          </a:p>
          <a:p>
            <a:r>
              <a:rPr lang="en-US" dirty="0"/>
              <a:t>Policy borne out of the Internet’s IP allocation model: prefixes and sub-prefixes are handed out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Internet routers use longest prefix matching.</a:t>
            </a:r>
          </a:p>
          <a:p>
            <a:pPr lvl="1"/>
            <a:r>
              <a:rPr lang="en-US" dirty="0"/>
              <a:t>How would you implement this in software?</a:t>
            </a:r>
          </a:p>
          <a:p>
            <a:pPr lvl="1"/>
            <a:r>
              <a:rPr lang="en-US" dirty="0"/>
              <a:t>Interesting algorithmic and design challenges in developing software and hardware</a:t>
            </a: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id="{BBA71DC0-DD51-8142-AA29-94226280760A}"/>
              </a:ext>
            </a:extLst>
          </p:cNvPr>
          <p:cNvGraphicFramePr>
            <a:graphicFrameLocks noGrp="1"/>
          </p:cNvGraphicFramePr>
          <p:nvPr/>
        </p:nvGraphicFramePr>
        <p:xfrm>
          <a:off x="8425223" y="1690688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A2C541D-1C29-2543-8357-F46656A2487C}"/>
              </a:ext>
            </a:extLst>
          </p:cNvPr>
          <p:cNvSpPr/>
          <p:nvPr/>
        </p:nvSpPr>
        <p:spPr>
          <a:xfrm>
            <a:off x="8425223" y="4560426"/>
            <a:ext cx="3373740" cy="75941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61067-B249-A044-8787-41425F932B0F}"/>
              </a:ext>
            </a:extLst>
          </p:cNvPr>
          <p:cNvSpPr/>
          <p:nvPr/>
        </p:nvSpPr>
        <p:spPr>
          <a:xfrm>
            <a:off x="9679256" y="4560426"/>
            <a:ext cx="359497" cy="759416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895F3F-7930-E946-A704-8085AB2A979C}"/>
              </a:ext>
            </a:extLst>
          </p:cNvPr>
          <p:cNvSpPr/>
          <p:nvPr/>
        </p:nvSpPr>
        <p:spPr>
          <a:xfrm>
            <a:off x="7744448" y="3020992"/>
            <a:ext cx="2105608" cy="1493135"/>
          </a:xfrm>
          <a:custGeom>
            <a:avLst/>
            <a:gdLst>
              <a:gd name="connsiteX0" fmla="*/ 600899 w 2105608"/>
              <a:gd name="connsiteY0" fmla="*/ 0 h 1493135"/>
              <a:gd name="connsiteX1" fmla="*/ 10590 w 2105608"/>
              <a:gd name="connsiteY1" fmla="*/ 474562 h 1493135"/>
              <a:gd name="connsiteX2" fmla="*/ 334681 w 2105608"/>
              <a:gd name="connsiteY2" fmla="*/ 1134319 h 1493135"/>
              <a:gd name="connsiteX3" fmla="*/ 1665770 w 2105608"/>
              <a:gd name="connsiteY3" fmla="*/ 1006998 h 1493135"/>
              <a:gd name="connsiteX4" fmla="*/ 2105608 w 2105608"/>
              <a:gd name="connsiteY4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608" h="1493135">
                <a:moveTo>
                  <a:pt x="600899" y="0"/>
                </a:moveTo>
                <a:cubicBezTo>
                  <a:pt x="327929" y="142754"/>
                  <a:pt x="54960" y="285509"/>
                  <a:pt x="10590" y="474562"/>
                </a:cubicBezTo>
                <a:cubicBezTo>
                  <a:pt x="-33780" y="663615"/>
                  <a:pt x="58818" y="1045580"/>
                  <a:pt x="334681" y="1134319"/>
                </a:cubicBezTo>
                <a:cubicBezTo>
                  <a:pt x="610544" y="1223058"/>
                  <a:pt x="1370616" y="947195"/>
                  <a:pt x="1665770" y="1006998"/>
                </a:cubicBezTo>
                <a:cubicBezTo>
                  <a:pt x="1960924" y="1066801"/>
                  <a:pt x="2033266" y="1279968"/>
                  <a:pt x="2105608" y="149313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24B96-F11A-3440-B3D4-DDB4EDD92924}"/>
              </a:ext>
            </a:extLst>
          </p:cNvPr>
          <p:cNvSpPr txBox="1"/>
          <p:nvPr/>
        </p:nvSpPr>
        <p:spPr>
          <a:xfrm>
            <a:off x="9216950" y="5659765"/>
            <a:ext cx="171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200.23.16.0/20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640B40-E08F-F44D-8230-FC1BE6493798}"/>
              </a:ext>
            </a:extLst>
          </p:cNvPr>
          <p:cNvCxnSpPr/>
          <p:nvPr/>
        </p:nvCxnSpPr>
        <p:spPr>
          <a:xfrm>
            <a:off x="10984375" y="5844431"/>
            <a:ext cx="81458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31A7B1-D3BC-EB43-B813-3423EF27A1DF}"/>
              </a:ext>
            </a:extLst>
          </p:cNvPr>
          <p:cNvCxnSpPr>
            <a:cxnSpLocks/>
          </p:cNvCxnSpPr>
          <p:nvPr/>
        </p:nvCxnSpPr>
        <p:spPr>
          <a:xfrm flipH="1">
            <a:off x="8418750" y="5844431"/>
            <a:ext cx="7570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1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8A135-F618-0D4D-8BF0-B7BDE8676FEC}"/>
              </a:ext>
            </a:extLst>
          </p:cNvPr>
          <p:cNvSpPr txBox="1"/>
          <p:nvPr/>
        </p:nvSpPr>
        <p:spPr>
          <a:xfrm>
            <a:off x="1028700" y="1511300"/>
            <a:ext cx="1028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pitchFamily="2" charset="0"/>
              </a:rPr>
              <a:t>Internet routers perform </a:t>
            </a:r>
            <a:r>
              <a:rPr lang="en-US" sz="5400">
                <a:latin typeface="Helvetica" pitchFamily="2" charset="0"/>
              </a:rPr>
              <a:t>longest-prefix matching </a:t>
            </a:r>
            <a:r>
              <a:rPr lang="en-US" sz="5400" dirty="0">
                <a:latin typeface="Helvetica" pitchFamily="2" charset="0"/>
              </a:rPr>
              <a:t>on destination IP addresses of packets.</a:t>
            </a:r>
          </a:p>
        </p:txBody>
      </p:sp>
    </p:spTree>
    <p:extLst>
      <p:ext uri="{BB962C8B-B14F-4D97-AF65-F5344CB8AC3E}">
        <p14:creationId xmlns:p14="http://schemas.microsoft.com/office/powerpoint/2010/main" val="4034953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E4E8-E5D9-5C45-A7B7-2DBFD883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LPM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2AF3-C50D-5841-9768-0ABA518FA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45800" cy="5020254"/>
          </a:xfrm>
        </p:spPr>
        <p:txBody>
          <a:bodyPr>
            <a:normAutofit/>
          </a:bodyPr>
          <a:lstStyle/>
          <a:p>
            <a:r>
              <a:rPr lang="en-US" dirty="0"/>
              <a:t>Help organizations move in one block to a different ISP while retaining their IP prefix assignment. </a:t>
            </a:r>
          </a:p>
          <a:p>
            <a:pPr lvl="1"/>
            <a:r>
              <a:rPr lang="en-US" dirty="0"/>
              <a:t>IPs unchanged: e.g., don’t have to update DNS for services in the org</a:t>
            </a:r>
          </a:p>
          <a:p>
            <a:endParaRPr lang="en-US" dirty="0"/>
          </a:p>
          <a:p>
            <a:r>
              <a:rPr lang="en-US" dirty="0"/>
              <a:t>Also enable an organization (e.g. Rutgers) to connect to two or more Internet Service Providers (ISPs) and express routing preferences</a:t>
            </a:r>
          </a:p>
          <a:p>
            <a:pPr lvl="1"/>
            <a:r>
              <a:rPr lang="en-US" dirty="0"/>
              <a:t>Announce longer prefixes to make the rest of the Internet prefer a certain path</a:t>
            </a:r>
          </a:p>
        </p:txBody>
      </p:sp>
    </p:spTree>
    <p:extLst>
      <p:ext uri="{BB962C8B-B14F-4D97-AF65-F5344CB8AC3E}">
        <p14:creationId xmlns:p14="http://schemas.microsoft.com/office/powerpoint/2010/main" val="39155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25478-176B-9AD2-C7D2-0363BDB95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68EC-4FC9-E18E-6AE0-E7EB7004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Router architecture</a:t>
            </a: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D187B867-6FD2-0025-16EF-CE2511CC85F5}"/>
              </a:ext>
            </a:extLst>
          </p:cNvPr>
          <p:cNvGrpSpPr>
            <a:grpSpLocks/>
          </p:cNvGrpSpPr>
          <p:nvPr/>
        </p:nvGrpSpPr>
        <p:grpSpPr bwMode="auto">
          <a:xfrm>
            <a:off x="4046430" y="3126581"/>
            <a:ext cx="1609725" cy="2343150"/>
            <a:chOff x="2418" y="1882"/>
            <a:chExt cx="1014" cy="1476"/>
          </a:xfrm>
        </p:grpSpPr>
        <p:sp>
          <p:nvSpPr>
            <p:cNvPr id="5" name="Rectangle 45">
              <a:extLst>
                <a:ext uri="{FF2B5EF4-FFF2-40B4-BE49-F238E27FC236}">
                  <a16:creationId xmlns:a16="http://schemas.microsoft.com/office/drawing/2014/main" id="{AD692ABA-1AC9-F6A2-E7DA-07ECDDD30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6" name="Text Box 48">
              <a:extLst>
                <a:ext uri="{FF2B5EF4-FFF2-40B4-BE49-F238E27FC236}">
                  <a16:creationId xmlns:a16="http://schemas.microsoft.com/office/drawing/2014/main" id="{A1ABDD27-9D5C-3723-8786-199326C72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2418"/>
              <a:ext cx="960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high-speed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solidFill>
                    <a:srgbClr val="C00000"/>
                  </a:solidFill>
                  <a:latin typeface="Helvetica" pitchFamily="2" charset="0"/>
                </a:rPr>
                <a:t>fabric</a:t>
              </a:r>
            </a:p>
          </p:txBody>
        </p:sp>
      </p:grpSp>
      <p:sp>
        <p:nvSpPr>
          <p:cNvPr id="7" name="Rectangle 46">
            <a:extLst>
              <a:ext uri="{FF2B5EF4-FFF2-40B4-BE49-F238E27FC236}">
                <a16:creationId xmlns:a16="http://schemas.microsoft.com/office/drawing/2014/main" id="{99F60E1F-FBFB-FF34-5155-3624F82DE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893" y="2164556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Helvetica" pitchFamily="2" charset="0"/>
            </a:endParaRP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B4425831-91A8-70FF-1028-CCF7A3CA0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431" y="2205831"/>
            <a:ext cx="1309975" cy="6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route </a:t>
            </a:r>
          </a:p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processor</a:t>
            </a:r>
          </a:p>
        </p:txBody>
      </p:sp>
      <p:sp>
        <p:nvSpPr>
          <p:cNvPr id="9" name="Line 50">
            <a:extLst>
              <a:ext uri="{FF2B5EF4-FFF2-40B4-BE49-F238E27FC236}">
                <a16:creationId xmlns:a16="http://schemas.microsoft.com/office/drawing/2014/main" id="{9C82384D-BFFB-5CBA-D864-1905E19B9B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031" y="2826380"/>
            <a:ext cx="0" cy="54150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248CD097-316C-C27E-7E81-03ECF4221801}"/>
              </a:ext>
            </a:extLst>
          </p:cNvPr>
          <p:cNvGrpSpPr>
            <a:grpSpLocks/>
          </p:cNvGrpSpPr>
          <p:nvPr/>
        </p:nvGrpSpPr>
        <p:grpSpPr bwMode="auto">
          <a:xfrm>
            <a:off x="2003318" y="3140869"/>
            <a:ext cx="2033587" cy="566737"/>
            <a:chOff x="930" y="1989"/>
            <a:chExt cx="1482" cy="357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0BDB5A65-6BDB-07C7-94E6-7990D5A53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80A713A-824B-1828-590D-7658CFE1F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517B7A08-626F-523B-60CE-A230CA8E4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28758D95-8205-5B2D-8286-5C9AC33F0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A2690CE4-8BA7-D2AC-9DD4-6F89CD0C8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9EA2ABD7-5A02-92ED-B44B-DB937D125EC2}"/>
              </a:ext>
            </a:extLst>
          </p:cNvPr>
          <p:cNvGrpSpPr>
            <a:grpSpLocks/>
          </p:cNvGrpSpPr>
          <p:nvPr/>
        </p:nvGrpSpPr>
        <p:grpSpPr bwMode="auto">
          <a:xfrm>
            <a:off x="1992205" y="4879181"/>
            <a:ext cx="2058988" cy="566738"/>
            <a:chOff x="930" y="1989"/>
            <a:chExt cx="1482" cy="357"/>
          </a:xfrm>
        </p:grpSpPr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89FE1506-CC33-35EA-9B26-F96AB90C2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3901339D-32FD-DB6F-4226-3C6057582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AE3AF614-5559-9DAD-7820-421D28D29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1D98EF4D-E5B4-8A13-B1D8-A0FF31CD5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4652422C-BE8C-D740-B036-CD2D56372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22" name="Group 29">
            <a:extLst>
              <a:ext uri="{FF2B5EF4-FFF2-40B4-BE49-F238E27FC236}">
                <a16:creationId xmlns:a16="http://schemas.microsoft.com/office/drawing/2014/main" id="{9D633AED-701A-85D5-54B0-E674FB36FA2D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2622443" y="4031456"/>
            <a:ext cx="546100" cy="546100"/>
            <a:chOff x="354" y="2715"/>
            <a:chExt cx="344" cy="344"/>
          </a:xfrm>
        </p:grpSpPr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22D8F333-91D1-23D8-6EF8-1BEE5B861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92287416-FC55-715D-5896-9BD43DBAB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7330F27F-AE25-F8C0-5164-D59507F0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25C2C0A9-F4C8-73D9-666B-36A84FAE3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27" name="Text Box 57">
            <a:extLst>
              <a:ext uri="{FF2B5EF4-FFF2-40B4-BE49-F238E27FC236}">
                <a16:creationId xmlns:a16="http://schemas.microsoft.com/office/drawing/2014/main" id="{23AF07EB-4ED8-F616-3DCB-A81A33E0B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155" y="5584794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input ports</a:t>
            </a:r>
          </a:p>
        </p:txBody>
      </p:sp>
      <p:grpSp>
        <p:nvGrpSpPr>
          <p:cNvPr id="28" name="Group 37">
            <a:extLst>
              <a:ext uri="{FF2B5EF4-FFF2-40B4-BE49-F238E27FC236}">
                <a16:creationId xmlns:a16="http://schemas.microsoft.com/office/drawing/2014/main" id="{5994A032-654E-9A65-0B8F-8ABEEFD36B08}"/>
              </a:ext>
            </a:extLst>
          </p:cNvPr>
          <p:cNvGrpSpPr>
            <a:grpSpLocks/>
          </p:cNvGrpSpPr>
          <p:nvPr/>
        </p:nvGrpSpPr>
        <p:grpSpPr bwMode="auto">
          <a:xfrm>
            <a:off x="5603768" y="3145631"/>
            <a:ext cx="1957387" cy="566738"/>
            <a:chOff x="-51" y="2454"/>
            <a:chExt cx="1482" cy="357"/>
          </a:xfrm>
        </p:grpSpPr>
        <p:grpSp>
          <p:nvGrpSpPr>
            <p:cNvPr id="29" name="Group 36">
              <a:extLst>
                <a:ext uri="{FF2B5EF4-FFF2-40B4-BE49-F238E27FC236}">
                  <a16:creationId xmlns:a16="http://schemas.microsoft.com/office/drawing/2014/main" id="{66F648FB-201E-AB8C-F9CE-92037154028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1" name="Rectangle 31">
                <a:extLst>
                  <a:ext uri="{FF2B5EF4-FFF2-40B4-BE49-F238E27FC236}">
                    <a16:creationId xmlns:a16="http://schemas.microsoft.com/office/drawing/2014/main" id="{4A16C6BC-C7F2-A089-A221-99D45AF62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2" name="Rectangle 32">
                <a:extLst>
                  <a:ext uri="{FF2B5EF4-FFF2-40B4-BE49-F238E27FC236}">
                    <a16:creationId xmlns:a16="http://schemas.microsoft.com/office/drawing/2014/main" id="{602EFE3B-B6CE-13E0-FD37-E08E45E01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3" name="Rectangle 33">
                <a:extLst>
                  <a:ext uri="{FF2B5EF4-FFF2-40B4-BE49-F238E27FC236}">
                    <a16:creationId xmlns:a16="http://schemas.microsoft.com/office/drawing/2014/main" id="{AB931C5D-768F-CF98-E67B-128FDDCEE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4" name="Rectangle 34">
                <a:extLst>
                  <a:ext uri="{FF2B5EF4-FFF2-40B4-BE49-F238E27FC236}">
                    <a16:creationId xmlns:a16="http://schemas.microsoft.com/office/drawing/2014/main" id="{D20B929A-968F-9970-DB13-510FB3490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30" name="Line 35">
              <a:extLst>
                <a:ext uri="{FF2B5EF4-FFF2-40B4-BE49-F238E27FC236}">
                  <a16:creationId xmlns:a16="http://schemas.microsoft.com/office/drawing/2014/main" id="{A1FA8551-0DB8-7A92-6886-7B27B82DD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35" name="Group 38">
            <a:extLst>
              <a:ext uri="{FF2B5EF4-FFF2-40B4-BE49-F238E27FC236}">
                <a16:creationId xmlns:a16="http://schemas.microsoft.com/office/drawing/2014/main" id="{71FF7093-BD6A-0110-36C1-3029EBC0F9E9}"/>
              </a:ext>
            </a:extLst>
          </p:cNvPr>
          <p:cNvGrpSpPr>
            <a:grpSpLocks/>
          </p:cNvGrpSpPr>
          <p:nvPr/>
        </p:nvGrpSpPr>
        <p:grpSpPr bwMode="auto">
          <a:xfrm>
            <a:off x="5622818" y="4879181"/>
            <a:ext cx="2011362" cy="566738"/>
            <a:chOff x="-51" y="2454"/>
            <a:chExt cx="1482" cy="357"/>
          </a:xfrm>
        </p:grpSpPr>
        <p:grpSp>
          <p:nvGrpSpPr>
            <p:cNvPr id="36" name="Group 39">
              <a:extLst>
                <a:ext uri="{FF2B5EF4-FFF2-40B4-BE49-F238E27FC236}">
                  <a16:creationId xmlns:a16="http://schemas.microsoft.com/office/drawing/2014/main" id="{B3189827-B510-6B8B-EE34-71093F324DE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38" name="Rectangle 40">
                <a:extLst>
                  <a:ext uri="{FF2B5EF4-FFF2-40B4-BE49-F238E27FC236}">
                    <a16:creationId xmlns:a16="http://schemas.microsoft.com/office/drawing/2014/main" id="{0DDA9FAA-8FAC-DF22-D05A-5ED7DFDB9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39" name="Rectangle 41">
                <a:extLst>
                  <a:ext uri="{FF2B5EF4-FFF2-40B4-BE49-F238E27FC236}">
                    <a16:creationId xmlns:a16="http://schemas.microsoft.com/office/drawing/2014/main" id="{42850FAD-E690-D79B-A480-9BF9FFEBE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0" name="Rectangle 42">
                <a:extLst>
                  <a:ext uri="{FF2B5EF4-FFF2-40B4-BE49-F238E27FC236}">
                    <a16:creationId xmlns:a16="http://schemas.microsoft.com/office/drawing/2014/main" id="{19DB6839-1ACC-8B72-D05A-AE8E5F3EE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1" name="Rectangle 43">
                <a:extLst>
                  <a:ext uri="{FF2B5EF4-FFF2-40B4-BE49-F238E27FC236}">
                    <a16:creationId xmlns:a16="http://schemas.microsoft.com/office/drawing/2014/main" id="{DB28A3FC-57FD-B210-48F0-CF412FD22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37" name="Line 44">
              <a:extLst>
                <a:ext uri="{FF2B5EF4-FFF2-40B4-BE49-F238E27FC236}">
                  <a16:creationId xmlns:a16="http://schemas.microsoft.com/office/drawing/2014/main" id="{9F491E9A-1EB3-8509-0018-B4CEDAB1C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42" name="Group 51">
            <a:extLst>
              <a:ext uri="{FF2B5EF4-FFF2-40B4-BE49-F238E27FC236}">
                <a16:creationId xmlns:a16="http://schemas.microsoft.com/office/drawing/2014/main" id="{FD2EA3AA-7373-A8BC-8FC5-57900E00E9C2}"/>
              </a:ext>
            </a:extLst>
          </p:cNvPr>
          <p:cNvGrpSpPr>
            <a:grpSpLocks/>
          </p:cNvGrpSpPr>
          <p:nvPr/>
        </p:nvGrpSpPr>
        <p:grpSpPr bwMode="auto">
          <a:xfrm rot="2656396">
            <a:off x="6489593" y="4021931"/>
            <a:ext cx="546100" cy="546100"/>
            <a:chOff x="354" y="2715"/>
            <a:chExt cx="344" cy="344"/>
          </a:xfrm>
        </p:grpSpPr>
        <p:sp>
          <p:nvSpPr>
            <p:cNvPr id="43" name="Oval 52">
              <a:extLst>
                <a:ext uri="{FF2B5EF4-FFF2-40B4-BE49-F238E27FC236}">
                  <a16:creationId xmlns:a16="http://schemas.microsoft.com/office/drawing/2014/main" id="{95E94483-2EC8-8E80-C1C8-013484D91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4" name="Oval 53">
              <a:extLst>
                <a:ext uri="{FF2B5EF4-FFF2-40B4-BE49-F238E27FC236}">
                  <a16:creationId xmlns:a16="http://schemas.microsoft.com/office/drawing/2014/main" id="{33BFC54F-6EFC-CF34-2CE3-6DFCA060F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5" name="Oval 54">
              <a:extLst>
                <a:ext uri="{FF2B5EF4-FFF2-40B4-BE49-F238E27FC236}">
                  <a16:creationId xmlns:a16="http://schemas.microsoft.com/office/drawing/2014/main" id="{583009F7-F4A4-8CE8-7170-088F1F85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46" name="Oval 55">
              <a:extLst>
                <a:ext uri="{FF2B5EF4-FFF2-40B4-BE49-F238E27FC236}">
                  <a16:creationId xmlns:a16="http://schemas.microsoft.com/office/drawing/2014/main" id="{ECFF2475-64B3-FE7A-675D-07FF11484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47" name="Text Box 58">
            <a:extLst>
              <a:ext uri="{FF2B5EF4-FFF2-40B4-BE49-F238E27FC236}">
                <a16:creationId xmlns:a16="http://schemas.microsoft.com/office/drawing/2014/main" id="{094B800C-EAC7-0140-24B3-F71C34CF2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855" y="5566569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output ports</a:t>
            </a:r>
          </a:p>
        </p:txBody>
      </p:sp>
      <p:sp>
        <p:nvSpPr>
          <p:cNvPr id="48" name="Freeform 10">
            <a:extLst>
              <a:ext uri="{FF2B5EF4-FFF2-40B4-BE49-F238E27FC236}">
                <a16:creationId xmlns:a16="http://schemas.microsoft.com/office/drawing/2014/main" id="{C69A2077-18B4-287D-1319-624E368AD805}"/>
              </a:ext>
            </a:extLst>
          </p:cNvPr>
          <p:cNvSpPr>
            <a:spLocks/>
          </p:cNvSpPr>
          <p:nvPr/>
        </p:nvSpPr>
        <p:spPr bwMode="auto">
          <a:xfrm>
            <a:off x="3457468" y="2459831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E948D1BF-2F40-9F31-D3B6-E87856FE1221}"/>
              </a:ext>
            </a:extLst>
          </p:cNvPr>
          <p:cNvCxnSpPr>
            <a:cxnSpLocks noChangeShapeType="1"/>
            <a:endCxn id="20" idx="0"/>
          </p:cNvCxnSpPr>
          <p:nvPr/>
        </p:nvCxnSpPr>
        <p:spPr bwMode="auto">
          <a:xfrm rot="5400000">
            <a:off x="2474011" y="3522663"/>
            <a:ext cx="2473325" cy="347662"/>
          </a:xfrm>
          <a:prstGeom prst="bentConnector3">
            <a:avLst>
              <a:gd name="adj1" fmla="val -60"/>
            </a:avLst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9F70B7D-D482-2D69-B01E-FCF600D668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92205" y="2936081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E8017DB-B9B9-CEB9-9877-A5F152E64424}"/>
              </a:ext>
            </a:extLst>
          </p:cNvPr>
          <p:cNvSpPr txBox="1"/>
          <p:nvPr/>
        </p:nvSpPr>
        <p:spPr>
          <a:xfrm>
            <a:off x="7973905" y="2334150"/>
            <a:ext cx="16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Control plane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4470F1-28D0-954C-4D11-C5817EE7E16C}"/>
              </a:ext>
            </a:extLst>
          </p:cNvPr>
          <p:cNvSpPr txBox="1"/>
          <p:nvPr/>
        </p:nvSpPr>
        <p:spPr>
          <a:xfrm>
            <a:off x="7973905" y="3128211"/>
            <a:ext cx="16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plane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FA58DB-3E75-3AD7-38CD-707F77EA8DDD}"/>
              </a:ext>
            </a:extLst>
          </p:cNvPr>
          <p:cNvSpPr txBox="1"/>
          <p:nvPr/>
        </p:nvSpPr>
        <p:spPr>
          <a:xfrm>
            <a:off x="7973905" y="3672230"/>
            <a:ext cx="3675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Forwarding function: </a:t>
            </a:r>
            <a:r>
              <a:rPr lang="en-US" dirty="0">
                <a:latin typeface="Helvetica" pitchFamily="2" charset="0"/>
              </a:rPr>
              <a:t>move packets from one input port to another.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7957DC-A4E4-5C56-8D51-438380F96D2F}"/>
              </a:ext>
            </a:extLst>
          </p:cNvPr>
          <p:cNvSpPr txBox="1"/>
          <p:nvPr/>
        </p:nvSpPr>
        <p:spPr>
          <a:xfrm>
            <a:off x="7973904" y="1334510"/>
            <a:ext cx="3675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assuming distributed routing,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routing function: </a:t>
            </a:r>
            <a:r>
              <a:rPr lang="en-US" dirty="0">
                <a:latin typeface="Helvetica" pitchFamily="2" charset="0"/>
              </a:rPr>
              <a:t>decide which ports packets need to exit</a:t>
            </a:r>
          </a:p>
        </p:txBody>
      </p:sp>
      <p:pic>
        <p:nvPicPr>
          <p:cNvPr id="54" name="Picture 19" descr="Router Clip Art">
            <a:extLst>
              <a:ext uri="{FF2B5EF4-FFF2-40B4-BE49-F238E27FC236}">
                <a16:creationId xmlns:a16="http://schemas.microsoft.com/office/drawing/2014/main" id="{CF01177B-6DBA-9ABC-988C-2955E1A20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5" y="5465927"/>
            <a:ext cx="1540058" cy="11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D5FAE5C-6F4E-02C6-27CD-A0545FEFD217}"/>
              </a:ext>
            </a:extLst>
          </p:cNvPr>
          <p:cNvCxnSpPr/>
          <p:nvPr/>
        </p:nvCxnSpPr>
        <p:spPr>
          <a:xfrm flipV="1">
            <a:off x="603538" y="3743807"/>
            <a:ext cx="659130" cy="171704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6B2370C-CD55-A7E0-C4EE-6D61B420D179}"/>
              </a:ext>
            </a:extLst>
          </p:cNvPr>
          <p:cNvCxnSpPr>
            <a:cxnSpLocks/>
          </p:cNvCxnSpPr>
          <p:nvPr/>
        </p:nvCxnSpPr>
        <p:spPr>
          <a:xfrm>
            <a:off x="1678177" y="6528298"/>
            <a:ext cx="2762098" cy="1903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8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27" grpId="0"/>
      <p:bldP spid="47" grpId="0"/>
      <p:bldP spid="51" grpId="0"/>
      <p:bldP spid="52" grpId="0"/>
      <p:bldP spid="3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F1D1A-86A0-AB37-5F9D-714DE3024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A6ED-A07C-1358-D1DE-6EC69893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LPM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E8AB9-F285-BABE-A7D1-3F5FE5169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45800" cy="5020254"/>
          </a:xfrm>
        </p:spPr>
        <p:txBody>
          <a:bodyPr>
            <a:normAutofit/>
          </a:bodyPr>
          <a:lstStyle/>
          <a:p>
            <a:r>
              <a:rPr lang="en-US" dirty="0"/>
              <a:t>An ISP (e.g., Verizon) has allocated a sub-prefix (or “subnet”) of a larger prefix that the ISP owns to an organization (e.g., Rutgers)</a:t>
            </a:r>
          </a:p>
          <a:p>
            <a:r>
              <a:rPr lang="en-US" dirty="0"/>
              <a:t>Further, the ISP announces the aggregated prefix to the Internet to save on number of forwarding table memory and number of announcements</a:t>
            </a:r>
          </a:p>
          <a:p>
            <a:r>
              <a:rPr lang="en-US" dirty="0"/>
              <a:t>The organization (e.g., Rutgers) is reachable over multiple paths (e.g., through another ISP like AT&amp;T)</a:t>
            </a:r>
          </a:p>
          <a:p>
            <a:r>
              <a:rPr lang="en-US" dirty="0"/>
              <a:t>The organization has a preference to use one path over another, and expresses this by announcing the longer (more specific) prefix</a:t>
            </a:r>
          </a:p>
          <a:p>
            <a:r>
              <a:rPr lang="en-US" dirty="0"/>
              <a:t>Routers in the Internet must route based on the longer prefix</a:t>
            </a:r>
          </a:p>
          <a:p>
            <a:endParaRPr lang="en-US" dirty="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F26B3720-A1C5-974D-0BAB-520BE5C1EBE4}"/>
              </a:ext>
            </a:extLst>
          </p:cNvPr>
          <p:cNvSpPr>
            <a:spLocks/>
          </p:cNvSpPr>
          <p:nvPr/>
        </p:nvSpPr>
        <p:spPr bwMode="auto">
          <a:xfrm>
            <a:off x="10104437" y="12122"/>
            <a:ext cx="1579563" cy="773111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47352521-C70C-6981-D99D-3F78AC1B7D17}"/>
              </a:ext>
            </a:extLst>
          </p:cNvPr>
          <p:cNvGrpSpPr>
            <a:grpSpLocks/>
          </p:cNvGrpSpPr>
          <p:nvPr/>
        </p:nvGrpSpPr>
        <p:grpSpPr bwMode="auto">
          <a:xfrm>
            <a:off x="6842125" y="560386"/>
            <a:ext cx="2338388" cy="404812"/>
            <a:chOff x="1004" y="1639"/>
            <a:chExt cx="1473" cy="255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939E30F9-7B25-8D95-EFA8-1184DCC01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id="{71228F9E-6EFA-95FB-B273-8B7F23B73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" y="1671"/>
              <a:ext cx="56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Rutgers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8" name="Text Box 11">
            <a:extLst>
              <a:ext uri="{FF2B5EF4-FFF2-40B4-BE49-F238E27FC236}">
                <a16:creationId xmlns:a16="http://schemas.microsoft.com/office/drawing/2014/main" id="{4CC3F68A-D6DA-2D01-1659-4CB49A6B9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0193" y="257386"/>
            <a:ext cx="867545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Verizon</a:t>
            </a:r>
            <a:endParaRPr lang="en-US" altLang="en-US" sz="1800" dirty="0">
              <a:latin typeface="Helvetica" pitchFamily="2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72755AE-AD75-8EC1-55DD-2E82C427BEAD}"/>
              </a:ext>
            </a:extLst>
          </p:cNvPr>
          <p:cNvSpPr>
            <a:spLocks/>
          </p:cNvSpPr>
          <p:nvPr/>
        </p:nvSpPr>
        <p:spPr bwMode="auto">
          <a:xfrm>
            <a:off x="8898730" y="965608"/>
            <a:ext cx="1579563" cy="773111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10DC76FC-106C-2A82-331F-6B99E8B4E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486" y="1223572"/>
            <a:ext cx="692113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AT&amp;T</a:t>
            </a:r>
            <a:endParaRPr lang="en-US" altLang="en-US" sz="1800" dirty="0">
              <a:latin typeface="Helvetica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DB24C0-BE0A-AD71-3C94-996409DFD05B}"/>
              </a:ext>
            </a:extLst>
          </p:cNvPr>
          <p:cNvCxnSpPr/>
          <p:nvPr/>
        </p:nvCxnSpPr>
        <p:spPr>
          <a:xfrm flipV="1">
            <a:off x="9118580" y="503929"/>
            <a:ext cx="923924" cy="1494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0D151D-F288-166F-4420-DB5CC1523953}"/>
              </a:ext>
            </a:extLst>
          </p:cNvPr>
          <p:cNvCxnSpPr>
            <a:cxnSpLocks/>
          </p:cNvCxnSpPr>
          <p:nvPr/>
        </p:nvCxnSpPr>
        <p:spPr>
          <a:xfrm>
            <a:off x="8270081" y="1011847"/>
            <a:ext cx="596898" cy="438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8EEBE4-5A61-AA17-4B76-A2DF315F31CF}"/>
              </a:ext>
            </a:extLst>
          </p:cNvPr>
          <p:cNvCxnSpPr>
            <a:cxnSpLocks/>
          </p:cNvCxnSpPr>
          <p:nvPr/>
        </p:nvCxnSpPr>
        <p:spPr>
          <a:xfrm>
            <a:off x="11276067" y="817801"/>
            <a:ext cx="284562" cy="4057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F5DFA80-EA9E-4AC5-8D4B-B8EC3FB87CB9}"/>
              </a:ext>
            </a:extLst>
          </p:cNvPr>
          <p:cNvSpPr txBox="1"/>
          <p:nvPr/>
        </p:nvSpPr>
        <p:spPr>
          <a:xfrm rot="20320526">
            <a:off x="11473567" y="490676"/>
            <a:ext cx="86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Agg</a:t>
            </a:r>
            <a:r>
              <a:rPr lang="en-US" dirty="0">
                <a:latin typeface="Helvetica" pitchFamily="2" charset="0"/>
              </a:rPr>
              <a:t>. route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DD4E9B-1D21-1C8A-3686-9F38BD607354}"/>
              </a:ext>
            </a:extLst>
          </p:cNvPr>
          <p:cNvCxnSpPr>
            <a:cxnSpLocks/>
          </p:cNvCxnSpPr>
          <p:nvPr/>
        </p:nvCxnSpPr>
        <p:spPr>
          <a:xfrm>
            <a:off x="10355551" y="1647789"/>
            <a:ext cx="1088418" cy="22327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7298BF1-1C7B-1AB9-6B83-F545D9112511}"/>
              </a:ext>
            </a:extLst>
          </p:cNvPr>
          <p:cNvSpPr txBox="1"/>
          <p:nvPr/>
        </p:nvSpPr>
        <p:spPr>
          <a:xfrm rot="827045">
            <a:off x="10397120" y="1191430"/>
            <a:ext cx="174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Specific</a:t>
            </a:r>
            <a:r>
              <a:rPr lang="en-US" dirty="0">
                <a:latin typeface="Helvetica" pitchFamily="2" charset="0"/>
              </a:rPr>
              <a:t> route </a:t>
            </a:r>
          </a:p>
          <a:p>
            <a:pPr algn="l"/>
            <a:r>
              <a:rPr lang="en-US" dirty="0">
                <a:latin typeface="Helvetica" pitchFamily="2" charset="0"/>
              </a:rPr>
              <a:t>(longer prefix)</a:t>
            </a:r>
          </a:p>
        </p:txBody>
      </p:sp>
    </p:spTree>
    <p:extLst>
      <p:ext uri="{BB962C8B-B14F-4D97-AF65-F5344CB8AC3E}">
        <p14:creationId xmlns:p14="http://schemas.microsoft.com/office/powerpoint/2010/main" val="206587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0" grpId="0"/>
      <p:bldP spid="17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8378-2B73-5E40-A9B0-575104D2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Datagram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2BFEE-6F90-8E4E-9D9B-F4D2B9533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32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>
            <a:extLst>
              <a:ext uri="{FF2B5EF4-FFF2-40B4-BE49-F238E27FC236}">
                <a16:creationId xmlns:a16="http://schemas.microsoft.com/office/drawing/2014/main" id="{8263103A-1A80-384B-BF92-732A2F02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57BBD6-A7FA-2F4F-A450-92163D967398}" type="slidenum">
              <a:rPr lang="en-US" altLang="en-US" sz="1400">
                <a:latin typeface="Helvetica" pitchFamily="2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>
              <a:latin typeface="Helvetica" pitchFamily="2" charset="0"/>
            </a:endParaRPr>
          </a:p>
        </p:txBody>
      </p:sp>
      <p:sp>
        <p:nvSpPr>
          <p:cNvPr id="60423" name="Rectangle 5">
            <a:extLst>
              <a:ext uri="{FF2B5EF4-FFF2-40B4-BE49-F238E27FC236}">
                <a16:creationId xmlns:a16="http://schemas.microsoft.com/office/drawing/2014/main" id="{F04523EB-739E-2E49-A4AC-200B947A1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1484314"/>
            <a:ext cx="3951288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0424" name="Text Box 6">
            <a:extLst>
              <a:ext uri="{FF2B5EF4-FFF2-40B4-BE49-F238E27FC236}">
                <a16:creationId xmlns:a16="http://schemas.microsoft.com/office/drawing/2014/main" id="{0128271D-4D08-0540-B17D-7CF410AA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1549401"/>
            <a:ext cx="504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Helvetica" pitchFamily="2" charset="0"/>
              </a:rPr>
              <a:t>ver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25" name="Text Box 7">
            <a:extLst>
              <a:ext uri="{FF2B5EF4-FFF2-40B4-BE49-F238E27FC236}">
                <a16:creationId xmlns:a16="http://schemas.microsoft.com/office/drawing/2014/main" id="{9E7757B3-54EA-8243-B226-17C8272C2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3" y="1611314"/>
            <a:ext cx="81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length</a:t>
            </a:r>
          </a:p>
        </p:txBody>
      </p:sp>
      <p:sp>
        <p:nvSpPr>
          <p:cNvPr id="60426" name="Line 8">
            <a:extLst>
              <a:ext uri="{FF2B5EF4-FFF2-40B4-BE49-F238E27FC236}">
                <a16:creationId xmlns:a16="http://schemas.microsoft.com/office/drawing/2014/main" id="{A4E2A84C-3C7E-4D4E-BCE8-4B964E500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1050" y="2001839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27" name="Line 9">
            <a:extLst>
              <a:ext uri="{FF2B5EF4-FFF2-40B4-BE49-F238E27FC236}">
                <a16:creationId xmlns:a16="http://schemas.microsoft.com/office/drawing/2014/main" id="{BADA1EAA-BB6E-3547-92C2-B5C363DDF9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30975" y="1493839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28" name="Text Box 10">
            <a:extLst>
              <a:ext uri="{FF2B5EF4-FFF2-40B4-BE49-F238E27FC236}">
                <a16:creationId xmlns:a16="http://schemas.microsoft.com/office/drawing/2014/main" id="{448D70B8-BCF3-274F-BDA6-CA9746902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968376"/>
            <a:ext cx="863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32 bits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60429" name="Line 11">
            <a:extLst>
              <a:ext uri="{FF2B5EF4-FFF2-40B4-BE49-F238E27FC236}">
                <a16:creationId xmlns:a16="http://schemas.microsoft.com/office/drawing/2014/main" id="{155F0956-6F89-A240-8E69-216CCABFC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3900" y="1209676"/>
            <a:ext cx="1427163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30" name="Line 12">
            <a:extLst>
              <a:ext uri="{FF2B5EF4-FFF2-40B4-BE49-F238E27FC236}">
                <a16:creationId xmlns:a16="http://schemas.microsoft.com/office/drawing/2014/main" id="{2E5F929C-749D-B740-B063-547D20C8A7AB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565650" y="1220789"/>
            <a:ext cx="134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31" name="Text Box 13">
            <a:extLst>
              <a:ext uri="{FF2B5EF4-FFF2-40B4-BE49-F238E27FC236}">
                <a16:creationId xmlns:a16="http://schemas.microsoft.com/office/drawing/2014/main" id="{E7635395-8777-2F4F-A32A-E9887916F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4623122"/>
            <a:ext cx="21955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data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(variable length,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typically a TCP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or UDP segment)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32" name="Text Box 14">
            <a:extLst>
              <a:ext uri="{FF2B5EF4-FFF2-40B4-BE49-F238E27FC236}">
                <a16:creationId xmlns:a16="http://schemas.microsoft.com/office/drawing/2014/main" id="{5B4A47DB-5D71-2E4A-A180-2F478DA86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2095501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16-bit identifier</a:t>
            </a:r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60433" name="Line 15">
            <a:extLst>
              <a:ext uri="{FF2B5EF4-FFF2-40B4-BE49-F238E27FC236}">
                <a16:creationId xmlns:a16="http://schemas.microsoft.com/office/drawing/2014/main" id="{778987F2-5E09-9243-840A-B5067B17C8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4700" y="3500439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34" name="Line 16">
            <a:extLst>
              <a:ext uri="{FF2B5EF4-FFF2-40B4-BE49-F238E27FC236}">
                <a16:creationId xmlns:a16="http://schemas.microsoft.com/office/drawing/2014/main" id="{FF138724-A997-B440-8253-35FEACD62A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4700" y="3976689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35" name="Text Box 17">
            <a:extLst>
              <a:ext uri="{FF2B5EF4-FFF2-40B4-BE49-F238E27FC236}">
                <a16:creationId xmlns:a16="http://schemas.microsoft.com/office/drawing/2014/main" id="{150BCF13-1A42-E147-BFA3-6C6AFEF7E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463801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header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 checksum</a:t>
            </a:r>
          </a:p>
        </p:txBody>
      </p:sp>
      <p:sp>
        <p:nvSpPr>
          <p:cNvPr id="60436" name="Text Box 18">
            <a:extLst>
              <a:ext uri="{FF2B5EF4-FFF2-40B4-BE49-F238E27FC236}">
                <a16:creationId xmlns:a16="http://schemas.microsoft.com/office/drawing/2014/main" id="{7EB07A6E-EE62-E945-80DE-4245AB51B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2435226"/>
            <a:ext cx="8778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time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live</a:t>
            </a:r>
          </a:p>
        </p:txBody>
      </p:sp>
      <p:sp>
        <p:nvSpPr>
          <p:cNvPr id="60437" name="Text Box 19">
            <a:extLst>
              <a:ext uri="{FF2B5EF4-FFF2-40B4-BE49-F238E27FC236}">
                <a16:creationId xmlns:a16="http://schemas.microsoft.com/office/drawing/2014/main" id="{BEF7E058-D27C-5540-A33D-9EFA9BD7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3114676"/>
            <a:ext cx="26685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32-bit source IP address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38" name="Text Box 20">
            <a:extLst>
              <a:ext uri="{FF2B5EF4-FFF2-40B4-BE49-F238E27FC236}">
                <a16:creationId xmlns:a16="http://schemas.microsoft.com/office/drawing/2014/main" id="{6AACD723-CCAE-DB43-8830-4AE3344AF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863601"/>
            <a:ext cx="20907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IP protocol version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number</a:t>
            </a:r>
            <a:endParaRPr lang="en-US" altLang="en-US" sz="1000" dirty="0">
              <a:latin typeface="Helvetica" pitchFamily="2" charset="0"/>
            </a:endParaRPr>
          </a:p>
        </p:txBody>
      </p:sp>
      <p:sp>
        <p:nvSpPr>
          <p:cNvPr id="60439" name="Text Box 21">
            <a:extLst>
              <a:ext uri="{FF2B5EF4-FFF2-40B4-BE49-F238E27FC236}">
                <a16:creationId xmlns:a16="http://schemas.microsoft.com/office/drawing/2014/main" id="{440B47E6-86F5-4242-842D-41BBD510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457" y="1420020"/>
            <a:ext cx="15954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header length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 (bytes)</a:t>
            </a:r>
            <a:endParaRPr lang="en-US" altLang="en-US" sz="1000" dirty="0">
              <a:latin typeface="Helvetica" pitchFamily="2" charset="0"/>
            </a:endParaRPr>
          </a:p>
        </p:txBody>
      </p:sp>
      <p:sp>
        <p:nvSpPr>
          <p:cNvPr id="60440" name="Text Box 22">
            <a:extLst>
              <a:ext uri="{FF2B5EF4-FFF2-40B4-BE49-F238E27FC236}">
                <a16:creationId xmlns:a16="http://schemas.microsoft.com/office/drawing/2014/main" id="{06073876-7F56-6F44-B1AF-F16619186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411414"/>
            <a:ext cx="19288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max number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remaining hops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(decremented at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each router)</a:t>
            </a:r>
          </a:p>
        </p:txBody>
      </p:sp>
      <p:sp>
        <p:nvSpPr>
          <p:cNvPr id="60441" name="Line 23">
            <a:extLst>
              <a:ext uri="{FF2B5EF4-FFF2-40B4-BE49-F238E27FC236}">
                <a16:creationId xmlns:a16="http://schemas.microsoft.com/office/drawing/2014/main" id="{A5ABE833-6A8D-624D-937E-1475F33CE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6713" y="1189039"/>
            <a:ext cx="528638" cy="46196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42" name="Line 24">
            <a:extLst>
              <a:ext uri="{FF2B5EF4-FFF2-40B4-BE49-F238E27FC236}">
                <a16:creationId xmlns:a16="http://schemas.microsoft.com/office/drawing/2014/main" id="{C8FD2C11-2C70-1643-8547-E16CAB98A8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8900" y="1727202"/>
            <a:ext cx="1247775" cy="57151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43" name="Text Box 25">
            <a:extLst>
              <a:ext uri="{FF2B5EF4-FFF2-40B4-BE49-F238E27FC236}">
                <a16:creationId xmlns:a16="http://schemas.microsoft.com/office/drawing/2014/main" id="{AAA91323-EFE7-CE47-A985-2CE3C15CD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665" y="1808162"/>
            <a:ext cx="16589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for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fragmentation/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reassembly</a:t>
            </a:r>
          </a:p>
        </p:txBody>
      </p:sp>
      <p:sp>
        <p:nvSpPr>
          <p:cNvPr id="60444" name="Text Box 26">
            <a:extLst>
              <a:ext uri="{FF2B5EF4-FFF2-40B4-BE49-F238E27FC236}">
                <a16:creationId xmlns:a16="http://schemas.microsoft.com/office/drawing/2014/main" id="{3254C30C-7A63-094D-9BE5-EA841EA0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2731" y="741360"/>
            <a:ext cx="16589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total datagram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length (bytes)</a:t>
            </a:r>
          </a:p>
        </p:txBody>
      </p:sp>
      <p:sp>
        <p:nvSpPr>
          <p:cNvPr id="60445" name="Text Box 27">
            <a:extLst>
              <a:ext uri="{FF2B5EF4-FFF2-40B4-BE49-F238E27FC236}">
                <a16:creationId xmlns:a16="http://schemas.microsoft.com/office/drawing/2014/main" id="{858F2BB1-87AF-604A-AD97-86B3AA5D9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24" y="3687764"/>
            <a:ext cx="34434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upper layer protocol to deliver payload to, e.g., TCP, UDP</a:t>
            </a:r>
          </a:p>
        </p:txBody>
      </p:sp>
      <p:sp>
        <p:nvSpPr>
          <p:cNvPr id="60446" name="Line 28">
            <a:extLst>
              <a:ext uri="{FF2B5EF4-FFF2-40B4-BE49-F238E27FC236}">
                <a16:creationId xmlns:a16="http://schemas.microsoft.com/office/drawing/2014/main" id="{ECB1BAAB-7B0C-A34F-B78C-914CE2D4B0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9588" y="2732089"/>
            <a:ext cx="1466850" cy="11239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47" name="Line 29">
            <a:extLst>
              <a:ext uri="{FF2B5EF4-FFF2-40B4-BE49-F238E27FC236}">
                <a16:creationId xmlns:a16="http://schemas.microsoft.com/office/drawing/2014/main" id="{A55655B8-0D62-2E43-8ED1-D9A471CF75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199" y="2246313"/>
            <a:ext cx="2005013" cy="225391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48" name="Line 30">
            <a:extLst>
              <a:ext uri="{FF2B5EF4-FFF2-40B4-BE49-F238E27FC236}">
                <a16:creationId xmlns:a16="http://schemas.microsoft.com/office/drawing/2014/main" id="{02C1ABD7-D5D0-D24D-9B18-ECF4225196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81987" y="1183471"/>
            <a:ext cx="899318" cy="60564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49" name="Text Box 31">
            <a:extLst>
              <a:ext uri="{FF2B5EF4-FFF2-40B4-BE49-F238E27FC236}">
                <a16:creationId xmlns:a16="http://schemas.microsoft.com/office/drawing/2014/main" id="{D53A45ED-6CAC-374F-B427-F67D0D899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098" y="1444626"/>
            <a:ext cx="518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Helvetica" pitchFamily="2" charset="0"/>
              </a:rPr>
              <a:t>hdr</a:t>
            </a:r>
            <a:endParaRPr lang="en-US" altLang="en-US" sz="18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Helvetica" pitchFamily="2" charset="0"/>
              </a:rPr>
              <a:t>len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50" name="Text Box 32">
            <a:extLst>
              <a:ext uri="{FF2B5EF4-FFF2-40B4-BE49-F238E27FC236}">
                <a16:creationId xmlns:a16="http://schemas.microsoft.com/office/drawing/2014/main" id="{9CC99280-54B5-354A-ACDF-6242BECA3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1435101"/>
            <a:ext cx="9159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type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service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51" name="Line 33">
            <a:extLst>
              <a:ext uri="{FF2B5EF4-FFF2-40B4-BE49-F238E27FC236}">
                <a16:creationId xmlns:a16="http://schemas.microsoft.com/office/drawing/2014/main" id="{5DE47091-B186-5F44-91CB-A9FD11C4D0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5625" y="1489076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52" name="Line 34">
            <a:extLst>
              <a:ext uri="{FF2B5EF4-FFF2-40B4-BE49-F238E27FC236}">
                <a16:creationId xmlns:a16="http://schemas.microsoft.com/office/drawing/2014/main" id="{6388655D-0ED1-4841-B576-DDD67AFE44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1263" y="1498601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53" name="Text Box 35">
            <a:extLst>
              <a:ext uri="{FF2B5EF4-FFF2-40B4-BE49-F238E27FC236}">
                <a16:creationId xmlns:a16="http://schemas.microsoft.com/office/drawing/2014/main" id="{6C6F6669-0C43-ED41-ADA0-F169D0CC6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7" y="1627187"/>
            <a:ext cx="242887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Bits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traffic differentiation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e.g., audio, web, bulk </a:t>
            </a:r>
          </a:p>
        </p:txBody>
      </p:sp>
      <p:sp>
        <p:nvSpPr>
          <p:cNvPr id="60454" name="Line 36">
            <a:extLst>
              <a:ext uri="{FF2B5EF4-FFF2-40B4-BE49-F238E27FC236}">
                <a16:creationId xmlns:a16="http://schemas.microsoft.com/office/drawing/2014/main" id="{B8543512-EBAE-164A-9447-9241FE53A3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1908" y="1760539"/>
            <a:ext cx="3205956" cy="460374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55" name="Line 37">
            <a:extLst>
              <a:ext uri="{FF2B5EF4-FFF2-40B4-BE49-F238E27FC236}">
                <a16:creationId xmlns:a16="http://schemas.microsoft.com/office/drawing/2014/main" id="{D8A07C3F-A20E-CE4D-A303-DDE23AB132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30975" y="2008189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56" name="Text Box 38">
            <a:extLst>
              <a:ext uri="{FF2B5EF4-FFF2-40B4-BE49-F238E27FC236}">
                <a16:creationId xmlns:a16="http://schemas.microsoft.com/office/drawing/2014/main" id="{7BCA637A-EF30-EA4A-AECF-BEBD2BB1C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9" y="2080338"/>
            <a:ext cx="77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flags</a:t>
            </a:r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60457" name="Line 39">
            <a:extLst>
              <a:ext uri="{FF2B5EF4-FFF2-40B4-BE49-F238E27FC236}">
                <a16:creationId xmlns:a16="http://schemas.microsoft.com/office/drawing/2014/main" id="{9E23B0F7-94D1-9B49-BA65-3C32D03D38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1875" y="1998664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58" name="Text Box 40">
            <a:extLst>
              <a:ext uri="{FF2B5EF4-FFF2-40B4-BE49-F238E27FC236}">
                <a16:creationId xmlns:a16="http://schemas.microsoft.com/office/drawing/2014/main" id="{F936F301-4497-9B4C-B165-4550E63D5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1952626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fragment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 offset</a:t>
            </a:r>
            <a:endParaRPr lang="en-US" altLang="en-US" sz="2000">
              <a:latin typeface="Helvetica" pitchFamily="2" charset="0"/>
            </a:endParaRPr>
          </a:p>
        </p:txBody>
      </p:sp>
      <p:sp>
        <p:nvSpPr>
          <p:cNvPr id="60459" name="Line 41">
            <a:extLst>
              <a:ext uri="{FF2B5EF4-FFF2-40B4-BE49-F238E27FC236}">
                <a16:creationId xmlns:a16="http://schemas.microsoft.com/office/drawing/2014/main" id="{670581D3-5C26-5E48-87F3-E173A192F8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62938" y="2141539"/>
            <a:ext cx="657225" cy="1143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0" name="Line 42">
            <a:extLst>
              <a:ext uri="{FF2B5EF4-FFF2-40B4-BE49-F238E27FC236}">
                <a16:creationId xmlns:a16="http://schemas.microsoft.com/office/drawing/2014/main" id="{38E56B3A-183F-784B-9524-1EF99A93E2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6513" y="2255839"/>
            <a:ext cx="2514600" cy="571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1" name="Line 43">
            <a:extLst>
              <a:ext uri="{FF2B5EF4-FFF2-40B4-BE49-F238E27FC236}">
                <a16:creationId xmlns:a16="http://schemas.microsoft.com/office/drawing/2014/main" id="{8A347B1A-AD2A-E74E-8A41-A48A3F09B4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4700" y="2509839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2" name="Line 44">
            <a:extLst>
              <a:ext uri="{FF2B5EF4-FFF2-40B4-BE49-F238E27FC236}">
                <a16:creationId xmlns:a16="http://schemas.microsoft.com/office/drawing/2014/main" id="{5110F0CE-A48B-B949-9B88-F1D1F038B2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30975" y="2513014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3" name="Line 45">
            <a:extLst>
              <a:ext uri="{FF2B5EF4-FFF2-40B4-BE49-F238E27FC236}">
                <a16:creationId xmlns:a16="http://schemas.microsoft.com/office/drawing/2014/main" id="{1E214237-9717-F446-A93E-90D434BD64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5650" y="3024189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4" name="Text Box 46">
            <a:extLst>
              <a:ext uri="{FF2B5EF4-FFF2-40B4-BE49-F238E27FC236}">
                <a16:creationId xmlns:a16="http://schemas.microsoft.com/office/drawing/2014/main" id="{6B39EC7D-A6AB-F341-81C9-94ADCC7AE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759" y="2425701"/>
            <a:ext cx="1069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upper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 protocol</a:t>
            </a:r>
          </a:p>
        </p:txBody>
      </p:sp>
      <p:sp>
        <p:nvSpPr>
          <p:cNvPr id="60465" name="Line 47">
            <a:extLst>
              <a:ext uri="{FF2B5EF4-FFF2-40B4-BE49-F238E27FC236}">
                <a16:creationId xmlns:a16="http://schemas.microsoft.com/office/drawing/2014/main" id="{EAD15A7B-F7A9-364A-8C6A-05445C052B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78475" y="2522539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6" name="Line 48">
            <a:extLst>
              <a:ext uri="{FF2B5EF4-FFF2-40B4-BE49-F238E27FC236}">
                <a16:creationId xmlns:a16="http://schemas.microsoft.com/office/drawing/2014/main" id="{DA740DEA-3EDF-6543-9B3E-500609A54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0538" y="2698751"/>
            <a:ext cx="552450" cy="9048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7" name="Text Box 49">
            <a:extLst>
              <a:ext uri="{FF2B5EF4-FFF2-40B4-BE49-F238E27FC236}">
                <a16:creationId xmlns:a16="http://schemas.microsoft.com/office/drawing/2014/main" id="{6AE0A41B-FB0B-E247-AADC-032A38C0A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3552826"/>
            <a:ext cx="30924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32-bit destination IP address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68" name="Line 50">
            <a:extLst>
              <a:ext uri="{FF2B5EF4-FFF2-40B4-BE49-F238E27FC236}">
                <a16:creationId xmlns:a16="http://schemas.microsoft.com/office/drawing/2014/main" id="{5C15D531-2612-9E47-ADE7-361C1F2EA0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4700" y="4424364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9" name="Text Box 51">
            <a:extLst>
              <a:ext uri="{FF2B5EF4-FFF2-40B4-BE49-F238E27FC236}">
                <a16:creationId xmlns:a16="http://schemas.microsoft.com/office/drawing/2014/main" id="{45700278-0902-DC40-8656-2F6B1AD2D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4019551"/>
            <a:ext cx="1749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Options (if any)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70" name="Text Box 52">
            <a:extLst>
              <a:ext uri="{FF2B5EF4-FFF2-40B4-BE49-F238E27FC236}">
                <a16:creationId xmlns:a16="http://schemas.microsoft.com/office/drawing/2014/main" id="{54136BE8-8FDA-674E-90C2-D7C4AB1AF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7044" y="3886995"/>
            <a:ext cx="267733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E.g. timestamp,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record the route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taken, specify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list of routers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to visit (“source routing”)</a:t>
            </a:r>
          </a:p>
        </p:txBody>
      </p:sp>
      <p:sp>
        <p:nvSpPr>
          <p:cNvPr id="60471" name="Line 53">
            <a:extLst>
              <a:ext uri="{FF2B5EF4-FFF2-40B4-BE49-F238E27FC236}">
                <a16:creationId xmlns:a16="http://schemas.microsoft.com/office/drawing/2014/main" id="{2CB6DD8D-BF97-EF41-B2C8-BABBBF83A8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7663" y="4208464"/>
            <a:ext cx="819150" cy="95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21" name="Rectangle 54">
            <a:extLst>
              <a:ext uri="{FF2B5EF4-FFF2-40B4-BE49-F238E27FC236}">
                <a16:creationId xmlns:a16="http://schemas.microsoft.com/office/drawing/2014/main" id="{21C30264-D15D-1841-A360-A9F336B8A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49" y="4598192"/>
            <a:ext cx="3649773" cy="21415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000" u="sng" dirty="0">
                <a:latin typeface="Helvetica" pitchFamily="2" charset="0"/>
              </a:rPr>
              <a:t>How much header overhead?</a:t>
            </a:r>
            <a:endParaRPr lang="en-US" altLang="en-US" sz="2000" dirty="0">
              <a:latin typeface="Helvetica" pitchFamily="2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(default) 20 bytes of TCP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(default) 20 bytes of IP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= 40 bytes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542D661-4618-3746-B7CC-365235C4C900}"/>
              </a:ext>
            </a:extLst>
          </p:cNvPr>
          <p:cNvGrpSpPr/>
          <p:nvPr/>
        </p:nvGrpSpPr>
        <p:grpSpPr>
          <a:xfrm>
            <a:off x="410901" y="261971"/>
            <a:ext cx="1175806" cy="1009935"/>
            <a:chOff x="9422462" y="2142976"/>
            <a:chExt cx="1175806" cy="100993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6BC25D0-987D-0B4E-A3E4-C6C91EBD865C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9E93E1E-912A-E242-9261-282A7F0D1543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69AC61-A5DA-BC42-B0D9-93CFA2384311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FA6F832-B5A0-A546-95A8-866B7D8FC682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95B9891-D672-F840-9EA0-E418BA219C15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708DC50-1ADA-124B-BBC7-C09539C7EEE2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5B72F55-3402-3640-83BF-95AFAF702485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589BDFA-2916-A841-BBB3-F41494662594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428C4C9-F1A6-904D-9E35-73E5AB1BDABA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FE892D-2890-8E4E-B8B6-D349A0A0CF06}"/>
              </a:ext>
            </a:extLst>
          </p:cNvPr>
          <p:cNvCxnSpPr/>
          <p:nvPr/>
        </p:nvCxnSpPr>
        <p:spPr>
          <a:xfrm>
            <a:off x="1682496" y="968376"/>
            <a:ext cx="2637092" cy="5387974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410C14A-7770-1F4F-89FE-203E6B4A7CF6}"/>
              </a:ext>
            </a:extLst>
          </p:cNvPr>
          <p:cNvCxnSpPr>
            <a:cxnSpLocks/>
          </p:cNvCxnSpPr>
          <p:nvPr/>
        </p:nvCxnSpPr>
        <p:spPr>
          <a:xfrm>
            <a:off x="1661859" y="606425"/>
            <a:ext cx="6855079" cy="41244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0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60425" grpId="0"/>
      <p:bldP spid="60431" grpId="0"/>
      <p:bldP spid="60432" grpId="0"/>
      <p:bldP spid="60435" grpId="0"/>
      <p:bldP spid="60436" grpId="0"/>
      <p:bldP spid="60437" grpId="0"/>
      <p:bldP spid="60438" grpId="0"/>
      <p:bldP spid="60439" grpId="0"/>
      <p:bldP spid="60440" grpId="0"/>
      <p:bldP spid="60441" grpId="0" animBg="1"/>
      <p:bldP spid="60442" grpId="0" animBg="1"/>
      <p:bldP spid="60443" grpId="0"/>
      <p:bldP spid="60444" grpId="0"/>
      <p:bldP spid="60445" grpId="0"/>
      <p:bldP spid="60446" grpId="0" animBg="1"/>
      <p:bldP spid="60447" grpId="0" animBg="1"/>
      <p:bldP spid="60448" grpId="0" animBg="1"/>
      <p:bldP spid="60449" grpId="0"/>
      <p:bldP spid="60450" grpId="0"/>
      <p:bldP spid="60453" grpId="0"/>
      <p:bldP spid="60454" grpId="0" animBg="1"/>
      <p:bldP spid="60456" grpId="0"/>
      <p:bldP spid="60458" grpId="0"/>
      <p:bldP spid="60459" grpId="0" animBg="1"/>
      <p:bldP spid="60460" grpId="0" animBg="1"/>
      <p:bldP spid="60464" grpId="0"/>
      <p:bldP spid="60466" grpId="0" animBg="1"/>
      <p:bldP spid="60467" grpId="0"/>
      <p:bldP spid="60469" grpId="0"/>
      <p:bldP spid="60470" grpId="0"/>
      <p:bldP spid="60471" grpId="0" animBg="1"/>
      <p:bldP spid="604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7476A-6617-4642-8782-CCD53B50CDC2}"/>
              </a:ext>
            </a:extLst>
          </p:cNvPr>
          <p:cNvSpPr txBox="1"/>
          <p:nvPr/>
        </p:nvSpPr>
        <p:spPr>
          <a:xfrm>
            <a:off x="593766" y="523237"/>
            <a:ext cx="11008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The network layer is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all about reachability</a:t>
            </a:r>
            <a:r>
              <a:rPr lang="en-US" sz="4000" dirty="0">
                <a:latin typeface="Helvetica" pitchFamily="2" charset="0"/>
              </a:rPr>
              <a:t>.</a:t>
            </a:r>
          </a:p>
          <a:p>
            <a:pPr algn="ctr"/>
            <a:r>
              <a:rPr lang="en-US" sz="4000" dirty="0">
                <a:latin typeface="Helvetica" pitchFamily="2" charset="0"/>
              </a:rPr>
              <a:t>We’ll see protocols that solve subproblems.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9563F-6D28-6E42-8364-71DB169327B8}"/>
              </a:ext>
            </a:extLst>
          </p:cNvPr>
          <p:cNvSpPr txBox="1"/>
          <p:nvPr/>
        </p:nvSpPr>
        <p:spPr>
          <a:xfrm>
            <a:off x="795647" y="2162462"/>
            <a:ext cx="346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get an address?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437AA-D2F6-054E-B446-35C5140CAD43}"/>
              </a:ext>
            </a:extLst>
          </p:cNvPr>
          <p:cNvSpPr txBox="1"/>
          <p:nvPr/>
        </p:nvSpPr>
        <p:spPr>
          <a:xfrm>
            <a:off x="1802085" y="2991770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DHCP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B7A0B-2F48-1D4D-AD64-7E8DAAE2B58D}"/>
              </a:ext>
            </a:extLst>
          </p:cNvPr>
          <p:cNvSpPr txBox="1"/>
          <p:nvPr/>
        </p:nvSpPr>
        <p:spPr>
          <a:xfrm>
            <a:off x="2594082" y="4287836"/>
            <a:ext cx="3467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within </a:t>
            </a:r>
            <a:r>
              <a:rPr lang="en-US" sz="2400" dirty="0">
                <a:latin typeface="Helvetica" pitchFamily="2" charset="0"/>
              </a:rPr>
              <a:t>the same network?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832457B5-D864-DC4C-860B-A6AC501F1824}"/>
              </a:ext>
            </a:extLst>
          </p:cNvPr>
          <p:cNvSpPr/>
          <p:nvPr/>
        </p:nvSpPr>
        <p:spPr>
          <a:xfrm>
            <a:off x="567702" y="3741218"/>
            <a:ext cx="6711872" cy="2975991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5">
            <a:extLst>
              <a:ext uri="{FF2B5EF4-FFF2-40B4-BE49-F238E27FC236}">
                <a16:creationId xmlns:a16="http://schemas.microsoft.com/office/drawing/2014/main" id="{AFE135E4-D804-B245-84EE-D5BCD75CB09C}"/>
              </a:ext>
            </a:extLst>
          </p:cNvPr>
          <p:cNvGrpSpPr>
            <a:grpSpLocks/>
          </p:cNvGrpSpPr>
          <p:nvPr/>
        </p:nvGrpSpPr>
        <p:grpSpPr bwMode="auto">
          <a:xfrm>
            <a:off x="3733144" y="3425432"/>
            <a:ext cx="1064210" cy="903201"/>
            <a:chOff x="-44" y="1473"/>
            <a:chExt cx="981" cy="1105"/>
          </a:xfrm>
        </p:grpSpPr>
        <p:pic>
          <p:nvPicPr>
            <p:cNvPr id="10" name="Picture 136" descr="desktop_computer_stylized_medium">
              <a:extLst>
                <a:ext uri="{FF2B5EF4-FFF2-40B4-BE49-F238E27FC236}">
                  <a16:creationId xmlns:a16="http://schemas.microsoft.com/office/drawing/2014/main" id="{C667A67B-C860-204F-ADDE-FA8A96874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37">
              <a:extLst>
                <a:ext uri="{FF2B5EF4-FFF2-40B4-BE49-F238E27FC236}">
                  <a16:creationId xmlns:a16="http://schemas.microsoft.com/office/drawing/2014/main" id="{2668E5FD-4AA0-AE4E-BC4B-76AFD3CD51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135">
            <a:extLst>
              <a:ext uri="{FF2B5EF4-FFF2-40B4-BE49-F238E27FC236}">
                <a16:creationId xmlns:a16="http://schemas.microsoft.com/office/drawing/2014/main" id="{62D766EB-0245-8F40-A424-9691D9764645}"/>
              </a:ext>
            </a:extLst>
          </p:cNvPr>
          <p:cNvGrpSpPr>
            <a:grpSpLocks/>
          </p:cNvGrpSpPr>
          <p:nvPr/>
        </p:nvGrpSpPr>
        <p:grpSpPr bwMode="auto">
          <a:xfrm>
            <a:off x="10098712" y="4344359"/>
            <a:ext cx="1064210" cy="903201"/>
            <a:chOff x="-44" y="1473"/>
            <a:chExt cx="981" cy="1105"/>
          </a:xfrm>
        </p:grpSpPr>
        <p:pic>
          <p:nvPicPr>
            <p:cNvPr id="17" name="Picture 136" descr="desktop_computer_stylized_medium">
              <a:extLst>
                <a:ext uri="{FF2B5EF4-FFF2-40B4-BE49-F238E27FC236}">
                  <a16:creationId xmlns:a16="http://schemas.microsoft.com/office/drawing/2014/main" id="{6C3C34CE-05CB-0C48-8AB7-37F375CC1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137">
              <a:extLst>
                <a:ext uri="{FF2B5EF4-FFF2-40B4-BE49-F238E27FC236}">
                  <a16:creationId xmlns:a16="http://schemas.microsoft.com/office/drawing/2014/main" id="{8B1AE7F0-F268-6C42-AE6C-A76CFB1A5E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" name="Cloud 18">
            <a:extLst>
              <a:ext uri="{FF2B5EF4-FFF2-40B4-BE49-F238E27FC236}">
                <a16:creationId xmlns:a16="http://schemas.microsoft.com/office/drawing/2014/main" id="{7515EBB9-D4DA-4449-AED4-21A6612939E1}"/>
              </a:ext>
            </a:extLst>
          </p:cNvPr>
          <p:cNvSpPr/>
          <p:nvPr/>
        </p:nvSpPr>
        <p:spPr>
          <a:xfrm>
            <a:off x="8217635" y="3951082"/>
            <a:ext cx="3762153" cy="1963778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C19CC4-B819-7D42-A208-F315FF3D100A}"/>
              </a:ext>
            </a:extLst>
          </p:cNvPr>
          <p:cNvSpPr txBox="1"/>
          <p:nvPr/>
        </p:nvSpPr>
        <p:spPr>
          <a:xfrm>
            <a:off x="4186776" y="5401378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ARP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F06135-B71A-8E43-9157-24CE8BBB3A42}"/>
              </a:ext>
            </a:extLst>
          </p:cNvPr>
          <p:cNvSpPr txBox="1"/>
          <p:nvPr/>
        </p:nvSpPr>
        <p:spPr>
          <a:xfrm>
            <a:off x="7496108" y="2080673"/>
            <a:ext cx="511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outside </a:t>
            </a:r>
            <a:r>
              <a:rPr lang="en-US" sz="2400" dirty="0">
                <a:latin typeface="Helvetica" pitchFamily="2" charset="0"/>
              </a:rPr>
              <a:t>its network?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590906-5398-DB4D-8346-B679E56F2192}"/>
              </a:ext>
            </a:extLst>
          </p:cNvPr>
          <p:cNvSpPr txBox="1"/>
          <p:nvPr/>
        </p:nvSpPr>
        <p:spPr>
          <a:xfrm>
            <a:off x="7544129" y="2873864"/>
            <a:ext cx="5256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Routing protocols</a:t>
            </a:r>
          </a:p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OSPF, RIP, BGP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344FD6-4597-EC4F-8C11-20CCF7393910}"/>
              </a:ext>
            </a:extLst>
          </p:cNvPr>
          <p:cNvSpPr txBox="1"/>
          <p:nvPr/>
        </p:nvSpPr>
        <p:spPr>
          <a:xfrm>
            <a:off x="7046777" y="5670769"/>
            <a:ext cx="166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Gateways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925C58-5C30-C54B-9D76-4596A8F6DB0E}"/>
              </a:ext>
            </a:extLst>
          </p:cNvPr>
          <p:cNvSpPr txBox="1"/>
          <p:nvPr/>
        </p:nvSpPr>
        <p:spPr>
          <a:xfrm>
            <a:off x="7060299" y="6053234"/>
            <a:ext cx="240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NAT &amp; IPv6</a:t>
            </a:r>
          </a:p>
        </p:txBody>
      </p:sp>
      <p:grpSp>
        <p:nvGrpSpPr>
          <p:cNvPr id="3" name="Group 135">
            <a:extLst>
              <a:ext uri="{FF2B5EF4-FFF2-40B4-BE49-F238E27FC236}">
                <a16:creationId xmlns:a16="http://schemas.microsoft.com/office/drawing/2014/main" id="{C0E844DD-B07F-4F44-857A-5FE361DCD9EA}"/>
              </a:ext>
            </a:extLst>
          </p:cNvPr>
          <p:cNvGrpSpPr>
            <a:grpSpLocks/>
          </p:cNvGrpSpPr>
          <p:nvPr/>
        </p:nvGrpSpPr>
        <p:grpSpPr bwMode="auto">
          <a:xfrm>
            <a:off x="427927" y="3946885"/>
            <a:ext cx="1399562" cy="1197821"/>
            <a:chOff x="-44" y="1473"/>
            <a:chExt cx="981" cy="1105"/>
          </a:xfrm>
        </p:grpSpPr>
        <p:pic>
          <p:nvPicPr>
            <p:cNvPr id="4" name="Picture 136" descr="desktop_computer_stylized_medium">
              <a:extLst>
                <a:ext uri="{FF2B5EF4-FFF2-40B4-BE49-F238E27FC236}">
                  <a16:creationId xmlns:a16="http://schemas.microsoft.com/office/drawing/2014/main" id="{635B3576-D6F8-384A-BF23-0A1B00B80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37">
              <a:extLst>
                <a:ext uri="{FF2B5EF4-FFF2-40B4-BE49-F238E27FC236}">
                  <a16:creationId xmlns:a16="http://schemas.microsoft.com/office/drawing/2014/main" id="{E327FC03-E45B-2048-BFDF-4848DCF8E6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135">
            <a:extLst>
              <a:ext uri="{FF2B5EF4-FFF2-40B4-BE49-F238E27FC236}">
                <a16:creationId xmlns:a16="http://schemas.microsoft.com/office/drawing/2014/main" id="{FF3FDD08-2AF8-7F4D-A0FD-DE557EB954B6}"/>
              </a:ext>
            </a:extLst>
          </p:cNvPr>
          <p:cNvGrpSpPr>
            <a:grpSpLocks/>
          </p:cNvGrpSpPr>
          <p:nvPr/>
        </p:nvGrpSpPr>
        <p:grpSpPr bwMode="auto">
          <a:xfrm>
            <a:off x="795647" y="5775896"/>
            <a:ext cx="1064210" cy="903201"/>
            <a:chOff x="-44" y="1473"/>
            <a:chExt cx="981" cy="1105"/>
          </a:xfrm>
        </p:grpSpPr>
        <p:pic>
          <p:nvPicPr>
            <p:cNvPr id="13" name="Picture 136" descr="desktop_computer_stylized_medium">
              <a:extLst>
                <a:ext uri="{FF2B5EF4-FFF2-40B4-BE49-F238E27FC236}">
                  <a16:creationId xmlns:a16="http://schemas.microsoft.com/office/drawing/2014/main" id="{9A103F8D-5B2A-C244-9BB8-F7313F14F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8DA6AC0D-76C0-C94F-9F0D-30F19B4304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71D1CD-2B30-D04C-892D-E13B2AAE1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39" y="5850218"/>
            <a:ext cx="1896830" cy="5690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187A2B-4A5C-6A4A-8DFA-256195C5386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7279574" y="4932971"/>
            <a:ext cx="949731" cy="3692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9" descr="Router Clip Art">
            <a:extLst>
              <a:ext uri="{FF2B5EF4-FFF2-40B4-BE49-F238E27FC236}">
                <a16:creationId xmlns:a16="http://schemas.microsoft.com/office/drawing/2014/main" id="{EBE8C051-0090-0847-9555-29F2B641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39" y="4977166"/>
            <a:ext cx="850847" cy="62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6F3A8D63-6C91-2F4B-B2C8-72B006B9D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832" y="5452001"/>
            <a:ext cx="1072131" cy="12183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C57F36D-3DFF-4940-B59D-623B5FA62494}"/>
              </a:ext>
            </a:extLst>
          </p:cNvPr>
          <p:cNvSpPr txBox="1"/>
          <p:nvPr/>
        </p:nvSpPr>
        <p:spPr>
          <a:xfrm>
            <a:off x="4778360" y="2352687"/>
            <a:ext cx="346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Debugging?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047366-6C1F-6447-B6CE-185A7B111E67}"/>
              </a:ext>
            </a:extLst>
          </p:cNvPr>
          <p:cNvSpPr txBox="1"/>
          <p:nvPr/>
        </p:nvSpPr>
        <p:spPr>
          <a:xfrm>
            <a:off x="5073562" y="2775673"/>
            <a:ext cx="122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ICMP</a:t>
            </a:r>
          </a:p>
        </p:txBody>
      </p:sp>
    </p:spTree>
    <p:extLst>
      <p:ext uri="{BB962C8B-B14F-4D97-AF65-F5344CB8AC3E}">
        <p14:creationId xmlns:p14="http://schemas.microsoft.com/office/powerpoint/2010/main" val="10703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 animBg="1"/>
      <p:bldP spid="19" grpId="0" animBg="1"/>
      <p:bldP spid="20" grpId="0"/>
      <p:bldP spid="21" grpId="0"/>
      <p:bldP spid="22" grpId="0"/>
      <p:bldP spid="24" grpId="0"/>
      <p:bldP spid="25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D69B-18E1-8346-B4AC-2A34BE20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</a:t>
            </a:r>
            <a:r>
              <a:rPr lang="en-US"/>
              <a:t>Support Protocols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A739-7BCE-624D-A520-C18194BE8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625600"/>
            <a:ext cx="10998200" cy="5067300"/>
          </a:xfrm>
        </p:spPr>
        <p:txBody>
          <a:bodyPr>
            <a:normAutofit/>
          </a:bodyPr>
          <a:lstStyle/>
          <a:p>
            <a:r>
              <a:rPr lang="en-US" dirty="0"/>
              <a:t>Many </a:t>
            </a:r>
            <a:r>
              <a:rPr lang="en-US" dirty="0">
                <a:solidFill>
                  <a:srgbClr val="C00000"/>
                </a:solidFill>
              </a:rPr>
              <a:t>support protocols and mechanisms </a:t>
            </a:r>
            <a:r>
              <a:rPr lang="en-US" dirty="0"/>
              <a:t>for the network layer</a:t>
            </a:r>
          </a:p>
          <a:p>
            <a:pPr lvl="1"/>
            <a:r>
              <a:rPr lang="en-US" dirty="0"/>
              <a:t>Protocols: DHCP, </a:t>
            </a:r>
            <a:r>
              <a:rPr lang="en-US" dirty="0">
                <a:solidFill>
                  <a:srgbClr val="C00000"/>
                </a:solidFill>
              </a:rPr>
              <a:t>ICMP</a:t>
            </a:r>
            <a:r>
              <a:rPr lang="en-US" dirty="0"/>
              <a:t>, ARP, IPv6, …</a:t>
            </a:r>
          </a:p>
          <a:p>
            <a:pPr lvl="1"/>
            <a:r>
              <a:rPr lang="en-US" dirty="0"/>
              <a:t>Mechanisms: </a:t>
            </a:r>
            <a:r>
              <a:rPr lang="en-US" dirty="0">
                <a:solidFill>
                  <a:srgbClr val="C00000"/>
                </a:solidFill>
              </a:rPr>
              <a:t>NAT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of these protocols use an IP header underneath their own header (ICMP) or replace the IP header with their own (ARP)</a:t>
            </a:r>
          </a:p>
          <a:p>
            <a:pPr lvl="1"/>
            <a:r>
              <a:rPr lang="en-US" dirty="0"/>
              <a:t>But these shouldn’t be construed as transport/network protocols</a:t>
            </a:r>
          </a:p>
          <a:p>
            <a:pPr lvl="1"/>
            <a:r>
              <a:rPr lang="en-US" dirty="0"/>
              <a:t>They are fundamental to supporting IP/network layer functionality</a:t>
            </a:r>
          </a:p>
          <a:p>
            <a:pPr lvl="1"/>
            <a:r>
              <a:rPr lang="en-US" dirty="0"/>
              <a:t>More appropriately discussed as support protocols for the network layer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C72C-B983-8C43-B76D-AD3A1E16D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Control Message Protocol (ICMP)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C93F7-9A97-F14C-A53C-42FEA338E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85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45B9-5116-9743-AFDA-D6C3DA88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Control Message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7EF0F-886E-7C44-93AD-3D3BAA8B7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protocol for </a:t>
            </a:r>
            <a:r>
              <a:rPr lang="en-US" dirty="0">
                <a:solidFill>
                  <a:srgbClr val="C00000"/>
                </a:solidFill>
              </a:rPr>
              <a:t>troubleshooting</a:t>
            </a:r>
            <a:r>
              <a:rPr lang="en-US" dirty="0"/>
              <a:t> and diagnostics</a:t>
            </a:r>
          </a:p>
          <a:p>
            <a:endParaRPr lang="en-US" dirty="0"/>
          </a:p>
          <a:p>
            <a:r>
              <a:rPr lang="en-US" dirty="0"/>
              <a:t>Works over IP: </a:t>
            </a:r>
            <a:r>
              <a:rPr lang="en-US" dirty="0">
                <a:solidFill>
                  <a:srgbClr val="C00000"/>
                </a:solidFill>
              </a:rPr>
              <a:t>unreliable delivery </a:t>
            </a:r>
            <a:r>
              <a:rPr lang="en-US" dirty="0"/>
              <a:t>of packets</a:t>
            </a:r>
          </a:p>
          <a:p>
            <a:endParaRPr lang="en-US" dirty="0"/>
          </a:p>
          <a:p>
            <a:r>
              <a:rPr lang="en-US" dirty="0"/>
              <a:t>Some functions of ICMP:</a:t>
            </a:r>
          </a:p>
          <a:p>
            <a:pPr lvl="1"/>
            <a:r>
              <a:rPr lang="en-US" altLang="en-US" dirty="0"/>
              <a:t>Determine reachability and network errors</a:t>
            </a:r>
          </a:p>
          <a:p>
            <a:pPr lvl="1"/>
            <a:r>
              <a:rPr lang="en-US" altLang="en-US" dirty="0"/>
              <a:t>Specify that packets have been in the network for too long</a:t>
            </a:r>
          </a:p>
        </p:txBody>
      </p:sp>
    </p:spTree>
    <p:extLst>
      <p:ext uri="{BB962C8B-B14F-4D97-AF65-F5344CB8AC3E}">
        <p14:creationId xmlns:p14="http://schemas.microsoft.com/office/powerpoint/2010/main" val="2536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>
            <a:extLst>
              <a:ext uri="{FF2B5EF4-FFF2-40B4-BE49-F238E27FC236}">
                <a16:creationId xmlns:a16="http://schemas.microsoft.com/office/drawing/2014/main" id="{DE223ED5-E764-334C-8C1C-11F0E2F4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64031E-6A8F-114C-BA2E-8A176AF19DF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430873D4-0FBC-2C40-A27E-5C7ED8AB2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ICMP message format (informal)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742F4C8-8A6B-1641-AF3C-548F57516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276600"/>
            <a:ext cx="7010400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IP header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72709" name="Rectangle 4">
            <a:extLst>
              <a:ext uri="{FF2B5EF4-FFF2-40B4-BE49-F238E27FC236}">
                <a16:creationId xmlns:a16="http://schemas.microsoft.com/office/drawing/2014/main" id="{BBC760E1-C47E-2A44-AF03-25B9BAFA5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036763"/>
            <a:ext cx="701040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ICMP header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Message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type</a:t>
            </a:r>
            <a:r>
              <a:rPr lang="en-US" altLang="en-US" sz="2400" dirty="0">
                <a:latin typeface="Arial" panose="020B0604020202020204" pitchFamily="34" charset="0"/>
              </a:rPr>
              <a:t>, Code, Checksum,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ICMP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9D509F-7868-394B-862A-2B6C1EE2BFEF}"/>
              </a:ext>
            </a:extLst>
          </p:cNvPr>
          <p:cNvSpPr txBox="1"/>
          <p:nvPr/>
        </p:nvSpPr>
        <p:spPr>
          <a:xfrm>
            <a:off x="1600200" y="5372100"/>
            <a:ext cx="956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  <a:hlinkClick r:id="rId3"/>
              </a:rPr>
              <a:t>https://en.wikipedia.org/wiki/Internet_Control_Message_Protocol#Control_messages</a:t>
            </a:r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>
            <a:extLst>
              <a:ext uri="{FF2B5EF4-FFF2-40B4-BE49-F238E27FC236}">
                <a16:creationId xmlns:a16="http://schemas.microsoft.com/office/drawing/2014/main" id="{20EB27CA-B7FF-634B-940F-4008FEC35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Specific uses of ICMP</a:t>
            </a: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3CEFA9CA-8EF9-9549-8759-DA7C20633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9982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Echo request reply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Check remotely if an endpoint is alive and connected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Without</a:t>
            </a:r>
            <a:r>
              <a:rPr lang="en-US" altLang="en-US" dirty="0"/>
              <a:t> running an app remotely or controlling that endpoint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An unreachable destination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Invalid address and/or port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Knowing if packet’s IP time-to-live expired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Example, due to routing loops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r>
              <a:rPr lang="en-US" altLang="en-US" dirty="0"/>
              <a:t>Look at two tools built using ICMP: </a:t>
            </a:r>
            <a:r>
              <a:rPr lang="en-US" altLang="en-US" dirty="0">
                <a:solidFill>
                  <a:srgbClr val="C00000"/>
                </a:solidFill>
              </a:rPr>
              <a:t>ping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C00000"/>
                </a:solidFill>
              </a:rPr>
              <a:t>traceroute</a:t>
            </a:r>
          </a:p>
        </p:txBody>
      </p:sp>
    </p:spTree>
    <p:extLst>
      <p:ext uri="{BB962C8B-B14F-4D97-AF65-F5344CB8AC3E}">
        <p14:creationId xmlns:p14="http://schemas.microsoft.com/office/powerpoint/2010/main" val="8686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3EA6-0689-EB4C-B93D-EA7458DD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Fabrics: Types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026526F9-619E-684F-BC8E-AC0B8964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125" y="2492361"/>
            <a:ext cx="3237500" cy="271558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14BB383F-6C24-E64F-BDE1-88558B95D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0" y="2384904"/>
            <a:ext cx="3961343" cy="253491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AA077A7A-C33C-F744-B8FD-593FC31F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607" y="2427846"/>
            <a:ext cx="3237500" cy="27899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41EAFF-AB62-0745-8DE4-A94D98078F20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9B04E0-DD26-EC47-A77E-869118928822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AB8745-6740-AD4A-B665-C317DC353CA2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3B7906-0AE0-9847-BA31-D547613DDEFC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8A0A83-2F42-A341-8BAC-D9057C56983F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E7A94D-FD47-4741-9AA4-2354F605C199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268BB4-656D-1F4E-8970-A3FF1CD78F14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CB42E6-C687-3D4C-AC6E-568DF20145D4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66EFB6-A679-384E-9408-62AF206A994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850657-060D-E747-B13B-865A36FD8481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48BC5-AC00-3E48-B4FD-DA51E9AEF62A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D913BE-47D9-254C-B4B0-FAF090A27B78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88649E-5724-BB48-B4CF-E9897DB65F4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B12709-9DCC-C743-8560-57A68DF07413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8A23A1-379B-0C45-AF1C-3DC7541F28F2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2D0C14-E81F-E54F-B176-DACE58F1B7A7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CF0BD6-312C-4643-AC11-EDB6607A848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3CA8D5-BEC6-6E43-BD74-37A6D6904DCA}"/>
              </a:ext>
            </a:extLst>
          </p:cNvPr>
          <p:cNvSpPr txBox="1"/>
          <p:nvPr/>
        </p:nvSpPr>
        <p:spPr>
          <a:xfrm>
            <a:off x="244943" y="5143248"/>
            <a:ext cx="3804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Input port writes packets into shared memory.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Output port reads the packet when output link ready to transmit.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FEB9C4-97D9-9847-8A7B-A8CB0CB9445E}"/>
              </a:ext>
            </a:extLst>
          </p:cNvPr>
          <p:cNvSpPr txBox="1"/>
          <p:nvPr/>
        </p:nvSpPr>
        <p:spPr>
          <a:xfrm>
            <a:off x="4235246" y="5251437"/>
            <a:ext cx="3804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Single shared channel to move data from input to output port.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Easy to build buses; technology is quite mature.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A7992D-D3C2-CF4F-9BD7-72A8C315F927}"/>
              </a:ext>
            </a:extLst>
          </p:cNvPr>
          <p:cNvSpPr txBox="1"/>
          <p:nvPr/>
        </p:nvSpPr>
        <p:spPr>
          <a:xfrm>
            <a:off x="8219242" y="5207946"/>
            <a:ext cx="3972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Each input port has a physical data path to every output port.</a:t>
            </a:r>
          </a:p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Switch </a:t>
            </a:r>
            <a:r>
              <a:rPr lang="en-US" sz="2000" dirty="0">
                <a:latin typeface="Helvetica" pitchFamily="2" charset="0"/>
              </a:rPr>
              <a:t>at the cross-over points turns on to connect pairs of ports.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30178C6-7198-9F4D-829F-24CC9A118C40}"/>
              </a:ext>
            </a:extLst>
          </p:cNvPr>
          <p:cNvSpPr/>
          <p:nvPr/>
        </p:nvSpPr>
        <p:spPr>
          <a:xfrm>
            <a:off x="8004559" y="275926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F8FB399-B3A9-D341-AB9C-90CCCF2A8369}"/>
              </a:ext>
            </a:extLst>
          </p:cNvPr>
          <p:cNvSpPr/>
          <p:nvPr/>
        </p:nvSpPr>
        <p:spPr>
          <a:xfrm>
            <a:off x="7995128" y="850313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921C6EE-29FB-B144-A56B-DEED36B54564}"/>
              </a:ext>
            </a:extLst>
          </p:cNvPr>
          <p:cNvSpPr/>
          <p:nvPr/>
        </p:nvSpPr>
        <p:spPr>
          <a:xfrm>
            <a:off x="7988047" y="1512718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A4037-8DF2-7943-863A-5C0EC87C542A}"/>
              </a:ext>
            </a:extLst>
          </p:cNvPr>
          <p:cNvSpPr txBox="1"/>
          <p:nvPr/>
        </p:nvSpPr>
        <p:spPr>
          <a:xfrm>
            <a:off x="537210" y="1512718"/>
            <a:ext cx="597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Fabric goal: Ferry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as many packets </a:t>
            </a:r>
            <a:r>
              <a:rPr lang="en-US" dirty="0">
                <a:latin typeface="Helvetica" pitchFamily="2" charset="0"/>
              </a:rPr>
              <a:t>as possible from input to output ports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as quickly </a:t>
            </a:r>
            <a:r>
              <a:rPr lang="en-US" dirty="0">
                <a:latin typeface="Helvetica" pitchFamily="2" charset="0"/>
              </a:rPr>
              <a:t>as possible.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90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22 0.00509 0.04258 0.01041 0.06276 0.02824 C 0.08281 0.04606 0.09961 0.09236 0.12083 0.10648 C 0.14206 0.1206 0.16615 0.11689 0.19023 0.11319 " pathEditMode="relative" ptsTypes="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59 0.02384 0.02318 0.04792 0.03646 0.05347 C 0.04974 0.05903 0.06745 0.0493 0.07969 0.03333 C 0.0918 0.01759 0.09089 -0.02662 0.10964 -0.04167 C 0.12839 -0.05648 0.16029 -0.05648 0.19219 -0.05648 " pathEditMode="relative" ptsTypes="AAA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58 -0.00116 0.0293 -0.00232 0.04115 -0.00996 C 0.05313 -0.01736 0.06107 -0.03426 0.07123 -0.04491 C 0.08138 -0.05533 0.09037 -0.07639 0.10208 -0.07315 C 0.1138 -0.06991 0.13281 -0.04283 0.14154 -0.02477 C 0.15026 -0.00695 0.14779 0.02616 0.15469 0.03495 C 0.16146 0.04398 0.17214 0.03611 0.18281 0.02847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3EA6-0689-EB4C-B93D-EA7458DD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Fabrics: Types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026526F9-619E-684F-BC8E-AC0B8964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125" y="2492361"/>
            <a:ext cx="3237500" cy="2715585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14BB383F-6C24-E64F-BDE1-88558B95D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0" y="2384904"/>
            <a:ext cx="3961343" cy="253491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AA077A7A-C33C-F744-B8FD-593FC31F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607" y="2427846"/>
            <a:ext cx="3237500" cy="27899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41EAFF-AB62-0745-8DE4-A94D98078F20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9B04E0-DD26-EC47-A77E-869118928822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AB8745-6740-AD4A-B665-C317DC353CA2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3B7906-0AE0-9847-BA31-D547613DDEFC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8A0A83-2F42-A341-8BAC-D9057C56983F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E7A94D-FD47-4741-9AA4-2354F605C199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268BB4-656D-1F4E-8970-A3FF1CD78F14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CB42E6-C687-3D4C-AC6E-568DF20145D4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66EFB6-A679-384E-9408-62AF206A9945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850657-060D-E747-B13B-865A36FD8481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48BC5-AC00-3E48-B4FD-DA51E9AEF62A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D913BE-47D9-254C-B4B0-FAF090A27B78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88649E-5724-BB48-B4CF-E9897DB65F4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B12709-9DCC-C743-8560-57A68DF07413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8A23A1-379B-0C45-AF1C-3DC7541F28F2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2D0C14-E81F-E54F-B176-DACE58F1B7A7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CF0BD6-312C-4643-AC11-EDB6607A848C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3CA8D5-BEC6-6E43-BD74-37A6D6904DCA}"/>
              </a:ext>
            </a:extLst>
          </p:cNvPr>
          <p:cNvSpPr txBox="1"/>
          <p:nvPr/>
        </p:nvSpPr>
        <p:spPr>
          <a:xfrm>
            <a:off x="374131" y="5329243"/>
            <a:ext cx="3804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Modern high-speed routers use highly optimized shared-memory-based interconnects.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A7992D-D3C2-CF4F-9BD7-72A8C315F927}"/>
              </a:ext>
            </a:extLst>
          </p:cNvPr>
          <p:cNvSpPr txBox="1"/>
          <p:nvPr/>
        </p:nvSpPr>
        <p:spPr>
          <a:xfrm>
            <a:off x="7964612" y="5097549"/>
            <a:ext cx="397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Crossbars can get expensive as the number of ports grows (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N</a:t>
            </a:r>
            <a:r>
              <a:rPr lang="en-US" sz="2000" baseline="30000" dirty="0">
                <a:solidFill>
                  <a:srgbClr val="C00000"/>
                </a:solidFill>
                <a:latin typeface="Helvetica" pitchFamily="2" charset="0"/>
              </a:rPr>
              <a:t>2</a:t>
            </a:r>
            <a:r>
              <a:rPr lang="en-US" sz="2000" dirty="0">
                <a:latin typeface="Helvetica" pitchFamily="2" charset="0"/>
              </a:rPr>
              <a:t> connections for N ports)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MGR uses a crossbar and schedules (</a:t>
            </a:r>
            <a:r>
              <a:rPr lang="en-US" sz="2000" dirty="0" err="1">
                <a:latin typeface="Helvetica" pitchFamily="2" charset="0"/>
              </a:rPr>
              <a:t>in,out</a:t>
            </a:r>
            <a:r>
              <a:rPr lang="en-US" sz="2000" dirty="0">
                <a:latin typeface="Helvetica" pitchFamily="2" charset="0"/>
              </a:rPr>
              <a:t>) port pairs.</a:t>
            </a:r>
          </a:p>
        </p:txBody>
      </p:sp>
    </p:spTree>
    <p:extLst>
      <p:ext uri="{BB962C8B-B14F-4D97-AF65-F5344CB8AC3E}">
        <p14:creationId xmlns:p14="http://schemas.microsoft.com/office/powerpoint/2010/main" val="75634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480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High-speed switching fabrics designed to be </a:t>
            </a:r>
            <a:r>
              <a:rPr lang="en-US" dirty="0">
                <a:solidFill>
                  <a:srgbClr val="C00000"/>
                </a:solidFill>
              </a:rPr>
              <a:t>nonblocking: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an output port is “available”, an input port can always transmit to it without being blocked by the switching fabric itself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Nontrivial to achieve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Crossbars are nonblocking by design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Shared memory can be designed to be nonblocking if memory accesses can be made fast enough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276DDEF1-79C6-8A4D-A0F3-9857F9AC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96" y="3192540"/>
            <a:ext cx="2517502" cy="1878444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51C8BBF3-473C-28A1-017A-AFDD2B235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787288" y="4760748"/>
            <a:ext cx="880989" cy="620471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C3806F44-F492-CC04-9E63-FB2ECFF64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155" y="3707582"/>
            <a:ext cx="1002840" cy="587424"/>
          </a:xfrm>
          <a:prstGeom prst="rect">
            <a:avLst/>
          </a:prstGeom>
        </p:spPr>
      </p:pic>
      <p:sp>
        <p:nvSpPr>
          <p:cNvPr id="27" name="Freeform 26">
            <a:extLst>
              <a:ext uri="{FF2B5EF4-FFF2-40B4-BE49-F238E27FC236}">
                <a16:creationId xmlns:a16="http://schemas.microsoft.com/office/drawing/2014/main" id="{F64D6975-F42D-0206-EBB1-668AA6A265CA}"/>
              </a:ext>
            </a:extLst>
          </p:cNvPr>
          <p:cNvSpPr/>
          <p:nvPr/>
        </p:nvSpPr>
        <p:spPr>
          <a:xfrm>
            <a:off x="9903196" y="3123229"/>
            <a:ext cx="796834" cy="978820"/>
          </a:xfrm>
          <a:custGeom>
            <a:avLst/>
            <a:gdLst>
              <a:gd name="connsiteX0" fmla="*/ 575741 w 575741"/>
              <a:gd name="connsiteY0" fmla="*/ 770709 h 770709"/>
              <a:gd name="connsiteX1" fmla="*/ 353673 w 575741"/>
              <a:gd name="connsiteY1" fmla="*/ 509452 h 770709"/>
              <a:gd name="connsiteX2" fmla="*/ 40164 w 575741"/>
              <a:gd name="connsiteY2" fmla="*/ 287383 h 770709"/>
              <a:gd name="connsiteX3" fmla="*/ 14038 w 575741"/>
              <a:gd name="connsiteY3" fmla="*/ 0 h 77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41" h="770709">
                <a:moveTo>
                  <a:pt x="575741" y="770709"/>
                </a:moveTo>
                <a:cubicBezTo>
                  <a:pt x="509338" y="680357"/>
                  <a:pt x="442936" y="590006"/>
                  <a:pt x="353673" y="509452"/>
                </a:cubicBezTo>
                <a:cubicBezTo>
                  <a:pt x="264410" y="428898"/>
                  <a:pt x="96770" y="372292"/>
                  <a:pt x="40164" y="287383"/>
                </a:cubicBezTo>
                <a:cubicBezTo>
                  <a:pt x="-16442" y="202474"/>
                  <a:pt x="-1202" y="101237"/>
                  <a:pt x="14038" y="0"/>
                </a:cubicBezTo>
              </a:path>
            </a:pathLst>
          </a:custGeom>
          <a:noFill/>
          <a:ln w="127000">
            <a:solidFill>
              <a:schemeClr val="accent6">
                <a:lumMod val="60000"/>
                <a:lumOff val="40000"/>
              </a:schemeClr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301F74A-BF44-42A7-D9E6-1F900416D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9543" y="3283491"/>
            <a:ext cx="1254257" cy="1082778"/>
          </a:xfrm>
          <a:prstGeom prst="rect">
            <a:avLst/>
          </a:prstGeom>
        </p:spPr>
      </p:pic>
      <p:pic>
        <p:nvPicPr>
          <p:cNvPr id="29" name="Picture 28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512BC76D-D391-3D17-2CCE-D01E1BF7D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6186" y="2619317"/>
            <a:ext cx="975228" cy="8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With a nonblocking fabric, queues aren’t formed due to the switching fabric.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With a nonblocking fabric, there are no queues due to inefficiencies at the input port or the switching fabric</a:t>
            </a:r>
          </a:p>
          <a:p>
            <a:r>
              <a:rPr lang="en-US" dirty="0">
                <a:solidFill>
                  <a:schemeClr val="tx1"/>
                </a:solidFill>
              </a:rPr>
              <a:t>Queues only form </a:t>
            </a:r>
            <a:r>
              <a:rPr lang="en-US" dirty="0">
                <a:solidFill>
                  <a:srgbClr val="C00000"/>
                </a:solidFill>
              </a:rPr>
              <a:t>due to contention for the output port</a:t>
            </a:r>
          </a:p>
          <a:p>
            <a:pPr lvl="1"/>
            <a:r>
              <a:rPr lang="en-US" dirty="0"/>
              <a:t>Fundamental, unavoidable, given the route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2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9981-8538-9B4A-B45F-37748A7C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Nonblocking fabrics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AE8F-4E67-8D47-9FD8-71058339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With a nonblocking fabric, queues aren’t formed due to the switching fabric.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With a nonblocking fabric, there are no queues due to inefficiencies at the input port or the switching fabric</a:t>
            </a:r>
          </a:p>
          <a:p>
            <a:r>
              <a:rPr lang="en-US" dirty="0">
                <a:solidFill>
                  <a:schemeClr val="tx1"/>
                </a:solidFill>
              </a:rPr>
              <a:t>Queues only form </a:t>
            </a:r>
            <a:r>
              <a:rPr lang="en-US" dirty="0">
                <a:solidFill>
                  <a:srgbClr val="C00000"/>
                </a:solidFill>
              </a:rPr>
              <a:t>due to contention for the output port</a:t>
            </a:r>
          </a:p>
          <a:p>
            <a:pPr lvl="1"/>
            <a:r>
              <a:rPr lang="en-US" dirty="0"/>
              <a:t>Fundamental, unavoidable, given the route</a:t>
            </a:r>
          </a:p>
          <a:p>
            <a:r>
              <a:rPr lang="en-US" dirty="0"/>
              <a:t>Typically, these queues form on the output side</a:t>
            </a:r>
          </a:p>
          <a:p>
            <a:pPr lvl="1"/>
            <a:r>
              <a:rPr lang="en-US" dirty="0"/>
              <a:t>But can also “backpressure” to the input side if there is high contention for the output port</a:t>
            </a:r>
          </a:p>
          <a:p>
            <a:pPr lvl="1"/>
            <a:r>
              <a:rPr lang="en-US" dirty="0"/>
              <a:t>i.e.: can’t move pkts to output Qs since buffers full, so buffer @ input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EA277-3A98-D24D-A284-C6DB54F583EC}"/>
              </a:ext>
            </a:extLst>
          </p:cNvPr>
          <p:cNvGrpSpPr/>
          <p:nvPr/>
        </p:nvGrpSpPr>
        <p:grpSpPr>
          <a:xfrm>
            <a:off x="6872283" y="400750"/>
            <a:ext cx="5084271" cy="1685811"/>
            <a:chOff x="6657506" y="1161155"/>
            <a:chExt cx="5084271" cy="16858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0D313-FFCC-2E42-A248-35D26B8889BC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E5DAF-FDAF-5D48-A433-96BA5844768A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7F6E-748A-4247-A837-F8236CB011FE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F55FEC-16C4-AE4E-8BEE-EAACEDD9883E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39EBF-0727-A644-9D59-3F97CE477317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998DE-51F4-3E42-9571-DD2788EF11CB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6F50D9-04F2-DA4F-B868-26D14CA99501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81326-22F5-0A49-92AC-02942FB1401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E9FF8-BF0C-3B44-A58A-E8F4ACA778A2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C884B9-7263-EA4B-93DA-D5A2845577E8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4F361-7170-D54B-835A-DFE5CCAA6C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4E81E-B65B-F643-894A-DDFEE42056C5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C2C17B-AA93-0F41-A285-15B090F88BF4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F76105-F6F9-EB48-8143-6CAB72AC17EA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B531A4-3640-5140-A461-79BFD2C20AB4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561B4-30D1-1644-9752-D038D7720488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168E846C-311C-634E-90CB-E4D58E1BE41A}"/>
              </a:ext>
            </a:extLst>
          </p:cNvPr>
          <p:cNvSpPr/>
          <p:nvPr/>
        </p:nvSpPr>
        <p:spPr>
          <a:xfrm>
            <a:off x="8348352" y="1033152"/>
            <a:ext cx="1828800" cy="204800"/>
          </a:xfrm>
          <a:custGeom>
            <a:avLst/>
            <a:gdLst>
              <a:gd name="connsiteX0" fmla="*/ 0 w 1828800"/>
              <a:gd name="connsiteY0" fmla="*/ 0 h 204800"/>
              <a:gd name="connsiteX1" fmla="*/ 1045029 w 1828800"/>
              <a:gd name="connsiteY1" fmla="*/ 190005 h 204800"/>
              <a:gd name="connsiteX2" fmla="*/ 1828800 w 1828800"/>
              <a:gd name="connsiteY2" fmla="*/ 178130 h 2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204800">
                <a:moveTo>
                  <a:pt x="0" y="0"/>
                </a:moveTo>
                <a:cubicBezTo>
                  <a:pt x="370114" y="80158"/>
                  <a:pt x="740229" y="160317"/>
                  <a:pt x="1045029" y="190005"/>
                </a:cubicBezTo>
                <a:cubicBezTo>
                  <a:pt x="1349829" y="219693"/>
                  <a:pt x="1589314" y="198911"/>
                  <a:pt x="1828800" y="178130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F7F4251-911C-AE40-9A74-26E63AC679A6}"/>
              </a:ext>
            </a:extLst>
          </p:cNvPr>
          <p:cNvSpPr/>
          <p:nvPr/>
        </p:nvSpPr>
        <p:spPr>
          <a:xfrm>
            <a:off x="8324601" y="1307533"/>
            <a:ext cx="1828800" cy="556892"/>
          </a:xfrm>
          <a:custGeom>
            <a:avLst/>
            <a:gdLst>
              <a:gd name="connsiteX0" fmla="*/ 0 w 1828800"/>
              <a:gd name="connsiteY0" fmla="*/ 556892 h 556892"/>
              <a:gd name="connsiteX1" fmla="*/ 498764 w 1828800"/>
              <a:gd name="connsiteY1" fmla="*/ 212508 h 556892"/>
              <a:gd name="connsiteX2" fmla="*/ 1092530 w 1828800"/>
              <a:gd name="connsiteY2" fmla="*/ 10627 h 556892"/>
              <a:gd name="connsiteX3" fmla="*/ 1828800 w 1828800"/>
              <a:gd name="connsiteY3" fmla="*/ 46253 h 55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56892">
                <a:moveTo>
                  <a:pt x="0" y="556892"/>
                </a:moveTo>
                <a:cubicBezTo>
                  <a:pt x="158338" y="430222"/>
                  <a:pt x="316676" y="303552"/>
                  <a:pt x="498764" y="212508"/>
                </a:cubicBezTo>
                <a:cubicBezTo>
                  <a:pt x="680852" y="121464"/>
                  <a:pt x="870857" y="38336"/>
                  <a:pt x="1092530" y="10627"/>
                </a:cubicBezTo>
                <a:cubicBezTo>
                  <a:pt x="1314203" y="-17082"/>
                  <a:pt x="1571501" y="14585"/>
                  <a:pt x="1828800" y="46253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EBE4B91-BB3E-6840-BDF9-91E08E36B50B}"/>
              </a:ext>
            </a:extLst>
          </p:cNvPr>
          <p:cNvSpPr/>
          <p:nvPr/>
        </p:nvSpPr>
        <p:spPr>
          <a:xfrm>
            <a:off x="8383978" y="546264"/>
            <a:ext cx="1733797" cy="581891"/>
          </a:xfrm>
          <a:custGeom>
            <a:avLst/>
            <a:gdLst>
              <a:gd name="connsiteX0" fmla="*/ 0 w 1733797"/>
              <a:gd name="connsiteY0" fmla="*/ 0 h 581891"/>
              <a:gd name="connsiteX1" fmla="*/ 736270 w 1733797"/>
              <a:gd name="connsiteY1" fmla="*/ 439387 h 581891"/>
              <a:gd name="connsiteX2" fmla="*/ 1733797 w 1733797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797" h="581891">
                <a:moveTo>
                  <a:pt x="0" y="0"/>
                </a:moveTo>
                <a:cubicBezTo>
                  <a:pt x="223652" y="171202"/>
                  <a:pt x="447304" y="342405"/>
                  <a:pt x="736270" y="439387"/>
                </a:cubicBezTo>
                <a:cubicBezTo>
                  <a:pt x="1025236" y="536369"/>
                  <a:pt x="1379516" y="559130"/>
                  <a:pt x="1733797" y="581891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EA54-24F4-C946-AE87-580B370D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(plane)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15877-5A6C-634E-B0D0-792E5ADD0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312540" cy="5032376"/>
          </a:xfrm>
        </p:spPr>
        <p:txBody>
          <a:bodyPr>
            <a:normAutofit/>
          </a:bodyPr>
          <a:lstStyle/>
          <a:p>
            <a:r>
              <a:rPr lang="en-US" dirty="0"/>
              <a:t>A general-purpose processor that “programs” the data plane:</a:t>
            </a:r>
          </a:p>
          <a:p>
            <a:pPr lvl="1"/>
            <a:r>
              <a:rPr lang="en-US" dirty="0"/>
              <a:t>Forwarding table</a:t>
            </a:r>
          </a:p>
          <a:p>
            <a:pPr lvl="1"/>
            <a:r>
              <a:rPr lang="en-US" dirty="0"/>
              <a:t>Scheduling and buffer management policy</a:t>
            </a:r>
          </a:p>
          <a:p>
            <a:r>
              <a:rPr lang="en-US" dirty="0"/>
              <a:t>Implements the </a:t>
            </a:r>
            <a:r>
              <a:rPr lang="en-US" dirty="0">
                <a:solidFill>
                  <a:srgbClr val="C00000"/>
                </a:solidFill>
              </a:rPr>
              <a:t>routing algorithm</a:t>
            </a:r>
            <a:r>
              <a:rPr lang="en-US" dirty="0"/>
              <a:t> by processing </a:t>
            </a:r>
            <a:r>
              <a:rPr lang="en-US" dirty="0">
                <a:solidFill>
                  <a:srgbClr val="C00000"/>
                </a:solidFill>
              </a:rPr>
              <a:t>routing protocol messages</a:t>
            </a:r>
            <a:endParaRPr lang="en-US" dirty="0"/>
          </a:p>
          <a:p>
            <a:pPr lvl="1"/>
            <a:r>
              <a:rPr lang="en-US" dirty="0"/>
              <a:t>Mechanism by which routers collectively solve the Internet routing problem</a:t>
            </a:r>
          </a:p>
          <a:p>
            <a:pPr lvl="1"/>
            <a:r>
              <a:rPr lang="en-US" dirty="0"/>
              <a:t>More on this soon.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E40BB5-A828-C84E-A963-85F589F3AA41}"/>
              </a:ext>
            </a:extLst>
          </p:cNvPr>
          <p:cNvGrpSpPr/>
          <p:nvPr/>
        </p:nvGrpSpPr>
        <p:grpSpPr>
          <a:xfrm>
            <a:off x="6481306" y="3547712"/>
            <a:ext cx="5084271" cy="1685811"/>
            <a:chOff x="6657506" y="1161155"/>
            <a:chExt cx="5084271" cy="16858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69703B-9894-794D-884C-E778CCD800ED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F75FE4-3F32-2440-9203-64BA1D75A0E6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97F483-BEF4-734F-8B25-11C054D406A8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601065-F496-9D4E-AFB6-C9A2E5B27365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F342F1-9798-1840-8EEC-5200B123FFF4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C8900E-7545-DD4F-AD53-0BAC2C5F72DA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A34AB4-B19C-B54E-A3CF-57781EEACE7E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85112B-CFB3-2A47-8A78-84E46F5094E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F8CDDD-668D-2A45-859C-9D4EC86F32B9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522950-A934-DE4E-8B98-D897E4EFD2AB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575243-E2F2-F84F-B02B-4126907EB4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CBE05B-85B4-794A-8E94-2832E9D88E0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D8ACD6-F36A-B54C-980B-59861C9837D8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F14A6C-9412-D648-8FED-C18DC3FDB89B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F826F8-D4FF-FF4A-8401-BEDE05A24F05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594F19-D4AC-B344-9B39-52F7862C9A9B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DC32A30-FBAA-E34A-8506-7A326F531101}"/>
              </a:ext>
            </a:extLst>
          </p:cNvPr>
          <p:cNvSpPr/>
          <p:nvPr/>
        </p:nvSpPr>
        <p:spPr>
          <a:xfrm>
            <a:off x="7828265" y="2024639"/>
            <a:ext cx="1982462" cy="1230205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D8780A-CE9B-2046-9A6D-FC8ED90BF875}"/>
              </a:ext>
            </a:extLst>
          </p:cNvPr>
          <p:cNvSpPr txBox="1"/>
          <p:nvPr/>
        </p:nvSpPr>
        <p:spPr>
          <a:xfrm>
            <a:off x="8117898" y="2329138"/>
            <a:ext cx="140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Control Processor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F8192-132F-B940-84D9-B678B71996E3}"/>
              </a:ext>
            </a:extLst>
          </p:cNvPr>
          <p:cNvCxnSpPr/>
          <p:nvPr/>
        </p:nvCxnSpPr>
        <p:spPr>
          <a:xfrm flipH="1" flipV="1">
            <a:off x="6181354" y="1840675"/>
            <a:ext cx="1489124" cy="183964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CF6B0C-018F-E540-8442-8E545BB86A6B}"/>
              </a:ext>
            </a:extLst>
          </p:cNvPr>
          <p:cNvCxnSpPr>
            <a:cxnSpLocks/>
          </p:cNvCxnSpPr>
          <p:nvPr/>
        </p:nvCxnSpPr>
        <p:spPr>
          <a:xfrm flipH="1">
            <a:off x="6172202" y="3429000"/>
            <a:ext cx="1525066" cy="256877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6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740360" y="5094225"/>
            <a:ext cx="4383087" cy="1216007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5547604" y="5377100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436480" y="5562837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449180" y="5669201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466768" y="5862875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127168" y="5408851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411204" y="5562837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7738355" y="5591413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881104" y="5377100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006392" y="5802551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6701717" y="5261212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344655" y="5715237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066967" y="5400912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082342" y="2117962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2473563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882317" y="2462923"/>
            <a:ext cx="6534170" cy="1766939"/>
            <a:chOff x="1557338" y="2675411"/>
            <a:chExt cx="6534170" cy="1766939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194" y="3734464"/>
              <a:ext cx="8130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Helvetica" pitchFamily="2" charset="0"/>
                </a:rPr>
                <a:t>data</a:t>
              </a:r>
            </a:p>
            <a:p>
              <a:pPr algn="ctr"/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401" y="2675411"/>
              <a:ext cx="954107" cy="76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000" dirty="0">
                  <a:latin typeface="Helvetica" pitchFamily="2" charset="0"/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3489563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4607805" y="2670413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792" y="526121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17" y="5548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F779B-EFA7-DD49-937D-3042ACF52C57}"/>
              </a:ext>
            </a:extLst>
          </p:cNvPr>
          <p:cNvGrpSpPr/>
          <p:nvPr/>
        </p:nvGrpSpPr>
        <p:grpSpPr>
          <a:xfrm>
            <a:off x="3263193" y="5259954"/>
            <a:ext cx="1316604" cy="277000"/>
            <a:chOff x="2462214" y="5472442"/>
            <a:chExt cx="1316604" cy="277000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793" y="5484317"/>
              <a:ext cx="1290025" cy="2082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214" y="5505144"/>
              <a:ext cx="1281165" cy="20827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931" y="5507921"/>
              <a:ext cx="476671" cy="2096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520" y="5472442"/>
              <a:ext cx="501676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Helvetica" pitchFamily="2" charset="0"/>
                </a:rPr>
                <a:t>0111</a:t>
              </a:r>
            </a:p>
          </p:txBody>
        </p:sp>
      </p:grpSp>
      <p:sp>
        <p:nvSpPr>
          <p:cNvPr id="47150" name="Line 119">
            <a:extLst>
              <a:ext uri="{FF2B5EF4-FFF2-40B4-BE49-F238E27FC236}">
                <a16:creationId xmlns:a16="http://schemas.microsoft.com/office/drawing/2014/main" id="{05154368-2727-084D-ACFE-5648AF1D5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1261" y="5570819"/>
            <a:ext cx="602504" cy="46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818942" y="5456475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039604" y="5446951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444" y="5809108"/>
            <a:ext cx="291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values in arriving </a:t>
            </a:r>
          </a:p>
          <a:p>
            <a:r>
              <a:rPr lang="en-US" altLang="en-US" sz="1600" dirty="0"/>
              <a:t>packet header, </a:t>
            </a:r>
            <a:r>
              <a:rPr lang="en-US" altLang="en-US" sz="1600" dirty="0" err="1"/>
              <a:t>i.e</a:t>
            </a:r>
            <a:r>
              <a:rPr lang="en-US" altLang="en-US" sz="1600" dirty="0"/>
              <a:t>, destination IP address</a:t>
            </a:r>
            <a:endParaRPr lang="en-US" altLang="en-US" sz="20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617" y="56501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62" y="4099599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Data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per-packet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tens of nanoseconds)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1339" y="3881002"/>
            <a:ext cx="1665685" cy="36578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55" y="1593651"/>
            <a:ext cx="3213099" cy="236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Control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Traditional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distributed routing</a:t>
            </a:r>
            <a:r>
              <a:rPr lang="en-US" altLang="en-US" sz="2400" dirty="0">
                <a:latin typeface="Helvetica" pitchFamily="2" charset="0"/>
              </a:rPr>
              <a:t>: per route-change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a few tens of seconds)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155" y="2605325"/>
            <a:ext cx="980608" cy="9206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Router design: the bigger picture</a:t>
            </a:r>
          </a:p>
        </p:txBody>
      </p:sp>
    </p:spTree>
    <p:extLst>
      <p:ext uri="{BB962C8B-B14F-4D97-AF65-F5344CB8AC3E}">
        <p14:creationId xmlns:p14="http://schemas.microsoft.com/office/powerpoint/2010/main" val="13667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 animBg="1"/>
      <p:bldP spid="47132" grpId="0" animBg="1"/>
      <p:bldP spid="47134" grpId="0"/>
      <p:bldP spid="247" grpId="0"/>
      <p:bldP spid="248" grpId="0" animBg="1"/>
      <p:bldP spid="250" grpId="0"/>
      <p:bldP spid="2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1965</Words>
  <Application>Microsoft Macintosh PowerPoint</Application>
  <PresentationFormat>Widescreen</PresentationFormat>
  <Paragraphs>468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Calibri</vt:lpstr>
      <vt:lpstr>Helvetica</vt:lpstr>
      <vt:lpstr>Times</vt:lpstr>
      <vt:lpstr>Times New Roman</vt:lpstr>
      <vt:lpstr>Wingdings</vt:lpstr>
      <vt:lpstr>Office Theme</vt:lpstr>
      <vt:lpstr>Routers; LPM; Protocols</vt:lpstr>
      <vt:lpstr>Review: Router architecture</vt:lpstr>
      <vt:lpstr>Fabrics: Types</vt:lpstr>
      <vt:lpstr>Fabrics: Types</vt:lpstr>
      <vt:lpstr>Nonblocking fabrics</vt:lpstr>
      <vt:lpstr>Nonblocking fabrics</vt:lpstr>
      <vt:lpstr>Nonblocking fabrics</vt:lpstr>
      <vt:lpstr>Control (plane) processor</vt:lpstr>
      <vt:lpstr>PowerPoint Presentation</vt:lpstr>
      <vt:lpstr>Longest Prefix Matching</vt:lpstr>
      <vt:lpstr>Review: Route lookup</vt:lpstr>
      <vt:lpstr>Example of IP block reallocation</vt:lpstr>
      <vt:lpstr>Example of IP block reallocation</vt:lpstr>
      <vt:lpstr>Example of IP block reallocation</vt:lpstr>
      <vt:lpstr>Example of IP block reallocation</vt:lpstr>
      <vt:lpstr>A closer look at the forwarding table</vt:lpstr>
      <vt:lpstr>Longest Prefix Matching (LPM)</vt:lpstr>
      <vt:lpstr>PowerPoint Presentation</vt:lpstr>
      <vt:lpstr>Why is LPM useful?</vt:lpstr>
      <vt:lpstr>Why is LPM useful?</vt:lpstr>
      <vt:lpstr>IPv4 Datagram Format</vt:lpstr>
      <vt:lpstr>PowerPoint Presentation</vt:lpstr>
      <vt:lpstr>PowerPoint Presentation</vt:lpstr>
      <vt:lpstr>IP Support Protocols</vt:lpstr>
      <vt:lpstr>Internet Control Message Protocol (ICMP)</vt:lpstr>
      <vt:lpstr>Internet Control Message Protocol</vt:lpstr>
      <vt:lpstr>ICMP message format (informal)</vt:lpstr>
      <vt:lpstr>Specific uses of ICMP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1856</cp:revision>
  <cp:lastPrinted>2021-01-24T11:57:08Z</cp:lastPrinted>
  <dcterms:created xsi:type="dcterms:W3CDTF">2019-01-23T03:40:12Z</dcterms:created>
  <dcterms:modified xsi:type="dcterms:W3CDTF">2024-12-03T15:33:56Z</dcterms:modified>
</cp:coreProperties>
</file>