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87" r:id="rId2"/>
    <p:sldId id="298" r:id="rId3"/>
    <p:sldId id="614" r:id="rId4"/>
    <p:sldId id="784" r:id="rId5"/>
    <p:sldId id="523" r:id="rId6"/>
    <p:sldId id="785" r:id="rId7"/>
    <p:sldId id="991" r:id="rId8"/>
    <p:sldId id="1127" r:id="rId9"/>
    <p:sldId id="788" r:id="rId10"/>
    <p:sldId id="290" r:id="rId11"/>
    <p:sldId id="790" r:id="rId12"/>
    <p:sldId id="793" r:id="rId13"/>
    <p:sldId id="794" r:id="rId14"/>
    <p:sldId id="789" r:id="rId15"/>
    <p:sldId id="798" r:id="rId16"/>
    <p:sldId id="799" r:id="rId17"/>
    <p:sldId id="800" r:id="rId18"/>
    <p:sldId id="801" r:id="rId19"/>
    <p:sldId id="8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7"/>
    <p:restoredTop sz="94664"/>
  </p:normalViewPr>
  <p:slideViewPr>
    <p:cSldViewPr snapToGrid="0" snapToObjects="1">
      <p:cViewPr varScale="1">
        <p:scale>
          <a:sx n="140" d="100"/>
          <a:sy n="140" d="100"/>
        </p:scale>
        <p:origin x="24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5FBD57F-0D33-A54A-B835-A88242EA4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912F69-641D-864A-AA07-F0EAE88720B5}" type="slidenum">
              <a:rPr lang="en-US" altLang="en-US" sz="1300" smtClean="0"/>
              <a:pPr/>
              <a:t>10</a:t>
            </a:fld>
            <a:endParaRPr lang="en-US" altLang="en-US" sz="13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C52B934-72C7-534F-8FFB-703411CC1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7C1898F-25B6-184E-9A92-FA65581E2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3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Network Layer: Addressing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20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http://www.cs.rutgers.edu/~sn624/352-F24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A7BA6313-BE57-4B5C-EB8A-6202C9856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075" y="190921"/>
            <a:ext cx="1397726" cy="1321568"/>
          </a:xfrm>
          <a:prstGeom prst="rect">
            <a:avLst/>
          </a:prstGeom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724988AB-7A06-7C4E-922C-B9E9EF10E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6356"/>
            <a:ext cx="7772400" cy="1143000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r>
              <a:rPr lang="en-US" altLang="en-US" dirty="0"/>
              <a:t>IPv4 Addresses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697FFF-A68C-1D4E-8FB1-0D484AFD5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796019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r>
              <a:rPr lang="en-US" altLang="en-US" dirty="0"/>
              <a:t>32 bits long</a:t>
            </a:r>
          </a:p>
          <a:p>
            <a:r>
              <a:rPr lang="en-US" altLang="en-US" dirty="0"/>
              <a:t>Identifier for a network </a:t>
            </a:r>
            <a:r>
              <a:rPr lang="en-US" altLang="en-US" dirty="0">
                <a:solidFill>
                  <a:srgbClr val="C00000"/>
                </a:solidFill>
              </a:rPr>
              <a:t>interface</a:t>
            </a:r>
          </a:p>
          <a:p>
            <a:r>
              <a:rPr lang="en-US" altLang="en-US" dirty="0"/>
              <a:t>An IP address corresponds to the </a:t>
            </a:r>
            <a:r>
              <a:rPr lang="en-US" altLang="en-US" dirty="0">
                <a:solidFill>
                  <a:srgbClr val="C00000"/>
                </a:solidFill>
              </a:rPr>
              <a:t>point of attachment </a:t>
            </a:r>
            <a:r>
              <a:rPr lang="en-US" altLang="en-US" dirty="0"/>
              <a:t>of an endpoint to the network.</a:t>
            </a:r>
          </a:p>
          <a:p>
            <a:r>
              <a:rPr lang="en-US" altLang="en-US" dirty="0"/>
              <a:t>An IP address is </a:t>
            </a:r>
            <a:r>
              <a:rPr lang="en-US" altLang="en-US" dirty="0">
                <a:solidFill>
                  <a:srgbClr val="C00000"/>
                </a:solidFill>
              </a:rPr>
              <a:t>NOT an identifier</a:t>
            </a:r>
            <a:r>
              <a:rPr lang="en-US" altLang="en-US" dirty="0"/>
              <a:t> for the endpoint</a:t>
            </a:r>
          </a:p>
          <a:p>
            <a:pPr lvl="1"/>
            <a:r>
              <a:rPr lang="en-US" altLang="en-US" dirty="0"/>
              <a:t>Changes when endpoint moves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IPv4 dotted quad notation</a:t>
            </a:r>
            <a:r>
              <a:rPr lang="en-US" altLang="en-US" dirty="0"/>
              <a:t>: each byte is written in decimal in MSB order, separated by dots. Example: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236FAD-F321-4741-A8D7-FD4610474AAD}"/>
              </a:ext>
            </a:extLst>
          </p:cNvPr>
          <p:cNvSpPr txBox="1"/>
          <p:nvPr/>
        </p:nvSpPr>
        <p:spPr>
          <a:xfrm>
            <a:off x="2636915" y="5586837"/>
            <a:ext cx="7376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10000000 11000011 00000001 01010000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60823-E2E0-C440-A46C-709F4BA5F885}"/>
              </a:ext>
            </a:extLst>
          </p:cNvPr>
          <p:cNvSpPr txBox="1"/>
          <p:nvPr/>
        </p:nvSpPr>
        <p:spPr>
          <a:xfrm>
            <a:off x="3134459" y="6088758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128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3B6E8-383A-E94A-9A32-11135E60B32D}"/>
              </a:ext>
            </a:extLst>
          </p:cNvPr>
          <p:cNvSpPr txBox="1"/>
          <p:nvPr/>
        </p:nvSpPr>
        <p:spPr>
          <a:xfrm>
            <a:off x="4606211" y="6088758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D31591-325D-F841-AC0C-3512F50A78BC}"/>
              </a:ext>
            </a:extLst>
          </p:cNvPr>
          <p:cNvSpPr txBox="1"/>
          <p:nvPr/>
        </p:nvSpPr>
        <p:spPr>
          <a:xfrm>
            <a:off x="6382762" y="6088757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5E947-327E-FC47-BF81-401BC4B2B97B}"/>
              </a:ext>
            </a:extLst>
          </p:cNvPr>
          <p:cNvSpPr txBox="1"/>
          <p:nvPr/>
        </p:nvSpPr>
        <p:spPr>
          <a:xfrm>
            <a:off x="7969897" y="6087475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54C7F-8809-4348-A528-2A8D9E9D95F8}"/>
              </a:ext>
            </a:extLst>
          </p:cNvPr>
          <p:cNvSpPr txBox="1"/>
          <p:nvPr/>
        </p:nvSpPr>
        <p:spPr>
          <a:xfrm>
            <a:off x="4181122" y="6087475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A5200E-870D-5E4A-8263-D7EB05A07011}"/>
              </a:ext>
            </a:extLst>
          </p:cNvPr>
          <p:cNvSpPr txBox="1"/>
          <p:nvPr/>
        </p:nvSpPr>
        <p:spPr>
          <a:xfrm>
            <a:off x="5829766" y="6087474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0526C7-28A7-944D-9E5C-2C7CE6561584}"/>
              </a:ext>
            </a:extLst>
          </p:cNvPr>
          <p:cNvSpPr txBox="1"/>
          <p:nvPr/>
        </p:nvSpPr>
        <p:spPr>
          <a:xfrm>
            <a:off x="7514876" y="6087473"/>
            <a:ext cx="37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.</a:t>
            </a:r>
          </a:p>
        </p:txBody>
      </p:sp>
      <p:pic>
        <p:nvPicPr>
          <p:cNvPr id="3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EAAF79D9-E9EE-A975-B2F1-B9B4BEFE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61" y="480141"/>
            <a:ext cx="1320108" cy="124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0D43B4A-99DD-1BA7-8CF1-297D3F242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072" y="1528454"/>
            <a:ext cx="757166" cy="79661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5A6E112-94A6-591C-8FD9-AA88DB506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244" y="719701"/>
            <a:ext cx="1726948" cy="675943"/>
          </a:xfrm>
          <a:prstGeom prst="rect">
            <a:avLst/>
          </a:prstGeom>
        </p:spPr>
      </p:pic>
      <p:pic>
        <p:nvPicPr>
          <p:cNvPr id="16" name="Picture 15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9AD16DFC-9C8A-1B00-5C35-2121DA78E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052" y="148895"/>
            <a:ext cx="1397726" cy="1321568"/>
          </a:xfrm>
          <a:prstGeom prst="rect">
            <a:avLst/>
          </a:prstGeom>
        </p:spPr>
      </p:pic>
      <p:pic>
        <p:nvPicPr>
          <p:cNvPr id="15" name="Picture 14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76389E52-8518-30AC-F0EA-C134801F3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574039" y="748626"/>
            <a:ext cx="570841" cy="6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2385 L 0.15196 0.02385 " pathEditMode="relative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8838-4EB1-3D49-AF4A-31069311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3686" cy="1325563"/>
          </a:xfrm>
        </p:spPr>
        <p:txBody>
          <a:bodyPr/>
          <a:lstStyle/>
          <a:p>
            <a:r>
              <a:rPr lang="en-US" dirty="0"/>
              <a:t>Grouping IP addresses by prefixes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D508B-1AB0-9241-8302-57314E0C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823"/>
          </a:xfrm>
        </p:spPr>
        <p:txBody>
          <a:bodyPr>
            <a:normAutofit/>
          </a:bodyPr>
          <a:lstStyle/>
          <a:p>
            <a:r>
              <a:rPr lang="en-US" dirty="0"/>
              <a:t>IP addresses can be grouped based on a </a:t>
            </a:r>
            <a:r>
              <a:rPr lang="en-US" dirty="0">
                <a:solidFill>
                  <a:srgbClr val="C00000"/>
                </a:solidFill>
              </a:rPr>
              <a:t>shared prefix of a specified length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Example: consider two IP addresses:</a:t>
            </a:r>
          </a:p>
          <a:p>
            <a:pPr lvl="1"/>
            <a:r>
              <a:rPr lang="en-US" dirty="0"/>
              <a:t>128.95.1.80 and 128.95.1.4</a:t>
            </a:r>
          </a:p>
          <a:p>
            <a:pPr lvl="1"/>
            <a:r>
              <a:rPr lang="en-US" dirty="0"/>
              <a:t>The addresses share a prefix of (bit) length 24: 128.95.1</a:t>
            </a:r>
          </a:p>
          <a:p>
            <a:pPr lvl="1"/>
            <a:r>
              <a:rPr lang="en-US" dirty="0"/>
              <a:t>The addresses have different suffixes of (bit) length 8</a:t>
            </a:r>
          </a:p>
          <a:p>
            <a:pPr lvl="1"/>
            <a:endParaRPr lang="en-US" dirty="0"/>
          </a:p>
          <a:p>
            <a:r>
              <a:rPr lang="en-US" dirty="0"/>
              <a:t>IP addresses: prefix corresponds to the </a:t>
            </a:r>
            <a:r>
              <a:rPr lang="en-US" dirty="0">
                <a:solidFill>
                  <a:srgbClr val="C00000"/>
                </a:solidFill>
              </a:rPr>
              <a:t>network component </a:t>
            </a:r>
            <a:r>
              <a:rPr lang="en-US" dirty="0"/>
              <a:t>and the suffix to an </a:t>
            </a:r>
            <a:r>
              <a:rPr lang="en-US" dirty="0">
                <a:solidFill>
                  <a:srgbClr val="C00000"/>
                </a:solidFill>
              </a:rPr>
              <a:t>endpoint (host) component</a:t>
            </a:r>
            <a:r>
              <a:rPr lang="en-US" dirty="0"/>
              <a:t> of the address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8838-4EB1-3D49-AF4A-31069311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/>
          <a:lstStyle/>
          <a:p>
            <a:r>
              <a:rPr lang="en-US" dirty="0"/>
              <a:t>IP addresses use </a:t>
            </a:r>
            <a:r>
              <a:rPr lang="en-US" dirty="0">
                <a:solidFill>
                  <a:srgbClr val="C00000"/>
                </a:solidFill>
              </a:rPr>
              <a:t>hierarchy </a:t>
            </a:r>
            <a:r>
              <a:rPr lang="en-US" dirty="0"/>
              <a:t>to scale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D508B-1AB0-9241-8302-57314E0C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8048899" cy="48068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IP addresses of endpoint interfaces in a network (e.g., Rutgers Busch campus) </a:t>
            </a:r>
            <a:r>
              <a:rPr lang="en-US" dirty="0">
                <a:solidFill>
                  <a:srgbClr val="C00000"/>
                </a:solidFill>
              </a:rPr>
              <a:t>share a prefix </a:t>
            </a:r>
            <a:r>
              <a:rPr lang="en-US" dirty="0"/>
              <a:t>of some length</a:t>
            </a:r>
          </a:p>
          <a:p>
            <a:r>
              <a:rPr lang="en-US" dirty="0"/>
              <a:t>Each interface/endpoint has a </a:t>
            </a:r>
            <a:r>
              <a:rPr lang="en-US" dirty="0">
                <a:solidFill>
                  <a:srgbClr val="C00000"/>
                </a:solidFill>
              </a:rPr>
              <a:t>different suffix, </a:t>
            </a:r>
            <a:r>
              <a:rPr lang="en-US" dirty="0"/>
              <a:t>and hence a different 32-bit IP address</a:t>
            </a:r>
          </a:p>
          <a:p>
            <a:r>
              <a:rPr lang="en-US" dirty="0"/>
              <a:t>Using prefixes reduces the amount of information needed to forward packets over the Internet</a:t>
            </a:r>
          </a:p>
          <a:p>
            <a:r>
              <a:rPr lang="en-US" dirty="0"/>
              <a:t>IP prefixes are like </a:t>
            </a:r>
            <a:r>
              <a:rPr lang="en-US" dirty="0">
                <a:solidFill>
                  <a:srgbClr val="C00000"/>
                </a:solidFill>
              </a:rPr>
              <a:t>zip codes: </a:t>
            </a:r>
            <a:r>
              <a:rPr lang="en-US" dirty="0"/>
              <a:t>routers don’t need to store info for each endpoint, just each prefix</a:t>
            </a:r>
          </a:p>
          <a:p>
            <a:r>
              <a:rPr lang="en-US" dirty="0"/>
              <a:t>Prefixes allow IP addresses to move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from one network to another (more on this later)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2F9A45C-8AEC-9742-AB23-FC96040A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899" y="4049488"/>
            <a:ext cx="3169919" cy="23774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F615305-A941-BC4D-9B1F-7B7C7EE26564}"/>
              </a:ext>
            </a:extLst>
          </p:cNvPr>
          <p:cNvSpPr/>
          <p:nvPr/>
        </p:nvSpPr>
        <p:spPr>
          <a:xfrm>
            <a:off x="10465527" y="5355774"/>
            <a:ext cx="812075" cy="561703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building, outdoor, sky&#10;&#10;Description automatically generated">
            <a:extLst>
              <a:ext uri="{FF2B5EF4-FFF2-40B4-BE49-F238E27FC236}">
                <a16:creationId xmlns:a16="http://schemas.microsoft.com/office/drawing/2014/main" id="{7924B226-EC80-4D40-8DE9-64701C0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859" y="1662486"/>
            <a:ext cx="3169919" cy="2367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3F13E2-6A05-6748-ADC3-D2EC5A213C10}"/>
              </a:ext>
            </a:extLst>
          </p:cNvPr>
          <p:cNvSpPr txBox="1"/>
          <p:nvPr/>
        </p:nvSpPr>
        <p:spPr>
          <a:xfrm>
            <a:off x="11353801" y="1710282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NJ</a:t>
            </a:r>
          </a:p>
        </p:txBody>
      </p:sp>
    </p:spTree>
    <p:extLst>
      <p:ext uri="{BB962C8B-B14F-4D97-AF65-F5344CB8AC3E}">
        <p14:creationId xmlns:p14="http://schemas.microsoft.com/office/powerpoint/2010/main" val="408470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8838-4EB1-3D49-AF4A-31069311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/>
          <a:lstStyle/>
          <a:p>
            <a:r>
              <a:rPr lang="en-US" dirty="0"/>
              <a:t>IP addresses use </a:t>
            </a:r>
            <a:r>
              <a:rPr lang="en-US" dirty="0">
                <a:solidFill>
                  <a:srgbClr val="C00000"/>
                </a:solidFill>
              </a:rPr>
              <a:t>hierarchy </a:t>
            </a:r>
            <a:r>
              <a:rPr lang="en-US" dirty="0"/>
              <a:t>to scale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D508B-1AB0-9241-8302-57314E0C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8048899" cy="4806823"/>
          </a:xfrm>
        </p:spPr>
        <p:txBody>
          <a:bodyPr>
            <a:normAutofit/>
          </a:bodyPr>
          <a:lstStyle/>
          <a:p>
            <a:r>
              <a:rPr lang="en-US" dirty="0"/>
              <a:t>Postal envelopes should show clearly delineated zip codes.</a:t>
            </a:r>
          </a:p>
          <a:p>
            <a:r>
              <a:rPr lang="en-US" dirty="0"/>
              <a:t>Q: How to identify the prefix from a 32-bit IP address?</a:t>
            </a:r>
          </a:p>
          <a:p>
            <a:pPr lvl="1"/>
            <a:r>
              <a:rPr lang="en-US" dirty="0"/>
              <a:t>Two methods:</a:t>
            </a:r>
          </a:p>
          <a:p>
            <a:r>
              <a:rPr lang="en-US" dirty="0"/>
              <a:t>Old: Classful addressing. IP address itself is formatted to denote the IP prefix</a:t>
            </a:r>
          </a:p>
          <a:p>
            <a:r>
              <a:rPr lang="en-US" dirty="0"/>
              <a:t>New: Classless addressing (also called classless inter-domain routing, or </a:t>
            </a:r>
            <a:r>
              <a:rPr lang="en-US" dirty="0">
                <a:solidFill>
                  <a:srgbClr val="C00000"/>
                </a:solidFill>
              </a:rPr>
              <a:t>CIDR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Each router independently identifies prefix from IP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2F9A45C-8AEC-9742-AB23-FC96040A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899" y="4049488"/>
            <a:ext cx="3169919" cy="23774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F615305-A941-BC4D-9B1F-7B7C7EE26564}"/>
              </a:ext>
            </a:extLst>
          </p:cNvPr>
          <p:cNvSpPr/>
          <p:nvPr/>
        </p:nvSpPr>
        <p:spPr>
          <a:xfrm>
            <a:off x="10465527" y="5355774"/>
            <a:ext cx="812075" cy="561703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building, outdoor, sky&#10;&#10;Description automatically generated">
            <a:extLst>
              <a:ext uri="{FF2B5EF4-FFF2-40B4-BE49-F238E27FC236}">
                <a16:creationId xmlns:a16="http://schemas.microsoft.com/office/drawing/2014/main" id="{7924B226-EC80-4D40-8DE9-64701C0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859" y="1662486"/>
            <a:ext cx="3169919" cy="2367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3F13E2-6A05-6748-ADC3-D2EC5A213C10}"/>
              </a:ext>
            </a:extLst>
          </p:cNvPr>
          <p:cNvSpPr txBox="1"/>
          <p:nvPr/>
        </p:nvSpPr>
        <p:spPr>
          <a:xfrm>
            <a:off x="11353801" y="1710282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NJ</a:t>
            </a:r>
          </a:p>
        </p:txBody>
      </p:sp>
    </p:spTree>
    <p:extLst>
      <p:ext uri="{BB962C8B-B14F-4D97-AF65-F5344CB8AC3E}">
        <p14:creationId xmlns:p14="http://schemas.microsoft.com/office/powerpoint/2010/main" val="11029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D1E66-22CE-0F4D-85FA-2BFF9180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Classless IPv4 addressing (CIDR)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C52D8-6A69-7B47-A60F-BD4033711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8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1A04-E1AB-7F45-8A2D-E1A80E35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Classless IPv4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76AC2-52CB-D74B-BA54-03289B504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classless inter-domain routing (CIDR)</a:t>
            </a:r>
          </a:p>
          <a:p>
            <a:r>
              <a:rPr lang="en-US" dirty="0"/>
              <a:t>Key idea: Network component of the address (</a:t>
            </a:r>
            <a:r>
              <a:rPr lang="en-US" dirty="0" err="1"/>
              <a:t>ie</a:t>
            </a:r>
            <a:r>
              <a:rPr lang="en-US" dirty="0"/>
              <a:t>: prefix) can have </a:t>
            </a:r>
            <a:r>
              <a:rPr lang="en-US" dirty="0">
                <a:solidFill>
                  <a:srgbClr val="C00000"/>
                </a:solidFill>
              </a:rPr>
              <a:t>any length </a:t>
            </a:r>
            <a:r>
              <a:rPr lang="en-US" dirty="0"/>
              <a:t>(usually from 8—32)</a:t>
            </a:r>
          </a:p>
          <a:p>
            <a:r>
              <a:rPr lang="en-US" dirty="0"/>
              <a:t>Address format: </a:t>
            </a:r>
            <a:r>
              <a:rPr lang="en-US" dirty="0" err="1">
                <a:solidFill>
                  <a:srgbClr val="C00000"/>
                </a:solidFill>
              </a:rPr>
              <a:t>a.b.c.d</a:t>
            </a:r>
            <a:r>
              <a:rPr lang="en-US" dirty="0">
                <a:solidFill>
                  <a:srgbClr val="C00000"/>
                </a:solidFill>
              </a:rPr>
              <a:t>/x</a:t>
            </a:r>
            <a:r>
              <a:rPr lang="en-US" dirty="0"/>
              <a:t>, where x is the prefix length</a:t>
            </a:r>
          </a:p>
          <a:p>
            <a:pPr lvl="1"/>
            <a:r>
              <a:rPr lang="en-US" dirty="0"/>
              <a:t>Customary to use 0s for all suffix bits</a:t>
            </a:r>
          </a:p>
          <a:p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33237B7-5664-6E46-AA4D-39DDFFF253CE}"/>
              </a:ext>
            </a:extLst>
          </p:cNvPr>
          <p:cNvGrpSpPr>
            <a:grpSpLocks/>
          </p:cNvGrpSpPr>
          <p:nvPr/>
        </p:nvGrpSpPr>
        <p:grpSpPr bwMode="auto">
          <a:xfrm>
            <a:off x="2921863" y="5005296"/>
            <a:ext cx="6116637" cy="1606550"/>
            <a:chOff x="1339" y="914"/>
            <a:chExt cx="3853" cy="1012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C9A199E0-03B1-154C-8BAA-C32B97C21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" y="1262"/>
              <a:ext cx="3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Arial" panose="020B0604020202020204" pitchFamily="34" charset="0"/>
                </a:rPr>
                <a:t>11001000  00010111  0001000</a:t>
              </a:r>
              <a:r>
                <a:rPr lang="en-US" altLang="en-US" sz="2400" dirty="0">
                  <a:latin typeface="Arial" panose="020B0604020202020204" pitchFamily="34" charset="0"/>
                </a:rPr>
                <a:t>0  00000000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B0316262-B477-2D41-9E81-2DDDF73FC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922"/>
              <a:ext cx="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part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543B31D7-9E91-1D4F-8197-E241BFF6D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1" y="914"/>
              <a:ext cx="39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host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part</a:t>
              </a: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62E92BE8-F522-B347-A800-0DF4E0F4A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0" y="1121"/>
              <a:ext cx="1021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886B22D8-7CBF-3A4C-AB17-4038DB05BD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8" y="1118"/>
              <a:ext cx="924" cy="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232E658B-8F16-1E4D-819A-84D5917E3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55" y="1123"/>
              <a:ext cx="436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B8119EFD-18D7-EE4A-B2C4-0ECB0C484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8" y="1121"/>
              <a:ext cx="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F66CCF35-C4E2-644E-BB19-EF4301AD2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" y="1635"/>
              <a:ext cx="14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5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E7EC-5678-E74A-AC8A-7B8BD39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CIDR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1575-640B-5E41-9870-BEB96EAD6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31034" cy="4797244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An ISP can obtain a block of addresses and partition this further to its customers</a:t>
            </a:r>
          </a:p>
          <a:p>
            <a:r>
              <a:rPr lang="en-US" altLang="en-US" sz="3200" dirty="0"/>
              <a:t>Say an ISP has 200.8.0.0/16 address (65K addresses). </a:t>
            </a:r>
          </a:p>
          <a:p>
            <a:r>
              <a:rPr lang="en-US" altLang="en-US" sz="3200" dirty="0"/>
              <a:t>The ISP has customer who needs only 64 addresses starting from 200.8.4.128</a:t>
            </a:r>
          </a:p>
          <a:p>
            <a:r>
              <a:rPr lang="en-US" altLang="en-US" sz="3200" dirty="0"/>
              <a:t>Then that block can be specified as 200.8.4.128/</a:t>
            </a:r>
            <a:r>
              <a:rPr lang="en-US" altLang="en-US" sz="3200" dirty="0">
                <a:solidFill>
                  <a:srgbClr val="C00000"/>
                </a:solidFill>
              </a:rPr>
              <a:t>26</a:t>
            </a:r>
          </a:p>
          <a:p>
            <a:r>
              <a:rPr lang="en-US" altLang="en-US" sz="3200" dirty="0"/>
              <a:t>200.8.4.128/26 is “inside” 200.8.0.0/16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D7E45D-D966-3744-9460-EA67B476E152}"/>
              </a:ext>
            </a:extLst>
          </p:cNvPr>
          <p:cNvSpPr/>
          <p:nvPr/>
        </p:nvSpPr>
        <p:spPr>
          <a:xfrm>
            <a:off x="8712926" y="2573383"/>
            <a:ext cx="3187337" cy="757645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4C4C3-40B9-6D41-842F-D64E697E88B4}"/>
              </a:ext>
            </a:extLst>
          </p:cNvPr>
          <p:cNvSpPr/>
          <p:nvPr/>
        </p:nvSpPr>
        <p:spPr>
          <a:xfrm>
            <a:off x="9966960" y="2573383"/>
            <a:ext cx="339634" cy="757645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00053-2B70-1B47-B3C0-7503644D4006}"/>
              </a:ext>
            </a:extLst>
          </p:cNvPr>
          <p:cNvSpPr txBox="1"/>
          <p:nvPr/>
        </p:nvSpPr>
        <p:spPr>
          <a:xfrm>
            <a:off x="9294225" y="1931980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200.8.0.0/16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011276-49E8-A04F-AF2A-D9F4E9C2117A}"/>
              </a:ext>
            </a:extLst>
          </p:cNvPr>
          <p:cNvCxnSpPr>
            <a:cxnSpLocks/>
          </p:cNvCxnSpPr>
          <p:nvPr/>
        </p:nvCxnSpPr>
        <p:spPr>
          <a:xfrm>
            <a:off x="11168745" y="2132035"/>
            <a:ext cx="770709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213661-20FD-E34F-A9DF-7A5BD2E33E7B}"/>
              </a:ext>
            </a:extLst>
          </p:cNvPr>
          <p:cNvCxnSpPr>
            <a:cxnSpLocks/>
          </p:cNvCxnSpPr>
          <p:nvPr/>
        </p:nvCxnSpPr>
        <p:spPr>
          <a:xfrm flipH="1" flipV="1">
            <a:off x="8569235" y="2121761"/>
            <a:ext cx="1005839" cy="1027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89DA8A-E299-CE4A-A6D8-10FA4DA0FDC8}"/>
              </a:ext>
            </a:extLst>
          </p:cNvPr>
          <p:cNvSpPr txBox="1"/>
          <p:nvPr/>
        </p:nvSpPr>
        <p:spPr>
          <a:xfrm>
            <a:off x="10191205" y="4264370"/>
            <a:ext cx="2000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200.8.4.128/26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2916C9-5DE4-0445-98E9-A09E7B87ED23}"/>
              </a:ext>
            </a:extLst>
          </p:cNvPr>
          <p:cNvCxnSpPr>
            <a:cxnSpLocks/>
          </p:cNvCxnSpPr>
          <p:nvPr/>
        </p:nvCxnSpPr>
        <p:spPr>
          <a:xfrm flipH="1" flipV="1">
            <a:off x="10241279" y="3459224"/>
            <a:ext cx="1280161" cy="76502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D0F3F3-2107-594C-A8AA-0C5276F89662}"/>
              </a:ext>
            </a:extLst>
          </p:cNvPr>
          <p:cNvCxnSpPr/>
          <p:nvPr/>
        </p:nvCxnSpPr>
        <p:spPr>
          <a:xfrm>
            <a:off x="8765178" y="2599031"/>
            <a:ext cx="0" cy="7063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C56CAB-00C6-E944-B88F-2126ADBAD34B}"/>
              </a:ext>
            </a:extLst>
          </p:cNvPr>
          <p:cNvCxnSpPr/>
          <p:nvPr/>
        </p:nvCxnSpPr>
        <p:spPr>
          <a:xfrm>
            <a:off x="8813074" y="2620801"/>
            <a:ext cx="0" cy="7063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45518C-F35F-3E44-B9D0-A1D300183AAD}"/>
              </a:ext>
            </a:extLst>
          </p:cNvPr>
          <p:cNvCxnSpPr/>
          <p:nvPr/>
        </p:nvCxnSpPr>
        <p:spPr>
          <a:xfrm>
            <a:off x="9348651" y="2599031"/>
            <a:ext cx="0" cy="7063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0FC3A64-4249-A249-AE77-A5720B3CAD58}"/>
              </a:ext>
            </a:extLst>
          </p:cNvPr>
          <p:cNvSpPr txBox="1"/>
          <p:nvPr/>
        </p:nvSpPr>
        <p:spPr>
          <a:xfrm>
            <a:off x="8709659" y="3742441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200.8.0.0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761997-940A-454E-B85E-11F6BCD21164}"/>
              </a:ext>
            </a:extLst>
          </p:cNvPr>
          <p:cNvSpPr txBox="1"/>
          <p:nvPr/>
        </p:nvSpPr>
        <p:spPr>
          <a:xfrm>
            <a:off x="8709659" y="4142551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200.8.0.1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AD66F4-5FF1-7643-928E-9D9854E5EA0B}"/>
              </a:ext>
            </a:extLst>
          </p:cNvPr>
          <p:cNvSpPr txBox="1"/>
          <p:nvPr/>
        </p:nvSpPr>
        <p:spPr>
          <a:xfrm>
            <a:off x="8709659" y="5018933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200.8.1.0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7CA70C-7F5C-074B-B705-48A9A7256E79}"/>
              </a:ext>
            </a:extLst>
          </p:cNvPr>
          <p:cNvSpPr txBox="1"/>
          <p:nvPr/>
        </p:nvSpPr>
        <p:spPr>
          <a:xfrm>
            <a:off x="8709659" y="4580742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08A371-5968-8147-8851-C798F1CB5879}"/>
              </a:ext>
            </a:extLst>
          </p:cNvPr>
          <p:cNvSpPr txBox="1"/>
          <p:nvPr/>
        </p:nvSpPr>
        <p:spPr>
          <a:xfrm>
            <a:off x="8709659" y="5363120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200.8.1.1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1BF5B3-84FD-7846-B968-1BAB3D13E231}"/>
              </a:ext>
            </a:extLst>
          </p:cNvPr>
          <p:cNvSpPr txBox="1"/>
          <p:nvPr/>
        </p:nvSpPr>
        <p:spPr>
          <a:xfrm>
            <a:off x="8722722" y="5707307"/>
            <a:ext cx="139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824B90-4226-DB44-852F-2B20B1783CFC}"/>
              </a:ext>
            </a:extLst>
          </p:cNvPr>
          <p:cNvSpPr txBox="1"/>
          <p:nvPr/>
        </p:nvSpPr>
        <p:spPr>
          <a:xfrm>
            <a:off x="8735785" y="6195626"/>
            <a:ext cx="1832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200.8.255.255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6B350B-3BE8-454F-81F3-ADC91035FD10}"/>
              </a:ext>
            </a:extLst>
          </p:cNvPr>
          <p:cNvCxnSpPr/>
          <p:nvPr/>
        </p:nvCxnSpPr>
        <p:spPr>
          <a:xfrm>
            <a:off x="9396548" y="2599031"/>
            <a:ext cx="0" cy="7063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45C4F0-FD59-ED49-B6B9-CEA86B265D5A}"/>
              </a:ext>
            </a:extLst>
          </p:cNvPr>
          <p:cNvCxnSpPr/>
          <p:nvPr/>
        </p:nvCxnSpPr>
        <p:spPr>
          <a:xfrm>
            <a:off x="11834948" y="2573383"/>
            <a:ext cx="0" cy="7063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363DA58-12A7-4B17-ACB1-1F77E1E96885}"/>
              </a:ext>
            </a:extLst>
          </p:cNvPr>
          <p:cNvSpPr txBox="1"/>
          <p:nvPr/>
        </p:nvSpPr>
        <p:spPr>
          <a:xfrm>
            <a:off x="3113315" y="311451"/>
            <a:ext cx="9078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www.internetsociety.org</a:t>
            </a:r>
            <a:r>
              <a:rPr lang="en-US" dirty="0">
                <a:latin typeface="Helvetica" pitchFamily="2" charset="0"/>
              </a:rPr>
              <a:t>/resources/deploy360/2015/short-guide-</a:t>
            </a:r>
            <a:r>
              <a:rPr lang="en-US" dirty="0" err="1">
                <a:latin typeface="Helvetica" pitchFamily="2" charset="0"/>
              </a:rPr>
              <a:t>ip</a:t>
            </a:r>
            <a:r>
              <a:rPr lang="en-US" dirty="0">
                <a:latin typeface="Helvetica" pitchFamily="2" charset="0"/>
              </a:rPr>
              <a:t>-addressing/</a:t>
            </a:r>
          </a:p>
        </p:txBody>
      </p:sp>
    </p:spTree>
    <p:extLst>
      <p:ext uri="{BB962C8B-B14F-4D97-AF65-F5344CB8AC3E}">
        <p14:creationId xmlns:p14="http://schemas.microsoft.com/office/powerpoint/2010/main" val="41521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3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1F9E-3BCE-9643-A264-9F86C477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Netmask </a:t>
            </a:r>
            <a:r>
              <a:rPr lang="en-US" dirty="0"/>
              <a:t>(or subnet mask)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9DC0-F2B1-7E4C-A55D-423F3DB0C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alternative to denote the IP prefix length of an organization</a:t>
            </a:r>
          </a:p>
          <a:p>
            <a:r>
              <a:rPr lang="en-US" dirty="0"/>
              <a:t>32 bits: </a:t>
            </a:r>
            <a:r>
              <a:rPr lang="en-US" dirty="0">
                <a:solidFill>
                  <a:srgbClr val="C00000"/>
                </a:solidFill>
              </a:rPr>
              <a:t>a 1-bit denotes a prefix bit position</a:t>
            </a:r>
            <a:r>
              <a:rPr lang="en-US" dirty="0"/>
              <a:t>. 0 denotes host bit.</a:t>
            </a:r>
          </a:p>
          <a:p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2665017-DCB1-A949-AE14-755730F20BBA}"/>
              </a:ext>
            </a:extLst>
          </p:cNvPr>
          <p:cNvGrpSpPr>
            <a:grpSpLocks/>
          </p:cNvGrpSpPr>
          <p:nvPr/>
        </p:nvGrpSpPr>
        <p:grpSpPr bwMode="auto">
          <a:xfrm>
            <a:off x="2817360" y="3198019"/>
            <a:ext cx="6116637" cy="1606550"/>
            <a:chOff x="1339" y="914"/>
            <a:chExt cx="3853" cy="1012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FB22F253-58B5-F845-91F7-066307DEC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" y="1262"/>
              <a:ext cx="3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Arial" panose="020B0604020202020204" pitchFamily="34" charset="0"/>
                </a:rPr>
                <a:t>11001000  00010111  0001000</a:t>
              </a:r>
              <a:r>
                <a:rPr lang="en-US" altLang="en-US" sz="2400" dirty="0">
                  <a:latin typeface="Arial" panose="020B0604020202020204" pitchFamily="34" charset="0"/>
                </a:rPr>
                <a:t>0  00000000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76308F4A-F254-2641-9624-8233B321A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922"/>
              <a:ext cx="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part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42499EA0-C1E0-AB4D-9EE6-1AF6C1BD1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1" y="914"/>
              <a:ext cx="39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host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part</a:t>
              </a: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30509F5F-A415-3C40-9562-7A1C5BB66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0" y="1121"/>
              <a:ext cx="1021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C6D5E550-7CC5-B449-BD01-5C9955175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8" y="1118"/>
              <a:ext cx="924" cy="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9DEEB55D-C324-7A47-A437-602AF4DF9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55" y="1123"/>
              <a:ext cx="436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F3CBF41-2A89-194F-8F60-198383A43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8" y="1121"/>
              <a:ext cx="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34E65F5A-C60C-EA4A-917A-C05B99C60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" y="1635"/>
              <a:ext cx="14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14" name="Text Box 5">
            <a:extLst>
              <a:ext uri="{FF2B5EF4-FFF2-40B4-BE49-F238E27FC236}">
                <a16:creationId xmlns:a16="http://schemas.microsoft.com/office/drawing/2014/main" id="{6D1320A1-059F-B94F-BEE8-60C3B1338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772" y="5518151"/>
            <a:ext cx="60664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11111111   11111111  1111111</a:t>
            </a:r>
            <a:r>
              <a:rPr lang="en-US" altLang="en-US" sz="2400" dirty="0">
                <a:latin typeface="Arial" panose="020B0604020202020204" pitchFamily="34" charset="0"/>
              </a:rPr>
              <a:t>0    00000000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D31BD1AB-1CA2-944A-988F-3BC97CBA3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815" y="4918264"/>
            <a:ext cx="14668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network part of mask 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146C2403-76DC-1743-B7E4-3259B0058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838" y="4974323"/>
            <a:ext cx="16170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host part of mask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A9AE91CA-2FAF-D24B-A040-455195DAD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4360" y="5294314"/>
            <a:ext cx="1277984" cy="635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69DEFA08-764F-4341-9F0D-1B64A711C9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5309" y="5289551"/>
            <a:ext cx="1466850" cy="1111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13B087A-70B1-0B49-965C-461034015D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40865" y="5300662"/>
            <a:ext cx="457995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F49A39A2-569A-2940-AD3E-4B3122C4C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45034" y="5294312"/>
            <a:ext cx="525462" cy="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A02EB260-524D-E145-8F61-C87693204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517" y="6176171"/>
            <a:ext cx="3539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Netmask: 255.255.254.0</a:t>
            </a:r>
            <a:endParaRPr lang="en-US" alt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8E78-35EE-B14F-8FBC-91931E80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addresses from same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01073-82E9-EB4E-8ACC-78449D023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684"/>
          </a:xfrm>
        </p:spPr>
        <p:txBody>
          <a:bodyPr/>
          <a:lstStyle/>
          <a:p>
            <a:r>
              <a:rPr lang="en-US" dirty="0"/>
              <a:t>Given IP addresses A and B, and netmask M.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1. Compute logical AND (A &amp; M).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2. Compute logical AND (B &amp; M).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3. If (A &amp; M) == (B &amp; M) then A and B are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    on the same network.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dirty="0"/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/>
              <a:t>Ex: A = </a:t>
            </a:r>
            <a:r>
              <a:rPr lang="en-US" altLang="en-US" dirty="0">
                <a:latin typeface="Arial" panose="020B0604020202020204" pitchFamily="34" charset="0"/>
              </a:rPr>
              <a:t>165.230.82.52, B = 165.230.24.93, M = 255.255.128.0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dirty="0"/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/>
              <a:t>A and B are in the same network according to the netmask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/>
              <a:t>A &amp; M == B &amp; M == 165.230.0.0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91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EEE1-E8DA-4048-A284-E28BB8E1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own IP address(es)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EAFE0-B7D4-5D4E-B8DA-1DA9E1276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old way (still works today on Mac and Linux):</a:t>
            </a:r>
          </a:p>
          <a:p>
            <a:pPr lvl="1"/>
            <a:r>
              <a:rPr lang="en-US" dirty="0">
                <a:latin typeface="Courier" pitchFamily="2" charset="0"/>
              </a:rPr>
              <a:t>ifconfig –a</a:t>
            </a:r>
          </a:p>
          <a:p>
            <a:endParaRPr lang="en-US" dirty="0"/>
          </a:p>
          <a:p>
            <a:r>
              <a:rPr lang="en-US" dirty="0"/>
              <a:t>The new way using “iproute2” tools on Linux:</a:t>
            </a:r>
          </a:p>
          <a:p>
            <a:pPr lvl="1"/>
            <a:r>
              <a:rPr lang="en-US" dirty="0" err="1">
                <a:latin typeface="Courier" pitchFamily="2" charset="0"/>
              </a:rPr>
              <a:t>ip</a:t>
            </a:r>
            <a:r>
              <a:rPr lang="en-US" dirty="0">
                <a:latin typeface="Courier" pitchFamily="2" charset="0"/>
              </a:rPr>
              <a:t> link</a:t>
            </a:r>
          </a:p>
          <a:p>
            <a:pPr lvl="1"/>
            <a:r>
              <a:rPr lang="en-US" dirty="0" err="1">
                <a:latin typeface="Courier" pitchFamily="2" charset="0"/>
              </a:rPr>
              <a:t>ip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addr</a:t>
            </a:r>
            <a:endParaRPr lang="en-US" dirty="0">
              <a:latin typeface="Courier" pitchFamily="2" charset="0"/>
            </a:endParaRPr>
          </a:p>
          <a:p>
            <a:pPr lvl="1"/>
            <a:endParaRPr lang="en-US" dirty="0">
              <a:latin typeface="Courier" pitchFamily="2" charset="0"/>
            </a:endParaRPr>
          </a:p>
          <a:p>
            <a:r>
              <a:rPr lang="en-US" dirty="0"/>
              <a:t>What else do you see in these outputs?</a:t>
            </a:r>
          </a:p>
        </p:txBody>
      </p:sp>
    </p:spTree>
    <p:extLst>
      <p:ext uri="{BB962C8B-B14F-4D97-AF65-F5344CB8AC3E}">
        <p14:creationId xmlns:p14="http://schemas.microsoft.com/office/powerpoint/2010/main" val="157686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12371" y="5178224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Link: best-effort local </a:t>
            </a:r>
            <a:r>
              <a:rPr lang="en-US" altLang="en-US" sz="2400" dirty="0" err="1">
                <a:solidFill>
                  <a:schemeClr val="bg1"/>
                </a:solidFill>
              </a:rPr>
              <a:t>pkt</a:t>
            </a:r>
            <a:r>
              <a:rPr lang="en-US" altLang="en-US" sz="2400" dirty="0">
                <a:solidFill>
                  <a:schemeClr val="bg1"/>
                </a:solidFill>
              </a:rPr>
              <a:t> delivery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12371" y="4052011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Network: best-effort global </a:t>
            </a:r>
            <a:r>
              <a:rPr lang="en-US" altLang="en-US" sz="2400" b="0" dirty="0" err="1">
                <a:solidFill>
                  <a:srgbClr val="FFFFFF"/>
                </a:solidFill>
              </a:rPr>
              <a:t>pkt</a:t>
            </a:r>
            <a:r>
              <a:rPr lang="en-US" altLang="en-US" sz="2400" b="0" dirty="0">
                <a:solidFill>
                  <a:srgbClr val="FFFFFF"/>
                </a:solidFill>
              </a:rPr>
              <a:t> delivery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12370" y="2922857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Transport: provide guarantees to apps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12371" y="1790762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Application: useful user-level functions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327" cy="1325563"/>
          </a:xfrm>
        </p:spPr>
        <p:txBody>
          <a:bodyPr/>
          <a:lstStyle/>
          <a:p>
            <a:r>
              <a:rPr lang="en-US" dirty="0"/>
              <a:t>Software/hardware organization at hosts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35790" y="1690688"/>
            <a:ext cx="4282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Communication functions broken up and “stacked”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3B58AD-251F-B67D-984A-5B2F50696D2A}"/>
              </a:ext>
            </a:extLst>
          </p:cNvPr>
          <p:cNvSpPr txBox="1"/>
          <p:nvPr/>
        </p:nvSpPr>
        <p:spPr>
          <a:xfrm>
            <a:off x="7779332" y="2922857"/>
            <a:ext cx="4282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depends on the one below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supports the one above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The interfaces between layers are well-defined and standardized.</a:t>
            </a:r>
          </a:p>
        </p:txBody>
      </p:sp>
    </p:spTree>
    <p:extLst>
      <p:ext uri="{BB962C8B-B14F-4D97-AF65-F5344CB8AC3E}">
        <p14:creationId xmlns:p14="http://schemas.microsoft.com/office/powerpoint/2010/main" val="18201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860-6EC4-C243-AD9F-28326203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Network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A6BCC61-2C8E-E347-99BF-C4E715401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675" y="2834888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6F961-158E-3E48-BDD7-8E5671B5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49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Application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2840-4271-F149-9102-2492F855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777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Transport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DD137B-DE60-0F48-BBD8-BFCAD61D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905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Network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E0B8930-93C7-DE4F-85D7-4AD7B77E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033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Host-to-Net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C7AD7A0-648E-AC45-AA0B-CE416DACEDF6}"/>
              </a:ext>
            </a:extLst>
          </p:cNvPr>
          <p:cNvGrpSpPr>
            <a:grpSpLocks/>
          </p:cNvGrpSpPr>
          <p:nvPr/>
        </p:nvGrpSpPr>
        <p:grpSpPr bwMode="auto">
          <a:xfrm>
            <a:off x="4370945" y="2456669"/>
            <a:ext cx="3876675" cy="2876551"/>
            <a:chOff x="1695" y="1256"/>
            <a:chExt cx="2442" cy="1812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F9F439AE-CFC1-AD49-80B7-9C4F5D6F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E442ED24-2045-2C43-B296-305C8CB0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1984004-451B-1448-AAA2-F3DC87D16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129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FTP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DAF1F1B6-1E27-5C4E-BCEE-412B1D91B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1295"/>
              <a:ext cx="3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HTTP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EDD7FD37-B947-214E-BDA5-59CB4C002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09"/>
              <a:ext cx="3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SMTP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22639E96-CC83-834B-AB02-C70F3BC4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1313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DNS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BAEF2F6E-EAF8-FD43-A365-5EE855050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TCP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EA4E49F1-482D-814D-9323-19469AAB7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UDP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0859255-8C6D-F046-9B09-A957DE9EF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IP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D9565A51-FB51-844E-8B8B-116A6C56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CC657FD6-3948-A942-9F42-752C64D0C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7C605CB-D537-774E-9EC6-B7B0FA48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772F81B6-AB33-334D-9EFD-B9048DB9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0575451-3E1E-114A-938F-6DDB3DB6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32673D35-C248-8F4A-B0CB-8975462A8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DE5DB7D8-E892-8646-8EE1-CB58BC808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F71A5E4B-86E4-574A-8456-8343739CD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6" y="1505"/>
              <a:ext cx="65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38BC7C19-3B3B-6E45-ACE6-82B2808EE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553E9431-E0D3-A747-9313-81D231EE9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223108FC-9D77-FC48-8FD8-35589E472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415956D1-8718-4A41-B4FC-EA5AD8256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B3BA5B5F-DD3F-CD43-BCDD-5F65D47A9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33DDCCD1-FBA6-C744-8EAC-92EE37018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901B0E2-1CC6-C84C-A006-C8ECD9E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4C1D3-5E3D-C14B-BF77-34BFD6330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51049BC-78DE-F54E-A08E-B3CE2156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18278FC8-CAB4-254A-B797-96AA9750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BA17029-A942-9644-96D6-DB79B705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E225476-A171-3842-B79C-DB63C244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724BDE2-327A-E14F-82C8-B76C2587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648ACEE0-4BDD-434D-A266-29E893D2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46A18ED-5F2C-4A4D-B967-24EEF4AE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2431DD7F-4D47-2243-9A85-E8747D42B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056" y="2456669"/>
            <a:ext cx="914401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2C27ECF-D574-DD40-B0AF-4F136BCF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057" y="2483276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HTTPS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F8717047-DCF3-7549-B73F-AFB852E68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1344" y="2851957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pic>
        <p:nvPicPr>
          <p:cNvPr id="47" name="Picture 46" descr="A piece of cake on a plate&#10;&#10;Description automatically generated">
            <a:extLst>
              <a:ext uri="{FF2B5EF4-FFF2-40B4-BE49-F238E27FC236}">
                <a16:creationId xmlns:a16="http://schemas.microsoft.com/office/drawing/2014/main" id="{4B06EA11-850D-A44D-97D1-ACD51B0D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670" y="3019367"/>
            <a:ext cx="2265987" cy="1699490"/>
          </a:xfrm>
          <a:prstGeom prst="rect">
            <a:avLst/>
          </a:prstGeom>
        </p:spPr>
      </p:pic>
      <p:pic>
        <p:nvPicPr>
          <p:cNvPr id="48" name="Picture 47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132CDA1B-C12E-964C-8DC6-CD95D9A61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989" y="2944325"/>
            <a:ext cx="1764011" cy="1277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EC6189-D23B-7543-83B3-A3E660DA21B9}"/>
              </a:ext>
            </a:extLst>
          </p:cNvPr>
          <p:cNvSpPr txBox="1"/>
          <p:nvPr/>
        </p:nvSpPr>
        <p:spPr>
          <a:xfrm rot="768831">
            <a:off x="9504073" y="3723589"/>
            <a:ext cx="124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Helvetica" pitchFamily="2" charset="0"/>
              </a:rPr>
              <a:t>Net layer</a:t>
            </a:r>
          </a:p>
        </p:txBody>
      </p:sp>
    </p:spTree>
    <p:extLst>
      <p:ext uri="{BB962C8B-B14F-4D97-AF65-F5344CB8AC3E}">
        <p14:creationId xmlns:p14="http://schemas.microsoft.com/office/powerpoint/2010/main" val="36758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2587-A120-5544-8B0C-E3962D11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0CBD-C9D8-984C-B08D-F2D65B576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732508" cy="4831207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Main function: Move data from sending to receiving endpoint</a:t>
            </a:r>
          </a:p>
          <a:p>
            <a:r>
              <a:rPr lang="en-US" altLang="en-US" dirty="0"/>
              <a:t>on sending endpoint: encapsulate transport segments into </a:t>
            </a:r>
            <a:r>
              <a:rPr lang="en-US" altLang="en-US" dirty="0">
                <a:solidFill>
                  <a:srgbClr val="C00000"/>
                </a:solidFill>
              </a:rPr>
              <a:t>datagrams</a:t>
            </a:r>
          </a:p>
          <a:p>
            <a:r>
              <a:rPr lang="en-US" altLang="en-US" dirty="0"/>
              <a:t>on receiving endpoint: deliver datagrams to transport layer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The network layer also runs in every router</a:t>
            </a:r>
          </a:p>
          <a:p>
            <a:pPr lvl="1"/>
            <a:r>
              <a:rPr lang="en-US" altLang="en-US" dirty="0"/>
              <a:t>Implication: Often challenging to evolve network layer</a:t>
            </a:r>
          </a:p>
          <a:p>
            <a:r>
              <a:rPr lang="en-US" altLang="en-US" dirty="0"/>
              <a:t>Routers examine headers on all packets passing through them</a:t>
            </a:r>
            <a:endParaRPr lang="en-US" altLang="en-US" sz="2000" dirty="0"/>
          </a:p>
          <a:p>
            <a:endParaRPr lang="en-US" altLang="en-US" sz="2400" dirty="0"/>
          </a:p>
          <a:p>
            <a:endParaRPr lang="en-US" dirty="0"/>
          </a:p>
        </p:txBody>
      </p:sp>
      <p:pic>
        <p:nvPicPr>
          <p:cNvPr id="619" name="Picture 618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593E700A-328A-CA4C-A15A-CEBCFD571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970" y="456899"/>
            <a:ext cx="1915099" cy="1810751"/>
          </a:xfrm>
          <a:prstGeom prst="rect">
            <a:avLst/>
          </a:prstGeom>
        </p:spPr>
      </p:pic>
      <p:pic>
        <p:nvPicPr>
          <p:cNvPr id="620" name="Picture 619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5F3D4176-6200-EB43-A4F3-082E74A1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881" y="4724744"/>
            <a:ext cx="1915099" cy="1810751"/>
          </a:xfrm>
          <a:prstGeom prst="rect">
            <a:avLst/>
          </a:prstGeom>
        </p:spPr>
      </p:pic>
      <p:pic>
        <p:nvPicPr>
          <p:cNvPr id="621" name="Picture 620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E34314EF-6805-EB42-B6DC-B2BA43EFE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18879" y="5794519"/>
            <a:ext cx="635229" cy="701039"/>
          </a:xfrm>
          <a:prstGeom prst="rect">
            <a:avLst/>
          </a:prstGeom>
        </p:spPr>
      </p:pic>
      <p:pic>
        <p:nvPicPr>
          <p:cNvPr id="622" name="Picture 621">
            <a:extLst>
              <a:ext uri="{FF2B5EF4-FFF2-40B4-BE49-F238E27FC236}">
                <a16:creationId xmlns:a16="http://schemas.microsoft.com/office/drawing/2014/main" id="{DA73E113-25DC-9B49-A5F2-C776220B3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879" y="1560694"/>
            <a:ext cx="675640" cy="675640"/>
          </a:xfrm>
          <a:prstGeom prst="rect">
            <a:avLst/>
          </a:prstGeom>
        </p:spPr>
      </p:pic>
      <p:pic>
        <p:nvPicPr>
          <p:cNvPr id="623" name="Picture 622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ADE206E4-FEB1-9045-9877-F55505955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105" y="3018852"/>
            <a:ext cx="1211852" cy="1114699"/>
          </a:xfrm>
          <a:prstGeom prst="rect">
            <a:avLst/>
          </a:prstGeom>
        </p:spPr>
      </p:pic>
      <p:sp>
        <p:nvSpPr>
          <p:cNvPr id="624" name="TextBox 623">
            <a:extLst>
              <a:ext uri="{FF2B5EF4-FFF2-40B4-BE49-F238E27FC236}">
                <a16:creationId xmlns:a16="http://schemas.microsoft.com/office/drawing/2014/main" id="{AC7B1D75-6446-F245-B363-83846E9626A0}"/>
              </a:ext>
            </a:extLst>
          </p:cNvPr>
          <p:cNvSpPr txBox="1"/>
          <p:nvPr/>
        </p:nvSpPr>
        <p:spPr>
          <a:xfrm>
            <a:off x="9570708" y="4209164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Network Layer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CF32D749-62B7-6B49-91E5-D6BDB658664C}"/>
              </a:ext>
            </a:extLst>
          </p:cNvPr>
          <p:cNvSpPr txBox="1"/>
          <p:nvPr/>
        </p:nvSpPr>
        <p:spPr>
          <a:xfrm>
            <a:off x="9369136" y="2343263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Process</a:t>
            </a: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6DDE20BD-380E-464C-B106-EEB33DF1FDAE}"/>
              </a:ext>
            </a:extLst>
          </p:cNvPr>
          <p:cNvSpPr txBox="1"/>
          <p:nvPr/>
        </p:nvSpPr>
        <p:spPr>
          <a:xfrm>
            <a:off x="9736970" y="134185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34FD4F36-75D4-7044-AA1F-DB0335C7FD87}"/>
              </a:ext>
            </a:extLst>
          </p:cNvPr>
          <p:cNvSpPr txBox="1"/>
          <p:nvPr/>
        </p:nvSpPr>
        <p:spPr>
          <a:xfrm>
            <a:off x="8336065" y="5960372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Process</a:t>
            </a: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F5E724D5-CAEE-A94F-B3B4-DA4739140DC8}"/>
              </a:ext>
            </a:extLst>
          </p:cNvPr>
          <p:cNvSpPr txBox="1"/>
          <p:nvPr/>
        </p:nvSpPr>
        <p:spPr>
          <a:xfrm>
            <a:off x="9997704" y="6506388"/>
            <a:ext cx="19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Endpoint</a:t>
            </a:r>
          </a:p>
        </p:txBody>
      </p:sp>
    </p:spTree>
    <p:extLst>
      <p:ext uri="{BB962C8B-B14F-4D97-AF65-F5344CB8AC3E}">
        <p14:creationId xmlns:p14="http://schemas.microsoft.com/office/powerpoint/2010/main" val="223889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" grpId="0"/>
      <p:bldP spid="625" grpId="0"/>
      <p:bldP spid="626" grpId="0"/>
      <p:bldP spid="627" grpId="0"/>
      <p:bldP spid="6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62EFED0A-4195-8A45-AE54-A65D441E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Two key network-layer functions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14FF7A73-425A-3C43-9622-5CFA034B6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63674"/>
            <a:ext cx="4892039" cy="462000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Forwarding:</a:t>
            </a:r>
            <a:r>
              <a:rPr lang="en-US" altLang="en-US" dirty="0"/>
              <a:t> move packets from router</a:t>
            </a:r>
            <a:r>
              <a:rPr lang="ja-JP" altLang="en-US"/>
              <a:t>’</a:t>
            </a:r>
            <a:r>
              <a:rPr lang="en-US" altLang="ja-JP" dirty="0"/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endParaRPr lang="en-US" altLang="ja-JP" dirty="0"/>
          </a:p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Routing:</a:t>
            </a:r>
            <a:r>
              <a:rPr lang="en-US" altLang="en-US" dirty="0"/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routing algorithms</a:t>
            </a:r>
          </a:p>
          <a:p>
            <a:pPr lvl="1">
              <a:spcBef>
                <a:spcPts val="600"/>
              </a:spcBef>
            </a:pPr>
            <a:endParaRPr lang="en-US" altLang="en-US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dirty="0"/>
              <a:t>The network layer solves the routing problem.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1777DEE5-6E7E-AE45-B96B-2BBCC76D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1884363"/>
            <a:ext cx="406876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Analogy: taking a road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2800" dirty="0">
              <a:solidFill>
                <a:srgbClr val="000099"/>
              </a:solidFill>
              <a:latin typeface="Helvetica" pitchFamily="2" charset="0"/>
              <a:ea typeface="ＭＳ Ｐゴシック" charset="0"/>
              <a:cs typeface="ＭＳ Ｐゴシック" charset="0"/>
            </a:endParaRP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Forwarding: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Helvetica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5266678-8B81-DE4C-8B43-B44FB8E3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4649778"/>
            <a:ext cx="4068761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558FA84-8AB6-4047-9E0B-966AC5B3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A4EBC5-CC0A-D948-B5F1-38CC80DA6AF4}" type="slidenum">
              <a:rPr lang="en-US" altLang="en-US" sz="1200" smtClean="0">
                <a:latin typeface="Tahoma" panose="020B0604030504040204" pitchFamily="34" charset="0"/>
              </a:rPr>
              <a:pPr/>
              <a:t>5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21B47-825F-D845-BC93-57B3677DF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07" y="4348199"/>
            <a:ext cx="1824168" cy="1824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5B9BC-E6B6-9046-B26A-0A1A501FC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19" y="2508285"/>
            <a:ext cx="1824168" cy="12159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0078808-AEA2-884A-902F-04818A3A97C5}"/>
              </a:ext>
            </a:extLst>
          </p:cNvPr>
          <p:cNvGrpSpPr/>
          <p:nvPr/>
        </p:nvGrpSpPr>
        <p:grpSpPr>
          <a:xfrm>
            <a:off x="4745515" y="4501890"/>
            <a:ext cx="6030736" cy="2311994"/>
            <a:chOff x="4745515" y="4501890"/>
            <a:chExt cx="6030736" cy="2311994"/>
          </a:xfrm>
        </p:grpSpPr>
        <p:pic>
          <p:nvPicPr>
            <p:cNvPr id="10" name="Picture 19" descr="Router Clip Art">
              <a:extLst>
                <a:ext uri="{FF2B5EF4-FFF2-40B4-BE49-F238E27FC236}">
                  <a16:creationId xmlns:a16="http://schemas.microsoft.com/office/drawing/2014/main" id="{8CB77293-4E1C-B14B-869D-5A4EAA0F2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111" y="5803503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outer Clip Art">
              <a:extLst>
                <a:ext uri="{FF2B5EF4-FFF2-40B4-BE49-F238E27FC236}">
                  <a16:creationId xmlns:a16="http://schemas.microsoft.com/office/drawing/2014/main" id="{31F2F233-66E7-AD43-8409-711250AE2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362" y="5910197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979279-B7A4-194E-8039-FA08012A05E7}"/>
                </a:ext>
              </a:extLst>
            </p:cNvPr>
            <p:cNvCxnSpPr>
              <a:cxnSpLocks/>
            </p:cNvCxnSpPr>
            <p:nvPr/>
          </p:nvCxnSpPr>
          <p:spPr>
            <a:xfrm>
              <a:off x="6634661" y="6210936"/>
              <a:ext cx="811803" cy="506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24">
              <a:extLst>
                <a:ext uri="{FF2B5EF4-FFF2-40B4-BE49-F238E27FC236}">
                  <a16:creationId xmlns:a16="http://schemas.microsoft.com/office/drawing/2014/main" id="{DB747AA0-6EF4-9440-AFBD-22E9E299642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45515" y="4501890"/>
              <a:ext cx="869950" cy="906462"/>
              <a:chOff x="-44" y="1473"/>
              <a:chExt cx="981" cy="1105"/>
            </a:xfrm>
          </p:grpSpPr>
          <p:pic>
            <p:nvPicPr>
              <p:cNvPr id="16" name="Picture 125" descr="desktop_computer_stylized_medium">
                <a:extLst>
                  <a:ext uri="{FF2B5EF4-FFF2-40B4-BE49-F238E27FC236}">
                    <a16:creationId xmlns:a16="http://schemas.microsoft.com/office/drawing/2014/main" id="{A73E5A37-1A0F-6242-B1C5-550B1B9C1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126">
                <a:extLst>
                  <a:ext uri="{FF2B5EF4-FFF2-40B4-BE49-F238E27FC236}">
                    <a16:creationId xmlns:a16="http://schemas.microsoft.com/office/drawing/2014/main" id="{C970E33D-00A1-334B-8B0C-7011FDA788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B92483-9533-7949-B24A-8059A9D1F1F8}"/>
                </a:ext>
              </a:extLst>
            </p:cNvPr>
            <p:cNvCxnSpPr>
              <a:cxnSpLocks/>
            </p:cNvCxnSpPr>
            <p:nvPr/>
          </p:nvCxnSpPr>
          <p:spPr>
            <a:xfrm>
              <a:off x="5180920" y="5360833"/>
              <a:ext cx="349210" cy="336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24">
              <a:extLst>
                <a:ext uri="{FF2B5EF4-FFF2-40B4-BE49-F238E27FC236}">
                  <a16:creationId xmlns:a16="http://schemas.microsoft.com/office/drawing/2014/main" id="{7581192D-1B9D-B744-9CCB-23CF1C78848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906301" y="5907422"/>
              <a:ext cx="869950" cy="906462"/>
              <a:chOff x="-44" y="1473"/>
              <a:chExt cx="981" cy="1105"/>
            </a:xfrm>
          </p:grpSpPr>
          <p:pic>
            <p:nvPicPr>
              <p:cNvPr id="23" name="Picture 125" descr="desktop_computer_stylized_medium">
                <a:extLst>
                  <a:ext uri="{FF2B5EF4-FFF2-40B4-BE49-F238E27FC236}">
                    <a16:creationId xmlns:a16="http://schemas.microsoft.com/office/drawing/2014/main" id="{188B5852-4B9D-6948-A628-DDD32FBCE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126">
                <a:extLst>
                  <a:ext uri="{FF2B5EF4-FFF2-40B4-BE49-F238E27FC236}">
                    <a16:creationId xmlns:a16="http://schemas.microsoft.com/office/drawing/2014/main" id="{C69B08C3-57FB-E140-BA5E-1D34C5535C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BA9657-CF47-7148-AE74-6DE45610B1EB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12" y="6275711"/>
              <a:ext cx="771965" cy="246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2AB869-9357-B944-B72F-617A8E51A3C6}"/>
              </a:ext>
            </a:extLst>
          </p:cNvPr>
          <p:cNvGrpSpPr/>
          <p:nvPr/>
        </p:nvGrpSpPr>
        <p:grpSpPr>
          <a:xfrm>
            <a:off x="5523219" y="4483540"/>
            <a:ext cx="6454954" cy="1890567"/>
            <a:chOff x="5523219" y="4483540"/>
            <a:chExt cx="6454954" cy="18905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3C96F6-2885-9648-8371-BA7A48E17F13}"/>
                </a:ext>
              </a:extLst>
            </p:cNvPr>
            <p:cNvSpPr txBox="1"/>
            <p:nvPr/>
          </p:nvSpPr>
          <p:spPr>
            <a:xfrm rot="4035978">
              <a:off x="5158818" y="4847941"/>
              <a:ext cx="1098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A263E-AD66-7747-A4FC-7559C7DA81FE}"/>
                </a:ext>
              </a:extLst>
            </p:cNvPr>
            <p:cNvSpPr txBox="1"/>
            <p:nvPr/>
          </p:nvSpPr>
          <p:spPr>
            <a:xfrm rot="1292375">
              <a:off x="6268878" y="5661290"/>
              <a:ext cx="796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layer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A4A265-BB5F-2043-9488-A7AA58FF97BD}"/>
                </a:ext>
              </a:extLst>
            </p:cNvPr>
            <p:cNvSpPr txBox="1"/>
            <p:nvPr/>
          </p:nvSpPr>
          <p:spPr>
            <a:xfrm rot="246824">
              <a:off x="8664621" y="5757810"/>
              <a:ext cx="79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runs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CAB46A-D1D7-C143-8318-113CD79D2254}"/>
                </a:ext>
              </a:extLst>
            </p:cNvPr>
            <p:cNvSpPr txBox="1"/>
            <p:nvPr/>
          </p:nvSpPr>
          <p:spPr>
            <a:xfrm>
              <a:off x="10378546" y="6004775"/>
              <a:ext cx="159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everywhere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8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BE8B-2F98-EF40-98CD-072468EB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plane and Control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73D1-1069-084E-A8AD-DF2EAEC59F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Data plane = Forwarding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local, per-router function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determines how datagram arriving on router input port is forwarded to router output 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80C51-FD08-D148-88ED-D82891AB0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28063" cy="49409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Control plane = Routing</a:t>
            </a:r>
          </a:p>
          <a:p>
            <a:pPr>
              <a:defRPr/>
            </a:pPr>
            <a:r>
              <a:rPr lang="en-US" sz="2600" dirty="0"/>
              <a:t>network-wide logic</a:t>
            </a:r>
          </a:p>
          <a:p>
            <a:pPr>
              <a:defRPr/>
            </a:pPr>
            <a:r>
              <a:rPr lang="en-US" sz="2600" dirty="0"/>
              <a:t>determines how datagram is routed along end-to-end path from source to destination endpoint</a:t>
            </a:r>
          </a:p>
          <a:p>
            <a:pPr>
              <a:defRPr/>
            </a:pPr>
            <a:r>
              <a:rPr lang="en-US" sz="2600" dirty="0"/>
              <a:t>two control-plane approaches: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Distributed routing</a:t>
            </a:r>
            <a:r>
              <a:rPr lang="en-US" sz="2600" dirty="0"/>
              <a:t> algorithm running on each router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Centralized routing</a:t>
            </a:r>
            <a:r>
              <a:rPr lang="en-US" sz="2600" dirty="0"/>
              <a:t> algorithm running on a (logically) centralized server</a:t>
            </a:r>
            <a:endParaRPr lang="en-US" sz="2600" dirty="0">
              <a:solidFill>
                <a:srgbClr val="C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82E341F-3E37-F84B-A4A9-148395A005FA}"/>
              </a:ext>
            </a:extLst>
          </p:cNvPr>
          <p:cNvGrpSpPr/>
          <p:nvPr/>
        </p:nvGrpSpPr>
        <p:grpSpPr>
          <a:xfrm>
            <a:off x="985363" y="4751734"/>
            <a:ext cx="2308340" cy="1296448"/>
            <a:chOff x="985363" y="4751734"/>
            <a:chExt cx="2308340" cy="129644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800D77-A398-E345-987B-FE27F80501C6}"/>
                </a:ext>
              </a:extLst>
            </p:cNvPr>
            <p:cNvCxnSpPr/>
            <p:nvPr/>
          </p:nvCxnSpPr>
          <p:spPr bwMode="auto">
            <a:xfrm flipH="1">
              <a:off x="1787165" y="6046595"/>
              <a:ext cx="1506538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C329AB07-D0EF-954F-A977-F8FF2FA8F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1980" y="5379402"/>
              <a:ext cx="1615695" cy="626977"/>
              <a:chOff x="-4079003" y="2614285"/>
              <a:chExt cx="1616718" cy="628511"/>
            </a:xfrm>
          </p:grpSpPr>
          <p:sp>
            <p:nvSpPr>
              <p:cNvPr id="27" name="Rectangle 97">
                <a:extLst>
                  <a:ext uri="{FF2B5EF4-FFF2-40B4-BE49-F238E27FC236}">
                    <a16:creationId xmlns:a16="http://schemas.microsoft.com/office/drawing/2014/main" id="{E96B3FA6-FCE2-EB48-B29C-3A8DA7603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8" name="Rectangle 98">
                <a:extLst>
                  <a:ext uri="{FF2B5EF4-FFF2-40B4-BE49-F238E27FC236}">
                    <a16:creationId xmlns:a16="http://schemas.microsoft.com/office/drawing/2014/main" id="{BA14CC9A-6623-5449-A9D3-6FF28B491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9" name="Line 99">
                <a:extLst>
                  <a:ext uri="{FF2B5EF4-FFF2-40B4-BE49-F238E27FC236}">
                    <a16:creationId xmlns:a16="http://schemas.microsoft.com/office/drawing/2014/main" id="{67744588-5D7C-6344-BEFF-70FFE98D5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04">
                <a:extLst>
                  <a:ext uri="{FF2B5EF4-FFF2-40B4-BE49-F238E27FC236}">
                    <a16:creationId xmlns:a16="http://schemas.microsoft.com/office/drawing/2014/main" id="{298F4EE6-63B9-0B4A-84B5-C108B9FA4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1" name="Text Box 105">
                <a:extLst>
                  <a:ext uri="{FF2B5EF4-FFF2-40B4-BE49-F238E27FC236}">
                    <a16:creationId xmlns:a16="http://schemas.microsoft.com/office/drawing/2014/main" id="{2BE3D8C7-1BFE-584E-B59F-35BF6EFFD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01994" cy="277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solidFill>
                      <a:schemeClr val="bg1"/>
                    </a:solidFill>
                  </a:rPr>
                  <a:t>0111</a:t>
                </a:r>
              </a:p>
            </p:txBody>
          </p:sp>
          <p:sp>
            <p:nvSpPr>
              <p:cNvPr id="32" name="Line 119">
                <a:extLst>
                  <a:ext uri="{FF2B5EF4-FFF2-40B4-BE49-F238E27FC236}">
                    <a16:creationId xmlns:a16="http://schemas.microsoft.com/office/drawing/2014/main" id="{4D0A322A-E27A-DE48-8E60-07210B25A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742333" y="2614285"/>
                <a:ext cx="405953" cy="3006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B0C951A0-0095-0A4E-9B8D-6FD693A5E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363" y="4751734"/>
              <a:ext cx="19918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/>
                <a:t>values in arriving </a:t>
              </a:r>
            </a:p>
            <a:p>
              <a:r>
                <a:rPr lang="en-US" altLang="en-US" sz="1800" dirty="0"/>
                <a:t>packet header</a:t>
              </a:r>
              <a:endParaRPr lang="en-US" alt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701D1-9F03-A346-93C0-A27485D748BB}"/>
              </a:ext>
            </a:extLst>
          </p:cNvPr>
          <p:cNvGrpSpPr/>
          <p:nvPr/>
        </p:nvGrpSpPr>
        <p:grpSpPr>
          <a:xfrm>
            <a:off x="3217504" y="5718765"/>
            <a:ext cx="1258886" cy="681842"/>
            <a:chOff x="3217504" y="5718765"/>
            <a:chExt cx="1258886" cy="68184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EE0B67-8E8F-CD46-8721-D9A0A0985C5B}"/>
                </a:ext>
              </a:extLst>
            </p:cNvPr>
            <p:cNvCxnSpPr/>
            <p:nvPr/>
          </p:nvCxnSpPr>
          <p:spPr bwMode="auto">
            <a:xfrm flipV="1">
              <a:off x="3765189" y="5803707"/>
              <a:ext cx="500063" cy="15716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C9C248-4EEB-8D40-A32D-951EBBF874C3}"/>
                </a:ext>
              </a:extLst>
            </p:cNvPr>
            <p:cNvCxnSpPr/>
            <p:nvPr/>
          </p:nvCxnSpPr>
          <p:spPr bwMode="auto">
            <a:xfrm>
              <a:off x="3614377" y="6019607"/>
              <a:ext cx="862013" cy="104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CF13D1-155D-A74A-A0DC-A845924E7C8E}"/>
                </a:ext>
              </a:extLst>
            </p:cNvPr>
            <p:cNvCxnSpPr/>
            <p:nvPr/>
          </p:nvCxnSpPr>
          <p:spPr bwMode="auto">
            <a:xfrm>
              <a:off x="3627077" y="6125970"/>
              <a:ext cx="714375" cy="274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65">
              <a:extLst>
                <a:ext uri="{FF2B5EF4-FFF2-40B4-BE49-F238E27FC236}">
                  <a16:creationId xmlns:a16="http://schemas.microsoft.com/office/drawing/2014/main" id="{9F3C4F97-EC09-9340-A503-5A4CBC8A1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049" y="5718765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12" name="TextBox 281">
              <a:extLst>
                <a:ext uri="{FF2B5EF4-FFF2-40B4-BE49-F238E27FC236}">
                  <a16:creationId xmlns:a16="http://schemas.microsoft.com/office/drawing/2014/main" id="{14310247-6ADD-2446-A30E-A4ECC68D4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6633" y="6006056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sp>
          <p:nvSpPr>
            <p:cNvPr id="13" name="TextBox 282">
              <a:extLst>
                <a:ext uri="{FF2B5EF4-FFF2-40B4-BE49-F238E27FC236}">
                  <a16:creationId xmlns:a16="http://schemas.microsoft.com/office/drawing/2014/main" id="{5E0DCA69-543D-874F-ABC2-97E3B2A3E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904" y="6107640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  <p:grpSp>
          <p:nvGrpSpPr>
            <p:cNvPr id="16" name="Group 357">
              <a:extLst>
                <a:ext uri="{FF2B5EF4-FFF2-40B4-BE49-F238E27FC236}">
                  <a16:creationId xmlns:a16="http://schemas.microsoft.com/office/drawing/2014/main" id="{6ACCB86F-D036-AD40-9F5B-69503EBED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7504" y="5903719"/>
              <a:ext cx="565151" cy="293687"/>
              <a:chOff x="1870334" y="1575177"/>
              <a:chExt cx="1128637" cy="43793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CDC1055-0E35-ED4D-BEE7-4F5BD38D4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E3279DC-9414-0041-9D6F-97CA1FE005E0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83F725B-DE57-6240-ACF4-128F68CF8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3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7C6AC13-78AB-B046-88C7-628580AB04B2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DD280D5-BB54-CF47-B8D1-6B41BC67A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666B87A-6684-004C-838D-13EA6BF4A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4E3EA70-3998-8749-9FED-85143E385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69BF9A2-1965-4747-A3D8-A06E78B3DA97}"/>
                  </a:ext>
                </a:extLst>
              </p:cNvPr>
              <p:cNvCxnSpPr>
                <a:cxnSpLocks noChangeShapeType="1"/>
                <a:endCxn id="20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938F921-4CEF-BF4A-87A1-85AA82D8B7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7" name="Freeform 120">
            <a:extLst>
              <a:ext uri="{FF2B5EF4-FFF2-40B4-BE49-F238E27FC236}">
                <a16:creationId xmlns:a16="http://schemas.microsoft.com/office/drawing/2014/main" id="{AFC7775E-5BA7-2B4E-9295-5983AC8CD973}"/>
              </a:ext>
            </a:extLst>
          </p:cNvPr>
          <p:cNvSpPr>
            <a:spLocks/>
          </p:cNvSpPr>
          <p:nvPr/>
        </p:nvSpPr>
        <p:spPr bwMode="auto">
          <a:xfrm>
            <a:off x="2997364" y="5913995"/>
            <a:ext cx="1013093" cy="578879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6110-1380-7343-731B-9170F07A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lecture: Addresses in the Internet</a:t>
            </a:r>
          </a:p>
        </p:txBody>
      </p:sp>
      <p:pic>
        <p:nvPicPr>
          <p:cNvPr id="5" name="Picture 4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276E53AD-8FE5-29AD-7CE8-257D2939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02537" y="3227159"/>
            <a:ext cx="1771568" cy="195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13AA3-9115-CF46-5007-52FCB9EB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675" y="3252636"/>
            <a:ext cx="1750755" cy="1750755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9DD186C2-3D90-6ABF-9711-9F81D836CC91}"/>
              </a:ext>
            </a:extLst>
          </p:cNvPr>
          <p:cNvSpPr/>
          <p:nvPr/>
        </p:nvSpPr>
        <p:spPr>
          <a:xfrm>
            <a:off x="2991394" y="1841863"/>
            <a:ext cx="2769326" cy="1574391"/>
          </a:xfrm>
          <a:prstGeom prst="wedgeEllipseCallout">
            <a:avLst>
              <a:gd name="adj1" fmla="val -48418"/>
              <a:gd name="adj2" fmla="val 61953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I need to send B something. 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7C8F4810-C6DE-4342-0091-7AF387E8D7BC}"/>
              </a:ext>
            </a:extLst>
          </p:cNvPr>
          <p:cNvSpPr/>
          <p:nvPr/>
        </p:nvSpPr>
        <p:spPr>
          <a:xfrm>
            <a:off x="5395843" y="3177533"/>
            <a:ext cx="2769326" cy="1574391"/>
          </a:xfrm>
          <a:prstGeom prst="wedgeEllipseCallout">
            <a:avLst>
              <a:gd name="adj1" fmla="val -47474"/>
              <a:gd name="adj2" fmla="val 56975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Sure, what’s B’s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address</a:t>
            </a:r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C338E-CD23-D3F2-F25E-81B053869A2D}"/>
              </a:ext>
            </a:extLst>
          </p:cNvPr>
          <p:cNvSpPr txBox="1"/>
          <p:nvPr/>
        </p:nvSpPr>
        <p:spPr>
          <a:xfrm>
            <a:off x="1077120" y="4480171"/>
            <a:ext cx="8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B76D7-96AB-F74E-BB19-A2ED423F3D62}"/>
              </a:ext>
            </a:extLst>
          </p:cNvPr>
          <p:cNvSpPr txBox="1"/>
          <p:nvPr/>
        </p:nvSpPr>
        <p:spPr>
          <a:xfrm>
            <a:off x="10677274" y="4480171"/>
            <a:ext cx="8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B</a:t>
            </a:r>
          </a:p>
        </p:txBody>
      </p:sp>
      <p:pic>
        <p:nvPicPr>
          <p:cNvPr id="13" name="Picture 12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1ECDD695-5216-280D-DA8F-F9ABD8F24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803" y="4827026"/>
            <a:ext cx="1568134" cy="1442418"/>
          </a:xfrm>
          <a:prstGeom prst="rect">
            <a:avLst/>
          </a:prstGeom>
        </p:spPr>
      </p:pic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DCF8DA7C-B4BF-B6F3-1EC0-BF1080D0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468" y="5065637"/>
            <a:ext cx="521787" cy="521787"/>
          </a:xfrm>
          <a:prstGeom prst="rect">
            <a:avLst/>
          </a:prstGeom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E95BA57C-798C-4C85-AB7A-AAE108054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815" y="4491030"/>
            <a:ext cx="521787" cy="5217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2E6AF5-1BCA-04DC-F76F-6C9A72B82DD4}"/>
              </a:ext>
            </a:extLst>
          </p:cNvPr>
          <p:cNvSpPr txBox="1"/>
          <p:nvPr/>
        </p:nvSpPr>
        <p:spPr>
          <a:xfrm>
            <a:off x="1514726" y="5326530"/>
            <a:ext cx="180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Endpoints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C1DCDD-9739-BB30-4887-B591A2089692}"/>
              </a:ext>
            </a:extLst>
          </p:cNvPr>
          <p:cNvSpPr txBox="1"/>
          <p:nvPr/>
        </p:nvSpPr>
        <p:spPr>
          <a:xfrm>
            <a:off x="9294372" y="5317402"/>
            <a:ext cx="180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Endpoints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0FEE1-F351-7F7B-4EAB-011D29209A52}"/>
              </a:ext>
            </a:extLst>
          </p:cNvPr>
          <p:cNvSpPr txBox="1"/>
          <p:nvPr/>
        </p:nvSpPr>
        <p:spPr>
          <a:xfrm>
            <a:off x="5531468" y="6218739"/>
            <a:ext cx="22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Network layer</a:t>
            </a:r>
          </a:p>
        </p:txBody>
      </p:sp>
    </p:spTree>
    <p:extLst>
      <p:ext uri="{BB962C8B-B14F-4D97-AF65-F5344CB8AC3E}">
        <p14:creationId xmlns:p14="http://schemas.microsoft.com/office/powerpoint/2010/main" val="4571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42 0 " pathEditMode="relative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42 0 " pathEditMode="relative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E29F-0171-4D44-95F4-E2D98008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Addressing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60F49-E83F-5647-A8A2-1A1A60752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4CA9-8C0A-9F47-892B-0738FFB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needs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F6CFD-8073-944A-BB8B-A3C81C023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3918"/>
            <a:ext cx="11035937" cy="4972825"/>
          </a:xfrm>
        </p:spPr>
        <p:txBody>
          <a:bodyPr>
            <a:normAutofit/>
          </a:bodyPr>
          <a:lstStyle/>
          <a:p>
            <a:r>
              <a:rPr lang="en-US" dirty="0"/>
              <a:t>Addresses are a precursor to communication. </a:t>
            </a:r>
          </a:p>
          <a:p>
            <a:pPr lvl="1"/>
            <a:r>
              <a:rPr lang="en-US" dirty="0"/>
              <a:t>Allow endpoints to </a:t>
            </a:r>
            <a:r>
              <a:rPr lang="en-US" dirty="0">
                <a:solidFill>
                  <a:srgbClr val="C00000"/>
                </a:solidFill>
              </a:rPr>
              <a:t>locate each other</a:t>
            </a:r>
            <a:endParaRPr lang="en-US" dirty="0"/>
          </a:p>
          <a:p>
            <a:r>
              <a:rPr lang="en-US" dirty="0"/>
              <a:t>Internet addresses are neither endpoint names nor identify them</a:t>
            </a:r>
          </a:p>
          <a:p>
            <a:r>
              <a:rPr lang="en-US" dirty="0"/>
              <a:t>Addresses help routers determine how to move a packet</a:t>
            </a:r>
          </a:p>
          <a:p>
            <a:pPr lvl="1"/>
            <a:r>
              <a:rPr lang="en-US" dirty="0"/>
              <a:t>Like </a:t>
            </a:r>
            <a:r>
              <a:rPr lang="en-US" dirty="0">
                <a:solidFill>
                  <a:srgbClr val="C00000"/>
                </a:solidFill>
              </a:rPr>
              <a:t>street address </a:t>
            </a:r>
            <a:r>
              <a:rPr lang="en-US" dirty="0"/>
              <a:t>for the postal system</a:t>
            </a:r>
          </a:p>
          <a:p>
            <a:r>
              <a:rPr lang="en-US" dirty="0"/>
              <a:t>Network layer addresses are </a:t>
            </a:r>
            <a:r>
              <a:rPr lang="en-US" dirty="0">
                <a:solidFill>
                  <a:srgbClr val="C00000"/>
                </a:solidFill>
              </a:rPr>
              <a:t>designed </a:t>
            </a:r>
            <a:r>
              <a:rPr lang="en-US" dirty="0"/>
              <a:t>to help routers perform the forwarding and routing functions </a:t>
            </a:r>
            <a:r>
              <a:rPr lang="en-US" dirty="0">
                <a:solidFill>
                  <a:srgbClr val="C00000"/>
                </a:solidFill>
              </a:rPr>
              <a:t>efficiently</a:t>
            </a:r>
          </a:p>
          <a:p>
            <a:pPr lvl="1"/>
            <a:r>
              <a:rPr lang="en-US" dirty="0"/>
              <a:t>Specifically, we’ll look at </a:t>
            </a:r>
            <a:r>
              <a:rPr lang="en-US" dirty="0">
                <a:solidFill>
                  <a:srgbClr val="C00000"/>
                </a:solidFill>
              </a:rPr>
              <a:t>Internet Protocol (IP)</a:t>
            </a:r>
            <a:r>
              <a:rPr lang="en-US" dirty="0"/>
              <a:t> addresses.</a:t>
            </a:r>
          </a:p>
          <a:p>
            <a:pPr lvl="1"/>
            <a:r>
              <a:rPr lang="en-US" dirty="0"/>
              <a:t>Most popular: IP version 4 or IPv4. (later: IPv6)</a:t>
            </a:r>
          </a:p>
        </p:txBody>
      </p:sp>
    </p:spTree>
    <p:extLst>
      <p:ext uri="{BB962C8B-B14F-4D97-AF65-F5344CB8AC3E}">
        <p14:creationId xmlns:p14="http://schemas.microsoft.com/office/powerpoint/2010/main" val="8017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1099</Words>
  <Application>Microsoft Macintosh PowerPoint</Application>
  <PresentationFormat>Widescreen</PresentationFormat>
  <Paragraphs>199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Courier</vt:lpstr>
      <vt:lpstr>Helvetica</vt:lpstr>
      <vt:lpstr>Tahoma</vt:lpstr>
      <vt:lpstr>Times New Roman</vt:lpstr>
      <vt:lpstr>Wingdings</vt:lpstr>
      <vt:lpstr>Office Theme</vt:lpstr>
      <vt:lpstr>Network Layer: Addressing</vt:lpstr>
      <vt:lpstr>Software/hardware organization at hosts</vt:lpstr>
      <vt:lpstr>Network</vt:lpstr>
      <vt:lpstr>The network layer</vt:lpstr>
      <vt:lpstr>Two key network-layer functions</vt:lpstr>
      <vt:lpstr>Data plane and Control Plane</vt:lpstr>
      <vt:lpstr>This lecture: Addresses in the Internet</vt:lpstr>
      <vt:lpstr>Internet Addressing</vt:lpstr>
      <vt:lpstr>The Internet needs addresses</vt:lpstr>
      <vt:lpstr>IPv4 Addresses</vt:lpstr>
      <vt:lpstr>Grouping IP addresses by prefixes</vt:lpstr>
      <vt:lpstr>IP addresses use hierarchy to scale routing</vt:lpstr>
      <vt:lpstr>IP addresses use hierarchy to scale routing</vt:lpstr>
      <vt:lpstr>Classless IPv4 addressing (CIDR)</vt:lpstr>
      <vt:lpstr>Classless IPv4 addressing</vt:lpstr>
      <vt:lpstr>CIDR</vt:lpstr>
      <vt:lpstr>Netmask (or subnet mask)</vt:lpstr>
      <vt:lpstr>Detecting addresses from same network</vt:lpstr>
      <vt:lpstr>Finding your own IP address(es)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1788</cp:revision>
  <cp:lastPrinted>2021-01-24T11:57:08Z</cp:lastPrinted>
  <dcterms:created xsi:type="dcterms:W3CDTF">2019-01-23T03:40:12Z</dcterms:created>
  <dcterms:modified xsi:type="dcterms:W3CDTF">2024-11-19T16:11:09Z</dcterms:modified>
</cp:coreProperties>
</file>