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387" r:id="rId2"/>
    <p:sldId id="1122" r:id="rId3"/>
    <p:sldId id="1125" r:id="rId4"/>
    <p:sldId id="1126" r:id="rId5"/>
    <p:sldId id="687" r:id="rId6"/>
    <p:sldId id="691" r:id="rId7"/>
    <p:sldId id="693" r:id="rId8"/>
    <p:sldId id="974" r:id="rId9"/>
    <p:sldId id="661" r:id="rId10"/>
    <p:sldId id="623" r:id="rId11"/>
    <p:sldId id="662" r:id="rId12"/>
    <p:sldId id="975" r:id="rId13"/>
    <p:sldId id="626" r:id="rId14"/>
    <p:sldId id="976" r:id="rId15"/>
    <p:sldId id="678" r:id="rId16"/>
    <p:sldId id="977" r:id="rId17"/>
    <p:sldId id="978" r:id="rId18"/>
    <p:sldId id="979" r:id="rId19"/>
    <p:sldId id="980" r:id="rId20"/>
    <p:sldId id="981" r:id="rId21"/>
    <p:sldId id="982" r:id="rId22"/>
    <p:sldId id="963" r:id="rId23"/>
    <p:sldId id="628" r:id="rId24"/>
    <p:sldId id="964" r:id="rId25"/>
    <p:sldId id="983" r:id="rId26"/>
    <p:sldId id="1121" r:id="rId27"/>
    <p:sldId id="1117" r:id="rId28"/>
    <p:sldId id="111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/>
    <p:restoredTop sz="94664"/>
  </p:normalViewPr>
  <p:slideViewPr>
    <p:cSldViewPr snapToGrid="0" snapToObjects="1">
      <p:cViewPr varScale="1">
        <p:scale>
          <a:sx n="99" d="100"/>
          <a:sy n="99" d="100"/>
        </p:scale>
        <p:origin x="208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TCP’s three way handshake, that operates as follows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Let’s say the client and server both create a TCP socket as we learned about in Chapter 2 and enter the LISTEN state</a:t>
            </a:r>
          </a:p>
          <a:p>
            <a:endParaRPr lang="en-US" dirty="0"/>
          </a:p>
          <a:p>
            <a:r>
              <a:rPr lang="en-US" dirty="0"/>
              <a:t>The client then connects to the server sending a SYN message with a sequence number x (SYN Message is an TCP Segment with SYN but set in the header – you might want to go back and review the TCP segment format!)</a:t>
            </a:r>
          </a:p>
          <a:p>
            <a:endParaRPr lang="en-US" dirty="0"/>
          </a:p>
          <a:p>
            <a:r>
              <a:rPr lang="en-US" dirty="0"/>
              <a:t>The server is waiting for a connection, and receives the SYN message enters the SYN received state (NOT the established state and sends a SYN ACK message back.</a:t>
            </a:r>
          </a:p>
          <a:p>
            <a:endParaRPr lang="en-US" dirty="0"/>
          </a:p>
          <a:p>
            <a:r>
              <a:rPr lang="en-US" dirty="0"/>
              <a:t>Finally the client sends an ACK message to the server, and when the server receiver this enters the </a:t>
            </a:r>
            <a:r>
              <a:rPr lang="en-US" dirty="0" err="1"/>
              <a:t>ESTABLished</a:t>
            </a:r>
            <a:r>
              <a:rPr lang="en-US" dirty="0"/>
              <a:t> state.  This is when the application process would see the return from the wait on the  socket accept() call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56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11/8/24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</a:rPr>
              <a:t>Congestion Control III</a:t>
            </a:r>
            <a:endParaRPr lang="en-US" dirty="0">
              <a:solidFill>
                <a:srgbClr val="C00000"/>
              </a:solidFill>
              <a:ea typeface="ＭＳ Ｐゴシック" charset="0"/>
              <a:cs typeface="+mj-cs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19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http://www.cs.rutgers.edu/~sn624/352-F24</a:t>
            </a:r>
            <a:r>
              <a:rPr lang="en-US" sz="2800" dirty="0">
                <a:ea typeface="ＭＳ Ｐゴシック" charset="0"/>
              </a:rPr>
              <a:t> 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6DBCE-C46C-B841-B3B5-FB9328DFD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detect loss earlier than RTO?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A993C-63D9-0C4C-8727-A19EB3D0F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02505" cy="4952365"/>
          </a:xfrm>
        </p:spPr>
        <p:txBody>
          <a:bodyPr>
            <a:normAutofit/>
          </a:bodyPr>
          <a:lstStyle/>
          <a:p>
            <a:r>
              <a:rPr lang="en-US" dirty="0"/>
              <a:t>Key idea: use the information in the ACKs. </a:t>
            </a:r>
            <a:r>
              <a:rPr lang="en-US" dirty="0">
                <a:solidFill>
                  <a:srgbClr val="C00000"/>
                </a:solidFill>
              </a:rPr>
              <a:t>How?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Suppose successive (cumulative) ACKs contain the same ACK#</a:t>
            </a:r>
          </a:p>
          <a:p>
            <a:pPr lvl="1"/>
            <a:r>
              <a:rPr lang="en-US" dirty="0"/>
              <a:t>Also called </a:t>
            </a:r>
            <a:r>
              <a:rPr lang="en-US" dirty="0">
                <a:solidFill>
                  <a:srgbClr val="C00000"/>
                </a:solidFill>
              </a:rPr>
              <a:t>duplicate ACKs</a:t>
            </a:r>
          </a:p>
          <a:p>
            <a:pPr lvl="1"/>
            <a:r>
              <a:rPr lang="en-US" dirty="0"/>
              <a:t>Occur when network is reordering packets, or one (but not most) packets in the window were lost</a:t>
            </a:r>
          </a:p>
          <a:p>
            <a:pPr lvl="1"/>
            <a:endParaRPr lang="en-US" dirty="0"/>
          </a:p>
          <a:p>
            <a:r>
              <a:rPr lang="en-US" dirty="0"/>
              <a:t>Reduce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when you see many duplicate ACKs</a:t>
            </a:r>
          </a:p>
          <a:p>
            <a:pPr lvl="1"/>
            <a:r>
              <a:rPr lang="en-US" dirty="0"/>
              <a:t>Consider many dup ACKs a strong indication that packet was lost</a:t>
            </a:r>
          </a:p>
          <a:p>
            <a:pPr lvl="1"/>
            <a:r>
              <a:rPr lang="en-US" dirty="0"/>
              <a:t>Default threshold: 3 dup ACKs, i.e., </a:t>
            </a:r>
            <a:r>
              <a:rPr lang="en-US" dirty="0">
                <a:solidFill>
                  <a:srgbClr val="C00000"/>
                </a:solidFill>
              </a:rPr>
              <a:t>triple duplicate ACK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Make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reduction gentler than setting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= 1; recover faster</a:t>
            </a:r>
          </a:p>
        </p:txBody>
      </p:sp>
    </p:spTree>
    <p:extLst>
      <p:ext uri="{BB962C8B-B14F-4D97-AF65-F5344CB8AC3E}">
        <p14:creationId xmlns:p14="http://schemas.microsoft.com/office/powerpoint/2010/main" val="272643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9A6-F09B-CE47-8EAE-183C8DD2C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Retransmit &amp; Fast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64D0E-DBE3-FE4C-9E3C-94FC56ADB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157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2EE51-4C03-B44C-93A2-EF63527E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Distinction: In-flight versus window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71CF8-4B35-8649-A6B2-2ED4ECBB38BF}"/>
              </a:ext>
            </a:extLst>
          </p:cNvPr>
          <p:cNvSpPr txBox="1"/>
          <p:nvPr/>
        </p:nvSpPr>
        <p:spPr>
          <a:xfrm>
            <a:off x="838200" y="169068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So far, window and in-flight referred to the same data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Fast retransmit/recovery differentiate the two notions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7B65598-4BAF-8647-8785-B236B8E8A228}"/>
              </a:ext>
            </a:extLst>
          </p:cNvPr>
          <p:cNvGrpSpPr/>
          <p:nvPr/>
        </p:nvGrpSpPr>
        <p:grpSpPr>
          <a:xfrm>
            <a:off x="1262033" y="4288317"/>
            <a:ext cx="4098976" cy="493632"/>
            <a:chOff x="2038352" y="4479756"/>
            <a:chExt cx="7478713" cy="636306"/>
          </a:xfrm>
        </p:grpSpPr>
        <p:grpSp>
          <p:nvGrpSpPr>
            <p:cNvPr id="7" name="Group 2">
              <a:extLst>
                <a:ext uri="{FF2B5EF4-FFF2-40B4-BE49-F238E27FC236}">
                  <a16:creationId xmlns:a16="http://schemas.microsoft.com/office/drawing/2014/main" id="{AFEDCA90-2546-BB4D-A1AF-809C87328D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18" name="Rectangle 1">
                <a:extLst>
                  <a:ext uri="{FF2B5EF4-FFF2-40B4-BE49-F238E27FC236}">
                    <a16:creationId xmlns:a16="http://schemas.microsoft.com/office/drawing/2014/main" id="{6DEF4E3B-0B3B-0649-93C3-1E2BDA731C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D54AA17-2CA5-A64B-A32F-0A51C4624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0F942F9-D422-8A4B-A1A1-5BBC59097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DC1E150-9344-FE4B-80E5-A4F6C20E0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CF9B829-6ECC-984E-83AB-AAF9D4919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8FD09D9-05D0-474B-BEEA-B3BA254AD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01B6607-C28A-A849-9181-D3BBB6302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62E6217-5BA2-FD44-BE56-EEA5F43F8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C39D8DF-1616-BD40-93C9-5656BC0AA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9F66B73-8C06-2D4A-8173-9073C9EF39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2CE6918-C584-C342-A1BD-46615EF208C2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7EAD086-9850-9140-8461-9EDE2B870E0C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AA594F-36ED-1049-8304-F1D36DC37322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6B1B1C-3382-CD4A-B01C-E5738AE8F8F4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7A8F870-AD4F-3345-AFBC-43E65529070E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95F874-5DD5-654F-87CD-F83E9C84F053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609B25-FACB-994B-8309-2DA2ED909ECB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FC94F6-B525-8C44-828F-ADE983EFA393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A9ADBDA-45AD-B04B-A2CB-1DF8FCD32C98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2FFA0B-DCE0-7B42-AD80-6C1C2A9F8953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529181C-F3A2-FF42-92A2-ACCB9D05B3A1}"/>
              </a:ext>
            </a:extLst>
          </p:cNvPr>
          <p:cNvGrpSpPr/>
          <p:nvPr/>
        </p:nvGrpSpPr>
        <p:grpSpPr>
          <a:xfrm>
            <a:off x="1043127" y="4888651"/>
            <a:ext cx="2271948" cy="1189758"/>
            <a:chOff x="2265162" y="5155302"/>
            <a:chExt cx="2065510" cy="11422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2F8308-4C5F-2242-B276-E38396B016BE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A4E3CAC-DC4E-6348-81CB-F518623B610A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2DEEEFA-0F2C-D14A-BA67-73BC96BFDB88}"/>
              </a:ext>
            </a:extLst>
          </p:cNvPr>
          <p:cNvGrpSpPr/>
          <p:nvPr/>
        </p:nvGrpSpPr>
        <p:grpSpPr>
          <a:xfrm>
            <a:off x="3506723" y="4903060"/>
            <a:ext cx="2271948" cy="1140442"/>
            <a:chOff x="2265162" y="5155302"/>
            <a:chExt cx="2065510" cy="109492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DD86D24-17B6-8047-854F-8DD007A7B7E5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7727D221-F317-624C-89CA-13CC8913C833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D037712-7C05-644E-80F0-D27AF2D51978}"/>
              </a:ext>
            </a:extLst>
          </p:cNvPr>
          <p:cNvSpPr txBox="1"/>
          <p:nvPr/>
        </p:nvSpPr>
        <p:spPr>
          <a:xfrm>
            <a:off x="1851207" y="3035134"/>
            <a:ext cx="3835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C00000"/>
                </a:solidFill>
                <a:latin typeface="Helvetica" pitchFamily="2" charset="0"/>
              </a:rPr>
              <a:t>cwnd</a:t>
            </a:r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 = 6</a:t>
            </a:r>
            <a:endParaRPr lang="en-US" sz="3600" dirty="0">
              <a:latin typeface="Helvetica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53C1486-2BC3-A540-A269-FE0D88D2FA80}"/>
              </a:ext>
            </a:extLst>
          </p:cNvPr>
          <p:cNvCxnSpPr>
            <a:cxnSpLocks/>
          </p:cNvCxnSpPr>
          <p:nvPr/>
        </p:nvCxnSpPr>
        <p:spPr>
          <a:xfrm>
            <a:off x="2466877" y="3845616"/>
            <a:ext cx="248068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2">
            <a:extLst>
              <a:ext uri="{FF2B5EF4-FFF2-40B4-BE49-F238E27FC236}">
                <a16:creationId xmlns:a16="http://schemas.microsoft.com/office/drawing/2014/main" id="{1AB4ACDB-A045-0F4E-9FB1-12C1ABFC286E}"/>
              </a:ext>
            </a:extLst>
          </p:cNvPr>
          <p:cNvGrpSpPr>
            <a:grpSpLocks/>
          </p:cNvGrpSpPr>
          <p:nvPr/>
        </p:nvGrpSpPr>
        <p:grpSpPr bwMode="auto">
          <a:xfrm>
            <a:off x="6554663" y="4288317"/>
            <a:ext cx="4098976" cy="493632"/>
            <a:chOff x="514350" y="4883611"/>
            <a:chExt cx="7479030" cy="635679"/>
          </a:xfrm>
        </p:grpSpPr>
        <p:sp>
          <p:nvSpPr>
            <p:cNvPr id="49" name="Rectangle 1">
              <a:extLst>
                <a:ext uri="{FF2B5EF4-FFF2-40B4-BE49-F238E27FC236}">
                  <a16:creationId xmlns:a16="http://schemas.microsoft.com/office/drawing/2014/main" id="{44E2B962-2F9C-6045-BFAB-09C22B99C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730" y="4883612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EA39427-BCFA-E042-9AB9-D1809F1A3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340" y="488742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357221-2081-4E4F-9A7E-D025F5C8E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720" y="4883611"/>
              <a:ext cx="754379" cy="6341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AC6ABCB-8CB0-594D-86E9-329D6AE3CB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100" y="4889731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B5AA6B-57D9-3C4D-898C-E58063D44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480" y="4885921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30C7A29-E825-BB4F-A5E3-408B0E8AF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5859" y="4883613"/>
              <a:ext cx="754379" cy="63567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BD23E11-FEFA-4640-A613-73EFF0CA9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0240" y="488823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DC75187-10BF-1646-862E-A18325381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4620" y="488442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59A9084-2894-A649-96D8-163BF709DD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001" y="4883612"/>
              <a:ext cx="754379" cy="634174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5E748D1-9B02-1045-8ECF-C07DAABDC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350" y="4884420"/>
              <a:ext cx="754380" cy="61722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CD20711B-4B95-B445-BE5D-3F0F60D1E900}"/>
              </a:ext>
            </a:extLst>
          </p:cNvPr>
          <p:cNvSpPr txBox="1"/>
          <p:nvPr/>
        </p:nvSpPr>
        <p:spPr>
          <a:xfrm>
            <a:off x="6666452" y="4351275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82979D7-8BC7-5548-B9C9-796DF135D583}"/>
              </a:ext>
            </a:extLst>
          </p:cNvPr>
          <p:cNvSpPr txBox="1"/>
          <p:nvPr/>
        </p:nvSpPr>
        <p:spPr>
          <a:xfrm>
            <a:off x="7040779" y="4357194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4816C73-2568-1E47-A1CB-AF225886601B}"/>
              </a:ext>
            </a:extLst>
          </p:cNvPr>
          <p:cNvSpPr txBox="1"/>
          <p:nvPr/>
        </p:nvSpPr>
        <p:spPr>
          <a:xfrm>
            <a:off x="7432864" y="4364393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E617005-AE1F-334E-82D9-39E9183E413B}"/>
              </a:ext>
            </a:extLst>
          </p:cNvPr>
          <p:cNvSpPr txBox="1"/>
          <p:nvPr/>
        </p:nvSpPr>
        <p:spPr>
          <a:xfrm>
            <a:off x="7818086" y="4354890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EE7389-451B-5949-8AC2-21FC6DCBED3E}"/>
              </a:ext>
            </a:extLst>
          </p:cNvPr>
          <p:cNvSpPr txBox="1"/>
          <p:nvPr/>
        </p:nvSpPr>
        <p:spPr>
          <a:xfrm>
            <a:off x="8265163" y="4358476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B8757D-5548-954D-A269-86B2AEF8342D}"/>
              </a:ext>
            </a:extLst>
          </p:cNvPr>
          <p:cNvSpPr txBox="1"/>
          <p:nvPr/>
        </p:nvSpPr>
        <p:spPr>
          <a:xfrm>
            <a:off x="8639490" y="4364394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0261CD1-959E-1F4B-AE94-F00FC3BD76BD}"/>
              </a:ext>
            </a:extLst>
          </p:cNvPr>
          <p:cNvSpPr txBox="1"/>
          <p:nvPr/>
        </p:nvSpPr>
        <p:spPr>
          <a:xfrm>
            <a:off x="9071940" y="4371594"/>
            <a:ext cx="187379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21C5AB-AF32-8F49-BA47-FE054B8296A7}"/>
              </a:ext>
            </a:extLst>
          </p:cNvPr>
          <p:cNvSpPr txBox="1"/>
          <p:nvPr/>
        </p:nvSpPr>
        <p:spPr>
          <a:xfrm>
            <a:off x="9491953" y="4369009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CA39E0C-DDE9-6642-AC5B-FA287BEC5090}"/>
              </a:ext>
            </a:extLst>
          </p:cNvPr>
          <p:cNvSpPr txBox="1"/>
          <p:nvPr/>
        </p:nvSpPr>
        <p:spPr>
          <a:xfrm>
            <a:off x="10334346" y="4363616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9EA29ED-43FE-874B-9E90-CAC436BF4621}"/>
              </a:ext>
            </a:extLst>
          </p:cNvPr>
          <p:cNvSpPr txBox="1"/>
          <p:nvPr/>
        </p:nvSpPr>
        <p:spPr>
          <a:xfrm>
            <a:off x="9905897" y="4358185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CF0C108-6ED7-0B45-A784-3DF1D12EE0E8}"/>
              </a:ext>
            </a:extLst>
          </p:cNvPr>
          <p:cNvSpPr txBox="1"/>
          <p:nvPr/>
        </p:nvSpPr>
        <p:spPr>
          <a:xfrm>
            <a:off x="7842756" y="3030929"/>
            <a:ext cx="255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Helvetica" pitchFamily="2" charset="0"/>
              </a:rPr>
              <a:t>inflight = 3</a:t>
            </a:r>
            <a:endParaRPr lang="en-US" sz="3600" dirty="0">
              <a:latin typeface="Helvetica" pitchFamily="2" charset="0"/>
            </a:endParaRP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1B12CED-F509-3C43-9FED-C8ECE0477D06}"/>
              </a:ext>
            </a:extLst>
          </p:cNvPr>
          <p:cNvCxnSpPr>
            <a:cxnSpLocks/>
          </p:cNvCxnSpPr>
          <p:nvPr/>
        </p:nvCxnSpPr>
        <p:spPr>
          <a:xfrm>
            <a:off x="7759507" y="3845616"/>
            <a:ext cx="248068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176B5711-9542-0E46-9419-0687C82E6174}"/>
              </a:ext>
            </a:extLst>
          </p:cNvPr>
          <p:cNvSpPr txBox="1"/>
          <p:nvPr/>
        </p:nvSpPr>
        <p:spPr>
          <a:xfrm>
            <a:off x="6406282" y="5136547"/>
            <a:ext cx="45304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Triple duplicate ACKs</a:t>
            </a:r>
          </a:p>
          <a:p>
            <a:pPr algn="ctr"/>
            <a:r>
              <a:rPr lang="en-US" sz="2000" dirty="0">
                <a:latin typeface="Helvetica" pitchFamily="2" charset="0"/>
              </a:rPr>
              <a:t> (assume subsequent 3 pieces of data were successfully received)</a:t>
            </a:r>
          </a:p>
        </p:txBody>
      </p: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B1AA626E-5990-8B4D-B763-AFB3AAD2C2C8}"/>
              </a:ext>
            </a:extLst>
          </p:cNvPr>
          <p:cNvSpPr/>
          <p:nvPr/>
        </p:nvSpPr>
        <p:spPr>
          <a:xfrm rot="5400000">
            <a:off x="8703425" y="4448913"/>
            <a:ext cx="257130" cy="116261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2BC025B-0A4A-8E4A-88A4-41FE4DC7CCE0}"/>
              </a:ext>
            </a:extLst>
          </p:cNvPr>
          <p:cNvSpPr txBox="1"/>
          <p:nvPr/>
        </p:nvSpPr>
        <p:spPr>
          <a:xfrm>
            <a:off x="-31756" y="4278909"/>
            <a:ext cx="1153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Sender’s view: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C269D1F-0BB6-ED40-9250-E50FA911ADE2}"/>
              </a:ext>
            </a:extLst>
          </p:cNvPr>
          <p:cNvSpPr txBox="1"/>
          <p:nvPr/>
        </p:nvSpPr>
        <p:spPr>
          <a:xfrm>
            <a:off x="0" y="6095699"/>
            <a:ext cx="620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Courier" pitchFamily="2" charset="0"/>
              </a:rPr>
              <a:t>cwnd</a:t>
            </a:r>
            <a:r>
              <a:rPr lang="en-US" sz="2000" dirty="0">
                <a:latin typeface="Helvetica" pitchFamily="2" charset="0"/>
              </a:rPr>
              <a:t> is the interval between the last cumulatively </a:t>
            </a:r>
            <a:r>
              <a:rPr lang="en-US" sz="2000" dirty="0" err="1">
                <a:latin typeface="Helvetica" pitchFamily="2" charset="0"/>
              </a:rPr>
              <a:t>ACK’ed</a:t>
            </a:r>
            <a:r>
              <a:rPr lang="en-US" sz="2000" dirty="0">
                <a:latin typeface="Helvetica" pitchFamily="2" charset="0"/>
              </a:rPr>
              <a:t> </a:t>
            </a:r>
            <a:r>
              <a:rPr lang="en-US" sz="2000" dirty="0" err="1">
                <a:latin typeface="Helvetica" pitchFamily="2" charset="0"/>
              </a:rPr>
              <a:t>seq</a:t>
            </a:r>
            <a:r>
              <a:rPr lang="en-US" sz="2000" dirty="0">
                <a:latin typeface="Helvetica" pitchFamily="2" charset="0"/>
              </a:rPr>
              <a:t># and the last transmitted </a:t>
            </a:r>
            <a:r>
              <a:rPr lang="en-US" sz="2000" dirty="0" err="1">
                <a:latin typeface="Helvetica" pitchFamily="2" charset="0"/>
              </a:rPr>
              <a:t>seq</a:t>
            </a:r>
            <a:r>
              <a:rPr lang="en-US" sz="2000" dirty="0">
                <a:latin typeface="Helvetica" pitchFamily="2" charset="0"/>
              </a:rPr>
              <a:t>#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0B37F27-6A8F-6841-9AF4-FEE4680F9024}"/>
              </a:ext>
            </a:extLst>
          </p:cNvPr>
          <p:cNvSpPr txBox="1"/>
          <p:nvPr/>
        </p:nvSpPr>
        <p:spPr>
          <a:xfrm>
            <a:off x="6486833" y="6138692"/>
            <a:ext cx="4449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ourier" pitchFamily="2" charset="0"/>
              </a:rPr>
              <a:t>inflight</a:t>
            </a:r>
            <a:r>
              <a:rPr lang="en-US" sz="2000" dirty="0">
                <a:latin typeface="Helvetica" pitchFamily="2" charset="0"/>
              </a:rPr>
              <a:t> is the data currently believed to be in flight.</a:t>
            </a:r>
          </a:p>
        </p:txBody>
      </p:sp>
    </p:spTree>
    <p:extLst>
      <p:ext uri="{BB962C8B-B14F-4D97-AF65-F5344CB8AC3E}">
        <p14:creationId xmlns:p14="http://schemas.microsoft.com/office/powerpoint/2010/main" val="142170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0" grpId="0"/>
      <p:bldP spid="41" grpId="0"/>
      <p:bldP spid="42" grpId="0"/>
      <p:bldP spid="43" grpId="0"/>
      <p:bldP spid="43" grpId="1"/>
      <p:bldP spid="44" grpId="0"/>
      <p:bldP spid="44" grpId="1"/>
      <p:bldP spid="45" grpId="0"/>
      <p:bldP spid="45" grpId="1"/>
      <p:bldP spid="46" grpId="0"/>
      <p:bldP spid="47" grpId="0"/>
      <p:bldP spid="48" grpId="0"/>
      <p:bldP spid="65" grpId="0"/>
      <p:bldP spid="98" grpId="0"/>
      <p:bldP spid="100" grpId="0" animBg="1"/>
      <p:bldP spid="101" grpId="0"/>
      <p:bldP spid="104" grpId="0"/>
      <p:bldP spid="1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EE4-7340-A94B-9220-AE8FBC3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 </a:t>
            </a:r>
            <a:r>
              <a:rPr lang="en-US" dirty="0"/>
              <a:t>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3644-E1B9-E14A-B3E8-5F5569C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16139"/>
          </a:xfrm>
        </p:spPr>
        <p:txBody>
          <a:bodyPr>
            <a:normAutofit/>
          </a:bodyPr>
          <a:lstStyle/>
          <a:p>
            <a:r>
              <a:rPr lang="en-US" dirty="0"/>
              <a:t>The fact that ACKs are coming means that data is getting delivered to the receiver, although with some loss.</a:t>
            </a:r>
          </a:p>
          <a:p>
            <a:endParaRPr lang="en-US" dirty="0"/>
          </a:p>
          <a:p>
            <a:r>
              <a:rPr lang="en-US" dirty="0"/>
              <a:t>Before the dup ACKs arrive, we assume </a:t>
            </a:r>
            <a:r>
              <a:rPr lang="en-US" dirty="0">
                <a:latin typeface="Courier" pitchFamily="2" charset="0"/>
              </a:rPr>
              <a:t>inflight = </a:t>
            </a:r>
            <a:r>
              <a:rPr lang="en-US" dirty="0" err="1">
                <a:latin typeface="Courier" pitchFamily="2" charset="0"/>
              </a:rPr>
              <a:t>cwnd</a:t>
            </a:r>
            <a:endParaRPr lang="en-US" dirty="0"/>
          </a:p>
          <a:p>
            <a:endParaRPr lang="en-US" dirty="0"/>
          </a:p>
          <a:p>
            <a:r>
              <a:rPr lang="en-US" dirty="0"/>
              <a:t>TCP sender performs two actions with fast retransmit</a:t>
            </a:r>
          </a:p>
        </p:txBody>
      </p:sp>
    </p:spTree>
    <p:extLst>
      <p:ext uri="{BB962C8B-B14F-4D97-AF65-F5344CB8AC3E}">
        <p14:creationId xmlns:p14="http://schemas.microsoft.com/office/powerpoint/2010/main" val="22872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EE4-7340-A94B-9220-AE8FBC3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 </a:t>
            </a:r>
            <a:r>
              <a:rPr lang="en-US" dirty="0"/>
              <a:t>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3644-E1B9-E14A-B3E8-5F5569C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16139"/>
          </a:xfrm>
        </p:spPr>
        <p:txBody>
          <a:bodyPr>
            <a:normAutofit/>
          </a:bodyPr>
          <a:lstStyle/>
          <a:p>
            <a:r>
              <a:rPr lang="en-US" dirty="0"/>
              <a:t>(1) Reduce the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in-flight</a:t>
            </a:r>
            <a:r>
              <a:rPr lang="en-US" dirty="0"/>
              <a:t> gently</a:t>
            </a:r>
          </a:p>
          <a:p>
            <a:pPr lvl="1"/>
            <a:r>
              <a:rPr lang="en-US" dirty="0"/>
              <a:t>Don’t drop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all the way down to 1 MSS</a:t>
            </a:r>
          </a:p>
          <a:p>
            <a:endParaRPr lang="en-US" dirty="0"/>
          </a:p>
          <a:p>
            <a:r>
              <a:rPr lang="en-US" dirty="0"/>
              <a:t>Reduce the amount of in-flight data </a:t>
            </a:r>
            <a:r>
              <a:rPr lang="en-US" dirty="0">
                <a:solidFill>
                  <a:srgbClr val="C00000"/>
                </a:solidFill>
              </a:rPr>
              <a:t>multiplicatively</a:t>
            </a:r>
          </a:p>
          <a:p>
            <a:pPr lvl="1"/>
            <a:r>
              <a:rPr lang="en-US" dirty="0"/>
              <a:t>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inflight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  <a:sym typeface="Wingdings" pitchFamily="2" charset="2"/>
              </a:rPr>
              <a:t> 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inflight / 2</a:t>
            </a:r>
          </a:p>
          <a:p>
            <a:pPr lvl="1"/>
            <a:r>
              <a:rPr lang="en-US" dirty="0"/>
              <a:t>That is, set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  <a:latin typeface="Courier" pitchFamily="2" charset="0"/>
              </a:rPr>
              <a:t> = (inflight / 2) + 3MSS</a:t>
            </a:r>
          </a:p>
          <a:p>
            <a:pPr lvl="1"/>
            <a:r>
              <a:rPr lang="en-US" dirty="0"/>
              <a:t>This step is called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multiplicative decrease</a:t>
            </a:r>
          </a:p>
          <a:p>
            <a:pPr lvl="1"/>
            <a:r>
              <a:rPr lang="en-US" dirty="0"/>
              <a:t>Algorithm also sets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/>
              <a:t> to </a:t>
            </a:r>
            <a:r>
              <a:rPr lang="en-US" dirty="0">
                <a:latin typeface="Courier" pitchFamily="2" charset="0"/>
              </a:rPr>
              <a:t>inflight / 2</a:t>
            </a:r>
          </a:p>
        </p:txBody>
      </p:sp>
    </p:spTree>
    <p:extLst>
      <p:ext uri="{BB962C8B-B14F-4D97-AF65-F5344CB8AC3E}">
        <p14:creationId xmlns:p14="http://schemas.microsoft.com/office/powerpoint/2010/main" val="423029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A46B8-FE42-4945-81CB-828694AF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14937-687E-A84C-909A-A3CB0A676E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Suppose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(before triple dup ACK) were both 8 MSS. </a:t>
            </a:r>
          </a:p>
          <a:p>
            <a:r>
              <a:rPr lang="en-US" dirty="0"/>
              <a:t>After triple dup ACK, reduce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to 4 MSS</a:t>
            </a:r>
          </a:p>
          <a:p>
            <a:r>
              <a:rPr lang="en-US" i="1" dirty="0"/>
              <a:t>Assume</a:t>
            </a:r>
            <a:r>
              <a:rPr lang="en-US" dirty="0"/>
              <a:t> 3 of those 8 MSS no longer in flight; set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= 7 MSS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35BAA9-4EFF-1749-AC4C-B418DEAF44F5}"/>
              </a:ext>
            </a:extLst>
          </p:cNvPr>
          <p:cNvGrpSpPr/>
          <p:nvPr/>
        </p:nvGrpSpPr>
        <p:grpSpPr>
          <a:xfrm>
            <a:off x="1293677" y="5666764"/>
            <a:ext cx="2271948" cy="1182433"/>
            <a:chOff x="1619362" y="5155302"/>
            <a:chExt cx="2065510" cy="113524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6B13D0-209B-6149-92A7-FB5C609D3521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B02CB64-071F-EE46-B920-30DB047CB78E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7CDB7AD-0863-8346-ADDB-59180FED6868}"/>
              </a:ext>
            </a:extLst>
          </p:cNvPr>
          <p:cNvSpPr txBox="1"/>
          <p:nvPr/>
        </p:nvSpPr>
        <p:spPr>
          <a:xfrm>
            <a:off x="3341844" y="4116067"/>
            <a:ext cx="410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urier" pitchFamily="2" charset="0"/>
              </a:rPr>
              <a:t>cwnd</a:t>
            </a:r>
            <a:r>
              <a:rPr lang="en-US" sz="2400" dirty="0">
                <a:latin typeface="Courier" pitchFamily="2" charset="0"/>
              </a:rPr>
              <a:t> = inflight = 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5E79FFB-596A-CD4A-84A1-102396784F0A}"/>
              </a:ext>
            </a:extLst>
          </p:cNvPr>
          <p:cNvCxnSpPr>
            <a:cxnSpLocks/>
          </p:cNvCxnSpPr>
          <p:nvPr/>
        </p:nvCxnSpPr>
        <p:spPr>
          <a:xfrm>
            <a:off x="3427772" y="4645938"/>
            <a:ext cx="3323645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5C372B4-EC63-3148-9F29-2E7F5E4725FF}"/>
              </a:ext>
            </a:extLst>
          </p:cNvPr>
          <p:cNvSpPr txBox="1"/>
          <p:nvPr/>
        </p:nvSpPr>
        <p:spPr>
          <a:xfrm>
            <a:off x="7857733" y="5866567"/>
            <a:ext cx="206117" cy="310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latin typeface="Helvetica" pitchFamily="2" charset="0"/>
              </a:rPr>
              <a:t>5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98CEA4A-CC70-3A4E-9D23-DEF125A7C834}"/>
              </a:ext>
            </a:extLst>
          </p:cNvPr>
          <p:cNvGrpSpPr/>
          <p:nvPr/>
        </p:nvGrpSpPr>
        <p:grpSpPr>
          <a:xfrm>
            <a:off x="2222928" y="5066429"/>
            <a:ext cx="7422621" cy="504868"/>
            <a:chOff x="2222928" y="5066429"/>
            <a:chExt cx="7422621" cy="50486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B078E7B-1397-0540-B3AB-262F96CCBFF3}"/>
                </a:ext>
              </a:extLst>
            </p:cNvPr>
            <p:cNvGrpSpPr/>
            <p:nvPr/>
          </p:nvGrpSpPr>
          <p:grpSpPr>
            <a:xfrm>
              <a:off x="2222928" y="5066429"/>
              <a:ext cx="4098976" cy="493632"/>
              <a:chOff x="2038352" y="4479756"/>
              <a:chExt cx="7478713" cy="636306"/>
            </a:xfrm>
          </p:grpSpPr>
          <p:grpSp>
            <p:nvGrpSpPr>
              <p:cNvPr id="28" name="Group 2">
                <a:extLst>
                  <a:ext uri="{FF2B5EF4-FFF2-40B4-BE49-F238E27FC236}">
                    <a16:creationId xmlns:a16="http://schemas.microsoft.com/office/drawing/2014/main" id="{6A5DE898-B5EC-B143-BC39-8011A6BB8B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39" name="Rectangle 1">
                  <a:extLst>
                    <a:ext uri="{FF2B5EF4-FFF2-40B4-BE49-F238E27FC236}">
                      <a16:creationId xmlns:a16="http://schemas.microsoft.com/office/drawing/2014/main" id="{4E75EA9A-E01A-6448-9512-059C09E02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275F7ACC-9E80-EE4A-821A-1B3D12654C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62D3AE4A-EC12-A84F-BA38-C74D003F4A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680B016A-C90C-374D-B57F-6EB4FECA5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0226B6F2-259F-0E41-9AA9-A9445B304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34266F81-D9D8-114E-A25A-2DEFDB148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B9D2B48-2807-D54B-82C9-939FD16073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676BC657-7F86-4847-8BC3-D415B85D38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7A2016A0-B9C3-644D-8397-6BA2121288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593B3DDC-F8DF-AF4D-8D25-5157F8273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4291EB-3BE5-0F40-816D-3E7839240CD4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48C300E-7314-9149-B6A9-58C29277E68C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29B1016-ED94-BC46-8650-39D2695C857F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3240759-3F50-F745-8B71-DEAA7A266C5F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4434A24-214D-0846-90B6-C7944D0CF543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813B94-FC1F-904D-B51C-B8934A606EBF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D3D70CF-9AE9-7548-B9D8-A0161B28421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85C2C9C-B1AA-734F-AE6A-3423E7FF3E19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0AC30D7-862E-7A43-B799-5FACAEEDE37C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41EFCB2-2F25-4E47-BB56-DC3FBF679608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6F7643-A628-3B44-8653-32F6CFE657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970" y="5080623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1AB600-D225-204A-9CF0-4D725DF28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417" y="507766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ACD218-3E6A-FB40-B9EC-7ACC5B8A4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4865" y="5082417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59D4438-024D-2A4E-AF4E-107E0A00F9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8312" y="5079459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602CE8-4907-2E41-8F41-011D41B80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1759" y="5077667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0C6CB50-E81E-A047-9CE2-6F1193D1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207" y="508125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B3C12D-1B49-6343-A5F7-814EA87A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18654" y="5078293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1C6C1B4-58B4-9643-88A8-F720935FF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2102" y="5077666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AD685D-7FF4-A845-8F88-C1C5FD53BBB5}"/>
                </a:ext>
              </a:extLst>
            </p:cNvPr>
            <p:cNvSpPr txBox="1"/>
            <p:nvPr/>
          </p:nvSpPr>
          <p:spPr>
            <a:xfrm>
              <a:off x="7627347" y="5129387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2013869-0437-E84B-8771-F2F247A0D787}"/>
                </a:ext>
              </a:extLst>
            </p:cNvPr>
            <p:cNvSpPr txBox="1"/>
            <p:nvPr/>
          </p:nvSpPr>
          <p:spPr>
            <a:xfrm>
              <a:off x="6424774" y="5153741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DD34F9E-D400-9E4E-9715-94AC3372D5D5}"/>
                </a:ext>
              </a:extLst>
            </p:cNvPr>
            <p:cNvSpPr txBox="1"/>
            <p:nvPr/>
          </p:nvSpPr>
          <p:spPr>
            <a:xfrm>
              <a:off x="6809996" y="5144238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CE03B2-141A-AA4E-AC56-C56015B385FC}"/>
                </a:ext>
              </a:extLst>
            </p:cNvPr>
            <p:cNvSpPr txBox="1"/>
            <p:nvPr/>
          </p:nvSpPr>
          <p:spPr>
            <a:xfrm>
              <a:off x="7257073" y="5147824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702F83-8856-0841-8254-718D7F028EDC}"/>
                </a:ext>
              </a:extLst>
            </p:cNvPr>
            <p:cNvSpPr txBox="1"/>
            <p:nvPr/>
          </p:nvSpPr>
          <p:spPr>
            <a:xfrm>
              <a:off x="8063850" y="5160942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4DA3F7-532D-E841-9385-AC42998F5233}"/>
                </a:ext>
              </a:extLst>
            </p:cNvPr>
            <p:cNvSpPr txBox="1"/>
            <p:nvPr/>
          </p:nvSpPr>
          <p:spPr>
            <a:xfrm>
              <a:off x="8483863" y="515835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B29A69-9F6C-EC43-B0C5-308E8894956D}"/>
                </a:ext>
              </a:extLst>
            </p:cNvPr>
            <p:cNvSpPr txBox="1"/>
            <p:nvPr/>
          </p:nvSpPr>
          <p:spPr>
            <a:xfrm>
              <a:off x="9326256" y="5152964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36226E6-18D0-2A44-8ACB-A619B0018912}"/>
                </a:ext>
              </a:extLst>
            </p:cNvPr>
            <p:cNvSpPr txBox="1"/>
            <p:nvPr/>
          </p:nvSpPr>
          <p:spPr>
            <a:xfrm>
              <a:off x="8897807" y="514753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49" name="Right Brace 48">
            <a:extLst>
              <a:ext uri="{FF2B5EF4-FFF2-40B4-BE49-F238E27FC236}">
                <a16:creationId xmlns:a16="http://schemas.microsoft.com/office/drawing/2014/main" id="{B3283E32-02E1-7C4F-8FF8-524FC3C1EC23}"/>
              </a:ext>
            </a:extLst>
          </p:cNvPr>
          <p:cNvSpPr/>
          <p:nvPr/>
        </p:nvSpPr>
        <p:spPr>
          <a:xfrm rot="5400000">
            <a:off x="4320143" y="5345860"/>
            <a:ext cx="387457" cy="108488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CCFBFA-7693-444A-A98B-8778C47A0BC3}"/>
              </a:ext>
            </a:extLst>
          </p:cNvPr>
          <p:cNvSpPr txBox="1"/>
          <p:nvPr/>
        </p:nvSpPr>
        <p:spPr>
          <a:xfrm>
            <a:off x="3992834" y="6129837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6963140-EC67-D143-AAED-38D3DB2F3819}"/>
              </a:ext>
            </a:extLst>
          </p:cNvPr>
          <p:cNvSpPr txBox="1"/>
          <p:nvPr/>
        </p:nvSpPr>
        <p:spPr>
          <a:xfrm>
            <a:off x="8676428" y="3734407"/>
            <a:ext cx="2460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Helvetica" pitchFamily="2" charset="0"/>
              </a:rPr>
              <a:t>Updated to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4</a:t>
            </a:r>
          </a:p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7</a:t>
            </a:r>
          </a:p>
        </p:txBody>
      </p:sp>
      <p:sp>
        <p:nvSpPr>
          <p:cNvPr id="54" name="Right Arrow 53">
            <a:extLst>
              <a:ext uri="{FF2B5EF4-FFF2-40B4-BE49-F238E27FC236}">
                <a16:creationId xmlns:a16="http://schemas.microsoft.com/office/drawing/2014/main" id="{F0450E49-7291-344F-843A-DDD56662F15A}"/>
              </a:ext>
            </a:extLst>
          </p:cNvPr>
          <p:cNvSpPr/>
          <p:nvPr/>
        </p:nvSpPr>
        <p:spPr>
          <a:xfrm>
            <a:off x="7257073" y="4126823"/>
            <a:ext cx="1202573" cy="415498"/>
          </a:xfrm>
          <a:prstGeom prst="rightArrow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 animBg="1"/>
      <p:bldP spid="50" grpId="0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3DEE4-7340-A94B-9220-AE8FBC38F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retransmit </a:t>
            </a:r>
            <a:r>
              <a:rPr lang="en-US" dirty="0"/>
              <a:t>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83644-E1B9-E14A-B3E8-5F5569CF4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018003" cy="4872355"/>
          </a:xfrm>
        </p:spPr>
        <p:txBody>
          <a:bodyPr>
            <a:normAutofit/>
          </a:bodyPr>
          <a:lstStyle/>
          <a:p>
            <a:r>
              <a:rPr lang="en-US" dirty="0"/>
              <a:t>(2) The seq# from dup ACKs is </a:t>
            </a:r>
            <a:r>
              <a:rPr lang="en-US" dirty="0">
                <a:solidFill>
                  <a:srgbClr val="C00000"/>
                </a:solidFill>
              </a:rPr>
              <a:t>immediately retransmitted</a:t>
            </a:r>
          </a:p>
          <a:p>
            <a:pPr lvl="1"/>
            <a:endParaRPr lang="en-US" dirty="0"/>
          </a:p>
          <a:p>
            <a:r>
              <a:rPr lang="en-US" dirty="0"/>
              <a:t>That is, </a:t>
            </a:r>
            <a:r>
              <a:rPr lang="en-US" dirty="0">
                <a:solidFill>
                  <a:srgbClr val="C00000"/>
                </a:solidFill>
              </a:rPr>
              <a:t>don’t wait for an RTO</a:t>
            </a:r>
            <a:r>
              <a:rPr lang="en-US" dirty="0"/>
              <a:t> if there is sufficiently strong evidence that a packet was lost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41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4C2C1-BB0C-594C-A084-D52D0DC0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9770E-3E41-9549-A7EC-5469AB1C8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31880" cy="4351338"/>
          </a:xfrm>
        </p:spPr>
        <p:txBody>
          <a:bodyPr/>
          <a:lstStyle/>
          <a:p>
            <a:r>
              <a:rPr lang="en-US" dirty="0"/>
              <a:t>Sender keeps the reduced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until a </a:t>
            </a:r>
            <a:r>
              <a:rPr lang="en-US" dirty="0">
                <a:solidFill>
                  <a:srgbClr val="C00000"/>
                </a:solidFill>
              </a:rPr>
              <a:t>new ACK </a:t>
            </a:r>
            <a:r>
              <a:rPr lang="en-US" dirty="0"/>
              <a:t>arrives</a:t>
            </a:r>
          </a:p>
          <a:p>
            <a:pPr lvl="1"/>
            <a:r>
              <a:rPr lang="en-US" dirty="0"/>
              <a:t>New ACK: an ACK for the </a:t>
            </a:r>
            <a:r>
              <a:rPr lang="en-US" dirty="0" err="1"/>
              <a:t>seq</a:t>
            </a:r>
            <a:r>
              <a:rPr lang="en-US" dirty="0"/>
              <a:t># that was just retransmitted</a:t>
            </a:r>
          </a:p>
          <a:p>
            <a:pPr lvl="1"/>
            <a:r>
              <a:rPr lang="en-US" dirty="0"/>
              <a:t>Cumulative ACK may also indicate the (three or more) pieces of data that were previously delivered to generate the duplicate ACKs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Conserve packets in flight:</a:t>
            </a:r>
            <a:r>
              <a:rPr lang="en-US" dirty="0"/>
              <a:t> transmit </a:t>
            </a:r>
            <a:r>
              <a:rPr lang="en-US" i="1" dirty="0"/>
              <a:t>some </a:t>
            </a:r>
            <a:r>
              <a:rPr lang="en-US" dirty="0"/>
              <a:t>data over lossy periods (rather than almost no data, if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:= 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4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8003" cy="4351338"/>
          </a:xfrm>
        </p:spPr>
        <p:txBody>
          <a:bodyPr/>
          <a:lstStyle/>
          <a:p>
            <a:r>
              <a:rPr lang="en-US" dirty="0"/>
              <a:t>Keep incrementing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 for each dup ACK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A5269-B3C5-0D46-A474-F3064C8BBA0B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A8F2C0-A9C6-F744-A0A3-7D2132CC8B0D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AFDFFB-DD78-D04E-9F23-94AED4DBB73F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2525456" y="3639275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6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809B063-A206-6643-8A7A-BC74822F13D4}"/>
              </a:ext>
            </a:extLst>
          </p:cNvPr>
          <p:cNvGrpSpPr/>
          <p:nvPr/>
        </p:nvGrpSpPr>
        <p:grpSpPr>
          <a:xfrm>
            <a:off x="1262033" y="4647417"/>
            <a:ext cx="7422621" cy="1531025"/>
            <a:chOff x="1262033" y="4647417"/>
            <a:chExt cx="7422621" cy="153102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6474F8-0302-284D-AEF0-779F3FEA36BF}"/>
                </a:ext>
              </a:extLst>
            </p:cNvPr>
            <p:cNvCxnSpPr>
              <a:cxnSpLocks/>
            </p:cNvCxnSpPr>
            <p:nvPr/>
          </p:nvCxnSpPr>
          <p:spPr>
            <a:xfrm>
              <a:off x="2466877" y="4647417"/>
              <a:ext cx="2480684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A26ADE9-E5D1-AE4D-8CB0-420829676E14}"/>
                </a:ext>
              </a:extLst>
            </p:cNvPr>
            <p:cNvSpPr txBox="1"/>
            <p:nvPr/>
          </p:nvSpPr>
          <p:spPr>
            <a:xfrm>
              <a:off x="6896838" y="586804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359248" y="5347339"/>
            <a:ext cx="387457" cy="108488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D66B48A-DD94-6943-B14F-1498A827EE29}"/>
              </a:ext>
            </a:extLst>
          </p:cNvPr>
          <p:cNvSpPr txBox="1"/>
          <p:nvPr/>
        </p:nvSpPr>
        <p:spPr>
          <a:xfrm>
            <a:off x="3031939" y="6131316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</p:spTree>
    <p:extLst>
      <p:ext uri="{BB962C8B-B14F-4D97-AF65-F5344CB8AC3E}">
        <p14:creationId xmlns:p14="http://schemas.microsoft.com/office/powerpoint/2010/main" val="360566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1" grpId="0" animBg="1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incrementing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 for each dup ACK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A5269-B3C5-0D46-A474-F3064C8BBA0B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A8F2C0-A9C6-F744-A0A3-7D2132CC8B0D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AFDFFB-DD78-D04E-9F23-94AED4DBB73F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2525456" y="3639275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7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FBC3156-923F-BB44-AA84-F907FC799D9A}"/>
              </a:ext>
            </a:extLst>
          </p:cNvPr>
          <p:cNvGrpSpPr/>
          <p:nvPr/>
        </p:nvGrpSpPr>
        <p:grpSpPr>
          <a:xfrm>
            <a:off x="1262033" y="4647417"/>
            <a:ext cx="7422621" cy="925359"/>
            <a:chOff x="1262033" y="4647417"/>
            <a:chExt cx="7422621" cy="92535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5B6474F8-0302-284D-AEF0-779F3FEA36BF}"/>
                </a:ext>
              </a:extLst>
            </p:cNvPr>
            <p:cNvCxnSpPr>
              <a:cxnSpLocks/>
            </p:cNvCxnSpPr>
            <p:nvPr/>
          </p:nvCxnSpPr>
          <p:spPr>
            <a:xfrm>
              <a:off x="2466877" y="4647417"/>
              <a:ext cx="2910198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578810" y="5128205"/>
            <a:ext cx="387030" cy="152357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F6146F5-5565-FA4A-A0BD-DD44F9337675}"/>
              </a:ext>
            </a:extLst>
          </p:cNvPr>
          <p:cNvSpPr txBox="1"/>
          <p:nvPr/>
        </p:nvSpPr>
        <p:spPr>
          <a:xfrm>
            <a:off x="3031939" y="6131316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</p:spTree>
    <p:extLst>
      <p:ext uri="{BB962C8B-B14F-4D97-AF65-F5344CB8AC3E}">
        <p14:creationId xmlns:p14="http://schemas.microsoft.com/office/powerpoint/2010/main" val="415376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9" descr="Router Clip Art">
            <a:extLst>
              <a:ext uri="{FF2B5EF4-FFF2-40B4-BE49-F238E27FC236}">
                <a16:creationId xmlns:a16="http://schemas.microsoft.com/office/drawing/2014/main" id="{FCF6C903-DC83-A845-99B6-210BC91C9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314" y="930479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D0B629-0DE6-6E40-939E-3DDB31BE2B84}"/>
              </a:ext>
            </a:extLst>
          </p:cNvPr>
          <p:cNvCxnSpPr>
            <a:cxnSpLocks/>
          </p:cNvCxnSpPr>
          <p:nvPr/>
        </p:nvCxnSpPr>
        <p:spPr>
          <a:xfrm>
            <a:off x="2771258" y="1221635"/>
            <a:ext cx="743884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F321578-C7FA-F349-A2AD-A4350EAC055A}"/>
              </a:ext>
            </a:extLst>
          </p:cNvPr>
          <p:cNvCxnSpPr>
            <a:cxnSpLocks/>
          </p:cNvCxnSpPr>
          <p:nvPr/>
        </p:nvCxnSpPr>
        <p:spPr>
          <a:xfrm flipV="1">
            <a:off x="4567671" y="809479"/>
            <a:ext cx="368850" cy="2118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DBF990-4457-2D4A-B344-468F4BD9D9E1}"/>
              </a:ext>
            </a:extLst>
          </p:cNvPr>
          <p:cNvCxnSpPr>
            <a:cxnSpLocks/>
          </p:cNvCxnSpPr>
          <p:nvPr/>
        </p:nvCxnSpPr>
        <p:spPr>
          <a:xfrm flipV="1">
            <a:off x="1480417" y="1268377"/>
            <a:ext cx="287045" cy="21256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24">
            <a:extLst>
              <a:ext uri="{FF2B5EF4-FFF2-40B4-BE49-F238E27FC236}">
                <a16:creationId xmlns:a16="http://schemas.microsoft.com/office/drawing/2014/main" id="{AB34BCEE-B5BA-0049-BC37-A894AF4F39E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23601" y="478296"/>
            <a:ext cx="556816" cy="682457"/>
            <a:chOff x="-44" y="1473"/>
            <a:chExt cx="981" cy="1105"/>
          </a:xfrm>
        </p:grpSpPr>
        <p:pic>
          <p:nvPicPr>
            <p:cNvPr id="16" name="Picture 125" descr="desktop_computer_stylized_medium">
              <a:extLst>
                <a:ext uri="{FF2B5EF4-FFF2-40B4-BE49-F238E27FC236}">
                  <a16:creationId xmlns:a16="http://schemas.microsoft.com/office/drawing/2014/main" id="{6D4637E3-CA43-6C4C-A0DF-B2BB30CF21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126">
              <a:extLst>
                <a:ext uri="{FF2B5EF4-FFF2-40B4-BE49-F238E27FC236}">
                  <a16:creationId xmlns:a16="http://schemas.microsoft.com/office/drawing/2014/main" id="{323834A9-7205-874C-A8B0-302F17E93B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66FECB-D789-2547-9E34-A7DBC838FC35}"/>
              </a:ext>
            </a:extLst>
          </p:cNvPr>
          <p:cNvCxnSpPr>
            <a:cxnSpLocks/>
          </p:cNvCxnSpPr>
          <p:nvPr/>
        </p:nvCxnSpPr>
        <p:spPr>
          <a:xfrm>
            <a:off x="1418767" y="740052"/>
            <a:ext cx="348695" cy="29452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91B7C62-18AB-DD42-A8DD-74AA688029BA}"/>
              </a:ext>
            </a:extLst>
          </p:cNvPr>
          <p:cNvCxnSpPr>
            <a:cxnSpLocks/>
          </p:cNvCxnSpPr>
          <p:nvPr/>
        </p:nvCxnSpPr>
        <p:spPr>
          <a:xfrm>
            <a:off x="4540457" y="1241645"/>
            <a:ext cx="283935" cy="2298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A close up of a flower&#10;&#10;Description automatically generated">
            <a:extLst>
              <a:ext uri="{FF2B5EF4-FFF2-40B4-BE49-F238E27FC236}">
                <a16:creationId xmlns:a16="http://schemas.microsoft.com/office/drawing/2014/main" id="{BBD7209C-DB54-DA44-9985-1810BF522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749" y="181628"/>
            <a:ext cx="939800" cy="1016000"/>
          </a:xfrm>
          <a:prstGeom prst="rect">
            <a:avLst/>
          </a:prstGeom>
        </p:spPr>
      </p:pic>
      <p:pic>
        <p:nvPicPr>
          <p:cNvPr id="45" name="Picture 19" descr="Router Clip Art">
            <a:extLst>
              <a:ext uri="{FF2B5EF4-FFF2-40B4-BE49-F238E27FC236}">
                <a16:creationId xmlns:a16="http://schemas.microsoft.com/office/drawing/2014/main" id="{C897B9A1-C111-814C-9228-BC46F11EB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16" y="933016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7EC777FB-AB39-814D-A109-7898E4D9482D}"/>
              </a:ext>
            </a:extLst>
          </p:cNvPr>
          <p:cNvSpPr txBox="1"/>
          <p:nvPr/>
        </p:nvSpPr>
        <p:spPr>
          <a:xfrm>
            <a:off x="2084095" y="1504627"/>
            <a:ext cx="3038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Congestion Control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7237300-77F4-B44B-81F9-928609178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057" y="1668992"/>
            <a:ext cx="4483712" cy="1910153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B0C1CD5-55C0-5F47-9752-7B0AA3AFA8F6}"/>
              </a:ext>
            </a:extLst>
          </p:cNvPr>
          <p:cNvSpPr txBox="1"/>
          <p:nvPr/>
        </p:nvSpPr>
        <p:spPr>
          <a:xfrm>
            <a:off x="6797342" y="275933"/>
            <a:ext cx="5083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New Reno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= slow start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 + congestion avoidance (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AI</a:t>
            </a:r>
            <a:r>
              <a:rPr lang="en-US" sz="2400" dirty="0">
                <a:latin typeface="Helvetica" pitchFamily="2" charset="0"/>
              </a:rPr>
              <a:t>)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  + fast retransmit &amp; recovery (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MD</a:t>
            </a:r>
            <a:r>
              <a:rPr lang="en-US" sz="2400" dirty="0">
                <a:latin typeface="Helvetica" pitchFamily="2" charset="0"/>
              </a:rPr>
              <a:t>)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27A44346-3102-964A-B2F1-98A745E3DD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24" y="4982084"/>
            <a:ext cx="6176151" cy="184235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94E664EF-4980-FF42-9536-FFD7B8EADAF2}"/>
              </a:ext>
            </a:extLst>
          </p:cNvPr>
          <p:cNvSpPr txBox="1"/>
          <p:nvPr/>
        </p:nvSpPr>
        <p:spPr>
          <a:xfrm>
            <a:off x="1797956" y="4512952"/>
            <a:ext cx="3726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Bandwidth-Delay Product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B9B13EA2-C4BE-C64B-9300-913A1AAE3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709" y="4991802"/>
            <a:ext cx="480296" cy="41102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82D33D82-C035-0F4C-8645-685E99A6B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694" y="5011044"/>
            <a:ext cx="969560" cy="566410"/>
          </a:xfrm>
          <a:prstGeom prst="rect">
            <a:avLst/>
          </a:prstGeom>
        </p:spPr>
      </p:pic>
      <p:pic>
        <p:nvPicPr>
          <p:cNvPr id="56" name="Picture 19" descr="Router Clip Art">
            <a:extLst>
              <a:ext uri="{FF2B5EF4-FFF2-40B4-BE49-F238E27FC236}">
                <a16:creationId xmlns:a16="http://schemas.microsoft.com/office/drawing/2014/main" id="{9CB200C5-434C-8A4B-9558-66A5E5960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050" y="4989862"/>
            <a:ext cx="783644" cy="57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" name="Group 124">
            <a:extLst>
              <a:ext uri="{FF2B5EF4-FFF2-40B4-BE49-F238E27FC236}">
                <a16:creationId xmlns:a16="http://schemas.microsoft.com/office/drawing/2014/main" id="{D2F32C28-9475-9A49-B97B-2334AB199F0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941154" y="1202911"/>
            <a:ext cx="556816" cy="682457"/>
            <a:chOff x="-44" y="1473"/>
            <a:chExt cx="981" cy="1105"/>
          </a:xfrm>
        </p:grpSpPr>
        <p:pic>
          <p:nvPicPr>
            <p:cNvPr id="58" name="Picture 125" descr="desktop_computer_stylized_medium">
              <a:extLst>
                <a:ext uri="{FF2B5EF4-FFF2-40B4-BE49-F238E27FC236}">
                  <a16:creationId xmlns:a16="http://schemas.microsoft.com/office/drawing/2014/main" id="{43D7FDD0-2D9E-A84E-94B5-2C7CED5B74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126">
              <a:extLst>
                <a:ext uri="{FF2B5EF4-FFF2-40B4-BE49-F238E27FC236}">
                  <a16:creationId xmlns:a16="http://schemas.microsoft.com/office/drawing/2014/main" id="{2735758B-9E50-AF4A-9235-F48E05A78D9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3" name="Group 124">
            <a:extLst>
              <a:ext uri="{FF2B5EF4-FFF2-40B4-BE49-F238E27FC236}">
                <a16:creationId xmlns:a16="http://schemas.microsoft.com/office/drawing/2014/main" id="{0C64279D-5546-DB4A-B7EA-515A0DF0588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16377" y="1269093"/>
            <a:ext cx="556816" cy="682457"/>
            <a:chOff x="-44" y="1473"/>
            <a:chExt cx="981" cy="1105"/>
          </a:xfrm>
        </p:grpSpPr>
        <p:pic>
          <p:nvPicPr>
            <p:cNvPr id="64" name="Picture 125" descr="desktop_computer_stylized_medium">
              <a:extLst>
                <a:ext uri="{FF2B5EF4-FFF2-40B4-BE49-F238E27FC236}">
                  <a16:creationId xmlns:a16="http://schemas.microsoft.com/office/drawing/2014/main" id="{54BE8FE1-1B9F-8B48-8D52-5A47B349B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Freeform 126">
              <a:extLst>
                <a:ext uri="{FF2B5EF4-FFF2-40B4-BE49-F238E27FC236}">
                  <a16:creationId xmlns:a16="http://schemas.microsoft.com/office/drawing/2014/main" id="{B575E5A4-F803-544C-B90D-C7EAF2860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grpSp>
        <p:nvGrpSpPr>
          <p:cNvPr id="66" name="Group 124">
            <a:extLst>
              <a:ext uri="{FF2B5EF4-FFF2-40B4-BE49-F238E27FC236}">
                <a16:creationId xmlns:a16="http://schemas.microsoft.com/office/drawing/2014/main" id="{AE845D92-C529-354D-94FF-B2344733C17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027091" y="463533"/>
            <a:ext cx="556816" cy="682457"/>
            <a:chOff x="-44" y="1473"/>
            <a:chExt cx="981" cy="1105"/>
          </a:xfrm>
        </p:grpSpPr>
        <p:pic>
          <p:nvPicPr>
            <p:cNvPr id="67" name="Picture 125" descr="desktop_computer_stylized_medium">
              <a:extLst>
                <a:ext uri="{FF2B5EF4-FFF2-40B4-BE49-F238E27FC236}">
                  <a16:creationId xmlns:a16="http://schemas.microsoft.com/office/drawing/2014/main" id="{441F169F-76CC-F747-8062-977AA73EAD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26">
              <a:extLst>
                <a:ext uri="{FF2B5EF4-FFF2-40B4-BE49-F238E27FC236}">
                  <a16:creationId xmlns:a16="http://schemas.microsoft.com/office/drawing/2014/main" id="{B2FCEE4E-6D29-4446-82F1-C426D7EA80C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B95D38C2-1366-6847-BF02-E7637C27CD1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425" y="1800838"/>
            <a:ext cx="4736134" cy="182518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59991AD-F225-8A4D-8BED-D29E316C56F8}"/>
              </a:ext>
            </a:extLst>
          </p:cNvPr>
          <p:cNvSpPr txBox="1"/>
          <p:nvPr/>
        </p:nvSpPr>
        <p:spPr>
          <a:xfrm>
            <a:off x="6370323" y="5526885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&lt; BDP: sender under-uses the link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BDP = </a:t>
            </a:r>
            <a:r>
              <a:rPr lang="en-US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: 100% link use, zero queues (ideal)</a:t>
            </a:r>
          </a:p>
          <a:p>
            <a:pPr algn="l"/>
            <a:r>
              <a:rPr lang="en-US" dirty="0">
                <a:latin typeface="Helvetica" pitchFamily="2" charset="0"/>
              </a:rPr>
              <a:t>BDP &lt;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&lt; BDP + B: persistent queue @ router</a:t>
            </a:r>
          </a:p>
          <a:p>
            <a:pPr algn="l"/>
            <a:r>
              <a:rPr lang="en-US" dirty="0">
                <a:latin typeface="Helvetica" pitchFamily="2" charset="0"/>
              </a:rPr>
              <a:t>BDP + B &lt;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: packet drops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984760F9-BDB0-0740-A4AF-B644E9613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41256" y="4024446"/>
            <a:ext cx="3453212" cy="1269803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B8D37ED-435B-B645-8C6F-A5629FD9B05C}"/>
              </a:ext>
            </a:extLst>
          </p:cNvPr>
          <p:cNvSpPr txBox="1"/>
          <p:nvPr/>
        </p:nvSpPr>
        <p:spPr>
          <a:xfrm>
            <a:off x="7144483" y="3579145"/>
            <a:ext cx="356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TCP BBR: </a:t>
            </a:r>
            <a:r>
              <a:rPr lang="en-US" sz="2400" dirty="0">
                <a:latin typeface="Helvetica" pitchFamily="2" charset="0"/>
              </a:rPr>
              <a:t>Gain cycling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6A8EA50-64AC-BA19-D6AC-8FA09239CD12}"/>
              </a:ext>
            </a:extLst>
          </p:cNvPr>
          <p:cNvSpPr/>
          <p:nvPr/>
        </p:nvSpPr>
        <p:spPr>
          <a:xfrm>
            <a:off x="1228450" y="2178612"/>
            <a:ext cx="4107486" cy="685195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Helvetica" pitchFamily="2" charset="0"/>
              </a:rPr>
              <a:t>Sense and React</a:t>
            </a:r>
          </a:p>
        </p:txBody>
      </p:sp>
      <p:pic>
        <p:nvPicPr>
          <p:cNvPr id="19" name="Picture 1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36AB7F1-2F5F-1B5F-3265-7D4C6DDD0D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2503" y="3023506"/>
            <a:ext cx="1112827" cy="1036320"/>
          </a:xfrm>
          <a:prstGeom prst="rect">
            <a:avLst/>
          </a:prstGeom>
        </p:spPr>
      </p:pic>
      <p:pic>
        <p:nvPicPr>
          <p:cNvPr id="20" name="Picture 19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A2AFF9D-C382-7201-F86C-015623D76F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1263938" y="2972227"/>
            <a:ext cx="1123041" cy="103632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0B28724-55E9-F6D3-2BA0-466FDC511564}"/>
              </a:ext>
            </a:extLst>
          </p:cNvPr>
          <p:cNvGrpSpPr/>
          <p:nvPr/>
        </p:nvGrpSpPr>
        <p:grpSpPr>
          <a:xfrm>
            <a:off x="3758914" y="3014561"/>
            <a:ext cx="1734099" cy="1036320"/>
            <a:chOff x="10040373" y="2516898"/>
            <a:chExt cx="2205319" cy="1284975"/>
          </a:xfrm>
        </p:grpSpPr>
        <p:pic>
          <p:nvPicPr>
            <p:cNvPr id="22" name="Picture 21" descr="Icon&#10;&#10;Description automatically generated">
              <a:extLst>
                <a:ext uri="{FF2B5EF4-FFF2-40B4-BE49-F238E27FC236}">
                  <a16:creationId xmlns:a16="http://schemas.microsoft.com/office/drawing/2014/main" id="{B7E76DE3-5C5B-EDE0-A726-D146BFF8F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6E3706-8B3B-2423-FA52-CE5F8773ACAD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093DAA0-16B4-8F14-6AFE-2CB1AE702A29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1D9E125-547B-430A-9A65-32607EE3400A}"/>
              </a:ext>
            </a:extLst>
          </p:cNvPr>
          <p:cNvSpPr txBox="1"/>
          <p:nvPr/>
        </p:nvSpPr>
        <p:spPr>
          <a:xfrm>
            <a:off x="1461716" y="4121325"/>
            <a:ext cx="101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Signals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F6935C-5762-892A-8C1E-97118B90E324}"/>
              </a:ext>
            </a:extLst>
          </p:cNvPr>
          <p:cNvSpPr txBox="1"/>
          <p:nvPr/>
        </p:nvSpPr>
        <p:spPr>
          <a:xfrm>
            <a:off x="4053154" y="4119049"/>
            <a:ext cx="1013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Knobs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7BD013F-978F-CE69-5A86-1F12C8B73396}"/>
              </a:ext>
            </a:extLst>
          </p:cNvPr>
          <p:cNvSpPr/>
          <p:nvPr/>
        </p:nvSpPr>
        <p:spPr>
          <a:xfrm>
            <a:off x="5841960" y="1160076"/>
            <a:ext cx="6453051" cy="2186161"/>
          </a:xfrm>
          <a:prstGeom prst="ellipse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575E677-CF6D-D2B6-7AC3-F4211F140096}"/>
              </a:ext>
            </a:extLst>
          </p:cNvPr>
          <p:cNvSpPr/>
          <p:nvPr/>
        </p:nvSpPr>
        <p:spPr>
          <a:xfrm>
            <a:off x="5911273" y="5214991"/>
            <a:ext cx="5969579" cy="1651209"/>
          </a:xfrm>
          <a:prstGeom prst="ellipse">
            <a:avLst/>
          </a:prstGeom>
          <a:solidFill>
            <a:srgbClr val="FFC0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7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79" grpId="0"/>
      <p:bldP spid="12" grpId="0" animBg="1"/>
      <p:bldP spid="25" grpId="0"/>
      <p:bldP spid="26" grpId="0"/>
      <p:bldP spid="27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Keep incrementing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by 1 MSS for each dup ACK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1A5269-B3C5-0D46-A474-F3064C8BBA0B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AA8F2C0-A9C6-F744-A0A3-7D2132CC8B0D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BAFDFFB-DD78-D04E-9F23-94AED4DBB73F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2525456" y="3639275"/>
            <a:ext cx="246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8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3</a:t>
            </a:r>
            <a:endParaRPr lang="en-US" sz="2400" dirty="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6474F8-0302-284D-AEF0-779F3FEA36BF}"/>
              </a:ext>
            </a:extLst>
          </p:cNvPr>
          <p:cNvCxnSpPr>
            <a:cxnSpLocks/>
          </p:cNvCxnSpPr>
          <p:nvPr/>
        </p:nvCxnSpPr>
        <p:spPr>
          <a:xfrm>
            <a:off x="2466877" y="4647417"/>
            <a:ext cx="338222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C2FB1B9-A3EA-9641-B893-C71F6CAA08D0}"/>
              </a:ext>
            </a:extLst>
          </p:cNvPr>
          <p:cNvGrpSpPr/>
          <p:nvPr/>
        </p:nvGrpSpPr>
        <p:grpSpPr>
          <a:xfrm>
            <a:off x="1262033" y="5067908"/>
            <a:ext cx="7422621" cy="504868"/>
            <a:chOff x="1262033" y="5067908"/>
            <a:chExt cx="7422621" cy="504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890E290-ADF2-1745-965F-747E312E1570}"/>
              </a:ext>
            </a:extLst>
          </p:cNvPr>
          <p:cNvSpPr txBox="1"/>
          <p:nvPr/>
        </p:nvSpPr>
        <p:spPr>
          <a:xfrm>
            <a:off x="3031939" y="6131316"/>
            <a:ext cx="2224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Helvetica" pitchFamily="2" charset="0"/>
              </a:rPr>
              <a:t>Assumed not in flight (dup ACK)</a:t>
            </a: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784948" y="4920896"/>
            <a:ext cx="388200" cy="193702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7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8D37F-4106-4F45-A5D3-E1DB18C20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</a:t>
            </a:r>
            <a:r>
              <a:rPr lang="en-US" dirty="0">
                <a:solidFill>
                  <a:srgbClr val="C00000"/>
                </a:solidFill>
              </a:rPr>
              <a:t>fast recovery</a:t>
            </a:r>
            <a:r>
              <a:rPr lang="en-US" dirty="0"/>
              <a:t> (RFC 2581)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3C4AD-F232-CC42-9C01-C0DA9E4F2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Eventually a </a:t>
            </a:r>
            <a:r>
              <a:rPr lang="en-US" dirty="0">
                <a:solidFill>
                  <a:srgbClr val="C00000"/>
                </a:solidFill>
              </a:rPr>
              <a:t>new ACK </a:t>
            </a:r>
            <a:r>
              <a:rPr lang="en-US" dirty="0"/>
              <a:t>arrives, acknowledging the retransmitted data and all data in between</a:t>
            </a:r>
          </a:p>
          <a:p>
            <a:r>
              <a:rPr lang="en-US" dirty="0"/>
              <a:t>Deflate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to half of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before fast retransmit.</a:t>
            </a:r>
          </a:p>
          <a:p>
            <a:pPr lvl="1"/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and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/>
              <a:t> are aligned and equal once again</a:t>
            </a:r>
          </a:p>
          <a:p>
            <a:r>
              <a:rPr lang="en-US" dirty="0"/>
              <a:t>Perform </a:t>
            </a:r>
            <a:r>
              <a:rPr lang="en-US" dirty="0">
                <a:solidFill>
                  <a:srgbClr val="C00000"/>
                </a:solidFill>
              </a:rPr>
              <a:t>additive increase </a:t>
            </a:r>
            <a:r>
              <a:rPr lang="en-US" dirty="0"/>
              <a:t>from this point!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4934CC-5D75-2149-AC2A-582E55C467BA}"/>
              </a:ext>
            </a:extLst>
          </p:cNvPr>
          <p:cNvSpPr txBox="1"/>
          <p:nvPr/>
        </p:nvSpPr>
        <p:spPr>
          <a:xfrm>
            <a:off x="4865704" y="4175399"/>
            <a:ext cx="441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6/2 = 3</a:t>
            </a:r>
          </a:p>
          <a:p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inflight = </a:t>
            </a:r>
            <a:r>
              <a:rPr lang="en-US" sz="2400" dirty="0" err="1">
                <a:solidFill>
                  <a:srgbClr val="C00000"/>
                </a:solidFill>
                <a:latin typeface="Courier" pitchFamily="2" charset="0"/>
              </a:rPr>
              <a:t>cwnd</a:t>
            </a:r>
            <a:r>
              <a:rPr lang="en-US" sz="2400" dirty="0">
                <a:solidFill>
                  <a:srgbClr val="C00000"/>
                </a:solidFill>
                <a:latin typeface="Courier" pitchFamily="2" charset="0"/>
              </a:rPr>
              <a:t> = 3</a:t>
            </a:r>
            <a:endParaRPr lang="en-US" sz="2400" dirty="0">
              <a:latin typeface="Courier" pitchFamily="2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6474F8-0302-284D-AEF0-779F3FEA36BF}"/>
              </a:ext>
            </a:extLst>
          </p:cNvPr>
          <p:cNvCxnSpPr>
            <a:cxnSpLocks/>
          </p:cNvCxnSpPr>
          <p:nvPr/>
        </p:nvCxnSpPr>
        <p:spPr>
          <a:xfrm>
            <a:off x="4961983" y="5081368"/>
            <a:ext cx="1334195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08F807-9456-084A-ADFB-277DA0C0543F}"/>
              </a:ext>
            </a:extLst>
          </p:cNvPr>
          <p:cNvGrpSpPr/>
          <p:nvPr/>
        </p:nvGrpSpPr>
        <p:grpSpPr>
          <a:xfrm>
            <a:off x="1262033" y="5207391"/>
            <a:ext cx="7422621" cy="504868"/>
            <a:chOff x="1262033" y="5067908"/>
            <a:chExt cx="7422621" cy="504868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F2ACA2F-C459-C04A-938B-E349701E5263}"/>
                </a:ext>
              </a:extLst>
            </p:cNvPr>
            <p:cNvGrpSpPr/>
            <p:nvPr/>
          </p:nvGrpSpPr>
          <p:grpSpPr>
            <a:xfrm>
              <a:off x="1262033" y="5067908"/>
              <a:ext cx="4098976" cy="493632"/>
              <a:chOff x="2038352" y="4479756"/>
              <a:chExt cx="7478713" cy="636306"/>
            </a:xfrm>
          </p:grpSpPr>
          <p:grpSp>
            <p:nvGrpSpPr>
              <p:cNvPr id="5" name="Group 2">
                <a:extLst>
                  <a:ext uri="{FF2B5EF4-FFF2-40B4-BE49-F238E27FC236}">
                    <a16:creationId xmlns:a16="http://schemas.microsoft.com/office/drawing/2014/main" id="{1E2BCAB8-8A82-4B43-B9FA-62768CA889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38352" y="4479756"/>
                <a:ext cx="7478713" cy="636306"/>
                <a:chOff x="514350" y="4883611"/>
                <a:chExt cx="7479030" cy="635679"/>
              </a:xfrm>
            </p:grpSpPr>
            <p:sp>
              <p:nvSpPr>
                <p:cNvPr id="16" name="Rectangle 1">
                  <a:extLst>
                    <a:ext uri="{FF2B5EF4-FFF2-40B4-BE49-F238E27FC236}">
                      <a16:creationId xmlns:a16="http://schemas.microsoft.com/office/drawing/2014/main" id="{F459E0C4-236A-7446-A15F-9368990906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8730" y="4883612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35C09944-5550-9246-A75A-2647903204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58340" y="4887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520C2D-C78E-5448-BD03-87D1D5A7B2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12720" y="4883611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E647178E-940B-B141-9F77-D916B77B82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67100" y="488973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53EA750-E92F-6D4C-948A-D6DF81A1D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1480" y="4885921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2E350C2D-4F8A-9F45-A4E5-0DABCACC2B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75859" y="4883613"/>
                  <a:ext cx="754379" cy="635677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A0365DF-8948-7044-BE22-4114DE799F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30240" y="488823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01ADDDB-D229-8C48-8D72-D1E977D5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48462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F60322B-9E55-9840-BD91-5AA05EFEC7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39001" y="4883612"/>
                  <a:ext cx="754379" cy="634174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E95A094-3C56-0740-A09C-235161BB7F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50" y="4884420"/>
                  <a:ext cx="754380" cy="617220"/>
                </a:xfrm>
                <a:prstGeom prst="rect">
                  <a:avLst/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Wingdings" panose="05000000000000000000" pitchFamily="2" charset="2"/>
                    <a:buChar char="q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Wingdings" panose="05000000000000000000" pitchFamily="2" charset="2"/>
                    <a:buChar char="v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solidFill>
                      <a:schemeClr val="bg1"/>
                    </a:solidFill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BB16C1-2AAA-CC4E-9643-7F0C577BDCDC}"/>
                  </a:ext>
                </a:extLst>
              </p:cNvPr>
              <p:cNvSpPr txBox="1"/>
              <p:nvPr/>
            </p:nvSpPr>
            <p:spPr>
              <a:xfrm>
                <a:off x="2242315" y="456091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EEFFF33-B32F-774F-A86E-4DFC62F3A0A5}"/>
                  </a:ext>
                </a:extLst>
              </p:cNvPr>
              <p:cNvSpPr txBox="1"/>
              <p:nvPr/>
            </p:nvSpPr>
            <p:spPr>
              <a:xfrm>
                <a:off x="2925286" y="456854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F057DD-338E-7C43-A446-8CAB7BB6CE0B}"/>
                  </a:ext>
                </a:extLst>
              </p:cNvPr>
              <p:cNvSpPr txBox="1"/>
              <p:nvPr/>
            </p:nvSpPr>
            <p:spPr>
              <a:xfrm>
                <a:off x="3640658" y="457782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2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236C4ED-D53E-8843-BB72-7E935C6B981A}"/>
                  </a:ext>
                </a:extLst>
              </p:cNvPr>
              <p:cNvSpPr txBox="1"/>
              <p:nvPr/>
            </p:nvSpPr>
            <p:spPr>
              <a:xfrm>
                <a:off x="4343508" y="456557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3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DBB572-96BF-054A-9578-4FC8ADA8667E}"/>
                  </a:ext>
                </a:extLst>
              </p:cNvPr>
              <p:cNvSpPr txBox="1"/>
              <p:nvPr/>
            </p:nvSpPr>
            <p:spPr>
              <a:xfrm>
                <a:off x="5159214" y="4570193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4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D29129-95F5-3D46-AB01-DAD4ACCF1E26}"/>
                  </a:ext>
                </a:extLst>
              </p:cNvPr>
              <p:cNvSpPr txBox="1"/>
              <p:nvPr/>
            </p:nvSpPr>
            <p:spPr>
              <a:xfrm>
                <a:off x="5842186" y="4577821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9173E3-9E45-2D47-9F33-ACC4957B9DA5}"/>
                  </a:ext>
                </a:extLst>
              </p:cNvPr>
              <p:cNvSpPr txBox="1"/>
              <p:nvPr/>
            </p:nvSpPr>
            <p:spPr>
              <a:xfrm>
                <a:off x="6631205" y="4587103"/>
                <a:ext cx="34187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4DADA1-4E0E-3149-8B95-8BE475778E52}"/>
                  </a:ext>
                </a:extLst>
              </p:cNvPr>
              <p:cNvSpPr txBox="1"/>
              <p:nvPr/>
            </p:nvSpPr>
            <p:spPr>
              <a:xfrm>
                <a:off x="7397532" y="4583770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7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65CF963-C25F-E04F-A719-F339401FD03D}"/>
                  </a:ext>
                </a:extLst>
              </p:cNvPr>
              <p:cNvSpPr txBox="1"/>
              <p:nvPr/>
            </p:nvSpPr>
            <p:spPr>
              <a:xfrm>
                <a:off x="8934505" y="4576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1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CC8CE5-AF4D-FA44-82E2-9A1F4D44D105}"/>
                  </a:ext>
                </a:extLst>
              </p:cNvPr>
              <p:cNvSpPr txBox="1"/>
              <p:nvPr/>
            </p:nvSpPr>
            <p:spPr>
              <a:xfrm>
                <a:off x="8152786" y="4569818"/>
                <a:ext cx="3760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dirty="0">
                    <a:solidFill>
                      <a:schemeClr val="bg1"/>
                    </a:solidFill>
                    <a:latin typeface="Helvetica" pitchFamily="2" charset="0"/>
                  </a:rPr>
                  <a:t>0</a:t>
                </a:r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69A6C6A-316C-4440-AD0F-99D5949B3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7075" y="508210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052D758-5C89-4F40-95B6-DDAF98C62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0522" y="5079144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54CB341-C2D5-164B-9114-9E1D075C0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3970" y="5083896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6D57396-9C09-F64B-A0BE-00379902E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7417" y="5080938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92BA26D-8642-7046-AC96-BCF01E24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0864" y="5079146"/>
              <a:ext cx="413447" cy="493630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D92ECC7-1B91-BA4D-9C32-0990094D4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4312" y="5082731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540D391-2920-9441-9977-817C00137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7759" y="5079772"/>
              <a:ext cx="413447" cy="47929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B4CACC2-6BD1-F549-A8DE-52E2D5800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1207" y="5079145"/>
              <a:ext cx="413447" cy="49246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Wingdings" panose="05000000000000000000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CDCF4E9-B2E9-C546-B53A-83B87C1D2B43}"/>
                </a:ext>
              </a:extLst>
            </p:cNvPr>
            <p:cNvSpPr txBox="1"/>
            <p:nvPr/>
          </p:nvSpPr>
          <p:spPr>
            <a:xfrm>
              <a:off x="6666452" y="5130866"/>
              <a:ext cx="2061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3C1A40-6172-EF4E-B78C-421A3D74FBCC}"/>
                </a:ext>
              </a:extLst>
            </p:cNvPr>
            <p:cNvSpPr txBox="1"/>
            <p:nvPr/>
          </p:nvSpPr>
          <p:spPr>
            <a:xfrm>
              <a:off x="5463879" y="5155220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F6949-C698-AE47-93D9-2D69DA59A482}"/>
                </a:ext>
              </a:extLst>
            </p:cNvPr>
            <p:cNvSpPr txBox="1"/>
            <p:nvPr/>
          </p:nvSpPr>
          <p:spPr>
            <a:xfrm>
              <a:off x="5849101" y="5145717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CBDDF1-8549-C744-9484-6A590871884C}"/>
                </a:ext>
              </a:extLst>
            </p:cNvPr>
            <p:cNvSpPr txBox="1"/>
            <p:nvPr/>
          </p:nvSpPr>
          <p:spPr>
            <a:xfrm>
              <a:off x="6296178" y="514930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C6026A7-9298-3542-8039-0350DE5B1FBE}"/>
                </a:ext>
              </a:extLst>
            </p:cNvPr>
            <p:cNvSpPr txBox="1"/>
            <p:nvPr/>
          </p:nvSpPr>
          <p:spPr>
            <a:xfrm>
              <a:off x="7102955" y="5162421"/>
              <a:ext cx="187379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F46D2B-1173-2C40-93D9-677A849B0F04}"/>
                </a:ext>
              </a:extLst>
            </p:cNvPr>
            <p:cNvSpPr txBox="1"/>
            <p:nvPr/>
          </p:nvSpPr>
          <p:spPr>
            <a:xfrm>
              <a:off x="7522968" y="5159836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A25DC2A-ED94-C440-B7A7-0BCDFD6A32D9}"/>
                </a:ext>
              </a:extLst>
            </p:cNvPr>
            <p:cNvSpPr txBox="1"/>
            <p:nvPr/>
          </p:nvSpPr>
          <p:spPr>
            <a:xfrm>
              <a:off x="8365361" y="5154443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A3EC5A-0AF3-C442-A97A-15704F201E7C}"/>
                </a:ext>
              </a:extLst>
            </p:cNvPr>
            <p:cNvSpPr txBox="1"/>
            <p:nvPr/>
          </p:nvSpPr>
          <p:spPr>
            <a:xfrm>
              <a:off x="7936912" y="5149012"/>
              <a:ext cx="206117" cy="3103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3890E290-ADF2-1745-965F-747E312E1570}"/>
              </a:ext>
            </a:extLst>
          </p:cNvPr>
          <p:cNvSpPr txBox="1"/>
          <p:nvPr/>
        </p:nvSpPr>
        <p:spPr>
          <a:xfrm>
            <a:off x="2657768" y="6338719"/>
            <a:ext cx="4415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New ACK </a:t>
            </a:r>
            <a:r>
              <a:rPr lang="en-US" sz="2000" dirty="0">
                <a:latin typeface="Helvetica" pitchFamily="2" charset="0"/>
              </a:rPr>
              <a:t>acknowledged this data</a:t>
            </a:r>
          </a:p>
        </p:txBody>
      </p:sp>
      <p:sp>
        <p:nvSpPr>
          <p:cNvPr id="61" name="Right Brace 60">
            <a:extLst>
              <a:ext uri="{FF2B5EF4-FFF2-40B4-BE49-F238E27FC236}">
                <a16:creationId xmlns:a16="http://schemas.microsoft.com/office/drawing/2014/main" id="{69530537-997B-384A-86CC-A19A9D624615}"/>
              </a:ext>
            </a:extLst>
          </p:cNvPr>
          <p:cNvSpPr/>
          <p:nvPr/>
        </p:nvSpPr>
        <p:spPr>
          <a:xfrm rot="5400000">
            <a:off x="3504910" y="4784222"/>
            <a:ext cx="404615" cy="2480684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F41897E-B5E8-D44C-B1CD-08A7F0A7B8F1}"/>
              </a:ext>
            </a:extLst>
          </p:cNvPr>
          <p:cNvGrpSpPr/>
          <p:nvPr/>
        </p:nvGrpSpPr>
        <p:grpSpPr>
          <a:xfrm>
            <a:off x="332782" y="5668243"/>
            <a:ext cx="2271948" cy="1182433"/>
            <a:chOff x="1619362" y="5155302"/>
            <a:chExt cx="2065510" cy="113524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2096863-141F-A243-9A6B-F4D264098A80}"/>
                </a:ext>
              </a:extLst>
            </p:cNvPr>
            <p:cNvSpPr txBox="1"/>
            <p:nvPr/>
          </p:nvSpPr>
          <p:spPr>
            <a:xfrm>
              <a:off x="1619362" y="5610909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00B78F55-DF7D-8941-8469-108A60EAE076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0" grpId="0"/>
      <p:bldP spid="6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CCBD-4A27-6442-BB71-ED866F19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Additive Increase/Multiplicative Decrease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35BDA53-813F-104B-A560-A6F549B88A04}"/>
              </a:ext>
            </a:extLst>
          </p:cNvPr>
          <p:cNvCxnSpPr>
            <a:cxnSpLocks/>
          </p:cNvCxnSpPr>
          <p:nvPr/>
        </p:nvCxnSpPr>
        <p:spPr>
          <a:xfrm flipV="1">
            <a:off x="2128838" y="2494546"/>
            <a:ext cx="0" cy="3700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D50E337-9895-C24A-B030-44E2397F065B}"/>
              </a:ext>
            </a:extLst>
          </p:cNvPr>
          <p:cNvCxnSpPr>
            <a:cxnSpLocks/>
          </p:cNvCxnSpPr>
          <p:nvPr/>
        </p:nvCxnSpPr>
        <p:spPr>
          <a:xfrm>
            <a:off x="2114550" y="6195013"/>
            <a:ext cx="894397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7A096A-5950-6A43-B398-EAE439E4A559}"/>
              </a:ext>
            </a:extLst>
          </p:cNvPr>
          <p:cNvCxnSpPr>
            <a:cxnSpLocks/>
          </p:cNvCxnSpPr>
          <p:nvPr/>
        </p:nvCxnSpPr>
        <p:spPr>
          <a:xfrm>
            <a:off x="2128838" y="6023560"/>
            <a:ext cx="8916118" cy="7473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7C7268E-0D2C-5F40-A0B9-0390C2839CC8}"/>
              </a:ext>
            </a:extLst>
          </p:cNvPr>
          <p:cNvSpPr txBox="1"/>
          <p:nvPr/>
        </p:nvSpPr>
        <p:spPr>
          <a:xfrm>
            <a:off x="952501" y="5799603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FAE71D-EF1C-0244-9B29-BD0E22F18B85}"/>
              </a:ext>
            </a:extLst>
          </p:cNvPr>
          <p:cNvSpPr txBox="1"/>
          <p:nvPr/>
        </p:nvSpPr>
        <p:spPr>
          <a:xfrm>
            <a:off x="5155406" y="6337893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75D69-B5C0-594E-9FDE-EAB99EEE1F57}"/>
              </a:ext>
            </a:extLst>
          </p:cNvPr>
          <p:cNvSpPr txBox="1"/>
          <p:nvPr/>
        </p:nvSpPr>
        <p:spPr>
          <a:xfrm>
            <a:off x="2688867" y="2412367"/>
            <a:ext cx="263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Triple duplicate ACK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57B465-255D-3E42-9E87-CFB385FCA515}"/>
              </a:ext>
            </a:extLst>
          </p:cNvPr>
          <p:cNvCxnSpPr>
            <a:cxnSpLocks/>
          </p:cNvCxnSpPr>
          <p:nvPr/>
        </p:nvCxnSpPr>
        <p:spPr>
          <a:xfrm>
            <a:off x="3686176" y="2917034"/>
            <a:ext cx="2298907" cy="71056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1EF7CF7-B5F9-FD4A-8452-A1DDC047A5B1}"/>
              </a:ext>
            </a:extLst>
          </p:cNvPr>
          <p:cNvSpPr txBox="1"/>
          <p:nvPr/>
        </p:nvSpPr>
        <p:spPr>
          <a:xfrm rot="19039414">
            <a:off x="2386525" y="5043043"/>
            <a:ext cx="1571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Slow 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43EBA-5E70-D944-8095-8A62E1491213}"/>
              </a:ext>
            </a:extLst>
          </p:cNvPr>
          <p:cNvSpPr txBox="1"/>
          <p:nvPr/>
        </p:nvSpPr>
        <p:spPr>
          <a:xfrm>
            <a:off x="99630" y="4250747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In-flight data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6830E70-EBBC-6340-9E2A-9CB9BB86905D}"/>
              </a:ext>
            </a:extLst>
          </p:cNvPr>
          <p:cNvSpPr txBox="1"/>
          <p:nvPr/>
        </p:nvSpPr>
        <p:spPr>
          <a:xfrm>
            <a:off x="815766" y="1362984"/>
            <a:ext cx="5169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Say </a:t>
            </a:r>
            <a:r>
              <a:rPr lang="en-US" sz="2400" dirty="0">
                <a:latin typeface="Courier" pitchFamily="2" charset="0"/>
              </a:rPr>
              <a:t>MSS </a:t>
            </a:r>
            <a:r>
              <a:rPr lang="en-US" sz="2400" dirty="0">
                <a:latin typeface="Helvetica" pitchFamily="2" charset="0"/>
              </a:rPr>
              <a:t>= 1 </a:t>
            </a:r>
            <a:r>
              <a:rPr lang="en-US" sz="2400" dirty="0" err="1">
                <a:latin typeface="Helvetica" pitchFamily="2" charset="0"/>
              </a:rPr>
              <a:t>KByte</a:t>
            </a:r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Default </a:t>
            </a:r>
            <a:r>
              <a:rPr lang="en-US" sz="2400" dirty="0" err="1">
                <a:latin typeface="Courier" pitchFamily="2" charset="0"/>
              </a:rPr>
              <a:t>ssthresh</a:t>
            </a:r>
            <a:r>
              <a:rPr lang="en-US" sz="2400" dirty="0">
                <a:latin typeface="Helvetica" pitchFamily="2" charset="0"/>
              </a:rPr>
              <a:t> = 64KB = 64 </a:t>
            </a:r>
            <a:r>
              <a:rPr lang="en-US" sz="2400" dirty="0">
                <a:latin typeface="Courier" pitchFamily="2" charset="0"/>
              </a:rPr>
              <a:t>MSS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1585EA-780F-4841-BFB5-26B61835901A}"/>
              </a:ext>
            </a:extLst>
          </p:cNvPr>
          <p:cNvCxnSpPr>
            <a:cxnSpLocks/>
          </p:cNvCxnSpPr>
          <p:nvPr/>
        </p:nvCxnSpPr>
        <p:spPr>
          <a:xfrm>
            <a:off x="3208149" y="4493200"/>
            <a:ext cx="1410346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ECF874D-8930-B844-8000-D9C05DFEB860}"/>
              </a:ext>
            </a:extLst>
          </p:cNvPr>
          <p:cNvSpPr txBox="1"/>
          <p:nvPr/>
        </p:nvSpPr>
        <p:spPr>
          <a:xfrm>
            <a:off x="2170362" y="3491230"/>
            <a:ext cx="2680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Switch to additive increase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>
                <a:latin typeface="Courier" pitchFamily="2" charset="0"/>
              </a:rPr>
              <a:t>=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>
                <a:latin typeface="Helvetica" pitchFamily="2" charset="0"/>
              </a:rPr>
              <a:t>64K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466B1CBB-C7DC-D94A-BEBE-C0026247675C}"/>
              </a:ext>
            </a:extLst>
          </p:cNvPr>
          <p:cNvSpPr/>
          <p:nvPr/>
        </p:nvSpPr>
        <p:spPr>
          <a:xfrm>
            <a:off x="2130342" y="4510492"/>
            <a:ext cx="1885929" cy="1491916"/>
          </a:xfrm>
          <a:custGeom>
            <a:avLst/>
            <a:gdLst>
              <a:gd name="connsiteX0" fmla="*/ 0 w 2550695"/>
              <a:gd name="connsiteY0" fmla="*/ 1491916 h 1491916"/>
              <a:gd name="connsiteX1" fmla="*/ 1540042 w 2550695"/>
              <a:gd name="connsiteY1" fmla="*/ 1058779 h 1491916"/>
              <a:gd name="connsiteX2" fmla="*/ 2550695 w 2550695"/>
              <a:gd name="connsiteY2" fmla="*/ 0 h 149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0695" h="1491916">
                <a:moveTo>
                  <a:pt x="0" y="1491916"/>
                </a:moveTo>
                <a:cubicBezTo>
                  <a:pt x="557463" y="1399674"/>
                  <a:pt x="1114926" y="1307432"/>
                  <a:pt x="1540042" y="1058779"/>
                </a:cubicBezTo>
                <a:cubicBezTo>
                  <a:pt x="1965158" y="810126"/>
                  <a:pt x="2257926" y="405063"/>
                  <a:pt x="255069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E4A5412-2E53-E446-90D8-7588BCFCD2CE}"/>
              </a:ext>
            </a:extLst>
          </p:cNvPr>
          <p:cNvCxnSpPr>
            <a:cxnSpLocks/>
            <a:stCxn id="32" idx="2"/>
          </p:cNvCxnSpPr>
          <p:nvPr/>
        </p:nvCxnSpPr>
        <p:spPr>
          <a:xfrm flipV="1">
            <a:off x="4016271" y="3724430"/>
            <a:ext cx="2172724" cy="786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3FF5F1-7987-5443-A0DB-5380DF48F928}"/>
              </a:ext>
            </a:extLst>
          </p:cNvPr>
          <p:cNvSpPr txBox="1"/>
          <p:nvPr/>
        </p:nvSpPr>
        <p:spPr>
          <a:xfrm>
            <a:off x="5985083" y="3011891"/>
            <a:ext cx="2712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Perceived loss occurs at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>
                <a:latin typeface="Helvetica" pitchFamily="2" charset="0"/>
              </a:rPr>
              <a:t> = 80K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7FCF71F-D88C-9C4D-8F96-81086269A105}"/>
              </a:ext>
            </a:extLst>
          </p:cNvPr>
          <p:cNvCxnSpPr>
            <a:cxnSpLocks/>
          </p:cNvCxnSpPr>
          <p:nvPr/>
        </p:nvCxnSpPr>
        <p:spPr>
          <a:xfrm>
            <a:off x="6188995" y="3716409"/>
            <a:ext cx="63624" cy="143774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F1F38C-C11F-E54A-A8CF-85D4EEF1C8A0}"/>
              </a:ext>
            </a:extLst>
          </p:cNvPr>
          <p:cNvCxnSpPr>
            <a:cxnSpLocks/>
          </p:cNvCxnSpPr>
          <p:nvPr/>
        </p:nvCxnSpPr>
        <p:spPr>
          <a:xfrm>
            <a:off x="4157099" y="5154158"/>
            <a:ext cx="2639215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6E4F36E-2470-A24C-BC49-8FF881768E42}"/>
              </a:ext>
            </a:extLst>
          </p:cNvPr>
          <p:cNvSpPr txBox="1"/>
          <p:nvPr/>
        </p:nvSpPr>
        <p:spPr>
          <a:xfrm>
            <a:off x="3564610" y="5219270"/>
            <a:ext cx="2274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(2)</a:t>
            </a:r>
            <a:r>
              <a:rPr lang="en-US" dirty="0">
                <a:latin typeface="Helvetica" pitchFamily="2" charset="0"/>
              </a:rPr>
              <a:t> Set </a:t>
            </a:r>
            <a:r>
              <a:rPr lang="en-US" dirty="0">
                <a:latin typeface="Courier" pitchFamily="2" charset="0"/>
              </a:rPr>
              <a:t>inflight =</a:t>
            </a:r>
            <a:r>
              <a:rPr lang="en-US" dirty="0">
                <a:latin typeface="Helvetica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ssthresh</a:t>
            </a:r>
            <a:r>
              <a:rPr lang="en-US" dirty="0">
                <a:latin typeface="Helvetica" pitchFamily="2" charset="0"/>
              </a:rPr>
              <a:t> = 40K</a:t>
            </a:r>
            <a:endParaRPr lang="en-US" dirty="0">
              <a:latin typeface="Courier" pitchFamily="2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30EDB4D-E8DD-6546-90CD-1E916EF6553C}"/>
              </a:ext>
            </a:extLst>
          </p:cNvPr>
          <p:cNvCxnSpPr>
            <a:cxnSpLocks/>
          </p:cNvCxnSpPr>
          <p:nvPr/>
        </p:nvCxnSpPr>
        <p:spPr>
          <a:xfrm flipV="1">
            <a:off x="7089047" y="4297307"/>
            <a:ext cx="2011239" cy="86025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DDE9BF1C-4FFB-DA4D-9817-B7BCA6AE55D3}"/>
              </a:ext>
            </a:extLst>
          </p:cNvPr>
          <p:cNvSpPr txBox="1"/>
          <p:nvPr/>
        </p:nvSpPr>
        <p:spPr>
          <a:xfrm rot="20417118">
            <a:off x="4659681" y="4120657"/>
            <a:ext cx="12064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Additive increase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8F5AFC6-1B66-FC42-AA7E-F9F798B022EA}"/>
              </a:ext>
            </a:extLst>
          </p:cNvPr>
          <p:cNvSpPr txBox="1"/>
          <p:nvPr/>
        </p:nvSpPr>
        <p:spPr>
          <a:xfrm rot="20224594">
            <a:off x="7547307" y="4338345"/>
            <a:ext cx="119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Additive increase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1E3EE3-0BC7-1943-9AA5-B68DBCBB3685}"/>
              </a:ext>
            </a:extLst>
          </p:cNvPr>
          <p:cNvCxnSpPr>
            <a:cxnSpLocks/>
          </p:cNvCxnSpPr>
          <p:nvPr/>
        </p:nvCxnSpPr>
        <p:spPr>
          <a:xfrm>
            <a:off x="5476707" y="3713487"/>
            <a:ext cx="1209389" cy="2921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96B76-C652-404D-9C0E-54FE0EB7178D}"/>
              </a:ext>
            </a:extLst>
          </p:cNvPr>
          <p:cNvCxnSpPr>
            <a:cxnSpLocks/>
          </p:cNvCxnSpPr>
          <p:nvPr/>
        </p:nvCxnSpPr>
        <p:spPr>
          <a:xfrm>
            <a:off x="6268117" y="5139928"/>
            <a:ext cx="820930" cy="1423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7D97711-179B-3040-9D70-36397CE2DC37}"/>
              </a:ext>
            </a:extLst>
          </p:cNvPr>
          <p:cNvSpPr txBox="1"/>
          <p:nvPr/>
        </p:nvSpPr>
        <p:spPr>
          <a:xfrm>
            <a:off x="5950125" y="2687299"/>
            <a:ext cx="576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Fast retransmit: (1) </a:t>
            </a:r>
            <a:r>
              <a:rPr lang="en-US" dirty="0">
                <a:latin typeface="Helvetica" pitchFamily="2" charset="0"/>
              </a:rPr>
              <a:t>retransmit dup-</a:t>
            </a:r>
            <a:r>
              <a:rPr lang="en-US" dirty="0" err="1">
                <a:latin typeface="Helvetica" pitchFamily="2" charset="0"/>
              </a:rPr>
              <a:t>ACKed</a:t>
            </a:r>
            <a:r>
              <a:rPr lang="en-US" dirty="0">
                <a:latin typeface="Helvetica" pitchFamily="2" charset="0"/>
              </a:rPr>
              <a:t> segment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06FE5E7-CEDC-A848-847C-99FE8259B9A3}"/>
              </a:ext>
            </a:extLst>
          </p:cNvPr>
          <p:cNvSpPr txBox="1"/>
          <p:nvPr/>
        </p:nvSpPr>
        <p:spPr>
          <a:xfrm>
            <a:off x="7909466" y="3503034"/>
            <a:ext cx="1363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New ACK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161E10F-FA05-7844-BE98-9DB720746A29}"/>
              </a:ext>
            </a:extLst>
          </p:cNvPr>
          <p:cNvCxnSpPr>
            <a:cxnSpLocks/>
          </p:cNvCxnSpPr>
          <p:nvPr/>
        </p:nvCxnSpPr>
        <p:spPr>
          <a:xfrm flipH="1">
            <a:off x="7151138" y="3924296"/>
            <a:ext cx="1107612" cy="106402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B2A373D-99B0-9D44-BF4A-0A5A27688629}"/>
              </a:ext>
            </a:extLst>
          </p:cNvPr>
          <p:cNvCxnSpPr>
            <a:cxnSpLocks/>
          </p:cNvCxnSpPr>
          <p:nvPr/>
        </p:nvCxnSpPr>
        <p:spPr>
          <a:xfrm>
            <a:off x="9130261" y="4269443"/>
            <a:ext cx="81567" cy="176159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460CDE4B-8BC0-5F42-B6FF-2947B39CFD8E}"/>
              </a:ext>
            </a:extLst>
          </p:cNvPr>
          <p:cNvSpPr txBox="1"/>
          <p:nvPr/>
        </p:nvSpPr>
        <p:spPr>
          <a:xfrm>
            <a:off x="9211828" y="3552403"/>
            <a:ext cx="263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RTO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B79573C-668B-7A41-B175-B4F63782CED7}"/>
              </a:ext>
            </a:extLst>
          </p:cNvPr>
          <p:cNvCxnSpPr>
            <a:cxnSpLocks/>
          </p:cNvCxnSpPr>
          <p:nvPr/>
        </p:nvCxnSpPr>
        <p:spPr>
          <a:xfrm flipH="1">
            <a:off x="9284896" y="3873889"/>
            <a:ext cx="866308" cy="378752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1BAB0C5-7788-5247-AF6E-EE4D4431E429}"/>
              </a:ext>
            </a:extLst>
          </p:cNvPr>
          <p:cNvSpPr txBox="1"/>
          <p:nvPr/>
        </p:nvSpPr>
        <p:spPr>
          <a:xfrm>
            <a:off x="9450698" y="4326618"/>
            <a:ext cx="261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RTO: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window drops all the way to 1 MSS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27B726-0656-604F-8A5D-047ADE08E401}"/>
              </a:ext>
            </a:extLst>
          </p:cNvPr>
          <p:cNvSpPr txBox="1"/>
          <p:nvPr/>
        </p:nvSpPr>
        <p:spPr>
          <a:xfrm>
            <a:off x="6213321" y="3774722"/>
            <a:ext cx="187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(2) Multiplicative decrease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A4F8F4-1C62-BC2C-F5A6-E7597775196F}"/>
              </a:ext>
            </a:extLst>
          </p:cNvPr>
          <p:cNvSpPr txBox="1"/>
          <p:nvPr/>
        </p:nvSpPr>
        <p:spPr>
          <a:xfrm>
            <a:off x="6061909" y="5222983"/>
            <a:ext cx="579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Fast recovery</a:t>
            </a:r>
            <a:r>
              <a:rPr lang="en-US" dirty="0">
                <a:latin typeface="Helvetica" pitchFamily="2" charset="0"/>
              </a:rPr>
              <a:t> keeps </a:t>
            </a:r>
            <a:r>
              <a:rPr lang="en-US" dirty="0">
                <a:latin typeface="Courier" pitchFamily="2" charset="0"/>
              </a:rPr>
              <a:t>inflight</a:t>
            </a:r>
            <a:r>
              <a:rPr lang="en-US" dirty="0">
                <a:latin typeface="Helvetica" pitchFamily="2" charset="0"/>
              </a:rPr>
              <a:t> stable until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new ACK</a:t>
            </a:r>
          </a:p>
        </p:txBody>
      </p:sp>
    </p:spTree>
    <p:extLst>
      <p:ext uri="{BB962C8B-B14F-4D97-AF65-F5344CB8AC3E}">
        <p14:creationId xmlns:p14="http://schemas.microsoft.com/office/powerpoint/2010/main" val="394214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20" grpId="0"/>
      <p:bldP spid="22" grpId="0"/>
      <p:bldP spid="28" grpId="0"/>
      <p:bldP spid="32" grpId="0" animBg="1"/>
      <p:bldP spid="37" grpId="0"/>
      <p:bldP spid="42" grpId="0"/>
      <p:bldP spid="45" grpId="0"/>
      <p:bldP spid="49" grpId="0"/>
      <p:bldP spid="46" grpId="0"/>
      <p:bldP spid="52" grpId="0"/>
      <p:bldP spid="57" grpId="0"/>
      <p:bldP spid="3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2CEC-4B1D-EF43-8949-8579B795E43F}"/>
              </a:ext>
            </a:extLst>
          </p:cNvPr>
          <p:cNvSpPr txBox="1"/>
          <p:nvPr/>
        </p:nvSpPr>
        <p:spPr>
          <a:xfrm>
            <a:off x="325468" y="646086"/>
            <a:ext cx="1154107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Helvetica" pitchFamily="2" charset="0"/>
              </a:rPr>
              <a:t>TCP New Reno performs additive increase and multiplicative decrease of congestion window.</a:t>
            </a:r>
          </a:p>
          <a:p>
            <a:pPr algn="ctr"/>
            <a:endParaRPr lang="en-US" sz="4200" dirty="0">
              <a:latin typeface="Helvetica" pitchFamily="2" charset="0"/>
            </a:endParaRPr>
          </a:p>
          <a:p>
            <a:pPr algn="ctr"/>
            <a:r>
              <a:rPr lang="en-US" sz="4200" dirty="0">
                <a:latin typeface="Helvetica" pitchFamily="2" charset="0"/>
              </a:rPr>
              <a:t>In short, we often refer to this as </a:t>
            </a:r>
            <a:r>
              <a:rPr lang="en-US" sz="4200" dirty="0">
                <a:solidFill>
                  <a:srgbClr val="C00000"/>
                </a:solidFill>
                <a:latin typeface="Helvetica" pitchFamily="2" charset="0"/>
              </a:rPr>
              <a:t>AIMD</a:t>
            </a:r>
            <a:r>
              <a:rPr lang="en-US" sz="4200" dirty="0">
                <a:latin typeface="Helvetica" pitchFamily="2" charset="0"/>
              </a:rPr>
              <a:t>.</a:t>
            </a:r>
          </a:p>
          <a:p>
            <a:pPr algn="ctr"/>
            <a:endParaRPr lang="en-US" sz="4200" dirty="0">
              <a:latin typeface="Helvetica" pitchFamily="2" charset="0"/>
            </a:endParaRPr>
          </a:p>
          <a:p>
            <a:pPr algn="ctr"/>
            <a:r>
              <a:rPr lang="en-US" sz="4200" dirty="0">
                <a:solidFill>
                  <a:srgbClr val="C00000"/>
                </a:solidFill>
                <a:latin typeface="Helvetica" pitchFamily="2" charset="0"/>
              </a:rPr>
              <a:t>Multiplicative decrease </a:t>
            </a:r>
            <a:r>
              <a:rPr lang="en-US" sz="4200" dirty="0">
                <a:latin typeface="Helvetica" pitchFamily="2" charset="0"/>
              </a:rPr>
              <a:t>is a part of all TCP algorithms, including BBR.</a:t>
            </a:r>
          </a:p>
          <a:p>
            <a:pPr algn="ctr"/>
            <a:r>
              <a:rPr lang="en-US" sz="3200" dirty="0">
                <a:latin typeface="Helvetica" pitchFamily="2" charset="0"/>
              </a:rPr>
              <a:t>[We didn’t cover this, but MD is necessary for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fairness</a:t>
            </a:r>
            <a:r>
              <a:rPr lang="en-US" sz="3200" dirty="0">
                <a:latin typeface="Helvetica" pitchFamily="2" charset="0"/>
              </a:rPr>
              <a:t> across TCP flows.]</a:t>
            </a:r>
          </a:p>
        </p:txBody>
      </p:sp>
    </p:spTree>
    <p:extLst>
      <p:ext uri="{BB962C8B-B14F-4D97-AF65-F5344CB8AC3E}">
        <p14:creationId xmlns:p14="http://schemas.microsoft.com/office/powerpoint/2010/main" val="10595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CDAA-DCFE-5745-9087-51845ADC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TCP loss detection </a:t>
            </a:r>
            <a:r>
              <a:rPr lang="en-US"/>
              <a:t>&amp; reaction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BF7E-AAD2-034C-9893-B80AEDAF1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964" y="3047951"/>
            <a:ext cx="5181600" cy="32933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Fast Retransmit</a:t>
            </a:r>
          </a:p>
          <a:p>
            <a:r>
              <a:rPr lang="en-US" dirty="0">
                <a:solidFill>
                  <a:srgbClr val="C00000"/>
                </a:solidFill>
              </a:rPr>
              <a:t>Triple dup ACK: </a:t>
            </a:r>
            <a:r>
              <a:rPr lang="en-US" dirty="0"/>
              <a:t>sufficiently strong signal that network has dropped data, before RTO</a:t>
            </a:r>
          </a:p>
          <a:p>
            <a:r>
              <a:rPr lang="en-US" dirty="0"/>
              <a:t>Immediately retransmit data</a:t>
            </a:r>
          </a:p>
          <a:p>
            <a:r>
              <a:rPr lang="en-US" dirty="0"/>
              <a:t>Multiplicatively decrease in-flight data to </a:t>
            </a:r>
            <a:r>
              <a:rPr lang="en-US" dirty="0">
                <a:solidFill>
                  <a:srgbClr val="C00000"/>
                </a:solidFill>
              </a:rPr>
              <a:t>half</a:t>
            </a:r>
            <a:r>
              <a:rPr lang="en-US" dirty="0"/>
              <a:t> of its value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09074-8E3A-FE4C-818F-17EEC9B78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1472" y="3047951"/>
            <a:ext cx="5637508" cy="32933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Fast Recovery</a:t>
            </a:r>
          </a:p>
          <a:p>
            <a:r>
              <a:rPr lang="en-US" dirty="0"/>
              <a:t>Maintain this reduced amount of in-flight data as long as dup ACKs arrive</a:t>
            </a:r>
          </a:p>
          <a:p>
            <a:pPr lvl="1"/>
            <a:r>
              <a:rPr lang="en-US" dirty="0"/>
              <a:t>Data is successfully getting delivered</a:t>
            </a:r>
          </a:p>
          <a:p>
            <a:r>
              <a:rPr lang="en-US" dirty="0"/>
              <a:t>When </a:t>
            </a:r>
            <a:r>
              <a:rPr lang="en-US" dirty="0">
                <a:solidFill>
                  <a:srgbClr val="C00000"/>
                </a:solidFill>
              </a:rPr>
              <a:t>new ACK </a:t>
            </a:r>
            <a:r>
              <a:rPr lang="en-US" dirty="0"/>
              <a:t>arrives, do </a:t>
            </a:r>
            <a:r>
              <a:rPr lang="en-US" dirty="0">
                <a:solidFill>
                  <a:srgbClr val="C00000"/>
                </a:solidFill>
              </a:rPr>
              <a:t>additive increase </a:t>
            </a:r>
            <a:r>
              <a:rPr lang="en-US" dirty="0"/>
              <a:t>from there on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8F192A-6EA2-FA48-8B65-487279EF31CE}"/>
              </a:ext>
            </a:extLst>
          </p:cNvPr>
          <p:cNvSpPr txBox="1"/>
          <p:nvPr/>
        </p:nvSpPr>
        <p:spPr>
          <a:xfrm>
            <a:off x="838200" y="169068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Don’t wait for an RTO and then set the </a:t>
            </a:r>
            <a:r>
              <a:rPr lang="en-US" sz="2800" dirty="0" err="1">
                <a:latin typeface="Courier" pitchFamily="2" charset="0"/>
              </a:rPr>
              <a:t>cwnd</a:t>
            </a:r>
            <a:r>
              <a:rPr lang="en-US" sz="2800" dirty="0">
                <a:latin typeface="Helvetica" pitchFamily="2" charset="0"/>
              </a:rPr>
              <a:t> to 1 MSS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Helvetica" pitchFamily="2" charset="0"/>
              </a:rPr>
              <a:t>Instead, react proportionately by sensing pkt loss in advance</a:t>
            </a:r>
          </a:p>
        </p:txBody>
      </p:sp>
    </p:spTree>
    <p:extLst>
      <p:ext uri="{BB962C8B-B14F-4D97-AF65-F5344CB8AC3E}">
        <p14:creationId xmlns:p14="http://schemas.microsoft.com/office/powerpoint/2010/main" val="244036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70872-94C0-628D-EB6B-EB15C35AE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45059-7418-0DA3-28ED-5785DED39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does a TCP connection start?</a:t>
            </a:r>
          </a:p>
        </p:txBody>
      </p:sp>
    </p:spTree>
    <p:extLst>
      <p:ext uri="{BB962C8B-B14F-4D97-AF65-F5344CB8AC3E}">
        <p14:creationId xmlns:p14="http://schemas.microsoft.com/office/powerpoint/2010/main" val="1577500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3E166C-086A-A1C9-4ED0-C948157F5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39950-57E4-C7BD-B63A-B15D1091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TCP connection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35EE-74FF-A7AC-D082-DBDDCA47D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3" y="1564144"/>
            <a:ext cx="10515600" cy="4351338"/>
          </a:xfrm>
        </p:spPr>
        <p:txBody>
          <a:bodyPr/>
          <a:lstStyle/>
          <a:p>
            <a:r>
              <a:rPr lang="en-US" dirty="0"/>
              <a:t>TCP requires sender/receiver to set up some context</a:t>
            </a:r>
          </a:p>
          <a:p>
            <a:pPr lvl="1"/>
            <a:r>
              <a:rPr lang="en-US" dirty="0"/>
              <a:t>Sequence numbers, window size, buffers, OS table entries</a:t>
            </a:r>
          </a:p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03D030-DEA9-3EF9-B22C-41346655EDFE}"/>
              </a:ext>
            </a:extLst>
          </p:cNvPr>
          <p:cNvCxnSpPr>
            <a:cxnSpLocks/>
          </p:cNvCxnSpPr>
          <p:nvPr/>
        </p:nvCxnSpPr>
        <p:spPr>
          <a:xfrm>
            <a:off x="1007366" y="2755357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09A87-32DE-9336-D263-8724E2CD0C59}"/>
              </a:ext>
            </a:extLst>
          </p:cNvPr>
          <p:cNvCxnSpPr>
            <a:cxnSpLocks/>
          </p:cNvCxnSpPr>
          <p:nvPr/>
        </p:nvCxnSpPr>
        <p:spPr>
          <a:xfrm>
            <a:off x="3722857" y="2755357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E2829E-4FCB-1F38-3C02-BD64DAA58A95}"/>
              </a:ext>
            </a:extLst>
          </p:cNvPr>
          <p:cNvSpPr txBox="1"/>
          <p:nvPr/>
        </p:nvSpPr>
        <p:spPr>
          <a:xfrm rot="16200000">
            <a:off x="-855655" y="4040448"/>
            <a:ext cx="2542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Sender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e.g., browser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79723B-A843-1763-1C42-D564AA54D542}"/>
              </a:ext>
            </a:extLst>
          </p:cNvPr>
          <p:cNvSpPr txBox="1"/>
          <p:nvPr/>
        </p:nvSpPr>
        <p:spPr>
          <a:xfrm rot="16200000">
            <a:off x="1916806" y="4958230"/>
            <a:ext cx="2711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Receiver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e.g., web server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63B692-8420-5D8B-DD4E-974C2C22E1E7}"/>
              </a:ext>
            </a:extLst>
          </p:cNvPr>
          <p:cNvCxnSpPr>
            <a:cxnSpLocks/>
          </p:cNvCxnSpPr>
          <p:nvPr/>
        </p:nvCxnSpPr>
        <p:spPr>
          <a:xfrm>
            <a:off x="1215185" y="3399456"/>
            <a:ext cx="2438399" cy="58857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51BD60-5EE7-6E6E-DC89-41C6E1C18FF0}"/>
              </a:ext>
            </a:extLst>
          </p:cNvPr>
          <p:cNvCxnSpPr>
            <a:cxnSpLocks/>
          </p:cNvCxnSpPr>
          <p:nvPr/>
        </p:nvCxnSpPr>
        <p:spPr>
          <a:xfrm flipH="1">
            <a:off x="1215185" y="4154371"/>
            <a:ext cx="2438399" cy="121935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CB08A88-0D56-F65C-3068-C0C393D0848E}"/>
              </a:ext>
            </a:extLst>
          </p:cNvPr>
          <p:cNvSpPr txBox="1"/>
          <p:nvPr/>
        </p:nvSpPr>
        <p:spPr>
          <a:xfrm rot="837446">
            <a:off x="1230270" y="2979520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Let’s talk. Here’s my request.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1EE836-491A-1936-D574-CD595C8631F1}"/>
              </a:ext>
            </a:extLst>
          </p:cNvPr>
          <p:cNvSpPr txBox="1"/>
          <p:nvPr/>
        </p:nvSpPr>
        <p:spPr>
          <a:xfrm rot="19877217">
            <a:off x="1153592" y="5022363"/>
            <a:ext cx="2078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OK. Here’s my response.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3CD544B-34B4-6BF8-4533-3AD2D76DA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4" y="2785084"/>
            <a:ext cx="3922493" cy="33862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C0F085C-C0E5-DDBD-CF11-6F4FB29244CF}"/>
              </a:ext>
            </a:extLst>
          </p:cNvPr>
          <p:cNvSpPr txBox="1"/>
          <p:nvPr/>
        </p:nvSpPr>
        <p:spPr>
          <a:xfrm>
            <a:off x="3889113" y="3399456"/>
            <a:ext cx="2182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Provision enough  socket buffers.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F02F74E-19F9-8F40-3573-483512504588}"/>
              </a:ext>
            </a:extLst>
          </p:cNvPr>
          <p:cNvSpPr txBox="1"/>
          <p:nvPr/>
        </p:nvSpPr>
        <p:spPr>
          <a:xfrm>
            <a:off x="3820112" y="5172511"/>
            <a:ext cx="2182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Entries in operating system tables (connection lookup), choose sequence #, etc.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8284EE6-0CB0-7BE2-1691-D0D0025E98E8}"/>
              </a:ext>
            </a:extLst>
          </p:cNvPr>
          <p:cNvGrpSpPr/>
          <p:nvPr/>
        </p:nvGrpSpPr>
        <p:grpSpPr>
          <a:xfrm>
            <a:off x="4102304" y="2964713"/>
            <a:ext cx="1202251" cy="307970"/>
            <a:chOff x="4307209" y="2949597"/>
            <a:chExt cx="1202251" cy="30797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FC4C674-9CEE-5FF1-B678-C87FB48C1AF6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86487F-D9FD-EE95-F759-0E847B021DDC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35D4D03-FD9F-708B-FA98-8E848B12A536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E83967F-0FD3-3CBA-1BB0-6478A4C28BA9}"/>
              </a:ext>
            </a:extLst>
          </p:cNvPr>
          <p:cNvGrpSpPr/>
          <p:nvPr/>
        </p:nvGrpSpPr>
        <p:grpSpPr>
          <a:xfrm>
            <a:off x="3945761" y="4373417"/>
            <a:ext cx="1930797" cy="640858"/>
            <a:chOff x="4272422" y="4086332"/>
            <a:chExt cx="1930797" cy="640858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07F8403-93B0-6365-85CD-0D648282281E}"/>
                </a:ext>
              </a:extLst>
            </p:cNvPr>
            <p:cNvSpPr/>
            <p:nvPr/>
          </p:nvSpPr>
          <p:spPr>
            <a:xfrm>
              <a:off x="4272422" y="4086332"/>
              <a:ext cx="1930797" cy="6408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29B0608-5291-819F-955D-B28C1338C01C}"/>
                </a:ext>
              </a:extLst>
            </p:cNvPr>
            <p:cNvCxnSpPr>
              <a:cxnSpLocks/>
            </p:cNvCxnSpPr>
            <p:nvPr/>
          </p:nvCxnSpPr>
          <p:spPr>
            <a:xfrm>
              <a:off x="4371371" y="4260270"/>
              <a:ext cx="1724629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A5A9B4C-F41A-2DB1-399D-9060EF798360}"/>
                </a:ext>
              </a:extLst>
            </p:cNvPr>
            <p:cNvCxnSpPr>
              <a:cxnSpLocks/>
            </p:cNvCxnSpPr>
            <p:nvPr/>
          </p:nvCxnSpPr>
          <p:spPr>
            <a:xfrm>
              <a:off x="4371371" y="4406761"/>
              <a:ext cx="1724629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05BD779-71B5-4FAD-3E31-03D5FD4DD6B5}"/>
                </a:ext>
              </a:extLst>
            </p:cNvPr>
            <p:cNvCxnSpPr>
              <a:cxnSpLocks/>
            </p:cNvCxnSpPr>
            <p:nvPr/>
          </p:nvCxnSpPr>
          <p:spPr>
            <a:xfrm>
              <a:off x="4371371" y="4565311"/>
              <a:ext cx="1724629" cy="0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60389A2-64E2-77F2-0BCE-F0AF64639CDB}"/>
              </a:ext>
            </a:extLst>
          </p:cNvPr>
          <p:cNvCxnSpPr>
            <a:cxnSpLocks/>
          </p:cNvCxnSpPr>
          <p:nvPr/>
        </p:nvCxnSpPr>
        <p:spPr>
          <a:xfrm>
            <a:off x="7543030" y="2889707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B0A7341-9E09-42D5-457F-16F3D2E2B6F2}"/>
              </a:ext>
            </a:extLst>
          </p:cNvPr>
          <p:cNvCxnSpPr>
            <a:cxnSpLocks/>
          </p:cNvCxnSpPr>
          <p:nvPr/>
        </p:nvCxnSpPr>
        <p:spPr>
          <a:xfrm>
            <a:off x="9022776" y="2937802"/>
            <a:ext cx="0" cy="375444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0BF21117-4F97-CDBD-0435-34452C51A713}"/>
              </a:ext>
            </a:extLst>
          </p:cNvPr>
          <p:cNvCxnSpPr>
            <a:cxnSpLocks/>
          </p:cNvCxnSpPr>
          <p:nvPr/>
        </p:nvCxnSpPr>
        <p:spPr>
          <a:xfrm>
            <a:off x="7684230" y="3224893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" name="Group 62">
            <a:extLst>
              <a:ext uri="{FF2B5EF4-FFF2-40B4-BE49-F238E27FC236}">
                <a16:creationId xmlns:a16="http://schemas.microsoft.com/office/drawing/2014/main" id="{72E39EED-2F9B-3B12-431E-714C07876548}"/>
              </a:ext>
            </a:extLst>
          </p:cNvPr>
          <p:cNvGrpSpPr/>
          <p:nvPr/>
        </p:nvGrpSpPr>
        <p:grpSpPr>
          <a:xfrm>
            <a:off x="9114547" y="3239517"/>
            <a:ext cx="983967" cy="271254"/>
            <a:chOff x="4307209" y="2949597"/>
            <a:chExt cx="1202251" cy="30797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930AE9BF-1F16-156E-F274-5395E6C6BE1C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8B40DC3-8871-F1A1-DCFE-9952038CCE0C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BA2384A-B909-6128-2B55-A23CE86D85CB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981B06B-A5AB-9C8E-C333-04A9B59CC5E5}"/>
              </a:ext>
            </a:extLst>
          </p:cNvPr>
          <p:cNvCxnSpPr>
            <a:cxnSpLocks/>
          </p:cNvCxnSpPr>
          <p:nvPr/>
        </p:nvCxnSpPr>
        <p:spPr>
          <a:xfrm>
            <a:off x="7711104" y="3432165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A75C88DB-16FA-5990-0A5B-F23DDD47B860}"/>
              </a:ext>
            </a:extLst>
          </p:cNvPr>
          <p:cNvCxnSpPr>
            <a:cxnSpLocks/>
          </p:cNvCxnSpPr>
          <p:nvPr/>
        </p:nvCxnSpPr>
        <p:spPr>
          <a:xfrm>
            <a:off x="7696579" y="3639437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590BD44E-1ABF-75AC-FA41-7066FDDD33BD}"/>
              </a:ext>
            </a:extLst>
          </p:cNvPr>
          <p:cNvCxnSpPr>
            <a:cxnSpLocks/>
          </p:cNvCxnSpPr>
          <p:nvPr/>
        </p:nvCxnSpPr>
        <p:spPr>
          <a:xfrm>
            <a:off x="7684229" y="3858776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9F1E5850-F719-3E62-9B66-D3ADD928406E}"/>
              </a:ext>
            </a:extLst>
          </p:cNvPr>
          <p:cNvCxnSpPr>
            <a:cxnSpLocks/>
          </p:cNvCxnSpPr>
          <p:nvPr/>
        </p:nvCxnSpPr>
        <p:spPr>
          <a:xfrm>
            <a:off x="7636706" y="4066048"/>
            <a:ext cx="1207731" cy="18028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74">
            <a:extLst>
              <a:ext uri="{FF2B5EF4-FFF2-40B4-BE49-F238E27FC236}">
                <a16:creationId xmlns:a16="http://schemas.microsoft.com/office/drawing/2014/main" id="{9779397A-B1EA-656E-A03D-BB8A453BE2BA}"/>
              </a:ext>
            </a:extLst>
          </p:cNvPr>
          <p:cNvGrpSpPr/>
          <p:nvPr/>
        </p:nvGrpSpPr>
        <p:grpSpPr>
          <a:xfrm>
            <a:off x="9155454" y="3556840"/>
            <a:ext cx="983967" cy="271254"/>
            <a:chOff x="4307209" y="2949597"/>
            <a:chExt cx="1202251" cy="30797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3F8295A-3060-DF26-42B1-083990F1DD5F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C9204AA-AA19-C524-CB2E-4D3BD34C28F3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7C8218C-2FDD-3417-6F55-F173A58C0FFD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37B0B8-DFBD-F9A7-155C-36F6CFBFFFEE}"/>
              </a:ext>
            </a:extLst>
          </p:cNvPr>
          <p:cNvGrpSpPr/>
          <p:nvPr/>
        </p:nvGrpSpPr>
        <p:grpSpPr>
          <a:xfrm>
            <a:off x="9212396" y="3874163"/>
            <a:ext cx="983967" cy="271254"/>
            <a:chOff x="4307209" y="2949597"/>
            <a:chExt cx="1202251" cy="30797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2464525B-203E-6485-3821-D57FC2A40EA9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58668B6-2474-7CAC-EDBE-829CCE8869ED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3D56C43-BE62-C1FD-A507-95FA84CE5C7E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3EBB397-5FFA-2F48-FD7D-04F77034F820}"/>
              </a:ext>
            </a:extLst>
          </p:cNvPr>
          <p:cNvGrpSpPr/>
          <p:nvPr/>
        </p:nvGrpSpPr>
        <p:grpSpPr>
          <a:xfrm>
            <a:off x="9280653" y="4223184"/>
            <a:ext cx="983967" cy="271254"/>
            <a:chOff x="4307209" y="2949597"/>
            <a:chExt cx="1202251" cy="30797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6681832-B198-DA06-39B2-90A9453A4F8F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B55E6BC-FF60-F527-7F80-3F4BA8C75968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678E45F-93D3-540B-C477-3D7A0E03FC4D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8" name="Picture 87" descr="A picture containing clipart&#10;&#10;Description automatically generated">
            <a:extLst>
              <a:ext uri="{FF2B5EF4-FFF2-40B4-BE49-F238E27FC236}">
                <a16:creationId xmlns:a16="http://schemas.microsoft.com/office/drawing/2014/main" id="{2C8D84DB-7D07-A9B3-2E03-02C9FFB7D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7932" y="4898400"/>
            <a:ext cx="1196227" cy="135934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57C372F2-D3E1-7529-FFBF-F47E12A3ADA2}"/>
              </a:ext>
            </a:extLst>
          </p:cNvPr>
          <p:cNvSpPr txBox="1"/>
          <p:nvPr/>
        </p:nvSpPr>
        <p:spPr>
          <a:xfrm>
            <a:off x="7578112" y="4622306"/>
            <a:ext cx="14267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Attack by resource exhaustion at server</a:t>
            </a:r>
          </a:p>
          <a:p>
            <a:pPr algn="l"/>
            <a:endParaRPr lang="en-US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dirty="0">
                <a:latin typeface="Helvetica" pitchFamily="2" charset="0"/>
              </a:rPr>
              <a:t>(SYN flood)</a:t>
            </a:r>
          </a:p>
        </p:txBody>
      </p:sp>
      <p:pic>
        <p:nvPicPr>
          <p:cNvPr id="91" name="Picture 90" descr="Shape, circle&#10;&#10;Description automatically generated">
            <a:extLst>
              <a:ext uri="{FF2B5EF4-FFF2-40B4-BE49-F238E27FC236}">
                <a16:creationId xmlns:a16="http://schemas.microsoft.com/office/drawing/2014/main" id="{F73F84A0-35DF-42A3-2C60-1C4597F32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8916" y="2539857"/>
            <a:ext cx="896730" cy="7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4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0" grpId="0"/>
      <p:bldP spid="32" grpId="0"/>
      <p:bldP spid="33" grpId="0"/>
      <p:bldP spid="8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176" y="301769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TCP 3-way handshake</a:t>
            </a:r>
            <a:endParaRPr lang="en-US" sz="4400" b="0" dirty="0"/>
          </a:p>
        </p:txBody>
      </p:sp>
      <p:sp>
        <p:nvSpPr>
          <p:cNvPr id="215" name="Line 5">
            <a:extLst>
              <a:ext uri="{FF2B5EF4-FFF2-40B4-BE49-F238E27FC236}">
                <a16:creationId xmlns:a16="http://schemas.microsoft.com/office/drawing/2014/main" id="{977A2B4A-655D-5443-8A4F-9288451178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96631" y="3078661"/>
            <a:ext cx="1588" cy="2470150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216" name="Group 102">
            <a:extLst>
              <a:ext uri="{FF2B5EF4-FFF2-40B4-BE49-F238E27FC236}">
                <a16:creationId xmlns:a16="http://schemas.microsoft.com/office/drawing/2014/main" id="{1F3D6A6C-5FEE-8646-8A80-04AC9F3BFF74}"/>
              </a:ext>
            </a:extLst>
          </p:cNvPr>
          <p:cNvGrpSpPr>
            <a:grpSpLocks/>
          </p:cNvGrpSpPr>
          <p:nvPr/>
        </p:nvGrpSpPr>
        <p:grpSpPr bwMode="auto">
          <a:xfrm>
            <a:off x="2270918" y="3104061"/>
            <a:ext cx="5033961" cy="857250"/>
            <a:chOff x="470" y="1425"/>
            <a:chExt cx="3171" cy="540"/>
          </a:xfrm>
        </p:grpSpPr>
        <p:sp>
          <p:nvSpPr>
            <p:cNvPr id="217" name="Line 10">
              <a:extLst>
                <a:ext uri="{FF2B5EF4-FFF2-40B4-BE49-F238E27FC236}">
                  <a16:creationId xmlns:a16="http://schemas.microsoft.com/office/drawing/2014/main" id="{EE87312F-9111-3748-8D8C-BFB220C5EE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2" y="1502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18" name="Rectangle 12">
              <a:extLst>
                <a:ext uri="{FF2B5EF4-FFF2-40B4-BE49-F238E27FC236}">
                  <a16:creationId xmlns:a16="http://schemas.microsoft.com/office/drawing/2014/main" id="{F50F8FCD-3A00-574F-A159-92B207C59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8" y="1565"/>
              <a:ext cx="590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19" name="Text Box 13">
              <a:extLst>
                <a:ext uri="{FF2B5EF4-FFF2-40B4-BE49-F238E27FC236}">
                  <a16:creationId xmlns:a16="http://schemas.microsoft.com/office/drawing/2014/main" id="{24E8EE1C-DBA9-8F4D-82EE-29CEECDFAA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5" y="1624"/>
              <a:ext cx="11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SYNbit=1, Seq=x</a:t>
              </a:r>
            </a:p>
          </p:txBody>
        </p:sp>
        <p:sp>
          <p:nvSpPr>
            <p:cNvPr id="220" name="Text Box 21">
              <a:extLst>
                <a:ext uri="{FF2B5EF4-FFF2-40B4-BE49-F238E27FC236}">
                  <a16:creationId xmlns:a16="http://schemas.microsoft.com/office/drawing/2014/main" id="{8343DEBF-07A5-D746-BE48-88F38BD407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" y="1425"/>
              <a:ext cx="1562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choose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init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 seq num, x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send TCP SYN msg</a:t>
              </a:r>
            </a:p>
          </p:txBody>
        </p:sp>
      </p:grpSp>
      <p:sp>
        <p:nvSpPr>
          <p:cNvPr id="221" name="Line 22">
            <a:extLst>
              <a:ext uri="{FF2B5EF4-FFF2-40B4-BE49-F238E27FC236}">
                <a16:creationId xmlns:a16="http://schemas.microsoft.com/office/drawing/2014/main" id="{2FC7049F-93A3-A84A-9D90-B3F4B6E3F6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85844" y="3148511"/>
            <a:ext cx="1587" cy="3417888"/>
          </a:xfrm>
          <a:prstGeom prst="line">
            <a:avLst/>
          </a:prstGeom>
          <a:noFill/>
          <a:ln w="9525">
            <a:solidFill>
              <a:srgbClr val="77777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22" name="Text Box 92">
            <a:extLst>
              <a:ext uri="{FF2B5EF4-FFF2-40B4-BE49-F238E27FC236}">
                <a16:creationId xmlns:a16="http://schemas.microsoft.com/office/drawing/2014/main" id="{8192AE36-3CEB-7940-A712-3437D9AE1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4438" y="6045954"/>
            <a:ext cx="854721" cy="338554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Helvetica" pitchFamily="2" charset="0"/>
              </a:rPr>
              <a:t>ESTAB</a:t>
            </a:r>
          </a:p>
        </p:txBody>
      </p:sp>
      <p:grpSp>
        <p:nvGrpSpPr>
          <p:cNvPr id="223" name="Group 109">
            <a:extLst>
              <a:ext uri="{FF2B5EF4-FFF2-40B4-BE49-F238E27FC236}">
                <a16:creationId xmlns:a16="http://schemas.microsoft.com/office/drawing/2014/main" id="{9180F1A8-9EF0-3C49-80B2-6C9528088F36}"/>
              </a:ext>
            </a:extLst>
          </p:cNvPr>
          <p:cNvGrpSpPr>
            <a:grpSpLocks/>
          </p:cNvGrpSpPr>
          <p:nvPr/>
        </p:nvGrpSpPr>
        <p:grpSpPr bwMode="auto">
          <a:xfrm>
            <a:off x="4795044" y="3675561"/>
            <a:ext cx="5045073" cy="1425575"/>
            <a:chOff x="2060" y="1785"/>
            <a:chExt cx="3178" cy="898"/>
          </a:xfrm>
        </p:grpSpPr>
        <p:sp>
          <p:nvSpPr>
            <p:cNvPr id="224" name="Line 11">
              <a:extLst>
                <a:ext uri="{FF2B5EF4-FFF2-40B4-BE49-F238E27FC236}">
                  <a16:creationId xmlns:a16="http://schemas.microsoft.com/office/drawing/2014/main" id="{660BD729-B466-584F-9DAC-1C1358024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60" y="2031"/>
              <a:ext cx="1580" cy="652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25" name="Rectangle 14">
              <a:extLst>
                <a:ext uri="{FF2B5EF4-FFF2-40B4-BE49-F238E27FC236}">
                  <a16:creationId xmlns:a16="http://schemas.microsoft.com/office/drawing/2014/main" id="{36832487-CAD9-A047-9D5F-96D1B02D3E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" y="2206"/>
              <a:ext cx="896" cy="3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26" name="Text Box 83">
              <a:extLst>
                <a:ext uri="{FF2B5EF4-FFF2-40B4-BE49-F238E27FC236}">
                  <a16:creationId xmlns:a16="http://schemas.microsoft.com/office/drawing/2014/main" id="{393E04DD-B089-D14F-BFBB-76E878EC5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9" y="2169"/>
              <a:ext cx="153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SYNbit=1, Seq=y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ACKbit=1; ACKnum=x+1</a:t>
              </a:r>
            </a:p>
          </p:txBody>
        </p:sp>
        <p:sp>
          <p:nvSpPr>
            <p:cNvPr id="227" name="Text Box 93">
              <a:extLst>
                <a:ext uri="{FF2B5EF4-FFF2-40B4-BE49-F238E27FC236}">
                  <a16:creationId xmlns:a16="http://schemas.microsoft.com/office/drawing/2014/main" id="{D2107B90-790F-D84D-8A95-4CD5BE8D77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76" y="1785"/>
              <a:ext cx="1562" cy="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choose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init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 seq num, y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send TCP SYNACK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msg,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acking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 SYN</a:t>
              </a:r>
            </a:p>
          </p:txBody>
        </p:sp>
      </p:grpSp>
      <p:grpSp>
        <p:nvGrpSpPr>
          <p:cNvPr id="228" name="Group 110">
            <a:extLst>
              <a:ext uri="{FF2B5EF4-FFF2-40B4-BE49-F238E27FC236}">
                <a16:creationId xmlns:a16="http://schemas.microsoft.com/office/drawing/2014/main" id="{92A8D17F-88B5-E34B-ADF1-D1D5F4C6CACA}"/>
              </a:ext>
            </a:extLst>
          </p:cNvPr>
          <p:cNvGrpSpPr>
            <a:grpSpLocks/>
          </p:cNvGrpSpPr>
          <p:nvPr/>
        </p:nvGrpSpPr>
        <p:grpSpPr bwMode="auto">
          <a:xfrm>
            <a:off x="1904206" y="4774115"/>
            <a:ext cx="7818437" cy="1339852"/>
            <a:chOff x="239" y="2477"/>
            <a:chExt cx="4925" cy="844"/>
          </a:xfrm>
        </p:grpSpPr>
        <p:sp>
          <p:nvSpPr>
            <p:cNvPr id="229" name="Line 84">
              <a:extLst>
                <a:ext uri="{FF2B5EF4-FFF2-40B4-BE49-F238E27FC236}">
                  <a16:creationId xmlns:a16="http://schemas.microsoft.com/office/drawing/2014/main" id="{31D580AA-9CAF-1544-A3DB-06757FBBB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3" y="2728"/>
              <a:ext cx="1579" cy="463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30" name="Rectangle 89">
              <a:extLst>
                <a:ext uri="{FF2B5EF4-FFF2-40B4-BE49-F238E27FC236}">
                  <a16:creationId xmlns:a16="http://schemas.microsoft.com/office/drawing/2014/main" id="{60D16AD1-FAFA-6248-BB4D-76643C40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6" y="2806"/>
              <a:ext cx="775" cy="2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  <p:sp>
          <p:nvSpPr>
            <p:cNvPr id="231" name="Text Box 90">
              <a:extLst>
                <a:ext uri="{FF2B5EF4-FFF2-40B4-BE49-F238E27FC236}">
                  <a16:creationId xmlns:a16="http://schemas.microsoft.com/office/drawing/2014/main" id="{D8F9F960-0A9B-F045-8B04-6F4D631303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" y="285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ACKbit=1, ACKnum=y+1</a:t>
              </a:r>
            </a:p>
          </p:txBody>
        </p:sp>
        <p:sp>
          <p:nvSpPr>
            <p:cNvPr id="232" name="Text Box 94">
              <a:extLst>
                <a:ext uri="{FF2B5EF4-FFF2-40B4-BE49-F238E27FC236}">
                  <a16:creationId xmlns:a16="http://schemas.microsoft.com/office/drawing/2014/main" id="{B9046815-BDD2-9143-979C-D64169C26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" y="2477"/>
              <a:ext cx="1805" cy="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received SYNACK(x) 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indicates server is live;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send ACK for SYNACK;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itchFamily="2" charset="0"/>
                </a:rPr>
                <a:t>this segment may contain </a:t>
              </a:r>
            </a:p>
            <a:p>
              <a:pPr marL="0" marR="0" lvl="0" indent="0" algn="r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itchFamily="2" charset="0"/>
                </a:rPr>
                <a:t>client-to-server data</a:t>
              </a:r>
            </a:p>
          </p:txBody>
        </p:sp>
        <p:sp>
          <p:nvSpPr>
            <p:cNvPr id="233" name="Text Box 95">
              <a:extLst>
                <a:ext uri="{FF2B5EF4-FFF2-40B4-BE49-F238E27FC236}">
                  <a16:creationId xmlns:a16="http://schemas.microsoft.com/office/drawing/2014/main" id="{ADF0930B-F723-4446-8C5B-8996D5939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1" y="2665"/>
              <a:ext cx="1473" cy="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received ACK(y) </a:t>
              </a:r>
            </a:p>
            <a:p>
              <a:pPr marL="0" marR="0" lvl="0" indent="0" algn="l" defTabSz="914400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Helvetica" pitchFamily="2" charset="0"/>
                </a:rPr>
                <a:t>indicates client is live</a:t>
              </a:r>
            </a:p>
          </p:txBody>
        </p:sp>
      </p:grpSp>
      <p:grpSp>
        <p:nvGrpSpPr>
          <p:cNvPr id="234" name="Group 105">
            <a:extLst>
              <a:ext uri="{FF2B5EF4-FFF2-40B4-BE49-F238E27FC236}">
                <a16:creationId xmlns:a16="http://schemas.microsoft.com/office/drawing/2014/main" id="{45AA77DF-71CD-2E48-9AEE-EC1E8FB1B1C5}"/>
              </a:ext>
            </a:extLst>
          </p:cNvPr>
          <p:cNvGrpSpPr>
            <a:grpSpLocks/>
          </p:cNvGrpSpPr>
          <p:nvPr/>
        </p:nvGrpSpPr>
        <p:grpSpPr bwMode="auto">
          <a:xfrm>
            <a:off x="1061246" y="3092154"/>
            <a:ext cx="1149349" cy="962026"/>
            <a:chOff x="93" y="1295"/>
            <a:chExt cx="724" cy="606"/>
          </a:xfrm>
        </p:grpSpPr>
        <p:sp>
          <p:nvSpPr>
            <p:cNvPr id="235" name="Text Box 91">
              <a:extLst>
                <a:ext uri="{FF2B5EF4-FFF2-40B4-BE49-F238E27FC236}">
                  <a16:creationId xmlns:a16="http://schemas.microsoft.com/office/drawing/2014/main" id="{B93FA479-02A5-4C43-B059-3F1D0BB05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" y="1688"/>
              <a:ext cx="724" cy="213"/>
            </a:xfrm>
            <a:prstGeom prst="rect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SYNSENT</a:t>
              </a:r>
            </a:p>
          </p:txBody>
        </p:sp>
        <p:sp>
          <p:nvSpPr>
            <p:cNvPr id="236" name="Line 103">
              <a:extLst>
                <a:ext uri="{FF2B5EF4-FFF2-40B4-BE49-F238E27FC236}">
                  <a16:creationId xmlns:a16="http://schemas.microsoft.com/office/drawing/2014/main" id="{C569F88B-55D7-1F45-9FD5-8D995E4C9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2" y="1295"/>
              <a:ext cx="0" cy="369"/>
            </a:xfrm>
            <a:prstGeom prst="line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</p:grpSp>
      <p:grpSp>
        <p:nvGrpSpPr>
          <p:cNvPr id="237" name="Group 111">
            <a:extLst>
              <a:ext uri="{FF2B5EF4-FFF2-40B4-BE49-F238E27FC236}">
                <a16:creationId xmlns:a16="http://schemas.microsoft.com/office/drawing/2014/main" id="{FBD3641B-4567-B84B-B0A9-51F31757E64D}"/>
              </a:ext>
            </a:extLst>
          </p:cNvPr>
          <p:cNvGrpSpPr>
            <a:grpSpLocks/>
          </p:cNvGrpSpPr>
          <p:nvPr/>
        </p:nvGrpSpPr>
        <p:grpSpPr bwMode="auto">
          <a:xfrm>
            <a:off x="1167460" y="4054179"/>
            <a:ext cx="854075" cy="1624013"/>
            <a:chOff x="157" y="1803"/>
            <a:chExt cx="538" cy="1023"/>
          </a:xfrm>
        </p:grpSpPr>
        <p:sp>
          <p:nvSpPr>
            <p:cNvPr id="238" name="Text Box 16">
              <a:extLst>
                <a:ext uri="{FF2B5EF4-FFF2-40B4-BE49-F238E27FC236}">
                  <a16:creationId xmlns:a16="http://schemas.microsoft.com/office/drawing/2014/main" id="{46A42911-E4FA-6E45-98D3-9BA61AF393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" y="2613"/>
              <a:ext cx="538" cy="213"/>
            </a:xfrm>
            <a:prstGeom prst="rect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Helvetica" pitchFamily="2" charset="0"/>
                </a:rPr>
                <a:t>ESTAB</a:t>
              </a:r>
            </a:p>
          </p:txBody>
        </p:sp>
        <p:sp>
          <p:nvSpPr>
            <p:cNvPr id="239" name="Line 104">
              <a:extLst>
                <a:ext uri="{FF2B5EF4-FFF2-40B4-BE49-F238E27FC236}">
                  <a16:creationId xmlns:a16="http://schemas.microsoft.com/office/drawing/2014/main" id="{B764515C-528C-5B41-979E-CEB5F77FD9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" y="1803"/>
              <a:ext cx="0" cy="797"/>
            </a:xfrm>
            <a:prstGeom prst="line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</p:grpSp>
      <p:grpSp>
        <p:nvGrpSpPr>
          <p:cNvPr id="240" name="Group 108">
            <a:extLst>
              <a:ext uri="{FF2B5EF4-FFF2-40B4-BE49-F238E27FC236}">
                <a16:creationId xmlns:a16="http://schemas.microsoft.com/office/drawing/2014/main" id="{E9975853-CA29-F64E-9978-90818E85074F}"/>
              </a:ext>
            </a:extLst>
          </p:cNvPr>
          <p:cNvGrpSpPr>
            <a:grpSpLocks/>
          </p:cNvGrpSpPr>
          <p:nvPr/>
        </p:nvGrpSpPr>
        <p:grpSpPr bwMode="auto">
          <a:xfrm>
            <a:off x="9982496" y="3158291"/>
            <a:ext cx="1241424" cy="1193799"/>
            <a:chOff x="4840" y="1422"/>
            <a:chExt cx="782" cy="752"/>
          </a:xfrm>
        </p:grpSpPr>
        <p:sp>
          <p:nvSpPr>
            <p:cNvPr id="241" name="Text Box 99">
              <a:extLst>
                <a:ext uri="{FF2B5EF4-FFF2-40B4-BE49-F238E27FC236}">
                  <a16:creationId xmlns:a16="http://schemas.microsoft.com/office/drawing/2014/main" id="{8F08BD14-4FFB-B243-AC1A-68FE85BE4E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0" y="1961"/>
              <a:ext cx="782" cy="213"/>
            </a:xfrm>
            <a:prstGeom prst="rect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</a:rPr>
                <a:t>SYN RCVD</a:t>
              </a:r>
            </a:p>
          </p:txBody>
        </p:sp>
        <p:sp>
          <p:nvSpPr>
            <p:cNvPr id="242" name="Line 106">
              <a:extLst>
                <a:ext uri="{FF2B5EF4-FFF2-40B4-BE49-F238E27FC236}">
                  <a16:creationId xmlns:a16="http://schemas.microsoft.com/office/drawing/2014/main" id="{0D6BD76C-B84A-F940-AC88-70ACC69EC6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9" y="1422"/>
              <a:ext cx="0" cy="569"/>
            </a:xfrm>
            <a:prstGeom prst="line">
              <a:avLst/>
            </a:prstGeom>
            <a:noFill/>
            <a:ln w="50800">
              <a:solidFill>
                <a:schemeClr val="accent1">
                  <a:shade val="50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ea typeface="ＭＳ Ｐゴシック" charset="0"/>
              </a:endParaRPr>
            </a:p>
          </p:txBody>
        </p:sp>
      </p:grpSp>
      <p:sp>
        <p:nvSpPr>
          <p:cNvPr id="243" name="Line 107">
            <a:extLst>
              <a:ext uri="{FF2B5EF4-FFF2-40B4-BE49-F238E27FC236}">
                <a16:creationId xmlns:a16="http://schemas.microsoft.com/office/drawing/2014/main" id="{28C3410E-FF26-2849-8647-5DA1E34B6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199" y="4360029"/>
            <a:ext cx="0" cy="1704975"/>
          </a:xfrm>
          <a:prstGeom prst="line">
            <a:avLst/>
          </a:prstGeom>
          <a:noFill/>
          <a:ln w="50800">
            <a:solidFill>
              <a:schemeClr val="accent1">
                <a:shade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45" name="Text Box 114">
            <a:extLst>
              <a:ext uri="{FF2B5EF4-FFF2-40B4-BE49-F238E27FC236}">
                <a16:creationId xmlns:a16="http://schemas.microsoft.com/office/drawing/2014/main" id="{A27DEC11-2958-674C-B587-49A38C649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569" y="1412291"/>
            <a:ext cx="19833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C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lient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 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46" name="Text Box 115">
            <a:extLst>
              <a:ext uri="{FF2B5EF4-FFF2-40B4-BE49-F238E27FC236}">
                <a16:creationId xmlns:a16="http://schemas.microsoft.com/office/drawing/2014/main" id="{052EAC19-09BF-FD44-ADF4-7A708D2C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3742" y="2345461"/>
            <a:ext cx="901209" cy="338554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LISTEN</a:t>
            </a:r>
          </a:p>
        </p:txBody>
      </p:sp>
      <p:sp>
        <p:nvSpPr>
          <p:cNvPr id="247" name="Text Box 116">
            <a:extLst>
              <a:ext uri="{FF2B5EF4-FFF2-40B4-BE49-F238E27FC236}">
                <a16:creationId xmlns:a16="http://schemas.microsoft.com/office/drawing/2014/main" id="{27C21C28-5638-8F4A-8A80-DBD146AD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7622" y="765893"/>
            <a:ext cx="21227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S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erver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Helvetica" pitchFamily="2" charset="0"/>
              </a:rPr>
              <a:t> state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48" name="Text Box 117">
            <a:extLst>
              <a:ext uri="{FF2B5EF4-FFF2-40B4-BE49-F238E27FC236}">
                <a16:creationId xmlns:a16="http://schemas.microsoft.com/office/drawing/2014/main" id="{2B920772-7698-6844-B114-A453A028C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7950" y="2770087"/>
            <a:ext cx="901209" cy="338554"/>
          </a:xfrm>
          <a:prstGeom prst="rect">
            <a:avLst/>
          </a:prstGeom>
          <a:noFill/>
          <a:ln w="50800">
            <a:solidFill>
              <a:schemeClr val="accent1">
                <a:shade val="50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</a:rPr>
              <a:t>LISTEN</a:t>
            </a:r>
          </a:p>
        </p:txBody>
      </p:sp>
      <p:grpSp>
        <p:nvGrpSpPr>
          <p:cNvPr id="249" name="Group 118">
            <a:extLst>
              <a:ext uri="{FF2B5EF4-FFF2-40B4-BE49-F238E27FC236}">
                <a16:creationId xmlns:a16="http://schemas.microsoft.com/office/drawing/2014/main" id="{EE14688C-F1C2-7F41-8726-D165159240FD}"/>
              </a:ext>
            </a:extLst>
          </p:cNvPr>
          <p:cNvGrpSpPr>
            <a:grpSpLocks/>
          </p:cNvGrpSpPr>
          <p:nvPr/>
        </p:nvGrpSpPr>
        <p:grpSpPr bwMode="auto">
          <a:xfrm>
            <a:off x="4464473" y="2492809"/>
            <a:ext cx="642937" cy="600075"/>
            <a:chOff x="-44" y="1473"/>
            <a:chExt cx="981" cy="1105"/>
          </a:xfrm>
        </p:grpSpPr>
        <p:pic>
          <p:nvPicPr>
            <p:cNvPr id="424" name="Picture 119" descr="desktop_computer_stylized_medium">
              <a:extLst>
                <a:ext uri="{FF2B5EF4-FFF2-40B4-BE49-F238E27FC236}">
                  <a16:creationId xmlns:a16="http://schemas.microsoft.com/office/drawing/2014/main" id="{1C11CA15-FEC8-A341-80F1-CFA1FA9F1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5" name="Freeform 120">
              <a:extLst>
                <a:ext uri="{FF2B5EF4-FFF2-40B4-BE49-F238E27FC236}">
                  <a16:creationId xmlns:a16="http://schemas.microsoft.com/office/drawing/2014/main" id="{8CCBA09D-3C96-6544-9960-AA2F6CD2F41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250" name="Group 121">
            <a:extLst>
              <a:ext uri="{FF2B5EF4-FFF2-40B4-BE49-F238E27FC236}">
                <a16:creationId xmlns:a16="http://schemas.microsoft.com/office/drawing/2014/main" id="{DC61BD1A-A71F-CF4B-B53E-5ECC0609FEB5}"/>
              </a:ext>
            </a:extLst>
          </p:cNvPr>
          <p:cNvGrpSpPr>
            <a:grpSpLocks/>
          </p:cNvGrpSpPr>
          <p:nvPr/>
        </p:nvGrpSpPr>
        <p:grpSpPr bwMode="auto">
          <a:xfrm>
            <a:off x="7221809" y="2580121"/>
            <a:ext cx="336550" cy="512763"/>
            <a:chOff x="4140" y="429"/>
            <a:chExt cx="1425" cy="2396"/>
          </a:xfrm>
        </p:grpSpPr>
        <p:sp>
          <p:nvSpPr>
            <p:cNvPr id="251" name="Freeform 122">
              <a:extLst>
                <a:ext uri="{FF2B5EF4-FFF2-40B4-BE49-F238E27FC236}">
                  <a16:creationId xmlns:a16="http://schemas.microsoft.com/office/drawing/2014/main" id="{0CD95998-3FB2-FF44-94A2-CC491B713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2" name="Rectangle 123">
              <a:extLst>
                <a:ext uri="{FF2B5EF4-FFF2-40B4-BE49-F238E27FC236}">
                  <a16:creationId xmlns:a16="http://schemas.microsoft.com/office/drawing/2014/main" id="{BF76EB82-B4E1-B149-BE06-EFCD582E8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Freeform 124">
              <a:extLst>
                <a:ext uri="{FF2B5EF4-FFF2-40B4-BE49-F238E27FC236}">
                  <a16:creationId xmlns:a16="http://schemas.microsoft.com/office/drawing/2014/main" id="{338FE797-056A-6E48-9B03-4B0253D63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125">
              <a:extLst>
                <a:ext uri="{FF2B5EF4-FFF2-40B4-BE49-F238E27FC236}">
                  <a16:creationId xmlns:a16="http://schemas.microsoft.com/office/drawing/2014/main" id="{8D12AA45-CFED-084A-B74C-A299F8140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5" name="Rectangle 126">
              <a:extLst>
                <a:ext uri="{FF2B5EF4-FFF2-40B4-BE49-F238E27FC236}">
                  <a16:creationId xmlns:a16="http://schemas.microsoft.com/office/drawing/2014/main" id="{56E176FE-7110-C043-AC64-4C5F3D2E4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696"/>
              <a:ext cx="592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56" name="Group 127">
              <a:extLst>
                <a:ext uri="{FF2B5EF4-FFF2-40B4-BE49-F238E27FC236}">
                  <a16:creationId xmlns:a16="http://schemas.microsoft.com/office/drawing/2014/main" id="{A3707B54-2470-3A4A-B09A-A776F4E853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2" name="AutoShape 128">
                <a:extLst>
                  <a:ext uri="{FF2B5EF4-FFF2-40B4-BE49-F238E27FC236}">
                    <a16:creationId xmlns:a16="http://schemas.microsoft.com/office/drawing/2014/main" id="{C32686E6-B534-4B48-85B4-322123C24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3" name="AutoShape 129">
                <a:extLst>
                  <a:ext uri="{FF2B5EF4-FFF2-40B4-BE49-F238E27FC236}">
                    <a16:creationId xmlns:a16="http://schemas.microsoft.com/office/drawing/2014/main" id="{5846C4C5-19DD-E040-A465-B55F5E21A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88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7" name="Rectangle 130">
              <a:extLst>
                <a:ext uri="{FF2B5EF4-FFF2-40B4-BE49-F238E27FC236}">
                  <a16:creationId xmlns:a16="http://schemas.microsoft.com/office/drawing/2014/main" id="{E24E2E97-8AA8-D94D-B792-C58D1DB2D3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2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58" name="Group 131">
              <a:extLst>
                <a:ext uri="{FF2B5EF4-FFF2-40B4-BE49-F238E27FC236}">
                  <a16:creationId xmlns:a16="http://schemas.microsoft.com/office/drawing/2014/main" id="{01958DE7-9158-5C4A-975E-7090A73BD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0" name="AutoShape 132">
                <a:extLst>
                  <a:ext uri="{FF2B5EF4-FFF2-40B4-BE49-F238E27FC236}">
                    <a16:creationId xmlns:a16="http://schemas.microsoft.com/office/drawing/2014/main" id="{0097250A-579E-714A-BB43-1775F7C45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1" name="AutoShape 133">
                <a:extLst>
                  <a:ext uri="{FF2B5EF4-FFF2-40B4-BE49-F238E27FC236}">
                    <a16:creationId xmlns:a16="http://schemas.microsoft.com/office/drawing/2014/main" id="{011ECBC9-4E9D-9949-BBD3-4E72A731A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2"/>
                <a:ext cx="69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59" name="Rectangle 134">
              <a:extLst>
                <a:ext uri="{FF2B5EF4-FFF2-40B4-BE49-F238E27FC236}">
                  <a16:creationId xmlns:a16="http://schemas.microsoft.com/office/drawing/2014/main" id="{52385C15-71CF-0646-85DA-481C87C225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4" y="1356"/>
              <a:ext cx="598" cy="4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0" name="Rectangle 135">
              <a:extLst>
                <a:ext uri="{FF2B5EF4-FFF2-40B4-BE49-F238E27FC236}">
                  <a16:creationId xmlns:a16="http://schemas.microsoft.com/office/drawing/2014/main" id="{E9AFAD7D-A0FD-3344-8D9C-D21DB7BED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3"/>
              <a:ext cx="598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61" name="Group 136">
              <a:extLst>
                <a:ext uri="{FF2B5EF4-FFF2-40B4-BE49-F238E27FC236}">
                  <a16:creationId xmlns:a16="http://schemas.microsoft.com/office/drawing/2014/main" id="{36701E94-39B0-BB4E-B8F9-B11ED62531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77" name="AutoShape 137">
                <a:extLst>
                  <a:ext uri="{FF2B5EF4-FFF2-40B4-BE49-F238E27FC236}">
                    <a16:creationId xmlns:a16="http://schemas.microsoft.com/office/drawing/2014/main" id="{2535A487-3992-6B4F-9D85-E297BC390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71"/>
                <a:ext cx="720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9" name="AutoShape 138">
                <a:extLst>
                  <a:ext uri="{FF2B5EF4-FFF2-40B4-BE49-F238E27FC236}">
                    <a16:creationId xmlns:a16="http://schemas.microsoft.com/office/drawing/2014/main" id="{C55E1D44-7480-0442-A9DA-330FF7250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2" name="Freeform 139">
              <a:extLst>
                <a:ext uri="{FF2B5EF4-FFF2-40B4-BE49-F238E27FC236}">
                  <a16:creationId xmlns:a16="http://schemas.microsoft.com/office/drawing/2014/main" id="{56DA20E3-D49F-444E-8D21-F715762F0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63" name="Group 140">
              <a:extLst>
                <a:ext uri="{FF2B5EF4-FFF2-40B4-BE49-F238E27FC236}">
                  <a16:creationId xmlns:a16="http://schemas.microsoft.com/office/drawing/2014/main" id="{350DC23D-91BA-0F49-A121-0BB6DA6FFB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75" name="AutoShape 141">
                <a:extLst>
                  <a:ext uri="{FF2B5EF4-FFF2-40B4-BE49-F238E27FC236}">
                    <a16:creationId xmlns:a16="http://schemas.microsoft.com/office/drawing/2014/main" id="{B6F4CD24-7945-E141-8AE5-B72F07D79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8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76" name="AutoShape 142">
                <a:extLst>
                  <a:ext uri="{FF2B5EF4-FFF2-40B4-BE49-F238E27FC236}">
                    <a16:creationId xmlns:a16="http://schemas.microsoft.com/office/drawing/2014/main" id="{A13F2C2E-8E50-C242-BBFA-276B45039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64" name="Rectangle 143">
              <a:extLst>
                <a:ext uri="{FF2B5EF4-FFF2-40B4-BE49-F238E27FC236}">
                  <a16:creationId xmlns:a16="http://schemas.microsoft.com/office/drawing/2014/main" id="{C95C6BF7-C7DF-FB4E-BCA1-1C5F3CF474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67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5" name="Freeform 144">
              <a:extLst>
                <a:ext uri="{FF2B5EF4-FFF2-40B4-BE49-F238E27FC236}">
                  <a16:creationId xmlns:a16="http://schemas.microsoft.com/office/drawing/2014/main" id="{E716E123-C485-CC44-A743-C9D7E94A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6" name="Freeform 145">
              <a:extLst>
                <a:ext uri="{FF2B5EF4-FFF2-40B4-BE49-F238E27FC236}">
                  <a16:creationId xmlns:a16="http://schemas.microsoft.com/office/drawing/2014/main" id="{8B36D081-D3B9-D34B-91B2-079B05D09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7" name="Oval 146">
              <a:extLst>
                <a:ext uri="{FF2B5EF4-FFF2-40B4-BE49-F238E27FC236}">
                  <a16:creationId xmlns:a16="http://schemas.microsoft.com/office/drawing/2014/main" id="{B32C0505-6B5E-5B45-9C22-ABAD0452C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0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68" name="Freeform 147">
              <a:extLst>
                <a:ext uri="{FF2B5EF4-FFF2-40B4-BE49-F238E27FC236}">
                  <a16:creationId xmlns:a16="http://schemas.microsoft.com/office/drawing/2014/main" id="{30177E53-587A-9B45-9ECD-611B7CEB1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AutoShape 148">
              <a:extLst>
                <a:ext uri="{FF2B5EF4-FFF2-40B4-BE49-F238E27FC236}">
                  <a16:creationId xmlns:a16="http://schemas.microsoft.com/office/drawing/2014/main" id="{0DA2D2A9-124E-EB41-86B5-909A794DF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6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0" name="AutoShape 149">
              <a:extLst>
                <a:ext uri="{FF2B5EF4-FFF2-40B4-BE49-F238E27FC236}">
                  <a16:creationId xmlns:a16="http://schemas.microsoft.com/office/drawing/2014/main" id="{CA5FFC73-D7D9-D240-94B8-900F51AC0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7" y="2714"/>
              <a:ext cx="1069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1" name="Oval 150">
              <a:extLst>
                <a:ext uri="{FF2B5EF4-FFF2-40B4-BE49-F238E27FC236}">
                  <a16:creationId xmlns:a16="http://schemas.microsoft.com/office/drawing/2014/main" id="{EFC35150-3347-7042-80EB-A8781A361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0"/>
              <a:ext cx="155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2" name="Oval 151">
              <a:extLst>
                <a:ext uri="{FF2B5EF4-FFF2-40B4-BE49-F238E27FC236}">
                  <a16:creationId xmlns:a16="http://schemas.microsoft.com/office/drawing/2014/main" id="{EA2EA724-2820-AE47-8D84-09E997A6D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7"/>
              <a:ext cx="161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3" name="Oval 152">
              <a:extLst>
                <a:ext uri="{FF2B5EF4-FFF2-40B4-BE49-F238E27FC236}">
                  <a16:creationId xmlns:a16="http://schemas.microsoft.com/office/drawing/2014/main" id="{27B270D9-EE2B-924F-8F2A-27B9EB6AB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4" name="Rectangle 153">
              <a:extLst>
                <a:ext uri="{FF2B5EF4-FFF2-40B4-BE49-F238E27FC236}">
                  <a16:creationId xmlns:a16="http://schemas.microsoft.com/office/drawing/2014/main" id="{689F1C5E-1D85-0243-9E5E-0ABE340F97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74" name="Text Box 13">
            <a:extLst>
              <a:ext uri="{FF2B5EF4-FFF2-40B4-BE49-F238E27FC236}">
                <a16:creationId xmlns:a16="http://schemas.microsoft.com/office/drawing/2014/main" id="{5C657586-8C26-7645-A308-A162DA1C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75" y="1971413"/>
            <a:ext cx="5065008" cy="3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cs = socket(AF_INET, SOCK_STREAM)</a:t>
            </a:r>
          </a:p>
        </p:txBody>
      </p:sp>
      <p:sp>
        <p:nvSpPr>
          <p:cNvPr id="75" name="Text Box 5">
            <a:extLst>
              <a:ext uri="{FF2B5EF4-FFF2-40B4-BE49-F238E27FC236}">
                <a16:creationId xmlns:a16="http://schemas.microsoft.com/office/drawing/2014/main" id="{1D57F3DF-BFA3-284D-8B9A-ADD3873D3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147" y="1234937"/>
            <a:ext cx="5168612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ss = socket(AF_INET,SOCK_STREAM)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ss.bind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((‘’,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server_port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))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ss.listen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csockid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,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addr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 = </a:t>
            </a:r>
            <a:r>
              <a:rPr kumimoji="0" lang="en-US" altLang="en-US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ss.accept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85BB3488-0F19-2446-9F3D-0FF3F2E5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06" y="2721324"/>
            <a:ext cx="5649289" cy="3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cs.connect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((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host,server_port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Std" panose="02070409020205020404" pitchFamily="49" charset="77"/>
                <a:ea typeface="ＭＳ Ｐゴシック" panose="020B0600070205080204" pitchFamily="34" charset="-128"/>
                <a:cs typeface="+mn-cs"/>
              </a:rPr>
              <a:t>))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034F5-24DD-AF3A-D57A-82FF2ADF3CF0}"/>
              </a:ext>
            </a:extLst>
          </p:cNvPr>
          <p:cNvSpPr txBox="1"/>
          <p:nvPr/>
        </p:nvSpPr>
        <p:spPr>
          <a:xfrm>
            <a:off x="7325094" y="6179326"/>
            <a:ext cx="2338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Provision resources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A316568-993E-28BE-D9F7-7C311E8CDA94}"/>
              </a:ext>
            </a:extLst>
          </p:cNvPr>
          <p:cNvGrpSpPr/>
          <p:nvPr/>
        </p:nvGrpSpPr>
        <p:grpSpPr>
          <a:xfrm>
            <a:off x="7538285" y="5744583"/>
            <a:ext cx="1202251" cy="307970"/>
            <a:chOff x="4307209" y="2949597"/>
            <a:chExt cx="1202251" cy="3079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E536D22-CE3B-EA1F-26C1-13A3B9EED093}"/>
                </a:ext>
              </a:extLst>
            </p:cNvPr>
            <p:cNvSpPr/>
            <p:nvPr/>
          </p:nvSpPr>
          <p:spPr>
            <a:xfrm>
              <a:off x="4307209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8F889FE-AEB8-5F91-AC70-7C84D5275C1A}"/>
                </a:ext>
              </a:extLst>
            </p:cNvPr>
            <p:cNvSpPr/>
            <p:nvPr/>
          </p:nvSpPr>
          <p:spPr>
            <a:xfrm>
              <a:off x="4731685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FE1E3F-028D-7FBA-80B3-A6406D959FB7}"/>
                </a:ext>
              </a:extLst>
            </p:cNvPr>
            <p:cNvSpPr/>
            <p:nvPr/>
          </p:nvSpPr>
          <p:spPr>
            <a:xfrm>
              <a:off x="5156161" y="2949597"/>
              <a:ext cx="353299" cy="3079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47FED6D-BBE0-10D9-084D-364CE1FF4476}"/>
              </a:ext>
            </a:extLst>
          </p:cNvPr>
          <p:cNvSpPr txBox="1"/>
          <p:nvPr/>
        </p:nvSpPr>
        <p:spPr>
          <a:xfrm rot="1163565">
            <a:off x="5284277" y="3012264"/>
            <a:ext cx="1922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No app data</a:t>
            </a:r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A786C0F-44F3-44DC-B747-9682781AB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8687" y="1031997"/>
            <a:ext cx="2197542" cy="147534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AA50FEA-589D-3E04-6C1E-CF8575C96D85}"/>
              </a:ext>
            </a:extLst>
          </p:cNvPr>
          <p:cNvSpPr/>
          <p:nvPr/>
        </p:nvSpPr>
        <p:spPr>
          <a:xfrm>
            <a:off x="5599391" y="1450337"/>
            <a:ext cx="732186" cy="514660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31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77" grpId="0"/>
      <p:bldP spid="3" grpId="0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DD8B-C803-A6CA-CCCB-6E986F632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of 3-way handshake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BED3A-E1D5-9D2F-CE75-DC8182E96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application data can only be sent an RTT after</a:t>
            </a:r>
          </a:p>
          <a:p>
            <a:endParaRPr lang="en-US" dirty="0"/>
          </a:p>
          <a:p>
            <a:r>
              <a:rPr lang="en-US" dirty="0"/>
              <a:t>Fresh connection: at least 2 RTTs to get a response</a:t>
            </a:r>
          </a:p>
          <a:p>
            <a:pPr lvl="1"/>
            <a:r>
              <a:rPr lang="en-US" dirty="0"/>
              <a:t>Often fruitful to use persistent connections</a:t>
            </a:r>
          </a:p>
          <a:p>
            <a:pPr lvl="1"/>
            <a:endParaRPr lang="en-US" dirty="0"/>
          </a:p>
          <a:p>
            <a:r>
              <a:rPr lang="en-US" dirty="0"/>
              <a:t>“Recent” measures to address the startup delay</a:t>
            </a:r>
          </a:p>
          <a:p>
            <a:pPr lvl="1"/>
            <a:r>
              <a:rPr lang="en-US" dirty="0"/>
              <a:t>TCP fast open</a:t>
            </a:r>
          </a:p>
          <a:p>
            <a:pPr lvl="1"/>
            <a:r>
              <a:rPr lang="en-US" dirty="0"/>
              <a:t>QUIC</a:t>
            </a:r>
          </a:p>
        </p:txBody>
      </p:sp>
    </p:spTree>
    <p:extLst>
      <p:ext uri="{BB962C8B-B14F-4D97-AF65-F5344CB8AC3E}">
        <p14:creationId xmlns:p14="http://schemas.microsoft.com/office/powerpoint/2010/main" val="4198174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4660C-5D53-6432-D3AF-B200B5FE4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1829-1543-13C1-5E3A-1D7507610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Bandwidth-Delay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BFAC4-2FF9-7945-2EF3-86378BB29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9960" cy="4834255"/>
          </a:xfrm>
        </p:spPr>
        <p:txBody>
          <a:bodyPr>
            <a:normAutofit/>
          </a:bodyPr>
          <a:lstStyle/>
          <a:p>
            <a:r>
              <a:rPr lang="en-US" dirty="0"/>
              <a:t>C * T = </a:t>
            </a:r>
            <a:r>
              <a:rPr lang="en-US" dirty="0">
                <a:solidFill>
                  <a:srgbClr val="C00000"/>
                </a:solidFill>
              </a:rPr>
              <a:t>bandwidth-delay product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The amount of data in flight for a sender transmitting at the ideal rate during the ideal round-trip delay of a packet. (Assumed sole user of the link)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Note: this is just the amount of data “on the pipes”</a:t>
            </a:r>
          </a:p>
          <a:p>
            <a:endParaRPr lang="en-US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43C0DB-F1B0-4B90-A32C-4A6176A92945}"/>
              </a:ext>
            </a:extLst>
          </p:cNvPr>
          <p:cNvGrpSpPr/>
          <p:nvPr/>
        </p:nvGrpSpPr>
        <p:grpSpPr>
          <a:xfrm>
            <a:off x="1733204" y="4344784"/>
            <a:ext cx="7980218" cy="1625465"/>
            <a:chOff x="612891" y="2626821"/>
            <a:chExt cx="13075746" cy="162546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EE21CC2-8E7B-BF2E-717C-33F0392AA4A3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454E0C3-9B1D-D2D4-CF68-02ED4D1E2E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F4C8507-B4E4-D316-8AF7-D478BAF3A5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1717881-8C33-14AD-D36C-236960B994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8BFE890-3FF7-7C6D-5360-535252A46A31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3E6C14B-66AA-0995-C305-5895C2CF5A18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EC420A-6214-B27C-EB82-9F6B95E11F2C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7E3805-C210-3533-0922-240F2C6D4913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4246C26-B898-8A0D-BD5D-C9E6C8CE5D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01D21FA-DBF1-7270-9ABD-5A497894C9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FB3D058-94C1-FADA-0DA8-DB37E2AF282D}"/>
              </a:ext>
            </a:extLst>
          </p:cNvPr>
          <p:cNvGrpSpPr/>
          <p:nvPr/>
        </p:nvGrpSpPr>
        <p:grpSpPr>
          <a:xfrm>
            <a:off x="2279367" y="4344784"/>
            <a:ext cx="741239" cy="1601152"/>
            <a:chOff x="2873727" y="2211184"/>
            <a:chExt cx="741239" cy="1601152"/>
          </a:xfrm>
        </p:grpSpPr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EDB7997F-84CF-8908-6961-28E0C7E068B6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D6F5698C-8A90-58DE-2107-61F7731FF086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FF647443-7999-E576-2330-E9773D8D3DC4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96DCE07-F8EF-4F75-F5B5-8DA50B40C8E7}"/>
              </a:ext>
            </a:extLst>
          </p:cNvPr>
          <p:cNvGrpSpPr/>
          <p:nvPr/>
        </p:nvGrpSpPr>
        <p:grpSpPr>
          <a:xfrm>
            <a:off x="3733463" y="5030286"/>
            <a:ext cx="2899315" cy="278775"/>
            <a:chOff x="4327823" y="2896686"/>
            <a:chExt cx="2899315" cy="27877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768B2D65-01A6-F830-B39C-70510C81C09E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F254C35B-3401-377F-CD5A-351B6FC0782B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41FE5B62-9000-AB75-C137-E52DFC367957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A2A7BFF-6E34-5578-1C49-7F87077E1984}"/>
              </a:ext>
            </a:extLst>
          </p:cNvPr>
          <p:cNvGrpSpPr/>
          <p:nvPr/>
        </p:nvGrpSpPr>
        <p:grpSpPr>
          <a:xfrm>
            <a:off x="7567240" y="4344784"/>
            <a:ext cx="1736380" cy="1625465"/>
            <a:chOff x="8161600" y="2211184"/>
            <a:chExt cx="1736380" cy="1625465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6F5CF259-04CB-292B-B296-71550F1DC7BA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CE42C0B5-6D67-3E01-95E5-8468B14E3F3C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5C34F19-EECC-9DD1-9DCC-8E8F7179CD2A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994E41DD-4C35-0D9E-896D-3895CD1F6A93}"/>
              </a:ext>
            </a:extLst>
          </p:cNvPr>
          <p:cNvSpPr txBox="1"/>
          <p:nvPr/>
        </p:nvSpPr>
        <p:spPr>
          <a:xfrm>
            <a:off x="4098372" y="54859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AF22BE3-20F0-E031-0239-F402EF7A1A89}"/>
              </a:ext>
            </a:extLst>
          </p:cNvPr>
          <p:cNvCxnSpPr>
            <a:cxnSpLocks/>
          </p:cNvCxnSpPr>
          <p:nvPr/>
        </p:nvCxnSpPr>
        <p:spPr>
          <a:xfrm>
            <a:off x="4947339" y="56925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Brace 57">
            <a:extLst>
              <a:ext uri="{FF2B5EF4-FFF2-40B4-BE49-F238E27FC236}">
                <a16:creationId xmlns:a16="http://schemas.microsoft.com/office/drawing/2014/main" id="{99C7FA4C-5D1C-30A3-9AA6-C529D191D98A}"/>
              </a:ext>
            </a:extLst>
          </p:cNvPr>
          <p:cNvSpPr/>
          <p:nvPr/>
        </p:nvSpPr>
        <p:spPr>
          <a:xfrm rot="5400000">
            <a:off x="5466656" y="1943343"/>
            <a:ext cx="427672" cy="8614855"/>
          </a:xfrm>
          <a:prstGeom prst="rightBrac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96C270C-65F1-8FEA-55B2-A119BAA80B95}"/>
              </a:ext>
            </a:extLst>
          </p:cNvPr>
          <p:cNvSpPr txBox="1"/>
          <p:nvPr/>
        </p:nvSpPr>
        <p:spPr>
          <a:xfrm>
            <a:off x="5105342" y="6387973"/>
            <a:ext cx="128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 * T </a:t>
            </a:r>
          </a:p>
        </p:txBody>
      </p:sp>
    </p:spTree>
    <p:extLst>
      <p:ext uri="{BB962C8B-B14F-4D97-AF65-F5344CB8AC3E}">
        <p14:creationId xmlns:p14="http://schemas.microsoft.com/office/powerpoint/2010/main" val="169403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EBCCD-68F5-4D70-9A71-BE6F38FC13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CFDBF-492E-B776-3C25-A990451F1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Bandwidth-Delay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C1C9D-B6A7-113D-7459-B0293FD5A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9960" cy="4834255"/>
          </a:xfrm>
        </p:spPr>
        <p:txBody>
          <a:bodyPr>
            <a:normAutofit/>
          </a:bodyPr>
          <a:lstStyle/>
          <a:p>
            <a:r>
              <a:rPr lang="en-US" dirty="0"/>
              <a:t>Q: </a:t>
            </a:r>
            <a:r>
              <a:rPr lang="en-US" dirty="0">
                <a:solidFill>
                  <a:srgbClr val="C00000"/>
                </a:solidFill>
              </a:rPr>
              <a:t>What happens if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&lt; C * T?</a:t>
            </a:r>
          </a:p>
          <a:p>
            <a:endParaRPr lang="en-US" dirty="0"/>
          </a:p>
          <a:p>
            <a:r>
              <a:rPr lang="en-US" dirty="0"/>
              <a:t>A: </a:t>
            </a:r>
            <a:r>
              <a:rPr lang="en-US" dirty="0">
                <a:solidFill>
                  <a:srgbClr val="C00000"/>
                </a:solidFill>
              </a:rPr>
              <a:t>Not sending back to back packets, link underused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925EFE-9E51-2D6E-49DA-9A9924DDBC7E}"/>
              </a:ext>
            </a:extLst>
          </p:cNvPr>
          <p:cNvGrpSpPr/>
          <p:nvPr/>
        </p:nvGrpSpPr>
        <p:grpSpPr>
          <a:xfrm>
            <a:off x="1733204" y="43447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A961797-4229-88AF-CE90-E2351C406E31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D79B264-19F7-812F-3893-C22CCB1D93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756C5B5-7E41-3C56-D834-A67C7BA5E5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EB5F7BF-5149-AC8E-BFD2-7005F0687FF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D410F97-DF77-BF86-7543-612E0C38BDD9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0E04F99-A969-9CDE-8DB3-31281F4345A3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1F2812C-A14B-781A-4B63-71A9EB304B97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6ADF2DA-7113-4F0C-B4C4-2CCC25D88D89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279F537-EE03-F2B0-1A4C-20EDB26607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A0AB843-E31D-C132-2A9D-329EB634E1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157592-B0B5-EA73-BC9B-909A5C6A82AC}"/>
              </a:ext>
            </a:extLst>
          </p:cNvPr>
          <p:cNvGrpSpPr/>
          <p:nvPr/>
        </p:nvGrpSpPr>
        <p:grpSpPr>
          <a:xfrm>
            <a:off x="2279367" y="4344784"/>
            <a:ext cx="741239" cy="1601152"/>
            <a:chOff x="2873727" y="2211184"/>
            <a:chExt cx="741239" cy="160115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5168622-B323-F89B-4CD1-0E60774E3C23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596CB71-365C-6BB7-AB00-8973C985EA6D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1F8EFF1-7861-CD3D-7606-7EBC6B0961EE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74D042-9199-30C8-5CDB-3063B7CFD32E}"/>
              </a:ext>
            </a:extLst>
          </p:cNvPr>
          <p:cNvGrpSpPr/>
          <p:nvPr/>
        </p:nvGrpSpPr>
        <p:grpSpPr>
          <a:xfrm>
            <a:off x="3733463" y="5030286"/>
            <a:ext cx="3118258" cy="278775"/>
            <a:chOff x="4327823" y="2896686"/>
            <a:chExt cx="3118258" cy="27877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B3BCC380-D63E-4F74-FA54-1AB64A06BA34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8313012A-B58E-69F9-CB65-EBB72232F2B4}"/>
                </a:ext>
              </a:extLst>
            </p:cNvPr>
            <p:cNvSpPr/>
            <p:nvPr/>
          </p:nvSpPr>
          <p:spPr>
            <a:xfrm>
              <a:off x="5417249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C81F69A-33A7-7383-E53F-AA20B339B272}"/>
                </a:ext>
              </a:extLst>
            </p:cNvPr>
            <p:cNvSpPr/>
            <p:nvPr/>
          </p:nvSpPr>
          <p:spPr>
            <a:xfrm>
              <a:off x="6493796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AB7022E-79D5-27EA-ED8B-BFCC22E8171A}"/>
              </a:ext>
            </a:extLst>
          </p:cNvPr>
          <p:cNvGrpSpPr/>
          <p:nvPr/>
        </p:nvGrpSpPr>
        <p:grpSpPr>
          <a:xfrm>
            <a:off x="7567240" y="4344784"/>
            <a:ext cx="1736380" cy="1625465"/>
            <a:chOff x="8161600" y="2211184"/>
            <a:chExt cx="1736380" cy="1625465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0F4914A-B255-D382-73FA-2BC8D6EAC571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FE0E7C6-2AC8-8AF8-ADFA-8743D369B9B8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17BFB2E6-AD2D-01C4-A917-5C125B836656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3042C55-1EDF-F507-E9AC-2E9420A3D992}"/>
              </a:ext>
            </a:extLst>
          </p:cNvPr>
          <p:cNvSpPr txBox="1"/>
          <p:nvPr/>
        </p:nvSpPr>
        <p:spPr>
          <a:xfrm>
            <a:off x="4098372" y="54859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F105FFF-944E-1DC1-C8B2-0CE79D10B4BC}"/>
              </a:ext>
            </a:extLst>
          </p:cNvPr>
          <p:cNvCxnSpPr>
            <a:cxnSpLocks/>
          </p:cNvCxnSpPr>
          <p:nvPr/>
        </p:nvCxnSpPr>
        <p:spPr>
          <a:xfrm>
            <a:off x="4947339" y="56925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46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0F06-BA86-B447-973E-C021D018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Bandwidth-Delay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AC22-67DD-C14F-B162-2A4DEC1A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9960" cy="4834255"/>
          </a:xfrm>
        </p:spPr>
        <p:txBody>
          <a:bodyPr>
            <a:normAutofit/>
          </a:bodyPr>
          <a:lstStyle/>
          <a:p>
            <a:r>
              <a:rPr lang="en-US" dirty="0"/>
              <a:t>Q: </a:t>
            </a:r>
            <a:r>
              <a:rPr lang="en-US" dirty="0">
                <a:solidFill>
                  <a:srgbClr val="C00000"/>
                </a:solidFill>
              </a:rPr>
              <a:t>What happens if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&gt; C * T?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i.e., where are the rest of the in-flight packets?</a:t>
            </a:r>
          </a:p>
          <a:p>
            <a:endParaRPr lang="en-US" dirty="0"/>
          </a:p>
          <a:p>
            <a:r>
              <a:rPr lang="en-US" dirty="0"/>
              <a:t>A: </a:t>
            </a:r>
            <a:r>
              <a:rPr lang="en-US" dirty="0">
                <a:solidFill>
                  <a:srgbClr val="C00000"/>
                </a:solidFill>
              </a:rPr>
              <a:t>Waiting at the bottleneck router queues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ABAC56-1BED-FF4F-A811-C984CF215DEB}"/>
              </a:ext>
            </a:extLst>
          </p:cNvPr>
          <p:cNvGrpSpPr/>
          <p:nvPr/>
        </p:nvGrpSpPr>
        <p:grpSpPr>
          <a:xfrm>
            <a:off x="1733204" y="43447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BB57F66-9398-384F-B36B-E41B1544D612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C1AE6D-71A1-4644-B41E-D2E8F90EF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C4FE5A-7089-8144-ADC4-67403FD6F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A1AC47-D7DA-CF4B-825D-E7DABFE251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90634-6376-594D-998A-F611C988FBDE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847420-95E3-D14D-AD2A-33E2FA0EF768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0EF009-0032-CF47-BE51-3515D86DB9AA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1CBE80-0797-2C4C-889A-01CBBADB8371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24F1A5-33E1-CC42-B6CE-A7D0B0C43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621280-2F7F-1449-A76E-CFA27E759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DFF740-B3DC-FB45-B1EA-6E9E4F97B98A}"/>
              </a:ext>
            </a:extLst>
          </p:cNvPr>
          <p:cNvGrpSpPr/>
          <p:nvPr/>
        </p:nvGrpSpPr>
        <p:grpSpPr>
          <a:xfrm>
            <a:off x="2279367" y="4344784"/>
            <a:ext cx="741239" cy="1601152"/>
            <a:chOff x="2873727" y="2211184"/>
            <a:chExt cx="741239" cy="160115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6815EED-640B-DD4A-B7F7-B22120BC16D0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C26EFF6-398F-6741-831B-98541B28BE34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99E2B2F-9F26-3348-83E1-25F7C991CA96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203B0-5006-5A42-BFE2-73ED75FE1B75}"/>
              </a:ext>
            </a:extLst>
          </p:cNvPr>
          <p:cNvGrpSpPr/>
          <p:nvPr/>
        </p:nvGrpSpPr>
        <p:grpSpPr>
          <a:xfrm>
            <a:off x="3733463" y="5030286"/>
            <a:ext cx="2899315" cy="278775"/>
            <a:chOff x="4327823" y="2896686"/>
            <a:chExt cx="2899315" cy="27877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CC22F4F-16DD-6842-9C4A-703B2D805CD5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D5E59B5-77FD-7346-912C-D5FFAD45552A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77A781-1A01-7141-A62C-BB6C54B306C9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BDA2C2-0448-B449-8413-32433A5B727C}"/>
              </a:ext>
            </a:extLst>
          </p:cNvPr>
          <p:cNvGrpSpPr/>
          <p:nvPr/>
        </p:nvGrpSpPr>
        <p:grpSpPr>
          <a:xfrm>
            <a:off x="7567240" y="4344784"/>
            <a:ext cx="1736380" cy="1625465"/>
            <a:chOff x="8161600" y="2211184"/>
            <a:chExt cx="1736380" cy="1625465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137067A-78EB-A145-B62A-8BE769D25117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4F56F7C-FB05-E048-9716-B76BB7FE8C6B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9D78FBA-E41B-BD44-B515-62054BA288D5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418A939-08A3-394E-AB9E-7FCAA403A4ED}"/>
              </a:ext>
            </a:extLst>
          </p:cNvPr>
          <p:cNvSpPr txBox="1"/>
          <p:nvPr/>
        </p:nvSpPr>
        <p:spPr>
          <a:xfrm>
            <a:off x="4098372" y="54859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111AF8-C91B-B34C-9692-3329C486EF0A}"/>
              </a:ext>
            </a:extLst>
          </p:cNvPr>
          <p:cNvCxnSpPr>
            <a:cxnSpLocks/>
          </p:cNvCxnSpPr>
          <p:nvPr/>
        </p:nvCxnSpPr>
        <p:spPr>
          <a:xfrm>
            <a:off x="4947339" y="56925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9" descr="Router Clip Art">
            <a:extLst>
              <a:ext uri="{FF2B5EF4-FFF2-40B4-BE49-F238E27FC236}">
                <a16:creationId xmlns:a16="http://schemas.microsoft.com/office/drawing/2014/main" id="{7BB4B7E2-F861-F745-BBB8-C7194BCC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5" y="384355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1EFE5A8-F1B1-0144-A647-015F24E1D5DB}"/>
              </a:ext>
            </a:extLst>
          </p:cNvPr>
          <p:cNvGrpSpPr/>
          <p:nvPr/>
        </p:nvGrpSpPr>
        <p:grpSpPr>
          <a:xfrm>
            <a:off x="5079409" y="3917761"/>
            <a:ext cx="1694190" cy="379750"/>
            <a:chOff x="7779380" y="719528"/>
            <a:chExt cx="1694190" cy="37975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3DE1EB1-A72B-0B41-8500-A321061099B9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767E50-454C-E844-864F-A94EEC8F4481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1117163-D624-E94C-A196-70D70217A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7BE1007-6919-9A46-A345-9FDA3AF5F5A0}"/>
              </a:ext>
            </a:extLst>
          </p:cNvPr>
          <p:cNvSpPr/>
          <p:nvPr/>
        </p:nvSpPr>
        <p:spPr>
          <a:xfrm>
            <a:off x="6501198" y="3946749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4320D4-4DAE-7F4F-AE43-BBA4D1A5500B}"/>
              </a:ext>
            </a:extLst>
          </p:cNvPr>
          <p:cNvSpPr/>
          <p:nvPr/>
        </p:nvSpPr>
        <p:spPr>
          <a:xfrm>
            <a:off x="6222333" y="394903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9151B90-095A-4E47-A6BC-9CFCADB11C52}"/>
              </a:ext>
            </a:extLst>
          </p:cNvPr>
          <p:cNvSpPr/>
          <p:nvPr/>
        </p:nvSpPr>
        <p:spPr>
          <a:xfrm>
            <a:off x="5943468" y="3950582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38ACA2F-CF79-0746-BA42-A7378AEFE7E6}"/>
              </a:ext>
            </a:extLst>
          </p:cNvPr>
          <p:cNvSpPr/>
          <p:nvPr/>
        </p:nvSpPr>
        <p:spPr>
          <a:xfrm>
            <a:off x="5664603" y="3952864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0F5A7FB-406E-A14C-BDC0-AD6093D59A20}"/>
              </a:ext>
            </a:extLst>
          </p:cNvPr>
          <p:cNvSpPr/>
          <p:nvPr/>
        </p:nvSpPr>
        <p:spPr>
          <a:xfrm>
            <a:off x="5392202" y="394705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544B7D5-D0CA-2848-9CE1-395D5E4D95BA}"/>
              </a:ext>
            </a:extLst>
          </p:cNvPr>
          <p:cNvSpPr/>
          <p:nvPr/>
        </p:nvSpPr>
        <p:spPr>
          <a:xfrm>
            <a:off x="5113337" y="3949333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DCCBD438-0F02-0D45-A1C6-355E1D616312}"/>
              </a:ext>
            </a:extLst>
          </p:cNvPr>
          <p:cNvSpPr/>
          <p:nvPr/>
        </p:nvSpPr>
        <p:spPr>
          <a:xfrm rot="5400000">
            <a:off x="5466656" y="1943343"/>
            <a:ext cx="427672" cy="861485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4C6AF3D-38DD-404B-B2A9-18AF130943F9}"/>
              </a:ext>
            </a:extLst>
          </p:cNvPr>
          <p:cNvSpPr txBox="1"/>
          <p:nvPr/>
        </p:nvSpPr>
        <p:spPr>
          <a:xfrm>
            <a:off x="5105342" y="6387973"/>
            <a:ext cx="128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C * T </a:t>
            </a:r>
          </a:p>
        </p:txBody>
      </p:sp>
    </p:spTree>
    <p:extLst>
      <p:ext uri="{BB962C8B-B14F-4D97-AF65-F5344CB8AC3E}">
        <p14:creationId xmlns:p14="http://schemas.microsoft.com/office/powerpoint/2010/main" val="1028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0F06-BA86-B447-973E-C021D018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Router buffers and the max </a:t>
            </a:r>
            <a:r>
              <a:rPr lang="en-US" dirty="0" err="1">
                <a:latin typeface="Courier" pitchFamily="2" charset="0"/>
              </a:rPr>
              <a:t>cwnd</a:t>
            </a:r>
            <a:endParaRPr lang="en-US" dirty="0">
              <a:latin typeface="Courier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BAC22-67DD-C14F-B162-2A4DEC1A4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109960" cy="4834255"/>
          </a:xfrm>
        </p:spPr>
        <p:txBody>
          <a:bodyPr>
            <a:normAutofit/>
          </a:bodyPr>
          <a:lstStyle/>
          <a:p>
            <a:r>
              <a:rPr lang="en-US" dirty="0"/>
              <a:t>Router buffer memory is finite: queues can only be so long</a:t>
            </a:r>
          </a:p>
          <a:p>
            <a:pPr lvl="1"/>
            <a:r>
              <a:rPr lang="en-US" dirty="0"/>
              <a:t>If the router buffer size is B, there is at most B data waiting in the queue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If 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 increases beyond C * T + B, data is dropped!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ABAC56-1BED-FF4F-A811-C984CF215DEB}"/>
              </a:ext>
            </a:extLst>
          </p:cNvPr>
          <p:cNvGrpSpPr/>
          <p:nvPr/>
        </p:nvGrpSpPr>
        <p:grpSpPr>
          <a:xfrm>
            <a:off x="1733204" y="43447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5BB57F66-9398-384F-B36B-E41B1544D612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6C1AE6D-71A1-4644-B41E-D2E8F90EF1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DCC4FE5A-7089-8144-ADC4-67403FD6FA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4A1AC47-D7DA-CF4B-825D-E7DABFE251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C90634-6376-594D-998A-F611C988FBDE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8847420-95E3-D14D-AD2A-33E2FA0EF768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0EF009-0032-CF47-BE51-3515D86DB9AA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31CBE80-0797-2C4C-889A-01CBBADB8371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224F1A5-33E1-CC42-B6CE-A7D0B0C43F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5621280-2F7F-1449-A76E-CFA27E7591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DFF740-B3DC-FB45-B1EA-6E9E4F97B98A}"/>
              </a:ext>
            </a:extLst>
          </p:cNvPr>
          <p:cNvGrpSpPr/>
          <p:nvPr/>
        </p:nvGrpSpPr>
        <p:grpSpPr>
          <a:xfrm>
            <a:off x="2279367" y="4344784"/>
            <a:ext cx="741239" cy="1601152"/>
            <a:chOff x="2873727" y="2211184"/>
            <a:chExt cx="741239" cy="1601152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6815EED-640B-DD4A-B7F7-B22120BC16D0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C26EFF6-398F-6741-831B-98541B28BE34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399E2B2F-9F26-3348-83E1-25F7C991CA96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4C203B0-5006-5A42-BFE2-73ED75FE1B75}"/>
              </a:ext>
            </a:extLst>
          </p:cNvPr>
          <p:cNvGrpSpPr/>
          <p:nvPr/>
        </p:nvGrpSpPr>
        <p:grpSpPr>
          <a:xfrm>
            <a:off x="3733463" y="5030286"/>
            <a:ext cx="2899315" cy="278775"/>
            <a:chOff x="4327823" y="2896686"/>
            <a:chExt cx="2899315" cy="278775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7CC22F4F-16DD-6842-9C4A-703B2D805CD5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D5E59B5-77FD-7346-912C-D5FFAD45552A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9177A781-1A01-7141-A62C-BB6C54B306C9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BDA2C2-0448-B449-8413-32433A5B727C}"/>
              </a:ext>
            </a:extLst>
          </p:cNvPr>
          <p:cNvGrpSpPr/>
          <p:nvPr/>
        </p:nvGrpSpPr>
        <p:grpSpPr>
          <a:xfrm>
            <a:off x="7567240" y="4344784"/>
            <a:ext cx="1736380" cy="1625465"/>
            <a:chOff x="8161600" y="2211184"/>
            <a:chExt cx="1736380" cy="1625465"/>
          </a:xfrm>
        </p:grpSpPr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E137067A-78EB-A145-B62A-8BE769D25117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04F56F7C-FB05-E048-9716-B76BB7FE8C6B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9D78FBA-E41B-BD44-B515-62054BA288D5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418A939-08A3-394E-AB9E-7FCAA403A4ED}"/>
              </a:ext>
            </a:extLst>
          </p:cNvPr>
          <p:cNvSpPr txBox="1"/>
          <p:nvPr/>
        </p:nvSpPr>
        <p:spPr>
          <a:xfrm>
            <a:off x="4098372" y="54859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2111AF8-C91B-B34C-9692-3329C486EF0A}"/>
              </a:ext>
            </a:extLst>
          </p:cNvPr>
          <p:cNvCxnSpPr>
            <a:cxnSpLocks/>
          </p:cNvCxnSpPr>
          <p:nvPr/>
        </p:nvCxnSpPr>
        <p:spPr>
          <a:xfrm>
            <a:off x="4947339" y="56925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9" descr="Router Clip Art">
            <a:extLst>
              <a:ext uri="{FF2B5EF4-FFF2-40B4-BE49-F238E27FC236}">
                <a16:creationId xmlns:a16="http://schemas.microsoft.com/office/drawing/2014/main" id="{7BB4B7E2-F861-F745-BBB8-C7194BCCB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55" y="3843550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1EFE5A8-F1B1-0144-A647-015F24E1D5DB}"/>
              </a:ext>
            </a:extLst>
          </p:cNvPr>
          <p:cNvGrpSpPr/>
          <p:nvPr/>
        </p:nvGrpSpPr>
        <p:grpSpPr>
          <a:xfrm>
            <a:off x="5079409" y="3917761"/>
            <a:ext cx="1694190" cy="379750"/>
            <a:chOff x="7779380" y="719528"/>
            <a:chExt cx="1694190" cy="37975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3DE1EB1-A72B-0B41-8500-A321061099B9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4767E50-454C-E844-864F-A94EEC8F4481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1117163-D624-E94C-A196-70D70217AF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7BE1007-6919-9A46-A345-9FDA3AF5F5A0}"/>
              </a:ext>
            </a:extLst>
          </p:cNvPr>
          <p:cNvSpPr/>
          <p:nvPr/>
        </p:nvSpPr>
        <p:spPr>
          <a:xfrm>
            <a:off x="6501198" y="3946749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E4320D4-4DAE-7F4F-AE43-BBA4D1A5500B}"/>
              </a:ext>
            </a:extLst>
          </p:cNvPr>
          <p:cNvSpPr/>
          <p:nvPr/>
        </p:nvSpPr>
        <p:spPr>
          <a:xfrm>
            <a:off x="6222333" y="394903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69151B90-095A-4E47-A6BC-9CFCADB11C52}"/>
              </a:ext>
            </a:extLst>
          </p:cNvPr>
          <p:cNvSpPr/>
          <p:nvPr/>
        </p:nvSpPr>
        <p:spPr>
          <a:xfrm>
            <a:off x="5943468" y="3950582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38ACA2F-CF79-0746-BA42-A7378AEFE7E6}"/>
              </a:ext>
            </a:extLst>
          </p:cNvPr>
          <p:cNvSpPr/>
          <p:nvPr/>
        </p:nvSpPr>
        <p:spPr>
          <a:xfrm>
            <a:off x="5664603" y="3952864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F0F5A7FB-406E-A14C-BDC0-AD6093D59A20}"/>
              </a:ext>
            </a:extLst>
          </p:cNvPr>
          <p:cNvSpPr/>
          <p:nvPr/>
        </p:nvSpPr>
        <p:spPr>
          <a:xfrm>
            <a:off x="5392202" y="394705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F544B7D5-D0CA-2848-9CE1-395D5E4D95BA}"/>
              </a:ext>
            </a:extLst>
          </p:cNvPr>
          <p:cNvSpPr/>
          <p:nvPr/>
        </p:nvSpPr>
        <p:spPr>
          <a:xfrm>
            <a:off x="5113337" y="3949333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97D7A437-0A55-8C4A-9270-8B7EFE986C65}"/>
              </a:ext>
            </a:extLst>
          </p:cNvPr>
          <p:cNvSpPr/>
          <p:nvPr/>
        </p:nvSpPr>
        <p:spPr>
          <a:xfrm rot="5400000">
            <a:off x="5466656" y="1943343"/>
            <a:ext cx="427672" cy="8614855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D33D5-93F4-B24F-BB0F-8E477D069998}"/>
              </a:ext>
            </a:extLst>
          </p:cNvPr>
          <p:cNvSpPr txBox="1"/>
          <p:nvPr/>
        </p:nvSpPr>
        <p:spPr>
          <a:xfrm>
            <a:off x="5105342" y="6387973"/>
            <a:ext cx="1287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C * T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586238-2298-1C4A-834F-5B05D08BF6D1}"/>
              </a:ext>
            </a:extLst>
          </p:cNvPr>
          <p:cNvSpPr txBox="1"/>
          <p:nvPr/>
        </p:nvSpPr>
        <p:spPr>
          <a:xfrm>
            <a:off x="5694509" y="4466101"/>
            <a:ext cx="447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B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B1C8AA1-19C4-624C-9EA9-414BC7E269F1}"/>
              </a:ext>
            </a:extLst>
          </p:cNvPr>
          <p:cNvCxnSpPr/>
          <p:nvPr/>
        </p:nvCxnSpPr>
        <p:spPr>
          <a:xfrm>
            <a:off x="5079409" y="4450769"/>
            <a:ext cx="1731824" cy="0"/>
          </a:xfrm>
          <a:prstGeom prst="straightConnector1">
            <a:avLst/>
          </a:prstGeom>
          <a:ln w="50800">
            <a:solidFill>
              <a:srgbClr val="C00000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8309EA3F-9D5E-1449-ACF3-002EC00B0FE3}"/>
              </a:ext>
            </a:extLst>
          </p:cNvPr>
          <p:cNvSpPr/>
          <p:nvPr/>
        </p:nvSpPr>
        <p:spPr>
          <a:xfrm>
            <a:off x="7203939" y="3748658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533CDBA0-C474-234E-82EC-3D777BDA8B0D}"/>
              </a:ext>
            </a:extLst>
          </p:cNvPr>
          <p:cNvSpPr/>
          <p:nvPr/>
        </p:nvSpPr>
        <p:spPr>
          <a:xfrm>
            <a:off x="7101738" y="3870716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1940421-C8E9-A54C-BA16-3D9B1C0B81FE}"/>
              </a:ext>
            </a:extLst>
          </p:cNvPr>
          <p:cNvSpPr/>
          <p:nvPr/>
        </p:nvSpPr>
        <p:spPr>
          <a:xfrm>
            <a:off x="6989695" y="3978064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7BBB-70EF-8540-A096-24AD86D5E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E2074-1BC6-F649-8F93-06528C51B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344"/>
            <a:ext cx="10515600" cy="5299655"/>
          </a:xfrm>
        </p:spPr>
        <p:txBody>
          <a:bodyPr>
            <a:normAutofit/>
          </a:bodyPr>
          <a:lstStyle/>
          <a:p>
            <a:r>
              <a:rPr lang="en-US" sz="3200" dirty="0"/>
              <a:t>Bandwidth-Delay Product (BDP) governs the window size of a single connection at steady state</a:t>
            </a:r>
          </a:p>
          <a:p>
            <a:r>
              <a:rPr lang="en-US" sz="3200" dirty="0"/>
              <a:t>The bottleneck router buffer size governs how much the </a:t>
            </a:r>
            <a:r>
              <a:rPr lang="en-US" sz="3200" dirty="0" err="1">
                <a:latin typeface="Courier" pitchFamily="2" charset="0"/>
              </a:rPr>
              <a:t>cwnd</a:t>
            </a:r>
            <a:r>
              <a:rPr lang="en-US" sz="3200" dirty="0">
                <a:latin typeface="Courier" pitchFamily="2" charset="0"/>
              </a:rPr>
              <a:t> </a:t>
            </a:r>
            <a:r>
              <a:rPr lang="en-US" sz="3200" dirty="0"/>
              <a:t>can exceed the BDP before packet drops occur</a:t>
            </a:r>
          </a:p>
          <a:p>
            <a:r>
              <a:rPr lang="en-US" sz="3200" dirty="0"/>
              <a:t>BDP is the ideal desired window size to use the full bottleneck link, without any queueing. </a:t>
            </a:r>
          </a:p>
          <a:p>
            <a:r>
              <a:rPr lang="en-US" sz="3200" dirty="0"/>
              <a:t>Accommodating flow control, BDP is also the min socket buffer size to use the bottleneck link fully: </a:t>
            </a:r>
          </a:p>
          <a:p>
            <a:pPr lvl="1"/>
            <a:r>
              <a:rPr lang="en-US" sz="2800" dirty="0"/>
              <a:t>Important to set socket buffer sizes appropriately for high BDP paths</a:t>
            </a:r>
          </a:p>
        </p:txBody>
      </p:sp>
    </p:spTree>
    <p:extLst>
      <p:ext uri="{BB962C8B-B14F-4D97-AF65-F5344CB8AC3E}">
        <p14:creationId xmlns:p14="http://schemas.microsoft.com/office/powerpoint/2010/main" val="6711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5DE5-0215-DE4E-A88A-089C67462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and Reacting to Packet Loss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AF692-8E19-D645-B4B7-210A28472F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0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CFCE-30A9-B347-929F-10BA7B6E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packet loss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33BF-2EF4-DE4E-9397-62F8D5D1A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916138"/>
          </a:xfrm>
        </p:spPr>
        <p:txBody>
          <a:bodyPr>
            <a:normAutofit/>
          </a:bodyPr>
          <a:lstStyle/>
          <a:p>
            <a:r>
              <a:rPr lang="en-US" dirty="0"/>
              <a:t>So far, all the algorithms we’ve studied have a coarse loss detection mechanism: RTO timer expiration</a:t>
            </a:r>
          </a:p>
          <a:p>
            <a:pPr lvl="1"/>
            <a:r>
              <a:rPr lang="en-US" dirty="0"/>
              <a:t>Let the RTO expire, drop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all the way to 1 MSS</a:t>
            </a:r>
          </a:p>
          <a:p>
            <a:endParaRPr lang="en-US" dirty="0"/>
          </a:p>
          <a:p>
            <a:r>
              <a:rPr lang="en-US" dirty="0"/>
              <a:t>Analogy: you’re driving a car</a:t>
            </a:r>
          </a:p>
          <a:p>
            <a:pPr lvl="1"/>
            <a:r>
              <a:rPr lang="en-US" dirty="0"/>
              <a:t>You accelerate until the next car in front is super close to you (RTO) and then hit the brakes hard (</a:t>
            </a:r>
            <a:r>
              <a:rPr lang="en-US" dirty="0" err="1"/>
              <a:t>cwnd</a:t>
            </a:r>
            <a:r>
              <a:rPr lang="en-US" dirty="0"/>
              <a:t> := 1)</a:t>
            </a:r>
          </a:p>
          <a:p>
            <a:pPr lvl="1"/>
            <a:r>
              <a:rPr lang="en-US" dirty="0"/>
              <a:t>Q: Can you see obstacles from afar and slow down proportionately?</a:t>
            </a:r>
          </a:p>
          <a:p>
            <a:endParaRPr lang="en-US" dirty="0"/>
          </a:p>
          <a:p>
            <a:r>
              <a:rPr lang="en-US" dirty="0"/>
              <a:t>That is, can the sender see packet loss coming in advance?</a:t>
            </a:r>
          </a:p>
          <a:p>
            <a:pPr lvl="1"/>
            <a:r>
              <a:rPr lang="en-US" dirty="0"/>
              <a:t>And reduce </a:t>
            </a:r>
            <a:r>
              <a:rPr lang="en-US" dirty="0" err="1">
                <a:latin typeface="Courier" pitchFamily="2" charset="0"/>
              </a:rPr>
              <a:t>cwnd</a:t>
            </a:r>
            <a:r>
              <a:rPr lang="en-US" dirty="0"/>
              <a:t> more gently?</a:t>
            </a:r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DD46E67-F89E-5B62-F217-264967BB3232}"/>
              </a:ext>
            </a:extLst>
          </p:cNvPr>
          <p:cNvCxnSpPr>
            <a:cxnSpLocks/>
          </p:cNvCxnSpPr>
          <p:nvPr/>
        </p:nvCxnSpPr>
        <p:spPr>
          <a:xfrm flipV="1">
            <a:off x="8030875" y="111915"/>
            <a:ext cx="0" cy="157877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FAF3019-4E1E-A899-93A6-1415863A3585}"/>
              </a:ext>
            </a:extLst>
          </p:cNvPr>
          <p:cNvCxnSpPr>
            <a:cxnSpLocks/>
          </p:cNvCxnSpPr>
          <p:nvPr/>
        </p:nvCxnSpPr>
        <p:spPr>
          <a:xfrm flipV="1">
            <a:off x="8016587" y="1664610"/>
            <a:ext cx="2529321" cy="2607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5">
            <a:extLst>
              <a:ext uri="{FF2B5EF4-FFF2-40B4-BE49-F238E27FC236}">
                <a16:creationId xmlns:a16="http://schemas.microsoft.com/office/drawing/2014/main" id="{094472F7-E714-4458-4753-5D063C4EFF5E}"/>
              </a:ext>
            </a:extLst>
          </p:cNvPr>
          <p:cNvSpPr/>
          <p:nvPr/>
        </p:nvSpPr>
        <p:spPr>
          <a:xfrm>
            <a:off x="8030876" y="706582"/>
            <a:ext cx="1334793" cy="798364"/>
          </a:xfrm>
          <a:custGeom>
            <a:avLst/>
            <a:gdLst>
              <a:gd name="connsiteX0" fmla="*/ 0 w 2543175"/>
              <a:gd name="connsiteY0" fmla="*/ 2686050 h 2686050"/>
              <a:gd name="connsiteX1" fmla="*/ 1157287 w 2543175"/>
              <a:gd name="connsiteY1" fmla="*/ 2314575 h 2686050"/>
              <a:gd name="connsiteX2" fmla="*/ 2028825 w 2543175"/>
              <a:gd name="connsiteY2" fmla="*/ 1571625 h 2686050"/>
              <a:gd name="connsiteX3" fmla="*/ 2543175 w 2543175"/>
              <a:gd name="connsiteY3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3175" h="2686050">
                <a:moveTo>
                  <a:pt x="0" y="2686050"/>
                </a:moveTo>
                <a:cubicBezTo>
                  <a:pt x="409575" y="2593181"/>
                  <a:pt x="819150" y="2500312"/>
                  <a:pt x="1157287" y="2314575"/>
                </a:cubicBezTo>
                <a:cubicBezTo>
                  <a:pt x="1495425" y="2128837"/>
                  <a:pt x="1797844" y="1957387"/>
                  <a:pt x="2028825" y="1571625"/>
                </a:cubicBezTo>
                <a:cubicBezTo>
                  <a:pt x="2259806" y="1185863"/>
                  <a:pt x="2401490" y="592931"/>
                  <a:pt x="2543175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027E86-6AE2-2094-8148-E173EEE7727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9365669" y="706582"/>
            <a:ext cx="96986" cy="82309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F1E5C3-B96C-1BCB-01F5-C2CE227E8484}"/>
              </a:ext>
            </a:extLst>
          </p:cNvPr>
          <p:cNvCxnSpPr>
            <a:cxnSpLocks/>
          </p:cNvCxnSpPr>
          <p:nvPr/>
        </p:nvCxnSpPr>
        <p:spPr>
          <a:xfrm flipV="1">
            <a:off x="8030875" y="1493156"/>
            <a:ext cx="2313715" cy="26078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2EE23E1-5010-45A4-94AE-ECA3CDCBE6B2}"/>
              </a:ext>
            </a:extLst>
          </p:cNvPr>
          <p:cNvSpPr txBox="1"/>
          <p:nvPr/>
        </p:nvSpPr>
        <p:spPr>
          <a:xfrm>
            <a:off x="6854538" y="1295278"/>
            <a:ext cx="1133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1 MSS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7C591-E923-CE68-F721-5FAA077950D2}"/>
              </a:ext>
            </a:extLst>
          </p:cNvPr>
          <p:cNvSpPr txBox="1"/>
          <p:nvPr/>
        </p:nvSpPr>
        <p:spPr>
          <a:xfrm>
            <a:off x="6055961" y="183810"/>
            <a:ext cx="1881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676A2F-4396-A8F5-890B-889D880A392E}"/>
              </a:ext>
            </a:extLst>
          </p:cNvPr>
          <p:cNvSpPr txBox="1"/>
          <p:nvPr/>
        </p:nvSpPr>
        <p:spPr>
          <a:xfrm>
            <a:off x="9570025" y="1433777"/>
            <a:ext cx="188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Helvetica" pitchFamily="2" charset="0"/>
              </a:rPr>
              <a:t>Time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B17637-7244-5885-9F1D-E3568526D982}"/>
              </a:ext>
            </a:extLst>
          </p:cNvPr>
          <p:cNvSpPr txBox="1"/>
          <p:nvPr/>
        </p:nvSpPr>
        <p:spPr>
          <a:xfrm>
            <a:off x="8146473" y="691702"/>
            <a:ext cx="131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Grow too fast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4C86CE-A125-ACFA-7CA3-8BE9E836C749}"/>
              </a:ext>
            </a:extLst>
          </p:cNvPr>
          <p:cNvSpPr txBox="1"/>
          <p:nvPr/>
        </p:nvSpPr>
        <p:spPr>
          <a:xfrm>
            <a:off x="9462655" y="676497"/>
            <a:ext cx="131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Drop too fast</a:t>
            </a:r>
          </a:p>
        </p:txBody>
      </p:sp>
    </p:spTree>
    <p:extLst>
      <p:ext uri="{BB962C8B-B14F-4D97-AF65-F5344CB8AC3E}">
        <p14:creationId xmlns:p14="http://schemas.microsoft.com/office/powerpoint/2010/main" val="383318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1684</TotalTime>
  <Words>1936</Words>
  <Application>Microsoft Macintosh PowerPoint</Application>
  <PresentationFormat>Widescreen</PresentationFormat>
  <Paragraphs>381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ＭＳ Ｐゴシック</vt:lpstr>
      <vt:lpstr>Arial</vt:lpstr>
      <vt:lpstr>Calibri</vt:lpstr>
      <vt:lpstr>Courier</vt:lpstr>
      <vt:lpstr>Courier Std</vt:lpstr>
      <vt:lpstr>Helvetica</vt:lpstr>
      <vt:lpstr>Tahoma</vt:lpstr>
      <vt:lpstr>Times New Roman</vt:lpstr>
      <vt:lpstr>Office Theme</vt:lpstr>
      <vt:lpstr>Congestion Control III</vt:lpstr>
      <vt:lpstr>PowerPoint Presentation</vt:lpstr>
      <vt:lpstr>The Bandwidth-Delay Product</vt:lpstr>
      <vt:lpstr>The Bandwidth-Delay Product</vt:lpstr>
      <vt:lpstr>The Bandwidth-Delay Product</vt:lpstr>
      <vt:lpstr>Router buffers and the max cwnd</vt:lpstr>
      <vt:lpstr>Summary</vt:lpstr>
      <vt:lpstr>Detecting and Reacting to Packet Loss</vt:lpstr>
      <vt:lpstr>Detecting packet loss</vt:lpstr>
      <vt:lpstr>Can we detect loss earlier than RTO?</vt:lpstr>
      <vt:lpstr>Fast Retransmit &amp; Fast Recovery</vt:lpstr>
      <vt:lpstr>Distinction: In-flight versus window</vt:lpstr>
      <vt:lpstr>TCP fast retransmit (RFC 2581)</vt:lpstr>
      <vt:lpstr>TCP fast retransmit (RFC 2581)</vt:lpstr>
      <vt:lpstr>TCP fast retransmit (RFC 2581)</vt:lpstr>
      <vt:lpstr>TCP fast retransmit (RFC 2581)</vt:lpstr>
      <vt:lpstr>TCP fast recovery (RFC 2581)</vt:lpstr>
      <vt:lpstr>TCP fast recovery (RFC 2581)</vt:lpstr>
      <vt:lpstr>TCP fast recovery (RFC 2581)</vt:lpstr>
      <vt:lpstr>TCP fast recovery (RFC 2581)</vt:lpstr>
      <vt:lpstr>TCP fast recovery (RFC 2581)</vt:lpstr>
      <vt:lpstr>Additive Increase/Multiplicative Decrease</vt:lpstr>
      <vt:lpstr>PowerPoint Presentation</vt:lpstr>
      <vt:lpstr>Summary: TCP loss detection &amp; reaction</vt:lpstr>
      <vt:lpstr>Connection Management</vt:lpstr>
      <vt:lpstr>Starting a TCP connection</vt:lpstr>
      <vt:lpstr>TCP 3-way handshake</vt:lpstr>
      <vt:lpstr>Implications of 3-way handshake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NG</cp:lastModifiedBy>
  <cp:revision>1777</cp:revision>
  <cp:lastPrinted>2021-01-24T11:57:08Z</cp:lastPrinted>
  <dcterms:created xsi:type="dcterms:W3CDTF">2019-01-23T03:40:12Z</dcterms:created>
  <dcterms:modified xsi:type="dcterms:W3CDTF">2024-11-08T15:43:26Z</dcterms:modified>
</cp:coreProperties>
</file>