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387" r:id="rId2"/>
    <p:sldId id="1119" r:id="rId3"/>
    <p:sldId id="667" r:id="rId4"/>
    <p:sldId id="663" r:id="rId5"/>
    <p:sldId id="970" r:id="rId6"/>
    <p:sldId id="1120" r:id="rId7"/>
    <p:sldId id="672" r:id="rId8"/>
    <p:sldId id="668" r:id="rId9"/>
    <p:sldId id="619" r:id="rId10"/>
    <p:sldId id="621" r:id="rId11"/>
    <p:sldId id="673" r:id="rId12"/>
    <p:sldId id="674" r:id="rId13"/>
    <p:sldId id="675" r:id="rId14"/>
    <p:sldId id="676" r:id="rId15"/>
    <p:sldId id="973" r:id="rId16"/>
    <p:sldId id="688" r:id="rId17"/>
    <p:sldId id="6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/>
    <p:restoredTop sz="94664"/>
  </p:normalViewPr>
  <p:slideViewPr>
    <p:cSldViewPr snapToGrid="0" snapToObjects="1">
      <p:cViewPr varScale="1">
        <p:scale>
          <a:sx n="124" d="100"/>
          <a:sy n="124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11/8/24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Congestion Control II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18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BF492-FD49-2D46-AE15-0A7F6170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New Reno: Additive increase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10FC7-5A50-684F-B306-9E69113A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with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Courier" pitchFamily="2" charset="0"/>
              </a:rPr>
              <a:t> = 64K bytes</a:t>
            </a:r>
            <a:r>
              <a:rPr lang="en-US" dirty="0"/>
              <a:t> (TCP default)</a:t>
            </a:r>
          </a:p>
          <a:p>
            <a:r>
              <a:rPr lang="en-US" dirty="0"/>
              <a:t>Do slow start until </a:t>
            </a:r>
            <a:r>
              <a:rPr lang="en-US" dirty="0" err="1">
                <a:latin typeface="Courier" pitchFamily="2" charset="0"/>
              </a:rPr>
              <a:t>ssthresh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Once the threshold is passed, do </a:t>
            </a:r>
            <a:r>
              <a:rPr lang="en-US" dirty="0">
                <a:solidFill>
                  <a:srgbClr val="C00000"/>
                </a:solidFill>
              </a:rPr>
              <a:t>additive increase</a:t>
            </a:r>
          </a:p>
          <a:p>
            <a:pPr lvl="1"/>
            <a:r>
              <a:rPr lang="en-US" dirty="0"/>
              <a:t>Add one MSS to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for each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worth data </a:t>
            </a:r>
            <a:r>
              <a:rPr lang="en-US" dirty="0" err="1"/>
              <a:t>ACK’ed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For each MSS </a:t>
            </a:r>
            <a:r>
              <a:rPr lang="en-US" dirty="0" err="1"/>
              <a:t>ACK’ed</a:t>
            </a:r>
            <a:r>
              <a:rPr lang="en-US" dirty="0"/>
              <a:t>,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 =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 + (MSS/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) * MSS</a:t>
            </a:r>
          </a:p>
          <a:p>
            <a:r>
              <a:rPr lang="en-US" dirty="0"/>
              <a:t>Upon a TCP timeout (RTO),</a:t>
            </a:r>
          </a:p>
          <a:p>
            <a:pPr lvl="1"/>
            <a:r>
              <a:rPr lang="en-US" dirty="0"/>
              <a:t>Set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 = 1 MSS</a:t>
            </a:r>
          </a:p>
          <a:p>
            <a:pPr lvl="1"/>
            <a:r>
              <a:rPr lang="en-US" dirty="0"/>
              <a:t>Set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Courier" pitchFamily="2" charset="0"/>
              </a:rPr>
              <a:t> = max(2 * MSS, 0.5 *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pPr lvl="1"/>
            <a:r>
              <a:rPr lang="en-US" dirty="0"/>
              <a:t>i.e., </a:t>
            </a:r>
            <a:r>
              <a:rPr lang="en-US" dirty="0">
                <a:solidFill>
                  <a:srgbClr val="C00000"/>
                </a:solidFill>
              </a:rPr>
              <a:t>the next linear increase will start at half the current 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endParaRPr lang="en-US" dirty="0">
              <a:solidFill>
                <a:srgbClr val="C00000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76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4CCBD-4A27-6442-BB71-ED866F19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 of Additive Increase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35BDA53-813F-104B-A560-A6F549B88A04}"/>
              </a:ext>
            </a:extLst>
          </p:cNvPr>
          <p:cNvCxnSpPr>
            <a:cxnSpLocks/>
          </p:cNvCxnSpPr>
          <p:nvPr/>
        </p:nvCxnSpPr>
        <p:spPr>
          <a:xfrm flipV="1">
            <a:off x="2128838" y="2494546"/>
            <a:ext cx="0" cy="3700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D50E337-9895-C24A-B030-44E2397F065B}"/>
              </a:ext>
            </a:extLst>
          </p:cNvPr>
          <p:cNvCxnSpPr>
            <a:cxnSpLocks/>
          </p:cNvCxnSpPr>
          <p:nvPr/>
        </p:nvCxnSpPr>
        <p:spPr>
          <a:xfrm>
            <a:off x="2114550" y="6195013"/>
            <a:ext cx="894397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>
            <a:extLst>
              <a:ext uri="{FF2B5EF4-FFF2-40B4-BE49-F238E27FC236}">
                <a16:creationId xmlns:a16="http://schemas.microsoft.com/office/drawing/2014/main" id="{E9C775F0-CAF6-FE45-8F10-F3C9EB7E9CB3}"/>
              </a:ext>
            </a:extLst>
          </p:cNvPr>
          <p:cNvSpPr/>
          <p:nvPr/>
        </p:nvSpPr>
        <p:spPr>
          <a:xfrm>
            <a:off x="2128838" y="3323221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E9CEFD-B3CF-2242-B357-296D225C3BD7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4672013" y="3323221"/>
            <a:ext cx="42862" cy="272891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67A096A-5950-6A43-B398-EAE439E4A559}"/>
              </a:ext>
            </a:extLst>
          </p:cNvPr>
          <p:cNvCxnSpPr>
            <a:cxnSpLocks/>
          </p:cNvCxnSpPr>
          <p:nvPr/>
        </p:nvCxnSpPr>
        <p:spPr>
          <a:xfrm flipV="1">
            <a:off x="2128838" y="6015700"/>
            <a:ext cx="6918909" cy="786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C7268E-0D2C-5F40-A0B9-0390C2839CC8}"/>
              </a:ext>
            </a:extLst>
          </p:cNvPr>
          <p:cNvSpPr txBox="1"/>
          <p:nvPr/>
        </p:nvSpPr>
        <p:spPr>
          <a:xfrm>
            <a:off x="952501" y="5799603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1K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AE71D-EF1C-0244-9B29-BD0E22F18B85}"/>
              </a:ext>
            </a:extLst>
          </p:cNvPr>
          <p:cNvSpPr txBox="1"/>
          <p:nvPr/>
        </p:nvSpPr>
        <p:spPr>
          <a:xfrm>
            <a:off x="5155406" y="6337893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75D69-B5C0-594E-9FDE-EAB99EEE1F57}"/>
              </a:ext>
            </a:extLst>
          </p:cNvPr>
          <p:cNvSpPr txBox="1"/>
          <p:nvPr/>
        </p:nvSpPr>
        <p:spPr>
          <a:xfrm>
            <a:off x="5126831" y="2222556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Packet drops/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618B1D-6E4D-814A-A2E7-DFACD9F5D26A}"/>
              </a:ext>
            </a:extLst>
          </p:cNvPr>
          <p:cNvCxnSpPr>
            <a:cxnSpLocks/>
          </p:cNvCxnSpPr>
          <p:nvPr/>
        </p:nvCxnSpPr>
        <p:spPr>
          <a:xfrm flipH="1">
            <a:off x="4714875" y="2867193"/>
            <a:ext cx="914400" cy="3547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3583323-556F-364B-8754-3F27D9D21A0D}"/>
              </a:ext>
            </a:extLst>
          </p:cNvPr>
          <p:cNvSpPr txBox="1"/>
          <p:nvPr/>
        </p:nvSpPr>
        <p:spPr>
          <a:xfrm rot="19039414">
            <a:off x="2503903" y="4904757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57B465-255D-3E42-9E87-CFB385FCA515}"/>
              </a:ext>
            </a:extLst>
          </p:cNvPr>
          <p:cNvCxnSpPr>
            <a:cxnSpLocks/>
          </p:cNvCxnSpPr>
          <p:nvPr/>
        </p:nvCxnSpPr>
        <p:spPr>
          <a:xfrm>
            <a:off x="6272213" y="2898331"/>
            <a:ext cx="2355054" cy="7580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1EF7CF7-B5F9-FD4A-8452-A1DDC047A5B1}"/>
              </a:ext>
            </a:extLst>
          </p:cNvPr>
          <p:cNvSpPr txBox="1"/>
          <p:nvPr/>
        </p:nvSpPr>
        <p:spPr>
          <a:xfrm rot="19039414">
            <a:off x="5388454" y="4932836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843EBA-5E70-D944-8095-8A62E1491213}"/>
              </a:ext>
            </a:extLst>
          </p:cNvPr>
          <p:cNvSpPr txBox="1"/>
          <p:nvPr/>
        </p:nvSpPr>
        <p:spPr>
          <a:xfrm>
            <a:off x="99630" y="4250747"/>
            <a:ext cx="1881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Congestion Window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830E70-EBBC-6340-9E2A-9CB9BB86905D}"/>
              </a:ext>
            </a:extLst>
          </p:cNvPr>
          <p:cNvSpPr txBox="1"/>
          <p:nvPr/>
        </p:nvSpPr>
        <p:spPr>
          <a:xfrm>
            <a:off x="815766" y="1362984"/>
            <a:ext cx="5169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Say </a:t>
            </a:r>
            <a:r>
              <a:rPr lang="en-US" sz="2400" dirty="0">
                <a:latin typeface="Courier" pitchFamily="2" charset="0"/>
              </a:rPr>
              <a:t>MSS </a:t>
            </a:r>
            <a:r>
              <a:rPr lang="en-US" sz="2400" dirty="0">
                <a:latin typeface="Helvetica" pitchFamily="2" charset="0"/>
              </a:rPr>
              <a:t>= 1 </a:t>
            </a:r>
            <a:r>
              <a:rPr lang="en-US" sz="2400" dirty="0" err="1">
                <a:latin typeface="Helvetica" pitchFamily="2" charset="0"/>
              </a:rPr>
              <a:t>KByte</a:t>
            </a:r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Default </a:t>
            </a:r>
            <a:r>
              <a:rPr lang="en-US" sz="2400" dirty="0" err="1">
                <a:latin typeface="Courier" pitchFamily="2" charset="0"/>
              </a:rPr>
              <a:t>ssthresh</a:t>
            </a:r>
            <a:r>
              <a:rPr lang="en-US" sz="2400" dirty="0">
                <a:latin typeface="Helvetica" pitchFamily="2" charset="0"/>
              </a:rPr>
              <a:t> = 64KB = 64 </a:t>
            </a:r>
            <a:r>
              <a:rPr lang="en-US" sz="2400" dirty="0">
                <a:latin typeface="Courier" pitchFamily="2" charset="0"/>
              </a:rPr>
              <a:t>MSS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72EE57-FBF7-A243-BD2E-D0BF35388994}"/>
              </a:ext>
            </a:extLst>
          </p:cNvPr>
          <p:cNvCxnSpPr/>
          <p:nvPr/>
        </p:nvCxnSpPr>
        <p:spPr>
          <a:xfrm>
            <a:off x="2128838" y="3374310"/>
            <a:ext cx="2543175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91264FB-C0A7-2546-A55F-B0C624FCC7CB}"/>
              </a:ext>
            </a:extLst>
          </p:cNvPr>
          <p:cNvSpPr txBox="1"/>
          <p:nvPr/>
        </p:nvSpPr>
        <p:spPr>
          <a:xfrm>
            <a:off x="973932" y="3189644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54 MSS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31585EA-780F-4841-BFB5-26B61835901A}"/>
              </a:ext>
            </a:extLst>
          </p:cNvPr>
          <p:cNvCxnSpPr>
            <a:cxnSpLocks/>
          </p:cNvCxnSpPr>
          <p:nvPr/>
        </p:nvCxnSpPr>
        <p:spPr>
          <a:xfrm flipV="1">
            <a:off x="4575972" y="4506391"/>
            <a:ext cx="3204449" cy="1460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ECF874D-8930-B844-8000-D9C05DFEB860}"/>
              </a:ext>
            </a:extLst>
          </p:cNvPr>
          <p:cNvSpPr txBox="1"/>
          <p:nvPr/>
        </p:nvSpPr>
        <p:spPr>
          <a:xfrm>
            <a:off x="4714875" y="3904891"/>
            <a:ext cx="2164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Set 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ssthresh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 to</a:t>
            </a:r>
          </a:p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27 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</a:rPr>
              <a:t>MSS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466B1CBB-C7DC-D94A-BEBE-C0026247675C}"/>
              </a:ext>
            </a:extLst>
          </p:cNvPr>
          <p:cNvSpPr/>
          <p:nvPr/>
        </p:nvSpPr>
        <p:spPr>
          <a:xfrm>
            <a:off x="4716379" y="4491789"/>
            <a:ext cx="2550695" cy="1491916"/>
          </a:xfrm>
          <a:custGeom>
            <a:avLst/>
            <a:gdLst>
              <a:gd name="connsiteX0" fmla="*/ 0 w 2550695"/>
              <a:gd name="connsiteY0" fmla="*/ 1491916 h 1491916"/>
              <a:gd name="connsiteX1" fmla="*/ 1540042 w 2550695"/>
              <a:gd name="connsiteY1" fmla="*/ 1058779 h 1491916"/>
              <a:gd name="connsiteX2" fmla="*/ 2550695 w 2550695"/>
              <a:gd name="connsiteY2" fmla="*/ 0 h 149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0695" h="1491916">
                <a:moveTo>
                  <a:pt x="0" y="1491916"/>
                </a:moveTo>
                <a:cubicBezTo>
                  <a:pt x="557463" y="1399674"/>
                  <a:pt x="1114926" y="1307432"/>
                  <a:pt x="1540042" y="1058779"/>
                </a:cubicBezTo>
                <a:cubicBezTo>
                  <a:pt x="1965158" y="810126"/>
                  <a:pt x="2257926" y="405063"/>
                  <a:pt x="255069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E4A5412-2E53-E446-90D8-7588BCFCD2CE}"/>
              </a:ext>
            </a:extLst>
          </p:cNvPr>
          <p:cNvCxnSpPr>
            <a:cxnSpLocks/>
            <a:stCxn id="32" idx="2"/>
          </p:cNvCxnSpPr>
          <p:nvPr/>
        </p:nvCxnSpPr>
        <p:spPr>
          <a:xfrm flipV="1">
            <a:off x="7267074" y="3705727"/>
            <a:ext cx="1507958" cy="786062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C3FF5F1-7987-5443-A0DB-5380DF48F928}"/>
              </a:ext>
            </a:extLst>
          </p:cNvPr>
          <p:cNvSpPr txBox="1"/>
          <p:nvPr/>
        </p:nvSpPr>
        <p:spPr>
          <a:xfrm>
            <a:off x="8473024" y="2867193"/>
            <a:ext cx="177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Loss occurs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= 40K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B93330-959A-C647-ADC2-3C77472FE128}"/>
              </a:ext>
            </a:extLst>
          </p:cNvPr>
          <p:cNvSpPr txBox="1"/>
          <p:nvPr/>
        </p:nvSpPr>
        <p:spPr>
          <a:xfrm>
            <a:off x="2294235" y="2627194"/>
            <a:ext cx="177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Loss occurs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= 54K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7FCF71F-D88C-9C4D-8F96-81086269A105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8775032" y="3697706"/>
            <a:ext cx="48126" cy="225391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4F1F38C-C11F-E54A-A8CF-85D4EEF1C8A0}"/>
              </a:ext>
            </a:extLst>
          </p:cNvPr>
          <p:cNvCxnSpPr>
            <a:cxnSpLocks/>
          </p:cNvCxnSpPr>
          <p:nvPr/>
        </p:nvCxnSpPr>
        <p:spPr>
          <a:xfrm>
            <a:off x="8499665" y="5121225"/>
            <a:ext cx="2639215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6E4F36E-2470-A24C-BC49-8FF881768E42}"/>
              </a:ext>
            </a:extLst>
          </p:cNvPr>
          <p:cNvSpPr txBox="1"/>
          <p:nvPr/>
        </p:nvSpPr>
        <p:spPr>
          <a:xfrm>
            <a:off x="8775032" y="4454450"/>
            <a:ext cx="204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Set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Helvetica" pitchFamily="2" charset="0"/>
              </a:rPr>
              <a:t> to</a:t>
            </a:r>
          </a:p>
          <a:p>
            <a:r>
              <a:rPr lang="en-US" dirty="0">
                <a:latin typeface="Helvetica" pitchFamily="2" charset="0"/>
              </a:rPr>
              <a:t>20 </a:t>
            </a:r>
            <a:r>
              <a:rPr lang="en-US" dirty="0">
                <a:latin typeface="Courier" pitchFamily="2" charset="0"/>
              </a:rPr>
              <a:t>MSS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5BE1C5A-A509-894D-B866-1A1B7E57DBF4}"/>
              </a:ext>
            </a:extLst>
          </p:cNvPr>
          <p:cNvSpPr/>
          <p:nvPr/>
        </p:nvSpPr>
        <p:spPr>
          <a:xfrm>
            <a:off x="8823158" y="5117432"/>
            <a:ext cx="1010653" cy="834189"/>
          </a:xfrm>
          <a:custGeom>
            <a:avLst/>
            <a:gdLst>
              <a:gd name="connsiteX0" fmla="*/ 0 w 1010653"/>
              <a:gd name="connsiteY0" fmla="*/ 834189 h 834189"/>
              <a:gd name="connsiteX1" fmla="*/ 641684 w 1010653"/>
              <a:gd name="connsiteY1" fmla="*/ 529389 h 834189"/>
              <a:gd name="connsiteX2" fmla="*/ 1010653 w 1010653"/>
              <a:gd name="connsiteY2" fmla="*/ 0 h 8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0653" h="834189">
                <a:moveTo>
                  <a:pt x="0" y="834189"/>
                </a:moveTo>
                <a:cubicBezTo>
                  <a:pt x="236621" y="751304"/>
                  <a:pt x="473242" y="668420"/>
                  <a:pt x="641684" y="529389"/>
                </a:cubicBezTo>
                <a:cubicBezTo>
                  <a:pt x="810126" y="390357"/>
                  <a:pt x="910389" y="195178"/>
                  <a:pt x="1010653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30EDB4D-E8DD-6546-90CD-1E916EF6553C}"/>
              </a:ext>
            </a:extLst>
          </p:cNvPr>
          <p:cNvCxnSpPr>
            <a:cxnSpLocks/>
          </p:cNvCxnSpPr>
          <p:nvPr/>
        </p:nvCxnSpPr>
        <p:spPr>
          <a:xfrm flipV="1">
            <a:off x="9829339" y="4250747"/>
            <a:ext cx="2011239" cy="86025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DE9BF1C-4FFB-DA4D-9817-B7BCA6AE55D3}"/>
              </a:ext>
            </a:extLst>
          </p:cNvPr>
          <p:cNvSpPr txBox="1"/>
          <p:nvPr/>
        </p:nvSpPr>
        <p:spPr>
          <a:xfrm rot="19947845">
            <a:off x="6981200" y="3475314"/>
            <a:ext cx="1571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Additive increase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40FFF7-C66D-B243-9EAE-F68F1691C564}"/>
              </a:ext>
            </a:extLst>
          </p:cNvPr>
          <p:cNvSpPr txBox="1"/>
          <p:nvPr/>
        </p:nvSpPr>
        <p:spPr>
          <a:xfrm rot="19039414">
            <a:off x="9464364" y="5352786"/>
            <a:ext cx="917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start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F5AFC6-1B66-FC42-AA7E-F9F798B022EA}"/>
              </a:ext>
            </a:extLst>
          </p:cNvPr>
          <p:cNvSpPr txBox="1"/>
          <p:nvPr/>
        </p:nvSpPr>
        <p:spPr>
          <a:xfrm rot="20224594">
            <a:off x="10549363" y="3775109"/>
            <a:ext cx="1195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Additive increase</a:t>
            </a:r>
          </a:p>
        </p:txBody>
      </p:sp>
    </p:spTree>
    <p:extLst>
      <p:ext uri="{BB962C8B-B14F-4D97-AF65-F5344CB8AC3E}">
        <p14:creationId xmlns:p14="http://schemas.microsoft.com/office/powerpoint/2010/main" val="34085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5" grpId="0"/>
      <p:bldP spid="17" grpId="0"/>
      <p:bldP spid="20" grpId="0"/>
      <p:bldP spid="22" grpId="0"/>
      <p:bldP spid="26" grpId="0"/>
      <p:bldP spid="28" grpId="0"/>
      <p:bldP spid="32" grpId="0" animBg="1"/>
      <p:bldP spid="37" grpId="0"/>
      <p:bldP spid="38" grpId="0"/>
      <p:bldP spid="42" grpId="0"/>
      <p:bldP spid="43" grpId="0" animBg="1"/>
      <p:bldP spid="45" grpId="0"/>
      <p:bldP spid="47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E78E0-F4AD-1443-BC68-86F830DC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TCP BBR:</a:t>
            </a:r>
            <a:r>
              <a:rPr lang="en-US" dirty="0"/>
              <a:t> finding the bottleneck link rate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884FC61-6509-6340-B490-5C5622CC572F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4B4B1B1-CD48-3041-9A6E-632F2BB9E774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9012241-731A-BD40-9792-33ADEC78E8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A40AD2D-CACB-2846-9F14-BA4E7D0E39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73C0AD8-A8E9-F54B-9FE8-8FD41D8CAFF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36D556-CE10-B244-91D0-08BA2FB869F0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3D90A77-65E9-DA4E-AB22-DD90EEE33C80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9B7CA57-B43E-BF47-9C51-C48797E2D97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82DF22D-8988-4E40-A7B3-3DE21A916184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F947AAE-16C3-4049-B600-6BE6850418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928739F-BF36-8E4D-B376-34877C7612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7BA7EC-CBD9-8247-A82E-94BBD47DE28E}"/>
              </a:ext>
            </a:extLst>
          </p:cNvPr>
          <p:cNvGrpSpPr/>
          <p:nvPr/>
        </p:nvGrpSpPr>
        <p:grpSpPr>
          <a:xfrm>
            <a:off x="2873727" y="2211184"/>
            <a:ext cx="741239" cy="1601152"/>
            <a:chOff x="2873727" y="2211184"/>
            <a:chExt cx="741239" cy="1601152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686A8903-FAA8-6346-A712-DCFF02697CFE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71562ABA-D8FF-A748-8E42-7BAAE71AF91F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514850AC-202C-B147-A6BE-545C553A3D31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26BA4EC-8DD4-C348-B014-FCE88A6E0065}"/>
              </a:ext>
            </a:extLst>
          </p:cNvPr>
          <p:cNvGrpSpPr/>
          <p:nvPr/>
        </p:nvGrpSpPr>
        <p:grpSpPr>
          <a:xfrm>
            <a:off x="4327823" y="2896686"/>
            <a:ext cx="2899315" cy="278775"/>
            <a:chOff x="4327823" y="2896686"/>
            <a:chExt cx="2899315" cy="278775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56E0CAC-9002-544A-9432-D8357EF76CA2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84E7E668-0AC7-2346-B9BA-AD3D8563BCCB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C565168B-6F02-3449-B665-5958BE2B4336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E550DD0-9FA5-B940-BD98-DC874EE86E31}"/>
              </a:ext>
            </a:extLst>
          </p:cNvPr>
          <p:cNvGrpSpPr/>
          <p:nvPr/>
        </p:nvGrpSpPr>
        <p:grpSpPr>
          <a:xfrm>
            <a:off x="8161600" y="2211184"/>
            <a:ext cx="1736380" cy="1625465"/>
            <a:chOff x="8161600" y="2211184"/>
            <a:chExt cx="1736380" cy="1625465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1CAA385C-B369-B44A-9AFE-01BD8C2EE8DA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C570C7EC-E73E-B146-8FA5-421E92FBE5D8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3486122-3AB3-524E-93B6-DC2867BBBE09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0BB59C-C003-9D4E-AF7E-E5F5EE75A59C}"/>
              </a:ext>
            </a:extLst>
          </p:cNvPr>
          <p:cNvGrpSpPr/>
          <p:nvPr/>
        </p:nvGrpSpPr>
        <p:grpSpPr>
          <a:xfrm>
            <a:off x="2327564" y="4748469"/>
            <a:ext cx="7980218" cy="1625465"/>
            <a:chOff x="612891" y="2626821"/>
            <a:chExt cx="13075746" cy="1625465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10384DC-958B-5F4F-892A-316276B77872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8DCDF1-E74F-2641-A067-45644C3C81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A3386F8-A84E-CE4B-8F02-ADD4522007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687AA3A-DA55-E247-89A5-8378EF1FDF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8E1E323-F345-CD42-A4D0-8B66C67221C5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CD55F58-534D-E746-8F2B-DC91E98F573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76150B-C734-C440-A5C4-AA3EDDE1C2CF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046D6AD-77E4-5E4D-9FDF-1D755619B5FA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38F1DDD-2B42-8A40-A901-5837CF6760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772D8FE-2DBD-A440-BA17-69ABB2843E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A872279-A514-DD4D-AFEB-C5612B8684B3}"/>
              </a:ext>
            </a:extLst>
          </p:cNvPr>
          <p:cNvGrpSpPr/>
          <p:nvPr/>
        </p:nvGrpSpPr>
        <p:grpSpPr>
          <a:xfrm>
            <a:off x="4327823" y="5430112"/>
            <a:ext cx="2254600" cy="282634"/>
            <a:chOff x="4327823" y="5430112"/>
            <a:chExt cx="2254600" cy="282634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4A188D85-C010-A444-9317-6A0F98901B3B}"/>
                </a:ext>
              </a:extLst>
            </p:cNvPr>
            <p:cNvSpPr/>
            <p:nvPr/>
          </p:nvSpPr>
          <p:spPr>
            <a:xfrm>
              <a:off x="432782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8AEB8F30-A401-DA4D-B654-4A5AB9FCCF9B}"/>
                </a:ext>
              </a:extLst>
            </p:cNvPr>
            <p:cNvSpPr/>
            <p:nvPr/>
          </p:nvSpPr>
          <p:spPr>
            <a:xfrm>
              <a:off x="5317962" y="5430112"/>
              <a:ext cx="274320" cy="274320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7E79A74C-C27E-CF4B-901F-8401BA0E3EF1}"/>
                </a:ext>
              </a:extLst>
            </p:cNvPr>
            <p:cNvSpPr/>
            <p:nvPr/>
          </p:nvSpPr>
          <p:spPr>
            <a:xfrm>
              <a:off x="630810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E6B6367-DCDD-3A43-A056-C833EE4CE20C}"/>
              </a:ext>
            </a:extLst>
          </p:cNvPr>
          <p:cNvGrpSpPr/>
          <p:nvPr/>
        </p:nvGrpSpPr>
        <p:grpSpPr>
          <a:xfrm>
            <a:off x="8161600" y="4748469"/>
            <a:ext cx="1597042" cy="1625465"/>
            <a:chOff x="8161600" y="4748469"/>
            <a:chExt cx="1597042" cy="1625465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07223919-D73B-5941-9F6B-902820357A17}"/>
                </a:ext>
              </a:extLst>
            </p:cNvPr>
            <p:cNvSpPr/>
            <p:nvPr/>
          </p:nvSpPr>
          <p:spPr>
            <a:xfrm>
              <a:off x="8161600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3A77698D-C547-9C49-8F48-161613316762}"/>
                </a:ext>
              </a:extLst>
            </p:cNvPr>
            <p:cNvSpPr/>
            <p:nvPr/>
          </p:nvSpPr>
          <p:spPr>
            <a:xfrm>
              <a:off x="8902839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7D9BC301-D8B8-7D4D-8655-D4A6FF59A6CA}"/>
                </a:ext>
              </a:extLst>
            </p:cNvPr>
            <p:cNvSpPr/>
            <p:nvPr/>
          </p:nvSpPr>
          <p:spPr>
            <a:xfrm>
              <a:off x="9667202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06A4F60-50E9-2349-AC8F-09469A4D2B1C}"/>
              </a:ext>
            </a:extLst>
          </p:cNvPr>
          <p:cNvGrpSpPr/>
          <p:nvPr/>
        </p:nvGrpSpPr>
        <p:grpSpPr>
          <a:xfrm>
            <a:off x="2650055" y="4748469"/>
            <a:ext cx="855803" cy="1625465"/>
            <a:chOff x="2650055" y="4748469"/>
            <a:chExt cx="855803" cy="162546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78C06450-A836-2A40-BE85-532F0BB78DD3}"/>
                </a:ext>
              </a:extLst>
            </p:cNvPr>
            <p:cNvSpPr/>
            <p:nvPr/>
          </p:nvSpPr>
          <p:spPr>
            <a:xfrm>
              <a:off x="2650055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4AA6D413-891C-AD41-8D55-7F9ED31CF857}"/>
                </a:ext>
              </a:extLst>
            </p:cNvPr>
            <p:cNvSpPr/>
            <p:nvPr/>
          </p:nvSpPr>
          <p:spPr>
            <a:xfrm>
              <a:off x="3414418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12A29B5-D818-CB46-9452-59D021A6E977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5CF9FCB-8EC4-5F44-A0C0-EEEC0E60F77E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5399D6-20F3-0842-9607-E38CE065A466}"/>
              </a:ext>
            </a:extLst>
          </p:cNvPr>
          <p:cNvSpPr txBox="1"/>
          <p:nvPr/>
        </p:nvSpPr>
        <p:spPr>
          <a:xfrm>
            <a:off x="298723" y="1545058"/>
            <a:ext cx="202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1. Send data at a specific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rate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2716C0F-858F-114B-BBD1-F364AD3B953F}"/>
              </a:ext>
            </a:extLst>
          </p:cNvPr>
          <p:cNvCxnSpPr/>
          <p:nvPr/>
        </p:nvCxnSpPr>
        <p:spPr>
          <a:xfrm>
            <a:off x="298723" y="246838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31F9999-4665-CC4B-A1CF-B20533D52F2E}"/>
              </a:ext>
            </a:extLst>
          </p:cNvPr>
          <p:cNvSpPr txBox="1"/>
          <p:nvPr/>
        </p:nvSpPr>
        <p:spPr>
          <a:xfrm>
            <a:off x="3879521" y="1666524"/>
            <a:ext cx="4768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Data gets across the bottleneck at the bottleneck link rate.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E5EC90A-7929-F346-98A1-28BBA419F592}"/>
              </a:ext>
            </a:extLst>
          </p:cNvPr>
          <p:cNvSpPr txBox="1"/>
          <p:nvPr/>
        </p:nvSpPr>
        <p:spPr>
          <a:xfrm>
            <a:off x="10283730" y="2309025"/>
            <a:ext cx="179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2. Receive data packet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0381592-F8FF-6846-A415-E51FEED2A9E1}"/>
              </a:ext>
            </a:extLst>
          </p:cNvPr>
          <p:cNvSpPr txBox="1"/>
          <p:nvPr/>
        </p:nvSpPr>
        <p:spPr>
          <a:xfrm>
            <a:off x="10359785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3. Send ACK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E59425D-CB0C-824B-A418-AF49411576EB}"/>
              </a:ext>
            </a:extLst>
          </p:cNvPr>
          <p:cNvSpPr txBox="1"/>
          <p:nvPr/>
        </p:nvSpPr>
        <p:spPr>
          <a:xfrm>
            <a:off x="319029" y="5865740"/>
            <a:ext cx="1796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4. Measure rate of incoming ACKs</a:t>
            </a: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A18DA8EE-0C53-5646-A9AF-541FD3D43A0A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5E427465-8B08-C449-BB45-0143374F3C62}"/>
              </a:ext>
            </a:extLst>
          </p:cNvPr>
          <p:cNvSpPr/>
          <p:nvPr/>
        </p:nvSpPr>
        <p:spPr>
          <a:xfrm>
            <a:off x="10257905" y="4688378"/>
            <a:ext cx="961824" cy="1080655"/>
          </a:xfrm>
          <a:custGeom>
            <a:avLst/>
            <a:gdLst>
              <a:gd name="connsiteX0" fmla="*/ 947651 w 961824"/>
              <a:gd name="connsiteY0" fmla="*/ 0 h 1080655"/>
              <a:gd name="connsiteX1" fmla="*/ 831273 w 961824"/>
              <a:gd name="connsiteY1" fmla="*/ 714895 h 1080655"/>
              <a:gd name="connsiteX2" fmla="*/ 0 w 961824"/>
              <a:gd name="connsiteY2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824" h="1080655">
                <a:moveTo>
                  <a:pt x="947651" y="0"/>
                </a:moveTo>
                <a:cubicBezTo>
                  <a:pt x="968433" y="267393"/>
                  <a:pt x="989215" y="534786"/>
                  <a:pt x="831273" y="714895"/>
                </a:cubicBezTo>
                <a:cubicBezTo>
                  <a:pt x="673331" y="895004"/>
                  <a:pt x="336665" y="987829"/>
                  <a:pt x="0" y="108065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56466195-16C9-6449-89F8-0A336F697523}"/>
              </a:ext>
            </a:extLst>
          </p:cNvPr>
          <p:cNvSpPr/>
          <p:nvPr/>
        </p:nvSpPr>
        <p:spPr>
          <a:xfrm>
            <a:off x="1064029" y="4572000"/>
            <a:ext cx="1130531" cy="988616"/>
          </a:xfrm>
          <a:custGeom>
            <a:avLst/>
            <a:gdLst>
              <a:gd name="connsiteX0" fmla="*/ 1130531 w 1130531"/>
              <a:gd name="connsiteY0" fmla="*/ 964276 h 988616"/>
              <a:gd name="connsiteX1" fmla="*/ 232756 w 1130531"/>
              <a:gd name="connsiteY1" fmla="*/ 864524 h 988616"/>
              <a:gd name="connsiteX2" fmla="*/ 0 w 1130531"/>
              <a:gd name="connsiteY2" fmla="*/ 0 h 98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0531" h="988616">
                <a:moveTo>
                  <a:pt x="1130531" y="964276"/>
                </a:moveTo>
                <a:cubicBezTo>
                  <a:pt x="775854" y="994756"/>
                  <a:pt x="421178" y="1025237"/>
                  <a:pt x="232756" y="864524"/>
                </a:cubicBezTo>
                <a:cubicBezTo>
                  <a:pt x="44334" y="703811"/>
                  <a:pt x="22167" y="351905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B15D2F-2B49-8645-BC88-C107713D5B12}"/>
              </a:ext>
            </a:extLst>
          </p:cNvPr>
          <p:cNvSpPr txBox="1"/>
          <p:nvPr/>
        </p:nvSpPr>
        <p:spPr>
          <a:xfrm>
            <a:off x="4692732" y="33523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0CE4D20-1E0E-6F48-AD22-E965384091E1}"/>
              </a:ext>
            </a:extLst>
          </p:cNvPr>
          <p:cNvCxnSpPr>
            <a:cxnSpLocks/>
          </p:cNvCxnSpPr>
          <p:nvPr/>
        </p:nvCxnSpPr>
        <p:spPr>
          <a:xfrm>
            <a:off x="5541699" y="35589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F8B49EDA-4879-8846-BABD-05C12640EA8F}"/>
              </a:ext>
            </a:extLst>
          </p:cNvPr>
          <p:cNvSpPr txBox="1"/>
          <p:nvPr/>
        </p:nvSpPr>
        <p:spPr>
          <a:xfrm>
            <a:off x="5794105" y="6012003"/>
            <a:ext cx="1021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ACKs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FFBA0CD-6BB8-0A41-8116-1EDC931541D6}"/>
              </a:ext>
            </a:extLst>
          </p:cNvPr>
          <p:cNvCxnSpPr>
            <a:cxnSpLocks/>
          </p:cNvCxnSpPr>
          <p:nvPr/>
        </p:nvCxnSpPr>
        <p:spPr>
          <a:xfrm flipH="1">
            <a:off x="4299904" y="6219184"/>
            <a:ext cx="147527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81">
            <a:extLst>
              <a:ext uri="{FF2B5EF4-FFF2-40B4-BE49-F238E27FC236}">
                <a16:creationId xmlns:a16="http://schemas.microsoft.com/office/drawing/2014/main" id="{6D5F39BD-6480-064D-A16B-A300D36FD604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75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781F909-9828-3341-A963-349FE707AC31}"/>
              </a:ext>
            </a:extLst>
          </p:cNvPr>
          <p:cNvSpPr txBox="1"/>
          <p:nvPr/>
        </p:nvSpPr>
        <p:spPr>
          <a:xfrm>
            <a:off x="166359" y="2667362"/>
            <a:ext cx="2803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Use ACK receive rate to determine sending rate</a:t>
            </a:r>
          </a:p>
        </p:txBody>
      </p:sp>
    </p:spTree>
    <p:extLst>
      <p:ext uri="{BB962C8B-B14F-4D97-AF65-F5344CB8AC3E}">
        <p14:creationId xmlns:p14="http://schemas.microsoft.com/office/powerpoint/2010/main" val="304625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4" grpId="0"/>
      <p:bldP spid="70" grpId="0"/>
      <p:bldP spid="71" grpId="0"/>
      <p:bldP spid="72" grpId="0"/>
      <p:bldP spid="73" grpId="0" animBg="1"/>
      <p:bldP spid="74" grpId="0" animBg="1"/>
      <p:bldP spid="75" grpId="0" animBg="1"/>
      <p:bldP spid="77" grpId="0"/>
      <p:bldP spid="79" grpId="0"/>
      <p:bldP spid="82" grpId="0" animBg="1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6C6B7-F0EE-8F4A-A93C-BF51B10A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BBR: finding the bottleneck link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AE35C-AF07-2340-B5A8-321EDC6E4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97126" cy="5032375"/>
          </a:xfrm>
        </p:spPr>
        <p:txBody>
          <a:bodyPr>
            <a:normAutofit/>
          </a:bodyPr>
          <a:lstStyle/>
          <a:p>
            <a:r>
              <a:rPr lang="en-US" dirty="0"/>
              <a:t>Assuming that the link rate of the bottleneck</a:t>
            </a:r>
          </a:p>
          <a:p>
            <a:pPr lvl="1"/>
            <a:r>
              <a:rPr lang="en-US" dirty="0"/>
              <a:t>== the rate of data getting across the bottleneck link</a:t>
            </a:r>
          </a:p>
          <a:p>
            <a:pPr lvl="1"/>
            <a:r>
              <a:rPr lang="en-US" dirty="0"/>
              <a:t>== the rate of data getting to the receiver</a:t>
            </a:r>
          </a:p>
          <a:p>
            <a:pPr lvl="1"/>
            <a:r>
              <a:rPr lang="en-US" dirty="0"/>
              <a:t>== the rate at which ACKs are generated by the receiver</a:t>
            </a:r>
          </a:p>
          <a:p>
            <a:pPr lvl="1"/>
            <a:r>
              <a:rPr lang="en-US" dirty="0"/>
              <a:t>== the rate at which ACKs reach the sender</a:t>
            </a:r>
          </a:p>
          <a:p>
            <a:r>
              <a:rPr lang="en-US" dirty="0"/>
              <a:t>Measuring ACK rate provides an estimate of bottleneck link rate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BBR: Send at the maximum ACK rate measured in the recent past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Update max with new bottleneck rate estimates, i.e., larger ACK rate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Forget estimates last measured a long time ago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Incorporated into a rate </a:t>
            </a:r>
            <a:r>
              <a:rPr lang="en-US" dirty="0">
                <a:solidFill>
                  <a:srgbClr val="C00000"/>
                </a:solidFill>
              </a:rPr>
              <a:t>filter</a:t>
            </a:r>
          </a:p>
        </p:txBody>
      </p:sp>
    </p:spTree>
    <p:extLst>
      <p:ext uri="{BB962C8B-B14F-4D97-AF65-F5344CB8AC3E}">
        <p14:creationId xmlns:p14="http://schemas.microsoft.com/office/powerpoint/2010/main" val="386116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BE0A0-F531-E44B-93E0-4D23CCC2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BBR: Adjustments by gain cycling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F6DB3-4A94-0844-9664-4FDF444BA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83"/>
            <a:ext cx="10515600" cy="4351338"/>
          </a:xfrm>
        </p:spPr>
        <p:txBody>
          <a:bodyPr/>
          <a:lstStyle/>
          <a:p>
            <a:r>
              <a:rPr lang="en-US" dirty="0"/>
              <a:t>BBR periodically increases its sending rate by a gain factor to see if the link rate has increased (e.g., due to a path change)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1BF224-A707-694C-A327-FB4931D18F33}"/>
              </a:ext>
            </a:extLst>
          </p:cNvPr>
          <p:cNvCxnSpPr>
            <a:cxnSpLocks/>
          </p:cNvCxnSpPr>
          <p:nvPr/>
        </p:nvCxnSpPr>
        <p:spPr>
          <a:xfrm flipV="1">
            <a:off x="838199" y="4716379"/>
            <a:ext cx="1134980" cy="1387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9D1D9C-FD11-C746-9998-5BD5370ACE42}"/>
              </a:ext>
            </a:extLst>
          </p:cNvPr>
          <p:cNvCxnSpPr>
            <a:cxnSpLocks/>
          </p:cNvCxnSpPr>
          <p:nvPr/>
        </p:nvCxnSpPr>
        <p:spPr>
          <a:xfrm flipV="1">
            <a:off x="1973179" y="3790258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2C6CFF-E377-A54F-8494-93FA05630E14}"/>
              </a:ext>
            </a:extLst>
          </p:cNvPr>
          <p:cNvCxnSpPr>
            <a:cxnSpLocks/>
          </p:cNvCxnSpPr>
          <p:nvPr/>
        </p:nvCxnSpPr>
        <p:spPr>
          <a:xfrm flipH="1" flipV="1">
            <a:off x="2103395" y="3827986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0043492-0B5C-F840-96B6-86CA1C473BE1}"/>
              </a:ext>
            </a:extLst>
          </p:cNvPr>
          <p:cNvCxnSpPr>
            <a:cxnSpLocks/>
          </p:cNvCxnSpPr>
          <p:nvPr/>
        </p:nvCxnSpPr>
        <p:spPr>
          <a:xfrm flipV="1">
            <a:off x="2228480" y="4687176"/>
            <a:ext cx="148137" cy="859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34C993-5301-D44D-896B-EB301F209FDC}"/>
              </a:ext>
            </a:extLst>
          </p:cNvPr>
          <p:cNvCxnSpPr>
            <a:cxnSpLocks/>
          </p:cNvCxnSpPr>
          <p:nvPr/>
        </p:nvCxnSpPr>
        <p:spPr>
          <a:xfrm>
            <a:off x="2390271" y="4716057"/>
            <a:ext cx="529392" cy="32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BD34042-DC24-AF47-9E02-F7F8AF22AFCE}"/>
              </a:ext>
            </a:extLst>
          </p:cNvPr>
          <p:cNvCxnSpPr>
            <a:cxnSpLocks/>
          </p:cNvCxnSpPr>
          <p:nvPr/>
        </p:nvCxnSpPr>
        <p:spPr>
          <a:xfrm flipV="1">
            <a:off x="838200" y="2620695"/>
            <a:ext cx="0" cy="333092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7721BFC-850F-0744-82E6-DC297ECAE62F}"/>
              </a:ext>
            </a:extLst>
          </p:cNvPr>
          <p:cNvCxnSpPr>
            <a:cxnSpLocks/>
          </p:cNvCxnSpPr>
          <p:nvPr/>
        </p:nvCxnSpPr>
        <p:spPr>
          <a:xfrm flipV="1">
            <a:off x="838199" y="5951621"/>
            <a:ext cx="10888580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0B7A7E1-E9E9-A145-A245-432C5E1651AB}"/>
              </a:ext>
            </a:extLst>
          </p:cNvPr>
          <p:cNvCxnSpPr>
            <a:cxnSpLocks/>
          </p:cNvCxnSpPr>
          <p:nvPr/>
        </p:nvCxnSpPr>
        <p:spPr>
          <a:xfrm flipV="1">
            <a:off x="2952899" y="3816666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E2E3F7B-22EC-DB41-BB0D-83E72BFCAB3D}"/>
              </a:ext>
            </a:extLst>
          </p:cNvPr>
          <p:cNvCxnSpPr>
            <a:cxnSpLocks/>
          </p:cNvCxnSpPr>
          <p:nvPr/>
        </p:nvCxnSpPr>
        <p:spPr>
          <a:xfrm flipH="1" flipV="1">
            <a:off x="3083115" y="3854394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3C2C3F9-7DA4-BD47-928E-688A6959534C}"/>
              </a:ext>
            </a:extLst>
          </p:cNvPr>
          <p:cNvCxnSpPr>
            <a:cxnSpLocks/>
          </p:cNvCxnSpPr>
          <p:nvPr/>
        </p:nvCxnSpPr>
        <p:spPr>
          <a:xfrm flipV="1">
            <a:off x="3208200" y="4088601"/>
            <a:ext cx="122375" cy="1484177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F38F847-B63D-C149-BE94-F7C965BFD746}"/>
              </a:ext>
            </a:extLst>
          </p:cNvPr>
          <p:cNvCxnSpPr>
            <a:cxnSpLocks/>
          </p:cNvCxnSpPr>
          <p:nvPr/>
        </p:nvCxnSpPr>
        <p:spPr>
          <a:xfrm>
            <a:off x="3330575" y="4088601"/>
            <a:ext cx="630369" cy="765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6783412-329C-EF48-9A95-178E27BF9E02}"/>
              </a:ext>
            </a:extLst>
          </p:cNvPr>
          <p:cNvCxnSpPr>
            <a:cxnSpLocks/>
          </p:cNvCxnSpPr>
          <p:nvPr/>
        </p:nvCxnSpPr>
        <p:spPr>
          <a:xfrm flipV="1">
            <a:off x="3989738" y="3186169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9ED7690-D3EC-CF44-96DC-CD9A0CA955C8}"/>
              </a:ext>
            </a:extLst>
          </p:cNvPr>
          <p:cNvCxnSpPr>
            <a:cxnSpLocks/>
          </p:cNvCxnSpPr>
          <p:nvPr/>
        </p:nvCxnSpPr>
        <p:spPr>
          <a:xfrm flipH="1" flipV="1">
            <a:off x="4119954" y="3223897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6ACEA00-F2FE-2F4C-BB36-73C9EA1B3AE4}"/>
              </a:ext>
            </a:extLst>
          </p:cNvPr>
          <p:cNvCxnSpPr>
            <a:cxnSpLocks/>
          </p:cNvCxnSpPr>
          <p:nvPr/>
        </p:nvCxnSpPr>
        <p:spPr>
          <a:xfrm flipV="1">
            <a:off x="4245039" y="3458104"/>
            <a:ext cx="122375" cy="1484177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2B323A9-860E-CB4C-B455-1AA91094296D}"/>
              </a:ext>
            </a:extLst>
          </p:cNvPr>
          <p:cNvCxnSpPr>
            <a:cxnSpLocks/>
          </p:cNvCxnSpPr>
          <p:nvPr/>
        </p:nvCxnSpPr>
        <p:spPr>
          <a:xfrm>
            <a:off x="4367414" y="3458104"/>
            <a:ext cx="636269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B7B1A1E-E7BD-B74B-9F15-B44A0AEF3BF8}"/>
              </a:ext>
            </a:extLst>
          </p:cNvPr>
          <p:cNvCxnSpPr>
            <a:cxnSpLocks/>
          </p:cNvCxnSpPr>
          <p:nvPr/>
        </p:nvCxnSpPr>
        <p:spPr>
          <a:xfrm flipV="1">
            <a:off x="4999298" y="2556047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17198B5-67C9-2446-BB77-3EA8CC943A24}"/>
              </a:ext>
            </a:extLst>
          </p:cNvPr>
          <p:cNvCxnSpPr>
            <a:cxnSpLocks/>
          </p:cNvCxnSpPr>
          <p:nvPr/>
        </p:nvCxnSpPr>
        <p:spPr>
          <a:xfrm flipH="1" flipV="1">
            <a:off x="5129514" y="2593775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09FA59B-0983-054B-9B40-2DB925913C9B}"/>
              </a:ext>
            </a:extLst>
          </p:cNvPr>
          <p:cNvCxnSpPr>
            <a:cxnSpLocks/>
          </p:cNvCxnSpPr>
          <p:nvPr/>
        </p:nvCxnSpPr>
        <p:spPr>
          <a:xfrm flipV="1">
            <a:off x="5254599" y="3452965"/>
            <a:ext cx="148137" cy="859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60CA2BC-37F4-4E4B-AF1D-931CDC98AB21}"/>
              </a:ext>
            </a:extLst>
          </p:cNvPr>
          <p:cNvCxnSpPr>
            <a:cxnSpLocks/>
          </p:cNvCxnSpPr>
          <p:nvPr/>
        </p:nvCxnSpPr>
        <p:spPr>
          <a:xfrm flipV="1">
            <a:off x="7088234" y="2582967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D9552EF-2346-5D40-8E27-A402C5ADF9B5}"/>
              </a:ext>
            </a:extLst>
          </p:cNvPr>
          <p:cNvCxnSpPr>
            <a:cxnSpLocks/>
          </p:cNvCxnSpPr>
          <p:nvPr/>
        </p:nvCxnSpPr>
        <p:spPr>
          <a:xfrm flipH="1" flipV="1">
            <a:off x="7218450" y="2620695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9862DFA2-7C97-844F-86C4-9F6DB824C778}"/>
              </a:ext>
            </a:extLst>
          </p:cNvPr>
          <p:cNvSpPr txBox="1"/>
          <p:nvPr/>
        </p:nvSpPr>
        <p:spPr>
          <a:xfrm>
            <a:off x="5917045" y="2899519"/>
            <a:ext cx="892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latin typeface="Helvetica" pitchFamily="2" charset="0"/>
              </a:rPr>
              <a:t>…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619B442-31AD-C049-9C5B-7A8BDDD54F63}"/>
              </a:ext>
            </a:extLst>
          </p:cNvPr>
          <p:cNvCxnSpPr>
            <a:cxnSpLocks/>
          </p:cNvCxnSpPr>
          <p:nvPr/>
        </p:nvCxnSpPr>
        <p:spPr>
          <a:xfrm>
            <a:off x="5402736" y="3452965"/>
            <a:ext cx="35638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D33EF77-471C-8B4D-8CC5-03451DCABC0C}"/>
              </a:ext>
            </a:extLst>
          </p:cNvPr>
          <p:cNvCxnSpPr>
            <a:cxnSpLocks/>
          </p:cNvCxnSpPr>
          <p:nvPr/>
        </p:nvCxnSpPr>
        <p:spPr>
          <a:xfrm>
            <a:off x="6731854" y="3475776"/>
            <a:ext cx="35638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B43A2897-1F7D-294C-8079-2D9FCF8E5A44}"/>
              </a:ext>
            </a:extLst>
          </p:cNvPr>
          <p:cNvSpPr txBox="1"/>
          <p:nvPr/>
        </p:nvSpPr>
        <p:spPr>
          <a:xfrm>
            <a:off x="4035858" y="6168795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DB61D37-7DD3-134F-8519-2953C4705E67}"/>
              </a:ext>
            </a:extLst>
          </p:cNvPr>
          <p:cNvSpPr txBox="1"/>
          <p:nvPr/>
        </p:nvSpPr>
        <p:spPr>
          <a:xfrm rot="16200000">
            <a:off x="-547656" y="3983007"/>
            <a:ext cx="202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Sending rate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BC77625-CE60-784E-B6AF-EC50820A5594}"/>
              </a:ext>
            </a:extLst>
          </p:cNvPr>
          <p:cNvSpPr txBox="1"/>
          <p:nvPr/>
        </p:nvSpPr>
        <p:spPr>
          <a:xfrm>
            <a:off x="1056911" y="2588771"/>
            <a:ext cx="271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Steady state operation: constant sending rate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6FADC40-9342-7D4E-BA4F-F36678B1BF86}"/>
              </a:ext>
            </a:extLst>
          </p:cNvPr>
          <p:cNvCxnSpPr>
            <a:cxnSpLocks/>
          </p:cNvCxnSpPr>
          <p:nvPr/>
        </p:nvCxnSpPr>
        <p:spPr>
          <a:xfrm flipH="1">
            <a:off x="1207162" y="3235102"/>
            <a:ext cx="220585" cy="13099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BECEAC4E-9A16-8843-AD99-51A6C8147120}"/>
              </a:ext>
            </a:extLst>
          </p:cNvPr>
          <p:cNvSpPr txBox="1"/>
          <p:nvPr/>
        </p:nvSpPr>
        <p:spPr>
          <a:xfrm>
            <a:off x="1671047" y="3238701"/>
            <a:ext cx="2182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Gain cycle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FA976D5-87CD-A440-A652-5E17FD74136F}"/>
              </a:ext>
            </a:extLst>
          </p:cNvPr>
          <p:cNvSpPr txBox="1"/>
          <p:nvPr/>
        </p:nvSpPr>
        <p:spPr>
          <a:xfrm>
            <a:off x="3478802" y="5286056"/>
            <a:ext cx="2585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Detect higher ACK rate:</a:t>
            </a:r>
          </a:p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Update sending rate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F57D22C-9C11-A94C-A2E1-4C4345B65E97}"/>
              </a:ext>
            </a:extLst>
          </p:cNvPr>
          <p:cNvCxnSpPr>
            <a:cxnSpLocks/>
          </p:cNvCxnSpPr>
          <p:nvPr/>
        </p:nvCxnSpPr>
        <p:spPr>
          <a:xfrm flipH="1" flipV="1">
            <a:off x="3589819" y="4296927"/>
            <a:ext cx="310130" cy="92833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3E7B598E-7A62-6D48-8F2A-64168662D5B8}"/>
              </a:ext>
            </a:extLst>
          </p:cNvPr>
          <p:cNvCxnSpPr>
            <a:cxnSpLocks/>
          </p:cNvCxnSpPr>
          <p:nvPr/>
        </p:nvCxnSpPr>
        <p:spPr>
          <a:xfrm flipV="1">
            <a:off x="4642362" y="3613946"/>
            <a:ext cx="50616" cy="15028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E691A4A2-8405-144E-8BD0-DD3977A6358E}"/>
              </a:ext>
            </a:extLst>
          </p:cNvPr>
          <p:cNvCxnSpPr>
            <a:cxnSpLocks/>
          </p:cNvCxnSpPr>
          <p:nvPr/>
        </p:nvCxnSpPr>
        <p:spPr>
          <a:xfrm flipV="1">
            <a:off x="7347817" y="3448763"/>
            <a:ext cx="148137" cy="859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56703B3-484C-5B44-B21B-DB80E4369035}"/>
              </a:ext>
            </a:extLst>
          </p:cNvPr>
          <p:cNvCxnSpPr>
            <a:cxnSpLocks/>
          </p:cNvCxnSpPr>
          <p:nvPr/>
        </p:nvCxnSpPr>
        <p:spPr>
          <a:xfrm>
            <a:off x="7495954" y="3467465"/>
            <a:ext cx="35638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41452AF3-AAB0-F842-9B75-7BC2F8B98B72}"/>
              </a:ext>
            </a:extLst>
          </p:cNvPr>
          <p:cNvCxnSpPr>
            <a:cxnSpLocks/>
          </p:cNvCxnSpPr>
          <p:nvPr/>
        </p:nvCxnSpPr>
        <p:spPr>
          <a:xfrm flipH="1" flipV="1">
            <a:off x="7869645" y="3426968"/>
            <a:ext cx="93396" cy="1615844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02D4F8A-F3AF-3843-852C-466288E458E5}"/>
              </a:ext>
            </a:extLst>
          </p:cNvPr>
          <p:cNvCxnSpPr>
            <a:cxnSpLocks/>
          </p:cNvCxnSpPr>
          <p:nvPr/>
        </p:nvCxnSpPr>
        <p:spPr>
          <a:xfrm flipV="1">
            <a:off x="8307093" y="4096274"/>
            <a:ext cx="125085" cy="9261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EDE0460-B6C1-F744-BD78-5AA4099CDCB4}"/>
              </a:ext>
            </a:extLst>
          </p:cNvPr>
          <p:cNvCxnSpPr>
            <a:cxnSpLocks/>
          </p:cNvCxnSpPr>
          <p:nvPr/>
        </p:nvCxnSpPr>
        <p:spPr>
          <a:xfrm flipH="1" flipV="1">
            <a:off x="8437309" y="4134002"/>
            <a:ext cx="98756" cy="171838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C294290-39ED-9A4F-8A4C-9A3578AF8230}"/>
              </a:ext>
            </a:extLst>
          </p:cNvPr>
          <p:cNvCxnSpPr>
            <a:cxnSpLocks/>
          </p:cNvCxnSpPr>
          <p:nvPr/>
        </p:nvCxnSpPr>
        <p:spPr>
          <a:xfrm>
            <a:off x="7950713" y="4989083"/>
            <a:ext cx="35638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EB3B62A-6DCB-D545-A2DC-8A33DD38D75F}"/>
              </a:ext>
            </a:extLst>
          </p:cNvPr>
          <p:cNvCxnSpPr>
            <a:cxnSpLocks/>
          </p:cNvCxnSpPr>
          <p:nvPr/>
        </p:nvCxnSpPr>
        <p:spPr>
          <a:xfrm flipV="1">
            <a:off x="8566676" y="4962070"/>
            <a:ext cx="148137" cy="859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9955A88-B1CB-0B49-910D-6714709B39CA}"/>
              </a:ext>
            </a:extLst>
          </p:cNvPr>
          <p:cNvCxnSpPr>
            <a:cxnSpLocks/>
          </p:cNvCxnSpPr>
          <p:nvPr/>
        </p:nvCxnSpPr>
        <p:spPr>
          <a:xfrm>
            <a:off x="8714813" y="4980772"/>
            <a:ext cx="35638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E085F1AF-31DD-F14E-8B0E-4D1D1FDC7DCB}"/>
              </a:ext>
            </a:extLst>
          </p:cNvPr>
          <p:cNvSpPr txBox="1"/>
          <p:nvPr/>
        </p:nvSpPr>
        <p:spPr>
          <a:xfrm>
            <a:off x="8632481" y="2759414"/>
            <a:ext cx="2585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Last max ACK rate was measured a while ago. Forget it &amp; use a more recent max ACK rate 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168EDB45-77AA-4E45-8B50-CC81CD5C42C7}"/>
              </a:ext>
            </a:extLst>
          </p:cNvPr>
          <p:cNvCxnSpPr/>
          <p:nvPr/>
        </p:nvCxnSpPr>
        <p:spPr>
          <a:xfrm flipH="1">
            <a:off x="8042709" y="3204734"/>
            <a:ext cx="523646" cy="55487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D06811AD-A3E3-E14D-A96D-1A87D028D444}"/>
              </a:ext>
            </a:extLst>
          </p:cNvPr>
          <p:cNvSpPr txBox="1"/>
          <p:nvPr/>
        </p:nvSpPr>
        <p:spPr>
          <a:xfrm>
            <a:off x="9180168" y="4394268"/>
            <a:ext cx="892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latin typeface="Helvetica" pitchFamily="2" charset="0"/>
              </a:rPr>
              <a:t>…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7401B9D-C59E-2E4C-8706-D6D0D9A4ABB1}"/>
              </a:ext>
            </a:extLst>
          </p:cNvPr>
          <p:cNvSpPr txBox="1"/>
          <p:nvPr/>
        </p:nvSpPr>
        <p:spPr>
          <a:xfrm>
            <a:off x="746274" y="5197016"/>
            <a:ext cx="1439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No change</a:t>
            </a:r>
          </a:p>
          <a:p>
            <a:pPr algn="r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 in ACK rate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22987EB7-A599-6747-A362-D867CF9FC5F4}"/>
              </a:ext>
            </a:extLst>
          </p:cNvPr>
          <p:cNvCxnSpPr>
            <a:cxnSpLocks/>
          </p:cNvCxnSpPr>
          <p:nvPr/>
        </p:nvCxnSpPr>
        <p:spPr>
          <a:xfrm flipV="1">
            <a:off x="2654967" y="3790259"/>
            <a:ext cx="0" cy="2161362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D39CE604-5DE5-2841-853E-F9120D825A65}"/>
              </a:ext>
            </a:extLst>
          </p:cNvPr>
          <p:cNvSpPr txBox="1"/>
          <p:nvPr/>
        </p:nvSpPr>
        <p:spPr>
          <a:xfrm>
            <a:off x="1853384" y="6073799"/>
            <a:ext cx="1817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Bottleneck link rate increase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5E2DA60D-FC14-4242-BDA3-1968937B6349}"/>
              </a:ext>
            </a:extLst>
          </p:cNvPr>
          <p:cNvCxnSpPr>
            <a:cxnSpLocks/>
          </p:cNvCxnSpPr>
          <p:nvPr/>
        </p:nvCxnSpPr>
        <p:spPr>
          <a:xfrm flipV="1">
            <a:off x="6560699" y="2620695"/>
            <a:ext cx="0" cy="3358481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B9CA8C0B-E030-2341-B9E6-F1E0C297CDFA}"/>
              </a:ext>
            </a:extLst>
          </p:cNvPr>
          <p:cNvSpPr txBox="1"/>
          <p:nvPr/>
        </p:nvSpPr>
        <p:spPr>
          <a:xfrm>
            <a:off x="5759116" y="6101353"/>
            <a:ext cx="1817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Bottleneck link rate decrease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05D702-1450-CCA7-1361-49A771887A8B}"/>
              </a:ext>
            </a:extLst>
          </p:cNvPr>
          <p:cNvSpPr/>
          <p:nvPr/>
        </p:nvSpPr>
        <p:spPr>
          <a:xfrm>
            <a:off x="5385471" y="2484031"/>
            <a:ext cx="1618294" cy="3433869"/>
          </a:xfrm>
          <a:prstGeom prst="rect">
            <a:avLst/>
          </a:prstGeom>
          <a:solidFill>
            <a:schemeClr val="accent4">
              <a:alpha val="3516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96381C-E012-EA12-D7D4-B2DADDAC71FE}"/>
              </a:ext>
            </a:extLst>
          </p:cNvPr>
          <p:cNvSpPr txBox="1"/>
          <p:nvPr/>
        </p:nvSpPr>
        <p:spPr>
          <a:xfrm>
            <a:off x="5549927" y="4552174"/>
            <a:ext cx="1401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Filter</a:t>
            </a:r>
            <a:endParaRPr lang="en-US" dirty="0">
              <a:solidFill>
                <a:srgbClr val="C0000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76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0 L 0.08672 0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2" grpId="0"/>
      <p:bldP spid="93" grpId="0"/>
      <p:bldP spid="95" grpId="0"/>
      <p:bldP spid="99" grpId="0"/>
      <p:bldP spid="100" grpId="0"/>
      <p:bldP spid="122" grpId="0"/>
      <p:bldP spid="125" grpId="0"/>
      <p:bldP spid="126" grpId="0"/>
      <p:bldP spid="130" grpId="0"/>
      <p:bldP spid="132" grpId="0"/>
      <p:bldP spid="4" grpId="0" animBg="1"/>
      <p:bldP spid="4" grpId="1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E19B5-6D64-7840-BFE9-93DBCB60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Bandwidth-Delay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7897E-C5DB-D94C-9E65-8A43BB9DC8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1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A7D-B769-0B4D-B7D5-28E31616F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 state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for a single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AE29-34BD-3947-B472-2D8E07F49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192"/>
            <a:ext cx="11049000" cy="5389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the bottleneck link has rate C</a:t>
            </a:r>
          </a:p>
          <a:p>
            <a:r>
              <a:rPr lang="en-US" dirty="0"/>
              <a:t>Suppose the propagation round-trip delay (</a:t>
            </a:r>
            <a:r>
              <a:rPr lang="en-US" dirty="0" err="1"/>
              <a:t>propRTT</a:t>
            </a:r>
            <a:r>
              <a:rPr lang="en-US" dirty="0"/>
              <a:t>) between sender and receiver is T</a:t>
            </a:r>
          </a:p>
          <a:p>
            <a:r>
              <a:rPr lang="en-US" dirty="0"/>
              <a:t>Ignore transmission delays for this example; </a:t>
            </a:r>
          </a:p>
          <a:p>
            <a:r>
              <a:rPr lang="en-US" dirty="0"/>
              <a:t>Assume steady state: highest sending rate with no bottleneck congestion; back-to-back packets over bottleneck link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Q: how much data is in flight over a single RTT?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C * T data i.e., amount of data </a:t>
            </a:r>
            <a:r>
              <a:rPr lang="en-US" dirty="0" err="1">
                <a:solidFill>
                  <a:srgbClr val="C00000"/>
                </a:solidFill>
              </a:rPr>
              <a:t>unACKed</a:t>
            </a:r>
            <a:r>
              <a:rPr lang="en-US" dirty="0">
                <a:solidFill>
                  <a:srgbClr val="C00000"/>
                </a:solidFill>
              </a:rPr>
              <a:t> at any point in time</a:t>
            </a:r>
          </a:p>
          <a:p>
            <a:r>
              <a:rPr lang="en-US" dirty="0"/>
              <a:t>ACKs take time T to arrive (without any queueing). In the meantime, sender is transmitting at rate C</a:t>
            </a:r>
          </a:p>
        </p:txBody>
      </p:sp>
    </p:spTree>
    <p:extLst>
      <p:ext uri="{BB962C8B-B14F-4D97-AF65-F5344CB8AC3E}">
        <p14:creationId xmlns:p14="http://schemas.microsoft.com/office/powerpoint/2010/main" val="378220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0F06-BA86-B447-973E-C021D018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Bandwidth-Delay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AC22-67DD-C14F-B162-2A4DEC1A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09960" cy="4834255"/>
          </a:xfrm>
        </p:spPr>
        <p:txBody>
          <a:bodyPr>
            <a:normAutofit/>
          </a:bodyPr>
          <a:lstStyle/>
          <a:p>
            <a:r>
              <a:rPr lang="en-US" dirty="0"/>
              <a:t>C * T = </a:t>
            </a:r>
            <a:r>
              <a:rPr lang="en-US" dirty="0">
                <a:solidFill>
                  <a:srgbClr val="C00000"/>
                </a:solidFill>
              </a:rPr>
              <a:t>bandwidth-delay product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amount of data in flight for a sender transmitting at the ideal rate during the ideal round-trip delay of a packet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Note: this is just the amount of data “on the pipes”</a:t>
            </a:r>
          </a:p>
          <a:p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C2EEA60-4570-1A4A-989A-55D585DE3FB9}"/>
              </a:ext>
            </a:extLst>
          </p:cNvPr>
          <p:cNvGrpSpPr/>
          <p:nvPr/>
        </p:nvGrpSpPr>
        <p:grpSpPr>
          <a:xfrm>
            <a:off x="1733204" y="4344784"/>
            <a:ext cx="7980218" cy="1625465"/>
            <a:chOff x="612891" y="2626821"/>
            <a:chExt cx="13075746" cy="1625465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FF75BD2-9586-F749-B54B-F63230B1B6F9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706FD45-127B-EE4D-B937-44E88EEBAE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0631E11-7B0C-1E4D-8BF5-3A28AA3BE0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59E95F3-5E03-424F-82D5-4A25B78174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5645A86-9C4A-2443-9848-C750784DEA5C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BDA0444-58EC-FB43-8906-560C727677E3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1D90F05-8B42-9D49-BEC7-5D0AB158773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1EDA80D-584A-4447-B080-B9150E59B595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F60AA18-CF84-7A46-B784-F8F2C24EB9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C5B6FB4-5E71-5B4D-A0FC-6C1055D673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1C7E4FC-C031-7C44-AF8B-CB43C8CDA01F}"/>
              </a:ext>
            </a:extLst>
          </p:cNvPr>
          <p:cNvGrpSpPr/>
          <p:nvPr/>
        </p:nvGrpSpPr>
        <p:grpSpPr>
          <a:xfrm>
            <a:off x="2279367" y="4344784"/>
            <a:ext cx="741239" cy="1601152"/>
            <a:chOff x="2873727" y="2211184"/>
            <a:chExt cx="741239" cy="1601152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C838537C-615F-B046-84E1-8CBDDABB3E7E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6A469863-7016-DC4C-905E-652C8ADE150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07EA606D-80DE-854A-8F9F-4F5D0C21AD2E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9608E6C-FC4B-DA44-91A5-2EC9E3DDB52C}"/>
              </a:ext>
            </a:extLst>
          </p:cNvPr>
          <p:cNvGrpSpPr/>
          <p:nvPr/>
        </p:nvGrpSpPr>
        <p:grpSpPr>
          <a:xfrm>
            <a:off x="3733463" y="5030286"/>
            <a:ext cx="2899315" cy="278775"/>
            <a:chOff x="4327823" y="2896686"/>
            <a:chExt cx="2899315" cy="27877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569485A3-7FCB-4E45-9255-C847A768E272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3D57C20A-95F1-5741-8BEF-DF408A3AD12A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8B3999BD-C2E9-B442-AEA6-362ABB7912E3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B5E25C-EFCE-0A49-966B-9371C7F5A7A3}"/>
              </a:ext>
            </a:extLst>
          </p:cNvPr>
          <p:cNvGrpSpPr/>
          <p:nvPr/>
        </p:nvGrpSpPr>
        <p:grpSpPr>
          <a:xfrm>
            <a:off x="7567240" y="4344784"/>
            <a:ext cx="1736380" cy="1625465"/>
            <a:chOff x="8161600" y="2211184"/>
            <a:chExt cx="1736380" cy="1625465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427D60C9-6DD1-0F44-9ADA-214B292A28E5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F65D2B42-F9B3-A740-94C5-653C60155A91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2DF84A03-C5D5-ED4C-9280-3C2067CD5416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41859B1-0C5A-C045-933E-B6A42A1A7F87}"/>
              </a:ext>
            </a:extLst>
          </p:cNvPr>
          <p:cNvSpPr txBox="1"/>
          <p:nvPr/>
        </p:nvSpPr>
        <p:spPr>
          <a:xfrm>
            <a:off x="4098372" y="54859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8D0236-7195-3946-9577-9048C267B90B}"/>
              </a:ext>
            </a:extLst>
          </p:cNvPr>
          <p:cNvCxnSpPr>
            <a:cxnSpLocks/>
          </p:cNvCxnSpPr>
          <p:nvPr/>
        </p:nvCxnSpPr>
        <p:spPr>
          <a:xfrm>
            <a:off x="4947339" y="56925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8D62D3A8-D11D-D244-9827-182EF3611696}"/>
              </a:ext>
            </a:extLst>
          </p:cNvPr>
          <p:cNvSpPr/>
          <p:nvPr/>
        </p:nvSpPr>
        <p:spPr>
          <a:xfrm rot="5400000">
            <a:off x="5466656" y="1943343"/>
            <a:ext cx="427672" cy="8614855"/>
          </a:xfrm>
          <a:prstGeom prst="rightBrac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F74B7A-1E03-2348-A916-DDAAF3EEFDA6}"/>
              </a:ext>
            </a:extLst>
          </p:cNvPr>
          <p:cNvSpPr txBox="1"/>
          <p:nvPr/>
        </p:nvSpPr>
        <p:spPr>
          <a:xfrm>
            <a:off x="5105342" y="6387973"/>
            <a:ext cx="128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 * T </a:t>
            </a:r>
          </a:p>
        </p:txBody>
      </p:sp>
    </p:spTree>
    <p:extLst>
      <p:ext uri="{BB962C8B-B14F-4D97-AF65-F5344CB8AC3E}">
        <p14:creationId xmlns:p14="http://schemas.microsoft.com/office/powerpoint/2010/main" val="8116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0">
            <a:extLst>
              <a:ext uri="{FF2B5EF4-FFF2-40B4-BE49-F238E27FC236}">
                <a16:creationId xmlns:a16="http://schemas.microsoft.com/office/drawing/2014/main" id="{C5F06E77-CA57-7B46-8D95-1EC9C135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552" y="305915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5" name="Oval 31">
            <a:extLst>
              <a:ext uri="{FF2B5EF4-FFF2-40B4-BE49-F238E27FC236}">
                <a16:creationId xmlns:a16="http://schemas.microsoft.com/office/drawing/2014/main" id="{722E154F-D52E-7C43-9C63-A36176FD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1302" y="363065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6" name="Group 47">
            <a:extLst>
              <a:ext uri="{FF2B5EF4-FFF2-40B4-BE49-F238E27FC236}">
                <a16:creationId xmlns:a16="http://schemas.microsoft.com/office/drawing/2014/main" id="{30927639-3537-CC47-B2BD-5FED3F6D7AA7}"/>
              </a:ext>
            </a:extLst>
          </p:cNvPr>
          <p:cNvGrpSpPr>
            <a:grpSpLocks/>
          </p:cNvGrpSpPr>
          <p:nvPr/>
        </p:nvGrpSpPr>
        <p:grpSpPr bwMode="auto">
          <a:xfrm>
            <a:off x="8879528" y="1431453"/>
            <a:ext cx="1795463" cy="688975"/>
            <a:chOff x="1173" y="2345"/>
            <a:chExt cx="1131" cy="434"/>
          </a:xfrm>
        </p:grpSpPr>
        <p:sp>
          <p:nvSpPr>
            <p:cNvPr id="7" name="Rectangle 44">
              <a:extLst>
                <a:ext uri="{FF2B5EF4-FFF2-40B4-BE49-F238E27FC236}">
                  <a16:creationId xmlns:a16="http://schemas.microsoft.com/office/drawing/2014/main" id="{06199C6F-6E60-CF46-A5E1-E3867BDF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8" name="Text Box 46">
              <a:extLst>
                <a:ext uri="{FF2B5EF4-FFF2-40B4-BE49-F238E27FC236}">
                  <a16:creationId xmlns:a16="http://schemas.microsoft.com/office/drawing/2014/main" id="{251AFE48-8929-1F4F-8FFD-349C8FEEF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9" name="Oval 48">
            <a:extLst>
              <a:ext uri="{FF2B5EF4-FFF2-40B4-BE49-F238E27FC236}">
                <a16:creationId xmlns:a16="http://schemas.microsoft.com/office/drawing/2014/main" id="{5C49C840-84FC-7541-86F7-2128F5FF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02" y="2455390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FBF8975D-6FDB-8148-A3D3-19D6F054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1091" y="2479202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1" name="Freeform 61">
            <a:extLst>
              <a:ext uri="{FF2B5EF4-FFF2-40B4-BE49-F238E27FC236}">
                <a16:creationId xmlns:a16="http://schemas.microsoft.com/office/drawing/2014/main" id="{41914BBB-DCCE-6549-8A57-3B534DDC8A63}"/>
              </a:ext>
            </a:extLst>
          </p:cNvPr>
          <p:cNvSpPr>
            <a:spLocks/>
          </p:cNvSpPr>
          <p:nvPr/>
        </p:nvSpPr>
        <p:spPr bwMode="auto">
          <a:xfrm>
            <a:off x="9557391" y="1998191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35C3EBE2-9D5B-E446-B363-6B72B0E9C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7902" y="1339377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EBBC2774-5A9A-6646-B30A-9FA57B546CC7}"/>
              </a:ext>
            </a:extLst>
          </p:cNvPr>
          <p:cNvSpPr>
            <a:spLocks/>
          </p:cNvSpPr>
          <p:nvPr/>
        </p:nvSpPr>
        <p:spPr bwMode="auto">
          <a:xfrm rot="10800000">
            <a:off x="9546278" y="893290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86">
            <a:extLst>
              <a:ext uri="{FF2B5EF4-FFF2-40B4-BE49-F238E27FC236}">
                <a16:creationId xmlns:a16="http://schemas.microsoft.com/office/drawing/2014/main" id="{8E50FDDD-2CD5-B640-805F-7D3CC9E76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878" y="2199802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797" y="438811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5B56D47C-4BA9-5846-9332-5A303BCC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882" y="3165551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44599" y="4272547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533736-434C-784D-B2F5-97E991793F53}"/>
              </a:ext>
            </a:extLst>
          </p:cNvPr>
          <p:cNvCxnSpPr/>
          <p:nvPr/>
        </p:nvCxnSpPr>
        <p:spPr>
          <a:xfrm>
            <a:off x="9637485" y="366262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00F31-1980-F243-9F8E-581686B22CA4}"/>
              </a:ext>
            </a:extLst>
          </p:cNvPr>
          <p:cNvCxnSpPr/>
          <p:nvPr/>
        </p:nvCxnSpPr>
        <p:spPr>
          <a:xfrm>
            <a:off x="9987591" y="3650900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9FABD3-C0F5-4E44-A91B-12FE0C79008C}"/>
              </a:ext>
            </a:extLst>
          </p:cNvPr>
          <p:cNvSpPr txBox="1"/>
          <p:nvPr/>
        </p:nvSpPr>
        <p:spPr>
          <a:xfrm>
            <a:off x="10087616" y="959965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7547" y="163509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788" y="392580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905" y="1898909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675281" y="2497564"/>
            <a:ext cx="1568832" cy="2350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62" y="2490787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627224" y="3219264"/>
            <a:ext cx="960141" cy="128082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252" y="1002015"/>
            <a:ext cx="1671363" cy="115855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962" y="2120428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21129" y="387275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157162" y="1279949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518472" y="3239227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  <a:endCxn id="48" idx="0"/>
          </p:cNvCxnSpPr>
          <p:nvPr/>
        </p:nvCxnSpPr>
        <p:spPr>
          <a:xfrm flipH="1">
            <a:off x="2953447" y="2807788"/>
            <a:ext cx="626804" cy="4314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 descr="A close up of a flower&#10;&#10;Description automatically generated">
            <a:extLst>
              <a:ext uri="{FF2B5EF4-FFF2-40B4-BE49-F238E27FC236}">
                <a16:creationId xmlns:a16="http://schemas.microsoft.com/office/drawing/2014/main" id="{1C590F89-A87A-9746-9B7B-F9C071F67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9403" y="152498"/>
            <a:ext cx="916912" cy="991256"/>
          </a:xfrm>
          <a:prstGeom prst="rect">
            <a:avLst/>
          </a:prstGeom>
        </p:spPr>
      </p:pic>
      <p:pic>
        <p:nvPicPr>
          <p:cNvPr id="54" name="Picture 53" descr="A close up of a flower&#10;&#10;Description automatically generated">
            <a:extLst>
              <a:ext uri="{FF2B5EF4-FFF2-40B4-BE49-F238E27FC236}">
                <a16:creationId xmlns:a16="http://schemas.microsoft.com/office/drawing/2014/main" id="{A6BD33E3-B7FA-F146-9E81-9508B16DE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5197" y="1458075"/>
            <a:ext cx="889800" cy="96194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25CF02A-4080-BB4F-B41B-7AF3AC9518D5}"/>
              </a:ext>
            </a:extLst>
          </p:cNvPr>
          <p:cNvSpPr txBox="1"/>
          <p:nvPr/>
        </p:nvSpPr>
        <p:spPr>
          <a:xfrm>
            <a:off x="4333711" y="337748"/>
            <a:ext cx="3017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Multiple locations for bottlenecks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BDE5E-0781-1746-87E4-B07FC62DDA90}"/>
              </a:ext>
            </a:extLst>
          </p:cNvPr>
          <p:cNvCxnSpPr>
            <a:cxnSpLocks/>
          </p:cNvCxnSpPr>
          <p:nvPr/>
        </p:nvCxnSpPr>
        <p:spPr>
          <a:xfrm>
            <a:off x="7049642" y="902979"/>
            <a:ext cx="1920374" cy="68492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7BF3CD-ED1C-C349-87B1-B6AAF1224008}"/>
              </a:ext>
            </a:extLst>
          </p:cNvPr>
          <p:cNvCxnSpPr>
            <a:cxnSpLocks/>
          </p:cNvCxnSpPr>
          <p:nvPr/>
        </p:nvCxnSpPr>
        <p:spPr>
          <a:xfrm>
            <a:off x="7085254" y="1112499"/>
            <a:ext cx="1703377" cy="814925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5724CB-F147-3940-A0AC-A6DF1B1EF894}"/>
              </a:ext>
            </a:extLst>
          </p:cNvPr>
          <p:cNvCxnSpPr>
            <a:cxnSpLocks/>
          </p:cNvCxnSpPr>
          <p:nvPr/>
        </p:nvCxnSpPr>
        <p:spPr>
          <a:xfrm flipH="1">
            <a:off x="5759208" y="1346895"/>
            <a:ext cx="426308" cy="94751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518" y="1492254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325354" y="2605097"/>
            <a:ext cx="2151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764196-8629-334D-BE0E-FE99CFFD4DEF}"/>
              </a:ext>
            </a:extLst>
          </p:cNvPr>
          <p:cNvSpPr txBox="1"/>
          <p:nvPr/>
        </p:nvSpPr>
        <p:spPr>
          <a:xfrm rot="16200000">
            <a:off x="10019906" y="1682709"/>
            <a:ext cx="3017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Flow 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4775133" y="1702898"/>
            <a:ext cx="425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F9E4655-DF4E-3639-B821-9610BCF996D8}"/>
              </a:ext>
            </a:extLst>
          </p:cNvPr>
          <p:cNvGrpSpPr/>
          <p:nvPr/>
        </p:nvGrpSpPr>
        <p:grpSpPr>
          <a:xfrm>
            <a:off x="3777668" y="1321211"/>
            <a:ext cx="1694190" cy="379750"/>
            <a:chOff x="7779380" y="719528"/>
            <a:chExt cx="1694190" cy="37975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3AF562E-21EE-F2E2-60D0-502A996C364D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5FD6CDC-1536-5CEE-A145-55E0F302E62D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4EC839E-E651-A8E8-3484-6B3F0D436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F3002A8B-BC73-73D2-E56D-D6CCE539A91F}"/>
              </a:ext>
            </a:extLst>
          </p:cNvPr>
          <p:cNvSpPr/>
          <p:nvPr/>
        </p:nvSpPr>
        <p:spPr>
          <a:xfrm>
            <a:off x="5199457" y="1350199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718C7D3-926B-A375-B0A2-0EB7EC2E23D3}"/>
              </a:ext>
            </a:extLst>
          </p:cNvPr>
          <p:cNvSpPr/>
          <p:nvPr/>
        </p:nvSpPr>
        <p:spPr>
          <a:xfrm>
            <a:off x="4920592" y="135248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073DC8CA-A5C1-95B7-6277-7E4A958E3619}"/>
              </a:ext>
            </a:extLst>
          </p:cNvPr>
          <p:cNvSpPr/>
          <p:nvPr/>
        </p:nvSpPr>
        <p:spPr>
          <a:xfrm>
            <a:off x="4641727" y="1354032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66BA4FB2-2F8E-AF49-6217-0A4F41FF3BD7}"/>
              </a:ext>
            </a:extLst>
          </p:cNvPr>
          <p:cNvSpPr/>
          <p:nvPr/>
        </p:nvSpPr>
        <p:spPr>
          <a:xfrm>
            <a:off x="4362862" y="1356314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927BF6F6-9AA1-2584-ABBC-5C7450391DEC}"/>
              </a:ext>
            </a:extLst>
          </p:cNvPr>
          <p:cNvSpPr/>
          <p:nvPr/>
        </p:nvSpPr>
        <p:spPr>
          <a:xfrm>
            <a:off x="4090461" y="135050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A9F2333E-1707-C990-0008-236127006661}"/>
              </a:ext>
            </a:extLst>
          </p:cNvPr>
          <p:cNvSpPr/>
          <p:nvPr/>
        </p:nvSpPr>
        <p:spPr>
          <a:xfrm>
            <a:off x="3811596" y="135278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2C21893-18E0-433A-31F1-D122F95CBCFD}"/>
              </a:ext>
            </a:extLst>
          </p:cNvPr>
          <p:cNvSpPr/>
          <p:nvPr/>
        </p:nvSpPr>
        <p:spPr>
          <a:xfrm>
            <a:off x="5902198" y="1152108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457E9223-0EFC-58A4-C2DD-2B435E0F14A2}"/>
              </a:ext>
            </a:extLst>
          </p:cNvPr>
          <p:cNvSpPr/>
          <p:nvPr/>
        </p:nvSpPr>
        <p:spPr>
          <a:xfrm>
            <a:off x="5799997" y="1274166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478D550-56A5-9D72-B4F3-A91FE53CFAD7}"/>
              </a:ext>
            </a:extLst>
          </p:cNvPr>
          <p:cNvSpPr/>
          <p:nvPr/>
        </p:nvSpPr>
        <p:spPr>
          <a:xfrm>
            <a:off x="5687954" y="1381514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42D3AC5-A041-4B39-813C-54732D4E0929}"/>
              </a:ext>
            </a:extLst>
          </p:cNvPr>
          <p:cNvSpPr txBox="1"/>
          <p:nvPr/>
        </p:nvSpPr>
        <p:spPr>
          <a:xfrm>
            <a:off x="3189064" y="3511392"/>
            <a:ext cx="460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Distributed</a:t>
            </a:r>
            <a:r>
              <a:rPr lang="en-US" sz="2400" dirty="0">
                <a:latin typeface="Helvetica" pitchFamily="2" charset="0"/>
              </a:rPr>
              <a:t> algorithm converging to an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efficient</a:t>
            </a:r>
            <a:r>
              <a:rPr lang="en-US" sz="2400" dirty="0">
                <a:latin typeface="Helvetica" pitchFamily="2" charset="0"/>
              </a:rPr>
              <a:t> and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fair</a:t>
            </a:r>
            <a:r>
              <a:rPr lang="en-US" sz="2400" dirty="0">
                <a:latin typeface="Helvetica" pitchFamily="2" charset="0"/>
              </a:rPr>
              <a:t> outcome</a:t>
            </a: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37F459FB-36CD-9CBB-9E77-4152FDB80849}"/>
              </a:ext>
            </a:extLst>
          </p:cNvPr>
          <p:cNvSpPr/>
          <p:nvPr/>
        </p:nvSpPr>
        <p:spPr>
          <a:xfrm>
            <a:off x="299298" y="4382446"/>
            <a:ext cx="4107486" cy="68519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Helvetica" pitchFamily="2" charset="0"/>
              </a:rPr>
              <a:t>Sense and React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CF86591-B34B-AFF3-6F7C-05E81B909660}"/>
              </a:ext>
            </a:extLst>
          </p:cNvPr>
          <p:cNvSpPr/>
          <p:nvPr/>
        </p:nvSpPr>
        <p:spPr>
          <a:xfrm>
            <a:off x="4739944" y="4633113"/>
            <a:ext cx="4148664" cy="680636"/>
          </a:xfrm>
          <a:prstGeom prst="rect">
            <a:avLst/>
          </a:pr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4470337-2566-D266-40FE-82AB0359790D}"/>
              </a:ext>
            </a:extLst>
          </p:cNvPr>
          <p:cNvSpPr txBox="1"/>
          <p:nvPr/>
        </p:nvSpPr>
        <p:spPr>
          <a:xfrm>
            <a:off x="4682414" y="4771100"/>
            <a:ext cx="4148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TCP congestion control algorithm</a:t>
            </a:r>
          </a:p>
        </p:txBody>
      </p:sp>
      <p:pic>
        <p:nvPicPr>
          <p:cNvPr id="103" name="Picture 10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6726059F-15F0-8624-F979-473C7D12A6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3351" y="5227340"/>
            <a:ext cx="1112827" cy="1036320"/>
          </a:xfrm>
          <a:prstGeom prst="rect">
            <a:avLst/>
          </a:prstGeom>
        </p:spPr>
      </p:pic>
      <p:pic>
        <p:nvPicPr>
          <p:cNvPr id="104" name="Picture 103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19F72772-7764-6094-16D9-3B70F0D8EC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334786" y="5176061"/>
            <a:ext cx="1123041" cy="1036320"/>
          </a:xfrm>
          <a:prstGeom prst="rect">
            <a:avLst/>
          </a:prstGeom>
        </p:spPr>
      </p:pic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657ECF7-A75D-11FE-CA21-D4A0843452E9}"/>
              </a:ext>
            </a:extLst>
          </p:cNvPr>
          <p:cNvGrpSpPr/>
          <p:nvPr/>
        </p:nvGrpSpPr>
        <p:grpSpPr>
          <a:xfrm>
            <a:off x="2829762" y="5218395"/>
            <a:ext cx="1734099" cy="1036320"/>
            <a:chOff x="10040373" y="2516898"/>
            <a:chExt cx="2205319" cy="1284975"/>
          </a:xfrm>
        </p:grpSpPr>
        <p:pic>
          <p:nvPicPr>
            <p:cNvPr id="106" name="Picture 105" descr="Icon&#10;&#10;Description automatically generated">
              <a:extLst>
                <a:ext uri="{FF2B5EF4-FFF2-40B4-BE49-F238E27FC236}">
                  <a16:creationId xmlns:a16="http://schemas.microsoft.com/office/drawing/2014/main" id="{B9F7185B-CC63-E4EB-7BF9-7A360F6F5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416360" y="2516898"/>
              <a:ext cx="1284975" cy="1284975"/>
            </a:xfrm>
            <a:prstGeom prst="rect">
              <a:avLst/>
            </a:prstGeom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5B87C0E8-01B8-F970-29B6-45F1986A3EC6}"/>
                </a:ext>
              </a:extLst>
            </p:cNvPr>
            <p:cNvSpPr txBox="1"/>
            <p:nvPr/>
          </p:nvSpPr>
          <p:spPr>
            <a:xfrm>
              <a:off x="10040373" y="2974719"/>
              <a:ext cx="502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1" dirty="0">
                  <a:solidFill>
                    <a:srgbClr val="C00000"/>
                  </a:solidFill>
                  <a:latin typeface="Helvetica" pitchFamily="2" charset="0"/>
                </a:rPr>
                <a:t>H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570C42DD-3430-3FC9-75AA-342E7B91C6C4}"/>
                </a:ext>
              </a:extLst>
            </p:cNvPr>
            <p:cNvSpPr txBox="1"/>
            <p:nvPr/>
          </p:nvSpPr>
          <p:spPr>
            <a:xfrm>
              <a:off x="11743416" y="2984520"/>
              <a:ext cx="502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accent1"/>
                  </a:solidFill>
                  <a:latin typeface="Helvetica" pitchFamily="2" charset="0"/>
                </a:rPr>
                <a:t>C</a:t>
              </a:r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BDE57291-8C29-ED4F-0C58-A3EA082E2BE8}"/>
              </a:ext>
            </a:extLst>
          </p:cNvPr>
          <p:cNvSpPr txBox="1"/>
          <p:nvPr/>
        </p:nvSpPr>
        <p:spPr>
          <a:xfrm>
            <a:off x="532564" y="6325159"/>
            <a:ext cx="101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Signals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655BD90-B336-BA31-57D0-82A8F7661943}"/>
              </a:ext>
            </a:extLst>
          </p:cNvPr>
          <p:cNvSpPr txBox="1"/>
          <p:nvPr/>
        </p:nvSpPr>
        <p:spPr>
          <a:xfrm>
            <a:off x="3124002" y="6322883"/>
            <a:ext cx="101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Knobs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438E96A5-D47C-6611-2EAA-4EDD588BA548}"/>
              </a:ext>
            </a:extLst>
          </p:cNvPr>
          <p:cNvSpPr/>
          <p:nvPr/>
        </p:nvSpPr>
        <p:spPr>
          <a:xfrm>
            <a:off x="4709352" y="5984841"/>
            <a:ext cx="4148664" cy="680636"/>
          </a:xfrm>
          <a:prstGeom prst="rect">
            <a:avLst/>
          </a:pr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4F1423D-D06A-F5A9-9C86-FF7AA7FF1E9B}"/>
              </a:ext>
            </a:extLst>
          </p:cNvPr>
          <p:cNvSpPr txBox="1"/>
          <p:nvPr/>
        </p:nvSpPr>
        <p:spPr>
          <a:xfrm>
            <a:off x="4651822" y="6122828"/>
            <a:ext cx="4148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Bottleneck link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FB626C71-4235-9BF8-57B7-91B5B7203238}"/>
              </a:ext>
            </a:extLst>
          </p:cNvPr>
          <p:cNvCxnSpPr/>
          <p:nvPr/>
        </p:nvCxnSpPr>
        <p:spPr>
          <a:xfrm flipV="1">
            <a:off x="6185516" y="5313749"/>
            <a:ext cx="0" cy="6710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D6C0C7C-AE63-18AC-952F-9B8F9B421396}"/>
              </a:ext>
            </a:extLst>
          </p:cNvPr>
          <p:cNvCxnSpPr>
            <a:cxnSpLocks/>
          </p:cNvCxnSpPr>
          <p:nvPr/>
        </p:nvCxnSpPr>
        <p:spPr>
          <a:xfrm>
            <a:off x="6955655" y="5313749"/>
            <a:ext cx="0" cy="6710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01F229BA-63F7-D717-0D41-F36E57C82594}"/>
              </a:ext>
            </a:extLst>
          </p:cNvPr>
          <p:cNvSpPr txBox="1"/>
          <p:nvPr/>
        </p:nvSpPr>
        <p:spPr>
          <a:xfrm>
            <a:off x="4754764" y="5313763"/>
            <a:ext cx="1317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Loss, ACKs, etc.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119B8E-B796-2B46-F956-EF42FBDEF367}"/>
              </a:ext>
            </a:extLst>
          </p:cNvPr>
          <p:cNvSpPr txBox="1"/>
          <p:nvPr/>
        </p:nvSpPr>
        <p:spPr>
          <a:xfrm>
            <a:off x="7031909" y="5351149"/>
            <a:ext cx="2406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Congestion window, </a:t>
            </a:r>
            <a:r>
              <a:rPr lang="en-US" dirty="0">
                <a:latin typeface="Helvetica" pitchFamily="2" charset="0"/>
              </a:rPr>
              <a:t>sending rate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8EDEAE8-FD1E-6B13-733E-CFD7C13C3AE3}"/>
              </a:ext>
            </a:extLst>
          </p:cNvPr>
          <p:cNvSpPr txBox="1"/>
          <p:nvPr/>
        </p:nvSpPr>
        <p:spPr>
          <a:xfrm>
            <a:off x="9658746" y="4998555"/>
            <a:ext cx="2091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Steady state?</a:t>
            </a:r>
          </a:p>
          <a:p>
            <a:pPr algn="l"/>
            <a:endParaRPr lang="en-US" sz="2000" dirty="0">
              <a:latin typeface="Helvetica" pitchFamily="2" charset="0"/>
            </a:endParaRPr>
          </a:p>
          <a:p>
            <a:pPr algn="l"/>
            <a:r>
              <a:rPr lang="en-US" sz="2000" dirty="0">
                <a:latin typeface="Helvetica" pitchFamily="2" charset="0"/>
              </a:rPr>
              <a:t>How to get to steady state?</a:t>
            </a:r>
          </a:p>
        </p:txBody>
      </p:sp>
    </p:spTree>
    <p:extLst>
      <p:ext uri="{BB962C8B-B14F-4D97-AF65-F5344CB8AC3E}">
        <p14:creationId xmlns:p14="http://schemas.microsoft.com/office/powerpoint/2010/main" val="261718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9" grpId="0" animBg="1"/>
      <p:bldP spid="9" grpId="1" animBg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6" grpId="0"/>
      <p:bldP spid="16" grpId="1"/>
      <p:bldP spid="22" grpId="0"/>
      <p:bldP spid="22" grpId="1"/>
      <p:bldP spid="27" grpId="0"/>
      <p:bldP spid="56" grpId="0"/>
      <p:bldP spid="56" grpId="1"/>
      <p:bldP spid="68" grpId="0"/>
      <p:bldP spid="68" grpId="1"/>
      <p:bldP spid="70" grpId="0"/>
      <p:bldP spid="70" grpId="1"/>
      <p:bldP spid="71" grpId="0"/>
      <p:bldP spid="34" grpId="0" animBg="1"/>
      <p:bldP spid="34" grpId="1" animBg="1"/>
      <p:bldP spid="36" grpId="0" animBg="1"/>
      <p:bldP spid="36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51" grpId="0" animBg="1"/>
      <p:bldP spid="51" grpId="1" animBg="1"/>
      <p:bldP spid="58" grpId="0" animBg="1"/>
      <p:bldP spid="58" grpId="1" animBg="1"/>
      <p:bldP spid="94" grpId="0" animBg="1"/>
      <p:bldP spid="94" grpId="1" animBg="1"/>
      <p:bldP spid="97" grpId="0" animBg="1"/>
      <p:bldP spid="97" grpId="1" animBg="1"/>
      <p:bldP spid="98" grpId="0"/>
      <p:bldP spid="99" grpId="0" animBg="1"/>
      <p:bldP spid="101" grpId="0" animBg="1"/>
      <p:bldP spid="102" grpId="0"/>
      <p:bldP spid="111" grpId="0"/>
      <p:bldP spid="112" grpId="0"/>
      <p:bldP spid="113" grpId="0" animBg="1"/>
      <p:bldP spid="114" grpId="0"/>
      <p:bldP spid="120" grpId="0"/>
      <p:bldP spid="121" grpId="0"/>
      <p:bldP spid="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1ED60-40AE-C442-A8FC-F74EF149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Congestion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DCC-478C-A844-9F7A-6CAA30037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sender maintains an estimate of the amount of in-flight data needed to keep the link fully busy without congesting it</a:t>
            </a:r>
          </a:p>
          <a:p>
            <a:endParaRPr lang="en-US" dirty="0"/>
          </a:p>
          <a:p>
            <a:r>
              <a:rPr lang="en-US" dirty="0"/>
              <a:t>This estimate is called the </a:t>
            </a:r>
            <a:r>
              <a:rPr lang="en-US" dirty="0">
                <a:solidFill>
                  <a:srgbClr val="C00000"/>
                </a:solidFill>
              </a:rPr>
              <a:t>congestion window (</a:t>
            </a:r>
            <a:r>
              <a:rPr lang="en-US" dirty="0" err="1">
                <a:solidFill>
                  <a:srgbClr val="C00000"/>
                </a:solidFill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Recall: There is a relationship between the sending rate (throughput) and the sender’s window:  sender transmits a window’s worth of data over an RTT duration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Rate = window / RTT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5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68644-A220-564F-B9AD-731991F4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b/w flow &amp; congestion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0DFF-E361-C34B-83CE-74764BA75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window = </a:t>
            </a:r>
            <a:r>
              <a:rPr lang="en-US" dirty="0">
                <a:solidFill>
                  <a:srgbClr val="C00000"/>
                </a:solidFill>
              </a:rPr>
              <a:t>min</a:t>
            </a:r>
            <a:r>
              <a:rPr lang="en-US" dirty="0"/>
              <a:t>(congestion window, receiver advertised window) </a:t>
            </a:r>
          </a:p>
          <a:p>
            <a:r>
              <a:rPr lang="en-US" dirty="0"/>
              <a:t>Overwhelm neither the receiver nor network links &amp; routers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34A319-8D62-7647-98CF-6AEC75159E32}"/>
              </a:ext>
            </a:extLst>
          </p:cNvPr>
          <p:cNvGrpSpPr/>
          <p:nvPr/>
        </p:nvGrpSpPr>
        <p:grpSpPr>
          <a:xfrm>
            <a:off x="3432936" y="4922144"/>
            <a:ext cx="4098976" cy="493632"/>
            <a:chOff x="2038352" y="4479756"/>
            <a:chExt cx="7478713" cy="636306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8BD72CF3-E84B-3B44-88DF-862D05C646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16" name="Rectangle 1">
                <a:extLst>
                  <a:ext uri="{FF2B5EF4-FFF2-40B4-BE49-F238E27FC236}">
                    <a16:creationId xmlns:a16="http://schemas.microsoft.com/office/drawing/2014/main" id="{BE84EEF8-A4A3-AC4D-95A4-663361315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0714AB1-4F62-DF47-844D-C81DB1C40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AEA5AD8-E5D4-204F-94C8-767BF279B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B66C831-C4CC-5643-9D77-04F5C98C4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8B5E556-A461-7F4C-8A83-5EEF51CBE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A749C4-1C83-E947-969B-EA97ABED0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70C8F1E-E1BC-2B4E-AF83-3B81167883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8603AFC-904C-454E-A216-A015D2DFD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E0236BD-97DF-5A40-B31C-41D4515D0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BCA5AD6-DA3F-C242-8CE3-10891D409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66BA61D-DA86-9148-A408-194C151AF234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F916DFB-DC15-6A4B-81FC-F37B4A4BF124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8CB0100-B297-4D4C-B834-E1608AF5B8CE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F52E65-CCB6-E648-8288-9EE2ED9CDC8A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E126002-31ED-7F46-8B3B-4E7B3AE547B2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A5B18A-E0E7-0E41-92D8-0393EB56818A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CDABFA-6BB6-CD45-B86D-513C93EE627A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DF06E0F-915B-E742-BA25-3497FDE04616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DD68334-1B5A-E04A-8949-2F11959B3510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A34DC9-1D25-A442-BF64-FCA2F592A6B8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50F5F4-3A77-1B4A-B901-743CF2A70EF5}"/>
              </a:ext>
            </a:extLst>
          </p:cNvPr>
          <p:cNvGrpSpPr/>
          <p:nvPr/>
        </p:nvGrpSpPr>
        <p:grpSpPr>
          <a:xfrm>
            <a:off x="3214030" y="5522478"/>
            <a:ext cx="2271948" cy="1189758"/>
            <a:chOff x="2265162" y="5155302"/>
            <a:chExt cx="2065510" cy="11422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9359C5B-5F17-0C43-877C-EB3C6D248C0D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5D2E35F-6AEC-F34C-8C44-EE656FFE84BD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6189B57-AB4C-3141-9632-C32451CB2CDD}"/>
              </a:ext>
            </a:extLst>
          </p:cNvPr>
          <p:cNvGrpSpPr/>
          <p:nvPr/>
        </p:nvGrpSpPr>
        <p:grpSpPr>
          <a:xfrm>
            <a:off x="5274674" y="5536887"/>
            <a:ext cx="2271948" cy="1140442"/>
            <a:chOff x="2265162" y="5155302"/>
            <a:chExt cx="2065510" cy="109492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F2A299-D464-314B-B8BA-7F8225EFFD0B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398C096-C1F1-3C4C-B830-8FF2E1A7730B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E099051-9B45-4341-AAB5-F4B0DCC9726E}"/>
              </a:ext>
            </a:extLst>
          </p:cNvPr>
          <p:cNvSpPr txBox="1"/>
          <p:nvPr/>
        </p:nvSpPr>
        <p:spPr>
          <a:xfrm>
            <a:off x="1396770" y="4838410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03B195-A951-7648-B451-EFFC4A08B41B}"/>
              </a:ext>
            </a:extLst>
          </p:cNvPr>
          <p:cNvSpPr txBox="1"/>
          <p:nvPr/>
        </p:nvSpPr>
        <p:spPr>
          <a:xfrm>
            <a:off x="2184339" y="3637598"/>
            <a:ext cx="7719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Congestion window (congestion control)</a:t>
            </a:r>
            <a:endParaRPr lang="en-US" sz="2400" dirty="0">
              <a:latin typeface="Helvetica" pitchFamily="2" charset="0"/>
            </a:endParaRPr>
          </a:p>
          <a:p>
            <a:pPr algn="ctr"/>
            <a:r>
              <a:rPr lang="en-US" sz="2400" dirty="0">
                <a:latin typeface="Helvetica" pitchFamily="2" charset="0"/>
              </a:rPr>
              <a:t>Window &lt;=  Advertised window (flow control)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0E3F231-C492-DA48-BC0F-C71F5566AB83}"/>
              </a:ext>
            </a:extLst>
          </p:cNvPr>
          <p:cNvCxnSpPr/>
          <p:nvPr/>
        </p:nvCxnSpPr>
        <p:spPr>
          <a:xfrm>
            <a:off x="4637780" y="466792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07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6189-9743-0B41-8A65-BBE8B3F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Review: Steady state operation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041F955-EB26-D143-AEC4-0C9714A71D3C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0F2164-EEE7-CE4A-A0B5-6BD495553BAA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E7E0884-1525-D24B-8124-151DE43B94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037FD-A775-9E42-ADA2-AB97978BE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593350-2F43-E745-9284-F34689646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35B124-1C85-8846-B445-673D712ED361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33344A-86AA-5E4E-AD81-9FEC9818124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6B9CA32-CDE8-E348-BF2D-145CB632748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F7E720-14C2-754A-88F8-2C8AAECC57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655-EDD5-2043-B64A-02C60B72A5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112FD0D-61BD-1D4F-8FC5-57CCF130D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54B958DB-0253-1247-92BA-1A7C8DE17DEA}"/>
              </a:ext>
            </a:extLst>
          </p:cNvPr>
          <p:cNvGrpSpPr/>
          <p:nvPr/>
        </p:nvGrpSpPr>
        <p:grpSpPr>
          <a:xfrm>
            <a:off x="2873727" y="2211184"/>
            <a:ext cx="741239" cy="1601152"/>
            <a:chOff x="2873727" y="2211184"/>
            <a:chExt cx="741239" cy="1601152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C3012A76-16E4-3E45-A6BC-4C5003DA51FA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C16B75DA-3D30-1A42-8062-9DDF624DCF3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CCEE1725-53AF-484E-AAA4-E276AC9313C4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AC091DE-5D7A-A941-8F2C-4078C2C0C465}"/>
              </a:ext>
            </a:extLst>
          </p:cNvPr>
          <p:cNvGrpSpPr/>
          <p:nvPr/>
        </p:nvGrpSpPr>
        <p:grpSpPr>
          <a:xfrm>
            <a:off x="4327823" y="2896686"/>
            <a:ext cx="2899315" cy="278775"/>
            <a:chOff x="4327823" y="2896686"/>
            <a:chExt cx="2899315" cy="278775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46F1B5A6-BD56-A743-8009-A3C3DDBE74A6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31F3C92B-D1FE-034A-A03D-C1E4A5F78E3B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2BD86247-5986-E14E-BA7E-E24960D07913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036E5EF-F852-B745-8056-DCCBF5901559}"/>
              </a:ext>
            </a:extLst>
          </p:cNvPr>
          <p:cNvGrpSpPr/>
          <p:nvPr/>
        </p:nvGrpSpPr>
        <p:grpSpPr>
          <a:xfrm>
            <a:off x="8161600" y="2211184"/>
            <a:ext cx="1736380" cy="1625465"/>
            <a:chOff x="8161600" y="2211184"/>
            <a:chExt cx="1736380" cy="162546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D5665CF7-F0E1-384D-AE01-D586B706D3F9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DEA108B5-4F5E-0C41-8D53-A5A3BD083E3D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B9671AC1-4EA0-2E46-81E7-F174CCB0F7A3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E646587-597C-F146-9F73-893B47B1F04B}"/>
              </a:ext>
            </a:extLst>
          </p:cNvPr>
          <p:cNvGrpSpPr/>
          <p:nvPr/>
        </p:nvGrpSpPr>
        <p:grpSpPr>
          <a:xfrm>
            <a:off x="2327564" y="4748469"/>
            <a:ext cx="7980218" cy="1625465"/>
            <a:chOff x="612891" y="2626821"/>
            <a:chExt cx="13075746" cy="162546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E7722DE-0179-DA4D-BB2F-1D1AD4DBA913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398DD49-AF62-CE4A-9E3B-64DD2BAD3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37BEFF2-29F6-C34C-91DB-EEEE783F9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08FCB39-62E8-674B-B3B1-03B090B08E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9CB4632-FB81-2245-A061-A6A7260A71FF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1774522-F5F3-3D4D-8D84-E0567F8EB507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36749FEF-062C-D04A-9952-2BF1BBAFDE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3C42D6B-125F-B643-AF1E-03576A4CEB4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DAEFE3B-6B02-D742-A75F-04C32BB29B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5B409DB-2C44-DA43-AA78-4B229BB19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FAACE545-8961-B64B-8FD6-95BAD3DF6B4B}"/>
              </a:ext>
            </a:extLst>
          </p:cNvPr>
          <p:cNvGrpSpPr/>
          <p:nvPr/>
        </p:nvGrpSpPr>
        <p:grpSpPr>
          <a:xfrm>
            <a:off x="4327823" y="5430112"/>
            <a:ext cx="2254600" cy="282634"/>
            <a:chOff x="4327823" y="5430112"/>
            <a:chExt cx="2254600" cy="282634"/>
          </a:xfrm>
        </p:grpSpPr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53F701AE-1012-5144-BD2D-715014AD6AFC}"/>
                </a:ext>
              </a:extLst>
            </p:cNvPr>
            <p:cNvSpPr/>
            <p:nvPr/>
          </p:nvSpPr>
          <p:spPr>
            <a:xfrm>
              <a:off x="432782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0FA4F024-E7BD-D74D-A480-B7F341C5C708}"/>
                </a:ext>
              </a:extLst>
            </p:cNvPr>
            <p:cNvSpPr/>
            <p:nvPr/>
          </p:nvSpPr>
          <p:spPr>
            <a:xfrm>
              <a:off x="5317962" y="5430112"/>
              <a:ext cx="274320" cy="274320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E1B120FE-D445-734F-A793-BBB94D87CF3E}"/>
                </a:ext>
              </a:extLst>
            </p:cNvPr>
            <p:cNvSpPr/>
            <p:nvPr/>
          </p:nvSpPr>
          <p:spPr>
            <a:xfrm>
              <a:off x="630810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3F9C990-2C19-0642-81DF-F21C45BBC05F}"/>
              </a:ext>
            </a:extLst>
          </p:cNvPr>
          <p:cNvGrpSpPr/>
          <p:nvPr/>
        </p:nvGrpSpPr>
        <p:grpSpPr>
          <a:xfrm>
            <a:off x="8161600" y="4748469"/>
            <a:ext cx="1597042" cy="1625465"/>
            <a:chOff x="8161600" y="4748469"/>
            <a:chExt cx="1597042" cy="1625465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64F61D2A-3A93-274C-A19D-C79D0EBC9CBA}"/>
                </a:ext>
              </a:extLst>
            </p:cNvPr>
            <p:cNvSpPr/>
            <p:nvPr/>
          </p:nvSpPr>
          <p:spPr>
            <a:xfrm>
              <a:off x="8161600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983AF289-9B39-6148-AC1B-02D288454FD1}"/>
                </a:ext>
              </a:extLst>
            </p:cNvPr>
            <p:cNvSpPr/>
            <p:nvPr/>
          </p:nvSpPr>
          <p:spPr>
            <a:xfrm>
              <a:off x="8902839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928D0197-A719-2E48-AE70-EC6502A4B4CE}"/>
                </a:ext>
              </a:extLst>
            </p:cNvPr>
            <p:cNvSpPr/>
            <p:nvPr/>
          </p:nvSpPr>
          <p:spPr>
            <a:xfrm>
              <a:off x="9667202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36341CA-51B3-8240-B356-0521EEC137C8}"/>
              </a:ext>
            </a:extLst>
          </p:cNvPr>
          <p:cNvGrpSpPr/>
          <p:nvPr/>
        </p:nvGrpSpPr>
        <p:grpSpPr>
          <a:xfrm>
            <a:off x="2650055" y="4748469"/>
            <a:ext cx="855803" cy="1625465"/>
            <a:chOff x="2650055" y="4748469"/>
            <a:chExt cx="855803" cy="1625465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7F23B9C2-80B1-2547-BDEF-BF6A25D1EFC2}"/>
                </a:ext>
              </a:extLst>
            </p:cNvPr>
            <p:cNvSpPr/>
            <p:nvPr/>
          </p:nvSpPr>
          <p:spPr>
            <a:xfrm>
              <a:off x="2650055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C66FD89A-4C7B-8A48-881E-87DA186B71A3}"/>
                </a:ext>
              </a:extLst>
            </p:cNvPr>
            <p:cNvSpPr/>
            <p:nvPr/>
          </p:nvSpPr>
          <p:spPr>
            <a:xfrm>
              <a:off x="3414418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9611BF3C-F04C-5D45-98D8-C3F0A63C5B94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F41CD55-177A-AB40-B9D1-4A28D264F9AA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34DB1AA-399A-2D4A-8EC2-83E3E66368A2}"/>
              </a:ext>
            </a:extLst>
          </p:cNvPr>
          <p:cNvSpPr txBox="1"/>
          <p:nvPr/>
        </p:nvSpPr>
        <p:spPr>
          <a:xfrm>
            <a:off x="298723" y="1865898"/>
            <a:ext cx="202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Send packet burst (as allowed by window)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C18370-E8DC-E547-AE1F-21BE32F31242}"/>
              </a:ext>
            </a:extLst>
          </p:cNvPr>
          <p:cNvCxnSpPr/>
          <p:nvPr/>
        </p:nvCxnSpPr>
        <p:spPr>
          <a:xfrm>
            <a:off x="298723" y="278922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4B0A3861-6DCD-094B-8515-51DB9097FEBC}"/>
              </a:ext>
            </a:extLst>
          </p:cNvPr>
          <p:cNvSpPr txBox="1"/>
          <p:nvPr/>
        </p:nvSpPr>
        <p:spPr>
          <a:xfrm>
            <a:off x="10283730" y="2309025"/>
            <a:ext cx="179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Receive data packet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45B1939-867E-4243-8948-BDE9C12869EC}"/>
              </a:ext>
            </a:extLst>
          </p:cNvPr>
          <p:cNvSpPr txBox="1"/>
          <p:nvPr/>
        </p:nvSpPr>
        <p:spPr>
          <a:xfrm>
            <a:off x="10359785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Send ACK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C92CE62-A144-CD40-938C-DF9A41A210B6}"/>
              </a:ext>
            </a:extLst>
          </p:cNvPr>
          <p:cNvSpPr txBox="1"/>
          <p:nvPr/>
        </p:nvSpPr>
        <p:spPr>
          <a:xfrm>
            <a:off x="319029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Receive ACK</a:t>
            </a:r>
          </a:p>
        </p:txBody>
      </p:sp>
      <p:sp>
        <p:nvSpPr>
          <p:cNvPr id="126" name="Freeform 125">
            <a:extLst>
              <a:ext uri="{FF2B5EF4-FFF2-40B4-BE49-F238E27FC236}">
                <a16:creationId xmlns:a16="http://schemas.microsoft.com/office/drawing/2014/main" id="{6B8AB38C-9D2B-824D-B75A-51B94E2F4BC6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02BB93BF-A1E8-1D4C-8607-FC6D5ED1BF65}"/>
              </a:ext>
            </a:extLst>
          </p:cNvPr>
          <p:cNvSpPr/>
          <p:nvPr/>
        </p:nvSpPr>
        <p:spPr>
          <a:xfrm>
            <a:off x="10257905" y="4688378"/>
            <a:ext cx="961824" cy="1080655"/>
          </a:xfrm>
          <a:custGeom>
            <a:avLst/>
            <a:gdLst>
              <a:gd name="connsiteX0" fmla="*/ 947651 w 961824"/>
              <a:gd name="connsiteY0" fmla="*/ 0 h 1080655"/>
              <a:gd name="connsiteX1" fmla="*/ 831273 w 961824"/>
              <a:gd name="connsiteY1" fmla="*/ 714895 h 1080655"/>
              <a:gd name="connsiteX2" fmla="*/ 0 w 961824"/>
              <a:gd name="connsiteY2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824" h="1080655">
                <a:moveTo>
                  <a:pt x="947651" y="0"/>
                </a:moveTo>
                <a:cubicBezTo>
                  <a:pt x="968433" y="267393"/>
                  <a:pt x="989215" y="534786"/>
                  <a:pt x="831273" y="714895"/>
                </a:cubicBezTo>
                <a:cubicBezTo>
                  <a:pt x="673331" y="895004"/>
                  <a:pt x="336665" y="987829"/>
                  <a:pt x="0" y="108065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B7B30AD7-B24C-B043-ADEA-B04666DB9B62}"/>
              </a:ext>
            </a:extLst>
          </p:cNvPr>
          <p:cNvSpPr/>
          <p:nvPr/>
        </p:nvSpPr>
        <p:spPr>
          <a:xfrm>
            <a:off x="1064029" y="4572000"/>
            <a:ext cx="1130531" cy="988616"/>
          </a:xfrm>
          <a:custGeom>
            <a:avLst/>
            <a:gdLst>
              <a:gd name="connsiteX0" fmla="*/ 1130531 w 1130531"/>
              <a:gd name="connsiteY0" fmla="*/ 964276 h 988616"/>
              <a:gd name="connsiteX1" fmla="*/ 232756 w 1130531"/>
              <a:gd name="connsiteY1" fmla="*/ 864524 h 988616"/>
              <a:gd name="connsiteX2" fmla="*/ 0 w 1130531"/>
              <a:gd name="connsiteY2" fmla="*/ 0 h 98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0531" h="988616">
                <a:moveTo>
                  <a:pt x="1130531" y="964276"/>
                </a:moveTo>
                <a:cubicBezTo>
                  <a:pt x="775854" y="994756"/>
                  <a:pt x="421178" y="1025237"/>
                  <a:pt x="232756" y="864524"/>
                </a:cubicBezTo>
                <a:cubicBezTo>
                  <a:pt x="44334" y="703811"/>
                  <a:pt x="22167" y="351905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A531A3D1-F1EB-334D-94BB-52D69DBD5420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9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BDB4BB0-B0E9-D141-A499-020C2118E682}"/>
              </a:ext>
            </a:extLst>
          </p:cNvPr>
          <p:cNvSpPr txBox="1"/>
          <p:nvPr/>
        </p:nvSpPr>
        <p:spPr>
          <a:xfrm>
            <a:off x="4601326" y="2327956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14FC635F-3C4C-514E-8620-DA60DF9716E1}"/>
              </a:ext>
            </a:extLst>
          </p:cNvPr>
          <p:cNvCxnSpPr>
            <a:cxnSpLocks/>
          </p:cNvCxnSpPr>
          <p:nvPr/>
        </p:nvCxnSpPr>
        <p:spPr>
          <a:xfrm>
            <a:off x="5450293" y="2534610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E47BD84D-2605-1846-BDEF-51CAFE331F86}"/>
              </a:ext>
            </a:extLst>
          </p:cNvPr>
          <p:cNvSpPr txBox="1"/>
          <p:nvPr/>
        </p:nvSpPr>
        <p:spPr>
          <a:xfrm>
            <a:off x="5794105" y="6012003"/>
            <a:ext cx="1021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ACKs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A3DAE2D-CF7D-894D-B935-0FDACCA069E1}"/>
              </a:ext>
            </a:extLst>
          </p:cNvPr>
          <p:cNvCxnSpPr>
            <a:cxnSpLocks/>
          </p:cNvCxnSpPr>
          <p:nvPr/>
        </p:nvCxnSpPr>
        <p:spPr>
          <a:xfrm flipH="1">
            <a:off x="4299904" y="6219184"/>
            <a:ext cx="147527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B9B98AC2-B634-E141-B968-A9AE8168352F}"/>
              </a:ext>
            </a:extLst>
          </p:cNvPr>
          <p:cNvSpPr txBox="1"/>
          <p:nvPr/>
        </p:nvSpPr>
        <p:spPr>
          <a:xfrm>
            <a:off x="242674" y="3105606"/>
            <a:ext cx="2743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(1)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Keep transmissions ACK-clocked: </a:t>
            </a:r>
            <a:r>
              <a:rPr lang="en-US" dirty="0">
                <a:latin typeface="Helvetica" pitchFamily="2" charset="0"/>
              </a:rPr>
              <a:t>Send new data on 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14D509-5188-0449-8162-8812C5618034}"/>
              </a:ext>
            </a:extLst>
          </p:cNvPr>
          <p:cNvSpPr txBox="1"/>
          <p:nvPr/>
        </p:nvSpPr>
        <p:spPr>
          <a:xfrm>
            <a:off x="3499577" y="1326514"/>
            <a:ext cx="4729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(2) Keep transmissions over the bottleneck link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back to back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70B627-890E-2543-8630-3C3AED8E2748}"/>
              </a:ext>
            </a:extLst>
          </p:cNvPr>
          <p:cNvGrpSpPr/>
          <p:nvPr/>
        </p:nvGrpSpPr>
        <p:grpSpPr>
          <a:xfrm>
            <a:off x="3941900" y="3429000"/>
            <a:ext cx="3811913" cy="702945"/>
            <a:chOff x="4013278" y="3892686"/>
            <a:chExt cx="3811913" cy="702945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A81D200C-489F-7842-A627-4920515D8079}"/>
                </a:ext>
              </a:extLst>
            </p:cNvPr>
            <p:cNvSpPr/>
            <p:nvPr/>
          </p:nvSpPr>
          <p:spPr>
            <a:xfrm>
              <a:off x="4216589" y="4092762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685B7D70-ADB5-2841-8F15-A3C94728D309}"/>
                </a:ext>
              </a:extLst>
            </p:cNvPr>
            <p:cNvSpPr/>
            <p:nvPr/>
          </p:nvSpPr>
          <p:spPr>
            <a:xfrm>
              <a:off x="5411383" y="4092761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3EEBC592-5082-9746-A87C-6978B29E6D7D}"/>
                </a:ext>
              </a:extLst>
            </p:cNvPr>
            <p:cNvSpPr/>
            <p:nvPr/>
          </p:nvSpPr>
          <p:spPr>
            <a:xfrm>
              <a:off x="6631459" y="4092760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F820C21-F7EA-834B-BE33-76F5E1F8FBD5}"/>
                </a:ext>
              </a:extLst>
            </p:cNvPr>
            <p:cNvCxnSpPr>
              <a:cxnSpLocks/>
            </p:cNvCxnSpPr>
            <p:nvPr/>
          </p:nvCxnSpPr>
          <p:spPr>
            <a:xfrm>
              <a:off x="4013278" y="3958450"/>
              <a:ext cx="3811913" cy="637181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EFEDE9D-568B-6247-91CE-5B64730C7F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0087" y="3892686"/>
              <a:ext cx="3651713" cy="680730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 descr="Icon&#10;&#10;Description automatically generated with medium confidence">
            <a:extLst>
              <a:ext uri="{FF2B5EF4-FFF2-40B4-BE49-F238E27FC236}">
                <a16:creationId xmlns:a16="http://schemas.microsoft.com/office/drawing/2014/main" id="{740619FC-5A39-B740-BC86-29A8A048B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465" y="2223275"/>
            <a:ext cx="787543" cy="63465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2603A21D-8247-CE46-B031-0F192C0B2963}"/>
              </a:ext>
            </a:extLst>
          </p:cNvPr>
          <p:cNvGrpSpPr/>
          <p:nvPr/>
        </p:nvGrpSpPr>
        <p:grpSpPr>
          <a:xfrm>
            <a:off x="3858458" y="3305844"/>
            <a:ext cx="3976533" cy="874299"/>
            <a:chOff x="3848658" y="3798264"/>
            <a:chExt cx="3976533" cy="874299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BA330EB-028D-1A40-9912-D804FB6CB414}"/>
                </a:ext>
              </a:extLst>
            </p:cNvPr>
            <p:cNvCxnSpPr>
              <a:cxnSpLocks/>
            </p:cNvCxnSpPr>
            <p:nvPr/>
          </p:nvCxnSpPr>
          <p:spPr>
            <a:xfrm>
              <a:off x="3861740" y="3798264"/>
              <a:ext cx="173402" cy="29626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E21A956-677A-564C-9E98-09226D1394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8658" y="4393788"/>
              <a:ext cx="186484" cy="2787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98A86C4-8259-104A-B653-14D0770AB6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8887" y="3812335"/>
              <a:ext cx="186304" cy="2821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F7482A7-B223-7340-B5E1-90146E34F3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8887" y="4393788"/>
              <a:ext cx="119722" cy="18763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BB99B1E4-95A7-644E-926E-484A2AC73256}"/>
                </a:ext>
              </a:extLst>
            </p:cNvPr>
            <p:cNvCxnSpPr/>
            <p:nvPr/>
          </p:nvCxnSpPr>
          <p:spPr>
            <a:xfrm>
              <a:off x="4035142" y="4094529"/>
              <a:ext cx="360374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3E596C2-C927-ED42-9500-3269ECA40AD9}"/>
                </a:ext>
              </a:extLst>
            </p:cNvPr>
            <p:cNvCxnSpPr/>
            <p:nvPr/>
          </p:nvCxnSpPr>
          <p:spPr>
            <a:xfrm>
              <a:off x="4035142" y="4393787"/>
              <a:ext cx="360374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819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20" grpId="0"/>
      <p:bldP spid="121" grpId="0"/>
      <p:bldP spid="122" grpId="0"/>
      <p:bldP spid="126" grpId="0" animBg="1"/>
      <p:bldP spid="127" grpId="0" animBg="1"/>
      <p:bldP spid="128" grpId="0" animBg="1"/>
      <p:bldP spid="129" grpId="0" animBg="1"/>
      <p:bldP spid="12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88B08-B94B-73AE-5411-829E5B3E3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60D84-C3D0-3236-D185-28A72151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Slow start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B48D06B-5C07-EF95-EB8B-D35AD10C3B10}"/>
              </a:ext>
            </a:extLst>
          </p:cNvPr>
          <p:cNvCxnSpPr>
            <a:cxnSpLocks/>
          </p:cNvCxnSpPr>
          <p:nvPr/>
        </p:nvCxnSpPr>
        <p:spPr>
          <a:xfrm flipV="1">
            <a:off x="2128838" y="2286000"/>
            <a:ext cx="0" cy="3700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6DF732B-174D-753D-5962-E6972A39BB06}"/>
              </a:ext>
            </a:extLst>
          </p:cNvPr>
          <p:cNvCxnSpPr>
            <a:cxnSpLocks/>
          </p:cNvCxnSpPr>
          <p:nvPr/>
        </p:nvCxnSpPr>
        <p:spPr>
          <a:xfrm>
            <a:off x="2114550" y="5986467"/>
            <a:ext cx="894397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3C466188-76F0-4C1E-D4BB-BA2B857CC3F7}"/>
              </a:ext>
            </a:extLst>
          </p:cNvPr>
          <p:cNvSpPr/>
          <p:nvPr/>
        </p:nvSpPr>
        <p:spPr>
          <a:xfrm>
            <a:off x="2128838" y="3114675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5715FE-B23D-4679-44F4-872CF90C85A5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672013" y="3114675"/>
            <a:ext cx="42862" cy="272891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>
            <a:extLst>
              <a:ext uri="{FF2B5EF4-FFF2-40B4-BE49-F238E27FC236}">
                <a16:creationId xmlns:a16="http://schemas.microsoft.com/office/drawing/2014/main" id="{69254EE7-1A4D-3617-5484-AA9FDCDEAE55}"/>
              </a:ext>
            </a:extLst>
          </p:cNvPr>
          <p:cNvSpPr/>
          <p:nvPr/>
        </p:nvSpPr>
        <p:spPr>
          <a:xfrm>
            <a:off x="4714875" y="3114677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8478AA-330F-20AD-B8C4-D7133C983F10}"/>
              </a:ext>
            </a:extLst>
          </p:cNvPr>
          <p:cNvCxnSpPr>
            <a:cxnSpLocks/>
            <a:stCxn id="13" idx="3"/>
            <a:endCxn id="16" idx="0"/>
          </p:cNvCxnSpPr>
          <p:nvPr/>
        </p:nvCxnSpPr>
        <p:spPr>
          <a:xfrm>
            <a:off x="7258050" y="3114677"/>
            <a:ext cx="42862" cy="268604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>
            <a:extLst>
              <a:ext uri="{FF2B5EF4-FFF2-40B4-BE49-F238E27FC236}">
                <a16:creationId xmlns:a16="http://schemas.microsoft.com/office/drawing/2014/main" id="{EC1129D6-7721-25D3-EDB0-39235E133F6C}"/>
              </a:ext>
            </a:extLst>
          </p:cNvPr>
          <p:cNvSpPr/>
          <p:nvPr/>
        </p:nvSpPr>
        <p:spPr>
          <a:xfrm>
            <a:off x="7300912" y="3114675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7A70143-3FB5-5E93-5AF5-7F436AF99FC5}"/>
              </a:ext>
            </a:extLst>
          </p:cNvPr>
          <p:cNvCxnSpPr>
            <a:stCxn id="16" idx="3"/>
          </p:cNvCxnSpPr>
          <p:nvPr/>
        </p:nvCxnSpPr>
        <p:spPr>
          <a:xfrm>
            <a:off x="9844087" y="3114675"/>
            <a:ext cx="42862" cy="25860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C5BD6DD-A25A-AE8A-CE3B-889DD820726F}"/>
              </a:ext>
            </a:extLst>
          </p:cNvPr>
          <p:cNvCxnSpPr>
            <a:cxnSpLocks/>
          </p:cNvCxnSpPr>
          <p:nvPr/>
        </p:nvCxnSpPr>
        <p:spPr>
          <a:xfrm flipV="1">
            <a:off x="2128838" y="5736434"/>
            <a:ext cx="8929687" cy="78579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E322D0-FC97-2B91-F61A-AC2D8200820E}"/>
              </a:ext>
            </a:extLst>
          </p:cNvPr>
          <p:cNvSpPr txBox="1"/>
          <p:nvPr/>
        </p:nvSpPr>
        <p:spPr>
          <a:xfrm>
            <a:off x="952501" y="5591057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1 MSS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2A7FEF-BFA6-3032-2ED4-6D501783FAE9}"/>
              </a:ext>
            </a:extLst>
          </p:cNvPr>
          <p:cNvSpPr txBox="1"/>
          <p:nvPr/>
        </p:nvSpPr>
        <p:spPr>
          <a:xfrm>
            <a:off x="90488" y="3576697"/>
            <a:ext cx="1881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Congestion Window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ACC185-339E-FDD6-A715-D825E56FCD24}"/>
              </a:ext>
            </a:extLst>
          </p:cNvPr>
          <p:cNvSpPr txBox="1"/>
          <p:nvPr/>
        </p:nvSpPr>
        <p:spPr>
          <a:xfrm>
            <a:off x="5155406" y="6129347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CF2119-8C57-94A6-8C2C-C5C3A5B288BC}"/>
              </a:ext>
            </a:extLst>
          </p:cNvPr>
          <p:cNvSpPr txBox="1"/>
          <p:nvPr/>
        </p:nvSpPr>
        <p:spPr>
          <a:xfrm>
            <a:off x="5126831" y="201401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Packet drops/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0F65467-2B93-2249-8C43-38A4AF9F05A2}"/>
              </a:ext>
            </a:extLst>
          </p:cNvPr>
          <p:cNvCxnSpPr>
            <a:cxnSpLocks/>
          </p:cNvCxnSpPr>
          <p:nvPr/>
        </p:nvCxnSpPr>
        <p:spPr>
          <a:xfrm flipH="1">
            <a:off x="4714875" y="2658647"/>
            <a:ext cx="914400" cy="3547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D4BBC93-73DF-5EA5-0289-DC57BA3C6CC0}"/>
              </a:ext>
            </a:extLst>
          </p:cNvPr>
          <p:cNvSpPr txBox="1"/>
          <p:nvPr/>
        </p:nvSpPr>
        <p:spPr>
          <a:xfrm rot="19039414">
            <a:off x="2714625" y="4543533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Slow start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EED1B48-1DEF-6E8C-1314-A98EA68797E7}"/>
              </a:ext>
            </a:extLst>
          </p:cNvPr>
          <p:cNvCxnSpPr>
            <a:cxnSpLocks/>
          </p:cNvCxnSpPr>
          <p:nvPr/>
        </p:nvCxnSpPr>
        <p:spPr>
          <a:xfrm>
            <a:off x="6272213" y="2689785"/>
            <a:ext cx="942974" cy="333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860ED11-B9F9-6D3D-50A2-266D90C5DF5A}"/>
              </a:ext>
            </a:extLst>
          </p:cNvPr>
          <p:cNvCxnSpPr>
            <a:cxnSpLocks/>
          </p:cNvCxnSpPr>
          <p:nvPr/>
        </p:nvCxnSpPr>
        <p:spPr>
          <a:xfrm>
            <a:off x="6400800" y="2533799"/>
            <a:ext cx="3314700" cy="6319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436E2BB-C807-3295-3159-8A7E9C85A687}"/>
              </a:ext>
            </a:extLst>
          </p:cNvPr>
          <p:cNvSpPr txBox="1"/>
          <p:nvPr/>
        </p:nvSpPr>
        <p:spPr>
          <a:xfrm rot="19039414">
            <a:off x="5054351" y="4660241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DD9D87-EA20-FA67-15E5-A24651437F3A}"/>
              </a:ext>
            </a:extLst>
          </p:cNvPr>
          <p:cNvSpPr txBox="1"/>
          <p:nvPr/>
        </p:nvSpPr>
        <p:spPr>
          <a:xfrm rot="19039414">
            <a:off x="7653039" y="4685178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EF4655-8F53-8E11-96D7-886259858775}"/>
              </a:ext>
            </a:extLst>
          </p:cNvPr>
          <p:cNvSpPr txBox="1"/>
          <p:nvPr/>
        </p:nvSpPr>
        <p:spPr>
          <a:xfrm>
            <a:off x="5975797" y="423881"/>
            <a:ext cx="595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Problems: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Congestion window grows too fast!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Congestion window drops too fast!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Need gentler adaptation of </a:t>
            </a:r>
            <a:r>
              <a:rPr lang="en-US" dirty="0" err="1">
                <a:solidFill>
                  <a:srgbClr val="C00000"/>
                </a:solidFill>
                <a:latin typeface="Helvetica" pitchFamily="2" charset="0"/>
              </a:rPr>
              <a:t>cwnd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 closer to steady state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00CA00-98AB-1B6B-F51D-97F62970FE7A}"/>
              </a:ext>
            </a:extLst>
          </p:cNvPr>
          <p:cNvSpPr txBox="1"/>
          <p:nvPr/>
        </p:nvSpPr>
        <p:spPr>
          <a:xfrm>
            <a:off x="878311" y="1339266"/>
            <a:ext cx="4015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Q: How to get to steady state?</a:t>
            </a:r>
          </a:p>
        </p:txBody>
      </p:sp>
    </p:spTree>
    <p:extLst>
      <p:ext uri="{BB962C8B-B14F-4D97-AF65-F5344CB8AC3E}">
        <p14:creationId xmlns:p14="http://schemas.microsoft.com/office/powerpoint/2010/main" val="2299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6" grpId="0" animBg="1"/>
      <p:bldP spid="24" grpId="0"/>
      <p:bldP spid="25" grpId="0"/>
      <p:bldP spid="26" grpId="0"/>
      <p:bldP spid="29" grpId="0"/>
      <p:bldP spid="33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18D0-8F08-C549-A669-6087C34D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Congestion Avoidance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B0A14-C6C1-0C4E-A71A-E8B11EB273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5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2B57-5CCD-3B49-8250-003E7645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congestion control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8180F-6522-6241-ADB1-63608ECAC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868"/>
            <a:ext cx="5494420" cy="5321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TCP New Reno</a:t>
            </a:r>
          </a:p>
          <a:p>
            <a:r>
              <a:rPr lang="en-US" dirty="0"/>
              <a:t>The most studied, classic “textbook” TCP algorithm</a:t>
            </a:r>
          </a:p>
          <a:p>
            <a:endParaRPr lang="en-US" dirty="0"/>
          </a:p>
          <a:p>
            <a:r>
              <a:rPr lang="en-US" dirty="0"/>
              <a:t>The primary knob is </a:t>
            </a:r>
            <a:r>
              <a:rPr lang="en-US" dirty="0">
                <a:solidFill>
                  <a:srgbClr val="C00000"/>
                </a:solidFill>
              </a:rPr>
              <a:t>congestion window</a:t>
            </a:r>
          </a:p>
          <a:p>
            <a:endParaRPr lang="en-US" dirty="0"/>
          </a:p>
          <a:p>
            <a:r>
              <a:rPr lang="en-US" dirty="0"/>
              <a:t>The primary signal is </a:t>
            </a:r>
            <a:r>
              <a:rPr lang="en-US" dirty="0">
                <a:solidFill>
                  <a:srgbClr val="C00000"/>
                </a:solidFill>
              </a:rPr>
              <a:t>packet loss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RTO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Adjustment using </a:t>
            </a:r>
            <a:r>
              <a:rPr lang="en-US" dirty="0">
                <a:solidFill>
                  <a:srgbClr val="C00000"/>
                </a:solidFill>
              </a:rPr>
              <a:t>additive increase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14C61-7C65-1445-93AE-E17106159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2620" y="1536868"/>
            <a:ext cx="5650832" cy="5321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TCP BBR</a:t>
            </a:r>
          </a:p>
          <a:p>
            <a:r>
              <a:rPr lang="en-US" dirty="0"/>
              <a:t>Recent algorithm developed &amp; deployed by Google</a:t>
            </a:r>
          </a:p>
          <a:p>
            <a:endParaRPr lang="en-US" dirty="0"/>
          </a:p>
          <a:p>
            <a:r>
              <a:rPr lang="en-US" dirty="0"/>
              <a:t>The primary knob is </a:t>
            </a:r>
            <a:r>
              <a:rPr lang="en-US" dirty="0">
                <a:solidFill>
                  <a:srgbClr val="C00000"/>
                </a:solidFill>
              </a:rPr>
              <a:t>sending rate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primary signal is </a:t>
            </a:r>
            <a:r>
              <a:rPr lang="en-US" dirty="0">
                <a:solidFill>
                  <a:srgbClr val="C00000"/>
                </a:solidFill>
              </a:rPr>
              <a:t>rate of incoming ACKs</a:t>
            </a:r>
            <a:endParaRPr lang="en-US" dirty="0"/>
          </a:p>
          <a:p>
            <a:endParaRPr lang="en-US" dirty="0"/>
          </a:p>
          <a:p>
            <a:r>
              <a:rPr lang="en-US" dirty="0"/>
              <a:t>Adjustment using </a:t>
            </a:r>
            <a:r>
              <a:rPr lang="en-US" dirty="0">
                <a:solidFill>
                  <a:srgbClr val="C00000"/>
                </a:solidFill>
              </a:rPr>
              <a:t>gain cycling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filters</a:t>
            </a:r>
          </a:p>
        </p:txBody>
      </p:sp>
    </p:spTree>
    <p:extLst>
      <p:ext uri="{BB962C8B-B14F-4D97-AF65-F5344CB8AC3E}">
        <p14:creationId xmlns:p14="http://schemas.microsoft.com/office/powerpoint/2010/main" val="254240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F9819-EFA7-3A4E-BB8F-863E464BB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New Reno: Additive Increase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C41AA-AD2F-6149-9E7F-3A05BAA1A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162675" cy="4803775"/>
          </a:xfrm>
        </p:spPr>
        <p:txBody>
          <a:bodyPr>
            <a:normAutofit/>
          </a:bodyPr>
          <a:lstStyle/>
          <a:p>
            <a:r>
              <a:rPr lang="en-US" dirty="0"/>
              <a:t>Remember the recent past to find a good estimate of link rate</a:t>
            </a:r>
          </a:p>
          <a:p>
            <a:r>
              <a:rPr lang="en-US" dirty="0"/>
              <a:t>The last good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without packet drop is a good indicator</a:t>
            </a:r>
          </a:p>
          <a:p>
            <a:pPr lvl="1"/>
            <a:r>
              <a:rPr lang="en-US" dirty="0"/>
              <a:t>TCP New Reno calls this the </a:t>
            </a:r>
            <a:r>
              <a:rPr lang="en-US" dirty="0">
                <a:solidFill>
                  <a:srgbClr val="C00000"/>
                </a:solidFill>
              </a:rPr>
              <a:t>slow start threshold (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ssthresh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Increase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 by 1 MSS every RTT </a:t>
            </a:r>
            <a:r>
              <a:rPr lang="en-US" dirty="0"/>
              <a:t>after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hits </a:t>
            </a:r>
            <a:r>
              <a:rPr lang="en-US" dirty="0" err="1">
                <a:latin typeface="Courier" pitchFamily="2" charset="0"/>
              </a:rPr>
              <a:t>ssthresh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Effect: increase window </a:t>
            </a:r>
            <a:r>
              <a:rPr lang="en-US" dirty="0">
                <a:solidFill>
                  <a:srgbClr val="C00000"/>
                </a:solidFill>
              </a:rPr>
              <a:t>additively</a:t>
            </a:r>
            <a:r>
              <a:rPr lang="en-US" dirty="0"/>
              <a:t> per RTT</a:t>
            </a:r>
          </a:p>
          <a:p>
            <a:endParaRPr lang="en-US" dirty="0"/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A16774AC-8773-A749-A87E-F7600A45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1052" y="1704976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Host A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99D7334A-6C10-604B-B55A-0A53D1B5D6C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182159" y="3047207"/>
            <a:ext cx="528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RTT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B6B5A368-5E86-254F-B6E8-13C1D5FFB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7865" y="169068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Host B</a:t>
            </a:r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991E5FD8-D93E-5F42-865B-1AE3E4197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9515" y="26574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B8B57E37-08E5-0840-9923-406B7A1F8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34115" y="26955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E3D3E21F-D583-0B45-A2FE-8DC30AB9EE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38540" y="2806701"/>
            <a:ext cx="0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6">
            <a:extLst>
              <a:ext uri="{FF2B5EF4-FFF2-40B4-BE49-F238E27FC236}">
                <a16:creationId xmlns:a16="http://schemas.microsoft.com/office/drawing/2014/main" id="{71F11DE2-9F85-E442-91C2-057A3874CA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38540" y="3413125"/>
            <a:ext cx="0" cy="179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6D7FBA1F-2AE1-774D-A3F8-A2E7550F9782}"/>
              </a:ext>
            </a:extLst>
          </p:cNvPr>
          <p:cNvGrpSpPr>
            <a:grpSpLocks/>
          </p:cNvGrpSpPr>
          <p:nvPr/>
        </p:nvGrpSpPr>
        <p:grpSpPr bwMode="auto">
          <a:xfrm>
            <a:off x="10848365" y="5989638"/>
            <a:ext cx="615950" cy="366712"/>
            <a:chOff x="3317" y="3527"/>
            <a:chExt cx="388" cy="231"/>
          </a:xfrm>
        </p:grpSpPr>
        <p:sp>
          <p:nvSpPr>
            <p:cNvPr id="15" name="Rectangle 19">
              <a:extLst>
                <a:ext uri="{FF2B5EF4-FFF2-40B4-BE49-F238E27FC236}">
                  <a16:creationId xmlns:a16="http://schemas.microsoft.com/office/drawing/2014/main" id="{7DDCBE06-7301-8F4F-A02E-7A84A35F0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7A1753C5-D005-4349-B96F-83717E9E8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3527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  <a:endParaRPr lang="en-US" altLang="en-US" sz="1000">
                <a:latin typeface="Arial" panose="020B0604020202020204" pitchFamily="34" charset="0"/>
              </a:endParaRPr>
            </a:p>
          </p:txBody>
        </p:sp>
      </p:grpSp>
      <p:sp>
        <p:nvSpPr>
          <p:cNvPr id="22" name="Text Box 26">
            <a:extLst>
              <a:ext uri="{FF2B5EF4-FFF2-40B4-BE49-F238E27FC236}">
                <a16:creationId xmlns:a16="http://schemas.microsoft.com/office/drawing/2014/main" id="{EB247D5E-ACE3-AA43-A9B5-D2552EFD9B27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528391" y="2748090"/>
            <a:ext cx="1306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four segments</a:t>
            </a:r>
            <a:endParaRPr lang="en-US" altLang="en-US" sz="1000">
              <a:latin typeface="Times New Roman" panose="02020603050405020304" pitchFamily="18" charset="0"/>
            </a:endParaRPr>
          </a:p>
        </p:txBody>
      </p:sp>
      <p:grpSp>
        <p:nvGrpSpPr>
          <p:cNvPr id="23" name="Group 27">
            <a:extLst>
              <a:ext uri="{FF2B5EF4-FFF2-40B4-BE49-F238E27FC236}">
                <a16:creationId xmlns:a16="http://schemas.microsoft.com/office/drawing/2014/main" id="{5A988FBB-3179-8345-B62B-098FE971E673}"/>
              </a:ext>
            </a:extLst>
          </p:cNvPr>
          <p:cNvGrpSpPr>
            <a:grpSpLocks/>
          </p:cNvGrpSpPr>
          <p:nvPr/>
        </p:nvGrpSpPr>
        <p:grpSpPr bwMode="auto">
          <a:xfrm>
            <a:off x="8629040" y="2830694"/>
            <a:ext cx="2519362" cy="652463"/>
            <a:chOff x="3954" y="2214"/>
            <a:chExt cx="1587" cy="411"/>
          </a:xfrm>
        </p:grpSpPr>
        <p:sp>
          <p:nvSpPr>
            <p:cNvPr id="24" name="Line 28">
              <a:extLst>
                <a:ext uri="{FF2B5EF4-FFF2-40B4-BE49-F238E27FC236}">
                  <a16:creationId xmlns:a16="http://schemas.microsoft.com/office/drawing/2014/main" id="{5FA30CAF-0A18-5E48-990F-746AF6A122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9">
              <a:extLst>
                <a:ext uri="{FF2B5EF4-FFF2-40B4-BE49-F238E27FC236}">
                  <a16:creationId xmlns:a16="http://schemas.microsoft.com/office/drawing/2014/main" id="{59B287AD-905D-BD48-93B9-57326C674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30">
              <a:extLst>
                <a:ext uri="{FF2B5EF4-FFF2-40B4-BE49-F238E27FC236}">
                  <a16:creationId xmlns:a16="http://schemas.microsoft.com/office/drawing/2014/main" id="{3FC8724C-3C1C-574A-B9E3-DFEC25FCF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1">
              <a:extLst>
                <a:ext uri="{FF2B5EF4-FFF2-40B4-BE49-F238E27FC236}">
                  <a16:creationId xmlns:a16="http://schemas.microsoft.com/office/drawing/2014/main" id="{ACB4BB1C-473C-9143-8CF2-457AF48A47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32">
            <a:extLst>
              <a:ext uri="{FF2B5EF4-FFF2-40B4-BE49-F238E27FC236}">
                <a16:creationId xmlns:a16="http://schemas.microsoft.com/office/drawing/2014/main" id="{0BA65452-F071-AE48-A5BC-2B3F62305A82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8835517" y="3212560"/>
            <a:ext cx="2276601" cy="604838"/>
            <a:chOff x="3920" y="2214"/>
            <a:chExt cx="1621" cy="411"/>
          </a:xfrm>
        </p:grpSpPr>
        <p:sp>
          <p:nvSpPr>
            <p:cNvPr id="29" name="Line 33">
              <a:extLst>
                <a:ext uri="{FF2B5EF4-FFF2-40B4-BE49-F238E27FC236}">
                  <a16:creationId xmlns:a16="http://schemas.microsoft.com/office/drawing/2014/main" id="{6E70C7C9-62B6-FC41-BB62-B9F4D949B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4">
              <a:extLst>
                <a:ext uri="{FF2B5EF4-FFF2-40B4-BE49-F238E27FC236}">
                  <a16:creationId xmlns:a16="http://schemas.microsoft.com/office/drawing/2014/main" id="{7073EB2F-3D08-3A4B-98B7-61C9D7C23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5">
              <a:extLst>
                <a:ext uri="{FF2B5EF4-FFF2-40B4-BE49-F238E27FC236}">
                  <a16:creationId xmlns:a16="http://schemas.microsoft.com/office/drawing/2014/main" id="{E35D656E-A9FC-5640-87A4-98B8CBCA0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6">
              <a:extLst>
                <a:ext uri="{FF2B5EF4-FFF2-40B4-BE49-F238E27FC236}">
                  <a16:creationId xmlns:a16="http://schemas.microsoft.com/office/drawing/2014/main" id="{7662FD56-5881-9C41-B107-C24FCD7E3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" y="2401"/>
              <a:ext cx="1615" cy="22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43">
            <a:extLst>
              <a:ext uri="{FF2B5EF4-FFF2-40B4-BE49-F238E27FC236}">
                <a16:creationId xmlns:a16="http://schemas.microsoft.com/office/drawing/2014/main" id="{FD2C02DF-CBDF-F04F-802A-38429992B20A}"/>
              </a:ext>
            </a:extLst>
          </p:cNvPr>
          <p:cNvGrpSpPr>
            <a:grpSpLocks/>
          </p:cNvGrpSpPr>
          <p:nvPr/>
        </p:nvGrpSpPr>
        <p:grpSpPr bwMode="auto">
          <a:xfrm>
            <a:off x="8181365" y="2028826"/>
            <a:ext cx="654050" cy="601663"/>
            <a:chOff x="-44" y="1473"/>
            <a:chExt cx="981" cy="1105"/>
          </a:xfrm>
        </p:grpSpPr>
        <p:pic>
          <p:nvPicPr>
            <p:cNvPr id="34" name="Picture 44" descr="desktop_computer_stylized_medium">
              <a:extLst>
                <a:ext uri="{FF2B5EF4-FFF2-40B4-BE49-F238E27FC236}">
                  <a16:creationId xmlns:a16="http://schemas.microsoft.com/office/drawing/2014/main" id="{740C5454-4D10-6B48-B233-A69C9C69A6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4D34B7AC-508D-6946-BA07-DA2AFDFC12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" name="Group 46">
            <a:extLst>
              <a:ext uri="{FF2B5EF4-FFF2-40B4-BE49-F238E27FC236}">
                <a16:creationId xmlns:a16="http://schemas.microsoft.com/office/drawing/2014/main" id="{BA7880FA-4D9B-6C4B-A679-1746258D987B}"/>
              </a:ext>
            </a:extLst>
          </p:cNvPr>
          <p:cNvGrpSpPr>
            <a:grpSpLocks/>
          </p:cNvGrpSpPr>
          <p:nvPr/>
        </p:nvGrpSpPr>
        <p:grpSpPr bwMode="auto">
          <a:xfrm>
            <a:off x="10916627" y="2043114"/>
            <a:ext cx="382588" cy="547687"/>
            <a:chOff x="4140" y="429"/>
            <a:chExt cx="1425" cy="2396"/>
          </a:xfrm>
        </p:grpSpPr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EEC81B9-412E-D145-8947-45E9E8ED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5 w 354"/>
                <a:gd name="T1" fmla="*/ 0 h 2742"/>
                <a:gd name="T2" fmla="*/ 24 w 354"/>
                <a:gd name="T3" fmla="*/ 38 h 2742"/>
                <a:gd name="T4" fmla="*/ 24 w 354"/>
                <a:gd name="T5" fmla="*/ 295 h 2742"/>
                <a:gd name="T6" fmla="*/ 0 w 354"/>
                <a:gd name="T7" fmla="*/ 309 h 2742"/>
                <a:gd name="T8" fmla="*/ 5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8">
              <a:extLst>
                <a:ext uri="{FF2B5EF4-FFF2-40B4-BE49-F238E27FC236}">
                  <a16:creationId xmlns:a16="http://schemas.microsoft.com/office/drawing/2014/main" id="{C365649C-DA63-1C40-8076-E3045AA5F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429"/>
              <a:ext cx="1047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39" name="Freeform 49">
              <a:extLst>
                <a:ext uri="{FF2B5EF4-FFF2-40B4-BE49-F238E27FC236}">
                  <a16:creationId xmlns:a16="http://schemas.microsoft.com/office/drawing/2014/main" id="{8FBAE15D-4AA5-0B43-9F39-68BB93676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4 w 211"/>
                <a:gd name="T3" fmla="*/ 25 h 2537"/>
                <a:gd name="T4" fmla="*/ 2 w 211"/>
                <a:gd name="T5" fmla="*/ 282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50">
              <a:extLst>
                <a:ext uri="{FF2B5EF4-FFF2-40B4-BE49-F238E27FC236}">
                  <a16:creationId xmlns:a16="http://schemas.microsoft.com/office/drawing/2014/main" id="{38AA084E-BA51-DE47-AEFA-F67D7AC7C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3 w 328"/>
                <a:gd name="T3" fmla="*/ 15 h 226"/>
                <a:gd name="T4" fmla="*/ 23 w 328"/>
                <a:gd name="T5" fmla="*/ 27 h 226"/>
                <a:gd name="T6" fmla="*/ 0 w 328"/>
                <a:gd name="T7" fmla="*/ 1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51">
              <a:extLst>
                <a:ext uri="{FF2B5EF4-FFF2-40B4-BE49-F238E27FC236}">
                  <a16:creationId xmlns:a16="http://schemas.microsoft.com/office/drawing/2014/main" id="{74358B34-032D-724A-9245-7BA7AEB25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3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2" name="Group 52">
              <a:extLst>
                <a:ext uri="{FF2B5EF4-FFF2-40B4-BE49-F238E27FC236}">
                  <a16:creationId xmlns:a16="http://schemas.microsoft.com/office/drawing/2014/main" id="{C31B7E34-6775-C149-877A-4003F853B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" name="AutoShape 53">
                <a:extLst>
                  <a:ext uri="{FF2B5EF4-FFF2-40B4-BE49-F238E27FC236}">
                    <a16:creationId xmlns:a16="http://schemas.microsoft.com/office/drawing/2014/main" id="{88B2F2FF-D5F1-9A4B-809D-C112CA030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5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8" name="AutoShape 54">
                <a:extLst>
                  <a:ext uri="{FF2B5EF4-FFF2-40B4-BE49-F238E27FC236}">
                    <a16:creationId xmlns:a16="http://schemas.microsoft.com/office/drawing/2014/main" id="{19C12166-5755-3A48-97C0-D8AAEEE566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79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3" name="Rectangle 55">
              <a:extLst>
                <a:ext uri="{FF2B5EF4-FFF2-40B4-BE49-F238E27FC236}">
                  <a16:creationId xmlns:a16="http://schemas.microsoft.com/office/drawing/2014/main" id="{9D9A9485-DD34-0F41-AFB5-954B8A725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19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4" name="Group 56">
              <a:extLst>
                <a:ext uri="{FF2B5EF4-FFF2-40B4-BE49-F238E27FC236}">
                  <a16:creationId xmlns:a16="http://schemas.microsoft.com/office/drawing/2014/main" id="{2FFA3B08-E875-FD48-94E1-F4371505A7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5" name="AutoShape 57">
                <a:extLst>
                  <a:ext uri="{FF2B5EF4-FFF2-40B4-BE49-F238E27FC236}">
                    <a16:creationId xmlns:a16="http://schemas.microsoft.com/office/drawing/2014/main" id="{76476184-6444-564E-8F2D-0791E67E7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6" name="AutoShape 58">
                <a:extLst>
                  <a:ext uri="{FF2B5EF4-FFF2-40B4-BE49-F238E27FC236}">
                    <a16:creationId xmlns:a16="http://schemas.microsoft.com/office/drawing/2014/main" id="{B3BB2EFD-E42B-2B42-987E-379968D98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B5302017-91FF-2F49-BAD2-9CC13F4DC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46" name="Rectangle 60">
              <a:extLst>
                <a:ext uri="{FF2B5EF4-FFF2-40B4-BE49-F238E27FC236}">
                  <a16:creationId xmlns:a16="http://schemas.microsoft.com/office/drawing/2014/main" id="{BE2B79DB-5FFC-8E45-BFC5-0CFF47EF2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8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7" name="Group 61">
              <a:extLst>
                <a:ext uri="{FF2B5EF4-FFF2-40B4-BE49-F238E27FC236}">
                  <a16:creationId xmlns:a16="http://schemas.microsoft.com/office/drawing/2014/main" id="{3D8C05D2-59BB-334F-8265-8797C04AF7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3" name="AutoShape 62">
                <a:extLst>
                  <a:ext uri="{FF2B5EF4-FFF2-40B4-BE49-F238E27FC236}">
                    <a16:creationId xmlns:a16="http://schemas.microsoft.com/office/drawing/2014/main" id="{8D541DFB-C680-FA4D-9379-35CA1E6C2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2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4" name="AutoShape 63">
                <a:extLst>
                  <a:ext uri="{FF2B5EF4-FFF2-40B4-BE49-F238E27FC236}">
                    <a16:creationId xmlns:a16="http://schemas.microsoft.com/office/drawing/2014/main" id="{EE12AFD5-29EA-0B41-BB09-C4CD1CFAA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8" name="Freeform 64">
              <a:extLst>
                <a:ext uri="{FF2B5EF4-FFF2-40B4-BE49-F238E27FC236}">
                  <a16:creationId xmlns:a16="http://schemas.microsoft.com/office/drawing/2014/main" id="{51F65051-4D18-D943-BCA0-CFCF16AB3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3 w 328"/>
                <a:gd name="T3" fmla="*/ 14 h 226"/>
                <a:gd name="T4" fmla="*/ 23 w 328"/>
                <a:gd name="T5" fmla="*/ 25 h 226"/>
                <a:gd name="T6" fmla="*/ 0 w 328"/>
                <a:gd name="T7" fmla="*/ 10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" name="Group 65">
              <a:extLst>
                <a:ext uri="{FF2B5EF4-FFF2-40B4-BE49-F238E27FC236}">
                  <a16:creationId xmlns:a16="http://schemas.microsoft.com/office/drawing/2014/main" id="{0040AEED-C3DB-7C41-84EC-5FD0D356CA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1" name="AutoShape 66">
                <a:extLst>
                  <a:ext uri="{FF2B5EF4-FFF2-40B4-BE49-F238E27FC236}">
                    <a16:creationId xmlns:a16="http://schemas.microsoft.com/office/drawing/2014/main" id="{BBEACDCA-DF60-E845-8A73-DF0401D09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2" name="AutoShape 67">
                <a:extLst>
                  <a:ext uri="{FF2B5EF4-FFF2-40B4-BE49-F238E27FC236}">
                    <a16:creationId xmlns:a16="http://schemas.microsoft.com/office/drawing/2014/main" id="{0C5CC1B4-7EA2-9640-926D-A69E38B14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0"/>
                <a:ext cx="70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50" name="Rectangle 68">
              <a:extLst>
                <a:ext uri="{FF2B5EF4-FFF2-40B4-BE49-F238E27FC236}">
                  <a16:creationId xmlns:a16="http://schemas.microsoft.com/office/drawing/2014/main" id="{F6E87732-186A-FD40-8A21-2B25FC0B6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5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1" name="Freeform 69">
              <a:extLst>
                <a:ext uri="{FF2B5EF4-FFF2-40B4-BE49-F238E27FC236}">
                  <a16:creationId xmlns:a16="http://schemas.microsoft.com/office/drawing/2014/main" id="{3FC3EF41-5A7D-324B-A226-90A202A84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1 w 296"/>
                <a:gd name="T3" fmla="*/ 15 h 256"/>
                <a:gd name="T4" fmla="*/ 21 w 296"/>
                <a:gd name="T5" fmla="*/ 28 h 256"/>
                <a:gd name="T6" fmla="*/ 0 w 296"/>
                <a:gd name="T7" fmla="*/ 10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70">
              <a:extLst>
                <a:ext uri="{FF2B5EF4-FFF2-40B4-BE49-F238E27FC236}">
                  <a16:creationId xmlns:a16="http://schemas.microsoft.com/office/drawing/2014/main" id="{2F77E2E9-E9BA-1546-95D2-DDBC9D18D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2 w 304"/>
                <a:gd name="T3" fmla="*/ 19 h 288"/>
                <a:gd name="T4" fmla="*/ 20 w 304"/>
                <a:gd name="T5" fmla="*/ 33 h 288"/>
                <a:gd name="T6" fmla="*/ 2 w 304"/>
                <a:gd name="T7" fmla="*/ 14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Oval 71">
              <a:extLst>
                <a:ext uri="{FF2B5EF4-FFF2-40B4-BE49-F238E27FC236}">
                  <a16:creationId xmlns:a16="http://schemas.microsoft.com/office/drawing/2014/main" id="{C5C37FA6-4A1A-644A-991D-4E9F4BDF7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0"/>
              <a:ext cx="47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4" name="Freeform 72">
              <a:extLst>
                <a:ext uri="{FF2B5EF4-FFF2-40B4-BE49-F238E27FC236}">
                  <a16:creationId xmlns:a16="http://schemas.microsoft.com/office/drawing/2014/main" id="{019F4BD4-C4C2-ED4B-9FF4-E9FDB074C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3 h 240"/>
                <a:gd name="T2" fmla="*/ 2 w 306"/>
                <a:gd name="T3" fmla="*/ 28 h 240"/>
                <a:gd name="T4" fmla="*/ 22 w 306"/>
                <a:gd name="T5" fmla="*/ 13 h 240"/>
                <a:gd name="T6" fmla="*/ 21 w 306"/>
                <a:gd name="T7" fmla="*/ 0 h 240"/>
                <a:gd name="T8" fmla="*/ 0 w 306"/>
                <a:gd name="T9" fmla="*/ 1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73">
              <a:extLst>
                <a:ext uri="{FF2B5EF4-FFF2-40B4-BE49-F238E27FC236}">
                  <a16:creationId xmlns:a16="http://schemas.microsoft.com/office/drawing/2014/main" id="{DEE84281-BBBC-AB48-9B4D-26D47F41D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6" name="AutoShape 74">
              <a:extLst>
                <a:ext uri="{FF2B5EF4-FFF2-40B4-BE49-F238E27FC236}">
                  <a16:creationId xmlns:a16="http://schemas.microsoft.com/office/drawing/2014/main" id="{D6DE68F2-91E4-104E-9B12-4EC6B13A9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2714"/>
              <a:ext cx="1070" cy="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7" name="Oval 75">
              <a:extLst>
                <a:ext uri="{FF2B5EF4-FFF2-40B4-BE49-F238E27FC236}">
                  <a16:creationId xmlns:a16="http://schemas.microsoft.com/office/drawing/2014/main" id="{D05AF487-4D4B-6F4B-8F88-4BEC85649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0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8" name="Oval 76">
              <a:extLst>
                <a:ext uri="{FF2B5EF4-FFF2-40B4-BE49-F238E27FC236}">
                  <a16:creationId xmlns:a16="http://schemas.microsoft.com/office/drawing/2014/main" id="{1C3E3CA6-0CB3-284D-A761-7870D1CE0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7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val 77">
              <a:extLst>
                <a:ext uri="{FF2B5EF4-FFF2-40B4-BE49-F238E27FC236}">
                  <a16:creationId xmlns:a16="http://schemas.microsoft.com/office/drawing/2014/main" id="{F6CD6B25-C136-054E-B1AA-DAE6A1C8B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60" name="Rectangle 78">
              <a:extLst>
                <a:ext uri="{FF2B5EF4-FFF2-40B4-BE49-F238E27FC236}">
                  <a16:creationId xmlns:a16="http://schemas.microsoft.com/office/drawing/2014/main" id="{DFF45D9F-663D-D74E-8CF5-AD3F5C130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2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EBE96DF-EF0F-A442-85E5-A8B1FA04F6F9}"/>
              </a:ext>
            </a:extLst>
          </p:cNvPr>
          <p:cNvGrpSpPr/>
          <p:nvPr/>
        </p:nvGrpSpPr>
        <p:grpSpPr>
          <a:xfrm>
            <a:off x="8620613" y="3644503"/>
            <a:ext cx="2519362" cy="757237"/>
            <a:chOff x="8620613" y="3517286"/>
            <a:chExt cx="2519362" cy="757237"/>
          </a:xfrm>
        </p:grpSpPr>
        <p:grpSp>
          <p:nvGrpSpPr>
            <p:cNvPr id="69" name="Group 27">
              <a:extLst>
                <a:ext uri="{FF2B5EF4-FFF2-40B4-BE49-F238E27FC236}">
                  <a16:creationId xmlns:a16="http://schemas.microsoft.com/office/drawing/2014/main" id="{E2C31389-FD25-D84A-84C0-E746EE0678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20613" y="3517286"/>
              <a:ext cx="2519362" cy="652463"/>
              <a:chOff x="3954" y="2214"/>
              <a:chExt cx="1587" cy="411"/>
            </a:xfrm>
          </p:grpSpPr>
          <p:sp>
            <p:nvSpPr>
              <p:cNvPr id="70" name="Line 28">
                <a:extLst>
                  <a:ext uri="{FF2B5EF4-FFF2-40B4-BE49-F238E27FC236}">
                    <a16:creationId xmlns:a16="http://schemas.microsoft.com/office/drawing/2014/main" id="{6CF54A8E-22E1-5C46-95C9-AED4BDD21F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29">
                <a:extLst>
                  <a:ext uri="{FF2B5EF4-FFF2-40B4-BE49-F238E27FC236}">
                    <a16:creationId xmlns:a16="http://schemas.microsoft.com/office/drawing/2014/main" id="{943B4CF8-0F40-154A-8747-DD06173C2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30">
                <a:extLst>
                  <a:ext uri="{FF2B5EF4-FFF2-40B4-BE49-F238E27FC236}">
                    <a16:creationId xmlns:a16="http://schemas.microsoft.com/office/drawing/2014/main" id="{4ED2591C-F102-6E42-AC9A-A0D8CD300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31">
                <a:extLst>
                  <a:ext uri="{FF2B5EF4-FFF2-40B4-BE49-F238E27FC236}">
                    <a16:creationId xmlns:a16="http://schemas.microsoft.com/office/drawing/2014/main" id="{E1587A0B-8745-DD41-8504-95C3558D62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" name="Line 31">
              <a:extLst>
                <a:ext uri="{FF2B5EF4-FFF2-40B4-BE49-F238E27FC236}">
                  <a16:creationId xmlns:a16="http://schemas.microsoft.com/office/drawing/2014/main" id="{A2AD7391-475E-1747-9621-095ED39919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33802" y="3922098"/>
              <a:ext cx="2505075" cy="35242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55A30AF-FABD-784F-BBC7-D137A6C7523A}"/>
              </a:ext>
            </a:extLst>
          </p:cNvPr>
          <p:cNvGrpSpPr/>
          <p:nvPr/>
        </p:nvGrpSpPr>
        <p:grpSpPr>
          <a:xfrm>
            <a:off x="8865578" y="4026369"/>
            <a:ext cx="2238113" cy="717456"/>
            <a:chOff x="8865578" y="3899152"/>
            <a:chExt cx="2238113" cy="717456"/>
          </a:xfrm>
        </p:grpSpPr>
        <p:grpSp>
          <p:nvGrpSpPr>
            <p:cNvPr id="74" name="Group 32">
              <a:extLst>
                <a:ext uri="{FF2B5EF4-FFF2-40B4-BE49-F238E27FC236}">
                  <a16:creationId xmlns:a16="http://schemas.microsoft.com/office/drawing/2014/main" id="{D5D0CFE0-967D-3A44-983F-1DC5624E45B8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8874841" y="3899152"/>
              <a:ext cx="2228850" cy="604838"/>
              <a:chOff x="3954" y="2214"/>
              <a:chExt cx="1587" cy="411"/>
            </a:xfrm>
          </p:grpSpPr>
          <p:sp>
            <p:nvSpPr>
              <p:cNvPr id="75" name="Line 33">
                <a:extLst>
                  <a:ext uri="{FF2B5EF4-FFF2-40B4-BE49-F238E27FC236}">
                    <a16:creationId xmlns:a16="http://schemas.microsoft.com/office/drawing/2014/main" id="{189E9A25-0E86-8943-8D87-490FE3F2E6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3" y="2214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34">
                <a:extLst>
                  <a:ext uri="{FF2B5EF4-FFF2-40B4-BE49-F238E27FC236}">
                    <a16:creationId xmlns:a16="http://schemas.microsoft.com/office/drawing/2014/main" id="{25D33CA5-137D-B54B-9B56-D4679B6CDD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4" y="2274"/>
                <a:ext cx="1578" cy="220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35">
                <a:extLst>
                  <a:ext uri="{FF2B5EF4-FFF2-40B4-BE49-F238E27FC236}">
                    <a16:creationId xmlns:a16="http://schemas.microsoft.com/office/drawing/2014/main" id="{8F4172C4-7863-6042-B2CF-5FCA472CC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3" y="2340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36">
                <a:extLst>
                  <a:ext uri="{FF2B5EF4-FFF2-40B4-BE49-F238E27FC236}">
                    <a16:creationId xmlns:a16="http://schemas.microsoft.com/office/drawing/2014/main" id="{97A61225-768D-8143-95DD-C3A2974523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7" y="2403"/>
                <a:ext cx="1578" cy="222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" name="Line 33">
              <a:extLst>
                <a:ext uri="{FF2B5EF4-FFF2-40B4-BE49-F238E27FC236}">
                  <a16:creationId xmlns:a16="http://schemas.microsoft.com/office/drawing/2014/main" id="{65AA6AC7-0BEA-444B-B5C2-90A329081B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65578" y="4289907"/>
              <a:ext cx="2216210" cy="32670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" name="Text Box 26">
            <a:extLst>
              <a:ext uri="{FF2B5EF4-FFF2-40B4-BE49-F238E27FC236}">
                <a16:creationId xmlns:a16="http://schemas.microsoft.com/office/drawing/2014/main" id="{2AA64127-A1C1-C149-9139-4CCA4B23F14D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925770" y="3644647"/>
            <a:ext cx="12891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five segments</a:t>
            </a:r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98" name="Text Box 26">
            <a:extLst>
              <a:ext uri="{FF2B5EF4-FFF2-40B4-BE49-F238E27FC236}">
                <a16:creationId xmlns:a16="http://schemas.microsoft.com/office/drawing/2014/main" id="{03A340FD-E9C2-EB4C-8182-44CF1BA2A342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974792" y="4532507"/>
            <a:ext cx="1229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six segments</a:t>
            </a:r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99" name="Text Box 10">
            <a:extLst>
              <a:ext uri="{FF2B5EF4-FFF2-40B4-BE49-F238E27FC236}">
                <a16:creationId xmlns:a16="http://schemas.microsoft.com/office/drawing/2014/main" id="{4A78BB69-1E03-C344-BBA1-F29408B16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182493" y="3873968"/>
            <a:ext cx="528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RTT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00" name="Line 15">
            <a:extLst>
              <a:ext uri="{FF2B5EF4-FFF2-40B4-BE49-F238E27FC236}">
                <a16:creationId xmlns:a16="http://schemas.microsoft.com/office/drawing/2014/main" id="{017648BA-7EE0-A544-8AA5-A2B33E0213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38874" y="3633462"/>
            <a:ext cx="0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16">
            <a:extLst>
              <a:ext uri="{FF2B5EF4-FFF2-40B4-BE49-F238E27FC236}">
                <a16:creationId xmlns:a16="http://schemas.microsoft.com/office/drawing/2014/main" id="{2128764F-CC0A-BF49-98F5-DFCB7F2550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38540" y="4239886"/>
            <a:ext cx="0" cy="3489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770959C-5CD7-574F-8FF5-1EA4DE693C25}"/>
              </a:ext>
            </a:extLst>
          </p:cNvPr>
          <p:cNvSpPr txBox="1"/>
          <p:nvPr/>
        </p:nvSpPr>
        <p:spPr>
          <a:xfrm>
            <a:off x="8831283" y="2324321"/>
            <a:ext cx="2080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say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Helvetica" pitchFamily="2" charset="0"/>
              </a:rPr>
              <a:t>=4</a:t>
            </a:r>
          </a:p>
        </p:txBody>
      </p:sp>
      <p:sp>
        <p:nvSpPr>
          <p:cNvPr id="103" name="Text Box 26">
            <a:extLst>
              <a:ext uri="{FF2B5EF4-FFF2-40B4-BE49-F238E27FC236}">
                <a16:creationId xmlns:a16="http://schemas.microsoft.com/office/drawing/2014/main" id="{D2AD1570-C279-AD46-8316-48ABA3F81855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731289" y="5472592"/>
            <a:ext cx="14879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seven segments</a:t>
            </a:r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8554012-DDCC-ED48-8D06-58FD2CA7669A}"/>
              </a:ext>
            </a:extLst>
          </p:cNvPr>
          <p:cNvSpPr txBox="1"/>
          <p:nvPr/>
        </p:nvSpPr>
        <p:spPr>
          <a:xfrm>
            <a:off x="9423061" y="5564568"/>
            <a:ext cx="1153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latin typeface="Helvetica" pitchFamily="2" charset="0"/>
              </a:rPr>
              <a:t>…</a:t>
            </a:r>
          </a:p>
        </p:txBody>
      </p:sp>
      <p:sp>
        <p:nvSpPr>
          <p:cNvPr id="105" name="Text Box 10">
            <a:extLst>
              <a:ext uri="{FF2B5EF4-FFF2-40B4-BE49-F238E27FC236}">
                <a16:creationId xmlns:a16="http://schemas.microsoft.com/office/drawing/2014/main" id="{E1B7DE45-EBFE-DD49-AB8B-5598B569842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183008" y="4823758"/>
            <a:ext cx="528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RTT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06" name="Line 15">
            <a:extLst>
              <a:ext uri="{FF2B5EF4-FFF2-40B4-BE49-F238E27FC236}">
                <a16:creationId xmlns:a16="http://schemas.microsoft.com/office/drawing/2014/main" id="{795D18E2-14B3-4046-B2F4-826280452D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39389" y="4583252"/>
            <a:ext cx="0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16">
            <a:extLst>
              <a:ext uri="{FF2B5EF4-FFF2-40B4-BE49-F238E27FC236}">
                <a16:creationId xmlns:a16="http://schemas.microsoft.com/office/drawing/2014/main" id="{1DE1821D-1EA0-4E49-BE7F-99A1F8E01D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39055" y="5189676"/>
            <a:ext cx="0" cy="3489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CAD1D5F-DA62-0A45-9A75-DAC99663FA98}"/>
              </a:ext>
            </a:extLst>
          </p:cNvPr>
          <p:cNvGrpSpPr/>
          <p:nvPr/>
        </p:nvGrpSpPr>
        <p:grpSpPr>
          <a:xfrm>
            <a:off x="8641240" y="4538758"/>
            <a:ext cx="2522928" cy="871917"/>
            <a:chOff x="8641240" y="4538758"/>
            <a:chExt cx="2522928" cy="871917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79855456-66F2-5642-A1CD-A44CCC82EFD4}"/>
                </a:ext>
              </a:extLst>
            </p:cNvPr>
            <p:cNvGrpSpPr/>
            <p:nvPr/>
          </p:nvGrpSpPr>
          <p:grpSpPr>
            <a:xfrm>
              <a:off x="8644806" y="4538758"/>
              <a:ext cx="2519362" cy="757237"/>
              <a:chOff x="8620613" y="3517286"/>
              <a:chExt cx="2519362" cy="757237"/>
            </a:xfrm>
          </p:grpSpPr>
          <p:grpSp>
            <p:nvGrpSpPr>
              <p:cNvPr id="85" name="Group 27">
                <a:extLst>
                  <a:ext uri="{FF2B5EF4-FFF2-40B4-BE49-F238E27FC236}">
                    <a16:creationId xmlns:a16="http://schemas.microsoft.com/office/drawing/2014/main" id="{B3545617-1C79-824C-BCDA-696988E879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20613" y="3517286"/>
                <a:ext cx="2519362" cy="652463"/>
                <a:chOff x="3954" y="2214"/>
                <a:chExt cx="1587" cy="411"/>
              </a:xfrm>
            </p:grpSpPr>
            <p:sp>
              <p:nvSpPr>
                <p:cNvPr id="87" name="Line 28">
                  <a:extLst>
                    <a:ext uri="{FF2B5EF4-FFF2-40B4-BE49-F238E27FC236}">
                      <a16:creationId xmlns:a16="http://schemas.microsoft.com/office/drawing/2014/main" id="{FD0EBF05-44CE-8340-BABE-269395FCE9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63" y="2214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29">
                  <a:extLst>
                    <a:ext uri="{FF2B5EF4-FFF2-40B4-BE49-F238E27FC236}">
                      <a16:creationId xmlns:a16="http://schemas.microsoft.com/office/drawing/2014/main" id="{E8B20EE6-9D5C-F542-9800-3C063AFF21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54" y="2274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30">
                  <a:extLst>
                    <a:ext uri="{FF2B5EF4-FFF2-40B4-BE49-F238E27FC236}">
                      <a16:creationId xmlns:a16="http://schemas.microsoft.com/office/drawing/2014/main" id="{70D96B8C-1FDE-254C-81BA-7E307AE7A8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63" y="2340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31">
                  <a:extLst>
                    <a:ext uri="{FF2B5EF4-FFF2-40B4-BE49-F238E27FC236}">
                      <a16:creationId xmlns:a16="http://schemas.microsoft.com/office/drawing/2014/main" id="{19EB2260-675C-254F-9C31-3AB65E5C73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57" y="2403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6" name="Line 31">
                <a:extLst>
                  <a:ext uri="{FF2B5EF4-FFF2-40B4-BE49-F238E27FC236}">
                    <a16:creationId xmlns:a16="http://schemas.microsoft.com/office/drawing/2014/main" id="{FB469DF3-F1B1-5E49-9D6D-2E717B516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33802" y="3922098"/>
                <a:ext cx="2505075" cy="352425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8" name="Line 31">
              <a:extLst>
                <a:ext uri="{FF2B5EF4-FFF2-40B4-BE49-F238E27FC236}">
                  <a16:creationId xmlns:a16="http://schemas.microsoft.com/office/drawing/2014/main" id="{FC81BF95-8F2B-0846-B214-DD7FE1C41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1240" y="5058250"/>
              <a:ext cx="2505075" cy="35242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9FAB63C-0658-7F4D-B737-C9B41A3551DB}"/>
              </a:ext>
            </a:extLst>
          </p:cNvPr>
          <p:cNvGrpSpPr/>
          <p:nvPr/>
        </p:nvGrpSpPr>
        <p:grpSpPr>
          <a:xfrm>
            <a:off x="8889771" y="4920624"/>
            <a:ext cx="2238113" cy="807848"/>
            <a:chOff x="8889771" y="4920624"/>
            <a:chExt cx="2238113" cy="807848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43570DD2-D9ED-544A-BEAE-2CE75CD5D0A6}"/>
                </a:ext>
              </a:extLst>
            </p:cNvPr>
            <p:cNvGrpSpPr/>
            <p:nvPr/>
          </p:nvGrpSpPr>
          <p:grpSpPr>
            <a:xfrm>
              <a:off x="8889771" y="4920624"/>
              <a:ext cx="2238113" cy="717456"/>
              <a:chOff x="8865578" y="3899152"/>
              <a:chExt cx="2238113" cy="717456"/>
            </a:xfrm>
          </p:grpSpPr>
          <p:grpSp>
            <p:nvGrpSpPr>
              <p:cNvPr id="92" name="Group 32">
                <a:extLst>
                  <a:ext uri="{FF2B5EF4-FFF2-40B4-BE49-F238E27FC236}">
                    <a16:creationId xmlns:a16="http://schemas.microsoft.com/office/drawing/2014/main" id="{41ACE3D6-1A7B-0C49-B311-27084301DE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8874841" y="3899152"/>
                <a:ext cx="2228850" cy="604838"/>
                <a:chOff x="3954" y="2214"/>
                <a:chExt cx="1587" cy="411"/>
              </a:xfrm>
            </p:grpSpPr>
            <p:sp>
              <p:nvSpPr>
                <p:cNvPr id="94" name="Line 33">
                  <a:extLst>
                    <a:ext uri="{FF2B5EF4-FFF2-40B4-BE49-F238E27FC236}">
                      <a16:creationId xmlns:a16="http://schemas.microsoft.com/office/drawing/2014/main" id="{D3F62816-9D2D-C248-86EC-E87A695DC9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63" y="2214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Line 34">
                  <a:extLst>
                    <a:ext uri="{FF2B5EF4-FFF2-40B4-BE49-F238E27FC236}">
                      <a16:creationId xmlns:a16="http://schemas.microsoft.com/office/drawing/2014/main" id="{3C3E2F68-2B9B-FA4F-A6B0-5725C8ECF4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54" y="2274"/>
                  <a:ext cx="1578" cy="22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35">
                  <a:extLst>
                    <a:ext uri="{FF2B5EF4-FFF2-40B4-BE49-F238E27FC236}">
                      <a16:creationId xmlns:a16="http://schemas.microsoft.com/office/drawing/2014/main" id="{33C59597-E2E7-004B-A03E-1C20482EE3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63" y="2340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36">
                  <a:extLst>
                    <a:ext uri="{FF2B5EF4-FFF2-40B4-BE49-F238E27FC236}">
                      <a16:creationId xmlns:a16="http://schemas.microsoft.com/office/drawing/2014/main" id="{1FC1898B-AAE2-614E-90A2-A03E75FB05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57" y="2403"/>
                  <a:ext cx="1578" cy="222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3" name="Line 33">
                <a:extLst>
                  <a:ext uri="{FF2B5EF4-FFF2-40B4-BE49-F238E27FC236}">
                    <a16:creationId xmlns:a16="http://schemas.microsoft.com/office/drawing/2014/main" id="{627D2EFF-5E95-914C-9BF4-154EEDC567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865578" y="4289907"/>
                <a:ext cx="2216210" cy="326701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" name="Line 33">
              <a:extLst>
                <a:ext uri="{FF2B5EF4-FFF2-40B4-BE49-F238E27FC236}">
                  <a16:creationId xmlns:a16="http://schemas.microsoft.com/office/drawing/2014/main" id="{EB7BDA89-36DD-E54E-81D8-F27601262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10088" y="5401771"/>
              <a:ext cx="2216210" cy="32670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575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22" grpId="0"/>
      <p:bldP spid="83" grpId="0"/>
      <p:bldP spid="98" grpId="0"/>
      <p:bldP spid="99" grpId="0"/>
      <p:bldP spid="100" grpId="0" animBg="1"/>
      <p:bldP spid="101" grpId="0" animBg="1"/>
      <p:bldP spid="102" grpId="0"/>
      <p:bldP spid="103" grpId="0"/>
      <p:bldP spid="104" grpId="0"/>
      <p:bldP spid="105" grpId="0"/>
      <p:bldP spid="106" grpId="0" animBg="1"/>
      <p:bldP spid="10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1045</Words>
  <Application>Microsoft Macintosh PowerPoint</Application>
  <PresentationFormat>Widescreen</PresentationFormat>
  <Paragraphs>210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Consolas</vt:lpstr>
      <vt:lpstr>Courier</vt:lpstr>
      <vt:lpstr>Helvetica</vt:lpstr>
      <vt:lpstr>Tahoma</vt:lpstr>
      <vt:lpstr>Times New Roman</vt:lpstr>
      <vt:lpstr>Office Theme</vt:lpstr>
      <vt:lpstr>Congestion Control II</vt:lpstr>
      <vt:lpstr>PowerPoint Presentation</vt:lpstr>
      <vt:lpstr>Congestion window</vt:lpstr>
      <vt:lpstr>Interaction b/w flow &amp; congestion control</vt:lpstr>
      <vt:lpstr>Review: Steady state operation</vt:lpstr>
      <vt:lpstr>Review: Slow start</vt:lpstr>
      <vt:lpstr>TCP Congestion Avoidance</vt:lpstr>
      <vt:lpstr>Two congestion control algorithms</vt:lpstr>
      <vt:lpstr>TCP New Reno: Additive Increase</vt:lpstr>
      <vt:lpstr>TCP New Reno: Additive increase</vt:lpstr>
      <vt:lpstr>Behavior of Additive Increase</vt:lpstr>
      <vt:lpstr>TCP BBR: finding the bottleneck link rate</vt:lpstr>
      <vt:lpstr>TCP BBR: finding the bottleneck link rate</vt:lpstr>
      <vt:lpstr>TCP BBR: Adjustments by gain cycling</vt:lpstr>
      <vt:lpstr>Bandwidth-Delay Product</vt:lpstr>
      <vt:lpstr>Steady state cwnd for a single flow</vt:lpstr>
      <vt:lpstr>The Bandwidth-Delay Product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1755</cp:revision>
  <cp:lastPrinted>2021-01-24T11:57:08Z</cp:lastPrinted>
  <dcterms:created xsi:type="dcterms:W3CDTF">2019-01-23T03:40:12Z</dcterms:created>
  <dcterms:modified xsi:type="dcterms:W3CDTF">2024-11-08T15:44:24Z</dcterms:modified>
</cp:coreProperties>
</file>