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387" r:id="rId2"/>
    <p:sldId id="916" r:id="rId3"/>
    <p:sldId id="923" r:id="rId4"/>
    <p:sldId id="617" r:id="rId5"/>
    <p:sldId id="618" r:id="rId6"/>
    <p:sldId id="619" r:id="rId7"/>
    <p:sldId id="561" r:id="rId8"/>
    <p:sldId id="410" r:id="rId9"/>
    <p:sldId id="409" r:id="rId10"/>
    <p:sldId id="444" r:id="rId11"/>
    <p:sldId id="580" r:id="rId12"/>
    <p:sldId id="581" r:id="rId13"/>
    <p:sldId id="443" r:id="rId14"/>
    <p:sldId id="582" r:id="rId15"/>
    <p:sldId id="583" r:id="rId16"/>
    <p:sldId id="905" r:id="rId17"/>
    <p:sldId id="614" r:id="rId18"/>
    <p:sldId id="906" r:id="rId19"/>
    <p:sldId id="585" r:id="rId20"/>
    <p:sldId id="912" r:id="rId21"/>
    <p:sldId id="920" r:id="rId22"/>
    <p:sldId id="92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31"/>
    <p:restoredTop sz="94664"/>
  </p:normalViewPr>
  <p:slideViewPr>
    <p:cSldViewPr snapToGrid="0" snapToObjects="1">
      <p:cViewPr varScale="1">
        <p:scale>
          <a:sx n="147" d="100"/>
          <a:sy n="147" d="100"/>
        </p:scale>
        <p:origin x="4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CB4CF-6AD1-C3CF-0E09-A88EA8897B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03BAD92-4089-16D9-94AD-6559A56F88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6F3697-FFC9-452E-9D22-BCCF3C617119}" type="slidenum">
              <a:rPr lang="en-US" altLang="en-US" sz="1400" smtClean="0"/>
              <a:pPr/>
              <a:t>2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24040A36-7E1C-2929-30AC-AB3628F1E6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63F69418-8195-F402-2E14-379EAA815E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582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10/22/24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F2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65337" y="1994640"/>
            <a:ext cx="946132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Reliable Data Delivery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Lecture 13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hlinkClick r:id="rId2"/>
              </a:rPr>
              <a:t>http://www.cs.rutgers.edu/~sn624/352-F24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1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EE148-6EBE-7C4D-84FC-D528BC9E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loss: (1) 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B6C1-E67F-0145-B447-DB4EC2C71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33934" cy="4351338"/>
          </a:xfrm>
        </p:spPr>
        <p:txBody>
          <a:bodyPr/>
          <a:lstStyle/>
          <a:p>
            <a:r>
              <a:rPr lang="en-US" dirty="0"/>
              <a:t>Key idea: Receiver returns an </a:t>
            </a:r>
            <a:r>
              <a:rPr lang="en-US" dirty="0">
                <a:solidFill>
                  <a:srgbClr val="C00000"/>
                </a:solidFill>
              </a:rPr>
              <a:t>acknowledgment </a:t>
            </a:r>
            <a:r>
              <a:rPr lang="en-US" dirty="0"/>
              <a:t>(ACK) per packet sent</a:t>
            </a:r>
          </a:p>
          <a:p>
            <a:endParaRPr lang="en-US" dirty="0"/>
          </a:p>
          <a:p>
            <a:r>
              <a:rPr lang="en-US" dirty="0"/>
              <a:t>If sender receives an ACK, it knows that the receiver got the packet.</a:t>
            </a:r>
          </a:p>
          <a:p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3DC61C-B9B6-FB4A-A136-A058F03D2703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DE5DD3-DA00-1E42-A852-BF35AE71E6B9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28BD9D7-35E3-2D4B-BCED-989886119A6B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68A87EA-45F9-4C40-A834-41FFCCD8E9DA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8263DF-35DE-AD47-87C7-A8593D7E2F5D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7B9F704-8EA7-B146-8F45-238F7752D38E}"/>
              </a:ext>
            </a:extLst>
          </p:cNvPr>
          <p:cNvGrpSpPr/>
          <p:nvPr/>
        </p:nvGrpSpPr>
        <p:grpSpPr>
          <a:xfrm>
            <a:off x="7851916" y="233981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C458EE8-812C-084F-B542-74D8D1D03DC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EC598F4-6423-9F45-8318-2DC545D19025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A284577-38B0-1647-B406-2AB65B605F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A8FB867-CB34-A94F-B0DC-E5AEB5002A29}"/>
              </a:ext>
            </a:extLst>
          </p:cNvPr>
          <p:cNvCxnSpPr>
            <a:cxnSpLocks/>
          </p:cNvCxnSpPr>
          <p:nvPr/>
        </p:nvCxnSpPr>
        <p:spPr>
          <a:xfrm flipH="1">
            <a:off x="7598468" y="3200786"/>
            <a:ext cx="2392017" cy="96380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6123524-12C4-1342-8790-D29C3762C6B6}"/>
              </a:ext>
            </a:extLst>
          </p:cNvPr>
          <p:cNvGrpSpPr/>
          <p:nvPr/>
        </p:nvGrpSpPr>
        <p:grpSpPr>
          <a:xfrm>
            <a:off x="8330656" y="3595555"/>
            <a:ext cx="453882" cy="281889"/>
            <a:chOff x="9342783" y="1192696"/>
            <a:chExt cx="2011017" cy="1019419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0CADD668-1532-1249-8640-6731CE3E667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0A4E6F6-0077-B342-9C38-7D9EE9488D4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6F63893-169A-E14C-8B3E-022771B2CA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FD1726F-F927-6F49-8B93-F167DC5E6E87}"/>
              </a:ext>
            </a:extLst>
          </p:cNvPr>
          <p:cNvSpPr txBox="1"/>
          <p:nvPr/>
        </p:nvSpPr>
        <p:spPr>
          <a:xfrm>
            <a:off x="8148670" y="319298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211E8E-9508-3D42-A961-CBF36079CD60}"/>
              </a:ext>
            </a:extLst>
          </p:cNvPr>
          <p:cNvSpPr txBox="1"/>
          <p:nvPr/>
        </p:nvSpPr>
        <p:spPr>
          <a:xfrm>
            <a:off x="7787865" y="2827128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packet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36FFA8B-B28D-B544-91D2-FFE9C37A85A5}"/>
              </a:ext>
            </a:extLst>
          </p:cNvPr>
          <p:cNvCxnSpPr>
            <a:cxnSpLocks/>
          </p:cNvCxnSpPr>
          <p:nvPr/>
        </p:nvCxnSpPr>
        <p:spPr>
          <a:xfrm>
            <a:off x="7580245" y="4417180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CF064D1-7C00-5644-94B5-5ACA42BDBBB1}"/>
              </a:ext>
            </a:extLst>
          </p:cNvPr>
          <p:cNvGrpSpPr/>
          <p:nvPr/>
        </p:nvGrpSpPr>
        <p:grpSpPr>
          <a:xfrm>
            <a:off x="7851916" y="4306338"/>
            <a:ext cx="914398" cy="461665"/>
            <a:chOff x="9342783" y="1192696"/>
            <a:chExt cx="2011017" cy="1019419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820DA565-C817-754F-A1E5-99C975DAC3E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D9E76E4-849C-AE46-850B-9365F7E4A7A8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A921094-7A0B-F04C-B469-0170031AB1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7F3C35-B6EC-B94E-A35E-29CA217C4D3A}"/>
              </a:ext>
            </a:extLst>
          </p:cNvPr>
          <p:cNvCxnSpPr>
            <a:cxnSpLocks/>
          </p:cNvCxnSpPr>
          <p:nvPr/>
        </p:nvCxnSpPr>
        <p:spPr>
          <a:xfrm flipH="1">
            <a:off x="7598468" y="5167312"/>
            <a:ext cx="2392017" cy="96380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5E1AAA8-2EA6-6A41-B08C-499C3F87C266}"/>
              </a:ext>
            </a:extLst>
          </p:cNvPr>
          <p:cNvGrpSpPr/>
          <p:nvPr/>
        </p:nvGrpSpPr>
        <p:grpSpPr>
          <a:xfrm>
            <a:off x="8330656" y="5562081"/>
            <a:ext cx="453882" cy="281889"/>
            <a:chOff x="9342783" y="1192696"/>
            <a:chExt cx="2011017" cy="1019419"/>
          </a:xfrm>
        </p:grpSpPr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49D6209B-412E-4244-A5B0-ABA0097886FA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AC0DD30-83A7-6445-96DE-A9925A721367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BE7A61D-0F3C-3B4E-A898-3E3DF62C73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8228D541-0B1E-A84C-A546-9072E694EEB1}"/>
              </a:ext>
            </a:extLst>
          </p:cNvPr>
          <p:cNvSpPr txBox="1"/>
          <p:nvPr/>
        </p:nvSpPr>
        <p:spPr>
          <a:xfrm>
            <a:off x="8148670" y="5159515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397CF2B-4516-384E-B49C-D4CD7BDA0238}"/>
              </a:ext>
            </a:extLst>
          </p:cNvPr>
          <p:cNvSpPr txBox="1"/>
          <p:nvPr/>
        </p:nvSpPr>
        <p:spPr>
          <a:xfrm>
            <a:off x="7787865" y="4793654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packet</a:t>
            </a:r>
          </a:p>
        </p:txBody>
      </p:sp>
    </p:spTree>
    <p:extLst>
      <p:ext uri="{BB962C8B-B14F-4D97-AF65-F5344CB8AC3E}">
        <p14:creationId xmlns:p14="http://schemas.microsoft.com/office/powerpoint/2010/main" val="3298083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EE148-6EBE-7C4D-84FC-D528BC9E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</a:t>
            </a:r>
            <a:r>
              <a:rPr lang="en-US" dirty="0">
                <a:solidFill>
                  <a:srgbClr val="C00000"/>
                </a:solidFill>
              </a:rPr>
              <a:t>corruption:</a:t>
            </a:r>
            <a:r>
              <a:rPr lang="en-US" dirty="0"/>
              <a:t> (1) 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B6C1-E67F-0145-B447-DB4EC2C71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33934" cy="4351338"/>
          </a:xfrm>
        </p:spPr>
        <p:txBody>
          <a:bodyPr>
            <a:normAutofit/>
          </a:bodyPr>
          <a:lstStyle/>
          <a:p>
            <a:r>
              <a:rPr lang="en-US" dirty="0"/>
              <a:t>ACKs also work to detect packet corruption on the way to the receiver</a:t>
            </a:r>
          </a:p>
          <a:p>
            <a:pPr lvl="1"/>
            <a:r>
              <a:rPr lang="en-US" dirty="0"/>
              <a:t>One possibility: A receiver could send a negative acknowledgment, or a </a:t>
            </a:r>
            <a:r>
              <a:rPr lang="en-US" dirty="0">
                <a:solidFill>
                  <a:srgbClr val="C00000"/>
                </a:solidFill>
              </a:rPr>
              <a:t>NAK</a:t>
            </a:r>
            <a:r>
              <a:rPr lang="en-US" dirty="0"/>
              <a:t>, if it receives a corrupted packet</a:t>
            </a:r>
          </a:p>
          <a:p>
            <a:pPr lvl="1"/>
            <a:r>
              <a:rPr lang="en-US" dirty="0"/>
              <a:t>Q: How to detect corrupted packet?</a:t>
            </a:r>
          </a:p>
          <a:p>
            <a:pPr lvl="2"/>
            <a:r>
              <a:rPr lang="en-US" dirty="0">
                <a:solidFill>
                  <a:srgbClr val="C00000"/>
                </a:solidFill>
              </a:rPr>
              <a:t>One method: Checksum!</a:t>
            </a:r>
          </a:p>
          <a:p>
            <a:endParaRPr lang="en-US" dirty="0"/>
          </a:p>
          <a:p>
            <a:r>
              <a:rPr lang="en-US" dirty="0"/>
              <a:t>TCP only uses positive ACKs.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3DC61C-B9B6-FB4A-A136-A058F03D2703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DE5DD3-DA00-1E42-A852-BF35AE71E6B9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28BD9D7-35E3-2D4B-BCED-989886119A6B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68A87EA-45F9-4C40-A834-41FFCCD8E9DA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8263DF-35DE-AD47-87C7-A8593D7E2F5D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7B9F704-8EA7-B146-8F45-238F7752D38E}"/>
              </a:ext>
            </a:extLst>
          </p:cNvPr>
          <p:cNvGrpSpPr/>
          <p:nvPr/>
        </p:nvGrpSpPr>
        <p:grpSpPr>
          <a:xfrm>
            <a:off x="7851916" y="233981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C458EE8-812C-084F-B542-74D8D1D03DC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EC598F4-6423-9F45-8318-2DC545D19025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A284577-38B0-1647-B406-2AB65B605F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A8FB867-CB34-A94F-B0DC-E5AEB5002A29}"/>
              </a:ext>
            </a:extLst>
          </p:cNvPr>
          <p:cNvCxnSpPr>
            <a:cxnSpLocks/>
          </p:cNvCxnSpPr>
          <p:nvPr/>
        </p:nvCxnSpPr>
        <p:spPr>
          <a:xfrm flipH="1">
            <a:off x="7598468" y="3200786"/>
            <a:ext cx="2392017" cy="96380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6123524-12C4-1342-8790-D29C3762C6B6}"/>
              </a:ext>
            </a:extLst>
          </p:cNvPr>
          <p:cNvGrpSpPr/>
          <p:nvPr/>
        </p:nvGrpSpPr>
        <p:grpSpPr>
          <a:xfrm>
            <a:off x="8330656" y="3595555"/>
            <a:ext cx="453882" cy="281889"/>
            <a:chOff x="9342783" y="1192696"/>
            <a:chExt cx="2011017" cy="1019419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0CADD668-1532-1249-8640-6731CE3E667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0A4E6F6-0077-B342-9C38-7D9EE9488D4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6F63893-169A-E14C-8B3E-022771B2CA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FD1726F-F927-6F49-8B93-F167DC5E6E87}"/>
              </a:ext>
            </a:extLst>
          </p:cNvPr>
          <p:cNvSpPr txBox="1"/>
          <p:nvPr/>
        </p:nvSpPr>
        <p:spPr>
          <a:xfrm>
            <a:off x="8148670" y="319298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NAK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211E8E-9508-3D42-A961-CBF36079CD60}"/>
              </a:ext>
            </a:extLst>
          </p:cNvPr>
          <p:cNvSpPr txBox="1"/>
          <p:nvPr/>
        </p:nvSpPr>
        <p:spPr>
          <a:xfrm>
            <a:off x="7787865" y="2827128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packet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36FFA8B-B28D-B544-91D2-FFE9C37A85A5}"/>
              </a:ext>
            </a:extLst>
          </p:cNvPr>
          <p:cNvCxnSpPr>
            <a:cxnSpLocks/>
          </p:cNvCxnSpPr>
          <p:nvPr/>
        </p:nvCxnSpPr>
        <p:spPr>
          <a:xfrm>
            <a:off x="7580245" y="4417180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CF064D1-7C00-5644-94B5-5ACA42BDBBB1}"/>
              </a:ext>
            </a:extLst>
          </p:cNvPr>
          <p:cNvGrpSpPr/>
          <p:nvPr/>
        </p:nvGrpSpPr>
        <p:grpSpPr>
          <a:xfrm>
            <a:off x="7851916" y="4306338"/>
            <a:ext cx="914398" cy="461665"/>
            <a:chOff x="9342783" y="1192696"/>
            <a:chExt cx="2011017" cy="1019419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820DA565-C817-754F-A1E5-99C975DAC3E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D9E76E4-849C-AE46-850B-9365F7E4A7A8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A921094-7A0B-F04C-B469-0170031AB1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7F3C35-B6EC-B94E-A35E-29CA217C4D3A}"/>
              </a:ext>
            </a:extLst>
          </p:cNvPr>
          <p:cNvCxnSpPr>
            <a:cxnSpLocks/>
          </p:cNvCxnSpPr>
          <p:nvPr/>
        </p:nvCxnSpPr>
        <p:spPr>
          <a:xfrm flipH="1">
            <a:off x="7598468" y="5167312"/>
            <a:ext cx="2392017" cy="96380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5E1AAA8-2EA6-6A41-B08C-499C3F87C266}"/>
              </a:ext>
            </a:extLst>
          </p:cNvPr>
          <p:cNvGrpSpPr/>
          <p:nvPr/>
        </p:nvGrpSpPr>
        <p:grpSpPr>
          <a:xfrm>
            <a:off x="8330656" y="5562081"/>
            <a:ext cx="453882" cy="281889"/>
            <a:chOff x="9342783" y="1192696"/>
            <a:chExt cx="2011017" cy="1019419"/>
          </a:xfrm>
        </p:grpSpPr>
        <p:sp>
          <p:nvSpPr>
            <p:cNvPr id="30" name="Rounded Rectangle 29">
              <a:extLst>
                <a:ext uri="{FF2B5EF4-FFF2-40B4-BE49-F238E27FC236}">
                  <a16:creationId xmlns:a16="http://schemas.microsoft.com/office/drawing/2014/main" id="{49D6209B-412E-4244-A5B0-ABA0097886FA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AC0DD30-83A7-6445-96DE-A9925A721367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BE7A61D-0F3C-3B4E-A898-3E3DF62C73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8228D541-0B1E-A84C-A546-9072E694EEB1}"/>
              </a:ext>
            </a:extLst>
          </p:cNvPr>
          <p:cNvSpPr txBox="1"/>
          <p:nvPr/>
        </p:nvSpPr>
        <p:spPr>
          <a:xfrm>
            <a:off x="8148670" y="5159515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397CF2B-4516-384E-B49C-D4CD7BDA0238}"/>
              </a:ext>
            </a:extLst>
          </p:cNvPr>
          <p:cNvSpPr txBox="1"/>
          <p:nvPr/>
        </p:nvSpPr>
        <p:spPr>
          <a:xfrm>
            <a:off x="7787865" y="4793654"/>
            <a:ext cx="109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packet</a:t>
            </a:r>
          </a:p>
        </p:txBody>
      </p:sp>
      <p:sp>
        <p:nvSpPr>
          <p:cNvPr id="35" name="Explosion 1 1">
            <a:extLst>
              <a:ext uri="{FF2B5EF4-FFF2-40B4-BE49-F238E27FC236}">
                <a16:creationId xmlns:a16="http://schemas.microsoft.com/office/drawing/2014/main" id="{763551F1-F23C-6F45-AB13-226DF1C4F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7714" y="2087263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84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EE148-6EBE-7C4D-84FC-D528BC9E8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02009" cy="1325563"/>
          </a:xfrm>
        </p:spPr>
        <p:txBody>
          <a:bodyPr/>
          <a:lstStyle/>
          <a:p>
            <a:r>
              <a:rPr lang="en-US" dirty="0"/>
              <a:t>Coping with packet loss: (2) RTO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B6C1-E67F-0145-B447-DB4EC2C71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33934" cy="4667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if a packet is dropped?</a:t>
            </a:r>
          </a:p>
          <a:p>
            <a:r>
              <a:rPr lang="en-US" dirty="0"/>
              <a:t>Key idea: Wait for a duration of time (called </a:t>
            </a:r>
            <a:r>
              <a:rPr lang="en-US" dirty="0">
                <a:solidFill>
                  <a:srgbClr val="C00000"/>
                </a:solidFill>
              </a:rPr>
              <a:t>retransmission timeout </a:t>
            </a:r>
            <a:r>
              <a:rPr lang="en-US" dirty="0"/>
              <a:t>or RTO) before </a:t>
            </a:r>
            <a:r>
              <a:rPr lang="en-US" dirty="0">
                <a:solidFill>
                  <a:srgbClr val="C00000"/>
                </a:solidFill>
              </a:rPr>
              <a:t>re-sending </a:t>
            </a:r>
            <a:r>
              <a:rPr lang="en-US" dirty="0"/>
              <a:t>the packet</a:t>
            </a:r>
          </a:p>
          <a:p>
            <a:endParaRPr lang="en-US" dirty="0"/>
          </a:p>
          <a:p>
            <a:r>
              <a:rPr lang="en-US" dirty="0"/>
              <a:t>In TCP, </a:t>
            </a:r>
            <a:r>
              <a:rPr lang="en-US" dirty="0">
                <a:solidFill>
                  <a:srgbClr val="C00000"/>
                </a:solidFill>
              </a:rPr>
              <a:t>the onus is on the sender </a:t>
            </a:r>
            <a:r>
              <a:rPr lang="en-US" dirty="0"/>
              <a:t>to retransmit lost data when ACKs are not received</a:t>
            </a:r>
          </a:p>
          <a:p>
            <a:endParaRPr lang="en-US" dirty="0"/>
          </a:p>
          <a:p>
            <a:r>
              <a:rPr lang="en-US" dirty="0"/>
              <a:t>Note that retransmission works also if </a:t>
            </a:r>
            <a:r>
              <a:rPr lang="en-US" dirty="0">
                <a:solidFill>
                  <a:srgbClr val="C00000"/>
                </a:solidFill>
              </a:rPr>
              <a:t>ACKs are lost</a:t>
            </a:r>
            <a:r>
              <a:rPr lang="en-US" dirty="0"/>
              <a:t> or </a:t>
            </a:r>
            <a:r>
              <a:rPr lang="en-US" dirty="0">
                <a:solidFill>
                  <a:srgbClr val="C00000"/>
                </a:solidFill>
              </a:rPr>
              <a:t>delayed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B3DC61C-B9B6-FB4A-A136-A058F03D2703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FDE5DD3-DA00-1E42-A852-BF35AE71E6B9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28BD9D7-35E3-2D4B-BCED-989886119A6B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68A87EA-45F9-4C40-A834-41FFCCD8E9DA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8263DF-35DE-AD47-87C7-A8593D7E2F5D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7B9F704-8EA7-B146-8F45-238F7752D38E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C458EE8-812C-084F-B542-74D8D1D03DC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EC598F4-6423-9F45-8318-2DC545D19025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A284577-38B0-1647-B406-2AB65B605F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A8FB867-CB34-A94F-B0DC-E5AEB5002A29}"/>
              </a:ext>
            </a:extLst>
          </p:cNvPr>
          <p:cNvCxnSpPr>
            <a:cxnSpLocks/>
          </p:cNvCxnSpPr>
          <p:nvPr/>
        </p:nvCxnSpPr>
        <p:spPr>
          <a:xfrm flipH="1">
            <a:off x="7530551" y="3172752"/>
            <a:ext cx="2605705" cy="2724465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6123524-12C4-1342-8790-D29C3762C6B6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0CADD668-1532-1249-8640-6731CE3E667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0A4E6F6-0077-B342-9C38-7D9EE9488D4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6F63893-169A-E14C-8B3E-022771B2CA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FD1726F-F927-6F49-8B93-F167DC5E6E87}"/>
              </a:ext>
            </a:extLst>
          </p:cNvPr>
          <p:cNvSpPr txBox="1"/>
          <p:nvPr/>
        </p:nvSpPr>
        <p:spPr>
          <a:xfrm>
            <a:off x="8145588" y="514543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ACK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3F53CC7-82C1-0641-B68D-88DAC9A04894}"/>
              </a:ext>
            </a:extLst>
          </p:cNvPr>
          <p:cNvCxnSpPr/>
          <p:nvPr/>
        </p:nvCxnSpPr>
        <p:spPr>
          <a:xfrm>
            <a:off x="7530551" y="3949148"/>
            <a:ext cx="2605705" cy="0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7FF4367-53B0-FF4C-8C2C-9E778FBF448E}"/>
              </a:ext>
            </a:extLst>
          </p:cNvPr>
          <p:cNvCxnSpPr/>
          <p:nvPr/>
        </p:nvCxnSpPr>
        <p:spPr>
          <a:xfrm>
            <a:off x="7555399" y="2339812"/>
            <a:ext cx="2605705" cy="0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8BA5399-85F8-764C-A5F3-F77F38512E4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rgbClr val="C00000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280D566-65CD-ED48-8C15-28FA2C4897DD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RTO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9E9A70A-F8FB-6A4F-9DEE-64BC66304FCB}"/>
              </a:ext>
            </a:extLst>
          </p:cNvPr>
          <p:cNvCxnSpPr>
            <a:cxnSpLocks/>
          </p:cNvCxnSpPr>
          <p:nvPr/>
        </p:nvCxnSpPr>
        <p:spPr>
          <a:xfrm>
            <a:off x="7504046" y="4151422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E8CF947-6569-E746-9F19-1705E28DE2C6}"/>
              </a:ext>
            </a:extLst>
          </p:cNvPr>
          <p:cNvGrpSpPr/>
          <p:nvPr/>
        </p:nvGrpSpPr>
        <p:grpSpPr>
          <a:xfrm>
            <a:off x="8803632" y="4254490"/>
            <a:ext cx="914398" cy="461665"/>
            <a:chOff x="9342783" y="1192696"/>
            <a:chExt cx="2011017" cy="1019419"/>
          </a:xfrm>
        </p:grpSpPr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A23B5F3E-7FC3-A445-BB0A-7BF44C143EBA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CD26766-BA35-2543-8FB5-CDE5675EB36E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2EE64F6-6164-CF4E-BEFB-09C114B550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94B09F31-F7A0-374D-AABF-2DB444FA876C}"/>
              </a:ext>
            </a:extLst>
          </p:cNvPr>
          <p:cNvSpPr txBox="1"/>
          <p:nvPr/>
        </p:nvSpPr>
        <p:spPr>
          <a:xfrm>
            <a:off x="8441045" y="4857782"/>
            <a:ext cx="2004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Retransmission</a:t>
            </a:r>
            <a:endParaRPr lang="en-US" sz="2400" dirty="0">
              <a:solidFill>
                <a:srgbClr val="C00000"/>
              </a:solidFill>
              <a:latin typeface="Helvetica" pitchFamily="2" charset="0"/>
            </a:endParaRPr>
          </a:p>
        </p:txBody>
      </p:sp>
      <p:sp>
        <p:nvSpPr>
          <p:cNvPr id="29" name="Explosion 1 1">
            <a:extLst>
              <a:ext uri="{FF2B5EF4-FFF2-40B4-BE49-F238E27FC236}">
                <a16:creationId xmlns:a16="http://schemas.microsoft.com/office/drawing/2014/main" id="{18BA8CF3-3CE5-CD43-BDA3-5CAADD12CD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9274" y="3275061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9FB1FA-792D-1841-B04D-9FC1FB35B83E}"/>
              </a:ext>
            </a:extLst>
          </p:cNvPr>
          <p:cNvCxnSpPr>
            <a:cxnSpLocks noChangeAspect="1"/>
          </p:cNvCxnSpPr>
          <p:nvPr/>
        </p:nvCxnSpPr>
        <p:spPr>
          <a:xfrm flipH="1">
            <a:off x="9968308" y="3149004"/>
            <a:ext cx="182880" cy="199305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59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9" grpId="0"/>
      <p:bldP spid="28" grpId="0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9073A-AD80-AA4D-8BAC-F1B47B50B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should the RTO be set?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143FB-A4B0-8344-A90F-E70E6A6F0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676320" cy="5032375"/>
          </a:xfrm>
        </p:spPr>
        <p:txBody>
          <a:bodyPr>
            <a:normAutofit/>
          </a:bodyPr>
          <a:lstStyle/>
          <a:p>
            <a:r>
              <a:rPr lang="en-US" dirty="0"/>
              <a:t>A good RTO must </a:t>
            </a:r>
            <a:r>
              <a:rPr lang="en-US" dirty="0">
                <a:solidFill>
                  <a:srgbClr val="C00000"/>
                </a:solidFill>
              </a:rPr>
              <a:t>predict</a:t>
            </a:r>
            <a:r>
              <a:rPr lang="en-US" dirty="0"/>
              <a:t> the </a:t>
            </a:r>
            <a:r>
              <a:rPr lang="en-US" dirty="0">
                <a:solidFill>
                  <a:srgbClr val="C00000"/>
                </a:solidFill>
              </a:rPr>
              <a:t>round-trip time</a:t>
            </a:r>
            <a:r>
              <a:rPr lang="en-US" dirty="0"/>
              <a:t> (RTT) between the sender and receiver</a:t>
            </a:r>
          </a:p>
          <a:p>
            <a:pPr lvl="1"/>
            <a:r>
              <a:rPr lang="en-US" dirty="0"/>
              <a:t>RTT: the time to send a single packet and receive a (corresponding) single ACK at the sender</a:t>
            </a:r>
          </a:p>
          <a:p>
            <a:pPr lvl="1"/>
            <a:endParaRPr lang="en-US" dirty="0"/>
          </a:p>
          <a:p>
            <a:r>
              <a:rPr lang="en-US" dirty="0"/>
              <a:t>Intuition: If an ACK hasn’t returned, and our (best estimate of) RTT has elapsed,  the packet was likely dropped.</a:t>
            </a:r>
          </a:p>
          <a:p>
            <a:endParaRPr lang="en-US" dirty="0"/>
          </a:p>
          <a:p>
            <a:r>
              <a:rPr lang="en-US" dirty="0"/>
              <a:t>RTT can be measured directly at the sender.  No receiver or router help needed.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91F19C5-D5A4-D645-BD55-17ACB89A91E9}"/>
              </a:ext>
            </a:extLst>
          </p:cNvPr>
          <p:cNvCxnSpPr/>
          <p:nvPr/>
        </p:nvCxnSpPr>
        <p:spPr>
          <a:xfrm>
            <a:off x="844494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4AFF520-DAFA-3E49-85FA-A799316080F1}"/>
              </a:ext>
            </a:extLst>
          </p:cNvPr>
          <p:cNvCxnSpPr/>
          <p:nvPr/>
        </p:nvCxnSpPr>
        <p:spPr>
          <a:xfrm>
            <a:off x="11353800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8083623-DA8A-D54E-A6B2-68732E9C4810}"/>
              </a:ext>
            </a:extLst>
          </p:cNvPr>
          <p:cNvCxnSpPr>
            <a:cxnSpLocks/>
          </p:cNvCxnSpPr>
          <p:nvPr/>
        </p:nvCxnSpPr>
        <p:spPr>
          <a:xfrm>
            <a:off x="8617227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A1ABFF3-0918-1B46-A659-2E363B2FB189}"/>
              </a:ext>
            </a:extLst>
          </p:cNvPr>
          <p:cNvSpPr txBox="1"/>
          <p:nvPr/>
        </p:nvSpPr>
        <p:spPr>
          <a:xfrm>
            <a:off x="8329822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A2BC39-F17C-D74A-B230-6811A4090FDA}"/>
              </a:ext>
            </a:extLst>
          </p:cNvPr>
          <p:cNvSpPr txBox="1"/>
          <p:nvPr/>
        </p:nvSpPr>
        <p:spPr>
          <a:xfrm>
            <a:off x="10755795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B615A96-A418-DE4E-97D0-6EA2EB8C79FB}"/>
              </a:ext>
            </a:extLst>
          </p:cNvPr>
          <p:cNvGrpSpPr/>
          <p:nvPr/>
        </p:nvGrpSpPr>
        <p:grpSpPr>
          <a:xfrm>
            <a:off x="9916813" y="2553722"/>
            <a:ext cx="914398" cy="461665"/>
            <a:chOff x="9342783" y="1192696"/>
            <a:chExt cx="2011017" cy="1019419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53EF3BA0-3E4F-014A-A753-7BDD657BE08A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6C234EB-290E-FC47-B5BD-CBE68FDF2A50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B34BC35-ABB4-9643-A04A-80A75BC73E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F5EFD02-133B-D441-A1D0-C93491AC562D}"/>
              </a:ext>
            </a:extLst>
          </p:cNvPr>
          <p:cNvCxnSpPr>
            <a:cxnSpLocks/>
          </p:cNvCxnSpPr>
          <p:nvPr/>
        </p:nvCxnSpPr>
        <p:spPr>
          <a:xfrm flipH="1">
            <a:off x="8567533" y="3172752"/>
            <a:ext cx="2605705" cy="27244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CF89B67-FB61-AA4B-8639-03C6F00889D6}"/>
              </a:ext>
            </a:extLst>
          </p:cNvPr>
          <p:cNvGrpSpPr/>
          <p:nvPr/>
        </p:nvGrpSpPr>
        <p:grpSpPr>
          <a:xfrm>
            <a:off x="9364556" y="5548005"/>
            <a:ext cx="453882" cy="281889"/>
            <a:chOff x="9342783" y="1192696"/>
            <a:chExt cx="2011017" cy="1019419"/>
          </a:xfrm>
        </p:grpSpPr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F0846DDB-CC29-3448-9878-3E0B519170B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09FCE0F-81DB-7D4C-B643-B908174288EF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7AFC42DA-602E-1F40-BB23-3F57765089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9FEE483-E1B3-CF47-B175-CB624B3D1016}"/>
              </a:ext>
            </a:extLst>
          </p:cNvPr>
          <p:cNvSpPr txBox="1"/>
          <p:nvPr/>
        </p:nvSpPr>
        <p:spPr>
          <a:xfrm>
            <a:off x="9182570" y="514543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A565B9AE-7C66-ED4E-B9E3-4638217128F6}"/>
              </a:ext>
            </a:extLst>
          </p:cNvPr>
          <p:cNvCxnSpPr/>
          <p:nvPr/>
        </p:nvCxnSpPr>
        <p:spPr>
          <a:xfrm>
            <a:off x="8613960" y="6103338"/>
            <a:ext cx="2605705" cy="0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4949B41-7C28-9C45-8765-8A87A34161B5}"/>
              </a:ext>
            </a:extLst>
          </p:cNvPr>
          <p:cNvCxnSpPr/>
          <p:nvPr/>
        </p:nvCxnSpPr>
        <p:spPr>
          <a:xfrm>
            <a:off x="8592381" y="2339812"/>
            <a:ext cx="2605705" cy="0"/>
          </a:xfrm>
          <a:prstGeom prst="line">
            <a:avLst/>
          </a:prstGeom>
          <a:ln w="508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F338151-5AF2-A043-BF44-EE3475751731}"/>
              </a:ext>
            </a:extLst>
          </p:cNvPr>
          <p:cNvCxnSpPr>
            <a:cxnSpLocks/>
          </p:cNvCxnSpPr>
          <p:nvPr/>
        </p:nvCxnSpPr>
        <p:spPr>
          <a:xfrm flipH="1">
            <a:off x="8592381" y="2553722"/>
            <a:ext cx="24846" cy="3549616"/>
          </a:xfrm>
          <a:prstGeom prst="straightConnector1">
            <a:avLst/>
          </a:prstGeom>
          <a:ln w="50800">
            <a:solidFill>
              <a:srgbClr val="C00000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B57F99C-1559-4545-9C25-9C2F869A5FAD}"/>
              </a:ext>
            </a:extLst>
          </p:cNvPr>
          <p:cNvSpPr txBox="1"/>
          <p:nvPr/>
        </p:nvSpPr>
        <p:spPr>
          <a:xfrm rot="5400000">
            <a:off x="8371108" y="380293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350793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</a:t>
            </a:r>
            <a:r>
              <a:rPr lang="en-US" dirty="0">
                <a:solidFill>
                  <a:srgbClr val="C00000"/>
                </a:solidFill>
              </a:rPr>
              <a:t>duplication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4E10F78-E423-5F48-93FB-9AE51EB90BA9}"/>
              </a:ext>
            </a:extLst>
          </p:cNvPr>
          <p:cNvCxnSpPr>
            <a:cxnSpLocks/>
          </p:cNvCxnSpPr>
          <p:nvPr/>
        </p:nvCxnSpPr>
        <p:spPr>
          <a:xfrm flipH="1">
            <a:off x="7530551" y="3172752"/>
            <a:ext cx="2605705" cy="2724465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805D35-511D-3B4F-9178-D3FEFA2343CA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020CF66-20C7-6D4D-9061-EE7A07C64D7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2F3CD0-B80C-E348-B064-F45565EB59E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52060B-F8E8-594E-9398-C87B4140E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FF298AE-E146-1448-966B-288E2FBA1BBC}"/>
              </a:ext>
            </a:extLst>
          </p:cNvPr>
          <p:cNvSpPr txBox="1"/>
          <p:nvPr/>
        </p:nvSpPr>
        <p:spPr>
          <a:xfrm>
            <a:off x="8145588" y="514543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433934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If ACKs delayed beyond the RTO, sender may retransmit the </a:t>
            </a:r>
            <a:r>
              <a:rPr lang="en-US" dirty="0">
                <a:solidFill>
                  <a:srgbClr val="C00000"/>
                </a:solidFill>
              </a:rPr>
              <a:t>same</a:t>
            </a:r>
            <a:r>
              <a:rPr lang="en-US" dirty="0"/>
              <a:t> data</a:t>
            </a:r>
          </a:p>
          <a:p>
            <a:pPr lvl="1"/>
            <a:r>
              <a:rPr lang="en-US" dirty="0"/>
              <a:t>Receiver wouldn’t know that it just received duplicate data from this retransmitted packet</a:t>
            </a:r>
          </a:p>
          <a:p>
            <a:pPr lvl="1"/>
            <a:endParaRPr lang="en-US" dirty="0"/>
          </a:p>
          <a:p>
            <a:r>
              <a:rPr lang="en-US" dirty="0"/>
              <a:t>Add some identification to each packet to help distinguish between adjacent transmissions</a:t>
            </a:r>
          </a:p>
          <a:p>
            <a:pPr lvl="1"/>
            <a:r>
              <a:rPr lang="en-US" dirty="0"/>
              <a:t>This is known as the </a:t>
            </a:r>
            <a:r>
              <a:rPr lang="en-US" dirty="0">
                <a:solidFill>
                  <a:srgbClr val="C00000"/>
                </a:solidFill>
              </a:rPr>
              <a:t>sequence number</a:t>
            </a:r>
          </a:p>
          <a:p>
            <a:pPr lvl="1"/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xplosion 1 1">
            <a:extLst>
              <a:ext uri="{FF2B5EF4-FFF2-40B4-BE49-F238E27FC236}">
                <a16:creationId xmlns:a16="http://schemas.microsoft.com/office/drawing/2014/main" id="{208B339B-8681-494F-8DAE-BC152726E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5199" y="4553565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695DB8C-2785-2842-B679-10BB48801FD9}"/>
              </a:ext>
            </a:extLst>
          </p:cNvPr>
          <p:cNvSpPr txBox="1"/>
          <p:nvPr/>
        </p:nvSpPr>
        <p:spPr>
          <a:xfrm>
            <a:off x="10450489" y="3828484"/>
            <a:ext cx="17194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Duplicate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packet received!</a:t>
            </a:r>
          </a:p>
          <a:p>
            <a:pPr algn="l"/>
            <a:r>
              <a:rPr lang="en-US" sz="2400" dirty="0">
                <a:latin typeface="Helvetica" pitchFamily="2" charset="0"/>
              </a:rPr>
              <a:t>(Receiver doesn’t know…)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6A09371-A3AB-D747-9968-EE771EC79DAE}"/>
              </a:ext>
            </a:extLst>
          </p:cNvPr>
          <p:cNvGrpSpPr/>
          <p:nvPr/>
        </p:nvGrpSpPr>
        <p:grpSpPr>
          <a:xfrm>
            <a:off x="8867364" y="3959414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B05266B2-578D-5742-A0F4-D8E4A4C1121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83D6DD6-B936-FE47-ACE4-E86816037B6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BF789058-A5E0-EC4A-A19B-AA6C66D8F2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190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loss: (3) Sequence #s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805D35-511D-3B4F-9178-D3FEFA2343CA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020CF66-20C7-6D4D-9061-EE7A07C64D7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2F3CD0-B80C-E348-B064-F45565EB59E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52060B-F8E8-594E-9398-C87B4140E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FF298AE-E146-1448-966B-288E2FBA1BBC}"/>
              </a:ext>
            </a:extLst>
          </p:cNvPr>
          <p:cNvSpPr txBox="1"/>
          <p:nvPr/>
        </p:nvSpPr>
        <p:spPr>
          <a:xfrm>
            <a:off x="8145588" y="5145439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75000"/>
                  </a:schemeClr>
                </a:solidFill>
                <a:latin typeface="Helvetica" pitchFamily="2" charset="0"/>
              </a:rPr>
              <a:t>ACK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433934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bad scenario: Suppose an ACK was delayed beyond the RTO; sender ended up retransmitting the packet.</a:t>
            </a:r>
          </a:p>
          <a:p>
            <a:endParaRPr lang="en-US" dirty="0"/>
          </a:p>
          <a:p>
            <a:r>
              <a:rPr lang="en-US" dirty="0"/>
              <a:t>At the receiver: </a:t>
            </a:r>
            <a:r>
              <a:rPr lang="en-US" dirty="0">
                <a:solidFill>
                  <a:srgbClr val="C00000"/>
                </a:solidFill>
              </a:rPr>
              <a:t>sequence number helps disambiguate a fresh transmission from a retransmission</a:t>
            </a:r>
          </a:p>
          <a:p>
            <a:pPr lvl="1"/>
            <a:r>
              <a:rPr lang="en-US" dirty="0"/>
              <a:t>Sequence number same as earlier: retransmission</a:t>
            </a:r>
          </a:p>
          <a:p>
            <a:pPr lvl="1"/>
            <a:r>
              <a:rPr lang="en-US" dirty="0"/>
              <a:t>Fresh sequence number: fresh data</a:t>
            </a:r>
          </a:p>
          <a:p>
            <a:pPr lvl="1"/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xplosion 1 1">
            <a:extLst>
              <a:ext uri="{FF2B5EF4-FFF2-40B4-BE49-F238E27FC236}">
                <a16:creationId xmlns:a16="http://schemas.microsoft.com/office/drawing/2014/main" id="{208B339B-8681-494F-8DAE-BC152726E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5199" y="4553565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EC2B7F-5889-884E-9174-2F5D56828EF7}"/>
              </a:ext>
            </a:extLst>
          </p:cNvPr>
          <p:cNvSpPr txBox="1"/>
          <p:nvPr/>
        </p:nvSpPr>
        <p:spPr>
          <a:xfrm>
            <a:off x="9128267" y="2085937"/>
            <a:ext cx="45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DFDBD-546C-5542-9FBF-DA9603926D33}"/>
              </a:ext>
            </a:extLst>
          </p:cNvPr>
          <p:cNvGrpSpPr/>
          <p:nvPr/>
        </p:nvGrpSpPr>
        <p:grpSpPr>
          <a:xfrm>
            <a:off x="8879831" y="4376647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99B1B844-B376-AD48-9C17-E805AD85C4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13883-A717-824A-AE8E-A7C5BBCB74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C54F795-68B3-724A-8A48-1A4EB09DD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A868EDC-A41D-F74E-9A30-3E66E2C88DFA}"/>
              </a:ext>
            </a:extLst>
          </p:cNvPr>
          <p:cNvSpPr txBox="1"/>
          <p:nvPr/>
        </p:nvSpPr>
        <p:spPr>
          <a:xfrm>
            <a:off x="9093842" y="3963045"/>
            <a:ext cx="45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0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ED9F7AE-D2D5-8946-8BD5-A4A4F17A3F72}"/>
              </a:ext>
            </a:extLst>
          </p:cNvPr>
          <p:cNvCxnSpPr>
            <a:cxnSpLocks/>
          </p:cNvCxnSpPr>
          <p:nvPr/>
        </p:nvCxnSpPr>
        <p:spPr>
          <a:xfrm flipH="1">
            <a:off x="7530551" y="3172752"/>
            <a:ext cx="2605705" cy="2724465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055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loss: (3) Sequence #s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433934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good scenario: packet successfully received and ACK returned within RTO</a:t>
            </a:r>
          </a:p>
          <a:p>
            <a:endParaRPr lang="en-US" dirty="0"/>
          </a:p>
          <a:p>
            <a:r>
              <a:rPr lang="en-US" dirty="0"/>
              <a:t>Sequence numbers of successively transmitted packets are different</a:t>
            </a:r>
          </a:p>
          <a:p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695DB8C-2785-2842-B679-10BB48801FD9}"/>
              </a:ext>
            </a:extLst>
          </p:cNvPr>
          <p:cNvSpPr txBox="1"/>
          <p:nvPr/>
        </p:nvSpPr>
        <p:spPr>
          <a:xfrm>
            <a:off x="10470597" y="2335854"/>
            <a:ext cx="16409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Receiver knows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 these are not duplicate, </a:t>
            </a:r>
            <a:r>
              <a:rPr lang="en-US" sz="2400" dirty="0">
                <a:latin typeface="Helvetica" pitchFamily="2" charset="0"/>
              </a:rPr>
              <a:t>because sequence numbers are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different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EC2B7F-5889-884E-9174-2F5D56828EF7}"/>
              </a:ext>
            </a:extLst>
          </p:cNvPr>
          <p:cNvSpPr txBox="1"/>
          <p:nvPr/>
        </p:nvSpPr>
        <p:spPr>
          <a:xfrm>
            <a:off x="8776711" y="2070169"/>
            <a:ext cx="1166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DFDBD-546C-5542-9FBF-DA9603926D33}"/>
              </a:ext>
            </a:extLst>
          </p:cNvPr>
          <p:cNvGrpSpPr/>
          <p:nvPr/>
        </p:nvGrpSpPr>
        <p:grpSpPr>
          <a:xfrm>
            <a:off x="8879831" y="4376647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99B1B844-B376-AD48-9C17-E805AD85C4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13883-A717-824A-AE8E-A7C5BBCB74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C54F795-68B3-724A-8A48-1A4EB09DD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A868EDC-A41D-F74E-9A30-3E66E2C88DFA}"/>
              </a:ext>
            </a:extLst>
          </p:cNvPr>
          <p:cNvSpPr txBox="1"/>
          <p:nvPr/>
        </p:nvSpPr>
        <p:spPr>
          <a:xfrm>
            <a:off x="8788476" y="3949036"/>
            <a:ext cx="1142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D116637-8C29-B04A-B391-5F839D72E4C2}"/>
              </a:ext>
            </a:extLst>
          </p:cNvPr>
          <p:cNvCxnSpPr>
            <a:cxnSpLocks/>
          </p:cNvCxnSpPr>
          <p:nvPr/>
        </p:nvCxnSpPr>
        <p:spPr>
          <a:xfrm flipH="1">
            <a:off x="7673845" y="317275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54F867D-799A-4B49-B07D-CB331FC75E5E}"/>
              </a:ext>
            </a:extLst>
          </p:cNvPr>
          <p:cNvGrpSpPr/>
          <p:nvPr/>
        </p:nvGrpSpPr>
        <p:grpSpPr>
          <a:xfrm>
            <a:off x="8327574" y="3472057"/>
            <a:ext cx="453882" cy="281889"/>
            <a:chOff x="9342783" y="1192696"/>
            <a:chExt cx="2011017" cy="1019419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EABB6CF3-0B04-4342-A72A-B3800FF958A9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2C319F7-4435-FB49-A6DB-4C4E0045A7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ED3BC3-4DC1-CE4B-A2E1-8659FD3B76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1DBD1BF-1759-A94C-9D8C-DD33D210CD5A}"/>
              </a:ext>
            </a:extLst>
          </p:cNvPr>
          <p:cNvSpPr txBox="1"/>
          <p:nvPr/>
        </p:nvSpPr>
        <p:spPr>
          <a:xfrm>
            <a:off x="8145588" y="3069491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9D405A-5B27-CC40-A624-A8D7212D1B9F}"/>
              </a:ext>
            </a:extLst>
          </p:cNvPr>
          <p:cNvCxnSpPr/>
          <p:nvPr/>
        </p:nvCxnSpPr>
        <p:spPr>
          <a:xfrm>
            <a:off x="7555399" y="5757486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D32FD4-4D6E-FF4C-825F-85A93AEC0E66}"/>
              </a:ext>
            </a:extLst>
          </p:cNvPr>
          <p:cNvCxnSpPr>
            <a:cxnSpLocks/>
          </p:cNvCxnSpPr>
          <p:nvPr/>
        </p:nvCxnSpPr>
        <p:spPr>
          <a:xfrm>
            <a:off x="7572422" y="4076586"/>
            <a:ext cx="5021" cy="1604585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129FF99-37ED-C748-B86A-9A3DBAA3E5D0}"/>
              </a:ext>
            </a:extLst>
          </p:cNvPr>
          <p:cNvSpPr txBox="1"/>
          <p:nvPr/>
        </p:nvSpPr>
        <p:spPr>
          <a:xfrm rot="5400000">
            <a:off x="7407627" y="470657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3395125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" grpId="0"/>
      <p:bldP spid="32" grpId="0"/>
      <p:bldP spid="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Coping with packet loss: (3) Sequence #s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805D35-511D-3B4F-9178-D3FEFA2343CA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020CF66-20C7-6D4D-9061-EE7A07C64D7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2F3CD0-B80C-E348-B064-F45565EB59E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52060B-F8E8-594E-9398-C87B4140E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6433934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 good scenario: packet successfully received and ACK returned within RTO</a:t>
            </a:r>
          </a:p>
          <a:p>
            <a:endParaRPr lang="en-US" dirty="0"/>
          </a:p>
          <a:p>
            <a:r>
              <a:rPr lang="en-US" dirty="0"/>
              <a:t>Sequence numbers of successively transmitted packets are different</a:t>
            </a:r>
          </a:p>
          <a:p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DFDBD-546C-5542-9FBF-DA9603926D33}"/>
              </a:ext>
            </a:extLst>
          </p:cNvPr>
          <p:cNvGrpSpPr/>
          <p:nvPr/>
        </p:nvGrpSpPr>
        <p:grpSpPr>
          <a:xfrm>
            <a:off x="8879831" y="4376647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99B1B844-B376-AD48-9C17-E805AD85C4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13883-A717-824A-AE8E-A7C5BBCB74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C54F795-68B3-724A-8A48-1A4EB09DD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D116637-8C29-B04A-B391-5F839D72E4C2}"/>
              </a:ext>
            </a:extLst>
          </p:cNvPr>
          <p:cNvCxnSpPr>
            <a:cxnSpLocks/>
          </p:cNvCxnSpPr>
          <p:nvPr/>
        </p:nvCxnSpPr>
        <p:spPr>
          <a:xfrm flipH="1">
            <a:off x="7673845" y="317275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AA3C697-F4B6-FE43-B48E-A2F48D4FFAA4}"/>
              </a:ext>
            </a:extLst>
          </p:cNvPr>
          <p:cNvCxnSpPr>
            <a:cxnSpLocks/>
          </p:cNvCxnSpPr>
          <p:nvPr/>
        </p:nvCxnSpPr>
        <p:spPr>
          <a:xfrm flipH="1">
            <a:off x="7563270" y="507137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54F867D-799A-4B49-B07D-CB331FC75E5E}"/>
              </a:ext>
            </a:extLst>
          </p:cNvPr>
          <p:cNvGrpSpPr/>
          <p:nvPr/>
        </p:nvGrpSpPr>
        <p:grpSpPr>
          <a:xfrm>
            <a:off x="8327574" y="3472057"/>
            <a:ext cx="453882" cy="281889"/>
            <a:chOff x="9342783" y="1192696"/>
            <a:chExt cx="2011017" cy="1019419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EABB6CF3-0B04-4342-A72A-B3800FF958A9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2C319F7-4435-FB49-A6DB-4C4E0045A7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ED3BC3-4DC1-CE4B-A2E1-8659FD3B76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9D405A-5B27-CC40-A624-A8D7212D1B9F}"/>
              </a:ext>
            </a:extLst>
          </p:cNvPr>
          <p:cNvCxnSpPr/>
          <p:nvPr/>
        </p:nvCxnSpPr>
        <p:spPr>
          <a:xfrm>
            <a:off x="7555399" y="5757486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D32FD4-4D6E-FF4C-825F-85A93AEC0E66}"/>
              </a:ext>
            </a:extLst>
          </p:cNvPr>
          <p:cNvCxnSpPr>
            <a:cxnSpLocks/>
          </p:cNvCxnSpPr>
          <p:nvPr/>
        </p:nvCxnSpPr>
        <p:spPr>
          <a:xfrm>
            <a:off x="7572422" y="4076586"/>
            <a:ext cx="5021" cy="1604585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129FF99-37ED-C748-B86A-9A3DBAA3E5D0}"/>
              </a:ext>
            </a:extLst>
          </p:cNvPr>
          <p:cNvSpPr txBox="1"/>
          <p:nvPr/>
        </p:nvSpPr>
        <p:spPr>
          <a:xfrm rot="5400000">
            <a:off x="7407627" y="470657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E18EAA1-2FE7-9044-9173-18335ACC0A9B}"/>
              </a:ext>
            </a:extLst>
          </p:cNvPr>
          <p:cNvSpPr txBox="1"/>
          <p:nvPr/>
        </p:nvSpPr>
        <p:spPr>
          <a:xfrm>
            <a:off x="10470597" y="2335854"/>
            <a:ext cx="16409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Receiver knows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 these are not duplicate, </a:t>
            </a:r>
            <a:r>
              <a:rPr lang="en-US" sz="2400" dirty="0">
                <a:latin typeface="Helvetica" pitchFamily="2" charset="0"/>
              </a:rPr>
              <a:t>because sequence numbers are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different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E51A6FA-7A46-5C4F-9495-F4FEBA1F74DB}"/>
              </a:ext>
            </a:extLst>
          </p:cNvPr>
          <p:cNvSpPr txBox="1"/>
          <p:nvPr/>
        </p:nvSpPr>
        <p:spPr>
          <a:xfrm>
            <a:off x="8145588" y="3069491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1DBD1BF-1759-A94C-9D8C-DD33D210CD5A}"/>
              </a:ext>
            </a:extLst>
          </p:cNvPr>
          <p:cNvSpPr txBox="1"/>
          <p:nvPr/>
        </p:nvSpPr>
        <p:spPr>
          <a:xfrm>
            <a:off x="8145588" y="3069491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ACK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F298AE-E146-1448-966B-288E2FBA1BBC}"/>
              </a:ext>
            </a:extLst>
          </p:cNvPr>
          <p:cNvSpPr txBox="1"/>
          <p:nvPr/>
        </p:nvSpPr>
        <p:spPr>
          <a:xfrm>
            <a:off x="8081025" y="4925115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ACK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3CFF6C-9380-414B-8798-DC7FDD9FC4B3}"/>
              </a:ext>
            </a:extLst>
          </p:cNvPr>
          <p:cNvSpPr txBox="1"/>
          <p:nvPr/>
        </p:nvSpPr>
        <p:spPr>
          <a:xfrm>
            <a:off x="8776711" y="2070169"/>
            <a:ext cx="1166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SEQ 0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0C9B319-B603-684D-AAC6-75AC3FD7EC59}"/>
              </a:ext>
            </a:extLst>
          </p:cNvPr>
          <p:cNvSpPr txBox="1"/>
          <p:nvPr/>
        </p:nvSpPr>
        <p:spPr>
          <a:xfrm>
            <a:off x="8788476" y="3949036"/>
            <a:ext cx="11429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SEQ 1</a:t>
            </a:r>
          </a:p>
        </p:txBody>
      </p:sp>
    </p:spTree>
    <p:extLst>
      <p:ext uri="{BB962C8B-B14F-4D97-AF65-F5344CB8AC3E}">
        <p14:creationId xmlns:p14="http://schemas.microsoft.com/office/powerpoint/2010/main" val="76351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E6F9-4170-9043-BCDA-D90E4327D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Q: What is the </a:t>
            </a:r>
            <a:r>
              <a:rPr lang="en-US" dirty="0" err="1"/>
              <a:t>seq</a:t>
            </a:r>
            <a:r>
              <a:rPr lang="en-US" dirty="0"/>
              <a:t># of third packet?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9AC748-C625-DA4B-9CD6-7B06A38877D8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DB948CA-1377-7848-AF07-E10C6A26EEBC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9A6FDC4-6A0A-BE4A-BD53-42CE15F4F9AA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D6E11A9-E6EF-C948-BB9E-79F0B3ECB155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DF855-210C-5445-8237-B961F061D670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6603F54-1B1B-1A4C-B8CC-BD615E3908D8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95B79B4-37CB-D748-87CF-589A9A2E6208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5A8378-DFA6-4D4E-9DE8-5B00495CB3F4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48398C3-1D26-F048-9739-FFC5A46441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0805D35-511D-3B4F-9178-D3FEFA2343CA}"/>
              </a:ext>
            </a:extLst>
          </p:cNvPr>
          <p:cNvGrpSpPr/>
          <p:nvPr/>
        </p:nvGrpSpPr>
        <p:grpSpPr>
          <a:xfrm>
            <a:off x="8327574" y="5548005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F020CF66-20C7-6D4D-9061-EE7A07C64D76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C2F3CD0-B80C-E348-B064-F45565EB59E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752060B-F8E8-594E-9398-C87B4140E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8FF298AE-E146-1448-966B-288E2FBA1BBC}"/>
              </a:ext>
            </a:extLst>
          </p:cNvPr>
          <p:cNvSpPr txBox="1"/>
          <p:nvPr/>
        </p:nvSpPr>
        <p:spPr>
          <a:xfrm>
            <a:off x="8083593" y="4959462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610F5C6-509A-694E-A4AB-87CA031545C5}"/>
              </a:ext>
            </a:extLst>
          </p:cNvPr>
          <p:cNvCxnSpPr/>
          <p:nvPr/>
        </p:nvCxnSpPr>
        <p:spPr>
          <a:xfrm>
            <a:off x="7577443" y="3949148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21D0731-0D83-314F-9DB2-5417D9717A7E}"/>
              </a:ext>
            </a:extLst>
          </p:cNvPr>
          <p:cNvCxnSpPr/>
          <p:nvPr/>
        </p:nvCxnSpPr>
        <p:spPr>
          <a:xfrm>
            <a:off x="7580245" y="2553722"/>
            <a:ext cx="0" cy="1302661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9D7A014-03A6-5B48-BB03-72DA29F8A5A2}"/>
              </a:ext>
            </a:extLst>
          </p:cNvPr>
          <p:cNvSpPr txBox="1"/>
          <p:nvPr/>
        </p:nvSpPr>
        <p:spPr>
          <a:xfrm rot="5400000">
            <a:off x="7403465" y="2993919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440557BC-83EC-8840-B732-C259DCAC82A5}"/>
              </a:ext>
            </a:extLst>
          </p:cNvPr>
          <p:cNvSpPr txBox="1">
            <a:spLocks/>
          </p:cNvSpPr>
          <p:nvPr/>
        </p:nvSpPr>
        <p:spPr>
          <a:xfrm>
            <a:off x="838200" y="1825624"/>
            <a:ext cx="6433934" cy="5032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Goal: Avoid ambiguity on which packet was received/</a:t>
            </a:r>
            <a:r>
              <a:rPr lang="en-US" dirty="0" err="1"/>
              <a:t>ACK’ed</a:t>
            </a:r>
            <a:r>
              <a:rPr lang="en-US" dirty="0"/>
              <a:t> from both the sender and receiver’s perspective</a:t>
            </a:r>
          </a:p>
          <a:p>
            <a:r>
              <a:rPr lang="en-US" dirty="0"/>
              <a:t>One option: increment seq#: 2, 3, …</a:t>
            </a:r>
          </a:p>
          <a:p>
            <a:r>
              <a:rPr lang="en-US" dirty="0"/>
              <a:t>Alternative: since </a:t>
            </a:r>
            <a:r>
              <a:rPr lang="en-US" dirty="0" err="1"/>
              <a:t>seq</a:t>
            </a:r>
            <a:r>
              <a:rPr lang="en-US" dirty="0"/>
              <a:t> # 0 was successfully </a:t>
            </a:r>
            <a:r>
              <a:rPr lang="en-US" dirty="0" err="1"/>
              <a:t>ACK’ed</a:t>
            </a:r>
            <a:r>
              <a:rPr lang="en-US" dirty="0"/>
              <a:t> earlier, it is OK to reuse </a:t>
            </a:r>
            <a:r>
              <a:rPr lang="en-US" dirty="0" err="1"/>
              <a:t>seq</a:t>
            </a:r>
            <a:r>
              <a:rPr lang="en-US" dirty="0"/>
              <a:t> #0 for next transmission.</a:t>
            </a:r>
          </a:p>
          <a:p>
            <a:r>
              <a:rPr lang="en-US" dirty="0"/>
              <a:t>Seq #s reusable if older packets with those seq #s known to be delivered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01CD7CF-43FA-FA45-ACAE-F3EAF6869283}"/>
              </a:ext>
            </a:extLst>
          </p:cNvPr>
          <p:cNvCxnSpPr>
            <a:cxnSpLocks/>
          </p:cNvCxnSpPr>
          <p:nvPr/>
        </p:nvCxnSpPr>
        <p:spPr>
          <a:xfrm>
            <a:off x="7543799" y="4106514"/>
            <a:ext cx="2592457" cy="6742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7EC2B7F-5889-884E-9174-2F5D56828EF7}"/>
              </a:ext>
            </a:extLst>
          </p:cNvPr>
          <p:cNvSpPr txBox="1"/>
          <p:nvPr/>
        </p:nvSpPr>
        <p:spPr>
          <a:xfrm>
            <a:off x="8796256" y="2099527"/>
            <a:ext cx="122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9ADFDBD-546C-5542-9FBF-DA9603926D33}"/>
              </a:ext>
            </a:extLst>
          </p:cNvPr>
          <p:cNvGrpSpPr/>
          <p:nvPr/>
        </p:nvGrpSpPr>
        <p:grpSpPr>
          <a:xfrm>
            <a:off x="8879831" y="4376647"/>
            <a:ext cx="914398" cy="461665"/>
            <a:chOff x="9342783" y="1192696"/>
            <a:chExt cx="2011017" cy="101941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99B1B844-B376-AD48-9C17-E805AD85C4F1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2C13883-A717-824A-AE8E-A7C5BBCB74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C54F795-68B3-724A-8A48-1A4EB09DDF0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A868EDC-A41D-F74E-9A30-3E66E2C88DFA}"/>
              </a:ext>
            </a:extLst>
          </p:cNvPr>
          <p:cNvSpPr txBox="1"/>
          <p:nvPr/>
        </p:nvSpPr>
        <p:spPr>
          <a:xfrm>
            <a:off x="8816213" y="3946544"/>
            <a:ext cx="1121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D116637-8C29-B04A-B391-5F839D72E4C2}"/>
              </a:ext>
            </a:extLst>
          </p:cNvPr>
          <p:cNvCxnSpPr>
            <a:cxnSpLocks/>
          </p:cNvCxnSpPr>
          <p:nvPr/>
        </p:nvCxnSpPr>
        <p:spPr>
          <a:xfrm flipH="1">
            <a:off x="7673845" y="317275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AA3C697-F4B6-FE43-B48E-A2F48D4FFAA4}"/>
              </a:ext>
            </a:extLst>
          </p:cNvPr>
          <p:cNvCxnSpPr>
            <a:cxnSpLocks/>
          </p:cNvCxnSpPr>
          <p:nvPr/>
        </p:nvCxnSpPr>
        <p:spPr>
          <a:xfrm flipH="1">
            <a:off x="7563270" y="5071372"/>
            <a:ext cx="2462412" cy="4027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54F867D-799A-4B49-B07D-CB331FC75E5E}"/>
              </a:ext>
            </a:extLst>
          </p:cNvPr>
          <p:cNvGrpSpPr/>
          <p:nvPr/>
        </p:nvGrpSpPr>
        <p:grpSpPr>
          <a:xfrm>
            <a:off x="8327574" y="3472057"/>
            <a:ext cx="453882" cy="281889"/>
            <a:chOff x="9342783" y="1192696"/>
            <a:chExt cx="2011017" cy="1019419"/>
          </a:xfrm>
        </p:grpSpPr>
        <p:sp>
          <p:nvSpPr>
            <p:cNvPr id="36" name="Rounded Rectangle 35">
              <a:extLst>
                <a:ext uri="{FF2B5EF4-FFF2-40B4-BE49-F238E27FC236}">
                  <a16:creationId xmlns:a16="http://schemas.microsoft.com/office/drawing/2014/main" id="{EABB6CF3-0B04-4342-A72A-B3800FF958A9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2C319F7-4435-FB49-A6DB-4C4E0045A7D1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ED3BC3-4DC1-CE4B-A2E1-8659FD3B76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1DBD1BF-1759-A94C-9D8C-DD33D210CD5A}"/>
              </a:ext>
            </a:extLst>
          </p:cNvPr>
          <p:cNvSpPr txBox="1"/>
          <p:nvPr/>
        </p:nvSpPr>
        <p:spPr>
          <a:xfrm>
            <a:off x="8145588" y="3069491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49D405A-5B27-CC40-A624-A8D7212D1B9F}"/>
              </a:ext>
            </a:extLst>
          </p:cNvPr>
          <p:cNvCxnSpPr/>
          <p:nvPr/>
        </p:nvCxnSpPr>
        <p:spPr>
          <a:xfrm>
            <a:off x="7555399" y="5757486"/>
            <a:ext cx="2605705" cy="0"/>
          </a:xfrm>
          <a:prstGeom prst="line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FDB55BD-5501-224C-B24D-0ED3B4ABA867}"/>
              </a:ext>
            </a:extLst>
          </p:cNvPr>
          <p:cNvCxnSpPr>
            <a:cxnSpLocks/>
          </p:cNvCxnSpPr>
          <p:nvPr/>
        </p:nvCxnSpPr>
        <p:spPr>
          <a:xfrm>
            <a:off x="7524690" y="5977489"/>
            <a:ext cx="2580859" cy="554467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5D535C7-3C57-EE40-BFAA-668A60B127D6}"/>
              </a:ext>
            </a:extLst>
          </p:cNvPr>
          <p:cNvGrpSpPr/>
          <p:nvPr/>
        </p:nvGrpSpPr>
        <p:grpSpPr>
          <a:xfrm>
            <a:off x="8824276" y="6080557"/>
            <a:ext cx="914398" cy="461665"/>
            <a:chOff x="9342783" y="1192696"/>
            <a:chExt cx="2011017" cy="1019419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35465AA7-8F60-FE45-9361-3684FAD8D8D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B082BAB-DFC4-1B44-B15B-1B8E324FC19F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890D8998-1D40-0A4C-BB12-253CC54E5A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5C1014BA-DE3D-4842-9228-43B1340ECDDA}"/>
              </a:ext>
            </a:extLst>
          </p:cNvPr>
          <p:cNvSpPr txBox="1"/>
          <p:nvPr/>
        </p:nvSpPr>
        <p:spPr>
          <a:xfrm>
            <a:off x="8934189" y="5681171"/>
            <a:ext cx="846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???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FD32FD4-4D6E-FF4C-825F-85A93AEC0E66}"/>
              </a:ext>
            </a:extLst>
          </p:cNvPr>
          <p:cNvCxnSpPr>
            <a:cxnSpLocks/>
          </p:cNvCxnSpPr>
          <p:nvPr/>
        </p:nvCxnSpPr>
        <p:spPr>
          <a:xfrm>
            <a:off x="7572422" y="4076586"/>
            <a:ext cx="5021" cy="1604585"/>
          </a:xfrm>
          <a:prstGeom prst="straightConnector1">
            <a:avLst/>
          </a:prstGeom>
          <a:ln w="50800">
            <a:solidFill>
              <a:schemeClr val="bg2">
                <a:lumMod val="50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F129FF99-37ED-C748-B86A-9A3DBAA3E5D0}"/>
              </a:ext>
            </a:extLst>
          </p:cNvPr>
          <p:cNvSpPr txBox="1"/>
          <p:nvPr/>
        </p:nvSpPr>
        <p:spPr>
          <a:xfrm rot="5400000">
            <a:off x="7407627" y="4706577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281909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AD7AE-BE90-8643-8048-BF9300C9B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Stop-and-Wait 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E6B44-7BF5-834F-BD2F-A3D7B3A2E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504" y="1647310"/>
            <a:ext cx="6332056" cy="5032375"/>
          </a:xfrm>
        </p:spPr>
        <p:txBody>
          <a:bodyPr>
            <a:normAutofit/>
          </a:bodyPr>
          <a:lstStyle/>
          <a:p>
            <a:r>
              <a:rPr lang="en-US" dirty="0"/>
              <a:t>Sender sends a single packet, then waits for an ACK to know the packet was successfully received. Then the sender transmits the next packet.</a:t>
            </a:r>
          </a:p>
          <a:p>
            <a:endParaRPr lang="en-US" dirty="0"/>
          </a:p>
          <a:p>
            <a:r>
              <a:rPr lang="en-US" dirty="0"/>
              <a:t>If ACK is not received until a timeout (RTO), sender </a:t>
            </a:r>
            <a:r>
              <a:rPr lang="en-US" dirty="0">
                <a:solidFill>
                  <a:srgbClr val="C00000"/>
                </a:solidFill>
              </a:rPr>
              <a:t>retransmits</a:t>
            </a:r>
            <a:r>
              <a:rPr lang="en-US" dirty="0"/>
              <a:t> the packet</a:t>
            </a:r>
          </a:p>
          <a:p>
            <a:endParaRPr lang="en-US" dirty="0"/>
          </a:p>
          <a:p>
            <a:r>
              <a:rPr lang="en-US" dirty="0"/>
              <a:t>Disambiguate duplicate vs. fresh packets using sequence numbers that change on “adjacent” packets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7ED50B6-800D-7E46-8405-B1B7F35EC0F2}"/>
              </a:ext>
            </a:extLst>
          </p:cNvPr>
          <p:cNvCxnSpPr/>
          <p:nvPr/>
        </p:nvCxnSpPr>
        <p:spPr>
          <a:xfrm>
            <a:off x="7407966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2EB30D-A8A6-9840-9EFA-439E1EB82C32}"/>
              </a:ext>
            </a:extLst>
          </p:cNvPr>
          <p:cNvCxnSpPr/>
          <p:nvPr/>
        </p:nvCxnSpPr>
        <p:spPr>
          <a:xfrm>
            <a:off x="1031681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FA8AC84-4B7B-6248-947C-9B8E910156FB}"/>
              </a:ext>
            </a:extLst>
          </p:cNvPr>
          <p:cNvCxnSpPr>
            <a:cxnSpLocks/>
          </p:cNvCxnSpPr>
          <p:nvPr/>
        </p:nvCxnSpPr>
        <p:spPr>
          <a:xfrm>
            <a:off x="7580245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57BAFE5-84A2-AB45-A4E8-A60AAD356AE1}"/>
              </a:ext>
            </a:extLst>
          </p:cNvPr>
          <p:cNvSpPr txBox="1"/>
          <p:nvPr/>
        </p:nvSpPr>
        <p:spPr>
          <a:xfrm>
            <a:off x="7292840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A0672-6BED-1149-8DEB-3EB16BBCBC59}"/>
              </a:ext>
            </a:extLst>
          </p:cNvPr>
          <p:cNvSpPr txBox="1"/>
          <p:nvPr/>
        </p:nvSpPr>
        <p:spPr>
          <a:xfrm>
            <a:off x="9718813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8DC3F8D-E3E6-D44D-8587-AB5872F00866}"/>
              </a:ext>
            </a:extLst>
          </p:cNvPr>
          <p:cNvGrpSpPr/>
          <p:nvPr/>
        </p:nvGrpSpPr>
        <p:grpSpPr>
          <a:xfrm>
            <a:off x="8879831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04FFF5C-C9C1-7744-B65B-5EE4FC163A1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AF96447-B603-954A-823E-07BDA54C5B7E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8153CE2-9FDC-2046-B482-3658441C8B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ECFF101-3EEC-4340-BEDB-5EC9AC00E5F0}"/>
              </a:ext>
            </a:extLst>
          </p:cNvPr>
          <p:cNvCxnSpPr>
            <a:cxnSpLocks/>
          </p:cNvCxnSpPr>
          <p:nvPr/>
        </p:nvCxnSpPr>
        <p:spPr>
          <a:xfrm flipH="1">
            <a:off x="7531611" y="3172752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9EA792B-D465-074B-8203-D689DCA0FAE6}"/>
              </a:ext>
            </a:extLst>
          </p:cNvPr>
          <p:cNvGrpSpPr/>
          <p:nvPr/>
        </p:nvGrpSpPr>
        <p:grpSpPr>
          <a:xfrm>
            <a:off x="8404369" y="3632239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5F58D13F-1136-6047-B08A-6FDCA05EEFB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F3E3931-F36C-4D4E-A5C1-23C755426E4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51F0E19-3C59-8F43-9FBA-470232294F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95DCF74-25B0-E343-8CBD-153F03372E57}"/>
              </a:ext>
            </a:extLst>
          </p:cNvPr>
          <p:cNvCxnSpPr/>
          <p:nvPr/>
        </p:nvCxnSpPr>
        <p:spPr>
          <a:xfrm>
            <a:off x="7518473" y="5596013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06C424E-2D75-0245-9089-0CA66C99C259}"/>
              </a:ext>
            </a:extLst>
          </p:cNvPr>
          <p:cNvCxnSpPr/>
          <p:nvPr/>
        </p:nvCxnSpPr>
        <p:spPr>
          <a:xfrm>
            <a:off x="7555399" y="2339812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86F24F5-21F9-C544-90C8-F098434896B9}"/>
              </a:ext>
            </a:extLst>
          </p:cNvPr>
          <p:cNvCxnSpPr>
            <a:cxnSpLocks/>
          </p:cNvCxnSpPr>
          <p:nvPr/>
        </p:nvCxnSpPr>
        <p:spPr>
          <a:xfrm>
            <a:off x="7580245" y="2487462"/>
            <a:ext cx="0" cy="2158394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7DC5618-EBA4-6A4C-A18A-E54B6F600207}"/>
              </a:ext>
            </a:extLst>
          </p:cNvPr>
          <p:cNvSpPr txBox="1"/>
          <p:nvPr/>
        </p:nvSpPr>
        <p:spPr>
          <a:xfrm rot="5400000">
            <a:off x="7351210" y="3431452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FEEC8A7-C6D7-5E49-B732-7FC18A83207F}"/>
              </a:ext>
            </a:extLst>
          </p:cNvPr>
          <p:cNvCxnSpPr>
            <a:cxnSpLocks/>
          </p:cNvCxnSpPr>
          <p:nvPr/>
        </p:nvCxnSpPr>
        <p:spPr>
          <a:xfrm>
            <a:off x="7645677" y="4786275"/>
            <a:ext cx="2602145" cy="116178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44AA0D6-0A25-DF41-980E-30E07A13E83F}"/>
              </a:ext>
            </a:extLst>
          </p:cNvPr>
          <p:cNvGrpSpPr/>
          <p:nvPr/>
        </p:nvGrpSpPr>
        <p:grpSpPr>
          <a:xfrm>
            <a:off x="8821325" y="5134348"/>
            <a:ext cx="914398" cy="461665"/>
            <a:chOff x="9342783" y="1192696"/>
            <a:chExt cx="2011017" cy="1019419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B56B6009-A818-1F40-B58A-164CB373DA55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C8702E9-427D-5840-9784-B02FAC22FE3C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5844226-9A0A-3F4F-AAE2-5475DDA6530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F509A54F-16E7-4B40-8F92-A5CF29C3500A}"/>
              </a:ext>
            </a:extLst>
          </p:cNvPr>
          <p:cNvSpPr txBox="1"/>
          <p:nvPr/>
        </p:nvSpPr>
        <p:spPr>
          <a:xfrm>
            <a:off x="7444893" y="562662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RTO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B01B603-5955-1A4F-B077-38367151CCDC}"/>
              </a:ext>
            </a:extLst>
          </p:cNvPr>
          <p:cNvCxnSpPr>
            <a:cxnSpLocks/>
          </p:cNvCxnSpPr>
          <p:nvPr/>
        </p:nvCxnSpPr>
        <p:spPr>
          <a:xfrm flipH="1">
            <a:off x="7588528" y="3330117"/>
            <a:ext cx="2596363" cy="3075634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0085E6A-E105-1346-B8A3-546BBCEE0C34}"/>
              </a:ext>
            </a:extLst>
          </p:cNvPr>
          <p:cNvSpPr txBox="1"/>
          <p:nvPr/>
        </p:nvSpPr>
        <p:spPr>
          <a:xfrm>
            <a:off x="8008724" y="2694444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C97D8E0-AF2A-1C48-88D7-424BC1440088}"/>
              </a:ext>
            </a:extLst>
          </p:cNvPr>
          <p:cNvSpPr txBox="1"/>
          <p:nvPr/>
        </p:nvSpPr>
        <p:spPr>
          <a:xfrm>
            <a:off x="8340513" y="3230674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ACK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13B1EDC-5B20-654F-B33A-2A5EA1A873D8}"/>
              </a:ext>
            </a:extLst>
          </p:cNvPr>
          <p:cNvSpPr txBox="1"/>
          <p:nvPr/>
        </p:nvSpPr>
        <p:spPr>
          <a:xfrm>
            <a:off x="9295478" y="4740052"/>
            <a:ext cx="98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SEQ 1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8AD1B1C-2A3E-CC45-8A38-B1F85467D16F}"/>
              </a:ext>
            </a:extLst>
          </p:cNvPr>
          <p:cNvCxnSpPr>
            <a:cxnSpLocks/>
          </p:cNvCxnSpPr>
          <p:nvPr/>
        </p:nvCxnSpPr>
        <p:spPr>
          <a:xfrm>
            <a:off x="7456601" y="5702420"/>
            <a:ext cx="2797286" cy="7244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A3093B9-A484-BD4D-9CCE-96101DBE5864}"/>
              </a:ext>
            </a:extLst>
          </p:cNvPr>
          <p:cNvGrpSpPr/>
          <p:nvPr/>
        </p:nvGrpSpPr>
        <p:grpSpPr>
          <a:xfrm>
            <a:off x="8632249" y="6050493"/>
            <a:ext cx="914398" cy="461665"/>
            <a:chOff x="9342783" y="1192696"/>
            <a:chExt cx="2011017" cy="1019419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4EA8431C-6746-3B4D-91B9-C110858F7BA0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9CDDC0A-2A8F-FA42-A2FC-2A72EC9F05C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B5071CA9-6E9D-444D-892C-465DAE9DD2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14E5363-2B71-D14F-84BF-0A9683DC28B1}"/>
              </a:ext>
            </a:extLst>
          </p:cNvPr>
          <p:cNvCxnSpPr>
            <a:cxnSpLocks/>
          </p:cNvCxnSpPr>
          <p:nvPr/>
        </p:nvCxnSpPr>
        <p:spPr>
          <a:xfrm flipH="1">
            <a:off x="8266220" y="3273742"/>
            <a:ext cx="1832833" cy="1388996"/>
          </a:xfrm>
          <a:prstGeom prst="straightConnector1">
            <a:avLst/>
          </a:prstGeom>
          <a:ln w="50800">
            <a:solidFill>
              <a:schemeClr val="bg2">
                <a:lumMod val="7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0EBF3A2-1508-FA45-844F-9EF089C0F68E}"/>
              </a:ext>
            </a:extLst>
          </p:cNvPr>
          <p:cNvGrpSpPr/>
          <p:nvPr/>
        </p:nvGrpSpPr>
        <p:grpSpPr>
          <a:xfrm>
            <a:off x="8707687" y="4276537"/>
            <a:ext cx="453882" cy="281889"/>
            <a:chOff x="9342783" y="1192696"/>
            <a:chExt cx="2011017" cy="1019419"/>
          </a:xfrm>
        </p:grpSpPr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A9387DBB-658F-AF42-A41D-A263F3A82DA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bg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E9BAC04-1251-1249-A12B-58B26CD58FA0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0689FD78-919B-4349-8D49-BA2545CF364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Explosion 1 1">
            <a:extLst>
              <a:ext uri="{FF2B5EF4-FFF2-40B4-BE49-F238E27FC236}">
                <a16:creationId xmlns:a16="http://schemas.microsoft.com/office/drawing/2014/main" id="{0579FB0C-840A-B54B-942F-43D2B19A1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4601" y="4362356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2" name="Explosion 1 1">
            <a:extLst>
              <a:ext uri="{FF2B5EF4-FFF2-40B4-BE49-F238E27FC236}">
                <a16:creationId xmlns:a16="http://schemas.microsoft.com/office/drawing/2014/main" id="{5A4C9575-DB2B-DB4D-923E-9897A5603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72" y="2272937"/>
            <a:ext cx="503238" cy="536575"/>
          </a:xfrm>
          <a:prstGeom prst="irregularSeal1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A264318-52D4-054C-9CC9-017CC3BCD0FB}"/>
              </a:ext>
            </a:extLst>
          </p:cNvPr>
          <p:cNvSpPr txBox="1"/>
          <p:nvPr/>
        </p:nvSpPr>
        <p:spPr>
          <a:xfrm>
            <a:off x="9483790" y="6479910"/>
            <a:ext cx="2310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Retransmit</a:t>
            </a:r>
          </a:p>
        </p:txBody>
      </p:sp>
    </p:spTree>
    <p:extLst>
      <p:ext uri="{BB962C8B-B14F-4D97-AF65-F5344CB8AC3E}">
        <p14:creationId xmlns:p14="http://schemas.microsoft.com/office/powerpoint/2010/main" val="334101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30" grpId="0"/>
      <p:bldP spid="23" grpId="0"/>
      <p:bldP spid="37" grpId="0"/>
      <p:bldP spid="38" grpId="0"/>
      <p:bldP spid="50" grpId="0" animBg="1"/>
      <p:bldP spid="50" grpId="1" animBg="1"/>
      <p:bldP spid="52" grpId="0" animBg="1"/>
      <p:bldP spid="52" grpId="1" animBg="1"/>
      <p:bldP spid="53" grpId="0"/>
      <p:bldP spid="5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81EA7C-AF49-2B48-C943-1E06DE974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FE09FA83-5600-6DFA-2CF5-6FED4E9E6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575601"/>
            <a:ext cx="10355826" cy="204945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en-US" dirty="0"/>
              <a:t>UDP: best-effort delivery + demultiplexing + error detection</a:t>
            </a:r>
          </a:p>
          <a:p>
            <a:pPr>
              <a:lnSpc>
                <a:spcPct val="120000"/>
              </a:lnSpc>
            </a:pPr>
            <a:r>
              <a:rPr lang="en-US" altLang="en-US" dirty="0">
                <a:solidFill>
                  <a:srgbClr val="C00000"/>
                </a:solidFill>
              </a:rPr>
              <a:t>Checksum </a:t>
            </a:r>
            <a:r>
              <a:rPr lang="en-US" altLang="en-US" dirty="0"/>
              <a:t>function: 1s complement of the 1s complement sum</a:t>
            </a:r>
          </a:p>
          <a:p>
            <a:pPr>
              <a:lnSpc>
                <a:spcPct val="120000"/>
              </a:lnSpc>
            </a:pPr>
            <a:r>
              <a:rPr lang="en-US" altLang="en-US" dirty="0"/>
              <a:t>Sender: compute checksum &amp; write. </a:t>
            </a:r>
          </a:p>
          <a:p>
            <a:pPr lvl="1">
              <a:lnSpc>
                <a:spcPct val="120000"/>
              </a:lnSpc>
            </a:pPr>
            <a:r>
              <a:rPr lang="en-US" altLang="en-US" dirty="0"/>
              <a:t>Receiver: compute checksum, compare to 0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D387C25A-799B-A200-C3E3-41EEF6837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4550" y="3621087"/>
            <a:ext cx="6400800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dirty="0">
                <a:latin typeface="Times New Roman" panose="02020603050405020304" pitchFamily="18" charset="0"/>
              </a:rPr>
              <a:t>  1  1  1  0  0  1  1  0  0  1  1  0  0  1  1  0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dirty="0">
                <a:latin typeface="Times New Roman" panose="02020603050405020304" pitchFamily="18" charset="0"/>
              </a:rPr>
              <a:t>  1  1  0  1  0  1  0  1  0  1  0  1  0  1  0  1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</a:rPr>
              <a:t>1  1  0  1  1  1  0  1  1  1  0  1  1  1  0  1  1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 dirty="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dirty="0">
                <a:latin typeface="Times New Roman" panose="02020603050405020304" pitchFamily="18" charset="0"/>
              </a:rPr>
              <a:t>  1  0  1  1  1  0  1  1  1  0  1  1  1  1  0  0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dirty="0">
                <a:latin typeface="Times New Roman" panose="02020603050405020304" pitchFamily="18" charset="0"/>
              </a:rPr>
              <a:t>  0  1  0  0  0  1  0  0  0  1  0  0  0  0  1  1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F866AA73-9721-1BBC-216E-F4DC945175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8350" y="4448174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Oval 6">
            <a:extLst>
              <a:ext uri="{FF2B5EF4-FFF2-40B4-BE49-F238E27FC236}">
                <a16:creationId xmlns:a16="http://schemas.microsoft.com/office/drawing/2014/main" id="{D62B6C61-CB5B-4C44-E62A-34C3AF01D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4629150"/>
            <a:ext cx="304800" cy="304800"/>
          </a:xfrm>
          <a:prstGeom prst="ellipse">
            <a:avLst/>
          </a:prstGeom>
          <a:noFill/>
          <a:ln w="19050">
            <a:solidFill>
              <a:srgbClr val="C00000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C0F5052B-364D-C6AB-087C-47EC1EDE0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4350" y="4579937"/>
            <a:ext cx="14093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wraparound</a:t>
            </a: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B5005EA1-E8CD-2D91-7833-12E061D10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990" y="5187949"/>
            <a:ext cx="6110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sum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F55235F9-7FFC-2BBD-4949-C8D14DE82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65" y="5540374"/>
            <a:ext cx="12089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med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checksum</a:t>
            </a:r>
          </a:p>
        </p:txBody>
      </p:sp>
      <p:sp>
        <p:nvSpPr>
          <p:cNvPr id="16394" name="Line 10">
            <a:extLst>
              <a:ext uri="{FF2B5EF4-FFF2-40B4-BE49-F238E27FC236}">
                <a16:creationId xmlns:a16="http://schemas.microsoft.com/office/drawing/2014/main" id="{AC8C8E1B-1E80-EDAE-B3D8-44A2ED64B2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08350" y="5167312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Slide Number Placeholder 1">
            <a:extLst>
              <a:ext uri="{FF2B5EF4-FFF2-40B4-BE49-F238E27FC236}">
                <a16:creationId xmlns:a16="http://schemas.microsoft.com/office/drawing/2014/main" id="{DBFD8DA6-82CD-6824-0F02-AA7A112E6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66716"/>
            <a:ext cx="2743200" cy="365125"/>
          </a:xfr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5000"/>
              <a:buFont typeface="Wingdings" panose="05000000000000000000" pitchFamily="2" charset="2"/>
              <a:buChar char="q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v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56938C0-C940-442E-937D-7D3ED02F4F57}" type="slidenum">
              <a:rPr lang="en-US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A4D0D4C-571A-0F84-671C-B5AE9F179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Review</a:t>
            </a:r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A5B4C09C-DDF7-5F92-E7B3-3D7AAD766CC4}"/>
              </a:ext>
            </a:extLst>
          </p:cNvPr>
          <p:cNvCxnSpPr>
            <a:cxnSpLocks/>
          </p:cNvCxnSpPr>
          <p:nvPr/>
        </p:nvCxnSpPr>
        <p:spPr>
          <a:xfrm>
            <a:off x="3689350" y="4980047"/>
            <a:ext cx="3817579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8ACF5DB4-BD5E-AE1F-7A18-C15B450417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458" y="5906937"/>
            <a:ext cx="1228229" cy="749222"/>
          </a:xfrm>
          <a:prstGeom prst="rect">
            <a:avLst/>
          </a:prstGeom>
        </p:spPr>
      </p:pic>
      <p:sp>
        <p:nvSpPr>
          <p:cNvPr id="6" name="Curved Down Arrow 5">
            <a:extLst>
              <a:ext uri="{FF2B5EF4-FFF2-40B4-BE49-F238E27FC236}">
                <a16:creationId xmlns:a16="http://schemas.microsoft.com/office/drawing/2014/main" id="{D59C23DE-4F15-63B7-0708-8BBB56EBDA89}"/>
              </a:ext>
            </a:extLst>
          </p:cNvPr>
          <p:cNvSpPr/>
          <p:nvPr/>
        </p:nvSpPr>
        <p:spPr>
          <a:xfrm>
            <a:off x="7811729" y="4719958"/>
            <a:ext cx="1843549" cy="110266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84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0" grpId="0" animBg="1"/>
      <p:bldP spid="16391" grpId="0"/>
      <p:bldP spid="16392" grpId="0"/>
      <p:bldP spid="16393" grpId="0"/>
      <p:bldP spid="16394" grpId="0" animBg="1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7E4981E-64F6-5045-A4D5-46B760A09DED}"/>
              </a:ext>
            </a:extLst>
          </p:cNvPr>
          <p:cNvSpPr txBox="1"/>
          <p:nvPr/>
        </p:nvSpPr>
        <p:spPr>
          <a:xfrm>
            <a:off x="969917" y="2275300"/>
            <a:ext cx="102521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Helvetica" pitchFamily="2" charset="0"/>
              </a:rPr>
              <a:t>In principle, these three ideas are sufficient to implement reliable data delivery!</a:t>
            </a:r>
          </a:p>
        </p:txBody>
      </p:sp>
    </p:spTree>
    <p:extLst>
      <p:ext uri="{BB962C8B-B14F-4D97-AF65-F5344CB8AC3E}">
        <p14:creationId xmlns:p14="http://schemas.microsoft.com/office/powerpoint/2010/main" val="613604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A6F69-5E2D-BC41-BB85-D5E6B4667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Efficiency problem</a:t>
            </a:r>
            <a:r>
              <a:rPr lang="en-US" dirty="0"/>
              <a:t> with stop-and-wait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E0200-EA45-0C44-ACD8-7CD214980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7788442" cy="4889323"/>
          </a:xfrm>
        </p:spPr>
        <p:txBody>
          <a:bodyPr>
            <a:normAutofit/>
          </a:bodyPr>
          <a:lstStyle/>
          <a:p>
            <a:r>
              <a:rPr lang="en-US" dirty="0"/>
              <a:t>Sender sends </a:t>
            </a:r>
            <a:r>
              <a:rPr lang="en-US" dirty="0">
                <a:solidFill>
                  <a:srgbClr val="C00000"/>
                </a:solidFill>
              </a:rPr>
              <a:t>one packet</a:t>
            </a:r>
            <a:r>
              <a:rPr lang="en-US" dirty="0"/>
              <a:t>, waits for an ACK (or RTO) before transmitting next one</a:t>
            </a:r>
          </a:p>
          <a:p>
            <a:pPr lvl="1"/>
            <a:r>
              <a:rPr lang="en-US" dirty="0"/>
              <a:t>Unfortunately, too slow </a:t>
            </a:r>
            <a:r>
              <a:rPr lang="en-US" dirty="0">
                <a:sym typeface="Wingdings" pitchFamily="2" charset="2"/>
              </a:rPr>
              <a:t> 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Suppose RTO = RTT = 100 milliseconds</a:t>
            </a:r>
          </a:p>
          <a:p>
            <a:r>
              <a:rPr lang="en-US" dirty="0">
                <a:sym typeface="Wingdings" pitchFamily="2" charset="2"/>
              </a:rPr>
              <a:t>Packet size (bytes in 1 packet) = 12,000 bits</a:t>
            </a:r>
          </a:p>
          <a:p>
            <a:r>
              <a:rPr lang="en-US" dirty="0">
                <a:sym typeface="Wingdings" pitchFamily="2" charset="2"/>
              </a:rPr>
              <a:t>Bandwidth of links from sender to receiver = 12 Mbit/s (1 M = 10</a:t>
            </a:r>
            <a:r>
              <a:rPr lang="en-US" baseline="30000" dirty="0">
                <a:sym typeface="Wingdings" pitchFamily="2" charset="2"/>
              </a:rPr>
              <a:t>6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Rate of data transfer = data size / time</a:t>
            </a:r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7DA95EB-B1B4-6D4E-B166-12BA5B82DEA7}"/>
              </a:ext>
            </a:extLst>
          </p:cNvPr>
          <p:cNvCxnSpPr/>
          <p:nvPr/>
        </p:nvCxnSpPr>
        <p:spPr>
          <a:xfrm>
            <a:off x="8444948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7EEBA14-37BA-F94F-AB87-32FC787C48F5}"/>
              </a:ext>
            </a:extLst>
          </p:cNvPr>
          <p:cNvCxnSpPr/>
          <p:nvPr/>
        </p:nvCxnSpPr>
        <p:spPr>
          <a:xfrm>
            <a:off x="11353800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080F933-6CC3-AB47-985B-7BE1F0ECA4BA}"/>
              </a:ext>
            </a:extLst>
          </p:cNvPr>
          <p:cNvCxnSpPr>
            <a:cxnSpLocks/>
          </p:cNvCxnSpPr>
          <p:nvPr/>
        </p:nvCxnSpPr>
        <p:spPr>
          <a:xfrm>
            <a:off x="8617227" y="2450654"/>
            <a:ext cx="2580859" cy="554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4D15FB4-5D66-B84F-AFDB-DF773FE68435}"/>
              </a:ext>
            </a:extLst>
          </p:cNvPr>
          <p:cNvSpPr txBox="1"/>
          <p:nvPr/>
        </p:nvSpPr>
        <p:spPr>
          <a:xfrm>
            <a:off x="8329822" y="1712561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EBA0CC-5F09-FE45-9A18-79AECE93C9AB}"/>
              </a:ext>
            </a:extLst>
          </p:cNvPr>
          <p:cNvSpPr txBox="1"/>
          <p:nvPr/>
        </p:nvSpPr>
        <p:spPr>
          <a:xfrm>
            <a:off x="10755795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269489C-514F-0142-81D0-FBD4AF3F3966}"/>
              </a:ext>
            </a:extLst>
          </p:cNvPr>
          <p:cNvGrpSpPr/>
          <p:nvPr/>
        </p:nvGrpSpPr>
        <p:grpSpPr>
          <a:xfrm>
            <a:off x="9916813" y="2553722"/>
            <a:ext cx="914398" cy="461665"/>
            <a:chOff x="9342783" y="1192696"/>
            <a:chExt cx="2011017" cy="1019419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171307A0-0BCD-3F45-94BB-E8A3CD7C73CF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A1239B2-8E52-A84B-9057-7C5CE3E15483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92195D9-04DD-EE43-80F1-B7C969516F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26DED41-5405-A041-B67D-147C37DF9593}"/>
              </a:ext>
            </a:extLst>
          </p:cNvPr>
          <p:cNvCxnSpPr>
            <a:cxnSpLocks/>
          </p:cNvCxnSpPr>
          <p:nvPr/>
        </p:nvCxnSpPr>
        <p:spPr>
          <a:xfrm flipH="1">
            <a:off x="8568593" y="3172752"/>
            <a:ext cx="2604646" cy="153936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86B2594-AE67-4745-8B5E-8111696C33DD}"/>
              </a:ext>
            </a:extLst>
          </p:cNvPr>
          <p:cNvGrpSpPr/>
          <p:nvPr/>
        </p:nvGrpSpPr>
        <p:grpSpPr>
          <a:xfrm>
            <a:off x="9441351" y="3632239"/>
            <a:ext cx="453882" cy="281889"/>
            <a:chOff x="9342783" y="1192696"/>
            <a:chExt cx="2011017" cy="1019419"/>
          </a:xfrm>
        </p:grpSpPr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835615A0-E10E-6F4E-89C7-DE18E08E4F73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244EEAF-11D1-5F44-8B5E-AF4D7C82B8BF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E939DDB-3449-2E40-A0CE-FD6D43196F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FA4F64C-3CB6-1846-91E4-A582C6A28D43}"/>
              </a:ext>
            </a:extLst>
          </p:cNvPr>
          <p:cNvCxnSpPr/>
          <p:nvPr/>
        </p:nvCxnSpPr>
        <p:spPr>
          <a:xfrm>
            <a:off x="8555455" y="5596013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73F548C-F4C2-374E-8A94-6A2AC2F6C9D2}"/>
              </a:ext>
            </a:extLst>
          </p:cNvPr>
          <p:cNvCxnSpPr/>
          <p:nvPr/>
        </p:nvCxnSpPr>
        <p:spPr>
          <a:xfrm>
            <a:off x="8592381" y="2339812"/>
            <a:ext cx="2605705" cy="0"/>
          </a:xfrm>
          <a:prstGeom prst="line">
            <a:avLst/>
          </a:prstGeom>
          <a:ln w="508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09ACFBE-6555-7640-87D0-2318C00A5566}"/>
              </a:ext>
            </a:extLst>
          </p:cNvPr>
          <p:cNvCxnSpPr>
            <a:cxnSpLocks/>
          </p:cNvCxnSpPr>
          <p:nvPr/>
        </p:nvCxnSpPr>
        <p:spPr>
          <a:xfrm>
            <a:off x="8617227" y="2487462"/>
            <a:ext cx="0" cy="2158394"/>
          </a:xfrm>
          <a:prstGeom prst="straightConnector1">
            <a:avLst/>
          </a:prstGeom>
          <a:ln w="50800">
            <a:solidFill>
              <a:schemeClr val="bg1">
                <a:lumMod val="7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7FAAA13-9E00-A04C-B28D-0D02FD9F593C}"/>
              </a:ext>
            </a:extLst>
          </p:cNvPr>
          <p:cNvSpPr txBox="1"/>
          <p:nvPr/>
        </p:nvSpPr>
        <p:spPr>
          <a:xfrm rot="5400000">
            <a:off x="8388192" y="3431452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RTT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CBE29B5-E587-1046-BDF8-D216412B4C59}"/>
              </a:ext>
            </a:extLst>
          </p:cNvPr>
          <p:cNvCxnSpPr>
            <a:cxnSpLocks/>
          </p:cNvCxnSpPr>
          <p:nvPr/>
        </p:nvCxnSpPr>
        <p:spPr>
          <a:xfrm>
            <a:off x="8682659" y="4786275"/>
            <a:ext cx="2602145" cy="116178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36CFB57-DCED-5144-914A-B6BEBCBCCAF1}"/>
              </a:ext>
            </a:extLst>
          </p:cNvPr>
          <p:cNvGrpSpPr/>
          <p:nvPr/>
        </p:nvGrpSpPr>
        <p:grpSpPr>
          <a:xfrm>
            <a:off x="9858307" y="5134348"/>
            <a:ext cx="914398" cy="461665"/>
            <a:chOff x="9342783" y="1192696"/>
            <a:chExt cx="2011017" cy="1019419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4A1CA434-843D-1B48-A54D-35C22E394DF4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4D6228C-F7F0-3A43-932A-3C474B0BC976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90DCC1C-5810-A145-8514-8720268552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D999316D-A7F8-424A-90EA-8E3472C1E23F}"/>
              </a:ext>
            </a:extLst>
          </p:cNvPr>
          <p:cNvSpPr txBox="1"/>
          <p:nvPr/>
        </p:nvSpPr>
        <p:spPr>
          <a:xfrm>
            <a:off x="8309990" y="6202921"/>
            <a:ext cx="3793778" cy="463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120 Kilobit/s == 1% of </a:t>
            </a:r>
            <a:r>
              <a:rPr lang="en-US" sz="2400" dirty="0" err="1">
                <a:solidFill>
                  <a:srgbClr val="C00000"/>
                </a:solidFill>
                <a:latin typeface="Helvetica" pitchFamily="2" charset="0"/>
              </a:rPr>
              <a:t>bw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!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E61E4E8-7C81-FF47-9E5A-1E4A19922055}"/>
              </a:ext>
            </a:extLst>
          </p:cNvPr>
          <p:cNvSpPr txBox="1"/>
          <p:nvPr/>
        </p:nvSpPr>
        <p:spPr>
          <a:xfrm>
            <a:off x="8481875" y="5626626"/>
            <a:ext cx="100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RTO</a:t>
            </a:r>
          </a:p>
        </p:txBody>
      </p:sp>
    </p:spTree>
    <p:extLst>
      <p:ext uri="{BB962C8B-B14F-4D97-AF65-F5344CB8AC3E}">
        <p14:creationId xmlns:p14="http://schemas.microsoft.com/office/powerpoint/2010/main" val="379775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sky&#13;&#10;&#13;&#10;Description automatically generated">
            <a:extLst>
              <a:ext uri="{FF2B5EF4-FFF2-40B4-BE49-F238E27FC236}">
                <a16:creationId xmlns:a16="http://schemas.microsoft.com/office/drawing/2014/main" id="{2F1566B4-D112-DD4F-9C3D-D27809CCC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0690" y="3011828"/>
            <a:ext cx="2224686" cy="2103470"/>
          </a:xfrm>
          <a:prstGeom prst="rect">
            <a:avLst/>
          </a:prstGeom>
        </p:spPr>
      </p:pic>
      <p:pic>
        <p:nvPicPr>
          <p:cNvPr id="11" name="Picture 10" descr="A picture containing sky&#13;&#10;&#13;&#10;Description automatically generated">
            <a:extLst>
              <a:ext uri="{FF2B5EF4-FFF2-40B4-BE49-F238E27FC236}">
                <a16:creationId xmlns:a16="http://schemas.microsoft.com/office/drawing/2014/main" id="{5B7F0B1B-272B-254A-8112-9865DA412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205" y="3011828"/>
            <a:ext cx="2312448" cy="21864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613C1A-0784-4F4C-8C6A-96B839AD8A4B}"/>
              </a:ext>
            </a:extLst>
          </p:cNvPr>
          <p:cNvSpPr txBox="1"/>
          <p:nvPr/>
        </p:nvSpPr>
        <p:spPr>
          <a:xfrm>
            <a:off x="1223960" y="530732"/>
            <a:ext cx="10301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dirty="0">
                <a:latin typeface="Helvetica" pitchFamily="2" charset="0"/>
              </a:rPr>
              <a:t>Sending one packet per RTT makes the data transfer rate limited by the </a:t>
            </a:r>
            <a:r>
              <a:rPr lang="en-US" sz="3600" dirty="0">
                <a:solidFill>
                  <a:srgbClr val="C00000"/>
                </a:solidFill>
                <a:latin typeface="Helvetica" pitchFamily="2" charset="0"/>
              </a:rPr>
              <a:t>time</a:t>
            </a:r>
            <a:r>
              <a:rPr lang="en-US" sz="3600" dirty="0">
                <a:latin typeface="Helvetica" pitchFamily="2" charset="0"/>
              </a:rPr>
              <a:t> between the endpoints, rather than the </a:t>
            </a:r>
            <a:r>
              <a:rPr lang="en-US" sz="3600" dirty="0">
                <a:solidFill>
                  <a:srgbClr val="C00000"/>
                </a:solidFill>
                <a:latin typeface="Helvetica" pitchFamily="2" charset="0"/>
              </a:rPr>
              <a:t>bandwidth</a:t>
            </a:r>
            <a:r>
              <a:rPr lang="en-US" sz="3600" dirty="0">
                <a:latin typeface="Helvetica" pitchFamily="2" charset="0"/>
              </a:rPr>
              <a:t>.</a:t>
            </a:r>
          </a:p>
        </p:txBody>
      </p:sp>
      <p:pic>
        <p:nvPicPr>
          <p:cNvPr id="4" name="Picture 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037B952-0398-BB4C-9959-01D4051BED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922" y="2773900"/>
            <a:ext cx="4285626" cy="3030803"/>
          </a:xfrm>
          <a:prstGeom prst="rect">
            <a:avLst/>
          </a:prstGeom>
        </p:spPr>
      </p:pic>
      <p:pic>
        <p:nvPicPr>
          <p:cNvPr id="6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EBB2F944-C21F-704E-8751-F0B828B3CA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7922" y="2773899"/>
            <a:ext cx="4285626" cy="3030803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C89BF0D1-422B-254A-83BC-13B34D7FD7A2}"/>
              </a:ext>
            </a:extLst>
          </p:cNvPr>
          <p:cNvGrpSpPr/>
          <p:nvPr/>
        </p:nvGrpSpPr>
        <p:grpSpPr>
          <a:xfrm>
            <a:off x="8059048" y="3333985"/>
            <a:ext cx="1053682" cy="1067426"/>
            <a:chOff x="3656094" y="5265652"/>
            <a:chExt cx="1053682" cy="1067426"/>
          </a:xfrm>
        </p:grpSpPr>
        <p:pic>
          <p:nvPicPr>
            <p:cNvPr id="10" name="Picture 9" descr="Shape, rectangle&#10;&#10;Description automatically generated">
              <a:extLst>
                <a:ext uri="{FF2B5EF4-FFF2-40B4-BE49-F238E27FC236}">
                  <a16:creationId xmlns:a16="http://schemas.microsoft.com/office/drawing/2014/main" id="{DFBF782F-C262-4E4E-8618-F73441F8F3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56094" y="5639436"/>
              <a:ext cx="406085" cy="330534"/>
            </a:xfrm>
            <a:prstGeom prst="rect">
              <a:avLst/>
            </a:prstGeom>
          </p:spPr>
        </p:pic>
        <p:pic>
          <p:nvPicPr>
            <p:cNvPr id="13" name="Picture 12" descr="Shape, rectangle&#10;&#10;Description automatically generated">
              <a:extLst>
                <a:ext uri="{FF2B5EF4-FFF2-40B4-BE49-F238E27FC236}">
                  <a16:creationId xmlns:a16="http://schemas.microsoft.com/office/drawing/2014/main" id="{CE6675B7-B439-F148-AF6C-7354A1E2FB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66202" y="5636325"/>
              <a:ext cx="406085" cy="330534"/>
            </a:xfrm>
            <a:prstGeom prst="rect">
              <a:avLst/>
            </a:prstGeom>
          </p:spPr>
        </p:pic>
        <p:pic>
          <p:nvPicPr>
            <p:cNvPr id="14" name="Picture 13" descr="Shape, rectangle&#10;&#10;Description automatically generated">
              <a:extLst>
                <a:ext uri="{FF2B5EF4-FFF2-40B4-BE49-F238E27FC236}">
                  <a16:creationId xmlns:a16="http://schemas.microsoft.com/office/drawing/2014/main" id="{FFFF73E9-D030-FE49-AAD4-88342AD0E2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00977" y="5645246"/>
              <a:ext cx="406085" cy="330534"/>
            </a:xfrm>
            <a:prstGeom prst="rect">
              <a:avLst/>
            </a:prstGeom>
          </p:spPr>
        </p:pic>
        <p:pic>
          <p:nvPicPr>
            <p:cNvPr id="15" name="Picture 14" descr="Shape, rectangle&#10;&#10;Description automatically generated">
              <a:extLst>
                <a:ext uri="{FF2B5EF4-FFF2-40B4-BE49-F238E27FC236}">
                  <a16:creationId xmlns:a16="http://schemas.microsoft.com/office/drawing/2014/main" id="{046F5E86-8095-8E42-902A-1D118F433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56094" y="5996734"/>
              <a:ext cx="406085" cy="330534"/>
            </a:xfrm>
            <a:prstGeom prst="rect">
              <a:avLst/>
            </a:prstGeom>
          </p:spPr>
        </p:pic>
        <p:pic>
          <p:nvPicPr>
            <p:cNvPr id="16" name="Picture 15" descr="Shape, rectangle&#10;&#10;Description automatically generated">
              <a:extLst>
                <a:ext uri="{FF2B5EF4-FFF2-40B4-BE49-F238E27FC236}">
                  <a16:creationId xmlns:a16="http://schemas.microsoft.com/office/drawing/2014/main" id="{48BCBEDB-A700-5A48-B822-18C1709A09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66202" y="5993623"/>
              <a:ext cx="406085" cy="330534"/>
            </a:xfrm>
            <a:prstGeom prst="rect">
              <a:avLst/>
            </a:prstGeom>
          </p:spPr>
        </p:pic>
        <p:pic>
          <p:nvPicPr>
            <p:cNvPr id="17" name="Picture 16" descr="Shape, rectangle&#10;&#10;Description automatically generated">
              <a:extLst>
                <a:ext uri="{FF2B5EF4-FFF2-40B4-BE49-F238E27FC236}">
                  <a16:creationId xmlns:a16="http://schemas.microsoft.com/office/drawing/2014/main" id="{8606CF9F-7CDB-FF41-AC19-BD138E303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00977" y="6002544"/>
              <a:ext cx="406085" cy="330534"/>
            </a:xfrm>
            <a:prstGeom prst="rect">
              <a:avLst/>
            </a:prstGeom>
          </p:spPr>
        </p:pic>
        <p:pic>
          <p:nvPicPr>
            <p:cNvPr id="18" name="Picture 17" descr="Shape, rectangle&#10;&#10;Description automatically generated">
              <a:extLst>
                <a:ext uri="{FF2B5EF4-FFF2-40B4-BE49-F238E27FC236}">
                  <a16:creationId xmlns:a16="http://schemas.microsoft.com/office/drawing/2014/main" id="{B8869DBA-AEAC-B14E-BD85-33491EE01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658808" y="5268763"/>
              <a:ext cx="406085" cy="330534"/>
            </a:xfrm>
            <a:prstGeom prst="rect">
              <a:avLst/>
            </a:prstGeom>
          </p:spPr>
        </p:pic>
        <p:pic>
          <p:nvPicPr>
            <p:cNvPr id="19" name="Picture 18" descr="Shape, rectangle&#10;&#10;Description automatically generated">
              <a:extLst>
                <a:ext uri="{FF2B5EF4-FFF2-40B4-BE49-F238E27FC236}">
                  <a16:creationId xmlns:a16="http://schemas.microsoft.com/office/drawing/2014/main" id="{0FF6D313-B5C8-A343-AEB4-C9CD22CEEE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68916" y="5265652"/>
              <a:ext cx="406085" cy="330534"/>
            </a:xfrm>
            <a:prstGeom prst="rect">
              <a:avLst/>
            </a:prstGeom>
          </p:spPr>
        </p:pic>
        <p:pic>
          <p:nvPicPr>
            <p:cNvPr id="20" name="Picture 19" descr="Shape, rectangle&#10;&#10;Description automatically generated">
              <a:extLst>
                <a:ext uri="{FF2B5EF4-FFF2-40B4-BE49-F238E27FC236}">
                  <a16:creationId xmlns:a16="http://schemas.microsoft.com/office/drawing/2014/main" id="{34308211-29CB-E84C-9589-E94F07C611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03691" y="5274573"/>
              <a:ext cx="406085" cy="330534"/>
            </a:xfrm>
            <a:prstGeom prst="rect">
              <a:avLst/>
            </a:prstGeom>
          </p:spPr>
        </p:pic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EBEA8458-8727-194E-8CB0-205E9EE74E4B}"/>
              </a:ext>
            </a:extLst>
          </p:cNvPr>
          <p:cNvSpPr txBox="1"/>
          <p:nvPr/>
        </p:nvSpPr>
        <p:spPr>
          <a:xfrm>
            <a:off x="153859" y="5386103"/>
            <a:ext cx="304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Ensure you got the (one) box safely; make N trips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632DA7A-B498-E846-B224-0028E3908AEA}"/>
              </a:ext>
            </a:extLst>
          </p:cNvPr>
          <p:cNvSpPr txBox="1"/>
          <p:nvPr/>
        </p:nvSpPr>
        <p:spPr>
          <a:xfrm>
            <a:off x="153859" y="5989245"/>
            <a:ext cx="3045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Ensure you get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N </a:t>
            </a:r>
            <a:r>
              <a:rPr lang="en-US" dirty="0">
                <a:latin typeface="Helvetica" pitchFamily="2" charset="0"/>
              </a:rPr>
              <a:t>boxes safely; make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just 1 trip!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5782753-6AA7-464F-AF48-F2B0B5A27690}"/>
              </a:ext>
            </a:extLst>
          </p:cNvPr>
          <p:cNvSpPr txBox="1"/>
          <p:nvPr/>
        </p:nvSpPr>
        <p:spPr>
          <a:xfrm>
            <a:off x="4379494" y="5852419"/>
            <a:ext cx="66775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dirty="0">
                <a:solidFill>
                  <a:srgbClr val="C00000"/>
                </a:solidFill>
                <a:latin typeface="Helvetica" pitchFamily="2" charset="0"/>
              </a:rPr>
              <a:t>Keep many packets in flight</a:t>
            </a:r>
          </a:p>
        </p:txBody>
      </p:sp>
    </p:spTree>
    <p:extLst>
      <p:ext uri="{BB962C8B-B14F-4D97-AF65-F5344CB8AC3E}">
        <p14:creationId xmlns:p14="http://schemas.microsoft.com/office/powerpoint/2010/main" val="363561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03 -0.0412 L -0.33334 -0.0412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03 -0.03194 L -0.33256 -0.03194 " pathEditMode="relative" ptsTypes="AA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E7E82-695A-6569-80CB-CCBE7D343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Checksum, why you being weird?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43B00-232D-F575-9E66-80F02564C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366"/>
            <a:ext cx="10515600" cy="547063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Need a function that is fast to compute, catches likely errors, and easy to verify. Some design considerations:</a:t>
            </a:r>
          </a:p>
          <a:p>
            <a:r>
              <a:rPr lang="en-US" dirty="0"/>
              <a:t>Basic bit-wise: AND, OR: many inputs map to the same output</a:t>
            </a:r>
          </a:p>
          <a:p>
            <a:r>
              <a:rPr lang="en-US" dirty="0"/>
              <a:t>XOR: can catch single bit-flips, but not an even number of 1s/0s flipping</a:t>
            </a:r>
          </a:p>
          <a:p>
            <a:pPr lvl="1"/>
            <a:r>
              <a:rPr lang="en-US" dirty="0"/>
              <a:t>Some sort of addition is preferable to this (carries will show errors)</a:t>
            </a:r>
          </a:p>
          <a:p>
            <a:r>
              <a:rPr lang="en-US" dirty="0">
                <a:solidFill>
                  <a:srgbClr val="C00000"/>
                </a:solidFill>
              </a:rPr>
              <a:t>Addition </a:t>
            </a:r>
            <a:r>
              <a:rPr lang="en-US" dirty="0"/>
              <a:t>is commutative, associative, has an identity element (0), is efficient to calculate</a:t>
            </a:r>
          </a:p>
          <a:p>
            <a:pPr lvl="1"/>
            <a:r>
              <a:rPr lang="en-US" dirty="0"/>
              <a:t>Checksum can appear anywhere in the packet</a:t>
            </a:r>
          </a:p>
          <a:p>
            <a:pPr lvl="1"/>
            <a:r>
              <a:rPr lang="en-US" dirty="0"/>
              <a:t>Compute checksum by placing a 0 in place originally</a:t>
            </a:r>
          </a:p>
          <a:p>
            <a:pPr lvl="1"/>
            <a:r>
              <a:rPr lang="en-US" dirty="0"/>
              <a:t>Use operations at the natural bit-width of the machine (16 bits was common)</a:t>
            </a:r>
          </a:p>
          <a:p>
            <a:r>
              <a:rPr lang="en-US" dirty="0"/>
              <a:t>(Regular) two’s complement addition: errors in higher order bit positions can be missed (the final carry-out bit isn’t part of the checksum)</a:t>
            </a:r>
          </a:p>
          <a:p>
            <a:pPr lvl="1"/>
            <a:r>
              <a:rPr lang="en-US" dirty="0"/>
              <a:t>One’s complement: adding the final carry-out to the result helps </a:t>
            </a:r>
            <a:r>
              <a:rPr lang="en-US" dirty="0">
                <a:sym typeface="Wingdings" pitchFamily="2" charset="2"/>
              </a:rPr>
              <a:t> </a:t>
            </a:r>
            <a:endParaRPr lang="en-US" dirty="0"/>
          </a:p>
          <a:p>
            <a:r>
              <a:rPr lang="en-US" dirty="0"/>
              <a:t>Why complement? Why not compare the checksum rather than to 0?</a:t>
            </a:r>
          </a:p>
          <a:p>
            <a:pPr lvl="1"/>
            <a:r>
              <a:rPr lang="en-US" dirty="0"/>
              <a:t>CPUs have ways of detecting if the last result was 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DEC3E6-046F-9FEE-EDF9-2643CF4DF092}"/>
              </a:ext>
            </a:extLst>
          </p:cNvPr>
          <p:cNvSpPr txBox="1"/>
          <p:nvPr/>
        </p:nvSpPr>
        <p:spPr>
          <a:xfrm>
            <a:off x="8551818" y="103515"/>
            <a:ext cx="3439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Helvetica" pitchFamily="2" charset="0"/>
              </a:rPr>
              <a:t>Not on the exam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9E74A4-16BF-0CA0-CD49-0EAB2673157F}"/>
              </a:ext>
            </a:extLst>
          </p:cNvPr>
          <p:cNvSpPr txBox="1"/>
          <p:nvPr/>
        </p:nvSpPr>
        <p:spPr>
          <a:xfrm>
            <a:off x="592183" y="18045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datatracker.ietf.org</a:t>
            </a:r>
            <a:r>
              <a:rPr lang="en-US" dirty="0"/>
              <a:t>/doc/html/rfc1071</a:t>
            </a:r>
          </a:p>
        </p:txBody>
      </p:sp>
    </p:spTree>
    <p:extLst>
      <p:ext uri="{BB962C8B-B14F-4D97-AF65-F5344CB8AC3E}">
        <p14:creationId xmlns:p14="http://schemas.microsoft.com/office/powerpoint/2010/main" val="1160354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A9002-F700-9240-8AEE-381DD222F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observations on checksums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7DABD-394C-A844-8AEE-791416127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66987" cy="48553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Checksums don’t detect all bit errors</a:t>
            </a:r>
          </a:p>
          <a:p>
            <a:pPr lvl="1"/>
            <a:r>
              <a:rPr lang="en-US" dirty="0"/>
              <a:t>Consider (x, y) vs. (x – 1, y + 1) as adjacent 16-bit values in packet</a:t>
            </a:r>
          </a:p>
          <a:p>
            <a:pPr lvl="1"/>
            <a:r>
              <a:rPr lang="en-US" dirty="0"/>
              <a:t>Analogy: you can’t assume the package hasn’t been meddled with if its weight matches the one on the stamp. More smarts needed for that.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pPr lvl="1"/>
            <a:r>
              <a:rPr lang="en-US" dirty="0">
                <a:sym typeface="Wingdings" pitchFamily="2" charset="2"/>
              </a:rPr>
              <a:t>But it’s a lightweight method that works well in many cases</a:t>
            </a:r>
          </a:p>
          <a:p>
            <a:pPr lvl="1"/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Checksums are part of the packet; they can get corrupted too</a:t>
            </a:r>
          </a:p>
          <a:p>
            <a:pPr lvl="1"/>
            <a:r>
              <a:rPr lang="en-US" dirty="0">
                <a:sym typeface="Wingdings" pitchFamily="2" charset="2"/>
              </a:rPr>
              <a:t>The receiver will just declare an error if it finds an error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37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27FE4-76B1-5A49-964E-5FE13C76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observations on checksums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033D0-6B6F-A646-AF89-768917D4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Checksums are insufficient for reliable data delivery</a:t>
            </a:r>
          </a:p>
          <a:p>
            <a:pPr lvl="1"/>
            <a:r>
              <a:rPr lang="en-US" dirty="0"/>
              <a:t>If a packet is lost, so is its checksum</a:t>
            </a:r>
          </a:p>
          <a:p>
            <a:pPr lvl="1"/>
            <a:endParaRPr lang="en-US" dirty="0"/>
          </a:p>
          <a:p>
            <a:r>
              <a:rPr lang="en-US" dirty="0"/>
              <a:t>UDP and TCP use the same checksum function</a:t>
            </a:r>
          </a:p>
          <a:p>
            <a:pPr lvl="1"/>
            <a:r>
              <a:rPr lang="en-US" dirty="0"/>
              <a:t>TCP also uses the lightweight error detection capability</a:t>
            </a:r>
          </a:p>
          <a:p>
            <a:pPr lvl="1"/>
            <a:r>
              <a:rPr lang="en-US" dirty="0"/>
              <a:t>However, TCP has more mature mechanisms for reliable data delivery (up next!)</a:t>
            </a:r>
          </a:p>
          <a:p>
            <a:pPr lvl="1"/>
            <a:endParaRPr lang="en-US" dirty="0"/>
          </a:p>
          <a:p>
            <a:r>
              <a:rPr lang="en-US" dirty="0">
                <a:sym typeface="Wingdings" pitchFamily="2" charset="2"/>
              </a:rPr>
              <a:t>Checksum is a mechanism to detect errors, not correct them</a:t>
            </a:r>
          </a:p>
          <a:p>
            <a:pPr lvl="1"/>
            <a:r>
              <a:rPr lang="en-US" dirty="0"/>
              <a:t>Even when they detect errors, checksums don’t tell you where they lie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1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B6393-0683-124C-8CD9-817EA1A81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Playing with checksums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A0B64-34B6-7244-9EC5-BA69CBD2D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en-IN" dirty="0"/>
              <a:t>Let’s craft some UDP packets (again)!</a:t>
            </a:r>
          </a:p>
          <a:p>
            <a:endParaRPr lang="en-IN" sz="2400" dirty="0">
              <a:latin typeface="Courier" pitchFamily="2" charset="0"/>
            </a:endParaRPr>
          </a:p>
          <a:p>
            <a:r>
              <a:rPr lang="en-IN" sz="2400" dirty="0" err="1">
                <a:latin typeface="Courier" pitchFamily="2" charset="0"/>
              </a:rPr>
              <a:t>sudo</a:t>
            </a:r>
            <a:r>
              <a:rPr lang="en-IN" sz="2400" dirty="0">
                <a:latin typeface="Courier" pitchFamily="2" charset="0"/>
              </a:rPr>
              <a:t> </a:t>
            </a:r>
            <a:r>
              <a:rPr lang="en-IN" sz="2400" dirty="0" err="1">
                <a:latin typeface="Courier" pitchFamily="2" charset="0"/>
              </a:rPr>
              <a:t>tcpdump</a:t>
            </a:r>
            <a:r>
              <a:rPr lang="en-IN" sz="2400" dirty="0">
                <a:latin typeface="Courier" pitchFamily="2" charset="0"/>
              </a:rPr>
              <a:t> -</a:t>
            </a:r>
            <a:r>
              <a:rPr lang="en-IN" sz="2400" dirty="0" err="1">
                <a:latin typeface="Courier" pitchFamily="2" charset="0"/>
              </a:rPr>
              <a:t>i</a:t>
            </a:r>
            <a:r>
              <a:rPr lang="en-IN" sz="2400" dirty="0">
                <a:latin typeface="Courier" pitchFamily="2" charset="0"/>
              </a:rPr>
              <a:t> lo </a:t>
            </a:r>
            <a:r>
              <a:rPr lang="en-IN" sz="2400" dirty="0" err="1">
                <a:latin typeface="Courier" pitchFamily="2" charset="0"/>
              </a:rPr>
              <a:t>udp</a:t>
            </a:r>
            <a:r>
              <a:rPr lang="en-IN" sz="2400" dirty="0">
                <a:latin typeface="Courier" pitchFamily="2" charset="0"/>
              </a:rPr>
              <a:t> –</a:t>
            </a:r>
            <a:r>
              <a:rPr lang="en-IN" sz="2400" dirty="0" err="1">
                <a:latin typeface="Courier" pitchFamily="2" charset="0"/>
              </a:rPr>
              <a:t>XAvvv</a:t>
            </a:r>
            <a:r>
              <a:rPr lang="en-IN" sz="2400" dirty="0">
                <a:latin typeface="Courier" pitchFamily="2" charset="0"/>
              </a:rPr>
              <a:t> # observe packets</a:t>
            </a:r>
            <a:endParaRPr lang="en-US" sz="2400" dirty="0">
              <a:latin typeface="Courier" pitchFamily="2" charset="0"/>
            </a:endParaRPr>
          </a:p>
          <a:p>
            <a:r>
              <a:rPr lang="en-US" sz="2400" dirty="0" err="1">
                <a:latin typeface="Courier" pitchFamily="2" charset="0"/>
              </a:rPr>
              <a:t>sudo</a:t>
            </a:r>
            <a:r>
              <a:rPr lang="en-US" sz="2400" dirty="0">
                <a:latin typeface="Courier" pitchFamily="2" charset="0"/>
              </a:rPr>
              <a:t> </a:t>
            </a:r>
            <a:r>
              <a:rPr lang="en-US" sz="2400" dirty="0" err="1">
                <a:latin typeface="Courier" pitchFamily="2" charset="0"/>
              </a:rPr>
              <a:t>scapy</a:t>
            </a:r>
            <a:r>
              <a:rPr lang="en-US" sz="2400" dirty="0">
                <a:latin typeface="Courier" pitchFamily="2" charset="0"/>
              </a:rPr>
              <a:t> # tool used to send crafted packets</a:t>
            </a:r>
            <a:endParaRPr lang="en-IN" dirty="0"/>
          </a:p>
          <a:p>
            <a:r>
              <a:rPr lang="en-IN" sz="2400" dirty="0">
                <a:latin typeface="Courier" pitchFamily="2" charset="0"/>
              </a:rPr>
              <a:t>send(IP(</a:t>
            </a:r>
            <a:r>
              <a:rPr lang="en-IN" sz="2400" dirty="0" err="1">
                <a:latin typeface="Courier" pitchFamily="2" charset="0"/>
              </a:rPr>
              <a:t>dst</a:t>
            </a:r>
            <a:r>
              <a:rPr lang="en-IN" sz="2400" dirty="0">
                <a:latin typeface="Courier" pitchFamily="2" charset="0"/>
              </a:rPr>
              <a:t>="127.0.0.1")/UDP(sport=1024, </a:t>
            </a:r>
            <a:r>
              <a:rPr lang="en-IN" sz="2400" dirty="0" err="1">
                <a:latin typeface="Courier" pitchFamily="2" charset="0"/>
              </a:rPr>
              <a:t>dport</a:t>
            </a:r>
            <a:r>
              <a:rPr lang="en-IN" sz="2400" dirty="0">
                <a:latin typeface="Courier" pitchFamily="2" charset="0"/>
              </a:rPr>
              <a:t>=2048)/"hello world”, </a:t>
            </a:r>
            <a:r>
              <a:rPr lang="en-IN" sz="2400" dirty="0" err="1">
                <a:latin typeface="Courier" pitchFamily="2" charset="0"/>
              </a:rPr>
              <a:t>iface</a:t>
            </a:r>
            <a:r>
              <a:rPr lang="en-IN" sz="2400" dirty="0">
                <a:latin typeface="Courier" pitchFamily="2" charset="0"/>
              </a:rPr>
              <a:t>="lo")</a:t>
            </a:r>
          </a:p>
          <a:p>
            <a:endParaRPr lang="en-IN" sz="2400" dirty="0">
              <a:latin typeface="Courier" pitchFamily="2" charset="0"/>
            </a:endParaRPr>
          </a:p>
          <a:p>
            <a:r>
              <a:rPr lang="en-IN" dirty="0"/>
              <a:t>Now can you craft two UDP packets with an identical checksum?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124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A005D-5989-DD42-B207-B65BA9C4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UDP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0428-CAD7-634B-B5F4-3CEE3A5AF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A simple transport: Send or receive a single packet from/to the correct application process. </a:t>
            </a:r>
            <a:r>
              <a:rPr lang="en-US" dirty="0">
                <a:solidFill>
                  <a:srgbClr val="C00000"/>
                </a:solidFill>
              </a:rPr>
              <a:t>That’s it</a:t>
            </a:r>
          </a:p>
          <a:p>
            <a:pPr lvl="1"/>
            <a:r>
              <a:rPr lang="en-US" dirty="0"/>
              <a:t>Just a thin shim around network layer’s best-effort delivery</a:t>
            </a:r>
          </a:p>
          <a:p>
            <a:pPr lvl="1"/>
            <a:r>
              <a:rPr lang="en-US" dirty="0"/>
              <a:t>No connection building, no latency</a:t>
            </a:r>
          </a:p>
          <a:p>
            <a:pPr lvl="1"/>
            <a:r>
              <a:rPr lang="en-US" dirty="0"/>
              <a:t>Suitable for one-off request/response messages</a:t>
            </a:r>
          </a:p>
          <a:p>
            <a:pPr lvl="1"/>
            <a:r>
              <a:rPr lang="en-US" dirty="0"/>
              <a:t>Sometimes suitable for loss-tolerant but delay-sensitive applications</a:t>
            </a:r>
          </a:p>
          <a:p>
            <a:endParaRPr lang="en-US" dirty="0"/>
          </a:p>
          <a:p>
            <a:r>
              <a:rPr lang="en-US" dirty="0"/>
              <a:t>No reliability, performance, or ordering guarantees</a:t>
            </a:r>
          </a:p>
          <a:p>
            <a:r>
              <a:rPr lang="en-US" dirty="0"/>
              <a:t>Can do basic error detection (bit flips) using checksums</a:t>
            </a:r>
          </a:p>
          <a:p>
            <a:pPr lvl="1"/>
            <a:r>
              <a:rPr lang="en-US" dirty="0"/>
              <a:t>Error detection is necessary to deliver data reliably, but it is insufficient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929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E2776-176F-764E-8C88-FE3D3CE9F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data delivery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E6558-4FE4-CF4F-9D0B-99F77E939A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80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0BFA8-F9D0-5F4D-A341-FEF699D2F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Packet loss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C5A0C39-D7FE-9045-BE74-79214036A215}"/>
              </a:ext>
            </a:extLst>
          </p:cNvPr>
          <p:cNvCxnSpPr/>
          <p:nvPr/>
        </p:nvCxnSpPr>
        <p:spPr>
          <a:xfrm>
            <a:off x="2252871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CBCEC69-5E65-1145-BDD7-B50BA3773396}"/>
              </a:ext>
            </a:extLst>
          </p:cNvPr>
          <p:cNvCxnSpPr/>
          <p:nvPr/>
        </p:nvCxnSpPr>
        <p:spPr>
          <a:xfrm>
            <a:off x="5161723" y="2212115"/>
            <a:ext cx="0" cy="3909391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AB5E4A0-A546-534D-A3ED-FCB61B37D5CD}"/>
              </a:ext>
            </a:extLst>
          </p:cNvPr>
          <p:cNvCxnSpPr/>
          <p:nvPr/>
        </p:nvCxnSpPr>
        <p:spPr>
          <a:xfrm>
            <a:off x="2425150" y="2450654"/>
            <a:ext cx="2557669" cy="115293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AFC5EEA-E7CA-1142-BF98-DE4779A8D97D}"/>
              </a:ext>
            </a:extLst>
          </p:cNvPr>
          <p:cNvSpPr txBox="1"/>
          <p:nvPr/>
        </p:nvSpPr>
        <p:spPr>
          <a:xfrm>
            <a:off x="1736036" y="1698350"/>
            <a:ext cx="1378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Sender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8CDDA3-D251-4841-A1FC-EB2303045C26}"/>
              </a:ext>
            </a:extLst>
          </p:cNvPr>
          <p:cNvSpPr txBox="1"/>
          <p:nvPr/>
        </p:nvSpPr>
        <p:spPr>
          <a:xfrm>
            <a:off x="4563718" y="1690688"/>
            <a:ext cx="1532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pitchFamily="2" charset="0"/>
              </a:rPr>
              <a:t>Receiver</a:t>
            </a:r>
          </a:p>
        </p:txBody>
      </p:sp>
      <p:pic>
        <p:nvPicPr>
          <p:cNvPr id="12" name="Picture 11" descr="A picture containing cup, coffee, next, bin&#10;&#10;Description automatically generated">
            <a:extLst>
              <a:ext uri="{FF2B5EF4-FFF2-40B4-BE49-F238E27FC236}">
                <a16:creationId xmlns:a16="http://schemas.microsoft.com/office/drawing/2014/main" id="{305F55A6-D480-7D42-9D83-9A5664B6A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5724" y="5185156"/>
            <a:ext cx="1464365" cy="1464365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C521B307-9AE2-D24D-9D15-1E16E6C0959B}"/>
              </a:ext>
            </a:extLst>
          </p:cNvPr>
          <p:cNvGrpSpPr/>
          <p:nvPr/>
        </p:nvGrpSpPr>
        <p:grpSpPr>
          <a:xfrm>
            <a:off x="2431776" y="2804951"/>
            <a:ext cx="914398" cy="461665"/>
            <a:chOff x="9342783" y="1192696"/>
            <a:chExt cx="2011017" cy="1019419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C07AC0B8-0E20-B648-935D-9A724D8C181E}"/>
                </a:ext>
              </a:extLst>
            </p:cNvPr>
            <p:cNvSpPr/>
            <p:nvPr/>
          </p:nvSpPr>
          <p:spPr>
            <a:xfrm>
              <a:off x="9342783" y="1192696"/>
              <a:ext cx="2011017" cy="1019419"/>
            </a:xfrm>
            <a:prstGeom prst="round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CBFE649-9E51-6346-8BC4-FBF3192F5239}"/>
                </a:ext>
              </a:extLst>
            </p:cNvPr>
            <p:cNvCxnSpPr>
              <a:cxnSpLocks/>
            </p:cNvCxnSpPr>
            <p:nvPr/>
          </p:nvCxnSpPr>
          <p:spPr>
            <a:xfrm>
              <a:off x="9342783" y="1285461"/>
              <a:ext cx="1005508" cy="405227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B1ACBDE-BDB5-AD49-BF36-142C3304E7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48291" y="1285461"/>
              <a:ext cx="1005509" cy="412889"/>
            </a:xfrm>
            <a:prstGeom prst="line">
              <a:avLst/>
            </a:prstGeom>
            <a:ln w="508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04E226A8-77F6-7649-B5FF-E34B898AB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2761" y="1929182"/>
            <a:ext cx="5257800" cy="4295881"/>
          </a:xfrm>
        </p:spPr>
        <p:txBody>
          <a:bodyPr>
            <a:normAutofit/>
          </a:bodyPr>
          <a:lstStyle/>
          <a:p>
            <a:r>
              <a:rPr lang="en-US" dirty="0"/>
              <a:t>How might a sender and receiver ensure that data is delivered reliably (despite some packets being lost)?</a:t>
            </a:r>
          </a:p>
          <a:p>
            <a:endParaRPr lang="en-US" dirty="0"/>
          </a:p>
          <a:p>
            <a:r>
              <a:rPr lang="en-US" dirty="0"/>
              <a:t>TCP uses three mechanisms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4" name="Picture 19" descr="Router Clip Art">
            <a:extLst>
              <a:ext uri="{FF2B5EF4-FFF2-40B4-BE49-F238E27FC236}">
                <a16:creationId xmlns:a16="http://schemas.microsoft.com/office/drawing/2014/main" id="{59B27089-AF47-4E45-B184-9BB4DA6DD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7908" y="2749777"/>
            <a:ext cx="753036" cy="554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328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 -0.01365 C 0.02539 0.00093 0.05508 0.01551 0.06745 0.07315 C 0.07969 0.13079 0.07461 0.23148 0.06953 0.33218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" y="1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</TotalTime>
  <Words>1513</Words>
  <Application>Microsoft Macintosh PowerPoint</Application>
  <PresentationFormat>Widescreen</PresentationFormat>
  <Paragraphs>225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Calibri</vt:lpstr>
      <vt:lpstr>Courier</vt:lpstr>
      <vt:lpstr>Helvetica</vt:lpstr>
      <vt:lpstr>Times New Roman</vt:lpstr>
      <vt:lpstr>Wingdings</vt:lpstr>
      <vt:lpstr>Office Theme</vt:lpstr>
      <vt:lpstr>Reliable Data Delivery</vt:lpstr>
      <vt:lpstr>Review</vt:lpstr>
      <vt:lpstr>Checksum, why you being weird?</vt:lpstr>
      <vt:lpstr>Some observations on checksums</vt:lpstr>
      <vt:lpstr>Some observations on checksums</vt:lpstr>
      <vt:lpstr>Playing with checksums</vt:lpstr>
      <vt:lpstr>Summary of UDP</vt:lpstr>
      <vt:lpstr>Reliable data delivery</vt:lpstr>
      <vt:lpstr>Packet loss</vt:lpstr>
      <vt:lpstr>Coping with packet loss: (1) ACK</vt:lpstr>
      <vt:lpstr>Coping with packet corruption: (1) ACK</vt:lpstr>
      <vt:lpstr>Coping with packet loss: (2) RTO</vt:lpstr>
      <vt:lpstr>How should the RTO be set?</vt:lpstr>
      <vt:lpstr>Coping with packet duplication</vt:lpstr>
      <vt:lpstr>Coping with packet loss: (3) Sequence #s</vt:lpstr>
      <vt:lpstr>Coping with packet loss: (3) Sequence #s</vt:lpstr>
      <vt:lpstr>Coping with packet loss: (3) Sequence #s</vt:lpstr>
      <vt:lpstr>Q: What is the seq# of third packet?</vt:lpstr>
      <vt:lpstr>Stop-and-Wait Reliability</vt:lpstr>
      <vt:lpstr>PowerPoint Presentation</vt:lpstr>
      <vt:lpstr>Efficiency problem with stop-and-wait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NG</cp:lastModifiedBy>
  <cp:revision>1592</cp:revision>
  <cp:lastPrinted>2021-01-24T11:57:08Z</cp:lastPrinted>
  <dcterms:created xsi:type="dcterms:W3CDTF">2019-01-23T03:40:12Z</dcterms:created>
  <dcterms:modified xsi:type="dcterms:W3CDTF">2024-10-22T14:14:31Z</dcterms:modified>
</cp:coreProperties>
</file>