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387" r:id="rId2"/>
    <p:sldId id="872" r:id="rId3"/>
    <p:sldId id="459" r:id="rId4"/>
    <p:sldId id="781" r:id="rId5"/>
    <p:sldId id="782" r:id="rId6"/>
    <p:sldId id="783" r:id="rId7"/>
    <p:sldId id="879" r:id="rId8"/>
    <p:sldId id="883" r:id="rId9"/>
    <p:sldId id="884" r:id="rId10"/>
    <p:sldId id="885" r:id="rId11"/>
    <p:sldId id="887" r:id="rId12"/>
    <p:sldId id="881" r:id="rId13"/>
    <p:sldId id="787" r:id="rId14"/>
    <p:sldId id="788" r:id="rId15"/>
    <p:sldId id="789" r:id="rId16"/>
    <p:sldId id="88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85"/>
    <p:restoredTop sz="94664"/>
  </p:normalViewPr>
  <p:slideViewPr>
    <p:cSldViewPr snapToGrid="0" snapToObjects="1">
      <p:cViewPr varScale="1">
        <p:scale>
          <a:sx n="147" d="100"/>
          <a:sy n="147" d="100"/>
        </p:scale>
        <p:origin x="3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4" d="100"/>
          <a:sy n="114" d="100"/>
        </p:scale>
        <p:origin x="305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C490B-630B-7F46-B6FE-05D0FD1689A8}" type="datetimeFigureOut">
              <a:rPr lang="en-US" smtClean="0"/>
              <a:t>10/4/24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F09D5-B346-194E-BAD1-FA5CF7158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78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18419889-A0E6-614C-8257-F8C6A6B00434}" type="slidenum">
              <a:rPr lang="en-US" i="0" smtClean="0">
                <a:latin typeface="Times New Roman" charset="0"/>
              </a:rPr>
              <a:pPr>
                <a:defRPr/>
              </a:pPr>
              <a:t>4</a:t>
            </a:fld>
            <a:endParaRPr lang="en-US" i="0" dirty="0"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6050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CB730813-E359-894C-BEE3-DBB31D2D9DAA}" type="slidenum">
              <a:rPr lang="en-US" i="0" smtClean="0">
                <a:latin typeface="Times New Roman" charset="0"/>
              </a:rPr>
              <a:pPr>
                <a:defRPr/>
              </a:pPr>
              <a:t>5</a:t>
            </a:fld>
            <a:endParaRPr lang="en-US" i="0" dirty="0"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52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1C7581-2794-CB42-ADEF-46B2BC49F6CE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81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114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1C7581-2794-CB42-ADEF-46B2BC49F6CE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81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158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1F4B70-DBE3-3741-B576-87AFDE574221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75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670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25AACE-28E7-1B40-8C80-6111AC9D6EE2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068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207908-A65C-F64C-A60A-480C7E37656F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87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3139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207908-A65C-F64C-A60A-480C7E37656F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87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837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0CC37-3420-4F49-8C33-4BCB3B51A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8A51D8-7D8A-A547-B24D-6DD12E8CC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51904-F682-B84A-BF47-8129AB4C1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5BB43-14AB-9945-9BCA-9BC503CCC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1333A-8598-4B4F-AB52-6579A2E12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67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343C6-896E-584A-A963-7E16D546E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35AA53-208E-C24B-8273-CFDD1A5E7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851F6-81D0-1643-BAF0-AA0E98E0C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70A3A-9A82-3C4C-AEFA-7B416F146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61641-65CD-7949-9285-F9862F78B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20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9D0A2B-7DBB-9445-8542-8AC8F7964D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7F09A6-0358-8E43-A178-3CA003BDFB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EA068-5062-7E4F-B99C-2CEC343EC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A096-D83E-7542-A78C-9916C3698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814C3-12DF-0447-9420-294EF2C87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58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117600" y="1905000"/>
            <a:ext cx="90424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8811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9A4C2-71EB-354A-A4E4-7A79F1671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6FC06-E8D0-3A4C-BEE2-AA99DC380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652FB-D490-114D-8030-09CCB72C2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62229-71C9-9847-AFE6-26AB269E2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C6DF4-CA65-8E43-B3A5-ECEF9025E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58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F248A-A301-5341-9BAF-2DDE80F1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2EDBBF-4F90-A34F-A685-DE4F29644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B94B2-28BF-6945-A21C-40A2B7645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DE3C9-54E8-A94F-AD40-66CFF7B8F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58432-5359-0147-8D5C-B145EE76A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5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0FC0B-F311-BC4B-A2D1-928B3513C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07925-946E-B44F-8713-0F0928FD5E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672E5B-AB30-F441-99C3-073B0FE0C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D735A-AFB0-C44A-9FC0-AFD3B6C01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B6E5E5-7866-8E4B-B450-B712A2F3B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F134CB-E65A-B242-BD74-667132F85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8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A191B-B3D5-974E-BBCC-0A9D6A627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69E461-1B18-F04F-9E78-C3FEBD28C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F1FC9F-4459-2448-8E0B-F470C373A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8D66B2-805B-A347-89AD-F169432665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448249-093E-884B-B6CE-B747B284E5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2CDBF6-1121-9347-BF6B-B703CCE9F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7F1FD6-CCAB-754B-B876-ABFCFD3D5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E9FA76-646A-F442-AA4F-7622918BE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6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7A493-905D-7F41-8284-D8B4EC882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B5B470-4001-1843-A7E0-885C2295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F13A0A-FB55-8649-B9A5-3E90CD8CA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CBD0C7-127F-CD4E-A6B8-5585A1527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5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5D34EC-7616-9043-AFD5-6B69E3B6F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7B0C35-6B39-4749-9595-C856AFB8E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AFF505-CB2B-2747-B2DD-2A89C9411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6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CF38C-28DD-4A42-9056-3793483F5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099AD-DABE-D64C-A905-1CF03DB10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012F0B-A50A-5B46-A535-733D69752F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7C4E6-3C25-644D-80DE-2E788E628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8BFEC-CC7B-C94C-BED5-57FB1536D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755941-3DC9-AB49-B0A6-6F452E06A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52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4FD44-FAA2-E347-8F67-9E8E93EAA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020F24-3635-8346-AFAC-53CE49F08D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FCCF6-452E-F34D-AD7C-72567CD4B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2B2EA6-16EC-4048-B8E5-91A7889C2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377BF-EE8D-7042-B5F8-CF9C0C3DD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7220C2-4FEF-C549-AF12-DB388DD3A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2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E5AAC6-6E42-5E44-9318-18A5B93B5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BE2B0-9C88-F545-A1BD-247458A50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DABF1-4F3F-744C-8157-1FC51AAF16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CE603-2B12-5844-BEA7-E98E825B38C7}" type="datetimeFigureOut">
              <a:rPr lang="en-US" smtClean="0"/>
              <a:t>10/4/24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E51C6-01D3-BC48-8763-B839BC0791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6E372-E70D-1E47-8FDB-0CADB973B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83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s.rutgers.edu/~sn624/352-F24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13A6475-F152-7546-A2A3-6A39089E062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65337" y="1994640"/>
            <a:ext cx="9461325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rgbClr val="C00000"/>
                </a:solidFill>
                <a:ea typeface="ＭＳ Ｐゴシック" charset="0"/>
                <a:cs typeface="+mj-cs"/>
              </a:rPr>
              <a:t>Video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97461AD-287F-0C42-AFC6-5022951D3B3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429000"/>
            <a:ext cx="9144000" cy="198297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>
                <a:ea typeface="ＭＳ Ｐゴシック" charset="0"/>
              </a:rPr>
              <a:t>Lecture 9</a:t>
            </a:r>
          </a:p>
          <a:p>
            <a:pPr>
              <a:defRPr/>
            </a:pPr>
            <a:r>
              <a:rPr lang="en-US" sz="2800" dirty="0">
                <a:ea typeface="ＭＳ Ｐゴシック" charset="0"/>
                <a:hlinkClick r:id="rId2"/>
              </a:rPr>
              <a:t>http://www.cs.rutgers.edu/~sn624/352-F24</a:t>
            </a:r>
            <a:r>
              <a:rPr lang="en-US" sz="2800" dirty="0">
                <a:ea typeface="ＭＳ Ｐゴシック" charset="0"/>
              </a:rPr>
              <a:t> </a:t>
            </a:r>
          </a:p>
          <a:p>
            <a:pPr>
              <a:defRPr/>
            </a:pPr>
            <a:r>
              <a:rPr lang="en-US" sz="2800" dirty="0">
                <a:ea typeface="ＭＳ Ｐゴシック" charset="0"/>
                <a:cs typeface="+mn-cs"/>
              </a:rPr>
              <a:t>Srinivas Narayana</a:t>
            </a:r>
          </a:p>
        </p:txBody>
      </p:sp>
      <p:sp>
        <p:nvSpPr>
          <p:cNvPr id="2052" name="Slide Number Placeholder 1">
            <a:extLst>
              <a:ext uri="{FF2B5EF4-FFF2-40B4-BE49-F238E27FC236}">
                <a16:creationId xmlns:a16="http://schemas.microsoft.com/office/drawing/2014/main" id="{D4CF2330-96EE-C641-B787-BBF6068A1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rgbClr val="7F7F7F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2CE658-F681-9E4A-B882-87E501708491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EBF204-951A-1944-B88D-F7620664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426" y="5773629"/>
            <a:ext cx="2853305" cy="91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016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77D71-C5FC-4041-B23D-F8AE4C10C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 multimedia: 3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C6E75-4347-684A-9776-BB99C3D15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0042"/>
            <a:ext cx="10515600" cy="5317957"/>
          </a:xfrm>
        </p:spPr>
        <p:txBody>
          <a:bodyPr>
            <a:normAutofit fontScale="92500"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On-demand streamed video/audio</a:t>
            </a:r>
          </a:p>
          <a:p>
            <a:pPr lvl="1">
              <a:defRPr/>
            </a:pPr>
            <a:r>
              <a:rPr lang="en-US" sz="2800" dirty="0"/>
              <a:t>Can begin playout before downloading the entire file</a:t>
            </a:r>
          </a:p>
          <a:p>
            <a:pPr lvl="1">
              <a:defRPr/>
            </a:pPr>
            <a:r>
              <a:rPr lang="en-US" sz="2800" dirty="0"/>
              <a:t>Ful video/audio stored at the server: able to transmit faster than audio/video will be rendered (with storing/buffering at client)</a:t>
            </a:r>
          </a:p>
          <a:p>
            <a:pPr lvl="1">
              <a:defRPr/>
            </a:pPr>
            <a:r>
              <a:rPr lang="en-US" sz="2800" dirty="0"/>
              <a:t>e.g., Spotify, YouTube, Netflix</a:t>
            </a:r>
          </a:p>
          <a:p>
            <a:pPr>
              <a:defRPr/>
            </a:pPr>
            <a:r>
              <a:rPr lang="en-US" sz="3200" dirty="0">
                <a:solidFill>
                  <a:srgbClr val="CC0000"/>
                </a:solidFill>
              </a:rPr>
              <a:t>Conversational</a:t>
            </a:r>
            <a:r>
              <a:rPr lang="en-US" sz="3200" i="1" dirty="0">
                <a:solidFill>
                  <a:srgbClr val="CC0000"/>
                </a:solidFill>
              </a:rPr>
              <a:t> </a:t>
            </a:r>
            <a:r>
              <a:rPr lang="en-US" sz="3200" dirty="0"/>
              <a:t>voice or video over IP</a:t>
            </a:r>
          </a:p>
          <a:p>
            <a:pPr lvl="1">
              <a:defRPr/>
            </a:pPr>
            <a:r>
              <a:rPr lang="en-US" sz="2800" dirty="0"/>
              <a:t>interactive human-to-human communication limits delay tolerance</a:t>
            </a:r>
          </a:p>
          <a:p>
            <a:pPr lvl="1">
              <a:defRPr/>
            </a:pPr>
            <a:r>
              <a:rPr lang="en-US" sz="2800" dirty="0"/>
              <a:t>e.g., Zoom</a:t>
            </a:r>
          </a:p>
          <a:p>
            <a:pPr>
              <a:defRPr/>
            </a:pPr>
            <a:r>
              <a:rPr lang="en-US" sz="3200" dirty="0">
                <a:solidFill>
                  <a:srgbClr val="CC0000"/>
                </a:solidFill>
              </a:rPr>
              <a:t>Live streamed </a:t>
            </a:r>
            <a:r>
              <a:rPr lang="en-US" sz="3200" dirty="0"/>
              <a:t>audio, video</a:t>
            </a:r>
          </a:p>
          <a:p>
            <a:pPr lvl="1">
              <a:defRPr/>
            </a:pPr>
            <a:r>
              <a:rPr lang="en-US" sz="2800" dirty="0" err="1"/>
              <a:t>e.g</a:t>
            </a:r>
            <a:r>
              <a:rPr lang="en-US" sz="2800" dirty="0"/>
              <a:t>, sporting event on sky sports</a:t>
            </a:r>
          </a:p>
          <a:p>
            <a:pPr lvl="1">
              <a:defRPr/>
            </a:pPr>
            <a:r>
              <a:rPr lang="en-US" sz="2800" dirty="0"/>
              <a:t>Can delay a little, but must be close to the “live edge” of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33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7673A-5DCE-A649-8405-D1303FB20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On-demand Video Streaming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F5B270-DF0F-814A-A587-8CE898E1B4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64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3AC5B2FA-6FE9-469C-AEFC-644866258A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Streaming (stored) video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F08341-808A-4B6C-BC5B-D8CEE46A80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5800" y="1690688"/>
            <a:ext cx="8802756" cy="49387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dirty="0"/>
              <a:t>Media is prerecorded at different qualities</a:t>
            </a:r>
          </a:p>
          <a:p>
            <a:pPr lvl="1">
              <a:defRPr/>
            </a:pPr>
            <a:r>
              <a:rPr lang="en-US" sz="2800" dirty="0"/>
              <a:t>Available in storage at the server</a:t>
            </a:r>
          </a:p>
          <a:p>
            <a:pPr>
              <a:defRPr/>
            </a:pPr>
            <a:r>
              <a:rPr lang="en-US" sz="3200" dirty="0"/>
              <a:t>Client downloads an initial portion and starts viewing</a:t>
            </a:r>
          </a:p>
          <a:p>
            <a:pPr lvl="1">
              <a:defRPr/>
            </a:pPr>
            <a:r>
              <a:rPr lang="en-US" sz="2800" dirty="0"/>
              <a:t>The rest is downloaded as time progresses</a:t>
            </a:r>
          </a:p>
          <a:p>
            <a:pPr lvl="1">
              <a:defRPr/>
            </a:pPr>
            <a:r>
              <a:rPr lang="en-US" sz="2800" dirty="0"/>
              <a:t>No need for user to wait for entire content to be downloaded (</a:t>
            </a:r>
            <a:r>
              <a:rPr lang="en-US" sz="2800" dirty="0">
                <a:solidFill>
                  <a:srgbClr val="C00000"/>
                </a:solidFill>
              </a:rPr>
              <a:t>streaming</a:t>
            </a:r>
            <a:r>
              <a:rPr lang="en-US" sz="2800" dirty="0"/>
              <a:t>)</a:t>
            </a:r>
          </a:p>
          <a:p>
            <a:pPr>
              <a:defRPr/>
            </a:pPr>
            <a:r>
              <a:rPr lang="en-US" sz="3200" dirty="0"/>
              <a:t>Can change the quality of the content and where it’s fetched mid-stream</a:t>
            </a:r>
          </a:p>
          <a:p>
            <a:pPr>
              <a:defRPr/>
            </a:pPr>
            <a:endParaRPr lang="en-US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25A15B-006A-D840-80EC-A2FDF16C6E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6998" y="1779959"/>
            <a:ext cx="2289256" cy="3298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51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69" name="Group 249"/>
          <p:cNvGrpSpPr>
            <a:grpSpLocks/>
          </p:cNvGrpSpPr>
          <p:nvPr/>
        </p:nvGrpSpPr>
        <p:grpSpPr bwMode="auto">
          <a:xfrm>
            <a:off x="4754564" y="4929188"/>
            <a:ext cx="427037" cy="785812"/>
            <a:chOff x="4140" y="429"/>
            <a:chExt cx="1425" cy="2396"/>
          </a:xfrm>
        </p:grpSpPr>
        <p:sp>
          <p:nvSpPr>
            <p:cNvPr id="32928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2" name="Rectangle 251"/>
            <p:cNvSpPr>
              <a:spLocks noChangeArrowheads="1"/>
            </p:cNvSpPr>
            <p:nvPr/>
          </p:nvSpPr>
          <p:spPr bwMode="auto">
            <a:xfrm>
              <a:off x="4204" y="429"/>
              <a:ext cx="1049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2930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31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5" name="Rectangle 254"/>
            <p:cNvSpPr>
              <a:spLocks noChangeArrowheads="1"/>
            </p:cNvSpPr>
            <p:nvPr/>
          </p:nvSpPr>
          <p:spPr bwMode="auto">
            <a:xfrm>
              <a:off x="4214" y="695"/>
              <a:ext cx="593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32933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91" name="AutoShape 256"/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7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92" name="AutoShape 257"/>
              <p:cNvSpPr>
                <a:spLocks noChangeArrowheads="1"/>
              </p:cNvSpPr>
              <p:nvPr/>
            </p:nvSpPr>
            <p:spPr bwMode="auto">
              <a:xfrm>
                <a:off x="627" y="2580"/>
                <a:ext cx="694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67" name="Rectangle 258"/>
            <p:cNvSpPr>
              <a:spLocks noChangeArrowheads="1"/>
            </p:cNvSpPr>
            <p:nvPr/>
          </p:nvSpPr>
          <p:spPr bwMode="auto">
            <a:xfrm>
              <a:off x="4225" y="1020"/>
              <a:ext cx="593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32935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89" name="AutoShape 260"/>
              <p:cNvSpPr>
                <a:spLocks noChangeArrowheads="1"/>
              </p:cNvSpPr>
              <p:nvPr/>
            </p:nvSpPr>
            <p:spPr bwMode="auto">
              <a:xfrm>
                <a:off x="617" y="2569"/>
                <a:ext cx="721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90" name="AutoShape 261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87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69" name="Rectangle 262"/>
            <p:cNvSpPr>
              <a:spLocks noChangeArrowheads="1"/>
            </p:cNvSpPr>
            <p:nvPr/>
          </p:nvSpPr>
          <p:spPr bwMode="auto">
            <a:xfrm>
              <a:off x="4219" y="1358"/>
              <a:ext cx="593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70" name="Rectangle 263"/>
            <p:cNvSpPr>
              <a:spLocks noChangeArrowheads="1"/>
            </p:cNvSpPr>
            <p:nvPr/>
          </p:nvSpPr>
          <p:spPr bwMode="auto">
            <a:xfrm>
              <a:off x="4225" y="1654"/>
              <a:ext cx="599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32938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87" name="AutoShape 265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1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88" name="AutoShape 266"/>
              <p:cNvSpPr>
                <a:spLocks noChangeArrowheads="1"/>
              </p:cNvSpPr>
              <p:nvPr/>
            </p:nvSpPr>
            <p:spPr bwMode="auto">
              <a:xfrm>
                <a:off x="625" y="2584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32939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32940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85" name="AutoShape 269"/>
              <p:cNvSpPr>
                <a:spLocks noChangeArrowheads="1"/>
              </p:cNvSpPr>
              <p:nvPr/>
            </p:nvSpPr>
            <p:spPr bwMode="auto">
              <a:xfrm>
                <a:off x="614" y="2570"/>
                <a:ext cx="726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86" name="AutoShape 270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74" name="Rectangle 271"/>
            <p:cNvSpPr>
              <a:spLocks noChangeArrowheads="1"/>
            </p:cNvSpPr>
            <p:nvPr/>
          </p:nvSpPr>
          <p:spPr bwMode="auto">
            <a:xfrm>
              <a:off x="5252" y="429"/>
              <a:ext cx="64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2942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43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7" name="Oval 274"/>
            <p:cNvSpPr>
              <a:spLocks noChangeArrowheads="1"/>
            </p:cNvSpPr>
            <p:nvPr/>
          </p:nvSpPr>
          <p:spPr bwMode="auto">
            <a:xfrm>
              <a:off x="5517" y="2612"/>
              <a:ext cx="48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2945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9" name="AutoShape 276"/>
            <p:cNvSpPr>
              <a:spLocks noChangeArrowheads="1"/>
            </p:cNvSpPr>
            <p:nvPr/>
          </p:nvSpPr>
          <p:spPr bwMode="auto">
            <a:xfrm>
              <a:off x="4140" y="2680"/>
              <a:ext cx="1203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80" name="AutoShape 277"/>
            <p:cNvSpPr>
              <a:spLocks noChangeArrowheads="1"/>
            </p:cNvSpPr>
            <p:nvPr/>
          </p:nvSpPr>
          <p:spPr bwMode="auto">
            <a:xfrm>
              <a:off x="4204" y="2709"/>
              <a:ext cx="1075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81" name="Oval 278"/>
            <p:cNvSpPr>
              <a:spLocks noChangeArrowheads="1"/>
            </p:cNvSpPr>
            <p:nvPr/>
          </p:nvSpPr>
          <p:spPr bwMode="auto">
            <a:xfrm>
              <a:off x="4310" y="2380"/>
              <a:ext cx="159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82" name="Oval 279"/>
            <p:cNvSpPr>
              <a:spLocks noChangeArrowheads="1"/>
            </p:cNvSpPr>
            <p:nvPr/>
          </p:nvSpPr>
          <p:spPr bwMode="auto">
            <a:xfrm>
              <a:off x="4484" y="2385"/>
              <a:ext cx="164" cy="1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83" name="Oval 280"/>
            <p:cNvSpPr>
              <a:spLocks noChangeArrowheads="1"/>
            </p:cNvSpPr>
            <p:nvPr/>
          </p:nvSpPr>
          <p:spPr bwMode="auto">
            <a:xfrm>
              <a:off x="4664" y="2380"/>
              <a:ext cx="154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84" name="Rectangle 281"/>
            <p:cNvSpPr>
              <a:spLocks noChangeArrowheads="1"/>
            </p:cNvSpPr>
            <p:nvPr/>
          </p:nvSpPr>
          <p:spPr bwMode="auto">
            <a:xfrm>
              <a:off x="5062" y="1838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943133" y="369095"/>
            <a:ext cx="77724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Streaming stored video</a:t>
            </a:r>
          </a:p>
        </p:txBody>
      </p:sp>
      <p:grpSp>
        <p:nvGrpSpPr>
          <p:cNvPr id="32771" name="Group 134"/>
          <p:cNvGrpSpPr>
            <a:grpSpLocks/>
          </p:cNvGrpSpPr>
          <p:nvPr/>
        </p:nvGrpSpPr>
        <p:grpSpPr bwMode="auto">
          <a:xfrm>
            <a:off x="4327526" y="4560889"/>
            <a:ext cx="1281113" cy="363537"/>
            <a:chOff x="3621" y="3265"/>
            <a:chExt cx="1776" cy="744"/>
          </a:xfrm>
        </p:grpSpPr>
        <p:pic>
          <p:nvPicPr>
            <p:cNvPr id="32924" name="Picture 135" descr="reellog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1" y="3265"/>
              <a:ext cx="1776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2344" name="Freeform 136"/>
            <p:cNvSpPr>
              <a:spLocks/>
            </p:cNvSpPr>
            <p:nvPr/>
          </p:nvSpPr>
          <p:spPr bwMode="auto">
            <a:xfrm>
              <a:off x="3971" y="3288"/>
              <a:ext cx="1402" cy="439"/>
            </a:xfrm>
            <a:custGeom>
              <a:avLst/>
              <a:gdLst>
                <a:gd name="T0" fmla="*/ 0 w 1401"/>
                <a:gd name="T1" fmla="*/ 6 h 438"/>
                <a:gd name="T2" fmla="*/ 27 w 1401"/>
                <a:gd name="T3" fmla="*/ 384 h 438"/>
                <a:gd name="T4" fmla="*/ 114 w 1401"/>
                <a:gd name="T5" fmla="*/ 381 h 438"/>
                <a:gd name="T6" fmla="*/ 132 w 1401"/>
                <a:gd name="T7" fmla="*/ 357 h 438"/>
                <a:gd name="T8" fmla="*/ 210 w 1401"/>
                <a:gd name="T9" fmla="*/ 402 h 438"/>
                <a:gd name="T10" fmla="*/ 450 w 1401"/>
                <a:gd name="T11" fmla="*/ 384 h 438"/>
                <a:gd name="T12" fmla="*/ 486 w 1401"/>
                <a:gd name="T13" fmla="*/ 393 h 438"/>
                <a:gd name="T14" fmla="*/ 690 w 1401"/>
                <a:gd name="T15" fmla="*/ 417 h 438"/>
                <a:gd name="T16" fmla="*/ 1074 w 1401"/>
                <a:gd name="T17" fmla="*/ 438 h 438"/>
                <a:gd name="T18" fmla="*/ 1401 w 1401"/>
                <a:gd name="T19" fmla="*/ 420 h 438"/>
                <a:gd name="T20" fmla="*/ 1392 w 1401"/>
                <a:gd name="T21" fmla="*/ 165 h 438"/>
                <a:gd name="T22" fmla="*/ 291 w 1401"/>
                <a:gd name="T23" fmla="*/ 0 h 438"/>
                <a:gd name="T24" fmla="*/ 0 w 1401"/>
                <a:gd name="T25" fmla="*/ 6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1" h="438">
                  <a:moveTo>
                    <a:pt x="0" y="6"/>
                  </a:moveTo>
                  <a:lnTo>
                    <a:pt x="27" y="384"/>
                  </a:lnTo>
                  <a:lnTo>
                    <a:pt x="114" y="381"/>
                  </a:lnTo>
                  <a:lnTo>
                    <a:pt x="132" y="357"/>
                  </a:lnTo>
                  <a:lnTo>
                    <a:pt x="210" y="402"/>
                  </a:lnTo>
                  <a:lnTo>
                    <a:pt x="450" y="384"/>
                  </a:lnTo>
                  <a:lnTo>
                    <a:pt x="486" y="393"/>
                  </a:lnTo>
                  <a:lnTo>
                    <a:pt x="690" y="417"/>
                  </a:lnTo>
                  <a:lnTo>
                    <a:pt x="1074" y="438"/>
                  </a:lnTo>
                  <a:lnTo>
                    <a:pt x="1401" y="420"/>
                  </a:lnTo>
                  <a:lnTo>
                    <a:pt x="1392" y="165"/>
                  </a:lnTo>
                  <a:lnTo>
                    <a:pt x="291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222345" name="Freeform 137"/>
            <p:cNvSpPr>
              <a:spLocks/>
            </p:cNvSpPr>
            <p:nvPr/>
          </p:nvSpPr>
          <p:spPr bwMode="auto">
            <a:xfrm>
              <a:off x="4242" y="3860"/>
              <a:ext cx="999" cy="120"/>
            </a:xfrm>
            <a:custGeom>
              <a:avLst/>
              <a:gdLst>
                <a:gd name="T0" fmla="*/ 0 w 999"/>
                <a:gd name="T1" fmla="*/ 6 h 123"/>
                <a:gd name="T2" fmla="*/ 717 w 999"/>
                <a:gd name="T3" fmla="*/ 12 h 123"/>
                <a:gd name="T4" fmla="*/ 744 w 999"/>
                <a:gd name="T5" fmla="*/ 36 h 123"/>
                <a:gd name="T6" fmla="*/ 801 w 999"/>
                <a:gd name="T7" fmla="*/ 42 h 123"/>
                <a:gd name="T8" fmla="*/ 876 w 999"/>
                <a:gd name="T9" fmla="*/ 6 h 123"/>
                <a:gd name="T10" fmla="*/ 933 w 999"/>
                <a:gd name="T11" fmla="*/ 0 h 123"/>
                <a:gd name="T12" fmla="*/ 981 w 999"/>
                <a:gd name="T13" fmla="*/ 15 h 123"/>
                <a:gd name="T14" fmla="*/ 999 w 999"/>
                <a:gd name="T15" fmla="*/ 51 h 123"/>
                <a:gd name="T16" fmla="*/ 987 w 999"/>
                <a:gd name="T17" fmla="*/ 123 h 123"/>
                <a:gd name="T18" fmla="*/ 18 w 999"/>
                <a:gd name="T19" fmla="*/ 120 h 123"/>
                <a:gd name="T20" fmla="*/ 0 w 999"/>
                <a:gd name="T21" fmla="*/ 6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99" h="123">
                  <a:moveTo>
                    <a:pt x="0" y="6"/>
                  </a:moveTo>
                  <a:lnTo>
                    <a:pt x="717" y="12"/>
                  </a:lnTo>
                  <a:lnTo>
                    <a:pt x="744" y="36"/>
                  </a:lnTo>
                  <a:lnTo>
                    <a:pt x="801" y="42"/>
                  </a:lnTo>
                  <a:lnTo>
                    <a:pt x="876" y="6"/>
                  </a:lnTo>
                  <a:lnTo>
                    <a:pt x="933" y="0"/>
                  </a:lnTo>
                  <a:lnTo>
                    <a:pt x="981" y="15"/>
                  </a:lnTo>
                  <a:lnTo>
                    <a:pt x="999" y="51"/>
                  </a:lnTo>
                  <a:lnTo>
                    <a:pt x="987" y="123"/>
                  </a:lnTo>
                  <a:lnTo>
                    <a:pt x="18" y="12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  <p:pic>
          <p:nvPicPr>
            <p:cNvPr id="32927" name="Picture 138" descr="video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3" y="3400"/>
              <a:ext cx="889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2376" name="Line 168"/>
          <p:cNvSpPr>
            <a:spLocks noChangeShapeType="1"/>
          </p:cNvSpPr>
          <p:nvPr/>
        </p:nvSpPr>
        <p:spPr bwMode="auto">
          <a:xfrm>
            <a:off x="2362200" y="1490664"/>
            <a:ext cx="0" cy="2852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grpSp>
        <p:nvGrpSpPr>
          <p:cNvPr id="222565" name="Group 357"/>
          <p:cNvGrpSpPr>
            <a:grpSpLocks/>
          </p:cNvGrpSpPr>
          <p:nvPr/>
        </p:nvGrpSpPr>
        <p:grpSpPr bwMode="auto">
          <a:xfrm>
            <a:off x="3022601" y="3467100"/>
            <a:ext cx="1662113" cy="1441450"/>
            <a:chOff x="944" y="2184"/>
            <a:chExt cx="1047" cy="908"/>
          </a:xfrm>
        </p:grpSpPr>
        <p:sp>
          <p:nvSpPr>
            <p:cNvPr id="222415" name="Freeform 207"/>
            <p:cNvSpPr>
              <a:spLocks/>
            </p:cNvSpPr>
            <p:nvPr/>
          </p:nvSpPr>
          <p:spPr bwMode="auto">
            <a:xfrm>
              <a:off x="1278" y="2184"/>
              <a:ext cx="660" cy="666"/>
            </a:xfrm>
            <a:custGeom>
              <a:avLst/>
              <a:gdLst>
                <a:gd name="T0" fmla="*/ 0 w 660"/>
                <a:gd name="T1" fmla="*/ 0 h 666"/>
                <a:gd name="T2" fmla="*/ 660 w 660"/>
                <a:gd name="T3" fmla="*/ 666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0" h="666">
                  <a:moveTo>
                    <a:pt x="0" y="0"/>
                  </a:moveTo>
                  <a:cubicBezTo>
                    <a:pt x="0" y="0"/>
                    <a:pt x="486" y="168"/>
                    <a:pt x="660" y="666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222416" name="Text Box 208"/>
            <p:cNvSpPr txBox="1">
              <a:spLocks noChangeArrowheads="1"/>
            </p:cNvSpPr>
            <p:nvPr/>
          </p:nvSpPr>
          <p:spPr bwMode="auto">
            <a:xfrm>
              <a:off x="944" y="2336"/>
              <a:ext cx="1047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342900" indent="-342900">
                <a:buFontTx/>
                <a:buAutoNum type="arabicPeriod"/>
                <a:defRPr/>
              </a:pPr>
              <a:r>
                <a:rPr lang="en-US" dirty="0">
                  <a:latin typeface="Arial"/>
                  <a:cs typeface="Arial"/>
                </a:rPr>
                <a:t>video</a:t>
              </a:r>
            </a:p>
            <a:p>
              <a:pPr>
                <a:defRPr/>
              </a:pPr>
              <a:r>
                <a:rPr lang="en-US" dirty="0">
                  <a:latin typeface="Arial"/>
                  <a:cs typeface="Arial"/>
                </a:rPr>
                <a:t>recorded (e.g., 30 frames/sec)</a:t>
              </a:r>
            </a:p>
          </p:txBody>
        </p:sp>
      </p:grpSp>
      <p:grpSp>
        <p:nvGrpSpPr>
          <p:cNvPr id="222470" name="Group 262"/>
          <p:cNvGrpSpPr>
            <a:grpSpLocks/>
          </p:cNvGrpSpPr>
          <p:nvPr/>
        </p:nvGrpSpPr>
        <p:grpSpPr bwMode="auto">
          <a:xfrm>
            <a:off x="2552700" y="1811338"/>
            <a:ext cx="2552700" cy="2525712"/>
            <a:chOff x="648" y="1147"/>
            <a:chExt cx="1608" cy="1591"/>
          </a:xfrm>
        </p:grpSpPr>
        <p:grpSp>
          <p:nvGrpSpPr>
            <p:cNvPr id="32881" name="Group 206"/>
            <p:cNvGrpSpPr>
              <a:grpSpLocks/>
            </p:cNvGrpSpPr>
            <p:nvPr/>
          </p:nvGrpSpPr>
          <p:grpSpPr bwMode="auto">
            <a:xfrm>
              <a:off x="648" y="1725"/>
              <a:ext cx="1024" cy="1013"/>
              <a:chOff x="672" y="1071"/>
              <a:chExt cx="1024" cy="1013"/>
            </a:xfrm>
          </p:grpSpPr>
          <p:grpSp>
            <p:nvGrpSpPr>
              <p:cNvPr id="32897" name="Group 189"/>
              <p:cNvGrpSpPr>
                <a:grpSpLocks/>
              </p:cNvGrpSpPr>
              <p:nvPr/>
            </p:nvGrpSpPr>
            <p:grpSpPr bwMode="auto">
              <a:xfrm>
                <a:off x="672" y="1506"/>
                <a:ext cx="583" cy="578"/>
                <a:chOff x="672" y="1486"/>
                <a:chExt cx="583" cy="578"/>
              </a:xfrm>
            </p:grpSpPr>
            <p:grpSp>
              <p:nvGrpSpPr>
                <p:cNvPr id="32908" name="Group 181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916" name="Group 177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381" name="Line 17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384" name="Line 17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917" name="Group 178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387" name="Line 17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388" name="Line 180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2909" name="Group 182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910" name="Group 183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392" name="Line 18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393" name="Line 185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911" name="Group 186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395" name="Line 18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396" name="Line 188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</p:grpSp>
          <p:grpSp>
            <p:nvGrpSpPr>
              <p:cNvPr id="32898" name="Group 191"/>
              <p:cNvGrpSpPr>
                <a:grpSpLocks/>
              </p:cNvGrpSpPr>
              <p:nvPr/>
            </p:nvGrpSpPr>
            <p:grpSpPr bwMode="auto">
              <a:xfrm>
                <a:off x="1259" y="1217"/>
                <a:ext cx="291" cy="288"/>
                <a:chOff x="672" y="1776"/>
                <a:chExt cx="291" cy="288"/>
              </a:xfrm>
            </p:grpSpPr>
            <p:grpSp>
              <p:nvGrpSpPr>
                <p:cNvPr id="32902" name="Group 192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2401" name="Line 193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2402" name="Line 194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2903" name="Group 195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2404" name="Line 196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2405" name="Line 197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2899" name="Group 199"/>
              <p:cNvGrpSpPr>
                <a:grpSpLocks/>
              </p:cNvGrpSpPr>
              <p:nvPr/>
            </p:nvGrpSpPr>
            <p:grpSpPr bwMode="auto">
              <a:xfrm>
                <a:off x="1551" y="1071"/>
                <a:ext cx="145" cy="144"/>
                <a:chOff x="672" y="1920"/>
                <a:chExt cx="145" cy="144"/>
              </a:xfrm>
            </p:grpSpPr>
            <p:sp>
              <p:nvSpPr>
                <p:cNvPr id="222408" name="Line 200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222409" name="Line 201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/>
                    <a:cs typeface="Arial"/>
                  </a:endParaRPr>
                </a:p>
              </p:txBody>
            </p:sp>
          </p:grpSp>
        </p:grpSp>
        <p:grpSp>
          <p:nvGrpSpPr>
            <p:cNvPr id="32882" name="Group 237"/>
            <p:cNvGrpSpPr>
              <a:grpSpLocks/>
            </p:cNvGrpSpPr>
            <p:nvPr/>
          </p:nvGrpSpPr>
          <p:grpSpPr bwMode="auto">
            <a:xfrm>
              <a:off x="1673" y="1147"/>
              <a:ext cx="583" cy="578"/>
              <a:chOff x="672" y="1486"/>
              <a:chExt cx="583" cy="578"/>
            </a:xfrm>
          </p:grpSpPr>
          <p:grpSp>
            <p:nvGrpSpPr>
              <p:cNvPr id="32883" name="Group 238"/>
              <p:cNvGrpSpPr>
                <a:grpSpLocks/>
              </p:cNvGrpSpPr>
              <p:nvPr/>
            </p:nvGrpSpPr>
            <p:grpSpPr bwMode="auto">
              <a:xfrm>
                <a:off x="672" y="1776"/>
                <a:ext cx="291" cy="288"/>
                <a:chOff x="672" y="1776"/>
                <a:chExt cx="291" cy="288"/>
              </a:xfrm>
            </p:grpSpPr>
            <p:grpSp>
              <p:nvGrpSpPr>
                <p:cNvPr id="32891" name="Group 239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2448" name="Line 240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2449" name="Line 24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2892" name="Group 242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2451" name="Line 243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2452" name="Line 244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2884" name="Group 245"/>
              <p:cNvGrpSpPr>
                <a:grpSpLocks/>
              </p:cNvGrpSpPr>
              <p:nvPr/>
            </p:nvGrpSpPr>
            <p:grpSpPr bwMode="auto">
              <a:xfrm>
                <a:off x="964" y="1486"/>
                <a:ext cx="291" cy="288"/>
                <a:chOff x="672" y="1776"/>
                <a:chExt cx="291" cy="288"/>
              </a:xfrm>
            </p:grpSpPr>
            <p:grpSp>
              <p:nvGrpSpPr>
                <p:cNvPr id="32885" name="Group 246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2455" name="Line 247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2456" name="Line 248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2886" name="Group 249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2458" name="Line 250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2459" name="Line 25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</p:grpSp>
        </p:grpSp>
      </p:grpSp>
      <p:grpSp>
        <p:nvGrpSpPr>
          <p:cNvPr id="222566" name="Group 358"/>
          <p:cNvGrpSpPr>
            <a:grpSpLocks/>
          </p:cNvGrpSpPr>
          <p:nvPr/>
        </p:nvGrpSpPr>
        <p:grpSpPr bwMode="auto">
          <a:xfrm>
            <a:off x="4689475" y="3241675"/>
            <a:ext cx="1373188" cy="1296988"/>
            <a:chOff x="1994" y="2042"/>
            <a:chExt cx="865" cy="817"/>
          </a:xfrm>
        </p:grpSpPr>
        <p:sp>
          <p:nvSpPr>
            <p:cNvPr id="222417" name="Freeform 209"/>
            <p:cNvSpPr>
              <a:spLocks/>
            </p:cNvSpPr>
            <p:nvPr/>
          </p:nvSpPr>
          <p:spPr bwMode="auto">
            <a:xfrm rot="-5400000">
              <a:off x="2196" y="2196"/>
              <a:ext cx="660" cy="666"/>
            </a:xfrm>
            <a:custGeom>
              <a:avLst/>
              <a:gdLst>
                <a:gd name="T0" fmla="*/ 0 w 660"/>
                <a:gd name="T1" fmla="*/ 0 h 666"/>
                <a:gd name="T2" fmla="*/ 660 w 660"/>
                <a:gd name="T3" fmla="*/ 666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0" h="666">
                  <a:moveTo>
                    <a:pt x="0" y="0"/>
                  </a:moveTo>
                  <a:cubicBezTo>
                    <a:pt x="0" y="0"/>
                    <a:pt x="486" y="168"/>
                    <a:pt x="660" y="666"/>
                  </a:cubicBezTo>
                </a:path>
              </a:pathLst>
            </a:custGeom>
            <a:noFill/>
            <a:ln w="19050" cap="flat" cmpd="sng">
              <a:solidFill>
                <a:srgbClr val="CC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222513" name="Text Box 305"/>
            <p:cNvSpPr txBox="1">
              <a:spLocks noChangeArrowheads="1"/>
            </p:cNvSpPr>
            <p:nvPr/>
          </p:nvSpPr>
          <p:spPr bwMode="auto">
            <a:xfrm>
              <a:off x="1994" y="2042"/>
              <a:ext cx="625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rgbClr val="CC0000"/>
                  </a:solidFill>
                  <a:latin typeface="Arial"/>
                  <a:cs typeface="Arial"/>
                </a:rPr>
                <a:t>2. video</a:t>
              </a:r>
            </a:p>
            <a:p>
              <a:pPr>
                <a:defRPr/>
              </a:pPr>
              <a:r>
                <a:rPr lang="en-US" dirty="0">
                  <a:solidFill>
                    <a:srgbClr val="CC0000"/>
                  </a:solidFill>
                  <a:latin typeface="Arial"/>
                  <a:cs typeface="Arial"/>
                </a:rPr>
                <a:t>sent</a:t>
              </a:r>
            </a:p>
          </p:txBody>
        </p:sp>
      </p:grpSp>
      <p:sp>
        <p:nvSpPr>
          <p:cNvPr id="222562" name="Text Box 354"/>
          <p:cNvSpPr txBox="1">
            <a:spLocks noChangeArrowheads="1"/>
          </p:cNvSpPr>
          <p:nvPr/>
        </p:nvSpPr>
        <p:spPr bwMode="auto">
          <a:xfrm rot="-5433387">
            <a:off x="966870" y="2498617"/>
            <a:ext cx="195738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Arial"/>
                <a:cs typeface="Arial"/>
              </a:rPr>
              <a:t>Cumulative data (e.g. bytes)</a:t>
            </a:r>
          </a:p>
        </p:txBody>
      </p:sp>
      <p:grpSp>
        <p:nvGrpSpPr>
          <p:cNvPr id="222573" name="Group 365"/>
          <p:cNvGrpSpPr>
            <a:grpSpLocks/>
          </p:cNvGrpSpPr>
          <p:nvPr/>
        </p:nvGrpSpPr>
        <p:grpSpPr bwMode="auto">
          <a:xfrm>
            <a:off x="5975350" y="1851025"/>
            <a:ext cx="3321050" cy="4337050"/>
            <a:chOff x="2804" y="1044"/>
            <a:chExt cx="2092" cy="2732"/>
          </a:xfrm>
        </p:grpSpPr>
        <p:sp>
          <p:nvSpPr>
            <p:cNvPr id="222568" name="Line 360"/>
            <p:cNvSpPr>
              <a:spLocks noChangeShapeType="1"/>
            </p:cNvSpPr>
            <p:nvPr/>
          </p:nvSpPr>
          <p:spPr bwMode="auto">
            <a:xfrm>
              <a:off x="3852" y="1044"/>
              <a:ext cx="0" cy="19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222569" name="Text Box 361"/>
            <p:cNvSpPr txBox="1">
              <a:spLocks noChangeArrowheads="1"/>
            </p:cNvSpPr>
            <p:nvPr/>
          </p:nvSpPr>
          <p:spPr bwMode="auto">
            <a:xfrm>
              <a:off x="2804" y="3020"/>
              <a:ext cx="2092" cy="75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rgbClr val="CC0000"/>
                  </a:solidFill>
                  <a:latin typeface="Arial"/>
                  <a:cs typeface="Arial"/>
                </a:rPr>
                <a:t>streaming</a:t>
              </a:r>
              <a:r>
                <a:rPr lang="en-US" dirty="0">
                  <a:latin typeface="Arial"/>
                  <a:cs typeface="Arial"/>
                </a:rPr>
                <a:t>: at this time, client </a:t>
              </a:r>
            </a:p>
            <a:p>
              <a:pPr>
                <a:defRPr/>
              </a:pPr>
              <a:r>
                <a:rPr lang="en-US" dirty="0">
                  <a:latin typeface="Arial"/>
                  <a:cs typeface="Arial"/>
                </a:rPr>
                <a:t>playing out early part of video, </a:t>
              </a:r>
            </a:p>
            <a:p>
              <a:pPr>
                <a:defRPr/>
              </a:pPr>
              <a:r>
                <a:rPr lang="en-US" dirty="0">
                  <a:latin typeface="Arial"/>
                  <a:cs typeface="Arial"/>
                </a:rPr>
                <a:t>while server still sending later</a:t>
              </a:r>
            </a:p>
            <a:p>
              <a:pPr>
                <a:defRPr/>
              </a:pPr>
              <a:r>
                <a:rPr lang="en-US" dirty="0">
                  <a:latin typeface="Arial"/>
                  <a:cs typeface="Arial"/>
                </a:rPr>
                <a:t>part of video</a:t>
              </a:r>
            </a:p>
          </p:txBody>
        </p:sp>
      </p:grpSp>
      <p:grpSp>
        <p:nvGrpSpPr>
          <p:cNvPr id="222572" name="Group 364"/>
          <p:cNvGrpSpPr>
            <a:grpSpLocks/>
          </p:cNvGrpSpPr>
          <p:nvPr/>
        </p:nvGrpSpPr>
        <p:grpSpPr bwMode="auto">
          <a:xfrm>
            <a:off x="5505451" y="3975101"/>
            <a:ext cx="1770063" cy="923925"/>
            <a:chOff x="2508" y="2461"/>
            <a:chExt cx="1115" cy="582"/>
          </a:xfrm>
        </p:grpSpPr>
        <p:sp>
          <p:nvSpPr>
            <p:cNvPr id="222570" name="Text Box 362"/>
            <p:cNvSpPr txBox="1">
              <a:spLocks noChangeArrowheads="1"/>
            </p:cNvSpPr>
            <p:nvPr/>
          </p:nvSpPr>
          <p:spPr bwMode="auto">
            <a:xfrm>
              <a:off x="2580" y="2461"/>
              <a:ext cx="1043" cy="5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9050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dirty="0">
                  <a:latin typeface="Arial"/>
                  <a:cs typeface="Arial"/>
                </a:rPr>
                <a:t>network delay</a:t>
              </a:r>
            </a:p>
            <a:p>
              <a:pPr algn="ctr">
                <a:defRPr/>
              </a:pPr>
              <a:r>
                <a:rPr lang="en-US" dirty="0">
                  <a:latin typeface="Arial"/>
                  <a:cs typeface="Arial"/>
                </a:rPr>
                <a:t>(fixed in this example)</a:t>
              </a:r>
            </a:p>
          </p:txBody>
        </p:sp>
        <p:sp>
          <p:nvSpPr>
            <p:cNvPr id="222571" name="Line 363"/>
            <p:cNvSpPr>
              <a:spLocks noChangeShapeType="1"/>
            </p:cNvSpPr>
            <p:nvPr/>
          </p:nvSpPr>
          <p:spPr bwMode="auto">
            <a:xfrm>
              <a:off x="2508" y="2658"/>
              <a:ext cx="109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</p:grpSp>
      <p:sp>
        <p:nvSpPr>
          <p:cNvPr id="222574" name="Text Box 366"/>
          <p:cNvSpPr txBox="1">
            <a:spLocks noChangeArrowheads="1"/>
          </p:cNvSpPr>
          <p:nvPr/>
        </p:nvSpPr>
        <p:spPr bwMode="auto">
          <a:xfrm>
            <a:off x="9623426" y="4356100"/>
            <a:ext cx="6207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Arial"/>
                <a:cs typeface="Arial"/>
              </a:rPr>
              <a:t>time</a:t>
            </a:r>
          </a:p>
        </p:txBody>
      </p:sp>
      <p:grpSp>
        <p:nvGrpSpPr>
          <p:cNvPr id="222567" name="Group 359"/>
          <p:cNvGrpSpPr>
            <a:grpSpLocks/>
          </p:cNvGrpSpPr>
          <p:nvPr/>
        </p:nvGrpSpPr>
        <p:grpSpPr bwMode="auto">
          <a:xfrm>
            <a:off x="5438775" y="1830388"/>
            <a:ext cx="4903788" cy="2806700"/>
            <a:chOff x="2466" y="1153"/>
            <a:chExt cx="3089" cy="1768"/>
          </a:xfrm>
        </p:grpSpPr>
        <p:grpSp>
          <p:nvGrpSpPr>
            <p:cNvPr id="32785" name="Group 263"/>
            <p:cNvGrpSpPr>
              <a:grpSpLocks/>
            </p:cNvGrpSpPr>
            <p:nvPr/>
          </p:nvGrpSpPr>
          <p:grpSpPr bwMode="auto">
            <a:xfrm>
              <a:off x="2466" y="1153"/>
              <a:ext cx="1608" cy="1591"/>
              <a:chOff x="648" y="1147"/>
              <a:chExt cx="1608" cy="1591"/>
            </a:xfrm>
          </p:grpSpPr>
          <p:grpSp>
            <p:nvGrpSpPr>
              <p:cNvPr id="32834" name="Group 264"/>
              <p:cNvGrpSpPr>
                <a:grpSpLocks/>
              </p:cNvGrpSpPr>
              <p:nvPr/>
            </p:nvGrpSpPr>
            <p:grpSpPr bwMode="auto">
              <a:xfrm>
                <a:off x="648" y="1725"/>
                <a:ext cx="1024" cy="1013"/>
                <a:chOff x="672" y="1071"/>
                <a:chExt cx="1024" cy="1013"/>
              </a:xfrm>
            </p:grpSpPr>
            <p:grpSp>
              <p:nvGrpSpPr>
                <p:cNvPr id="32850" name="Group 265"/>
                <p:cNvGrpSpPr>
                  <a:grpSpLocks/>
                </p:cNvGrpSpPr>
                <p:nvPr/>
              </p:nvGrpSpPr>
              <p:grpSpPr bwMode="auto">
                <a:xfrm>
                  <a:off x="672" y="1506"/>
                  <a:ext cx="583" cy="578"/>
                  <a:chOff x="672" y="1486"/>
                  <a:chExt cx="583" cy="578"/>
                </a:xfrm>
              </p:grpSpPr>
              <p:grpSp>
                <p:nvGrpSpPr>
                  <p:cNvPr id="32861" name="Group 266"/>
                  <p:cNvGrpSpPr>
                    <a:grpSpLocks/>
                  </p:cNvGrpSpPr>
                  <p:nvPr/>
                </p:nvGrpSpPr>
                <p:grpSpPr bwMode="auto">
                  <a:xfrm>
                    <a:off x="672" y="177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2869" name="Group 26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476" name="Line 26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2477" name="Line 269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2870" name="Group 27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479" name="Line 27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2480" name="Line 272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</p:grpSp>
              <p:grpSp>
                <p:nvGrpSpPr>
                  <p:cNvPr id="32862" name="Group 273"/>
                  <p:cNvGrpSpPr>
                    <a:grpSpLocks/>
                  </p:cNvGrpSpPr>
                  <p:nvPr/>
                </p:nvGrpSpPr>
                <p:grpSpPr bwMode="auto">
                  <a:xfrm>
                    <a:off x="964" y="148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2863" name="Group 27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483" name="Line 27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2484" name="Line 276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2864" name="Group 27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486" name="Line 27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2487" name="Line 279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32851" name="Group 280"/>
                <p:cNvGrpSpPr>
                  <a:grpSpLocks/>
                </p:cNvGrpSpPr>
                <p:nvPr/>
              </p:nvGrpSpPr>
              <p:grpSpPr bwMode="auto">
                <a:xfrm>
                  <a:off x="1259" y="1217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855" name="Group 281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490" name="Line 28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491" name="Line 283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856" name="Group 284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493" name="Line 28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494" name="Line 28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2852" name="Group 287"/>
                <p:cNvGrpSpPr>
                  <a:grpSpLocks/>
                </p:cNvGrpSpPr>
                <p:nvPr/>
              </p:nvGrpSpPr>
              <p:grpSpPr bwMode="auto">
                <a:xfrm>
                  <a:off x="1551" y="1071"/>
                  <a:ext cx="145" cy="144"/>
                  <a:chOff x="672" y="1920"/>
                  <a:chExt cx="145" cy="144"/>
                </a:xfrm>
              </p:grpSpPr>
              <p:sp>
                <p:nvSpPr>
                  <p:cNvPr id="222496" name="Line 288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2497" name="Line 289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2835" name="Group 290"/>
              <p:cNvGrpSpPr>
                <a:grpSpLocks/>
              </p:cNvGrpSpPr>
              <p:nvPr/>
            </p:nvGrpSpPr>
            <p:grpSpPr bwMode="auto">
              <a:xfrm>
                <a:off x="1673" y="1147"/>
                <a:ext cx="583" cy="578"/>
                <a:chOff x="672" y="1486"/>
                <a:chExt cx="583" cy="578"/>
              </a:xfrm>
            </p:grpSpPr>
            <p:grpSp>
              <p:nvGrpSpPr>
                <p:cNvPr id="32836" name="Group 291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844" name="Group 292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01" name="Line 29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502" name="Line 294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845" name="Group 295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04" name="Line 29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505" name="Line 297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2837" name="Group 298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838" name="Group 299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08" name="Line 30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509" name="Line 301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839" name="Group 302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11" name="Line 30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512" name="Line 304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</p:grpSp>
        </p:grpSp>
        <p:grpSp>
          <p:nvGrpSpPr>
            <p:cNvPr id="32786" name="Group 306"/>
            <p:cNvGrpSpPr>
              <a:grpSpLocks/>
            </p:cNvGrpSpPr>
            <p:nvPr/>
          </p:nvGrpSpPr>
          <p:grpSpPr bwMode="auto">
            <a:xfrm>
              <a:off x="3636" y="1159"/>
              <a:ext cx="1608" cy="1591"/>
              <a:chOff x="648" y="1147"/>
              <a:chExt cx="1608" cy="1591"/>
            </a:xfrm>
          </p:grpSpPr>
          <p:grpSp>
            <p:nvGrpSpPr>
              <p:cNvPr id="32793" name="Group 307"/>
              <p:cNvGrpSpPr>
                <a:grpSpLocks/>
              </p:cNvGrpSpPr>
              <p:nvPr/>
            </p:nvGrpSpPr>
            <p:grpSpPr bwMode="auto">
              <a:xfrm>
                <a:off x="648" y="1725"/>
                <a:ext cx="1024" cy="1013"/>
                <a:chOff x="672" y="1071"/>
                <a:chExt cx="1024" cy="1013"/>
              </a:xfrm>
            </p:grpSpPr>
            <p:grpSp>
              <p:nvGrpSpPr>
                <p:cNvPr id="32809" name="Group 308"/>
                <p:cNvGrpSpPr>
                  <a:grpSpLocks/>
                </p:cNvGrpSpPr>
                <p:nvPr/>
              </p:nvGrpSpPr>
              <p:grpSpPr bwMode="auto">
                <a:xfrm>
                  <a:off x="672" y="1506"/>
                  <a:ext cx="583" cy="578"/>
                  <a:chOff x="672" y="1486"/>
                  <a:chExt cx="583" cy="578"/>
                </a:xfrm>
              </p:grpSpPr>
              <p:grpSp>
                <p:nvGrpSpPr>
                  <p:cNvPr id="32820" name="Group 309"/>
                  <p:cNvGrpSpPr>
                    <a:grpSpLocks/>
                  </p:cNvGrpSpPr>
                  <p:nvPr/>
                </p:nvGrpSpPr>
                <p:grpSpPr bwMode="auto">
                  <a:xfrm>
                    <a:off x="672" y="177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2828" name="Group 31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519" name="Line 31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2520" name="Line 312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2829" name="Group 31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522" name="Line 31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2523" name="Line 315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</p:grpSp>
              <p:grpSp>
                <p:nvGrpSpPr>
                  <p:cNvPr id="32821" name="Group 316"/>
                  <p:cNvGrpSpPr>
                    <a:grpSpLocks/>
                  </p:cNvGrpSpPr>
                  <p:nvPr/>
                </p:nvGrpSpPr>
                <p:grpSpPr bwMode="auto">
                  <a:xfrm>
                    <a:off x="964" y="148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2822" name="Group 31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526" name="Line 31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2527" name="Line 319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2823" name="Group 32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529" name="Line 3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2530" name="Line 322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32810" name="Group 323"/>
                <p:cNvGrpSpPr>
                  <a:grpSpLocks/>
                </p:cNvGrpSpPr>
                <p:nvPr/>
              </p:nvGrpSpPr>
              <p:grpSpPr bwMode="auto">
                <a:xfrm>
                  <a:off x="1259" y="1217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814" name="Group 324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33" name="Line 3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534" name="Line 32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815" name="Group 327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36" name="Line 3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537" name="Line 329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2811" name="Group 330"/>
                <p:cNvGrpSpPr>
                  <a:grpSpLocks/>
                </p:cNvGrpSpPr>
                <p:nvPr/>
              </p:nvGrpSpPr>
              <p:grpSpPr bwMode="auto">
                <a:xfrm>
                  <a:off x="1551" y="1071"/>
                  <a:ext cx="145" cy="144"/>
                  <a:chOff x="672" y="1920"/>
                  <a:chExt cx="145" cy="144"/>
                </a:xfrm>
              </p:grpSpPr>
              <p:sp>
                <p:nvSpPr>
                  <p:cNvPr id="222539" name="Line 331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2540" name="Line 332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2794" name="Group 333"/>
              <p:cNvGrpSpPr>
                <a:grpSpLocks/>
              </p:cNvGrpSpPr>
              <p:nvPr/>
            </p:nvGrpSpPr>
            <p:grpSpPr bwMode="auto">
              <a:xfrm>
                <a:off x="1673" y="1147"/>
                <a:ext cx="583" cy="578"/>
                <a:chOff x="672" y="1486"/>
                <a:chExt cx="583" cy="578"/>
              </a:xfrm>
            </p:grpSpPr>
            <p:grpSp>
              <p:nvGrpSpPr>
                <p:cNvPr id="32795" name="Group 334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803" name="Group 335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44" name="Line 3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545" name="Line 337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804" name="Group 338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47" name="Line 3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548" name="Line 340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2796" name="Group 341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797" name="Group 342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51" name="Line 34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552" name="Line 344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798" name="Group 345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54" name="Line 34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555" name="Line 347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</p:grpSp>
        </p:grpSp>
        <p:sp>
          <p:nvSpPr>
            <p:cNvPr id="222556" name="Text Box 348"/>
            <p:cNvSpPr txBox="1">
              <a:spLocks noChangeArrowheads="1"/>
            </p:cNvSpPr>
            <p:nvPr/>
          </p:nvSpPr>
          <p:spPr bwMode="auto">
            <a:xfrm>
              <a:off x="3932" y="2339"/>
              <a:ext cx="1623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rgbClr val="000099"/>
                  </a:solidFill>
                  <a:latin typeface="Arial"/>
                  <a:cs typeface="Arial"/>
                </a:rPr>
                <a:t>3. video received,</a:t>
              </a:r>
            </a:p>
            <a:p>
              <a:pPr>
                <a:defRPr/>
              </a:pPr>
              <a:r>
                <a:rPr lang="en-US" dirty="0">
                  <a:solidFill>
                    <a:srgbClr val="000099"/>
                  </a:solidFill>
                  <a:latin typeface="Arial"/>
                  <a:cs typeface="Arial"/>
                </a:rPr>
                <a:t>played out at client</a:t>
              </a:r>
            </a:p>
            <a:p>
              <a:pPr>
                <a:defRPr/>
              </a:pPr>
              <a:r>
                <a:rPr lang="en-US" dirty="0">
                  <a:solidFill>
                    <a:srgbClr val="000099"/>
                  </a:solidFill>
                  <a:latin typeface="Arial"/>
                  <a:cs typeface="Arial"/>
                </a:rPr>
                <a:t>(30 frames/sec)</a:t>
              </a:r>
            </a:p>
          </p:txBody>
        </p:sp>
        <p:grpSp>
          <p:nvGrpSpPr>
            <p:cNvPr id="32788" name="Group 349"/>
            <p:cNvGrpSpPr>
              <a:grpSpLocks/>
            </p:cNvGrpSpPr>
            <p:nvPr/>
          </p:nvGrpSpPr>
          <p:grpSpPr bwMode="auto">
            <a:xfrm>
              <a:off x="4679" y="1872"/>
              <a:ext cx="427" cy="418"/>
              <a:chOff x="4437" y="1472"/>
              <a:chExt cx="427" cy="418"/>
            </a:xfrm>
          </p:grpSpPr>
          <p:sp>
            <p:nvSpPr>
              <p:cNvPr id="222558" name="Rectangle 350"/>
              <p:cNvSpPr>
                <a:spLocks noChangeArrowheads="1"/>
              </p:cNvSpPr>
              <p:nvPr/>
            </p:nvSpPr>
            <p:spPr bwMode="auto">
              <a:xfrm>
                <a:off x="4443" y="1475"/>
                <a:ext cx="421" cy="361"/>
              </a:xfrm>
              <a:prstGeom prst="rect">
                <a:avLst/>
              </a:prstGeom>
              <a:gradFill rotWithShape="0">
                <a:gsLst>
                  <a:gs pos="0">
                    <a:srgbClr val="99CCFF">
                      <a:gamma/>
                      <a:shade val="46275"/>
                      <a:invGamma/>
                    </a:srgbClr>
                  </a:gs>
                  <a:gs pos="50000">
                    <a:srgbClr val="99CCFF"/>
                  </a:gs>
                  <a:gs pos="100000">
                    <a:srgbClr val="99CC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9050">
                <a:solidFill>
                  <a:srgbClr val="5F5F5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  <p:sp>
            <p:nvSpPr>
              <p:cNvPr id="222559" name="Rectangle 351"/>
              <p:cNvSpPr>
                <a:spLocks noChangeArrowheads="1"/>
              </p:cNvSpPr>
              <p:nvPr/>
            </p:nvSpPr>
            <p:spPr bwMode="auto">
              <a:xfrm>
                <a:off x="4567" y="1837"/>
                <a:ext cx="179" cy="23"/>
              </a:xfrm>
              <a:prstGeom prst="rect">
                <a:avLst/>
              </a:prstGeom>
              <a:solidFill>
                <a:srgbClr val="5F5F5F"/>
              </a:solidFill>
              <a:ln w="19050">
                <a:solidFill>
                  <a:srgbClr val="5F5F5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  <p:sp>
            <p:nvSpPr>
              <p:cNvPr id="222560" name="Rectangle 352"/>
              <p:cNvSpPr>
                <a:spLocks noChangeArrowheads="1"/>
              </p:cNvSpPr>
              <p:nvPr/>
            </p:nvSpPr>
            <p:spPr bwMode="auto">
              <a:xfrm>
                <a:off x="4442" y="1866"/>
                <a:ext cx="414" cy="24"/>
              </a:xfrm>
              <a:prstGeom prst="rect">
                <a:avLst/>
              </a:prstGeom>
              <a:solidFill>
                <a:schemeClr val="tx2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  <p:sp>
            <p:nvSpPr>
              <p:cNvPr id="222561" name="Rectangle 353"/>
              <p:cNvSpPr>
                <a:spLocks noChangeArrowheads="1"/>
              </p:cNvSpPr>
              <p:nvPr/>
            </p:nvSpPr>
            <p:spPr bwMode="auto">
              <a:xfrm>
                <a:off x="4437" y="1472"/>
                <a:ext cx="423" cy="356"/>
              </a:xfrm>
              <a:prstGeom prst="rect">
                <a:avLst/>
              </a:prstGeom>
              <a:noFill/>
              <a:ln w="19050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</p:grpSp>
      </p:grpSp>
      <p:sp>
        <p:nvSpPr>
          <p:cNvPr id="222377" name="Line 169"/>
          <p:cNvSpPr>
            <a:spLocks noChangeShapeType="1"/>
          </p:cNvSpPr>
          <p:nvPr/>
        </p:nvSpPr>
        <p:spPr bwMode="auto">
          <a:xfrm flipH="1">
            <a:off x="2352676" y="4333875"/>
            <a:ext cx="7815263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193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9980154" y="6512522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E8C6E93-DF5B-BC4B-80F9-500DED1EEDCC}" type="slidenum">
              <a:rPr lang="en-US" sz="1200" smtClean="0">
                <a:latin typeface="Tahoma" charset="0"/>
              </a:rPr>
              <a:pPr/>
              <a:t>13</a:t>
            </a:fld>
            <a:endParaRPr lang="en-US" sz="1200" dirty="0">
              <a:latin typeface="Tahoma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B01423-0E5F-CD4E-958D-5FE9ACCB575B}"/>
              </a:ext>
            </a:extLst>
          </p:cNvPr>
          <p:cNvSpPr txBox="1"/>
          <p:nvPr/>
        </p:nvSpPr>
        <p:spPr>
          <a:xfrm>
            <a:off x="4503883" y="5847481"/>
            <a:ext cx="13680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Server</a:t>
            </a:r>
          </a:p>
          <a:p>
            <a:pPr algn="l"/>
            <a:r>
              <a:rPr lang="en-US" dirty="0">
                <a:latin typeface="Helvetica" pitchFamily="2" charset="0"/>
              </a:rPr>
              <a:t>e.g. Netflix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A402E6A5-E817-8A48-853D-11D29F1F643E}"/>
              </a:ext>
            </a:extLst>
          </p:cNvPr>
          <p:cNvSpPr txBox="1"/>
          <p:nvPr/>
        </p:nvSpPr>
        <p:spPr>
          <a:xfrm>
            <a:off x="9856787" y="2824094"/>
            <a:ext cx="12096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Client</a:t>
            </a:r>
          </a:p>
          <a:p>
            <a:pPr algn="l"/>
            <a:r>
              <a:rPr lang="en-US" dirty="0">
                <a:latin typeface="Helvetica" pitchFamily="2" charset="0"/>
              </a:rPr>
              <a:t>e.g., your phone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CFFBA3-9266-E843-9A87-124839C6D00F}"/>
              </a:ext>
            </a:extLst>
          </p:cNvPr>
          <p:cNvSpPr txBox="1"/>
          <p:nvPr/>
        </p:nvSpPr>
        <p:spPr>
          <a:xfrm>
            <a:off x="2875547" y="1648326"/>
            <a:ext cx="13027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Constant bit rate video</a:t>
            </a:r>
          </a:p>
        </p:txBody>
      </p:sp>
    </p:spTree>
    <p:extLst>
      <p:ext uri="{BB962C8B-B14F-4D97-AF65-F5344CB8AC3E}">
        <p14:creationId xmlns:p14="http://schemas.microsoft.com/office/powerpoint/2010/main" val="251737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2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225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22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1273" y="152676"/>
            <a:ext cx="10393317" cy="151709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Streaming stored video: challenges</a:t>
            </a:r>
          </a:p>
        </p:txBody>
      </p:sp>
      <p:sp>
        <p:nvSpPr>
          <p:cNvPr id="219289" name="Rectangle 153"/>
          <p:cNvSpPr>
            <a:spLocks noChangeArrowheads="1"/>
          </p:cNvSpPr>
          <p:nvPr/>
        </p:nvSpPr>
        <p:spPr bwMode="auto">
          <a:xfrm>
            <a:off x="870063" y="1563689"/>
            <a:ext cx="10490664" cy="4861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00099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rgbClr val="CC0000"/>
                </a:solidFill>
                <a:latin typeface="Helvetica" pitchFamily="2" charset="0"/>
              </a:rPr>
              <a:t>Continuous playout constraint</a:t>
            </a:r>
            <a:r>
              <a:rPr lang="en-US" sz="2800" dirty="0">
                <a:latin typeface="Helvetica" pitchFamily="2" charset="0"/>
              </a:rPr>
              <a:t>: once video playout begins at client, time gap between frames must match the original time gap in the video (why?)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Helvetica" pitchFamily="2" charset="0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Helvetica" pitchFamily="2" charset="0"/>
              </a:rPr>
              <a:t>But </a:t>
            </a:r>
            <a:r>
              <a:rPr lang="en-US" sz="2800" dirty="0">
                <a:solidFill>
                  <a:srgbClr val="CC0000"/>
                </a:solidFill>
                <a:latin typeface="Helvetica" pitchFamily="2" charset="0"/>
              </a:rPr>
              <a:t>network delays are variable!</a:t>
            </a:r>
            <a:r>
              <a:rPr lang="en-US" sz="2800" dirty="0">
                <a:latin typeface="Helvetica" pitchFamily="2" charset="0"/>
              </a:rPr>
              <a:t> 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Helvetica" pitchFamily="2" charset="0"/>
            </a:endParaRP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Helvetica" pitchFamily="2" charset="0"/>
              </a:rPr>
              <a:t>Clients have a </a:t>
            </a:r>
            <a:r>
              <a:rPr lang="en-US" sz="2800" dirty="0">
                <a:solidFill>
                  <a:srgbClr val="C00000"/>
                </a:solidFill>
                <a:latin typeface="Helvetica" pitchFamily="2" charset="0"/>
              </a:rPr>
              <a:t>client-side buffer </a:t>
            </a:r>
            <a:r>
              <a:rPr lang="en-US" sz="2800" dirty="0">
                <a:latin typeface="Helvetica" pitchFamily="2" charset="0"/>
              </a:rPr>
              <a:t>of downloaded video to absorb variation in network delay, available bandwidth</a:t>
            </a:r>
          </a:p>
          <a:p>
            <a:pPr marL="457200" indent="-457200">
              <a:spcBef>
                <a:spcPct val="20000"/>
              </a:spcBef>
              <a:buClr>
                <a:srgbClr val="000099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Helvetica" pitchFamily="2" charset="0"/>
            </a:endParaRPr>
          </a:p>
          <a:p>
            <a:pPr marL="457200" indent="-457200">
              <a:spcBef>
                <a:spcPct val="20000"/>
              </a:spcBef>
              <a:buClr>
                <a:srgbClr val="000099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Helvetica" pitchFamily="2" charset="0"/>
              </a:rPr>
              <a:t>The video buffer also helps with user interactions: pause, fast-forward, rewind, jump through video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9980154" y="6512522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E8C6E93-DF5B-BC4B-80F9-500DED1EEDCC}" type="slidenum">
              <a:rPr lang="en-US" sz="1200" smtClean="0">
                <a:latin typeface="Helvetica" pitchFamily="2" charset="0"/>
              </a:rPr>
              <a:pPr/>
              <a:t>14</a:t>
            </a:fld>
            <a:endParaRPr lang="en-US" sz="1200" dirty="0">
              <a:latin typeface="Helvetica" pitchFamily="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A6A4EF-155E-D144-8FC8-408779EB4E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3186" y="2586082"/>
            <a:ext cx="1758950" cy="989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360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65" name="Line 9"/>
          <p:cNvSpPr>
            <a:spLocks noChangeShapeType="1"/>
          </p:cNvSpPr>
          <p:nvPr/>
        </p:nvSpPr>
        <p:spPr bwMode="auto">
          <a:xfrm>
            <a:off x="2362200" y="1490664"/>
            <a:ext cx="0" cy="2852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224266" name="Line 10"/>
          <p:cNvSpPr>
            <a:spLocks noChangeShapeType="1"/>
          </p:cNvSpPr>
          <p:nvPr/>
        </p:nvSpPr>
        <p:spPr bwMode="auto">
          <a:xfrm flipH="1">
            <a:off x="2352676" y="4333875"/>
            <a:ext cx="7815263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224314" name="Text Box 58"/>
          <p:cNvSpPr txBox="1">
            <a:spLocks noChangeArrowheads="1"/>
          </p:cNvSpPr>
          <p:nvPr/>
        </p:nvSpPr>
        <p:spPr bwMode="auto">
          <a:xfrm>
            <a:off x="2994025" y="1593851"/>
            <a:ext cx="1868488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CC0000"/>
                </a:solidFill>
                <a:latin typeface="Arial"/>
                <a:cs typeface="Arial"/>
              </a:rPr>
              <a:t>       constant bit </a:t>
            </a:r>
          </a:p>
          <a:p>
            <a:pPr>
              <a:defRPr/>
            </a:pPr>
            <a:r>
              <a:rPr lang="en-US" dirty="0">
                <a:solidFill>
                  <a:srgbClr val="CC0000"/>
                </a:solidFill>
                <a:latin typeface="Arial"/>
                <a:cs typeface="Arial"/>
              </a:rPr>
              <a:t>      rate video</a:t>
            </a:r>
          </a:p>
          <a:p>
            <a:pPr>
              <a:defRPr/>
            </a:pPr>
            <a:r>
              <a:rPr lang="en-US" dirty="0">
                <a:solidFill>
                  <a:srgbClr val="CC0000"/>
                </a:solidFill>
                <a:latin typeface="Arial"/>
                <a:cs typeface="Arial"/>
              </a:rPr>
              <a:t>transmission</a:t>
            </a:r>
          </a:p>
        </p:txBody>
      </p:sp>
      <p:grpSp>
        <p:nvGrpSpPr>
          <p:cNvPr id="36868" name="Group 60"/>
          <p:cNvGrpSpPr>
            <a:grpSpLocks/>
          </p:cNvGrpSpPr>
          <p:nvPr/>
        </p:nvGrpSpPr>
        <p:grpSpPr bwMode="auto">
          <a:xfrm>
            <a:off x="2743200" y="1820863"/>
            <a:ext cx="2552700" cy="2525712"/>
            <a:chOff x="648" y="1147"/>
            <a:chExt cx="1608" cy="1591"/>
          </a:xfrm>
        </p:grpSpPr>
        <p:grpSp>
          <p:nvGrpSpPr>
            <p:cNvPr id="36967" name="Group 61"/>
            <p:cNvGrpSpPr>
              <a:grpSpLocks/>
            </p:cNvGrpSpPr>
            <p:nvPr/>
          </p:nvGrpSpPr>
          <p:grpSpPr bwMode="auto">
            <a:xfrm>
              <a:off x="648" y="1725"/>
              <a:ext cx="1024" cy="1013"/>
              <a:chOff x="672" y="1071"/>
              <a:chExt cx="1024" cy="1013"/>
            </a:xfrm>
          </p:grpSpPr>
          <p:grpSp>
            <p:nvGrpSpPr>
              <p:cNvPr id="36983" name="Group 62"/>
              <p:cNvGrpSpPr>
                <a:grpSpLocks/>
              </p:cNvGrpSpPr>
              <p:nvPr/>
            </p:nvGrpSpPr>
            <p:grpSpPr bwMode="auto">
              <a:xfrm>
                <a:off x="672" y="1506"/>
                <a:ext cx="583" cy="578"/>
                <a:chOff x="672" y="1486"/>
                <a:chExt cx="583" cy="578"/>
              </a:xfrm>
            </p:grpSpPr>
            <p:grpSp>
              <p:nvGrpSpPr>
                <p:cNvPr id="36994" name="Group 63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7002" name="Group 64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321" name="Line 6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322" name="Line 6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7003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324" name="Line 6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325" name="Line 69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6995" name="Group 70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6996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328" name="Line 7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329" name="Line 73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6997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331" name="Line 7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332" name="Line 7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</p:grpSp>
          <p:grpSp>
            <p:nvGrpSpPr>
              <p:cNvPr id="36984" name="Group 77"/>
              <p:cNvGrpSpPr>
                <a:grpSpLocks/>
              </p:cNvGrpSpPr>
              <p:nvPr/>
            </p:nvGrpSpPr>
            <p:grpSpPr bwMode="auto">
              <a:xfrm>
                <a:off x="1259" y="1217"/>
                <a:ext cx="291" cy="288"/>
                <a:chOff x="672" y="1776"/>
                <a:chExt cx="291" cy="288"/>
              </a:xfrm>
            </p:grpSpPr>
            <p:grpSp>
              <p:nvGrpSpPr>
                <p:cNvPr id="36988" name="Group 78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35" name="Line 79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36" name="Line 80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6989" name="Group 81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38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39" name="Line 83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985" name="Group 84"/>
              <p:cNvGrpSpPr>
                <a:grpSpLocks/>
              </p:cNvGrpSpPr>
              <p:nvPr/>
            </p:nvGrpSpPr>
            <p:grpSpPr bwMode="auto">
              <a:xfrm>
                <a:off x="1551" y="1071"/>
                <a:ext cx="145" cy="144"/>
                <a:chOff x="672" y="1920"/>
                <a:chExt cx="145" cy="144"/>
              </a:xfrm>
            </p:grpSpPr>
            <p:sp>
              <p:nvSpPr>
                <p:cNvPr id="224341" name="Line 85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224342" name="Line 86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/>
                    <a:cs typeface="Arial"/>
                  </a:endParaRPr>
                </a:p>
              </p:txBody>
            </p:sp>
          </p:grpSp>
        </p:grpSp>
        <p:grpSp>
          <p:nvGrpSpPr>
            <p:cNvPr id="36968" name="Group 87"/>
            <p:cNvGrpSpPr>
              <a:grpSpLocks/>
            </p:cNvGrpSpPr>
            <p:nvPr/>
          </p:nvGrpSpPr>
          <p:grpSpPr bwMode="auto">
            <a:xfrm>
              <a:off x="1673" y="1147"/>
              <a:ext cx="583" cy="578"/>
              <a:chOff x="672" y="1486"/>
              <a:chExt cx="583" cy="578"/>
            </a:xfrm>
          </p:grpSpPr>
          <p:grpSp>
            <p:nvGrpSpPr>
              <p:cNvPr id="36969" name="Group 88"/>
              <p:cNvGrpSpPr>
                <a:grpSpLocks/>
              </p:cNvGrpSpPr>
              <p:nvPr/>
            </p:nvGrpSpPr>
            <p:grpSpPr bwMode="auto">
              <a:xfrm>
                <a:off x="672" y="1776"/>
                <a:ext cx="291" cy="288"/>
                <a:chOff x="672" y="1776"/>
                <a:chExt cx="291" cy="288"/>
              </a:xfrm>
            </p:grpSpPr>
            <p:grpSp>
              <p:nvGrpSpPr>
                <p:cNvPr id="36977" name="Group 89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46" name="Line 90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47" name="Line 9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6978" name="Group 92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49" name="Line 93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50" name="Line 94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970" name="Group 95"/>
              <p:cNvGrpSpPr>
                <a:grpSpLocks/>
              </p:cNvGrpSpPr>
              <p:nvPr/>
            </p:nvGrpSpPr>
            <p:grpSpPr bwMode="auto">
              <a:xfrm>
                <a:off x="964" y="1486"/>
                <a:ext cx="291" cy="288"/>
                <a:chOff x="672" y="1776"/>
                <a:chExt cx="291" cy="288"/>
              </a:xfrm>
            </p:grpSpPr>
            <p:grpSp>
              <p:nvGrpSpPr>
                <p:cNvPr id="36971" name="Group 96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53" name="Line 97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54" name="Line 98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6972" name="Group 99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56" name="Line 100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57" name="Line 10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</p:grpSp>
        </p:grpSp>
      </p:grpSp>
      <p:sp>
        <p:nvSpPr>
          <p:cNvPr id="224406" name="Text Box 150"/>
          <p:cNvSpPr txBox="1">
            <a:spLocks noChangeArrowheads="1"/>
          </p:cNvSpPr>
          <p:nvPr/>
        </p:nvSpPr>
        <p:spPr bwMode="auto">
          <a:xfrm rot="-5433387">
            <a:off x="1111251" y="2638426"/>
            <a:ext cx="1957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Arial"/>
                <a:cs typeface="Arial"/>
              </a:rPr>
              <a:t>Cumulative data</a:t>
            </a:r>
          </a:p>
        </p:txBody>
      </p:sp>
      <p:sp>
        <p:nvSpPr>
          <p:cNvPr id="224410" name="Text Box 154"/>
          <p:cNvSpPr txBox="1">
            <a:spLocks noChangeArrowheads="1"/>
          </p:cNvSpPr>
          <p:nvPr/>
        </p:nvSpPr>
        <p:spPr bwMode="auto">
          <a:xfrm>
            <a:off x="9623426" y="4356100"/>
            <a:ext cx="6207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Arial"/>
                <a:cs typeface="Arial"/>
              </a:rPr>
              <a:t>time</a:t>
            </a:r>
          </a:p>
        </p:txBody>
      </p:sp>
      <p:grpSp>
        <p:nvGrpSpPr>
          <p:cNvPr id="224457" name="Group 201"/>
          <p:cNvGrpSpPr>
            <a:grpSpLocks/>
          </p:cNvGrpSpPr>
          <p:nvPr/>
        </p:nvGrpSpPr>
        <p:grpSpPr bwMode="auto">
          <a:xfrm>
            <a:off x="4019550" y="1835150"/>
            <a:ext cx="3500438" cy="2520950"/>
            <a:chOff x="1572" y="1156"/>
            <a:chExt cx="2205" cy="1588"/>
          </a:xfrm>
        </p:grpSpPr>
        <p:grpSp>
          <p:nvGrpSpPr>
            <p:cNvPr id="36927" name="Group 198"/>
            <p:cNvGrpSpPr>
              <a:grpSpLocks/>
            </p:cNvGrpSpPr>
            <p:nvPr/>
          </p:nvGrpSpPr>
          <p:grpSpPr bwMode="auto">
            <a:xfrm>
              <a:off x="1938" y="1156"/>
              <a:ext cx="1839" cy="1588"/>
              <a:chOff x="1938" y="1156"/>
              <a:chExt cx="1839" cy="1588"/>
            </a:xfrm>
          </p:grpSpPr>
          <p:grpSp>
            <p:nvGrpSpPr>
              <p:cNvPr id="36931" name="Group 106"/>
              <p:cNvGrpSpPr>
                <a:grpSpLocks/>
              </p:cNvGrpSpPr>
              <p:nvPr/>
            </p:nvGrpSpPr>
            <p:grpSpPr bwMode="auto">
              <a:xfrm>
                <a:off x="1938" y="2600"/>
                <a:ext cx="319" cy="144"/>
                <a:chOff x="672" y="1920"/>
                <a:chExt cx="145" cy="144"/>
              </a:xfrm>
            </p:grpSpPr>
            <p:sp>
              <p:nvSpPr>
                <p:cNvPr id="224363" name="Line 107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224364" name="Line 108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36932" name="Group 109"/>
              <p:cNvGrpSpPr>
                <a:grpSpLocks/>
              </p:cNvGrpSpPr>
              <p:nvPr/>
            </p:nvGrpSpPr>
            <p:grpSpPr bwMode="auto">
              <a:xfrm>
                <a:off x="2252" y="2456"/>
                <a:ext cx="73" cy="144"/>
                <a:chOff x="672" y="1920"/>
                <a:chExt cx="145" cy="144"/>
              </a:xfrm>
            </p:grpSpPr>
            <p:sp>
              <p:nvSpPr>
                <p:cNvPr id="224366" name="Line 110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224367" name="Line 111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9"/>
                  <a:ext cx="0" cy="14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36933" name="Group 112"/>
              <p:cNvGrpSpPr>
                <a:grpSpLocks/>
              </p:cNvGrpSpPr>
              <p:nvPr/>
            </p:nvGrpSpPr>
            <p:grpSpPr bwMode="auto">
              <a:xfrm>
                <a:off x="2317" y="2169"/>
                <a:ext cx="126" cy="288"/>
                <a:chOff x="672" y="1776"/>
                <a:chExt cx="291" cy="288"/>
              </a:xfrm>
            </p:grpSpPr>
            <p:grpSp>
              <p:nvGrpSpPr>
                <p:cNvPr id="36957" name="Group 113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70" name="Line 114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71" name="Line 115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7"/>
                    <a:ext cx="0" cy="145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6958" name="Group 116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73" name="Line 117"/>
                  <p:cNvSpPr>
                    <a:spLocks noChangeShapeType="1"/>
                  </p:cNvSpPr>
                  <p:nvPr/>
                </p:nvSpPr>
                <p:spPr bwMode="auto">
                  <a:xfrm>
                    <a:off x="671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74" name="Line 118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4" y="1847"/>
                    <a:ext cx="0" cy="146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934" name="Group 119"/>
              <p:cNvGrpSpPr>
                <a:grpSpLocks/>
              </p:cNvGrpSpPr>
              <p:nvPr/>
            </p:nvGrpSpPr>
            <p:grpSpPr bwMode="auto">
              <a:xfrm>
                <a:off x="2441" y="1877"/>
                <a:ext cx="609" cy="288"/>
                <a:chOff x="672" y="1776"/>
                <a:chExt cx="291" cy="288"/>
              </a:xfrm>
            </p:grpSpPr>
            <p:grpSp>
              <p:nvGrpSpPr>
                <p:cNvPr id="36951" name="Group 120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77" name="Line 121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78" name="Line 122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6952" name="Group 123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80" name="Line 124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81" name="Line 125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935" name="Group 126"/>
              <p:cNvGrpSpPr>
                <a:grpSpLocks/>
              </p:cNvGrpSpPr>
              <p:nvPr/>
            </p:nvGrpSpPr>
            <p:grpSpPr bwMode="auto">
              <a:xfrm>
                <a:off x="3045" y="1740"/>
                <a:ext cx="52" cy="144"/>
                <a:chOff x="672" y="1920"/>
                <a:chExt cx="145" cy="144"/>
              </a:xfrm>
            </p:grpSpPr>
            <p:sp>
              <p:nvSpPr>
                <p:cNvPr id="224383" name="Line 127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224384" name="Line 128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9"/>
                  <a:ext cx="0" cy="14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36936" name="Group 131"/>
              <p:cNvGrpSpPr>
                <a:grpSpLocks/>
              </p:cNvGrpSpPr>
              <p:nvPr/>
            </p:nvGrpSpPr>
            <p:grpSpPr bwMode="auto">
              <a:xfrm>
                <a:off x="3092" y="1590"/>
                <a:ext cx="469" cy="144"/>
                <a:chOff x="672" y="1920"/>
                <a:chExt cx="145" cy="144"/>
              </a:xfrm>
            </p:grpSpPr>
            <p:sp>
              <p:nvSpPr>
                <p:cNvPr id="224388" name="Line 132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224389" name="Line 133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36937" name="Group 134"/>
              <p:cNvGrpSpPr>
                <a:grpSpLocks/>
              </p:cNvGrpSpPr>
              <p:nvPr/>
            </p:nvGrpSpPr>
            <p:grpSpPr bwMode="auto">
              <a:xfrm>
                <a:off x="3550" y="1446"/>
                <a:ext cx="145" cy="144"/>
                <a:chOff x="672" y="1920"/>
                <a:chExt cx="145" cy="144"/>
              </a:xfrm>
            </p:grpSpPr>
            <p:sp>
              <p:nvSpPr>
                <p:cNvPr id="224391" name="Line 135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224392" name="Line 136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36938" name="Group 137"/>
              <p:cNvGrpSpPr>
                <a:grpSpLocks/>
              </p:cNvGrpSpPr>
              <p:nvPr/>
            </p:nvGrpSpPr>
            <p:grpSpPr bwMode="auto">
              <a:xfrm>
                <a:off x="3690" y="1156"/>
                <a:ext cx="87" cy="288"/>
                <a:chOff x="672" y="1776"/>
                <a:chExt cx="291" cy="288"/>
              </a:xfrm>
            </p:grpSpPr>
            <p:grpSp>
              <p:nvGrpSpPr>
                <p:cNvPr id="36939" name="Group 138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95" name="Line 139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96" name="Line 140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4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6940" name="Group 141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98" name="Line 142"/>
                  <p:cNvSpPr>
                    <a:spLocks noChangeShapeType="1"/>
                  </p:cNvSpPr>
                  <p:nvPr/>
                </p:nvSpPr>
                <p:spPr bwMode="auto">
                  <a:xfrm>
                    <a:off x="673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99" name="Line 143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</p:grpSp>
        </p:grpSp>
        <p:sp>
          <p:nvSpPr>
            <p:cNvPr id="224408" name="Text Box 152"/>
            <p:cNvSpPr txBox="1">
              <a:spLocks noChangeArrowheads="1"/>
            </p:cNvSpPr>
            <p:nvPr/>
          </p:nvSpPr>
          <p:spPr bwMode="auto">
            <a:xfrm>
              <a:off x="1753" y="1724"/>
              <a:ext cx="634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dirty="0">
                  <a:latin typeface="Arial"/>
                  <a:cs typeface="Arial"/>
                </a:rPr>
                <a:t>variable</a:t>
              </a:r>
            </a:p>
            <a:p>
              <a:pPr algn="ctr">
                <a:defRPr/>
              </a:pPr>
              <a:r>
                <a:rPr lang="en-US" dirty="0">
                  <a:latin typeface="Arial"/>
                  <a:cs typeface="Arial"/>
                </a:rPr>
                <a:t>network</a:t>
              </a:r>
            </a:p>
            <a:p>
              <a:pPr algn="ctr">
                <a:defRPr/>
              </a:pPr>
              <a:r>
                <a:rPr lang="en-US" dirty="0">
                  <a:latin typeface="Arial"/>
                  <a:cs typeface="Arial"/>
                </a:rPr>
                <a:t>delay</a:t>
              </a:r>
            </a:p>
          </p:txBody>
        </p:sp>
        <p:sp>
          <p:nvSpPr>
            <p:cNvPr id="224409" name="Line 153"/>
            <p:cNvSpPr>
              <a:spLocks noChangeShapeType="1"/>
            </p:cNvSpPr>
            <p:nvPr/>
          </p:nvSpPr>
          <p:spPr bwMode="auto">
            <a:xfrm>
              <a:off x="1572" y="1938"/>
              <a:ext cx="109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224453" name="Text Box 197"/>
            <p:cNvSpPr txBox="1">
              <a:spLocks noChangeArrowheads="1"/>
            </p:cNvSpPr>
            <p:nvPr/>
          </p:nvSpPr>
          <p:spPr bwMode="auto">
            <a:xfrm>
              <a:off x="2682" y="1196"/>
              <a:ext cx="844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defRPr/>
              </a:pPr>
              <a:r>
                <a:rPr lang="en-US" dirty="0">
                  <a:latin typeface="Arial"/>
                  <a:cs typeface="Arial"/>
                </a:rPr>
                <a:t>client video</a:t>
              </a:r>
            </a:p>
            <a:p>
              <a:pPr algn="r">
                <a:defRPr/>
              </a:pPr>
              <a:r>
                <a:rPr lang="en-US" dirty="0">
                  <a:latin typeface="Arial"/>
                  <a:cs typeface="Arial"/>
                </a:rPr>
                <a:t>reception</a:t>
              </a:r>
            </a:p>
          </p:txBody>
        </p:sp>
      </p:grpSp>
      <p:grpSp>
        <p:nvGrpSpPr>
          <p:cNvPr id="224459" name="Group 203"/>
          <p:cNvGrpSpPr>
            <a:grpSpLocks/>
          </p:cNvGrpSpPr>
          <p:nvPr/>
        </p:nvGrpSpPr>
        <p:grpSpPr bwMode="auto">
          <a:xfrm>
            <a:off x="4498976" y="1806576"/>
            <a:ext cx="4945063" cy="3209925"/>
            <a:chOff x="1874" y="1138"/>
            <a:chExt cx="3115" cy="2022"/>
          </a:xfrm>
        </p:grpSpPr>
        <p:grpSp>
          <p:nvGrpSpPr>
            <p:cNvPr id="36881" name="Group 155"/>
            <p:cNvGrpSpPr>
              <a:grpSpLocks/>
            </p:cNvGrpSpPr>
            <p:nvPr/>
          </p:nvGrpSpPr>
          <p:grpSpPr bwMode="auto">
            <a:xfrm>
              <a:off x="2784" y="1138"/>
              <a:ext cx="1608" cy="1591"/>
              <a:chOff x="648" y="1147"/>
              <a:chExt cx="1608" cy="1591"/>
            </a:xfrm>
          </p:grpSpPr>
          <p:grpSp>
            <p:nvGrpSpPr>
              <p:cNvPr id="36886" name="Group 156"/>
              <p:cNvGrpSpPr>
                <a:grpSpLocks/>
              </p:cNvGrpSpPr>
              <p:nvPr/>
            </p:nvGrpSpPr>
            <p:grpSpPr bwMode="auto">
              <a:xfrm>
                <a:off x="648" y="1725"/>
                <a:ext cx="1024" cy="1013"/>
                <a:chOff x="672" y="1071"/>
                <a:chExt cx="1024" cy="1013"/>
              </a:xfrm>
            </p:grpSpPr>
            <p:grpSp>
              <p:nvGrpSpPr>
                <p:cNvPr id="36902" name="Group 157"/>
                <p:cNvGrpSpPr>
                  <a:grpSpLocks/>
                </p:cNvGrpSpPr>
                <p:nvPr/>
              </p:nvGrpSpPr>
              <p:grpSpPr bwMode="auto">
                <a:xfrm>
                  <a:off x="672" y="1506"/>
                  <a:ext cx="583" cy="578"/>
                  <a:chOff x="672" y="1486"/>
                  <a:chExt cx="583" cy="578"/>
                </a:xfrm>
              </p:grpSpPr>
              <p:grpSp>
                <p:nvGrpSpPr>
                  <p:cNvPr id="36913" name="Group 158"/>
                  <p:cNvGrpSpPr>
                    <a:grpSpLocks/>
                  </p:cNvGrpSpPr>
                  <p:nvPr/>
                </p:nvGrpSpPr>
                <p:grpSpPr bwMode="auto">
                  <a:xfrm>
                    <a:off x="672" y="177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6921" name="Group 15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4416" name="Line 16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4417" name="Line 161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6922" name="Group 16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4419" name="Line 16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4420" name="Line 164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</p:grpSp>
              <p:grpSp>
                <p:nvGrpSpPr>
                  <p:cNvPr id="36914" name="Group 165"/>
                  <p:cNvGrpSpPr>
                    <a:grpSpLocks/>
                  </p:cNvGrpSpPr>
                  <p:nvPr/>
                </p:nvGrpSpPr>
                <p:grpSpPr bwMode="auto">
                  <a:xfrm>
                    <a:off x="964" y="148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6915" name="Group 16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4423" name="Line 16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4424" name="Line 168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6916" name="Group 16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4426" name="Line 17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4427" name="Line 171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36903" name="Group 172"/>
                <p:cNvGrpSpPr>
                  <a:grpSpLocks/>
                </p:cNvGrpSpPr>
                <p:nvPr/>
              </p:nvGrpSpPr>
              <p:grpSpPr bwMode="auto">
                <a:xfrm>
                  <a:off x="1259" y="1217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6907" name="Group 173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30" name="Line 17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431" name="Line 175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6908" name="Group 176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33" name="Line 17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434" name="Line 178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6904" name="Group 179"/>
                <p:cNvGrpSpPr>
                  <a:grpSpLocks/>
                </p:cNvGrpSpPr>
                <p:nvPr/>
              </p:nvGrpSpPr>
              <p:grpSpPr bwMode="auto">
                <a:xfrm>
                  <a:off x="1551" y="1071"/>
                  <a:ext cx="145" cy="144"/>
                  <a:chOff x="672" y="1920"/>
                  <a:chExt cx="145" cy="144"/>
                </a:xfrm>
              </p:grpSpPr>
              <p:sp>
                <p:nvSpPr>
                  <p:cNvPr id="224436" name="Line 180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437" name="Line 18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887" name="Group 182"/>
              <p:cNvGrpSpPr>
                <a:grpSpLocks/>
              </p:cNvGrpSpPr>
              <p:nvPr/>
            </p:nvGrpSpPr>
            <p:grpSpPr bwMode="auto">
              <a:xfrm>
                <a:off x="1673" y="1147"/>
                <a:ext cx="583" cy="578"/>
                <a:chOff x="672" y="1486"/>
                <a:chExt cx="583" cy="578"/>
              </a:xfrm>
            </p:grpSpPr>
            <p:grpSp>
              <p:nvGrpSpPr>
                <p:cNvPr id="36888" name="Group 183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6896" name="Group 184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41" name="Line 18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442" name="Line 18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6897" name="Group 187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44" name="Line 18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445" name="Line 189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6889" name="Group 190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6890" name="Group 191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48" name="Line 19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449" name="Line 193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6891" name="Group 194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51" name="Line 19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452" name="Line 19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</p:grpSp>
        </p:grpSp>
        <p:sp>
          <p:nvSpPr>
            <p:cNvPr id="224455" name="Text Box 199"/>
            <p:cNvSpPr txBox="1">
              <a:spLocks noChangeArrowheads="1"/>
            </p:cNvSpPr>
            <p:nvPr/>
          </p:nvSpPr>
          <p:spPr bwMode="auto">
            <a:xfrm>
              <a:off x="3788" y="1250"/>
              <a:ext cx="1201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rgbClr val="000099"/>
                  </a:solidFill>
                  <a:latin typeface="Arial"/>
                  <a:cs typeface="Arial"/>
                </a:rPr>
                <a:t>       constant bit </a:t>
              </a:r>
            </a:p>
            <a:p>
              <a:pPr>
                <a:defRPr/>
              </a:pPr>
              <a:r>
                <a:rPr lang="en-US" dirty="0">
                  <a:solidFill>
                    <a:srgbClr val="000099"/>
                  </a:solidFill>
                  <a:latin typeface="Arial"/>
                  <a:cs typeface="Arial"/>
                </a:rPr>
                <a:t>     rate video</a:t>
              </a:r>
            </a:p>
            <a:p>
              <a:pPr>
                <a:defRPr/>
              </a:pPr>
              <a:r>
                <a:rPr lang="en-US" dirty="0">
                  <a:solidFill>
                    <a:srgbClr val="000099"/>
                  </a:solidFill>
                  <a:latin typeface="Arial"/>
                  <a:cs typeface="Arial"/>
                </a:rPr>
                <a:t> playout at client</a:t>
              </a:r>
            </a:p>
          </p:txBody>
        </p:sp>
        <p:grpSp>
          <p:nvGrpSpPr>
            <p:cNvPr id="36883" name="Group 202"/>
            <p:cNvGrpSpPr>
              <a:grpSpLocks/>
            </p:cNvGrpSpPr>
            <p:nvPr/>
          </p:nvGrpSpPr>
          <p:grpSpPr bwMode="auto">
            <a:xfrm>
              <a:off x="1874" y="2756"/>
              <a:ext cx="1059" cy="404"/>
              <a:chOff x="1874" y="2756"/>
              <a:chExt cx="1059" cy="404"/>
            </a:xfrm>
          </p:grpSpPr>
          <p:sp>
            <p:nvSpPr>
              <p:cNvPr id="224400" name="Text Box 144"/>
              <p:cNvSpPr txBox="1">
                <a:spLocks noChangeArrowheads="1"/>
              </p:cNvSpPr>
              <p:nvPr/>
            </p:nvSpPr>
            <p:spPr bwMode="auto">
              <a:xfrm>
                <a:off x="1874" y="2756"/>
                <a:ext cx="1059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dirty="0">
                    <a:solidFill>
                      <a:srgbClr val="000099"/>
                    </a:solidFill>
                    <a:latin typeface="Arial"/>
                    <a:cs typeface="Arial"/>
                  </a:rPr>
                  <a:t>client playout</a:t>
                </a:r>
              </a:p>
              <a:p>
                <a:pPr algn="ctr">
                  <a:defRPr/>
                </a:pPr>
                <a:r>
                  <a:rPr lang="en-US" dirty="0">
                    <a:solidFill>
                      <a:srgbClr val="000099"/>
                    </a:solidFill>
                    <a:latin typeface="Arial"/>
                    <a:cs typeface="Arial"/>
                  </a:rPr>
                  <a:t>delay</a:t>
                </a:r>
              </a:p>
            </p:txBody>
          </p:sp>
          <p:sp>
            <p:nvSpPr>
              <p:cNvPr id="224456" name="Line 200"/>
              <p:cNvSpPr>
                <a:spLocks noChangeShapeType="1"/>
              </p:cNvSpPr>
              <p:nvPr/>
            </p:nvSpPr>
            <p:spPr bwMode="auto">
              <a:xfrm flipV="1">
                <a:off x="1962" y="2988"/>
                <a:ext cx="816" cy="6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</p:grpSp>
      </p:grpSp>
      <p:grpSp>
        <p:nvGrpSpPr>
          <p:cNvPr id="224462" name="Group 206"/>
          <p:cNvGrpSpPr>
            <a:grpSpLocks/>
          </p:cNvGrpSpPr>
          <p:nvPr/>
        </p:nvGrpSpPr>
        <p:grpSpPr bwMode="auto">
          <a:xfrm>
            <a:off x="5983289" y="2971800"/>
            <a:ext cx="523875" cy="903288"/>
            <a:chOff x="2809" y="1872"/>
            <a:chExt cx="330" cy="569"/>
          </a:xfrm>
        </p:grpSpPr>
        <p:sp>
          <p:nvSpPr>
            <p:cNvPr id="224460" name="Line 204"/>
            <p:cNvSpPr>
              <a:spLocks noChangeShapeType="1"/>
            </p:cNvSpPr>
            <p:nvPr/>
          </p:nvSpPr>
          <p:spPr bwMode="auto">
            <a:xfrm flipV="1">
              <a:off x="2988" y="1872"/>
              <a:ext cx="0" cy="564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224461" name="Text Box 205"/>
            <p:cNvSpPr txBox="1">
              <a:spLocks noChangeArrowheads="1"/>
            </p:cNvSpPr>
            <p:nvPr/>
          </p:nvSpPr>
          <p:spPr bwMode="auto">
            <a:xfrm rot="16200000">
              <a:off x="2710" y="2011"/>
              <a:ext cx="52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400" dirty="0">
                  <a:solidFill>
                    <a:srgbClr val="009900"/>
                  </a:solidFill>
                  <a:latin typeface="Arial"/>
                  <a:cs typeface="Arial"/>
                </a:rPr>
                <a:t>buffered</a:t>
              </a:r>
            </a:p>
            <a:p>
              <a:pPr algn="ctr">
                <a:defRPr/>
              </a:pPr>
              <a:r>
                <a:rPr lang="en-US" sz="1400" dirty="0">
                  <a:solidFill>
                    <a:srgbClr val="009900"/>
                  </a:solidFill>
                  <a:latin typeface="Arial"/>
                  <a:cs typeface="Arial"/>
                </a:rPr>
                <a:t>video</a:t>
              </a:r>
              <a:endParaRPr lang="en-US" dirty="0">
                <a:latin typeface="Arial"/>
                <a:cs typeface="Arial"/>
              </a:endParaRPr>
            </a:p>
          </p:txBody>
        </p:sp>
      </p:grpSp>
      <p:sp>
        <p:nvSpPr>
          <p:cNvPr id="224464" name="Rectangle 208"/>
          <p:cNvSpPr>
            <a:spLocks noGrp="1" noChangeArrowheads="1"/>
          </p:cNvSpPr>
          <p:nvPr>
            <p:ph type="body" idx="1"/>
          </p:nvPr>
        </p:nvSpPr>
        <p:spPr>
          <a:xfrm>
            <a:off x="1198690" y="5261768"/>
            <a:ext cx="10231310" cy="1046161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sz="3500" dirty="0">
                <a:solidFill>
                  <a:srgbClr val="CC0000"/>
                </a:solidFill>
              </a:rPr>
              <a:t>Client-side buffering with playout delay: </a:t>
            </a:r>
          </a:p>
          <a:p>
            <a:pPr marL="0" indent="0">
              <a:buNone/>
              <a:defRPr/>
            </a:pPr>
            <a:r>
              <a:rPr lang="en-US" dirty="0"/>
              <a:t>compensate for variations in the network delay</a:t>
            </a:r>
          </a:p>
        </p:txBody>
      </p:sp>
      <p:sp>
        <p:nvSpPr>
          <p:cNvPr id="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22851" y="298450"/>
            <a:ext cx="10429461" cy="125015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Introduce a delay for smooth playout</a:t>
            </a:r>
          </a:p>
        </p:txBody>
      </p:sp>
      <p:sp>
        <p:nvSpPr>
          <p:cNvPr id="14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9980154" y="6512522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E8C6E93-DF5B-BC4B-80F9-500DED1EEDCC}" type="slidenum">
              <a:rPr lang="en-US" sz="1200" smtClean="0">
                <a:latin typeface="Tahoma" charset="0"/>
              </a:rPr>
              <a:pPr/>
              <a:t>15</a:t>
            </a:fld>
            <a:endParaRPr lang="en-US" sz="12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383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4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4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2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24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464" grpId="0" build="p" autoUpdateAnimBg="0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65" name="Line 9"/>
          <p:cNvSpPr>
            <a:spLocks noChangeShapeType="1"/>
          </p:cNvSpPr>
          <p:nvPr/>
        </p:nvSpPr>
        <p:spPr bwMode="auto">
          <a:xfrm>
            <a:off x="2362200" y="1490664"/>
            <a:ext cx="0" cy="2852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224266" name="Line 10"/>
          <p:cNvSpPr>
            <a:spLocks noChangeShapeType="1"/>
          </p:cNvSpPr>
          <p:nvPr/>
        </p:nvSpPr>
        <p:spPr bwMode="auto">
          <a:xfrm flipH="1">
            <a:off x="2352676" y="4333875"/>
            <a:ext cx="7815263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224314" name="Text Box 58"/>
          <p:cNvSpPr txBox="1">
            <a:spLocks noChangeArrowheads="1"/>
          </p:cNvSpPr>
          <p:nvPr/>
        </p:nvSpPr>
        <p:spPr bwMode="auto">
          <a:xfrm>
            <a:off x="2994025" y="1593851"/>
            <a:ext cx="1868488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CC0000"/>
                </a:solidFill>
                <a:latin typeface="Arial"/>
                <a:cs typeface="Arial"/>
              </a:rPr>
              <a:t>       constant bit </a:t>
            </a:r>
          </a:p>
          <a:p>
            <a:pPr>
              <a:defRPr/>
            </a:pPr>
            <a:r>
              <a:rPr lang="en-US" dirty="0">
                <a:solidFill>
                  <a:srgbClr val="CC0000"/>
                </a:solidFill>
                <a:latin typeface="Arial"/>
                <a:cs typeface="Arial"/>
              </a:rPr>
              <a:t>      rate video</a:t>
            </a:r>
          </a:p>
          <a:p>
            <a:pPr>
              <a:defRPr/>
            </a:pPr>
            <a:r>
              <a:rPr lang="en-US" dirty="0">
                <a:solidFill>
                  <a:srgbClr val="CC0000"/>
                </a:solidFill>
                <a:latin typeface="Arial"/>
                <a:cs typeface="Arial"/>
              </a:rPr>
              <a:t>transmission</a:t>
            </a:r>
          </a:p>
        </p:txBody>
      </p:sp>
      <p:grpSp>
        <p:nvGrpSpPr>
          <p:cNvPr id="36868" name="Group 60"/>
          <p:cNvGrpSpPr>
            <a:grpSpLocks/>
          </p:cNvGrpSpPr>
          <p:nvPr/>
        </p:nvGrpSpPr>
        <p:grpSpPr bwMode="auto">
          <a:xfrm>
            <a:off x="2743200" y="1820863"/>
            <a:ext cx="2552700" cy="2525712"/>
            <a:chOff x="648" y="1147"/>
            <a:chExt cx="1608" cy="1591"/>
          </a:xfrm>
        </p:grpSpPr>
        <p:grpSp>
          <p:nvGrpSpPr>
            <p:cNvPr id="36967" name="Group 61"/>
            <p:cNvGrpSpPr>
              <a:grpSpLocks/>
            </p:cNvGrpSpPr>
            <p:nvPr/>
          </p:nvGrpSpPr>
          <p:grpSpPr bwMode="auto">
            <a:xfrm>
              <a:off x="648" y="1725"/>
              <a:ext cx="1024" cy="1013"/>
              <a:chOff x="672" y="1071"/>
              <a:chExt cx="1024" cy="1013"/>
            </a:xfrm>
          </p:grpSpPr>
          <p:grpSp>
            <p:nvGrpSpPr>
              <p:cNvPr id="36983" name="Group 62"/>
              <p:cNvGrpSpPr>
                <a:grpSpLocks/>
              </p:cNvGrpSpPr>
              <p:nvPr/>
            </p:nvGrpSpPr>
            <p:grpSpPr bwMode="auto">
              <a:xfrm>
                <a:off x="672" y="1506"/>
                <a:ext cx="583" cy="578"/>
                <a:chOff x="672" y="1486"/>
                <a:chExt cx="583" cy="578"/>
              </a:xfrm>
            </p:grpSpPr>
            <p:grpSp>
              <p:nvGrpSpPr>
                <p:cNvPr id="36994" name="Group 63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7002" name="Group 64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321" name="Line 6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322" name="Line 6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7003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324" name="Line 6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325" name="Line 69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6995" name="Group 70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6996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328" name="Line 7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329" name="Line 73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6997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331" name="Line 7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332" name="Line 7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</p:grpSp>
          <p:grpSp>
            <p:nvGrpSpPr>
              <p:cNvPr id="36984" name="Group 77"/>
              <p:cNvGrpSpPr>
                <a:grpSpLocks/>
              </p:cNvGrpSpPr>
              <p:nvPr/>
            </p:nvGrpSpPr>
            <p:grpSpPr bwMode="auto">
              <a:xfrm>
                <a:off x="1259" y="1217"/>
                <a:ext cx="291" cy="288"/>
                <a:chOff x="672" y="1776"/>
                <a:chExt cx="291" cy="288"/>
              </a:xfrm>
            </p:grpSpPr>
            <p:grpSp>
              <p:nvGrpSpPr>
                <p:cNvPr id="36988" name="Group 78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35" name="Line 79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36" name="Line 80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6989" name="Group 81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38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39" name="Line 83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985" name="Group 84"/>
              <p:cNvGrpSpPr>
                <a:grpSpLocks/>
              </p:cNvGrpSpPr>
              <p:nvPr/>
            </p:nvGrpSpPr>
            <p:grpSpPr bwMode="auto">
              <a:xfrm>
                <a:off x="1551" y="1071"/>
                <a:ext cx="145" cy="144"/>
                <a:chOff x="672" y="1920"/>
                <a:chExt cx="145" cy="144"/>
              </a:xfrm>
            </p:grpSpPr>
            <p:sp>
              <p:nvSpPr>
                <p:cNvPr id="224341" name="Line 85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224342" name="Line 86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/>
                    <a:cs typeface="Arial"/>
                  </a:endParaRPr>
                </a:p>
              </p:txBody>
            </p:sp>
          </p:grpSp>
        </p:grpSp>
        <p:grpSp>
          <p:nvGrpSpPr>
            <p:cNvPr id="36968" name="Group 87"/>
            <p:cNvGrpSpPr>
              <a:grpSpLocks/>
            </p:cNvGrpSpPr>
            <p:nvPr/>
          </p:nvGrpSpPr>
          <p:grpSpPr bwMode="auto">
            <a:xfrm>
              <a:off x="1673" y="1147"/>
              <a:ext cx="583" cy="578"/>
              <a:chOff x="672" y="1486"/>
              <a:chExt cx="583" cy="578"/>
            </a:xfrm>
          </p:grpSpPr>
          <p:grpSp>
            <p:nvGrpSpPr>
              <p:cNvPr id="36969" name="Group 88"/>
              <p:cNvGrpSpPr>
                <a:grpSpLocks/>
              </p:cNvGrpSpPr>
              <p:nvPr/>
            </p:nvGrpSpPr>
            <p:grpSpPr bwMode="auto">
              <a:xfrm>
                <a:off x="672" y="1776"/>
                <a:ext cx="291" cy="288"/>
                <a:chOff x="672" y="1776"/>
                <a:chExt cx="291" cy="288"/>
              </a:xfrm>
            </p:grpSpPr>
            <p:grpSp>
              <p:nvGrpSpPr>
                <p:cNvPr id="36977" name="Group 89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46" name="Line 90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47" name="Line 9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6978" name="Group 92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49" name="Line 93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50" name="Line 94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970" name="Group 95"/>
              <p:cNvGrpSpPr>
                <a:grpSpLocks/>
              </p:cNvGrpSpPr>
              <p:nvPr/>
            </p:nvGrpSpPr>
            <p:grpSpPr bwMode="auto">
              <a:xfrm>
                <a:off x="964" y="1486"/>
                <a:ext cx="291" cy="288"/>
                <a:chOff x="672" y="1776"/>
                <a:chExt cx="291" cy="288"/>
              </a:xfrm>
            </p:grpSpPr>
            <p:grpSp>
              <p:nvGrpSpPr>
                <p:cNvPr id="36971" name="Group 96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53" name="Line 97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54" name="Line 98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6972" name="Group 99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56" name="Line 100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57" name="Line 10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</p:grpSp>
        </p:grpSp>
      </p:grpSp>
      <p:sp>
        <p:nvSpPr>
          <p:cNvPr id="224406" name="Text Box 150"/>
          <p:cNvSpPr txBox="1">
            <a:spLocks noChangeArrowheads="1"/>
          </p:cNvSpPr>
          <p:nvPr/>
        </p:nvSpPr>
        <p:spPr bwMode="auto">
          <a:xfrm rot="-5433387">
            <a:off x="1111251" y="2638426"/>
            <a:ext cx="1957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Arial"/>
                <a:cs typeface="Arial"/>
              </a:rPr>
              <a:t>Cumulative data</a:t>
            </a:r>
          </a:p>
        </p:txBody>
      </p:sp>
      <p:sp>
        <p:nvSpPr>
          <p:cNvPr id="224410" name="Text Box 154"/>
          <p:cNvSpPr txBox="1">
            <a:spLocks noChangeArrowheads="1"/>
          </p:cNvSpPr>
          <p:nvPr/>
        </p:nvSpPr>
        <p:spPr bwMode="auto">
          <a:xfrm>
            <a:off x="9623426" y="4356100"/>
            <a:ext cx="6207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Arial"/>
                <a:cs typeface="Arial"/>
              </a:rPr>
              <a:t>time</a:t>
            </a:r>
          </a:p>
        </p:txBody>
      </p:sp>
      <p:grpSp>
        <p:nvGrpSpPr>
          <p:cNvPr id="224457" name="Group 201"/>
          <p:cNvGrpSpPr>
            <a:grpSpLocks/>
          </p:cNvGrpSpPr>
          <p:nvPr/>
        </p:nvGrpSpPr>
        <p:grpSpPr bwMode="auto">
          <a:xfrm>
            <a:off x="4019550" y="1835150"/>
            <a:ext cx="3500438" cy="2520950"/>
            <a:chOff x="1572" y="1156"/>
            <a:chExt cx="2205" cy="1588"/>
          </a:xfrm>
        </p:grpSpPr>
        <p:grpSp>
          <p:nvGrpSpPr>
            <p:cNvPr id="36927" name="Group 198"/>
            <p:cNvGrpSpPr>
              <a:grpSpLocks/>
            </p:cNvGrpSpPr>
            <p:nvPr/>
          </p:nvGrpSpPr>
          <p:grpSpPr bwMode="auto">
            <a:xfrm>
              <a:off x="1938" y="1156"/>
              <a:ext cx="1839" cy="1588"/>
              <a:chOff x="1938" y="1156"/>
              <a:chExt cx="1839" cy="1588"/>
            </a:xfrm>
          </p:grpSpPr>
          <p:grpSp>
            <p:nvGrpSpPr>
              <p:cNvPr id="36931" name="Group 106"/>
              <p:cNvGrpSpPr>
                <a:grpSpLocks/>
              </p:cNvGrpSpPr>
              <p:nvPr/>
            </p:nvGrpSpPr>
            <p:grpSpPr bwMode="auto">
              <a:xfrm>
                <a:off x="1938" y="2600"/>
                <a:ext cx="319" cy="144"/>
                <a:chOff x="672" y="1920"/>
                <a:chExt cx="145" cy="144"/>
              </a:xfrm>
            </p:grpSpPr>
            <p:sp>
              <p:nvSpPr>
                <p:cNvPr id="224363" name="Line 107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224364" name="Line 108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36932" name="Group 109"/>
              <p:cNvGrpSpPr>
                <a:grpSpLocks/>
              </p:cNvGrpSpPr>
              <p:nvPr/>
            </p:nvGrpSpPr>
            <p:grpSpPr bwMode="auto">
              <a:xfrm>
                <a:off x="2252" y="2456"/>
                <a:ext cx="73" cy="144"/>
                <a:chOff x="672" y="1920"/>
                <a:chExt cx="145" cy="144"/>
              </a:xfrm>
            </p:grpSpPr>
            <p:sp>
              <p:nvSpPr>
                <p:cNvPr id="224366" name="Line 110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224367" name="Line 111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9"/>
                  <a:ext cx="0" cy="14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36933" name="Group 112"/>
              <p:cNvGrpSpPr>
                <a:grpSpLocks/>
              </p:cNvGrpSpPr>
              <p:nvPr/>
            </p:nvGrpSpPr>
            <p:grpSpPr bwMode="auto">
              <a:xfrm>
                <a:off x="2317" y="2169"/>
                <a:ext cx="126" cy="288"/>
                <a:chOff x="672" y="1776"/>
                <a:chExt cx="291" cy="288"/>
              </a:xfrm>
            </p:grpSpPr>
            <p:grpSp>
              <p:nvGrpSpPr>
                <p:cNvPr id="36957" name="Group 113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70" name="Line 114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71" name="Line 115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7"/>
                    <a:ext cx="0" cy="145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6958" name="Group 116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73" name="Line 117"/>
                  <p:cNvSpPr>
                    <a:spLocks noChangeShapeType="1"/>
                  </p:cNvSpPr>
                  <p:nvPr/>
                </p:nvSpPr>
                <p:spPr bwMode="auto">
                  <a:xfrm>
                    <a:off x="671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74" name="Line 118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4" y="1847"/>
                    <a:ext cx="0" cy="146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934" name="Group 119"/>
              <p:cNvGrpSpPr>
                <a:grpSpLocks/>
              </p:cNvGrpSpPr>
              <p:nvPr/>
            </p:nvGrpSpPr>
            <p:grpSpPr bwMode="auto">
              <a:xfrm>
                <a:off x="2441" y="1877"/>
                <a:ext cx="609" cy="288"/>
                <a:chOff x="672" y="1776"/>
                <a:chExt cx="291" cy="288"/>
              </a:xfrm>
            </p:grpSpPr>
            <p:grpSp>
              <p:nvGrpSpPr>
                <p:cNvPr id="36951" name="Group 120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77" name="Line 121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78" name="Line 122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6952" name="Group 123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80" name="Line 124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81" name="Line 125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935" name="Group 126"/>
              <p:cNvGrpSpPr>
                <a:grpSpLocks/>
              </p:cNvGrpSpPr>
              <p:nvPr/>
            </p:nvGrpSpPr>
            <p:grpSpPr bwMode="auto">
              <a:xfrm>
                <a:off x="3045" y="1740"/>
                <a:ext cx="52" cy="144"/>
                <a:chOff x="672" y="1920"/>
                <a:chExt cx="145" cy="144"/>
              </a:xfrm>
            </p:grpSpPr>
            <p:sp>
              <p:nvSpPr>
                <p:cNvPr id="224383" name="Line 127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224384" name="Line 128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9"/>
                  <a:ext cx="0" cy="14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36936" name="Group 131"/>
              <p:cNvGrpSpPr>
                <a:grpSpLocks/>
              </p:cNvGrpSpPr>
              <p:nvPr/>
            </p:nvGrpSpPr>
            <p:grpSpPr bwMode="auto">
              <a:xfrm>
                <a:off x="3092" y="1590"/>
                <a:ext cx="469" cy="144"/>
                <a:chOff x="672" y="1920"/>
                <a:chExt cx="145" cy="144"/>
              </a:xfrm>
            </p:grpSpPr>
            <p:sp>
              <p:nvSpPr>
                <p:cNvPr id="224388" name="Line 132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224389" name="Line 133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36937" name="Group 134"/>
              <p:cNvGrpSpPr>
                <a:grpSpLocks/>
              </p:cNvGrpSpPr>
              <p:nvPr/>
            </p:nvGrpSpPr>
            <p:grpSpPr bwMode="auto">
              <a:xfrm>
                <a:off x="3550" y="1446"/>
                <a:ext cx="145" cy="144"/>
                <a:chOff x="672" y="1920"/>
                <a:chExt cx="145" cy="144"/>
              </a:xfrm>
            </p:grpSpPr>
            <p:sp>
              <p:nvSpPr>
                <p:cNvPr id="224391" name="Line 135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224392" name="Line 136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36938" name="Group 137"/>
              <p:cNvGrpSpPr>
                <a:grpSpLocks/>
              </p:cNvGrpSpPr>
              <p:nvPr/>
            </p:nvGrpSpPr>
            <p:grpSpPr bwMode="auto">
              <a:xfrm>
                <a:off x="3690" y="1156"/>
                <a:ext cx="87" cy="288"/>
                <a:chOff x="672" y="1776"/>
                <a:chExt cx="291" cy="288"/>
              </a:xfrm>
            </p:grpSpPr>
            <p:grpSp>
              <p:nvGrpSpPr>
                <p:cNvPr id="36939" name="Group 138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95" name="Line 139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96" name="Line 140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4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6940" name="Group 141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98" name="Line 142"/>
                  <p:cNvSpPr>
                    <a:spLocks noChangeShapeType="1"/>
                  </p:cNvSpPr>
                  <p:nvPr/>
                </p:nvSpPr>
                <p:spPr bwMode="auto">
                  <a:xfrm>
                    <a:off x="673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99" name="Line 143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</p:grpSp>
        </p:grpSp>
        <p:sp>
          <p:nvSpPr>
            <p:cNvPr id="224408" name="Text Box 152"/>
            <p:cNvSpPr txBox="1">
              <a:spLocks noChangeArrowheads="1"/>
            </p:cNvSpPr>
            <p:nvPr/>
          </p:nvSpPr>
          <p:spPr bwMode="auto">
            <a:xfrm>
              <a:off x="1753" y="1724"/>
              <a:ext cx="634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dirty="0">
                  <a:latin typeface="Arial"/>
                  <a:cs typeface="Arial"/>
                </a:rPr>
                <a:t>variable</a:t>
              </a:r>
            </a:p>
            <a:p>
              <a:pPr algn="ctr">
                <a:defRPr/>
              </a:pPr>
              <a:r>
                <a:rPr lang="en-US" dirty="0">
                  <a:latin typeface="Arial"/>
                  <a:cs typeface="Arial"/>
                </a:rPr>
                <a:t>network</a:t>
              </a:r>
            </a:p>
            <a:p>
              <a:pPr algn="ctr">
                <a:defRPr/>
              </a:pPr>
              <a:r>
                <a:rPr lang="en-US" dirty="0">
                  <a:latin typeface="Arial"/>
                  <a:cs typeface="Arial"/>
                </a:rPr>
                <a:t>delay</a:t>
              </a:r>
            </a:p>
          </p:txBody>
        </p:sp>
        <p:sp>
          <p:nvSpPr>
            <p:cNvPr id="224409" name="Line 153"/>
            <p:cNvSpPr>
              <a:spLocks noChangeShapeType="1"/>
            </p:cNvSpPr>
            <p:nvPr/>
          </p:nvSpPr>
          <p:spPr bwMode="auto">
            <a:xfrm>
              <a:off x="1572" y="1938"/>
              <a:ext cx="109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224453" name="Text Box 197"/>
            <p:cNvSpPr txBox="1">
              <a:spLocks noChangeArrowheads="1"/>
            </p:cNvSpPr>
            <p:nvPr/>
          </p:nvSpPr>
          <p:spPr bwMode="auto">
            <a:xfrm>
              <a:off x="2682" y="1196"/>
              <a:ext cx="844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defRPr/>
              </a:pPr>
              <a:r>
                <a:rPr lang="en-US" dirty="0">
                  <a:latin typeface="Arial"/>
                  <a:cs typeface="Arial"/>
                </a:rPr>
                <a:t>client video</a:t>
              </a:r>
            </a:p>
            <a:p>
              <a:pPr algn="r">
                <a:defRPr/>
              </a:pPr>
              <a:r>
                <a:rPr lang="en-US" dirty="0">
                  <a:latin typeface="Arial"/>
                  <a:cs typeface="Arial"/>
                </a:rPr>
                <a:t>reception</a:t>
              </a:r>
            </a:p>
          </p:txBody>
        </p:sp>
      </p:grpSp>
      <p:grpSp>
        <p:nvGrpSpPr>
          <p:cNvPr id="36881" name="Group 155"/>
          <p:cNvGrpSpPr>
            <a:grpSpLocks/>
          </p:cNvGrpSpPr>
          <p:nvPr/>
        </p:nvGrpSpPr>
        <p:grpSpPr bwMode="auto">
          <a:xfrm>
            <a:off x="5233730" y="1806576"/>
            <a:ext cx="2552700" cy="2525713"/>
            <a:chOff x="648" y="1147"/>
            <a:chExt cx="1608" cy="1591"/>
          </a:xfrm>
        </p:grpSpPr>
        <p:grpSp>
          <p:nvGrpSpPr>
            <p:cNvPr id="36886" name="Group 156"/>
            <p:cNvGrpSpPr>
              <a:grpSpLocks/>
            </p:cNvGrpSpPr>
            <p:nvPr/>
          </p:nvGrpSpPr>
          <p:grpSpPr bwMode="auto">
            <a:xfrm>
              <a:off x="648" y="1725"/>
              <a:ext cx="1024" cy="1013"/>
              <a:chOff x="672" y="1071"/>
              <a:chExt cx="1024" cy="1013"/>
            </a:xfrm>
          </p:grpSpPr>
          <p:grpSp>
            <p:nvGrpSpPr>
              <p:cNvPr id="36902" name="Group 157"/>
              <p:cNvGrpSpPr>
                <a:grpSpLocks/>
              </p:cNvGrpSpPr>
              <p:nvPr/>
            </p:nvGrpSpPr>
            <p:grpSpPr bwMode="auto">
              <a:xfrm>
                <a:off x="672" y="1506"/>
                <a:ext cx="583" cy="578"/>
                <a:chOff x="672" y="1486"/>
                <a:chExt cx="583" cy="578"/>
              </a:xfrm>
            </p:grpSpPr>
            <p:grpSp>
              <p:nvGrpSpPr>
                <p:cNvPr id="36913" name="Group 158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6921" name="Group 159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16" name="Line 16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417" name="Line 161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6922" name="Group 162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19" name="Line 16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420" name="Line 164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6914" name="Group 165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6915" name="Group 166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23" name="Line 16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424" name="Line 168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6916" name="Group 169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26" name="Line 17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427" name="Line 171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</p:grpSp>
          <p:grpSp>
            <p:nvGrpSpPr>
              <p:cNvPr id="36903" name="Group 172"/>
              <p:cNvGrpSpPr>
                <a:grpSpLocks/>
              </p:cNvGrpSpPr>
              <p:nvPr/>
            </p:nvGrpSpPr>
            <p:grpSpPr bwMode="auto">
              <a:xfrm>
                <a:off x="1259" y="1217"/>
                <a:ext cx="291" cy="288"/>
                <a:chOff x="672" y="1776"/>
                <a:chExt cx="291" cy="288"/>
              </a:xfrm>
            </p:grpSpPr>
            <p:grpSp>
              <p:nvGrpSpPr>
                <p:cNvPr id="36907" name="Group 173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430" name="Line 174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431" name="Line 175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6908" name="Group 176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433" name="Line 177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434" name="Line 178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904" name="Group 179"/>
              <p:cNvGrpSpPr>
                <a:grpSpLocks/>
              </p:cNvGrpSpPr>
              <p:nvPr/>
            </p:nvGrpSpPr>
            <p:grpSpPr bwMode="auto">
              <a:xfrm>
                <a:off x="1551" y="1071"/>
                <a:ext cx="145" cy="144"/>
                <a:chOff x="672" y="1920"/>
                <a:chExt cx="145" cy="144"/>
              </a:xfrm>
            </p:grpSpPr>
            <p:sp>
              <p:nvSpPr>
                <p:cNvPr id="224436" name="Line 180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224437" name="Line 181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/>
                    <a:cs typeface="Arial"/>
                  </a:endParaRPr>
                </a:p>
              </p:txBody>
            </p:sp>
          </p:grpSp>
        </p:grpSp>
        <p:grpSp>
          <p:nvGrpSpPr>
            <p:cNvPr id="36887" name="Group 182"/>
            <p:cNvGrpSpPr>
              <a:grpSpLocks/>
            </p:cNvGrpSpPr>
            <p:nvPr/>
          </p:nvGrpSpPr>
          <p:grpSpPr bwMode="auto">
            <a:xfrm>
              <a:off x="1673" y="1147"/>
              <a:ext cx="583" cy="578"/>
              <a:chOff x="672" y="1486"/>
              <a:chExt cx="583" cy="578"/>
            </a:xfrm>
          </p:grpSpPr>
          <p:grpSp>
            <p:nvGrpSpPr>
              <p:cNvPr id="36888" name="Group 183"/>
              <p:cNvGrpSpPr>
                <a:grpSpLocks/>
              </p:cNvGrpSpPr>
              <p:nvPr/>
            </p:nvGrpSpPr>
            <p:grpSpPr bwMode="auto">
              <a:xfrm>
                <a:off x="672" y="1776"/>
                <a:ext cx="291" cy="288"/>
                <a:chOff x="672" y="1776"/>
                <a:chExt cx="291" cy="288"/>
              </a:xfrm>
            </p:grpSpPr>
            <p:grpSp>
              <p:nvGrpSpPr>
                <p:cNvPr id="36896" name="Group 184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441" name="Line 185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442" name="Line 186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6897" name="Group 187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444" name="Line 188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445" name="Line 189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889" name="Group 190"/>
              <p:cNvGrpSpPr>
                <a:grpSpLocks/>
              </p:cNvGrpSpPr>
              <p:nvPr/>
            </p:nvGrpSpPr>
            <p:grpSpPr bwMode="auto">
              <a:xfrm>
                <a:off x="964" y="1486"/>
                <a:ext cx="291" cy="288"/>
                <a:chOff x="672" y="1776"/>
                <a:chExt cx="291" cy="288"/>
              </a:xfrm>
            </p:grpSpPr>
            <p:grpSp>
              <p:nvGrpSpPr>
                <p:cNvPr id="36890" name="Group 191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448" name="Line 192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449" name="Line 193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6891" name="Group 194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451" name="Line 195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452" name="Line 196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</p:grpSp>
        </p:grpSp>
      </p:grpSp>
      <p:sp>
        <p:nvSpPr>
          <p:cNvPr id="224455" name="Text Box 199"/>
          <p:cNvSpPr txBox="1">
            <a:spLocks noChangeArrowheads="1"/>
          </p:cNvSpPr>
          <p:nvPr/>
        </p:nvSpPr>
        <p:spPr bwMode="auto">
          <a:xfrm>
            <a:off x="7537451" y="1984376"/>
            <a:ext cx="1906588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0099"/>
                </a:solidFill>
                <a:latin typeface="Arial"/>
                <a:cs typeface="Arial"/>
              </a:rPr>
              <a:t>       constant bit </a:t>
            </a:r>
          </a:p>
          <a:p>
            <a:pPr>
              <a:defRPr/>
            </a:pPr>
            <a:r>
              <a:rPr lang="en-US" dirty="0">
                <a:solidFill>
                  <a:srgbClr val="000099"/>
                </a:solidFill>
                <a:latin typeface="Arial"/>
                <a:cs typeface="Arial"/>
              </a:rPr>
              <a:t>     rate video</a:t>
            </a:r>
          </a:p>
          <a:p>
            <a:pPr>
              <a:defRPr/>
            </a:pPr>
            <a:r>
              <a:rPr lang="en-US" dirty="0">
                <a:solidFill>
                  <a:srgbClr val="000099"/>
                </a:solidFill>
                <a:latin typeface="Arial"/>
                <a:cs typeface="Arial"/>
              </a:rPr>
              <a:t> playout at client</a:t>
            </a:r>
          </a:p>
        </p:txBody>
      </p:sp>
      <p:grpSp>
        <p:nvGrpSpPr>
          <p:cNvPr id="36883" name="Group 202"/>
          <p:cNvGrpSpPr>
            <a:grpSpLocks/>
          </p:cNvGrpSpPr>
          <p:nvPr/>
        </p:nvGrpSpPr>
        <p:grpSpPr bwMode="auto">
          <a:xfrm>
            <a:off x="3413125" y="4364039"/>
            <a:ext cx="1800225" cy="641350"/>
            <a:chOff x="1190" y="2749"/>
            <a:chExt cx="1134" cy="404"/>
          </a:xfrm>
        </p:grpSpPr>
        <p:sp>
          <p:nvSpPr>
            <p:cNvPr id="224400" name="Text Box 144"/>
            <p:cNvSpPr txBox="1">
              <a:spLocks noChangeArrowheads="1"/>
            </p:cNvSpPr>
            <p:nvPr/>
          </p:nvSpPr>
          <p:spPr bwMode="auto">
            <a:xfrm>
              <a:off x="1190" y="2749"/>
              <a:ext cx="105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dirty="0">
                  <a:solidFill>
                    <a:srgbClr val="000099"/>
                  </a:solidFill>
                  <a:latin typeface="Arial"/>
                  <a:cs typeface="Arial"/>
                </a:rPr>
                <a:t>client playout</a:t>
              </a:r>
            </a:p>
            <a:p>
              <a:pPr algn="ctr">
                <a:defRPr/>
              </a:pPr>
              <a:r>
                <a:rPr lang="en-US" dirty="0">
                  <a:solidFill>
                    <a:srgbClr val="000099"/>
                  </a:solidFill>
                  <a:latin typeface="Arial"/>
                  <a:cs typeface="Arial"/>
                </a:rPr>
                <a:t>delay</a:t>
              </a:r>
            </a:p>
          </p:txBody>
        </p:sp>
        <p:sp>
          <p:nvSpPr>
            <p:cNvPr id="224456" name="Line 200"/>
            <p:cNvSpPr>
              <a:spLocks noChangeShapeType="1"/>
            </p:cNvSpPr>
            <p:nvPr/>
          </p:nvSpPr>
          <p:spPr bwMode="auto">
            <a:xfrm flipV="1">
              <a:off x="1962" y="2994"/>
              <a:ext cx="362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</p:grpSp>
      <p:grpSp>
        <p:nvGrpSpPr>
          <p:cNvPr id="224462" name="Group 206"/>
          <p:cNvGrpSpPr>
            <a:grpSpLocks/>
          </p:cNvGrpSpPr>
          <p:nvPr/>
        </p:nvGrpSpPr>
        <p:grpSpPr bwMode="auto">
          <a:xfrm>
            <a:off x="5563871" y="3109117"/>
            <a:ext cx="523875" cy="962025"/>
            <a:chOff x="2985" y="1807"/>
            <a:chExt cx="330" cy="606"/>
          </a:xfrm>
        </p:grpSpPr>
        <p:sp>
          <p:nvSpPr>
            <p:cNvPr id="224460" name="Line 204"/>
            <p:cNvSpPr>
              <a:spLocks noChangeShapeType="1"/>
            </p:cNvSpPr>
            <p:nvPr/>
          </p:nvSpPr>
          <p:spPr bwMode="auto">
            <a:xfrm flipV="1">
              <a:off x="2986" y="1872"/>
              <a:ext cx="2" cy="400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224461" name="Text Box 205"/>
            <p:cNvSpPr txBox="1">
              <a:spLocks noChangeArrowheads="1"/>
            </p:cNvSpPr>
            <p:nvPr/>
          </p:nvSpPr>
          <p:spPr bwMode="auto">
            <a:xfrm rot="16200000">
              <a:off x="2847" y="1945"/>
              <a:ext cx="60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400" dirty="0">
                  <a:solidFill>
                    <a:srgbClr val="009900"/>
                  </a:solidFill>
                  <a:latin typeface="Arial"/>
                  <a:cs typeface="Arial"/>
                </a:rPr>
                <a:t>buffered</a:t>
              </a:r>
            </a:p>
            <a:p>
              <a:pPr algn="ctr">
                <a:defRPr/>
              </a:pPr>
              <a:r>
                <a:rPr lang="en-US" sz="1400" dirty="0">
                  <a:solidFill>
                    <a:srgbClr val="009900"/>
                  </a:solidFill>
                  <a:latin typeface="Arial"/>
                  <a:cs typeface="Arial"/>
                </a:rPr>
                <a:t>video</a:t>
              </a:r>
              <a:endParaRPr lang="en-US" dirty="0">
                <a:latin typeface="Arial"/>
                <a:cs typeface="Arial"/>
              </a:endParaRPr>
            </a:p>
          </p:txBody>
        </p:sp>
      </p:grpSp>
      <p:sp>
        <p:nvSpPr>
          <p:cNvPr id="224464" name="Rectangle 208"/>
          <p:cNvSpPr>
            <a:spLocks noGrp="1" noChangeArrowheads="1"/>
          </p:cNvSpPr>
          <p:nvPr>
            <p:ph type="body" idx="1"/>
          </p:nvPr>
        </p:nvSpPr>
        <p:spPr>
          <a:xfrm>
            <a:off x="1198690" y="5261768"/>
            <a:ext cx="10231310" cy="1046161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sz="3500" dirty="0">
                <a:solidFill>
                  <a:srgbClr val="CC0000"/>
                </a:solidFill>
              </a:rPr>
              <a:t>Playout delay that’s too small can cause stalls</a:t>
            </a:r>
          </a:p>
          <a:p>
            <a:pPr marL="0" indent="0">
              <a:buNone/>
              <a:defRPr/>
            </a:pPr>
            <a:r>
              <a:rPr lang="en-US" dirty="0"/>
              <a:t>There’s nothing in the buffer to show to the user</a:t>
            </a:r>
            <a:endParaRPr lang="en-US" sz="2400" dirty="0"/>
          </a:p>
        </p:txBody>
      </p:sp>
      <p:sp>
        <p:nvSpPr>
          <p:cNvPr id="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22851" y="298450"/>
            <a:ext cx="10429461" cy="125015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But not too small a delay</a:t>
            </a:r>
          </a:p>
        </p:txBody>
      </p:sp>
      <p:sp>
        <p:nvSpPr>
          <p:cNvPr id="14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9980154" y="6512522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E8C6E93-DF5B-BC4B-80F9-500DED1EEDCC}" type="slidenum">
              <a:rPr lang="en-US" sz="1200" smtClean="0">
                <a:latin typeface="Tahoma" charset="0"/>
              </a:rPr>
              <a:pPr/>
              <a:t>16</a:t>
            </a:fld>
            <a:endParaRPr lang="en-US" sz="1200" dirty="0">
              <a:latin typeface="Tahoma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58D40E1F-942D-0148-A421-57E6C1F59756}"/>
              </a:ext>
            </a:extLst>
          </p:cNvPr>
          <p:cNvSpPr/>
          <p:nvPr/>
        </p:nvSpPr>
        <p:spPr>
          <a:xfrm>
            <a:off x="6976806" y="1490664"/>
            <a:ext cx="809625" cy="1331118"/>
          </a:xfrm>
          <a:prstGeom prst="ellipse">
            <a:avLst/>
          </a:prstGeom>
          <a:solidFill>
            <a:schemeClr val="accent4">
              <a:lumMod val="60000"/>
              <a:lumOff val="40000"/>
              <a:alpha val="44332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252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24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455" grpId="0"/>
      <p:bldP spid="224464" grpId="0" uiExpand="1" build="p" autoUpdateAnimBg="0" advAuto="0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B199B-EACE-764F-9388-AAA26C3ED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representation of audio and video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F193BE-EBCF-E749-A566-3BD3F44389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431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>
            <a:extLst>
              <a:ext uri="{FF2B5EF4-FFF2-40B4-BE49-F238E27FC236}">
                <a16:creationId xmlns:a16="http://schemas.microsoft.com/office/drawing/2014/main" id="{59E54ABB-075B-4978-9F46-0CA4ABEA5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Digital representation of audio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A8D587-606C-4E0F-9158-C77B2D77A4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766455"/>
            <a:ext cx="10226964" cy="4419600"/>
          </a:xfrm>
        </p:spPr>
        <p:txBody>
          <a:bodyPr>
            <a:normAutofit/>
          </a:bodyPr>
          <a:lstStyle/>
          <a:p>
            <a:pPr marL="0" indent="0">
              <a:defRPr/>
            </a:pPr>
            <a:r>
              <a:rPr lang="en-US" dirty="0"/>
              <a:t> Must convert analog signal to digital representation</a:t>
            </a:r>
          </a:p>
          <a:p>
            <a:pPr>
              <a:buClr>
                <a:schemeClr val="tx1"/>
              </a:buClr>
              <a:defRPr/>
            </a:pPr>
            <a:r>
              <a:rPr lang="en-US" dirty="0"/>
              <a:t>Sample</a:t>
            </a:r>
          </a:p>
          <a:p>
            <a:pPr marL="741363" lvl="1" indent="-342900">
              <a:buClr>
                <a:schemeClr val="tx1"/>
              </a:buClr>
              <a:defRPr/>
            </a:pPr>
            <a:r>
              <a:rPr lang="en-US" dirty="0"/>
              <a:t>How many times (twice the max frequency in the signal)</a:t>
            </a:r>
          </a:p>
          <a:p>
            <a:pPr>
              <a:buClr>
                <a:schemeClr val="tx1"/>
              </a:buClr>
              <a:defRPr/>
            </a:pPr>
            <a:r>
              <a:rPr lang="en-US" dirty="0"/>
              <a:t>Quantize</a:t>
            </a:r>
          </a:p>
          <a:p>
            <a:pPr marL="741363" lvl="1" indent="-342900">
              <a:buClr>
                <a:schemeClr val="tx1"/>
              </a:buClr>
              <a:defRPr/>
            </a:pPr>
            <a:r>
              <a:rPr lang="en-US" dirty="0"/>
              <a:t>How many levels or bits to represent each sample</a:t>
            </a:r>
          </a:p>
          <a:p>
            <a:pPr marL="741363" lvl="1" indent="-342900">
              <a:buClr>
                <a:schemeClr val="tx1"/>
              </a:buClr>
              <a:defRPr/>
            </a:pPr>
            <a:r>
              <a:rPr lang="en-US" dirty="0"/>
              <a:t>More levels </a:t>
            </a:r>
            <a:r>
              <a:rPr lang="en-US" dirty="0">
                <a:sym typeface="Wingdings" panose="05000000000000000000" pitchFamily="2" charset="2"/>
              </a:rPr>
              <a:t> more accurate representation of signal</a:t>
            </a:r>
          </a:p>
          <a:p>
            <a:pPr marL="741363" lvl="1" indent="-342900">
              <a:buClr>
                <a:schemeClr val="tx1"/>
              </a:buClr>
              <a:defRPr/>
            </a:pPr>
            <a:r>
              <a:rPr lang="en-US" dirty="0">
                <a:sym typeface="Wingdings" panose="05000000000000000000" pitchFamily="2" charset="2"/>
              </a:rPr>
              <a:t>More levels  more bits to store &amp; need more bandwidth to transmit</a:t>
            </a:r>
            <a:endParaRPr lang="en-US" dirty="0"/>
          </a:p>
          <a:p>
            <a:pPr>
              <a:buClr>
                <a:schemeClr val="tx1"/>
              </a:buClr>
              <a:defRPr/>
            </a:pPr>
            <a:r>
              <a:rPr lang="en-US" dirty="0"/>
              <a:t>Compress</a:t>
            </a:r>
          </a:p>
          <a:p>
            <a:pPr marL="741363" lvl="1" indent="-342900">
              <a:buClr>
                <a:schemeClr val="tx1"/>
              </a:buClr>
              <a:defRPr/>
            </a:pPr>
            <a:r>
              <a:rPr lang="en-US" dirty="0"/>
              <a:t>Compact representation of quantized values</a:t>
            </a:r>
          </a:p>
        </p:txBody>
      </p:sp>
      <p:pic>
        <p:nvPicPr>
          <p:cNvPr id="14340" name="Picture 2">
            <a:extLst>
              <a:ext uri="{FF2B5EF4-FFF2-40B4-BE49-F238E27FC236}">
                <a16:creationId xmlns:a16="http://schemas.microsoft.com/office/drawing/2014/main" id="{56208CB4-B2BC-4326-9B73-D386FB3E5F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7593" y="365125"/>
            <a:ext cx="1527079" cy="1145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D3CDA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45022E0-7618-2646-A444-622C408511DA}"/>
              </a:ext>
            </a:extLst>
          </p:cNvPr>
          <p:cNvSpPr txBox="1">
            <a:spLocks/>
          </p:cNvSpPr>
          <p:nvPr/>
        </p:nvSpPr>
        <p:spPr>
          <a:xfrm>
            <a:off x="9980154" y="6512522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1143000" indent="-228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600200" indent="-228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2057400" indent="-228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fld id="{8E8C6E93-DF5B-BC4B-80F9-500DED1EEDCC}" type="slidenum">
              <a:rPr lang="en-US" sz="1200" smtClean="0">
                <a:latin typeface="Helvetica" pitchFamily="2" charset="0"/>
              </a:rPr>
              <a:pPr/>
              <a:t>3</a:t>
            </a:fld>
            <a:endParaRPr lang="en-US" sz="12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857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1" y="106363"/>
            <a:ext cx="5637212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Audio representation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92729" y="1447799"/>
            <a:ext cx="5412796" cy="5204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82575" indent="-282575">
              <a:buSzPct val="100000"/>
              <a:buFont typeface="Wingdings" charset="2"/>
              <a:buChar char="§"/>
              <a:defRPr/>
            </a:pPr>
            <a:r>
              <a:rPr lang="en-US" dirty="0">
                <a:latin typeface="Helvetica" pitchFamily="2" charset="0"/>
              </a:rPr>
              <a:t>analog audio signal sampled at constant rate</a:t>
            </a:r>
          </a:p>
          <a:p>
            <a:pPr lvl="1">
              <a:buFont typeface="Arial"/>
              <a:buChar char="•"/>
              <a:defRPr/>
            </a:pPr>
            <a:r>
              <a:rPr lang="en-US" sz="2800" dirty="0">
                <a:latin typeface="Helvetica" pitchFamily="2" charset="0"/>
              </a:rPr>
              <a:t>telephone: 8,000 samples/sec</a:t>
            </a:r>
          </a:p>
          <a:p>
            <a:pPr lvl="1">
              <a:buFont typeface="Arial"/>
              <a:buChar char="•"/>
              <a:defRPr/>
            </a:pPr>
            <a:r>
              <a:rPr lang="en-US" sz="2800" dirty="0">
                <a:latin typeface="Helvetica" pitchFamily="2" charset="0"/>
              </a:rPr>
              <a:t>CD music: 44,100 samples/sec</a:t>
            </a:r>
          </a:p>
          <a:p>
            <a:pPr marL="234950" indent="-234950">
              <a:buSzPct val="100000"/>
              <a:buFont typeface="Wingdings" charset="2"/>
              <a:buChar char="§"/>
              <a:defRPr/>
            </a:pPr>
            <a:r>
              <a:rPr lang="en-US" dirty="0">
                <a:latin typeface="Helvetica" pitchFamily="2" charset="0"/>
              </a:rPr>
              <a:t>each sample quantized, i.e., rounded</a:t>
            </a:r>
          </a:p>
          <a:p>
            <a:pPr lvl="1">
              <a:buFont typeface="Arial"/>
              <a:buChar char="•"/>
              <a:defRPr/>
            </a:pPr>
            <a:r>
              <a:rPr lang="en-US" sz="2800" dirty="0">
                <a:latin typeface="Helvetica" pitchFamily="2" charset="0"/>
              </a:rPr>
              <a:t>e.g., 2</a:t>
            </a:r>
            <a:r>
              <a:rPr lang="en-US" sz="2800" baseline="30000" dirty="0">
                <a:latin typeface="Helvetica" pitchFamily="2" charset="0"/>
              </a:rPr>
              <a:t>8</a:t>
            </a:r>
            <a:r>
              <a:rPr lang="en-US" sz="2800" dirty="0">
                <a:latin typeface="Helvetica" pitchFamily="2" charset="0"/>
              </a:rPr>
              <a:t>=256 possible quantized values</a:t>
            </a:r>
          </a:p>
          <a:p>
            <a:pPr lvl="1">
              <a:buFont typeface="Arial"/>
              <a:buChar char="•"/>
              <a:defRPr/>
            </a:pPr>
            <a:r>
              <a:rPr lang="en-US" sz="2800" dirty="0">
                <a:latin typeface="Helvetica" pitchFamily="2" charset="0"/>
              </a:rPr>
              <a:t>each quantized value represented by bits, e.g., 8 bits for 256 values</a:t>
            </a:r>
          </a:p>
        </p:txBody>
      </p:sp>
      <p:cxnSp>
        <p:nvCxnSpPr>
          <p:cNvPr id="20486" name="Straight Connector 7"/>
          <p:cNvCxnSpPr>
            <a:cxnSpLocks noChangeShapeType="1"/>
          </p:cNvCxnSpPr>
          <p:nvPr/>
        </p:nvCxnSpPr>
        <p:spPr bwMode="auto">
          <a:xfrm>
            <a:off x="6594475" y="2201864"/>
            <a:ext cx="0" cy="2212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angle 10"/>
          <p:cNvSpPr/>
          <p:nvPr/>
        </p:nvSpPr>
        <p:spPr>
          <a:xfrm>
            <a:off x="6592889" y="3343275"/>
            <a:ext cx="155575" cy="1055688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Helvetica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750051" y="3225800"/>
            <a:ext cx="157163" cy="117475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Helvetica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907214" y="3063876"/>
            <a:ext cx="155575" cy="1330325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Helvetica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064376" y="2928938"/>
            <a:ext cx="155575" cy="146685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Helvetica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24714" y="2913063"/>
            <a:ext cx="155575" cy="149225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Helvetica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81876" y="3063876"/>
            <a:ext cx="155575" cy="1343025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Helvetica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537451" y="3198814"/>
            <a:ext cx="157163" cy="1203325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Helvetica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696201" y="3268663"/>
            <a:ext cx="155575" cy="1135062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Helvetica" pitchFamily="2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853364" y="3284538"/>
            <a:ext cx="155575" cy="1109662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Helvetica" pitchFamily="2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012114" y="3165476"/>
            <a:ext cx="155575" cy="1230313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Helvetica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167689" y="2944814"/>
            <a:ext cx="155575" cy="1450975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Helvetica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324851" y="2681289"/>
            <a:ext cx="155575" cy="1711325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Helvetica" pitchFamily="2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485189" y="2794000"/>
            <a:ext cx="155575" cy="1601788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Helvetica" pitchFamily="2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642351" y="3063875"/>
            <a:ext cx="155575" cy="133350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Helvetica" pitchFamily="2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797926" y="3327401"/>
            <a:ext cx="157163" cy="1065213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Helvetica" pitchFamily="2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956676" y="3467100"/>
            <a:ext cx="155575" cy="92710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Helvetica" pitchFamily="2" charset="0"/>
            </a:endParaRPr>
          </a:p>
        </p:txBody>
      </p:sp>
      <p:cxnSp>
        <p:nvCxnSpPr>
          <p:cNvPr id="20503" name="Straight Connector 26"/>
          <p:cNvCxnSpPr>
            <a:cxnSpLocks noChangeShapeType="1"/>
          </p:cNvCxnSpPr>
          <p:nvPr/>
        </p:nvCxnSpPr>
        <p:spPr bwMode="auto">
          <a:xfrm>
            <a:off x="6594476" y="4400550"/>
            <a:ext cx="3281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04" name="TextBox 27"/>
          <p:cNvSpPr txBox="1">
            <a:spLocks noChangeArrowheads="1"/>
          </p:cNvSpPr>
          <p:nvPr/>
        </p:nvSpPr>
        <p:spPr bwMode="auto">
          <a:xfrm>
            <a:off x="9417050" y="4398964"/>
            <a:ext cx="4762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200" i="0" dirty="0">
                <a:latin typeface="Helvetica" pitchFamily="2" charset="0"/>
                <a:cs typeface="Arial" charset="0"/>
              </a:rPr>
              <a:t>time</a:t>
            </a:r>
          </a:p>
        </p:txBody>
      </p:sp>
      <p:sp>
        <p:nvSpPr>
          <p:cNvPr id="20505" name="TextBox 28"/>
          <p:cNvSpPr txBox="1">
            <a:spLocks noChangeArrowheads="1"/>
          </p:cNvSpPr>
          <p:nvPr/>
        </p:nvSpPr>
        <p:spPr bwMode="auto">
          <a:xfrm rot="-5400000">
            <a:off x="5532438" y="3198813"/>
            <a:ext cx="171608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200" i="0" dirty="0">
                <a:latin typeface="Helvetica" pitchFamily="2" charset="0"/>
                <a:cs typeface="Arial" charset="0"/>
              </a:rPr>
              <a:t>audio signal amplitude</a:t>
            </a:r>
          </a:p>
        </p:txBody>
      </p:sp>
      <p:sp>
        <p:nvSpPr>
          <p:cNvPr id="20506" name="TextBox 29"/>
          <p:cNvSpPr txBox="1">
            <a:spLocks noChangeArrowheads="1"/>
          </p:cNvSpPr>
          <p:nvPr/>
        </p:nvSpPr>
        <p:spPr bwMode="auto">
          <a:xfrm>
            <a:off x="9285288" y="2909888"/>
            <a:ext cx="6461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200" i="0" dirty="0">
                <a:solidFill>
                  <a:srgbClr val="0000FF"/>
                </a:solidFill>
                <a:latin typeface="Helvetica" pitchFamily="2" charset="0"/>
                <a:cs typeface="Arial" charset="0"/>
              </a:rPr>
              <a:t>analog</a:t>
            </a:r>
          </a:p>
          <a:p>
            <a:r>
              <a:rPr lang="en-US" sz="1200" i="0" dirty="0">
                <a:solidFill>
                  <a:srgbClr val="0000FF"/>
                </a:solidFill>
                <a:latin typeface="Helvetica" pitchFamily="2" charset="0"/>
                <a:cs typeface="Arial" charset="0"/>
              </a:rPr>
              <a:t>signal</a:t>
            </a:r>
          </a:p>
        </p:txBody>
      </p:sp>
      <p:sp>
        <p:nvSpPr>
          <p:cNvPr id="20507" name="Freeform 30"/>
          <p:cNvSpPr>
            <a:spLocks/>
          </p:cNvSpPr>
          <p:nvPr/>
        </p:nvSpPr>
        <p:spPr bwMode="auto">
          <a:xfrm>
            <a:off x="6596064" y="2589213"/>
            <a:ext cx="3228975" cy="1174750"/>
          </a:xfrm>
          <a:custGeom>
            <a:avLst/>
            <a:gdLst>
              <a:gd name="T0" fmla="*/ 0 w 3230339"/>
              <a:gd name="T1" fmla="*/ 745990 h 1173968"/>
              <a:gd name="T2" fmla="*/ 635024 w 3230339"/>
              <a:gd name="T3" fmla="*/ 248983 h 1173968"/>
              <a:gd name="T4" fmla="*/ 1283852 w 3230339"/>
              <a:gd name="T5" fmla="*/ 676961 h 1173968"/>
              <a:gd name="T6" fmla="*/ 1877462 w 3230339"/>
              <a:gd name="T7" fmla="*/ 480 h 1173968"/>
              <a:gd name="T8" fmla="*/ 2415852 w 3230339"/>
              <a:gd name="T9" fmla="*/ 801213 h 1173968"/>
              <a:gd name="T10" fmla="*/ 3230339 w 3230339"/>
              <a:gd name="T11" fmla="*/ 1173968 h 11739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230339" h="1173968">
                <a:moveTo>
                  <a:pt x="0" y="745990"/>
                </a:moveTo>
                <a:cubicBezTo>
                  <a:pt x="39114" y="794310"/>
                  <a:pt x="421049" y="260488"/>
                  <a:pt x="635024" y="248983"/>
                </a:cubicBezTo>
                <a:cubicBezTo>
                  <a:pt x="848999" y="237478"/>
                  <a:pt x="1076779" y="718378"/>
                  <a:pt x="1283852" y="676961"/>
                </a:cubicBezTo>
                <a:cubicBezTo>
                  <a:pt x="1490925" y="635544"/>
                  <a:pt x="1688795" y="-20229"/>
                  <a:pt x="1877462" y="480"/>
                </a:cubicBezTo>
                <a:cubicBezTo>
                  <a:pt x="2066129" y="21189"/>
                  <a:pt x="2190373" y="605632"/>
                  <a:pt x="2415852" y="801213"/>
                </a:cubicBezTo>
                <a:cubicBezTo>
                  <a:pt x="2641331" y="996794"/>
                  <a:pt x="2948489" y="1077328"/>
                  <a:pt x="3230339" y="1173968"/>
                </a:cubicBezTo>
              </a:path>
            </a:pathLst>
          </a:custGeom>
          <a:noFill/>
          <a:ln w="222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 dirty="0">
              <a:latin typeface="Helvetica" pitchFamily="2" charset="0"/>
            </a:endParaRPr>
          </a:p>
        </p:txBody>
      </p:sp>
      <p:cxnSp>
        <p:nvCxnSpPr>
          <p:cNvPr id="20508" name="Straight Connector 31"/>
          <p:cNvCxnSpPr>
            <a:cxnSpLocks noChangeShapeType="1"/>
          </p:cNvCxnSpPr>
          <p:nvPr/>
        </p:nvCxnSpPr>
        <p:spPr bwMode="auto">
          <a:xfrm flipH="1">
            <a:off x="9472613" y="3297239"/>
            <a:ext cx="176212" cy="2952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8474075" y="2070100"/>
            <a:ext cx="1644650" cy="723900"/>
            <a:chOff x="7074194" y="1793646"/>
            <a:chExt cx="1645251" cy="724141"/>
          </a:xfrm>
        </p:grpSpPr>
        <p:cxnSp>
          <p:nvCxnSpPr>
            <p:cNvPr id="20518" name="Straight Connector 33"/>
            <p:cNvCxnSpPr>
              <a:cxnSpLocks noChangeShapeType="1"/>
            </p:cNvCxnSpPr>
            <p:nvPr/>
          </p:nvCxnSpPr>
          <p:spPr bwMode="auto">
            <a:xfrm>
              <a:off x="7074194" y="2510361"/>
              <a:ext cx="185676" cy="7426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519" name="TextBox 34"/>
            <p:cNvSpPr txBox="1">
              <a:spLocks noChangeArrowheads="1"/>
            </p:cNvSpPr>
            <p:nvPr/>
          </p:nvSpPr>
          <p:spPr bwMode="auto">
            <a:xfrm>
              <a:off x="7550903" y="1793646"/>
              <a:ext cx="116854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200" i="0" dirty="0">
                  <a:solidFill>
                    <a:srgbClr val="800000"/>
                  </a:solidFill>
                  <a:latin typeface="Helvetica" pitchFamily="2" charset="0"/>
                  <a:cs typeface="Arial" charset="0"/>
                </a:rPr>
                <a:t>quantized value of</a:t>
              </a:r>
            </a:p>
            <a:p>
              <a:r>
                <a:rPr lang="en-US" sz="1200" i="0" dirty="0">
                  <a:solidFill>
                    <a:srgbClr val="800000"/>
                  </a:solidFill>
                  <a:latin typeface="Helvetica" pitchFamily="2" charset="0"/>
                  <a:cs typeface="Arial" charset="0"/>
                </a:rPr>
                <a:t>analog value</a:t>
              </a:r>
            </a:p>
          </p:txBody>
        </p:sp>
        <p:cxnSp>
          <p:nvCxnSpPr>
            <p:cNvPr id="20520" name="Straight Connector 35"/>
            <p:cNvCxnSpPr>
              <a:cxnSpLocks noChangeShapeType="1"/>
            </p:cNvCxnSpPr>
            <p:nvPr/>
          </p:nvCxnSpPr>
          <p:spPr bwMode="auto">
            <a:xfrm flipH="1">
              <a:off x="7189314" y="1942186"/>
              <a:ext cx="427051" cy="542179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7" name="Group 36"/>
          <p:cNvGrpSpPr>
            <a:grpSpLocks/>
          </p:cNvGrpSpPr>
          <p:nvPr/>
        </p:nvGrpSpPr>
        <p:grpSpPr bwMode="auto">
          <a:xfrm>
            <a:off x="7073900" y="2008188"/>
            <a:ext cx="1443038" cy="785812"/>
            <a:chOff x="5673505" y="1732173"/>
            <a:chExt cx="1442931" cy="785213"/>
          </a:xfrm>
        </p:grpSpPr>
        <p:sp>
          <p:nvSpPr>
            <p:cNvPr id="20515" name="TextBox 37"/>
            <p:cNvSpPr txBox="1">
              <a:spLocks noChangeArrowheads="1"/>
            </p:cNvSpPr>
            <p:nvPr/>
          </p:nvSpPr>
          <p:spPr bwMode="auto">
            <a:xfrm>
              <a:off x="5673505" y="1732173"/>
              <a:ext cx="110511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200" i="0" dirty="0">
                  <a:solidFill>
                    <a:srgbClr val="FF0000"/>
                  </a:solidFill>
                  <a:latin typeface="Helvetica" pitchFamily="2" charset="0"/>
                  <a:cs typeface="Arial" charset="0"/>
                </a:rPr>
                <a:t>quantization error</a:t>
              </a:r>
            </a:p>
          </p:txBody>
        </p:sp>
        <p:cxnSp>
          <p:nvCxnSpPr>
            <p:cNvPr id="20516" name="Straight Connector 38"/>
            <p:cNvCxnSpPr>
              <a:cxnSpLocks noChangeShapeType="1"/>
            </p:cNvCxnSpPr>
            <p:nvPr/>
          </p:nvCxnSpPr>
          <p:spPr bwMode="auto">
            <a:xfrm>
              <a:off x="7112679" y="2314493"/>
              <a:ext cx="3757" cy="20289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med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17" name="Straight Connector 39"/>
            <p:cNvCxnSpPr>
              <a:cxnSpLocks noChangeShapeType="1"/>
              <a:stCxn id="20515" idx="3"/>
            </p:cNvCxnSpPr>
            <p:nvPr/>
          </p:nvCxnSpPr>
          <p:spPr bwMode="auto">
            <a:xfrm>
              <a:off x="6778619" y="1963006"/>
              <a:ext cx="292728" cy="39281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1" name="Group 40"/>
          <p:cNvGrpSpPr>
            <a:grpSpLocks/>
          </p:cNvGrpSpPr>
          <p:nvPr/>
        </p:nvGrpSpPr>
        <p:grpSpPr bwMode="auto">
          <a:xfrm>
            <a:off x="6580188" y="4114801"/>
            <a:ext cx="2582862" cy="1135063"/>
            <a:chOff x="5180292" y="3838340"/>
            <a:chExt cx="2583010" cy="1135938"/>
          </a:xfrm>
        </p:grpSpPr>
        <p:cxnSp>
          <p:nvCxnSpPr>
            <p:cNvPr id="20512" name="Straight Arrow Connector 41"/>
            <p:cNvCxnSpPr>
              <a:cxnSpLocks noChangeShapeType="1"/>
            </p:cNvCxnSpPr>
            <p:nvPr/>
          </p:nvCxnSpPr>
          <p:spPr bwMode="auto">
            <a:xfrm flipV="1">
              <a:off x="5180292" y="3838340"/>
              <a:ext cx="2583010" cy="14269"/>
            </a:xfrm>
            <a:prstGeom prst="straightConnector1">
              <a:avLst/>
            </a:prstGeom>
            <a:noFill/>
            <a:ln w="9525">
              <a:solidFill>
                <a:srgbClr val="008000"/>
              </a:solidFill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513" name="TextBox 42"/>
            <p:cNvSpPr txBox="1">
              <a:spLocks noChangeArrowheads="1"/>
            </p:cNvSpPr>
            <p:nvPr/>
          </p:nvSpPr>
          <p:spPr bwMode="auto">
            <a:xfrm>
              <a:off x="5639878" y="4512613"/>
              <a:ext cx="170957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200" i="0" dirty="0">
                  <a:solidFill>
                    <a:srgbClr val="006633"/>
                  </a:solidFill>
                  <a:latin typeface="Helvetica" pitchFamily="2" charset="0"/>
                  <a:cs typeface="Arial" charset="0"/>
                </a:rPr>
                <a:t>sampling rate</a:t>
              </a:r>
            </a:p>
            <a:p>
              <a:r>
                <a:rPr lang="en-US" sz="1200" i="0" dirty="0">
                  <a:solidFill>
                    <a:srgbClr val="006633"/>
                  </a:solidFill>
                  <a:latin typeface="Helvetica" pitchFamily="2" charset="0"/>
                  <a:cs typeface="Arial" charset="0"/>
                </a:rPr>
                <a:t>(</a:t>
              </a:r>
              <a:r>
                <a:rPr lang="en-US" sz="1200" dirty="0">
                  <a:solidFill>
                    <a:srgbClr val="006633"/>
                  </a:solidFill>
                  <a:latin typeface="Helvetica" pitchFamily="2" charset="0"/>
                  <a:cs typeface="Arial" charset="0"/>
                </a:rPr>
                <a:t>N </a:t>
              </a:r>
              <a:r>
                <a:rPr lang="en-US" sz="1200" i="0" dirty="0">
                  <a:solidFill>
                    <a:srgbClr val="006633"/>
                  </a:solidFill>
                  <a:latin typeface="Helvetica" pitchFamily="2" charset="0"/>
                  <a:cs typeface="Arial" charset="0"/>
                </a:rPr>
                <a:t>sample/sec)</a:t>
              </a:r>
            </a:p>
          </p:txBody>
        </p:sp>
        <p:cxnSp>
          <p:nvCxnSpPr>
            <p:cNvPr id="20514" name="Straight Connector 43"/>
            <p:cNvCxnSpPr>
              <a:cxnSpLocks noChangeShapeType="1"/>
            </p:cNvCxnSpPr>
            <p:nvPr/>
          </p:nvCxnSpPr>
          <p:spPr bwMode="auto">
            <a:xfrm flipV="1">
              <a:off x="6650182" y="3881146"/>
              <a:ext cx="214061" cy="713447"/>
            </a:xfrm>
            <a:prstGeom prst="line">
              <a:avLst/>
            </a:prstGeom>
            <a:noFill/>
            <a:ln w="9525">
              <a:solidFill>
                <a:srgbClr val="0066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80154" y="6512522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E8C6E93-DF5B-BC4B-80F9-500DED1EEDCC}" type="slidenum">
              <a:rPr lang="en-US" sz="1200" smtClean="0">
                <a:latin typeface="Helvetica" pitchFamily="2" charset="0"/>
              </a:rPr>
              <a:pPr/>
              <a:t>4</a:t>
            </a:fld>
            <a:endParaRPr lang="en-US" sz="12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0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1" y="106363"/>
            <a:ext cx="5488555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Audio representation</a:t>
            </a: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649850" y="1274016"/>
            <a:ext cx="6437693" cy="4635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82575" indent="-282575">
              <a:buSzPct val="100000"/>
              <a:buFont typeface="Wingdings" charset="2"/>
              <a:buChar char="§"/>
              <a:defRPr/>
            </a:pPr>
            <a:r>
              <a:rPr lang="en-US" dirty="0">
                <a:latin typeface="Helvetica" pitchFamily="2" charset="0"/>
              </a:rPr>
              <a:t>example: 8,000 samples/sec, 256 quantized values</a:t>
            </a:r>
          </a:p>
          <a:p>
            <a:pPr marL="282575" indent="-282575">
              <a:buSzPct val="100000"/>
              <a:buFont typeface="Wingdings" charset="2"/>
              <a:buChar char="§"/>
              <a:defRPr/>
            </a:pPr>
            <a:r>
              <a:rPr lang="en-US" dirty="0">
                <a:latin typeface="Helvetica" pitchFamily="2" charset="0"/>
              </a:rPr>
              <a:t>Bandwidth needed: 64,000 bps</a:t>
            </a:r>
          </a:p>
          <a:p>
            <a:pPr marL="282575" indent="-282575">
              <a:buSzPct val="100000"/>
              <a:buFont typeface="Wingdings" charset="2"/>
              <a:buChar char="§"/>
              <a:defRPr/>
            </a:pPr>
            <a:endParaRPr lang="en-US" dirty="0">
              <a:latin typeface="Helvetica" pitchFamily="2" charset="0"/>
            </a:endParaRPr>
          </a:p>
          <a:p>
            <a:pPr marL="282575" indent="-282575">
              <a:buSzPct val="100000"/>
              <a:buFont typeface="Wingdings" charset="2"/>
              <a:buChar char="§"/>
              <a:defRPr/>
            </a:pPr>
            <a:r>
              <a:rPr lang="en-US" dirty="0">
                <a:latin typeface="Helvetica" pitchFamily="2" charset="0"/>
              </a:rPr>
              <a:t>receiver converts bits back to   analog signal:</a:t>
            </a:r>
          </a:p>
          <a:p>
            <a:pPr marL="682625" lvl="1" indent="-225425">
              <a:buFont typeface="Arial"/>
              <a:buChar char="•"/>
              <a:defRPr/>
            </a:pPr>
            <a:r>
              <a:rPr lang="en-US" sz="2800" dirty="0">
                <a:latin typeface="Helvetica" pitchFamily="2" charset="0"/>
              </a:rPr>
              <a:t>some quality reduction</a:t>
            </a:r>
          </a:p>
          <a:p>
            <a:pPr>
              <a:buFont typeface="Wingdings" charset="0"/>
              <a:buNone/>
              <a:defRPr/>
            </a:pPr>
            <a:endParaRPr lang="en-US" u="sng" dirty="0">
              <a:solidFill>
                <a:srgbClr val="FF0000"/>
              </a:solidFill>
              <a:latin typeface="Helvetica" pitchFamily="2" charset="0"/>
            </a:endParaRPr>
          </a:p>
          <a:p>
            <a:pPr>
              <a:buFont typeface="Wingdings" charset="0"/>
              <a:buNone/>
              <a:defRPr/>
            </a:pPr>
            <a:r>
              <a:rPr lang="en-US" sz="3200" dirty="0">
                <a:solidFill>
                  <a:srgbClr val="CC0000"/>
                </a:solidFill>
                <a:latin typeface="Helvetica" pitchFamily="2" charset="0"/>
              </a:rPr>
              <a:t>Example rates</a:t>
            </a:r>
          </a:p>
          <a:p>
            <a:pPr>
              <a:buSzPct val="100000"/>
              <a:buFont typeface="Wingdings" charset="2"/>
              <a:buChar char="§"/>
              <a:defRPr/>
            </a:pPr>
            <a:r>
              <a:rPr lang="en-US" dirty="0">
                <a:latin typeface="Helvetica" pitchFamily="2" charset="0"/>
              </a:rPr>
              <a:t>CD: 1.411 Mbps</a:t>
            </a:r>
          </a:p>
          <a:p>
            <a:pPr>
              <a:buSzPct val="100000"/>
              <a:buFont typeface="Wingdings" charset="2"/>
              <a:buChar char="§"/>
              <a:defRPr/>
            </a:pPr>
            <a:r>
              <a:rPr lang="en-US" dirty="0">
                <a:latin typeface="Helvetica" pitchFamily="2" charset="0"/>
              </a:rPr>
              <a:t>MP3: 96, 128, 160 Kbps</a:t>
            </a:r>
          </a:p>
          <a:p>
            <a:pPr>
              <a:buSzPct val="100000"/>
              <a:buFont typeface="Wingdings" charset="2"/>
              <a:buChar char="§"/>
              <a:defRPr/>
            </a:pPr>
            <a:r>
              <a:rPr lang="en-US" dirty="0">
                <a:latin typeface="Helvetica" pitchFamily="2" charset="0"/>
              </a:rPr>
              <a:t>Internet telephony: 5.3 Kbps and up</a:t>
            </a:r>
          </a:p>
        </p:txBody>
      </p:sp>
      <p:grpSp>
        <p:nvGrpSpPr>
          <p:cNvPr id="22534" name="Group 1"/>
          <p:cNvGrpSpPr>
            <a:grpSpLocks/>
          </p:cNvGrpSpPr>
          <p:nvPr/>
        </p:nvGrpSpPr>
        <p:grpSpPr bwMode="auto">
          <a:xfrm>
            <a:off x="6251575" y="2008189"/>
            <a:ext cx="3867150" cy="3241675"/>
            <a:chOff x="4728279" y="2008293"/>
            <a:chExt cx="3866921" cy="3242105"/>
          </a:xfrm>
        </p:grpSpPr>
        <p:cxnSp>
          <p:nvCxnSpPr>
            <p:cNvPr id="22535" name="Straight Connector 7"/>
            <p:cNvCxnSpPr>
              <a:cxnSpLocks noChangeShapeType="1"/>
            </p:cNvCxnSpPr>
            <p:nvPr/>
          </p:nvCxnSpPr>
          <p:spPr bwMode="auto">
            <a:xfrm>
              <a:off x="5070318" y="2202424"/>
              <a:ext cx="0" cy="22116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Rectangle 10"/>
            <p:cNvSpPr/>
            <p:nvPr/>
          </p:nvSpPr>
          <p:spPr>
            <a:xfrm>
              <a:off x="5067984" y="3343557"/>
              <a:ext cx="157154" cy="1054240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226724" y="3224479"/>
              <a:ext cx="155566" cy="1174906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382290" y="3064120"/>
              <a:ext cx="155566" cy="1330501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539444" y="2929165"/>
              <a:ext cx="157153" cy="1467045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699771" y="2913288"/>
              <a:ext cx="155566" cy="1492448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856925" y="3064120"/>
              <a:ext cx="157153" cy="1343203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014078" y="3197488"/>
              <a:ext cx="155566" cy="1205073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171232" y="3268935"/>
              <a:ext cx="157153" cy="1135213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329972" y="3284812"/>
              <a:ext cx="155566" cy="1109809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487125" y="3165734"/>
              <a:ext cx="155566" cy="1230476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642691" y="2945042"/>
              <a:ext cx="157154" cy="1451167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801431" y="2681482"/>
              <a:ext cx="155566" cy="1711552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960172" y="2794209"/>
              <a:ext cx="157154" cy="1602000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118912" y="3064120"/>
              <a:ext cx="155566" cy="1333677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274478" y="3327680"/>
              <a:ext cx="155566" cy="1065354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433219" y="3467399"/>
              <a:ext cx="155566" cy="927223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Helvetica" pitchFamily="2" charset="0"/>
              </a:endParaRPr>
            </a:p>
          </p:txBody>
        </p:sp>
        <p:cxnSp>
          <p:nvCxnSpPr>
            <p:cNvPr id="22552" name="Straight Connector 26"/>
            <p:cNvCxnSpPr>
              <a:cxnSpLocks noChangeShapeType="1"/>
            </p:cNvCxnSpPr>
            <p:nvPr/>
          </p:nvCxnSpPr>
          <p:spPr bwMode="auto">
            <a:xfrm>
              <a:off x="5070318" y="4399838"/>
              <a:ext cx="32822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553" name="TextBox 27"/>
            <p:cNvSpPr txBox="1">
              <a:spLocks noChangeArrowheads="1"/>
            </p:cNvSpPr>
            <p:nvPr/>
          </p:nvSpPr>
          <p:spPr bwMode="auto">
            <a:xfrm>
              <a:off x="7893739" y="4398320"/>
              <a:ext cx="47538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200" i="0" dirty="0">
                  <a:latin typeface="Helvetica" pitchFamily="2" charset="0"/>
                  <a:cs typeface="Arial" charset="0"/>
                </a:rPr>
                <a:t>time</a:t>
              </a:r>
            </a:p>
          </p:txBody>
        </p:sp>
        <p:sp>
          <p:nvSpPr>
            <p:cNvPr id="22554" name="TextBox 28"/>
            <p:cNvSpPr txBox="1">
              <a:spLocks noChangeArrowheads="1"/>
            </p:cNvSpPr>
            <p:nvPr/>
          </p:nvSpPr>
          <p:spPr bwMode="auto">
            <a:xfrm rot="-5400000">
              <a:off x="4008761" y="3199973"/>
              <a:ext cx="171603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200" i="0" dirty="0">
                  <a:latin typeface="Helvetica" pitchFamily="2" charset="0"/>
                  <a:cs typeface="Arial" charset="0"/>
                </a:rPr>
                <a:t>audio signal amplitude</a:t>
              </a:r>
            </a:p>
          </p:txBody>
        </p:sp>
        <p:sp>
          <p:nvSpPr>
            <p:cNvPr id="22555" name="TextBox 29"/>
            <p:cNvSpPr txBox="1">
              <a:spLocks noChangeArrowheads="1"/>
            </p:cNvSpPr>
            <p:nvPr/>
          </p:nvSpPr>
          <p:spPr bwMode="auto">
            <a:xfrm>
              <a:off x="7760723" y="2909794"/>
              <a:ext cx="64678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200" i="0" dirty="0">
                  <a:solidFill>
                    <a:srgbClr val="0000FF"/>
                  </a:solidFill>
                  <a:latin typeface="Helvetica" pitchFamily="2" charset="0"/>
                  <a:cs typeface="Arial" charset="0"/>
                </a:rPr>
                <a:t>analog</a:t>
              </a:r>
            </a:p>
            <a:p>
              <a:r>
                <a:rPr lang="en-US" sz="1200" i="0" dirty="0">
                  <a:solidFill>
                    <a:srgbClr val="0000FF"/>
                  </a:solidFill>
                  <a:latin typeface="Helvetica" pitchFamily="2" charset="0"/>
                  <a:cs typeface="Arial" charset="0"/>
                </a:rPr>
                <a:t>signal</a:t>
              </a:r>
            </a:p>
          </p:txBody>
        </p:sp>
        <p:sp>
          <p:nvSpPr>
            <p:cNvPr id="22556" name="Freeform 30"/>
            <p:cNvSpPr>
              <a:spLocks/>
            </p:cNvSpPr>
            <p:nvPr/>
          </p:nvSpPr>
          <p:spPr bwMode="auto">
            <a:xfrm>
              <a:off x="5071366" y="2589612"/>
              <a:ext cx="3230339" cy="1173968"/>
            </a:xfrm>
            <a:custGeom>
              <a:avLst/>
              <a:gdLst>
                <a:gd name="T0" fmla="*/ 0 w 3230339"/>
                <a:gd name="T1" fmla="*/ 745990 h 1173968"/>
                <a:gd name="T2" fmla="*/ 635024 w 3230339"/>
                <a:gd name="T3" fmla="*/ 248983 h 1173968"/>
                <a:gd name="T4" fmla="*/ 1283852 w 3230339"/>
                <a:gd name="T5" fmla="*/ 676961 h 1173968"/>
                <a:gd name="T6" fmla="*/ 1877462 w 3230339"/>
                <a:gd name="T7" fmla="*/ 480 h 1173968"/>
                <a:gd name="T8" fmla="*/ 2415852 w 3230339"/>
                <a:gd name="T9" fmla="*/ 801213 h 1173968"/>
                <a:gd name="T10" fmla="*/ 3230339 w 3230339"/>
                <a:gd name="T11" fmla="*/ 1173968 h 11739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30339" h="1173968">
                  <a:moveTo>
                    <a:pt x="0" y="745990"/>
                  </a:moveTo>
                  <a:cubicBezTo>
                    <a:pt x="39114" y="794310"/>
                    <a:pt x="421049" y="260488"/>
                    <a:pt x="635024" y="248983"/>
                  </a:cubicBezTo>
                  <a:cubicBezTo>
                    <a:pt x="848999" y="237478"/>
                    <a:pt x="1076779" y="718378"/>
                    <a:pt x="1283852" y="676961"/>
                  </a:cubicBezTo>
                  <a:cubicBezTo>
                    <a:pt x="1490925" y="635544"/>
                    <a:pt x="1688795" y="-20229"/>
                    <a:pt x="1877462" y="480"/>
                  </a:cubicBezTo>
                  <a:cubicBezTo>
                    <a:pt x="2066129" y="21189"/>
                    <a:pt x="2190373" y="605632"/>
                    <a:pt x="2415852" y="801213"/>
                  </a:cubicBezTo>
                  <a:cubicBezTo>
                    <a:pt x="2641331" y="996794"/>
                    <a:pt x="2948489" y="1077328"/>
                    <a:pt x="3230339" y="1173968"/>
                  </a:cubicBezTo>
                </a:path>
              </a:pathLst>
            </a:custGeom>
            <a:noFill/>
            <a:ln w="222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Helvetica" pitchFamily="2" charset="0"/>
              </a:endParaRPr>
            </a:p>
          </p:txBody>
        </p:sp>
        <p:cxnSp>
          <p:nvCxnSpPr>
            <p:cNvPr id="22557" name="Straight Connector 31"/>
            <p:cNvCxnSpPr>
              <a:cxnSpLocks noChangeShapeType="1"/>
            </p:cNvCxnSpPr>
            <p:nvPr/>
          </p:nvCxnSpPr>
          <p:spPr bwMode="auto">
            <a:xfrm flipH="1">
              <a:off x="7948878" y="3297188"/>
              <a:ext cx="176086" cy="295134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2558" name="Group 32"/>
            <p:cNvGrpSpPr>
              <a:grpSpLocks/>
            </p:cNvGrpSpPr>
            <p:nvPr/>
          </p:nvGrpSpPr>
          <p:grpSpPr bwMode="auto">
            <a:xfrm>
              <a:off x="6949949" y="2069766"/>
              <a:ext cx="1645251" cy="724141"/>
              <a:chOff x="7074194" y="1793646"/>
              <a:chExt cx="1645251" cy="724141"/>
            </a:xfrm>
          </p:grpSpPr>
          <p:cxnSp>
            <p:nvCxnSpPr>
              <p:cNvPr id="22567" name="Straight Connector 33"/>
              <p:cNvCxnSpPr>
                <a:cxnSpLocks noChangeShapeType="1"/>
              </p:cNvCxnSpPr>
              <p:nvPr/>
            </p:nvCxnSpPr>
            <p:spPr bwMode="auto">
              <a:xfrm>
                <a:off x="7074194" y="2510361"/>
                <a:ext cx="185676" cy="7426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2568" name="TextBox 34"/>
              <p:cNvSpPr txBox="1">
                <a:spLocks noChangeArrowheads="1"/>
              </p:cNvSpPr>
              <p:nvPr/>
            </p:nvSpPr>
            <p:spPr bwMode="auto">
              <a:xfrm>
                <a:off x="7550903" y="1793646"/>
                <a:ext cx="1168542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200" i="0" dirty="0">
                    <a:solidFill>
                      <a:srgbClr val="800000"/>
                    </a:solidFill>
                    <a:latin typeface="Helvetica" pitchFamily="2" charset="0"/>
                    <a:cs typeface="Arial" charset="0"/>
                  </a:rPr>
                  <a:t>quantized value of</a:t>
                </a:r>
              </a:p>
              <a:p>
                <a:r>
                  <a:rPr lang="en-US" sz="1200" i="0" dirty="0">
                    <a:solidFill>
                      <a:srgbClr val="800000"/>
                    </a:solidFill>
                    <a:latin typeface="Helvetica" pitchFamily="2" charset="0"/>
                    <a:cs typeface="Arial" charset="0"/>
                  </a:rPr>
                  <a:t>analog value</a:t>
                </a:r>
              </a:p>
            </p:txBody>
          </p:sp>
          <p:cxnSp>
            <p:nvCxnSpPr>
              <p:cNvPr id="22569" name="Straight Connector 35"/>
              <p:cNvCxnSpPr>
                <a:cxnSpLocks noChangeShapeType="1"/>
              </p:cNvCxnSpPr>
              <p:nvPr/>
            </p:nvCxnSpPr>
            <p:spPr bwMode="auto">
              <a:xfrm flipH="1">
                <a:off x="7189314" y="1942186"/>
                <a:ext cx="427051" cy="542179"/>
              </a:xfrm>
              <a:prstGeom prst="line">
                <a:avLst/>
              </a:prstGeom>
              <a:noFill/>
              <a:ln w="9525">
                <a:solidFill>
                  <a:srgbClr val="8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2559" name="Group 36"/>
            <p:cNvGrpSpPr>
              <a:grpSpLocks/>
            </p:cNvGrpSpPr>
            <p:nvPr/>
          </p:nvGrpSpPr>
          <p:grpSpPr bwMode="auto">
            <a:xfrm>
              <a:off x="5549260" y="2008293"/>
              <a:ext cx="1442931" cy="785213"/>
              <a:chOff x="5673505" y="1732173"/>
              <a:chExt cx="1442931" cy="785213"/>
            </a:xfrm>
          </p:grpSpPr>
          <p:sp>
            <p:nvSpPr>
              <p:cNvPr id="22564" name="TextBox 37"/>
              <p:cNvSpPr txBox="1">
                <a:spLocks noChangeArrowheads="1"/>
              </p:cNvSpPr>
              <p:nvPr/>
            </p:nvSpPr>
            <p:spPr bwMode="auto">
              <a:xfrm>
                <a:off x="5673505" y="1732173"/>
                <a:ext cx="110511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r"/>
                <a:r>
                  <a:rPr lang="en-US" sz="1200" i="0" dirty="0">
                    <a:solidFill>
                      <a:srgbClr val="FF0000"/>
                    </a:solidFill>
                    <a:latin typeface="Helvetica" pitchFamily="2" charset="0"/>
                    <a:cs typeface="Arial" charset="0"/>
                  </a:rPr>
                  <a:t>quantization error</a:t>
                </a:r>
              </a:p>
            </p:txBody>
          </p:sp>
          <p:cxnSp>
            <p:nvCxnSpPr>
              <p:cNvPr id="22565" name="Straight Connector 38"/>
              <p:cNvCxnSpPr>
                <a:cxnSpLocks noChangeShapeType="1"/>
              </p:cNvCxnSpPr>
              <p:nvPr/>
            </p:nvCxnSpPr>
            <p:spPr bwMode="auto">
              <a:xfrm>
                <a:off x="7112679" y="2314493"/>
                <a:ext cx="3757" cy="20289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sm" len="med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566" name="Straight Connector 39"/>
              <p:cNvCxnSpPr>
                <a:cxnSpLocks noChangeShapeType="1"/>
                <a:stCxn id="22564" idx="3"/>
              </p:cNvCxnSpPr>
              <p:nvPr/>
            </p:nvCxnSpPr>
            <p:spPr bwMode="auto">
              <a:xfrm>
                <a:off x="6778619" y="1963006"/>
                <a:ext cx="292728" cy="39281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2560" name="Group 40"/>
            <p:cNvGrpSpPr>
              <a:grpSpLocks/>
            </p:cNvGrpSpPr>
            <p:nvPr/>
          </p:nvGrpSpPr>
          <p:grpSpPr bwMode="auto">
            <a:xfrm>
              <a:off x="5056047" y="4114460"/>
              <a:ext cx="2583010" cy="1135938"/>
              <a:chOff x="5180292" y="3838340"/>
              <a:chExt cx="2583010" cy="1135938"/>
            </a:xfrm>
          </p:grpSpPr>
          <p:cxnSp>
            <p:nvCxnSpPr>
              <p:cNvPr id="22561" name="Straight Arrow Connector 41"/>
              <p:cNvCxnSpPr>
                <a:cxnSpLocks noChangeShapeType="1"/>
              </p:cNvCxnSpPr>
              <p:nvPr/>
            </p:nvCxnSpPr>
            <p:spPr bwMode="auto">
              <a:xfrm flipV="1">
                <a:off x="5180292" y="3838340"/>
                <a:ext cx="2583010" cy="14269"/>
              </a:xfrm>
              <a:prstGeom prst="straightConnector1">
                <a:avLst/>
              </a:prstGeom>
              <a:noFill/>
              <a:ln w="9525">
                <a:solidFill>
                  <a:srgbClr val="008000"/>
                </a:solidFill>
                <a:round/>
                <a:headEnd type="arrow" w="med" len="med"/>
                <a:tailEnd type="arrow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2562" name="TextBox 42"/>
              <p:cNvSpPr txBox="1">
                <a:spLocks noChangeArrowheads="1"/>
              </p:cNvSpPr>
              <p:nvPr/>
            </p:nvSpPr>
            <p:spPr bwMode="auto">
              <a:xfrm>
                <a:off x="5639878" y="4512613"/>
                <a:ext cx="170957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200" i="0" dirty="0">
                    <a:solidFill>
                      <a:srgbClr val="006633"/>
                    </a:solidFill>
                    <a:latin typeface="Helvetica" pitchFamily="2" charset="0"/>
                    <a:cs typeface="Arial" charset="0"/>
                  </a:rPr>
                  <a:t>sampling rate</a:t>
                </a:r>
              </a:p>
              <a:p>
                <a:r>
                  <a:rPr lang="en-US" sz="1200" i="0" dirty="0">
                    <a:solidFill>
                      <a:srgbClr val="006633"/>
                    </a:solidFill>
                    <a:latin typeface="Helvetica" pitchFamily="2" charset="0"/>
                    <a:cs typeface="Arial" charset="0"/>
                  </a:rPr>
                  <a:t>(</a:t>
                </a:r>
                <a:r>
                  <a:rPr lang="en-US" sz="1200" dirty="0">
                    <a:solidFill>
                      <a:srgbClr val="006633"/>
                    </a:solidFill>
                    <a:latin typeface="Helvetica" pitchFamily="2" charset="0"/>
                    <a:cs typeface="Arial" charset="0"/>
                  </a:rPr>
                  <a:t>N </a:t>
                </a:r>
                <a:r>
                  <a:rPr lang="en-US" sz="1200" i="0" dirty="0">
                    <a:solidFill>
                      <a:srgbClr val="006633"/>
                    </a:solidFill>
                    <a:latin typeface="Helvetica" pitchFamily="2" charset="0"/>
                    <a:cs typeface="Arial" charset="0"/>
                  </a:rPr>
                  <a:t>sample/sec)</a:t>
                </a:r>
              </a:p>
            </p:txBody>
          </p:sp>
          <p:cxnSp>
            <p:nvCxnSpPr>
              <p:cNvPr id="22563" name="Straight Connector 43"/>
              <p:cNvCxnSpPr>
                <a:cxnSpLocks noChangeShapeType="1"/>
              </p:cNvCxnSpPr>
              <p:nvPr/>
            </p:nvCxnSpPr>
            <p:spPr bwMode="auto">
              <a:xfrm flipV="1">
                <a:off x="6650182" y="3881146"/>
                <a:ext cx="214061" cy="713447"/>
              </a:xfrm>
              <a:prstGeom prst="line">
                <a:avLst/>
              </a:prstGeom>
              <a:noFill/>
              <a:ln w="9525">
                <a:solidFill>
                  <a:srgbClr val="0066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80154" y="6512522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E8C6E93-DF5B-BC4B-80F9-500DED1EEDCC}" type="slidenum">
              <a:rPr lang="en-US" sz="1200" smtClean="0">
                <a:latin typeface="Helvetica" pitchFamily="2" charset="0"/>
              </a:rPr>
              <a:pPr/>
              <a:t>5</a:t>
            </a:fld>
            <a:endParaRPr lang="en-US" sz="12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464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55782" y="1339850"/>
            <a:ext cx="5670865" cy="526097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/>
              <a:t>Video: sequence of images displayed at constant rate</a:t>
            </a:r>
          </a:p>
          <a:p>
            <a:pPr marL="682625" lvl="1" indent="-225425">
              <a:defRPr/>
            </a:pPr>
            <a:r>
              <a:rPr lang="en-US" sz="3600" dirty="0"/>
              <a:t>e.g., 30 images/sec</a:t>
            </a:r>
          </a:p>
          <a:p>
            <a:pPr marL="682625" lvl="1" indent="-225425">
              <a:defRPr/>
            </a:pPr>
            <a:r>
              <a:rPr lang="en-US" sz="3600" dirty="0"/>
              <a:t>Appear continuous due to the stroboscopic effect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872681" y="106363"/>
            <a:ext cx="5488708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Video representation</a:t>
            </a:r>
          </a:p>
        </p:txBody>
      </p:sp>
      <p:pic>
        <p:nvPicPr>
          <p:cNvPr id="24582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1975" y="1749425"/>
            <a:ext cx="19177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4100513"/>
            <a:ext cx="19177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832601" y="3881438"/>
            <a:ext cx="8899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CC0000"/>
                </a:solidFill>
                <a:latin typeface="Arial" charset="0"/>
                <a:cs typeface="Arial" charset="0"/>
              </a:rPr>
              <a:t>frame</a:t>
            </a:r>
            <a:r>
              <a:rPr lang="en-US" sz="1800" dirty="0">
                <a:solidFill>
                  <a:srgbClr val="CC0000"/>
                </a:solidFill>
                <a:latin typeface="Arial" charset="0"/>
                <a:cs typeface="Arial" charset="0"/>
              </a:rPr>
              <a:t> i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8197851" y="6230939"/>
            <a:ext cx="1196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CC0000"/>
                </a:solidFill>
                <a:latin typeface="Arial" charset="0"/>
                <a:cs typeface="Arial" charset="0"/>
              </a:rPr>
              <a:t>frame</a:t>
            </a:r>
            <a:r>
              <a:rPr lang="en-US" sz="1800" dirty="0">
                <a:solidFill>
                  <a:srgbClr val="CC0000"/>
                </a:solidFill>
                <a:latin typeface="Arial" charset="0"/>
                <a:cs typeface="Arial" charset="0"/>
              </a:rPr>
              <a:t> i+1</a:t>
            </a:r>
          </a:p>
        </p:txBody>
      </p:sp>
      <p:cxnSp>
        <p:nvCxnSpPr>
          <p:cNvPr id="29" name="Straight Connector 28"/>
          <p:cNvCxnSpPr>
            <a:cxnSpLocks noChangeShapeType="1"/>
          </p:cNvCxnSpPr>
          <p:nvPr/>
        </p:nvCxnSpPr>
        <p:spPr bwMode="auto">
          <a:xfrm>
            <a:off x="7673976" y="4181476"/>
            <a:ext cx="942975" cy="216852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80154" y="6512522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E8C6E93-DF5B-BC4B-80F9-500DED1EEDCC}" type="slidenum">
              <a:rPr lang="en-US" sz="1200" smtClean="0">
                <a:latin typeface="Tahoma" charset="0"/>
              </a:rPr>
              <a:pPr/>
              <a:t>6</a:t>
            </a:fld>
            <a:endParaRPr lang="en-US" sz="12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963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55782" y="1339849"/>
            <a:ext cx="6157705" cy="5444991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3200" dirty="0"/>
              <a:t>Digital image: array of pixels</a:t>
            </a:r>
          </a:p>
          <a:p>
            <a:pPr marL="682625" lvl="1" indent="-225425">
              <a:defRPr/>
            </a:pPr>
            <a:r>
              <a:rPr lang="en-US" sz="3200" dirty="0"/>
              <a:t>each pixel represented by bits</a:t>
            </a:r>
          </a:p>
          <a:p>
            <a:pPr marL="682625" lvl="1" indent="-225425">
              <a:defRPr/>
            </a:pPr>
            <a:r>
              <a:rPr lang="en-US" sz="3200" dirty="0"/>
              <a:t>Encode luminance and color</a:t>
            </a:r>
          </a:p>
          <a:p>
            <a:pPr marL="682625" lvl="1" indent="-225425">
              <a:defRPr/>
            </a:pPr>
            <a:r>
              <a:rPr lang="en-US" sz="3200" dirty="0"/>
              <a:t>Number of pixels: </a:t>
            </a:r>
            <a:r>
              <a:rPr lang="en-US" sz="3200" dirty="0">
                <a:solidFill>
                  <a:srgbClr val="C00000"/>
                </a:solidFill>
              </a:rPr>
              <a:t>resolution</a:t>
            </a:r>
          </a:p>
          <a:p>
            <a:pPr>
              <a:defRPr/>
            </a:pPr>
            <a:r>
              <a:rPr lang="en-US" sz="3200" dirty="0"/>
              <a:t>Coding: use redundancy </a:t>
            </a:r>
            <a:r>
              <a:rPr lang="en-US" sz="3200" i="1" dirty="0">
                <a:solidFill>
                  <a:srgbClr val="CC0000"/>
                </a:solidFill>
              </a:rPr>
              <a:t>within</a:t>
            </a:r>
            <a:r>
              <a:rPr lang="en-US" sz="3200" dirty="0"/>
              <a:t> and </a:t>
            </a:r>
            <a:r>
              <a:rPr lang="en-US" sz="3200" i="1" dirty="0">
                <a:solidFill>
                  <a:srgbClr val="CC0000"/>
                </a:solidFill>
              </a:rPr>
              <a:t>between</a:t>
            </a:r>
            <a:r>
              <a:rPr lang="en-US" sz="3200" dirty="0">
                <a:solidFill>
                  <a:srgbClr val="CC0000"/>
                </a:solidFill>
              </a:rPr>
              <a:t> </a:t>
            </a:r>
            <a:r>
              <a:rPr lang="en-US" sz="3200" dirty="0"/>
              <a:t>images to decrease # bits used to encode image</a:t>
            </a:r>
          </a:p>
          <a:p>
            <a:pPr marL="682625" lvl="1" indent="-225425">
              <a:defRPr/>
            </a:pPr>
            <a:r>
              <a:rPr lang="en-US" sz="3200" dirty="0"/>
              <a:t>spatial (within image)</a:t>
            </a:r>
          </a:p>
          <a:p>
            <a:pPr marL="682625" lvl="1" indent="-225425">
              <a:defRPr/>
            </a:pPr>
            <a:r>
              <a:rPr lang="en-US" sz="3200" dirty="0"/>
              <a:t>temporal (from one image to next)</a:t>
            </a:r>
          </a:p>
          <a:p>
            <a:pPr marL="225425" indent="-225425">
              <a:defRPr/>
            </a:pPr>
            <a:r>
              <a:rPr lang="en-US" sz="3200" dirty="0"/>
              <a:t>Encoding/decoding algorithm </a:t>
            </a:r>
          </a:p>
          <a:p>
            <a:pPr marL="0" indent="0">
              <a:buNone/>
              <a:defRPr/>
            </a:pPr>
            <a:r>
              <a:rPr lang="en-US" sz="3200" dirty="0"/>
              <a:t>  often called a </a:t>
            </a:r>
            <a:r>
              <a:rPr lang="en-US" sz="3200" dirty="0">
                <a:solidFill>
                  <a:srgbClr val="C00000"/>
                </a:solidFill>
              </a:rPr>
              <a:t>codec</a:t>
            </a:r>
          </a:p>
          <a:p>
            <a:pPr marL="682625" lvl="1" indent="-225425">
              <a:defRPr/>
            </a:pPr>
            <a:endParaRPr lang="en-US" sz="280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872681" y="106363"/>
            <a:ext cx="5488708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Video representation</a:t>
            </a:r>
          </a:p>
        </p:txBody>
      </p:sp>
      <p:pic>
        <p:nvPicPr>
          <p:cNvPr id="24582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1975" y="1749425"/>
            <a:ext cx="19177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6869113" y="295276"/>
            <a:ext cx="3275012" cy="1730375"/>
            <a:chOff x="5345311" y="524250"/>
            <a:chExt cx="3274238" cy="1730242"/>
          </a:xfrm>
        </p:grpSpPr>
        <p:sp>
          <p:nvSpPr>
            <p:cNvPr id="24589" name="TextBox 5"/>
            <p:cNvSpPr txBox="1">
              <a:spLocks noChangeArrowheads="1"/>
            </p:cNvSpPr>
            <p:nvPr/>
          </p:nvSpPr>
          <p:spPr bwMode="auto">
            <a:xfrm>
              <a:off x="5345311" y="1789936"/>
              <a:ext cx="204575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 dirty="0">
                  <a:solidFill>
                    <a:srgbClr val="CC0000"/>
                  </a:solidFill>
                  <a:latin typeface="Arial Narrow" charset="0"/>
                  <a:cs typeface="Arial Narrow" charset="0"/>
                </a:rPr>
                <a:t>……………………...…</a:t>
              </a:r>
            </a:p>
          </p:txBody>
        </p:sp>
        <p:sp>
          <p:nvSpPr>
            <p:cNvPr id="24590" name="TextBox 8"/>
            <p:cNvSpPr txBox="1">
              <a:spLocks noChangeArrowheads="1"/>
            </p:cNvSpPr>
            <p:nvPr/>
          </p:nvSpPr>
          <p:spPr bwMode="auto">
            <a:xfrm>
              <a:off x="5808125" y="524250"/>
              <a:ext cx="2811424" cy="1169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solidFill>
                    <a:srgbClr val="CC0000"/>
                  </a:solidFill>
                  <a:latin typeface="Arial" charset="0"/>
                  <a:cs typeface="Arial" charset="0"/>
                </a:rPr>
                <a:t>spatial coding example: </a:t>
              </a:r>
              <a:r>
                <a:rPr lang="en-US" sz="1400" i="0" dirty="0">
                  <a:latin typeface="Arial" charset="0"/>
                  <a:cs typeface="Arial" charset="0"/>
                </a:rPr>
                <a:t>instead of sending</a:t>
              </a:r>
              <a:r>
                <a:rPr lang="en-US" sz="1400" dirty="0">
                  <a:latin typeface="Arial" charset="0"/>
                  <a:cs typeface="Arial" charset="0"/>
                </a:rPr>
                <a:t> N </a:t>
              </a:r>
              <a:r>
                <a:rPr lang="en-US" sz="1400" i="0" dirty="0">
                  <a:latin typeface="Arial" charset="0"/>
                  <a:cs typeface="Arial" charset="0"/>
                </a:rPr>
                <a:t>values of same color (all purple), send only two values: color  value (</a:t>
              </a:r>
              <a:r>
                <a:rPr lang="en-US" sz="1400" dirty="0">
                  <a:latin typeface="Arial" charset="0"/>
                  <a:cs typeface="Arial" charset="0"/>
                </a:rPr>
                <a:t>purple)  and number of repeated values (</a:t>
              </a:r>
              <a:r>
                <a:rPr lang="en-US" sz="1400" i="0" dirty="0">
                  <a:latin typeface="Arial" charset="0"/>
                  <a:cs typeface="Arial" charset="0"/>
                </a:rPr>
                <a:t>N)</a:t>
              </a:r>
            </a:p>
          </p:txBody>
        </p:sp>
        <p:sp>
          <p:nvSpPr>
            <p:cNvPr id="24591" name="TextBox 13"/>
            <p:cNvSpPr txBox="1">
              <a:spLocks noChangeArrowheads="1"/>
            </p:cNvSpPr>
            <p:nvPr/>
          </p:nvSpPr>
          <p:spPr bwMode="auto">
            <a:xfrm>
              <a:off x="5354771" y="1885160"/>
              <a:ext cx="204575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 dirty="0">
                  <a:solidFill>
                    <a:srgbClr val="CC0000"/>
                  </a:solidFill>
                  <a:latin typeface="Arial Narrow" charset="0"/>
                  <a:cs typeface="Arial Narrow" charset="0"/>
                </a:rPr>
                <a:t>……………………...…</a:t>
              </a:r>
            </a:p>
          </p:txBody>
        </p:sp>
        <p:cxnSp>
          <p:nvCxnSpPr>
            <p:cNvPr id="24592" name="Straight Connector 10"/>
            <p:cNvCxnSpPr>
              <a:cxnSpLocks noChangeShapeType="1"/>
            </p:cNvCxnSpPr>
            <p:nvPr/>
          </p:nvCxnSpPr>
          <p:spPr bwMode="auto">
            <a:xfrm flipH="1">
              <a:off x="5565603" y="756253"/>
              <a:ext cx="313958" cy="115578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4100513"/>
            <a:ext cx="19177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832601" y="3881438"/>
            <a:ext cx="8899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CC0000"/>
                </a:solidFill>
                <a:latin typeface="Arial" charset="0"/>
                <a:cs typeface="Arial" charset="0"/>
              </a:rPr>
              <a:t>frame</a:t>
            </a:r>
            <a:r>
              <a:rPr lang="en-US" sz="1800" dirty="0">
                <a:solidFill>
                  <a:srgbClr val="CC0000"/>
                </a:solidFill>
                <a:latin typeface="Arial" charset="0"/>
                <a:cs typeface="Arial" charset="0"/>
              </a:rPr>
              <a:t> i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8197851" y="6230939"/>
            <a:ext cx="1196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CC0000"/>
                </a:solidFill>
                <a:latin typeface="Arial" charset="0"/>
                <a:cs typeface="Arial" charset="0"/>
              </a:rPr>
              <a:t>frame</a:t>
            </a:r>
            <a:r>
              <a:rPr lang="en-US" sz="1800" dirty="0">
                <a:solidFill>
                  <a:srgbClr val="CC0000"/>
                </a:solidFill>
                <a:latin typeface="Arial" charset="0"/>
                <a:cs typeface="Arial" charset="0"/>
              </a:rPr>
              <a:t> i+1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033596" y="5168205"/>
            <a:ext cx="211172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400" dirty="0">
                <a:solidFill>
                  <a:srgbClr val="CC0000"/>
                </a:solidFill>
                <a:latin typeface="Arial" charset="0"/>
                <a:cs typeface="Arial" charset="0"/>
              </a:rPr>
              <a:t>    temporal coding example: </a:t>
            </a:r>
            <a:r>
              <a:rPr lang="en-US" sz="1400" i="0" dirty="0">
                <a:latin typeface="Arial" charset="0"/>
                <a:cs typeface="Arial" charset="0"/>
              </a:rPr>
              <a:t>instead of sending complete frame at i+1, send only differences from frame i (motion vectors)</a:t>
            </a:r>
          </a:p>
        </p:txBody>
      </p:sp>
      <p:cxnSp>
        <p:nvCxnSpPr>
          <p:cNvPr id="29" name="Straight Connector 28"/>
          <p:cNvCxnSpPr>
            <a:cxnSpLocks noChangeShapeType="1"/>
          </p:cNvCxnSpPr>
          <p:nvPr/>
        </p:nvCxnSpPr>
        <p:spPr bwMode="auto">
          <a:xfrm>
            <a:off x="7673976" y="4181476"/>
            <a:ext cx="942975" cy="216852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80154" y="6512522"/>
            <a:ext cx="687846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E8C6E93-DF5B-BC4B-80F9-500DED1EEDCC}" type="slidenum">
              <a:rPr lang="en-US" sz="1200" smtClean="0">
                <a:latin typeface="Tahoma" charset="0"/>
              </a:rPr>
              <a:pPr/>
              <a:t>7</a:t>
            </a:fld>
            <a:endParaRPr lang="en-US" sz="12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636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4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42F71-20E9-AB43-BC6F-1BFD007F2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codecs: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9C567-5F0F-3F4C-902F-D043C9F40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88842" cy="4875964"/>
          </a:xfrm>
        </p:spPr>
        <p:txBody>
          <a:bodyPr>
            <a:normAutofit/>
          </a:bodyPr>
          <a:lstStyle/>
          <a:p>
            <a:pPr>
              <a:buSzPct val="100000"/>
              <a:defRPr/>
            </a:pPr>
            <a:r>
              <a:rPr lang="en-US" sz="3200" dirty="0">
                <a:solidFill>
                  <a:srgbClr val="CC0000"/>
                </a:solidFill>
              </a:rPr>
              <a:t>Video </a:t>
            </a:r>
            <a:r>
              <a:rPr lang="en-US" sz="3200" i="1" dirty="0">
                <a:solidFill>
                  <a:srgbClr val="CC0000"/>
                </a:solidFill>
              </a:rPr>
              <a:t>bit rate</a:t>
            </a:r>
            <a:r>
              <a:rPr lang="en-US" sz="3200" dirty="0">
                <a:solidFill>
                  <a:srgbClr val="CC0000"/>
                </a:solidFill>
              </a:rPr>
              <a:t>: </a:t>
            </a:r>
            <a:r>
              <a:rPr lang="en-US" sz="3200" dirty="0"/>
              <a:t>effective number of bits per second of the video after encoding</a:t>
            </a:r>
          </a:p>
          <a:p>
            <a:pPr>
              <a:buSzPct val="100000"/>
              <a:defRPr/>
            </a:pPr>
            <a:r>
              <a:rPr lang="en-US" sz="3200" dirty="0"/>
              <a:t>It depends on many factors</a:t>
            </a:r>
          </a:p>
          <a:p>
            <a:pPr lvl="1">
              <a:buSzPct val="100000"/>
              <a:defRPr/>
            </a:pPr>
            <a:r>
              <a:rPr lang="en-US" sz="2800" dirty="0"/>
              <a:t>Resolution of each image: more pixels = more bits</a:t>
            </a:r>
          </a:p>
          <a:p>
            <a:pPr lvl="1">
              <a:buSzPct val="100000"/>
              <a:defRPr/>
            </a:pPr>
            <a:r>
              <a:rPr lang="en-US" sz="2800" dirty="0"/>
              <a:t>Detail per pixel: more luminance &amp; color detail = more bits</a:t>
            </a:r>
          </a:p>
          <a:p>
            <a:pPr lvl="1">
              <a:buSzPct val="100000"/>
              <a:defRPr/>
            </a:pPr>
            <a:r>
              <a:rPr lang="en-US" sz="2800" dirty="0"/>
              <a:t>Amount of movement in the video. More movement = more bits</a:t>
            </a:r>
          </a:p>
          <a:p>
            <a:pPr lvl="1">
              <a:buSzPct val="100000"/>
              <a:defRPr/>
            </a:pPr>
            <a:r>
              <a:rPr lang="en-US" sz="2800" dirty="0"/>
              <a:t>Quality of overall compression in the codec</a:t>
            </a:r>
          </a:p>
          <a:p>
            <a:pPr>
              <a:buSzPct val="100000"/>
              <a:defRPr/>
            </a:pPr>
            <a:r>
              <a:rPr lang="en-US" sz="3200" dirty="0"/>
              <a:t>Video bit rate is typically correlated with quality of perception </a:t>
            </a:r>
          </a:p>
          <a:p>
            <a:pPr lvl="1">
              <a:buSzPct val="100000"/>
              <a:defRPr/>
            </a:pPr>
            <a:r>
              <a:rPr lang="en-US" sz="2800" dirty="0"/>
              <a:t>Higher bit rate == better to perceive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8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42F71-20E9-AB43-BC6F-1BFD007F2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Bit-rates: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9C567-5F0F-3F4C-902F-D043C9F40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88842" cy="4875964"/>
          </a:xfrm>
        </p:spPr>
        <p:txBody>
          <a:bodyPr>
            <a:normAutofit/>
          </a:bodyPr>
          <a:lstStyle/>
          <a:p>
            <a:pPr>
              <a:buSzPct val="100000"/>
              <a:defRPr/>
            </a:pPr>
            <a:r>
              <a:rPr lang="en-US" sz="3200" dirty="0"/>
              <a:t>Bit-rate of a video changes over the duration of the video</a:t>
            </a:r>
          </a:p>
          <a:p>
            <a:pPr>
              <a:buSzPct val="100000"/>
              <a:defRPr/>
            </a:pPr>
            <a:r>
              <a:rPr lang="en-US" sz="3200" dirty="0">
                <a:solidFill>
                  <a:srgbClr val="CC0000"/>
                </a:solidFill>
              </a:rPr>
              <a:t>CBR: (constant bit rate): </a:t>
            </a:r>
            <a:r>
              <a:rPr lang="en-US" sz="3200" dirty="0">
                <a:solidFill>
                  <a:srgbClr val="000000"/>
                </a:solidFill>
              </a:rPr>
              <a:t>fixed bit-rate video</a:t>
            </a:r>
          </a:p>
          <a:p>
            <a:pPr>
              <a:buSzPct val="100000"/>
              <a:defRPr/>
            </a:pPr>
            <a:r>
              <a:rPr lang="en-US" sz="3200" dirty="0">
                <a:solidFill>
                  <a:srgbClr val="CC0000"/>
                </a:solidFill>
              </a:rPr>
              <a:t>VBR:  (variable bit rate): </a:t>
            </a:r>
            <a:r>
              <a:rPr lang="en-US" sz="3200" dirty="0"/>
              <a:t>different parts of the video have different bit rates, e.g., changes in color, motion, etc.</a:t>
            </a:r>
          </a:p>
          <a:p>
            <a:pPr lvl="1">
              <a:buSzPct val="100000"/>
              <a:defRPr/>
            </a:pPr>
            <a:r>
              <a:rPr lang="en-US" sz="2800" dirty="0"/>
              <a:t>For VBR, we talk about </a:t>
            </a:r>
            <a:r>
              <a:rPr lang="en-US" sz="2800" dirty="0">
                <a:solidFill>
                  <a:srgbClr val="C00000"/>
                </a:solidFill>
              </a:rPr>
              <a:t>average bit-rate </a:t>
            </a:r>
            <a:r>
              <a:rPr lang="en-US" sz="2800" dirty="0"/>
              <a:t>over video’s duration</a:t>
            </a:r>
          </a:p>
          <a:p>
            <a:pPr>
              <a:buSzPct val="100000"/>
              <a:defRPr/>
            </a:pPr>
            <a:r>
              <a:rPr lang="en-US" sz="3200" dirty="0">
                <a:solidFill>
                  <a:srgbClr val="CC0000"/>
                </a:solidFill>
              </a:rPr>
              <a:t>Examples of average video bit-rates</a:t>
            </a:r>
          </a:p>
          <a:p>
            <a:pPr lvl="1">
              <a:defRPr/>
            </a:pPr>
            <a:r>
              <a:rPr lang="en-US" dirty="0"/>
              <a:t>MPEG 1 (CD-ROM) 1.5 Mbps. MPEG2 (DVD) 3-6 Mbps</a:t>
            </a:r>
          </a:p>
          <a:p>
            <a:pPr lvl="1">
              <a:defRPr/>
            </a:pPr>
            <a:r>
              <a:rPr lang="en-US" dirty="0"/>
              <a:t>MPEG4 (often used in Internet, &lt; 1 Mbps)</a:t>
            </a:r>
          </a:p>
          <a:p>
            <a:pPr lvl="1">
              <a:defRPr/>
            </a:pPr>
            <a:r>
              <a:rPr lang="en-US" dirty="0"/>
              <a:t>In general, one Internet video stream takes up a few Mbit/s (more for HD)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33D29A-13D5-BB4C-B466-87C752730037}"/>
              </a:ext>
            </a:extLst>
          </p:cNvPr>
          <p:cNvSpPr txBox="1"/>
          <p:nvPr/>
        </p:nvSpPr>
        <p:spPr>
          <a:xfrm>
            <a:off x="677780" y="6342868"/>
            <a:ext cx="11273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pitchFamily="2" charset="0"/>
              </a:rPr>
              <a:t>https://</a:t>
            </a:r>
            <a:r>
              <a:rPr lang="en-US" dirty="0" err="1">
                <a:latin typeface="Helvetica" pitchFamily="2" charset="0"/>
              </a:rPr>
              <a:t>blog.video.ibm.com</a:t>
            </a:r>
            <a:r>
              <a:rPr lang="en-US" dirty="0">
                <a:latin typeface="Helvetica" pitchFamily="2" charset="0"/>
              </a:rPr>
              <a:t>/streaming-video-tips/what-is-video-encoding-codecs-compression-techniques/</a:t>
            </a:r>
          </a:p>
        </p:txBody>
      </p:sp>
    </p:spTree>
    <p:extLst>
      <p:ext uri="{BB962C8B-B14F-4D97-AF65-F5344CB8AC3E}">
        <p14:creationId xmlns:p14="http://schemas.microsoft.com/office/powerpoint/2010/main" val="1583685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508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 smtClean="0">
            <a:latin typeface="Helvetica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1236</TotalTime>
  <Words>1050</Words>
  <Application>Microsoft Macintosh PowerPoint</Application>
  <PresentationFormat>Widescreen</PresentationFormat>
  <Paragraphs>198</Paragraphs>
  <Slides>16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ＭＳ Ｐゴシック</vt:lpstr>
      <vt:lpstr>Arial</vt:lpstr>
      <vt:lpstr>Arial Narrow</vt:lpstr>
      <vt:lpstr>Calibri</vt:lpstr>
      <vt:lpstr>Helvetica</vt:lpstr>
      <vt:lpstr>Tahoma</vt:lpstr>
      <vt:lpstr>Times New Roman</vt:lpstr>
      <vt:lpstr>Wingdings</vt:lpstr>
      <vt:lpstr>Office Theme</vt:lpstr>
      <vt:lpstr>Video</vt:lpstr>
      <vt:lpstr>Digital representation of audio and video</vt:lpstr>
      <vt:lpstr>Digital representation of audio</vt:lpstr>
      <vt:lpstr>Audio representation</vt:lpstr>
      <vt:lpstr>Audio representation</vt:lpstr>
      <vt:lpstr>Video representation</vt:lpstr>
      <vt:lpstr>Video representation</vt:lpstr>
      <vt:lpstr>Video codecs: terminology</vt:lpstr>
      <vt:lpstr>Bit-rates: terminology</vt:lpstr>
      <vt:lpstr>Networking multimedia: 3 types</vt:lpstr>
      <vt:lpstr>On-demand Video Streaming</vt:lpstr>
      <vt:lpstr>Streaming (stored) video</vt:lpstr>
      <vt:lpstr>Streaming stored video</vt:lpstr>
      <vt:lpstr>Streaming stored video: challenges</vt:lpstr>
      <vt:lpstr>Introduce a delay for smooth playout</vt:lpstr>
      <vt:lpstr>But not too small a delay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Srinivas Narayana Ganapathy</dc:creator>
  <cp:lastModifiedBy>Srinivas NG</cp:lastModifiedBy>
  <cp:revision>1381</cp:revision>
  <cp:lastPrinted>2021-01-24T11:57:08Z</cp:lastPrinted>
  <dcterms:created xsi:type="dcterms:W3CDTF">2019-01-23T03:40:12Z</dcterms:created>
  <dcterms:modified xsi:type="dcterms:W3CDTF">2024-10-04T15:26:06Z</dcterms:modified>
</cp:coreProperties>
</file>