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87" r:id="rId2"/>
    <p:sldId id="529" r:id="rId3"/>
    <p:sldId id="521" r:id="rId4"/>
    <p:sldId id="430" r:id="rId5"/>
    <p:sldId id="431" r:id="rId6"/>
    <p:sldId id="432" r:id="rId7"/>
    <p:sldId id="522" r:id="rId8"/>
    <p:sldId id="523" r:id="rId9"/>
    <p:sldId id="533" r:id="rId10"/>
    <p:sldId id="524" r:id="rId11"/>
    <p:sldId id="511" r:id="rId12"/>
    <p:sldId id="540" r:id="rId13"/>
    <p:sldId id="526" r:id="rId14"/>
    <p:sldId id="503" r:id="rId15"/>
    <p:sldId id="264" r:id="rId16"/>
    <p:sldId id="52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The </a:t>
            </a:r>
            <a:r>
              <a:rPr lang="en-US">
                <a:solidFill>
                  <a:srgbClr val="C00000"/>
                </a:solidFill>
                <a:ea typeface="ＭＳ Ｐゴシック" charset="0"/>
                <a:cs typeface="+mj-cs"/>
              </a:rPr>
              <a:t>Web (part 2)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7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AAD2F0AD-3EEF-DB43-B266-79A37407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A7341B5-A5B7-064D-807E-3102247472E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4035" name="Line 2">
            <a:extLst>
              <a:ext uri="{FF2B5EF4-FFF2-40B4-BE49-F238E27FC236}">
                <a16:creationId xmlns:a16="http://schemas.microsoft.com/office/drawing/2014/main" id="{537D3986-8904-884D-9127-817FA5D41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8717" y="2095500"/>
            <a:ext cx="0" cy="44958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ABD22D0-4E94-7D46-9A53-4125D8D0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93" y="6019801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C999FB97-5526-2B43-B159-D69C237EA1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3064" y="2914651"/>
            <a:ext cx="2609031" cy="2200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2400" dirty="0"/>
              <a:t>Suppose user visits a page with text and 10 images.</a:t>
            </a:r>
          </a:p>
        </p:txBody>
      </p:sp>
      <p:sp>
        <p:nvSpPr>
          <p:cNvPr id="44039" name="Rectangle 6">
            <a:extLst>
              <a:ext uri="{FF2B5EF4-FFF2-40B4-BE49-F238E27FC236}">
                <a16:creationId xmlns:a16="http://schemas.microsoft.com/office/drawing/2014/main" id="{8FCB7AED-51B0-234E-9DA2-B81F2D8EC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39692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1a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  <a:r>
              <a:rPr lang="en-US" altLang="en-US" sz="1800" dirty="0"/>
              <a:t> HTTP client initiates TCP connection to HTTP server</a:t>
            </a:r>
            <a:endParaRPr lang="en-US" altLang="en-US" sz="2000" dirty="0"/>
          </a:p>
        </p:txBody>
      </p:sp>
      <p:sp>
        <p:nvSpPr>
          <p:cNvPr id="44040" name="Rectangle 7">
            <a:extLst>
              <a:ext uri="{FF2B5EF4-FFF2-40B4-BE49-F238E27FC236}">
                <a16:creationId xmlns:a16="http://schemas.microsoft.com/office/drawing/2014/main" id="{76CE8614-1C7A-5E4B-8EC7-A5A4151E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317" y="3829051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2.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client sends HTTP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request message</a:t>
            </a: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5B56345B-8CC5-4C44-9ABF-EFA1844B3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017" y="2524125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1b.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at host “accepts” connection, notifying client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44042" name="Rectangle 9">
            <a:extLst>
              <a:ext uri="{FF2B5EF4-FFF2-40B4-BE49-F238E27FC236}">
                <a16:creationId xmlns:a16="http://schemas.microsoft.com/office/drawing/2014/main" id="{1CD914E7-AFB8-B14F-955B-31F94D8D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67" y="4381501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3.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receives request message, replies with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response message</a:t>
            </a:r>
            <a:r>
              <a:rPr lang="en-US" altLang="en-US" sz="1800" dirty="0">
                <a:latin typeface="Helvetica" pitchFamily="2" charset="0"/>
              </a:rPr>
              <a:t> containing requested object</a:t>
            </a:r>
          </a:p>
        </p:txBody>
      </p:sp>
      <p:sp>
        <p:nvSpPr>
          <p:cNvPr id="44043" name="Line 10">
            <a:extLst>
              <a:ext uri="{FF2B5EF4-FFF2-40B4-BE49-F238E27FC236}">
                <a16:creationId xmlns:a16="http://schemas.microsoft.com/office/drawing/2014/main" id="{CDEE7889-9584-5C4B-A86A-BC44E187A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593" y="26479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1">
            <a:extLst>
              <a:ext uri="{FF2B5EF4-FFF2-40B4-BE49-F238E27FC236}">
                <a16:creationId xmlns:a16="http://schemas.microsoft.com/office/drawing/2014/main" id="{4961EE75-BA45-EC4E-B7E3-7A541C64D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8193" y="45910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A8CD67B9-BC2C-DF4E-B1FC-B03E275C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182" y="5942013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4047" name="Line 14">
            <a:extLst>
              <a:ext uri="{FF2B5EF4-FFF2-40B4-BE49-F238E27FC236}">
                <a16:creationId xmlns:a16="http://schemas.microsoft.com/office/drawing/2014/main" id="{34E7289F-C61B-4E43-A43C-61ACBF701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018" y="316230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DD85D464-DB0E-A24B-B5FF-145C0D1D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B906B-08E7-D346-A51E-441A225B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5435CC-B022-0F45-9977-82C532AA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Persistent</a:t>
            </a:r>
            <a:r>
              <a:rPr lang="en-US" altLang="en-US" dirty="0"/>
              <a:t> HTTP (HTTP/</a:t>
            </a:r>
            <a:r>
              <a:rPr lang="en-US" altLang="en-US" dirty="0">
                <a:solidFill>
                  <a:srgbClr val="C00000"/>
                </a:solidFill>
              </a:rPr>
              <a:t>1.1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FD342-5E9B-D349-B739-B4873BD9F2E8}"/>
              </a:ext>
            </a:extLst>
          </p:cNvPr>
          <p:cNvSpPr txBox="1"/>
          <p:nvPr/>
        </p:nvSpPr>
        <p:spPr>
          <a:xfrm rot="1677015">
            <a:off x="5321094" y="5252662"/>
            <a:ext cx="3378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Connection: keep-alive</a:t>
            </a:r>
          </a:p>
          <a:p>
            <a:pPr algn="l"/>
            <a:r>
              <a:rPr lang="en-US" dirty="0">
                <a:latin typeface="Helvetica" pitchFamily="2" charset="0"/>
              </a:rPr>
              <a:t>HTTP header introduced in</a:t>
            </a:r>
          </a:p>
          <a:p>
            <a:pPr algn="l"/>
            <a:r>
              <a:rPr lang="en-US" dirty="0">
                <a:latin typeface="Helvetica" pitchFamily="2" charset="0"/>
              </a:rPr>
              <a:t>HTTP/1.1</a:t>
            </a:r>
          </a:p>
        </p:txBody>
      </p:sp>
    </p:spTree>
    <p:extLst>
      <p:ext uri="{BB962C8B-B14F-4D97-AF65-F5344CB8AC3E}">
        <p14:creationId xmlns:p14="http://schemas.microsoft.com/office/powerpoint/2010/main" val="16102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  <p:bldP spid="44040" grpId="0"/>
      <p:bldP spid="44041" grpId="0"/>
      <p:bldP spid="44042" grpId="0"/>
      <p:bldP spid="44043" grpId="0" animBg="1"/>
      <p:bldP spid="44044" grpId="0" animBg="1"/>
      <p:bldP spid="4404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566C2AFC-EF98-0F43-87EA-8D7B5C0D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1A60ADC-1D8A-174D-97E2-EBE5DE902DC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EE5797F-11D3-8447-8EAA-AD9C67D547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25306" y="3154929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5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  <a:r>
              <a:rPr lang="en-US" altLang="en-US" sz="1800" dirty="0"/>
              <a:t> HTTP client receives response message containing HTML file, displays HTML.  Parsing HTML file, finds 10 referenced image objects</a:t>
            </a:r>
            <a:endParaRPr lang="en-US" altLang="en-US" sz="2000" dirty="0"/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6108E5C3-EBBD-DA43-9B83-C92D9BA3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780" y="4675753"/>
            <a:ext cx="7802176" cy="204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The 10 objects can be requested over the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same</a:t>
            </a:r>
            <a:r>
              <a:rPr lang="en-US" altLang="en-US" dirty="0">
                <a:latin typeface="Helvetica" pitchFamily="2" charset="0"/>
              </a:rPr>
              <a:t> TCP connection.</a:t>
            </a: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i.e., save an RTT per object (otherwise spent opening a new TCP connection in HTTP/1.0)</a:t>
            </a: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595BAF23-9904-9E49-A7E6-8AC0ED6D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395" y="2650155"/>
            <a:ext cx="4695865" cy="115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4.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sends a response.</a:t>
            </a:r>
          </a:p>
          <a:p>
            <a:pPr>
              <a:buFont typeface="ZapfDingbats" pitchFamily="82" charset="2"/>
              <a:buNone/>
            </a:pP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Server keeps the TCP connection alive.</a:t>
            </a:r>
            <a:endParaRPr lang="en-US" altLang="en-US" sz="32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5063" name="Line 6">
            <a:extLst>
              <a:ext uri="{FF2B5EF4-FFF2-40B4-BE49-F238E27FC236}">
                <a16:creationId xmlns:a16="http://schemas.microsoft.com/office/drawing/2014/main" id="{6CA5D476-F448-2F4A-BC79-D2F785F5B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2855" y="1690688"/>
            <a:ext cx="23477" cy="350735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7">
            <a:extLst>
              <a:ext uri="{FF2B5EF4-FFF2-40B4-BE49-F238E27FC236}">
                <a16:creationId xmlns:a16="http://schemas.microsoft.com/office/drawing/2014/main" id="{A7A663AE-EB0E-DD42-A842-92683326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731" y="4626542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EB78AA01-393F-344F-8D5C-10A8BA3C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660" y="4490016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5066" name="Line 9">
            <a:extLst>
              <a:ext uri="{FF2B5EF4-FFF2-40B4-BE49-F238E27FC236}">
                <a16:creationId xmlns:a16="http://schemas.microsoft.com/office/drawing/2014/main" id="{45B190A7-6F69-5B4C-9677-8AB932C25D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2307" y="2556442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390D0-567E-5F40-95E2-E50B1F7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Persistent </a:t>
            </a:r>
            <a:r>
              <a:rPr lang="en-US" altLang="en-US" dirty="0"/>
              <a:t>HTTP (HTTP/1.1)</a:t>
            </a:r>
            <a:endParaRPr lang="en-US" dirty="0"/>
          </a:p>
        </p:txBody>
      </p:sp>
      <p:pic>
        <p:nvPicPr>
          <p:cNvPr id="15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C440A1C-394B-D640-8025-7A057667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3DBB2B-96E5-D14F-80DD-A1E58566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5104-182D-E535-2892-EC8AF832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HTTP user response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30A5-5AF5-4F35-125E-7DF50584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6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requests made one at a time (separate RTT per req)</a:t>
            </a:r>
          </a:p>
          <a:p>
            <a:r>
              <a:rPr lang="en-US" dirty="0">
                <a:solidFill>
                  <a:srgbClr val="C00000"/>
                </a:solidFill>
              </a:rPr>
              <a:t>RTT + (RTT + file transmission time) * #objects</a:t>
            </a:r>
          </a:p>
          <a:p>
            <a:r>
              <a:rPr lang="en-US" dirty="0">
                <a:solidFill>
                  <a:srgbClr val="C00000"/>
                </a:solidFill>
              </a:rPr>
              <a:t>Pipelining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send more than one HTTP request at a time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Extreme case: all requests in one (small) packet</a:t>
            </a:r>
          </a:p>
          <a:p>
            <a:pPr lvl="1"/>
            <a:r>
              <a:rPr lang="en-US"/>
              <a:t>2RTT </a:t>
            </a:r>
            <a:r>
              <a:rPr lang="en-US" dirty="0"/>
              <a:t>+ (file transmission time) * #objects</a:t>
            </a:r>
          </a:p>
          <a:p>
            <a:pPr lvl="1"/>
            <a:r>
              <a:rPr lang="en-US" dirty="0"/>
              <a:t>In practice, dependencies between objects</a:t>
            </a:r>
          </a:p>
          <a:p>
            <a:r>
              <a:rPr lang="en-US" dirty="0"/>
              <a:t>Compare with non-persistent: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(2RTT + file transmission time) * #objects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Persistence (&amp; pipelining) can save significant time, especially on high-RTT connections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advantages of persistence: CPU savings, reduced network congestion, less memory (fewer connections)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D806-086B-0C4E-B10A-03D04C19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vs. # of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2F38-5DBF-0A4B-A87D-0B8029E5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Persistence is distinct from the </a:t>
            </a:r>
            <a:r>
              <a:rPr lang="en-US" dirty="0">
                <a:solidFill>
                  <a:srgbClr val="C00000"/>
                </a:solidFill>
              </a:rPr>
              <a:t>number of concurrent connections </a:t>
            </a:r>
            <a:r>
              <a:rPr lang="en-US" dirty="0"/>
              <a:t>made by a client</a:t>
            </a:r>
          </a:p>
          <a:p>
            <a:endParaRPr lang="en-US" dirty="0"/>
          </a:p>
          <a:p>
            <a:r>
              <a:rPr lang="en-US" dirty="0"/>
              <a:t>Your browser has the choice to open multiple connections to a server</a:t>
            </a:r>
          </a:p>
          <a:p>
            <a:pPr lvl="1"/>
            <a:r>
              <a:rPr lang="en-US" dirty="0"/>
              <a:t>HTTP spec suggests to limit this to a small number (2)</a:t>
            </a:r>
          </a:p>
          <a:p>
            <a:endParaRPr lang="en-US" dirty="0"/>
          </a:p>
          <a:p>
            <a:r>
              <a:rPr lang="en-US" dirty="0"/>
              <a:t>Further, a single connection can have multiple HTTP requests in flight (pipelining) with persistent HTTP</a:t>
            </a:r>
          </a:p>
        </p:txBody>
      </p:sp>
      <p:pic>
        <p:nvPicPr>
          <p:cNvPr id="5" name="Picture 4" descr="A close-up of a message&#10;&#10;Description automatically generated">
            <a:extLst>
              <a:ext uri="{FF2B5EF4-FFF2-40B4-BE49-F238E27FC236}">
                <a16:creationId xmlns:a16="http://schemas.microsoft.com/office/drawing/2014/main" id="{7ADF8428-AB1A-2234-5606-8EAFEF77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43" y="5681532"/>
            <a:ext cx="3929743" cy="9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C793-6C44-CA4A-90A6-D1E16A8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Remembering Users </a:t>
            </a:r>
            <a:br>
              <a:rPr lang="en-US" dirty="0"/>
            </a:br>
            <a:r>
              <a:rPr lang="en-US" dirty="0"/>
              <a:t>On 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AEEA1-9468-DD4A-956E-31B641388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CDAC6252-59D0-814C-9180-36D42140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6EDEAD-0160-6643-A197-9107A3AB5C1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513E671B-622A-BB48-9B9F-86946A1C31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199" y="1603023"/>
            <a:ext cx="10066867" cy="1825978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/>
              <a:t>So far, HTTP mechanisms considered </a:t>
            </a:r>
            <a:r>
              <a:rPr lang="en-US" altLang="en-US" dirty="0">
                <a:solidFill>
                  <a:srgbClr val="C00000"/>
                </a:solidFill>
              </a:rPr>
              <a:t>stateless</a:t>
            </a:r>
          </a:p>
          <a:p>
            <a:r>
              <a:rPr lang="en-US" altLang="en-US" dirty="0"/>
              <a:t>Each request processed independently at the server</a:t>
            </a:r>
          </a:p>
          <a:p>
            <a:r>
              <a:rPr lang="en-US" altLang="en-US" dirty="0"/>
              <a:t>The server maintains no memory about past client requests</a:t>
            </a:r>
          </a:p>
        </p:txBody>
      </p:sp>
      <p:sp>
        <p:nvSpPr>
          <p:cNvPr id="48133" name="Rectangle 11">
            <a:extLst>
              <a:ext uri="{FF2B5EF4-FFF2-40B4-BE49-F238E27FC236}">
                <a16:creationId xmlns:a16="http://schemas.microsoft.com/office/drawing/2014/main" id="{2B58B101-EB08-DA42-B4B7-389022849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1375" y="3603624"/>
            <a:ext cx="8875501" cy="264160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However, </a:t>
            </a:r>
            <a:r>
              <a:rPr lang="en-US" altLang="en-US" dirty="0">
                <a:solidFill>
                  <a:srgbClr val="C00000"/>
                </a:solidFill>
              </a:rPr>
              <a:t>state, </a:t>
            </a:r>
            <a:r>
              <a:rPr lang="en-US" altLang="en-US" dirty="0"/>
              <a:t>i.e., memory, about the user at the server,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is very useful!</a:t>
            </a:r>
          </a:p>
          <a:p>
            <a:r>
              <a:rPr lang="en-US" altLang="en-US" sz="2400" dirty="0"/>
              <a:t>User authentication (e.g., </a:t>
            </a:r>
            <a:r>
              <a:rPr lang="en-US" altLang="en-US" sz="2400" dirty="0" err="1"/>
              <a:t>gmail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Shopping carts (e.g., Amazon)</a:t>
            </a:r>
          </a:p>
          <a:p>
            <a:r>
              <a:rPr lang="en-US" altLang="en-US" sz="2400" dirty="0"/>
              <a:t>Video recommendations (e.g., Netflix)</a:t>
            </a:r>
          </a:p>
          <a:p>
            <a:r>
              <a:rPr lang="en-US" altLang="en-US" sz="2400" dirty="0"/>
              <a:t>Any user session state in general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5538C-88E2-4A49-B9E3-59FCE8D5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HTTP: Remembering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AA7D-E160-1A4B-A5E9-1652A75E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with these?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958270-4982-2741-AD7D-29880FD1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91" y="3613556"/>
            <a:ext cx="10099349" cy="2812477"/>
          </a:xfr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06FC8F6-F115-5930-A3C6-208BFA6B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66" y="1520406"/>
            <a:ext cx="9516400" cy="20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9E20689F-3D50-3A4D-BBF0-37956FE7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765D27-8828-824E-89A7-1D515A3E1CF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84" name="Line 4">
            <a:extLst>
              <a:ext uri="{FF2B5EF4-FFF2-40B4-BE49-F238E27FC236}">
                <a16:creationId xmlns:a16="http://schemas.microsoft.com/office/drawing/2014/main" id="{2F4561EC-7180-C442-A87B-D15AE2BC7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200818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85" name="Text Box 5">
            <a:extLst>
              <a:ext uri="{FF2B5EF4-FFF2-40B4-BE49-F238E27FC236}">
                <a16:creationId xmlns:a16="http://schemas.microsoft.com/office/drawing/2014/main" id="{7FCB9588-B38A-EA4F-AA70-BCC0B6F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1423989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client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86" name="Text Box 6">
            <a:extLst>
              <a:ext uri="{FF2B5EF4-FFF2-40B4-BE49-F238E27FC236}">
                <a16:creationId xmlns:a16="http://schemas.microsoft.com/office/drawing/2014/main" id="{F5E0F167-8452-5F48-9190-74C25DE3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1444626"/>
            <a:ext cx="104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49188" name="Text Box 8">
            <a:extLst>
              <a:ext uri="{FF2B5EF4-FFF2-40B4-BE49-F238E27FC236}">
                <a16:creationId xmlns:a16="http://schemas.microsoft.com/office/drawing/2014/main" id="{A62F7B23-AFF2-4F47-91F0-E01400FF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1937885"/>
            <a:ext cx="268128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r>
              <a:rPr lang="en-US" altLang="en-US" sz="1800" dirty="0">
                <a:latin typeface="Helvetica" pitchFamily="2" charset="0"/>
              </a:rPr>
              <a:t> + </a:t>
            </a:r>
            <a:r>
              <a:rPr lang="en-US" altLang="en-US" sz="1800" dirty="0" err="1">
                <a:solidFill>
                  <a:srgbClr val="C00000"/>
                </a:solidFill>
                <a:latin typeface="Helvetica" pitchFamily="2" charset="0"/>
              </a:rPr>
              <a:t>auth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189" name="Line 9">
            <a:extLst>
              <a:ext uri="{FF2B5EF4-FFF2-40B4-BE49-F238E27FC236}">
                <a16:creationId xmlns:a16="http://schemas.microsoft.com/office/drawing/2014/main" id="{B477D7CC-639B-404B-BBCA-3043B1980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0038" y="2455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91" name="Text Box 11">
            <a:extLst>
              <a:ext uri="{FF2B5EF4-FFF2-40B4-BE49-F238E27FC236}">
                <a16:creationId xmlns:a16="http://schemas.microsoft.com/office/drawing/2014/main" id="{549FE7CA-6693-724D-AC0D-F1A12480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435226"/>
            <a:ext cx="2643188" cy="68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 +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Set-cookie: 1678 </a:t>
            </a:r>
          </a:p>
        </p:txBody>
      </p:sp>
      <p:sp>
        <p:nvSpPr>
          <p:cNvPr id="49192" name="Line 12">
            <a:extLst>
              <a:ext uri="{FF2B5EF4-FFF2-40B4-BE49-F238E27FC236}">
                <a16:creationId xmlns:a16="http://schemas.microsoft.com/office/drawing/2014/main" id="{534F17D4-6768-AB41-BEB4-964E354A1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3598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3" name="Group 13">
            <a:extLst>
              <a:ext uri="{FF2B5EF4-FFF2-40B4-BE49-F238E27FC236}">
                <a16:creationId xmlns:a16="http://schemas.microsoft.com/office/drawing/2014/main" id="{DE61FDBD-CF60-D841-A836-C06C90955D49}"/>
              </a:ext>
            </a:extLst>
          </p:cNvPr>
          <p:cNvGrpSpPr>
            <a:grpSpLocks/>
          </p:cNvGrpSpPr>
          <p:nvPr/>
        </p:nvGrpSpPr>
        <p:grpSpPr bwMode="auto">
          <a:xfrm>
            <a:off x="4362677" y="3359153"/>
            <a:ext cx="2681288" cy="677862"/>
            <a:chOff x="3124" y="2762"/>
            <a:chExt cx="1689" cy="427"/>
          </a:xfrm>
        </p:grpSpPr>
        <p:sp>
          <p:nvSpPr>
            <p:cNvPr id="49208" name="Rectangle 14">
              <a:extLst>
                <a:ext uri="{FF2B5EF4-FFF2-40B4-BE49-F238E27FC236}">
                  <a16:creationId xmlns:a16="http://schemas.microsoft.com/office/drawing/2014/main" id="{50CFDE8B-6C81-2141-95DF-D3011121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9" name="Text Box 15">
              <a:extLst>
                <a:ext uri="{FF2B5EF4-FFF2-40B4-BE49-F238E27FC236}">
                  <a16:creationId xmlns:a16="http://schemas.microsoft.com/office/drawing/2014/main" id="{032B95E7-E4B2-344D-A03F-BE29F230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4" name="Line 16">
            <a:extLst>
              <a:ext uri="{FF2B5EF4-FFF2-40B4-BE49-F238E27FC236}">
                <a16:creationId xmlns:a16="http://schemas.microsoft.com/office/drawing/2014/main" id="{241DB6EC-D029-CA49-96D0-0B12DD249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463" y="408463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5" name="Group 17">
            <a:extLst>
              <a:ext uri="{FF2B5EF4-FFF2-40B4-BE49-F238E27FC236}">
                <a16:creationId xmlns:a16="http://schemas.microsoft.com/office/drawing/2014/main" id="{EB8A8696-A390-EF4A-B61B-86A484434C43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4116392"/>
            <a:ext cx="2767013" cy="646112"/>
            <a:chOff x="3268" y="2846"/>
            <a:chExt cx="1743" cy="407"/>
          </a:xfrm>
        </p:grpSpPr>
        <p:sp>
          <p:nvSpPr>
            <p:cNvPr id="49206" name="Rectangle 18">
              <a:extLst>
                <a:ext uri="{FF2B5EF4-FFF2-40B4-BE49-F238E27FC236}">
                  <a16:creationId xmlns:a16="http://schemas.microsoft.com/office/drawing/2014/main" id="{5C2EEB76-4EFD-984C-A952-34E4536CA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7" name="Text Box 19">
              <a:extLst>
                <a:ext uri="{FF2B5EF4-FFF2-40B4-BE49-F238E27FC236}">
                  <a16:creationId xmlns:a16="http://schemas.microsoft.com/office/drawing/2014/main" id="{27F7DA55-5BE3-0B40-85A7-AD79335BC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Personalized</a:t>
              </a:r>
              <a:r>
                <a:rPr lang="en-US" altLang="en-US" sz="1800" dirty="0">
                  <a:latin typeface="Helvetica" pitchFamily="2" charset="0"/>
                </a:rPr>
                <a:t>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196" name="Line 20">
            <a:extLst>
              <a:ext uri="{FF2B5EF4-FFF2-40B4-BE49-F238E27FC236}">
                <a16:creationId xmlns:a16="http://schemas.microsoft.com/office/drawing/2014/main" id="{D0338C49-87CB-3B4D-A947-E4B09DE27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50847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7" name="Group 21">
            <a:extLst>
              <a:ext uri="{FF2B5EF4-FFF2-40B4-BE49-F238E27FC236}">
                <a16:creationId xmlns:a16="http://schemas.microsoft.com/office/drawing/2014/main" id="{FF23E2D0-54A7-8B43-A58D-E7849FD52DFB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4906964"/>
            <a:ext cx="2681288" cy="677862"/>
            <a:chOff x="3124" y="2762"/>
            <a:chExt cx="1689" cy="427"/>
          </a:xfrm>
        </p:grpSpPr>
        <p:sp>
          <p:nvSpPr>
            <p:cNvPr id="49204" name="Rectangle 22">
              <a:extLst>
                <a:ext uri="{FF2B5EF4-FFF2-40B4-BE49-F238E27FC236}">
                  <a16:creationId xmlns:a16="http://schemas.microsoft.com/office/drawing/2014/main" id="{F85098E8-7FC5-A240-989F-5DCA2E2A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5" name="Text Box 23">
              <a:extLst>
                <a:ext uri="{FF2B5EF4-FFF2-40B4-BE49-F238E27FC236}">
                  <a16:creationId xmlns:a16="http://schemas.microsoft.com/office/drawing/2014/main" id="{20FF12FD-0900-D644-942B-86FC6FFD3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8" name="Line 24">
            <a:extLst>
              <a:ext uri="{FF2B5EF4-FFF2-40B4-BE49-F238E27FC236}">
                <a16:creationId xmlns:a16="http://schemas.microsoft.com/office/drawing/2014/main" id="{C73C16EC-EA9C-4145-BE1D-215F4993D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0988" y="55800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9" name="Group 25">
            <a:extLst>
              <a:ext uri="{FF2B5EF4-FFF2-40B4-BE49-F238E27FC236}">
                <a16:creationId xmlns:a16="http://schemas.microsoft.com/office/drawing/2014/main" id="{4BBF421F-ACE1-3A4C-89FA-4DC2DA90BFCF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5611817"/>
            <a:ext cx="2767013" cy="646112"/>
            <a:chOff x="3268" y="2846"/>
            <a:chExt cx="1743" cy="407"/>
          </a:xfrm>
        </p:grpSpPr>
        <p:sp>
          <p:nvSpPr>
            <p:cNvPr id="49202" name="Rectangle 26">
              <a:extLst>
                <a:ext uri="{FF2B5EF4-FFF2-40B4-BE49-F238E27FC236}">
                  <a16:creationId xmlns:a16="http://schemas.microsoft.com/office/drawing/2014/main" id="{4CC456D9-52B2-7540-8839-75BED414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3" name="Text Box 27">
              <a:extLst>
                <a:ext uri="{FF2B5EF4-FFF2-40B4-BE49-F238E27FC236}">
                  <a16:creationId xmlns:a16="http://schemas.microsoft.com/office/drawing/2014/main" id="{AB83370F-C874-F24C-B433-F131A9082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Personalized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200" name="Text Box 28">
            <a:extLst>
              <a:ext uri="{FF2B5EF4-FFF2-40B4-BE49-F238E27FC236}">
                <a16:creationId xmlns:a16="http://schemas.microsoft.com/office/drawing/2014/main" id="{AC598EED-7D96-CB4F-B164-8F72444F2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3559176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action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201" name="Text Box 29">
            <a:extLst>
              <a:ext uri="{FF2B5EF4-FFF2-40B4-BE49-F238E27FC236}">
                <a16:creationId xmlns:a16="http://schemas.microsoft.com/office/drawing/2014/main" id="{94FAF6FB-0B9B-ED4A-BFD2-011337D6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035551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action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57" name="Text Box 31">
            <a:extLst>
              <a:ext uri="{FF2B5EF4-FFF2-40B4-BE49-F238E27FC236}">
                <a16:creationId xmlns:a16="http://schemas.microsoft.com/office/drawing/2014/main" id="{B67E70DE-E92D-9641-A70D-5FC6CE9B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99" y="2063751"/>
            <a:ext cx="1693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server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creates ID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1678 for user</a:t>
            </a:r>
          </a:p>
        </p:txBody>
      </p:sp>
      <p:grpSp>
        <p:nvGrpSpPr>
          <p:cNvPr id="49158" name="Group 39">
            <a:extLst>
              <a:ext uri="{FF2B5EF4-FFF2-40B4-BE49-F238E27FC236}">
                <a16:creationId xmlns:a16="http://schemas.microsoft.com/office/drawing/2014/main" id="{DE8AC255-8BB8-904C-AF59-21084998D5F9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3319464"/>
            <a:ext cx="293688" cy="395287"/>
            <a:chOff x="5115" y="1292"/>
            <a:chExt cx="185" cy="249"/>
          </a:xfrm>
        </p:grpSpPr>
        <p:sp>
          <p:nvSpPr>
            <p:cNvPr id="49180" name="Oval 34">
              <a:extLst>
                <a:ext uri="{FF2B5EF4-FFF2-40B4-BE49-F238E27FC236}">
                  <a16:creationId xmlns:a16="http://schemas.microsoft.com/office/drawing/2014/main" id="{3F7A0347-451F-F847-8AF6-D55EB263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129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1" name="Oval 35">
              <a:extLst>
                <a:ext uri="{FF2B5EF4-FFF2-40B4-BE49-F238E27FC236}">
                  <a16:creationId xmlns:a16="http://schemas.microsoft.com/office/drawing/2014/main" id="{32CB764A-1002-5644-B505-747B8E9E4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147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2" name="Line 36">
              <a:extLst>
                <a:ext uri="{FF2B5EF4-FFF2-40B4-BE49-F238E27FC236}">
                  <a16:creationId xmlns:a16="http://schemas.microsoft.com/office/drawing/2014/main" id="{453A7A0A-217A-5748-879B-9F689F46C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" y="131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Line 38">
              <a:extLst>
                <a:ext uri="{FF2B5EF4-FFF2-40B4-BE49-F238E27FC236}">
                  <a16:creationId xmlns:a16="http://schemas.microsoft.com/office/drawing/2014/main" id="{C7BAD602-E047-4543-B517-CC2BAA5AC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" y="13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9" name="Line 40">
            <a:extLst>
              <a:ext uri="{FF2B5EF4-FFF2-40B4-BE49-F238E27FC236}">
                <a16:creationId xmlns:a16="http://schemas.microsoft.com/office/drawing/2014/main" id="{120F99B4-036A-2241-9562-974D9DC9A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064" y="2686051"/>
            <a:ext cx="866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41">
            <a:extLst>
              <a:ext uri="{FF2B5EF4-FFF2-40B4-BE49-F238E27FC236}">
                <a16:creationId xmlns:a16="http://schemas.microsoft.com/office/drawing/2014/main" id="{F0EBC000-2664-2242-8932-EF7B1CB99E87}"/>
              </a:ext>
            </a:extLst>
          </p:cNvPr>
          <p:cNvSpPr txBox="1">
            <a:spLocks noChangeArrowheads="1"/>
          </p:cNvSpPr>
          <p:nvPr/>
        </p:nvSpPr>
        <p:spPr bwMode="auto">
          <a:xfrm rot="2225390">
            <a:off x="8521534" y="2324171"/>
            <a:ext cx="2135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entry in backend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database</a:t>
            </a:r>
          </a:p>
        </p:txBody>
      </p:sp>
      <p:sp>
        <p:nvSpPr>
          <p:cNvPr id="49161" name="Line 42">
            <a:extLst>
              <a:ext uri="{FF2B5EF4-FFF2-40B4-BE49-F238E27FC236}">
                <a16:creationId xmlns:a16="http://schemas.microsoft.com/office/drawing/2014/main" id="{254DEDCE-5DAF-0E46-985A-C07A0F9C7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1238" y="3614739"/>
            <a:ext cx="10985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43">
            <a:extLst>
              <a:ext uri="{FF2B5EF4-FFF2-40B4-BE49-F238E27FC236}">
                <a16:creationId xmlns:a16="http://schemas.microsoft.com/office/drawing/2014/main" id="{E3759F1B-96DC-984A-AC4F-C10075DA6C12}"/>
              </a:ext>
            </a:extLst>
          </p:cNvPr>
          <p:cNvSpPr txBox="1">
            <a:spLocks noChangeArrowheads="1"/>
          </p:cNvSpPr>
          <p:nvPr/>
        </p:nvSpPr>
        <p:spPr bwMode="auto">
          <a:xfrm rot="20455586">
            <a:off x="8789840" y="3740120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access</a:t>
            </a:r>
          </a:p>
        </p:txBody>
      </p:sp>
      <p:sp>
        <p:nvSpPr>
          <p:cNvPr id="49163" name="Line 44">
            <a:extLst>
              <a:ext uri="{FF2B5EF4-FFF2-40B4-BE49-F238E27FC236}">
                <a16:creationId xmlns:a16="http://schemas.microsoft.com/office/drawing/2014/main" id="{250301E3-C6E7-A24C-861B-9CA9AD0EE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3475" y="3870325"/>
            <a:ext cx="1195388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45">
            <a:extLst>
              <a:ext uri="{FF2B5EF4-FFF2-40B4-BE49-F238E27FC236}">
                <a16:creationId xmlns:a16="http://schemas.microsoft.com/office/drawing/2014/main" id="{5C665F08-99F9-0045-BB08-4A87D1338B5D}"/>
              </a:ext>
            </a:extLst>
          </p:cNvPr>
          <p:cNvSpPr txBox="1">
            <a:spLocks noChangeArrowheads="1"/>
          </p:cNvSpPr>
          <p:nvPr/>
        </p:nvSpPr>
        <p:spPr bwMode="auto">
          <a:xfrm rot="18871725">
            <a:off x="9055746" y="4426714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access</a:t>
            </a:r>
          </a:p>
        </p:txBody>
      </p:sp>
      <p:grpSp>
        <p:nvGrpSpPr>
          <p:cNvPr id="49165" name="Group 55">
            <a:extLst>
              <a:ext uri="{FF2B5EF4-FFF2-40B4-BE49-F238E27FC236}">
                <a16:creationId xmlns:a16="http://schemas.microsoft.com/office/drawing/2014/main" id="{92DD1B49-AB8F-034D-82D8-0A1CAC0DF7A6}"/>
              </a:ext>
            </a:extLst>
          </p:cNvPr>
          <p:cNvGrpSpPr>
            <a:grpSpLocks/>
          </p:cNvGrpSpPr>
          <p:nvPr/>
        </p:nvGrpSpPr>
        <p:grpSpPr bwMode="auto">
          <a:xfrm>
            <a:off x="1744664" y="3309940"/>
            <a:ext cx="2192337" cy="925513"/>
            <a:chOff x="654" y="1693"/>
            <a:chExt cx="1126" cy="583"/>
          </a:xfrm>
        </p:grpSpPr>
        <p:sp>
          <p:nvSpPr>
            <p:cNvPr id="49176" name="AutoShape 48">
              <a:extLst>
                <a:ext uri="{FF2B5EF4-FFF2-40B4-BE49-F238E27FC236}">
                  <a16:creationId xmlns:a16="http://schemas.microsoft.com/office/drawing/2014/main" id="{43B614A5-C4BE-544D-A392-65F49D93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7" name="Group 54">
              <a:extLst>
                <a:ext uri="{FF2B5EF4-FFF2-40B4-BE49-F238E27FC236}">
                  <a16:creationId xmlns:a16="http://schemas.microsoft.com/office/drawing/2014/main" id="{9B86CBB3-9089-044F-9834-E499AF9A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" y="1693"/>
              <a:ext cx="964" cy="574"/>
              <a:chOff x="787" y="1693"/>
              <a:chExt cx="964" cy="574"/>
            </a:xfrm>
          </p:grpSpPr>
          <p:sp>
            <p:nvSpPr>
              <p:cNvPr id="49178" name="Text Box 49">
                <a:extLst>
                  <a:ext uri="{FF2B5EF4-FFF2-40B4-BE49-F238E27FC236}">
                    <a16:creationId xmlns:a16="http://schemas.microsoft.com/office/drawing/2014/main" id="{B674B196-58AE-1045-B179-E6812842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9" name="Text Box 52">
                <a:extLst>
                  <a:ext uri="{FF2B5EF4-FFF2-40B4-BE49-F238E27FC236}">
                    <a16:creationId xmlns:a16="http://schemas.microsoft.com/office/drawing/2014/main" id="{15521382-0F3C-3D49-B6FA-9ACAB8837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" y="2054"/>
                <a:ext cx="77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6" name="AutoShape 57">
            <a:extLst>
              <a:ext uri="{FF2B5EF4-FFF2-40B4-BE49-F238E27FC236}">
                <a16:creationId xmlns:a16="http://schemas.microsoft.com/office/drawing/2014/main" id="{92F808C2-A5EC-2841-8462-07944B5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9" y="2057400"/>
            <a:ext cx="2028872" cy="914400"/>
          </a:xfrm>
          <a:prstGeom prst="parallelogram">
            <a:avLst>
              <a:gd name="adj" fmla="val 488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9174" name="Text Box 59">
            <a:extLst>
              <a:ext uri="{FF2B5EF4-FFF2-40B4-BE49-F238E27FC236}">
                <a16:creationId xmlns:a16="http://schemas.microsoft.com/office/drawing/2014/main" id="{8B6A9AC9-3ED4-4C45-AF80-530FB0FF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2033589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Helvetica" pitchFamily="2" charset="0"/>
              </a:rPr>
              <a:t>Cookie file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49175" name="Text Box 60">
            <a:extLst>
              <a:ext uri="{FF2B5EF4-FFF2-40B4-BE49-F238E27FC236}">
                <a16:creationId xmlns:a16="http://schemas.microsoft.com/office/drawing/2014/main" id="{BD41D959-E207-1247-9608-1138EB31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386014"/>
            <a:ext cx="1506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Helvetica" pitchFamily="2" charset="0"/>
              </a:rPr>
              <a:t>Amazon: 1678</a:t>
            </a:r>
          </a:p>
        </p:txBody>
      </p:sp>
      <p:grpSp>
        <p:nvGrpSpPr>
          <p:cNvPr id="49168" name="Group 61">
            <a:extLst>
              <a:ext uri="{FF2B5EF4-FFF2-40B4-BE49-F238E27FC236}">
                <a16:creationId xmlns:a16="http://schemas.microsoft.com/office/drawing/2014/main" id="{CEF2ED23-9AB5-8543-A26B-9E65928400ED}"/>
              </a:ext>
            </a:extLst>
          </p:cNvPr>
          <p:cNvGrpSpPr>
            <a:grpSpLocks/>
          </p:cNvGrpSpPr>
          <p:nvPr/>
        </p:nvGrpSpPr>
        <p:grpSpPr bwMode="auto">
          <a:xfrm>
            <a:off x="1785939" y="4989515"/>
            <a:ext cx="2211387" cy="925513"/>
            <a:chOff x="654" y="1693"/>
            <a:chExt cx="1126" cy="583"/>
          </a:xfrm>
        </p:grpSpPr>
        <p:sp>
          <p:nvSpPr>
            <p:cNvPr id="49170" name="AutoShape 62">
              <a:extLst>
                <a:ext uri="{FF2B5EF4-FFF2-40B4-BE49-F238E27FC236}">
                  <a16:creationId xmlns:a16="http://schemas.microsoft.com/office/drawing/2014/main" id="{E1E8185A-72AC-2E4C-9157-0E07242A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1" name="Group 63">
              <a:extLst>
                <a:ext uri="{FF2B5EF4-FFF2-40B4-BE49-F238E27FC236}">
                  <a16:creationId xmlns:a16="http://schemas.microsoft.com/office/drawing/2014/main" id="{4B5DEFB6-C785-FF41-B8A5-1B81EFFB2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986" cy="581"/>
              <a:chOff x="765" y="1693"/>
              <a:chExt cx="986" cy="581"/>
            </a:xfrm>
          </p:grpSpPr>
          <p:sp>
            <p:nvSpPr>
              <p:cNvPr id="49172" name="Text Box 64">
                <a:extLst>
                  <a:ext uri="{FF2B5EF4-FFF2-40B4-BE49-F238E27FC236}">
                    <a16:creationId xmlns:a16="http://schemas.microsoft.com/office/drawing/2014/main" id="{EBC2DA4C-A827-9D48-B423-C883B9285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3" name="Text Box 65">
                <a:extLst>
                  <a:ext uri="{FF2B5EF4-FFF2-40B4-BE49-F238E27FC236}">
                    <a16:creationId xmlns:a16="http://schemas.microsoft.com/office/drawing/2014/main" id="{969EF6EB-2B74-AC4A-BFDD-B0B45C94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2061"/>
                <a:ext cx="76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9" name="Text Box 66">
            <a:extLst>
              <a:ext uri="{FF2B5EF4-FFF2-40B4-BE49-F238E27FC236}">
                <a16:creationId xmlns:a16="http://schemas.microsoft.com/office/drawing/2014/main" id="{0BBE1A72-7F14-4A46-9A73-E8C9835C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484688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one week later:</a:t>
            </a:r>
          </a:p>
        </p:txBody>
      </p:sp>
      <p:pic>
        <p:nvPicPr>
          <p:cNvPr id="3" name="Picture 2" descr="A close up of food&#13;&#10;&#13;&#10;Description automatically generated">
            <a:extLst>
              <a:ext uri="{FF2B5EF4-FFF2-40B4-BE49-F238E27FC236}">
                <a16:creationId xmlns:a16="http://schemas.microsoft.com/office/drawing/2014/main" id="{8FED4276-42AB-3944-8C4E-FBA4E67C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138" y="195516"/>
            <a:ext cx="2712649" cy="20984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7503D0-C2DC-1B4B-B0CC-ABF595E0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Cookies: </a:t>
            </a:r>
            <a:r>
              <a:rPr lang="en-US" altLang="en-US" dirty="0"/>
              <a:t>Keeping user memory</a:t>
            </a:r>
            <a:endParaRPr lang="en-US" dirty="0"/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83A9C98C-FFD4-B542-9111-8FD15456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34" y="216166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1" name="Text Box 60">
            <a:extLst>
              <a:ext uri="{FF2B5EF4-FFF2-40B4-BE49-F238E27FC236}">
                <a16:creationId xmlns:a16="http://schemas.microsoft.com/office/drawing/2014/main" id="{85C21684-C3AB-A542-A3BC-3EF1C68E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774" y="337423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id="{4ED7EAD1-955B-A94C-A38D-FF27C417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711" y="5072067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07221-1048-3B49-850B-632D39BDE881}"/>
              </a:ext>
            </a:extLst>
          </p:cNvPr>
          <p:cNvSpPr txBox="1"/>
          <p:nvPr/>
        </p:nvSpPr>
        <p:spPr>
          <a:xfrm>
            <a:off x="432189" y="1767206"/>
            <a:ext cx="111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Cookie is typically opaque to client.</a:t>
            </a:r>
          </a:p>
        </p:txBody>
      </p:sp>
    </p:spTree>
    <p:extLst>
      <p:ext uri="{BB962C8B-B14F-4D97-AF65-F5344CB8AC3E}">
        <p14:creationId xmlns:p14="http://schemas.microsoft.com/office/powerpoint/2010/main" val="29928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4" grpId="0" animBg="1"/>
      <p:bldP spid="49188" grpId="0" animBg="1"/>
      <p:bldP spid="49189" grpId="0" animBg="1"/>
      <p:bldP spid="49191" grpId="0" animBg="1"/>
      <p:bldP spid="49192" grpId="0" animBg="1"/>
      <p:bldP spid="49194" grpId="0" animBg="1"/>
      <p:bldP spid="49196" grpId="0" animBg="1"/>
      <p:bldP spid="49198" grpId="0" animBg="1"/>
      <p:bldP spid="49200" grpId="0"/>
      <p:bldP spid="49201" grpId="0"/>
      <p:bldP spid="49157" grpId="0"/>
      <p:bldP spid="49159" grpId="0" animBg="1"/>
      <p:bldP spid="49160" grpId="0"/>
      <p:bldP spid="49161" grpId="0" animBg="1"/>
      <p:bldP spid="49162" grpId="0"/>
      <p:bldP spid="49163" grpId="0" animBg="1"/>
      <p:bldP spid="49164" grpId="0"/>
      <p:bldP spid="49175" grpId="0"/>
      <p:bldP spid="49169" grpId="0"/>
      <p:bldP spid="59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4426-6965-0BEF-D537-20FAB7A0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AF3FE-9B2D-37FA-DBD6-E00B365A7790}"/>
              </a:ext>
            </a:extLst>
          </p:cNvPr>
          <p:cNvSpPr txBox="1"/>
          <p:nvPr/>
        </p:nvSpPr>
        <p:spPr>
          <a:xfrm>
            <a:off x="881834" y="3393114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Helvetica" pitchFamily="2" charset="0"/>
              </a:rPr>
              <a:t>HyperText</a:t>
            </a:r>
            <a:r>
              <a:rPr lang="en-US" sz="2800" dirty="0">
                <a:latin typeface="Helvetica" pitchFamily="2" charset="0"/>
              </a:rPr>
              <a:t> Transfer Protocol (HTTP)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73CCCEF9-0451-59DB-DCD9-C3C7E8B8F68E}"/>
              </a:ext>
            </a:extLst>
          </p:cNvPr>
          <p:cNvGrpSpPr>
            <a:grpSpLocks/>
          </p:cNvGrpSpPr>
          <p:nvPr/>
        </p:nvGrpSpPr>
        <p:grpSpPr bwMode="auto">
          <a:xfrm>
            <a:off x="5142156" y="4844069"/>
            <a:ext cx="504825" cy="1071562"/>
            <a:chOff x="4180" y="783"/>
            <a:chExt cx="150" cy="307"/>
          </a:xfrm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id="{CFC16768-E568-3384-4227-B2C751EA4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CF741F0E-2179-9C48-1801-165CA878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4B67D928-3A81-628C-167E-47797DDB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id="{B4AE8AAE-DA95-B642-9EA7-0C24DC29B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C3F76AA3-B4BB-2161-8B25-45BDB1CF3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A1DF9444-59C2-3B31-2293-1522FC956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EBFD0AD7-C8D1-2300-2BE4-D22BCD81C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5A549351-2C45-46EC-9A6A-1AEB68BC4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pic>
        <p:nvPicPr>
          <p:cNvPr id="1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239BC5E6-4899-45A8-73E8-1F915136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1" y="4928039"/>
            <a:ext cx="1038606" cy="8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D213D1-2011-DA1C-40B4-7E53B1DB24E6}"/>
              </a:ext>
            </a:extLst>
          </p:cNvPr>
          <p:cNvCxnSpPr/>
          <p:nvPr/>
        </p:nvCxnSpPr>
        <p:spPr>
          <a:xfrm>
            <a:off x="1720034" y="4816996"/>
            <a:ext cx="2988733" cy="431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6581E-AB04-64A0-57FA-3E2B1C065A35}"/>
              </a:ext>
            </a:extLst>
          </p:cNvPr>
          <p:cNvCxnSpPr/>
          <p:nvPr/>
        </p:nvCxnSpPr>
        <p:spPr>
          <a:xfrm flipH="1">
            <a:off x="1710493" y="5487997"/>
            <a:ext cx="2963334" cy="29145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90D5C0-C9CF-BA61-0DD0-2189ABFB374D}"/>
              </a:ext>
            </a:extLst>
          </p:cNvPr>
          <p:cNvSpPr txBox="1"/>
          <p:nvPr/>
        </p:nvSpPr>
        <p:spPr>
          <a:xfrm>
            <a:off x="890302" y="3979651"/>
            <a:ext cx="29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Client-Server Protocol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80F5E-201A-0EF2-8244-3CB90891E5C7}"/>
              </a:ext>
            </a:extLst>
          </p:cNvPr>
          <p:cNvSpPr txBox="1"/>
          <p:nvPr/>
        </p:nvSpPr>
        <p:spPr>
          <a:xfrm rot="528691">
            <a:off x="1886638" y="4642314"/>
            <a:ext cx="341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latin typeface="Helvetica" pitchFamily="2" charset="0"/>
              </a:rPr>
              <a:t>clientIP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 err="1">
                <a:latin typeface="Helvetica" pitchFamily="2" charset="0"/>
              </a:rPr>
              <a:t>clientPort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 err="1">
                <a:latin typeface="Helvetica" pitchFamily="2" charset="0"/>
              </a:rPr>
              <a:t>serverIP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Helvetica" pitchFamily="2" charset="0"/>
              </a:rPr>
              <a:t>80</a:t>
            </a:r>
          </a:p>
        </p:txBody>
      </p:sp>
      <p:pic>
        <p:nvPicPr>
          <p:cNvPr id="23" name="Picture 3" descr="HTTPrequest">
            <a:extLst>
              <a:ext uri="{FF2B5EF4-FFF2-40B4-BE49-F238E27FC236}">
                <a16:creationId xmlns:a16="http://schemas.microsoft.com/office/drawing/2014/main" id="{754A1A3F-3C81-6DD0-AA3E-F4FD7453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017006"/>
            <a:ext cx="4724262" cy="237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5F8A7C-9BB6-18FF-BCA4-1398CA5EA9E1}"/>
              </a:ext>
            </a:extLst>
          </p:cNvPr>
          <p:cNvSpPr txBox="1"/>
          <p:nvPr/>
        </p:nvSpPr>
        <p:spPr>
          <a:xfrm>
            <a:off x="6832598" y="485369"/>
            <a:ext cx="156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Request</a:t>
            </a:r>
          </a:p>
        </p:txBody>
      </p:sp>
      <p:pic>
        <p:nvPicPr>
          <p:cNvPr id="25" name="Picture 2" descr="http://www1.ju.edu.jo/ecourse/abusufah/cpe532_Spr06/notes/BookOnLine/The%20HyperText%20Transfer%20Protocol_files/HTTPresponse.jpg">
            <a:extLst>
              <a:ext uri="{FF2B5EF4-FFF2-40B4-BE49-F238E27FC236}">
                <a16:creationId xmlns:a16="http://schemas.microsoft.com/office/drawing/2014/main" id="{B2411526-4CCD-8026-8CD2-A80DB32F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956945"/>
            <a:ext cx="5033243" cy="25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97AB4C-B07C-EFDE-6CE9-43397D7852FF}"/>
              </a:ext>
            </a:extLst>
          </p:cNvPr>
          <p:cNvSpPr txBox="1"/>
          <p:nvPr/>
        </p:nvSpPr>
        <p:spPr>
          <a:xfrm>
            <a:off x="6832599" y="3545751"/>
            <a:ext cx="156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Response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FF2768-7566-19B3-BB1B-B143680AF4A8}"/>
              </a:ext>
            </a:extLst>
          </p:cNvPr>
          <p:cNvCxnSpPr/>
          <p:nvPr/>
        </p:nvCxnSpPr>
        <p:spPr>
          <a:xfrm>
            <a:off x="1710401" y="4986784"/>
            <a:ext cx="2988733" cy="431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5496B4-D517-4B47-7894-126C0A89E59B}"/>
              </a:ext>
            </a:extLst>
          </p:cNvPr>
          <p:cNvCxnSpPr/>
          <p:nvPr/>
        </p:nvCxnSpPr>
        <p:spPr>
          <a:xfrm>
            <a:off x="1727228" y="5158673"/>
            <a:ext cx="2988733" cy="431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7B1511-B7A1-DDBD-1077-706D7F29759F}"/>
              </a:ext>
            </a:extLst>
          </p:cNvPr>
          <p:cNvCxnSpPr/>
          <p:nvPr/>
        </p:nvCxnSpPr>
        <p:spPr>
          <a:xfrm flipH="1">
            <a:off x="1773499" y="5986306"/>
            <a:ext cx="2963334" cy="291451"/>
          </a:xfrm>
          <a:prstGeom prst="straightConnector1">
            <a:avLst/>
          </a:prstGeom>
          <a:ln w="1016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C53BD4-C748-BE63-3E39-ABF3945152F2}"/>
              </a:ext>
            </a:extLst>
          </p:cNvPr>
          <p:cNvCxnSpPr/>
          <p:nvPr/>
        </p:nvCxnSpPr>
        <p:spPr>
          <a:xfrm flipH="1">
            <a:off x="1716916" y="5740871"/>
            <a:ext cx="2963334" cy="291451"/>
          </a:xfrm>
          <a:prstGeom prst="straightConnector1">
            <a:avLst/>
          </a:prstGeom>
          <a:ln w="1524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618F7B-5D52-891B-55D1-22C2EDB1AD5F}"/>
              </a:ext>
            </a:extLst>
          </p:cNvPr>
          <p:cNvSpPr txBox="1"/>
          <p:nvPr/>
        </p:nvSpPr>
        <p:spPr>
          <a:xfrm rot="546171">
            <a:off x="1583017" y="5235760"/>
            <a:ext cx="135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requests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12073-F4CB-2CE4-5BE0-7563D2CA51F6}"/>
              </a:ext>
            </a:extLst>
          </p:cNvPr>
          <p:cNvSpPr txBox="1"/>
          <p:nvPr/>
        </p:nvSpPr>
        <p:spPr>
          <a:xfrm rot="21162564">
            <a:off x="3559303" y="6072123"/>
            <a:ext cx="135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responses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C023F-8286-2D14-E294-A9D1D7D78C17}"/>
              </a:ext>
            </a:extLst>
          </p:cNvPr>
          <p:cNvSpPr txBox="1"/>
          <p:nvPr/>
        </p:nvSpPr>
        <p:spPr>
          <a:xfrm>
            <a:off x="8274952" y="463008"/>
            <a:ext cx="183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GET, POST, …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CE4E6E-DFFC-CC6A-F732-F62BEDB0EA97}"/>
              </a:ext>
            </a:extLst>
          </p:cNvPr>
          <p:cNvCxnSpPr>
            <a:cxnSpLocks/>
          </p:cNvCxnSpPr>
          <p:nvPr/>
        </p:nvCxnSpPr>
        <p:spPr>
          <a:xfrm flipV="1">
            <a:off x="7615765" y="769023"/>
            <a:ext cx="659187" cy="2479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D547230-E17B-F714-2354-673B6DB8D8FC}"/>
              </a:ext>
            </a:extLst>
          </p:cNvPr>
          <p:cNvSpPr txBox="1"/>
          <p:nvPr/>
        </p:nvSpPr>
        <p:spPr>
          <a:xfrm>
            <a:off x="9194730" y="3441007"/>
            <a:ext cx="28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 OK, 301 Moved, etc.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958EC3-C485-1760-24F2-A8CA4737EF0E}"/>
              </a:ext>
            </a:extLst>
          </p:cNvPr>
          <p:cNvCxnSpPr>
            <a:cxnSpLocks/>
          </p:cNvCxnSpPr>
          <p:nvPr/>
        </p:nvCxnSpPr>
        <p:spPr>
          <a:xfrm flipV="1">
            <a:off x="8535544" y="3747022"/>
            <a:ext cx="659187" cy="2479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1567CB9-3DC2-EDB8-5A20-A6C3052B4D5A}"/>
              </a:ext>
            </a:extLst>
          </p:cNvPr>
          <p:cNvCxnSpPr>
            <a:cxnSpLocks/>
          </p:cNvCxnSpPr>
          <p:nvPr/>
        </p:nvCxnSpPr>
        <p:spPr>
          <a:xfrm flipV="1">
            <a:off x="9660935" y="3759651"/>
            <a:ext cx="204717" cy="26061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D0BD9B3-6087-F2D5-76B9-C9AB0E30626F}"/>
              </a:ext>
            </a:extLst>
          </p:cNvPr>
          <p:cNvCxnSpPr/>
          <p:nvPr/>
        </p:nvCxnSpPr>
        <p:spPr>
          <a:xfrm>
            <a:off x="312575" y="4382906"/>
            <a:ext cx="0" cy="18738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DE1FA60-195E-C4A8-C362-0912467390E1}"/>
              </a:ext>
            </a:extLst>
          </p:cNvPr>
          <p:cNvSpPr txBox="1"/>
          <p:nvPr/>
        </p:nvSpPr>
        <p:spPr>
          <a:xfrm rot="16200000">
            <a:off x="102758" y="4213629"/>
            <a:ext cx="7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time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5D303BF-5F4C-5B1A-1D11-038C1F00E12F}"/>
              </a:ext>
            </a:extLst>
          </p:cNvPr>
          <p:cNvSpPr/>
          <p:nvPr/>
        </p:nvSpPr>
        <p:spPr>
          <a:xfrm>
            <a:off x="9865652" y="1630575"/>
            <a:ext cx="1212535" cy="629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C51A535-8299-721C-354B-D5E50E2BDA61}"/>
              </a:ext>
            </a:extLst>
          </p:cNvPr>
          <p:cNvSpPr/>
          <p:nvPr/>
        </p:nvSpPr>
        <p:spPr>
          <a:xfrm>
            <a:off x="8258869" y="2735435"/>
            <a:ext cx="1212535" cy="629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3D4718-6F16-31B2-90D5-B7C1AD87BC8B}"/>
              </a:ext>
            </a:extLst>
          </p:cNvPr>
          <p:cNvSpPr/>
          <p:nvPr/>
        </p:nvSpPr>
        <p:spPr>
          <a:xfrm>
            <a:off x="9992324" y="4516651"/>
            <a:ext cx="1212535" cy="629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A720C1D-9B29-49EA-C934-7978A918E711}"/>
              </a:ext>
            </a:extLst>
          </p:cNvPr>
          <p:cNvSpPr/>
          <p:nvPr/>
        </p:nvSpPr>
        <p:spPr>
          <a:xfrm>
            <a:off x="8398931" y="5840994"/>
            <a:ext cx="1212535" cy="629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587629-B6AB-6EEC-0BEE-B2EE5C753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020" y="1295259"/>
            <a:ext cx="3124047" cy="19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4" grpId="0"/>
      <p:bldP spid="27" grpId="0"/>
      <p:bldP spid="32" grpId="0"/>
      <p:bldP spid="33" grpId="0"/>
      <p:bldP spid="34" grpId="0"/>
      <p:bldP spid="40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EBFF-AA09-7642-9159-6442205E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Persistence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EA362-9ED9-4E45-B1D5-7F344F5FE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>
            <a:extLst>
              <a:ext uri="{FF2B5EF4-FFF2-40B4-BE49-F238E27FC236}">
                <a16:creationId xmlns:a16="http://schemas.microsoft.com/office/drawing/2014/main" id="{B750C025-660E-144F-9B08-515B18BCA5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Non-persistent HTTP</a:t>
            </a:r>
          </a:p>
          <a:p>
            <a:r>
              <a:rPr lang="en-US" altLang="en-US" dirty="0"/>
              <a:t>At most one object is sent over a TCP connection.</a:t>
            </a:r>
          </a:p>
          <a:p>
            <a:endParaRPr lang="en-US" altLang="en-US" dirty="0"/>
          </a:p>
          <a:p>
            <a:r>
              <a:rPr lang="en-US" altLang="en-US" dirty="0"/>
              <a:t>HTTP/1.0 uses non-persistent connections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3CD6232D-04B9-2842-9593-8AE7399491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Persistent HTTP</a:t>
            </a:r>
          </a:p>
          <a:p>
            <a:r>
              <a:rPr lang="en-US" altLang="en-US" dirty="0"/>
              <a:t>Multiple objects can be sent over single TCP connection between client and server.</a:t>
            </a:r>
          </a:p>
          <a:p>
            <a:endParaRPr lang="en-US" altLang="en-US" dirty="0"/>
          </a:p>
          <a:p>
            <a:r>
              <a:rPr lang="en-US" altLang="en-US" dirty="0"/>
              <a:t>HTTP/1.1 uses persistent connections in default mode</a:t>
            </a:r>
          </a:p>
        </p:txBody>
      </p:sp>
      <p:sp>
        <p:nvSpPr>
          <p:cNvPr id="43014" name="Text Box 5">
            <a:extLst>
              <a:ext uri="{FF2B5EF4-FFF2-40B4-BE49-F238E27FC236}">
                <a16:creationId xmlns:a16="http://schemas.microsoft.com/office/drawing/2014/main" id="{FA05ED19-9112-2E4C-8E35-B14151CD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4" y="5345966"/>
            <a:ext cx="10676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TCP is a reliable communication protocol provided by the transport layer. It requires setting up some resources (e.g., memory regions) for the connection to be set up at the endpoints before data communication.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7132B4-8F24-774E-BEE1-BE030B37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Two types of HTTP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AAD2F0AD-3EEF-DB43-B266-79A37407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A7341B5-A5B7-064D-807E-3102247472E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4035" name="Line 2">
            <a:extLst>
              <a:ext uri="{FF2B5EF4-FFF2-40B4-BE49-F238E27FC236}">
                <a16:creationId xmlns:a16="http://schemas.microsoft.com/office/drawing/2014/main" id="{537D3986-8904-884D-9127-817FA5D41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8717" y="2095500"/>
            <a:ext cx="0" cy="44958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ABD22D0-4E94-7D46-9A53-4125D8D0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93" y="6019801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C999FB97-5526-2B43-B159-D69C237EA1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3064" y="2914651"/>
            <a:ext cx="2609031" cy="2200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2400" dirty="0"/>
              <a:t>Suppose a user visits a page with text and 10 embedded images.</a:t>
            </a:r>
          </a:p>
        </p:txBody>
      </p:sp>
      <p:sp>
        <p:nvSpPr>
          <p:cNvPr id="44039" name="Rectangle 6">
            <a:extLst>
              <a:ext uri="{FF2B5EF4-FFF2-40B4-BE49-F238E27FC236}">
                <a16:creationId xmlns:a16="http://schemas.microsoft.com/office/drawing/2014/main" id="{8FCB7AED-51B0-234E-9DA2-B81F2D8EC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39692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1a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  <a:r>
              <a:rPr lang="en-US" altLang="en-US" sz="1800" dirty="0"/>
              <a:t> HTTP client initiates TCP connection to HTTP server</a:t>
            </a:r>
            <a:endParaRPr lang="en-US" altLang="en-US" sz="2000" dirty="0"/>
          </a:p>
        </p:txBody>
      </p:sp>
      <p:sp>
        <p:nvSpPr>
          <p:cNvPr id="44040" name="Rectangle 7">
            <a:extLst>
              <a:ext uri="{FF2B5EF4-FFF2-40B4-BE49-F238E27FC236}">
                <a16:creationId xmlns:a16="http://schemas.microsoft.com/office/drawing/2014/main" id="{76CE8614-1C7A-5E4B-8EC7-A5A4151E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317" y="3829051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2.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client sends HTTP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request message</a:t>
            </a: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5B56345B-8CC5-4C44-9ABF-EFA1844B3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017" y="2524125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1b.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at host “accepts” connection, notifying client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44042" name="Rectangle 9">
            <a:extLst>
              <a:ext uri="{FF2B5EF4-FFF2-40B4-BE49-F238E27FC236}">
                <a16:creationId xmlns:a16="http://schemas.microsoft.com/office/drawing/2014/main" id="{1CD914E7-AFB8-B14F-955B-31F94D8D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67" y="4381501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3.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receives request message, replies with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response message</a:t>
            </a:r>
            <a:r>
              <a:rPr lang="en-US" altLang="en-US" sz="1800" dirty="0">
                <a:latin typeface="Helvetica" pitchFamily="2" charset="0"/>
              </a:rPr>
              <a:t> containing requested object</a:t>
            </a:r>
          </a:p>
        </p:txBody>
      </p:sp>
      <p:sp>
        <p:nvSpPr>
          <p:cNvPr id="44043" name="Line 10">
            <a:extLst>
              <a:ext uri="{FF2B5EF4-FFF2-40B4-BE49-F238E27FC236}">
                <a16:creationId xmlns:a16="http://schemas.microsoft.com/office/drawing/2014/main" id="{CDEE7889-9584-5C4B-A86A-BC44E187A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593" y="26479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1">
            <a:extLst>
              <a:ext uri="{FF2B5EF4-FFF2-40B4-BE49-F238E27FC236}">
                <a16:creationId xmlns:a16="http://schemas.microsoft.com/office/drawing/2014/main" id="{4961EE75-BA45-EC4E-B7E3-7A541C64D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8193" y="45910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A8CD67B9-BC2C-DF4E-B1FC-B03E275C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182" y="5942013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4047" name="Line 14">
            <a:extLst>
              <a:ext uri="{FF2B5EF4-FFF2-40B4-BE49-F238E27FC236}">
                <a16:creationId xmlns:a16="http://schemas.microsoft.com/office/drawing/2014/main" id="{34E7289F-C61B-4E43-A43C-61ACBF701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018" y="316230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DD85D464-DB0E-A24B-B5FF-145C0D1D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B906B-08E7-D346-A51E-441A225B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5435CC-B022-0F45-9977-82C532AA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Non-persistent HTTP (HTTP/1.0)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  <p:bldP spid="44040" grpId="0"/>
      <p:bldP spid="44041" grpId="0"/>
      <p:bldP spid="44042" grpId="0"/>
      <p:bldP spid="44043" grpId="0" animBg="1"/>
      <p:bldP spid="44044" grpId="0" animBg="1"/>
      <p:bldP spid="440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566C2AFC-EF98-0F43-87EA-8D7B5C0D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1A60ADC-1D8A-174D-97E2-EBE5DE902DC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EE5797F-11D3-8447-8EAA-AD9C67D547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25306" y="3154929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5</a:t>
            </a:r>
            <a:r>
              <a:rPr lang="en-US" altLang="en-US" sz="1800" dirty="0">
                <a:solidFill>
                  <a:srgbClr val="C00000"/>
                </a:solidFill>
              </a:rPr>
              <a:t>.</a:t>
            </a:r>
            <a:r>
              <a:rPr lang="en-US" altLang="en-US" sz="1800" dirty="0"/>
              <a:t> HTTP client receives response message containing HTML file, displays HTML.  Parsing HTML file, finds 10 referenced image objects</a:t>
            </a:r>
            <a:endParaRPr lang="en-US" altLang="en-US" sz="2000" dirty="0"/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6108E5C3-EBBD-DA43-9B83-C92D9BA3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781" y="4675753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6.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Steps 1-5 repeated for each of 10 image objects</a:t>
            </a: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595BAF23-9904-9E49-A7E6-8AC0ED6D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306" y="2599304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4.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closes TCP connection. 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45063" name="Line 6">
            <a:extLst>
              <a:ext uri="{FF2B5EF4-FFF2-40B4-BE49-F238E27FC236}">
                <a16:creationId xmlns:a16="http://schemas.microsoft.com/office/drawing/2014/main" id="{6CA5D476-F448-2F4A-BC79-D2F785F5B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2855" y="1690688"/>
            <a:ext cx="23477" cy="350735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7">
            <a:extLst>
              <a:ext uri="{FF2B5EF4-FFF2-40B4-BE49-F238E27FC236}">
                <a16:creationId xmlns:a16="http://schemas.microsoft.com/office/drawing/2014/main" id="{A7A663AE-EB0E-DD42-A842-92683326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731" y="4626542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EB78AA01-393F-344F-8D5C-10A8BA3C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660" y="4490016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5066" name="Line 9">
            <a:extLst>
              <a:ext uri="{FF2B5EF4-FFF2-40B4-BE49-F238E27FC236}">
                <a16:creationId xmlns:a16="http://schemas.microsoft.com/office/drawing/2014/main" id="{45B190A7-6F69-5B4C-9677-8AB932C25D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2307" y="2556442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390D0-567E-5F40-95E2-E50B1F7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Non-persistent HTTP (HTTP/1.0)</a:t>
            </a:r>
            <a:endParaRPr lang="en-US" dirty="0"/>
          </a:p>
        </p:txBody>
      </p:sp>
      <p:pic>
        <p:nvPicPr>
          <p:cNvPr id="15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C440A1C-394B-D640-8025-7A057667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3DBB2B-96E5-D14F-80DD-A1E58566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E4399-702E-2D4F-AD42-4420CF13A5F2}"/>
              </a:ext>
            </a:extLst>
          </p:cNvPr>
          <p:cNvSpPr txBox="1"/>
          <p:nvPr/>
        </p:nvSpPr>
        <p:spPr>
          <a:xfrm>
            <a:off x="7554755" y="3690377"/>
            <a:ext cx="4334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Single connection per object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Useful at a time when web pages contained 1 object: the base HTML file.</a:t>
            </a:r>
          </a:p>
        </p:txBody>
      </p:sp>
    </p:spTree>
    <p:extLst>
      <p:ext uri="{BB962C8B-B14F-4D97-AF65-F5344CB8AC3E}">
        <p14:creationId xmlns:p14="http://schemas.microsoft.com/office/powerpoint/2010/main" val="23024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  <p:bldP spid="45061" grpId="0"/>
      <p:bldP spid="45062" grpId="0"/>
      <p:bldP spid="4506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3D121-E117-5E44-AC82-52B64BFB9F1F}"/>
              </a:ext>
            </a:extLst>
          </p:cNvPr>
          <p:cNvSpPr txBox="1"/>
          <p:nvPr/>
        </p:nvSpPr>
        <p:spPr>
          <a:xfrm>
            <a:off x="2506133" y="2223911"/>
            <a:ext cx="7699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How long does it take to download an entire web page with non-persistent HTTP?</a:t>
            </a:r>
          </a:p>
          <a:p>
            <a:pPr algn="ctr"/>
            <a:r>
              <a:rPr lang="en-US" sz="3600" dirty="0">
                <a:latin typeface="Helvetica" pitchFamily="2" charset="0"/>
              </a:rPr>
              <a:t>i.e.: before your browser can load the (entire) web page?</a:t>
            </a:r>
          </a:p>
        </p:txBody>
      </p:sp>
    </p:spTree>
    <p:extLst>
      <p:ext uri="{BB962C8B-B14F-4D97-AF65-F5344CB8AC3E}">
        <p14:creationId xmlns:p14="http://schemas.microsoft.com/office/powerpoint/2010/main" val="275207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9AEB-7B5A-2F4F-BA2E-02B0D4A5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Non-persistent HTTP user response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0A15E-B562-AC42-9033-6F116306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1722"/>
            <a:ext cx="7207250" cy="53662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 delay = propagation + queueing + transmission</a:t>
            </a:r>
          </a:p>
          <a:p>
            <a:r>
              <a:rPr lang="en-US" dirty="0"/>
              <a:t>Response time for the user</a:t>
            </a:r>
          </a:p>
          <a:p>
            <a:pPr lvl="1"/>
            <a:r>
              <a:rPr lang="en-US" dirty="0"/>
              <a:t>= sum of forward and backward total delays</a:t>
            </a:r>
          </a:p>
          <a:p>
            <a:r>
              <a:rPr lang="en-US" dirty="0">
                <a:solidFill>
                  <a:srgbClr val="C00000"/>
                </a:solidFill>
              </a:rPr>
              <a:t>Round-Trip Time (RTT)</a:t>
            </a:r>
            <a:r>
              <a:rPr lang="en-US" dirty="0"/>
              <a:t>: total forward + backward delay for a “small” packet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Zero transmission delay</a:t>
            </a:r>
          </a:p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TCP initiation packet, response, HTTP requests are all “small” packets</a:t>
            </a:r>
          </a:p>
          <a:p>
            <a:pPr lvl="1"/>
            <a:r>
              <a:rPr lang="en-US" dirty="0"/>
              <a:t>No processing delays at the server</a:t>
            </a:r>
          </a:p>
          <a:p>
            <a:pPr lvl="1"/>
            <a:r>
              <a:rPr lang="en-US" dirty="0"/>
              <a:t>RTT is stable over time</a:t>
            </a:r>
          </a:p>
          <a:p>
            <a:r>
              <a:rPr lang="en-US" dirty="0">
                <a:solidFill>
                  <a:srgbClr val="C00000"/>
                </a:solidFill>
              </a:rPr>
              <a:t>(2RTT + file transmission time) * #objects</a:t>
            </a:r>
            <a:endParaRPr lang="en-US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1024">
            <a:extLst>
              <a:ext uri="{FF2B5EF4-FFF2-40B4-BE49-F238E27FC236}">
                <a16:creationId xmlns:a16="http://schemas.microsoft.com/office/drawing/2014/main" id="{8BA1805E-68A3-484F-AE1E-8EDB5234E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89782" y="2227793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1024">
                        <a:extLst>
                          <a:ext uri="{FF2B5EF4-FFF2-40B4-BE49-F238E27FC236}">
                            <a16:creationId xmlns:a16="http://schemas.microsoft.com/office/drawing/2014/main" id="{8BA1805E-68A3-484F-AE1E-8EDB5234E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782" y="2227793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>
            <a:extLst>
              <a:ext uri="{FF2B5EF4-FFF2-40B4-BE49-F238E27FC236}">
                <a16:creationId xmlns:a16="http://schemas.microsoft.com/office/drawing/2014/main" id="{EDB21321-FD6B-A54F-B096-824699095CEE}"/>
              </a:ext>
            </a:extLst>
          </p:cNvPr>
          <p:cNvGrpSpPr>
            <a:grpSpLocks/>
          </p:cNvGrpSpPr>
          <p:nvPr/>
        </p:nvGrpSpPr>
        <p:grpSpPr bwMode="auto">
          <a:xfrm>
            <a:off x="10488432" y="1822980"/>
            <a:ext cx="504825" cy="1071563"/>
            <a:chOff x="4180" y="783"/>
            <a:chExt cx="150" cy="307"/>
          </a:xfrm>
        </p:grpSpPr>
        <p:sp>
          <p:nvSpPr>
            <p:cNvPr id="27" name="AutoShape 7">
              <a:extLst>
                <a:ext uri="{FF2B5EF4-FFF2-40B4-BE49-F238E27FC236}">
                  <a16:creationId xmlns:a16="http://schemas.microsoft.com/office/drawing/2014/main" id="{992EFB3E-1030-6341-9676-36EE6409F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819FB9C8-A770-F341-B908-B07F346D4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783665B6-E4B2-1E4B-959B-B6814A15F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id="{FE0AB7A9-205A-754C-B5C8-38E4F6639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A348191B-6EE0-C648-8161-5A36BCD5D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E7701005-2600-E048-B5A8-B74275F1F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17DD683C-C6EF-0C46-AF3F-008645B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CEA5B8D7-C236-594E-BF2E-512D25737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7" name="Line 15">
            <a:extLst>
              <a:ext uri="{FF2B5EF4-FFF2-40B4-BE49-F238E27FC236}">
                <a16:creationId xmlns:a16="http://schemas.microsoft.com/office/drawing/2014/main" id="{F4A98E0A-83C9-A749-8077-A617815D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0944" y="3053293"/>
            <a:ext cx="0" cy="283210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DEC20B40-7373-6C42-B38A-82AA876F6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91632" y="3046943"/>
            <a:ext cx="0" cy="2881313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C6B02B86-3CA2-6746-B22C-11A9C3F16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5232" y="3285068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8">
            <a:extLst>
              <a:ext uri="{FF2B5EF4-FFF2-40B4-BE49-F238E27FC236}">
                <a16:creationId xmlns:a16="http://schemas.microsoft.com/office/drawing/2014/main" id="{E125BC4B-3F5E-6346-A43F-89DCFC452B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0944" y="3723218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B289343A-8099-F54B-ABB1-4F1E0BC4D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8882" y="4231218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331678A0-BE21-BD48-9451-209AEC5A7E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4757" y="4713818"/>
            <a:ext cx="1673225" cy="379413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4D1D3D99-923F-F54B-A82F-3CDD1F695FE2}"/>
              </a:ext>
            </a:extLst>
          </p:cNvPr>
          <p:cNvSpPr>
            <a:spLocks/>
          </p:cNvSpPr>
          <p:nvPr/>
        </p:nvSpPr>
        <p:spPr bwMode="auto">
          <a:xfrm>
            <a:off x="10771007" y="4629680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4CB7AEB4-7908-3045-AC6D-246D64CE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6937" y="4231218"/>
            <a:ext cx="13933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File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transmission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for the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response</a:t>
            </a:r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588DFACD-A7AD-9C40-ABDB-9C5A3C754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419" y="3259668"/>
            <a:ext cx="3905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72553A6C-1DCC-4240-B43C-14572198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119" y="2969155"/>
            <a:ext cx="123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initiate 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connection</a:t>
            </a:r>
          </a:p>
        </p:txBody>
      </p:sp>
      <p:sp>
        <p:nvSpPr>
          <p:cNvPr id="17" name="AutoShape 25">
            <a:extLst>
              <a:ext uri="{FF2B5EF4-FFF2-40B4-BE49-F238E27FC236}">
                <a16:creationId xmlns:a16="http://schemas.microsoft.com/office/drawing/2014/main" id="{49DC39B8-6BD2-E143-8301-D8EA8A8CD37C}"/>
              </a:ext>
            </a:extLst>
          </p:cNvPr>
          <p:cNvSpPr>
            <a:spLocks/>
          </p:cNvSpPr>
          <p:nvPr/>
        </p:nvSpPr>
        <p:spPr bwMode="auto">
          <a:xfrm>
            <a:off x="8745357" y="3310468"/>
            <a:ext cx="128588" cy="803275"/>
          </a:xfrm>
          <a:prstGeom prst="leftBrace">
            <a:avLst>
              <a:gd name="adj1" fmla="val 520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D74327B9-971E-2149-A860-B42F6B37D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757" y="3518430"/>
            <a:ext cx="577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RTT</a:t>
            </a:r>
          </a:p>
        </p:txBody>
      </p:sp>
      <p:sp>
        <p:nvSpPr>
          <p:cNvPr id="19" name="Line 27">
            <a:extLst>
              <a:ext uri="{FF2B5EF4-FFF2-40B4-BE49-F238E27FC236}">
                <a16:creationId xmlns:a16="http://schemas.microsoft.com/office/drawing/2014/main" id="{D309D4FB-14E1-F043-AF8D-A645D5516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9632" y="4164543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3BCE2AFC-D8A2-A540-A473-CA8380CA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744" y="3861330"/>
            <a:ext cx="86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request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file</a:t>
            </a:r>
          </a:p>
        </p:txBody>
      </p:sp>
      <p:sp>
        <p:nvSpPr>
          <p:cNvPr id="21" name="AutoShape 29">
            <a:extLst>
              <a:ext uri="{FF2B5EF4-FFF2-40B4-BE49-F238E27FC236}">
                <a16:creationId xmlns:a16="http://schemas.microsoft.com/office/drawing/2014/main" id="{11AEEF9E-EDEF-7D43-85D5-0689622F7370}"/>
              </a:ext>
            </a:extLst>
          </p:cNvPr>
          <p:cNvSpPr>
            <a:spLocks/>
          </p:cNvSpPr>
          <p:nvPr/>
        </p:nvSpPr>
        <p:spPr bwMode="auto">
          <a:xfrm>
            <a:off x="8751707" y="4220105"/>
            <a:ext cx="128588" cy="803275"/>
          </a:xfrm>
          <a:prstGeom prst="leftBrace">
            <a:avLst>
              <a:gd name="adj1" fmla="val 520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id="{5658F3E0-ADF3-EB49-B13D-960BC100B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807" y="4440768"/>
            <a:ext cx="577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RTT</a:t>
            </a:r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B5B08BC9-3B4A-EA4B-9FB0-DE53E7BFB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70744" y="5153555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1889D43A-7436-E441-AB54-F5FE328BB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223" y="5234167"/>
            <a:ext cx="958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entire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received</a:t>
            </a: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C214D669-9701-5D4A-87C2-782DA9E9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519" y="5899680"/>
            <a:ext cx="57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time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B2595636-D467-7C48-BF6B-69CCFAC4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3507" y="5882218"/>
            <a:ext cx="57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time</a:t>
            </a:r>
          </a:p>
        </p:txBody>
      </p:sp>
      <p:sp>
        <p:nvSpPr>
          <p:cNvPr id="35" name="Line 18">
            <a:extLst>
              <a:ext uri="{FF2B5EF4-FFF2-40B4-BE49-F238E27FC236}">
                <a16:creationId xmlns:a16="http://schemas.microsoft.com/office/drawing/2014/main" id="{BADA4F12-F969-0641-A291-084DC8F21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16820" y="4654287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A850647-3E73-AC4B-A7E2-613929C1D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37" y="1407023"/>
            <a:ext cx="9824807" cy="50858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C8393-DE66-0349-9522-20E67A00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Per-object overheads quickly add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5391DA-DB14-2540-B399-2893845E74BD}"/>
              </a:ext>
            </a:extLst>
          </p:cNvPr>
          <p:cNvSpPr/>
          <p:nvPr/>
        </p:nvSpPr>
        <p:spPr>
          <a:xfrm>
            <a:off x="645638" y="1530879"/>
            <a:ext cx="1149296" cy="170726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0C165-DC13-DB4F-A247-4F191F413668}"/>
              </a:ext>
            </a:extLst>
          </p:cNvPr>
          <p:cNvSpPr/>
          <p:nvPr/>
        </p:nvSpPr>
        <p:spPr>
          <a:xfrm>
            <a:off x="680156" y="3429000"/>
            <a:ext cx="1149296" cy="170726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9DAE3-06A6-0A41-B22C-12AA878B90AB}"/>
              </a:ext>
            </a:extLst>
          </p:cNvPr>
          <p:cNvSpPr/>
          <p:nvPr/>
        </p:nvSpPr>
        <p:spPr>
          <a:xfrm>
            <a:off x="1969912" y="2033941"/>
            <a:ext cx="3618087" cy="935037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37A1D-6D5F-5B45-80B1-955927F41309}"/>
              </a:ext>
            </a:extLst>
          </p:cNvPr>
          <p:cNvSpPr/>
          <p:nvPr/>
        </p:nvSpPr>
        <p:spPr>
          <a:xfrm>
            <a:off x="7303911" y="2096999"/>
            <a:ext cx="925689" cy="316089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399EA-6BDA-FB41-A939-667F2235550E}"/>
              </a:ext>
            </a:extLst>
          </p:cNvPr>
          <p:cNvSpPr/>
          <p:nvPr/>
        </p:nvSpPr>
        <p:spPr>
          <a:xfrm>
            <a:off x="6801555" y="4809773"/>
            <a:ext cx="592668" cy="22507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39DCE-D409-F543-954D-859EC2B0A7F3}"/>
              </a:ext>
            </a:extLst>
          </p:cNvPr>
          <p:cNvSpPr/>
          <p:nvPr/>
        </p:nvSpPr>
        <p:spPr>
          <a:xfrm>
            <a:off x="6829777" y="4432387"/>
            <a:ext cx="2077156" cy="37738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FE39A-524D-FB40-A6F4-0A9DD544ED2B}"/>
              </a:ext>
            </a:extLst>
          </p:cNvPr>
          <p:cNvSpPr/>
          <p:nvPr/>
        </p:nvSpPr>
        <p:spPr>
          <a:xfrm>
            <a:off x="5210906" y="1637241"/>
            <a:ext cx="569655" cy="39669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DB484-1069-A846-9C71-CFE0717424D1}"/>
              </a:ext>
            </a:extLst>
          </p:cNvPr>
          <p:cNvSpPr/>
          <p:nvPr/>
        </p:nvSpPr>
        <p:spPr>
          <a:xfrm>
            <a:off x="3349978" y="4479099"/>
            <a:ext cx="1402644" cy="1899123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F1B1D-C9FB-4A49-A349-4E9B46A0945D}"/>
              </a:ext>
            </a:extLst>
          </p:cNvPr>
          <p:cNvSpPr txBox="1"/>
          <p:nvPr/>
        </p:nvSpPr>
        <p:spPr>
          <a:xfrm>
            <a:off x="10576648" y="2096999"/>
            <a:ext cx="1264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Modern web pages have 100s of objects in them.</a:t>
            </a:r>
          </a:p>
          <a:p>
            <a:pPr algn="l"/>
            <a:endParaRPr lang="en-US" dirty="0"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Objects (e.g. images) may not be small. </a:t>
            </a:r>
          </a:p>
        </p:txBody>
      </p:sp>
    </p:spTree>
    <p:extLst>
      <p:ext uri="{BB962C8B-B14F-4D97-AF65-F5344CB8AC3E}">
        <p14:creationId xmlns:p14="http://schemas.microsoft.com/office/powerpoint/2010/main" val="232165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967</Words>
  <Application>Microsoft Macintosh PowerPoint</Application>
  <PresentationFormat>Widescreen</PresentationFormat>
  <Paragraphs>167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Courier</vt:lpstr>
      <vt:lpstr>Helvetica</vt:lpstr>
      <vt:lpstr>Times New Roman</vt:lpstr>
      <vt:lpstr>ZapfDingbats</vt:lpstr>
      <vt:lpstr>Office Theme</vt:lpstr>
      <vt:lpstr>Clip</vt:lpstr>
      <vt:lpstr>The Web (part 2)</vt:lpstr>
      <vt:lpstr>Review of concepts</vt:lpstr>
      <vt:lpstr>HTTP Persistence</vt:lpstr>
      <vt:lpstr>Two types of HTTP connectivity</vt:lpstr>
      <vt:lpstr>Non-persistent HTTP (HTTP/1.0)</vt:lpstr>
      <vt:lpstr>Non-persistent HTTP (HTTP/1.0)</vt:lpstr>
      <vt:lpstr>PowerPoint Presentation</vt:lpstr>
      <vt:lpstr>Non-persistent HTTP user response time</vt:lpstr>
      <vt:lpstr>Per-object overheads quickly add up</vt:lpstr>
      <vt:lpstr>Persistent HTTP (HTTP/1.1)</vt:lpstr>
      <vt:lpstr>Persistent HTTP (HTTP/1.1)</vt:lpstr>
      <vt:lpstr>Persistent HTTP user response time</vt:lpstr>
      <vt:lpstr>Persistence vs. # of connections</vt:lpstr>
      <vt:lpstr>Remembering Users  On the Web</vt:lpstr>
      <vt:lpstr>HTTP: Remembering users</vt:lpstr>
      <vt:lpstr>Familiar with these?</vt:lpstr>
      <vt:lpstr>Cookies: Keeping user memory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1329</cp:revision>
  <cp:lastPrinted>2021-01-24T11:57:08Z</cp:lastPrinted>
  <dcterms:created xsi:type="dcterms:W3CDTF">2019-01-23T03:40:12Z</dcterms:created>
  <dcterms:modified xsi:type="dcterms:W3CDTF">2024-10-08T03:52:33Z</dcterms:modified>
</cp:coreProperties>
</file>