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387" r:id="rId2"/>
    <p:sldId id="329" r:id="rId3"/>
    <p:sldId id="501" r:id="rId4"/>
    <p:sldId id="482" r:id="rId5"/>
    <p:sldId id="422" r:id="rId6"/>
    <p:sldId id="421" r:id="rId7"/>
    <p:sldId id="536" r:id="rId8"/>
    <p:sldId id="427" r:id="rId9"/>
    <p:sldId id="423" r:id="rId10"/>
    <p:sldId id="505" r:id="rId11"/>
    <p:sldId id="537" r:id="rId12"/>
    <p:sldId id="508" r:id="rId13"/>
    <p:sldId id="484" r:id="rId14"/>
    <p:sldId id="425" r:id="rId15"/>
    <p:sldId id="426" r:id="rId16"/>
    <p:sldId id="53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63"/>
    <p:restoredTop sz="94664"/>
  </p:normalViewPr>
  <p:slideViewPr>
    <p:cSldViewPr snapToGrid="0" snapToObjects="1">
      <p:cViewPr varScale="1">
        <p:scale>
          <a:sx n="147" d="100"/>
          <a:sy n="147" d="100"/>
        </p:scale>
        <p:origin x="3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305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C490B-630B-7F46-B6FE-05D0FD1689A8}" type="datetimeFigureOut">
              <a:rPr lang="en-US" smtClean="0"/>
              <a:t>9/24/24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F09D5-B346-194E-BAD1-FA5CF7158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0CC37-3420-4F49-8C33-4BCB3B51A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A51D8-7D8A-A547-B24D-6DD12E8CC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51904-F682-B84A-BF47-8129AB4C1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5BB43-14AB-9945-9BCA-9BC503CCC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1333A-8598-4B4F-AB52-6579A2E1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6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343C6-896E-584A-A963-7E16D546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5AA53-208E-C24B-8273-CFDD1A5E7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851F6-81D0-1643-BAF0-AA0E98E0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70A3A-9A82-3C4C-AEFA-7B416F146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61641-65CD-7949-9285-F9862F78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2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9D0A2B-7DBB-9445-8542-8AC8F7964D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F09A6-0358-8E43-A178-3CA003BDF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EA068-5062-7E4F-B99C-2CEC343EC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3A096-D83E-7542-A78C-9916C369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814C3-12DF-0447-9420-294EF2C8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5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A4C2-71EB-354A-A4E4-7A79F1671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6FC06-E8D0-3A4C-BEE2-AA99DC380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652FB-D490-114D-8030-09CCB72C2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62229-71C9-9847-AFE6-26AB269E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C6DF4-CA65-8E43-B3A5-ECEF9025E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5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F248A-A301-5341-9BAF-2DDE80F1E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EDBBF-4F90-A34F-A685-DE4F2964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B94B2-28BF-6945-A21C-40A2B764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DE3C9-54E8-A94F-AD40-66CFF7B8F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8432-5359-0147-8D5C-B145EE76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5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0FC0B-F311-BC4B-A2D1-928B3513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07925-946E-B44F-8713-0F0928FD5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72E5B-AB30-F441-99C3-073B0FE0C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D735A-AFB0-C44A-9FC0-AFD3B6C0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6E5E5-7866-8E4B-B450-B712A2F3B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134CB-E65A-B242-BD74-667132F8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8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A191B-B3D5-974E-BBCC-0A9D6A627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9E461-1B18-F04F-9E78-C3FEBD28C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1FC9F-4459-2448-8E0B-F470C373A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8D66B2-805B-A347-89AD-F16943266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48249-093E-884B-B6CE-B747B284E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2CDBF6-1121-9347-BF6B-B703CCE9F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9/24/24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7F1FD6-CCAB-754B-B876-ABFCFD3D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E9FA76-646A-F442-AA4F-7622918BE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6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A493-905D-7F41-8284-D8B4EC88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5B470-4001-1843-A7E0-885C2295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9/24/24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13A0A-FB55-8649-B9A5-3E90CD8CA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CBD0C7-127F-CD4E-A6B8-5585A152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5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D34EC-7616-9043-AFD5-6B69E3B6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9/24/24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B0C35-6B39-4749-9595-C856AFB8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FF505-CB2B-2747-B2DD-2A89C941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6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CF38C-28DD-4A42-9056-3793483F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099AD-DABE-D64C-A905-1CF03DB10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12F0B-A50A-5B46-A535-733D69752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7C4E6-3C25-644D-80DE-2E788E628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8BFEC-CC7B-C94C-BED5-57FB1536D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55941-3DC9-AB49-B0A6-6F452E06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4FD44-FAA2-E347-8F67-9E8E93EAA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20F24-3635-8346-AFAC-53CE49F08D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FCCF6-452E-F34D-AD7C-72567CD4B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B2EA6-16EC-4048-B8E5-91A7889C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377BF-EE8D-7042-B5F8-CF9C0C3D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220C2-4FEF-C549-AF12-DB388DD3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2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E5AAC6-6E42-5E44-9318-18A5B93B5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BE2B0-9C88-F545-A1BD-247458A50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DABF1-4F3F-744C-8157-1FC51AAF16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CE603-2B12-5844-BEA7-E98E825B38C7}" type="datetimeFigureOut">
              <a:rPr lang="en-US" smtClean="0"/>
              <a:t>9/24/24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E51C6-01D3-BC48-8763-B839BC079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6E372-E70D-1E47-8FDB-0CADB973B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8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s.rutgers.edu/~sn624/352-F24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3A6475-F152-7546-A2A3-6A39089E06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65337" y="1994640"/>
            <a:ext cx="9461325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ea typeface="ＭＳ Ｐゴシック" charset="0"/>
                <a:cs typeface="+mj-cs"/>
              </a:rPr>
              <a:t>The Web (HTTP)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97461AD-287F-0C42-AFC6-5022951D3B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429000"/>
            <a:ext cx="9144000" cy="198297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Lecture 6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  <a:hlinkClick r:id="rId2"/>
              </a:rPr>
              <a:t>http://www.cs.rutgers.edu/~sn624/352-F24</a:t>
            </a:r>
            <a:r>
              <a:rPr lang="en-US" sz="2800" dirty="0">
                <a:ea typeface="ＭＳ Ｐゴシック" charset="0"/>
              </a:rPr>
              <a:t> 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  <a:cs typeface="+mn-cs"/>
              </a:rPr>
              <a:t>Srinivas Narayana</a:t>
            </a: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D4CF2330-96EE-C641-B787-BBF6068A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EBF204-951A-1944-B88D-F7620664E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16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CD94A-ACC3-804B-99AD-F0C5258B0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 between POST and 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6B2E4-C622-7047-A0BE-BDF1D3720ED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POST: the URL of the request identifies the resource that </a:t>
            </a:r>
            <a:r>
              <a:rPr lang="en-US" dirty="0">
                <a:solidFill>
                  <a:srgbClr val="C00000"/>
                </a:solidFill>
              </a:rPr>
              <a:t>processes</a:t>
            </a:r>
            <a:r>
              <a:rPr lang="en-US" dirty="0"/>
              <a:t> the entity body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29DE18-B5C9-6C48-85A4-E4D34246F91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PUT: the URL of the request identifies the resource that is </a:t>
            </a:r>
            <a:r>
              <a:rPr lang="en-US" dirty="0">
                <a:solidFill>
                  <a:srgbClr val="C00000"/>
                </a:solidFill>
              </a:rPr>
              <a:t>contained in</a:t>
            </a:r>
            <a:r>
              <a:rPr lang="en-US" dirty="0"/>
              <a:t> the entity body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23C7E0-F32C-0945-96B3-34A7EB029E20}"/>
              </a:ext>
            </a:extLst>
          </p:cNvPr>
          <p:cNvSpPr txBox="1"/>
          <p:nvPr/>
        </p:nvSpPr>
        <p:spPr>
          <a:xfrm>
            <a:off x="2525486" y="6019512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Helvetica" pitchFamily="2" charset="0"/>
              </a:rPr>
              <a:t>https://</a:t>
            </a:r>
            <a:r>
              <a:rPr lang="en-US" sz="3200" dirty="0" err="1">
                <a:latin typeface="Helvetica" pitchFamily="2" charset="0"/>
              </a:rPr>
              <a:t>tools.ietf.org</a:t>
            </a:r>
            <a:r>
              <a:rPr lang="en-US" sz="3200" dirty="0">
                <a:latin typeface="Helvetica" pitchFamily="2" charset="0"/>
              </a:rPr>
              <a:t>/html/rfc2616</a:t>
            </a:r>
          </a:p>
        </p:txBody>
      </p:sp>
    </p:spTree>
    <p:extLst>
      <p:ext uri="{BB962C8B-B14F-4D97-AF65-F5344CB8AC3E}">
        <p14:creationId xmlns:p14="http://schemas.microsoft.com/office/powerpoint/2010/main" val="3714648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D796C-6F23-7A43-9475-F61F35884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 between HEAD and 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FF4DE-4AF9-FD49-BE51-0E4405F2AF4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GET:  return the requested resource in the entity body of the response along with response headers (we’ll see these shortly)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F0D976-BC6C-3445-865C-AE3A6CAF7A9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HEAD: return all the response headers in the GET response, but </a:t>
            </a:r>
            <a:r>
              <a:rPr lang="en-US" dirty="0">
                <a:solidFill>
                  <a:srgbClr val="C00000"/>
                </a:solidFill>
              </a:rPr>
              <a:t>without the resource</a:t>
            </a:r>
            <a:r>
              <a:rPr lang="en-US" dirty="0"/>
              <a:t> in the entity body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4E7965-3874-9742-90FB-7B602ED6B33C}"/>
              </a:ext>
            </a:extLst>
          </p:cNvPr>
          <p:cNvSpPr txBox="1"/>
          <p:nvPr/>
        </p:nvSpPr>
        <p:spPr>
          <a:xfrm>
            <a:off x="2525486" y="6019512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Helvetica" pitchFamily="2" charset="0"/>
              </a:rPr>
              <a:t>https://</a:t>
            </a:r>
            <a:r>
              <a:rPr lang="en-US" sz="3200" dirty="0" err="1">
                <a:latin typeface="Helvetica" pitchFamily="2" charset="0"/>
              </a:rPr>
              <a:t>tools.ietf.org</a:t>
            </a:r>
            <a:r>
              <a:rPr lang="en-US" sz="3200" dirty="0">
                <a:latin typeface="Helvetica" pitchFamily="2" charset="0"/>
              </a:rPr>
              <a:t>/html/rfc2616</a:t>
            </a:r>
          </a:p>
        </p:txBody>
      </p:sp>
    </p:spTree>
    <p:extLst>
      <p:ext uri="{BB962C8B-B14F-4D97-AF65-F5344CB8AC3E}">
        <p14:creationId xmlns:p14="http://schemas.microsoft.com/office/powerpoint/2010/main" val="1111815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F688D-61B6-2147-A63A-4239AD63E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Observing HTTP GET and POST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7BFBD-6B34-BA41-B248-033925B7D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921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Slide Number Placeholder 3">
            <a:extLst>
              <a:ext uri="{FF2B5EF4-FFF2-40B4-BE49-F238E27FC236}">
                <a16:creationId xmlns:a16="http://schemas.microsoft.com/office/drawing/2014/main" id="{75437205-D781-9540-B043-9FB70AA31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03A62222-1D19-4343-91F5-8DE14316DA86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13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37892" name="Picture 2" descr="http://www1.ju.edu.jo/ecourse/abusufah/cpe532_Spr06/notes/BookOnLine/The%20HyperText%20Transfer%20Protocol_files/HTTPresponse.jpg">
            <a:extLst>
              <a:ext uri="{FF2B5EF4-FFF2-40B4-BE49-F238E27FC236}">
                <a16:creationId xmlns:a16="http://schemas.microsoft.com/office/drawing/2014/main" id="{B7FA435C-D8A4-3E40-99ED-B65AACB86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524" y="1976211"/>
            <a:ext cx="744855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Box 4">
            <a:extLst>
              <a:ext uri="{FF2B5EF4-FFF2-40B4-BE49-F238E27FC236}">
                <a16:creationId xmlns:a16="http://schemas.microsoft.com/office/drawing/2014/main" id="{628FA8FB-7805-764C-9219-15EAC1347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926" y="1560712"/>
            <a:ext cx="347512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400" dirty="0">
                <a:latin typeface="Helvetica" pitchFamily="2" charset="0"/>
              </a:rPr>
              <a:t>Unlike HTTP request, No method name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EDE5FA-B4EA-D642-86A4-4B1EFE455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HTTP Response: General format</a:t>
            </a:r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A4916EB-33C8-7BCD-EEC1-0CAA2E2FFD9D}"/>
              </a:ext>
            </a:extLst>
          </p:cNvPr>
          <p:cNvSpPr/>
          <p:nvPr/>
        </p:nvSpPr>
        <p:spPr>
          <a:xfrm>
            <a:off x="4157940" y="1958775"/>
            <a:ext cx="1807029" cy="71845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1BCEB2-B6BC-B619-9D85-F11A0A4F281B}"/>
              </a:ext>
            </a:extLst>
          </p:cNvPr>
          <p:cNvSpPr txBox="1"/>
          <p:nvPr/>
        </p:nvSpPr>
        <p:spPr>
          <a:xfrm>
            <a:off x="478570" y="2861898"/>
            <a:ext cx="32426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HTTP protocol version</a:t>
            </a:r>
          </a:p>
          <a:p>
            <a:pPr algn="l"/>
            <a:r>
              <a:rPr lang="en-US" sz="2400" dirty="0">
                <a:latin typeface="Helvetica" pitchFamily="2" charset="0"/>
              </a:rPr>
              <a:t>used by server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D6F02DA-593A-DD33-6F52-61695A1A4A1F}"/>
              </a:ext>
            </a:extLst>
          </p:cNvPr>
          <p:cNvCxnSpPr>
            <a:cxnSpLocks/>
            <a:stCxn id="4" idx="3"/>
            <a:endCxn id="2" idx="2"/>
          </p:cNvCxnSpPr>
          <p:nvPr/>
        </p:nvCxnSpPr>
        <p:spPr>
          <a:xfrm flipV="1">
            <a:off x="3721189" y="2318004"/>
            <a:ext cx="436751" cy="95939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A6890889-0C9D-7287-99B3-E7C677770D6E}"/>
              </a:ext>
            </a:extLst>
          </p:cNvPr>
          <p:cNvSpPr/>
          <p:nvPr/>
        </p:nvSpPr>
        <p:spPr>
          <a:xfrm>
            <a:off x="5932978" y="1871494"/>
            <a:ext cx="3475127" cy="71845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1891FA-A593-3DBC-771F-FF3EC6FB9D07}"/>
              </a:ext>
            </a:extLst>
          </p:cNvPr>
          <p:cNvSpPr txBox="1"/>
          <p:nvPr/>
        </p:nvSpPr>
        <p:spPr>
          <a:xfrm>
            <a:off x="393926" y="3748350"/>
            <a:ext cx="35957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Was request successful?</a:t>
            </a:r>
          </a:p>
          <a:p>
            <a:pPr algn="l"/>
            <a:r>
              <a:rPr lang="en-US" sz="2400" dirty="0">
                <a:latin typeface="Helvetica" pitchFamily="2" charset="0"/>
              </a:rPr>
              <a:t>(or error condition)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792400F-2C54-CD50-1F18-9BDA844A21F1}"/>
              </a:ext>
            </a:extLst>
          </p:cNvPr>
          <p:cNvCxnSpPr>
            <a:cxnSpLocks/>
            <a:stCxn id="8" idx="3"/>
            <a:endCxn id="7" idx="2"/>
          </p:cNvCxnSpPr>
          <p:nvPr/>
        </p:nvCxnSpPr>
        <p:spPr>
          <a:xfrm flipV="1">
            <a:off x="3989719" y="2230723"/>
            <a:ext cx="1943259" cy="193312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C54A1E53-92DA-3E73-3048-D3228D822E36}"/>
              </a:ext>
            </a:extLst>
          </p:cNvPr>
          <p:cNvSpPr/>
          <p:nvPr/>
        </p:nvSpPr>
        <p:spPr>
          <a:xfrm>
            <a:off x="6542578" y="4767938"/>
            <a:ext cx="1807029" cy="71845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8E5D7A-A10D-DED8-08F1-E21B9A90223A}"/>
              </a:ext>
            </a:extLst>
          </p:cNvPr>
          <p:cNvSpPr txBox="1"/>
          <p:nvPr/>
        </p:nvSpPr>
        <p:spPr>
          <a:xfrm>
            <a:off x="393926" y="4665502"/>
            <a:ext cx="3044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Returned object data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C0D73F1-AB47-6987-C706-270E7B331417}"/>
              </a:ext>
            </a:extLst>
          </p:cNvPr>
          <p:cNvCxnSpPr>
            <a:cxnSpLocks/>
            <a:stCxn id="13" idx="3"/>
            <a:endCxn id="12" idx="2"/>
          </p:cNvCxnSpPr>
          <p:nvPr/>
        </p:nvCxnSpPr>
        <p:spPr>
          <a:xfrm>
            <a:off x="3438349" y="4896335"/>
            <a:ext cx="3104229" cy="23083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62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7" grpId="0" animBg="1"/>
      <p:bldP spid="8" grpId="0"/>
      <p:bldP spid="12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>
            <a:extLst>
              <a:ext uri="{FF2B5EF4-FFF2-40B4-BE49-F238E27FC236}">
                <a16:creationId xmlns:a16="http://schemas.microsoft.com/office/drawing/2014/main" id="{61DBCE69-5B35-3247-9DBD-0620E38EF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EF8AF5E8-B1B0-8D4A-BC5F-72B7ED11C7BD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14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802525D8-5880-9C42-9626-25118676C4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HTTP message: response message</a:t>
            </a:r>
          </a:p>
        </p:txBody>
      </p:sp>
      <p:sp>
        <p:nvSpPr>
          <p:cNvPr id="38916" name="Text Box 3">
            <a:extLst>
              <a:ext uri="{FF2B5EF4-FFF2-40B4-BE49-F238E27FC236}">
                <a16:creationId xmlns:a16="http://schemas.microsoft.com/office/drawing/2014/main" id="{AEDC0E45-231D-C94C-ABA9-EBDC8CB08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8673" y="2804578"/>
            <a:ext cx="7005444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Courier New" panose="02070309020205020404" pitchFamily="49" charset="0"/>
              </a:rPr>
              <a:t>HTTP/1.1 200 OK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Courier New" panose="02070309020205020404" pitchFamily="49" charset="0"/>
              </a:rPr>
              <a:t>Connection: close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Courier New" panose="02070309020205020404" pitchFamily="49" charset="0"/>
              </a:rPr>
              <a:t>Date: Thu, 06 Aug 1998 12:00:15 GMT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Courier New" panose="02070309020205020404" pitchFamily="49" charset="0"/>
              </a:rPr>
              <a:t>Server: Apache/1.3.0 (Unix)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Courier New" panose="02070309020205020404" pitchFamily="49" charset="0"/>
              </a:rPr>
              <a:t>Last-Modified: Mon, 22 Jun 1998 …...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Courier New" panose="02070309020205020404" pitchFamily="49" charset="0"/>
              </a:rPr>
              <a:t>Content-Length: 6821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Courier New" panose="02070309020205020404" pitchFamily="49" charset="0"/>
              </a:rPr>
              <a:t>Content-Type: text/html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Courier New" panose="02070309020205020404" pitchFamily="49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Courier New" panose="02070309020205020404" pitchFamily="49" charset="0"/>
              </a:rPr>
              <a:t>data data data data data ... </a:t>
            </a:r>
          </a:p>
        </p:txBody>
      </p:sp>
      <p:sp>
        <p:nvSpPr>
          <p:cNvPr id="38917" name="Text Box 4">
            <a:extLst>
              <a:ext uri="{FF2B5EF4-FFF2-40B4-BE49-F238E27FC236}">
                <a16:creationId xmlns:a16="http://schemas.microsoft.com/office/drawing/2014/main" id="{FA38E591-8632-D746-ACEA-148305BA9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084" y="1735991"/>
            <a:ext cx="246413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status line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(protocol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status code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status phrase)</a:t>
            </a:r>
            <a:endParaRPr lang="en-US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2" charset="0"/>
            </a:endParaRPr>
          </a:p>
        </p:txBody>
      </p:sp>
      <p:sp>
        <p:nvSpPr>
          <p:cNvPr id="38918" name="Line 5">
            <a:extLst>
              <a:ext uri="{FF2B5EF4-FFF2-40B4-BE49-F238E27FC236}">
                <a16:creationId xmlns:a16="http://schemas.microsoft.com/office/drawing/2014/main" id="{F7ED9E9C-8234-3A4B-8D36-CCC35E0769A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7945" y="2638041"/>
            <a:ext cx="1728830" cy="350687"/>
          </a:xfrm>
          <a:prstGeom prst="line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8919" name="Freeform 6">
            <a:extLst>
              <a:ext uri="{FF2B5EF4-FFF2-40B4-BE49-F238E27FC236}">
                <a16:creationId xmlns:a16="http://schemas.microsoft.com/office/drawing/2014/main" id="{8FA68564-B438-5743-8244-7F1909893625}"/>
              </a:ext>
            </a:extLst>
          </p:cNvPr>
          <p:cNvSpPr>
            <a:spLocks/>
          </p:cNvSpPr>
          <p:nvPr/>
        </p:nvSpPr>
        <p:spPr bwMode="auto">
          <a:xfrm>
            <a:off x="4322500" y="3183990"/>
            <a:ext cx="260449" cy="2142753"/>
          </a:xfrm>
          <a:custGeom>
            <a:avLst/>
            <a:gdLst>
              <a:gd name="T0" fmla="*/ 2147483647 w 162"/>
              <a:gd name="T1" fmla="*/ 2147483647 h 1428"/>
              <a:gd name="T2" fmla="*/ 0 w 162"/>
              <a:gd name="T3" fmla="*/ 0 h 1428"/>
              <a:gd name="T4" fmla="*/ 0 w 162"/>
              <a:gd name="T5" fmla="*/ 2147483647 h 1428"/>
              <a:gd name="T6" fmla="*/ 2147483647 w 162"/>
              <a:gd name="T7" fmla="*/ 2147483647 h 1428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1428"/>
              <a:gd name="T14" fmla="*/ 162 w 162"/>
              <a:gd name="T15" fmla="*/ 1428 h 14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1428">
                <a:moveTo>
                  <a:pt x="132" y="9"/>
                </a:moveTo>
                <a:lnTo>
                  <a:pt x="0" y="0"/>
                </a:lnTo>
                <a:lnTo>
                  <a:pt x="0" y="1428"/>
                </a:lnTo>
                <a:lnTo>
                  <a:pt x="162" y="1425"/>
                </a:lnTo>
              </a:path>
            </a:pathLst>
          </a:custGeom>
          <a:noFill/>
          <a:ln w="38100" cap="flat" cmpd="sng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8920" name="Text Box 7">
            <a:extLst>
              <a:ext uri="{FF2B5EF4-FFF2-40B4-BE49-F238E27FC236}">
                <a16:creationId xmlns:a16="http://schemas.microsoft.com/office/drawing/2014/main" id="{DD95B001-9558-5945-BF41-D2CF24FD2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719" y="4144120"/>
            <a:ext cx="166584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response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header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 lines</a:t>
            </a:r>
            <a:endParaRPr lang="en-US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2" charset="0"/>
            </a:endParaRPr>
          </a:p>
        </p:txBody>
      </p:sp>
      <p:sp>
        <p:nvSpPr>
          <p:cNvPr id="38921" name="Line 8">
            <a:extLst>
              <a:ext uri="{FF2B5EF4-FFF2-40B4-BE49-F238E27FC236}">
                <a16:creationId xmlns:a16="http://schemas.microsoft.com/office/drawing/2014/main" id="{18360FA1-F13D-2748-9C15-E6A7C4219CB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44748" y="5872692"/>
            <a:ext cx="923925" cy="257175"/>
          </a:xfrm>
          <a:prstGeom prst="line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8922" name="Text Box 9">
            <a:extLst>
              <a:ext uri="{FF2B5EF4-FFF2-40B4-BE49-F238E27FC236}">
                <a16:creationId xmlns:a16="http://schemas.microsoft.com/office/drawing/2014/main" id="{5409491B-D85C-6841-B214-3362BAD44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40458" y="5847521"/>
            <a:ext cx="448526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data, e.g., requested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HTML file in entity body</a:t>
            </a:r>
            <a:endParaRPr lang="en-US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2" charset="0"/>
            </a:endParaRPr>
          </a:p>
        </p:txBody>
      </p:sp>
      <p:sp>
        <p:nvSpPr>
          <p:cNvPr id="11" name="Line 5">
            <a:extLst>
              <a:ext uri="{FF2B5EF4-FFF2-40B4-BE49-F238E27FC236}">
                <a16:creationId xmlns:a16="http://schemas.microsoft.com/office/drawing/2014/main" id="{53B06373-9FD0-BC4F-8486-632B25A2514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1285" y="4144120"/>
            <a:ext cx="1584490" cy="641402"/>
          </a:xfrm>
          <a:prstGeom prst="line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17618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21B0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38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21B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/>
      <p:bldP spid="38917" grpId="1" build="allAtOnce"/>
      <p:bldP spid="38918" grpId="0" animBg="1"/>
      <p:bldP spid="38919" grpId="0" animBg="1"/>
      <p:bldP spid="38920" grpId="0"/>
      <p:bldP spid="38921" grpId="0" animBg="1"/>
      <p:bldP spid="38922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6">
            <a:extLst>
              <a:ext uri="{FF2B5EF4-FFF2-40B4-BE49-F238E27FC236}">
                <a16:creationId xmlns:a16="http://schemas.microsoft.com/office/drawing/2014/main" id="{E46C489E-8BE3-8D4D-9ADE-72F097915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A3CB2FE6-171B-5B4B-9E49-62D53515FEA7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15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77945A1E-93B5-DB4E-9602-B94F9A0A265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057401" y="2314575"/>
            <a:ext cx="7934325" cy="4158796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Courier New" panose="02070309020205020404" pitchFamily="49" charset="0"/>
              </a:rPr>
              <a:t>200 OK</a:t>
            </a:r>
            <a:endParaRPr lang="en-US" altLang="en-US" sz="2400" dirty="0">
              <a:solidFill>
                <a:srgbClr val="C00000"/>
              </a:solidFill>
            </a:endParaRPr>
          </a:p>
          <a:p>
            <a:pPr lvl="1"/>
            <a:r>
              <a:rPr lang="en-US" altLang="en-US" sz="2000" dirty="0"/>
              <a:t>request succeeded, requested object later in this message</a:t>
            </a:r>
          </a:p>
          <a:p>
            <a:pPr>
              <a:buFont typeface="ZapfDingbats" pitchFamily="82" charset="2"/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Courier New" panose="02070309020205020404" pitchFamily="49" charset="0"/>
              </a:rPr>
              <a:t>301 Moved Permanently</a:t>
            </a:r>
            <a:endParaRPr lang="en-US" altLang="en-US" sz="2400" dirty="0">
              <a:solidFill>
                <a:srgbClr val="C00000"/>
              </a:solidFill>
            </a:endParaRPr>
          </a:p>
          <a:p>
            <a:pPr lvl="1"/>
            <a:r>
              <a:rPr lang="en-US" altLang="en-US" sz="2000" dirty="0"/>
              <a:t>requested object moved, new location specified later in this message (Location:)</a:t>
            </a:r>
          </a:p>
          <a:p>
            <a:pPr>
              <a:buFont typeface="ZapfDingbats" pitchFamily="82" charset="2"/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Courier New" panose="02070309020205020404" pitchFamily="49" charset="0"/>
              </a:rPr>
              <a:t>403 Forbidden</a:t>
            </a:r>
            <a:endParaRPr lang="en-US" altLang="en-US" sz="2400" dirty="0">
              <a:solidFill>
                <a:srgbClr val="C00000"/>
              </a:solidFill>
            </a:endParaRPr>
          </a:p>
          <a:p>
            <a:pPr lvl="1"/>
            <a:r>
              <a:rPr lang="en-US" altLang="en-US" sz="2000" dirty="0"/>
              <a:t>Insufficient permissions to access the resource</a:t>
            </a:r>
          </a:p>
          <a:p>
            <a:pPr>
              <a:buFont typeface="ZapfDingbats" pitchFamily="82" charset="2"/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Courier New" panose="02070309020205020404" pitchFamily="49" charset="0"/>
              </a:rPr>
              <a:t>404 Not Found</a:t>
            </a:r>
            <a:endParaRPr lang="en-US" altLang="en-US" sz="2400" dirty="0">
              <a:solidFill>
                <a:srgbClr val="C00000"/>
              </a:solidFill>
            </a:endParaRPr>
          </a:p>
          <a:p>
            <a:pPr lvl="1"/>
            <a:r>
              <a:rPr lang="en-US" altLang="en-US" sz="2000" dirty="0"/>
              <a:t>requested document not found on this server</a:t>
            </a:r>
          </a:p>
          <a:p>
            <a:pPr>
              <a:buFont typeface="ZapfDingbats" pitchFamily="82" charset="2"/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Courier New" panose="02070309020205020404" pitchFamily="49" charset="0"/>
              </a:rPr>
              <a:t>505 HTTP Version Not Supported</a:t>
            </a:r>
            <a:endParaRPr lang="en-US" altLang="en-US" sz="2400" dirty="0">
              <a:solidFill>
                <a:srgbClr val="C00000"/>
              </a:solidFill>
            </a:endParaRPr>
          </a:p>
        </p:txBody>
      </p:sp>
      <p:sp>
        <p:nvSpPr>
          <p:cNvPr id="39941" name="Rectangle 4">
            <a:extLst>
              <a:ext uri="{FF2B5EF4-FFF2-40B4-BE49-F238E27FC236}">
                <a16:creationId xmlns:a16="http://schemas.microsoft.com/office/drawing/2014/main" id="{C79B6AE7-666D-F944-B934-3DCB81557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1" y="1488281"/>
            <a:ext cx="76866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400" dirty="0">
                <a:latin typeface="Helvetica" pitchFamily="2" charset="0"/>
              </a:rPr>
              <a:t>In first line in server-&gt;client response message.</a:t>
            </a:r>
          </a:p>
          <a:p>
            <a:pPr>
              <a:buFont typeface="ZapfDingbats" pitchFamily="82" charset="2"/>
              <a:buNone/>
            </a:pPr>
            <a:r>
              <a:rPr lang="en-US" altLang="en-US" sz="2400" dirty="0">
                <a:latin typeface="Helvetica" pitchFamily="2" charset="0"/>
              </a:rPr>
              <a:t>A few sample codes: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E0DB40-59DD-844F-BE03-5E614E450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HTTP response status codes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624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B6736-95A4-0948-A838-52DBD0B31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Observing HTTP behaviors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4AA15-3D59-524B-AC90-648CE701B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>
                <a:latin typeface="Courier" pitchFamily="2" charset="0"/>
              </a:rPr>
              <a:t>wget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 err="1">
                <a:latin typeface="Courier" pitchFamily="2" charset="0"/>
              </a:rPr>
              <a:t>google.com</a:t>
            </a:r>
            <a:r>
              <a:rPr lang="en-US" dirty="0">
                <a:latin typeface="Courier" pitchFamily="2" charset="0"/>
              </a:rPr>
              <a:t> (or) curl </a:t>
            </a:r>
            <a:r>
              <a:rPr lang="en-US" dirty="0" err="1">
                <a:latin typeface="Courier" pitchFamily="2" charset="0"/>
              </a:rPr>
              <a:t>google.com</a:t>
            </a:r>
            <a:endParaRPr lang="en-US" dirty="0">
              <a:latin typeface="Courier" pitchFamily="2" charset="0"/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latin typeface="Courier" pitchFamily="2" charset="0"/>
              </a:rPr>
              <a:t>telnet </a:t>
            </a:r>
            <a:r>
              <a:rPr lang="en-US" dirty="0" err="1">
                <a:latin typeface="Courier" pitchFamily="2" charset="0"/>
              </a:rPr>
              <a:t>example.com</a:t>
            </a:r>
            <a:r>
              <a:rPr lang="en-US" dirty="0">
                <a:latin typeface="Courier" pitchFamily="2" charset="0"/>
              </a:rPr>
              <a:t> 80</a:t>
            </a:r>
          </a:p>
          <a:p>
            <a:pPr lvl="1"/>
            <a:r>
              <a:rPr lang="en-US" dirty="0">
                <a:latin typeface="Courier" pitchFamily="2" charset="0"/>
              </a:rPr>
              <a:t>GET / HTTP/1.1</a:t>
            </a:r>
          </a:p>
          <a:p>
            <a:pPr lvl="1"/>
            <a:r>
              <a:rPr lang="en-US" dirty="0">
                <a:latin typeface="Courier" pitchFamily="2" charset="0"/>
              </a:rPr>
              <a:t>Host: </a:t>
            </a:r>
            <a:r>
              <a:rPr lang="en-US" dirty="0" err="1">
                <a:latin typeface="Courier" pitchFamily="2" charset="0"/>
              </a:rPr>
              <a:t>example.com</a:t>
            </a:r>
            <a:endParaRPr lang="en-US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2400" dirty="0"/>
              <a:t>(followed by two </a:t>
            </a:r>
            <a:r>
              <a:rPr lang="en-US" sz="2400" dirty="0" err="1"/>
              <a:t>enter’s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Exercise: try </a:t>
            </a:r>
          </a:p>
          <a:p>
            <a:pPr lvl="1"/>
            <a:r>
              <a:rPr lang="en-US" dirty="0">
                <a:latin typeface="Courier" pitchFamily="2" charset="0"/>
              </a:rPr>
              <a:t>telnet </a:t>
            </a:r>
            <a:r>
              <a:rPr lang="en-US" dirty="0" err="1">
                <a:latin typeface="Courier" pitchFamily="2" charset="0"/>
              </a:rPr>
              <a:t>google.com</a:t>
            </a:r>
            <a:r>
              <a:rPr lang="en-US" dirty="0">
                <a:latin typeface="Courier" pitchFamily="2" charset="0"/>
              </a:rPr>
              <a:t> 80</a:t>
            </a:r>
          </a:p>
          <a:p>
            <a:pPr lvl="1"/>
            <a:r>
              <a:rPr lang="en-US" dirty="0">
                <a:latin typeface="Courier" pitchFamily="2" charset="0"/>
              </a:rPr>
              <a:t>telnet </a:t>
            </a:r>
            <a:r>
              <a:rPr lang="en-US" dirty="0" err="1">
                <a:latin typeface="Courier" pitchFamily="2" charset="0"/>
              </a:rPr>
              <a:t>web.mit.edu</a:t>
            </a:r>
            <a:r>
              <a:rPr lang="en-US" dirty="0">
                <a:latin typeface="Courier" pitchFamily="2" charset="0"/>
              </a:rPr>
              <a:t> 80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658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>
            <a:extLst>
              <a:ext uri="{FF2B5EF4-FFF2-40B4-BE49-F238E27FC236}">
                <a16:creationId xmlns:a16="http://schemas.microsoft.com/office/drawing/2014/main" id="{44B4FB9D-90F4-B644-9572-65F81B43A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65296788-4A79-2141-A5F9-5C77464C41E0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2</a:t>
            </a:fld>
            <a:endParaRPr lang="en-US" altLang="en-US" sz="1400" dirty="0">
              <a:latin typeface="Times New Roman" panose="02020603050405020304" pitchFamily="18" charset="0"/>
            </a:endParaRPr>
          </a:p>
        </p:txBody>
      </p:sp>
      <p:sp>
        <p:nvSpPr>
          <p:cNvPr id="29699" name="Rectangle 1026">
            <a:extLst>
              <a:ext uri="{FF2B5EF4-FFF2-40B4-BE49-F238E27FC236}">
                <a16:creationId xmlns:a16="http://schemas.microsoft.com/office/drawing/2014/main" id="{ABC035E2-AF5A-224E-AE89-8742AB7DE9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Web and HTTP: Terms</a:t>
            </a:r>
          </a:p>
        </p:txBody>
      </p:sp>
      <p:sp>
        <p:nvSpPr>
          <p:cNvPr id="29700" name="Rectangle 1027">
            <a:extLst>
              <a:ext uri="{FF2B5EF4-FFF2-40B4-BE49-F238E27FC236}">
                <a16:creationId xmlns:a16="http://schemas.microsoft.com/office/drawing/2014/main" id="{24462545-08C9-494A-8ED1-E50420C1E6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/>
              <a:t>HTTP stands for “</a:t>
            </a:r>
            <a:r>
              <a:rPr lang="en-US" altLang="en-US" sz="2400" dirty="0" err="1"/>
              <a:t>HyperText</a:t>
            </a:r>
            <a:r>
              <a:rPr lang="en-US" altLang="en-US" sz="2400" dirty="0"/>
              <a:t> Transfer Protocol”</a:t>
            </a:r>
          </a:p>
          <a:p>
            <a:r>
              <a:rPr lang="en-US" altLang="en-US" sz="2400" dirty="0"/>
              <a:t>A web page consists of many </a:t>
            </a:r>
            <a:r>
              <a:rPr lang="en-US" altLang="en-US" sz="2400" dirty="0">
                <a:solidFill>
                  <a:srgbClr val="C00000"/>
                </a:solidFill>
              </a:rPr>
              <a:t>objects</a:t>
            </a:r>
          </a:p>
          <a:p>
            <a:r>
              <a:rPr lang="en-US" altLang="en-US" sz="2400" dirty="0"/>
              <a:t>Object can be HTML file, JPEG image, video stream chunk, audio file,…</a:t>
            </a:r>
          </a:p>
          <a:p>
            <a:r>
              <a:rPr lang="en-US" altLang="en-US" sz="2400" dirty="0"/>
              <a:t>Web page consists of </a:t>
            </a:r>
            <a:r>
              <a:rPr lang="en-US" altLang="en-US" sz="2400" dirty="0">
                <a:solidFill>
                  <a:srgbClr val="C00000"/>
                </a:solidFill>
              </a:rPr>
              <a:t>base HTML-file</a:t>
            </a:r>
            <a:r>
              <a:rPr lang="en-US" altLang="en-US" sz="2400" dirty="0"/>
              <a:t> which embeds several objects</a:t>
            </a:r>
          </a:p>
          <a:p>
            <a:r>
              <a:rPr lang="en-US" altLang="en-US" sz="2400" dirty="0"/>
              <a:t>Each object is addressable by a </a:t>
            </a:r>
            <a:r>
              <a:rPr lang="en-US" altLang="en-US" sz="2400" dirty="0">
                <a:solidFill>
                  <a:srgbClr val="C00000"/>
                </a:solidFill>
              </a:rPr>
              <a:t>uniform resource locator (URL)</a:t>
            </a:r>
          </a:p>
          <a:p>
            <a:pPr lvl="1"/>
            <a:r>
              <a:rPr lang="en-US" altLang="en-US" sz="2000" dirty="0"/>
              <a:t>sometimes also referred to as </a:t>
            </a:r>
            <a:r>
              <a:rPr lang="en-US" altLang="en-US" sz="2000" dirty="0">
                <a:solidFill>
                  <a:srgbClr val="C00000"/>
                </a:solidFill>
              </a:rPr>
              <a:t>uniform resource identifier (URI)</a:t>
            </a:r>
          </a:p>
          <a:p>
            <a:r>
              <a:rPr lang="en-US" altLang="en-US" sz="2400" dirty="0"/>
              <a:t>Example</a:t>
            </a:r>
            <a:r>
              <a:rPr lang="en-US" altLang="en-US" sz="2400" dirty="0">
                <a:solidFill>
                  <a:schemeClr val="tx2"/>
                </a:solidFill>
              </a:rPr>
              <a:t> </a:t>
            </a:r>
            <a:r>
              <a:rPr lang="en-US" altLang="en-US" sz="2400" dirty="0"/>
              <a:t>URL:</a:t>
            </a:r>
            <a:endParaRPr lang="en-US" altLang="en-US" sz="2400" dirty="0">
              <a:solidFill>
                <a:schemeClr val="tx2"/>
              </a:solidFill>
            </a:endParaRPr>
          </a:p>
          <a:p>
            <a:pPr>
              <a:buFont typeface="ZapfDingbats" pitchFamily="82" charset="2"/>
              <a:buNone/>
            </a:pPr>
            <a:endParaRPr lang="en-US" altLang="en-US" dirty="0"/>
          </a:p>
        </p:txBody>
      </p:sp>
      <p:grpSp>
        <p:nvGrpSpPr>
          <p:cNvPr id="29701" name="Group 1034">
            <a:extLst>
              <a:ext uri="{FF2B5EF4-FFF2-40B4-BE49-F238E27FC236}">
                <a16:creationId xmlns:a16="http://schemas.microsoft.com/office/drawing/2014/main" id="{A08021B0-FC56-E142-9B04-C17B316AD722}"/>
              </a:ext>
            </a:extLst>
          </p:cNvPr>
          <p:cNvGrpSpPr>
            <a:grpSpLocks/>
          </p:cNvGrpSpPr>
          <p:nvPr/>
        </p:nvGrpSpPr>
        <p:grpSpPr bwMode="auto">
          <a:xfrm>
            <a:off x="2678112" y="5305796"/>
            <a:ext cx="6835775" cy="1130299"/>
            <a:chOff x="788" y="2955"/>
            <a:chExt cx="4306" cy="712"/>
          </a:xfrm>
        </p:grpSpPr>
        <p:sp>
          <p:nvSpPr>
            <p:cNvPr id="29702" name="Text Box 1029">
              <a:extLst>
                <a:ext uri="{FF2B5EF4-FFF2-40B4-BE49-F238E27FC236}">
                  <a16:creationId xmlns:a16="http://schemas.microsoft.com/office/drawing/2014/main" id="{F715263F-0569-0942-9D0D-C37A5E5E01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8" y="2955"/>
              <a:ext cx="429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 err="1">
                  <a:latin typeface="Courier New" panose="02070309020205020404" pitchFamily="49" charset="0"/>
                </a:rPr>
                <a:t>www.cs.rutgers.edu</a:t>
              </a:r>
              <a:r>
                <a:rPr lang="en-US" altLang="en-US" sz="2400" dirty="0">
                  <a:latin typeface="Courier New" panose="02070309020205020404" pitchFamily="49" charset="0"/>
                </a:rPr>
                <a:t>/~sn624/</a:t>
              </a:r>
              <a:r>
                <a:rPr lang="en-US" altLang="en-US" sz="2400" dirty="0" err="1">
                  <a:latin typeface="Courier New" panose="02070309020205020404" pitchFamily="49" charset="0"/>
                </a:rPr>
                <a:t>index.html</a:t>
              </a:r>
              <a:endParaRPr lang="en-US" altLang="en-US" sz="2400" dirty="0">
                <a:latin typeface="Courier New" panose="02070309020205020404" pitchFamily="49" charset="0"/>
              </a:endParaRPr>
            </a:p>
          </p:txBody>
        </p:sp>
        <p:sp>
          <p:nvSpPr>
            <p:cNvPr id="29703" name="AutoShape 1030">
              <a:extLst>
                <a:ext uri="{FF2B5EF4-FFF2-40B4-BE49-F238E27FC236}">
                  <a16:creationId xmlns:a16="http://schemas.microsoft.com/office/drawing/2014/main" id="{EF5DD21B-650B-0844-8E95-0FFB225E6EF2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821" y="2281"/>
              <a:ext cx="57" cy="2083"/>
            </a:xfrm>
            <a:prstGeom prst="leftBrace">
              <a:avLst>
                <a:gd name="adj1" fmla="val 30453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29704" name="AutoShape 1031">
              <a:extLst>
                <a:ext uri="{FF2B5EF4-FFF2-40B4-BE49-F238E27FC236}">
                  <a16:creationId xmlns:a16="http://schemas.microsoft.com/office/drawing/2014/main" id="{6A8DDE50-7EE8-0849-BF78-A35DF5CE8DFA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024" y="2277"/>
              <a:ext cx="57" cy="2083"/>
            </a:xfrm>
            <a:prstGeom prst="leftBrace">
              <a:avLst>
                <a:gd name="adj1" fmla="val 30453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29705" name="Text Box 1032">
              <a:extLst>
                <a:ext uri="{FF2B5EF4-FFF2-40B4-BE49-F238E27FC236}">
                  <a16:creationId xmlns:a16="http://schemas.microsoft.com/office/drawing/2014/main" id="{5A0BC1B3-62C0-4546-9839-BE28214199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5" y="3376"/>
              <a:ext cx="174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latin typeface="Helvetica" pitchFamily="2" charset="0"/>
                </a:rPr>
                <a:t>Domain/host name</a:t>
              </a:r>
            </a:p>
          </p:txBody>
        </p:sp>
        <p:sp>
          <p:nvSpPr>
            <p:cNvPr id="29706" name="Text Box 1033">
              <a:extLst>
                <a:ext uri="{FF2B5EF4-FFF2-40B4-BE49-F238E27FC236}">
                  <a16:creationId xmlns:a16="http://schemas.microsoft.com/office/drawing/2014/main" id="{1229DFB9-E911-7A4C-B148-614E69435F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0" y="3375"/>
              <a:ext cx="49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latin typeface="Helvetica" pitchFamily="2" charset="0"/>
                </a:rPr>
                <a:t>path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0266ED8-0DED-7D71-656E-AC52F92D3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1886" y="175796"/>
            <a:ext cx="3566317" cy="2223158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F1502F0-1ED6-228A-6EA8-D072C0CE3AED}"/>
              </a:ext>
            </a:extLst>
          </p:cNvPr>
          <p:cNvCxnSpPr>
            <a:cxnSpLocks/>
          </p:cNvCxnSpPr>
          <p:nvPr/>
        </p:nvCxnSpPr>
        <p:spPr>
          <a:xfrm flipV="1">
            <a:off x="6254751" y="261938"/>
            <a:ext cx="2077135" cy="221321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C021B49-9175-9BA9-885A-F00A9F014A34}"/>
              </a:ext>
            </a:extLst>
          </p:cNvPr>
          <p:cNvCxnSpPr>
            <a:cxnSpLocks/>
          </p:cNvCxnSpPr>
          <p:nvPr/>
        </p:nvCxnSpPr>
        <p:spPr>
          <a:xfrm flipV="1">
            <a:off x="6369276" y="1513802"/>
            <a:ext cx="1885961" cy="96135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4667798-0804-BD13-98FC-991F93995ACE}"/>
              </a:ext>
            </a:extLst>
          </p:cNvPr>
          <p:cNvCxnSpPr>
            <a:cxnSpLocks/>
          </p:cNvCxnSpPr>
          <p:nvPr/>
        </p:nvCxnSpPr>
        <p:spPr>
          <a:xfrm flipV="1">
            <a:off x="6350338" y="2103807"/>
            <a:ext cx="1981548" cy="48447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4FAB5CA-81E6-76A8-5CCE-EE8D753E8982}"/>
              </a:ext>
            </a:extLst>
          </p:cNvPr>
          <p:cNvCxnSpPr>
            <a:cxnSpLocks/>
          </p:cNvCxnSpPr>
          <p:nvPr/>
        </p:nvCxnSpPr>
        <p:spPr>
          <a:xfrm flipV="1">
            <a:off x="6369276" y="1119188"/>
            <a:ext cx="4432608" cy="139074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65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9C47-3FE2-3947-BBC2-FE980F6A1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Protocol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3C9B66-B662-F940-A803-FF53F15404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009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1C3A7CB3-4D02-4148-9D9F-1911F91E2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Client server protocol</a:t>
            </a:r>
          </a:p>
        </p:txBody>
      </p:sp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id="{23AF20A3-0353-3A4B-BB87-73F2924CDDF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957762" y="1671638"/>
          <a:ext cx="3652838" cy="1096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6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6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654">
                <a:tc>
                  <a:txBody>
                    <a:bodyPr/>
                    <a:lstStyle/>
                    <a:p>
                      <a:r>
                        <a:rPr lang="en-US" sz="1800" dirty="0"/>
                        <a:t>Hostname</a:t>
                      </a:r>
                    </a:p>
                  </a:txBody>
                  <a:tcPr marT="45669" marB="4566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IP address</a:t>
                      </a:r>
                    </a:p>
                  </a:txBody>
                  <a:tcPr marT="45669" marB="4566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r>
                        <a:rPr lang="en-US" sz="1800" dirty="0" err="1"/>
                        <a:t>Cs.Rutgers.edu</a:t>
                      </a:r>
                      <a:endParaRPr lang="en-US" sz="1800" dirty="0"/>
                    </a:p>
                  </a:txBody>
                  <a:tcPr marT="45669" marB="4566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10.0.1.2</a:t>
                      </a:r>
                    </a:p>
                  </a:txBody>
                  <a:tcPr marT="45669" marB="4566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69" marB="4566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69" marB="4566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2785" name="Slide Number Placeholder 3">
            <a:extLst>
              <a:ext uri="{FF2B5EF4-FFF2-40B4-BE49-F238E27FC236}">
                <a16:creationId xmlns:a16="http://schemas.microsoft.com/office/drawing/2014/main" id="{D0F39F92-8786-B040-A735-E6F0AF88C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BF07EF58-C976-024C-B5D9-CDAC2A079337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grpSp>
        <p:nvGrpSpPr>
          <p:cNvPr id="32787" name="Group 10">
            <a:extLst>
              <a:ext uri="{FF2B5EF4-FFF2-40B4-BE49-F238E27FC236}">
                <a16:creationId xmlns:a16="http://schemas.microsoft.com/office/drawing/2014/main" id="{E5A05822-91CC-E047-A45D-1319025C49F3}"/>
              </a:ext>
            </a:extLst>
          </p:cNvPr>
          <p:cNvGrpSpPr>
            <a:grpSpLocks/>
          </p:cNvGrpSpPr>
          <p:nvPr/>
        </p:nvGrpSpPr>
        <p:grpSpPr bwMode="auto">
          <a:xfrm>
            <a:off x="8789989" y="3459163"/>
            <a:ext cx="504825" cy="1071562"/>
            <a:chOff x="4180" y="783"/>
            <a:chExt cx="150" cy="307"/>
          </a:xfrm>
        </p:grpSpPr>
        <p:sp>
          <p:nvSpPr>
            <p:cNvPr id="32800" name="AutoShape 11">
              <a:extLst>
                <a:ext uri="{FF2B5EF4-FFF2-40B4-BE49-F238E27FC236}">
                  <a16:creationId xmlns:a16="http://schemas.microsoft.com/office/drawing/2014/main" id="{C2273A68-04CE-C541-BD89-02C7E15967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32801" name="Rectangle 12">
              <a:extLst>
                <a:ext uri="{FF2B5EF4-FFF2-40B4-BE49-F238E27FC236}">
                  <a16:creationId xmlns:a16="http://schemas.microsoft.com/office/drawing/2014/main" id="{B6DFC602-3F7C-3340-B743-E39889DEDF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32802" name="Rectangle 13">
              <a:extLst>
                <a:ext uri="{FF2B5EF4-FFF2-40B4-BE49-F238E27FC236}">
                  <a16:creationId xmlns:a16="http://schemas.microsoft.com/office/drawing/2014/main" id="{00342262-2D01-4748-97EC-8466A35EAB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32803" name="AutoShape 14">
              <a:extLst>
                <a:ext uri="{FF2B5EF4-FFF2-40B4-BE49-F238E27FC236}">
                  <a16:creationId xmlns:a16="http://schemas.microsoft.com/office/drawing/2014/main" id="{93A94A23-7972-D34D-B581-7D823A87AA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32804" name="Line 15">
              <a:extLst>
                <a:ext uri="{FF2B5EF4-FFF2-40B4-BE49-F238E27FC236}">
                  <a16:creationId xmlns:a16="http://schemas.microsoft.com/office/drawing/2014/main" id="{65187DE9-C495-734C-92DB-7B3E14EE46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5" name="Line 16">
              <a:extLst>
                <a:ext uri="{FF2B5EF4-FFF2-40B4-BE49-F238E27FC236}">
                  <a16:creationId xmlns:a16="http://schemas.microsoft.com/office/drawing/2014/main" id="{FAAC6F02-0268-174B-9D40-0C0389BA2C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6" name="Rectangle 17">
              <a:extLst>
                <a:ext uri="{FF2B5EF4-FFF2-40B4-BE49-F238E27FC236}">
                  <a16:creationId xmlns:a16="http://schemas.microsoft.com/office/drawing/2014/main" id="{79283C59-BB57-254F-B996-95E4E29D7B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32807" name="Rectangle 18">
              <a:extLst>
                <a:ext uri="{FF2B5EF4-FFF2-40B4-BE49-F238E27FC236}">
                  <a16:creationId xmlns:a16="http://schemas.microsoft.com/office/drawing/2014/main" id="{2BD0199C-CBEC-5C4C-8A97-45D0E80C3F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cxnSp>
        <p:nvCxnSpPr>
          <p:cNvPr id="32788" name="Straight Arrow Connector 17">
            <a:extLst>
              <a:ext uri="{FF2B5EF4-FFF2-40B4-BE49-F238E27FC236}">
                <a16:creationId xmlns:a16="http://schemas.microsoft.com/office/drawing/2014/main" id="{63AE6AE5-21BE-724F-8DC7-4C54E74220D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352801" y="2357438"/>
            <a:ext cx="1585913" cy="10287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9" name="Straight Arrow Connector 19">
            <a:extLst>
              <a:ext uri="{FF2B5EF4-FFF2-40B4-BE49-F238E27FC236}">
                <a16:creationId xmlns:a16="http://schemas.microsoft.com/office/drawing/2014/main" id="{3B0AE718-DC9C-7245-9F71-F30147A1CA9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371851" y="2714625"/>
            <a:ext cx="1566863" cy="9286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90" name="TextBox 20">
            <a:extLst>
              <a:ext uri="{FF2B5EF4-FFF2-40B4-BE49-F238E27FC236}">
                <a16:creationId xmlns:a16="http://schemas.microsoft.com/office/drawing/2014/main" id="{3A528E30-E85D-2A4D-B7C7-A04D1EC45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1198" y="2158206"/>
            <a:ext cx="1693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400" dirty="0">
                <a:latin typeface="Helvetica" pitchFamily="2" charset="0"/>
              </a:rPr>
              <a:t>Host name</a:t>
            </a:r>
          </a:p>
        </p:txBody>
      </p:sp>
      <p:sp>
        <p:nvSpPr>
          <p:cNvPr id="32791" name="TextBox 21">
            <a:extLst>
              <a:ext uri="{FF2B5EF4-FFF2-40B4-BE49-F238E27FC236}">
                <a16:creationId xmlns:a16="http://schemas.microsoft.com/office/drawing/2014/main" id="{482AB3F6-2676-AD41-A4B9-8BB066A36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0985" y="3032068"/>
            <a:ext cx="26598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400" dirty="0">
                <a:latin typeface="Helvetica" pitchFamily="2" charset="0"/>
              </a:rPr>
              <a:t>Server IP Address</a:t>
            </a:r>
          </a:p>
        </p:txBody>
      </p:sp>
      <p:sp>
        <p:nvSpPr>
          <p:cNvPr id="32792" name="TextBox 22">
            <a:extLst>
              <a:ext uri="{FF2B5EF4-FFF2-40B4-BE49-F238E27FC236}">
                <a16:creationId xmlns:a16="http://schemas.microsoft.com/office/drawing/2014/main" id="{BB2DD28A-3DCB-5B4F-8BB9-8FC0FA6E2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1351" y="1908120"/>
            <a:ext cx="865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400" dirty="0">
                <a:latin typeface="Helvetica" pitchFamily="2" charset="0"/>
              </a:rPr>
              <a:t>DNS</a:t>
            </a:r>
          </a:p>
        </p:txBody>
      </p:sp>
      <p:cxnSp>
        <p:nvCxnSpPr>
          <p:cNvPr id="32793" name="Straight Arrow Connector 24">
            <a:extLst>
              <a:ext uri="{FF2B5EF4-FFF2-40B4-BE49-F238E27FC236}">
                <a16:creationId xmlns:a16="http://schemas.microsoft.com/office/drawing/2014/main" id="{924D0F0A-E8EC-974D-BDC9-2C901EDF1C3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52800" y="3808413"/>
            <a:ext cx="5437188" cy="474662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94" name="TextBox 25">
            <a:extLst>
              <a:ext uri="{FF2B5EF4-FFF2-40B4-BE49-F238E27FC236}">
                <a16:creationId xmlns:a16="http://schemas.microsoft.com/office/drawing/2014/main" id="{FF06B9D9-B8D0-3C4E-8950-4F5FF1A218B8}"/>
              </a:ext>
            </a:extLst>
          </p:cNvPr>
          <p:cNvSpPr txBox="1">
            <a:spLocks noChangeArrowheads="1"/>
          </p:cNvSpPr>
          <p:nvPr/>
        </p:nvSpPr>
        <p:spPr bwMode="auto">
          <a:xfrm rot="286625">
            <a:off x="3650368" y="4144488"/>
            <a:ext cx="47881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000" dirty="0" err="1">
                <a:latin typeface="Helvetica" pitchFamily="2" charset="0"/>
              </a:rPr>
              <a:t>clientIP</a:t>
            </a:r>
            <a:r>
              <a:rPr lang="en-US" altLang="en-US" sz="2000" dirty="0">
                <a:latin typeface="Helvetica" pitchFamily="2" charset="0"/>
              </a:rPr>
              <a:t>, </a:t>
            </a:r>
            <a:r>
              <a:rPr lang="en-US" altLang="en-US" sz="2000" dirty="0" err="1">
                <a:latin typeface="Helvetica" pitchFamily="2" charset="0"/>
              </a:rPr>
              <a:t>clientPort</a:t>
            </a:r>
            <a:r>
              <a:rPr lang="en-US" altLang="en-US" sz="2000" dirty="0">
                <a:latin typeface="Helvetica" pitchFamily="2" charset="0"/>
              </a:rPr>
              <a:t>, server IP Address, </a:t>
            </a:r>
            <a:r>
              <a:rPr lang="en-US" altLang="en-US" sz="2000" dirty="0">
                <a:solidFill>
                  <a:srgbClr val="C00000"/>
                </a:solidFill>
                <a:latin typeface="Helvetica" pitchFamily="2" charset="0"/>
              </a:rPr>
              <a:t>80</a:t>
            </a:r>
          </a:p>
        </p:txBody>
      </p:sp>
      <p:cxnSp>
        <p:nvCxnSpPr>
          <p:cNvPr id="32795" name="Straight Connector 27">
            <a:extLst>
              <a:ext uri="{FF2B5EF4-FFF2-40B4-BE49-F238E27FC236}">
                <a16:creationId xmlns:a16="http://schemas.microsoft.com/office/drawing/2014/main" id="{56C06757-EEDF-3F40-8987-DE6DBE4FB00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52750" y="3951289"/>
            <a:ext cx="0" cy="2551111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96" name="Straight Connector 28">
            <a:extLst>
              <a:ext uri="{FF2B5EF4-FFF2-40B4-BE49-F238E27FC236}">
                <a16:creationId xmlns:a16="http://schemas.microsoft.com/office/drawing/2014/main" id="{AFF0DC42-1F82-BB49-BFB2-2FFD180B964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026525" y="4522788"/>
            <a:ext cx="0" cy="1979612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98" name="Straight Arrow Connector 32">
            <a:extLst>
              <a:ext uri="{FF2B5EF4-FFF2-40B4-BE49-F238E27FC236}">
                <a16:creationId xmlns:a16="http://schemas.microsoft.com/office/drawing/2014/main" id="{403A01A4-3E8D-5F4D-AA71-D0AC62ADAC1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952750" y="5297714"/>
            <a:ext cx="6072824" cy="374424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99" name="TextBox 33">
            <a:extLst>
              <a:ext uri="{FF2B5EF4-FFF2-40B4-BE49-F238E27FC236}">
                <a16:creationId xmlns:a16="http://schemas.microsoft.com/office/drawing/2014/main" id="{C474D03E-BD09-374D-B04F-760801C89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8118" y="6125368"/>
            <a:ext cx="24715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400" dirty="0">
                <a:latin typeface="Helvetica" pitchFamily="2" charset="0"/>
              </a:rPr>
              <a:t>HTTP messages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9506B9-DE05-7343-B73C-7D7AE8B7CA38}"/>
              </a:ext>
            </a:extLst>
          </p:cNvPr>
          <p:cNvSpPr txBox="1"/>
          <p:nvPr/>
        </p:nvSpPr>
        <p:spPr>
          <a:xfrm>
            <a:off x="9342437" y="3665752"/>
            <a:ext cx="23232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HTTP application typically associated with port 80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23737F-505F-1E41-9262-A57BE1B96EED}"/>
              </a:ext>
            </a:extLst>
          </p:cNvPr>
          <p:cNvSpPr txBox="1"/>
          <p:nvPr/>
        </p:nvSpPr>
        <p:spPr>
          <a:xfrm rot="240940">
            <a:off x="4979197" y="4544188"/>
            <a:ext cx="1941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HTTP request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6A61D42-80E0-0945-9A09-B049F7DEF8D9}"/>
              </a:ext>
            </a:extLst>
          </p:cNvPr>
          <p:cNvSpPr txBox="1"/>
          <p:nvPr/>
        </p:nvSpPr>
        <p:spPr>
          <a:xfrm rot="21414183">
            <a:off x="5213477" y="5537092"/>
            <a:ext cx="1941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HTTP response</a:t>
            </a: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7553F935-2929-044E-BB2A-F63A2DA8DC71}"/>
              </a:ext>
            </a:extLst>
          </p:cNvPr>
          <p:cNvSpPr/>
          <p:nvPr/>
        </p:nvSpPr>
        <p:spPr>
          <a:xfrm>
            <a:off x="130721" y="2082908"/>
            <a:ext cx="2568858" cy="119062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 want to browse </a:t>
            </a:r>
            <a:r>
              <a:rPr lang="en-US" dirty="0" err="1"/>
              <a:t>cs.rutgers.edu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6C1CCC8-A338-954A-BB18-DBF4511B0518}"/>
              </a:ext>
            </a:extLst>
          </p:cNvPr>
          <p:cNvSpPr/>
          <p:nvPr/>
        </p:nvSpPr>
        <p:spPr>
          <a:xfrm>
            <a:off x="2326032" y="3244169"/>
            <a:ext cx="219919" cy="2500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3B3A086-6AF7-EF4C-A2D3-1F337B5379E2}"/>
              </a:ext>
            </a:extLst>
          </p:cNvPr>
          <p:cNvSpPr/>
          <p:nvPr/>
        </p:nvSpPr>
        <p:spPr>
          <a:xfrm>
            <a:off x="2062444" y="3208189"/>
            <a:ext cx="219919" cy="2500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7" descr="ANd9GcTxPLH7geI9YctTbt0tziC9-zZAWvCxFSthtLXwscnWaTnRXLSlcA">
            <a:extLst>
              <a:ext uri="{FF2B5EF4-FFF2-40B4-BE49-F238E27FC236}">
                <a16:creationId xmlns:a16="http://schemas.microsoft.com/office/drawing/2014/main" id="{CF14A254-09A7-BABC-F4F8-056D87831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337" y="3280511"/>
            <a:ext cx="851800" cy="664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671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90" grpId="0"/>
      <p:bldP spid="32791" grpId="0"/>
      <p:bldP spid="32792" grpId="0"/>
      <p:bldP spid="32794" grpId="0"/>
      <p:bldP spid="2" grpId="0"/>
      <p:bldP spid="3" grpId="0"/>
      <p:bldP spid="31" grpId="0"/>
      <p:bldP spid="4" grpId="0" animBg="1"/>
      <p:bldP spid="5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4">
            <a:extLst>
              <a:ext uri="{FF2B5EF4-FFF2-40B4-BE49-F238E27FC236}">
                <a16:creationId xmlns:a16="http://schemas.microsoft.com/office/drawing/2014/main" id="{69D9DD20-310B-2B43-810E-F85FC6C63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2A681EBE-B919-EE4C-91A4-F9F9125974B6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33796" name="Picture 3" descr="HTTPrequest">
            <a:extLst>
              <a:ext uri="{FF2B5EF4-FFF2-40B4-BE49-F238E27FC236}">
                <a16:creationId xmlns:a16="http://schemas.microsoft.com/office/drawing/2014/main" id="{D8407ECF-8299-F045-BEE8-C92756B53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67" y="1738675"/>
            <a:ext cx="7512050" cy="37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Box 4">
            <a:extLst>
              <a:ext uri="{FF2B5EF4-FFF2-40B4-BE49-F238E27FC236}">
                <a16:creationId xmlns:a16="http://schemas.microsoft.com/office/drawing/2014/main" id="{BCE02CB8-FA86-1049-9DB9-AA3BA9FBB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1567" y="6096560"/>
            <a:ext cx="518904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1400" dirty="0">
                <a:latin typeface="Helvetica" pitchFamily="2" charset="0"/>
              </a:rPr>
              <a:t>http://www.w3.org/Protocols/rfc2616/rfc2616-sec14.html#sec14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B63068-2D3E-4C4E-A57C-A59C44094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HTTP Request: Message Format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E987980-D243-F65C-B273-366F2B2E1DB0}"/>
              </a:ext>
            </a:extLst>
          </p:cNvPr>
          <p:cNvSpPr/>
          <p:nvPr/>
        </p:nvSpPr>
        <p:spPr>
          <a:xfrm>
            <a:off x="5987142" y="1642701"/>
            <a:ext cx="1807029" cy="71845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A2A79A3-D433-BC2A-641B-CCCFEA6366A9}"/>
              </a:ext>
            </a:extLst>
          </p:cNvPr>
          <p:cNvSpPr/>
          <p:nvPr/>
        </p:nvSpPr>
        <p:spPr>
          <a:xfrm>
            <a:off x="4299856" y="1752253"/>
            <a:ext cx="1807029" cy="71845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4614A4A-F2FA-EC8C-906B-8FEEC8DF264F}"/>
              </a:ext>
            </a:extLst>
          </p:cNvPr>
          <p:cNvSpPr/>
          <p:nvPr/>
        </p:nvSpPr>
        <p:spPr>
          <a:xfrm>
            <a:off x="7794171" y="1662289"/>
            <a:ext cx="1807029" cy="71845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22B5F7D-C66E-417E-79EF-5989E60399AF}"/>
              </a:ext>
            </a:extLst>
          </p:cNvPr>
          <p:cNvSpPr/>
          <p:nvPr/>
        </p:nvSpPr>
        <p:spPr>
          <a:xfrm>
            <a:off x="4299856" y="3209016"/>
            <a:ext cx="4945462" cy="80263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AC7A75D-8F42-4FDD-8336-16F9D6F251AD}"/>
              </a:ext>
            </a:extLst>
          </p:cNvPr>
          <p:cNvSpPr/>
          <p:nvPr/>
        </p:nvSpPr>
        <p:spPr>
          <a:xfrm>
            <a:off x="6683828" y="4541293"/>
            <a:ext cx="1839686" cy="84363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D5A34A-0ABA-A94F-0891-5BB8720123A1}"/>
              </a:ext>
            </a:extLst>
          </p:cNvPr>
          <p:cNvSpPr txBox="1"/>
          <p:nvPr/>
        </p:nvSpPr>
        <p:spPr>
          <a:xfrm>
            <a:off x="620486" y="1752253"/>
            <a:ext cx="1775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Type of request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7E92E6-E916-706A-12F7-0936F7C2DEB6}"/>
              </a:ext>
            </a:extLst>
          </p:cNvPr>
          <p:cNvSpPr txBox="1"/>
          <p:nvPr/>
        </p:nvSpPr>
        <p:spPr>
          <a:xfrm>
            <a:off x="700636" y="2497043"/>
            <a:ext cx="1787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Helvetica" pitchFamily="2" charset="0"/>
              </a:rPr>
              <a:t>Object/process </a:t>
            </a:r>
          </a:p>
          <a:p>
            <a:pPr algn="r"/>
            <a:r>
              <a:rPr lang="en-US" dirty="0">
                <a:latin typeface="Helvetica" pitchFamily="2" charset="0"/>
              </a:rPr>
              <a:t>requested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5F9730-C0E6-2B35-1BD2-DE3FA2F39C79}"/>
              </a:ext>
            </a:extLst>
          </p:cNvPr>
          <p:cNvSpPr txBox="1"/>
          <p:nvPr/>
        </p:nvSpPr>
        <p:spPr>
          <a:xfrm>
            <a:off x="620486" y="3241003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Protocol version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D866CD-527D-3D28-44B2-E6063699250B}"/>
              </a:ext>
            </a:extLst>
          </p:cNvPr>
          <p:cNvSpPr txBox="1"/>
          <p:nvPr/>
        </p:nvSpPr>
        <p:spPr>
          <a:xfrm>
            <a:off x="465530" y="4011654"/>
            <a:ext cx="2608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Helvetica" pitchFamily="2" charset="0"/>
              </a:rPr>
              <a:t>Parameters influencing </a:t>
            </a:r>
          </a:p>
          <a:p>
            <a:pPr algn="r"/>
            <a:r>
              <a:rPr lang="en-US" dirty="0">
                <a:latin typeface="Helvetica" pitchFamily="2" charset="0"/>
              </a:rPr>
              <a:t>the request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ECFBD9-4964-D009-D721-D5C158BB6F8A}"/>
              </a:ext>
            </a:extLst>
          </p:cNvPr>
          <p:cNvSpPr txBox="1"/>
          <p:nvPr/>
        </p:nvSpPr>
        <p:spPr>
          <a:xfrm>
            <a:off x="524123" y="5200260"/>
            <a:ext cx="312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Data needed to fulfill request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580A1A0-8038-E064-969E-8F2CFC790049}"/>
              </a:ext>
            </a:extLst>
          </p:cNvPr>
          <p:cNvCxnSpPr>
            <a:cxnSpLocks/>
            <a:stCxn id="11" idx="3"/>
            <a:endCxn id="5" idx="2"/>
          </p:cNvCxnSpPr>
          <p:nvPr/>
        </p:nvCxnSpPr>
        <p:spPr>
          <a:xfrm>
            <a:off x="2395524" y="1936919"/>
            <a:ext cx="1904332" cy="17456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D88C49A-6453-E2EF-5878-EC769149B499}"/>
              </a:ext>
            </a:extLst>
          </p:cNvPr>
          <p:cNvCxnSpPr>
            <a:cxnSpLocks/>
          </p:cNvCxnSpPr>
          <p:nvPr/>
        </p:nvCxnSpPr>
        <p:spPr>
          <a:xfrm flipV="1">
            <a:off x="2517160" y="2080288"/>
            <a:ext cx="3927183" cy="68394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638CBC1-205E-EC3C-1F07-8DF4053143C4}"/>
              </a:ext>
            </a:extLst>
          </p:cNvPr>
          <p:cNvCxnSpPr>
            <a:cxnSpLocks/>
          </p:cNvCxnSpPr>
          <p:nvPr/>
        </p:nvCxnSpPr>
        <p:spPr>
          <a:xfrm flipV="1">
            <a:off x="2479066" y="2270323"/>
            <a:ext cx="6392791" cy="116607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FD0E6F5-9DB4-4FF6-5E29-517A0542710D}"/>
              </a:ext>
            </a:extLst>
          </p:cNvPr>
          <p:cNvCxnSpPr>
            <a:cxnSpLocks/>
          </p:cNvCxnSpPr>
          <p:nvPr/>
        </p:nvCxnSpPr>
        <p:spPr>
          <a:xfrm flipV="1">
            <a:off x="3199300" y="3828363"/>
            <a:ext cx="1224558" cy="43375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813EE34-AE7C-44F1-8DC8-6C62D6FDB37F}"/>
              </a:ext>
            </a:extLst>
          </p:cNvPr>
          <p:cNvCxnSpPr>
            <a:cxnSpLocks/>
          </p:cNvCxnSpPr>
          <p:nvPr/>
        </p:nvCxnSpPr>
        <p:spPr>
          <a:xfrm flipV="1">
            <a:off x="3591381" y="4963109"/>
            <a:ext cx="2961819" cy="41558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21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>
            <a:extLst>
              <a:ext uri="{FF2B5EF4-FFF2-40B4-BE49-F238E27FC236}">
                <a16:creationId xmlns:a16="http://schemas.microsoft.com/office/drawing/2014/main" id="{B949A576-F7B7-3548-92DF-C25980C56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EB407A9E-303B-DD4F-8EEC-CC658C0DFA5F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D261FCE1-DA32-5040-9374-1D669B389B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HTTP messages: request message</a:t>
            </a:r>
          </a:p>
        </p:txBody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C7B59160-DB0B-904E-BF34-5C6A94A078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ASCII (human-readable format)</a:t>
            </a:r>
            <a:endParaRPr lang="en-US" altLang="en-US" sz="3600" dirty="0">
              <a:solidFill>
                <a:schemeClr val="accent2"/>
              </a:solidFill>
            </a:endParaRPr>
          </a:p>
        </p:txBody>
      </p:sp>
      <p:sp>
        <p:nvSpPr>
          <p:cNvPr id="31749" name="Text Box 4">
            <a:extLst>
              <a:ext uri="{FF2B5EF4-FFF2-40B4-BE49-F238E27FC236}">
                <a16:creationId xmlns:a16="http://schemas.microsoft.com/office/drawing/2014/main" id="{65A3D052-CADA-5048-B43B-0EFF22A40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7486" y="2792661"/>
            <a:ext cx="684354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GET /352/</a:t>
            </a:r>
            <a:r>
              <a:rPr lang="en-US" altLang="en-US" b="1" dirty="0" err="1">
                <a:latin typeface="Courier New" panose="02070309020205020404" pitchFamily="49" charset="0"/>
              </a:rPr>
              <a:t>syllabus.html</a:t>
            </a:r>
            <a:r>
              <a:rPr lang="en-US" altLang="en-US" b="1" dirty="0">
                <a:latin typeface="Courier New" panose="02070309020205020404" pitchFamily="49" charset="0"/>
              </a:rPr>
              <a:t> HTTP/1.1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Host: </a:t>
            </a:r>
            <a:r>
              <a:rPr lang="en-US" altLang="en-US" b="1" dirty="0" err="1">
                <a:latin typeface="Courier New" panose="02070309020205020404" pitchFamily="49" charset="0"/>
              </a:rPr>
              <a:t>www.cs.rutgers.edu</a:t>
            </a:r>
            <a:r>
              <a:rPr lang="en-US" altLang="en-US" b="1" dirty="0">
                <a:latin typeface="Courier New" panose="02070309020205020404" pitchFamily="49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User-agent: Mozilla/4.0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Connection: close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 err="1">
                <a:latin typeface="Courier New" panose="02070309020205020404" pitchFamily="49" charset="0"/>
              </a:rPr>
              <a:t>Accept-language:en</a:t>
            </a:r>
            <a:r>
              <a:rPr lang="en-US" altLang="en-US" b="1" dirty="0">
                <a:latin typeface="Courier New" panose="02070309020205020404" pitchFamily="49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(extra carriage return, line feed)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1750" name="Text Box 5">
            <a:extLst>
              <a:ext uri="{FF2B5EF4-FFF2-40B4-BE49-F238E27FC236}">
                <a16:creationId xmlns:a16="http://schemas.microsoft.com/office/drawing/2014/main" id="{D55DA2A1-0857-D542-9C91-50AE00998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923" y="2756814"/>
            <a:ext cx="316144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Helvetica" pitchFamily="2" charset="0"/>
              </a:rPr>
              <a:t>request line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Helvetica" pitchFamily="2" charset="0"/>
              </a:rPr>
              <a:t>(GET, POST,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Helvetica" pitchFamily="2" charset="0"/>
              </a:rPr>
              <a:t>HEAD commands)</a:t>
            </a:r>
            <a:endParaRPr lang="en-US" altLang="en-US" sz="3200" dirty="0">
              <a:latin typeface="Helvetica" pitchFamily="2" charset="0"/>
            </a:endParaRPr>
          </a:p>
        </p:txBody>
      </p:sp>
      <p:sp>
        <p:nvSpPr>
          <p:cNvPr id="31751" name="Line 6">
            <a:extLst>
              <a:ext uri="{FF2B5EF4-FFF2-40B4-BE49-F238E27FC236}">
                <a16:creationId xmlns:a16="http://schemas.microsoft.com/office/drawing/2014/main" id="{B2A6360A-678E-DF46-BCA0-17F958D337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62351" y="3048000"/>
            <a:ext cx="1131888" cy="266701"/>
          </a:xfrm>
          <a:prstGeom prst="line">
            <a:avLst/>
          </a:prstGeom>
          <a:noFill/>
          <a:ln w="508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Freeform 7">
            <a:extLst>
              <a:ext uri="{FF2B5EF4-FFF2-40B4-BE49-F238E27FC236}">
                <a16:creationId xmlns:a16="http://schemas.microsoft.com/office/drawing/2014/main" id="{260B9CD0-81F9-664A-9093-C289E9F9C276}"/>
              </a:ext>
            </a:extLst>
          </p:cNvPr>
          <p:cNvSpPr>
            <a:spLocks/>
          </p:cNvSpPr>
          <p:nvPr/>
        </p:nvSpPr>
        <p:spPr bwMode="auto">
          <a:xfrm>
            <a:off x="4314067" y="3290095"/>
            <a:ext cx="265309" cy="1739107"/>
          </a:xfrm>
          <a:custGeom>
            <a:avLst/>
            <a:gdLst>
              <a:gd name="T0" fmla="*/ 2147483647 w 150"/>
              <a:gd name="T1" fmla="*/ 2147483647 h 924"/>
              <a:gd name="T2" fmla="*/ 0 w 150"/>
              <a:gd name="T3" fmla="*/ 0 h 924"/>
              <a:gd name="T4" fmla="*/ 0 w 150"/>
              <a:gd name="T5" fmla="*/ 2147483647 h 924"/>
              <a:gd name="T6" fmla="*/ 2147483647 w 150"/>
              <a:gd name="T7" fmla="*/ 2147483647 h 924"/>
              <a:gd name="T8" fmla="*/ 0 60000 65536"/>
              <a:gd name="T9" fmla="*/ 0 60000 65536"/>
              <a:gd name="T10" fmla="*/ 0 60000 65536"/>
              <a:gd name="T11" fmla="*/ 0 60000 65536"/>
              <a:gd name="T12" fmla="*/ 0 w 150"/>
              <a:gd name="T13" fmla="*/ 0 h 924"/>
              <a:gd name="T14" fmla="*/ 150 w 150"/>
              <a:gd name="T15" fmla="*/ 924 h 9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0" h="924">
                <a:moveTo>
                  <a:pt x="122" y="6"/>
                </a:moveTo>
                <a:lnTo>
                  <a:pt x="0" y="0"/>
                </a:lnTo>
                <a:lnTo>
                  <a:pt x="0" y="924"/>
                </a:lnTo>
                <a:lnTo>
                  <a:pt x="150" y="918"/>
                </a:lnTo>
              </a:path>
            </a:pathLst>
          </a:custGeom>
          <a:noFill/>
          <a:ln w="50800" cap="flat" cmpd="sng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Text Box 8">
            <a:extLst>
              <a:ext uri="{FF2B5EF4-FFF2-40B4-BE49-F238E27FC236}">
                <a16:creationId xmlns:a16="http://schemas.microsoft.com/office/drawing/2014/main" id="{C8B82259-54B9-1C4D-B975-D3349B41A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3448" y="4467554"/>
            <a:ext cx="26606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Helvetica" pitchFamily="2" charset="0"/>
              </a:rPr>
              <a:t>Header lines</a:t>
            </a:r>
            <a:endParaRPr lang="en-US" altLang="en-US" sz="3200" dirty="0">
              <a:latin typeface="Helvetica" pitchFamily="2" charset="0"/>
            </a:endParaRPr>
          </a:p>
        </p:txBody>
      </p:sp>
      <p:sp>
        <p:nvSpPr>
          <p:cNvPr id="31754" name="Line 9">
            <a:extLst>
              <a:ext uri="{FF2B5EF4-FFF2-40B4-BE49-F238E27FC236}">
                <a16:creationId xmlns:a16="http://schemas.microsoft.com/office/drawing/2014/main" id="{7D4EC1EE-6E4A-BD4B-9876-74FF1A07DA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23771" y="5675085"/>
            <a:ext cx="1370467" cy="43542"/>
          </a:xfrm>
          <a:prstGeom prst="line">
            <a:avLst/>
          </a:prstGeom>
          <a:noFill/>
          <a:ln w="508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755" name="Text Box 10">
            <a:extLst>
              <a:ext uri="{FF2B5EF4-FFF2-40B4-BE49-F238E27FC236}">
                <a16:creationId xmlns:a16="http://schemas.microsoft.com/office/drawing/2014/main" id="{03F5721B-2BAC-EB47-89FC-7372D6703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400" y="5116374"/>
            <a:ext cx="280557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Helvetica" pitchFamily="2" charset="0"/>
              </a:rPr>
              <a:t>Carriage return,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Helvetica" pitchFamily="2" charset="0"/>
              </a:rPr>
              <a:t>line feed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Helvetica" pitchFamily="2" charset="0"/>
              </a:rPr>
              <a:t>indicates end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Helvetica" pitchFamily="2" charset="0"/>
              </a:rPr>
              <a:t>of header</a:t>
            </a:r>
            <a:endParaRPr lang="en-US" altLang="en-US" sz="32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48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/>
      <p:bldP spid="31751" grpId="0" animBg="1"/>
      <p:bldP spid="31752" grpId="0" animBg="1"/>
      <p:bldP spid="31753" grpId="0"/>
      <p:bldP spid="31754" grpId="0" animBg="1"/>
      <p:bldP spid="317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3CB0A-E321-BA48-9AFF-D1754A963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URL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8405C-D418-DC4D-8CFF-D37EA7FD2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Universal Resource Locator: a way to name objects on server</a:t>
            </a:r>
          </a:p>
          <a:p>
            <a:r>
              <a:rPr lang="en-US" dirty="0"/>
              <a:t>But can also name an application </a:t>
            </a:r>
            <a:r>
              <a:rPr lang="en-US" dirty="0">
                <a:solidFill>
                  <a:srgbClr val="C00000"/>
                </a:solidFill>
              </a:rPr>
              <a:t>process </a:t>
            </a:r>
            <a:r>
              <a:rPr lang="en-US" dirty="0"/>
              <a:t>on the server!</a:t>
            </a:r>
          </a:p>
          <a:p>
            <a:r>
              <a:rPr lang="en-US" dirty="0"/>
              <a:t>Examples: </a:t>
            </a:r>
          </a:p>
          <a:p>
            <a:pPr lvl="1"/>
            <a:r>
              <a:rPr lang="en-US" dirty="0"/>
              <a:t>Data storage from data entered in web forms</a:t>
            </a:r>
          </a:p>
          <a:p>
            <a:pPr lvl="1"/>
            <a:r>
              <a:rPr lang="en-US" dirty="0"/>
              <a:t>Login pages</a:t>
            </a:r>
          </a:p>
          <a:p>
            <a:pPr lvl="1"/>
            <a:r>
              <a:rPr lang="en-US" dirty="0"/>
              <a:t>Web carts</a:t>
            </a:r>
          </a:p>
          <a:p>
            <a:r>
              <a:rPr lang="en-US" dirty="0"/>
              <a:t>Providing almost any service requires data handling by running code at the server </a:t>
            </a:r>
          </a:p>
          <a:p>
            <a:pPr lvl="1"/>
            <a:r>
              <a:rPr lang="en-US" dirty="0"/>
              <a:t>Not just rendering “static” resources</a:t>
            </a:r>
          </a:p>
        </p:txBody>
      </p:sp>
    </p:spTree>
    <p:extLst>
      <p:ext uri="{BB962C8B-B14F-4D97-AF65-F5344CB8AC3E}">
        <p14:creationId xmlns:p14="http://schemas.microsoft.com/office/powerpoint/2010/main" val="242865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6">
            <a:extLst>
              <a:ext uri="{FF2B5EF4-FFF2-40B4-BE49-F238E27FC236}">
                <a16:creationId xmlns:a16="http://schemas.microsoft.com/office/drawing/2014/main" id="{939B605F-FC20-A24E-A705-4C585364B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463CA771-D47F-3648-9ACA-5D495D1A8800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3796" name="Rectangle 1027">
            <a:extLst>
              <a:ext uri="{FF2B5EF4-FFF2-40B4-BE49-F238E27FC236}">
                <a16:creationId xmlns:a16="http://schemas.microsoft.com/office/drawing/2014/main" id="{D9D5229B-DF44-534D-9F7D-BDCB432A3B0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690687"/>
            <a:ext cx="5334000" cy="5030787"/>
          </a:xfrm>
        </p:spPr>
        <p:txBody>
          <a:bodyPr>
            <a:normAutofit/>
          </a:bodyPr>
          <a:lstStyle/>
          <a:p>
            <a:pPr>
              <a:buFont typeface="ZapfDingbats" pitchFamily="82" charset="2"/>
              <a:buNone/>
              <a:defRPr/>
            </a:pPr>
            <a:endParaRPr lang="en-US" altLang="en-US" sz="2400" dirty="0"/>
          </a:p>
          <a:p>
            <a:pPr>
              <a:defRPr/>
            </a:pPr>
            <a:r>
              <a:rPr lang="en-US" altLang="en-US" dirty="0">
                <a:solidFill>
                  <a:srgbClr val="C00000"/>
                </a:solidFill>
              </a:rPr>
              <a:t>GET</a:t>
            </a:r>
          </a:p>
          <a:p>
            <a:pPr lvl="1">
              <a:defRPr/>
            </a:pPr>
            <a:r>
              <a:rPr lang="en-US" altLang="en-US" sz="2000" dirty="0"/>
              <a:t>Get the resource specified in the requested URL (could be a process)</a:t>
            </a:r>
          </a:p>
          <a:p>
            <a:pPr>
              <a:defRPr/>
            </a:pPr>
            <a:r>
              <a:rPr lang="en-US" altLang="en-US" dirty="0">
                <a:solidFill>
                  <a:srgbClr val="C00000"/>
                </a:solidFill>
              </a:rPr>
              <a:t>POST</a:t>
            </a:r>
          </a:p>
          <a:p>
            <a:pPr lvl="1">
              <a:defRPr/>
            </a:pPr>
            <a:r>
              <a:rPr lang="en-US" altLang="en-US" sz="2000" dirty="0"/>
              <a:t>Send entities (specified in the entity body) to a data-handling process at the requested URL</a:t>
            </a:r>
          </a:p>
          <a:p>
            <a:pPr>
              <a:defRPr/>
            </a:pPr>
            <a:r>
              <a:rPr lang="en-US" altLang="en-US" dirty="0">
                <a:solidFill>
                  <a:srgbClr val="C00000"/>
                </a:solidFill>
              </a:rPr>
              <a:t>HEAD</a:t>
            </a:r>
          </a:p>
          <a:p>
            <a:pPr lvl="1">
              <a:defRPr/>
            </a:pPr>
            <a:r>
              <a:rPr lang="en-US" altLang="en-US" sz="2000" dirty="0"/>
              <a:t>Asks server to leave requested object out of response, but send the rest of the response</a:t>
            </a:r>
          </a:p>
          <a:p>
            <a:pPr lvl="1">
              <a:defRPr/>
            </a:pPr>
            <a:r>
              <a:rPr lang="en-US" altLang="en-US" sz="2000" dirty="0"/>
              <a:t>Useful for debugging</a:t>
            </a:r>
          </a:p>
        </p:txBody>
      </p:sp>
      <p:sp>
        <p:nvSpPr>
          <p:cNvPr id="34821" name="Rectangle 1028">
            <a:extLst>
              <a:ext uri="{FF2B5EF4-FFF2-40B4-BE49-F238E27FC236}">
                <a16:creationId xmlns:a16="http://schemas.microsoft.com/office/drawing/2014/main" id="{DC34DD45-4CEC-8941-AE97-848F7F42719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389914" y="1847850"/>
            <a:ext cx="5181600" cy="4351338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endParaRPr lang="en-US" altLang="en-US" sz="2400" dirty="0"/>
          </a:p>
          <a:p>
            <a:r>
              <a:rPr lang="en-US" altLang="en-US" dirty="0">
                <a:solidFill>
                  <a:srgbClr val="C00000"/>
                </a:solidFill>
              </a:rPr>
              <a:t>PUT</a:t>
            </a:r>
          </a:p>
          <a:p>
            <a:pPr lvl="1"/>
            <a:r>
              <a:rPr lang="en-US" altLang="en-US" sz="2000" dirty="0"/>
              <a:t>Update a resource at the requested URL with the new entity specified in the entity body</a:t>
            </a:r>
          </a:p>
          <a:p>
            <a:r>
              <a:rPr lang="en-US" altLang="en-US" dirty="0">
                <a:solidFill>
                  <a:srgbClr val="C00000"/>
                </a:solidFill>
              </a:rPr>
              <a:t>DELETE</a:t>
            </a:r>
          </a:p>
          <a:p>
            <a:pPr lvl="1"/>
            <a:r>
              <a:rPr lang="en-US" altLang="en-US" sz="2000" dirty="0"/>
              <a:t>Deletes file specified in the URL</a:t>
            </a:r>
          </a:p>
          <a:p>
            <a:endParaRPr lang="en-US" altLang="en-US" sz="2400" dirty="0"/>
          </a:p>
          <a:p>
            <a:r>
              <a:rPr lang="en-US" altLang="en-US" sz="2400" dirty="0"/>
              <a:t>and other methods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3C5756-DC5A-E948-B0C2-E65A5BF19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HTTP method types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EB58B8-66FB-1B33-B659-AD293C1ABA68}"/>
              </a:ext>
            </a:extLst>
          </p:cNvPr>
          <p:cNvSpPr txBox="1"/>
          <p:nvPr/>
        </p:nvSpPr>
        <p:spPr>
          <a:xfrm>
            <a:off x="4859383" y="612354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Helvetica" pitchFamily="2" charset="0"/>
              </a:rPr>
              <a:t>https://</a:t>
            </a:r>
            <a:r>
              <a:rPr lang="en-US" dirty="0" err="1">
                <a:latin typeface="Helvetica" pitchFamily="2" charset="0"/>
              </a:rPr>
              <a:t>httpwg.org</a:t>
            </a:r>
            <a:r>
              <a:rPr lang="en-US" dirty="0">
                <a:latin typeface="Helvetica" pitchFamily="2" charset="0"/>
              </a:rPr>
              <a:t>/specs/rfc9110.html#method.definitions</a:t>
            </a:r>
          </a:p>
        </p:txBody>
      </p:sp>
    </p:spTree>
    <p:extLst>
      <p:ext uri="{BB962C8B-B14F-4D97-AF65-F5344CB8AC3E}">
        <p14:creationId xmlns:p14="http://schemas.microsoft.com/office/powerpoint/2010/main" val="335021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6">
            <a:extLst>
              <a:ext uri="{FF2B5EF4-FFF2-40B4-BE49-F238E27FC236}">
                <a16:creationId xmlns:a16="http://schemas.microsoft.com/office/drawing/2014/main" id="{732BFEC4-4B08-4E45-8169-008B516B0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84EABD59-CBFC-0147-9544-C70434CFDADB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9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CEC000FB-2918-FC4D-98B9-0C33ABE2E10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825625"/>
            <a:ext cx="4465320" cy="4667250"/>
          </a:xfrm>
        </p:spPr>
        <p:txBody>
          <a:bodyPr>
            <a:normAutofit/>
          </a:bodyPr>
          <a:lstStyle/>
          <a:p>
            <a:pPr>
              <a:buFont typeface="ZapfDingbats" pitchFamily="82" charset="2"/>
              <a:buNone/>
            </a:pPr>
            <a:r>
              <a:rPr lang="en-US" altLang="en-US" sz="2400" dirty="0"/>
              <a:t>POST method:</a:t>
            </a:r>
          </a:p>
          <a:p>
            <a:r>
              <a:rPr lang="en-US" altLang="en-US" sz="2400" dirty="0"/>
              <a:t>Web page often includes form input</a:t>
            </a:r>
          </a:p>
          <a:p>
            <a:r>
              <a:rPr lang="en-US" altLang="en-US" sz="2400" dirty="0"/>
              <a:t>Input is uploaded to server </a:t>
            </a:r>
            <a:r>
              <a:rPr lang="en-US" altLang="en-US" sz="2400" dirty="0">
                <a:solidFill>
                  <a:srgbClr val="C00000"/>
                </a:solidFill>
              </a:rPr>
              <a:t>in entity body</a:t>
            </a:r>
          </a:p>
          <a:p>
            <a:endParaRPr lang="en-US" altLang="en-US" sz="2400" dirty="0">
              <a:solidFill>
                <a:srgbClr val="C00000"/>
              </a:solidFill>
            </a:endParaRPr>
          </a:p>
          <a:p>
            <a:r>
              <a:rPr lang="en-US" altLang="en-US" sz="2400" dirty="0"/>
              <a:t>Posted content not visible in the URL</a:t>
            </a:r>
          </a:p>
          <a:p>
            <a:pPr lvl="1"/>
            <a:r>
              <a:rPr lang="en-US" altLang="en-US" sz="2000" dirty="0"/>
              <a:t>Free form content (ex: images) can be posted since entity body interpreted as data bytes</a:t>
            </a:r>
          </a:p>
        </p:txBody>
      </p:sp>
      <p:sp>
        <p:nvSpPr>
          <p:cNvPr id="35845" name="Rectangle 4">
            <a:extLst>
              <a:ext uri="{FF2B5EF4-FFF2-40B4-BE49-F238E27FC236}">
                <a16:creationId xmlns:a16="http://schemas.microsoft.com/office/drawing/2014/main" id="{89DC39F1-2D2B-D149-97A8-39E20601E06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625737" y="1794669"/>
            <a:ext cx="5956663" cy="4333988"/>
          </a:xfrm>
        </p:spPr>
        <p:txBody>
          <a:bodyPr>
            <a:normAutofit/>
          </a:bodyPr>
          <a:lstStyle/>
          <a:p>
            <a:pPr>
              <a:buFont typeface="ZapfDingbats" pitchFamily="82" charset="2"/>
              <a:buNone/>
            </a:pPr>
            <a:r>
              <a:rPr lang="en-US" altLang="en-US" sz="2400" dirty="0"/>
              <a:t>GET method:</a:t>
            </a:r>
          </a:p>
          <a:p>
            <a:r>
              <a:rPr lang="en-US" altLang="en-US" sz="2400" dirty="0"/>
              <a:t>Entity body is empty</a:t>
            </a:r>
          </a:p>
          <a:p>
            <a:r>
              <a:rPr lang="en-US" altLang="en-US" sz="2400" dirty="0"/>
              <a:t>Input is uploaded </a:t>
            </a:r>
            <a:r>
              <a:rPr lang="en-US" altLang="en-US" sz="2400" dirty="0">
                <a:solidFill>
                  <a:srgbClr val="C00000"/>
                </a:solidFill>
              </a:rPr>
              <a:t>in URL field of request line</a:t>
            </a:r>
          </a:p>
          <a:p>
            <a:endParaRPr lang="en-US" altLang="en-US" sz="2400" dirty="0">
              <a:solidFill>
                <a:srgbClr val="C00000"/>
              </a:solidFill>
            </a:endParaRPr>
          </a:p>
          <a:p>
            <a:r>
              <a:rPr lang="en-US" altLang="en-US" sz="2400" dirty="0"/>
              <a:t>URL must contain a restricted set of characters</a:t>
            </a:r>
          </a:p>
          <a:p>
            <a:endParaRPr lang="en-US" altLang="en-US" sz="2400" dirty="0"/>
          </a:p>
          <a:p>
            <a:r>
              <a:rPr lang="en-US" altLang="en-US" sz="2400" dirty="0"/>
              <a:t>Example: </a:t>
            </a:r>
          </a:p>
          <a:p>
            <a:pPr lvl="1"/>
            <a:r>
              <a:rPr lang="en-US" altLang="en-US" sz="2000" dirty="0"/>
              <a:t>http://</a:t>
            </a:r>
            <a:r>
              <a:rPr lang="en-US" altLang="en-US" sz="2000" dirty="0" err="1"/>
              <a:t>site.com</a:t>
            </a:r>
            <a:r>
              <a:rPr lang="en-US" altLang="en-US" sz="2000" dirty="0"/>
              <a:t>/</a:t>
            </a:r>
            <a:r>
              <a:rPr lang="en-US" altLang="en-US" sz="2000" dirty="0" err="1"/>
              <a:t>form?first</a:t>
            </a:r>
            <a:r>
              <a:rPr lang="en-US" altLang="en-US" sz="2000" dirty="0"/>
              <a:t>=</a:t>
            </a:r>
            <a:r>
              <a:rPr lang="en-US" altLang="en-US" sz="2000" dirty="0" err="1"/>
              <a:t>jane&amp;last</a:t>
            </a:r>
            <a:r>
              <a:rPr lang="en-US" altLang="en-US" sz="2000" dirty="0"/>
              <a:t>=</a:t>
            </a:r>
            <a:r>
              <a:rPr lang="en-US" altLang="en-US" sz="2000" dirty="0" err="1"/>
              <a:t>austen</a:t>
            </a:r>
            <a:endParaRPr lang="en-US" altLang="en-US" sz="2000" dirty="0"/>
          </a:p>
          <a:p>
            <a:pPr>
              <a:buFont typeface="ZapfDingbats" pitchFamily="82" charset="2"/>
              <a:buNone/>
            </a:pPr>
            <a:endParaRPr lang="en-US" alt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0925BC-35D3-9D4E-9BF6-1A6EB01BF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Uploading form input: GET and POST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60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08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smtClean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1135</TotalTime>
  <Words>867</Words>
  <Application>Microsoft Macintosh PowerPoint</Application>
  <PresentationFormat>Widescreen</PresentationFormat>
  <Paragraphs>173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ＭＳ Ｐゴシック</vt:lpstr>
      <vt:lpstr>Arial</vt:lpstr>
      <vt:lpstr>Calibri</vt:lpstr>
      <vt:lpstr>Courier</vt:lpstr>
      <vt:lpstr>Courier New</vt:lpstr>
      <vt:lpstr>Helvetica</vt:lpstr>
      <vt:lpstr>Times New Roman</vt:lpstr>
      <vt:lpstr>ZapfDingbats</vt:lpstr>
      <vt:lpstr>Office Theme</vt:lpstr>
      <vt:lpstr>The Web (HTTP)</vt:lpstr>
      <vt:lpstr>Web and HTTP: Terms</vt:lpstr>
      <vt:lpstr>HTTP Protocol</vt:lpstr>
      <vt:lpstr>Client server protocol</vt:lpstr>
      <vt:lpstr>HTTP Request: Message Format</vt:lpstr>
      <vt:lpstr>HTTP messages: request message</vt:lpstr>
      <vt:lpstr>The URL</vt:lpstr>
      <vt:lpstr>HTTP method types</vt:lpstr>
      <vt:lpstr>Uploading form input: GET and POST</vt:lpstr>
      <vt:lpstr>Difference between POST and PUT</vt:lpstr>
      <vt:lpstr>Difference between HEAD and GET</vt:lpstr>
      <vt:lpstr>Observing HTTP GET and POST</vt:lpstr>
      <vt:lpstr>HTTP Response: General format</vt:lpstr>
      <vt:lpstr>HTTP message: response message</vt:lpstr>
      <vt:lpstr>HTTP response status codes</vt:lpstr>
      <vt:lpstr>Observing HTTP behaviors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 Narayana Ganapathy</dc:creator>
  <cp:lastModifiedBy>Srinivas NG</cp:lastModifiedBy>
  <cp:revision>1301</cp:revision>
  <cp:lastPrinted>2021-01-24T11:57:08Z</cp:lastPrinted>
  <dcterms:created xsi:type="dcterms:W3CDTF">2019-01-23T03:40:12Z</dcterms:created>
  <dcterms:modified xsi:type="dcterms:W3CDTF">2024-09-24T15:27:40Z</dcterms:modified>
</cp:coreProperties>
</file>