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387" r:id="rId2"/>
    <p:sldId id="533" r:id="rId3"/>
    <p:sldId id="522" r:id="rId4"/>
    <p:sldId id="523" r:id="rId5"/>
    <p:sldId id="524" r:id="rId6"/>
    <p:sldId id="532" r:id="rId7"/>
    <p:sldId id="525" r:id="rId8"/>
    <p:sldId id="527" r:id="rId9"/>
    <p:sldId id="528" r:id="rId10"/>
    <p:sldId id="529" r:id="rId11"/>
    <p:sldId id="515" r:id="rId12"/>
    <p:sldId id="469" r:id="rId13"/>
    <p:sldId id="485" r:id="rId14"/>
    <p:sldId id="516" r:id="rId15"/>
    <p:sldId id="470" r:id="rId16"/>
    <p:sldId id="530" r:id="rId17"/>
    <p:sldId id="49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64"/>
    <p:restoredTop sz="94664"/>
  </p:normalViewPr>
  <p:slideViewPr>
    <p:cSldViewPr snapToGrid="0" snapToObjects="1">
      <p:cViewPr varScale="1">
        <p:scale>
          <a:sx n="147" d="100"/>
          <a:sy n="147" d="100"/>
        </p:scale>
        <p:origin x="32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14" d="100"/>
          <a:sy n="114" d="100"/>
        </p:scale>
        <p:origin x="3056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C490B-630B-7F46-B6FE-05D0FD1689A8}" type="datetimeFigureOut">
              <a:rPr lang="en-US" smtClean="0"/>
              <a:t>9/20/24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3F09D5-B346-194E-BAD1-FA5CF7158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778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0CC37-3420-4F49-8C33-4BCB3B51A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8A51D8-7D8A-A547-B24D-6DD12E8CCA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251904-F682-B84A-BF47-8129AB4C1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9/20/24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85BB43-14AB-9945-9BCA-9BC503CCC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01333A-8598-4B4F-AB52-6579A2E12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267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343C6-896E-584A-A963-7E16D546E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35AA53-208E-C24B-8273-CFDD1A5E79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851F6-81D0-1643-BAF0-AA0E98E0C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9/20/24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A70A3A-9A82-3C4C-AEFA-7B416F146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61641-65CD-7949-9285-F9862F78B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620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9D0A2B-7DBB-9445-8542-8AC8F7964D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7F09A6-0358-8E43-A178-3CA003BDFB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CEA068-5062-7E4F-B99C-2CEC343EC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9/20/24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3A096-D83E-7542-A78C-9916C3698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814C3-12DF-0447-9420-294EF2C87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58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9A4C2-71EB-354A-A4E4-7A79F1671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6FC06-E8D0-3A4C-BEE2-AA99DC380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7652FB-D490-114D-8030-09CCB72C2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9/20/24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62229-71C9-9847-AFE6-26AB269E2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C6DF4-CA65-8E43-B3A5-ECEF9025E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358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F248A-A301-5341-9BAF-2DDE80F1E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2EDBBF-4F90-A34F-A685-DE4F29644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B94B2-28BF-6945-A21C-40A2B7645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9/20/24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DE3C9-54E8-A94F-AD40-66CFF7B8F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58432-5359-0147-8D5C-B145EE76A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954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0FC0B-F311-BC4B-A2D1-928B3513C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07925-946E-B44F-8713-0F0928FD5E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672E5B-AB30-F441-99C3-073B0FE0CD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7D735A-AFB0-C44A-9FC0-AFD3B6C01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9/20/24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B6E5E5-7866-8E4B-B450-B712A2F3B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F134CB-E65A-B242-BD74-667132F85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85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A191B-B3D5-974E-BBCC-0A9D6A627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69E461-1B18-F04F-9E78-C3FEBD28C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F1FC9F-4459-2448-8E0B-F470C373A3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8D66B2-805B-A347-89AD-F169432665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448249-093E-884B-B6CE-B747B284E5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2CDBF6-1121-9347-BF6B-B703CCE9F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9/20/24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7F1FD6-CCAB-754B-B876-ABFCFD3D5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E9FA76-646A-F442-AA4F-7622918BE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262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7A493-905D-7F41-8284-D8B4EC882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B5B470-4001-1843-A7E0-885C22956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9/20/24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F13A0A-FB55-8649-B9A5-3E90CD8CA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CBD0C7-127F-CD4E-A6B8-5585A1527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455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5D34EC-7616-9043-AFD5-6B69E3B6F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9/20/24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7B0C35-6B39-4749-9595-C856AFB8E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AFF505-CB2B-2747-B2DD-2A89C9411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6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CF38C-28DD-4A42-9056-3793483F5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099AD-DABE-D64C-A905-1CF03DB10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012F0B-A50A-5B46-A535-733D69752F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A7C4E6-3C25-644D-80DE-2E788E628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9/20/24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68BFEC-CC7B-C94C-BED5-57FB1536D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755941-3DC9-AB49-B0A6-6F452E06A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52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4FD44-FAA2-E347-8F67-9E8E93EAA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020F24-3635-8346-AFAC-53CE49F08D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8FCCF6-452E-F34D-AD7C-72567CD4B4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2B2EA6-16EC-4048-B8E5-91A7889C2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CE603-2B12-5844-BEA7-E98E825B38C7}" type="datetimeFigureOut">
              <a:rPr lang="en-US" smtClean="0"/>
              <a:t>9/20/24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F377BF-EE8D-7042-B5F8-CF9C0C3DD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7220C2-4FEF-C549-AF12-DB388DD3A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323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E5AAC6-6E42-5E44-9318-18A5B93B5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FBE2B0-9C88-F545-A1BD-247458A509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5DABF1-4F3F-744C-8157-1FC51AAF16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DCE603-2B12-5844-BEA7-E98E825B38C7}" type="datetimeFigureOut">
              <a:rPr lang="en-US" smtClean="0"/>
              <a:t>9/20/24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E51C6-01D3-BC48-8763-B839BC0791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76E372-E70D-1E47-8FDB-0CADB973BC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B7A7F-ECAC-A944-82A9-768B682C82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983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Helvetica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s.rutgers.edu/~sn624/352-F24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ana.org/assignments/dns-parameters/dns-parameters.x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ana.org/assignments/dns-parameters/dns-parameters.xhtml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draft-ietf-dnsop-svcb-https/00/" TargetMode="External"/><Relationship Id="rId2" Type="http://schemas.openxmlformats.org/officeDocument/2006/relationships/hyperlink" Target="https://www.rfc-editor.org/rfc/rfc8162.html" TargetMode="Externa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emf"/><Relationship Id="rId7" Type="http://schemas.openxmlformats.org/officeDocument/2006/relationships/image" Target="../media/image6.jpe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4.xml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4.xml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13A6475-F152-7546-A2A3-6A39089E062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365337" y="1994640"/>
            <a:ext cx="9461325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rgbClr val="C00000"/>
                </a:solidFill>
                <a:ea typeface="ＭＳ Ｐゴシック" charset="0"/>
                <a:cs typeface="+mj-cs"/>
              </a:rPr>
              <a:t>Domai</a:t>
            </a:r>
            <a:r>
              <a:rPr lang="en-US" dirty="0">
                <a:solidFill>
                  <a:srgbClr val="C00000"/>
                </a:solidFill>
                <a:ea typeface="ＭＳ Ｐゴシック" charset="0"/>
              </a:rPr>
              <a:t>n Name System</a:t>
            </a:r>
            <a:endParaRPr lang="en-US" dirty="0">
              <a:solidFill>
                <a:srgbClr val="C00000"/>
              </a:solidFill>
              <a:ea typeface="ＭＳ Ｐゴシック" charset="0"/>
              <a:cs typeface="+mj-cs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97461AD-287F-0C42-AFC6-5022951D3B3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4000" y="3429000"/>
            <a:ext cx="9144000" cy="198297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>
                <a:ea typeface="ＭＳ Ｐゴシック" charset="0"/>
              </a:rPr>
              <a:t>Lecture 5</a:t>
            </a:r>
          </a:p>
          <a:p>
            <a:pPr>
              <a:defRPr/>
            </a:pPr>
            <a:r>
              <a:rPr lang="en-US" sz="2800" dirty="0">
                <a:ea typeface="ＭＳ Ｐゴシック" charset="0"/>
                <a:hlinkClick r:id="rId2"/>
              </a:rPr>
              <a:t>http://www.cs.rutgers.edu/~sn624/352-F24</a:t>
            </a:r>
            <a:r>
              <a:rPr lang="en-US" sz="2800" dirty="0">
                <a:ea typeface="ＭＳ Ｐゴシック" charset="0"/>
              </a:rPr>
              <a:t> </a:t>
            </a:r>
          </a:p>
          <a:p>
            <a:pPr>
              <a:defRPr/>
            </a:pPr>
            <a:r>
              <a:rPr lang="en-US" sz="2800" dirty="0">
                <a:ea typeface="ＭＳ Ｐゴシック" charset="0"/>
                <a:cs typeface="+mn-cs"/>
              </a:rPr>
              <a:t>Srinivas Narayana</a:t>
            </a:r>
          </a:p>
        </p:txBody>
      </p:sp>
      <p:sp>
        <p:nvSpPr>
          <p:cNvPr id="2052" name="Slide Number Placeholder 1">
            <a:extLst>
              <a:ext uri="{FF2B5EF4-FFF2-40B4-BE49-F238E27FC236}">
                <a16:creationId xmlns:a16="http://schemas.microsoft.com/office/drawing/2014/main" id="{D4CF2330-96EE-C641-B787-BBF6068A1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 b="1">
                <a:solidFill>
                  <a:srgbClr val="7F7F7F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2CE658-F681-9E4A-B882-87E501708491}" type="slidenum">
              <a:rPr lang="en-US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EBF204-951A-1944-B88D-F7620664EC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5426" y="5773629"/>
            <a:ext cx="2853305" cy="91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016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E4E08-8129-3C45-B878-8CCF50296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DNS Resource Records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1DC750-3F0E-E64F-83B9-DB3A858DFA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8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017CD-F3F8-AC4E-97DD-C873AC1B9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DNS is a distributed database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16E356-1AE6-814F-9DFE-C4E2EA840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DNS stores </a:t>
            </a:r>
            <a:r>
              <a:rPr lang="en-US" dirty="0">
                <a:solidFill>
                  <a:srgbClr val="C00000"/>
                </a:solidFill>
              </a:rPr>
              <a:t>resource records (RRs)</a:t>
            </a:r>
          </a:p>
          <a:p>
            <a:endParaRPr lang="en-US" dirty="0">
              <a:solidFill>
                <a:srgbClr val="C00000"/>
              </a:solidFill>
            </a:endParaRPr>
          </a:p>
          <a:p>
            <a:r>
              <a:rPr lang="en-US" dirty="0"/>
              <a:t>(Incomplete) message format for each resource record (RR):</a:t>
            </a:r>
          </a:p>
          <a:p>
            <a:pPr lvl="1"/>
            <a:r>
              <a:rPr lang="en-US" dirty="0"/>
              <a:t>Class, type, name, value, TTL</a:t>
            </a:r>
          </a:p>
          <a:p>
            <a:pPr lvl="1"/>
            <a:endParaRPr lang="en-US" dirty="0"/>
          </a:p>
          <a:p>
            <a:r>
              <a:rPr lang="en-US" dirty="0"/>
              <a:t>You can read all the gory details of the message format at </a:t>
            </a:r>
            <a:r>
              <a:rPr lang="en-US" dirty="0">
                <a:hlinkClick r:id="rId2"/>
              </a:rPr>
              <a:t>https://www.iana.org/assignments/dns-parameters/dns-parameters.xhtml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425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6">
            <a:extLst>
              <a:ext uri="{FF2B5EF4-FFF2-40B4-BE49-F238E27FC236}">
                <a16:creationId xmlns:a16="http://schemas.microsoft.com/office/drawing/2014/main" id="{6839D8DF-92CC-994F-8F27-465EEB5AD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fld id="{C420BC16-3D75-AD48-BDE9-82F23DA6BB03}" type="slidenum">
              <a:rPr lang="en-US" altLang="en-US" sz="1400">
                <a:latin typeface="Times New Roman" panose="02020603050405020304" pitchFamily="18" charset="0"/>
              </a:rPr>
              <a:pPr>
                <a:buFontTx/>
                <a:buNone/>
              </a:pPr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9810B34C-5388-EA43-9034-5E31FF1ECC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01284"/>
            <a:ext cx="7772400" cy="1143000"/>
          </a:xfrm>
        </p:spPr>
        <p:txBody>
          <a:bodyPr>
            <a:normAutofit/>
          </a:bodyPr>
          <a:lstStyle/>
          <a:p>
            <a:r>
              <a:rPr lang="en-US" altLang="en-US" sz="4000" dirty="0"/>
              <a:t>DNS records</a:t>
            </a:r>
            <a:endParaRPr lang="en-US" altLang="en-US" sz="4800" dirty="0"/>
          </a:p>
        </p:txBody>
      </p:sp>
      <p:sp>
        <p:nvSpPr>
          <p:cNvPr id="23557" name="Rectangle 4">
            <a:extLst>
              <a:ext uri="{FF2B5EF4-FFF2-40B4-BE49-F238E27FC236}">
                <a16:creationId xmlns:a16="http://schemas.microsoft.com/office/drawing/2014/main" id="{7B062E04-4080-F448-BB8F-0A3E863EEE1B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857375" y="4510082"/>
            <a:ext cx="4000500" cy="1866900"/>
          </a:xfrm>
        </p:spPr>
        <p:txBody>
          <a:bodyPr>
            <a:normAutofit lnSpcReduction="10000"/>
          </a:bodyPr>
          <a:lstStyle/>
          <a:p>
            <a:r>
              <a:rPr lang="en-US" altLang="en-US" sz="2400" dirty="0"/>
              <a:t>Type=NS</a:t>
            </a:r>
          </a:p>
          <a:p>
            <a:pPr lvl="1"/>
            <a:r>
              <a:rPr lang="en-US" altLang="en-US" sz="2000" b="1" dirty="0">
                <a:solidFill>
                  <a:schemeClr val="tx1"/>
                </a:solidFill>
              </a:rPr>
              <a:t>name</a:t>
            </a:r>
            <a:r>
              <a:rPr lang="en-US" altLang="en-US" sz="2000" dirty="0">
                <a:solidFill>
                  <a:schemeClr val="tx1"/>
                </a:solidFill>
              </a:rPr>
              <a:t> is domain (e.g. </a:t>
            </a:r>
            <a:r>
              <a:rPr lang="en-US" altLang="en-US" sz="2000" dirty="0" err="1">
                <a:solidFill>
                  <a:schemeClr val="tx1"/>
                </a:solidFill>
              </a:rPr>
              <a:t>foo.com</a:t>
            </a:r>
            <a:r>
              <a:rPr lang="en-US" altLang="en-US" sz="2000" dirty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en-US" altLang="en-US" sz="2000" b="1" dirty="0">
                <a:solidFill>
                  <a:schemeClr val="tx1"/>
                </a:solidFill>
              </a:rPr>
              <a:t>value</a:t>
            </a:r>
            <a:r>
              <a:rPr lang="en-US" altLang="en-US" sz="2000" dirty="0">
                <a:solidFill>
                  <a:schemeClr val="tx1"/>
                </a:solidFill>
              </a:rPr>
              <a:t> is hostname of authoritative name server for this domain</a:t>
            </a:r>
          </a:p>
          <a:p>
            <a:endParaRPr lang="en-US" altLang="en-US" sz="2400" dirty="0"/>
          </a:p>
        </p:txBody>
      </p:sp>
      <p:sp>
        <p:nvSpPr>
          <p:cNvPr id="23559" name="Rectangle 8">
            <a:extLst>
              <a:ext uri="{FF2B5EF4-FFF2-40B4-BE49-F238E27FC236}">
                <a16:creationId xmlns:a16="http://schemas.microsoft.com/office/drawing/2014/main" id="{BD6059D2-3CF3-7648-9E11-FEEDDCE3A4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7875" y="1748739"/>
            <a:ext cx="381000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>
              <a:buNone/>
            </a:pPr>
            <a:r>
              <a:rPr lang="en-US" altLang="en-US" sz="2400" dirty="0">
                <a:latin typeface="Helvetica" pitchFamily="2" charset="0"/>
              </a:rPr>
              <a:t>Type=A</a:t>
            </a:r>
          </a:p>
          <a:p>
            <a:pPr lvl="1"/>
            <a:r>
              <a:rPr lang="en-US" altLang="en-US" sz="2000" b="1" dirty="0">
                <a:latin typeface="Helvetica" pitchFamily="2" charset="0"/>
              </a:rPr>
              <a:t>name</a:t>
            </a:r>
            <a:r>
              <a:rPr lang="en-US" altLang="en-US" sz="2000" dirty="0">
                <a:latin typeface="Helvetica" pitchFamily="2" charset="0"/>
              </a:rPr>
              <a:t> is hostname</a:t>
            </a:r>
          </a:p>
          <a:p>
            <a:pPr lvl="1"/>
            <a:r>
              <a:rPr lang="en-US" altLang="en-US" sz="2000" b="1" dirty="0">
                <a:latin typeface="Helvetica" pitchFamily="2" charset="0"/>
              </a:rPr>
              <a:t>value</a:t>
            </a:r>
            <a:r>
              <a:rPr lang="en-US" altLang="en-US" sz="2000" dirty="0">
                <a:latin typeface="Helvetica" pitchFamily="2" charset="0"/>
              </a:rPr>
              <a:t> is IPv4 address</a:t>
            </a:r>
          </a:p>
          <a:p>
            <a:endParaRPr lang="en-US" altLang="en-US" sz="2400" dirty="0">
              <a:latin typeface="Helvetica" pitchFamily="2" charset="0"/>
            </a:endParaRPr>
          </a:p>
        </p:txBody>
      </p:sp>
      <p:sp>
        <p:nvSpPr>
          <p:cNvPr id="23560" name="Rectangle 9">
            <a:extLst>
              <a:ext uri="{FF2B5EF4-FFF2-40B4-BE49-F238E27FC236}">
                <a16:creationId xmlns:a16="http://schemas.microsoft.com/office/drawing/2014/main" id="{2CE6CB9E-CD31-0D4D-B338-2E838B911A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1988" y="2029726"/>
            <a:ext cx="451485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>
              <a:buNone/>
            </a:pPr>
            <a:r>
              <a:rPr lang="en-US" altLang="en-US" sz="2400" dirty="0">
                <a:latin typeface="Helvetica" pitchFamily="2" charset="0"/>
              </a:rPr>
              <a:t>Type=CNAME</a:t>
            </a:r>
          </a:p>
          <a:p>
            <a:pPr lvl="1"/>
            <a:r>
              <a:rPr lang="en-US" altLang="en-US" sz="2000" b="1" dirty="0">
                <a:latin typeface="Helvetica" pitchFamily="2" charset="0"/>
              </a:rPr>
              <a:t>name</a:t>
            </a:r>
            <a:r>
              <a:rPr lang="en-US" altLang="en-US" sz="2000" dirty="0">
                <a:latin typeface="Helvetica" pitchFamily="2" charset="0"/>
              </a:rPr>
              <a:t> is alias name for some “canonical” (the real) name</a:t>
            </a:r>
          </a:p>
          <a:p>
            <a:pPr lvl="1">
              <a:buFont typeface="Wingdings" pitchFamily="2" charset="2"/>
              <a:buNone/>
            </a:pPr>
            <a:r>
              <a:rPr lang="en-US" altLang="en-US" sz="1800" dirty="0">
                <a:latin typeface="Helvetica" pitchFamily="2" charset="0"/>
              </a:rPr>
              <a:t>  e.g., </a:t>
            </a:r>
            <a:r>
              <a:rPr lang="en-US" altLang="en-US" sz="1800" dirty="0" err="1">
                <a:latin typeface="Helvetica" pitchFamily="2" charset="0"/>
              </a:rPr>
              <a:t>www.ibm.com</a:t>
            </a:r>
            <a:r>
              <a:rPr lang="en-US" altLang="en-US" sz="1800" dirty="0">
                <a:latin typeface="Helvetica" pitchFamily="2" charset="0"/>
              </a:rPr>
              <a:t> </a:t>
            </a:r>
            <a:r>
              <a:rPr lang="en-US" altLang="en-US" sz="2000" dirty="0">
                <a:latin typeface="Helvetica" pitchFamily="2" charset="0"/>
              </a:rPr>
              <a:t>is really</a:t>
            </a:r>
            <a:endParaRPr lang="en-US" altLang="en-US" sz="1800" dirty="0">
              <a:latin typeface="Helvetica" pitchFamily="2" charset="0"/>
            </a:endParaRPr>
          </a:p>
          <a:p>
            <a:pPr lvl="1">
              <a:buFont typeface="Wingdings" pitchFamily="2" charset="2"/>
              <a:buNone/>
            </a:pPr>
            <a:r>
              <a:rPr lang="en-US" altLang="en-US" sz="1800" dirty="0">
                <a:latin typeface="Helvetica" pitchFamily="2" charset="0"/>
              </a:rPr>
              <a:t>  servereast.backup2.ibm.com</a:t>
            </a:r>
          </a:p>
          <a:p>
            <a:pPr lvl="1"/>
            <a:r>
              <a:rPr lang="en-US" altLang="en-US" sz="2000" b="1" dirty="0">
                <a:latin typeface="Helvetica" pitchFamily="2" charset="0"/>
              </a:rPr>
              <a:t>value</a:t>
            </a:r>
            <a:r>
              <a:rPr lang="en-US" altLang="en-US" sz="2000" dirty="0">
                <a:latin typeface="Helvetica" pitchFamily="2" charset="0"/>
              </a:rPr>
              <a:t> is canonical name</a:t>
            </a:r>
          </a:p>
          <a:p>
            <a:endParaRPr lang="en-US" altLang="en-US" sz="2400" dirty="0">
              <a:latin typeface="Helvetica" pitchFamily="2" charset="0"/>
            </a:endParaRPr>
          </a:p>
        </p:txBody>
      </p:sp>
      <p:sp>
        <p:nvSpPr>
          <p:cNvPr id="23561" name="Rectangle 10">
            <a:extLst>
              <a:ext uri="{FF2B5EF4-FFF2-40B4-BE49-F238E27FC236}">
                <a16:creationId xmlns:a16="http://schemas.microsoft.com/office/drawing/2014/main" id="{14470BD7-EB2B-314D-9EBE-E86B3EE6C1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6914" y="4789482"/>
            <a:ext cx="4408487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>
              <a:buNone/>
            </a:pPr>
            <a:r>
              <a:rPr lang="en-US" altLang="en-US" sz="2400" dirty="0">
                <a:latin typeface="Helvetica" pitchFamily="2" charset="0"/>
              </a:rPr>
              <a:t>Type=MX</a:t>
            </a:r>
          </a:p>
          <a:p>
            <a:pPr lvl="1"/>
            <a:r>
              <a:rPr lang="en-US" altLang="en-US" sz="2000" b="1" dirty="0">
                <a:latin typeface="Helvetica" pitchFamily="2" charset="0"/>
              </a:rPr>
              <a:t>value</a:t>
            </a:r>
            <a:r>
              <a:rPr lang="en-US" altLang="en-US" sz="2000" dirty="0">
                <a:latin typeface="Helvetica" pitchFamily="2" charset="0"/>
              </a:rPr>
              <a:t> is name of </a:t>
            </a:r>
            <a:r>
              <a:rPr lang="en-US" altLang="en-US" sz="2000" dirty="0" err="1">
                <a:latin typeface="Helvetica" pitchFamily="2" charset="0"/>
              </a:rPr>
              <a:t>mailserver</a:t>
            </a:r>
            <a:r>
              <a:rPr lang="en-US" altLang="en-US" sz="2000" dirty="0">
                <a:latin typeface="Helvetica" pitchFamily="2" charset="0"/>
              </a:rPr>
              <a:t> associated with </a:t>
            </a:r>
            <a:r>
              <a:rPr lang="en-US" altLang="en-US" sz="2000" b="1" dirty="0">
                <a:latin typeface="Helvetica" pitchFamily="2" charset="0"/>
              </a:rPr>
              <a:t>name</a:t>
            </a:r>
            <a:endParaRPr lang="en-US" altLang="en-US" sz="2000" dirty="0">
              <a:latin typeface="Helvetica" pitchFamily="2" charset="0"/>
            </a:endParaRPr>
          </a:p>
          <a:p>
            <a:endParaRPr lang="en-US" altLang="en-US" sz="2400" dirty="0">
              <a:latin typeface="Helvetica" pitchFamily="2" charset="0"/>
            </a:endParaRPr>
          </a:p>
        </p:txBody>
      </p:sp>
      <p:sp>
        <p:nvSpPr>
          <p:cNvPr id="23562" name="Rectangle 8">
            <a:extLst>
              <a:ext uri="{FF2B5EF4-FFF2-40B4-BE49-F238E27FC236}">
                <a16:creationId xmlns:a16="http://schemas.microsoft.com/office/drawing/2014/main" id="{115C873C-A931-9D47-A152-D503AB071D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7875" y="3099020"/>
            <a:ext cx="381000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indent="0">
              <a:buNone/>
            </a:pPr>
            <a:r>
              <a:rPr lang="en-US" altLang="en-US" sz="2400" dirty="0">
                <a:latin typeface="Helvetica" pitchFamily="2" charset="0"/>
              </a:rPr>
              <a:t>Type=AAAA</a:t>
            </a:r>
          </a:p>
          <a:p>
            <a:pPr lvl="1"/>
            <a:r>
              <a:rPr lang="en-US" altLang="en-US" sz="2000" b="1" dirty="0">
                <a:latin typeface="Helvetica" pitchFamily="2" charset="0"/>
              </a:rPr>
              <a:t>name</a:t>
            </a:r>
            <a:r>
              <a:rPr lang="en-US" altLang="en-US" sz="2000" dirty="0">
                <a:latin typeface="Helvetica" pitchFamily="2" charset="0"/>
              </a:rPr>
              <a:t> is hostname</a:t>
            </a:r>
          </a:p>
          <a:p>
            <a:pPr lvl="1"/>
            <a:r>
              <a:rPr lang="en-US" altLang="en-US" sz="2000" b="1" dirty="0">
                <a:latin typeface="Helvetica" pitchFamily="2" charset="0"/>
              </a:rPr>
              <a:t>value</a:t>
            </a:r>
            <a:r>
              <a:rPr lang="en-US" altLang="en-US" sz="2000" dirty="0">
                <a:latin typeface="Helvetica" pitchFamily="2" charset="0"/>
              </a:rPr>
              <a:t> is </a:t>
            </a:r>
            <a:r>
              <a:rPr lang="en-US" altLang="en-US" sz="2000" dirty="0">
                <a:solidFill>
                  <a:srgbClr val="C00000"/>
                </a:solidFill>
                <a:latin typeface="Helvetica" pitchFamily="2" charset="0"/>
              </a:rPr>
              <a:t>IPv6</a:t>
            </a:r>
            <a:r>
              <a:rPr lang="en-US" altLang="en-US" sz="2000" dirty="0">
                <a:latin typeface="Helvetica" pitchFamily="2" charset="0"/>
              </a:rPr>
              <a:t> address</a:t>
            </a:r>
          </a:p>
          <a:p>
            <a:endParaRPr lang="en-US" altLang="en-US" sz="2400" dirty="0">
              <a:latin typeface="Helvetica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732ACD-E985-C246-AC73-B968EB9E63CC}"/>
              </a:ext>
            </a:extLst>
          </p:cNvPr>
          <p:cNvSpPr txBox="1"/>
          <p:nvPr/>
        </p:nvSpPr>
        <p:spPr>
          <a:xfrm>
            <a:off x="471488" y="6356350"/>
            <a:ext cx="102584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" pitchFamily="2" charset="0"/>
              </a:rPr>
              <a:t>More complete info at </a:t>
            </a:r>
            <a:r>
              <a:rPr lang="en-US" dirty="0">
                <a:latin typeface="Helvetica" pitchFamily="2" charset="0"/>
                <a:hlinkClick r:id="rId2"/>
              </a:rPr>
              <a:t>https://www.iana.org/assignments/dns-parameters/dns-parameters.xhtml</a:t>
            </a:r>
            <a:r>
              <a:rPr lang="en-US" dirty="0">
                <a:latin typeface="Helvetica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04987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7" grpId="0" build="p"/>
      <p:bldP spid="23559" grpId="0"/>
      <p:bldP spid="23560" grpId="0"/>
      <p:bldP spid="23561" grpId="0"/>
      <p:bldP spid="23562" grpId="0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5">
            <a:extLst>
              <a:ext uri="{FF2B5EF4-FFF2-40B4-BE49-F238E27FC236}">
                <a16:creationId xmlns:a16="http://schemas.microsoft.com/office/drawing/2014/main" id="{56E979DD-A9C2-0B46-8B59-00581639B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DNS record example</a:t>
            </a:r>
          </a:p>
        </p:txBody>
      </p:sp>
      <p:sp>
        <p:nvSpPr>
          <p:cNvPr id="24579" name="Slide Number Placeholder 4">
            <a:extLst>
              <a:ext uri="{FF2B5EF4-FFF2-40B4-BE49-F238E27FC236}">
                <a16:creationId xmlns:a16="http://schemas.microsoft.com/office/drawing/2014/main" id="{2C078EB2-25A2-664C-A6EF-990073A6E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fld id="{FC1B6A0D-9C8F-7641-A97C-6337B673C0E3}" type="slidenum">
              <a:rPr lang="en-US" altLang="en-US" sz="1400">
                <a:latin typeface="Times New Roman" panose="02020603050405020304" pitchFamily="18" charset="0"/>
              </a:rPr>
              <a:pPr>
                <a:buFontTx/>
                <a:buNone/>
              </a:pPr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EDEF506-BA72-FB4B-99EF-EFB6FFBC3D5C}"/>
              </a:ext>
            </a:extLst>
          </p:cNvPr>
          <p:cNvGraphicFramePr>
            <a:graphicFrameLocks noGrp="1"/>
          </p:cNvGraphicFramePr>
          <p:nvPr/>
        </p:nvGraphicFramePr>
        <p:xfrm>
          <a:off x="4210050" y="13462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Design.cs.rutgers.edu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TTL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day(86400)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192.26.92.30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1DE1C04-6F16-114B-9F18-981D34833A0E}"/>
              </a:ext>
            </a:extLst>
          </p:cNvPr>
          <p:cNvGraphicFramePr>
            <a:graphicFrameLocks noGrp="1"/>
          </p:cNvGraphicFramePr>
          <p:nvPr/>
        </p:nvGraphicFramePr>
        <p:xfrm>
          <a:off x="4222750" y="34925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Cs.rutgers.edu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TTL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day(86400)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NSDNAME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Ns-lcsr.rutgers.edu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4620" name="Text Box 5">
            <a:extLst>
              <a:ext uri="{FF2B5EF4-FFF2-40B4-BE49-F238E27FC236}">
                <a16:creationId xmlns:a16="http://schemas.microsoft.com/office/drawing/2014/main" id="{336F3E26-8891-C447-A8B2-2D9FD6970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1" y="1606551"/>
            <a:ext cx="21685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pitchFamily="2" charset="0"/>
              </a:rPr>
              <a:t>RRs in response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pitchFamily="2" charset="0"/>
              </a:rPr>
              <a:t>to query</a:t>
            </a:r>
            <a:endParaRPr lang="en-US" altLang="en-US" sz="2400" dirty="0">
              <a:latin typeface="Helvetica" pitchFamily="2" charset="0"/>
            </a:endParaRPr>
          </a:p>
        </p:txBody>
      </p:sp>
      <p:sp>
        <p:nvSpPr>
          <p:cNvPr id="24621" name="Text Box 6">
            <a:extLst>
              <a:ext uri="{FF2B5EF4-FFF2-40B4-BE49-F238E27FC236}">
                <a16:creationId xmlns:a16="http://schemas.microsoft.com/office/drawing/2014/main" id="{CA5920F0-3404-9A43-98C4-6E7366F20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9550" y="3567113"/>
            <a:ext cx="2306638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pitchFamily="2" charset="0"/>
              </a:rPr>
              <a:t>records for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pitchFamily="2" charset="0"/>
              </a:rPr>
              <a:t>authoritative servers</a:t>
            </a:r>
          </a:p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Helvetica" pitchFamily="2" charset="0"/>
              </a:rPr>
              <a:t>Information about nameserver</a:t>
            </a:r>
            <a:endParaRPr lang="en-US" altLang="en-US" sz="2400" dirty="0">
              <a:latin typeface="Helvetica" pitchFamily="2" charset="0"/>
            </a:endParaRPr>
          </a:p>
        </p:txBody>
      </p:sp>
      <p:sp>
        <p:nvSpPr>
          <p:cNvPr id="24622" name="Line 9">
            <a:extLst>
              <a:ext uri="{FF2B5EF4-FFF2-40B4-BE49-F238E27FC236}">
                <a16:creationId xmlns:a16="http://schemas.microsoft.com/office/drawing/2014/main" id="{1CCAD9D6-E831-414F-B8B6-52A2FE5738BB}"/>
              </a:ext>
            </a:extLst>
          </p:cNvPr>
          <p:cNvSpPr>
            <a:spLocks noChangeShapeType="1"/>
          </p:cNvSpPr>
          <p:nvPr/>
        </p:nvSpPr>
        <p:spPr bwMode="auto">
          <a:xfrm>
            <a:off x="2708276" y="2330451"/>
            <a:ext cx="1514475" cy="371475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23" name="Line 10">
            <a:extLst>
              <a:ext uri="{FF2B5EF4-FFF2-40B4-BE49-F238E27FC236}">
                <a16:creationId xmlns:a16="http://schemas.microsoft.com/office/drawing/2014/main" id="{99E7EC97-50BB-1C42-9AC9-14629D80BA5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74950" y="5199063"/>
            <a:ext cx="1447800" cy="13335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5A4589-BA4C-EF41-B1DF-D66FF6C47627}"/>
              </a:ext>
            </a:extLst>
          </p:cNvPr>
          <p:cNvSpPr txBox="1"/>
          <p:nvPr/>
        </p:nvSpPr>
        <p:spPr>
          <a:xfrm>
            <a:off x="1123949" y="6064250"/>
            <a:ext cx="9305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Helvetica" pitchFamily="2" charset="0"/>
              </a:rPr>
              <a:t>DNS serves as a general repository of information for the Internet!</a:t>
            </a:r>
          </a:p>
        </p:txBody>
      </p:sp>
    </p:spTree>
    <p:extLst>
      <p:ext uri="{BB962C8B-B14F-4D97-AF65-F5344CB8AC3E}">
        <p14:creationId xmlns:p14="http://schemas.microsoft.com/office/powerpoint/2010/main" val="4010475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DA9EE-58D5-2441-9BE8-62891FB48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DNS record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D84596-C63C-C447-87B5-E60C4446AF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" pitchFamily="2" charset="0"/>
              </a:rPr>
              <a:t>dig –t &lt;type&gt; &lt;domain-name&gt;</a:t>
            </a:r>
          </a:p>
        </p:txBody>
      </p:sp>
    </p:spTree>
    <p:extLst>
      <p:ext uri="{BB962C8B-B14F-4D97-AF65-F5344CB8AC3E}">
        <p14:creationId xmlns:p14="http://schemas.microsoft.com/office/powerpoint/2010/main" val="11584090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6">
            <a:extLst>
              <a:ext uri="{FF2B5EF4-FFF2-40B4-BE49-F238E27FC236}">
                <a16:creationId xmlns:a16="http://schemas.microsoft.com/office/drawing/2014/main" id="{47BF0D01-D30B-0B45-B158-61AE01698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fld id="{C04FAA4C-F617-6A41-A05F-E9ED159808C6}" type="slidenum">
              <a:rPr lang="en-US" altLang="en-US" sz="1400">
                <a:latin typeface="Times New Roman" panose="02020603050405020304" pitchFamily="18" charset="0"/>
              </a:rPr>
              <a:pPr>
                <a:buFontTx/>
                <a:buNone/>
              </a:pPr>
              <a:t>15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B678F07C-613B-C84A-9AF1-00A6658533B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38199" y="1543729"/>
            <a:ext cx="10691813" cy="5177745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Hostname to IP address translation via a global network of servers</a:t>
            </a:r>
          </a:p>
          <a:p>
            <a:r>
              <a:rPr lang="en-US" altLang="en-US" sz="2400" dirty="0"/>
              <a:t>Embodies several scaling principles</a:t>
            </a:r>
          </a:p>
          <a:p>
            <a:pPr lvl="1"/>
            <a:r>
              <a:rPr lang="en-US" altLang="en-US" dirty="0"/>
              <a:t>Partition through a hierarchy to silo query load</a:t>
            </a:r>
          </a:p>
          <a:p>
            <a:pPr lvl="1"/>
            <a:r>
              <a:rPr lang="en-US" altLang="en-US" dirty="0"/>
              <a:t>Replication to scale out at each level of hierarchy</a:t>
            </a:r>
          </a:p>
          <a:p>
            <a:pPr lvl="1"/>
            <a:r>
              <a:rPr lang="en-US" altLang="en-US" dirty="0"/>
              <a:t>Caching to reduce query load</a:t>
            </a:r>
          </a:p>
          <a:p>
            <a:r>
              <a:rPr lang="en-US" altLang="en-US" sz="2400" dirty="0"/>
              <a:t>Once you have a reliable DB, can implement many useful things on top! </a:t>
            </a:r>
          </a:p>
          <a:p>
            <a:r>
              <a:rPr lang="en-US" altLang="en-US" sz="2400" dirty="0"/>
              <a:t>Example 1: Scaling large web services, e.g., google search, by redirecting different clients to different servers (IP addresses)</a:t>
            </a:r>
          </a:p>
          <a:p>
            <a:pPr lvl="1"/>
            <a:r>
              <a:rPr lang="en-US" altLang="en-US" sz="2000" dirty="0"/>
              <a:t>Reliability, load balancing, performance optimization</a:t>
            </a:r>
          </a:p>
          <a:p>
            <a:r>
              <a:rPr lang="en-US" altLang="en-US" sz="2400" dirty="0"/>
              <a:t>Example 2: Associating certificates, keys (security info) with domain names</a:t>
            </a:r>
          </a:p>
          <a:p>
            <a:pPr lvl="1"/>
            <a:r>
              <a:rPr lang="en-US" altLang="en-US" sz="2000" dirty="0">
                <a:hlinkClick r:id="rId2"/>
              </a:rPr>
              <a:t>https://www.rfc-editor.org/rfc/rfc8162.html</a:t>
            </a:r>
            <a:endParaRPr lang="en-US" altLang="en-US" sz="2000" dirty="0"/>
          </a:p>
          <a:p>
            <a:pPr lvl="1"/>
            <a:r>
              <a:rPr lang="en-US" altLang="en-US" sz="2000" dirty="0">
                <a:hlinkClick r:id="rId3"/>
              </a:rPr>
              <a:t>https://datatracker.ietf.org/doc/draft-ietf-dnsop-svcb-https/00/</a:t>
            </a:r>
            <a:endParaRPr lang="en-US" altLang="en-US" sz="2000" dirty="0"/>
          </a:p>
          <a:p>
            <a:pPr lvl="1"/>
            <a:endParaRPr lang="en-US" altLang="en-US" sz="2000" dirty="0"/>
          </a:p>
          <a:p>
            <a:pPr lvl="1"/>
            <a:endParaRPr lang="en-US" altLang="en-US" sz="2000" dirty="0"/>
          </a:p>
          <a:p>
            <a:endParaRPr lang="en-US" alt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A9C0DAD-AD68-454B-8FA3-9BAFF845B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Summary of DNS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333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D3F35-FA93-B945-8726-C7AD5542D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Web (</a:t>
            </a:r>
            <a:r>
              <a:rPr lang="en-US" dirty="0">
                <a:solidFill>
                  <a:srgbClr val="C00000"/>
                </a:solidFill>
              </a:rPr>
              <a:t>HTTP</a:t>
            </a:r>
            <a:r>
              <a:rPr lang="en-US" dirty="0"/>
              <a:t>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FDFB4D-4BD2-2345-995F-5459ED37CE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5021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2CAA6-8587-EC4B-A168-A0A651333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Web: Humble origins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A7F1DCB-1750-B949-97E5-F7191E04B0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194" y="1238909"/>
            <a:ext cx="3973423" cy="535004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7E0261B-FB3F-B04D-AF70-79A805C39EC4}"/>
              </a:ext>
            </a:extLst>
          </p:cNvPr>
          <p:cNvSpPr txBox="1"/>
          <p:nvPr/>
        </p:nvSpPr>
        <p:spPr>
          <a:xfrm>
            <a:off x="5891712" y="1492426"/>
            <a:ext cx="54620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Helvetica" charset="0"/>
                <a:ea typeface="Helvetica" charset="0"/>
                <a:cs typeface="Helvetica" charset="0"/>
              </a:rPr>
              <a:t>Tim Berners-Lee: a way to manage and access documents at CERN research lab</a:t>
            </a:r>
          </a:p>
          <a:p>
            <a:endParaRPr lang="en-US" sz="2400" dirty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sz="2400" dirty="0">
                <a:latin typeface="Helvetica" charset="0"/>
                <a:ea typeface="Helvetica" charset="0"/>
                <a:cs typeface="Helvetica" charset="0"/>
              </a:rPr>
              <a:t>Info containing links to other info, accessible remotely through a standardized mechanism independent of the heterogeneity of the underlying machines</a:t>
            </a:r>
          </a:p>
          <a:p>
            <a:endParaRPr lang="en-US" sz="2400" dirty="0"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sz="2400" dirty="0">
                <a:latin typeface="Helvetica" charset="0"/>
                <a:ea typeface="Helvetica" charset="0"/>
                <a:cs typeface="Helvetica" charset="0"/>
              </a:rPr>
              <a:t>“Hypertext”</a:t>
            </a:r>
          </a:p>
          <a:p>
            <a:endParaRPr lang="en-US" sz="2400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319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3CAFE-CF81-9300-AB2B-71324EC7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11AFF2E8-C408-4367-5D39-93FB733C58E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4653393"/>
              </p:ext>
            </p:extLst>
          </p:nvPr>
        </p:nvGraphicFramePr>
        <p:xfrm>
          <a:off x="838200" y="1690688"/>
          <a:ext cx="833438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17462500" imgH="14478000" progId="MS_ClipArt_Gallery.2">
                  <p:embed/>
                </p:oleObj>
              </mc:Choice>
              <mc:Fallback>
                <p:oleObj name="Clip" r:id="rId2" imgW="17462500" imgH="14478000" progId="MS_ClipArt_Gallery.2">
                  <p:embed/>
                  <p:pic>
                    <p:nvPicPr>
                      <p:cNvPr id="19462" name="Object 3">
                        <a:extLst>
                          <a:ext uri="{FF2B5EF4-FFF2-40B4-BE49-F238E27FC236}">
                            <a16:creationId xmlns:a16="http://schemas.microsoft.com/office/drawing/2014/main" id="{FB300A17-B4EF-9346-880E-792FE237D3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690688"/>
                        <a:ext cx="833438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BD26C2F-96A0-BC40-DFD5-DDFA471E7C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4174213"/>
              </p:ext>
            </p:extLst>
          </p:nvPr>
        </p:nvGraphicFramePr>
        <p:xfrm>
          <a:off x="2836817" y="1690688"/>
          <a:ext cx="833438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17462500" imgH="14478000" progId="MS_ClipArt_Gallery.2">
                  <p:embed/>
                </p:oleObj>
              </mc:Choice>
              <mc:Fallback>
                <p:oleObj name="Clip" r:id="rId2" imgW="17462500" imgH="14478000" progId="MS_ClipArt_Gallery.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11AFF2E8-C408-4367-5D39-93FB733C58E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6817" y="1690688"/>
                        <a:ext cx="833438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2B41426-71A1-47E5-C2A2-1FC5A38176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3638153"/>
              </p:ext>
            </p:extLst>
          </p:nvPr>
        </p:nvGraphicFramePr>
        <p:xfrm>
          <a:off x="942703" y="2095637"/>
          <a:ext cx="833438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17462500" imgH="14478000" progId="MS_ClipArt_Gallery.2">
                  <p:embed/>
                </p:oleObj>
              </mc:Choice>
              <mc:Fallback>
                <p:oleObj name="Clip" r:id="rId2" imgW="17462500" imgH="14478000" progId="MS_ClipArt_Gallery.2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DBD26C2F-96A0-BC40-DFD5-DDFA471E7CC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2703" y="2095637"/>
                        <a:ext cx="833438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16A3D2BA-CD26-5157-6F56-AAA44F4130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0209504"/>
              </p:ext>
            </p:extLst>
          </p:nvPr>
        </p:nvGraphicFramePr>
        <p:xfrm>
          <a:off x="1056322" y="2500586"/>
          <a:ext cx="833438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17462500" imgH="14478000" progId="MS_ClipArt_Gallery.2">
                  <p:embed/>
                </p:oleObj>
              </mc:Choice>
              <mc:Fallback>
                <p:oleObj name="Clip" r:id="rId2" imgW="17462500" imgH="14478000" progId="MS_ClipArt_Gallery.2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B2B41426-71A1-47E5-C2A2-1FC5A381766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6322" y="2500586"/>
                        <a:ext cx="833438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6486DC0-1525-D6B7-FDAB-C3C55742A4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6641233"/>
              </p:ext>
            </p:extLst>
          </p:nvPr>
        </p:nvGraphicFramePr>
        <p:xfrm>
          <a:off x="1169941" y="2894922"/>
          <a:ext cx="833438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17462500" imgH="14478000" progId="MS_ClipArt_Gallery.2">
                  <p:embed/>
                </p:oleObj>
              </mc:Choice>
              <mc:Fallback>
                <p:oleObj name="Clip" r:id="rId2" imgW="17462500" imgH="14478000" progId="MS_ClipArt_Gallery.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16A3D2BA-CD26-5157-6F56-AAA44F41308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9941" y="2894922"/>
                        <a:ext cx="833438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C46074D-37BB-CC30-7B91-DD4056D5973E}"/>
              </a:ext>
            </a:extLst>
          </p:cNvPr>
          <p:cNvCxnSpPr/>
          <p:nvPr/>
        </p:nvCxnSpPr>
        <p:spPr>
          <a:xfrm>
            <a:off x="1776141" y="1862411"/>
            <a:ext cx="1060676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381C7F7-A391-041E-6400-6646A3CDC539}"/>
              </a:ext>
            </a:extLst>
          </p:cNvPr>
          <p:cNvCxnSpPr>
            <a:cxnSpLocks/>
          </p:cNvCxnSpPr>
          <p:nvPr/>
        </p:nvCxnSpPr>
        <p:spPr>
          <a:xfrm flipV="1">
            <a:off x="1776141" y="2034135"/>
            <a:ext cx="956173" cy="14300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FF2189A-7715-962F-F6F7-C2A7D4EFBDFD}"/>
              </a:ext>
            </a:extLst>
          </p:cNvPr>
          <p:cNvCxnSpPr>
            <a:cxnSpLocks/>
          </p:cNvCxnSpPr>
          <p:nvPr/>
        </p:nvCxnSpPr>
        <p:spPr>
          <a:xfrm flipV="1">
            <a:off x="1880644" y="2231915"/>
            <a:ext cx="851670" cy="31956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60C1A6B-F243-7D6B-C756-DEAAE88EBB46}"/>
              </a:ext>
            </a:extLst>
          </p:cNvPr>
          <p:cNvCxnSpPr>
            <a:cxnSpLocks/>
          </p:cNvCxnSpPr>
          <p:nvPr/>
        </p:nvCxnSpPr>
        <p:spPr>
          <a:xfrm flipV="1">
            <a:off x="2003379" y="2307775"/>
            <a:ext cx="905284" cy="68559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FACCE126-C881-6DF2-58D5-E23F3BB91C9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8547384"/>
              </p:ext>
            </p:extLst>
          </p:nvPr>
        </p:nvGraphicFramePr>
        <p:xfrm>
          <a:off x="951819" y="4220528"/>
          <a:ext cx="833438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17462500" imgH="14478000" progId="MS_ClipArt_Gallery.2">
                  <p:embed/>
                </p:oleObj>
              </mc:Choice>
              <mc:Fallback>
                <p:oleObj name="Clip" r:id="rId2" imgW="17462500" imgH="14478000" progId="MS_ClipArt_Gallery.2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11AFF2E8-C408-4367-5D39-93FB733C58E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1819" y="4220528"/>
                        <a:ext cx="833438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2A908ECB-3005-3730-880F-315F2B8451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4738420"/>
              </p:ext>
            </p:extLst>
          </p:nvPr>
        </p:nvGraphicFramePr>
        <p:xfrm>
          <a:off x="2432207" y="4152288"/>
          <a:ext cx="833438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17462500" imgH="14478000" progId="MS_ClipArt_Gallery.2">
                  <p:embed/>
                </p:oleObj>
              </mc:Choice>
              <mc:Fallback>
                <p:oleObj name="Clip" r:id="rId2" imgW="17462500" imgH="14478000" progId="MS_ClipArt_Gallery.2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B2B41426-71A1-47E5-C2A2-1FC5A381766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2207" y="4152288"/>
                        <a:ext cx="833438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5A254B21-35D4-D85F-5383-A747F0A2FE9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1658207"/>
              </p:ext>
            </p:extLst>
          </p:nvPr>
        </p:nvGraphicFramePr>
        <p:xfrm>
          <a:off x="2420098" y="5417563"/>
          <a:ext cx="833438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17462500" imgH="14478000" progId="MS_ClipArt_Gallery.2">
                  <p:embed/>
                </p:oleObj>
              </mc:Choice>
              <mc:Fallback>
                <p:oleObj name="Clip" r:id="rId2" imgW="17462500" imgH="14478000" progId="MS_ClipArt_Gallery.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16A3D2BA-CD26-5157-6F56-AAA44F41308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0098" y="5417563"/>
                        <a:ext cx="833438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1D78D07C-CD56-6EE6-AB81-1541F499B5B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0715979"/>
              </p:ext>
            </p:extLst>
          </p:nvPr>
        </p:nvGraphicFramePr>
        <p:xfrm>
          <a:off x="838200" y="5544908"/>
          <a:ext cx="833438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17462500" imgH="14478000" progId="MS_ClipArt_Gallery.2">
                  <p:embed/>
                </p:oleObj>
              </mc:Choice>
              <mc:Fallback>
                <p:oleObj name="Clip" r:id="rId2" imgW="17462500" imgH="14478000" progId="MS_ClipArt_Gallery.2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76486DC0-1525-D6B7-FDAB-C3C55742A4C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544908"/>
                        <a:ext cx="833438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3768208-3139-03BF-4107-1F903911661F}"/>
              </a:ext>
            </a:extLst>
          </p:cNvPr>
          <p:cNvCxnSpPr>
            <a:cxnSpLocks/>
          </p:cNvCxnSpPr>
          <p:nvPr/>
        </p:nvCxnSpPr>
        <p:spPr>
          <a:xfrm>
            <a:off x="1785257" y="4794410"/>
            <a:ext cx="634841" cy="656731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6B5B381E-07C6-4C00-F0CF-8FCEAB92EBE1}"/>
              </a:ext>
            </a:extLst>
          </p:cNvPr>
          <p:cNvCxnSpPr>
            <a:cxnSpLocks/>
          </p:cNvCxnSpPr>
          <p:nvPr/>
        </p:nvCxnSpPr>
        <p:spPr>
          <a:xfrm>
            <a:off x="1876697" y="4479285"/>
            <a:ext cx="548640" cy="2602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D3B80EE-8647-6B80-6225-4998B200AF38}"/>
              </a:ext>
            </a:extLst>
          </p:cNvPr>
          <p:cNvCxnSpPr>
            <a:cxnSpLocks/>
          </p:cNvCxnSpPr>
          <p:nvPr/>
        </p:nvCxnSpPr>
        <p:spPr>
          <a:xfrm flipH="1" flipV="1">
            <a:off x="1670207" y="5664229"/>
            <a:ext cx="584020" cy="4134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B1AEF202-2655-C18C-F62C-ABA25496B19D}"/>
              </a:ext>
            </a:extLst>
          </p:cNvPr>
          <p:cNvCxnSpPr>
            <a:cxnSpLocks/>
          </p:cNvCxnSpPr>
          <p:nvPr/>
        </p:nvCxnSpPr>
        <p:spPr>
          <a:xfrm flipH="1">
            <a:off x="1513045" y="4705076"/>
            <a:ext cx="919162" cy="76965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08C9F268-A7A3-814D-A80A-527319235892}"/>
              </a:ext>
            </a:extLst>
          </p:cNvPr>
          <p:cNvCxnSpPr>
            <a:cxnSpLocks/>
          </p:cNvCxnSpPr>
          <p:nvPr/>
        </p:nvCxnSpPr>
        <p:spPr>
          <a:xfrm flipV="1">
            <a:off x="1254919" y="4906733"/>
            <a:ext cx="0" cy="51774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907942B7-D2E1-A115-DEB9-9C86E6C2C3CB}"/>
              </a:ext>
            </a:extLst>
          </p:cNvPr>
          <p:cNvSpPr txBox="1"/>
          <p:nvPr/>
        </p:nvSpPr>
        <p:spPr>
          <a:xfrm>
            <a:off x="2689790" y="2548112"/>
            <a:ext cx="1690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Client-server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310766F-E2D0-8ABB-DA3F-1942E8080726}"/>
              </a:ext>
            </a:extLst>
          </p:cNvPr>
          <p:cNvSpPr txBox="1"/>
          <p:nvPr/>
        </p:nvSpPr>
        <p:spPr>
          <a:xfrm>
            <a:off x="2689789" y="4863664"/>
            <a:ext cx="1690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Peer to peer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DA2ED510-3BFA-A345-4084-398185DC42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7675" y="328222"/>
            <a:ext cx="2309790" cy="1729906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A22432D6-4BC4-EF56-5F62-06D30A6F8414}"/>
              </a:ext>
            </a:extLst>
          </p:cNvPr>
          <p:cNvSpPr txBox="1"/>
          <p:nvPr/>
        </p:nvSpPr>
        <p:spPr>
          <a:xfrm>
            <a:off x="7048015" y="310357"/>
            <a:ext cx="3788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C00000"/>
                </a:solidFill>
                <a:latin typeface="Helvetica" pitchFamily="2" charset="0"/>
              </a:rPr>
              <a:t>Domain Name System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8A201BC-09B6-1647-0759-E72EAA66C7C9}"/>
              </a:ext>
            </a:extLst>
          </p:cNvPr>
          <p:cNvSpPr txBox="1"/>
          <p:nvPr/>
        </p:nvSpPr>
        <p:spPr>
          <a:xfrm>
            <a:off x="7048015" y="772022"/>
            <a:ext cx="41710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latin typeface="Helvetica" pitchFamily="2" charset="0"/>
              </a:rPr>
              <a:t>Human readable </a:t>
            </a:r>
            <a:r>
              <a:rPr lang="en-US" dirty="0">
                <a:latin typeface="Helvetica" pitchFamily="2" charset="0"/>
                <a:sym typeface="Wingdings" pitchFamily="2" charset="2"/>
              </a:rPr>
              <a:t> IP addresses</a:t>
            </a:r>
            <a:endParaRPr lang="en-US" dirty="0">
              <a:latin typeface="Helvetica" pitchFamily="2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2A828E8-05E4-7855-650F-4511D49702EE}"/>
              </a:ext>
            </a:extLst>
          </p:cNvPr>
          <p:cNvSpPr txBox="1"/>
          <p:nvPr/>
        </p:nvSpPr>
        <p:spPr>
          <a:xfrm>
            <a:off x="6979517" y="1123371"/>
            <a:ext cx="50136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latin typeface="Helvetica" pitchFamily="2" charset="0"/>
              </a:rPr>
              <a:t>Hierarchical, distributed database</a:t>
            </a:r>
          </a:p>
          <a:p>
            <a:pPr algn="l"/>
            <a:r>
              <a:rPr lang="en-US" sz="2000" dirty="0">
                <a:latin typeface="Helvetica" pitchFamily="2" charset="0"/>
              </a:rPr>
              <a:t>Root server, TLD server, Authoritative name server</a:t>
            </a:r>
          </a:p>
        </p:txBody>
      </p:sp>
      <p:pic>
        <p:nvPicPr>
          <p:cNvPr id="49" name="Picture 48" descr="Map&#10;&#10;Description automatically generated">
            <a:extLst>
              <a:ext uri="{FF2B5EF4-FFF2-40B4-BE49-F238E27FC236}">
                <a16:creationId xmlns:a16="http://schemas.microsoft.com/office/drawing/2014/main" id="{77055E20-77A0-267E-2A67-4B7D275659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78542" y="2677155"/>
            <a:ext cx="473062" cy="881707"/>
          </a:xfrm>
          <a:prstGeom prst="rect">
            <a:avLst/>
          </a:prstGeom>
        </p:spPr>
      </p:pic>
      <p:pic>
        <p:nvPicPr>
          <p:cNvPr id="50" name="Picture 49" descr="Map&#10;&#10;Description automatically generated">
            <a:extLst>
              <a:ext uri="{FF2B5EF4-FFF2-40B4-BE49-F238E27FC236}">
                <a16:creationId xmlns:a16="http://schemas.microsoft.com/office/drawing/2014/main" id="{4A7B2946-7D2A-DCC4-F03F-A9CEBF755BA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47554" y="3118008"/>
            <a:ext cx="882204" cy="737031"/>
          </a:xfrm>
          <a:prstGeom prst="rect">
            <a:avLst/>
          </a:prstGeom>
        </p:spPr>
      </p:pic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C7DA1D94-9E9C-63A9-AA08-E935E0EF502A}"/>
              </a:ext>
            </a:extLst>
          </p:cNvPr>
          <p:cNvCxnSpPr>
            <a:cxnSpLocks/>
          </p:cNvCxnSpPr>
          <p:nvPr/>
        </p:nvCxnSpPr>
        <p:spPr>
          <a:xfrm flipH="1">
            <a:off x="4286893" y="2715310"/>
            <a:ext cx="1999107" cy="649122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A183CEC-BAEA-F3F3-03D1-8E72D80E41DB}"/>
              </a:ext>
            </a:extLst>
          </p:cNvPr>
          <p:cNvCxnSpPr>
            <a:cxnSpLocks/>
          </p:cNvCxnSpPr>
          <p:nvPr/>
        </p:nvCxnSpPr>
        <p:spPr>
          <a:xfrm flipH="1" flipV="1">
            <a:off x="4363517" y="3556016"/>
            <a:ext cx="2006477" cy="34732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3" name="Picture 3" descr="DNSmessage">
            <a:extLst>
              <a:ext uri="{FF2B5EF4-FFF2-40B4-BE49-F238E27FC236}">
                <a16:creationId xmlns:a16="http://schemas.microsoft.com/office/drawing/2014/main" id="{7B4FAD15-6788-99CE-B175-B596BCFA59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9777" y="3597278"/>
            <a:ext cx="3931923" cy="3192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4" name="Group 12">
            <a:extLst>
              <a:ext uri="{FF2B5EF4-FFF2-40B4-BE49-F238E27FC236}">
                <a16:creationId xmlns:a16="http://schemas.microsoft.com/office/drawing/2014/main" id="{272B4495-AE59-C71C-8FD5-52EC79A3B096}"/>
              </a:ext>
            </a:extLst>
          </p:cNvPr>
          <p:cNvGrpSpPr>
            <a:grpSpLocks/>
          </p:cNvGrpSpPr>
          <p:nvPr/>
        </p:nvGrpSpPr>
        <p:grpSpPr bwMode="auto">
          <a:xfrm>
            <a:off x="8391387" y="3275959"/>
            <a:ext cx="975604" cy="148965"/>
            <a:chOff x="6157913" y="310454"/>
            <a:chExt cx="1828800" cy="307778"/>
          </a:xfrm>
        </p:grpSpPr>
        <p:sp>
          <p:nvSpPr>
            <p:cNvPr id="55" name="Rectangle 13">
              <a:extLst>
                <a:ext uri="{FF2B5EF4-FFF2-40B4-BE49-F238E27FC236}">
                  <a16:creationId xmlns:a16="http://schemas.microsoft.com/office/drawing/2014/main" id="{4AEC98A5-FF75-4F85-8E38-BD6DA646B8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7913" y="357188"/>
              <a:ext cx="914400" cy="21431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BD6A7A09-9E71-A08C-E5E5-8DF475AAEBE8}"/>
                </a:ext>
              </a:extLst>
            </p:cNvPr>
            <p:cNvSpPr/>
            <p:nvPr/>
          </p:nvSpPr>
          <p:spPr bwMode="auto">
            <a:xfrm>
              <a:off x="7072313" y="356463"/>
              <a:ext cx="914400" cy="215762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>
                <a:defRPr/>
              </a:pPr>
              <a:endParaRPr lang="en-US"/>
            </a:p>
          </p:txBody>
        </p:sp>
        <p:sp>
          <p:nvSpPr>
            <p:cNvPr id="57" name="TextBox 15">
              <a:extLst>
                <a:ext uri="{FF2B5EF4-FFF2-40B4-BE49-F238E27FC236}">
                  <a16:creationId xmlns:a16="http://schemas.microsoft.com/office/drawing/2014/main" id="{56E52DE2-9905-7A37-97CD-D4D7FC3994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61143" y="310455"/>
              <a:ext cx="45397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r>
                <a:rPr lang="en-US" altLang="en-US" sz="1400" dirty="0"/>
                <a:t>QR</a:t>
              </a:r>
            </a:p>
          </p:txBody>
        </p:sp>
        <p:sp>
          <p:nvSpPr>
            <p:cNvPr id="58" name="TextBox 16">
              <a:extLst>
                <a:ext uri="{FF2B5EF4-FFF2-40B4-BE49-F238E27FC236}">
                  <a16:creationId xmlns:a16="http://schemas.microsoft.com/office/drawing/2014/main" id="{BE35722F-2076-58FE-AEB7-DC1A236346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72313" y="310454"/>
              <a:ext cx="91242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r>
                <a:rPr lang="en-US" altLang="en-US" sz="1400" dirty="0"/>
                <a:t>OPCODE</a:t>
              </a:r>
            </a:p>
          </p:txBody>
        </p:sp>
      </p:grpSp>
      <p:sp>
        <p:nvSpPr>
          <p:cNvPr id="59" name="Oval 58">
            <a:extLst>
              <a:ext uri="{FF2B5EF4-FFF2-40B4-BE49-F238E27FC236}">
                <a16:creationId xmlns:a16="http://schemas.microsoft.com/office/drawing/2014/main" id="{327F7E40-C546-5C8C-A05F-5CF4C981D065}"/>
              </a:ext>
            </a:extLst>
          </p:cNvPr>
          <p:cNvSpPr/>
          <p:nvPr/>
        </p:nvSpPr>
        <p:spPr>
          <a:xfrm>
            <a:off x="8391387" y="4665590"/>
            <a:ext cx="1941274" cy="567406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262AE569-238E-94EA-30BC-9FD6C8C1E711}"/>
              </a:ext>
            </a:extLst>
          </p:cNvPr>
          <p:cNvSpPr/>
          <p:nvPr/>
        </p:nvSpPr>
        <p:spPr>
          <a:xfrm>
            <a:off x="8437925" y="5190587"/>
            <a:ext cx="1941274" cy="567406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7305E25E-E315-10EC-09B4-8E193332F54A}"/>
              </a:ext>
            </a:extLst>
          </p:cNvPr>
          <p:cNvGrpSpPr/>
          <p:nvPr/>
        </p:nvGrpSpPr>
        <p:grpSpPr>
          <a:xfrm>
            <a:off x="4275747" y="3783918"/>
            <a:ext cx="2399621" cy="2898156"/>
            <a:chOff x="4230490" y="2679511"/>
            <a:chExt cx="2399621" cy="2898156"/>
          </a:xfrm>
        </p:grpSpPr>
        <p:pic>
          <p:nvPicPr>
            <p:cNvPr id="62" name="Picture 25">
              <a:extLst>
                <a:ext uri="{FF2B5EF4-FFF2-40B4-BE49-F238E27FC236}">
                  <a16:creationId xmlns:a16="http://schemas.microsoft.com/office/drawing/2014/main" id="{92F8102B-88D7-76E9-6B64-488BA10CE96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8554" y="3667326"/>
              <a:ext cx="712425" cy="9440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63" name="Picture 25">
              <a:extLst>
                <a:ext uri="{FF2B5EF4-FFF2-40B4-BE49-F238E27FC236}">
                  <a16:creationId xmlns:a16="http://schemas.microsoft.com/office/drawing/2014/main" id="{4E9C6ED1-03B7-C463-8395-004A867CBB8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30519" y="2679511"/>
              <a:ext cx="389368" cy="5159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64" name="Picture 25">
              <a:extLst>
                <a:ext uri="{FF2B5EF4-FFF2-40B4-BE49-F238E27FC236}">
                  <a16:creationId xmlns:a16="http://schemas.microsoft.com/office/drawing/2014/main" id="{D57F2507-044D-8A10-EFAC-2CC0357996C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40743" y="3926012"/>
              <a:ext cx="389368" cy="5159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pic>
          <p:nvPicPr>
            <p:cNvPr id="65" name="Picture 25">
              <a:extLst>
                <a:ext uri="{FF2B5EF4-FFF2-40B4-BE49-F238E27FC236}">
                  <a16:creationId xmlns:a16="http://schemas.microsoft.com/office/drawing/2014/main" id="{9D38B1B3-9798-5BCC-8C46-72994F0EE25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51375" y="5061694"/>
              <a:ext cx="389368" cy="5159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pic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id="{89B9AA76-EF62-3D75-E0F5-179D8AAB22B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229760" y="3252645"/>
              <a:ext cx="619033" cy="544286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13EA74FB-B54D-22F3-071F-E14E1A0EB33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29760" y="3138324"/>
              <a:ext cx="426978" cy="424047"/>
            </a:xfrm>
            <a:prstGeom prst="straightConnector1">
              <a:avLst/>
            </a:prstGeom>
            <a:ln w="508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BAA231D6-693C-D695-520D-A7E199B8289D}"/>
                </a:ext>
              </a:extLst>
            </p:cNvPr>
            <p:cNvGrpSpPr/>
            <p:nvPr/>
          </p:nvGrpSpPr>
          <p:grpSpPr>
            <a:xfrm rot="2516614">
              <a:off x="5448503" y="3912196"/>
              <a:ext cx="619033" cy="658607"/>
              <a:chOff x="7017694" y="1626488"/>
              <a:chExt cx="619033" cy="658607"/>
            </a:xfrm>
          </p:grpSpPr>
          <p:cxnSp>
            <p:nvCxnSpPr>
              <p:cNvPr id="73" name="Straight Arrow Connector 72">
                <a:extLst>
                  <a:ext uri="{FF2B5EF4-FFF2-40B4-BE49-F238E27FC236}">
                    <a16:creationId xmlns:a16="http://schemas.microsoft.com/office/drawing/2014/main" id="{65FE65A6-23F2-0636-6996-3E2DDBD1C73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017694" y="1740809"/>
                <a:ext cx="619033" cy="544286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Arrow Connector 73">
                <a:extLst>
                  <a:ext uri="{FF2B5EF4-FFF2-40B4-BE49-F238E27FC236}">
                    <a16:creationId xmlns:a16="http://schemas.microsoft.com/office/drawing/2014/main" id="{157B42A0-3D05-A719-AD0C-BC8299E7A20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017694" y="1626488"/>
                <a:ext cx="426978" cy="424047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0812D9EB-9029-9255-C4F6-C4B6ED2822B4}"/>
                </a:ext>
              </a:extLst>
            </p:cNvPr>
            <p:cNvGrpSpPr/>
            <p:nvPr/>
          </p:nvGrpSpPr>
          <p:grpSpPr>
            <a:xfrm rot="5214897">
              <a:off x="5185855" y="4663586"/>
              <a:ext cx="619033" cy="658607"/>
              <a:chOff x="7017694" y="1626488"/>
              <a:chExt cx="619033" cy="658607"/>
            </a:xfrm>
          </p:grpSpPr>
          <p:cxnSp>
            <p:nvCxnSpPr>
              <p:cNvPr id="71" name="Straight Arrow Connector 70">
                <a:extLst>
                  <a:ext uri="{FF2B5EF4-FFF2-40B4-BE49-F238E27FC236}">
                    <a16:creationId xmlns:a16="http://schemas.microsoft.com/office/drawing/2014/main" id="{3DEE1C70-8B26-FB83-4CB4-BABD4067F26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017694" y="1740809"/>
                <a:ext cx="619033" cy="544286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Arrow Connector 71">
                <a:extLst>
                  <a:ext uri="{FF2B5EF4-FFF2-40B4-BE49-F238E27FC236}">
                    <a16:creationId xmlns:a16="http://schemas.microsoft.com/office/drawing/2014/main" id="{E4EFC0D5-7B6E-0033-F359-4BA015C255E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017694" y="1626488"/>
                <a:ext cx="426978" cy="424047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B82B91CA-0DB5-FA9B-EC1F-220DD738DA4E}"/>
                </a:ext>
              </a:extLst>
            </p:cNvPr>
            <p:cNvSpPr txBox="1"/>
            <p:nvPr/>
          </p:nvSpPr>
          <p:spPr>
            <a:xfrm>
              <a:off x="4230490" y="4762269"/>
              <a:ext cx="138863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dirty="0">
                  <a:latin typeface="Helvetica" pitchFamily="2" charset="0"/>
                </a:rPr>
                <a:t>Iterative queries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44565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6" grpId="0"/>
      <p:bldP spid="47" grpId="0"/>
      <p:bldP spid="48" grpId="0"/>
      <p:bldP spid="59" grpId="0" animBg="1"/>
      <p:bldP spid="6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6">
            <a:extLst>
              <a:ext uri="{FF2B5EF4-FFF2-40B4-BE49-F238E27FC236}">
                <a16:creationId xmlns:a16="http://schemas.microsoft.com/office/drawing/2014/main" id="{352BC893-4A7E-2C4E-B1CB-A9C35238C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fld id="{B3589091-8CBD-D640-A013-08D0C2760944}" type="slidenum">
              <a:rPr lang="en-US" altLang="en-US" sz="1400">
                <a:latin typeface="Times New Roman" panose="02020603050405020304" pitchFamily="18" charset="0"/>
              </a:rPr>
              <a:pPr>
                <a:buFontTx/>
                <a:buNone/>
              </a:pPr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17411" name="Object 2">
            <a:extLst>
              <a:ext uri="{FF2B5EF4-FFF2-40B4-BE49-F238E27FC236}">
                <a16:creationId xmlns:a16="http://schemas.microsoft.com/office/drawing/2014/main" id="{85E97ABD-870F-4F44-A4F9-6866827A3FB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13514" y="4303714"/>
          <a:ext cx="833437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17462500" imgH="14478000" progId="MS_ClipArt_Gallery.2">
                  <p:embed/>
                </p:oleObj>
              </mc:Choice>
              <mc:Fallback>
                <p:oleObj name="Clip" r:id="rId2" imgW="17462500" imgH="14478000" progId="MS_ClipArt_Gallery.2">
                  <p:embed/>
                  <p:pic>
                    <p:nvPicPr>
                      <p:cNvPr id="17411" name="Object 2">
                        <a:extLst>
                          <a:ext uri="{FF2B5EF4-FFF2-40B4-BE49-F238E27FC236}">
                            <a16:creationId xmlns:a16="http://schemas.microsoft.com/office/drawing/2014/main" id="{85E97ABD-870F-4F44-A4F9-6866827A3FB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3514" y="4303714"/>
                        <a:ext cx="833437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2" name="Text Box 3">
            <a:extLst>
              <a:ext uri="{FF2B5EF4-FFF2-40B4-BE49-F238E27FC236}">
                <a16:creationId xmlns:a16="http://schemas.microsoft.com/office/drawing/2014/main" id="{3B25F23A-A7B8-084A-BCC3-F4A276C9B3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8442" y="4881564"/>
            <a:ext cx="1912704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Helvetica" pitchFamily="2" charset="0"/>
              </a:rPr>
              <a:t>requesting host</a:t>
            </a:r>
            <a:endParaRPr lang="en-US" altLang="en-US" sz="2400" dirty="0">
              <a:latin typeface="Helvetica" pitchFamily="2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 err="1">
                <a:latin typeface="Courier New" panose="02070309020205020404" pitchFamily="49" charset="0"/>
              </a:rPr>
              <a:t>cs.rutgers.edu</a:t>
            </a:r>
            <a:endParaRPr lang="en-US" altLang="en-US" sz="1600" dirty="0">
              <a:latin typeface="Times New Roman" panose="02020603050405020304" pitchFamily="18" charset="0"/>
            </a:endParaRPr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BBCF3E96-3AE7-D942-9277-042603DEA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7740" y="5670550"/>
            <a:ext cx="22829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gaia.cs.umass.edu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7414" name="Object 5">
            <a:extLst>
              <a:ext uri="{FF2B5EF4-FFF2-40B4-BE49-F238E27FC236}">
                <a16:creationId xmlns:a16="http://schemas.microsoft.com/office/drawing/2014/main" id="{75BB8708-6437-4943-9FBF-79533B94A5A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637589" y="5103814"/>
          <a:ext cx="833437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4" imgW="17462500" imgH="14478000" progId="MS_ClipArt_Gallery.2">
                  <p:embed/>
                </p:oleObj>
              </mc:Choice>
              <mc:Fallback>
                <p:oleObj name="Clip" r:id="rId4" imgW="17462500" imgH="14478000" progId="MS_ClipArt_Gallery.2">
                  <p:embed/>
                  <p:pic>
                    <p:nvPicPr>
                      <p:cNvPr id="17414" name="Object 5">
                        <a:extLst>
                          <a:ext uri="{FF2B5EF4-FFF2-40B4-BE49-F238E27FC236}">
                            <a16:creationId xmlns:a16="http://schemas.microsoft.com/office/drawing/2014/main" id="{75BB8708-6437-4943-9FBF-79533B94A5A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7589" y="5103814"/>
                        <a:ext cx="833437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415" name="Group 6">
            <a:extLst>
              <a:ext uri="{FF2B5EF4-FFF2-40B4-BE49-F238E27FC236}">
                <a16:creationId xmlns:a16="http://schemas.microsoft.com/office/drawing/2014/main" id="{66182696-CC57-074A-ADD5-82E1D4AF0C78}"/>
              </a:ext>
            </a:extLst>
          </p:cNvPr>
          <p:cNvGrpSpPr>
            <a:grpSpLocks/>
          </p:cNvGrpSpPr>
          <p:nvPr/>
        </p:nvGrpSpPr>
        <p:grpSpPr bwMode="auto">
          <a:xfrm>
            <a:off x="6761164" y="2228851"/>
            <a:ext cx="369887" cy="657225"/>
            <a:chOff x="4180" y="783"/>
            <a:chExt cx="150" cy="307"/>
          </a:xfrm>
        </p:grpSpPr>
        <p:sp>
          <p:nvSpPr>
            <p:cNvPr id="17467" name="AutoShape 7">
              <a:extLst>
                <a:ext uri="{FF2B5EF4-FFF2-40B4-BE49-F238E27FC236}">
                  <a16:creationId xmlns:a16="http://schemas.microsoft.com/office/drawing/2014/main" id="{1D285F26-CD84-2F4A-AB86-840BFA87FD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7468" name="Rectangle 8">
              <a:extLst>
                <a:ext uri="{FF2B5EF4-FFF2-40B4-BE49-F238E27FC236}">
                  <a16:creationId xmlns:a16="http://schemas.microsoft.com/office/drawing/2014/main" id="{0C1FAEE6-BCDF-4146-9845-32DD4724D8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7469" name="Rectangle 9">
              <a:extLst>
                <a:ext uri="{FF2B5EF4-FFF2-40B4-BE49-F238E27FC236}">
                  <a16:creationId xmlns:a16="http://schemas.microsoft.com/office/drawing/2014/main" id="{E93C2E75-9C9B-4E4A-AB9A-D3E10A526B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7470" name="AutoShape 10">
              <a:extLst>
                <a:ext uri="{FF2B5EF4-FFF2-40B4-BE49-F238E27FC236}">
                  <a16:creationId xmlns:a16="http://schemas.microsoft.com/office/drawing/2014/main" id="{FED19E6A-66A0-1045-82E3-0B958138D7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7471" name="Line 11">
              <a:extLst>
                <a:ext uri="{FF2B5EF4-FFF2-40B4-BE49-F238E27FC236}">
                  <a16:creationId xmlns:a16="http://schemas.microsoft.com/office/drawing/2014/main" id="{1DD0C8BE-9053-D249-AD5D-4E6BFA212D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72" name="Line 12">
              <a:extLst>
                <a:ext uri="{FF2B5EF4-FFF2-40B4-BE49-F238E27FC236}">
                  <a16:creationId xmlns:a16="http://schemas.microsoft.com/office/drawing/2014/main" id="{059633E5-7500-424C-83C0-9769BF42B8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73" name="Rectangle 13">
              <a:extLst>
                <a:ext uri="{FF2B5EF4-FFF2-40B4-BE49-F238E27FC236}">
                  <a16:creationId xmlns:a16="http://schemas.microsoft.com/office/drawing/2014/main" id="{BCDDE357-6053-BF4B-8D64-3D284CC9AC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7474" name="Rectangle 14">
              <a:extLst>
                <a:ext uri="{FF2B5EF4-FFF2-40B4-BE49-F238E27FC236}">
                  <a16:creationId xmlns:a16="http://schemas.microsoft.com/office/drawing/2014/main" id="{652D3DD2-5E94-1742-B4A4-469A1CCF9F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</p:grpSp>
      <p:sp>
        <p:nvSpPr>
          <p:cNvPr id="17416" name="Text Box 15">
            <a:extLst>
              <a:ext uri="{FF2B5EF4-FFF2-40B4-BE49-F238E27FC236}">
                <a16:creationId xmlns:a16="http://schemas.microsoft.com/office/drawing/2014/main" id="{D02D3F32-01D5-7348-BC19-CA6B873AB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1" y="481013"/>
            <a:ext cx="2011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Helvetica" pitchFamily="2" charset="0"/>
              </a:rPr>
              <a:t>root DNS server</a:t>
            </a:r>
            <a:endParaRPr lang="en-US" altLang="en-US" sz="1600" dirty="0">
              <a:latin typeface="Helvetica" pitchFamily="2" charset="0"/>
            </a:endParaRPr>
          </a:p>
        </p:txBody>
      </p:sp>
      <p:sp>
        <p:nvSpPr>
          <p:cNvPr id="283664" name="Line 16">
            <a:extLst>
              <a:ext uri="{FF2B5EF4-FFF2-40B4-BE49-F238E27FC236}">
                <a16:creationId xmlns:a16="http://schemas.microsoft.com/office/drawing/2014/main" id="{A973488D-B557-4741-BA71-41C8B3B94B1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810375" y="2916238"/>
            <a:ext cx="0" cy="131445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3665" name="Line 17">
            <a:extLst>
              <a:ext uri="{FF2B5EF4-FFF2-40B4-BE49-F238E27FC236}">
                <a16:creationId xmlns:a16="http://schemas.microsoft.com/office/drawing/2014/main" id="{0713F039-7FE1-F944-A822-897085BBB71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24675" y="1220788"/>
            <a:ext cx="914400" cy="97155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283666" name="Line 18">
            <a:extLst>
              <a:ext uri="{FF2B5EF4-FFF2-40B4-BE49-F238E27FC236}">
                <a16:creationId xmlns:a16="http://schemas.microsoft.com/office/drawing/2014/main" id="{EA3A7AFB-5976-0146-BDF3-3B15E91FD3D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10425" y="2382839"/>
            <a:ext cx="1485900" cy="9525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3667" name="Line 19">
            <a:extLst>
              <a:ext uri="{FF2B5EF4-FFF2-40B4-BE49-F238E27FC236}">
                <a16:creationId xmlns:a16="http://schemas.microsoft.com/office/drawing/2014/main" id="{0519D182-DF37-C442-B562-B732727CEDA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210426" y="2554288"/>
            <a:ext cx="1419225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3668" name="Line 20">
            <a:extLst>
              <a:ext uri="{FF2B5EF4-FFF2-40B4-BE49-F238E27FC236}">
                <a16:creationId xmlns:a16="http://schemas.microsoft.com/office/drawing/2014/main" id="{BA8720A9-5BB5-B046-843C-0445F490FA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34226" y="1449388"/>
            <a:ext cx="733425" cy="76200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283669" name="Line 21">
            <a:extLst>
              <a:ext uri="{FF2B5EF4-FFF2-40B4-BE49-F238E27FC236}">
                <a16:creationId xmlns:a16="http://schemas.microsoft.com/office/drawing/2014/main" id="{DF61498B-7FA2-C149-B358-BA3C892823A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00876" y="2944814"/>
            <a:ext cx="9525" cy="1323975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7423" name="Group 22">
            <a:extLst>
              <a:ext uri="{FF2B5EF4-FFF2-40B4-BE49-F238E27FC236}">
                <a16:creationId xmlns:a16="http://schemas.microsoft.com/office/drawing/2014/main" id="{CDCD15D2-C0A7-9A48-B390-D7E61E797C51}"/>
              </a:ext>
            </a:extLst>
          </p:cNvPr>
          <p:cNvGrpSpPr>
            <a:grpSpLocks/>
          </p:cNvGrpSpPr>
          <p:nvPr/>
        </p:nvGrpSpPr>
        <p:grpSpPr bwMode="auto">
          <a:xfrm>
            <a:off x="5635626" y="3062286"/>
            <a:ext cx="2036763" cy="615949"/>
            <a:chOff x="2788" y="2132"/>
            <a:chExt cx="1283" cy="388"/>
          </a:xfrm>
        </p:grpSpPr>
        <p:sp>
          <p:nvSpPr>
            <p:cNvPr id="17465" name="Rectangle 23">
              <a:extLst>
                <a:ext uri="{FF2B5EF4-FFF2-40B4-BE49-F238E27FC236}">
                  <a16:creationId xmlns:a16="http://schemas.microsoft.com/office/drawing/2014/main" id="{5199C91D-2E70-6C44-8C70-86E5630CCA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8" y="2178"/>
              <a:ext cx="1182" cy="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7466" name="Text Box 24">
              <a:extLst>
                <a:ext uri="{FF2B5EF4-FFF2-40B4-BE49-F238E27FC236}">
                  <a16:creationId xmlns:a16="http://schemas.microsoft.com/office/drawing/2014/main" id="{277B345F-DD19-8141-A4F5-266C84E8DC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8" y="2132"/>
              <a:ext cx="1283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dirty="0">
                  <a:latin typeface="Helvetica" pitchFamily="2" charset="0"/>
                </a:rPr>
                <a:t>local DNS server</a:t>
              </a:r>
              <a:endParaRPr lang="en-US" altLang="en-US" sz="2400" dirty="0">
                <a:latin typeface="Helvetica" pitchFamily="2" charset="0"/>
              </a:endParaRP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 dirty="0" err="1">
                  <a:latin typeface="Courier New" panose="02070309020205020404" pitchFamily="49" charset="0"/>
                </a:rPr>
                <a:t>dns.rutgers.edu</a:t>
              </a:r>
              <a:endParaRPr lang="en-US" altLang="en-US" sz="1600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283673" name="Text Box 25">
            <a:extLst>
              <a:ext uri="{FF2B5EF4-FFF2-40B4-BE49-F238E27FC236}">
                <a16:creationId xmlns:a16="http://schemas.microsoft.com/office/drawing/2014/main" id="{647EEE41-C689-C142-A30B-3318C35CA6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1450" y="3771901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rgbClr val="C00000"/>
                </a:solidFill>
                <a:latin typeface="Arial" panose="020B0604020202020204" pitchFamily="34" charset="0"/>
              </a:rPr>
              <a:t>1</a:t>
            </a:r>
            <a:endParaRPr lang="en-US" altLang="en-US" sz="2400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3674" name="Text Box 26">
            <a:extLst>
              <a:ext uri="{FF2B5EF4-FFF2-40B4-BE49-F238E27FC236}">
                <a16:creationId xmlns:a16="http://schemas.microsoft.com/office/drawing/2014/main" id="{9155D20E-2E32-C645-A3CE-6336090DA0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4375" y="1438276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C00000"/>
                </a:solidFill>
                <a:latin typeface="Arial" panose="020B0604020202020204" pitchFamily="34" charset="0"/>
              </a:rPr>
              <a:t>2</a:t>
            </a:r>
            <a:endParaRPr lang="en-US" altLang="en-US" sz="24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3675" name="Text Box 27">
            <a:extLst>
              <a:ext uri="{FF2B5EF4-FFF2-40B4-BE49-F238E27FC236}">
                <a16:creationId xmlns:a16="http://schemas.microsoft.com/office/drawing/2014/main" id="{0F1E03DC-7CB5-5B49-8E57-604FD4855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2525" y="1676401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C00000"/>
                </a:solidFill>
                <a:latin typeface="Arial" panose="020B0604020202020204" pitchFamily="34" charset="0"/>
              </a:rPr>
              <a:t>3</a:t>
            </a:r>
            <a:endParaRPr lang="en-US" altLang="en-US" sz="24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3676" name="Text Box 28">
            <a:extLst>
              <a:ext uri="{FF2B5EF4-FFF2-40B4-BE49-F238E27FC236}">
                <a16:creationId xmlns:a16="http://schemas.microsoft.com/office/drawing/2014/main" id="{6C44E1AC-91CD-C847-8E32-73E4855CA1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6850" y="2085976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C00000"/>
                </a:solidFill>
                <a:latin typeface="Arial" panose="020B0604020202020204" pitchFamily="34" charset="0"/>
              </a:rPr>
              <a:t>4</a:t>
            </a:r>
            <a:endParaRPr lang="en-US" altLang="en-US" sz="24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3677" name="Text Box 29">
            <a:extLst>
              <a:ext uri="{FF2B5EF4-FFF2-40B4-BE49-F238E27FC236}">
                <a16:creationId xmlns:a16="http://schemas.microsoft.com/office/drawing/2014/main" id="{708A60B0-8F07-0746-A8D2-0DF7ED0044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7013" y="25733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C00000"/>
                </a:solidFill>
                <a:latin typeface="Arial" panose="020B0604020202020204" pitchFamily="34" charset="0"/>
              </a:rPr>
              <a:t>5</a:t>
            </a:r>
            <a:endParaRPr lang="en-US" altLang="en-US" sz="24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3678" name="Text Box 30">
            <a:extLst>
              <a:ext uri="{FF2B5EF4-FFF2-40B4-BE49-F238E27FC236}">
                <a16:creationId xmlns:a16="http://schemas.microsoft.com/office/drawing/2014/main" id="{1E535EFE-33CB-F94C-B3D4-67F7622DBA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3913" y="3613151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C00000"/>
                </a:solidFill>
                <a:latin typeface="Arial" panose="020B0604020202020204" pitchFamily="34" charset="0"/>
              </a:rPr>
              <a:t>6</a:t>
            </a:r>
            <a:endParaRPr lang="en-US" altLang="en-US" sz="24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7430" name="Group 31">
            <a:extLst>
              <a:ext uri="{FF2B5EF4-FFF2-40B4-BE49-F238E27FC236}">
                <a16:creationId xmlns:a16="http://schemas.microsoft.com/office/drawing/2014/main" id="{CBFD1E0A-8D94-5E40-8A2B-95BD3F83CDCF}"/>
              </a:ext>
            </a:extLst>
          </p:cNvPr>
          <p:cNvGrpSpPr>
            <a:grpSpLocks/>
          </p:cNvGrpSpPr>
          <p:nvPr/>
        </p:nvGrpSpPr>
        <p:grpSpPr bwMode="auto">
          <a:xfrm>
            <a:off x="7875589" y="809626"/>
            <a:ext cx="369887" cy="657225"/>
            <a:chOff x="4180" y="783"/>
            <a:chExt cx="150" cy="307"/>
          </a:xfrm>
        </p:grpSpPr>
        <p:sp>
          <p:nvSpPr>
            <p:cNvPr id="17457" name="AutoShape 32">
              <a:extLst>
                <a:ext uri="{FF2B5EF4-FFF2-40B4-BE49-F238E27FC236}">
                  <a16:creationId xmlns:a16="http://schemas.microsoft.com/office/drawing/2014/main" id="{62402978-A093-8148-ABA0-EA7428F34A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7458" name="Rectangle 33">
              <a:extLst>
                <a:ext uri="{FF2B5EF4-FFF2-40B4-BE49-F238E27FC236}">
                  <a16:creationId xmlns:a16="http://schemas.microsoft.com/office/drawing/2014/main" id="{FAFDA25B-6817-1442-8504-A16ED0969C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7459" name="Rectangle 34">
              <a:extLst>
                <a:ext uri="{FF2B5EF4-FFF2-40B4-BE49-F238E27FC236}">
                  <a16:creationId xmlns:a16="http://schemas.microsoft.com/office/drawing/2014/main" id="{13851F92-9A23-5C44-966D-D554BA3CA9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7460" name="AutoShape 35">
              <a:extLst>
                <a:ext uri="{FF2B5EF4-FFF2-40B4-BE49-F238E27FC236}">
                  <a16:creationId xmlns:a16="http://schemas.microsoft.com/office/drawing/2014/main" id="{3B039433-EAB9-B74A-8CDD-2BE46774C3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7461" name="Line 36">
              <a:extLst>
                <a:ext uri="{FF2B5EF4-FFF2-40B4-BE49-F238E27FC236}">
                  <a16:creationId xmlns:a16="http://schemas.microsoft.com/office/drawing/2014/main" id="{3660847E-8D97-B544-BB42-8F24A3328A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62" name="Line 37">
              <a:extLst>
                <a:ext uri="{FF2B5EF4-FFF2-40B4-BE49-F238E27FC236}">
                  <a16:creationId xmlns:a16="http://schemas.microsoft.com/office/drawing/2014/main" id="{2795D185-9BBC-614D-A0E2-B98F068796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63" name="Rectangle 38">
              <a:extLst>
                <a:ext uri="{FF2B5EF4-FFF2-40B4-BE49-F238E27FC236}">
                  <a16:creationId xmlns:a16="http://schemas.microsoft.com/office/drawing/2014/main" id="{6A22BA70-02FB-3949-AE48-7C2746F78D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7464" name="Rectangle 39">
              <a:extLst>
                <a:ext uri="{FF2B5EF4-FFF2-40B4-BE49-F238E27FC236}">
                  <a16:creationId xmlns:a16="http://schemas.microsoft.com/office/drawing/2014/main" id="{62F4C58E-40A7-4C46-8392-32EC6434FF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</p:grpSp>
      <p:grpSp>
        <p:nvGrpSpPr>
          <p:cNvPr id="17431" name="Group 40">
            <a:extLst>
              <a:ext uri="{FF2B5EF4-FFF2-40B4-BE49-F238E27FC236}">
                <a16:creationId xmlns:a16="http://schemas.microsoft.com/office/drawing/2014/main" id="{E614F220-F126-BE47-8FDA-9A9E09840D08}"/>
              </a:ext>
            </a:extLst>
          </p:cNvPr>
          <p:cNvGrpSpPr>
            <a:grpSpLocks/>
          </p:cNvGrpSpPr>
          <p:nvPr/>
        </p:nvGrpSpPr>
        <p:grpSpPr bwMode="auto">
          <a:xfrm>
            <a:off x="8704264" y="2238376"/>
            <a:ext cx="369887" cy="657225"/>
            <a:chOff x="4180" y="783"/>
            <a:chExt cx="150" cy="307"/>
          </a:xfrm>
        </p:grpSpPr>
        <p:sp>
          <p:nvSpPr>
            <p:cNvPr id="17449" name="AutoShape 41">
              <a:extLst>
                <a:ext uri="{FF2B5EF4-FFF2-40B4-BE49-F238E27FC236}">
                  <a16:creationId xmlns:a16="http://schemas.microsoft.com/office/drawing/2014/main" id="{83F89C41-2D52-A841-BF38-A9FB6079D9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7450" name="Rectangle 42">
              <a:extLst>
                <a:ext uri="{FF2B5EF4-FFF2-40B4-BE49-F238E27FC236}">
                  <a16:creationId xmlns:a16="http://schemas.microsoft.com/office/drawing/2014/main" id="{ED176173-C65B-214A-97ED-F00077D525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7451" name="Rectangle 43">
              <a:extLst>
                <a:ext uri="{FF2B5EF4-FFF2-40B4-BE49-F238E27FC236}">
                  <a16:creationId xmlns:a16="http://schemas.microsoft.com/office/drawing/2014/main" id="{599974E9-0444-3143-87E1-7551051FE7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7452" name="AutoShape 44">
              <a:extLst>
                <a:ext uri="{FF2B5EF4-FFF2-40B4-BE49-F238E27FC236}">
                  <a16:creationId xmlns:a16="http://schemas.microsoft.com/office/drawing/2014/main" id="{54D5B14F-7626-8D4D-9C24-4C11920617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7453" name="Line 45">
              <a:extLst>
                <a:ext uri="{FF2B5EF4-FFF2-40B4-BE49-F238E27FC236}">
                  <a16:creationId xmlns:a16="http://schemas.microsoft.com/office/drawing/2014/main" id="{3CFA95F3-1B44-7F4D-B431-35F6FAB5F9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4" name="Line 46">
              <a:extLst>
                <a:ext uri="{FF2B5EF4-FFF2-40B4-BE49-F238E27FC236}">
                  <a16:creationId xmlns:a16="http://schemas.microsoft.com/office/drawing/2014/main" id="{3D7DE643-6879-1941-9751-20A45AB039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5" name="Rectangle 47">
              <a:extLst>
                <a:ext uri="{FF2B5EF4-FFF2-40B4-BE49-F238E27FC236}">
                  <a16:creationId xmlns:a16="http://schemas.microsoft.com/office/drawing/2014/main" id="{04D012EE-B447-D944-998C-37B5E44B6A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7456" name="Rectangle 48">
              <a:extLst>
                <a:ext uri="{FF2B5EF4-FFF2-40B4-BE49-F238E27FC236}">
                  <a16:creationId xmlns:a16="http://schemas.microsoft.com/office/drawing/2014/main" id="{2EA67A6A-9A54-0A48-B42F-FF2FE3B17A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</p:grpSp>
      <p:grpSp>
        <p:nvGrpSpPr>
          <p:cNvPr id="17432" name="Group 49">
            <a:extLst>
              <a:ext uri="{FF2B5EF4-FFF2-40B4-BE49-F238E27FC236}">
                <a16:creationId xmlns:a16="http://schemas.microsoft.com/office/drawing/2014/main" id="{D7FB0BA3-62A6-7E42-9E80-702E2890D7B5}"/>
              </a:ext>
            </a:extLst>
          </p:cNvPr>
          <p:cNvGrpSpPr>
            <a:grpSpLocks/>
          </p:cNvGrpSpPr>
          <p:nvPr/>
        </p:nvGrpSpPr>
        <p:grpSpPr bwMode="auto">
          <a:xfrm>
            <a:off x="8685214" y="3857626"/>
            <a:ext cx="369887" cy="657225"/>
            <a:chOff x="4180" y="783"/>
            <a:chExt cx="150" cy="307"/>
          </a:xfrm>
        </p:grpSpPr>
        <p:sp>
          <p:nvSpPr>
            <p:cNvPr id="17441" name="AutoShape 50">
              <a:extLst>
                <a:ext uri="{FF2B5EF4-FFF2-40B4-BE49-F238E27FC236}">
                  <a16:creationId xmlns:a16="http://schemas.microsoft.com/office/drawing/2014/main" id="{E2901950-092F-D343-A243-B619E4E1BE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7442" name="Rectangle 51">
              <a:extLst>
                <a:ext uri="{FF2B5EF4-FFF2-40B4-BE49-F238E27FC236}">
                  <a16:creationId xmlns:a16="http://schemas.microsoft.com/office/drawing/2014/main" id="{1BD2CE92-40E4-544F-B316-804CDF07C7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7443" name="Rectangle 52">
              <a:extLst>
                <a:ext uri="{FF2B5EF4-FFF2-40B4-BE49-F238E27FC236}">
                  <a16:creationId xmlns:a16="http://schemas.microsoft.com/office/drawing/2014/main" id="{2A77C53D-F7BB-C149-B044-E12D63A2FF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7444" name="AutoShape 53">
              <a:extLst>
                <a:ext uri="{FF2B5EF4-FFF2-40B4-BE49-F238E27FC236}">
                  <a16:creationId xmlns:a16="http://schemas.microsoft.com/office/drawing/2014/main" id="{73D1A70A-D630-4144-98C6-4D7C571EB3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7445" name="Line 54">
              <a:extLst>
                <a:ext uri="{FF2B5EF4-FFF2-40B4-BE49-F238E27FC236}">
                  <a16:creationId xmlns:a16="http://schemas.microsoft.com/office/drawing/2014/main" id="{A9F673C3-E96E-5940-A6AD-FDEC6DF845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6" name="Line 55">
              <a:extLst>
                <a:ext uri="{FF2B5EF4-FFF2-40B4-BE49-F238E27FC236}">
                  <a16:creationId xmlns:a16="http://schemas.microsoft.com/office/drawing/2014/main" id="{53DD9561-DC2C-C942-AC48-BD7EEA956B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7" name="Rectangle 56">
              <a:extLst>
                <a:ext uri="{FF2B5EF4-FFF2-40B4-BE49-F238E27FC236}">
                  <a16:creationId xmlns:a16="http://schemas.microsoft.com/office/drawing/2014/main" id="{AC27C8A4-41E0-1D45-AAEE-0BBA3117F4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7448" name="Rectangle 57">
              <a:extLst>
                <a:ext uri="{FF2B5EF4-FFF2-40B4-BE49-F238E27FC236}">
                  <a16:creationId xmlns:a16="http://schemas.microsoft.com/office/drawing/2014/main" id="{B42274C5-5419-5747-8188-D0072606BC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</p:grpSp>
      <p:sp>
        <p:nvSpPr>
          <p:cNvPr id="17433" name="Text Box 58">
            <a:extLst>
              <a:ext uri="{FF2B5EF4-FFF2-40B4-BE49-F238E27FC236}">
                <a16:creationId xmlns:a16="http://schemas.microsoft.com/office/drawing/2014/main" id="{119CADB3-B2A7-A948-81C6-435FAA9CBB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5400" y="4429126"/>
            <a:ext cx="230543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 err="1">
                <a:latin typeface="Helvetica" pitchFamily="2" charset="0"/>
              </a:rPr>
              <a:t>umass.edu</a:t>
            </a:r>
            <a:r>
              <a:rPr lang="en-US" altLang="en-US" sz="1600" dirty="0">
                <a:latin typeface="Helvetica" pitchFamily="2" charset="0"/>
              </a:rPr>
              <a:t> DNS server</a:t>
            </a:r>
            <a:endParaRPr lang="en-US" altLang="en-US" sz="2400" dirty="0">
              <a:latin typeface="Helvetica" pitchFamily="2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 err="1">
                <a:latin typeface="Courier New" panose="02070309020205020404" pitchFamily="49" charset="0"/>
              </a:rPr>
              <a:t>dns.umass.edu</a:t>
            </a:r>
            <a:endParaRPr lang="en-US" altLang="en-US" sz="1600" dirty="0">
              <a:latin typeface="Times New Roman" panose="02020603050405020304" pitchFamily="18" charset="0"/>
            </a:endParaRPr>
          </a:p>
        </p:txBody>
      </p:sp>
      <p:sp>
        <p:nvSpPr>
          <p:cNvPr id="283707" name="Text Box 59">
            <a:extLst>
              <a:ext uri="{FF2B5EF4-FFF2-40B4-BE49-F238E27FC236}">
                <a16:creationId xmlns:a16="http://schemas.microsoft.com/office/drawing/2014/main" id="{9BA6AF96-B805-E045-A7D3-9E174E255A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6850" y="36433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C00000"/>
                </a:solidFill>
                <a:latin typeface="Arial" panose="020B0604020202020204" pitchFamily="34" charset="0"/>
              </a:rPr>
              <a:t>7</a:t>
            </a:r>
            <a:endParaRPr lang="en-US" altLang="en-US" sz="24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3708" name="Text Box 60">
            <a:extLst>
              <a:ext uri="{FF2B5EF4-FFF2-40B4-BE49-F238E27FC236}">
                <a16:creationId xmlns:a16="http://schemas.microsoft.com/office/drawing/2014/main" id="{DB43A675-63D6-134C-ACAC-EC1ECEA521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3900" y="3790951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C00000"/>
                </a:solidFill>
                <a:latin typeface="Arial" panose="020B0604020202020204" pitchFamily="34" charset="0"/>
              </a:rPr>
              <a:t>8</a:t>
            </a:r>
            <a:endParaRPr lang="en-US" altLang="en-US" sz="24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3709" name="Line 61">
            <a:extLst>
              <a:ext uri="{FF2B5EF4-FFF2-40B4-BE49-F238E27FC236}">
                <a16:creationId xmlns:a16="http://schemas.microsoft.com/office/drawing/2014/main" id="{833EE6B7-E08F-0E48-9AE8-0BFC5B8F919C}"/>
              </a:ext>
            </a:extLst>
          </p:cNvPr>
          <p:cNvSpPr>
            <a:spLocks noChangeShapeType="1"/>
          </p:cNvSpPr>
          <p:nvPr/>
        </p:nvSpPr>
        <p:spPr bwMode="auto">
          <a:xfrm>
            <a:off x="7143750" y="2714625"/>
            <a:ext cx="1493838" cy="131445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3710" name="Line 62">
            <a:extLst>
              <a:ext uri="{FF2B5EF4-FFF2-40B4-BE49-F238E27FC236}">
                <a16:creationId xmlns:a16="http://schemas.microsoft.com/office/drawing/2014/main" id="{56884C0C-EE29-5C45-9B74-C2BFE81677C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104064" y="2830513"/>
            <a:ext cx="1493837" cy="130175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8" name="Text Box 63">
            <a:extLst>
              <a:ext uri="{FF2B5EF4-FFF2-40B4-BE49-F238E27FC236}">
                <a16:creationId xmlns:a16="http://schemas.microsoft.com/office/drawing/2014/main" id="{BC3CC6E1-537F-9040-8E32-2999ED02AA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5613" y="1852613"/>
            <a:ext cx="2011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Helvetica" pitchFamily="2" charset="0"/>
              </a:rPr>
              <a:t>.edu DNS server</a:t>
            </a:r>
            <a:endParaRPr lang="en-US" altLang="en-US" sz="1600">
              <a:latin typeface="Helvetica" pitchFamily="2" charset="0"/>
            </a:endParaRPr>
          </a:p>
        </p:txBody>
      </p:sp>
      <p:sp>
        <p:nvSpPr>
          <p:cNvPr id="17440" name="Rectangle 65">
            <a:extLst>
              <a:ext uri="{FF2B5EF4-FFF2-40B4-BE49-F238E27FC236}">
                <a16:creationId xmlns:a16="http://schemas.microsoft.com/office/drawing/2014/main" id="{A92D57E0-F811-BF4D-9158-8028B2B33FE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38201" y="1747606"/>
            <a:ext cx="5083914" cy="4648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altLang="en-US" sz="2400" dirty="0"/>
              <a:t>Host at </a:t>
            </a:r>
            <a:r>
              <a:rPr lang="en-US" altLang="en-US" sz="2400" dirty="0" err="1"/>
              <a:t>cs.rutgers.edu</a:t>
            </a:r>
            <a:r>
              <a:rPr lang="en-US" altLang="en-US" sz="2400" dirty="0"/>
              <a:t> wants IP address for </a:t>
            </a:r>
            <a:r>
              <a:rPr lang="en-US" altLang="en-US" sz="2400" dirty="0" err="1"/>
              <a:t>gaia.cs.umass.edu</a:t>
            </a:r>
            <a:endParaRPr lang="en-US" altLang="en-US" sz="2400" dirty="0"/>
          </a:p>
          <a:p>
            <a:pPr>
              <a:lnSpc>
                <a:spcPct val="100000"/>
              </a:lnSpc>
            </a:pPr>
            <a:endParaRPr lang="en-US" altLang="en-US" sz="2400" dirty="0"/>
          </a:p>
          <a:p>
            <a:pPr>
              <a:lnSpc>
                <a:spcPct val="100000"/>
              </a:lnSpc>
            </a:pPr>
            <a:r>
              <a:rPr lang="en-US" altLang="en-US" sz="2400" dirty="0"/>
              <a:t>Local DNS server</a:t>
            </a:r>
          </a:p>
          <a:p>
            <a:pPr>
              <a:lnSpc>
                <a:spcPct val="100000"/>
              </a:lnSpc>
            </a:pPr>
            <a:r>
              <a:rPr lang="en-US" altLang="en-US" sz="2400" dirty="0"/>
              <a:t>Root DNS server</a:t>
            </a:r>
          </a:p>
          <a:p>
            <a:pPr>
              <a:lnSpc>
                <a:spcPct val="100000"/>
              </a:lnSpc>
            </a:pPr>
            <a:r>
              <a:rPr lang="en-US" altLang="en-US" sz="2400" dirty="0"/>
              <a:t>TLD DNS server</a:t>
            </a:r>
          </a:p>
          <a:p>
            <a:pPr>
              <a:lnSpc>
                <a:spcPct val="100000"/>
              </a:lnSpc>
            </a:pPr>
            <a:r>
              <a:rPr lang="en-US" altLang="en-US" sz="2400" dirty="0">
                <a:solidFill>
                  <a:srgbClr val="C00000"/>
                </a:solidFill>
              </a:rPr>
              <a:t>Authoritative</a:t>
            </a:r>
            <a:r>
              <a:rPr lang="en-US" altLang="en-US" sz="2400" dirty="0"/>
              <a:t> DNS server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EA429CF-A33F-1144-BE7E-0D2344445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605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73" grpId="0"/>
      <p:bldP spid="283674" grpId="0"/>
      <p:bldP spid="283675" grpId="0"/>
      <p:bldP spid="283676" grpId="0"/>
      <p:bldP spid="283677" grpId="0"/>
      <p:bldP spid="283678" grpId="0"/>
      <p:bldP spid="283707" grpId="0"/>
      <p:bldP spid="28370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6">
            <a:extLst>
              <a:ext uri="{FF2B5EF4-FFF2-40B4-BE49-F238E27FC236}">
                <a16:creationId xmlns:a16="http://schemas.microsoft.com/office/drawing/2014/main" id="{352BC893-4A7E-2C4E-B1CB-A9C35238C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fld id="{B3589091-8CBD-D640-A013-08D0C2760944}" type="slidenum">
              <a:rPr lang="en-US" altLang="en-US" sz="1400">
                <a:latin typeface="Times New Roman" panose="02020603050405020304" pitchFamily="18" charset="0"/>
              </a:rPr>
              <a:pPr>
                <a:buFontTx/>
                <a:buNone/>
              </a:pPr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17411" name="Object 2">
            <a:extLst>
              <a:ext uri="{FF2B5EF4-FFF2-40B4-BE49-F238E27FC236}">
                <a16:creationId xmlns:a16="http://schemas.microsoft.com/office/drawing/2014/main" id="{85E97ABD-870F-4F44-A4F9-6866827A3FB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13514" y="4303714"/>
          <a:ext cx="833437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17462500" imgH="14478000" progId="MS_ClipArt_Gallery.2">
                  <p:embed/>
                </p:oleObj>
              </mc:Choice>
              <mc:Fallback>
                <p:oleObj name="Clip" r:id="rId2" imgW="17462500" imgH="14478000" progId="MS_ClipArt_Gallery.2">
                  <p:embed/>
                  <p:pic>
                    <p:nvPicPr>
                      <p:cNvPr id="17411" name="Object 2">
                        <a:extLst>
                          <a:ext uri="{FF2B5EF4-FFF2-40B4-BE49-F238E27FC236}">
                            <a16:creationId xmlns:a16="http://schemas.microsoft.com/office/drawing/2014/main" id="{85E97ABD-870F-4F44-A4F9-6866827A3FB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3514" y="4303714"/>
                        <a:ext cx="833437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2" name="Text Box 3">
            <a:extLst>
              <a:ext uri="{FF2B5EF4-FFF2-40B4-BE49-F238E27FC236}">
                <a16:creationId xmlns:a16="http://schemas.microsoft.com/office/drawing/2014/main" id="{3B25F23A-A7B8-084A-BCC3-F4A276C9B3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8442" y="4881564"/>
            <a:ext cx="1912704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Helvetica" pitchFamily="2" charset="0"/>
              </a:rPr>
              <a:t>requesting host</a:t>
            </a:r>
            <a:endParaRPr lang="en-US" altLang="en-US" sz="2400" dirty="0">
              <a:latin typeface="Helvetica" pitchFamily="2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 err="1">
                <a:latin typeface="Courier New" panose="02070309020205020404" pitchFamily="49" charset="0"/>
              </a:rPr>
              <a:t>cs.rutgers.edu</a:t>
            </a:r>
            <a:endParaRPr lang="en-US" altLang="en-US" sz="1600" dirty="0">
              <a:latin typeface="Times New Roman" panose="02020603050405020304" pitchFamily="18" charset="0"/>
            </a:endParaRPr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BBCF3E96-3AE7-D942-9277-042603DEA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7740" y="5670550"/>
            <a:ext cx="22829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gaia.cs.umass.edu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7414" name="Object 5">
            <a:extLst>
              <a:ext uri="{FF2B5EF4-FFF2-40B4-BE49-F238E27FC236}">
                <a16:creationId xmlns:a16="http://schemas.microsoft.com/office/drawing/2014/main" id="{75BB8708-6437-4943-9FBF-79533B94A5A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637589" y="5103814"/>
          <a:ext cx="833437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4" imgW="17462500" imgH="14478000" progId="MS_ClipArt_Gallery.2">
                  <p:embed/>
                </p:oleObj>
              </mc:Choice>
              <mc:Fallback>
                <p:oleObj name="Clip" r:id="rId4" imgW="17462500" imgH="14478000" progId="MS_ClipArt_Gallery.2">
                  <p:embed/>
                  <p:pic>
                    <p:nvPicPr>
                      <p:cNvPr id="17414" name="Object 5">
                        <a:extLst>
                          <a:ext uri="{FF2B5EF4-FFF2-40B4-BE49-F238E27FC236}">
                            <a16:creationId xmlns:a16="http://schemas.microsoft.com/office/drawing/2014/main" id="{75BB8708-6437-4943-9FBF-79533B94A5A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7589" y="5103814"/>
                        <a:ext cx="833437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415" name="Group 6">
            <a:extLst>
              <a:ext uri="{FF2B5EF4-FFF2-40B4-BE49-F238E27FC236}">
                <a16:creationId xmlns:a16="http://schemas.microsoft.com/office/drawing/2014/main" id="{66182696-CC57-074A-ADD5-82E1D4AF0C78}"/>
              </a:ext>
            </a:extLst>
          </p:cNvPr>
          <p:cNvGrpSpPr>
            <a:grpSpLocks/>
          </p:cNvGrpSpPr>
          <p:nvPr/>
        </p:nvGrpSpPr>
        <p:grpSpPr bwMode="auto">
          <a:xfrm>
            <a:off x="6761164" y="2228851"/>
            <a:ext cx="369887" cy="657225"/>
            <a:chOff x="4180" y="783"/>
            <a:chExt cx="150" cy="307"/>
          </a:xfrm>
        </p:grpSpPr>
        <p:sp>
          <p:nvSpPr>
            <p:cNvPr id="17467" name="AutoShape 7">
              <a:extLst>
                <a:ext uri="{FF2B5EF4-FFF2-40B4-BE49-F238E27FC236}">
                  <a16:creationId xmlns:a16="http://schemas.microsoft.com/office/drawing/2014/main" id="{1D285F26-CD84-2F4A-AB86-840BFA87FD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7468" name="Rectangle 8">
              <a:extLst>
                <a:ext uri="{FF2B5EF4-FFF2-40B4-BE49-F238E27FC236}">
                  <a16:creationId xmlns:a16="http://schemas.microsoft.com/office/drawing/2014/main" id="{0C1FAEE6-BCDF-4146-9845-32DD4724D8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7469" name="Rectangle 9">
              <a:extLst>
                <a:ext uri="{FF2B5EF4-FFF2-40B4-BE49-F238E27FC236}">
                  <a16:creationId xmlns:a16="http://schemas.microsoft.com/office/drawing/2014/main" id="{E93C2E75-9C9B-4E4A-AB9A-D3E10A526B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7470" name="AutoShape 10">
              <a:extLst>
                <a:ext uri="{FF2B5EF4-FFF2-40B4-BE49-F238E27FC236}">
                  <a16:creationId xmlns:a16="http://schemas.microsoft.com/office/drawing/2014/main" id="{FED19E6A-66A0-1045-82E3-0B958138D7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7471" name="Line 11">
              <a:extLst>
                <a:ext uri="{FF2B5EF4-FFF2-40B4-BE49-F238E27FC236}">
                  <a16:creationId xmlns:a16="http://schemas.microsoft.com/office/drawing/2014/main" id="{1DD0C8BE-9053-D249-AD5D-4E6BFA212D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72" name="Line 12">
              <a:extLst>
                <a:ext uri="{FF2B5EF4-FFF2-40B4-BE49-F238E27FC236}">
                  <a16:creationId xmlns:a16="http://schemas.microsoft.com/office/drawing/2014/main" id="{059633E5-7500-424C-83C0-9769BF42B8B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73" name="Rectangle 13">
              <a:extLst>
                <a:ext uri="{FF2B5EF4-FFF2-40B4-BE49-F238E27FC236}">
                  <a16:creationId xmlns:a16="http://schemas.microsoft.com/office/drawing/2014/main" id="{BCDDE357-6053-BF4B-8D64-3D284CC9AC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7474" name="Rectangle 14">
              <a:extLst>
                <a:ext uri="{FF2B5EF4-FFF2-40B4-BE49-F238E27FC236}">
                  <a16:creationId xmlns:a16="http://schemas.microsoft.com/office/drawing/2014/main" id="{652D3DD2-5E94-1742-B4A4-469A1CCF9F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</p:grpSp>
      <p:sp>
        <p:nvSpPr>
          <p:cNvPr id="17416" name="Text Box 15">
            <a:extLst>
              <a:ext uri="{FF2B5EF4-FFF2-40B4-BE49-F238E27FC236}">
                <a16:creationId xmlns:a16="http://schemas.microsoft.com/office/drawing/2014/main" id="{D02D3F32-01D5-7348-BC19-CA6B873AB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1" y="481013"/>
            <a:ext cx="2011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Helvetica" pitchFamily="2" charset="0"/>
              </a:rPr>
              <a:t>root DNS server</a:t>
            </a:r>
            <a:endParaRPr lang="en-US" altLang="en-US" sz="1600" dirty="0">
              <a:latin typeface="Helvetica" pitchFamily="2" charset="0"/>
            </a:endParaRPr>
          </a:p>
        </p:txBody>
      </p:sp>
      <p:sp>
        <p:nvSpPr>
          <p:cNvPr id="283664" name="Line 16">
            <a:extLst>
              <a:ext uri="{FF2B5EF4-FFF2-40B4-BE49-F238E27FC236}">
                <a16:creationId xmlns:a16="http://schemas.microsoft.com/office/drawing/2014/main" id="{A973488D-B557-4741-BA71-41C8B3B94B1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810375" y="2916238"/>
            <a:ext cx="0" cy="131445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3665" name="Line 17">
            <a:extLst>
              <a:ext uri="{FF2B5EF4-FFF2-40B4-BE49-F238E27FC236}">
                <a16:creationId xmlns:a16="http://schemas.microsoft.com/office/drawing/2014/main" id="{0713F039-7FE1-F944-A822-897085BBB71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24675" y="1220788"/>
            <a:ext cx="914400" cy="97155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283666" name="Line 18">
            <a:extLst>
              <a:ext uri="{FF2B5EF4-FFF2-40B4-BE49-F238E27FC236}">
                <a16:creationId xmlns:a16="http://schemas.microsoft.com/office/drawing/2014/main" id="{EA3A7AFB-5976-0146-BDF3-3B15E91FD3D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10425" y="2382839"/>
            <a:ext cx="1485900" cy="9525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3667" name="Line 19">
            <a:extLst>
              <a:ext uri="{FF2B5EF4-FFF2-40B4-BE49-F238E27FC236}">
                <a16:creationId xmlns:a16="http://schemas.microsoft.com/office/drawing/2014/main" id="{0519D182-DF37-C442-B562-B732727CEDA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210426" y="2554288"/>
            <a:ext cx="1419225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3668" name="Line 20">
            <a:extLst>
              <a:ext uri="{FF2B5EF4-FFF2-40B4-BE49-F238E27FC236}">
                <a16:creationId xmlns:a16="http://schemas.microsoft.com/office/drawing/2014/main" id="{BA8720A9-5BB5-B046-843C-0445F490FA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34226" y="1449388"/>
            <a:ext cx="733425" cy="76200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283669" name="Line 21">
            <a:extLst>
              <a:ext uri="{FF2B5EF4-FFF2-40B4-BE49-F238E27FC236}">
                <a16:creationId xmlns:a16="http://schemas.microsoft.com/office/drawing/2014/main" id="{DF61498B-7FA2-C149-B358-BA3C892823A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00876" y="2944814"/>
            <a:ext cx="9525" cy="1323975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7423" name="Group 22">
            <a:extLst>
              <a:ext uri="{FF2B5EF4-FFF2-40B4-BE49-F238E27FC236}">
                <a16:creationId xmlns:a16="http://schemas.microsoft.com/office/drawing/2014/main" id="{CDCD15D2-C0A7-9A48-B390-D7E61E797C51}"/>
              </a:ext>
            </a:extLst>
          </p:cNvPr>
          <p:cNvGrpSpPr>
            <a:grpSpLocks/>
          </p:cNvGrpSpPr>
          <p:nvPr/>
        </p:nvGrpSpPr>
        <p:grpSpPr bwMode="auto">
          <a:xfrm>
            <a:off x="5635626" y="3062286"/>
            <a:ext cx="2036763" cy="615949"/>
            <a:chOff x="2788" y="2132"/>
            <a:chExt cx="1283" cy="388"/>
          </a:xfrm>
        </p:grpSpPr>
        <p:sp>
          <p:nvSpPr>
            <p:cNvPr id="17465" name="Rectangle 23">
              <a:extLst>
                <a:ext uri="{FF2B5EF4-FFF2-40B4-BE49-F238E27FC236}">
                  <a16:creationId xmlns:a16="http://schemas.microsoft.com/office/drawing/2014/main" id="{5199C91D-2E70-6C44-8C70-86E5630CCA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8" y="2178"/>
              <a:ext cx="1182" cy="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7466" name="Text Box 24">
              <a:extLst>
                <a:ext uri="{FF2B5EF4-FFF2-40B4-BE49-F238E27FC236}">
                  <a16:creationId xmlns:a16="http://schemas.microsoft.com/office/drawing/2014/main" id="{277B345F-DD19-8141-A4F5-266C84E8DC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8" y="2132"/>
              <a:ext cx="1283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dirty="0">
                  <a:latin typeface="Helvetica" pitchFamily="2" charset="0"/>
                </a:rPr>
                <a:t>local DNS server</a:t>
              </a:r>
              <a:endParaRPr lang="en-US" altLang="en-US" sz="2400" dirty="0">
                <a:latin typeface="Helvetica" pitchFamily="2" charset="0"/>
              </a:endParaRP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 dirty="0" err="1">
                  <a:latin typeface="Courier New" panose="02070309020205020404" pitchFamily="49" charset="0"/>
                </a:rPr>
                <a:t>dns.rutgers.edu</a:t>
              </a:r>
              <a:endParaRPr lang="en-US" altLang="en-US" sz="1600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283673" name="Text Box 25">
            <a:extLst>
              <a:ext uri="{FF2B5EF4-FFF2-40B4-BE49-F238E27FC236}">
                <a16:creationId xmlns:a16="http://schemas.microsoft.com/office/drawing/2014/main" id="{647EEE41-C689-C142-A30B-3318C35CA6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1450" y="3771901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rgbClr val="C00000"/>
                </a:solidFill>
                <a:latin typeface="Arial" panose="020B0604020202020204" pitchFamily="34" charset="0"/>
              </a:rPr>
              <a:t>1</a:t>
            </a:r>
            <a:endParaRPr lang="en-US" altLang="en-US" sz="2400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3674" name="Text Box 26">
            <a:extLst>
              <a:ext uri="{FF2B5EF4-FFF2-40B4-BE49-F238E27FC236}">
                <a16:creationId xmlns:a16="http://schemas.microsoft.com/office/drawing/2014/main" id="{9155D20E-2E32-C645-A3CE-6336090DA0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64375" y="1438276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C00000"/>
                </a:solidFill>
                <a:latin typeface="Arial" panose="020B0604020202020204" pitchFamily="34" charset="0"/>
              </a:rPr>
              <a:t>2</a:t>
            </a:r>
            <a:endParaRPr lang="en-US" altLang="en-US" sz="24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3675" name="Text Box 27">
            <a:extLst>
              <a:ext uri="{FF2B5EF4-FFF2-40B4-BE49-F238E27FC236}">
                <a16:creationId xmlns:a16="http://schemas.microsoft.com/office/drawing/2014/main" id="{0F1E03DC-7CB5-5B49-8E57-604FD4855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2525" y="1676401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C00000"/>
                </a:solidFill>
                <a:latin typeface="Arial" panose="020B0604020202020204" pitchFamily="34" charset="0"/>
              </a:rPr>
              <a:t>3</a:t>
            </a:r>
            <a:endParaRPr lang="en-US" altLang="en-US" sz="24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3676" name="Text Box 28">
            <a:extLst>
              <a:ext uri="{FF2B5EF4-FFF2-40B4-BE49-F238E27FC236}">
                <a16:creationId xmlns:a16="http://schemas.microsoft.com/office/drawing/2014/main" id="{6C44E1AC-91CD-C847-8E32-73E4855CA1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6850" y="2085976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C00000"/>
                </a:solidFill>
                <a:latin typeface="Arial" panose="020B0604020202020204" pitchFamily="34" charset="0"/>
              </a:rPr>
              <a:t>4</a:t>
            </a:r>
            <a:endParaRPr lang="en-US" altLang="en-US" sz="24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3677" name="Text Box 29">
            <a:extLst>
              <a:ext uri="{FF2B5EF4-FFF2-40B4-BE49-F238E27FC236}">
                <a16:creationId xmlns:a16="http://schemas.microsoft.com/office/drawing/2014/main" id="{708A60B0-8F07-0746-A8D2-0DF7ED0044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7013" y="25733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C00000"/>
                </a:solidFill>
                <a:latin typeface="Arial" panose="020B0604020202020204" pitchFamily="34" charset="0"/>
              </a:rPr>
              <a:t>5</a:t>
            </a:r>
            <a:endParaRPr lang="en-US" altLang="en-US" sz="24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3678" name="Text Box 30">
            <a:extLst>
              <a:ext uri="{FF2B5EF4-FFF2-40B4-BE49-F238E27FC236}">
                <a16:creationId xmlns:a16="http://schemas.microsoft.com/office/drawing/2014/main" id="{1E535EFE-33CB-F94C-B3D4-67F7622DBA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43913" y="3613151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C00000"/>
                </a:solidFill>
                <a:latin typeface="Arial" panose="020B0604020202020204" pitchFamily="34" charset="0"/>
              </a:rPr>
              <a:t>6</a:t>
            </a:r>
            <a:endParaRPr lang="en-US" altLang="en-US" sz="24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7430" name="Group 31">
            <a:extLst>
              <a:ext uri="{FF2B5EF4-FFF2-40B4-BE49-F238E27FC236}">
                <a16:creationId xmlns:a16="http://schemas.microsoft.com/office/drawing/2014/main" id="{CBFD1E0A-8D94-5E40-8A2B-95BD3F83CDCF}"/>
              </a:ext>
            </a:extLst>
          </p:cNvPr>
          <p:cNvGrpSpPr>
            <a:grpSpLocks/>
          </p:cNvGrpSpPr>
          <p:nvPr/>
        </p:nvGrpSpPr>
        <p:grpSpPr bwMode="auto">
          <a:xfrm>
            <a:off x="7875589" y="809626"/>
            <a:ext cx="369887" cy="657225"/>
            <a:chOff x="4180" y="783"/>
            <a:chExt cx="150" cy="307"/>
          </a:xfrm>
        </p:grpSpPr>
        <p:sp>
          <p:nvSpPr>
            <p:cNvPr id="17457" name="AutoShape 32">
              <a:extLst>
                <a:ext uri="{FF2B5EF4-FFF2-40B4-BE49-F238E27FC236}">
                  <a16:creationId xmlns:a16="http://schemas.microsoft.com/office/drawing/2014/main" id="{62402978-A093-8148-ABA0-EA7428F34A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7458" name="Rectangle 33">
              <a:extLst>
                <a:ext uri="{FF2B5EF4-FFF2-40B4-BE49-F238E27FC236}">
                  <a16:creationId xmlns:a16="http://schemas.microsoft.com/office/drawing/2014/main" id="{FAFDA25B-6817-1442-8504-A16ED0969C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7459" name="Rectangle 34">
              <a:extLst>
                <a:ext uri="{FF2B5EF4-FFF2-40B4-BE49-F238E27FC236}">
                  <a16:creationId xmlns:a16="http://schemas.microsoft.com/office/drawing/2014/main" id="{13851F92-9A23-5C44-966D-D554BA3CA9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7460" name="AutoShape 35">
              <a:extLst>
                <a:ext uri="{FF2B5EF4-FFF2-40B4-BE49-F238E27FC236}">
                  <a16:creationId xmlns:a16="http://schemas.microsoft.com/office/drawing/2014/main" id="{3B039433-EAB9-B74A-8CDD-2BE46774C3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7461" name="Line 36">
              <a:extLst>
                <a:ext uri="{FF2B5EF4-FFF2-40B4-BE49-F238E27FC236}">
                  <a16:creationId xmlns:a16="http://schemas.microsoft.com/office/drawing/2014/main" id="{3660847E-8D97-B544-BB42-8F24A3328A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62" name="Line 37">
              <a:extLst>
                <a:ext uri="{FF2B5EF4-FFF2-40B4-BE49-F238E27FC236}">
                  <a16:creationId xmlns:a16="http://schemas.microsoft.com/office/drawing/2014/main" id="{2795D185-9BBC-614D-A0E2-B98F068796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63" name="Rectangle 38">
              <a:extLst>
                <a:ext uri="{FF2B5EF4-FFF2-40B4-BE49-F238E27FC236}">
                  <a16:creationId xmlns:a16="http://schemas.microsoft.com/office/drawing/2014/main" id="{6A22BA70-02FB-3949-AE48-7C2746F78D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7464" name="Rectangle 39">
              <a:extLst>
                <a:ext uri="{FF2B5EF4-FFF2-40B4-BE49-F238E27FC236}">
                  <a16:creationId xmlns:a16="http://schemas.microsoft.com/office/drawing/2014/main" id="{62F4C58E-40A7-4C46-8392-32EC6434FF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</p:grpSp>
      <p:grpSp>
        <p:nvGrpSpPr>
          <p:cNvPr id="17431" name="Group 40">
            <a:extLst>
              <a:ext uri="{FF2B5EF4-FFF2-40B4-BE49-F238E27FC236}">
                <a16:creationId xmlns:a16="http://schemas.microsoft.com/office/drawing/2014/main" id="{E614F220-F126-BE47-8FDA-9A9E09840D08}"/>
              </a:ext>
            </a:extLst>
          </p:cNvPr>
          <p:cNvGrpSpPr>
            <a:grpSpLocks/>
          </p:cNvGrpSpPr>
          <p:nvPr/>
        </p:nvGrpSpPr>
        <p:grpSpPr bwMode="auto">
          <a:xfrm>
            <a:off x="8704264" y="2238376"/>
            <a:ext cx="369887" cy="657225"/>
            <a:chOff x="4180" y="783"/>
            <a:chExt cx="150" cy="307"/>
          </a:xfrm>
        </p:grpSpPr>
        <p:sp>
          <p:nvSpPr>
            <p:cNvPr id="17449" name="AutoShape 41">
              <a:extLst>
                <a:ext uri="{FF2B5EF4-FFF2-40B4-BE49-F238E27FC236}">
                  <a16:creationId xmlns:a16="http://schemas.microsoft.com/office/drawing/2014/main" id="{83F89C41-2D52-A841-BF38-A9FB6079D9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7450" name="Rectangle 42">
              <a:extLst>
                <a:ext uri="{FF2B5EF4-FFF2-40B4-BE49-F238E27FC236}">
                  <a16:creationId xmlns:a16="http://schemas.microsoft.com/office/drawing/2014/main" id="{ED176173-C65B-214A-97ED-F00077D525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7451" name="Rectangle 43">
              <a:extLst>
                <a:ext uri="{FF2B5EF4-FFF2-40B4-BE49-F238E27FC236}">
                  <a16:creationId xmlns:a16="http://schemas.microsoft.com/office/drawing/2014/main" id="{599974E9-0444-3143-87E1-7551051FE7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7452" name="AutoShape 44">
              <a:extLst>
                <a:ext uri="{FF2B5EF4-FFF2-40B4-BE49-F238E27FC236}">
                  <a16:creationId xmlns:a16="http://schemas.microsoft.com/office/drawing/2014/main" id="{54D5B14F-7626-8D4D-9C24-4C11920617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7453" name="Line 45">
              <a:extLst>
                <a:ext uri="{FF2B5EF4-FFF2-40B4-BE49-F238E27FC236}">
                  <a16:creationId xmlns:a16="http://schemas.microsoft.com/office/drawing/2014/main" id="{3CFA95F3-1B44-7F4D-B431-35F6FAB5F9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4" name="Line 46">
              <a:extLst>
                <a:ext uri="{FF2B5EF4-FFF2-40B4-BE49-F238E27FC236}">
                  <a16:creationId xmlns:a16="http://schemas.microsoft.com/office/drawing/2014/main" id="{3D7DE643-6879-1941-9751-20A45AB039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55" name="Rectangle 47">
              <a:extLst>
                <a:ext uri="{FF2B5EF4-FFF2-40B4-BE49-F238E27FC236}">
                  <a16:creationId xmlns:a16="http://schemas.microsoft.com/office/drawing/2014/main" id="{04D012EE-B447-D944-998C-37B5E44B6A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7456" name="Rectangle 48">
              <a:extLst>
                <a:ext uri="{FF2B5EF4-FFF2-40B4-BE49-F238E27FC236}">
                  <a16:creationId xmlns:a16="http://schemas.microsoft.com/office/drawing/2014/main" id="{2EA67A6A-9A54-0A48-B42F-FF2FE3B17A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</p:grpSp>
      <p:grpSp>
        <p:nvGrpSpPr>
          <p:cNvPr id="17432" name="Group 49">
            <a:extLst>
              <a:ext uri="{FF2B5EF4-FFF2-40B4-BE49-F238E27FC236}">
                <a16:creationId xmlns:a16="http://schemas.microsoft.com/office/drawing/2014/main" id="{D7FB0BA3-62A6-7E42-9E80-702E2890D7B5}"/>
              </a:ext>
            </a:extLst>
          </p:cNvPr>
          <p:cNvGrpSpPr>
            <a:grpSpLocks/>
          </p:cNvGrpSpPr>
          <p:nvPr/>
        </p:nvGrpSpPr>
        <p:grpSpPr bwMode="auto">
          <a:xfrm>
            <a:off x="8685214" y="3857626"/>
            <a:ext cx="369887" cy="657225"/>
            <a:chOff x="4180" y="783"/>
            <a:chExt cx="150" cy="307"/>
          </a:xfrm>
        </p:grpSpPr>
        <p:sp>
          <p:nvSpPr>
            <p:cNvPr id="17441" name="AutoShape 50">
              <a:extLst>
                <a:ext uri="{FF2B5EF4-FFF2-40B4-BE49-F238E27FC236}">
                  <a16:creationId xmlns:a16="http://schemas.microsoft.com/office/drawing/2014/main" id="{E2901950-092F-D343-A243-B619E4E1BE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7442" name="Rectangle 51">
              <a:extLst>
                <a:ext uri="{FF2B5EF4-FFF2-40B4-BE49-F238E27FC236}">
                  <a16:creationId xmlns:a16="http://schemas.microsoft.com/office/drawing/2014/main" id="{1BD2CE92-40E4-544F-B316-804CDF07C7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7443" name="Rectangle 52">
              <a:extLst>
                <a:ext uri="{FF2B5EF4-FFF2-40B4-BE49-F238E27FC236}">
                  <a16:creationId xmlns:a16="http://schemas.microsoft.com/office/drawing/2014/main" id="{2A77C53D-F7BB-C149-B044-E12D63A2FF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7444" name="AutoShape 53">
              <a:extLst>
                <a:ext uri="{FF2B5EF4-FFF2-40B4-BE49-F238E27FC236}">
                  <a16:creationId xmlns:a16="http://schemas.microsoft.com/office/drawing/2014/main" id="{73D1A70A-D630-4144-98C6-4D7C571EB3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7445" name="Line 54">
              <a:extLst>
                <a:ext uri="{FF2B5EF4-FFF2-40B4-BE49-F238E27FC236}">
                  <a16:creationId xmlns:a16="http://schemas.microsoft.com/office/drawing/2014/main" id="{A9F673C3-E96E-5940-A6AD-FDEC6DF845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6" name="Line 55">
              <a:extLst>
                <a:ext uri="{FF2B5EF4-FFF2-40B4-BE49-F238E27FC236}">
                  <a16:creationId xmlns:a16="http://schemas.microsoft.com/office/drawing/2014/main" id="{53DD9561-DC2C-C942-AC48-BD7EEA956B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47" name="Rectangle 56">
              <a:extLst>
                <a:ext uri="{FF2B5EF4-FFF2-40B4-BE49-F238E27FC236}">
                  <a16:creationId xmlns:a16="http://schemas.microsoft.com/office/drawing/2014/main" id="{AC27C8A4-41E0-1D45-AAEE-0BBA3117F4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7448" name="Rectangle 57">
              <a:extLst>
                <a:ext uri="{FF2B5EF4-FFF2-40B4-BE49-F238E27FC236}">
                  <a16:creationId xmlns:a16="http://schemas.microsoft.com/office/drawing/2014/main" id="{B42274C5-5419-5747-8188-D0072606BC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</p:grpSp>
      <p:sp>
        <p:nvSpPr>
          <p:cNvPr id="17433" name="Text Box 58">
            <a:extLst>
              <a:ext uri="{FF2B5EF4-FFF2-40B4-BE49-F238E27FC236}">
                <a16:creationId xmlns:a16="http://schemas.microsoft.com/office/drawing/2014/main" id="{119CADB3-B2A7-A948-81C6-435FAA9CBB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5400" y="4429126"/>
            <a:ext cx="230543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 err="1">
                <a:latin typeface="Helvetica" pitchFamily="2" charset="0"/>
              </a:rPr>
              <a:t>umass.edu</a:t>
            </a:r>
            <a:r>
              <a:rPr lang="en-US" altLang="en-US" sz="1600" dirty="0">
                <a:latin typeface="Helvetica" pitchFamily="2" charset="0"/>
              </a:rPr>
              <a:t> DNS server</a:t>
            </a:r>
            <a:endParaRPr lang="en-US" altLang="en-US" sz="2400" dirty="0">
              <a:latin typeface="Helvetica" pitchFamily="2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 err="1">
                <a:latin typeface="Courier New" panose="02070309020205020404" pitchFamily="49" charset="0"/>
              </a:rPr>
              <a:t>dns.umass.edu</a:t>
            </a:r>
            <a:endParaRPr lang="en-US" altLang="en-US" sz="1600" dirty="0">
              <a:latin typeface="Times New Roman" panose="02020603050405020304" pitchFamily="18" charset="0"/>
            </a:endParaRPr>
          </a:p>
        </p:txBody>
      </p:sp>
      <p:sp>
        <p:nvSpPr>
          <p:cNvPr id="283707" name="Text Box 59">
            <a:extLst>
              <a:ext uri="{FF2B5EF4-FFF2-40B4-BE49-F238E27FC236}">
                <a16:creationId xmlns:a16="http://schemas.microsoft.com/office/drawing/2014/main" id="{9BA6AF96-B805-E045-A7D3-9E174E255A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6850" y="36433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C00000"/>
                </a:solidFill>
                <a:latin typeface="Arial" panose="020B0604020202020204" pitchFamily="34" charset="0"/>
              </a:rPr>
              <a:t>7</a:t>
            </a:r>
            <a:endParaRPr lang="en-US" altLang="en-US" sz="24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3708" name="Text Box 60">
            <a:extLst>
              <a:ext uri="{FF2B5EF4-FFF2-40B4-BE49-F238E27FC236}">
                <a16:creationId xmlns:a16="http://schemas.microsoft.com/office/drawing/2014/main" id="{DB43A675-63D6-134C-ACAC-EC1ECEA521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3900" y="3790951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C00000"/>
                </a:solidFill>
                <a:latin typeface="Arial" panose="020B0604020202020204" pitchFamily="34" charset="0"/>
              </a:rPr>
              <a:t>8</a:t>
            </a:r>
            <a:endParaRPr lang="en-US" altLang="en-US" sz="24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3709" name="Line 61">
            <a:extLst>
              <a:ext uri="{FF2B5EF4-FFF2-40B4-BE49-F238E27FC236}">
                <a16:creationId xmlns:a16="http://schemas.microsoft.com/office/drawing/2014/main" id="{833EE6B7-E08F-0E48-9AE8-0BFC5B8F919C}"/>
              </a:ext>
            </a:extLst>
          </p:cNvPr>
          <p:cNvSpPr>
            <a:spLocks noChangeShapeType="1"/>
          </p:cNvSpPr>
          <p:nvPr/>
        </p:nvSpPr>
        <p:spPr bwMode="auto">
          <a:xfrm>
            <a:off x="7143750" y="2714625"/>
            <a:ext cx="1493838" cy="131445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3710" name="Line 62">
            <a:extLst>
              <a:ext uri="{FF2B5EF4-FFF2-40B4-BE49-F238E27FC236}">
                <a16:creationId xmlns:a16="http://schemas.microsoft.com/office/drawing/2014/main" id="{56884C0C-EE29-5C45-9B74-C2BFE81677C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104064" y="2830513"/>
            <a:ext cx="1493837" cy="130175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8" name="Text Box 63">
            <a:extLst>
              <a:ext uri="{FF2B5EF4-FFF2-40B4-BE49-F238E27FC236}">
                <a16:creationId xmlns:a16="http://schemas.microsoft.com/office/drawing/2014/main" id="{BC3CC6E1-537F-9040-8E32-2999ED02AA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5613" y="1852613"/>
            <a:ext cx="2011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Helvetica" pitchFamily="2" charset="0"/>
              </a:rPr>
              <a:t>.edu DNS server</a:t>
            </a:r>
            <a:endParaRPr lang="en-US" altLang="en-US" sz="1600">
              <a:latin typeface="Helvetica" pitchFamily="2" charset="0"/>
            </a:endParaRPr>
          </a:p>
        </p:txBody>
      </p:sp>
      <p:sp>
        <p:nvSpPr>
          <p:cNvPr id="17440" name="Rectangle 65">
            <a:extLst>
              <a:ext uri="{FF2B5EF4-FFF2-40B4-BE49-F238E27FC236}">
                <a16:creationId xmlns:a16="http://schemas.microsoft.com/office/drawing/2014/main" id="{A92D57E0-F811-BF4D-9158-8028B2B33FE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38201" y="1747606"/>
            <a:ext cx="5083914" cy="4648200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altLang="en-US" dirty="0">
                <a:solidFill>
                  <a:srgbClr val="C00000"/>
                </a:solidFill>
              </a:rPr>
              <a:t>Iterative query</a:t>
            </a:r>
          </a:p>
          <a:p>
            <a:pPr>
              <a:lnSpc>
                <a:spcPct val="100000"/>
              </a:lnSpc>
            </a:pPr>
            <a:endParaRPr lang="en-US" altLang="en-US" dirty="0">
              <a:solidFill>
                <a:srgbClr val="C00000"/>
              </a:solidFill>
            </a:endParaRPr>
          </a:p>
          <a:p>
            <a:r>
              <a:rPr lang="en-US" altLang="en-US" dirty="0"/>
              <a:t>Contacted server replies with name of server to contact</a:t>
            </a:r>
          </a:p>
          <a:p>
            <a:endParaRPr lang="en-US" altLang="en-US" dirty="0"/>
          </a:p>
          <a:p>
            <a:r>
              <a:rPr lang="en-US" altLang="en-US" dirty="0"/>
              <a:t>“I don’t know this name, but ask this other server”</a:t>
            </a:r>
            <a:endParaRPr lang="en-US" altLang="en-US" sz="2400" dirty="0"/>
          </a:p>
          <a:p>
            <a:endParaRPr lang="en-US" altLang="en-US" sz="2400" dirty="0"/>
          </a:p>
          <a:p>
            <a:r>
              <a:rPr lang="en-US" altLang="en-US" dirty="0"/>
              <a:t>Queries 2,4,6 are iterative from point of view of the local DNS server</a:t>
            </a:r>
            <a:endParaRPr lang="en-US" altLang="en-US" dirty="0">
              <a:solidFill>
                <a:srgbClr val="C00000"/>
              </a:solidFill>
            </a:endParaRPr>
          </a:p>
          <a:p>
            <a:pPr>
              <a:lnSpc>
                <a:spcPct val="100000"/>
              </a:lnSpc>
            </a:pPr>
            <a:endParaRPr lang="en-US" altLang="en-US" dirty="0">
              <a:solidFill>
                <a:srgbClr val="C00000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EA429CF-A33F-1144-BE7E-0D2344445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Query type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9256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>
            <a:extLst>
              <a:ext uri="{FF2B5EF4-FFF2-40B4-BE49-F238E27FC236}">
                <a16:creationId xmlns:a16="http://schemas.microsoft.com/office/drawing/2014/main" id="{6B9D18A9-23AA-A943-9B03-90CD51DE7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fld id="{C13BD270-1EAC-A54D-BE3E-E2851C91FC2C}" type="slidenum">
              <a:rPr lang="en-US" altLang="en-US" sz="1400">
                <a:latin typeface="Times New Roman" panose="02020603050405020304" pitchFamily="18" charset="0"/>
              </a:rPr>
              <a:pPr>
                <a:buFontTx/>
                <a:buNone/>
              </a:pPr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graphicFrame>
        <p:nvGraphicFramePr>
          <p:cNvPr id="19462" name="Object 3">
            <a:extLst>
              <a:ext uri="{FF2B5EF4-FFF2-40B4-BE49-F238E27FC236}">
                <a16:creationId xmlns:a16="http://schemas.microsoft.com/office/drawing/2014/main" id="{FB300A17-B4EF-9346-880E-792FE237D3D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83671" y="4439104"/>
          <a:ext cx="833438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17462500" imgH="14478000" progId="MS_ClipArt_Gallery.2">
                  <p:embed/>
                </p:oleObj>
              </mc:Choice>
              <mc:Fallback>
                <p:oleObj name="Clip" r:id="rId2" imgW="17462500" imgH="14478000" progId="MS_ClipArt_Gallery.2">
                  <p:embed/>
                  <p:pic>
                    <p:nvPicPr>
                      <p:cNvPr id="19462" name="Object 3">
                        <a:extLst>
                          <a:ext uri="{FF2B5EF4-FFF2-40B4-BE49-F238E27FC236}">
                            <a16:creationId xmlns:a16="http://schemas.microsoft.com/office/drawing/2014/main" id="{FB300A17-B4EF-9346-880E-792FE237D3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3671" y="4439104"/>
                        <a:ext cx="833438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3" name="Text Box 4">
            <a:extLst>
              <a:ext uri="{FF2B5EF4-FFF2-40B4-BE49-F238E27FC236}">
                <a16:creationId xmlns:a16="http://schemas.microsoft.com/office/drawing/2014/main" id="{25C43C66-6461-AC4A-B99D-C2A1573FF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394" y="5016954"/>
            <a:ext cx="1912704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Helvetica" pitchFamily="2" charset="0"/>
              </a:rPr>
              <a:t>requesting host</a:t>
            </a:r>
            <a:endParaRPr lang="en-US" altLang="en-US" sz="2400" dirty="0">
              <a:latin typeface="Helvetica" pitchFamily="2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 err="1">
                <a:latin typeface="Courier New" panose="02070309020205020404" pitchFamily="49" charset="0"/>
              </a:rPr>
              <a:t>cs.rutgers.edu</a:t>
            </a:r>
            <a:endParaRPr lang="en-US" altLang="en-US" sz="1600" dirty="0">
              <a:latin typeface="Times New Roman" panose="02020603050405020304" pitchFamily="18" charset="0"/>
            </a:endParaRPr>
          </a:p>
        </p:txBody>
      </p:sp>
      <p:sp>
        <p:nvSpPr>
          <p:cNvPr id="19464" name="Text Box 5">
            <a:extLst>
              <a:ext uri="{FF2B5EF4-FFF2-40B4-BE49-F238E27FC236}">
                <a16:creationId xmlns:a16="http://schemas.microsoft.com/office/drawing/2014/main" id="{1DD07BDC-4646-4144-95A0-0B39DB0692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7983" y="5805941"/>
            <a:ext cx="22828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gaia.cs.umass.edu</a:t>
            </a:r>
            <a:endParaRPr lang="en-US" altLang="en-US" sz="1600">
              <a:latin typeface="Times New Roman" panose="02020603050405020304" pitchFamily="18" charset="0"/>
            </a:endParaRPr>
          </a:p>
        </p:txBody>
      </p:sp>
      <p:graphicFrame>
        <p:nvGraphicFramePr>
          <p:cNvPr id="19465" name="Object 6">
            <a:extLst>
              <a:ext uri="{FF2B5EF4-FFF2-40B4-BE49-F238E27FC236}">
                <a16:creationId xmlns:a16="http://schemas.microsoft.com/office/drawing/2014/main" id="{EFFC03CD-6698-2A47-A83E-F8CE3898CE1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007746" y="5239204"/>
          <a:ext cx="833438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4" imgW="17462500" imgH="14478000" progId="MS_ClipArt_Gallery.2">
                  <p:embed/>
                </p:oleObj>
              </mc:Choice>
              <mc:Fallback>
                <p:oleObj name="Clip" r:id="rId4" imgW="17462500" imgH="14478000" progId="MS_ClipArt_Gallery.2">
                  <p:embed/>
                  <p:pic>
                    <p:nvPicPr>
                      <p:cNvPr id="19465" name="Object 6">
                        <a:extLst>
                          <a:ext uri="{FF2B5EF4-FFF2-40B4-BE49-F238E27FC236}">
                            <a16:creationId xmlns:a16="http://schemas.microsoft.com/office/drawing/2014/main" id="{EFFC03CD-6698-2A47-A83E-F8CE3898CE1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7746" y="5239204"/>
                        <a:ext cx="833438" cy="638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466" name="Group 7">
            <a:extLst>
              <a:ext uri="{FF2B5EF4-FFF2-40B4-BE49-F238E27FC236}">
                <a16:creationId xmlns:a16="http://schemas.microsoft.com/office/drawing/2014/main" id="{D4AFABB2-CAFB-2145-9313-5F4EAAEABEE8}"/>
              </a:ext>
            </a:extLst>
          </p:cNvPr>
          <p:cNvGrpSpPr>
            <a:grpSpLocks/>
          </p:cNvGrpSpPr>
          <p:nvPr/>
        </p:nvGrpSpPr>
        <p:grpSpPr bwMode="auto">
          <a:xfrm>
            <a:off x="7131321" y="2364241"/>
            <a:ext cx="369888" cy="657225"/>
            <a:chOff x="4180" y="783"/>
            <a:chExt cx="150" cy="307"/>
          </a:xfrm>
        </p:grpSpPr>
        <p:sp>
          <p:nvSpPr>
            <p:cNvPr id="19516" name="AutoShape 8">
              <a:extLst>
                <a:ext uri="{FF2B5EF4-FFF2-40B4-BE49-F238E27FC236}">
                  <a16:creationId xmlns:a16="http://schemas.microsoft.com/office/drawing/2014/main" id="{51D3DD00-5714-1E4F-B98B-1CD55BB99A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9517" name="Rectangle 9">
              <a:extLst>
                <a:ext uri="{FF2B5EF4-FFF2-40B4-BE49-F238E27FC236}">
                  <a16:creationId xmlns:a16="http://schemas.microsoft.com/office/drawing/2014/main" id="{EC6C29C9-8833-1440-AB55-533A884881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9518" name="Rectangle 10">
              <a:extLst>
                <a:ext uri="{FF2B5EF4-FFF2-40B4-BE49-F238E27FC236}">
                  <a16:creationId xmlns:a16="http://schemas.microsoft.com/office/drawing/2014/main" id="{F8A357B3-F7BF-7847-A8C8-FDB6B8C962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9519" name="AutoShape 11">
              <a:extLst>
                <a:ext uri="{FF2B5EF4-FFF2-40B4-BE49-F238E27FC236}">
                  <a16:creationId xmlns:a16="http://schemas.microsoft.com/office/drawing/2014/main" id="{53077D92-6243-D749-8AC4-B63A2428CD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9520" name="Line 12">
              <a:extLst>
                <a:ext uri="{FF2B5EF4-FFF2-40B4-BE49-F238E27FC236}">
                  <a16:creationId xmlns:a16="http://schemas.microsoft.com/office/drawing/2014/main" id="{0FFC42EC-67EA-9643-BB55-75B505B279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21" name="Line 13">
              <a:extLst>
                <a:ext uri="{FF2B5EF4-FFF2-40B4-BE49-F238E27FC236}">
                  <a16:creationId xmlns:a16="http://schemas.microsoft.com/office/drawing/2014/main" id="{E5F0BE56-575B-584A-9448-A87BCCBF34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22" name="Rectangle 14">
              <a:extLst>
                <a:ext uri="{FF2B5EF4-FFF2-40B4-BE49-F238E27FC236}">
                  <a16:creationId xmlns:a16="http://schemas.microsoft.com/office/drawing/2014/main" id="{E0A05CE6-5AEA-9841-B544-9D74307296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9523" name="Rectangle 15">
              <a:extLst>
                <a:ext uri="{FF2B5EF4-FFF2-40B4-BE49-F238E27FC236}">
                  <a16:creationId xmlns:a16="http://schemas.microsoft.com/office/drawing/2014/main" id="{F31805F7-579A-D243-B179-3242BC442D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</p:grpSp>
      <p:sp>
        <p:nvSpPr>
          <p:cNvPr id="19467" name="Text Box 16">
            <a:extLst>
              <a:ext uri="{FF2B5EF4-FFF2-40B4-BE49-F238E27FC236}">
                <a16:creationId xmlns:a16="http://schemas.microsoft.com/office/drawing/2014/main" id="{39A590B7-8889-4B40-859D-08971CB172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5358" y="616403"/>
            <a:ext cx="2011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Helvetica" pitchFamily="2" charset="0"/>
              </a:rPr>
              <a:t>root DNS server</a:t>
            </a:r>
            <a:endParaRPr lang="en-US" altLang="en-US" sz="1600" dirty="0">
              <a:latin typeface="Helvetica" pitchFamily="2" charset="0"/>
            </a:endParaRPr>
          </a:p>
        </p:txBody>
      </p:sp>
      <p:sp>
        <p:nvSpPr>
          <p:cNvPr id="19468" name="Line 17">
            <a:extLst>
              <a:ext uri="{FF2B5EF4-FFF2-40B4-BE49-F238E27FC236}">
                <a16:creationId xmlns:a16="http://schemas.microsoft.com/office/drawing/2014/main" id="{7053E567-5CD9-5C46-B3CD-86185622962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180533" y="3051628"/>
            <a:ext cx="0" cy="131445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Line 18">
            <a:extLst>
              <a:ext uri="{FF2B5EF4-FFF2-40B4-BE49-F238E27FC236}">
                <a16:creationId xmlns:a16="http://schemas.microsoft.com/office/drawing/2014/main" id="{2893C652-5F98-FB4B-9EA7-52BD9AC79CC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94833" y="1356178"/>
            <a:ext cx="914400" cy="97155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0" name="Line 19">
            <a:extLst>
              <a:ext uri="{FF2B5EF4-FFF2-40B4-BE49-F238E27FC236}">
                <a16:creationId xmlns:a16="http://schemas.microsoft.com/office/drawing/2014/main" id="{8708BBCC-1DE6-D14F-8EC5-589E199470E5}"/>
              </a:ext>
            </a:extLst>
          </p:cNvPr>
          <p:cNvSpPr>
            <a:spLocks noChangeShapeType="1"/>
          </p:cNvSpPr>
          <p:nvPr/>
        </p:nvSpPr>
        <p:spPr bwMode="auto">
          <a:xfrm>
            <a:off x="7371033" y="3080203"/>
            <a:ext cx="9525" cy="1323975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471" name="Group 20">
            <a:extLst>
              <a:ext uri="{FF2B5EF4-FFF2-40B4-BE49-F238E27FC236}">
                <a16:creationId xmlns:a16="http://schemas.microsoft.com/office/drawing/2014/main" id="{955C94BC-6B94-2141-8F72-3769390BEA48}"/>
              </a:ext>
            </a:extLst>
          </p:cNvPr>
          <p:cNvGrpSpPr>
            <a:grpSpLocks/>
          </p:cNvGrpSpPr>
          <p:nvPr/>
        </p:nvGrpSpPr>
        <p:grpSpPr bwMode="auto">
          <a:xfrm>
            <a:off x="6005783" y="3197678"/>
            <a:ext cx="2036763" cy="615950"/>
            <a:chOff x="2788" y="2132"/>
            <a:chExt cx="1283" cy="388"/>
          </a:xfrm>
        </p:grpSpPr>
        <p:sp>
          <p:nvSpPr>
            <p:cNvPr id="19514" name="Rectangle 21">
              <a:extLst>
                <a:ext uri="{FF2B5EF4-FFF2-40B4-BE49-F238E27FC236}">
                  <a16:creationId xmlns:a16="http://schemas.microsoft.com/office/drawing/2014/main" id="{F5D6DFF7-E569-C441-A3A1-455E55E6B4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8" y="2178"/>
              <a:ext cx="1182" cy="3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9515" name="Text Box 22">
              <a:extLst>
                <a:ext uri="{FF2B5EF4-FFF2-40B4-BE49-F238E27FC236}">
                  <a16:creationId xmlns:a16="http://schemas.microsoft.com/office/drawing/2014/main" id="{F157AA0C-B7DD-9142-9741-1891156401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8" y="2132"/>
              <a:ext cx="1283" cy="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dirty="0">
                  <a:latin typeface="Helvetica" pitchFamily="2" charset="0"/>
                </a:rPr>
                <a:t>local DNS server</a:t>
              </a:r>
              <a:endParaRPr lang="en-US" altLang="en-US" sz="2400" dirty="0">
                <a:latin typeface="Helvetica" pitchFamily="2" charset="0"/>
              </a:endParaRPr>
            </a:p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 dirty="0" err="1">
                  <a:latin typeface="Courier New" panose="02070309020205020404" pitchFamily="49" charset="0"/>
                </a:rPr>
                <a:t>dns.rutgers.edu</a:t>
              </a:r>
              <a:endParaRPr lang="en-US" altLang="en-US" sz="1600" dirty="0">
                <a:latin typeface="Times New Roman" panose="02020603050405020304" pitchFamily="18" charset="0"/>
              </a:endParaRPr>
            </a:p>
          </p:txBody>
        </p:sp>
      </p:grpSp>
      <p:sp>
        <p:nvSpPr>
          <p:cNvPr id="19472" name="Text Box 23">
            <a:extLst>
              <a:ext uri="{FF2B5EF4-FFF2-40B4-BE49-F238E27FC236}">
                <a16:creationId xmlns:a16="http://schemas.microsoft.com/office/drawing/2014/main" id="{950F0CE3-2660-DD45-AC56-8D1EB4DB4F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1608" y="3907291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rgbClr val="C00000"/>
                </a:solidFill>
                <a:latin typeface="Arial" panose="020B0604020202020204" pitchFamily="34" charset="0"/>
              </a:rPr>
              <a:t>1</a:t>
            </a:r>
            <a:endParaRPr lang="en-US" altLang="en-US" sz="2400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73" name="Text Box 24">
            <a:extLst>
              <a:ext uri="{FF2B5EF4-FFF2-40B4-BE49-F238E27FC236}">
                <a16:creationId xmlns:a16="http://schemas.microsoft.com/office/drawing/2014/main" id="{B62A8115-115B-8A48-A3D9-2C910391AC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4533" y="1573666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rgbClr val="C00000"/>
                </a:solidFill>
                <a:latin typeface="Arial" panose="020B0604020202020204" pitchFamily="34" charset="0"/>
              </a:rPr>
              <a:t>2</a:t>
            </a:r>
            <a:endParaRPr lang="en-US" altLang="en-US" sz="2400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74" name="Text Box 25">
            <a:extLst>
              <a:ext uri="{FF2B5EF4-FFF2-40B4-BE49-F238E27FC236}">
                <a16:creationId xmlns:a16="http://schemas.microsoft.com/office/drawing/2014/main" id="{DC1F5830-2D6B-3E40-A3DF-B0B59D2236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60171" y="3359603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C00000"/>
                </a:solidFill>
                <a:latin typeface="Arial" panose="020B0604020202020204" pitchFamily="34" charset="0"/>
              </a:rPr>
              <a:t>4</a:t>
            </a:r>
            <a:endParaRPr lang="en-US" altLang="en-US" sz="24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75" name="Text Box 26">
            <a:extLst>
              <a:ext uri="{FF2B5EF4-FFF2-40B4-BE49-F238E27FC236}">
                <a16:creationId xmlns:a16="http://schemas.microsoft.com/office/drawing/2014/main" id="{1B7B8584-9C93-6D41-B418-DEFFF953FF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2971" y="3435804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C00000"/>
                </a:solidFill>
                <a:latin typeface="Arial" panose="020B0604020202020204" pitchFamily="34" charset="0"/>
              </a:rPr>
              <a:t>5</a:t>
            </a:r>
            <a:endParaRPr lang="en-US" altLang="en-US" sz="24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76" name="Text Box 27">
            <a:extLst>
              <a:ext uri="{FF2B5EF4-FFF2-40B4-BE49-F238E27FC236}">
                <a16:creationId xmlns:a16="http://schemas.microsoft.com/office/drawing/2014/main" id="{DDC7DB96-06BA-F846-8F5A-5FBF33C36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98171" y="2064203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C00000"/>
                </a:solidFill>
                <a:latin typeface="Arial" panose="020B0604020202020204" pitchFamily="34" charset="0"/>
              </a:rPr>
              <a:t>6</a:t>
            </a:r>
            <a:endParaRPr lang="en-US" altLang="en-US" sz="24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19477" name="Group 28">
            <a:extLst>
              <a:ext uri="{FF2B5EF4-FFF2-40B4-BE49-F238E27FC236}">
                <a16:creationId xmlns:a16="http://schemas.microsoft.com/office/drawing/2014/main" id="{F9E644DE-E959-6640-862D-5F63705F8A3D}"/>
              </a:ext>
            </a:extLst>
          </p:cNvPr>
          <p:cNvGrpSpPr>
            <a:grpSpLocks/>
          </p:cNvGrpSpPr>
          <p:nvPr/>
        </p:nvGrpSpPr>
        <p:grpSpPr bwMode="auto">
          <a:xfrm>
            <a:off x="8245746" y="945016"/>
            <a:ext cx="369888" cy="657225"/>
            <a:chOff x="4180" y="783"/>
            <a:chExt cx="150" cy="307"/>
          </a:xfrm>
        </p:grpSpPr>
        <p:sp>
          <p:nvSpPr>
            <p:cNvPr id="19506" name="AutoShape 29">
              <a:extLst>
                <a:ext uri="{FF2B5EF4-FFF2-40B4-BE49-F238E27FC236}">
                  <a16:creationId xmlns:a16="http://schemas.microsoft.com/office/drawing/2014/main" id="{03EAA193-C083-AD41-BCDC-20FAB18880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9507" name="Rectangle 30">
              <a:extLst>
                <a:ext uri="{FF2B5EF4-FFF2-40B4-BE49-F238E27FC236}">
                  <a16:creationId xmlns:a16="http://schemas.microsoft.com/office/drawing/2014/main" id="{BE463B6B-1445-D042-BAE5-C3970B2709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9508" name="Rectangle 31">
              <a:extLst>
                <a:ext uri="{FF2B5EF4-FFF2-40B4-BE49-F238E27FC236}">
                  <a16:creationId xmlns:a16="http://schemas.microsoft.com/office/drawing/2014/main" id="{3DE495D8-D62B-4E4F-AB85-92440372A4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9509" name="AutoShape 32">
              <a:extLst>
                <a:ext uri="{FF2B5EF4-FFF2-40B4-BE49-F238E27FC236}">
                  <a16:creationId xmlns:a16="http://schemas.microsoft.com/office/drawing/2014/main" id="{DF306364-A589-9F44-8A5C-76370CE4F7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9510" name="Line 33">
              <a:extLst>
                <a:ext uri="{FF2B5EF4-FFF2-40B4-BE49-F238E27FC236}">
                  <a16:creationId xmlns:a16="http://schemas.microsoft.com/office/drawing/2014/main" id="{6710E7D8-12E5-8146-9EFE-231CDDD831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11" name="Line 34">
              <a:extLst>
                <a:ext uri="{FF2B5EF4-FFF2-40B4-BE49-F238E27FC236}">
                  <a16:creationId xmlns:a16="http://schemas.microsoft.com/office/drawing/2014/main" id="{3CFC39E6-69EF-D141-B338-D062C83AFF9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12" name="Rectangle 35">
              <a:extLst>
                <a:ext uri="{FF2B5EF4-FFF2-40B4-BE49-F238E27FC236}">
                  <a16:creationId xmlns:a16="http://schemas.microsoft.com/office/drawing/2014/main" id="{9A2F9168-0853-5A4F-9D97-3282DF42D9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9513" name="Rectangle 36">
              <a:extLst>
                <a:ext uri="{FF2B5EF4-FFF2-40B4-BE49-F238E27FC236}">
                  <a16:creationId xmlns:a16="http://schemas.microsoft.com/office/drawing/2014/main" id="{3E3E0F9A-ED27-6D4D-B7B8-CBB396EC35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</p:grpSp>
      <p:grpSp>
        <p:nvGrpSpPr>
          <p:cNvPr id="19478" name="Group 37">
            <a:extLst>
              <a:ext uri="{FF2B5EF4-FFF2-40B4-BE49-F238E27FC236}">
                <a16:creationId xmlns:a16="http://schemas.microsoft.com/office/drawing/2014/main" id="{C914F66D-2D14-EA41-AF8A-7BCFE412D5E0}"/>
              </a:ext>
            </a:extLst>
          </p:cNvPr>
          <p:cNvGrpSpPr>
            <a:grpSpLocks/>
          </p:cNvGrpSpPr>
          <p:nvPr/>
        </p:nvGrpSpPr>
        <p:grpSpPr bwMode="auto">
          <a:xfrm>
            <a:off x="9074421" y="2373766"/>
            <a:ext cx="369888" cy="657225"/>
            <a:chOff x="4180" y="783"/>
            <a:chExt cx="150" cy="307"/>
          </a:xfrm>
        </p:grpSpPr>
        <p:sp>
          <p:nvSpPr>
            <p:cNvPr id="19498" name="AutoShape 38">
              <a:extLst>
                <a:ext uri="{FF2B5EF4-FFF2-40B4-BE49-F238E27FC236}">
                  <a16:creationId xmlns:a16="http://schemas.microsoft.com/office/drawing/2014/main" id="{66D35943-DC0F-EE4A-97CB-6E117DB7B4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9499" name="Rectangle 39">
              <a:extLst>
                <a:ext uri="{FF2B5EF4-FFF2-40B4-BE49-F238E27FC236}">
                  <a16:creationId xmlns:a16="http://schemas.microsoft.com/office/drawing/2014/main" id="{F4AD169C-1FD2-BD40-8BAE-DBB4ACB625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9500" name="Rectangle 40">
              <a:extLst>
                <a:ext uri="{FF2B5EF4-FFF2-40B4-BE49-F238E27FC236}">
                  <a16:creationId xmlns:a16="http://schemas.microsoft.com/office/drawing/2014/main" id="{9F9D78E8-BBBB-E546-A907-4673523691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9501" name="AutoShape 41">
              <a:extLst>
                <a:ext uri="{FF2B5EF4-FFF2-40B4-BE49-F238E27FC236}">
                  <a16:creationId xmlns:a16="http://schemas.microsoft.com/office/drawing/2014/main" id="{A3D9EEFE-FF47-A743-90DA-EDAF8ED003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9502" name="Line 42">
              <a:extLst>
                <a:ext uri="{FF2B5EF4-FFF2-40B4-BE49-F238E27FC236}">
                  <a16:creationId xmlns:a16="http://schemas.microsoft.com/office/drawing/2014/main" id="{313F43BF-687D-7545-8A33-E087415089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3" name="Line 43">
              <a:extLst>
                <a:ext uri="{FF2B5EF4-FFF2-40B4-BE49-F238E27FC236}">
                  <a16:creationId xmlns:a16="http://schemas.microsoft.com/office/drawing/2014/main" id="{1CDB8127-92B9-5A49-ABFF-D99DDDD878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04" name="Rectangle 44">
              <a:extLst>
                <a:ext uri="{FF2B5EF4-FFF2-40B4-BE49-F238E27FC236}">
                  <a16:creationId xmlns:a16="http://schemas.microsoft.com/office/drawing/2014/main" id="{08488DF1-BE00-6D4C-A35B-50A9F3143A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9505" name="Rectangle 45">
              <a:extLst>
                <a:ext uri="{FF2B5EF4-FFF2-40B4-BE49-F238E27FC236}">
                  <a16:creationId xmlns:a16="http://schemas.microsoft.com/office/drawing/2014/main" id="{AC5BDBC4-20EB-3E40-891A-6116AF4314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</p:grpSp>
      <p:grpSp>
        <p:nvGrpSpPr>
          <p:cNvPr id="19479" name="Group 46">
            <a:extLst>
              <a:ext uri="{FF2B5EF4-FFF2-40B4-BE49-F238E27FC236}">
                <a16:creationId xmlns:a16="http://schemas.microsoft.com/office/drawing/2014/main" id="{C3969308-E812-824E-977B-4DF3F45A7B2F}"/>
              </a:ext>
            </a:extLst>
          </p:cNvPr>
          <p:cNvGrpSpPr>
            <a:grpSpLocks/>
          </p:cNvGrpSpPr>
          <p:nvPr/>
        </p:nvGrpSpPr>
        <p:grpSpPr bwMode="auto">
          <a:xfrm>
            <a:off x="9055371" y="3993016"/>
            <a:ext cx="369888" cy="657225"/>
            <a:chOff x="4180" y="783"/>
            <a:chExt cx="150" cy="307"/>
          </a:xfrm>
        </p:grpSpPr>
        <p:sp>
          <p:nvSpPr>
            <p:cNvPr id="19490" name="AutoShape 47">
              <a:extLst>
                <a:ext uri="{FF2B5EF4-FFF2-40B4-BE49-F238E27FC236}">
                  <a16:creationId xmlns:a16="http://schemas.microsoft.com/office/drawing/2014/main" id="{1FC3F83E-8B47-5241-9741-8CB69A6749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1019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9491" name="Rectangle 48">
              <a:extLst>
                <a:ext uri="{FF2B5EF4-FFF2-40B4-BE49-F238E27FC236}">
                  <a16:creationId xmlns:a16="http://schemas.microsoft.com/office/drawing/2014/main" id="{D9157777-30B9-6940-A126-BFE560E6F9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6" y="785"/>
              <a:ext cx="69" cy="236"/>
            </a:xfrm>
            <a:prstGeom prst="rect">
              <a:avLst/>
            </a:pr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9492" name="Rectangle 49">
              <a:extLst>
                <a:ext uri="{FF2B5EF4-FFF2-40B4-BE49-F238E27FC236}">
                  <a16:creationId xmlns:a16="http://schemas.microsoft.com/office/drawing/2014/main" id="{CD7A1209-CFD8-B944-88F9-39AE5F6CE9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1" y="852"/>
              <a:ext cx="95" cy="236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9493" name="AutoShape 50">
              <a:extLst>
                <a:ext uri="{FF2B5EF4-FFF2-40B4-BE49-F238E27FC236}">
                  <a16:creationId xmlns:a16="http://schemas.microsoft.com/office/drawing/2014/main" id="{3FC72F62-66EC-A845-A9B6-7828EE7ACA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0" y="783"/>
              <a:ext cx="150" cy="71"/>
            </a:xfrm>
            <a:prstGeom prst="parallelogram">
              <a:avLst>
                <a:gd name="adj" fmla="val 81387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9494" name="Line 51">
              <a:extLst>
                <a:ext uri="{FF2B5EF4-FFF2-40B4-BE49-F238E27FC236}">
                  <a16:creationId xmlns:a16="http://schemas.microsoft.com/office/drawing/2014/main" id="{66BFC35B-7982-1941-8D28-AB3D394C40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0" y="788"/>
              <a:ext cx="0" cy="23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5" name="Line 52">
              <a:extLst>
                <a:ext uri="{FF2B5EF4-FFF2-40B4-BE49-F238E27FC236}">
                  <a16:creationId xmlns:a16="http://schemas.microsoft.com/office/drawing/2014/main" id="{1A5820C6-7331-FD48-AE53-5A9B6356A3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276" y="1019"/>
              <a:ext cx="54" cy="6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6" name="Rectangle 53">
              <a:extLst>
                <a:ext uri="{FF2B5EF4-FFF2-40B4-BE49-F238E27FC236}">
                  <a16:creationId xmlns:a16="http://schemas.microsoft.com/office/drawing/2014/main" id="{21CFF099-71E8-2542-97DB-877CE8B117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3" y="883"/>
              <a:ext cx="63" cy="13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  <p:sp>
          <p:nvSpPr>
            <p:cNvPr id="19497" name="Rectangle 54">
              <a:extLst>
                <a:ext uri="{FF2B5EF4-FFF2-40B4-BE49-F238E27FC236}">
                  <a16:creationId xmlns:a16="http://schemas.microsoft.com/office/drawing/2014/main" id="{5B333CC0-91BC-374D-870A-FF268F04F8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2" y="924"/>
              <a:ext cx="48" cy="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buChar char="r"/>
                <a:defRPr sz="2800"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buSzPct val="75000"/>
                <a:buFont typeface="Wingdings" pitchFamily="2" charset="2"/>
                <a:buChar char="v"/>
                <a:defRPr sz="2400"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buChar char="•"/>
                <a:defRPr sz="2000"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buFont typeface="ZapfDingbats" pitchFamily="82" charset="2"/>
                <a:buNone/>
              </a:pPr>
              <a:endParaRPr lang="en-US" altLang="en-US" sz="2400"/>
            </a:p>
          </p:txBody>
        </p:sp>
      </p:grpSp>
      <p:sp>
        <p:nvSpPr>
          <p:cNvPr id="19480" name="Text Box 55">
            <a:extLst>
              <a:ext uri="{FF2B5EF4-FFF2-40B4-BE49-F238E27FC236}">
                <a16:creationId xmlns:a16="http://schemas.microsoft.com/office/drawing/2014/main" id="{52EE6F85-9026-AD45-9C24-5558E99083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94958" y="4564516"/>
            <a:ext cx="23050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 err="1">
                <a:latin typeface="Helvetica" pitchFamily="2" charset="0"/>
              </a:rPr>
              <a:t>umass.edu</a:t>
            </a:r>
            <a:r>
              <a:rPr lang="en-US" altLang="en-US" sz="1600" dirty="0">
                <a:latin typeface="Helvetica" pitchFamily="2" charset="0"/>
              </a:rPr>
              <a:t> DNS server</a:t>
            </a:r>
            <a:endParaRPr lang="en-US" altLang="en-US" sz="2400" dirty="0">
              <a:latin typeface="Helvetica" pitchFamily="2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 dirty="0" err="1">
                <a:latin typeface="Courier New" panose="02070309020205020404" pitchFamily="49" charset="0"/>
              </a:rPr>
              <a:t>dns.umass.edu</a:t>
            </a:r>
            <a:endParaRPr lang="en-US" altLang="en-US" sz="1600" dirty="0">
              <a:latin typeface="Times New Roman" panose="02020603050405020304" pitchFamily="18" charset="0"/>
            </a:endParaRPr>
          </a:p>
        </p:txBody>
      </p:sp>
      <p:sp>
        <p:nvSpPr>
          <p:cNvPr id="19481" name="Text Box 56">
            <a:extLst>
              <a:ext uri="{FF2B5EF4-FFF2-40B4-BE49-F238E27FC236}">
                <a16:creationId xmlns:a16="http://schemas.microsoft.com/office/drawing/2014/main" id="{87E291C9-9D36-3E47-A47B-6D1C9DDE96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9971" y="2140403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C00000"/>
                </a:solidFill>
                <a:latin typeface="Arial" panose="020B0604020202020204" pitchFamily="34" charset="0"/>
              </a:rPr>
              <a:t>7</a:t>
            </a:r>
            <a:endParaRPr lang="en-US" altLang="en-US" sz="24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82" name="Text Box 57">
            <a:extLst>
              <a:ext uri="{FF2B5EF4-FFF2-40B4-BE49-F238E27FC236}">
                <a16:creationId xmlns:a16="http://schemas.microsoft.com/office/drawing/2014/main" id="{8BD31147-558F-D74B-BB34-3CB7A2C438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44058" y="3926341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C00000"/>
                </a:solidFill>
                <a:latin typeface="Arial" panose="020B0604020202020204" pitchFamily="34" charset="0"/>
              </a:rPr>
              <a:t>8</a:t>
            </a:r>
            <a:endParaRPr lang="en-US" altLang="en-US" sz="24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83" name="Line 58">
            <a:extLst>
              <a:ext uri="{FF2B5EF4-FFF2-40B4-BE49-F238E27FC236}">
                <a16:creationId xmlns:a16="http://schemas.microsoft.com/office/drawing/2014/main" id="{CD81A710-C2B4-BA43-9F25-1349DFA9F0B8}"/>
              </a:ext>
            </a:extLst>
          </p:cNvPr>
          <p:cNvSpPr>
            <a:spLocks noChangeShapeType="1"/>
          </p:cNvSpPr>
          <p:nvPr/>
        </p:nvSpPr>
        <p:spPr bwMode="auto">
          <a:xfrm>
            <a:off x="8598171" y="1226003"/>
            <a:ext cx="685800" cy="1143000"/>
          </a:xfrm>
          <a:prstGeom prst="line">
            <a:avLst/>
          </a:prstGeom>
          <a:noFill/>
          <a:ln w="25400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4" name="Text Box 59">
            <a:extLst>
              <a:ext uri="{FF2B5EF4-FFF2-40B4-BE49-F238E27FC236}">
                <a16:creationId xmlns:a16="http://schemas.microsoft.com/office/drawing/2014/main" id="{EB4F2A6E-E212-6640-96F9-A6AB025CF3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1171" y="2445203"/>
            <a:ext cx="2011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latin typeface="Helvetica" pitchFamily="2" charset="0"/>
              </a:rPr>
              <a:t>.</a:t>
            </a:r>
            <a:r>
              <a:rPr lang="en-US" altLang="en-US" sz="1800" dirty="0" err="1">
                <a:latin typeface="Helvetica" pitchFamily="2" charset="0"/>
              </a:rPr>
              <a:t>edu</a:t>
            </a:r>
            <a:r>
              <a:rPr lang="en-US" altLang="en-US" sz="1800" dirty="0">
                <a:latin typeface="Helvetica" pitchFamily="2" charset="0"/>
              </a:rPr>
              <a:t> DNS server</a:t>
            </a:r>
            <a:endParaRPr lang="en-US" altLang="en-US" sz="1600" dirty="0">
              <a:latin typeface="Helvetica" pitchFamily="2" charset="0"/>
            </a:endParaRPr>
          </a:p>
        </p:txBody>
      </p:sp>
      <p:sp>
        <p:nvSpPr>
          <p:cNvPr id="19485" name="Line 60">
            <a:extLst>
              <a:ext uri="{FF2B5EF4-FFF2-40B4-BE49-F238E27FC236}">
                <a16:creationId xmlns:a16="http://schemas.microsoft.com/office/drawing/2014/main" id="{5138EC1F-0E4B-394C-A898-046EACBE669A}"/>
              </a:ext>
            </a:extLst>
          </p:cNvPr>
          <p:cNvSpPr>
            <a:spLocks noChangeShapeType="1"/>
          </p:cNvSpPr>
          <p:nvPr/>
        </p:nvSpPr>
        <p:spPr bwMode="auto">
          <a:xfrm>
            <a:off x="9360171" y="2978603"/>
            <a:ext cx="0" cy="99060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6" name="Line 61">
            <a:extLst>
              <a:ext uri="{FF2B5EF4-FFF2-40B4-BE49-F238E27FC236}">
                <a16:creationId xmlns:a16="http://schemas.microsoft.com/office/drawing/2014/main" id="{5331EEA8-CB02-2040-83D6-4AE7E35B13D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9207771" y="3054803"/>
            <a:ext cx="0" cy="91440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7" name="Line 62">
            <a:extLst>
              <a:ext uri="{FF2B5EF4-FFF2-40B4-BE49-F238E27FC236}">
                <a16:creationId xmlns:a16="http://schemas.microsoft.com/office/drawing/2014/main" id="{11CC987D-5EE9-5D4B-819D-DAA502C8544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521971" y="1607003"/>
            <a:ext cx="533400" cy="91440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8" name="Text Box 63">
            <a:extLst>
              <a:ext uri="{FF2B5EF4-FFF2-40B4-BE49-F238E27FC236}">
                <a16:creationId xmlns:a16="http://schemas.microsoft.com/office/drawing/2014/main" id="{E2850ACE-0DB4-8546-B87E-BC900CB8AD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55371" y="1607003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solidFill>
                  <a:srgbClr val="C00000"/>
                </a:solidFill>
                <a:latin typeface="Arial" panose="020B0604020202020204" pitchFamily="34" charset="0"/>
              </a:rPr>
              <a:t>3</a:t>
            </a:r>
            <a:endParaRPr lang="en-US" altLang="en-US" sz="240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89" name="Line 64">
            <a:extLst>
              <a:ext uri="{FF2B5EF4-FFF2-40B4-BE49-F238E27FC236}">
                <a16:creationId xmlns:a16="http://schemas.microsoft.com/office/drawing/2014/main" id="{3943B896-30E7-2A4F-9536-B3DB8749654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531371" y="1607003"/>
            <a:ext cx="762000" cy="83820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0" name="Rectangle 65">
            <a:extLst>
              <a:ext uri="{FF2B5EF4-FFF2-40B4-BE49-F238E27FC236}">
                <a16:creationId xmlns:a16="http://schemas.microsoft.com/office/drawing/2014/main" id="{A3A6B52B-801E-7144-9AF3-2158FC4E04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Query type</a:t>
            </a:r>
          </a:p>
        </p:txBody>
      </p:sp>
      <p:sp>
        <p:nvSpPr>
          <p:cNvPr id="19461" name="Rectangle 66">
            <a:extLst>
              <a:ext uri="{FF2B5EF4-FFF2-40B4-BE49-F238E27FC236}">
                <a16:creationId xmlns:a16="http://schemas.microsoft.com/office/drawing/2014/main" id="{23F90139-999A-5C46-B6CF-11E89485E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608" y="1643289"/>
            <a:ext cx="5452631" cy="4986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ZapfDingbats" pitchFamily="82" charset="2"/>
              <a:buNone/>
            </a:pPr>
            <a:r>
              <a:rPr lang="en-US" altLang="en-US" sz="3200" dirty="0">
                <a:solidFill>
                  <a:srgbClr val="C00000"/>
                </a:solidFill>
                <a:latin typeface="Helvetica" pitchFamily="2" charset="0"/>
              </a:rPr>
              <a:t>Recursive query:</a:t>
            </a:r>
            <a:endParaRPr lang="en-US" altLang="en-US" dirty="0">
              <a:latin typeface="Helvetica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latin typeface="Helvetica" pitchFamily="2" charset="0"/>
              </a:rPr>
              <a:t>Puts burden of name resolution on the contacted (e.g., root) name server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dirty="0">
              <a:latin typeface="Helvetica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latin typeface="Helvetica" pitchFamily="2" charset="0"/>
              </a:rPr>
              <a:t>Query 2 (to root DNS server) is recursive from the local server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dirty="0">
              <a:latin typeface="Helvetica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latin typeface="Helvetica" pitchFamily="2" charset="0"/>
              </a:rPr>
              <a:t>In general, recursive is not preferred for higher levels of the DNS hierarchy</a:t>
            </a:r>
          </a:p>
          <a:p>
            <a:pPr marL="0" indent="0">
              <a:buNone/>
            </a:pPr>
            <a:endParaRPr lang="en-US" altLang="en-US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997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8" grpId="0" animBg="1"/>
      <p:bldP spid="19469" grpId="0" animBg="1"/>
      <p:bldP spid="19470" grpId="0" animBg="1"/>
      <p:bldP spid="19472" grpId="0"/>
      <p:bldP spid="19473" grpId="0"/>
      <p:bldP spid="19474" grpId="0"/>
      <p:bldP spid="19475" grpId="0"/>
      <p:bldP spid="19476" grpId="0"/>
      <p:bldP spid="19481" grpId="0"/>
      <p:bldP spid="19482" grpId="0"/>
      <p:bldP spid="19483" grpId="0" animBg="1"/>
      <p:bldP spid="19485" grpId="0" animBg="1"/>
      <p:bldP spid="19486" grpId="0" animBg="1"/>
      <p:bldP spid="19487" grpId="0" animBg="1"/>
      <p:bldP spid="19488" grpId="0"/>
      <p:bldP spid="1948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0B587-C1BF-9955-972B-86BB7281B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Problem: Load on Higher Levels of DNS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3B87D-203C-2615-7885-639D56DBF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>
                <a:latin typeface="Helvetica" pitchFamily="2" charset="0"/>
              </a:rPr>
              <a:t>Think about the query load on the root DNS server</a:t>
            </a:r>
            <a:br>
              <a:rPr lang="en-US" altLang="en-US" dirty="0">
                <a:latin typeface="Helvetica" pitchFamily="2" charset="0"/>
              </a:rPr>
            </a:br>
            <a:r>
              <a:rPr lang="en-US" altLang="en-US" dirty="0">
                <a:latin typeface="Helvetica" pitchFamily="2" charset="0"/>
              </a:rPr>
              <a:t>(regardless of recursive/iterative)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dirty="0">
              <a:latin typeface="Helvetica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>
                <a:latin typeface="Helvetica" pitchFamily="2" charset="0"/>
              </a:rPr>
              <a:t>Must root server answer every DNS query?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481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6">
            <a:extLst>
              <a:ext uri="{FF2B5EF4-FFF2-40B4-BE49-F238E27FC236}">
                <a16:creationId xmlns:a16="http://schemas.microsoft.com/office/drawing/2014/main" id="{DF12E9CF-844E-4549-A197-DE92C0325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fld id="{9F66C23D-04BA-0041-8988-14490C39BFA9}" type="slidenum">
              <a:rPr lang="en-US" altLang="en-US" sz="1400">
                <a:latin typeface="Times New Roman" panose="02020603050405020304" pitchFamily="18" charset="0"/>
              </a:rPr>
              <a:pPr>
                <a:buFontTx/>
                <a:buNone/>
              </a:pPr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49972CE1-42A7-D149-9E89-609F92A7827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62669" y="1758950"/>
            <a:ext cx="10780394" cy="4733925"/>
          </a:xfrm>
        </p:spPr>
        <p:txBody>
          <a:bodyPr>
            <a:normAutofit/>
          </a:bodyPr>
          <a:lstStyle/>
          <a:p>
            <a:r>
              <a:rPr lang="en-US" altLang="en-US" dirty="0"/>
              <a:t>Once (any) name server learns a name to IP address mapping, it </a:t>
            </a:r>
            <a:r>
              <a:rPr lang="en-US" altLang="en-US" i="1" dirty="0">
                <a:solidFill>
                  <a:srgbClr val="C00000"/>
                </a:solidFill>
              </a:rPr>
              <a:t>caches</a:t>
            </a:r>
            <a:r>
              <a:rPr lang="en-US" altLang="en-US" dirty="0">
                <a:solidFill>
                  <a:srgbClr val="C00000"/>
                </a:solidFill>
              </a:rPr>
              <a:t> </a:t>
            </a:r>
            <a:r>
              <a:rPr lang="en-US" altLang="en-US" dirty="0"/>
              <a:t>the</a:t>
            </a:r>
            <a:r>
              <a:rPr lang="en-US" altLang="en-US" dirty="0">
                <a:solidFill>
                  <a:srgbClr val="C00000"/>
                </a:solidFill>
              </a:rPr>
              <a:t> </a:t>
            </a:r>
            <a:r>
              <a:rPr lang="en-US" altLang="en-US" dirty="0"/>
              <a:t>mapping</a:t>
            </a:r>
          </a:p>
          <a:p>
            <a:pPr lvl="1"/>
            <a:endParaRPr lang="en-US" altLang="en-US" sz="2800" dirty="0"/>
          </a:p>
          <a:p>
            <a:pPr lvl="1"/>
            <a:r>
              <a:rPr lang="en-US" altLang="en-US" sz="2800" dirty="0"/>
              <a:t>Cache entries timeout (disappear) after some time</a:t>
            </a:r>
          </a:p>
          <a:p>
            <a:pPr lvl="1"/>
            <a:endParaRPr lang="en-US" altLang="en-US" sz="2800" dirty="0"/>
          </a:p>
          <a:p>
            <a:pPr lvl="1"/>
            <a:r>
              <a:rPr lang="en-US" altLang="en-US" sz="2800" dirty="0"/>
              <a:t>TLD servers typically cached in local name servers</a:t>
            </a:r>
          </a:p>
          <a:p>
            <a:pPr lvl="1"/>
            <a:endParaRPr lang="en-US" altLang="en-US" sz="2800" dirty="0"/>
          </a:p>
          <a:p>
            <a:pPr lvl="1"/>
            <a:r>
              <a:rPr lang="en-US" altLang="en-US" sz="2800" dirty="0"/>
              <a:t>In practice, root name servers aren’t visited often!</a:t>
            </a:r>
          </a:p>
          <a:p>
            <a:pPr lvl="1"/>
            <a:endParaRPr lang="en-US" altLang="en-US" sz="2800" dirty="0"/>
          </a:p>
          <a:p>
            <a:r>
              <a:rPr lang="en-US" altLang="en-US" sz="3200" dirty="0">
                <a:solidFill>
                  <a:srgbClr val="C00000"/>
                </a:solidFill>
              </a:rPr>
              <a:t>Caching is pervasive in DNS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5DE5698-DD6F-9B4B-9331-BCA417B2A3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DNS </a:t>
            </a:r>
            <a:r>
              <a:rPr lang="en-US" altLang="en-US" dirty="0">
                <a:solidFill>
                  <a:srgbClr val="C00000"/>
                </a:solidFill>
              </a:rPr>
              <a:t>caching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647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>
            <a:extLst>
              <a:ext uri="{FF2B5EF4-FFF2-40B4-BE49-F238E27FC236}">
                <a16:creationId xmlns:a16="http://schemas.microsoft.com/office/drawing/2014/main" id="{1AE3EAF6-C893-CA47-9ECF-B756B5ACE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buChar char="r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buSzPct val="75000"/>
              <a:buFont typeface="Wingdings" pitchFamily="2" charset="2"/>
              <a:buChar char="v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buChar char="•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fld id="{9A35B47A-D9DA-2745-A8FE-EDF463AFEE42}" type="slidenum">
              <a:rPr lang="en-US" altLang="en-US" sz="1400">
                <a:latin typeface="Times New Roman" panose="02020603050405020304" pitchFamily="18" charset="0"/>
              </a:rPr>
              <a:pPr>
                <a:buFontTx/>
                <a:buNone/>
              </a:pPr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03BF76EB-C53F-FE4B-B063-4CFB04161B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Bootstrapping DNS</a:t>
            </a:r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294FA66B-865B-4D49-B414-48609C1672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0515600" cy="47894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How does a host contact the name server if all it has is the domain name and no (name server) IP address? 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IP address of at least 1 nameserver (usually, a local name server) must be known a priori </a:t>
            </a:r>
          </a:p>
          <a:p>
            <a:pPr marL="73025" indent="-293688"/>
            <a:r>
              <a:rPr lang="en-US" altLang="en-US" dirty="0"/>
              <a:t>The local name server may be bootstrapped “statically”, e.g.,</a:t>
            </a:r>
          </a:p>
          <a:p>
            <a:pPr marL="692150" lvl="1" indent="-347663"/>
            <a:r>
              <a:rPr lang="en-US" altLang="en-US" sz="2000" dirty="0"/>
              <a:t>File </a:t>
            </a:r>
            <a:r>
              <a:rPr lang="en-US" altLang="en-US" sz="2000" dirty="0">
                <a:latin typeface="Courier New" panose="02070309020205020404" pitchFamily="49" charset="0"/>
              </a:rPr>
              <a:t>/</a:t>
            </a:r>
            <a:r>
              <a:rPr lang="en-US" altLang="en-US" sz="2000" dirty="0" err="1">
                <a:latin typeface="Courier New" panose="02070309020205020404" pitchFamily="49" charset="0"/>
              </a:rPr>
              <a:t>etc</a:t>
            </a:r>
            <a:r>
              <a:rPr lang="en-US" altLang="en-US" sz="2000" dirty="0">
                <a:latin typeface="Courier New" panose="02070309020205020404" pitchFamily="49" charset="0"/>
              </a:rPr>
              <a:t>/</a:t>
            </a:r>
            <a:r>
              <a:rPr lang="en-US" altLang="en-US" sz="2000" dirty="0" err="1">
                <a:latin typeface="Courier New" panose="02070309020205020404" pitchFamily="49" charset="0"/>
              </a:rPr>
              <a:t>resolv.conf</a:t>
            </a:r>
            <a:r>
              <a:rPr lang="en-US" altLang="en-US" sz="2000" dirty="0"/>
              <a:t> in </a:t>
            </a:r>
            <a:r>
              <a:rPr lang="en-US" altLang="en-US" sz="2000" dirty="0" err="1"/>
              <a:t>unix</a:t>
            </a:r>
            <a:endParaRPr lang="en-US" altLang="en-US" sz="2000" dirty="0"/>
          </a:p>
          <a:p>
            <a:pPr marL="692150" lvl="1" indent="-347663"/>
            <a:r>
              <a:rPr lang="en-US" altLang="en-US" sz="2000" dirty="0">
                <a:latin typeface="Courier New" panose="02070309020205020404" pitchFamily="49" charset="0"/>
              </a:rPr>
              <a:t>Start -&gt; settings-&gt; control panel-&gt; network -&gt;TCP/IP -&gt; properties</a:t>
            </a:r>
            <a:r>
              <a:rPr lang="en-US" altLang="en-US" sz="2000" dirty="0"/>
              <a:t> in windows </a:t>
            </a:r>
          </a:p>
          <a:p>
            <a:pPr marL="234950" indent="-347663"/>
            <a:r>
              <a:rPr lang="en-US" altLang="en-US" dirty="0"/>
              <a:t>The local DNS server or with another protocol!</a:t>
            </a:r>
          </a:p>
          <a:p>
            <a:pPr marL="692150" lvl="1" indent="-347663"/>
            <a:r>
              <a:rPr lang="en-US" altLang="en-US" dirty="0">
                <a:solidFill>
                  <a:srgbClr val="C00000"/>
                </a:solidFill>
              </a:rPr>
              <a:t>DHCP: </a:t>
            </a:r>
            <a:r>
              <a:rPr lang="en-US" altLang="en-US" dirty="0"/>
              <a:t>Dynamic Host Configuration Protocol</a:t>
            </a:r>
          </a:p>
          <a:p>
            <a:pPr marL="234950" indent="-347663"/>
            <a:r>
              <a:rPr lang="en-US" altLang="en-US" dirty="0"/>
              <a:t>The local DNS server must know the root servers</a:t>
            </a:r>
          </a:p>
        </p:txBody>
      </p:sp>
    </p:spTree>
    <p:extLst>
      <p:ext uri="{BB962C8B-B14F-4D97-AF65-F5344CB8AC3E}">
        <p14:creationId xmlns:p14="http://schemas.microsoft.com/office/powerpoint/2010/main" val="4062517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E054E-6845-004F-A56C-273FDF350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DNS may seem “basic”, low level, but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18846E-FFE8-C749-B18F-81B6A70185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99783B-52AF-214E-8AB4-41957E2A28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086" y="1549000"/>
            <a:ext cx="5627914" cy="111787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4E8CE98-6718-4E46-AC72-B22C523A29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9514" y="2667711"/>
            <a:ext cx="8893629" cy="93204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2FAD74E-A288-F24C-ADA4-B5A936E91C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7200" y="4866092"/>
            <a:ext cx="7274379" cy="92492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0332FB1-1AE6-3A45-AFAC-B803DF86386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4852" y="3760317"/>
            <a:ext cx="5010519" cy="1102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605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508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dirty="0" smtClean="0">
            <a:latin typeface="Helvetica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1057</TotalTime>
  <Words>964</Words>
  <Application>Microsoft Macintosh PowerPoint</Application>
  <PresentationFormat>Widescreen</PresentationFormat>
  <Paragraphs>195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ＭＳ Ｐゴシック</vt:lpstr>
      <vt:lpstr>Arial</vt:lpstr>
      <vt:lpstr>Calibri</vt:lpstr>
      <vt:lpstr>Courier</vt:lpstr>
      <vt:lpstr>Courier New</vt:lpstr>
      <vt:lpstr>Helvetica</vt:lpstr>
      <vt:lpstr>Times New Roman</vt:lpstr>
      <vt:lpstr>Wingdings</vt:lpstr>
      <vt:lpstr>ZapfDingbats</vt:lpstr>
      <vt:lpstr>Office Theme</vt:lpstr>
      <vt:lpstr>Clip</vt:lpstr>
      <vt:lpstr>Domain Name System</vt:lpstr>
      <vt:lpstr>Review</vt:lpstr>
      <vt:lpstr>Example</vt:lpstr>
      <vt:lpstr>Query type</vt:lpstr>
      <vt:lpstr>Query type</vt:lpstr>
      <vt:lpstr>Problem: Load on Higher Levels of DNS</vt:lpstr>
      <vt:lpstr>DNS caching</vt:lpstr>
      <vt:lpstr>Bootstrapping DNS</vt:lpstr>
      <vt:lpstr>DNS may seem “basic”, low level, but …</vt:lpstr>
      <vt:lpstr>DNS Resource Records</vt:lpstr>
      <vt:lpstr>DNS is a distributed database</vt:lpstr>
      <vt:lpstr>DNS records</vt:lpstr>
      <vt:lpstr>DNS record example</vt:lpstr>
      <vt:lpstr>DNS record types</vt:lpstr>
      <vt:lpstr>Summary of DNS</vt:lpstr>
      <vt:lpstr>The Web (HTTP)</vt:lpstr>
      <vt:lpstr>The Web: Humble origins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Srinivas Narayana Ganapathy</dc:creator>
  <cp:lastModifiedBy>Srinivas NG</cp:lastModifiedBy>
  <cp:revision>1236</cp:revision>
  <cp:lastPrinted>2021-01-24T11:57:08Z</cp:lastPrinted>
  <dcterms:created xsi:type="dcterms:W3CDTF">2019-01-23T03:40:12Z</dcterms:created>
  <dcterms:modified xsi:type="dcterms:W3CDTF">2024-09-20T13:42:57Z</dcterms:modified>
</cp:coreProperties>
</file>